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21" r:id="rId2"/>
    <p:sldId id="257" r:id="rId3"/>
    <p:sldId id="462" r:id="rId4"/>
    <p:sldId id="466" r:id="rId5"/>
    <p:sldId id="443" r:id="rId6"/>
    <p:sldId id="463" r:id="rId7"/>
    <p:sldId id="464" r:id="rId8"/>
    <p:sldId id="465" r:id="rId9"/>
    <p:sldId id="467" r:id="rId10"/>
    <p:sldId id="468" r:id="rId11"/>
    <p:sldId id="469" r:id="rId12"/>
    <p:sldId id="470" r:id="rId13"/>
    <p:sldId id="471" r:id="rId14"/>
    <p:sldId id="461" r:id="rId15"/>
    <p:sldId id="42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EC104-039D-4D3B-9F0B-711435A3A496}" type="datetimeFigureOut">
              <a:rPr lang="pt-BR" smtClean="0"/>
              <a:pPr/>
              <a:t>07/03/2016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0FFAE-0031-4AD0-BFFE-F029804EE3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9192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8A13E-1325-406C-9484-9B93370CE20F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54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8A13E-1325-406C-9484-9B93370CE20F}" type="slidenum">
              <a:rPr lang="pt-BR" smtClean="0">
                <a:solidFill>
                  <a:prstClr val="black"/>
                </a:solidFill>
              </a:rPr>
              <a:pPr/>
              <a:t>15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67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 descr="barra_slide_estaci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9" descr="Estacio_de_Sa_transp_cor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1250" y="2632075"/>
            <a:ext cx="4103688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pt-BR" smtClean="0">
                <a:solidFill>
                  <a:srgbClr val="000000"/>
                </a:solidFill>
              </a:rPr>
              <a:t>Prof. Msc. Roberson Baggio</a:t>
            </a:r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7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62878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9931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700213"/>
            <a:ext cx="4038600" cy="21367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89388"/>
            <a:ext cx="4038600" cy="21367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4382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0573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91130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9128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0589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8506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4498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9053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8929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8751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3433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3233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oter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3" y="6553200"/>
            <a:ext cx="72532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DDDDDD"/>
                </a:solidFill>
                <a:latin typeface="Arial" charset="0"/>
              </a:defRPr>
            </a:lvl1pPr>
          </a:lstStyle>
          <a:p>
            <a:r>
              <a:rPr lang="pt-BR" smtClean="0"/>
              <a:t>Prof. Msc. Roberson Baggio</a:t>
            </a:r>
            <a:endParaRPr lang="pt-BR"/>
          </a:p>
        </p:txBody>
      </p:sp>
      <p:pic>
        <p:nvPicPr>
          <p:cNvPr id="2" name="Imagem 6" descr="barra_slide_estacio.png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Imagem 7" descr="Estacio_de_Sa_transp_corte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3588" y="4471988"/>
            <a:ext cx="1958975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447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E4D8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E4D8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E4D8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E4D8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E4D8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E4D8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E4D8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E4D8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E4D8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B4475"/>
        </a:buClr>
        <a:buChar char="•"/>
        <a:defRPr sz="2400">
          <a:solidFill>
            <a:srgbClr val="2B447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B4475"/>
        </a:buClr>
        <a:buChar char="–"/>
        <a:defRPr sz="2200">
          <a:solidFill>
            <a:srgbClr val="2B447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B4475"/>
        </a:buClr>
        <a:buChar char="•"/>
        <a:defRPr sz="2000">
          <a:solidFill>
            <a:srgbClr val="2B447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B4475"/>
        </a:buClr>
        <a:buChar char="–"/>
        <a:defRPr sz="2000">
          <a:solidFill>
            <a:srgbClr val="2B447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B4475"/>
        </a:buClr>
        <a:buChar char="»"/>
        <a:defRPr sz="2000">
          <a:solidFill>
            <a:srgbClr val="2B447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B4475"/>
        </a:buClr>
        <a:buChar char="»"/>
        <a:defRPr sz="2000">
          <a:solidFill>
            <a:srgbClr val="2B447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B4475"/>
        </a:buClr>
        <a:buChar char="»"/>
        <a:defRPr sz="2000">
          <a:solidFill>
            <a:srgbClr val="2B447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B4475"/>
        </a:buClr>
        <a:buChar char="»"/>
        <a:defRPr sz="2000">
          <a:solidFill>
            <a:srgbClr val="2B447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B4475"/>
        </a:buClr>
        <a:buChar char="»"/>
        <a:defRPr sz="2000">
          <a:solidFill>
            <a:srgbClr val="2B4475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180602" y="4221163"/>
            <a:ext cx="8351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GST1141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ROTINAS DE ADMINISTRAÇÃO DE PESSOAL FOLHA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438" y="6197600"/>
            <a:ext cx="903763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32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32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32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1" y="5525909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59832" y="179929"/>
            <a:ext cx="3299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Verbas Adicionais: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media.jornaljurid.com.br/cache/ab/5f/ab5ffe42fbc9b8319f1726309ce30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894"/>
            <a:ext cx="2357970" cy="1004829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107504" y="1196752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2.4- Horas Extras: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2189763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Ressalto </a:t>
            </a:r>
            <a:r>
              <a:rPr lang="pt-BR" dirty="0" smtClean="0"/>
              <a:t>que a Constituição permite o extrapolamento da duração diária de 8 horas ou semanal de 44 horas, desde que mediante compensação de horários previsto em acordo ou convenção coletiva de trabalho, respeitando o limite máximo de 220 horas mensais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Mais detalhamentos sobre os desdobramentos do cálculo de horas extras devem ser verificados no acordos coletivos.</a:t>
            </a:r>
            <a:endParaRPr lang="pt-BR" dirty="0"/>
          </a:p>
        </p:txBody>
      </p:sp>
      <p:pic>
        <p:nvPicPr>
          <p:cNvPr id="10" name="Picture 2" descr="http://www.bolsao.net/arquivos/noticia/1159/normal_13673479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124744"/>
            <a:ext cx="1187624" cy="1081154"/>
          </a:xfrm>
          <a:prstGeom prst="rect">
            <a:avLst/>
          </a:prstGeom>
          <a:noFill/>
        </p:spPr>
      </p:pic>
      <p:pic>
        <p:nvPicPr>
          <p:cNvPr id="71682" name="Picture 2" descr="http://www.calculoexato.net/wp-content/uploads/2015/08/calcular-hora-extr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00" y="4308167"/>
            <a:ext cx="4969024" cy="2080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602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1619672" y="179929"/>
            <a:ext cx="4751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Benefícios Previdenciários: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2008" y="1196752"/>
            <a:ext cx="9036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BENEFÍCIOS PREVIDENCIÁRIOS</a:t>
            </a:r>
          </a:p>
          <a:p>
            <a:pPr algn="just"/>
            <a:r>
              <a:rPr lang="pt-BR" dirty="0" smtClean="0"/>
              <a:t> </a:t>
            </a:r>
          </a:p>
          <a:p>
            <a:pPr algn="just"/>
            <a:r>
              <a:rPr lang="pt-BR" dirty="0" smtClean="0"/>
              <a:t>Alguns benefícios da Previdência Social são pagos aos segurados pelas empresas e, devido a essa condição, os empregadores devem efetuar na mesma competência o reembolso do valor pago, juntamente com os valores de contribuições previdenciárias a recolher na GFIP, ou na guia de GPS. </a:t>
            </a:r>
          </a:p>
          <a:p>
            <a:pPr algn="just"/>
            <a:r>
              <a:rPr lang="pt-BR" dirty="0" smtClean="0"/>
              <a:t> </a:t>
            </a:r>
          </a:p>
          <a:p>
            <a:pPr algn="just"/>
            <a:r>
              <a:rPr lang="pt-BR" dirty="0" smtClean="0"/>
              <a:t>Os benefícios salário-família e salário-maternidade são intermediados pelos empregadores, ou seja, os valores são pagos na folha de pagamento dos empregados e as empresas deverão deduzir ou solicitar o reembolso quando do recolhimento das contribuições sobre a folha de salário</a:t>
            </a:r>
            <a:r>
              <a:rPr lang="pt-BR" dirty="0" smtClean="0"/>
              <a:t>.</a:t>
            </a:r>
            <a:endParaRPr lang="pt-BR" dirty="0" smtClean="0"/>
          </a:p>
        </p:txBody>
      </p:sp>
      <p:pic>
        <p:nvPicPr>
          <p:cNvPr id="70658" name="Picture 2" descr="http://zona8.com.br/rh/wp-content/uploads/2009/11/salariomaternid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7" y="4364810"/>
            <a:ext cx="2088231" cy="2088526"/>
          </a:xfrm>
          <a:prstGeom prst="rect">
            <a:avLst/>
          </a:prstGeom>
          <a:noFill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77072"/>
            <a:ext cx="2088232" cy="241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164" y="17930"/>
            <a:ext cx="1763688" cy="101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0" y="5013176"/>
            <a:ext cx="1804248" cy="148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602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1" y="5525909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1945863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Reembolso é o processo pelo qual a RFB (Receita Federal do Brasil) devolve a empresa ou equiparada os valores de quotas de salário-família e salário-maternidade pagos a segurados a seu serviço. E ele poderá ser efetuado mediante dedução no ato do pagamento das contribuições devidas à Previdência Social, correspondentes ao mês de competência do pagamento do benefício ao segurado, devendo ser declarado em GFIP. (Receita Federal do Brasil)</a:t>
            </a:r>
          </a:p>
          <a:p>
            <a:pPr algn="just"/>
            <a:r>
              <a:rPr lang="pt-BR" dirty="0" smtClean="0"/>
              <a:t> </a:t>
            </a:r>
          </a:p>
          <a:p>
            <a:pPr algn="just"/>
            <a:r>
              <a:rPr lang="pt-BR" dirty="0" smtClean="0"/>
              <a:t>Ressalta-se que, referente ao salário-maternidade, a dedução ou reembolso corresponde ao período anterior a 29 de novembro de 1999 e os benefícios requeridos a partir de 1º de setembro de 2003 (Instrução Normativa RFB nº 900, de 2008, artigo 30, § 1º).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619672" y="179929"/>
            <a:ext cx="4751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Benefícios Previdenciários: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58" y="1169569"/>
            <a:ext cx="405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BENEFÍCIOS PREVIDENCIÁRIOS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164" y="17930"/>
            <a:ext cx="1763688" cy="101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941168"/>
            <a:ext cx="2088232" cy="147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 descr="http://inscricoes2016.com.br/wp-content/uploads/2015/10/receita-federal-agendamen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5013176"/>
            <a:ext cx="2880319" cy="1368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602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1" y="5525909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1158999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 </a:t>
            </a:r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Salário-Família</a:t>
            </a:r>
          </a:p>
          <a:p>
            <a:pPr algn="just"/>
            <a:r>
              <a:rPr lang="pt-BR" dirty="0" smtClean="0"/>
              <a:t> </a:t>
            </a:r>
          </a:p>
          <a:p>
            <a:pPr algn="just"/>
            <a:r>
              <a:rPr lang="pt-BR" dirty="0" smtClean="0"/>
              <a:t>Salário-família é o benefício pago aos segurados empregados de menor renda, exceto aos domésticos, e aos trabalhadores avulsos, com filhos até 14 (quatorze) anos de idade (artigo 288 da IN INSS/PRES n° 45/2010).</a:t>
            </a:r>
          </a:p>
          <a:p>
            <a:pPr algn="just"/>
            <a:r>
              <a:rPr lang="pt-BR" dirty="0" smtClean="0"/>
              <a:t> </a:t>
            </a:r>
          </a:p>
          <a:p>
            <a:pPr algn="just"/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 – Salário-Maternidade</a:t>
            </a:r>
          </a:p>
          <a:p>
            <a:pPr algn="just"/>
            <a:r>
              <a:rPr lang="pt-BR" dirty="0" smtClean="0"/>
              <a:t> </a:t>
            </a:r>
          </a:p>
          <a:p>
            <a:pPr algn="just"/>
            <a:r>
              <a:rPr lang="pt-BR" dirty="0" smtClean="0"/>
              <a:t>O salário-maternidade é pago pelas empresas às suas empregadas gestantes desde setembro de 2003 (artigo 294 da IN INSS/PRES n° 45/2010).</a:t>
            </a:r>
          </a:p>
          <a:p>
            <a:pPr algn="just"/>
            <a:r>
              <a:rPr lang="pt-BR" dirty="0" smtClean="0"/>
              <a:t> </a:t>
            </a:r>
          </a:p>
          <a:p>
            <a:pPr algn="just"/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3.3 – Reembolso</a:t>
            </a:r>
          </a:p>
          <a:p>
            <a:pPr algn="just"/>
            <a:r>
              <a:rPr lang="pt-BR" dirty="0" smtClean="0"/>
              <a:t> </a:t>
            </a:r>
          </a:p>
          <a:p>
            <a:pPr algn="just"/>
            <a:r>
              <a:rPr lang="pt-BR" dirty="0" smtClean="0"/>
              <a:t>O reembolso é a devolução de valores resultantes de saldo credor junto ao INSS, decorrentes da dedução de valores pagos a título de salário-família e salário-maternidade das contribuições mensais da empresa (artigo 30 de IN RFB n° 900/2008).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619672" y="179929"/>
            <a:ext cx="4751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Benefícios Previdenciários: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164" y="17930"/>
            <a:ext cx="1763688" cy="101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602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197907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REEMBOLSO  DO SALÁRIO-FAMÍLIA  E  DO SALÁRIO-MATERNIDADE:</a:t>
            </a:r>
            <a:endParaRPr lang="pt-BR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dirty="0" smtClean="0"/>
              <a:t> </a:t>
            </a:r>
          </a:p>
          <a:p>
            <a:pPr algn="just"/>
            <a:r>
              <a:rPr lang="pt-BR" dirty="0" smtClean="0"/>
              <a:t>Reembolso é o procedimento pelo qual a RFB (Receita Federal do Brasil) devolve à empresa ou equiparada os valores referentes às quotas de salário-família e salário-maternidade pagos a segurados a seu serviço.</a:t>
            </a:r>
          </a:p>
          <a:p>
            <a:pPr algn="just"/>
            <a:r>
              <a:rPr lang="pt-BR" dirty="0" smtClean="0"/>
              <a:t> </a:t>
            </a:r>
          </a:p>
          <a:p>
            <a:pPr algn="just"/>
            <a:r>
              <a:rPr lang="pt-BR" dirty="0" smtClean="0"/>
              <a:t>O reembolso à empresa ou equiparada de valores de quotas de salário-família e salário-maternidade, pagos a segurados a seu serviço, poderá ser efetuado mediante dedução no ato do pagamento das contribuições devidas à Previdência Social, correspondentes ao mês de competência do pagamento do benefício ao segurado, devendo ser declarado em GFIP.</a:t>
            </a:r>
          </a:p>
          <a:p>
            <a:pPr algn="just"/>
            <a:r>
              <a:rPr lang="pt-BR" dirty="0" smtClean="0"/>
              <a:t> </a:t>
            </a:r>
          </a:p>
          <a:p>
            <a:pPr algn="just"/>
            <a:r>
              <a:rPr lang="pt-BR" dirty="0" smtClean="0"/>
              <a:t>O pedido do reembolso será formalizado na unidade da RFB que jurisdiciona o domicílio tributário do sujeito passivo (Artigo 31 da Instrução Normativa RFB nº 900/2008). 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619672" y="179929"/>
            <a:ext cx="4751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Benefícios Previdenciários: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4164" y="17930"/>
            <a:ext cx="1763688" cy="101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029" y="5373216"/>
            <a:ext cx="1477477" cy="104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ttp://inscricoes2016.com.br/wp-content/uploads/2015/10/receita-federal-agendamen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294" y="5413326"/>
            <a:ext cx="2037898" cy="96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602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28708"/>
            <a:ext cx="1152128" cy="122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941168"/>
            <a:ext cx="1795462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7511" y="2116807"/>
            <a:ext cx="58388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79512" y="126876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Estou construindo mais slides para as próximas aulas.</a:t>
            </a:r>
          </a:p>
          <a:p>
            <a:pPr algn="just"/>
            <a:r>
              <a:rPr lang="pt-BR" sz="24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 enquanto estamos em dia.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3591071" y="5867980"/>
            <a:ext cx="5229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2B4475"/>
              </a:buClr>
            </a:pPr>
            <a:r>
              <a:rPr lang="pt-BR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pt-BR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Adm.</a:t>
            </a:r>
            <a:r>
              <a:rPr lang="pt-BR" b="1" i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Luiz Cláudio Brites Lobato</a:t>
            </a:r>
            <a:endParaRPr lang="pt-BR" b="1" kern="0" dirty="0">
              <a:solidFill>
                <a:srgbClr val="2B4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ítulo 3"/>
          <p:cNvSpPr>
            <a:spLocks noGrp="1"/>
          </p:cNvSpPr>
          <p:nvPr>
            <p:ph type="title"/>
          </p:nvPr>
        </p:nvSpPr>
        <p:spPr>
          <a:xfrm>
            <a:off x="971600" y="80772"/>
            <a:ext cx="8085584" cy="792088"/>
          </a:xfrm>
        </p:spPr>
        <p:txBody>
          <a:bodyPr/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GST1141</a:t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Rotinas de Administração de Pessoal – folha. 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17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71600" y="80772"/>
            <a:ext cx="8085584" cy="792088"/>
          </a:xfrm>
        </p:spPr>
        <p:txBody>
          <a:bodyPr/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GST1141</a:t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Rotinas de Administração de Pessoal – folha. 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5733257"/>
            <a:ext cx="90364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2B4475"/>
              </a:buClr>
            </a:pP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pt-BR" sz="34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Adm.</a:t>
            </a:r>
            <a:r>
              <a:rPr lang="pt-BR" sz="3400" b="1" i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34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Luiz Cláudio Brites Lobato</a:t>
            </a:r>
            <a:endParaRPr lang="pt-BR" sz="3400" b="1" kern="0" dirty="0">
              <a:solidFill>
                <a:srgbClr val="2B4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5496" y="12705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pt-BR" b="1" kern="0" dirty="0" smtClean="0">
                <a:solidFill>
                  <a:srgbClr val="004D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SEGUNDA-FEIRA / 19:20 ÀS 22:50 HS.</a:t>
            </a:r>
          </a:p>
          <a:p>
            <a:pPr algn="ctr">
              <a:spcBef>
                <a:spcPts val="0"/>
              </a:spcBef>
              <a:defRPr/>
            </a:pPr>
            <a:r>
              <a:rPr lang="pt-BR" b="1" kern="0" dirty="0" smtClean="0">
                <a:solidFill>
                  <a:srgbClr val="004D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Turma 3010 – Via Brasil</a:t>
            </a:r>
            <a:endParaRPr lang="pt-BR" b="1" kern="0" dirty="0">
              <a:solidFill>
                <a:srgbClr val="004D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1043" y="1297204"/>
            <a:ext cx="1825453" cy="169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221088"/>
            <a:ext cx="189562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http://www.cidadedeparanavai.com.br/img/layout/vale-transpor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003854"/>
            <a:ext cx="2448272" cy="2654666"/>
          </a:xfrm>
          <a:prstGeom prst="rect">
            <a:avLst/>
          </a:prstGeom>
          <a:noFill/>
        </p:spPr>
      </p:pic>
      <p:pic>
        <p:nvPicPr>
          <p:cNvPr id="27657" name="Picture 9" descr="http://blog.opovo.com.br/correiotrabalhista/wp-content/uploads/sites/18/2013/08/esocial-1374759873.png?c1c2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2237670"/>
            <a:ext cx="4608512" cy="3558738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1916832"/>
            <a:ext cx="2053580" cy="179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992664"/>
            <a:ext cx="1296144" cy="86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955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pic>
        <p:nvPicPr>
          <p:cNvPr id="5" name="Picture 9" descr="http://blog.opovo.com.br/correiotrabalhista/wp-content/uploads/sites/18/2013/08/esocial-1374759873.png?c1c2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268760"/>
            <a:ext cx="3384376" cy="2613448"/>
          </a:xfrm>
          <a:prstGeom prst="rect">
            <a:avLst/>
          </a:prstGeom>
          <a:noFill/>
        </p:spPr>
      </p:pic>
      <p:pic>
        <p:nvPicPr>
          <p:cNvPr id="6" name="Picture 9" descr="http://blog.opovo.com.br/correiotrabalhista/wp-content/uploads/sites/18/2013/08/esocial-1374759873.png?c1c2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37869"/>
            <a:ext cx="3096344" cy="2391027"/>
          </a:xfrm>
          <a:prstGeom prst="rect">
            <a:avLst/>
          </a:prstGeom>
          <a:noFill/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3600400" cy="562074"/>
          </a:xfrm>
        </p:spPr>
        <p:txBody>
          <a:bodyPr/>
          <a:lstStyle/>
          <a:p>
            <a:pPr algn="ctr"/>
            <a:r>
              <a:rPr lang="pt-BR" sz="4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AULA </a:t>
            </a:r>
            <a:r>
              <a:rPr lang="pt-BR" sz="4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02</a:t>
            </a:r>
            <a:r>
              <a:rPr lang="pt-BR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:</a:t>
            </a:r>
            <a:endParaRPr lang="pt-BR" sz="32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971600" y="80772"/>
            <a:ext cx="8085584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GST1141</a:t>
            </a:r>
            <a:b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Rotinas de Administração de Pessoal – folha. </a:t>
            </a:r>
            <a:endParaRPr kumimoji="0" lang="pt-BR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7504" y="1988840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lang="pt-B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Verbas Adicionais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2.1  </a:t>
            </a:r>
            <a:r>
              <a:rPr lang="pt-B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Insalubridade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2.2  </a:t>
            </a:r>
            <a:r>
              <a:rPr lang="pt-B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Periculosidade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2.3  </a:t>
            </a:r>
            <a:r>
              <a:rPr lang="pt-B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Adicional Noturno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2.4  </a:t>
            </a:r>
            <a:r>
              <a:rPr lang="pt-B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Hora </a:t>
            </a:r>
            <a:r>
              <a:rPr lang="pt-B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Extra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		3</a:t>
            </a:r>
            <a:r>
              <a:rPr lang="pt-B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   Benefícios Previdenciários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			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pt-B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		3.1  </a:t>
            </a:r>
            <a:r>
              <a:rPr lang="pt-B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Salário Família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			3.2  </a:t>
            </a:r>
            <a:r>
              <a:rPr lang="pt-B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Salário Maternidade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http://media.jornaljurid.com.br/cache/ab/5f/ab5ffe42fbc9b8319f1726309ce30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301208"/>
            <a:ext cx="2654695" cy="953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602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59832" y="179929"/>
            <a:ext cx="3299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Verbas Adicionais: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media.jornaljurid.com.br/cache/ab/5f/ab5ffe42fbc9b8319f1726309ce30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894"/>
            <a:ext cx="2357970" cy="1004829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0" y="1231592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</a:t>
            </a:r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Verbas Adicionais: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dirty="0" smtClean="0"/>
              <a:t> </a:t>
            </a:r>
            <a:r>
              <a:rPr lang="pt-BR" dirty="0" smtClean="0"/>
              <a:t>É o acréscimo salarial, em função das condições mais penosas em que o trabalho é prestado.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De </a:t>
            </a:r>
            <a:r>
              <a:rPr lang="pt-BR" dirty="0" smtClean="0"/>
              <a:t>forma, o adicional é a forma legal que integra a remuneração em decorrência da maior dificuldade ou condições mais penosas em que se executa o trabalho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 smtClean="0"/>
              <a:t>Legislação trabalhista prevê os seguintes adicionais: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	• </a:t>
            </a:r>
            <a:r>
              <a:rPr lang="pt-BR" dirty="0" smtClean="0"/>
              <a:t>Adicional Noturno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		• </a:t>
            </a:r>
            <a:r>
              <a:rPr lang="pt-BR" dirty="0" smtClean="0"/>
              <a:t>Adicional de Periculosidade; </a:t>
            </a:r>
            <a:endParaRPr lang="pt-BR" dirty="0" smtClean="0"/>
          </a:p>
          <a:p>
            <a:pPr algn="just"/>
            <a:r>
              <a:rPr lang="pt-BR" dirty="0" smtClean="0"/>
              <a:t>			• </a:t>
            </a:r>
            <a:r>
              <a:rPr lang="pt-BR" dirty="0" smtClean="0"/>
              <a:t>Adicional de Insalubridade; </a:t>
            </a:r>
            <a:endParaRPr lang="pt-B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941168"/>
            <a:ext cx="2162208" cy="148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869160"/>
            <a:ext cx="23042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certidoes.blog.br/calculo/wp-content/uploads/2013/10/C%C3%A1lculo-Adicional-Noturno.jpg?3baa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4171" y="4837038"/>
            <a:ext cx="1808232" cy="1661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602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1" y="5525909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59832" y="179929"/>
            <a:ext cx="3299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Verbas Adicionais: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media.jornaljurid.com.br/cache/ab/5f/ab5ffe42fbc9b8319f1726309ce30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894"/>
            <a:ext cx="2357970" cy="1004829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0" y="119675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 </a:t>
            </a:r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2.1- </a:t>
            </a:r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Adicional de </a:t>
            </a:r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Insalubridade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dirty="0" smtClean="0"/>
              <a:t>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ART189 da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CLT: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É </a:t>
            </a:r>
            <a:r>
              <a:rPr lang="pt-BR" dirty="0" smtClean="0"/>
              <a:t>pago aos empregados que trabalham nas atividades consideradas insalubre, nocivas a saúde do trabalhador.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</a:t>
            </a:r>
            <a:r>
              <a:rPr lang="pt-BR" dirty="0" smtClean="0"/>
              <a:t>adicional de insalubridade será de 10%, 20% ou 40% do salário mínimo, conforme o grau de insalubridade ( mínimo, médio e máximo), conforme o quadro de atividades insalubridades constante na norma regulamentadora n.15 da portaria MTE n. 3.214/78.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Através </a:t>
            </a:r>
            <a:r>
              <a:rPr lang="pt-BR" dirty="0" smtClean="0"/>
              <a:t>do adoção de normas de proteção no próprio ambiente de trabalho ou através do uso de equipamentos individuais, a insalubridade poderá ser eliminada ou ser reduzido consequentemente, o adicional. </a:t>
            </a:r>
            <a:endParaRPr lang="pt-BR" dirty="0"/>
          </a:p>
        </p:txBody>
      </p:sp>
      <p:sp>
        <p:nvSpPr>
          <p:cNvPr id="20482" name="AutoShape 2" descr="data:image/jpeg;base64,/9j/4AAQSkZJRgABAQAAAQABAAD/2wCEAAkGBxQTEhUUEhQWFRUXGBkYFhgYFhUYGBkcIBwdFyAcGh8cHCggHxwlIB0cITIhJSkrLi4xGiAzODMsNygtLiwBCgoKDg0OGxAQGywkICQsNDQ0LCwsLCwsNDQsLCwsLy0sLCwsLCwsLDcsLCwsLCwsLCwsLCwsLCwsLCwsLCwsLP/AABEIAKEBOQMBEQACEQEDEQH/xAAcAAACAgMBAQAAAAAAAAAAAAAABwUGAwQIAgH/xABREAABAgMEBwQHAwkGAwYHAAABAgMABBEFEiExBgciQVFhgRMycZEUI0JSgqHBM3KxNDVTYnOSstHSF4OTs8LwFXSjCBZDVJThJCVjorTD4v/EABsBAAIDAQEBAAAAAAAAAAAAAAAFAwQGAgEH/8QAQhEAAQMCBAMDCQUGBgMBAQAAAQACAwQRBRIhMRNBcQYyURQiYYGRscHR4TM0QqHwI0NScoLCFRY1U2KykqLxcyT/2gAMAwEAAhEDEQA/AF7AvUQIRAhECFG2w6pNy6ojvZEjhwjwlFkaPyb01MIZQte0do3lbKRmrPh9IrVNSKeIyO5KSKLiPDQn7LMJbQlCRRKQEjfgMI+fyVMr3Fxcbn0rRNjY0WAVQ1naQejy/ZINHXqjDNKPaPich4nhDnBKd80vFcTZvp5qlXSNYzKBqUoBNufpF/vq/nGuuUmsEzNU9muG9NOrWRihoFSiP1lYn4R8UZzHa4tAgYddz8AmeH04P7QjomSXTxPmYzIlk/iPtTTK3wSN070mVMzSuzWoNN1Qi6oi9Q4qwO85cgI3OG0xggGY+cdTf3JDVS8STTYKDlph9a0oQ46VKISkBa8ScBvi+54a0udsFXDcxsE+bCkzLS7bV9SikbSipRvKOJOJ4/KkYKrrJJ5nPuQOXTktBDC2NgbZaWl+kRlJZbl43zstipxUf5Cp6RPh0MlTMGkmw1OvJR1MjY2E21SPXabxJJecJOJ21fzjcDTQJEr9q40VmnnETMwpxuWTtJLi1DtFbqJJqU765Gm+EOL4syFhhjN3nw5etWKeO7wSE1VugYIKj+sScfARkxLLzcfanLWk6uSm1p6TrU6JZpxQS3i4UqIqsju4cB8zyjXYJTubHxnk3dtfwS2ukDnZByVCVOub3HD8av5w8uVQsnVoFYJl5YF0Vddotd7EgeynHgPmTGJxavM89mHzW6fMp3SQBkeu5Vgm3GkIKlqS0BvWQEcBtHLHjFCIzPcGtuel7qR7uGLkAhIzS2VnGphaptC21OEqGNUEbrigbpAFBhG6o5YXxAQuuBp6fXzSOQkuJdzWPRWylzcyhqqrnecNTggZ9Tl1graoU8Jed+XVdwRcR4anm2ygAAJTQCgFBlGDdI9xuSU/DWjkqPrUtpLbSZZsJC3MVkAVSgHL4j8gYe4HSuc8zPJsNuqoV8oDcg5pVxqUpTV1T6P3W1TTidpzZbBGSAcVfEfkOcZbHa05hAw7anr4JtQQacQ89kwHEIAJUEgAVJIFAIzwdI42BKYkNAukLpdbXpUytxODY2WwBTZG/wATnG+oabyeEMO/Pqs/US8R5I2UbZsit91DTeKlqCR9SeQFT0ixLK2Jhe7YKNjS9waOa6Asmx2mGUNJSkhCQKkCpO8nmTUx8+qKp80pkJ3WhjiaxoaoXT+10SkqboSHXKob2RUcVZeyPmRF/CaZ1RPdxOVup+SgrJRGzTcpIgxtkjVik/s0fdEdrxZoEIgQiBCIEIgQiBCIEIgQiBCirc9j4vpHhQmbqssDsWDMLHrHgCnilvd+93vC7GOxys4knBbs3fr9E5oIcrc53Kuky+ltClrISlIKlE5AAVJhHGx0jgxu5V9zg0XK5+0lthU3MLeVUAmiB7qB3R9TzJj6FSUzaeERjlv1WcmlMjy4rFYdlqmX22UZrNCfdTmpXQVjqonbBE6R3JeRRmRwaOa6DkZRLTaG0CiUJCUjkI+ezSuleXu3K0bGhjQ0Kray7f8ARpbs0Gjr1UimaU+0rlwHjyhtgtHxpuI4ea338lUrZsjMo3KS0bNI0xdVFgVUZtYwTVLXM5KV0y6mM9jtZlaIG7nfp4JlQQ68Q+pMhaozACZEpL6fW56VM3UGrbWwintKrtKHicB4Rt8LpPJ4PO3OpSWqm4j9NgrnotoU1Iy/p1pIvuG72Evh31d0KBwK1HccE4k1OSitxOSrm8lpDYfif6OdvR71w1lhcq6omXHAC6Re3hPdTyTyGVeUIXtY0nJt+fUpvE3K2yj9KraEnLLdPe7rY4rOXQZnkDFigpDUzhnLc9ETzcNhKQjrhUoqUSVKJJJzJOJMb0AAWCREk6lWzVpo96VMhax6pkhav1leynzFTyFN8KsYrfJ4LDvO0HxKs0kPEfc7BO1QjDAp3dKbWxb19wSiDsoop3mrcnoMfE8o1+BUeRnHduduiVVs1zkHJe9XmlLTiP8AhtpAOSy9lpS//DVuTezA4H2Tyy9xWgkY7yuk0eNwOY6ePvVRjh3XbK6WVoWmzb4QorDisFqAvBI7qDTeMcd/LKEdRiprrXFrcvT4pjSMawHxWzOzyWW1uuGiUAk/y8TlEMUDpXhjdyrbpA0ElIi17RXMPLeX3lmtOAyAHgMI3kELYYxG3YJFI8vcXFbeitimbmUMju95w8EDM/gPExFW1IpoTIfV1XUERleGroBhkISEpFEpACQNwGAEfPnvL3FztytE0ACwVG1q2/2TIlkHbeG3Tc3v/ey8Kw9wKjzycZ2zduv0VCvmytyDcpRRrknTS1TaP3Uqm3BiqqGq7k+0rqcByB4xl8erNRTt6n4BNcPh/eH1JjKNBU4AZxmgCTYJmUhtNre9MmlLB9WjYaH6o9r4jj4U4RvsOpBSwBnM6nqs9UzcWS/LkoeSlFuuIabFVrUEpHM8eW+Lkj2xtL3bBQtaXEAbq0z0kGXFNA1DZuVO+mFY8ppeLE2TxF17KzI8t8FgidcIgQiBCIEIgQiBCIEIgQiBC2rFsL0yaaQR6tN5bp/VF3DqcPOF+JVYpoC/mdB1Vimh4r7ck5UpAAAwAwA4R8/JJNytCBZLrWzb91AlEHFdFO8k5hPU4+A5xpcBo7k1Dug+JSzEJrDhj1pWRqEqTd1VWB2TJmVjbdGxyb//AKOPgBGSx2szv4Ddm79fom9BDlbnPNXl1wJSVKNEpBJPADEmELGl7g0blMHOAFykBpVbRm5lbx7vdbHBAy88T4kx9AoqYU0IjHr6rOzymV5ctWxrNXMvNst95agK+6N6jyAxiWeZsMbpHbBcRsL3BoT+lZNDDSGmxRCEhI6bzzOcfP5ZnTyGR25T5rQxoaOSqmsC3vR5cpQfWO1SnkPaV5YeJEN8Jo+NLnds39BVaqbI2w3K1dSmhwcPpzwqlCilhJyKhgVnwyHOp3RN2jxQxN8mjOp3Po8PX7kvhZfUqx248Zq0FE17GU9W2NynSKrX8IIR41hfTtFNRho70mp6ch8VahbmfmOwUnLJii9XgUoNZFv+kzJbQfVMkpHBSslK+g8OcbLCKPyeHM7vO1+QSqqlzvsNgqo02VEJSCVKICQMyTgAOsNCQBcqsuhtELBEnKoawv8AecI3rOfQZDwj57iVYaqcv5bDonkEfDZZetK7YTJyy3lUqBRAPtLOQ+vgDHOH0pqpxGNufRE0ojYXLnh95S1KWs1UolSjxJNSY+iNaGgNGwSMm5uVPaD2J6TMArFWm6KXwJ9lPU58hFDEqrgQ6d46D5qanjzv12C6Lsh4PsXVYkbKvof98I+c1DTFLmCuOGV1wkzrenltuCTFaABxZ94HugcsCTzpwjaYBE18flHM6D0eKhqps1mhLiNEqadWrDR/0eW7RYo69RR4pR7Kfr15Ri8brONNw291vv5pzRRZGZjuVa52ZS02pxw0QgFSjyEKIY3SvDG7lXHPDRcrnq3LUXNPuPLzWcB7qRgEjwEfRKeBsEQjbsFnZZDI8uKyaN2OqbmG2U1oTVZHsoHeP08SI5q6gU8LpDy9/JewxGR4aF0DLMJbQlCAAlICUgZADACPnskjpHF7tytG1oaLBU3WlpB2DAYbNHHq1ocUo3nrl5w7wOi4knGcNG+9Ua6fK3INyk7GwSZM7VJYFAqbWM6oa8MlK89noYzOPVm1O3qfgE0w+H94fUovSP8AKn/2ivxh7h33WP8AlCoVP2ruqjouKFECEQIRAhECEQIRAhECEQIV31Z5zH93/rjMdpNov6v7U0wz8Xq+Kt1rWiiXZW84dlAJPPgBzJwjOU1O6eURt5plJII2lxXPVpTy33VvOGq1m8eXADkBQDwj6HFE2JgY3YLOPeXuLjzUlofYRnJlDfsDadOOCBu8Tl1itX1YpoC/ny6qSnh4rw3kn62gAAAUAFABuEYBzi43K0IAAsEv9bVv3G0yrZ2nNp3iEDIfEfknnGhwGjzOM7tht18Utr57DhjmlPGqSpNzVNo92bRmnBtOijdcwjj8R+QEZPH63M8QN2G/X6JpRQ2Gc81b7QeCQSTQAVJ4CE0LC4gBWnutqkjas25aM8lLdfWLS0yDXAE0BP8AEY3METKKmu7kLlJZXmR66VsyRRKSyGmxsMt0HOgxJ8Tj1j5pPM6qqDI78RVlosLKjy6QMt5KjzKiVE9SSYdyOLjc/qytNAaLKO02t70WVNw0ddqhviOKug+ZEWsLo/KJ7u7rdT8AuJ5cjNNyksBGzSpMXVDo72jpm3BsNbLdfaWRifBI+Z5RnsfreFFwW7u36fVXaSK7sx5Jw0jGJndI/WppD6RM9kg1aYqnkpz2j07vQ8Y3eCUXk8Gdw853u5JTVS53WGwVKQkkgAVJNABvJwpDgmwuVWTq0bsX0SWS2aXztOEb1Hd4DLpGLrqrymYuGw0CaQs4bLKz6LTIS9dJ74IHMja/AGFdbGXRZhyRJsoTXho+HZVM0gesYO0d5bUaHyVQ/vRf7M1uSYwOOjtuo+ipzNuLpT6EWL6TMpvD1bdFr58E9T8gY1eI1Xk8JI3Og+a5p487/QnxLGMC/dO2lLbW9pB3ZNs8FvfilH+r92NPgFFYGocN9B8T8Evrpr/sx60sY0yWpzasNHuwl+2WPWPAH7qM0jrmenCMbjlbxZeE3ZvvTqhhyNzHcq2zcwlpCnFmiUAqUeAGMJ4o3SvDG7lXXODRcrn7SG11TUw48rC8dke6kYAf73kx9CpadtPEI28ves7NIZHlxXzR+yFTUwhlGF47R91IzPl9IKmobTxGR3JEUZkeGhdBScslpCG0CiUJCUjgAKR89lldK8vduVomNDWho5JTaR/lT/7RX4x9Bw77rH/KFnqn7V3VR0XFCiBCIEIgQiBCIEIgQiBCIEK76s85j+7/ANcZftJ+6/q/tTTDPxer4qA1sW/2jglUHZbN5ym9dME/CD5nlE2BUXDj4zt3bdPquK+fM7hjkl8Yfpcnhq60f9FlQpYo67Ra+IHsp6D5kxiMYrePNlb3W6fMp7Rw8NlzuVYrTnkMMrecNEISVHnwA5k0A8YW08Lp5Wxt3KsSSBjS4rni1rRXMPLec7y1E+A3AcgKCPokMLYYxG3YLOveXuLit/RGwjOTSGck95w8EDPqcB1iCuqhSwmQ78uq6hjMjw1dBpaCEBKRRKQAAMgBgAI+eOeXuLnblPdALBLXWrblxsS6DtuYrpuRXL4jh4AxpsCpMzuM7YbdUurJbDKFG6jrN7S0C6cmG1KH3lbA+RVFvtJPw6PKPxG3xVOEXcnlbi6S7p/VP8owVKLzN6q2N0vkTAGJNAM40OQnQKXMlLpZbRmphS/YTsNj9Ub/ABJx8uEa+hpRTwhnPc9Uvlkzuuo6QlFPOIaQNpagkdd55DPpFiSRsbC92wXAFzYJ+WO0iWYbZb7qBSu8neo8yamMDUvdUSmR3NNGWY3KFFab6UejSyrh9a5VDfInNXQfOkW8Lw/jzAu7rdT8lxNNlb1SRrG2SxXjVbYgdeVMLGwzgjgXCP8ASMeohJjVXwouE3d3uVqmZd2Y8kxpx6M1G1XSVVrBtztbclWknYbLoPNfZLB8svOHFRScLC5Xncgey4VJ8maQBOO1JIPMuNKycQpB+IEfWMXTSmKZsg5EFSkXFkpdEbJ9FaCD9oTVz73DwGUa3EanyiTMNuSkgZkarLaVrplZdb68kjAe8rIJHiYWwUrqiYRjn7lYdKGNLikHOzSnXFuOGq1qKlHmTXyjfMY2NoY3YJM5xcblTmgmj/pk0lKh6pG274DJPxHDwrFLEqzyWAuHeOg/XoU1NFxH25J9XYwF7m5T4JZ63LfoEyaDiqi3fD2U9cz4DjGowCj3qHdB8SltfP8Aux60ro06VpwarLA7FgzCxRx7u1zS3u/ez8KRkMcrOJJwW7N36pzQQZWZzuVdZh9KEqWshKUgqUTkAMSYRxsc9wa0alX3ODRcpMzs6H3FvAUDiisA5gHEV5x9IpouFC2PwACzUr87y7xWGJlwiBCIEIgQiBCIEIgQiBCIEKf0etsSkvNunvUbS2OKz2lP59IS4pSGpmhZy84np5qu0svCY93T4pdOuFSipRqpRKlHiSak+cNgABYclTJvqVatW+j/AKTMhaxVpmilcFK9lP1PhzhXi9Z5PBYd52g+JVujh4j7nYJ3iMKnaVOtvSC8tMo2dlFFO03q9lPQYkcSOEa3AaPIwzu3O3TxSmumucg5JcxoUvTz1ZaO+iyt9Yo69RauKU+ynyx8VRh8brePNkafNb7+ZTekiyMudyrNa04hllbrholCSo9Nw5nKFdNC6aURt3JU8jw1pJXONs2kuYeW8vvLNacBkEjkBhH0inhbDGI27BInvLnZimx/2fGhdnFUxvNCu+lFmkZTtY4/sm9fgpoOabE6zfbWn3kqHmKRkYXZXh3gVYXP2m9rFtHYpNFrqFckjA+Zw6GPoWGUwc7inYbKCZ+lgqGIeqsmJq0sUgGYKSVK2WhSppvPXLpzjPYzVDSEHqrUDbecUwm7GmFZNkfeIT+JjOmphbu5T5lStKtXtpzLxWG0FCRdbT2qa044mlT/ACh7Q4xh8EYbm1O+hVaRr3G6p8zoTPtlIclXUhRCb128kE8SmoA8YcMxOkeCWyA29KhyO8E07JlUy7CGUZJFCeJzJ6nGMnUymeUyO5pgwBrbBQOmFs9gyog7atlHjx6DHyi/h1LxZBfYbqOWTKFGajZAuWiXSKhlpaq8FKogdSCryMW+0s3Dost+8QPiq0I85dAx87VtLm1U0mXQPfPzxjSwm8LT6FI0paax7d7Z0MINW2u9TIuZH90YdTGnwik4UZkdu73KpUyZnZRsFTxDdVk/dA9HvQ5RKVD1q9t37xyT8Iw84wOLVvlM5y90aD5p3SxcNmu6k7etREqw48vJAqBxOQSPE0EVaSndUTNjbzU0kgjaXFc7T84t5xbrhqtaipR8foMo+iRxtjYGN2CQOcXEkqX0IsEzk0lBHq0bbp/VHs+Kjh4V4RUxGrFNAX8zoOqmpoeK+3JPkCmAwAyEYEkk3K0A0S51s2/dSmUQcVUU7TcncnqcfAc40uA0dyah3QfNLcQm04Y9aqEl9mj7ojVpSs0CEQIRAhECEQIRAhECEQIRAhRduHuDdiaeX8z5xyUKMbQVEJSKkkAAbycAI5JAFyvRrougNELDEnLIawv95wjes59BkOQj5/iNWamcv5bDotBTxcJgas2lFtJk5Zx40JAoge8s4JHhXE8gY5oKQ1M4j5c+i8nlEbC5c9vvKWpS1m8pRKlE5knEmPoLWhoDRsEhJJNyrRq30e9LmgVD1TNFr4E12U9SK+CTxhZi1b5NAbd52g+JU9NFxH67BPkRgSbpwlRri0jvKTJtnBNFvU45pT073URrez1Dlaah252+aW1ktzkCV5jThUE9tRsj2Uu9e77hQsjgKED/AHzjC9p5eJI22wuFahbYJnRlVMucdcFiLl59bhxbf22zu3Xk+IOPgoR9LwGqZPSNaN26H4FU5QQ5WHQPVN2yETE6v1awFIaQcVAioK1DIck48xlC/FO0QgcYoB5w3J2HQLpkV9SnJISDbKEoaQlCUgJAA3DAcz1jFTVEkzi6Q3JVkC2i2IiXqI8QiPboWhaNjtOjaFD7ycD/AO/WLENXJHtqPShIDWxZL0vNJDpSptSfUkHMDvVGYNemWMfQsDqIpqe7N76qpNfNqmdqY0d9Gku2UPWTNFnkgVuDqCVfFGY7SV3GqOE3Znv5/JSwtsLpgxm1Mk/p7bgl1TC0kFZWUt/eyr4DONnhdIZgxp2AuVw+TK1J0qJxJqTmTmY2HoVJXnVVo76RMds4KtMUIrkpzMDp3vKEmN1vAhyN7zvdzVukizOudgnWRGHTcJN629Ie1eEqg7DJqvm5TL4QaeJPCNpgNFwouM7d23T6pXWS5nZBsEv4fqkntq/0e9ElReFHXKLc4jgnoPmTGFxet8ons3ut0HzTykh4bPSVMWzaKJZlbzndQK8ydwHMmgilSwOnlEbeasSSCNhcVz1aU8t91brhqpaio8uQ5AYDwj6HFG2JgY3YLOvcXuLjzU1JfZo+6InC4WaBCIEIgQiBCIEIgQiBCIEIgQoq3PY+L6Ry5CteqewO0dM0sbDRo3wK95+EfM8oQY7WcOPgt3dv0TChhzOznkm6IxybpLa0NIPSJnskH1TFU54KX7R6d0deMbfBaPgQZ3d52vq5JJWTZ32GwVOQgkgJBJJoAMyTgAOcN7galVF0HoXYIkpVDftnadPFR3eAy6R8+xOsNVOXchoE6gi4bLc1n0ltxMpLreVjdFEj3lHADz+scUNGamYRj19ETSZG3XO83MqcWpxZqpaipR4kmpj6GxgY0NbsElJJNypDRqzu2eF4bCNpfPgOp/AxBWTcKPTc7LqNuYpwav7RAmygn7RBA8RRX4Axj8VgLqfN4FWgdUzoyq7UFplo23PyymHMD3m10xQsZHw3HkYYYbiD6KcSN25jxC4ezMLJe6A2s/ZajJz9Qi8btcQ2DheSd7ZxOH41jSYtTRYg0T0+9vb6D6VFGS3Qq5Wzp/LMpUUHtSkEkpwQKfrb+lYSU+CzyuAdpf2qUvASdtzWlPvrJQ72CKm6lsAGnNRqSY2dNgNHC2xbmPiVVdK4rVszTG0nHUoE49icdqtBvOIiWbDqJjC4xt9iA5xO6Z0lp28il+64OYuq8x/KMtLhML+7orAcpK1dZ8oywpeJepsskbSj45XecV6fs/PLKG/h5u/XNDpQAl/ofozM2zNGdnq9hervAXQ4Ntjc2MifHEmpGhxCvgwun8np+97vSfT+tlCxpeblPdCQAABQDAAZCMA5xcblWljm5gNoUtWCUgqPgBWOoozI8MHMoK5X0mtczLxUTVIJpzJNSep/CPq1HTCCMNVN7sxUbLMqWpKECqlEJSOJOEWHODQXO2C4AvoF0HorZyZSXbZTTAVWfeUcVHz+QEfPsQndUzGQ+ronELQxtkaY6QiTlVuinaHZaB3rOXiB3j4QYbRGpnDTsNT0/Wi6ml4bL81z4tZUSpRJJJJJzJOJJj6DYAWCTK46sNH/AEmZ7VYq0xRR4KX7Kene6DjCjGa3yeDK3vO09XNWqSHO+52CdZjDp2Eo9bVv33RKoOw3tOU3r3D4R8zyjY4FR8OPjOGrtun1SmumzOyDYJemH6XqzNMqQkIWClSQAQcwaZGPWODmgjZekEGxXuOl4iBCIEIgQiBCIEIgQiBCIELTm5Jb7rLTYqpaikfLHwAx6RFNI2Jhe7YLpjC9waOaeFiWaiWYbZR3UJpXicyo8yanrHzqqqHVErpHc1oooxGwNCitPrf9ElVFJo65sNcic1fCMfGkXMJovKZxm7rdT8lXq5uGzTcpERukkV91UaPdq+ZlwerZOxX2nNx+EY+NIR47W8KLgtPnO931VykizOzHYJuOuxjmtTElJfWdpB27/YoNW2cDwU5vPTLxvRtsGouDDnd3ne79apVVS5nWGwVUs6z3X3A0y2pxaskpFT4ngOZwhrLKyJueQgDxKrAEp16J6sltspS+4EE7SwjaVXhU4CmW+MVX48x8hMYvba+ytsZYWVzszRKVYKVJbqtJqFqJKq8eHkISzYnUSgtJsDyC7yhTkLl0iBCjrbsNiaRdeRep3VDBSfA/TKLdLWy0xvGfVyXJaClTp1q7mkNn0T17daqTgHQBiBTJXTHlGtwvGqd7/wBt5rvy9vJQSMdbRKiblHGjddQttXBaVJPkRGqY9rxdpB6aqA6K46JWRda7VQ2nMuSd3nn5QmxCpzP4Y5e9SsbpdWWWsR900baUrnSg8zhC19TFGLvcApLFSlg6p77vb2gsKx2WEE3aDILVmfBPmcorVfaMMj4VKP6j8B814Irm7k0mWkpSEpASlIAAAAAAwAAGQjKPe57i5xuTzU69xwvVgnZRDqFNupC0KFFJORHOJIpXxPD2GxC8OqottaopB6paC5dXFCipPVKq4eBEaCm7TVceklnD2H2hRGFp2VWsnVs/IvqecKXkJHq1IBwrmVJOKTTDCoxOMNZ8chq4sjLgncH9aoiiyuuVaZd+FD2K6HJS6wNIPSpi6k1aaqlHAn2leeA5DnGvwuj8mh17ztT8Al88md3oVbYaUtSUIFVKISkcSTQCGLnBoJOwUIF9Auh9FbETJyyGRiRtLV7yzmfoOQEfPMQqzVTl/Ll0T2CPhsDVj0utxMnLLdOKu62n3lnLoMzyEe4dRmqnDOW56InlEbMy58dcKlFSjVSiSonMkmpPnH0IAAWGwSI66lWnVxo/6VM31irTNFK4KV7KfPEjgOcK8WrPJ4LN7ztB8SrVHDxH3OwW9pF+VP8A7RX4xcw/7rH/AChRVH2ruqjouKFECEQIRAhECEQIRAhECEQIWs/a7sq4h1khK6LTUpCsDdyrEM9OydmSQXC7jkdGczVKyulVsOJC20OrQa0UmWvJNDQ0IRQ4gjpCx2G4cw2dYH0u+qn8snPNRFqm0Z1QcdZfcu1QLrC6ChoobKaVrgfCLcDKSlGRhAvruoZJJJDdygC2sLuFJv1u3aG9erSlM61wpFwZSL8lErXK21akmwEhpxllG9UuQAScypScyTvhbJSUNTJmcQ5x/wCX1U7Z5GNsNlt2fpBbEyklhDjicReQwCP3gmlYhkosNgPn2HU/VdeUSlVO1bKmWD/8Qy60TkXEKTe3mhIxhpFPDKP2bgehVcgjdSui+lc5Leqk7oUs+yylbizwrQqPhFasoKeo86fUD02C9a4jZWCb09ttpN90ONpyvLlglPmUUigzB8LebNAJ9DvquzI9Y5LWHbL1exKnbtK3JdK6VyrdSaR6/BcMj77QOpt8UCR5Xic1lWu0q66stqpW6thKTTjQprSOmYHhzxdrQR6CfmjivWWS1g208CWb7gBoSiXCwDwNE5xy/BcMZo8AdXW+KBI8rBNazbWbUUOOXFjNKmUJUKioqCmowNY6bgWHOF2suOp+a84r1tr05t0JKyl0IAvFRlaJCaVrW5SlMaxGMIwsnKAL+Gb6r3iPQ5pbbixtMuqG6snUfNuOm4dhrDoQP6/qjO9RjekNqy1VltbYpSq5agA+JFBE7qKhm0uD0d9V5meFvSOsK2XgexKnAnPs5dK6cK3U4RDJg2Gs74A6u+q9Ej1snTO3/wBG9/6Q/wBER/4VhP8Ax/8AL6ozyLQXrNtYLuFyi6gXSygKqchS7WsSjAsOIzBmnU/NecV63H9ObdQm8tLqUilSqVoMTQYlG8kDrEbcHwpxs0An+b6r3iPXv/vlb/6N7/0h/ojn/CsJ/wCP/l9UcSRa05rDtlrF0qb+/LpT+KYkZguGP7rQejvqjiPC1P7VrT/Tp/wm/wCUSf4BQfwfmV5xXL4/bFrugq7J6ixWqZYgEEZghFMsaiO20lAwgXFx4u+q64kllT5ZlbightKlqOSUpKlHfgBiYaOLWi7tAoQpqzLNtBh1Lrcq+FprdJl3DTClaFNKxVlkpZWFjnix/wCQ+a7aXNNwpWa08tRo0dUWzwWylJ+aYpswigfq1oPQqfyuYc1o2nO2jaCUKW288hJVdKGVFNcjilNCcIsww0lGSGkNJ8T81HJLJJ3lHf8Ad6d/8rMf4Dv9MT+U0/8AG32hR2K35O356QT2IBYrt3VshKjXCu0mpyp0iCWjpas53edy0PyUsdRJELN0W0JpTvrFmq17SjSlScTFyONsbAxuwUTnFxLjzX2O14iBCIEIgQiBCIEIgQiBCIEKH0g9j4vpAvE/9UH5olf73/Ocj5t2j/1B/Qe4K5D3Fv6C/k7n/NTf+e5EOM/bt/kb/wBQvY9lQNaGivZz8tOtJ2HX2kvUyC7worleA8xzjQ4DiPFpn07zq0G3T6KGVlnXCYenMkh+V7Fw0Q49LJVuqC+2COuXWM5hMjoqkvbuGuP/AKlTSC7Vlt+YdlpaslLB5SLqUtJIQAnl4cBEdIyOqqP/AOmTLfnvqvXEtGgVNtTWDIvS3YWlLvMqcSQtpbSjdOVUk0ywIIxEO4MFqoZxLSPa4Dnf8iojI0izgqhqMsUOTrj52ksJ2SRmpdUg8jdCvOG3aaqMdKI+b/cN1xC27rpvaXWYmdkphhJBJSoJ5OJ2kg/EBGQw6Z1JVRyO0HwKsPGZpCXf/Z7FBOA4Ytf/ALI0Xa3VsXr+Chg5qua9vzkP2Df8S4YdmfuP9R+C5m7yt/8A2fvyWY/bD+AQn7WfbR9D713BsUvdb/53mv7r/JbjRYD/AKfH0PvKil75Txt38zv/APIr/wAkxiKX/VG//p/crLu56lJTU92Emp66V9mzfujAquovUHjSKwg49Zwr2zOtf1r29m3URoNpj/xFLp9HcZ7O6Ns1Sq9XI0GIpiOYi1ieF+QZSJA6/hodF4x+bkseiMi0zPWkhigSVMKUlNAEqKFEgAZcesSYnLJLR07pN/O94XjAA42WlpVrOZkZoyzjLiykJJUkp9oA4A+MS0PZ+SqpxM14F76dF46UNNlJ6f2c05LocWE32npdTayBUEvISQDniDSnhEGDzSR1BjB0IcCOWx1XsgBF171j/m9377H+e3HGCffW9Hf9SvZO6pXSC1kyks5MLSVJbTeITSpxAwrhvilS0xqagQtNiSunOsLqI0S0vlrUbcS2hWzQONupScFVpvIUDQxdr8NqMNc1xdvsR6Fy14elHpRoMlFtNSrIo0+UuJGOwgk3x4C6roRGvosVL8ONQ/dtwevL3hV3R2fYJ/oUlN1sUGzsp/VFBhyFQOsfPnB7rynx39O6t6bJE2HYvoekqGQKIDjim+FxTa1JHQGnSN9U1XlODOl5luvUEXVUNtJZNvTTStuzmUvOoWtKnA2Ai7WpSpVcSMNkxjcNw19dIY2ECwvr7FYe/KLrzZ07KWvJk3O0ZXVKkrACkqHnRQqCCDwjuaOpwupAvYjW42IXgLXhYdXdkmUlVS5NezedSDxTeqk+NCIkxqoFRO2UfiaERiwsom0dY62nXGxZs2u4tSLyUm6q6SLw2cjSsW4cBZJG1/HaLgG3X1rky2OyUes3SUT80lzsVsltsNqQ53qhSlcMO9lGuwih8jp8mYOub3CryOzG6wyP2aPuj8IaLlZ4EIgQiBCIEIgQiBCIEIgQiBCh9IPY+L6QLxP/AFQfmiV/vf8AOcj5t2i/1B/Qe4K5D3Fv6C/k7n/NTf8A+Q5EWM/bt/kb/wBQvY9lH6K203aDczLO0LjDy0EcUpcJbWOYoBXinnFivpn0MsdRHs4A+u2o9a5acwIK3NZMo69Z7jcuCXitns6KCTeDqFChJABwivgcjGVgdJ3bOv7CupAcuirSdNrQkWUrtSRJQCEl5pxsmu68gEjGmdQK+MNHYRQ1khFHNrvY/r5rjiOaPOCtsjMStqyYWW77LgIuuJooEGh8CDvB6wmkbUYZUZA6zh4HRSCzwtLVvo2JGVWjElbziqmlSkKKEeaEpPxRYxuu8qnaeQaPaRc/muY25QjQKzpxkTPpgTV19TyLq7wF/Ep5UIHnBjFRSzcPgHutsdLbbIjBF7rU0Jsf0a0LTSBRK1MvI4UX2h+Srw6RNilT5RQ07uYuD1Fl4xtnFUHXTYky9aAWzLvOp7FAvIaWsVqrCqQRWH3Zyohjo7PeAcx3IHgopgS5WnUZZ7zMtMJeacaJdBAcQpBIugVF4CsKu1EscksZY4HQ7EHn6FJACAUvdb9nO/8AFniG1EOhot0STf8AVoRs0z2gR0jQ4DNGcPZqNL39GpUUoOZOvSNsosmYSrApk3AfEMkfjGKo3B2JsI2MnxVh3c9S3p2dLEkp4Jvlti+E5XrqK0yOdOEQshE1bwybXda/rXpNm3Ve1f6cOWgtxK5RTAQkEKvFSTU0u4pFDv374YYvhLKJrXtkzXO36JXEcmbkt/RqxG5WcnQ0VXXQy6QpRUQpXag4nGmzXHjFevq31NLCX7i49ll01tnFatu6Z2fLzfYTCaPbG2WgoCoBG1n/ACiakwuumpuJE7zddL/BeOe0GxX3WPZrjjTK0OqSlp9hS2wBdcHaoFSc6prXOmGVaR7gc7I5XMc3VzTY8xodPWiQEi62tY/5vd++x/ntxBgn31vR3/Ur2Tur7rGYUuzJpKEqUotgBKQSTtJyAxMc4O4Nr2FxsL/NEndKo2oqwZhlcy68040lSUITfSUlRqSaA44YY84fdqKqF8bI2OBN76aqKBpBurymzw5axf3MSyWwf13FqUeoSB/iCEZmMeGiP+N5PqAHx9yltd91rzFnThtduYAT6KlksnborHbKrtPeujwTEkc9KMNdCT+0Jvt6vcvLOz35LV0nsb/5tZ02ke04yvD/AOmtSSf/ALh5RLh9VfDqiA+Fx7RdeOb54K0NeUk47JNJabW4oTCSQhKlGnZuCtAMsR5xL2XkYypeXkDzeenMInFws+pex3paQUH0KbU48pYSoEKCbqEioOIrdMcdpamOeqAjN8otp1RCCG6q2WJMpc7ZSSCO3Wmo4pCUH5gwrrYzGI2u3yj89V23VUi1daa2XnWhZzyw2tSLwUQFXSU1HqzgaVzh3B2dZJG1/GAuAbdfWozNY7JMaWzan5t19bSmu1WVhKq1HUgV8o2VFE2KBsTXXyi11Xcbm6kZH7NH3R+EWl4s8CEQIRAhECEQIRAhECEQIRAhQ+kHsfF9IF4mHoNrTlpKRZlnGXlKbv1Kbl03nFLFKqByUIy2Kdn5aupdM14ANt78hZTslDRZbOjmtuWl2lIUy+Sp55zDs6UccU4BirMBVDEdd2dlqJA8PAs0DnyFkNmAColh6WqlrSVONhVxbqytGFVNrUSUndUZjmBDyqw9tRSeTu3AFj6QN1GH2ddXbS7W2zMSqm5dt5t280ttauzokocS5XBR93hCTDuzj6ecPkcC2xBGvMWUj5gRYKWsTXNLLbAm2ltroLxQkLQo8RjUeEVKjsvM194Hi3p0IXQmFtV5tvXNLpTdlG3FKOF5SUpSkbyBWpIGQwEe03ZeUvzVDhbwHP1oM45LUtnXM0ZdaJRp5t66EtrWGyE5YnE1NOUTU/ZhwmD5nAt5gXXhm00Vd0Z1szbb4VOOKfZooKQltlKq0wIISnI84YVnZ2lkiLYWhrvHX5rhspB1VvGuiSvFXo8xeIAJ9XkCSPb5nzhSey9TkycRtr35qTjDey9/23Sn/l5j/pf1xH/lOf8A3G/mveOPBRNp65x27Lku0vswFpebcui9UpKSkpJopNFZ+95XYezAELo5XC5III5Lgza3CsTGuOzykFQeSr3ezBp1CqQtPZesBs1wt1K74zVStYWtP0tlUtKoU22rBa1EBakg1ugA4A78cRhxh1hPZ8UknGlN3Da2wUckubQKyS2uqUShKSxMYJA/8PcKe/C6XstO95cJBqfSuxMLbL69rulqbEs8TuqW0jzBMeDspMT50g/NHHHgoTRzW4lD0y9NtrUp0thCWrt1CEBVE7RBPerXmYvVvZziRRxQuADb78ybarls1iSVStPtIUT06uYaSpKSlAAXSuykDcSIdYZRupKZsLjci+yje7M66ZNo64pR1pSOwmATTc3mCFe/xEZ2Ds1NFNxM45+PNSmYEWWppVrZlpqWWyhl5KlKbIKuzpsuJcOSuCTEmH9nZaacSueCAD48wR8V4+UEWUr/AG2yn6CY/wCn/XFM9lJ734jfzXXHHgtO0td7dw+jyyyvcXFJCRzISST4VETQ9lDm/ayaeheGfwC09FdbDEuyQ+2+4+4tTjywG6KUaAU2hgEhKQOAixX9npKiQFjg1oAAGu3/ANXjJQBqqxNa1LSLilImLqColKC0yaJrUJrcrgMM4ZMwChDADHc23ufmuOK7xV8c10SSqVl5jAhQ+zwI+OETey9Qy+WRuunNS8YeCyf23Sn6CY/6f9ccf5Tn/wBxv5o448FC6R66StpSJNlTa1CnaOFJKeaUjCvMnpFyj7LtjeHTuzW5D4rl09xotfQPWgxJSiWHmnnFha1FSbhBvKve0oGsS4rgMlZPxWOAFgLa8l4yUNFlYv7bpT9BMf8AT/rhd/lSf/cH5qTjjwS71naYNWk6ytpC0BtBSb92pJNcKExosHw19DG5j3A3N9FDI/MVqSP2aPuj8IbrhZ4EIgQiBCIEIgQiBCIEIgQiBCibdFbnxfSPCULY0N0e9MmUtmvZp2nTjgkbq8ScPPhFHEKwU0Jfz5dVPTw8V9uXNNQaurP/AEKv8Rz+cZT/AB2s/iHsCa+Qw+CoWsayZOVUhmXbo4dpZvqVdTkBQnM59OcP8IqamoaZJTpsNEvq444yGt3VZsCSS7NS7SxVLjzSFUNDRSwk/IwzqZXRwve3cNJ9gVQDVNtzV1Jh96rRDYUEtpDizgBtKJrWpUSKcEjjGUOOVHCZZwzWuTYc+XsTCKlaRdy+uav7PSCpTZCQCSS4ugAx4xw3GqxxDWnU+gLs0sQ1SftMtKdWWU3Grx7MVJN3IE1xqc+sbCLOGAPN3c+qWusTovtlWYqYeQy2NpZp4DeTyAxjyadsMZkdsF41pcbBM93QKTSKXFEgZ31Y884y4xmpcb3HsV407ArPZGray3mkr7BVcletczGftdesLajHq+KQtzD2BR8Fq09LdU0sZVwyTZS+naRVa1XqZp2jSpGXOkTYf2jnM4FQRlPo29K5fCLaJU6NWEHCtTyTdSbt01Sb2+u/CNVWVZjADDqVFGy+6uGj2isiuYbQ60SlZu99YxIwyPGkJ6rEapsTnMOo9Cl4bVfv7KbM/QK/xXP6oQf5jr/4h7AuuC1H9lFmfoFf4rn9UH+ZK/8AiHsCOC1R2kOrezWJdxwMkEAXfWuZkhI9rnFmjx2ummDC4W6BeGJqXFrWPKMtKWWzhkL6sTuGcaSnqqiWQNv+S4cxoF1BaH6Nrn5lDCMAcXF7kIGZ8dwG8kRer61lJAZXeoeJ8FC1uY2T1/sosz9Ar/Fc/qjCHtJXfxD2BWuC1VzSDQGz23Qhtkigqr1izid2J4fjDKlxmsfHme4ewL0QNS704kJZhxLMuiigKuG8TnknE50xPiI0eGzTyxmSU6Hb5qGZrWmzVWbghjdQ2TU0Q1eMKlUOTSCXHNsC8pN1B7oNDmRj1pujLYjjUrJyyEiw08dVfgpWlt3KSndBbOabW442QhCSpR7ReAGPGK0WL1srwxpFz6ApXU0TRchUyUsmVfsudmENXHmHUlO2s0bUoUBFaE0vCvKHslRPFWRRON2uB5cwl1gQSFXdHrGM1MIZT7Rqo+6kYqPl8yIvVVSKeJ0juXvXsUZe8NCbzerqQ/RK/wARf84x5xysvuPYmwoovBVHWLYcjJtoQy2Q+4ajbWbqAcSQTvyHXhDjCKurqnF0h80ejmqtXFFEAGjUpfXBD65S9WSS+zR90R2hZ4EIgQiBCIEIgQiBCIEIgQiBCirc9j4vpHhQm7q90f8ARZUFQo67RbnEe6noPmTGGxes8omyt7rdB8Sn1HDw2XO5U9atool2VvOGiUCp58AOZNB1hfTQOnlEbdyp5XhjS4rnm1J9b7zjzneWoqPLgByAoOkfQ4YmwxiNuwWde8vcXFTOr2zFP2hLhOAbcQ6s7glCgr5mg6xTxSdsNI8nmCB6xZdRML3WCfL+KlHmfxjAt2CdtHmhLzWxb3ZtCVQdt0XnKbkVy+IjyB4xo8Bo8zjO7YbdVRrJLDIEqI1aWps6p9HLjRm3BtOVS3XciuJ+I/IDjGTx6uzPFO06Dfr4epMaSKwzlW2eSACTgACSeAGMJ4ruIAU7tNVR9C9Ydy0VBxVJV4hArgEEVur5VNQfEcIf4jgofRjKPPbr18R8kvEt3+hPIGsYIixsVOqRpnoqVEvS6do4uIGFTmVDmd435w9w7ERbhynofguSPBLtq0SzMS+5RfaSAcxtpr8o0ggEkT77ZT7lG51k/I+eqdECFU9Zbt2Tw3uIH4n6Q3wVt6g9CuXbJHzMq/aEwJeWQXLudO6DkVKOQAy843cboqOEyym1/wBWVV13GwT00C0Obs5i6KKeXQuue8eA4JG7zjCYtij66S+zRsPj1ViNmUKftCbDTalq3ZDidwhbDEZXhoUiW1uWqGWnJhzE5095RwA8/lGnpaczSNibt8F05wY26SczMKcWpazVSiVKPMxtWsDGhrdglxN9VY9Xuj3pk2AoeqbotzgccE/EfkDC/FazyWAuHeOg+amp4uI+3JPh4RgATzTmyVutu3u7JoPBb34pT/q8o1mAUdgah3QfEpfWS/gCrOj0xcs60/1xKoHVxR/AGGtSzNVQHwzH8lSHdKvOrDR/sWO3WKOPUIrmlG4dcz0hBjdbxZeE3ZvvTSihytzHcq5uzCW0KWs0SkFSidwGMJGRukeGN3KvXDRcrn/SO2FTcwt5WF40QPdQO6PqeZMfQaWnbTxCNvL3rPyymR5cV4sKylzT6GUZqOJ91O9XQR1UztgiMjuS8ijMjw0KyWvLJafcbQKJQopSOAGAj2jkMkDHu3IBRM0Nkc0citSLKjRAhECEQIRAhECEQIRAhECFM6IWEJmaQtYq2xtqHFRpdHhgT8MKMZrPJ4LN3doPirlFDxJLnYJrxhk9So1sW/fcEqg7LdFO03q3J6DHxPKNdgVHkj47hqduiT182Z3DGwS8h+l6d+rrR/0WWClijrtFr4geynoPmYxOM1nHmyt7rf0SnVJBkZc7lWW159DLbjzholIKj/LxOXWFlPA6aRsbdypSQxlzyXPFr2kuZeW853lmtOA3JHIDCPokELYYxG3YJE95e4uK3tEbCM5MoZFblbzp4IGfU5DxiCuqxSwukO/LquoYzI8NXQzbSUpCUgJSkAJAyAGAAj5057nuLnblO8oAsEutbVudk0JZB23RVdDkjh8Rw8AY0mA0mdxmdsNuv0VCrksMo5pRkRrkuT01SaQvCVSibVVutGFGt4JGFFHemuXCnClMN2go4nT5oR53P9ePirkIdluUzUKBFQQQciMoypaQbFSJMaelL+kEmygJBQpm+QBUm92hrTeE0jc4VeHCZJHcw73WVWTV4CdMYVWkQIVI1xFQs1a0ZoWhR5Am5XzUIfdnMprQ13MH5qKU2avOpt1pdmtqbQhCwpSHSkAFS0nvKOZJSUnHjHXaMSNrCHEkWBHo6eteQ2yq5zUyltJUs0A/3hCOONzzZoUyplqWip9fBA7qfqecOoYRC2w3UrWpR6xbZ7V4MoNW2s+BXv8ALLzjX4TS8KLiO3d7lSqJMzrDkqmlJOAFScABmTDbqoF0BoJo+JKVSgj1q9t0/rEd3wSMPPjHz/Fa3yqckd0aD5pzTRcNnpUhpDayJVhby8kDAe8cgkeJivRUzqiYRt5qWV4jaXFc6Ts2t1xbjhvLWSpR5n6bqR9FjjbG0MaLAJE4lxuVY9A7GVNOdmVDsb6XH00NSEA3eVFFahTkTuijidUKaLP+KxA9f/xTU0RkfbknddplGEJJNynwCW+ti36BMo2cVUU9Th7KepxI5CNNgNHvUOHoHxKW1837setLCNMlicGqywOxY9IWPWPAXeTe797veFIyOO1nEk4Ldm79fonFBDlbnO5VZ0j/ACp/9or8Y0uHfdY/5QllT9q7qo6LihRAhECEQIRAhECEQIRAhECFd9Wecx/d/wCuMv2k/df1f2pphn4vV8VY9KbaTKS63TiRgge8s5D6+AhHQUhqZgzlz6K/UTCJhcuf3XSpRUo1UolSicySak+cb8AAWGwWdJJNyrPq50f9KmQtY9UyQtXAq9lPmKnkIW4tWeTwEDvO0HxKtUcHEkudgnfGGT2yVetu37ykyjZwRtu03q9lPQYnxHCNZgNFkYZ3bnbp4pRXzXdwxy3S5jQpenhqxsD0aWDixR18BauKU+ynyxPM8oxON1vHm4be633804o4cjMx3KtU/PIZaW64aIQkqUeQ+u6FEMDppBG3cqw9wa0uK51t21FzT7j681moHup3JHgI+j08DYImxt2CQveXuLivejtkGamENDI4rPBIzP08SI5qqgU8RkP6K9jYXuDU5FspQkJSKJSAAOAGEYzOXuLjuUzy2Fgq3a2m71nqSGSFFRqW1VKbvhuJ4iGdPhUVY0mQesbqpNJl0C+6rJZc/ar1ouC6lBUsDEi8sFKUg77qa+Q4x7jkjKOgbSt56eoblQxjM/MnfGDVpECFoW7ZiZmXdYXglxBTXhXI9DQxZo6g087ZRyK5cLiyQOh2l0zZapiUS0HHFOXQFKIS24mqCaAVUDhvHdEfQsQw6DEAyZzrAC+nMHX1KqxxboFeWrQdeoXllaqZ0oOgyAhC+KOO4jFgr7AtXSm2fRZZSx9orYb+8d/QY+XGJaCl8omAOw1KJn5G+lJsnecTGxS1XnVVo928x27gq2wQRXJTm793veN2EmOVvAh4be873c1bo4s7sx2CdBMYhOLJNa2NIu2fEs2fVsnbpkpzf+6MPGsbXAqLgxcV27vd9UorJszso2CoUPVTT30CsD0SVSFD1rlFucick/CMPGsYXFqzymc27o0HzT2kh4bNdypW27SRLMOPL7qBWnE5ADmTQRTpKd1RK2NvNTSyCNhcVz5aE6t51brhqtaio/y8AMOkfQoo2xMDG7BZ57i5xcealtC7CM5NJQR6tO26f1Ru8ScPOKuIVYpoC/nsOqlpoeLJbkn0hIAAGAGAA3RgSSTcrQgWSh0j/Kn/ANor8Y+h4d91j/lCzlT9q7qo6LihRAhECEQIRAhECEQIRAhECFd9Wecx/d/64y/aT91/V/ammGfi9XxVO1l6QekzPZoPqmSUj9ZeSldO6PA8Yv4PR+TwZnd52vq5BQVs3EfYbBVJCCogJFSSAAMyTgBDUkAXKp2vsn5ofYYk5ZDftnacPFZz6DIeEYLEqs1M5dyGg6LQU0PCYBzWfSa2Eyks48cSkUQPeUcEjzz5AxHQ0pqZhGNufRdTyiJhcufZh9S1qWs1UolSjxJNTH0FrQ0Bo2CzxJJuVY9X9gelTIKxVpqi18D7qep+QMLsUrPJoDbvHQfNWKWHiP12CeHaxhS26dpZa2dIr12UQcBRbvjmlP8Aq8o1OBUWUGd250HzSuumucgS1rGjS5NnV7ZIl5ftFijr1Ca5pR7I5cT04RlMXqTNLw291vvTOljytzHcqWtKdCEqUo0SkEk8opwRF7g0blSvdYXKVMrKP2lOXGk1W4cK5IQMKq4ADP8A941j5IqGnzPNgPzKVEmRy6Q0R0cbkJZLDWNNpaqYrWQKqPlQDcAI+bYjXvrZjI71DwCtMblFlNRQXaxtvJUSEqBKTRVCDQ50PAx26NzQCRuvF7jhepdadaEhUwZ5lNVXaOpGdRh2g50oD4V4xp8MxY8HyWQ9D8FxkGbMoKRcpFyRt1O1LvS+2vSXyQfVo2UcDxV1PyAjSUFKKeK3M7qhNJnd6FESzCnFpQgVUohKRzMWnODAXO2CjAubBP7RuRTKy7bKPZG0feUcSfP6RgK6Z1TMZD6uiewsEbA0LBpjpF6JLKcH2h2Gx+sd/gM+kSYbQ+UThp2GpXlRNw2X5pCrWSSSSSSSScyTiSY3tgNAkd1cdWOj/pEx2yxVpkg8lLzSOne6CE+M1nAhyN7zvdzVyih4j8x2Cc8YlPEpNa9v9o6JVB2GsXKb18PhHzJ4RscDo+FHxnDV23RJq+bM7INgqDDxL08dX2j/AKJLC+PWu0W5xHup6D5kxiMXrPKJrN7rdB8Sn1HBw2a7lTtq2giXZW84aJQkk8+AHMnCKFPA6eQRt3KsSSBjS4pOLnFPEur7zhvmmVTjhH0aKNsUYY3YCyzb3F7i4815iRcogQiBCIEIgQiBCIEIgQiBCkZK3/RJaZumjrnZob4jv1V8I+ZELK2j8omiLu625P8A62CswTcJj7bm3xVFi+q6vuqrR/tXjMrGw0aIrvXx+EfMjhCPHKzhRcFp1dv0+qv0EGZ2c8k3Ix6cpNaz7f7eY7FBq2ySMMlOZKPTu+cbTBqPgQ53Dzne7kklbNnflGwVMSkkgAVJNABvJwpDjYXKpJ86FWGJSWS2rvq23CPeO4cgKDpGFxOrNTOXDYaBPaeExR2G63dI5oysu4/S+lKSU0BIJyANBhjnXKK9FF5RM2K9roknaxpJ3HJc+TUypxanFmqlkqUeJOMfQmMDGhrdgkTiXG5UxoZYvpMwAoerRRbnA8E9T8qxTxCq8nhJG50Cmp4uI/0JuOxjxqU3IVat6yJqeUmWlUEprV5w7LaeCSred5SKnLCG1JPT0jDPOdeQ5+xUKklxyNTI0F0Nas5kpSb7q8XXKUKuQ4JHDrGZxXFZK6S50aNh8T6VwxmUKzQqspFTtMNMEsoUlhQKgDecGKUDfTir8Id4dhjpHh0g05DxQdBcpK6O6cPyk2qYSSpCz6xsnBaa7/1xiQriTuJjbVeFw1NPwXDUbHwPyVPiEOuuiNHrfYnWg7LrCk+0PaQfdUNx/wBiPnNbQzUkmSQevkeitNcHDRScVF0qDrB0RdWy4uRSO0V3kVCag5lG69yw5cI0WEYlG2Vrak6DY/NcvLstgkBOSbjKrjra21D2VpKT5ERv2SNkGZhBHoVHZXfVlYtVGaWMBVLXjkpX084SY1VZW8FvPf5K9RxXOcpltmMuRdNAlDptayp2b7NkKWlFUNJSCoqPtKAGJrSngkRssNpRS0936E6m/uSapl4j9NgosWaWnEocTffJASwDWhOQdIy+4DXjdi5xWuaXA2b4/L5qAAk2G6eGjdkCVl0NChIxWQAApZxURyrgBwAjCV1UamYv5cui0MEQiYGrFpdbgk5ZbvtnZbHFZy6DEnkI6w6kNTOGchqei8qZuEwnmkE4sqJUo1JJJJzJOJMb4AAWCz17q26tdH/SZntFj1TNFHgpXsp+VT4DjCrF6zyeDK3vO0+at0UPEfc7BOqMQnqVGtjSC+4JVs7LZvO03rpgnnQGvieUa7AqPhx8d27tuiT182Z2QclASX2aPuiNElyzQIRAhECEQIRAhECEQIRAhECFFW57HxfSOShaUjJrecQ02KrWoJSPH6DOI5JGxtL3bBdNaXENHNdCWJZiJZhtlGSBSvE5lR8TUx89q6h1RKZHc1o4oxGwNCitO7f9ElVKSfWrqhrxIxV8Ix8aRbwqj8pnF+6NT8lDVzcKPTcpExuUhV41WWB2z5mFirbPdrkpzd+6MfEiEuN1nBi4TTq73K9Qw535jsE3FRjwnKWmlmn77E5dlFgJaqlwEXkOK9oKG8DLjWsamgwiKSnvMNXbeIHKyTVk932byWxLaQWLPKHpsoZZ44Fbd8IUTx7PH95PWOX0mJ0oPk8mdvg7f8/mqwLHbhMPR/QuSYSoMKUUqN4i+CeQrStBGbrMUqpiDIBp6FcjvELAKdl7FZTiEAn9ba/GFzquV2l/YvTI481tuPoQKqUlAHEhIHnEbYpZDYAlR3ChHtNJMKKG3Q6sCpS3tU3YqGyPOLzcIqcuZ7co9PyQzzzYKvWvbzr9UjYR7oOJ+8d/hF+Ckjh13PirDY7Jaaf2hdAl05mil8huHXPpzjT4VBf9qfUqtU+3mBUeHSpJlauZFyWR6QklK3MvubqjfXPHlGcxeZkzuCdQPemFND5uY80z5PTNASfSE3KCpWnFNBvIzHzjLSYUXH9kb+gqR0dtVMWZpDKzCQpl9pYPBYr5HGsVJsPqYDZ7CFCHg81sz9nszCLrzaHU8FpSofOIoqienddji0+xBAO60GtGZZCQlCLiRkAogDwrE7q+okOZxuVKyRzRYKD0ntKzZNFJhajfBAQgqUpQpj3cs86iGFDT11S68QAtzO35okqHAWdzSqtjTttKFNWZLIk0KFFOADt1DheHdHUnmI1kGFvLg+rkMhHL8I9XNUC/+EWW3qosK+tU24MEkparvV7SumVeJPCK+O1mRggbud+ngrtBDd3EPJNURkk4SV1j6QekzJQg1aZqlPBSvaV9B4c43GE0fk8AJ7ztT8AkVZNxH2GwVVabKlBKRVSiAkDeSaAQ0JAFyqgBJsE/tFLEEpLIaFL3ecPFZzP06RgMQqzUzF/Ll0Whp4REwNX3Sm2hKSy3jioCiBxUch4b+kGH0hqZgzlz6L2ol4TC5IB51S1KUo1UolSid5JqT5xvgA0ADYLOkkm5Vgkvs0fdESrxZoEIgQiBCIEIgQiBCIEIgQiBCirb9j4vpHJQpfVh+cG/uufwwqxn7m71K5Q/bBO6MMnqVmub7SW+65+KY1fZ37J/Ue5KMS7zUuY0KXJ0aq/zen9o5+MY3HvvXqCd0H2StioUN3VwrnK0vtnf2i/4jH0iLuN6BZl/eKzWF+UsftW/4hHFR9i/ofcuoe+Oqeg7w8YwZ2T1+ylbT+zH+9xjmk+0KXzrnXSH7ZX+95jf032YS9ytWrPuveKfrCnGfwq9RbFXxuM+UwCUumf5a/8AeH8IjX4f92Z0Sao+1KhTFxQp5Sv2bf3E/gIw832juqfN7oUPpZ+SPfcP0i5h33hqgqPsylCqNcEnTt1P/kifvOfxCMf2h+19it0ytFt95PgYTQbJhGlBrQ/KW/2Q/iMa/BfsD1VOu74VOhxzVFPHVz+bpfwX/GqMPjH3x/q9yf0f2IVke7qvA/hC2H7RvUKd/dK5qRlH0krMhT2gv5wlv2n0MU8R+6v6Kem+2an5Hz5aJLvXL9jL/tFfwxpOznek6BLMS2alVGoSpWKS+zR90R2vFnj1CIEIgQiBC+R4h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150129"/>
            <a:ext cx="1533886" cy="105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602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1" y="5525909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59832" y="179929"/>
            <a:ext cx="3299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Verbas Adicionais: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media.jornaljurid.com.br/cache/ab/5f/ab5ffe42fbc9b8319f1726309ce30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894"/>
            <a:ext cx="2357970" cy="1004829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0" y="176874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adicional insalubridade pode ser lançado através dos eventos: </a:t>
            </a:r>
            <a:endParaRPr lang="pt-BR" dirty="0" smtClean="0"/>
          </a:p>
          <a:p>
            <a:pPr algn="just"/>
            <a:endParaRPr lang="pt-BR" dirty="0" smtClean="0"/>
          </a:p>
          <a:p>
            <a:pPr lvl="1" algn="just">
              <a:buFont typeface="Wingdings" pitchFamily="2" charset="2"/>
              <a:buChar char="ü"/>
            </a:pPr>
            <a:r>
              <a:rPr lang="pt-BR" dirty="0" smtClean="0"/>
              <a:t>15 </a:t>
            </a:r>
            <a:r>
              <a:rPr lang="pt-BR" dirty="0" smtClean="0"/>
              <a:t>– Insalubridade 10%; </a:t>
            </a:r>
            <a:endParaRPr lang="pt-BR" dirty="0" smtClean="0"/>
          </a:p>
          <a:p>
            <a:pPr lvl="1" algn="just">
              <a:buFont typeface="Wingdings" pitchFamily="2" charset="2"/>
              <a:buChar char="ü"/>
            </a:pPr>
            <a:r>
              <a:rPr lang="pt-BR" dirty="0" smtClean="0"/>
              <a:t>16 – </a:t>
            </a:r>
            <a:r>
              <a:rPr lang="pt-BR" dirty="0" smtClean="0"/>
              <a:t>Insalubridade 20%; </a:t>
            </a:r>
            <a:endParaRPr lang="pt-BR" dirty="0" smtClean="0"/>
          </a:p>
          <a:p>
            <a:pPr lvl="1" algn="just">
              <a:buFont typeface="Wingdings" pitchFamily="2" charset="2"/>
              <a:buChar char="ü"/>
            </a:pPr>
            <a:r>
              <a:rPr lang="pt-BR" dirty="0" smtClean="0"/>
              <a:t>17 – Insalubridade </a:t>
            </a:r>
            <a:r>
              <a:rPr lang="pt-BR" dirty="0" smtClean="0"/>
              <a:t>40%. </a:t>
            </a:r>
            <a:endParaRPr lang="pt-BR" dirty="0" smtClean="0"/>
          </a:p>
        </p:txBody>
      </p:sp>
      <p:sp>
        <p:nvSpPr>
          <p:cNvPr id="7" name="Retângulo 6"/>
          <p:cNvSpPr/>
          <p:nvPr/>
        </p:nvSpPr>
        <p:spPr>
          <a:xfrm>
            <a:off x="0" y="1124744"/>
            <a:ext cx="3574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2.1- Adicional de Insalubridade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34290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accent2"/>
                </a:solidFill>
              </a:rPr>
              <a:t>ATENÇÂO :</a:t>
            </a:r>
            <a:r>
              <a:rPr lang="pt-BR" dirty="0" smtClean="0"/>
              <a:t> </a:t>
            </a:r>
            <a:r>
              <a:rPr lang="pt-BR" dirty="0" smtClean="0"/>
              <a:t>Adicional de Insalubridade e Hora Extra: </a:t>
            </a:r>
            <a:endParaRPr lang="pt-BR" dirty="0" smtClean="0"/>
          </a:p>
          <a:p>
            <a:pPr algn="just"/>
            <a:r>
              <a:rPr lang="pt-BR" dirty="0" smtClean="0"/>
              <a:t>	Se </a:t>
            </a:r>
            <a:r>
              <a:rPr lang="pt-BR" dirty="0" smtClean="0"/>
              <a:t>o empregado em local insalubre prorrogar a sua jornada de trabalho, com autorização do ministério do trabalho (art.60 da CLT), percebera a título de hora-extra, o adicional de 50% calculado sobre a hora normal, acrescida do valor da insalubridade. 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971600" y="4797152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Ex: O funcionário possui um salário de R$ 1.000,00 + Insalubridade 40% (R$ 166,00) e efetuou 10 horas extras a 50</a:t>
            </a:r>
            <a:r>
              <a:rPr lang="pt-BR" dirty="0" smtClean="0"/>
              <a:t>%.</a:t>
            </a:r>
          </a:p>
          <a:p>
            <a:pPr algn="just"/>
            <a:r>
              <a:rPr lang="pt-BR" dirty="0" smtClean="0"/>
              <a:t>Temos: </a:t>
            </a:r>
            <a:r>
              <a:rPr lang="pt-BR" dirty="0" smtClean="0"/>
              <a:t>1000,00 + 166,00 = </a:t>
            </a:r>
            <a:r>
              <a:rPr lang="pt-BR" dirty="0" smtClean="0"/>
              <a:t>1.166,00</a:t>
            </a:r>
          </a:p>
          <a:p>
            <a:pPr algn="just"/>
            <a:r>
              <a:rPr lang="pt-BR" dirty="0" smtClean="0"/>
              <a:t>Então: 1166 </a:t>
            </a:r>
            <a:r>
              <a:rPr lang="pt-BR" dirty="0" smtClean="0"/>
              <a:t>/ 220 = 5,30 + 50% </a:t>
            </a:r>
            <a:r>
              <a:rPr lang="pt-BR" dirty="0" smtClean="0"/>
              <a:t>= 2,65 </a:t>
            </a:r>
            <a:r>
              <a:rPr lang="pt-BR" dirty="0" smtClean="0"/>
              <a:t>+ 5,30 = R$ 7,95 x 10= R$ 79,50</a:t>
            </a:r>
            <a:r>
              <a:rPr lang="pt-BR" dirty="0" smtClean="0"/>
              <a:t>.</a:t>
            </a:r>
          </a:p>
          <a:p>
            <a:pPr algn="just"/>
            <a:r>
              <a:rPr lang="pt-BR" b="1" dirty="0" smtClean="0"/>
              <a:t>Totalizando: R$ 1.166,00 + R$ 79,50 = R$ 1.245,50</a:t>
            </a:r>
            <a:endParaRPr lang="pt-BR" b="1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150129"/>
            <a:ext cx="1533886" cy="105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602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1" y="5525909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59832" y="179929"/>
            <a:ext cx="3299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Verbas Adicionais: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media.jornaljurid.com.br/cache/ab/5f/ab5ffe42fbc9b8319f1726309ce30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894"/>
            <a:ext cx="2357970" cy="1004829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0" y="112474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2.2- Adicional de </a:t>
            </a:r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Periculosidade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dirty="0" smtClean="0"/>
              <a:t> </a:t>
            </a:r>
            <a:r>
              <a:rPr lang="pt-BR" b="1" dirty="0" smtClean="0"/>
              <a:t>– ART 193 da CLT </a:t>
            </a:r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r>
              <a:rPr lang="pt-BR" dirty="0" smtClean="0"/>
              <a:t>Os </a:t>
            </a:r>
            <a:r>
              <a:rPr lang="pt-BR" dirty="0" smtClean="0"/>
              <a:t>empregados que trabalham em contrato permanente com infláveis ou explosivos, recebem um adicional de 30% sobre o salário contratual, não incidindo referido percentual sobre prêmios, gratificações e participação dos lucros.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Nova </a:t>
            </a:r>
            <a:r>
              <a:rPr lang="pt-BR" dirty="0" smtClean="0"/>
              <a:t>redação dada pela Súmula do 191 do TST, quanto a sua Incidência: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Nº </a:t>
            </a:r>
            <a:r>
              <a:rPr lang="pt-BR" dirty="0" smtClean="0"/>
              <a:t>191 – Adicional de Periculosidade, Incidência – Nova Redação. “O adicional de periculosidade incide apenas sobre o salário básico e não sobre este acrescido de outros adicionais. </a:t>
            </a:r>
            <a:endParaRPr lang="pt-BR" dirty="0" smtClean="0"/>
          </a:p>
          <a:p>
            <a:pPr algn="just"/>
            <a:r>
              <a:rPr lang="pt-BR" dirty="0" smtClean="0"/>
              <a:t>Em </a:t>
            </a:r>
            <a:r>
              <a:rPr lang="pt-BR" dirty="0" smtClean="0"/>
              <a:t>relação aos eletricitários ( Lei nº 7.369/8.) o cálculo do adicional de periculosidade deverá ser efetuada sobre a totalidade das parcelas de natureza salarial”. O adicional de Periculosidade pode ser lançado através do evento</a:t>
            </a:r>
            <a:r>
              <a:rPr lang="pt-BR" dirty="0" smtClean="0"/>
              <a:t>:</a:t>
            </a:r>
          </a:p>
        </p:txBody>
      </p:sp>
      <p:sp>
        <p:nvSpPr>
          <p:cNvPr id="7" name="Retângulo 6"/>
          <p:cNvSpPr/>
          <p:nvPr/>
        </p:nvSpPr>
        <p:spPr>
          <a:xfrm>
            <a:off x="2339752" y="5805264"/>
            <a:ext cx="264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149 </a:t>
            </a:r>
            <a:r>
              <a:rPr lang="pt-BR" dirty="0" smtClean="0"/>
              <a:t>– Periculosidade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75778" name="AutoShape 2" descr="data:image/jpeg;base64,/9j/4AAQSkZJRgABAQAAAQABAAD/2wCEAAkGBxEPEhUQEBMVFRUWFxcYFRcVFhUVGRcXGBUXFxgVFhYYHSggGBolGxgYITEiJykrLi4uFx8zODMtNygtLisBCgoKDg0OGhAQGi0lHh0tLS0tKy0tNy0tLi0tKyswLSstLSs3LS0tLS0rLS0tMC0rLS0tLS0tLSstLS0tKy0tLf/AABEIAOgA2gMBIgACEQEDEQH/xAAcAAEAAgIDAQAAAAAAAAAAAAAABgcFCAEDBAL/xABOEAABAwICBQcHCAYIBQUAAAABAAIDBBEFIQYHEjFBEyJRYXGBkRQXMlJU0dIIFRYjQpOhsTVyc5LBwjM0U2J0orKzJCVD4eJEg6PD8P/EABsBAQABBQEAAAAAAAAAAAAAAAAEAQIDBQYH/8QAMxEAAgEDAQQJAgYDAQAAAAAAAAECAwQRIQUSEzEGFBYiQVFSYXGRoTKxwdHh8CVCgSP/2gAMAwEAAhEDEQA/ALxREQBERAEREAREQBERAERfLigPpcXVF6xtZs75n0tC8sjYS10jfSe4b9k8GgqD0Wl2IQu5RlVNtXvznl4PaHEgoVwbWooRq001GKxESANnjttgbnDg8DoPHrU3QoEREAREQBERAEREAREQBERAEREAREQBERAEREAREQBQPWzpT5BSGON1pprsZbe0faf3D8SppUztjY6R5DWtBLidwAFyStXtONInYjVyTm+x6MTehgJt3negMDdcrmNhcQ0C5JAAG8kmwAWdxrQ6soohNMwBhIuWu2i0ncHAbljnVpwkoykk3y9y5Js6tDtIHYdVx1Db7IOzIB9ph9IdvEdi2koaps0bJYyHMe0FpHEELUFXPqO0q2muw6V2bbuhJ4t3uZ3bwshRlwIuAuUKBERAEREAREQBERAEREAREQBERAEREAREQBEWMx/Fo6KCSolPNY2/aeDR1koCuNd2lXJxtoInc+QXltwZwb3n8lSa9mM4pJWTSVEpu57iT0DoaOwLrwyhfUSshjF3PcAB28T1DerZSUU5PkiqJxql0d5eU1kg+riNmX+1Jbf2AK2sUoWVUT4JBdr2kHv3EdYNj3LqwLCmUcEdPHua21+l3EntKyC822ltCVxcupF6L8PtgnU4JRwa0Y3hb6OaSnk3tda/rDeCO0LrwuvfSzRzxGzmODmnrHA9R3HtVs62tHOXiFZGPrIhZ9vtR9PaFTa7vZl6rqgp+PJ/P91Ik4bssG2GjONMrqaOpj3PbmOLXDe09d1l1QOpbSnyaoNFK76uc8y5ybJ/5D8Qr9BWwMZyiIgCIiAIiIAiIgCIiAIiIAiIgCIiAIiIDgqiddulPLzChid9XEbyW+1JbJvcPxVoafaSNw2kfPltnmxNPF5GXcBn3LWGaUvcXuJLnEuJO8km5J70Ko+VbOqDRzYaa6Qc512xX4N4v7z+Sr3RPBHV9SyAZNObz0MG89vALYmmp2xMbGwBrWgBoHQBZcx0i2hwqfAg9Zc/j+TPQhl7zO9FwuVwhMOuSMOBaQCCCCDuIO8Fa+acaPnD6p0YB2Hc6I9LSd3aDl3BbCqL6wtHfL6U7AvLHd0fScs294/Jb3Yd/wBWr7sn3ZaP9GYa0MooSN5aQ4Egg3BGRBG4g9K2Z1daTNxKkZISOVZzJR/eA9LsIzWshUt1Z6T/ADdVtLj9TJZkvQLnJ/cfzK9FITNmkXXG/aFwuxCgREQBERAEREAREQBERAEREAREQBfLjZfSr7W9pV5FS8jG6004LRbe1m5z+o8B1lAVZrT0n+cKstY68MN2x9BN+c/xy7lDEUt1b6OeXVQc8Xiis599xN+a3xF+5YbivChTlUnySLoxy8IsbVjo75HTcq8WlmAcb72t3tb+N1MguN3UoZjOsBjJTTUEL6yfcRF6DT/eeAvOXTuNpV5ShHLf0X/SdmNOOpNVwoRBR6S1XOJpaRvqkbbh25O/ML0yaO6QgXbX0xPQYrDx2Sp66MXTWd6P1LOsRJfdLKAy43jVBnXUTZ4xvkpjmB6xb/2CkujmktNiDNunfcj0mHJ7f1mqBebIurRb046ea1X8F0asZciqdaejvktRy8YtHMSctzX/AGh1X3hQhbIaTYM2up5Kd2W0LtPquGbT4/mtdaymdC98TxZ7HEOB6QV1+w7/AKzQ3JPvR0+V4Mj1YbrL51N6VeV03ksrrywAAX3uj3NPWRuPcrHWp+imOvw+qjqWZ7Js4esw+kPDd1hbTYfWsnjZNGQWvAc0joIut6YGetERAEREAREQBERAEREAREQBERAeasqmwsdK8hrGAucTuAGZWrumWkDsSq5Kh1w0m0bTwYPRHbxKszXhpVsNGHQu5zgHTEcG35rO85nqCpdCqPuKIvcGNBLnEAAbySbADrWwuhmAigpWRZbZ50hHF539w3dyrzVFo5ysprZW8yM2jv8AafbN3d+atHHq7yammntfk43OHaASPxXHbfvHWqxtKb8Vn5fJEqlHC3mRPGKifF6t2GUjjHBF/W5m7/2TOs53/wCysLR7R2mw+MRU0YYOJ+049LnbyVC9UL44aaKMm9RVNfVSH+7t7IufBWYuntLWnbUlTguXP3fmRpycnliyWXKKUWnwQoBploKHu8uw60FXHdw2Mmy23seNxJ3XVhLy19QIo3ykEhjS4gcQATl15K1pSWGtAQ3RDSBuIU4ktsSNJZKzix7d47DwUF1waOWLa6IZGzZrdP2X/wAD3LK4JUsjxlzoP6Cvp2zt4WcN5t07/FTmvo2TxvhkF2PaQR1EfmuGuP8AF7R3ofheuPZ81/wmR/8ASGprErh1HaUelh8rul8N/wDMz+I71WGkOEvoqiSnfvacj0sObSO5eXDq19PIyaI2cxwc09h/JdxCcZxUo8nqRWjb4LlYTRPHGV9LHUs+0OcPVcMnA9hWbV5aEREAREQBERAEREAREQBYnSTGY6GnkqZTkxu7iXHINHWSsoSqF106U+UTiiid9XCbvtudJ/HZ/MoCv8WxCSqmknlN3PcXOPbwHUBYLnCMOfVzMgjF3PIA6ulx6gF41b+qLRzkozWyDnyC0YPBl/S7yoG0b2NrQdR8+S+TJCO88E5wfDWUkLIIxzWAAdJPFx6ybrx6ZwOkoaljRdzoX2HYLrMrh7b5HPq6V5vTuJKuqstXnP3JzWmCrtHqx0NTglQwjk5qc0z7dLSbjtvbwV4XVCYY10OJUuElriIax88ZO7knNLgB2ZrD6zNYVZLWyxU8z4YoXFjRG4t2i3IuJG/Neq05KcVKPJrJrmsaGyl1wXKhdUmsirkqo6KreZmSXDHOsXtcASLniDZWdrL0pOFUTqhjQ55cGRg7tpwOZ7Bc9yuKEs2lFNZ+Kmlwypkb6RZsDqLzs37rrXKq09xSV5lNZMDe9muLWjsaMlaWJY/JimjUk8g2pI3MEhFhcskadq3C4KA68GonMxDDIvtQ0G1J1bd7A+Ks1QfV441b6jE3NLRNsxwg8IowB+J/JTe68+6RV1Uu3GP+qx+5OoLECCa19HPKIPKY23khBvbe6PeR2g5+KpRbSOG0Nki4PA8VQGn2j3kFU5rR9XJz4j1E5t7QfwW26N7Q3ou3m9VrH48UYq8Md4kGprSnySp8kkdaKci1zk2Tge/ce5bBXWnLXbOYyPSOC2W1Z6T/ADjSNc4/Wx2ZKOkgZO7CF1ZHZMUREKBERAEREAREQBEXw99sygItrE0mGG0jpARyj+ZEP7xHpW6AM+5ayyPLiSSSSSSTxJzJUt1m6T/ONW4sP1MV2RdBsc395H4KIoVRm9DsBNfVMhz2BzpD0NB/M7gth4YQxoY0ANaAABuAAsAFFdW2jvkVKHvFpZbOf0gfZb3DPtKloXnm3L/rNfci+7HRe78WTaMN2OSvdYWJ1T6ylwyjmMLpgS54vcbw0X3gZG6+tFtKpqR/zfjF452m0cz/AEJRfLn7r9B48VHvn/k8YmqainmnniJipIY22Gzzhtl3YT+8VnsW09bI3k8awl7IXbnkcoGk8dwsexdLS2ZbSs4UJ43ms5WM5815kd1JKTaPYNgaRwOfbnUrtg9Ludu67XVV60dF56Kume5jjFK9z43gHZIcb7N+BB4KaYjoM2rYytwOvMnI86OJ7yTGfSs1xzb2OWY0G1sMqSykxRjWSOsGykcx/AEg+iSeO5be1o8ClGnnO6sGKTy8kS1QaMuhe7GKwGKnp2uc0vBBc6xuQOgC/eVmsQ03g0ljlwzkuQkedqle5wIe9mYa7Lmki44qXa8RL81PEAOzts29kf8ATv1cL2VB6L0FU2spXxxSXMrCw7JzAeLkG24LOUMfX4PUQTGCWF7ZAbbOybk9XT3K+cBwA4fo7UMqxsOfFLI9p3tLhZjT15DvU90kxmloIvKaohoaMja7ifVbxJKp2uxqv0rmNJT2p6Vo23bV7uaDYOd62Y3DJASXQ/FYqHCKZ9S7Z5nNb9p13EhrW7yTfgo5U41idNV0tXVPdFDVyljad32IgWgFw4OO1fpXvNbhmDSMjiEmJ1zQGtz2xHYWs37LAOgAlYvWDpPLX0wZW0E9LLGduCQAvG36pyFgenqWopbMt4TqSm05VM8/BPyX6mV1JNLHgXAo1p7o/wCX0rmtH1jOfEesDNvYQsjoxUyTUkEkwtI6NpeCLZ26OF1lFwEZztLjMXrF/kTMKUTVpw2TYixGVjw7VKNXOkxw6rY9x+qk5ko6icndoP4LJ619HPJ5xVRj6uY8625snHuIz8VA16ba3ELmlGpDx/rRBlHdeDcGGQOAcDcHMEbiOBXcqy1L6VeU05o5XfWQAbN97otw7wcuyys1SSwIiIAiIgCIiAKuNcelPkdN5PE60s4Iy3tj3Od1X3d6ntfWMgjfNIQ1rGlzieAAWrOlmPPxCqkqX3AcbMHqsHoj39qFUYhTLVjo55ZU8q9t4oSHO6C77LPHMqI08DpHtjYC5ziA0DpJtZbEaJ4I2gpmQCxdveel53n+HctJt2/6tQ3YvvS0XsvFmWlDeZmrLlEXnBOPjYF9q2e6/V0XXzNC14LXgOaRYtIBBHQQV81NQ2Jpke5rGNzcXEAAdJJWKpNLcPmBLKqEgb7vDbAcbG2Sl06Vea34JvHis6FjcVoyNY7q8YzaqsNkkpJQ1xIYeY7Im2yDldQatwFs9Jh9UWFzXRyQSlu9kjHPLXkcTa+XHZU/r9YTJXmnw2CSsk/uAiMcM3dCx+gVNtsqsCxBvITF3LwgEc3as68Z4lrrHxXe7E63wX1nPhjPP9/qQ6u7nunm0a0mxSjhDA2OupgWMbtO2JGh8pjYx4dnckbiMslIajWBWgFseGAPbOKbnTN2WyuF9nIbrcVBtJcJnoSW10UwO0wirpiQ2W02258rRlthpyuN4WLkr6V7nBtRXy7Va1+wL7T49gDlMh/SXyv0LdGI79Lpamsc6bEXcpIGbUVPATsRNdtt2nOGQIcBkczdZei0SmdVx0Mc76cMo4/KSwnacXOLizxd+Cz2hWi74x5XVxilpYmh/JPN3zPZtETTE5jf6PEgLA4TpbVNqqrFTRyS0s7w3baDdjI7htuqyj3fF4MuD+PGhWGM6ljaO6L0uHt2aeMAn0nnN7u129ZktB3rAYVpph9TGZGVDGgDnCQhjm9ocshheOU1VfyeZkmz6QaQSO7fbrXm1xSu3OU6qllc28/mT4uHJGRAXKItcZDF6QYQytp5Kd+5wy6nDNrh3rXTEKN8Ej4ZBZzHEOHWP4cVs8qv1waOXa2ujGYs2a3R9l/duPauo6O7Q4dTgTekuXs/5I9aGVkrzRrGn0FTFUx72uzF/Saci091/wAFtLhNeyphjniddr2hzT1Hp61qQrb1H6U7Ljh0rsjd0N/W+0zv3jsK7oiMutFwCuUKBERAFwVysLpTjjKCmkqZNzRkPWcfRaO9AVrrw0pybh0TszZ01uje1n8T3KnF6cRrn1Er5pXXe9xc49Z/hwHUF3YFhb6ydlPHvcbX6BxceoBWzmoRcpckVSyTvVDo5tvNdKOa27Yr8XcXdwyHWrcXkwuhZTRMgjFmsaAO7eT1nf3r1rzHad7K6rufhyXwT6cN2ODlERa0yEV1kYJJXUMkURs9pDwODtkeie3+CwWBs0dqaBlXUwQRuiaGysBLXB4ytstILr2uO1WNZQjEtV+H1E/lBD2XdtOY0gMcb33Wyv1Lqti7ZpW1N063LmsL6ojVqTbyjHYbjFfXN5PBqeOgpMwJnNG24DK7R/8Au1c1mrN2z5THWTOrmkObM85Fw+zbgFYcMTWNDGNDWtAAaBYADKwA3Bfaw3PSO5nUzS7sU+Xn8lY0I41IThus801qbG4HwyjLlA3ajkG7ay/gstUaysEhG2yRr3H7MUZLj+CzNXRxTDZmjZI3oe1rh+IXjo9HqOA7UVNC12+4jaCOw2yWyp9Kae536b3vZ6Fjt3nRkbq2VeP28oa+koeEd7SzHg5/qtvnZeSHRzFMJH/LKgTwC5NNOBxzIaek9ysMItZLpHdOrvxwl5eH7mTq8cYK5wWLBMZkdHV0gpaxh+sjuY9q28tsRddmieCUxxKapoGCKmgaYG7JJEsn23ZnMDd2rM6V6CUmJPbLLtskbltRkAuA4OuDft3rOYThkVLEyCBoaxosAPxJPEkqff8ASCnVtN2msSksP28yyFFqWXyPciIuNJRwuirpmzMdE8AtcCHA9BC9CK6E3F5QNbdKMFdQ1L6d2YBuw+s05tPhketeCjq3wvZLG4texwc0jpBV0a0tHPK6fl4xeSEE5byze5vdvVIr07ZV6ru3U/8AZaMgVIbssG1GhuPsxCljqG7yLPHqvGTh4rPrXbU/pV5FU8hI60U5Az3Nk3Nd1A7j2rYgLZGI5REQHBVAa59J/KakUkbvq4N9jk6QjM9wNu26v4rVfTnDH0tdPHIMzI54PAteS4Edxt3IVRglMNWeO09DUPdUc1rmbIfYnZN+Ns7HpUQXCw3FGNenKnPkyqeHk2A+nmG+0t8H+5Pp7hvtLfB/uWv65Wg7MW3qkZuPIv8A+nuG+0t8H+5Pp5hvtLfB/uVAInZi29UvsOPIv/6eYb7S3wf7lz9PMN9pb4P9y1/ROzFt6pDjyL/+nmG+0t8H+5Pp5hvtLfB/uVAInZi29Uhx5F//AE8w32lvg/3J9PMN9pb4P9yoBE7MW3ql9hx5F/8A08w32lvg/wBy5+nmG+0t8H+5a/onZi29Uhx5F/8A08w32lvg/wByfTzDfaW+D/cqAROzFt6pfYceRf8A9PMN9pb4P9yfT3DfaW+D/cqAROzFt6pDjyL/APp7hvtLfB/uT6eYb7S3wf7lQC4TsxbeqQ48i/J9P8Na0nlw6w9ENcSeqxFlRFVIHyPe0WDnOIHQCSQPArrRbPZ+zaVlvcNt58yyU3LmGlbJ6rdJDiFE1zzeSI8nIekgCzu8LWsq8NQlC5lNNMQQ2SQBvXsjM+OS2RjZa6IiFAolpvoTT4qwbZLJW+hK0ZgeqRxHUpaiApzzHD20/dD408xw9tP3Q+NTfTXTqlwgxipEh5Ta2eTaD6Nr3uR0qNefPC/UqP3G/EgMb5jh7afuh8aeY4e2n7ofGsxBrswlxzMzf1o/cSpvgmN01dGJqWVsjDxad3U4bwe1AVh5jh7afuR8aeY4e2n7ofGp/pnpfT4TGyWoDy17tkbADjexOdyMslEvPnhfqVH7jfiQGN8xw9tP3Q+NPMcPbT90PjWS8+eF+pUfuN+JezBdb+HVk8dPG2fbkcGt2mNAuek7SAwPmOHtp+6Hxp5jh7afuh8asTS7SeDC4PKKgOLNpreYA43N7ZEjLJQ3z54X6lR+434kBjfMcPbT90PjTzHD20/dD41km68cLP2agdsbf4OUg0d1j4bXvEUM9pDuZICwk9DdrInqBQEN8xw9tP3Q+NPMcPbT90PjVwkquXa5MOExp9ifbD+T9Bttra2d+1uugMJ5jh7afuR8aeY4e2n7kfGrhBWJ0g0ipcOj5WqlawcL5ucehrRmSgK08xw9tP3Q+NPMcPbT90PjXqq9e2HtdZkM7x62yxoPYC6692Da6MMqHBkhkgJ4ytGz+80m3fZAYfzHD20/dD408xw9tP3Q+NW5BM2Roexwc1wBBabgjpBC7kBTvmOHtp+6Hxp5jh7afuh8amulGsPD8NJZPLeQf9OMbbh2gZN7yFEfPzQ7X9XqLdNo7+G0gPml1IxhzTJVOewHnNEYaXDoB2slaeHUMdPG2GJoaxgAaBwAUd0W1hYfiR2IJbP/ALOTmO7gfS7lLUAREQBERAUX8pX0qPsl/kWD1Xas6bF6Z9RNLKxzZCwBmzawaDfMHpWb+Ur6VH2S/wAixmqbWNR4TSvgqRKXOlLxsNDhYtaN5IzyQHt0s1JNp6eSekne90bS4skDec0C52XNtY26lFNTWOvpMSijDjyc55N7eBJ9E26QfzKmml+uuCamkhooZA+Rrmbcmy0NBFi4AE3NlC9TWCSVWJRPa08nAeUkdbIWHNF+kmyAsf5R/wDVKf8AbH/QVAtVGr+DGWzmeSSMxFgGxs57QcTe4PQp78o/+qU/7Y/6Cqp0J09qcHEjadkTuVLS7lA4+iCBaxHSgLY8wlD7TUf/AB/CvdgOpmkoqiKpZPO50Tg4B2xYkcDZqgHn2xL+ypv3X/Gpbqx1n1mK1vks7IWs5NzrsDgbtItvccs0BkvlBfosfto/ycqp1VaEQ4zJMyaR7BG1pBZs53JGdwVa3yg/0WP20f5OVP6t9OfmV8r+R5XlGtFtvZtY3vuN0BaDtQlFbKpqL/8At/Cqf010bkwisNOX7WzsvjeOabHNptfIgj8FZbtf5tlRC/XL/wCKrvEqit0grjI2Mukks0NYDssaMhcncBe5KA2P1d4s+tw2nqJDd5js89JaS0k9tr961il/SR/xR/3VtTojggw+ihpAb8myxI4uObiO8larS/pI/wCKP+6gNsscxRlHTSVMvoxsLj123AdZOS1Xrausx+uG98srrRtvzWNzNh0NAzJV4a+qkswqw3PljaezN38qgfydaRrqyeUi5jiAb1bTsyPBASjB9RNI1g8qmlfJbPky1jQeoEEnxUN1laqjhkflVK90sIID2vA22XNgbj0hfqyWwmL4kykhkqJbhkbS51hc2HQFBH65cHcLF0h7YigI3qAxarbylHLHLyOztxOc12y03s5gcRax3gdSl+t7S84XSfVG08xLIz6otdz+4busrv0d1l4dXTspacvMj77ILC0c1tzc9gVYfKNqSaynj4Nh2h2ueQf9KAiOg2h9RjdQ8B5a1vOmmddxzP8AmcVbvmLw3YtytRtW9LaZv/V2bL0fJ/pGswzlAOdJK8k/q2aB+H4qz0Bqbp3obUYJO3nksJvDM27TcHcbei4K89UGl7sTpCJjeeEhkh9YEXa89ZG/rC8evyja/Cy8jOORjmntOyfzUD+TpUkVs8V+a6G5HW14APg4oDYdERAEREBRfylfSo+yX+RYjVXq2pMXpXzzyStc2UsAjLQLBrTc3aelZf5Sg51H2S/yLPfJ1H/L5f8AEO/0MQHZT6jMMabufUP6i9oH4NBU9wLAaagjENLE2NnQN5PS47ye1ZVEBUHyj/6pT/tv5CsJ8n3CaapZVeUQxybLo9nlGNfa4de1ws38o4f8JT/tj/oKqLRPTSswoSNpC0coQXbTNr0QQLeKA2h+ieH+x0/3UfuXfQ4DSU7tuGnhjdYjaZGxpsd4uBuWu/nmxf14/ugvbgutzFZqiGJ749l8rGu+rAyLgDnwyQFgfKD/AEWP20f5OVeajtG6TEJaltXE2UNYwtDi4WJcb2sVYfygc8LH7aP8nKJfJuH19V+zZ/qKA6NberCOij8toGkRtI5WO5dsD12k52vvF1xqY0/EEjMPqtgRvsIpA0NIdwY8gZg9JV+VVO2Vjo3tBa4EOBFwQRYghaqayNEH4TWOY0HkX86F3Vf0b9IOXggNsXbj2LTuX9In/Ff/AGrYTVHpj85UYjkP/EQjZkvvcPsv7xv61r5K0/OJy/8AVH/dQGw2ubCzVYVLsi7otmW36vpf5SfBVHqLxxtJiPJyENbUMMYJyG3cFmfXmO9bKSRB7C1wBBFiDmCCLEELW3WLqyqMPkdPSMfJTk7QLAS6LjZwGdhwKA2Gx/CxW00tM5xa2VhYSN4BG8XVO6S6l6ajpZqltTK50UbngENsSBcA+CieEa3cVpWCIvZKBkDK27gOsggnvWLx/TbE8WIifI5zXHKKJpDSeHNGbu9Ae7Ul+mKfsl/2nKWfKPw5wlpqm3NLHRnqIO0M+8+C7NT2rqsp6qPEKlvJNY12zG703FzS3MfZGfHNWxpno1FidK+mlyvmxwzLHjc4ICvvk8Y4x9LJRE/WRvLwOljrZjsIN+0K37rUjFsExHAqkPIfE5h+rlZfYcOo7rEbwVnvPViuxsXhva23sc7tte34ICe/KFxxjKRlGHDlJXhxHEMZnc9F3Wt3qP8AyccNcZqmqtzWsbGOtzjtH8APFQXDMGxLHqkus+V7iNuWS4YwdbrWAHQFsvoVozFhdKymjztm924ved7j/DsQEgREQBERAeaopI5LcoxrrbtoA27Lr6p6dkYsxrWjoaAPyXKIDuREQHnnpo5Mnta627aANvFdXzXT/wBjH+433IiAfNdP/Yx/uN9yNwuAG4ijB/Ub7kRAd09OyQWe0OHQ4AjwK+YKSOP+jY1t/VaBfwREB6V56ikjkttsa627aANvFEQHzDRRRm7GNad3NaB+S+PmyC9+Sjve99lu/p3IiA9i4IREBi6rR2ilO1LTQvJ4ujYT42XfQ4RTU/8AQwxR/qMa38guUQHtXKIgOmaBrxsvaHA7wQCPxWM+i1Be/kkF+nkme5EQGShgYwBrGhoG4AADwC70RAFxd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5780" name="AutoShape 4" descr="data:image/jpeg;base64,/9j/4AAQSkZJRgABAQAAAQABAAD/2wCEAAkGBxEPEhUQEBMVFRUWFxcYFRcVFhUVGRcXGBUXFxgVFhYYHSggGBolGxgYITEiJykrLi4uFx8zODMtNygtLisBCgoKDg0OGhAQGi0lHh0tLS0tKy0tNy0tLi0tKyswLSstLSs3LS0tLS0rLS0tMC0rLS0tLS0tLSstLS0tKy0tLf/AABEIAOgA2gMBIgACEQEDEQH/xAAcAAEAAgIDAQAAAAAAAAAAAAAABgcFCAEDBAL/xABOEAABAwICBQcHCAYIBQUAAAABAAIDBBEFIQYHEjFBEyJRYXGBkRQXMlJU0dIIFRYjQpOhsTVyc5LBwjM0U2J0orKzJCVD4eJEg6PD8P/EABsBAQABBQEAAAAAAAAAAAAAAAAEAQIDBQYH/8QAMxEAAgEDAQQJAgYDAQAAAAAAAAECAwQRIQUSEzEGFBYiQVFSYXGRoTKxwdHh8CVCgSP/2gAMAwEAAhEDEQA/ALxREQBERAEREAREQBERAERfLigPpcXVF6xtZs75n0tC8sjYS10jfSe4b9k8GgqD0Wl2IQu5RlVNtXvznl4PaHEgoVwbWooRq001GKxESANnjttgbnDg8DoPHrU3QoEREAREQBERAEREAREQBERAEREAREQBERAEREAREQBQPWzpT5BSGON1pprsZbe0faf3D8SppUztjY6R5DWtBLidwAFyStXtONInYjVyTm+x6MTehgJt3negMDdcrmNhcQ0C5JAAG8kmwAWdxrQ6soohNMwBhIuWu2i0ncHAbljnVpwkoykk3y9y5Js6tDtIHYdVx1Db7IOzIB9ph9IdvEdi2koaps0bJYyHMe0FpHEELUFXPqO0q2muw6V2bbuhJ4t3uZ3bwshRlwIuAuUKBERAEREAREQBERAEREAREQBERAEREAREQBEWMx/Fo6KCSolPNY2/aeDR1koCuNd2lXJxtoInc+QXltwZwb3n8lSa9mM4pJWTSVEpu57iT0DoaOwLrwyhfUSshjF3PcAB28T1DerZSUU5PkiqJxql0d5eU1kg+riNmX+1Jbf2AK2sUoWVUT4JBdr2kHv3EdYNj3LqwLCmUcEdPHua21+l3EntKyC822ltCVxcupF6L8PtgnU4JRwa0Y3hb6OaSnk3tda/rDeCO0LrwuvfSzRzxGzmODmnrHA9R3HtVs62tHOXiFZGPrIhZ9vtR9PaFTa7vZl6rqgp+PJ/P91Ik4bssG2GjONMrqaOpj3PbmOLXDe09d1l1QOpbSnyaoNFK76uc8y5ybJ/5D8Qr9BWwMZyiIgCIiAIiIAiIgCIiAIiIAiIgCIiAIiIDgqiddulPLzChid9XEbyW+1JbJvcPxVoafaSNw2kfPltnmxNPF5GXcBn3LWGaUvcXuJLnEuJO8km5J70Ko+VbOqDRzYaa6Qc512xX4N4v7z+Sr3RPBHV9SyAZNObz0MG89vALYmmp2xMbGwBrWgBoHQBZcx0i2hwqfAg9Zc/j+TPQhl7zO9FwuVwhMOuSMOBaQCCCCDuIO8Fa+acaPnD6p0YB2Hc6I9LSd3aDl3BbCqL6wtHfL6U7AvLHd0fScs294/Jb3Yd/wBWr7sn3ZaP9GYa0MooSN5aQ4Egg3BGRBG4g9K2Z1daTNxKkZISOVZzJR/eA9LsIzWshUt1Z6T/ADdVtLj9TJZkvQLnJ/cfzK9FITNmkXXG/aFwuxCgREQBERAEREAREQBERAEREAREQBfLjZfSr7W9pV5FS8jG6004LRbe1m5z+o8B1lAVZrT0n+cKstY68MN2x9BN+c/xy7lDEUt1b6OeXVQc8Xiis599xN+a3xF+5YbivChTlUnySLoxy8IsbVjo75HTcq8WlmAcb72t3tb+N1MguN3UoZjOsBjJTTUEL6yfcRF6DT/eeAvOXTuNpV5ShHLf0X/SdmNOOpNVwoRBR6S1XOJpaRvqkbbh25O/ML0yaO6QgXbX0xPQYrDx2Sp66MXTWd6P1LOsRJfdLKAy43jVBnXUTZ4xvkpjmB6xb/2CkujmktNiDNunfcj0mHJ7f1mqBebIurRb046ea1X8F0asZciqdaejvktRy8YtHMSctzX/AGh1X3hQhbIaTYM2up5Kd2W0LtPquGbT4/mtdaymdC98TxZ7HEOB6QV1+w7/AKzQ3JPvR0+V4Mj1YbrL51N6VeV03ksrrywAAX3uj3NPWRuPcrHWp+imOvw+qjqWZ7Js4esw+kPDd1hbTYfWsnjZNGQWvAc0joIut6YGetERAEREAREQBERAEREAREQBERAeasqmwsdK8hrGAucTuAGZWrumWkDsSq5Kh1w0m0bTwYPRHbxKszXhpVsNGHQu5zgHTEcG35rO85nqCpdCqPuKIvcGNBLnEAAbySbADrWwuhmAigpWRZbZ50hHF539w3dyrzVFo5ysprZW8yM2jv8AafbN3d+atHHq7yammntfk43OHaASPxXHbfvHWqxtKb8Vn5fJEqlHC3mRPGKifF6t2GUjjHBF/W5m7/2TOs53/wCysLR7R2mw+MRU0YYOJ+049LnbyVC9UL44aaKMm9RVNfVSH+7t7IufBWYuntLWnbUlTguXP3fmRpycnliyWXKKUWnwQoBploKHu8uw60FXHdw2Mmy23seNxJ3XVhLy19QIo3ykEhjS4gcQATl15K1pSWGtAQ3RDSBuIU4ktsSNJZKzix7d47DwUF1waOWLa6IZGzZrdP2X/wAD3LK4JUsjxlzoP6Cvp2zt4WcN5t07/FTmvo2TxvhkF2PaQR1EfmuGuP8AF7R3ofheuPZ81/wmR/8ASGprErh1HaUelh8rul8N/wDMz+I71WGkOEvoqiSnfvacj0sObSO5eXDq19PIyaI2cxwc09h/JdxCcZxUo8nqRWjb4LlYTRPHGV9LHUs+0OcPVcMnA9hWbV5aEREAREQBERAEREAREQBYnSTGY6GnkqZTkxu7iXHINHWSsoSqF106U+UTiiid9XCbvtudJ/HZ/MoCv8WxCSqmknlN3PcXOPbwHUBYLnCMOfVzMgjF3PIA6ulx6gF41b+qLRzkozWyDnyC0YPBl/S7yoG0b2NrQdR8+S+TJCO88E5wfDWUkLIIxzWAAdJPFx6ybrx6ZwOkoaljRdzoX2HYLrMrh7b5HPq6V5vTuJKuqstXnP3JzWmCrtHqx0NTglQwjk5qc0z7dLSbjtvbwV4XVCYY10OJUuElriIax88ZO7knNLgB2ZrD6zNYVZLWyxU8z4YoXFjRG4t2i3IuJG/Neq05KcVKPJrJrmsaGyl1wXKhdUmsirkqo6KreZmSXDHOsXtcASLniDZWdrL0pOFUTqhjQ55cGRg7tpwOZ7Bc9yuKEs2lFNZ+Kmlwypkb6RZsDqLzs37rrXKq09xSV5lNZMDe9muLWjsaMlaWJY/JimjUk8g2pI3MEhFhcskadq3C4KA68GonMxDDIvtQ0G1J1bd7A+Ks1QfV441b6jE3NLRNsxwg8IowB+J/JTe68+6RV1Uu3GP+qx+5OoLECCa19HPKIPKY23khBvbe6PeR2g5+KpRbSOG0Nki4PA8VQGn2j3kFU5rR9XJz4j1E5t7QfwW26N7Q3ou3m9VrH48UYq8Md4kGprSnySp8kkdaKci1zk2Tge/ce5bBXWnLXbOYyPSOC2W1Z6T/ADjSNc4/Wx2ZKOkgZO7CF1ZHZMUREKBERAEREAREQBEXw99sygItrE0mGG0jpARyj+ZEP7xHpW6AM+5ayyPLiSSSSSSTxJzJUt1m6T/ONW4sP1MV2RdBsc395H4KIoVRm9DsBNfVMhz2BzpD0NB/M7gth4YQxoY0ANaAABuAAsAFFdW2jvkVKHvFpZbOf0gfZb3DPtKloXnm3L/rNfci+7HRe78WTaMN2OSvdYWJ1T6ylwyjmMLpgS54vcbw0X3gZG6+tFtKpqR/zfjF452m0cz/AEJRfLn7r9B48VHvn/k8YmqainmnniJipIY22Gzzhtl3YT+8VnsW09bI3k8awl7IXbnkcoGk8dwsexdLS2ZbSs4UJ43ms5WM5815kd1JKTaPYNgaRwOfbnUrtg9Ludu67XVV60dF56Kume5jjFK9z43gHZIcb7N+BB4KaYjoM2rYytwOvMnI86OJ7yTGfSs1xzb2OWY0G1sMqSykxRjWSOsGykcx/AEg+iSeO5be1o8ClGnnO6sGKTy8kS1QaMuhe7GKwGKnp2uc0vBBc6xuQOgC/eVmsQ03g0ljlwzkuQkedqle5wIe9mYa7Lmki44qXa8RL81PEAOzts29kf8ATv1cL2VB6L0FU2spXxxSXMrCw7JzAeLkG24LOUMfX4PUQTGCWF7ZAbbOybk9XT3K+cBwA4fo7UMqxsOfFLI9p3tLhZjT15DvU90kxmloIvKaohoaMja7ifVbxJKp2uxqv0rmNJT2p6Vo23bV7uaDYOd62Y3DJASXQ/FYqHCKZ9S7Z5nNb9p13EhrW7yTfgo5U41idNV0tXVPdFDVyljad32IgWgFw4OO1fpXvNbhmDSMjiEmJ1zQGtz2xHYWs37LAOgAlYvWDpPLX0wZW0E9LLGduCQAvG36pyFgenqWopbMt4TqSm05VM8/BPyX6mV1JNLHgXAo1p7o/wCX0rmtH1jOfEesDNvYQsjoxUyTUkEkwtI6NpeCLZ26OF1lFwEZztLjMXrF/kTMKUTVpw2TYixGVjw7VKNXOkxw6rY9x+qk5ko6icndoP4LJ619HPJ5xVRj6uY8625snHuIz8VA16ba3ELmlGpDx/rRBlHdeDcGGQOAcDcHMEbiOBXcqy1L6VeU05o5XfWQAbN97otw7wcuyys1SSwIiIAiIgCIiAKuNcelPkdN5PE60s4Iy3tj3Od1X3d6ntfWMgjfNIQ1rGlzieAAWrOlmPPxCqkqX3AcbMHqsHoj39qFUYhTLVjo55ZU8q9t4oSHO6C77LPHMqI08DpHtjYC5ziA0DpJtZbEaJ4I2gpmQCxdveel53n+HctJt2/6tQ3YvvS0XsvFmWlDeZmrLlEXnBOPjYF9q2e6/V0XXzNC14LXgOaRYtIBBHQQV81NQ2Jpke5rGNzcXEAAdJJWKpNLcPmBLKqEgb7vDbAcbG2Sl06Vea34JvHis6FjcVoyNY7q8YzaqsNkkpJQ1xIYeY7Im2yDldQatwFs9Jh9UWFzXRyQSlu9kjHPLXkcTa+XHZU/r9YTJXmnw2CSsk/uAiMcM3dCx+gVNtsqsCxBvITF3LwgEc3as68Z4lrrHxXe7E63wX1nPhjPP9/qQ6u7nunm0a0mxSjhDA2OupgWMbtO2JGh8pjYx4dnckbiMslIajWBWgFseGAPbOKbnTN2WyuF9nIbrcVBtJcJnoSW10UwO0wirpiQ2W02258rRlthpyuN4WLkr6V7nBtRXy7Va1+wL7T49gDlMh/SXyv0LdGI79Lpamsc6bEXcpIGbUVPATsRNdtt2nOGQIcBkczdZei0SmdVx0Mc76cMo4/KSwnacXOLizxd+Cz2hWi74x5XVxilpYmh/JPN3zPZtETTE5jf6PEgLA4TpbVNqqrFTRyS0s7w3baDdjI7htuqyj3fF4MuD+PGhWGM6ljaO6L0uHt2aeMAn0nnN7u129ZktB3rAYVpph9TGZGVDGgDnCQhjm9ocshheOU1VfyeZkmz6QaQSO7fbrXm1xSu3OU6qllc28/mT4uHJGRAXKItcZDF6QYQytp5Kd+5wy6nDNrh3rXTEKN8Ej4ZBZzHEOHWP4cVs8qv1waOXa2ujGYs2a3R9l/duPauo6O7Q4dTgTekuXs/5I9aGVkrzRrGn0FTFUx72uzF/Saci091/wAFtLhNeyphjniddr2hzT1Hp61qQrb1H6U7Ljh0rsjd0N/W+0zv3jsK7oiMutFwCuUKBERAFwVysLpTjjKCmkqZNzRkPWcfRaO9AVrrw0pybh0TszZ01uje1n8T3KnF6cRrn1Er5pXXe9xc49Z/hwHUF3YFhb6ydlPHvcbX6BxceoBWzmoRcpckVSyTvVDo5tvNdKOa27Yr8XcXdwyHWrcXkwuhZTRMgjFmsaAO7eT1nf3r1rzHad7K6rufhyXwT6cN2ODlERa0yEV1kYJJXUMkURs9pDwODtkeie3+CwWBs0dqaBlXUwQRuiaGysBLXB4ytstILr2uO1WNZQjEtV+H1E/lBD2XdtOY0gMcb33Wyv1Lqti7ZpW1N063LmsL6ojVqTbyjHYbjFfXN5PBqeOgpMwJnNG24DK7R/8Au1c1mrN2z5THWTOrmkObM85Fw+zbgFYcMTWNDGNDWtAAaBYADKwA3Bfaw3PSO5nUzS7sU+Xn8lY0I41IThus801qbG4HwyjLlA3ajkG7ay/gstUaysEhG2yRr3H7MUZLj+CzNXRxTDZmjZI3oe1rh+IXjo9HqOA7UVNC12+4jaCOw2yWyp9Kae536b3vZ6Fjt3nRkbq2VeP28oa+koeEd7SzHg5/qtvnZeSHRzFMJH/LKgTwC5NNOBxzIaek9ysMItZLpHdOrvxwl5eH7mTq8cYK5wWLBMZkdHV0gpaxh+sjuY9q28tsRddmieCUxxKapoGCKmgaYG7JJEsn23ZnMDd2rM6V6CUmJPbLLtskbltRkAuA4OuDft3rOYThkVLEyCBoaxosAPxJPEkqff8ASCnVtN2msSksP28yyFFqWXyPciIuNJRwuirpmzMdE8AtcCHA9BC9CK6E3F5QNbdKMFdQ1L6d2YBuw+s05tPhketeCjq3wvZLG4texwc0jpBV0a0tHPK6fl4xeSEE5byze5vdvVIr07ZV6ru3U/8AZaMgVIbssG1GhuPsxCljqG7yLPHqvGTh4rPrXbU/pV5FU8hI60U5Az3Nk3Nd1A7j2rYgLZGI5REQHBVAa59J/KakUkbvq4N9jk6QjM9wNu26v4rVfTnDH0tdPHIMzI54PAteS4Edxt3IVRglMNWeO09DUPdUc1rmbIfYnZN+Ns7HpUQXCw3FGNenKnPkyqeHk2A+nmG+0t8H+5Pp7hvtLfB/uWv65Wg7MW3qkZuPIv8A+nuG+0t8H+5Pp5hvtLfB/uVAInZi29UvsOPIv/6eYb7S3wf7lz9PMN9pb4P9y1/ROzFt6pDjyL/+nmG+0t8H+5Pp5hvtLfB/uVAInZi29Uhx5F//AE8w32lvg/3J9PMN9pb4P9yoBE7MW3ql9hx5F/8A08w32lvg/wBy5+nmG+0t8H+5a/onZi29Uhx5F/8A08w32lvg/wByfTzDfaW+D/cqAROzFt6pfYceRf8A9PMN9pb4P9yfT3DfaW+D/cqAROzFt6pDjyL/APp7hvtLfB/uT6eYb7S3wf7lQC4TsxbeqQ48i/J9P8Na0nlw6w9ENcSeqxFlRFVIHyPe0WDnOIHQCSQPArrRbPZ+zaVlvcNt58yyU3LmGlbJ6rdJDiFE1zzeSI8nIekgCzu8LWsq8NQlC5lNNMQQ2SQBvXsjM+OS2RjZa6IiFAolpvoTT4qwbZLJW+hK0ZgeqRxHUpaiApzzHD20/dD408xw9tP3Q+NTfTXTqlwgxipEh5Ta2eTaD6Nr3uR0qNefPC/UqP3G/EgMb5jh7afuh8aeY4e2n7ofGsxBrswlxzMzf1o/cSpvgmN01dGJqWVsjDxad3U4bwe1AVh5jh7afuR8aeY4e2n7ofGp/pnpfT4TGyWoDy17tkbADjexOdyMslEvPnhfqVH7jfiQGN8xw9tP3Q+NPMcPbT90PjWS8+eF+pUfuN+JezBdb+HVk8dPG2fbkcGt2mNAuek7SAwPmOHtp+6Hxp5jh7afuh8asTS7SeDC4PKKgOLNpreYA43N7ZEjLJQ3z54X6lR+434kBjfMcPbT90PjTzHD20/dD41km68cLP2agdsbf4OUg0d1j4bXvEUM9pDuZICwk9DdrInqBQEN8xw9tP3Q+NPMcPbT90PjVwkquXa5MOExp9ifbD+T9Bttra2d+1uugMJ5jh7afuR8aeY4e2n7kfGrhBWJ0g0ipcOj5WqlawcL5ucehrRmSgK08xw9tP3Q+NPMcPbT90PjXqq9e2HtdZkM7x62yxoPYC6692Da6MMqHBkhkgJ4ytGz+80m3fZAYfzHD20/dD408xw9tP3Q+NW5BM2Roexwc1wBBabgjpBC7kBTvmOHtp+6Hxp5jh7afuh8amulGsPD8NJZPLeQf9OMbbh2gZN7yFEfPzQ7X9XqLdNo7+G0gPml1IxhzTJVOewHnNEYaXDoB2slaeHUMdPG2GJoaxgAaBwAUd0W1hYfiR2IJbP/ALOTmO7gfS7lLUAREQBERAUX8pX0qPsl/kWD1Xas6bF6Z9RNLKxzZCwBmzawaDfMHpWb+Ur6VH2S/wAixmqbWNR4TSvgqRKXOlLxsNDhYtaN5IzyQHt0s1JNp6eSekne90bS4skDec0C52XNtY26lFNTWOvpMSijDjyc55N7eBJ9E26QfzKmml+uuCamkhooZA+Rrmbcmy0NBFi4AE3NlC9TWCSVWJRPa08nAeUkdbIWHNF+kmyAsf5R/wDVKf8AbH/QVAtVGr+DGWzmeSSMxFgGxs57QcTe4PQp78o/+qU/7Y/6Cqp0J09qcHEjadkTuVLS7lA4+iCBaxHSgLY8wlD7TUf/AB/CvdgOpmkoqiKpZPO50Tg4B2xYkcDZqgHn2xL+ypv3X/Gpbqx1n1mK1vks7IWs5NzrsDgbtItvccs0BkvlBfosfto/ycqp1VaEQ4zJMyaR7BG1pBZs53JGdwVa3yg/0WP20f5OVP6t9OfmV8r+R5XlGtFtvZtY3vuN0BaDtQlFbKpqL/8At/Cqf010bkwisNOX7WzsvjeOabHNptfIgj8FZbtf5tlRC/XL/wCKrvEqit0grjI2Mukks0NYDssaMhcncBe5KA2P1d4s+tw2nqJDd5js89JaS0k9tr961il/SR/xR/3VtTojggw+ihpAb8myxI4uObiO8larS/pI/wCKP+6gNsscxRlHTSVMvoxsLj123AdZOS1Xrausx+uG98srrRtvzWNzNh0NAzJV4a+qkswqw3PljaezN38qgfydaRrqyeUi5jiAb1bTsyPBASjB9RNI1g8qmlfJbPky1jQeoEEnxUN1laqjhkflVK90sIID2vA22XNgbj0hfqyWwmL4kykhkqJbhkbS51hc2HQFBH65cHcLF0h7YigI3qAxarbylHLHLyOztxOc12y03s5gcRax3gdSl+t7S84XSfVG08xLIz6otdz+4busrv0d1l4dXTspacvMj77ILC0c1tzc9gVYfKNqSaynj4Nh2h2ueQf9KAiOg2h9RjdQ8B5a1vOmmddxzP8AmcVbvmLw3YtytRtW9LaZv/V2bL0fJ/pGswzlAOdJK8k/q2aB+H4qz0Bqbp3obUYJO3nksJvDM27TcHcbei4K89UGl7sTpCJjeeEhkh9YEXa89ZG/rC8evyja/Cy8jOORjmntOyfzUD+TpUkVs8V+a6G5HW14APg4oDYdERAEREBRfylfSo+yX+RYjVXq2pMXpXzzyStc2UsAjLQLBrTc3aelZf5Sg51H2S/yLPfJ1H/L5f8AEO/0MQHZT6jMMabufUP6i9oH4NBU9wLAaagjENLE2NnQN5PS47ye1ZVEBUHyj/6pT/tv5CsJ8n3CaapZVeUQxybLo9nlGNfa4de1ws38o4f8JT/tj/oKqLRPTSswoSNpC0coQXbTNr0QQLeKA2h+ieH+x0/3UfuXfQ4DSU7tuGnhjdYjaZGxpsd4uBuWu/nmxf14/ugvbgutzFZqiGJ749l8rGu+rAyLgDnwyQFgfKD/AEWP20f5OVeajtG6TEJaltXE2UNYwtDi4WJcb2sVYfygc8LH7aP8nKJfJuH19V+zZ/qKA6NberCOij8toGkRtI5WO5dsD12k52vvF1xqY0/EEjMPqtgRvsIpA0NIdwY8gZg9JV+VVO2Vjo3tBa4EOBFwQRYghaqayNEH4TWOY0HkX86F3Vf0b9IOXggNsXbj2LTuX9In/Ff/AGrYTVHpj85UYjkP/EQjZkvvcPsv7xv61r5K0/OJy/8AVH/dQGw2ubCzVYVLsi7otmW36vpf5SfBVHqLxxtJiPJyENbUMMYJyG3cFmfXmO9bKSRB7C1wBBFiDmCCLEELW3WLqyqMPkdPSMfJTk7QLAS6LjZwGdhwKA2Gx/CxW00tM5xa2VhYSN4BG8XVO6S6l6ajpZqltTK50UbngENsSBcA+CieEa3cVpWCIvZKBkDK27gOsggnvWLx/TbE8WIifI5zXHKKJpDSeHNGbu9Ae7Ul+mKfsl/2nKWfKPw5wlpqm3NLHRnqIO0M+8+C7NT2rqsp6qPEKlvJNY12zG703FzS3MfZGfHNWxpno1FidK+mlyvmxwzLHjc4ICvvk8Y4x9LJRE/WRvLwOljrZjsIN+0K37rUjFsExHAqkPIfE5h+rlZfYcOo7rEbwVnvPViuxsXhva23sc7tte34ICe/KFxxjKRlGHDlJXhxHEMZnc9F3Wt3qP8AyccNcZqmqtzWsbGOtzjtH8APFQXDMGxLHqkus+V7iNuWS4YwdbrWAHQFsvoVozFhdKymjztm924ved7j/DsQEgREQBERAeaopI5LcoxrrbtoA27Lr6p6dkYsxrWjoaAPyXKIDuREQHnnpo5Mnta627aANvFdXzXT/wBjH+433IiAfNdP/Yx/uN9yNwuAG4ijB/Ub7kRAd09OyQWe0OHQ4AjwK+YKSOP+jY1t/VaBfwREB6V56ikjkttsa627aANvFEQHzDRRRm7GNad3NaB+S+PmyC9+Sjve99lu/p3IiA9i4IREBi6rR2ilO1LTQvJ4ujYT42XfQ4RTU/8AQwxR/qMa38guUQHtXKIgOmaBrxsvaHA7wQCPxWM+i1Be/kkF+nkme5EQGShgYwBrGhoG4AADwC70RAFxd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5782" name="AutoShape 6" descr="data:image/jpeg;base64,/9j/4AAQSkZJRgABAQAAAQABAAD/2wCEAAkGBxEPEhUQEBMVFRUWFxcYFRcVFhUVGRcXGBUXFxgVFhYYHSggGBolGxgYITEiJykrLi4uFx8zODMtNygtLisBCgoKDg0OGhAQGi0lHh0tLS0tKy0tNy0tLi0tKyswLSstLSs3LS0tLS0rLS0tMC0rLS0tLS0tLSstLS0tKy0tLf/AABEIAOgA2gMBIgACEQEDEQH/xAAcAAEAAgIDAQAAAAAAAAAAAAAABgcFCAEDBAL/xABOEAABAwICBQcHCAYIBQUAAAABAAIDBBEFIQYHEjFBEyJRYXGBkRQXMlJU0dIIFRYjQpOhsTVyc5LBwjM0U2J0orKzJCVD4eJEg6PD8P/EABsBAQABBQEAAAAAAAAAAAAAAAAEAQIDBQYH/8QAMxEAAgEDAQQJAgYDAQAAAAAAAAECAwQRIQUSEzEGFBYiQVFSYXGRoTKxwdHh8CVCgSP/2gAMAwEAAhEDEQA/ALxREQBERAEREAREQBERAERfLigPpcXVF6xtZs75n0tC8sjYS10jfSe4b9k8GgqD0Wl2IQu5RlVNtXvznl4PaHEgoVwbWooRq001GKxESANnjttgbnDg8DoPHrU3QoEREAREQBERAEREAREQBERAEREAREQBERAEREAREQBQPWzpT5BSGON1pprsZbe0faf3D8SppUztjY6R5DWtBLidwAFyStXtONInYjVyTm+x6MTehgJt3negMDdcrmNhcQ0C5JAAG8kmwAWdxrQ6soohNMwBhIuWu2i0ncHAbljnVpwkoykk3y9y5Js6tDtIHYdVx1Db7IOzIB9ph9IdvEdi2koaps0bJYyHMe0FpHEELUFXPqO0q2muw6V2bbuhJ4t3uZ3bwshRlwIuAuUKBERAEREAREQBERAEREAREQBERAEREAREQBEWMx/Fo6KCSolPNY2/aeDR1koCuNd2lXJxtoInc+QXltwZwb3n8lSa9mM4pJWTSVEpu57iT0DoaOwLrwyhfUSshjF3PcAB28T1DerZSUU5PkiqJxql0d5eU1kg+riNmX+1Jbf2AK2sUoWVUT4JBdr2kHv3EdYNj3LqwLCmUcEdPHua21+l3EntKyC822ltCVxcupF6L8PtgnU4JRwa0Y3hb6OaSnk3tda/rDeCO0LrwuvfSzRzxGzmODmnrHA9R3HtVs62tHOXiFZGPrIhZ9vtR9PaFTa7vZl6rqgp+PJ/P91Ik4bssG2GjONMrqaOpj3PbmOLXDe09d1l1QOpbSnyaoNFK76uc8y5ybJ/5D8Qr9BWwMZyiIgCIiAIiIAiIgCIiAIiIAiIgCIiAIiIDgqiddulPLzChid9XEbyW+1JbJvcPxVoafaSNw2kfPltnmxNPF5GXcBn3LWGaUvcXuJLnEuJO8km5J70Ko+VbOqDRzYaa6Qc512xX4N4v7z+Sr3RPBHV9SyAZNObz0MG89vALYmmp2xMbGwBrWgBoHQBZcx0i2hwqfAg9Zc/j+TPQhl7zO9FwuVwhMOuSMOBaQCCCCDuIO8Fa+acaPnD6p0YB2Hc6I9LSd3aDl3BbCqL6wtHfL6U7AvLHd0fScs294/Jb3Yd/wBWr7sn3ZaP9GYa0MooSN5aQ4Egg3BGRBG4g9K2Z1daTNxKkZISOVZzJR/eA9LsIzWshUt1Z6T/ADdVtLj9TJZkvQLnJ/cfzK9FITNmkXXG/aFwuxCgREQBERAEREAREQBERAEREAREQBfLjZfSr7W9pV5FS8jG6004LRbe1m5z+o8B1lAVZrT0n+cKstY68MN2x9BN+c/xy7lDEUt1b6OeXVQc8Xiis599xN+a3xF+5YbivChTlUnySLoxy8IsbVjo75HTcq8WlmAcb72t3tb+N1MguN3UoZjOsBjJTTUEL6yfcRF6DT/eeAvOXTuNpV5ShHLf0X/SdmNOOpNVwoRBR6S1XOJpaRvqkbbh25O/ML0yaO6QgXbX0xPQYrDx2Sp66MXTWd6P1LOsRJfdLKAy43jVBnXUTZ4xvkpjmB6xb/2CkujmktNiDNunfcj0mHJ7f1mqBebIurRb046ea1X8F0asZciqdaejvktRy8YtHMSctzX/AGh1X3hQhbIaTYM2up5Kd2W0LtPquGbT4/mtdaymdC98TxZ7HEOB6QV1+w7/AKzQ3JPvR0+V4Mj1YbrL51N6VeV03ksrrywAAX3uj3NPWRuPcrHWp+imOvw+qjqWZ7Js4esw+kPDd1hbTYfWsnjZNGQWvAc0joIut6YGetERAEREAREQBERAEREAREQBERAeasqmwsdK8hrGAucTuAGZWrumWkDsSq5Kh1w0m0bTwYPRHbxKszXhpVsNGHQu5zgHTEcG35rO85nqCpdCqPuKIvcGNBLnEAAbySbADrWwuhmAigpWRZbZ50hHF539w3dyrzVFo5ysprZW8yM2jv8AafbN3d+atHHq7yammntfk43OHaASPxXHbfvHWqxtKb8Vn5fJEqlHC3mRPGKifF6t2GUjjHBF/W5m7/2TOs53/wCysLR7R2mw+MRU0YYOJ+049LnbyVC9UL44aaKMm9RVNfVSH+7t7IufBWYuntLWnbUlTguXP3fmRpycnliyWXKKUWnwQoBploKHu8uw60FXHdw2Mmy23seNxJ3XVhLy19QIo3ykEhjS4gcQATl15K1pSWGtAQ3RDSBuIU4ktsSNJZKzix7d47DwUF1waOWLa6IZGzZrdP2X/wAD3LK4JUsjxlzoP6Cvp2zt4WcN5t07/FTmvo2TxvhkF2PaQR1EfmuGuP8AF7R3ofheuPZ81/wmR/8ASGprErh1HaUelh8rul8N/wDMz+I71WGkOEvoqiSnfvacj0sObSO5eXDq19PIyaI2cxwc09h/JdxCcZxUo8nqRWjb4LlYTRPHGV9LHUs+0OcPVcMnA9hWbV5aEREAREQBERAEREAREQBYnSTGY6GnkqZTkxu7iXHINHWSsoSqF106U+UTiiid9XCbvtudJ/HZ/MoCv8WxCSqmknlN3PcXOPbwHUBYLnCMOfVzMgjF3PIA6ulx6gF41b+qLRzkozWyDnyC0YPBl/S7yoG0b2NrQdR8+S+TJCO88E5wfDWUkLIIxzWAAdJPFx6ybrx6ZwOkoaljRdzoX2HYLrMrh7b5HPq6V5vTuJKuqstXnP3JzWmCrtHqx0NTglQwjk5qc0z7dLSbjtvbwV4XVCYY10OJUuElriIax88ZO7knNLgB2ZrD6zNYVZLWyxU8z4YoXFjRG4t2i3IuJG/Neq05KcVKPJrJrmsaGyl1wXKhdUmsirkqo6KreZmSXDHOsXtcASLniDZWdrL0pOFUTqhjQ55cGRg7tpwOZ7Bc9yuKEs2lFNZ+Kmlwypkb6RZsDqLzs37rrXKq09xSV5lNZMDe9muLWjsaMlaWJY/JimjUk8g2pI3MEhFhcskadq3C4KA68GonMxDDIvtQ0G1J1bd7A+Ks1QfV441b6jE3NLRNsxwg8IowB+J/JTe68+6RV1Uu3GP+qx+5OoLECCa19HPKIPKY23khBvbe6PeR2g5+KpRbSOG0Nki4PA8VQGn2j3kFU5rR9XJz4j1E5t7QfwW26N7Q3ou3m9VrH48UYq8Md4kGprSnySp8kkdaKci1zk2Tge/ce5bBXWnLXbOYyPSOC2W1Z6T/ADjSNc4/Wx2ZKOkgZO7CF1ZHZMUREKBERAEREAREQBEXw99sygItrE0mGG0jpARyj+ZEP7xHpW6AM+5ayyPLiSSSSSSTxJzJUt1m6T/ONW4sP1MV2RdBsc395H4KIoVRm9DsBNfVMhz2BzpD0NB/M7gth4YQxoY0ANaAABuAAsAFFdW2jvkVKHvFpZbOf0gfZb3DPtKloXnm3L/rNfci+7HRe78WTaMN2OSvdYWJ1T6ylwyjmMLpgS54vcbw0X3gZG6+tFtKpqR/zfjF452m0cz/AEJRfLn7r9B48VHvn/k8YmqainmnniJipIY22Gzzhtl3YT+8VnsW09bI3k8awl7IXbnkcoGk8dwsexdLS2ZbSs4UJ43ms5WM5815kd1JKTaPYNgaRwOfbnUrtg9Ludu67XVV60dF56Kume5jjFK9z43gHZIcb7N+BB4KaYjoM2rYytwOvMnI86OJ7yTGfSs1xzb2OWY0G1sMqSykxRjWSOsGykcx/AEg+iSeO5be1o8ClGnnO6sGKTy8kS1QaMuhe7GKwGKnp2uc0vBBc6xuQOgC/eVmsQ03g0ljlwzkuQkedqle5wIe9mYa7Lmki44qXa8RL81PEAOzts29kf8ATv1cL2VB6L0FU2spXxxSXMrCw7JzAeLkG24LOUMfX4PUQTGCWF7ZAbbOybk9XT3K+cBwA4fo7UMqxsOfFLI9p3tLhZjT15DvU90kxmloIvKaohoaMja7ifVbxJKp2uxqv0rmNJT2p6Vo23bV7uaDYOd62Y3DJASXQ/FYqHCKZ9S7Z5nNb9p13EhrW7yTfgo5U41idNV0tXVPdFDVyljad32IgWgFw4OO1fpXvNbhmDSMjiEmJ1zQGtz2xHYWs37LAOgAlYvWDpPLX0wZW0E9LLGduCQAvG36pyFgenqWopbMt4TqSm05VM8/BPyX6mV1JNLHgXAo1p7o/wCX0rmtH1jOfEesDNvYQsjoxUyTUkEkwtI6NpeCLZ26OF1lFwEZztLjMXrF/kTMKUTVpw2TYixGVjw7VKNXOkxw6rY9x+qk5ko6icndoP4LJ619HPJ5xVRj6uY8625snHuIz8VA16ba3ELmlGpDx/rRBlHdeDcGGQOAcDcHMEbiOBXcqy1L6VeU05o5XfWQAbN97otw7wcuyys1SSwIiIAiIgCIiAKuNcelPkdN5PE60s4Iy3tj3Od1X3d6ntfWMgjfNIQ1rGlzieAAWrOlmPPxCqkqX3AcbMHqsHoj39qFUYhTLVjo55ZU8q9t4oSHO6C77LPHMqI08DpHtjYC5ziA0DpJtZbEaJ4I2gpmQCxdveel53n+HctJt2/6tQ3YvvS0XsvFmWlDeZmrLlEXnBOPjYF9q2e6/V0XXzNC14LXgOaRYtIBBHQQV81NQ2Jpke5rGNzcXEAAdJJWKpNLcPmBLKqEgb7vDbAcbG2Sl06Vea34JvHis6FjcVoyNY7q8YzaqsNkkpJQ1xIYeY7Im2yDldQatwFs9Jh9UWFzXRyQSlu9kjHPLXkcTa+XHZU/r9YTJXmnw2CSsk/uAiMcM3dCx+gVNtsqsCxBvITF3LwgEc3as68Z4lrrHxXe7E63wX1nPhjPP9/qQ6u7nunm0a0mxSjhDA2OupgWMbtO2JGh8pjYx4dnckbiMslIajWBWgFseGAPbOKbnTN2WyuF9nIbrcVBtJcJnoSW10UwO0wirpiQ2W02258rRlthpyuN4WLkr6V7nBtRXy7Va1+wL7T49gDlMh/SXyv0LdGI79Lpamsc6bEXcpIGbUVPATsRNdtt2nOGQIcBkczdZei0SmdVx0Mc76cMo4/KSwnacXOLizxd+Cz2hWi74x5XVxilpYmh/JPN3zPZtETTE5jf6PEgLA4TpbVNqqrFTRyS0s7w3baDdjI7htuqyj3fF4MuD+PGhWGM6ljaO6L0uHt2aeMAn0nnN7u129ZktB3rAYVpph9TGZGVDGgDnCQhjm9ocshheOU1VfyeZkmz6QaQSO7fbrXm1xSu3OU6qllc28/mT4uHJGRAXKItcZDF6QYQytp5Kd+5wy6nDNrh3rXTEKN8Ej4ZBZzHEOHWP4cVs8qv1waOXa2ujGYs2a3R9l/duPauo6O7Q4dTgTekuXs/5I9aGVkrzRrGn0FTFUx72uzF/Saci091/wAFtLhNeyphjniddr2hzT1Hp61qQrb1H6U7Ljh0rsjd0N/W+0zv3jsK7oiMutFwCuUKBERAFwVysLpTjjKCmkqZNzRkPWcfRaO9AVrrw0pybh0TszZ01uje1n8T3KnF6cRrn1Er5pXXe9xc49Z/hwHUF3YFhb6ydlPHvcbX6BxceoBWzmoRcpckVSyTvVDo5tvNdKOa27Yr8XcXdwyHWrcXkwuhZTRMgjFmsaAO7eT1nf3r1rzHad7K6rufhyXwT6cN2ODlERa0yEV1kYJJXUMkURs9pDwODtkeie3+CwWBs0dqaBlXUwQRuiaGysBLXB4ytstILr2uO1WNZQjEtV+H1E/lBD2XdtOY0gMcb33Wyv1Lqti7ZpW1N063LmsL6ojVqTbyjHYbjFfXN5PBqeOgpMwJnNG24DK7R/8Au1c1mrN2z5THWTOrmkObM85Fw+zbgFYcMTWNDGNDWtAAaBYADKwA3Bfaw3PSO5nUzS7sU+Xn8lY0I41IThus801qbG4HwyjLlA3ajkG7ay/gstUaysEhG2yRr3H7MUZLj+CzNXRxTDZmjZI3oe1rh+IXjo9HqOA7UVNC12+4jaCOw2yWyp9Kae536b3vZ6Fjt3nRkbq2VeP28oa+koeEd7SzHg5/qtvnZeSHRzFMJH/LKgTwC5NNOBxzIaek9ysMItZLpHdOrvxwl5eH7mTq8cYK5wWLBMZkdHV0gpaxh+sjuY9q28tsRddmieCUxxKapoGCKmgaYG7JJEsn23ZnMDd2rM6V6CUmJPbLLtskbltRkAuA4OuDft3rOYThkVLEyCBoaxosAPxJPEkqff8ASCnVtN2msSksP28yyFFqWXyPciIuNJRwuirpmzMdE8AtcCHA9BC9CK6E3F5QNbdKMFdQ1L6d2YBuw+s05tPhketeCjq3wvZLG4texwc0jpBV0a0tHPK6fl4xeSEE5byze5vdvVIr07ZV6ru3U/8AZaMgVIbssG1GhuPsxCljqG7yLPHqvGTh4rPrXbU/pV5FU8hI60U5Az3Nk3Nd1A7j2rYgLZGI5REQHBVAa59J/KakUkbvq4N9jk6QjM9wNu26v4rVfTnDH0tdPHIMzI54PAteS4Edxt3IVRglMNWeO09DUPdUc1rmbIfYnZN+Ns7HpUQXCw3FGNenKnPkyqeHk2A+nmG+0t8H+5Pp7hvtLfB/uWv65Wg7MW3qkZuPIv8A+nuG+0t8H+5Pp5hvtLfB/uVAInZi29UvsOPIv/6eYb7S3wf7lz9PMN9pb4P9y1/ROzFt6pDjyL/+nmG+0t8H+5Pp5hvtLfB/uVAInZi29Uhx5F//AE8w32lvg/3J9PMN9pb4P9yoBE7MW3ql9hx5F/8A08w32lvg/wBy5+nmG+0t8H+5a/onZi29Uhx5F/8A08w32lvg/wByfTzDfaW+D/cqAROzFt6pfYceRf8A9PMN9pb4P9yfT3DfaW+D/cqAROzFt6pDjyL/APp7hvtLfB/uT6eYb7S3wf7lQC4TsxbeqQ48i/J9P8Na0nlw6w9ENcSeqxFlRFVIHyPe0WDnOIHQCSQPArrRbPZ+zaVlvcNt58yyU3LmGlbJ6rdJDiFE1zzeSI8nIekgCzu8LWsq8NQlC5lNNMQQ2SQBvXsjM+OS2RjZa6IiFAolpvoTT4qwbZLJW+hK0ZgeqRxHUpaiApzzHD20/dD408xw9tP3Q+NTfTXTqlwgxipEh5Ta2eTaD6Nr3uR0qNefPC/UqP3G/EgMb5jh7afuh8aeY4e2n7ofGsxBrswlxzMzf1o/cSpvgmN01dGJqWVsjDxad3U4bwe1AVh5jh7afuR8aeY4e2n7ofGp/pnpfT4TGyWoDy17tkbADjexOdyMslEvPnhfqVH7jfiQGN8xw9tP3Q+NPMcPbT90PjWS8+eF+pUfuN+JezBdb+HVk8dPG2fbkcGt2mNAuek7SAwPmOHtp+6Hxp5jh7afuh8asTS7SeDC4PKKgOLNpreYA43N7ZEjLJQ3z54X6lR+434kBjfMcPbT90PjTzHD20/dD41km68cLP2agdsbf4OUg0d1j4bXvEUM9pDuZICwk9DdrInqBQEN8xw9tP3Q+NPMcPbT90PjVwkquXa5MOExp9ifbD+T9Bttra2d+1uugMJ5jh7afuR8aeY4e2n7kfGrhBWJ0g0ipcOj5WqlawcL5ucehrRmSgK08xw9tP3Q+NPMcPbT90PjXqq9e2HtdZkM7x62yxoPYC6692Da6MMqHBkhkgJ4ytGz+80m3fZAYfzHD20/dD408xw9tP3Q+NW5BM2Roexwc1wBBabgjpBC7kBTvmOHtp+6Hxp5jh7afuh8amulGsPD8NJZPLeQf9OMbbh2gZN7yFEfPzQ7X9XqLdNo7+G0gPml1IxhzTJVOewHnNEYaXDoB2slaeHUMdPG2GJoaxgAaBwAUd0W1hYfiR2IJbP/ALOTmO7gfS7lLUAREQBERAUX8pX0qPsl/kWD1Xas6bF6Z9RNLKxzZCwBmzawaDfMHpWb+Ur6VH2S/wAixmqbWNR4TSvgqRKXOlLxsNDhYtaN5IzyQHt0s1JNp6eSekne90bS4skDec0C52XNtY26lFNTWOvpMSijDjyc55N7eBJ9E26QfzKmml+uuCamkhooZA+Rrmbcmy0NBFi4AE3NlC9TWCSVWJRPa08nAeUkdbIWHNF+kmyAsf5R/wDVKf8AbH/QVAtVGr+DGWzmeSSMxFgGxs57QcTe4PQp78o/+qU/7Y/6Cqp0J09qcHEjadkTuVLS7lA4+iCBaxHSgLY8wlD7TUf/AB/CvdgOpmkoqiKpZPO50Tg4B2xYkcDZqgHn2xL+ypv3X/Gpbqx1n1mK1vks7IWs5NzrsDgbtItvccs0BkvlBfosfto/ycqp1VaEQ4zJMyaR7BG1pBZs53JGdwVa3yg/0WP20f5OVP6t9OfmV8r+R5XlGtFtvZtY3vuN0BaDtQlFbKpqL/8At/Cqf010bkwisNOX7WzsvjeOabHNptfIgj8FZbtf5tlRC/XL/wCKrvEqit0grjI2Mukks0NYDssaMhcncBe5KA2P1d4s+tw2nqJDd5js89JaS0k9tr961il/SR/xR/3VtTojggw+ihpAb8myxI4uObiO8larS/pI/wCKP+6gNsscxRlHTSVMvoxsLj123AdZOS1Xrausx+uG98srrRtvzWNzNh0NAzJV4a+qkswqw3PljaezN38qgfydaRrqyeUi5jiAb1bTsyPBASjB9RNI1g8qmlfJbPky1jQeoEEnxUN1laqjhkflVK90sIID2vA22XNgbj0hfqyWwmL4kykhkqJbhkbS51hc2HQFBH65cHcLF0h7YigI3qAxarbylHLHLyOztxOc12y03s5gcRax3gdSl+t7S84XSfVG08xLIz6otdz+4busrv0d1l4dXTspacvMj77ILC0c1tzc9gVYfKNqSaynj4Nh2h2ueQf9KAiOg2h9RjdQ8B5a1vOmmddxzP8AmcVbvmLw3YtytRtW9LaZv/V2bL0fJ/pGswzlAOdJK8k/q2aB+H4qz0Bqbp3obUYJO3nksJvDM27TcHcbei4K89UGl7sTpCJjeeEhkh9YEXa89ZG/rC8evyja/Cy8jOORjmntOyfzUD+TpUkVs8V+a6G5HW14APg4oDYdERAEREBRfylfSo+yX+RYjVXq2pMXpXzzyStc2UsAjLQLBrTc3aelZf5Sg51H2S/yLPfJ1H/L5f8AEO/0MQHZT6jMMabufUP6i9oH4NBU9wLAaagjENLE2NnQN5PS47ye1ZVEBUHyj/6pT/tv5CsJ8n3CaapZVeUQxybLo9nlGNfa4de1ws38o4f8JT/tj/oKqLRPTSswoSNpC0coQXbTNr0QQLeKA2h+ieH+x0/3UfuXfQ4DSU7tuGnhjdYjaZGxpsd4uBuWu/nmxf14/ugvbgutzFZqiGJ749l8rGu+rAyLgDnwyQFgfKD/AEWP20f5OVeajtG6TEJaltXE2UNYwtDi4WJcb2sVYfygc8LH7aP8nKJfJuH19V+zZ/qKA6NberCOij8toGkRtI5WO5dsD12k52vvF1xqY0/EEjMPqtgRvsIpA0NIdwY8gZg9JV+VVO2Vjo3tBa4EOBFwQRYghaqayNEH4TWOY0HkX86F3Vf0b9IOXggNsXbj2LTuX9In/Ff/AGrYTVHpj85UYjkP/EQjZkvvcPsv7xv61r5K0/OJy/8AVH/dQGw2ubCzVYVLsi7otmW36vpf5SfBVHqLxxtJiPJyENbUMMYJyG3cFmfXmO9bKSRB7C1wBBFiDmCCLEELW3WLqyqMPkdPSMfJTk7QLAS6LjZwGdhwKA2Gx/CxW00tM5xa2VhYSN4BG8XVO6S6l6ajpZqltTK50UbngENsSBcA+CieEa3cVpWCIvZKBkDK27gOsggnvWLx/TbE8WIifI5zXHKKJpDSeHNGbu9Ae7Ul+mKfsl/2nKWfKPw5wlpqm3NLHRnqIO0M+8+C7NT2rqsp6qPEKlvJNY12zG703FzS3MfZGfHNWxpno1FidK+mlyvmxwzLHjc4ICvvk8Y4x9LJRE/WRvLwOljrZjsIN+0K37rUjFsExHAqkPIfE5h+rlZfYcOo7rEbwVnvPViuxsXhva23sc7tte34ICe/KFxxjKRlGHDlJXhxHEMZnc9F3Wt3qP8AyccNcZqmqtzWsbGOtzjtH8APFQXDMGxLHqkus+V7iNuWS4YwdbrWAHQFsvoVozFhdKymjztm924ved7j/DsQEgREQBERAeaopI5LcoxrrbtoA27Lr6p6dkYsxrWjoaAPyXKIDuREQHnnpo5Mnta627aANvFdXzXT/wBjH+433IiAfNdP/Yx/uN9yNwuAG4ijB/Ub7kRAd09OyQWe0OHQ4AjwK+YKSOP+jY1t/VaBfwREB6V56ikjkttsa627aANvFEQHzDRRRm7GNad3NaB+S+PmyC9+Sjve99lu/p3IiA9i4IREBi6rR2ilO1LTQvJ4ujYT42XfQ4RTU/8AQwxR/qMa38guUQHtXKIgOmaBrxsvaHA7wQCPxWM+i1Be/kkF+nkme5EQGShgYwBrGhoG4AADwC70RAFxd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5784" name="AutoShape 8" descr="data:image/jpeg;base64,/9j/4AAQSkZJRgABAQAAAQABAAD/2wCEAAkGBxEPEhUQEBMVFRUWFxcYFRcVFhUVGRcXGBUXFxgVFhYYHSggGBolGxgYITEiJykrLi4uFx8zODMtNygtLisBCgoKDg0OGhAQGi0lHh0tLS0tKy0tNy0tLi0tKyswLSstLSs3LS0tLS0rLS0tMC0rLS0tLS0tLSstLS0tKy0tLf/AABEIAOgA2gMBIgACEQEDEQH/xAAcAAEAAgIDAQAAAAAAAAAAAAAABgcFCAEDBAL/xABOEAABAwICBQcHCAYIBQUAAAABAAIDBBEFIQYHEjFBEyJRYXGBkRQXMlJU0dIIFRYjQpOhsTVyc5LBwjM0U2J0orKzJCVD4eJEg6PD8P/EABsBAQABBQEAAAAAAAAAAAAAAAAEAQIDBQYH/8QAMxEAAgEDAQQJAgYDAQAAAAAAAAECAwQRIQUSEzEGFBYiQVFSYXGRoTKxwdHh8CVCgSP/2gAMAwEAAhEDEQA/ALxREQBERAEREAREQBERAERfLigPpcXVF6xtZs75n0tC8sjYS10jfSe4b9k8GgqD0Wl2IQu5RlVNtXvznl4PaHEgoVwbWooRq001GKxESANnjttgbnDg8DoPHrU3QoEREAREQBERAEREAREQBERAEREAREQBERAEREAREQBQPWzpT5BSGON1pprsZbe0faf3D8SppUztjY6R5DWtBLidwAFyStXtONInYjVyTm+x6MTehgJt3negMDdcrmNhcQ0C5JAAG8kmwAWdxrQ6soohNMwBhIuWu2i0ncHAbljnVpwkoykk3y9y5Js6tDtIHYdVx1Db7IOzIB9ph9IdvEdi2koaps0bJYyHMe0FpHEELUFXPqO0q2muw6V2bbuhJ4t3uZ3bwshRlwIuAuUKBERAEREAREQBERAEREAREQBERAEREAREQBEWMx/Fo6KCSolPNY2/aeDR1koCuNd2lXJxtoInc+QXltwZwb3n8lSa9mM4pJWTSVEpu57iT0DoaOwLrwyhfUSshjF3PcAB28T1DerZSUU5PkiqJxql0d5eU1kg+riNmX+1Jbf2AK2sUoWVUT4JBdr2kHv3EdYNj3LqwLCmUcEdPHua21+l3EntKyC822ltCVxcupF6L8PtgnU4JRwa0Y3hb6OaSnk3tda/rDeCO0LrwuvfSzRzxGzmODmnrHA9R3HtVs62tHOXiFZGPrIhZ9vtR9PaFTa7vZl6rqgp+PJ/P91Ik4bssG2GjONMrqaOpj3PbmOLXDe09d1l1QOpbSnyaoNFK76uc8y5ybJ/5D8Qr9BWwMZyiIgCIiAIiIAiIgCIiAIiIAiIgCIiAIiIDgqiddulPLzChid9XEbyW+1JbJvcPxVoafaSNw2kfPltnmxNPF5GXcBn3LWGaUvcXuJLnEuJO8km5J70Ko+VbOqDRzYaa6Qc512xX4N4v7z+Sr3RPBHV9SyAZNObz0MG89vALYmmp2xMbGwBrWgBoHQBZcx0i2hwqfAg9Zc/j+TPQhl7zO9FwuVwhMOuSMOBaQCCCCDuIO8Fa+acaPnD6p0YB2Hc6I9LSd3aDl3BbCqL6wtHfL6U7AvLHd0fScs294/Jb3Yd/wBWr7sn3ZaP9GYa0MooSN5aQ4Egg3BGRBG4g9K2Z1daTNxKkZISOVZzJR/eA9LsIzWshUt1Z6T/ADdVtLj9TJZkvQLnJ/cfzK9FITNmkXXG/aFwuxCgREQBERAEREAREQBERAEREAREQBfLjZfSr7W9pV5FS8jG6004LRbe1m5z+o8B1lAVZrT0n+cKstY68MN2x9BN+c/xy7lDEUt1b6OeXVQc8Xiis599xN+a3xF+5YbivChTlUnySLoxy8IsbVjo75HTcq8WlmAcb72t3tb+N1MguN3UoZjOsBjJTTUEL6yfcRF6DT/eeAvOXTuNpV5ShHLf0X/SdmNOOpNVwoRBR6S1XOJpaRvqkbbh25O/ML0yaO6QgXbX0xPQYrDx2Sp66MXTWd6P1LOsRJfdLKAy43jVBnXUTZ4xvkpjmB6xb/2CkujmktNiDNunfcj0mHJ7f1mqBebIurRb046ea1X8F0asZciqdaejvktRy8YtHMSctzX/AGh1X3hQhbIaTYM2up5Kd2W0LtPquGbT4/mtdaymdC98TxZ7HEOB6QV1+w7/AKzQ3JPvR0+V4Mj1YbrL51N6VeV03ksrrywAAX3uj3NPWRuPcrHWp+imOvw+qjqWZ7Js4esw+kPDd1hbTYfWsnjZNGQWvAc0joIut6YGetERAEREAREQBERAEREAREQBERAeasqmwsdK8hrGAucTuAGZWrumWkDsSq5Kh1w0m0bTwYPRHbxKszXhpVsNGHQu5zgHTEcG35rO85nqCpdCqPuKIvcGNBLnEAAbySbADrWwuhmAigpWRZbZ50hHF539w3dyrzVFo5ysprZW8yM2jv8AafbN3d+atHHq7yammntfk43OHaASPxXHbfvHWqxtKb8Vn5fJEqlHC3mRPGKifF6t2GUjjHBF/W5m7/2TOs53/wCysLR7R2mw+MRU0YYOJ+049LnbyVC9UL44aaKMm9RVNfVSH+7t7IufBWYuntLWnbUlTguXP3fmRpycnliyWXKKUWnwQoBploKHu8uw60FXHdw2Mmy23seNxJ3XVhLy19QIo3ykEhjS4gcQATl15K1pSWGtAQ3RDSBuIU4ktsSNJZKzix7d47DwUF1waOWLa6IZGzZrdP2X/wAD3LK4JUsjxlzoP6Cvp2zt4WcN5t07/FTmvo2TxvhkF2PaQR1EfmuGuP8AF7R3ofheuPZ81/wmR/8ASGprErh1HaUelh8rul8N/wDMz+I71WGkOEvoqiSnfvacj0sObSO5eXDq19PIyaI2cxwc09h/JdxCcZxUo8nqRWjb4LlYTRPHGV9LHUs+0OcPVcMnA9hWbV5aEREAREQBERAEREAREQBYnSTGY6GnkqZTkxu7iXHINHWSsoSqF106U+UTiiid9XCbvtudJ/HZ/MoCv8WxCSqmknlN3PcXOPbwHUBYLnCMOfVzMgjF3PIA6ulx6gF41b+qLRzkozWyDnyC0YPBl/S7yoG0b2NrQdR8+S+TJCO88E5wfDWUkLIIxzWAAdJPFx6ybrx6ZwOkoaljRdzoX2HYLrMrh7b5HPq6V5vTuJKuqstXnP3JzWmCrtHqx0NTglQwjk5qc0z7dLSbjtvbwV4XVCYY10OJUuElriIax88ZO7knNLgB2ZrD6zNYVZLWyxU8z4YoXFjRG4t2i3IuJG/Neq05KcVKPJrJrmsaGyl1wXKhdUmsirkqo6KreZmSXDHOsXtcASLniDZWdrL0pOFUTqhjQ55cGRg7tpwOZ7Bc9yuKEs2lFNZ+Kmlwypkb6RZsDqLzs37rrXKq09xSV5lNZMDe9muLWjsaMlaWJY/JimjUk8g2pI3MEhFhcskadq3C4KA68GonMxDDIvtQ0G1J1bd7A+Ks1QfV441b6jE3NLRNsxwg8IowB+J/JTe68+6RV1Uu3GP+qx+5OoLECCa19HPKIPKY23khBvbe6PeR2g5+KpRbSOG0Nki4PA8VQGn2j3kFU5rR9XJz4j1E5t7QfwW26N7Q3ou3m9VrH48UYq8Md4kGprSnySp8kkdaKci1zk2Tge/ce5bBXWnLXbOYyPSOC2W1Z6T/ADjSNc4/Wx2ZKOkgZO7CF1ZHZMUREKBERAEREAREQBEXw99sygItrE0mGG0jpARyj+ZEP7xHpW6AM+5ayyPLiSSSSSSTxJzJUt1m6T/ONW4sP1MV2RdBsc395H4KIoVRm9DsBNfVMhz2BzpD0NB/M7gth4YQxoY0ANaAABuAAsAFFdW2jvkVKHvFpZbOf0gfZb3DPtKloXnm3L/rNfci+7HRe78WTaMN2OSvdYWJ1T6ylwyjmMLpgS54vcbw0X3gZG6+tFtKpqR/zfjF452m0cz/AEJRfLn7r9B48VHvn/k8YmqainmnniJipIY22Gzzhtl3YT+8VnsW09bI3k8awl7IXbnkcoGk8dwsexdLS2ZbSs4UJ43ms5WM5815kd1JKTaPYNgaRwOfbnUrtg9Ludu67XVV60dF56Kume5jjFK9z43gHZIcb7N+BB4KaYjoM2rYytwOvMnI86OJ7yTGfSs1xzb2OWY0G1sMqSykxRjWSOsGykcx/AEg+iSeO5be1o8ClGnnO6sGKTy8kS1QaMuhe7GKwGKnp2uc0vBBc6xuQOgC/eVmsQ03g0ljlwzkuQkedqle5wIe9mYa7Lmki44qXa8RL81PEAOzts29kf8ATv1cL2VB6L0FU2spXxxSXMrCw7JzAeLkG24LOUMfX4PUQTGCWF7ZAbbOybk9XT3K+cBwA4fo7UMqxsOfFLI9p3tLhZjT15DvU90kxmloIvKaohoaMja7ifVbxJKp2uxqv0rmNJT2p6Vo23bV7uaDYOd62Y3DJASXQ/FYqHCKZ9S7Z5nNb9p13EhrW7yTfgo5U41idNV0tXVPdFDVyljad32IgWgFw4OO1fpXvNbhmDSMjiEmJ1zQGtz2xHYWs37LAOgAlYvWDpPLX0wZW0E9LLGduCQAvG36pyFgenqWopbMt4TqSm05VM8/BPyX6mV1JNLHgXAo1p7o/wCX0rmtH1jOfEesDNvYQsjoxUyTUkEkwtI6NpeCLZ26OF1lFwEZztLjMXrF/kTMKUTVpw2TYixGVjw7VKNXOkxw6rY9x+qk5ko6icndoP4LJ619HPJ5xVRj6uY8625snHuIz8VA16ba3ELmlGpDx/rRBlHdeDcGGQOAcDcHMEbiOBXcqy1L6VeU05o5XfWQAbN97otw7wcuyys1SSwIiIAiIgCIiAKuNcelPkdN5PE60s4Iy3tj3Od1X3d6ntfWMgjfNIQ1rGlzieAAWrOlmPPxCqkqX3AcbMHqsHoj39qFUYhTLVjo55ZU8q9t4oSHO6C77LPHMqI08DpHtjYC5ziA0DpJtZbEaJ4I2gpmQCxdveel53n+HctJt2/6tQ3YvvS0XsvFmWlDeZmrLlEXnBOPjYF9q2e6/V0XXzNC14LXgOaRYtIBBHQQV81NQ2Jpke5rGNzcXEAAdJJWKpNLcPmBLKqEgb7vDbAcbG2Sl06Vea34JvHis6FjcVoyNY7q8YzaqsNkkpJQ1xIYeY7Im2yDldQatwFs9Jh9UWFzXRyQSlu9kjHPLXkcTa+XHZU/r9YTJXmnw2CSsk/uAiMcM3dCx+gVNtsqsCxBvITF3LwgEc3as68Z4lrrHxXe7E63wX1nPhjPP9/qQ6u7nunm0a0mxSjhDA2OupgWMbtO2JGh8pjYx4dnckbiMslIajWBWgFseGAPbOKbnTN2WyuF9nIbrcVBtJcJnoSW10UwO0wirpiQ2W02258rRlthpyuN4WLkr6V7nBtRXy7Va1+wL7T49gDlMh/SXyv0LdGI79Lpamsc6bEXcpIGbUVPATsRNdtt2nOGQIcBkczdZei0SmdVx0Mc76cMo4/KSwnacXOLizxd+Cz2hWi74x5XVxilpYmh/JPN3zPZtETTE5jf6PEgLA4TpbVNqqrFTRyS0s7w3baDdjI7htuqyj3fF4MuD+PGhWGM6ljaO6L0uHt2aeMAn0nnN7u129ZktB3rAYVpph9TGZGVDGgDnCQhjm9ocshheOU1VfyeZkmz6QaQSO7fbrXm1xSu3OU6qllc28/mT4uHJGRAXKItcZDF6QYQytp5Kd+5wy6nDNrh3rXTEKN8Ej4ZBZzHEOHWP4cVs8qv1waOXa2ujGYs2a3R9l/duPauo6O7Q4dTgTekuXs/5I9aGVkrzRrGn0FTFUx72uzF/Saci091/wAFtLhNeyphjniddr2hzT1Hp61qQrb1H6U7Ljh0rsjd0N/W+0zv3jsK7oiMutFwCuUKBERAFwVysLpTjjKCmkqZNzRkPWcfRaO9AVrrw0pybh0TszZ01uje1n8T3KnF6cRrn1Er5pXXe9xc49Z/hwHUF3YFhb6ydlPHvcbX6BxceoBWzmoRcpckVSyTvVDo5tvNdKOa27Yr8XcXdwyHWrcXkwuhZTRMgjFmsaAO7eT1nf3r1rzHad7K6rufhyXwT6cN2ODlERa0yEV1kYJJXUMkURs9pDwODtkeie3+CwWBs0dqaBlXUwQRuiaGysBLXB4ytstILr2uO1WNZQjEtV+H1E/lBD2XdtOY0gMcb33Wyv1Lqti7ZpW1N063LmsL6ojVqTbyjHYbjFfXN5PBqeOgpMwJnNG24DK7R/8Au1c1mrN2z5THWTOrmkObM85Fw+zbgFYcMTWNDGNDWtAAaBYADKwA3Bfaw3PSO5nUzS7sU+Xn8lY0I41IThus801qbG4HwyjLlA3ajkG7ay/gstUaysEhG2yRr3H7MUZLj+CzNXRxTDZmjZI3oe1rh+IXjo9HqOA7UVNC12+4jaCOw2yWyp9Kae536b3vZ6Fjt3nRkbq2VeP28oa+koeEd7SzHg5/qtvnZeSHRzFMJH/LKgTwC5NNOBxzIaek9ysMItZLpHdOrvxwl5eH7mTq8cYK5wWLBMZkdHV0gpaxh+sjuY9q28tsRddmieCUxxKapoGCKmgaYG7JJEsn23ZnMDd2rM6V6CUmJPbLLtskbltRkAuA4OuDft3rOYThkVLEyCBoaxosAPxJPEkqff8ASCnVtN2msSksP28yyFFqWXyPciIuNJRwuirpmzMdE8AtcCHA9BC9CK6E3F5QNbdKMFdQ1L6d2YBuw+s05tPhketeCjq3wvZLG4texwc0jpBV0a0tHPK6fl4xeSEE5byze5vdvVIr07ZV6ru3U/8AZaMgVIbssG1GhuPsxCljqG7yLPHqvGTh4rPrXbU/pV5FU8hI60U5Az3Nk3Nd1A7j2rYgLZGI5REQHBVAa59J/KakUkbvq4N9jk6QjM9wNu26v4rVfTnDH0tdPHIMzI54PAteS4Edxt3IVRglMNWeO09DUPdUc1rmbIfYnZN+Ns7HpUQXCw3FGNenKnPkyqeHk2A+nmG+0t8H+5Pp7hvtLfB/uWv65Wg7MW3qkZuPIv8A+nuG+0t8H+5Pp5hvtLfB/uVAInZi29UvsOPIv/6eYb7S3wf7lz9PMN9pb4P9y1/ROzFt6pDjyL/+nmG+0t8H+5Pp5hvtLfB/uVAInZi29Uhx5F//AE8w32lvg/3J9PMN9pb4P9yoBE7MW3ql9hx5F/8A08w32lvg/wBy5+nmG+0t8H+5a/onZi29Uhx5F/8A08w32lvg/wByfTzDfaW+D/cqAROzFt6pfYceRf8A9PMN9pb4P9yfT3DfaW+D/cqAROzFt6pDjyL/APp7hvtLfB/uT6eYb7S3wf7lQC4TsxbeqQ48i/J9P8Na0nlw6w9ENcSeqxFlRFVIHyPe0WDnOIHQCSQPArrRbPZ+zaVlvcNt58yyU3LmGlbJ6rdJDiFE1zzeSI8nIekgCzu8LWsq8NQlC5lNNMQQ2SQBvXsjM+OS2RjZa6IiFAolpvoTT4qwbZLJW+hK0ZgeqRxHUpaiApzzHD20/dD408xw9tP3Q+NTfTXTqlwgxipEh5Ta2eTaD6Nr3uR0qNefPC/UqP3G/EgMb5jh7afuh8aeY4e2n7ofGsxBrswlxzMzf1o/cSpvgmN01dGJqWVsjDxad3U4bwe1AVh5jh7afuR8aeY4e2n7ofGp/pnpfT4TGyWoDy17tkbADjexOdyMslEvPnhfqVH7jfiQGN8xw9tP3Q+NPMcPbT90PjWS8+eF+pUfuN+JezBdb+HVk8dPG2fbkcGt2mNAuek7SAwPmOHtp+6Hxp5jh7afuh8asTS7SeDC4PKKgOLNpreYA43N7ZEjLJQ3z54X6lR+434kBjfMcPbT90PjTzHD20/dD41km68cLP2agdsbf4OUg0d1j4bXvEUM9pDuZICwk9DdrInqBQEN8xw9tP3Q+NPMcPbT90PjVwkquXa5MOExp9ifbD+T9Bttra2d+1uugMJ5jh7afuR8aeY4e2n7kfGrhBWJ0g0ipcOj5WqlawcL5ucehrRmSgK08xw9tP3Q+NPMcPbT90PjXqq9e2HtdZkM7x62yxoPYC6692Da6MMqHBkhkgJ4ytGz+80m3fZAYfzHD20/dD408xw9tP3Q+NW5BM2Roexwc1wBBabgjpBC7kBTvmOHtp+6Hxp5jh7afuh8amulGsPD8NJZPLeQf9OMbbh2gZN7yFEfPzQ7X9XqLdNo7+G0gPml1IxhzTJVOewHnNEYaXDoB2slaeHUMdPG2GJoaxgAaBwAUd0W1hYfiR2IJbP/ALOTmO7gfS7lLUAREQBERAUX8pX0qPsl/kWD1Xas6bF6Z9RNLKxzZCwBmzawaDfMHpWb+Ur6VH2S/wAixmqbWNR4TSvgqRKXOlLxsNDhYtaN5IzyQHt0s1JNp6eSekne90bS4skDec0C52XNtY26lFNTWOvpMSijDjyc55N7eBJ9E26QfzKmml+uuCamkhooZA+Rrmbcmy0NBFi4AE3NlC9TWCSVWJRPa08nAeUkdbIWHNF+kmyAsf5R/wDVKf8AbH/QVAtVGr+DGWzmeSSMxFgGxs57QcTe4PQp78o/+qU/7Y/6Cqp0J09qcHEjadkTuVLS7lA4+iCBaxHSgLY8wlD7TUf/AB/CvdgOpmkoqiKpZPO50Tg4B2xYkcDZqgHn2xL+ypv3X/Gpbqx1n1mK1vks7IWs5NzrsDgbtItvccs0BkvlBfosfto/ycqp1VaEQ4zJMyaR7BG1pBZs53JGdwVa3yg/0WP20f5OVP6t9OfmV8r+R5XlGtFtvZtY3vuN0BaDtQlFbKpqL/8At/Cqf010bkwisNOX7WzsvjeOabHNptfIgj8FZbtf5tlRC/XL/wCKrvEqit0grjI2Mukks0NYDssaMhcncBe5KA2P1d4s+tw2nqJDd5js89JaS0k9tr961il/SR/xR/3VtTojggw+ihpAb8myxI4uObiO8larS/pI/wCKP+6gNsscxRlHTSVMvoxsLj123AdZOS1Xrausx+uG98srrRtvzWNzNh0NAzJV4a+qkswqw3PljaezN38qgfydaRrqyeUi5jiAb1bTsyPBASjB9RNI1g8qmlfJbPky1jQeoEEnxUN1laqjhkflVK90sIID2vA22XNgbj0hfqyWwmL4kykhkqJbhkbS51hc2HQFBH65cHcLF0h7YigI3qAxarbylHLHLyOztxOc12y03s5gcRax3gdSl+t7S84XSfVG08xLIz6otdz+4busrv0d1l4dXTspacvMj77ILC0c1tzc9gVYfKNqSaynj4Nh2h2ueQf9KAiOg2h9RjdQ8B5a1vOmmddxzP8AmcVbvmLw3YtytRtW9LaZv/V2bL0fJ/pGswzlAOdJK8k/q2aB+H4qz0Bqbp3obUYJO3nksJvDM27TcHcbei4K89UGl7sTpCJjeeEhkh9YEXa89ZG/rC8evyja/Cy8jOORjmntOyfzUD+TpUkVs8V+a6G5HW14APg4oDYdERAEREBRfylfSo+yX+RYjVXq2pMXpXzzyStc2UsAjLQLBrTc3aelZf5Sg51H2S/yLPfJ1H/L5f8AEO/0MQHZT6jMMabufUP6i9oH4NBU9wLAaagjENLE2NnQN5PS47ye1ZVEBUHyj/6pT/tv5CsJ8n3CaapZVeUQxybLo9nlGNfa4de1ws38o4f8JT/tj/oKqLRPTSswoSNpC0coQXbTNr0QQLeKA2h+ieH+x0/3UfuXfQ4DSU7tuGnhjdYjaZGxpsd4uBuWu/nmxf14/ugvbgutzFZqiGJ749l8rGu+rAyLgDnwyQFgfKD/AEWP20f5OVeajtG6TEJaltXE2UNYwtDi4WJcb2sVYfygc8LH7aP8nKJfJuH19V+zZ/qKA6NberCOij8toGkRtI5WO5dsD12k52vvF1xqY0/EEjMPqtgRvsIpA0NIdwY8gZg9JV+VVO2Vjo3tBa4EOBFwQRYghaqayNEH4TWOY0HkX86F3Vf0b9IOXggNsXbj2LTuX9In/Ff/AGrYTVHpj85UYjkP/EQjZkvvcPsv7xv61r5K0/OJy/8AVH/dQGw2ubCzVYVLsi7otmW36vpf5SfBVHqLxxtJiPJyENbUMMYJyG3cFmfXmO9bKSRB7C1wBBFiDmCCLEELW3WLqyqMPkdPSMfJTk7QLAS6LjZwGdhwKA2Gx/CxW00tM5xa2VhYSN4BG8XVO6S6l6ajpZqltTK50UbngENsSBcA+CieEa3cVpWCIvZKBkDK27gOsggnvWLx/TbE8WIifI5zXHKKJpDSeHNGbu9Ae7Ul+mKfsl/2nKWfKPw5wlpqm3NLHRnqIO0M+8+C7NT2rqsp6qPEKlvJNY12zG703FzS3MfZGfHNWxpno1FidK+mlyvmxwzLHjc4ICvvk8Y4x9LJRE/WRvLwOljrZjsIN+0K37rUjFsExHAqkPIfE5h+rlZfYcOo7rEbwVnvPViuxsXhva23sc7tte34ICe/KFxxjKRlGHDlJXhxHEMZnc9F3Wt3qP8AyccNcZqmqtzWsbGOtzjtH8APFQXDMGxLHqkus+V7iNuWS4YwdbrWAHQFsvoVozFhdKymjztm924ved7j/DsQEgREQBERAeaopI5LcoxrrbtoA27Lr6p6dkYsxrWjoaAPyXKIDuREQHnnpo5Mnta627aANvFdXzXT/wBjH+433IiAfNdP/Yx/uN9yNwuAG4ijB/Ub7kRAd09OyQWe0OHQ4AjwK+YKSOP+jY1t/VaBfwREB6V56ikjkttsa627aANvFEQHzDRRRm7GNad3NaB+S+PmyC9+Sjve99lu/p3IiA9i4IREBi6rR2ilO1LTQvJ4ujYT42XfQ4RTU/8AQwxR/qMa38guUQHtXKIgOmaBrxsvaHA7wQCPxWM+i1Be/kkF+nkme5EQGShgYwBrGhoG4AADwC70RAFxd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578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0287" y="1124744"/>
            <a:ext cx="158821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602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1" y="5525909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59832" y="179929"/>
            <a:ext cx="3299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Verbas Adicionais: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media.jornaljurid.com.br/cache/ab/5f/ab5ffe42fbc9b8319f1726309ce30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894"/>
            <a:ext cx="2357970" cy="1004829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0" y="1131709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2.3- </a:t>
            </a:r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Adicional Noturno </a:t>
            </a:r>
            <a:endParaRPr lang="pt-BR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– ART </a:t>
            </a:r>
            <a:r>
              <a:rPr lang="pt-BR" b="1" dirty="0" smtClean="0"/>
              <a:t>73 </a:t>
            </a:r>
            <a:r>
              <a:rPr lang="pt-BR" b="1" dirty="0" smtClean="0"/>
              <a:t>da </a:t>
            </a:r>
            <a:r>
              <a:rPr lang="pt-BR" b="1" dirty="0" smtClean="0"/>
              <a:t>CLT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</a:t>
            </a:r>
            <a:r>
              <a:rPr lang="pt-BR" dirty="0" smtClean="0"/>
              <a:t>empregado que trabalhar no período noturno, ou seja, aquele compreendido entre as 22:00 horas de um dia as 5:00 horas do dia seguinte, fará jus ao adicional de no mínimo 20% sobre o salário hora diurno.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 smtClean="0"/>
              <a:t>hora do trabalho noturno é de 52 minutos e 30 segundos, portanto se o empregado trabalha das 22:00 horas às 5:00 horas, terá de efetivo trabalho 7 ( sete) horas normais (60 minutos), devendo perceber o equivalente a 8 (oito) horas.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</a:t>
            </a:r>
            <a:r>
              <a:rPr lang="pt-BR" dirty="0" smtClean="0"/>
              <a:t>adicional noturno pode ser lançado através dos eventos: </a:t>
            </a:r>
          </a:p>
          <a:p>
            <a:pPr algn="just"/>
            <a:endParaRPr lang="pt-BR" dirty="0" smtClean="0"/>
          </a:p>
          <a:p>
            <a:pPr lvl="1" algn="just">
              <a:buFont typeface="Wingdings" pitchFamily="2" charset="2"/>
              <a:buChar char="ü"/>
            </a:pPr>
            <a:r>
              <a:rPr lang="pt-BR" dirty="0" smtClean="0"/>
              <a:t>2- </a:t>
            </a:r>
            <a:r>
              <a:rPr lang="pt-BR" dirty="0" smtClean="0"/>
              <a:t>Horas </a:t>
            </a:r>
            <a:r>
              <a:rPr lang="pt-BR" dirty="0" smtClean="0"/>
              <a:t>Noturnas</a:t>
            </a:r>
          </a:p>
          <a:p>
            <a:pPr lvl="2" algn="just">
              <a:buFont typeface="Wingdings" pitchFamily="2" charset="2"/>
              <a:buChar char="ü"/>
            </a:pPr>
            <a:r>
              <a:rPr lang="pt-BR" dirty="0" smtClean="0"/>
              <a:t>Esse </a:t>
            </a:r>
            <a:r>
              <a:rPr lang="pt-BR" dirty="0" smtClean="0"/>
              <a:t>também já será calculada o valor do Reflexo </a:t>
            </a:r>
            <a:r>
              <a:rPr lang="pt-BR" dirty="0" smtClean="0"/>
              <a:t>adicional </a:t>
            </a:r>
            <a:r>
              <a:rPr lang="pt-BR" dirty="0" smtClean="0"/>
              <a:t>Noturno </a:t>
            </a:r>
            <a:r>
              <a:rPr lang="pt-BR" dirty="0" smtClean="0"/>
              <a:t>DSR.</a:t>
            </a:r>
            <a:endParaRPr lang="pt-BR" dirty="0"/>
          </a:p>
        </p:txBody>
      </p:sp>
      <p:pic>
        <p:nvPicPr>
          <p:cNvPr id="74754" name="Picture 2" descr="http://www.certidoes.blog.br/calculo/wp-content/uploads/2013/10/C%C3%A1lculo-Adicional-Noturno.jpg?3baa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124744"/>
            <a:ext cx="1259632" cy="1157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602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1" y="5525909"/>
            <a:ext cx="936104" cy="9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1439" y="6545630"/>
            <a:ext cx="3420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Adm. </a:t>
            </a:r>
            <a:r>
              <a:rPr lang="pt-BR" sz="1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t-BR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Luiz Cláudio Brites Lobato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59832" y="179929"/>
            <a:ext cx="3299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Verbas Adicionais: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media.jornaljurid.com.br/cache/ab/5f/ab5ffe42fbc9b8319f1726309ce30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894"/>
            <a:ext cx="2357970" cy="1004829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0" y="112474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2.4- Horas Extras:</a:t>
            </a:r>
          </a:p>
          <a:p>
            <a:endParaRPr lang="pt-BR" b="1" dirty="0" smtClean="0"/>
          </a:p>
          <a:p>
            <a:pPr algn="just"/>
            <a:r>
              <a:rPr lang="pt-BR" dirty="0" smtClean="0"/>
              <a:t> </a:t>
            </a:r>
            <a:r>
              <a:rPr lang="pt-BR" b="1" dirty="0" smtClean="0"/>
              <a:t>– ART </a:t>
            </a:r>
            <a:r>
              <a:rPr lang="pt-BR" b="1" dirty="0" smtClean="0"/>
              <a:t>59 </a:t>
            </a:r>
            <a:r>
              <a:rPr lang="pt-BR" b="1" dirty="0" smtClean="0"/>
              <a:t>da </a:t>
            </a:r>
            <a:r>
              <a:rPr lang="pt-BR" b="1" dirty="0" smtClean="0"/>
              <a:t>CLT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dirty="0" smtClean="0"/>
              <a:t>Se </a:t>
            </a:r>
            <a:r>
              <a:rPr lang="pt-BR" dirty="0" smtClean="0"/>
              <a:t>o trabalhador em horas suplementares, através de acordo de prorrogação de horas as mesmas serão pagas com o adicional de no mínimo 50% sobre o valor da hora normal.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Ressaltamos </a:t>
            </a:r>
            <a:r>
              <a:rPr lang="pt-BR" dirty="0" smtClean="0"/>
              <a:t>a possibilidade da existência de percentual superior ao fixado pela constituição federal, através do contrato individual de trabalho, acordo, convenção ou dissídio coletivo.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Para </a:t>
            </a:r>
            <a:r>
              <a:rPr lang="pt-BR" dirty="0" smtClean="0"/>
              <a:t>os lançamentos das horas </a:t>
            </a:r>
            <a:r>
              <a:rPr lang="pt-BR" dirty="0" smtClean="0"/>
              <a:t>extras devemos utilizar os eventos:</a:t>
            </a:r>
          </a:p>
          <a:p>
            <a:pPr algn="just"/>
            <a:endParaRPr lang="pt-BR" dirty="0" smtClean="0"/>
          </a:p>
          <a:p>
            <a:pPr lvl="1" algn="just">
              <a:buFont typeface="Wingdings" pitchFamily="2" charset="2"/>
              <a:buChar char="ü"/>
            </a:pPr>
            <a:r>
              <a:rPr lang="pt-BR" dirty="0" smtClean="0"/>
              <a:t>150-para </a:t>
            </a:r>
            <a:r>
              <a:rPr lang="pt-BR" dirty="0" smtClean="0"/>
              <a:t>hora extras a 50% </a:t>
            </a:r>
            <a:r>
              <a:rPr lang="pt-BR" dirty="0" smtClean="0"/>
              <a:t>e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dirty="0" smtClean="0"/>
              <a:t>200- </a:t>
            </a:r>
            <a:r>
              <a:rPr lang="pt-BR" dirty="0" smtClean="0"/>
              <a:t>para horas extras a 100</a:t>
            </a:r>
            <a:r>
              <a:rPr lang="pt-BR" dirty="0" smtClean="0"/>
              <a:t>%.</a:t>
            </a:r>
          </a:p>
        </p:txBody>
      </p:sp>
      <p:pic>
        <p:nvPicPr>
          <p:cNvPr id="72706" name="Picture 2" descr="http://www.bolsao.net/arquivos/noticia/1159/normal_13673479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869160"/>
            <a:ext cx="1771601" cy="1612778"/>
          </a:xfrm>
          <a:prstGeom prst="rect">
            <a:avLst/>
          </a:prstGeom>
          <a:noFill/>
        </p:spPr>
      </p:pic>
      <p:pic>
        <p:nvPicPr>
          <p:cNvPr id="9" name="Picture 2" descr="http://www.bolsao.net/arquivos/noticia/1159/normal_13673479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1124744"/>
            <a:ext cx="1187624" cy="1081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602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1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1017</Words>
  <Application>Microsoft Office PowerPoint</Application>
  <PresentationFormat>Apresentação na tela (4:3)</PresentationFormat>
  <Paragraphs>147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1_Tema1</vt:lpstr>
      <vt:lpstr>Slide 1</vt:lpstr>
      <vt:lpstr>GST1141 Rotinas de Administração de Pessoal – folha. </vt:lpstr>
      <vt:lpstr>AULA 02: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GST1141 Rotinas de Administração de Pessoal – folha.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de Processos - GST</dc:title>
  <dc:creator>Roberson</dc:creator>
  <cp:lastModifiedBy>maq</cp:lastModifiedBy>
  <cp:revision>52</cp:revision>
  <dcterms:created xsi:type="dcterms:W3CDTF">2014-03-11T05:23:22Z</dcterms:created>
  <dcterms:modified xsi:type="dcterms:W3CDTF">2016-03-07T14:14:33Z</dcterms:modified>
</cp:coreProperties>
</file>