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Masters/slideMaster7.xml" ContentType="application/vnd.openxmlformats-officedocument.presentationml.slideMaster+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theme/theme7.xml" ContentType="application/vnd.openxmlformats-officedocument.them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7" r:id="rId2"/>
    <p:sldMasterId id="2147483660" r:id="rId3"/>
    <p:sldMasterId id="2147483652" r:id="rId4"/>
    <p:sldMasterId id="2147483657" r:id="rId5"/>
    <p:sldMasterId id="2147483662" r:id="rId6"/>
    <p:sldMasterId id="2147483664" r:id="rId7"/>
  </p:sldMasterIdLst>
  <p:notesMasterIdLst>
    <p:notesMasterId r:id="rId60"/>
  </p:notesMasterIdLst>
  <p:sldIdLst>
    <p:sldId id="351" r:id="rId8"/>
    <p:sldId id="623" r:id="rId9"/>
    <p:sldId id="336" r:id="rId10"/>
    <p:sldId id="372" r:id="rId11"/>
    <p:sldId id="373" r:id="rId12"/>
    <p:sldId id="374" r:id="rId13"/>
    <p:sldId id="381" r:id="rId14"/>
    <p:sldId id="476" r:id="rId15"/>
    <p:sldId id="475" r:id="rId16"/>
    <p:sldId id="376" r:id="rId17"/>
    <p:sldId id="377" r:id="rId18"/>
    <p:sldId id="379" r:id="rId19"/>
    <p:sldId id="382" r:id="rId20"/>
    <p:sldId id="383" r:id="rId21"/>
    <p:sldId id="389" r:id="rId22"/>
    <p:sldId id="390" r:id="rId23"/>
    <p:sldId id="494" r:id="rId24"/>
    <p:sldId id="391" r:id="rId25"/>
    <p:sldId id="477" r:id="rId26"/>
    <p:sldId id="498" r:id="rId27"/>
    <p:sldId id="624" r:id="rId28"/>
    <p:sldId id="626" r:id="rId29"/>
    <p:sldId id="627" r:id="rId30"/>
    <p:sldId id="625" r:id="rId31"/>
    <p:sldId id="628" r:id="rId32"/>
    <p:sldId id="629" r:id="rId33"/>
    <p:sldId id="630" r:id="rId34"/>
    <p:sldId id="631" r:id="rId35"/>
    <p:sldId id="632" r:id="rId36"/>
    <p:sldId id="633" r:id="rId37"/>
    <p:sldId id="634" r:id="rId38"/>
    <p:sldId id="635" r:id="rId39"/>
    <p:sldId id="435" r:id="rId40"/>
    <p:sldId id="516" r:id="rId41"/>
    <p:sldId id="601" r:id="rId42"/>
    <p:sldId id="437" r:id="rId43"/>
    <p:sldId id="602" r:id="rId44"/>
    <p:sldId id="439" r:id="rId45"/>
    <p:sldId id="639" r:id="rId46"/>
    <p:sldId id="636" r:id="rId47"/>
    <p:sldId id="640" r:id="rId48"/>
    <p:sldId id="637" r:id="rId49"/>
    <p:sldId id="638" r:id="rId50"/>
    <p:sldId id="643" r:id="rId51"/>
    <p:sldId id="644" r:id="rId52"/>
    <p:sldId id="645" r:id="rId53"/>
    <p:sldId id="646" r:id="rId54"/>
    <p:sldId id="647" r:id="rId55"/>
    <p:sldId id="648" r:id="rId56"/>
    <p:sldId id="649" r:id="rId57"/>
    <p:sldId id="473" r:id="rId58"/>
    <p:sldId id="474" r:id="rId59"/>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EF792F"/>
    <a:srgbClr val="716D65"/>
    <a:srgbClr val="996600"/>
    <a:srgbClr val="1C456B"/>
    <a:srgbClr val="227485"/>
    <a:srgbClr val="CC9900"/>
  </p:clrMru>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94660"/>
  </p:normalViewPr>
  <p:slideViewPr>
    <p:cSldViewPr snapToGrid="0" snapToObjects="1">
      <p:cViewPr varScale="1">
        <p:scale>
          <a:sx n="50" d="100"/>
          <a:sy n="50" d="100"/>
        </p:scale>
        <p:origin x="-51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ea typeface="ＭＳ Ｐゴシック" pitchFamily="34" charset="-128"/>
                <a:cs typeface="+mn-cs"/>
              </a:defRPr>
            </a:lvl1pPr>
          </a:lstStyle>
          <a:p>
            <a:pPr>
              <a:defRPr/>
            </a:pPr>
            <a:endParaRPr lang="pt-BR"/>
          </a:p>
        </p:txBody>
      </p:sp>
      <p:sp>
        <p:nvSpPr>
          <p:cNvPr id="3" name="Espaço Reservado para Data 2"/>
          <p:cNvSpPr>
            <a:spLocks noGrp="1"/>
          </p:cNvSpPr>
          <p:nvPr>
            <p:ph type="dt" idx="1"/>
          </p:nvPr>
        </p:nvSpPr>
        <p:spPr>
          <a:xfrm>
            <a:off x="3970338" y="0"/>
            <a:ext cx="3038475" cy="465138"/>
          </a:xfrm>
          <a:prstGeom prst="rect">
            <a:avLst/>
          </a:prstGeom>
        </p:spPr>
        <p:txBody>
          <a:bodyPr vert="horz" lIns="93177" tIns="46589" rIns="93177" bIns="46589" rtlCol="0"/>
          <a:lstStyle>
            <a:lvl1pPr algn="r" eaLnBrk="1" hangingPunct="1">
              <a:defRPr sz="1200">
                <a:ea typeface="ＭＳ Ｐゴシック" pitchFamily="34" charset="-128"/>
                <a:cs typeface="+mn-cs"/>
              </a:defRPr>
            </a:lvl1pPr>
          </a:lstStyle>
          <a:p>
            <a:pPr>
              <a:defRPr/>
            </a:pPr>
            <a:fld id="{020DD8C3-E71D-4138-9216-E4E2506FFBB7}" type="datetimeFigureOut">
              <a:rPr lang="pt-BR"/>
              <a:pPr>
                <a:defRPr/>
              </a:pPr>
              <a:t>28/10/2017</a:t>
            </a:fld>
            <a:endParaRPr lang="pt-BR" dirty="0"/>
          </a:p>
        </p:txBody>
      </p:sp>
      <p:sp>
        <p:nvSpPr>
          <p:cNvPr id="4" name="Espaço Reservado para Imagem de Slide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pt-BR" noProof="0" dirty="0" smtClean="0"/>
          </a:p>
        </p:txBody>
      </p:sp>
      <p:sp>
        <p:nvSpPr>
          <p:cNvPr id="5" name="Espaço Reservado para Anotações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 name="Espaço Reservado para Rodapé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hangingPunct="1">
              <a:defRPr sz="1200">
                <a:ea typeface="ＭＳ Ｐゴシック" pitchFamily="34" charset="-128"/>
                <a:cs typeface="+mn-cs"/>
              </a:defRPr>
            </a:lvl1pPr>
          </a:lstStyle>
          <a:p>
            <a:pPr>
              <a:defRPr/>
            </a:pPr>
            <a:endParaRPr lang="pt-BR"/>
          </a:p>
        </p:txBody>
      </p:sp>
      <p:sp>
        <p:nvSpPr>
          <p:cNvPr id="7" name="Espaço Reservado para Número de Slide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34792152-2D8B-4E98-A075-BE339121360C}" type="slidenum">
              <a:rPr lang="pt-BR" altLang="pt-B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2" name="Picture 1" descr="PPT-20.png"/>
          <p:cNvPicPr>
            <a:picLocks noChangeAspect="1"/>
          </p:cNvPicPr>
          <p:nvPr userDrawn="1"/>
        </p:nvPicPr>
        <p:blipFill>
          <a:blip r:embed="rId2"/>
          <a:srcRect/>
          <a:stretch>
            <a:fillRect/>
          </a:stretch>
        </p:blipFill>
        <p:spPr bwMode="auto">
          <a:xfrm>
            <a:off x="0" y="-6350"/>
            <a:ext cx="9144000" cy="6870700"/>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descr="PPT-20.png"/>
          <p:cNvPicPr>
            <a:picLocks noChangeAspect="1"/>
          </p:cNvPicPr>
          <p:nvPr userDrawn="1"/>
        </p:nvPicPr>
        <p:blipFill>
          <a:blip r:embed="rId2"/>
          <a:srcRect/>
          <a:stretch>
            <a:fillRect/>
          </a:stretch>
        </p:blipFill>
        <p:spPr bwMode="auto">
          <a:xfrm>
            <a:off x="0" y="-6350"/>
            <a:ext cx="9144000" cy="6870700"/>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eaLnBrk="1" hangingPunct="1">
              <a:defRPr>
                <a:ea typeface="ＭＳ Ｐゴシック" pitchFamily="34" charset="-128"/>
                <a:cs typeface="+mn-cs"/>
              </a:defRPr>
            </a:lvl1pPr>
          </a:lstStyle>
          <a:p>
            <a:pPr>
              <a:defRPr/>
            </a:pPr>
            <a:fld id="{1AB5B95F-78B4-45AF-826A-7FB1C7DE2CBB}" type="datetimeFigureOut">
              <a:rPr lang="pt-BR"/>
              <a:pPr>
                <a:defRPr/>
              </a:pPr>
              <a:t>28/10/2017</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eaLnBrk="1" hangingPunct="1">
              <a:defRPr>
                <a:ea typeface="ＭＳ Ｐゴシック" pitchFamily="34" charset="-128"/>
                <a:cs typeface="+mn-cs"/>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83FE54AD-111F-480A-A389-C356C36A6FC6}" type="slidenum">
              <a:rPr lang="pt-BR" altLang="pt-BR"/>
              <a:pPr/>
              <a:t>‹nº›</a:t>
            </a:fld>
            <a:endParaRPr lang="pt-BR" alt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pic>
        <p:nvPicPr>
          <p:cNvPr id="2" name="Picture 2" descr="C:\Users\pedro.jardim.ESTACIOCORP\Desktop\fundo3.jpg"/>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C:\Users\pedro.jardim.ESTACIOCORP\Desktop\fundo.png"/>
          <p:cNvPicPr>
            <a:picLocks noChangeAspect="1" noChangeArrowheads="1"/>
          </p:cNvPicPr>
          <p:nvPr/>
        </p:nvPicPr>
        <p:blipFill>
          <a:blip r:embed="rId6"/>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55" r:id="rId1"/>
    <p:sldLayoutId id="2147484056" r:id="rId2"/>
    <p:sldLayoutId id="2147484062" r:id="rId3"/>
    <p:sldLayoutId id="2147484063" r:id="rId4"/>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upo 23"/>
          <p:cNvGrpSpPr>
            <a:grpSpLocks/>
          </p:cNvGrpSpPr>
          <p:nvPr/>
        </p:nvGrpSpPr>
        <p:grpSpPr bwMode="auto">
          <a:xfrm rot="-529339">
            <a:off x="6678613" y="1552575"/>
            <a:ext cx="4679950" cy="5802313"/>
            <a:chOff x="6444208" y="1587203"/>
            <a:chExt cx="4680520" cy="5802237"/>
          </a:xfrm>
        </p:grpSpPr>
        <p:sp>
          <p:nvSpPr>
            <p:cNvPr id="8" name="Retângulo 7"/>
            <p:cNvSpPr/>
            <p:nvPr/>
          </p:nvSpPr>
          <p:spPr>
            <a:xfrm>
              <a:off x="6444208" y="1587203"/>
              <a:ext cx="4680520" cy="5802237"/>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pt-BR"/>
            </a:p>
          </p:txBody>
        </p:sp>
        <p:grpSp>
          <p:nvGrpSpPr>
            <p:cNvPr id="2054" name="Grupo 5"/>
            <p:cNvGrpSpPr>
              <a:grpSpLocks/>
            </p:cNvGrpSpPr>
            <p:nvPr/>
          </p:nvGrpSpPr>
          <p:grpSpPr bwMode="auto">
            <a:xfrm>
              <a:off x="6822342" y="2235530"/>
              <a:ext cx="1728050" cy="409028"/>
              <a:chOff x="6822342" y="2235530"/>
              <a:chExt cx="1728050" cy="409028"/>
            </a:xfrm>
          </p:grpSpPr>
          <p:sp>
            <p:nvSpPr>
              <p:cNvPr id="22" name="Retângulo de cantos arredondados 21"/>
              <p:cNvSpPr/>
              <p:nvPr/>
            </p:nvSpPr>
            <p:spPr>
              <a:xfrm>
                <a:off x="6769226" y="2148890"/>
                <a:ext cx="420739" cy="431795"/>
              </a:xfrm>
              <a:prstGeom prst="roundRect">
                <a:avLst/>
              </a:prstGeom>
              <a:solidFill>
                <a:schemeClr val="bg1"/>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pt-BR"/>
              </a:p>
            </p:txBody>
          </p:sp>
          <p:sp>
            <p:nvSpPr>
              <p:cNvPr id="2068" name="Retângulo 6"/>
              <p:cNvSpPr>
                <a:spLocks noChangeArrowheads="1"/>
              </p:cNvSpPr>
              <p:nvPr/>
            </p:nvSpPr>
            <p:spPr bwMode="auto">
              <a:xfrm>
                <a:off x="7265922" y="2192134"/>
                <a:ext cx="1271743" cy="387345"/>
              </a:xfrm>
              <a:prstGeom prst="rect">
                <a:avLst/>
              </a:prstGeom>
              <a:noFill/>
              <a:ln>
                <a:noFill/>
              </a:ln>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defRPr/>
                </a:pPr>
                <a:r>
                  <a:rPr lang="pt-BR" altLang="pt-BR" smtClean="0">
                    <a:solidFill>
                      <a:srgbClr val="404040"/>
                    </a:solidFill>
                  </a:rPr>
                  <a:t>Excelente</a:t>
                </a:r>
              </a:p>
            </p:txBody>
          </p:sp>
        </p:grpSp>
        <p:grpSp>
          <p:nvGrpSpPr>
            <p:cNvPr id="2055" name="Grupo 19"/>
            <p:cNvGrpSpPr>
              <a:grpSpLocks/>
            </p:cNvGrpSpPr>
            <p:nvPr/>
          </p:nvGrpSpPr>
          <p:grpSpPr bwMode="auto">
            <a:xfrm>
              <a:off x="6822342" y="2881691"/>
              <a:ext cx="1728050" cy="409028"/>
              <a:chOff x="6876398" y="2852936"/>
              <a:chExt cx="1728050" cy="409028"/>
            </a:xfrm>
          </p:grpSpPr>
          <p:sp>
            <p:nvSpPr>
              <p:cNvPr id="20" name="Retângulo de cantos arredondados 19"/>
              <p:cNvSpPr/>
              <p:nvPr/>
            </p:nvSpPr>
            <p:spPr>
              <a:xfrm>
                <a:off x="6801332" y="2747955"/>
                <a:ext cx="419151" cy="431795"/>
              </a:xfrm>
              <a:prstGeom prst="roundRect">
                <a:avLst/>
              </a:prstGeom>
              <a:solidFill>
                <a:schemeClr val="bg1"/>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pt-BR"/>
              </a:p>
            </p:txBody>
          </p:sp>
          <p:sp>
            <p:nvSpPr>
              <p:cNvPr id="2066" name="Retângulo 6"/>
              <p:cNvSpPr>
                <a:spLocks noChangeArrowheads="1"/>
              </p:cNvSpPr>
              <p:nvPr/>
            </p:nvSpPr>
            <p:spPr bwMode="auto">
              <a:xfrm>
                <a:off x="7298365" y="2791593"/>
                <a:ext cx="1274917" cy="382582"/>
              </a:xfrm>
              <a:prstGeom prst="rect">
                <a:avLst/>
              </a:prstGeom>
              <a:noFill/>
              <a:ln>
                <a:noFill/>
              </a:ln>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defRPr/>
                </a:pPr>
                <a:r>
                  <a:rPr lang="pt-BR" altLang="pt-BR" smtClean="0">
                    <a:solidFill>
                      <a:srgbClr val="404040"/>
                    </a:solidFill>
                  </a:rPr>
                  <a:t>Muito bom</a:t>
                </a:r>
              </a:p>
            </p:txBody>
          </p:sp>
        </p:grpSp>
        <p:grpSp>
          <p:nvGrpSpPr>
            <p:cNvPr id="2056" name="Grupo 20"/>
            <p:cNvGrpSpPr>
              <a:grpSpLocks/>
            </p:cNvGrpSpPr>
            <p:nvPr/>
          </p:nvGrpSpPr>
          <p:grpSpPr bwMode="auto">
            <a:xfrm>
              <a:off x="6822342" y="3527852"/>
              <a:ext cx="1728050" cy="409028"/>
              <a:chOff x="6888368" y="3509512"/>
              <a:chExt cx="1728050" cy="409028"/>
            </a:xfrm>
          </p:grpSpPr>
          <p:sp>
            <p:nvSpPr>
              <p:cNvPr id="18" name="Retângulo de cantos arredondados 17"/>
              <p:cNvSpPr/>
              <p:nvPr/>
            </p:nvSpPr>
            <p:spPr>
              <a:xfrm>
                <a:off x="6853744" y="3400662"/>
                <a:ext cx="417564" cy="427032"/>
              </a:xfrm>
              <a:prstGeom prst="roundRect">
                <a:avLst/>
              </a:prstGeom>
              <a:solidFill>
                <a:schemeClr val="bg1"/>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pt-BR"/>
              </a:p>
            </p:txBody>
          </p:sp>
          <p:sp>
            <p:nvSpPr>
              <p:cNvPr id="2064" name="Retângulo 6"/>
              <p:cNvSpPr>
                <a:spLocks noChangeArrowheads="1"/>
              </p:cNvSpPr>
              <p:nvPr/>
            </p:nvSpPr>
            <p:spPr bwMode="auto">
              <a:xfrm>
                <a:off x="7342436" y="3439992"/>
                <a:ext cx="1274917" cy="390520"/>
              </a:xfrm>
              <a:prstGeom prst="rect">
                <a:avLst/>
              </a:prstGeom>
              <a:noFill/>
              <a:ln>
                <a:noFill/>
              </a:ln>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defRPr/>
                </a:pPr>
                <a:r>
                  <a:rPr lang="pt-BR" altLang="pt-BR" smtClean="0">
                    <a:solidFill>
                      <a:srgbClr val="404040"/>
                    </a:solidFill>
                  </a:rPr>
                  <a:t>Bom</a:t>
                </a:r>
              </a:p>
            </p:txBody>
          </p:sp>
        </p:grpSp>
        <p:grpSp>
          <p:nvGrpSpPr>
            <p:cNvPr id="2057" name="Grupo 21"/>
            <p:cNvGrpSpPr>
              <a:grpSpLocks/>
            </p:cNvGrpSpPr>
            <p:nvPr/>
          </p:nvGrpSpPr>
          <p:grpSpPr bwMode="auto">
            <a:xfrm>
              <a:off x="6822342" y="4174013"/>
              <a:ext cx="1728050" cy="409028"/>
              <a:chOff x="6888368" y="4077072"/>
              <a:chExt cx="1728050" cy="409028"/>
            </a:xfrm>
          </p:grpSpPr>
          <p:sp>
            <p:nvSpPr>
              <p:cNvPr id="16" name="Retângulo de cantos arredondados 15"/>
              <p:cNvSpPr/>
              <p:nvPr/>
            </p:nvSpPr>
            <p:spPr>
              <a:xfrm>
                <a:off x="6817833" y="4016821"/>
                <a:ext cx="420739" cy="369882"/>
              </a:xfrm>
              <a:prstGeom prst="roundRect">
                <a:avLst/>
              </a:prstGeom>
              <a:solidFill>
                <a:schemeClr val="bg1"/>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pt-BR"/>
              </a:p>
            </p:txBody>
          </p:sp>
          <p:sp>
            <p:nvSpPr>
              <p:cNvPr id="2062" name="Retângulo 6"/>
              <p:cNvSpPr>
                <a:spLocks noChangeArrowheads="1"/>
              </p:cNvSpPr>
              <p:nvPr/>
            </p:nvSpPr>
            <p:spPr bwMode="auto">
              <a:xfrm>
                <a:off x="7316196" y="4041634"/>
                <a:ext cx="1278093" cy="341308"/>
              </a:xfrm>
              <a:prstGeom prst="rect">
                <a:avLst/>
              </a:prstGeom>
              <a:noFill/>
              <a:ln>
                <a:noFill/>
              </a:ln>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defRPr/>
                </a:pPr>
                <a:r>
                  <a:rPr lang="pt-BR" altLang="pt-BR" smtClean="0">
                    <a:solidFill>
                      <a:srgbClr val="404040"/>
                    </a:solidFill>
                  </a:rPr>
                  <a:t>Regular</a:t>
                </a:r>
              </a:p>
            </p:txBody>
          </p:sp>
        </p:grpSp>
        <p:grpSp>
          <p:nvGrpSpPr>
            <p:cNvPr id="2058" name="Grupo 22"/>
            <p:cNvGrpSpPr>
              <a:grpSpLocks/>
            </p:cNvGrpSpPr>
            <p:nvPr/>
          </p:nvGrpSpPr>
          <p:grpSpPr bwMode="auto">
            <a:xfrm>
              <a:off x="6822342" y="4820172"/>
              <a:ext cx="1728050" cy="409028"/>
              <a:chOff x="6888368" y="4820172"/>
              <a:chExt cx="1728050" cy="409028"/>
            </a:xfrm>
          </p:grpSpPr>
          <p:sp>
            <p:nvSpPr>
              <p:cNvPr id="14" name="Retângulo de cantos arredondados 13"/>
              <p:cNvSpPr/>
              <p:nvPr/>
            </p:nvSpPr>
            <p:spPr>
              <a:xfrm>
                <a:off x="6858650" y="4749612"/>
                <a:ext cx="417563" cy="373057"/>
              </a:xfrm>
              <a:prstGeom prst="roundRect">
                <a:avLst/>
              </a:prstGeom>
              <a:solidFill>
                <a:schemeClr val="bg1"/>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pt-BR"/>
              </a:p>
            </p:txBody>
          </p:sp>
          <p:sp>
            <p:nvSpPr>
              <p:cNvPr id="2060" name="Retângulo 6"/>
              <p:cNvSpPr>
                <a:spLocks noChangeArrowheads="1"/>
              </p:cNvSpPr>
              <p:nvPr/>
            </p:nvSpPr>
            <p:spPr bwMode="auto">
              <a:xfrm>
                <a:off x="7344672" y="4783972"/>
                <a:ext cx="1278093" cy="339721"/>
              </a:xfrm>
              <a:prstGeom prst="rect">
                <a:avLst/>
              </a:prstGeom>
              <a:noFill/>
              <a:ln>
                <a:noFill/>
              </a:ln>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defRPr/>
                </a:pPr>
                <a:r>
                  <a:rPr lang="pt-BR" altLang="pt-BR" smtClean="0">
                    <a:solidFill>
                      <a:srgbClr val="404040"/>
                    </a:solidFill>
                  </a:rPr>
                  <a:t>Fraco</a:t>
                </a:r>
              </a:p>
            </p:txBody>
          </p:sp>
        </p:grpSp>
      </p:grpSp>
      <p:pic>
        <p:nvPicPr>
          <p:cNvPr id="24" name="Imagem 23"/>
          <p:cNvPicPr>
            <a:picLocks noChangeAspect="1"/>
          </p:cNvPicPr>
          <p:nvPr/>
        </p:nvPicPr>
        <p:blipFill>
          <a:blip r:embed="rId3"/>
          <a:srcRect/>
          <a:stretch>
            <a:fillRect/>
          </a:stretch>
        </p:blipFill>
        <p:spPr bwMode="auto">
          <a:xfrm>
            <a:off x="6710363" y="2344738"/>
            <a:ext cx="587375" cy="566737"/>
          </a:xfrm>
          <a:prstGeom prst="rect">
            <a:avLst/>
          </a:prstGeom>
          <a:noFill/>
          <a:ln w="9525">
            <a:noFill/>
            <a:miter lim="800000"/>
            <a:headEnd/>
            <a:tailEnd/>
          </a:ln>
        </p:spPr>
      </p:pic>
      <p:pic>
        <p:nvPicPr>
          <p:cNvPr id="2052" name="Picture 2" descr="C:\Users\pedro.jardim.ESTACIOCORP\Desktop\fundo.png"/>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64"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4" presetClass="path" presetSubtype="0" accel="50000" decel="50000" fill="hold" nodeType="withEffect">
                                  <p:stCondLst>
                                    <p:cond delay="0"/>
                                  </p:stCondLst>
                                  <p:childTnLst>
                                    <p:animMotion origin="layout" path="M -1.66667E-6 0.25 L -1.66667E-6 -2.83996E-6 " pathEditMode="relative" rAng="0" ptsTypes="AA">
                                      <p:cBhvr>
                                        <p:cTn id="9" dur="1000" fill="hold"/>
                                        <p:tgtEl>
                                          <p:spTgt spid="2"/>
                                        </p:tgtEl>
                                        <p:attrNameLst>
                                          <p:attrName>ppt_x</p:attrName>
                                          <p:attrName>ppt_y</p:attrName>
                                        </p:attrNameLst>
                                      </p:cBhvr>
                                      <p:rCtr x="0" y="-12512"/>
                                    </p:animMotion>
                                  </p:childTnLst>
                                </p:cTn>
                              </p:par>
                              <p:par>
                                <p:cTn id="10" presetID="2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Imagem 2" descr="S10_Vini_04.png"/>
          <p:cNvPicPr>
            <a:picLocks noChangeAspect="1"/>
          </p:cNvPicPr>
          <p:nvPr/>
        </p:nvPicPr>
        <p:blipFill>
          <a:blip r:embed="rId3"/>
          <a:srcRect l="74413"/>
          <a:stretch>
            <a:fillRect/>
          </a:stretch>
        </p:blipFill>
        <p:spPr bwMode="auto">
          <a:xfrm>
            <a:off x="6804025" y="1423988"/>
            <a:ext cx="2339975" cy="6858000"/>
          </a:xfrm>
          <a:prstGeom prst="rect">
            <a:avLst/>
          </a:prstGeom>
          <a:noFill/>
          <a:ln w="9525">
            <a:noFill/>
            <a:miter lim="800000"/>
            <a:headEnd/>
            <a:tailEnd/>
          </a:ln>
        </p:spPr>
      </p:pic>
      <p:pic>
        <p:nvPicPr>
          <p:cNvPr id="3075" name="Picture 2" descr="C:\Users\pedro.jardim.ESTACIOCORP\Desktop\fundo.png"/>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5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Imagem 3"/>
          <p:cNvPicPr>
            <a:picLocks noChangeAspect="1"/>
          </p:cNvPicPr>
          <p:nvPr/>
        </p:nvPicPr>
        <p:blipFill>
          <a:blip r:embed="rId4"/>
          <a:srcRect/>
          <a:stretch>
            <a:fillRect/>
          </a:stretch>
        </p:blipFill>
        <p:spPr bwMode="auto">
          <a:xfrm>
            <a:off x="-160338" y="933450"/>
            <a:ext cx="9396413" cy="5816600"/>
          </a:xfrm>
          <a:prstGeom prst="rect">
            <a:avLst/>
          </a:prstGeom>
          <a:noFill/>
          <a:ln w="9525">
            <a:noFill/>
            <a:miter lim="800000"/>
            <a:headEnd/>
            <a:tailEnd/>
          </a:ln>
        </p:spPr>
      </p:pic>
      <p:pic>
        <p:nvPicPr>
          <p:cNvPr id="4" name="Imagem 3" descr="S4_nica_1.png"/>
          <p:cNvPicPr>
            <a:picLocks noChangeAspect="1"/>
          </p:cNvPicPr>
          <p:nvPr/>
        </p:nvPicPr>
        <p:blipFill>
          <a:blip r:embed="rId5"/>
          <a:srcRect t="54201"/>
          <a:stretch>
            <a:fillRect/>
          </a:stretch>
        </p:blipFill>
        <p:spPr bwMode="auto">
          <a:xfrm rot="-2092047">
            <a:off x="647700" y="2630488"/>
            <a:ext cx="6996113" cy="2244725"/>
          </a:xfrm>
          <a:prstGeom prst="rect">
            <a:avLst/>
          </a:prstGeom>
          <a:noFill/>
          <a:ln w="9525">
            <a:noFill/>
            <a:miter lim="800000"/>
            <a:headEnd/>
            <a:tailEnd/>
          </a:ln>
        </p:spPr>
      </p:pic>
      <p:pic>
        <p:nvPicPr>
          <p:cNvPr id="4100" name="Picture 2" descr="C:\Users\pedro.jardim.ESTACIOCORP\Desktop\fundo.png"/>
          <p:cNvPicPr>
            <a:picLocks noChangeAspect="1" noChangeArrowheads="1"/>
          </p:cNvPicPr>
          <p:nvPr/>
        </p:nvPicPr>
        <p:blipFill>
          <a:blip r:embed="rId6"/>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58" r:id="rId1"/>
    <p:sldLayoutId id="2147484059" r:id="rId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C:\Users\pedro.jardim.ESTACIOCORP\Desktop\fundo3.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65"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ltLang="pt-BR" smtClean="0"/>
              <a:t>Clique para editar o título mestre</a:t>
            </a:r>
          </a:p>
        </p:txBody>
      </p:sp>
      <p:sp>
        <p:nvSpPr>
          <p:cNvPr id="614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ltLang="pt-BR" smtClean="0"/>
              <a:t>Clique para editar 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ea typeface="ＭＳ Ｐゴシック" pitchFamily="34" charset="-128"/>
                <a:cs typeface="+mn-cs"/>
              </a:defRPr>
            </a:lvl1pPr>
          </a:lstStyle>
          <a:p>
            <a:pPr>
              <a:defRPr/>
            </a:pPr>
            <a:fld id="{8D9CA4F5-EBF1-421C-8BE3-7E759AA293BE}" type="datetimeFigureOut">
              <a:rPr lang="pt-BR"/>
              <a:pPr>
                <a:defRPr/>
              </a:pPr>
              <a:t>28/10/2017</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ea typeface="ＭＳ Ｐゴシック" pitchFamily="34" charset="-128"/>
                <a:cs typeface="+mn-cs"/>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334137E-90B7-46A0-8B04-4478E8A42489}" type="slidenum">
              <a:rPr lang="pt-BR" altLang="pt-BR"/>
              <a:pPr/>
              <a:t>‹nº›</a:t>
            </a:fld>
            <a:endParaRPr lang="pt-BR" altLang="pt-BR"/>
          </a:p>
        </p:txBody>
      </p:sp>
      <p:pic>
        <p:nvPicPr>
          <p:cNvPr id="6151" name="Picture 2" descr="C:\Users\pedro.jardim.ESTACIOCORP\Desktop\fundo4.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66"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a:srcRect/>
          <a:stretch>
            <a:fillRect/>
          </a:stretch>
        </p:blipFill>
        <p:spPr bwMode="auto">
          <a:xfrm>
            <a:off x="131763" y="1343025"/>
            <a:ext cx="8918575" cy="5213350"/>
          </a:xfrm>
          <a:prstGeom prst="rect">
            <a:avLst/>
          </a:prstGeom>
          <a:noFill/>
          <a:ln w="9525">
            <a:noFill/>
            <a:miter lim="800000"/>
            <a:headEnd/>
            <a:tailEnd/>
          </a:ln>
        </p:spPr>
      </p:pic>
      <p:pic>
        <p:nvPicPr>
          <p:cNvPr id="7171" name="Picture 2" descr="C:\Users\pedro.jardim.ESTACIOCORP\Desktop\fundo.png"/>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60" r:id="rId1"/>
    <p:sldLayoutId id="2147484061" r:id="rId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hyperlink" Target="https://youtu.be/g1YyAl1QzHU" TargetMode="External"/><Relationship Id="rId5" Type="http://schemas.openxmlformats.org/officeDocument/2006/relationships/hyperlink" Target="http://www.youtube.com/watch?v=eUKH8Db2kjk-" TargetMode="Externa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42.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11.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1.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edro.jardim.ESTACIOCORP\Desktop\intro-apresentacao-fundo.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4339" name="TextBox 11"/>
          <p:cNvSpPr txBox="1">
            <a:spLocks noChangeArrowheads="1"/>
          </p:cNvSpPr>
          <p:nvPr/>
        </p:nvSpPr>
        <p:spPr bwMode="auto">
          <a:xfrm>
            <a:off x="68263" y="121136"/>
            <a:ext cx="9026525" cy="4462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en-US" altLang="pt-BR" sz="3200" b="1" dirty="0" smtClean="0">
                <a:solidFill>
                  <a:schemeClr val="bg1"/>
                </a:solidFill>
              </a:rPr>
              <a:t>Diretoria de </a:t>
            </a:r>
            <a:r>
              <a:rPr lang="pt-BR" altLang="pt-BR" sz="3200" b="1" dirty="0" smtClean="0">
                <a:solidFill>
                  <a:schemeClr val="bg1"/>
                </a:solidFill>
              </a:rPr>
              <a:t>Educação</a:t>
            </a:r>
            <a:r>
              <a:rPr lang="en-US" altLang="pt-BR" sz="3200" b="1" dirty="0" smtClean="0">
                <a:solidFill>
                  <a:schemeClr val="bg1"/>
                </a:solidFill>
              </a:rPr>
              <a:t> </a:t>
            </a:r>
            <a:r>
              <a:rPr lang="pt-BR" altLang="pt-BR" sz="3200" b="1" dirty="0" smtClean="0">
                <a:solidFill>
                  <a:schemeClr val="bg1"/>
                </a:solidFill>
              </a:rPr>
              <a:t>Continuada</a:t>
            </a:r>
          </a:p>
          <a:p>
            <a:pPr eaLnBrk="1" hangingPunct="1">
              <a:defRPr/>
            </a:pPr>
            <a:endParaRPr lang="pt-BR" altLang="pt-BR" sz="2600" b="1" dirty="0" smtClean="0">
              <a:solidFill>
                <a:schemeClr val="bg1"/>
              </a:solidFill>
            </a:endParaRPr>
          </a:p>
          <a:p>
            <a:pPr eaLnBrk="1" hangingPunct="1">
              <a:defRPr/>
            </a:pPr>
            <a:endParaRPr lang="pt-BR" altLang="pt-BR" sz="2600" b="1" dirty="0" smtClean="0">
              <a:solidFill>
                <a:schemeClr val="bg1"/>
              </a:solidFill>
            </a:endParaRPr>
          </a:p>
          <a:p>
            <a:pPr eaLnBrk="1" hangingPunct="1">
              <a:defRPr/>
            </a:pPr>
            <a:endParaRPr lang="pt-BR" altLang="pt-BR" sz="1000" b="1" dirty="0" smtClean="0">
              <a:solidFill>
                <a:schemeClr val="bg1"/>
              </a:solidFill>
            </a:endParaRPr>
          </a:p>
          <a:p>
            <a:pPr eaLnBrk="1" hangingPunct="1">
              <a:defRPr/>
            </a:pPr>
            <a:endParaRPr lang="pt-BR" altLang="pt-BR" sz="2600" b="1" dirty="0" smtClean="0">
              <a:solidFill>
                <a:schemeClr val="bg1"/>
              </a:solidFill>
            </a:endParaRPr>
          </a:p>
          <a:p>
            <a:pPr eaLnBrk="1" hangingPunct="1">
              <a:defRPr/>
            </a:pPr>
            <a:r>
              <a:rPr lang="pt-BR" sz="3200" b="1" dirty="0" smtClean="0">
                <a:solidFill>
                  <a:schemeClr val="bg1"/>
                </a:solidFill>
                <a:effectLst>
                  <a:outerShdw blurRad="38100" dist="38100" dir="2700000" algn="tl">
                    <a:srgbClr val="000000">
                      <a:alpha val="43137"/>
                    </a:srgbClr>
                  </a:outerShdw>
                </a:effectLst>
                <a:latin typeface="Verdana"/>
              </a:rPr>
              <a:t>GESTÃO ESTRATÉGICA DE PESSOAS</a:t>
            </a:r>
          </a:p>
          <a:p>
            <a:pPr eaLnBrk="1" hangingPunct="1">
              <a:defRPr/>
            </a:pPr>
            <a:endParaRPr lang="pt-BR" altLang="pt-BR" sz="3200" b="1" dirty="0" smtClean="0">
              <a:solidFill>
                <a:schemeClr val="bg1"/>
              </a:solidFill>
            </a:endParaRPr>
          </a:p>
          <a:p>
            <a:pPr eaLnBrk="1" hangingPunct="1">
              <a:defRPr/>
            </a:pPr>
            <a:r>
              <a:rPr lang="pt-BR" sz="2800" b="1" dirty="0" smtClean="0">
                <a:solidFill>
                  <a:schemeClr val="bg1"/>
                </a:solidFill>
                <a:effectLst>
                  <a:outerShdw blurRad="38100" dist="38100" dir="2700000" algn="tl">
                    <a:srgbClr val="000000">
                      <a:alpha val="43137"/>
                    </a:srgbClr>
                  </a:outerShdw>
                </a:effectLst>
              </a:rPr>
              <a:t>ADMINISTRAÇÃO DE CONFLITOS E NEGOCIAÇÃO / NPG0020</a:t>
            </a:r>
            <a:endParaRPr lang="pt-BR" altLang="pt-BR" sz="2800" b="1" dirty="0" smtClean="0">
              <a:solidFill>
                <a:schemeClr val="bg1"/>
              </a:solidFill>
              <a:effectLst>
                <a:outerShdw blurRad="38100" dist="38100" dir="2700000" algn="tl">
                  <a:srgbClr val="000000">
                    <a:alpha val="43137"/>
                  </a:srgbClr>
                </a:outerShdw>
              </a:effectLst>
            </a:endParaRPr>
          </a:p>
          <a:p>
            <a:pPr eaLnBrk="1" hangingPunct="1">
              <a:defRPr/>
            </a:pPr>
            <a:endParaRPr lang="pt-BR" altLang="pt-BR" sz="3600" b="1" dirty="0" smtClean="0">
              <a:solidFill>
                <a:schemeClr val="bg1"/>
              </a:solidFill>
            </a:endParaRPr>
          </a:p>
          <a:p>
            <a:pPr eaLnBrk="1" hangingPunct="1">
              <a:defRPr/>
            </a:pPr>
            <a:r>
              <a:rPr lang="pt-BR" altLang="pt-BR" sz="3600" b="1" dirty="0" smtClean="0">
                <a:solidFill>
                  <a:schemeClr val="bg1"/>
                </a:solidFill>
              </a:rPr>
              <a:t>Professor: Luiz Cláudio Brites Lobato </a:t>
            </a:r>
          </a:p>
        </p:txBody>
      </p:sp>
      <p:sp>
        <p:nvSpPr>
          <p:cNvPr id="5" name="Retângulo 4"/>
          <p:cNvSpPr/>
          <p:nvPr/>
        </p:nvSpPr>
        <p:spPr>
          <a:xfrm>
            <a:off x="117475"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14341" name="Picture 8" descr="Imagem relacionada"/>
          <p:cNvPicPr>
            <a:picLocks noChangeAspect="1" noChangeArrowheads="1"/>
          </p:cNvPicPr>
          <p:nvPr/>
        </p:nvPicPr>
        <p:blipFill>
          <a:blip r:embed="rId3"/>
          <a:srcRect/>
          <a:stretch>
            <a:fillRect/>
          </a:stretch>
        </p:blipFill>
        <p:spPr bwMode="auto">
          <a:xfrm>
            <a:off x="117475" y="5273675"/>
            <a:ext cx="1541992" cy="1310988"/>
          </a:xfrm>
          <a:prstGeom prst="rect">
            <a:avLst/>
          </a:prstGeom>
          <a:noFill/>
          <a:ln w="9525">
            <a:noFill/>
            <a:miter lim="800000"/>
            <a:headEnd/>
            <a:tailEnd/>
          </a:ln>
        </p:spPr>
      </p:pic>
      <p:pic>
        <p:nvPicPr>
          <p:cNvPr id="14342" name="Picture 14" descr="Imagem relacionada"/>
          <p:cNvPicPr>
            <a:picLocks noChangeAspect="1" noChangeArrowheads="1"/>
          </p:cNvPicPr>
          <p:nvPr/>
        </p:nvPicPr>
        <p:blipFill>
          <a:blip r:embed="rId4"/>
          <a:srcRect/>
          <a:stretch>
            <a:fillRect/>
          </a:stretch>
        </p:blipFill>
        <p:spPr bwMode="auto">
          <a:xfrm>
            <a:off x="7013575" y="5026025"/>
            <a:ext cx="2081213" cy="1560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17475" y="1504950"/>
            <a:ext cx="8967788" cy="2185988"/>
          </a:xfrm>
          <a:prstGeom prst="rect">
            <a:avLst/>
          </a:prstGeom>
        </p:spPr>
        <p:txBody>
          <a:bodyPr>
            <a:spAutoFit/>
          </a:bodyPr>
          <a:lstStyle/>
          <a:p>
            <a:pPr eaLnBrk="1" hangingPunct="1">
              <a:defRPr/>
            </a:pPr>
            <a:r>
              <a:rPr lang="pt-BR" sz="2800" b="1" dirty="0">
                <a:solidFill>
                  <a:srgbClr val="EF792F"/>
                </a:solidFill>
                <a:effectLst>
                  <a:outerShdw blurRad="38100" dist="38100" dir="2700000" algn="tl">
                    <a:srgbClr val="000000">
                      <a:alpha val="43137"/>
                    </a:srgbClr>
                  </a:outerShdw>
                </a:effectLst>
              </a:rPr>
              <a:t>FAÇA SUA PARTE !</a:t>
            </a:r>
          </a:p>
          <a:p>
            <a:pPr eaLnBrk="1" hangingPunct="1">
              <a:defRPr/>
            </a:pPr>
            <a:endParaRPr lang="pt-BR" sz="2000" b="1" dirty="0">
              <a:solidFill>
                <a:srgbClr val="4A452A"/>
              </a:solidFill>
            </a:endParaRPr>
          </a:p>
          <a:p>
            <a:pPr algn="just" eaLnBrk="1" hangingPunct="1">
              <a:defRPr/>
            </a:pPr>
            <a:r>
              <a:rPr lang="pt-BR" sz="2000" dirty="0">
                <a:solidFill>
                  <a:srgbClr val="716D65"/>
                </a:solidFill>
              </a:rPr>
              <a:t>Para o sucesso de nosso curso </a:t>
            </a:r>
            <a:r>
              <a:rPr lang="pt-BR" sz="2000" b="1" dirty="0">
                <a:solidFill>
                  <a:srgbClr val="1C456B"/>
                </a:solidFill>
              </a:rPr>
              <a:t>você precisará se preparar para as aulas fazendo a leitura dos Estudos de Caso e Artigos indicados</a:t>
            </a:r>
            <a:r>
              <a:rPr lang="pt-BR" sz="2000" dirty="0">
                <a:solidFill>
                  <a:srgbClr val="1C456B"/>
                </a:solidFill>
              </a:rPr>
              <a:t>. </a:t>
            </a:r>
            <a:r>
              <a:rPr lang="pt-BR" sz="2000" dirty="0">
                <a:solidFill>
                  <a:srgbClr val="716D65"/>
                </a:solidFill>
              </a:rPr>
              <a:t>Estes casos e artigos </a:t>
            </a:r>
            <a:r>
              <a:rPr lang="pt-BR" sz="2000" b="1" dirty="0">
                <a:solidFill>
                  <a:srgbClr val="1C456B"/>
                </a:solidFill>
              </a:rPr>
              <a:t>serão debatidos em SALA DE AULA </a:t>
            </a:r>
            <a:r>
              <a:rPr lang="pt-BR" sz="2000" dirty="0">
                <a:solidFill>
                  <a:srgbClr val="716D65"/>
                </a:solidFill>
              </a:rPr>
              <a:t>e sua participação nos debates propostos tem peso de 40% da sua avaliação.</a:t>
            </a:r>
          </a:p>
          <a:p>
            <a:pPr eaLnBrk="1" hangingPunct="1">
              <a:defRPr/>
            </a:pPr>
            <a:endParaRPr lang="pt-BR" sz="800" dirty="0">
              <a:solidFill>
                <a:srgbClr val="716D65"/>
              </a:solidFill>
            </a:endParaRPr>
          </a:p>
        </p:txBody>
      </p:sp>
      <p:sp>
        <p:nvSpPr>
          <p:cNvPr id="6" name="Retângulo 5"/>
          <p:cNvSpPr/>
          <p:nvPr/>
        </p:nvSpPr>
        <p:spPr>
          <a:xfrm>
            <a:off x="117475"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23556" name="Picture 2" descr="http://us.123rf.com/450wm/lightwise/lightwise1206/lightwise120600064/14119263-human-intelligence-head-concept-with-gears-and-cogs-as-symbols-of-brain-function-as-a-neurological-h.jpg"/>
          <p:cNvPicPr>
            <a:picLocks noChangeAspect="1" noChangeArrowheads="1"/>
          </p:cNvPicPr>
          <p:nvPr/>
        </p:nvPicPr>
        <p:blipFill>
          <a:blip r:embed="rId2"/>
          <a:srcRect/>
          <a:stretch>
            <a:fillRect/>
          </a:stretch>
        </p:blipFill>
        <p:spPr bwMode="auto">
          <a:xfrm>
            <a:off x="8358188" y="1447800"/>
            <a:ext cx="727075" cy="752475"/>
          </a:xfrm>
          <a:prstGeom prst="rect">
            <a:avLst/>
          </a:prstGeom>
          <a:noFill/>
          <a:ln w="9525">
            <a:noFill/>
            <a:miter lim="800000"/>
            <a:headEnd/>
            <a:tailEnd/>
          </a:ln>
        </p:spPr>
      </p:pic>
      <p:sp>
        <p:nvSpPr>
          <p:cNvPr id="9" name="Retângulo 8"/>
          <p:cNvSpPr/>
          <p:nvPr/>
        </p:nvSpPr>
        <p:spPr>
          <a:xfrm>
            <a:off x="155575" y="3721100"/>
            <a:ext cx="8872538" cy="2586038"/>
          </a:xfrm>
          <a:prstGeom prst="rect">
            <a:avLst/>
          </a:prstGeom>
        </p:spPr>
        <p:txBody>
          <a:bodyPr>
            <a:spAutoFit/>
          </a:bodyPr>
          <a:lstStyle/>
          <a:p>
            <a:pPr marL="285750" indent="-285750" eaLnBrk="1" hangingPunct="1">
              <a:buFont typeface="Wingdings" panose="05000000000000000000" pitchFamily="2" charset="2"/>
              <a:buChar char="q"/>
              <a:defRPr/>
            </a:pPr>
            <a:r>
              <a:rPr lang="pt-BR" b="1" dirty="0">
                <a:solidFill>
                  <a:srgbClr val="716D65"/>
                </a:solidFill>
                <a:cs typeface="Arial" panose="020B0604020202020204" pitchFamily="34" charset="0"/>
              </a:rPr>
              <a:t>Nesta disciplina estão previstas as leituras de 2 artigos e 2 estudos de casos:</a:t>
            </a:r>
          </a:p>
          <a:p>
            <a:pPr eaLnBrk="1" hangingPunct="1">
              <a:defRPr/>
            </a:pPr>
            <a:endParaRPr lang="pt-BR" b="1" dirty="0">
              <a:solidFill>
                <a:srgbClr val="716D65"/>
              </a:solidFill>
              <a:cs typeface="Arial" panose="020B0604020202020204" pitchFamily="34" charset="0"/>
            </a:endParaRPr>
          </a:p>
          <a:p>
            <a:pPr eaLnBrk="1" hangingPunct="1">
              <a:defRPr/>
            </a:pPr>
            <a:r>
              <a:rPr lang="pt-BR" b="1" dirty="0">
                <a:solidFill>
                  <a:srgbClr val="716D65"/>
                </a:solidFill>
                <a:cs typeface="Arial" panose="020B0604020202020204" pitchFamily="34" charset="0"/>
              </a:rPr>
              <a:t>Artigos (PIA):</a:t>
            </a:r>
          </a:p>
          <a:p>
            <a:pPr eaLnBrk="1" hangingPunct="1">
              <a:buFont typeface="Arial" pitchFamily="34" charset="0"/>
              <a:buChar char="•"/>
              <a:defRPr/>
            </a:pPr>
            <a:r>
              <a:rPr lang="pt-BR" dirty="0">
                <a:solidFill>
                  <a:schemeClr val="bg1">
                    <a:lumMod val="50000"/>
                  </a:schemeClr>
                </a:solidFill>
                <a:cs typeface="Arial" panose="020B0604020202020204" pitchFamily="34" charset="0"/>
              </a:rPr>
              <a:t>    </a:t>
            </a:r>
            <a:r>
              <a:rPr lang="pt-BR" dirty="0">
                <a:cs typeface="Arial" panose="020B0604020202020204" pitchFamily="34" charset="0"/>
              </a:rPr>
              <a:t>Grã-Bretanha pede que oposição moderada síria participe de negociação de paz. </a:t>
            </a:r>
            <a:r>
              <a:rPr lang="pt-BR" dirty="0">
                <a:solidFill>
                  <a:schemeClr val="bg1">
                    <a:lumMod val="50000"/>
                  </a:schemeClr>
                </a:solidFill>
                <a:cs typeface="Arial" panose="020B0604020202020204" pitchFamily="34" charset="0"/>
              </a:rPr>
              <a:t>– Aula 01</a:t>
            </a:r>
          </a:p>
          <a:p>
            <a:pPr eaLnBrk="1" hangingPunct="1">
              <a:buFont typeface="Arial" pitchFamily="34" charset="0"/>
              <a:buChar char="•"/>
              <a:defRPr/>
            </a:pPr>
            <a:r>
              <a:rPr lang="pt-BR" dirty="0">
                <a:solidFill>
                  <a:schemeClr val="bg1">
                    <a:lumMod val="50000"/>
                  </a:schemeClr>
                </a:solidFill>
                <a:cs typeface="Arial" panose="020B0604020202020204" pitchFamily="34" charset="0"/>
              </a:rPr>
              <a:t>    </a:t>
            </a:r>
            <a:r>
              <a:rPr lang="pt-BR" dirty="0">
                <a:cs typeface="Arial" panose="020B0604020202020204" pitchFamily="34" charset="0"/>
              </a:rPr>
              <a:t>PM do Rio criará batalhão para atuar em manifestações. </a:t>
            </a:r>
            <a:r>
              <a:rPr lang="pt-BR" dirty="0">
                <a:solidFill>
                  <a:schemeClr val="bg1">
                    <a:lumMod val="50000"/>
                  </a:schemeClr>
                </a:solidFill>
                <a:cs typeface="Arial" panose="020B0604020202020204" pitchFamily="34" charset="0"/>
              </a:rPr>
              <a:t>– Aula 02</a:t>
            </a:r>
            <a:endParaRPr lang="en-US" dirty="0">
              <a:solidFill>
                <a:srgbClr val="716D65"/>
              </a:solidFill>
              <a:cs typeface="Arial" panose="020B0604020202020204" pitchFamily="34" charset="0"/>
            </a:endParaRPr>
          </a:p>
          <a:p>
            <a:pPr eaLnBrk="1" hangingPunct="1">
              <a:defRPr/>
            </a:pPr>
            <a:endParaRPr lang="pt-BR" b="1" dirty="0">
              <a:solidFill>
                <a:schemeClr val="bg1">
                  <a:lumMod val="50000"/>
                </a:schemeClr>
              </a:solidFill>
              <a:cs typeface="Arial" panose="020B0604020202020204" pitchFamily="34" charset="0"/>
            </a:endParaRPr>
          </a:p>
          <a:p>
            <a:pPr eaLnBrk="1" hangingPunct="1">
              <a:defRPr/>
            </a:pPr>
            <a:r>
              <a:rPr lang="pt-BR" b="1" dirty="0">
                <a:solidFill>
                  <a:srgbClr val="716D65"/>
                </a:solidFill>
                <a:cs typeface="Arial" panose="020B0604020202020204" pitchFamily="34" charset="0"/>
              </a:rPr>
              <a:t>Estudos de Casos (PIC):</a:t>
            </a:r>
          </a:p>
          <a:p>
            <a:pPr marL="285750" indent="-285750" eaLnBrk="1" hangingPunct="1">
              <a:buFont typeface="Arial" pitchFamily="34" charset="0"/>
              <a:buChar char="•"/>
              <a:defRPr/>
            </a:pPr>
            <a:r>
              <a:rPr lang="pt-BR" dirty="0">
                <a:cs typeface="Arial" panose="020B0604020202020204" pitchFamily="34" charset="0"/>
              </a:rPr>
              <a:t>Conflito no andar de Derivativos (B)</a:t>
            </a:r>
            <a:r>
              <a:rPr lang="en-US" dirty="0">
                <a:solidFill>
                  <a:srgbClr val="716D65"/>
                </a:solidFill>
                <a:cs typeface="Arial" panose="020B0604020202020204" pitchFamily="34" charset="0"/>
              </a:rPr>
              <a:t>.</a:t>
            </a:r>
            <a:r>
              <a:rPr lang="pt-BR" dirty="0">
                <a:solidFill>
                  <a:schemeClr val="bg1">
                    <a:lumMod val="50000"/>
                  </a:schemeClr>
                </a:solidFill>
                <a:cs typeface="Arial" panose="020B0604020202020204" pitchFamily="34" charset="0"/>
              </a:rPr>
              <a:t>  – Aula 02</a:t>
            </a:r>
            <a:endParaRPr lang="en-US" dirty="0">
              <a:solidFill>
                <a:srgbClr val="716D65"/>
              </a:solidFill>
              <a:cs typeface="Arial" panose="020B0604020202020204" pitchFamily="34" charset="0"/>
            </a:endParaRPr>
          </a:p>
          <a:p>
            <a:pPr marL="285750" indent="-285750" eaLnBrk="1" hangingPunct="1">
              <a:buFont typeface="Arial" pitchFamily="34" charset="0"/>
              <a:buChar char="•"/>
              <a:defRPr/>
            </a:pPr>
            <a:r>
              <a:rPr lang="pt-BR" dirty="0">
                <a:cs typeface="Arial" panose="020B0604020202020204" pitchFamily="34" charset="0"/>
              </a:rPr>
              <a:t>Centra Software</a:t>
            </a:r>
            <a:r>
              <a:rPr lang="en-US" dirty="0">
                <a:solidFill>
                  <a:srgbClr val="716D65"/>
                </a:solidFill>
                <a:cs typeface="Arial" panose="020B0604020202020204" pitchFamily="34" charset="0"/>
              </a:rPr>
              <a:t>.</a:t>
            </a:r>
            <a:r>
              <a:rPr lang="pt-BR" dirty="0">
                <a:solidFill>
                  <a:schemeClr val="bg1">
                    <a:lumMod val="50000"/>
                  </a:schemeClr>
                </a:solidFill>
                <a:cs typeface="Arial" panose="020B0604020202020204" pitchFamily="34" charset="0"/>
              </a:rPr>
              <a:t>  – Aula 04</a:t>
            </a:r>
            <a:endParaRPr lang="en-US" dirty="0">
              <a:solidFill>
                <a:srgbClr val="716D65"/>
              </a:solidFill>
              <a:cs typeface="Arial" panose="020B0604020202020204" pitchFamily="34" charset="0"/>
            </a:endParaRPr>
          </a:p>
        </p:txBody>
      </p:sp>
      <p:pic>
        <p:nvPicPr>
          <p:cNvPr id="7" name="Picture 8" descr="Imagem relacionada"/>
          <p:cNvPicPr>
            <a:picLocks noChangeAspect="1" noChangeArrowheads="1"/>
          </p:cNvPicPr>
          <p:nvPr/>
        </p:nvPicPr>
        <p:blipFill>
          <a:blip r:embed="rId3"/>
          <a:srcRect/>
          <a:stretch>
            <a:fillRect/>
          </a:stretch>
        </p:blipFill>
        <p:spPr bwMode="auto">
          <a:xfrm>
            <a:off x="6790267" y="4745136"/>
            <a:ext cx="2263247" cy="1924193"/>
          </a:xfrm>
          <a:prstGeom prst="rect">
            <a:avLst/>
          </a:prstGeom>
          <a:noFill/>
          <a:ln w="9525">
            <a:noFill/>
            <a:miter lim="800000"/>
            <a:headEnd/>
            <a:tailEnd/>
          </a:ln>
        </p:spPr>
      </p:pic>
      <p:sp>
        <p:nvSpPr>
          <p:cNvPr id="8" name="Retângulo 12"/>
          <p:cNvSpPr>
            <a:spLocks noChangeArrowheads="1"/>
          </p:cNvSpPr>
          <p:nvPr/>
        </p:nvSpPr>
        <p:spPr bwMode="auto">
          <a:xfrm>
            <a:off x="60325" y="158750"/>
            <a:ext cx="62642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endParaRPr lang="pt-BR" altLang="pt-BR" sz="1200" b="1" dirty="0">
              <a:solidFill>
                <a:schemeClr val="bg1"/>
              </a:solidFill>
              <a:latin typeface="+mj-lt"/>
            </a:endParaRP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117475"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24579" name="Picture 2" descr="http://us.123rf.com/450wm/lightwise/lightwise1206/lightwise120600064/14119263-human-intelligence-head-concept-with-gears-and-cogs-as-symbols-of-brain-function-as-a-neurological-h.jpg"/>
          <p:cNvPicPr>
            <a:picLocks noChangeAspect="1" noChangeArrowheads="1"/>
          </p:cNvPicPr>
          <p:nvPr/>
        </p:nvPicPr>
        <p:blipFill>
          <a:blip r:embed="rId2"/>
          <a:srcRect/>
          <a:stretch>
            <a:fillRect/>
          </a:stretch>
        </p:blipFill>
        <p:spPr bwMode="auto">
          <a:xfrm>
            <a:off x="8358188" y="1447800"/>
            <a:ext cx="727075" cy="752475"/>
          </a:xfrm>
          <a:prstGeom prst="rect">
            <a:avLst/>
          </a:prstGeom>
          <a:noFill/>
          <a:ln w="9525">
            <a:noFill/>
            <a:miter lim="800000"/>
            <a:headEnd/>
            <a:tailEnd/>
          </a:ln>
        </p:spPr>
      </p:pic>
      <p:sp>
        <p:nvSpPr>
          <p:cNvPr id="7" name="Retângulo 12"/>
          <p:cNvSpPr>
            <a:spLocks noChangeArrowheads="1"/>
          </p:cNvSpPr>
          <p:nvPr/>
        </p:nvSpPr>
        <p:spPr bwMode="auto">
          <a:xfrm>
            <a:off x="60325" y="158750"/>
            <a:ext cx="62642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endParaRPr lang="pt-BR" altLang="pt-BR" sz="1200" b="1" dirty="0">
              <a:solidFill>
                <a:schemeClr val="bg1"/>
              </a:solidFill>
              <a:latin typeface="+mj-lt"/>
            </a:endParaRP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
        <p:nvSpPr>
          <p:cNvPr id="9" name="Retângulo 8"/>
          <p:cNvSpPr/>
          <p:nvPr/>
        </p:nvSpPr>
        <p:spPr>
          <a:xfrm>
            <a:off x="635000" y="4316413"/>
            <a:ext cx="8509000" cy="1969770"/>
          </a:xfrm>
          <a:prstGeom prst="rect">
            <a:avLst/>
          </a:prstGeom>
        </p:spPr>
        <p:txBody>
          <a:bodyPr wrap="square">
            <a:spAutoFit/>
          </a:bodyPr>
          <a:lstStyle/>
          <a:p>
            <a:pPr eaLnBrk="1" hangingPunct="1">
              <a:lnSpc>
                <a:spcPct val="150000"/>
              </a:lnSpc>
              <a:defRPr/>
            </a:pPr>
            <a:r>
              <a:rPr lang="pt-BR" sz="2800" b="1" dirty="0">
                <a:solidFill>
                  <a:srgbClr val="EF792F"/>
                </a:solidFill>
                <a:effectLst>
                  <a:outerShdw blurRad="38100" dist="38100" dir="2700000" algn="tl">
                    <a:srgbClr val="000000">
                      <a:alpha val="43137"/>
                    </a:srgbClr>
                  </a:outerShdw>
                </a:effectLst>
              </a:rPr>
              <a:t>FREQUÊNCIA</a:t>
            </a:r>
            <a:endParaRPr lang="pt-BR" sz="2800" b="1" dirty="0">
              <a:solidFill>
                <a:srgbClr val="716D65"/>
              </a:solidFill>
            </a:endParaRPr>
          </a:p>
          <a:p>
            <a:pPr marL="285750" indent="-285750" eaLnBrk="1" hangingPunct="1">
              <a:buFont typeface="Arial" pitchFamily="34" charset="0"/>
              <a:buChar char="•"/>
              <a:defRPr/>
            </a:pPr>
            <a:endParaRPr lang="pt-BR" sz="2000" b="1" dirty="0">
              <a:solidFill>
                <a:srgbClr val="716D65"/>
              </a:solidFill>
            </a:endParaRPr>
          </a:p>
          <a:p>
            <a:pPr marL="285750" indent="-285750" eaLnBrk="1" hangingPunct="1">
              <a:buFont typeface="Arial" pitchFamily="34" charset="0"/>
              <a:buChar char="•"/>
              <a:defRPr/>
            </a:pPr>
            <a:r>
              <a:rPr lang="pt-BR" sz="2000" b="1" dirty="0">
                <a:solidFill>
                  <a:srgbClr val="716D65"/>
                </a:solidFill>
              </a:rPr>
              <a:t>É obrigatório 75%  de frequência na disciplina.</a:t>
            </a:r>
          </a:p>
          <a:p>
            <a:pPr marL="285750" indent="-285750" eaLnBrk="1" hangingPunct="1">
              <a:buFont typeface="Arial" pitchFamily="34" charset="0"/>
              <a:buChar char="•"/>
              <a:defRPr/>
            </a:pPr>
            <a:endParaRPr lang="pt-BR" sz="2000" b="1" dirty="0">
              <a:solidFill>
                <a:srgbClr val="716D65"/>
              </a:solidFill>
            </a:endParaRPr>
          </a:p>
          <a:p>
            <a:pPr marL="285750" indent="-285750" eaLnBrk="1" hangingPunct="1">
              <a:buFont typeface="Arial" pitchFamily="34" charset="0"/>
              <a:buChar char="•"/>
              <a:defRPr/>
            </a:pPr>
            <a:r>
              <a:rPr lang="pt-BR" sz="2000" b="1" dirty="0">
                <a:solidFill>
                  <a:srgbClr val="716D65"/>
                </a:solidFill>
              </a:rPr>
              <a:t>Caso seu nome não conste na pauta, você deverá comparecer à Secretaria.</a:t>
            </a:r>
          </a:p>
        </p:txBody>
      </p:sp>
      <p:sp>
        <p:nvSpPr>
          <p:cNvPr id="10" name="Retângulo 9"/>
          <p:cNvSpPr/>
          <p:nvPr/>
        </p:nvSpPr>
        <p:spPr>
          <a:xfrm>
            <a:off x="60325" y="1457325"/>
            <a:ext cx="9144000" cy="3078163"/>
          </a:xfrm>
          <a:prstGeom prst="rect">
            <a:avLst/>
          </a:prstGeom>
        </p:spPr>
        <p:txBody>
          <a:bodyPr>
            <a:spAutoFit/>
          </a:bodyPr>
          <a:lstStyle/>
          <a:p>
            <a:pPr eaLnBrk="1" hangingPunct="1">
              <a:lnSpc>
                <a:spcPct val="150000"/>
              </a:lnSpc>
              <a:defRPr/>
            </a:pPr>
            <a:r>
              <a:rPr lang="pt-BR" sz="2800" b="1" dirty="0">
                <a:solidFill>
                  <a:srgbClr val="EF792F"/>
                </a:solidFill>
                <a:effectLst>
                  <a:outerShdw blurRad="38100" dist="38100" dir="2700000" algn="tl">
                    <a:srgbClr val="000000">
                      <a:alpha val="43137"/>
                    </a:srgbClr>
                  </a:outerShdw>
                </a:effectLst>
              </a:rPr>
              <a:t>AVALIAÇÃO</a:t>
            </a:r>
            <a:endParaRPr lang="pt-BR" sz="2200" b="1" dirty="0">
              <a:solidFill>
                <a:srgbClr val="4A452A"/>
              </a:solidFill>
            </a:endParaRPr>
          </a:p>
          <a:p>
            <a:pPr eaLnBrk="1" hangingPunct="1">
              <a:lnSpc>
                <a:spcPct val="150000"/>
              </a:lnSpc>
              <a:defRPr/>
            </a:pPr>
            <a:r>
              <a:rPr lang="pt-BR" sz="2200" b="1" dirty="0">
                <a:solidFill>
                  <a:srgbClr val="716D65"/>
                </a:solidFill>
              </a:rPr>
              <a:t>COMPOSIÇÃO:</a:t>
            </a:r>
          </a:p>
          <a:p>
            <a:pPr marL="285750" indent="-285750" eaLnBrk="1" hangingPunct="1">
              <a:lnSpc>
                <a:spcPct val="150000"/>
              </a:lnSpc>
              <a:buFont typeface="Arial" pitchFamily="34" charset="0"/>
              <a:buChar char="•"/>
              <a:defRPr/>
            </a:pPr>
            <a:r>
              <a:rPr lang="pt-BR" sz="2200" b="1" dirty="0">
                <a:solidFill>
                  <a:srgbClr val="716D65"/>
                </a:solidFill>
              </a:rPr>
              <a:t>AVALIAÇÃO NACIONAL (Banco de Questões) =  40%</a:t>
            </a:r>
          </a:p>
          <a:p>
            <a:pPr marL="285750" indent="-285750" eaLnBrk="1" hangingPunct="1">
              <a:lnSpc>
                <a:spcPct val="150000"/>
              </a:lnSpc>
              <a:buFont typeface="Arial" pitchFamily="34" charset="0"/>
              <a:buChar char="•"/>
              <a:defRPr/>
            </a:pPr>
            <a:r>
              <a:rPr lang="pt-BR" sz="2200" b="1" dirty="0">
                <a:solidFill>
                  <a:srgbClr val="716D65"/>
                </a:solidFill>
              </a:rPr>
              <a:t>PARTICIPAÇÃO AFERIÇÃO DE LEITURA, DEBATE DE CASOS E ARTIGOS = 40%</a:t>
            </a:r>
          </a:p>
          <a:p>
            <a:pPr marL="285750" indent="-285750" eaLnBrk="1" hangingPunct="1">
              <a:lnSpc>
                <a:spcPct val="150000"/>
              </a:lnSpc>
              <a:buFont typeface="Arial" pitchFamily="34" charset="0"/>
              <a:buChar char="•"/>
              <a:defRPr/>
            </a:pPr>
            <a:r>
              <a:rPr lang="pt-BR" sz="2200" b="1" dirty="0">
                <a:solidFill>
                  <a:srgbClr val="716D65"/>
                </a:solidFill>
              </a:rPr>
              <a:t>TRABALHO PROPOSTO PELO PROFESSOR = 20%</a:t>
            </a:r>
          </a:p>
          <a:p>
            <a:pPr eaLnBrk="1" hangingPunct="1">
              <a:defRPr/>
            </a:pPr>
            <a:endParaRPr lang="pt-BR" sz="2000" b="1" dirty="0">
              <a:solidFill>
                <a:srgbClr val="716D65"/>
              </a:solidFill>
            </a:endParaRP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tângulo 3"/>
          <p:cNvSpPr>
            <a:spLocks noChangeArrowheads="1"/>
          </p:cNvSpPr>
          <p:nvPr/>
        </p:nvSpPr>
        <p:spPr bwMode="auto">
          <a:xfrm>
            <a:off x="2246313" y="1755775"/>
            <a:ext cx="6834187" cy="1200150"/>
          </a:xfrm>
          <a:prstGeom prst="rect">
            <a:avLst/>
          </a:prstGeom>
          <a:noFill/>
          <a:ln w="9525">
            <a:noFill/>
            <a:miter lim="800000"/>
            <a:headEnd/>
            <a:tailEnd/>
          </a:ln>
        </p:spPr>
        <p:txBody>
          <a:bodyPr>
            <a:spAutoFit/>
          </a:bodyPr>
          <a:lstStyle/>
          <a:p>
            <a:pPr algn="ctr" eaLnBrk="1" hangingPunct="1">
              <a:defRPr/>
            </a:pPr>
            <a:r>
              <a:rPr lang="pt-BR" altLang="pt-BR" sz="7200" b="1" dirty="0">
                <a:solidFill>
                  <a:srgbClr val="EF792F"/>
                </a:solidFill>
                <a:effectLst>
                  <a:outerShdw blurRad="38100" dist="38100" dir="2700000" algn="tl">
                    <a:srgbClr val="000000">
                      <a:alpha val="43137"/>
                    </a:srgbClr>
                  </a:outerShdw>
                </a:effectLst>
                <a:cs typeface="Arial" charset="0"/>
              </a:rPr>
              <a:t>Bons Estudos!</a:t>
            </a:r>
            <a:endParaRPr lang="pt-BR" altLang="pt-BR" sz="7200" b="1" dirty="0">
              <a:solidFill>
                <a:srgbClr val="716D65"/>
              </a:solidFill>
              <a:effectLst>
                <a:outerShdw blurRad="38100" dist="38100" dir="2700000" algn="tl">
                  <a:srgbClr val="000000">
                    <a:alpha val="43137"/>
                  </a:srgbClr>
                </a:outerShdw>
              </a:effectLst>
              <a:cs typeface="Arial" charset="0"/>
            </a:endParaRPr>
          </a:p>
        </p:txBody>
      </p:sp>
      <p:pic>
        <p:nvPicPr>
          <p:cNvPr id="25603" name="Picture 2" descr="https://tetzner.files.wordpress.com/2013/05/tetzner-trabalhando.gif"/>
          <p:cNvPicPr>
            <a:picLocks noChangeAspect="1" noChangeArrowheads="1"/>
          </p:cNvPicPr>
          <p:nvPr/>
        </p:nvPicPr>
        <p:blipFill>
          <a:blip r:embed="rId2"/>
          <a:srcRect/>
          <a:stretch>
            <a:fillRect/>
          </a:stretch>
        </p:blipFill>
        <p:spPr bwMode="auto">
          <a:xfrm>
            <a:off x="7212013" y="4910138"/>
            <a:ext cx="1749425" cy="1546225"/>
          </a:xfrm>
          <a:prstGeom prst="rect">
            <a:avLst/>
          </a:prstGeom>
          <a:noFill/>
          <a:ln w="9525">
            <a:noFill/>
            <a:miter lim="800000"/>
            <a:headEnd/>
            <a:tailEnd/>
          </a:ln>
        </p:spPr>
      </p:pic>
      <p:pic>
        <p:nvPicPr>
          <p:cNvPr id="25604" name="Picture 3"/>
          <p:cNvPicPr>
            <a:picLocks noChangeAspect="1" noChangeArrowheads="1"/>
          </p:cNvPicPr>
          <p:nvPr/>
        </p:nvPicPr>
        <p:blipFill>
          <a:blip r:embed="rId3"/>
          <a:srcRect/>
          <a:stretch>
            <a:fillRect/>
          </a:stretch>
        </p:blipFill>
        <p:spPr bwMode="auto">
          <a:xfrm>
            <a:off x="684213" y="3389313"/>
            <a:ext cx="6091237" cy="2782887"/>
          </a:xfrm>
          <a:prstGeom prst="rect">
            <a:avLst/>
          </a:prstGeom>
          <a:noFill/>
          <a:ln w="9525">
            <a:noFill/>
            <a:miter lim="800000"/>
            <a:headEnd/>
            <a:tailEnd/>
          </a:ln>
        </p:spPr>
      </p:pic>
      <p:pic>
        <p:nvPicPr>
          <p:cNvPr id="25605" name="Picture 2" descr="https://tetzner.files.wordpress.com/2013/05/tetzner-trabalhando.gif"/>
          <p:cNvPicPr>
            <a:picLocks noChangeAspect="1" noChangeArrowheads="1"/>
          </p:cNvPicPr>
          <p:nvPr/>
        </p:nvPicPr>
        <p:blipFill>
          <a:blip r:embed="rId2"/>
          <a:srcRect/>
          <a:stretch>
            <a:fillRect/>
          </a:stretch>
        </p:blipFill>
        <p:spPr bwMode="auto">
          <a:xfrm>
            <a:off x="73025" y="1447800"/>
            <a:ext cx="1749425" cy="1546225"/>
          </a:xfrm>
          <a:prstGeom prst="rect">
            <a:avLst/>
          </a:prstGeom>
          <a:noFill/>
          <a:ln w="9525">
            <a:noFill/>
            <a:miter lim="800000"/>
            <a:headEnd/>
            <a:tailEnd/>
          </a:ln>
        </p:spPr>
      </p:pic>
      <p:sp>
        <p:nvSpPr>
          <p:cNvPr id="7" name="Retângulo 12"/>
          <p:cNvSpPr>
            <a:spLocks noChangeArrowheads="1"/>
          </p:cNvSpPr>
          <p:nvPr/>
        </p:nvSpPr>
        <p:spPr bwMode="auto">
          <a:xfrm>
            <a:off x="60325" y="158750"/>
            <a:ext cx="62642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endParaRPr lang="pt-BR" altLang="pt-BR" sz="1200" b="1" dirty="0">
              <a:solidFill>
                <a:schemeClr val="bg1"/>
              </a:solidFill>
              <a:latin typeface="+mj-lt"/>
            </a:endParaRP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PT-01.png"/>
          <p:cNvPicPr>
            <a:picLocks noChangeAspect="1"/>
          </p:cNvPicPr>
          <p:nvPr/>
        </p:nvPicPr>
        <p:blipFill>
          <a:blip r:embed="rId2"/>
          <a:srcRect/>
          <a:stretch>
            <a:fillRect/>
          </a:stretch>
        </p:blipFill>
        <p:spPr bwMode="auto">
          <a:xfrm>
            <a:off x="0" y="0"/>
            <a:ext cx="9144000" cy="6904038"/>
          </a:xfrm>
          <a:prstGeom prst="rect">
            <a:avLst/>
          </a:prstGeom>
          <a:noFill/>
          <a:ln w="9525">
            <a:noFill/>
            <a:miter lim="800000"/>
            <a:headEnd/>
            <a:tailEnd/>
          </a:ln>
        </p:spPr>
      </p:pic>
      <p:sp>
        <p:nvSpPr>
          <p:cNvPr id="26627" name="TextBox 6"/>
          <p:cNvSpPr txBox="1">
            <a:spLocks noChangeArrowheads="1"/>
          </p:cNvSpPr>
          <p:nvPr/>
        </p:nvSpPr>
        <p:spPr bwMode="auto">
          <a:xfrm>
            <a:off x="2242867" y="2011516"/>
            <a:ext cx="6883671" cy="1415772"/>
          </a:xfrm>
          <a:prstGeom prst="rect">
            <a:avLst/>
          </a:prstGeom>
          <a:noFill/>
          <a:ln w="9525">
            <a:noFill/>
            <a:miter lim="800000"/>
            <a:headEnd/>
            <a:tailEnd/>
          </a:ln>
        </p:spPr>
        <p:txBody>
          <a:bodyPr wrap="square">
            <a:spAutoFit/>
          </a:bodyPr>
          <a:lstStyle/>
          <a:p>
            <a:pPr algn="ctr" eaLnBrk="1" hangingPunct="1"/>
            <a:r>
              <a:rPr lang="pt-BR" altLang="pt-BR" sz="2800" b="1" dirty="0"/>
              <a:t>Disciplina:</a:t>
            </a:r>
          </a:p>
          <a:p>
            <a:pPr algn="ctr" eaLnBrk="1" hangingPunct="1"/>
            <a:r>
              <a:rPr lang="pt-BR" altLang="pt-BR" sz="3200" b="1" dirty="0"/>
              <a:t>NPG0020</a:t>
            </a:r>
          </a:p>
          <a:p>
            <a:pPr algn="ctr" eaLnBrk="1" hangingPunct="1"/>
            <a:r>
              <a:rPr lang="pt-BR" altLang="pt-BR" sz="2600" b="1" dirty="0"/>
              <a:t>ADMINISTRAÇÃO DE </a:t>
            </a:r>
            <a:r>
              <a:rPr lang="pt-BR" altLang="pt-BR" sz="2600" b="1" dirty="0" smtClean="0"/>
              <a:t>CONFLITOS </a:t>
            </a:r>
            <a:r>
              <a:rPr lang="pt-BR" altLang="pt-BR" sz="2600" b="1" dirty="0"/>
              <a:t>E NEGOCIAÇÃO</a:t>
            </a:r>
          </a:p>
        </p:txBody>
      </p:sp>
      <p:sp>
        <p:nvSpPr>
          <p:cNvPr id="5124" name="TextBox 5"/>
          <p:cNvSpPr txBox="1">
            <a:spLocks noChangeArrowheads="1"/>
          </p:cNvSpPr>
          <p:nvPr/>
        </p:nvSpPr>
        <p:spPr bwMode="auto">
          <a:xfrm>
            <a:off x="3662164" y="430844"/>
            <a:ext cx="5516382" cy="1446550"/>
          </a:xfrm>
          <a:prstGeom prst="rect">
            <a:avLst/>
          </a:prstGeom>
          <a:noFill/>
          <a:ln>
            <a:noFill/>
          </a:ln>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defRPr/>
            </a:pPr>
            <a:r>
              <a:rPr lang="pt-BR" sz="4400" dirty="0" smtClean="0">
                <a:solidFill>
                  <a:srgbClr val="716D65"/>
                </a:solidFill>
              </a:rPr>
              <a:t> </a:t>
            </a:r>
            <a:r>
              <a:rPr lang="pt-BR" sz="4000" b="1" dirty="0" smtClean="0">
                <a:solidFill>
                  <a:srgbClr val="716D65"/>
                </a:solidFill>
                <a:effectLst>
                  <a:outerShdw blurRad="38100" dist="38100" dir="2700000" algn="tl">
                    <a:srgbClr val="000000">
                      <a:alpha val="43137"/>
                    </a:srgbClr>
                  </a:outerShdw>
                </a:effectLst>
              </a:rPr>
              <a:t> </a:t>
            </a:r>
            <a:r>
              <a:rPr lang="pt-BR" sz="4400" b="1" dirty="0" smtClean="0">
                <a:solidFill>
                  <a:srgbClr val="716D65"/>
                </a:solidFill>
                <a:effectLst>
                  <a:outerShdw blurRad="38100" dist="38100" dir="2700000" algn="tl">
                    <a:srgbClr val="000000">
                      <a:alpha val="43137"/>
                    </a:srgbClr>
                  </a:outerShdw>
                </a:effectLst>
              </a:rPr>
              <a:t>GESTÃO ESTRATÉGICA</a:t>
            </a:r>
          </a:p>
          <a:p>
            <a:pPr algn="ctr" eaLnBrk="1" hangingPunct="1">
              <a:defRPr/>
            </a:pPr>
            <a:r>
              <a:rPr lang="pt-BR" sz="4400" b="1" dirty="0" smtClean="0">
                <a:solidFill>
                  <a:srgbClr val="716D65"/>
                </a:solidFill>
                <a:effectLst>
                  <a:outerShdw blurRad="38100" dist="38100" dir="2700000" algn="tl">
                    <a:srgbClr val="000000">
                      <a:alpha val="43137"/>
                    </a:srgbClr>
                  </a:outerShdw>
                </a:effectLst>
              </a:rPr>
              <a:t>DE PESSOAS</a:t>
            </a:r>
          </a:p>
        </p:txBody>
      </p:sp>
      <p:sp>
        <p:nvSpPr>
          <p:cNvPr id="5" name="TextBox 6"/>
          <p:cNvSpPr txBox="1">
            <a:spLocks noChangeArrowheads="1"/>
          </p:cNvSpPr>
          <p:nvPr/>
        </p:nvSpPr>
        <p:spPr bwMode="auto">
          <a:xfrm>
            <a:off x="3048842" y="3673401"/>
            <a:ext cx="6065838" cy="923330"/>
          </a:xfrm>
          <a:prstGeom prst="rect">
            <a:avLst/>
          </a:prstGeom>
          <a:noFill/>
          <a:ln>
            <a:noFill/>
          </a:ln>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defRPr/>
            </a:pPr>
            <a:r>
              <a:rPr lang="pt-BR" sz="5400" b="1" dirty="0" smtClean="0">
                <a:solidFill>
                  <a:schemeClr val="accent2">
                    <a:lumMod val="75000"/>
                  </a:schemeClr>
                </a:solidFill>
                <a:effectLst>
                  <a:outerShdw blurRad="38100" dist="38100" dir="2700000" algn="tl">
                    <a:srgbClr val="000000">
                      <a:alpha val="43137"/>
                    </a:srgbClr>
                  </a:outerShdw>
                </a:effectLst>
                <a:latin typeface="Broadway" pitchFamily="82" charset="0"/>
              </a:rPr>
              <a:t>APRESENTAÇÃO</a:t>
            </a:r>
            <a:endParaRPr lang="pt-BR" sz="5400" dirty="0">
              <a:solidFill>
                <a:schemeClr val="accent2">
                  <a:lumMod val="75000"/>
                </a:schemeClr>
              </a:solidFill>
              <a:effectLst>
                <a:outerShdw blurRad="38100" dist="38100" dir="2700000" algn="tl">
                  <a:srgbClr val="000000">
                    <a:alpha val="43137"/>
                  </a:srgbClr>
                </a:outerShdw>
              </a:effectLst>
              <a:latin typeface="Broadway" pitchFamily="82" charset="0"/>
            </a:endParaRPr>
          </a:p>
        </p:txBody>
      </p:sp>
      <p:sp>
        <p:nvSpPr>
          <p:cNvPr id="26630" name="TextBox 5"/>
          <p:cNvSpPr txBox="1">
            <a:spLocks noChangeArrowheads="1"/>
          </p:cNvSpPr>
          <p:nvPr/>
        </p:nvSpPr>
        <p:spPr bwMode="auto">
          <a:xfrm>
            <a:off x="-14288" y="6108700"/>
            <a:ext cx="7037388" cy="708025"/>
          </a:xfrm>
          <a:prstGeom prst="rect">
            <a:avLst/>
          </a:prstGeom>
          <a:noFill/>
          <a:ln w="9525">
            <a:noFill/>
            <a:miter lim="800000"/>
            <a:headEnd/>
            <a:tailEnd/>
          </a:ln>
        </p:spPr>
        <p:txBody>
          <a:bodyPr wrap="none">
            <a:spAutoFit/>
          </a:bodyPr>
          <a:lstStyle/>
          <a:p>
            <a:pPr eaLnBrk="1" hangingPunct="1"/>
            <a:r>
              <a:rPr lang="pt-BR" altLang="pt-BR" sz="4000" b="1" i="1">
                <a:solidFill>
                  <a:schemeClr val="bg1"/>
                </a:solidFill>
              </a:rPr>
              <a:t>Prof. Adm. Eco. Msc. Luiz Lobato</a:t>
            </a:r>
          </a:p>
        </p:txBody>
      </p:sp>
      <p:pic>
        <p:nvPicPr>
          <p:cNvPr id="26631" name="Picture 2"/>
          <p:cNvPicPr>
            <a:picLocks noChangeAspect="1" noChangeArrowheads="1"/>
          </p:cNvPicPr>
          <p:nvPr/>
        </p:nvPicPr>
        <p:blipFill>
          <a:blip r:embed="rId3"/>
          <a:srcRect/>
          <a:stretch>
            <a:fillRect/>
          </a:stretch>
        </p:blipFill>
        <p:spPr bwMode="auto">
          <a:xfrm>
            <a:off x="4562475" y="3419475"/>
            <a:ext cx="19050" cy="19050"/>
          </a:xfrm>
          <a:prstGeom prst="rect">
            <a:avLst/>
          </a:prstGeom>
          <a:noFill/>
          <a:ln w="9525">
            <a:noFill/>
            <a:miter lim="800000"/>
            <a:headEnd/>
            <a:tailEnd/>
          </a:ln>
        </p:spPr>
      </p:pic>
      <p:pic>
        <p:nvPicPr>
          <p:cNvPr id="8" name="Picture 8" descr="Imagem relacionada"/>
          <p:cNvPicPr>
            <a:picLocks noChangeAspect="1" noChangeArrowheads="1"/>
          </p:cNvPicPr>
          <p:nvPr/>
        </p:nvPicPr>
        <p:blipFill>
          <a:blip r:embed="rId4"/>
          <a:srcRect/>
          <a:stretch>
            <a:fillRect/>
          </a:stretch>
        </p:blipFill>
        <p:spPr bwMode="auto">
          <a:xfrm>
            <a:off x="156587" y="4114793"/>
            <a:ext cx="2934590" cy="2494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244" name="Retângulo 3"/>
          <p:cNvSpPr>
            <a:spLocks noChangeArrowheads="1"/>
          </p:cNvSpPr>
          <p:nvPr/>
        </p:nvSpPr>
        <p:spPr bwMode="auto">
          <a:xfrm>
            <a:off x="2025650" y="739775"/>
            <a:ext cx="3624263" cy="522288"/>
          </a:xfrm>
          <a:prstGeom prst="rect">
            <a:avLst/>
          </a:prstGeom>
          <a:noFill/>
          <a:ln>
            <a:noFill/>
          </a:ln>
          <a:extLst/>
        </p:spPr>
        <p:txBody>
          <a:bodyPr>
            <a:spAutoFit/>
          </a:bodyPr>
          <a:lstStyle/>
          <a:p>
            <a:pPr eaLnBrk="1" hangingPunct="1">
              <a:defRPr/>
            </a:pPr>
            <a:r>
              <a:rPr lang="pt-BR" sz="2800" b="1" dirty="0">
                <a:solidFill>
                  <a:srgbClr val="EF792F"/>
                </a:solidFill>
                <a:effectLst>
                  <a:outerShdw blurRad="38100" dist="38100" dir="2700000" algn="tl">
                    <a:srgbClr val="000000">
                      <a:alpha val="43137"/>
                    </a:srgbClr>
                  </a:outerShdw>
                </a:effectLst>
              </a:rPr>
              <a:t>INFORMAÇÕES GERAIS</a:t>
            </a:r>
            <a:endParaRPr lang="pt-BR" sz="2800" b="1" dirty="0">
              <a:solidFill>
                <a:srgbClr val="4A452A"/>
              </a:solidFill>
              <a:effectLst>
                <a:outerShdw blurRad="38100" dist="38100" dir="2700000" algn="tl">
                  <a:srgbClr val="000000">
                    <a:alpha val="43137"/>
                  </a:srgbClr>
                </a:outerShdw>
              </a:effectLst>
            </a:endParaRPr>
          </a:p>
        </p:txBody>
      </p:sp>
      <p:pic>
        <p:nvPicPr>
          <p:cNvPr id="27652" name="Picture 4"/>
          <p:cNvPicPr>
            <a:picLocks noChangeAspect="1" noChangeArrowheads="1"/>
          </p:cNvPicPr>
          <p:nvPr/>
        </p:nvPicPr>
        <p:blipFill>
          <a:blip r:embed="rId3"/>
          <a:srcRect t="8472" r="14125" b="4601"/>
          <a:stretch>
            <a:fillRect/>
          </a:stretch>
        </p:blipFill>
        <p:spPr bwMode="auto">
          <a:xfrm>
            <a:off x="0" y="747713"/>
            <a:ext cx="1876425" cy="1222375"/>
          </a:xfrm>
          <a:prstGeom prst="rect">
            <a:avLst/>
          </a:prstGeom>
          <a:noFill/>
          <a:ln w="9525">
            <a:noFill/>
            <a:miter lim="800000"/>
            <a:headEnd/>
            <a:tailEnd/>
          </a:ln>
          <a:effectLst>
            <a:outerShdw dist="139700" dir="2700000" algn="tl" rotWithShape="0">
              <a:srgbClr val="333333">
                <a:alpha val="64998"/>
              </a:srgbClr>
            </a:outerShdw>
          </a:effectLst>
        </p:spPr>
      </p:pic>
      <p:pic>
        <p:nvPicPr>
          <p:cNvPr id="27653" name="Picture 3"/>
          <p:cNvPicPr>
            <a:picLocks noChangeAspect="1" noChangeArrowheads="1"/>
          </p:cNvPicPr>
          <p:nvPr/>
        </p:nvPicPr>
        <p:blipFill>
          <a:blip r:embed="rId4"/>
          <a:srcRect/>
          <a:stretch>
            <a:fillRect/>
          </a:stretch>
        </p:blipFill>
        <p:spPr bwMode="auto">
          <a:xfrm>
            <a:off x="6202363" y="831850"/>
            <a:ext cx="2814637" cy="1582738"/>
          </a:xfrm>
          <a:prstGeom prst="rect">
            <a:avLst/>
          </a:prstGeom>
          <a:noFill/>
          <a:ln w="9525">
            <a:noFill/>
            <a:miter lim="800000"/>
            <a:headEnd/>
            <a:tailEnd/>
          </a:ln>
        </p:spPr>
      </p:pic>
      <p:sp>
        <p:nvSpPr>
          <p:cNvPr id="16" name="Retângulo 15"/>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18" name="Retângulo 17"/>
          <p:cNvSpPr/>
          <p:nvPr/>
        </p:nvSpPr>
        <p:spPr>
          <a:xfrm>
            <a:off x="2495550" y="1165225"/>
            <a:ext cx="3013075" cy="830263"/>
          </a:xfrm>
          <a:prstGeom prst="rect">
            <a:avLst/>
          </a:prstGeom>
        </p:spPr>
        <p:txBody>
          <a:bodyPr>
            <a:spAutoFit/>
          </a:bodyPr>
          <a:lstStyle/>
          <a:p>
            <a:pPr eaLnBrk="1" hangingPunct="1">
              <a:defRPr/>
            </a:pPr>
            <a:r>
              <a:rPr lang="pt-BR" sz="2400" b="1" dirty="0">
                <a:solidFill>
                  <a:srgbClr val="C00000"/>
                </a:solidFill>
                <a:effectLst>
                  <a:outerShdw blurRad="38100" dist="38100" dir="2700000" algn="tl">
                    <a:srgbClr val="000000">
                      <a:alpha val="43137"/>
                    </a:srgbClr>
                  </a:outerShdw>
                </a:effectLst>
              </a:rPr>
              <a:t>Dia de Aula:</a:t>
            </a:r>
          </a:p>
          <a:p>
            <a:pPr marL="742950" lvl="1" indent="-285750" eaLnBrk="1" hangingPunct="1">
              <a:buFont typeface="Wingdings" pitchFamily="2" charset="2"/>
              <a:buChar char="q"/>
              <a:defRPr/>
            </a:pPr>
            <a:r>
              <a:rPr lang="pt-BR" sz="2400" b="1" dirty="0">
                <a:solidFill>
                  <a:srgbClr val="C00000"/>
                </a:solidFill>
                <a:effectLst>
                  <a:outerShdw blurRad="38100" dist="38100" dir="2700000" algn="tl">
                    <a:srgbClr val="000000">
                      <a:alpha val="43137"/>
                    </a:srgbClr>
                  </a:outerShdw>
                </a:effectLst>
              </a:rPr>
              <a:t> 28/10/2017</a:t>
            </a:r>
          </a:p>
        </p:txBody>
      </p:sp>
      <p:sp>
        <p:nvSpPr>
          <p:cNvPr id="19" name="Retângulo 8"/>
          <p:cNvSpPr>
            <a:spLocks noChangeArrowheads="1"/>
          </p:cNvSpPr>
          <p:nvPr/>
        </p:nvSpPr>
        <p:spPr bwMode="auto">
          <a:xfrm>
            <a:off x="2051050" y="2827338"/>
            <a:ext cx="2089150" cy="1200150"/>
          </a:xfrm>
          <a:prstGeom prst="rect">
            <a:avLst/>
          </a:prstGeom>
          <a:noFill/>
          <a:ln>
            <a:noFill/>
          </a:ln>
          <a:extLst/>
        </p:spPr>
        <p:txBody>
          <a:bodyPr>
            <a:spAutoFit/>
          </a:bodyPr>
          <a:lstStyle/>
          <a:p>
            <a:pPr eaLnBrk="1" hangingPunct="1">
              <a:defRPr/>
            </a:pPr>
            <a:r>
              <a:rPr lang="pt-BR" sz="2400" b="1" dirty="0">
                <a:solidFill>
                  <a:srgbClr val="EF792F"/>
                </a:solidFill>
                <a:effectLst>
                  <a:outerShdw blurRad="38100" dist="38100" dir="2700000" algn="tl">
                    <a:srgbClr val="000000">
                      <a:alpha val="43137"/>
                    </a:srgbClr>
                  </a:outerShdw>
                </a:effectLst>
              </a:rPr>
              <a:t>Aula 01:</a:t>
            </a:r>
          </a:p>
          <a:p>
            <a:pPr eaLnBrk="1" hangingPunct="1">
              <a:defRPr/>
            </a:pPr>
            <a:r>
              <a:rPr lang="pt-BR" sz="2400" b="1" dirty="0">
                <a:solidFill>
                  <a:srgbClr val="716D65"/>
                </a:solidFill>
              </a:rPr>
              <a:t>Início: 9:00</a:t>
            </a:r>
          </a:p>
          <a:p>
            <a:pPr eaLnBrk="1" hangingPunct="1">
              <a:defRPr/>
            </a:pPr>
            <a:r>
              <a:rPr lang="pt-BR" sz="2400" b="1" dirty="0">
                <a:solidFill>
                  <a:srgbClr val="716D65"/>
                </a:solidFill>
              </a:rPr>
              <a:t>Término: 12:00</a:t>
            </a:r>
            <a:endParaRPr lang="pt-BR" sz="2400" b="1" dirty="0">
              <a:solidFill>
                <a:srgbClr val="FF0000"/>
              </a:solidFill>
            </a:endParaRPr>
          </a:p>
        </p:txBody>
      </p:sp>
      <p:sp>
        <p:nvSpPr>
          <p:cNvPr id="20" name="Retângulo 19"/>
          <p:cNvSpPr/>
          <p:nvPr/>
        </p:nvSpPr>
        <p:spPr>
          <a:xfrm>
            <a:off x="1046163" y="5300663"/>
            <a:ext cx="2878137" cy="1200150"/>
          </a:xfrm>
          <a:prstGeom prst="rect">
            <a:avLst/>
          </a:prstGeom>
        </p:spPr>
        <p:txBody>
          <a:bodyPr>
            <a:spAutoFit/>
          </a:bodyPr>
          <a:lstStyle/>
          <a:p>
            <a:pPr eaLnBrk="1" hangingPunct="1">
              <a:defRPr/>
            </a:pPr>
            <a:r>
              <a:rPr lang="pt-BR" sz="2400" b="1" dirty="0">
                <a:solidFill>
                  <a:srgbClr val="EF792F"/>
                </a:solidFill>
                <a:effectLst>
                  <a:outerShdw blurRad="38100" dist="38100" dir="2700000" algn="tl">
                    <a:srgbClr val="000000">
                      <a:alpha val="43137"/>
                    </a:srgbClr>
                  </a:outerShdw>
                </a:effectLst>
              </a:rPr>
              <a:t>Considerações finais:</a:t>
            </a:r>
          </a:p>
          <a:p>
            <a:pPr eaLnBrk="1" hangingPunct="1">
              <a:defRPr/>
            </a:pPr>
            <a:r>
              <a:rPr lang="pt-BR" sz="2400" b="1" dirty="0">
                <a:solidFill>
                  <a:srgbClr val="716D65"/>
                </a:solidFill>
              </a:rPr>
              <a:t>Início: 15:30</a:t>
            </a:r>
          </a:p>
          <a:p>
            <a:pPr eaLnBrk="1" hangingPunct="1">
              <a:defRPr/>
            </a:pPr>
            <a:r>
              <a:rPr lang="pt-BR" sz="2400" b="1" dirty="0">
                <a:solidFill>
                  <a:srgbClr val="716D65"/>
                </a:solidFill>
              </a:rPr>
              <a:t>Término: 16:00</a:t>
            </a:r>
            <a:endParaRPr lang="pt-BR" sz="2400" b="1" dirty="0">
              <a:solidFill>
                <a:srgbClr val="FF0000"/>
              </a:solidFill>
            </a:endParaRPr>
          </a:p>
        </p:txBody>
      </p:sp>
      <p:sp>
        <p:nvSpPr>
          <p:cNvPr id="21" name="Retângulo 3"/>
          <p:cNvSpPr>
            <a:spLocks noChangeArrowheads="1"/>
          </p:cNvSpPr>
          <p:nvPr/>
        </p:nvSpPr>
        <p:spPr bwMode="auto">
          <a:xfrm>
            <a:off x="1128713" y="2019300"/>
            <a:ext cx="4681537" cy="584200"/>
          </a:xfrm>
          <a:prstGeom prst="rect">
            <a:avLst/>
          </a:prstGeom>
          <a:noFill/>
          <a:ln>
            <a:noFill/>
          </a:ln>
          <a:extLst/>
        </p:spPr>
        <p:txBody>
          <a:bodyPr>
            <a:spAutoFit/>
          </a:bodyPr>
          <a:lstStyle/>
          <a:p>
            <a:pPr eaLnBrk="1" hangingPunct="1">
              <a:defRPr/>
            </a:pPr>
            <a:r>
              <a:rPr lang="pt-BR" sz="3200" b="1" dirty="0">
                <a:solidFill>
                  <a:schemeClr val="accent2">
                    <a:lumMod val="75000"/>
                  </a:schemeClr>
                </a:solidFill>
                <a:effectLst>
                  <a:outerShdw blurRad="38100" dist="38100" dir="2700000" algn="tl">
                    <a:srgbClr val="000000">
                      <a:alpha val="43137"/>
                    </a:srgbClr>
                  </a:outerShdw>
                </a:effectLst>
              </a:rPr>
              <a:t>ATIVIDADES DA AULA</a:t>
            </a:r>
          </a:p>
        </p:txBody>
      </p:sp>
      <p:sp>
        <p:nvSpPr>
          <p:cNvPr id="22" name="Retângulo 21"/>
          <p:cNvSpPr/>
          <p:nvPr/>
        </p:nvSpPr>
        <p:spPr>
          <a:xfrm>
            <a:off x="4932363" y="2636838"/>
            <a:ext cx="3851275" cy="1169987"/>
          </a:xfrm>
          <a:prstGeom prst="rect">
            <a:avLst/>
          </a:prstGeom>
        </p:spPr>
        <p:txBody>
          <a:bodyPr>
            <a:spAutoFit/>
          </a:bodyPr>
          <a:lstStyle/>
          <a:p>
            <a:pPr algn="ctr" eaLnBrk="1" hangingPunct="1">
              <a:defRPr/>
            </a:pPr>
            <a:r>
              <a:rPr lang="pt-BR" sz="2600" b="1" dirty="0">
                <a:solidFill>
                  <a:schemeClr val="accent2">
                    <a:lumMod val="75000"/>
                  </a:schemeClr>
                </a:solidFill>
                <a:effectLst>
                  <a:outerShdw blurRad="38100" dist="38100" dir="2700000" algn="tl">
                    <a:srgbClr val="000000">
                      <a:alpha val="43137"/>
                    </a:srgbClr>
                  </a:outerShdw>
                </a:effectLst>
              </a:rPr>
              <a:t>INTERVALO:</a:t>
            </a:r>
          </a:p>
          <a:p>
            <a:pPr algn="ctr" eaLnBrk="1" hangingPunct="1">
              <a:defRPr/>
            </a:pPr>
            <a:endParaRPr lang="pt-BR" sz="2000" b="1" dirty="0">
              <a:solidFill>
                <a:schemeClr val="accent2">
                  <a:lumMod val="75000"/>
                </a:schemeClr>
              </a:solidFill>
              <a:effectLst>
                <a:outerShdw blurRad="38100" dist="38100" dir="2700000" algn="tl">
                  <a:srgbClr val="000000">
                    <a:alpha val="43137"/>
                  </a:srgbClr>
                </a:outerShdw>
              </a:effectLst>
            </a:endParaRPr>
          </a:p>
          <a:p>
            <a:pPr algn="ctr" eaLnBrk="1" hangingPunct="1">
              <a:defRPr/>
            </a:pPr>
            <a:r>
              <a:rPr lang="pt-BR" sz="2400" b="1" dirty="0">
                <a:solidFill>
                  <a:schemeClr val="accent2">
                    <a:lumMod val="75000"/>
                  </a:schemeClr>
                </a:solidFill>
                <a:effectLst>
                  <a:outerShdw blurRad="38100" dist="38100" dir="2700000" algn="tl">
                    <a:srgbClr val="000000">
                      <a:alpha val="43137"/>
                    </a:srgbClr>
                  </a:outerShdw>
                </a:effectLst>
              </a:rPr>
              <a:t>1° - DE 12:00HS ÀS 13:00HS</a:t>
            </a:r>
            <a:endParaRPr lang="pt-BR" sz="2400" dirty="0">
              <a:solidFill>
                <a:schemeClr val="accent2">
                  <a:lumMod val="75000"/>
                </a:schemeClr>
              </a:solidFill>
            </a:endParaRPr>
          </a:p>
        </p:txBody>
      </p:sp>
      <p:pic>
        <p:nvPicPr>
          <p:cNvPr id="23" name="Picture 2"/>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107503" y="2991678"/>
            <a:ext cx="1694711" cy="2158009"/>
          </a:xfrm>
          <a:prstGeom prst="rect">
            <a:avLst/>
          </a:prstGeom>
          <a:noFill/>
          <a:ln w="9525">
            <a:noFill/>
            <a:miter lim="800000"/>
            <a:headEnd/>
            <a:tailEnd/>
          </a:ln>
        </p:spPr>
      </p:pic>
      <p:pic>
        <p:nvPicPr>
          <p:cNvPr id="27661" name="Picture 2"/>
          <p:cNvPicPr>
            <a:picLocks noChangeAspect="1" noChangeArrowheads="1"/>
          </p:cNvPicPr>
          <p:nvPr/>
        </p:nvPicPr>
        <p:blipFill>
          <a:blip r:embed="rId6"/>
          <a:srcRect/>
          <a:stretch>
            <a:fillRect/>
          </a:stretch>
        </p:blipFill>
        <p:spPr bwMode="auto">
          <a:xfrm>
            <a:off x="4716463" y="4094163"/>
            <a:ext cx="2017712" cy="2089150"/>
          </a:xfrm>
          <a:prstGeom prst="rect">
            <a:avLst/>
          </a:prstGeom>
          <a:noFill/>
          <a:ln w="9525">
            <a:noFill/>
            <a:miter lim="800000"/>
            <a:headEnd/>
            <a:tailEnd/>
          </a:ln>
        </p:spPr>
      </p:pic>
      <p:sp>
        <p:nvSpPr>
          <p:cNvPr id="25" name="Retângulo 8"/>
          <p:cNvSpPr>
            <a:spLocks noChangeArrowheads="1"/>
          </p:cNvSpPr>
          <p:nvPr/>
        </p:nvSpPr>
        <p:spPr bwMode="auto">
          <a:xfrm>
            <a:off x="2051050" y="4149725"/>
            <a:ext cx="2306638" cy="1200150"/>
          </a:xfrm>
          <a:prstGeom prst="rect">
            <a:avLst/>
          </a:prstGeom>
          <a:noFill/>
          <a:ln>
            <a:noFill/>
          </a:ln>
          <a:extLst/>
        </p:spPr>
        <p:txBody>
          <a:bodyPr>
            <a:spAutoFit/>
          </a:bodyPr>
          <a:lstStyle/>
          <a:p>
            <a:pPr eaLnBrk="1" hangingPunct="1">
              <a:defRPr/>
            </a:pPr>
            <a:r>
              <a:rPr lang="pt-BR" sz="2400" b="1" dirty="0">
                <a:solidFill>
                  <a:srgbClr val="EF792F"/>
                </a:solidFill>
                <a:effectLst>
                  <a:outerShdw blurRad="38100" dist="38100" dir="2700000" algn="tl">
                    <a:srgbClr val="000000">
                      <a:alpha val="43137"/>
                    </a:srgbClr>
                  </a:outerShdw>
                </a:effectLst>
              </a:rPr>
              <a:t>Aula 02:</a:t>
            </a:r>
          </a:p>
          <a:p>
            <a:pPr eaLnBrk="1" hangingPunct="1">
              <a:defRPr/>
            </a:pPr>
            <a:r>
              <a:rPr lang="pt-BR" sz="2400" b="1" dirty="0">
                <a:solidFill>
                  <a:srgbClr val="716D65"/>
                </a:solidFill>
              </a:rPr>
              <a:t>Início: 13:00</a:t>
            </a:r>
          </a:p>
          <a:p>
            <a:pPr eaLnBrk="1" hangingPunct="1">
              <a:defRPr/>
            </a:pPr>
            <a:r>
              <a:rPr lang="pt-BR" sz="2400" b="1" dirty="0">
                <a:solidFill>
                  <a:srgbClr val="716D65"/>
                </a:solidFill>
              </a:rPr>
              <a:t>Término: 15:30</a:t>
            </a:r>
            <a:endParaRPr lang="pt-BR" sz="2400" b="1" dirty="0">
              <a:solidFill>
                <a:srgbClr val="FF0000"/>
              </a:solidFill>
            </a:endParaRPr>
          </a:p>
        </p:txBody>
      </p:sp>
      <p:cxnSp>
        <p:nvCxnSpPr>
          <p:cNvPr id="26" name="Conector angulado 25"/>
          <p:cNvCxnSpPr/>
          <p:nvPr/>
        </p:nvCxnSpPr>
        <p:spPr>
          <a:xfrm>
            <a:off x="2468563" y="2798763"/>
            <a:ext cx="4032250" cy="3600450"/>
          </a:xfrm>
          <a:prstGeom prst="bentConnector3">
            <a:avLst>
              <a:gd name="adj1" fmla="val 50000"/>
            </a:avLst>
          </a:prstGeom>
          <a:ln w="635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7664" name="Picture 2" descr="http://sweet-georgia.org/tourism/agency/img/dinner.gif"/>
          <p:cNvPicPr>
            <a:picLocks noChangeAspect="1" noChangeArrowheads="1"/>
          </p:cNvPicPr>
          <p:nvPr/>
        </p:nvPicPr>
        <p:blipFill>
          <a:blip r:embed="rId7"/>
          <a:srcRect/>
          <a:stretch>
            <a:fillRect/>
          </a:stretch>
        </p:blipFill>
        <p:spPr bwMode="auto">
          <a:xfrm>
            <a:off x="6854825" y="4037013"/>
            <a:ext cx="2109788" cy="2116137"/>
          </a:xfrm>
          <a:prstGeom prst="rect">
            <a:avLst/>
          </a:prstGeom>
          <a:noFill/>
          <a:ln w="9525">
            <a:noFill/>
            <a:miter lim="800000"/>
            <a:headEnd/>
            <a:tailEnd/>
          </a:ln>
        </p:spPr>
      </p:pic>
      <p:pic>
        <p:nvPicPr>
          <p:cNvPr id="27665" name="Picture 4" descr="http://clean-city69.ru/images/Check_mark.svg.png"/>
          <p:cNvPicPr>
            <a:picLocks noChangeAspect="1" noChangeArrowheads="1"/>
          </p:cNvPicPr>
          <p:nvPr/>
        </p:nvPicPr>
        <p:blipFill>
          <a:blip r:embed="rId8"/>
          <a:srcRect/>
          <a:stretch>
            <a:fillRect/>
          </a:stretch>
        </p:blipFill>
        <p:spPr bwMode="auto">
          <a:xfrm>
            <a:off x="157163" y="5445125"/>
            <a:ext cx="885825" cy="887413"/>
          </a:xfrm>
          <a:prstGeom prst="rect">
            <a:avLst/>
          </a:prstGeom>
          <a:noFill/>
          <a:ln w="9525">
            <a:noFill/>
            <a:miter lim="800000"/>
            <a:headEnd/>
            <a:tailEnd/>
          </a:ln>
        </p:spPr>
      </p:pic>
      <p:sp>
        <p:nvSpPr>
          <p:cNvPr id="24"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PT-01.png"/>
          <p:cNvPicPr>
            <a:picLocks noChangeAspect="1"/>
          </p:cNvPicPr>
          <p:nvPr/>
        </p:nvPicPr>
        <p:blipFill>
          <a:blip r:embed="rId2"/>
          <a:srcRect/>
          <a:stretch>
            <a:fillRect/>
          </a:stretch>
        </p:blipFill>
        <p:spPr bwMode="auto">
          <a:xfrm>
            <a:off x="0" y="0"/>
            <a:ext cx="9144000" cy="6904038"/>
          </a:xfrm>
          <a:prstGeom prst="rect">
            <a:avLst/>
          </a:prstGeom>
          <a:noFill/>
          <a:ln w="9525">
            <a:noFill/>
            <a:miter lim="800000"/>
            <a:headEnd/>
            <a:tailEnd/>
          </a:ln>
        </p:spPr>
      </p:pic>
      <p:sp>
        <p:nvSpPr>
          <p:cNvPr id="5" name="TextBox 6"/>
          <p:cNvSpPr txBox="1">
            <a:spLocks noChangeArrowheads="1"/>
          </p:cNvSpPr>
          <p:nvPr/>
        </p:nvSpPr>
        <p:spPr bwMode="auto">
          <a:xfrm>
            <a:off x="4546600" y="2624138"/>
            <a:ext cx="4273550" cy="1016000"/>
          </a:xfrm>
          <a:prstGeom prst="rect">
            <a:avLst/>
          </a:prstGeom>
          <a:noFill/>
          <a:ln>
            <a:noFill/>
          </a:ln>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defRPr/>
            </a:pPr>
            <a:r>
              <a:rPr lang="pt-BR" sz="6000" b="1" dirty="0" smtClean="0">
                <a:solidFill>
                  <a:schemeClr val="accent2">
                    <a:lumMod val="75000"/>
                  </a:schemeClr>
                </a:solidFill>
                <a:effectLst>
                  <a:outerShdw blurRad="38100" dist="38100" dir="2700000" algn="tl">
                    <a:srgbClr val="000000">
                      <a:alpha val="43137"/>
                    </a:srgbClr>
                  </a:outerShdw>
                </a:effectLst>
                <a:latin typeface="Broadway" pitchFamily="82" charset="0"/>
              </a:rPr>
              <a:t>AULA  01</a:t>
            </a:r>
            <a:endParaRPr lang="pt-BR" sz="6000" dirty="0">
              <a:solidFill>
                <a:schemeClr val="accent2">
                  <a:lumMod val="75000"/>
                </a:schemeClr>
              </a:solidFill>
              <a:effectLst>
                <a:outerShdw blurRad="38100" dist="38100" dir="2700000" algn="tl">
                  <a:srgbClr val="000000">
                    <a:alpha val="43137"/>
                  </a:srgbClr>
                </a:outerShdw>
              </a:effectLst>
              <a:latin typeface="Broadway" pitchFamily="82" charset="0"/>
            </a:endParaRPr>
          </a:p>
        </p:txBody>
      </p:sp>
      <p:sp>
        <p:nvSpPr>
          <p:cNvPr id="28676" name="TextBox 5"/>
          <p:cNvSpPr txBox="1">
            <a:spLocks noChangeArrowheads="1"/>
          </p:cNvSpPr>
          <p:nvPr/>
        </p:nvSpPr>
        <p:spPr bwMode="auto">
          <a:xfrm>
            <a:off x="-14288" y="6108700"/>
            <a:ext cx="7037388" cy="708025"/>
          </a:xfrm>
          <a:prstGeom prst="rect">
            <a:avLst/>
          </a:prstGeom>
          <a:noFill/>
          <a:ln w="9525">
            <a:noFill/>
            <a:miter lim="800000"/>
            <a:headEnd/>
            <a:tailEnd/>
          </a:ln>
        </p:spPr>
        <p:txBody>
          <a:bodyPr wrap="none">
            <a:spAutoFit/>
          </a:bodyPr>
          <a:lstStyle/>
          <a:p>
            <a:pPr eaLnBrk="1" hangingPunct="1"/>
            <a:r>
              <a:rPr lang="pt-BR" altLang="pt-BR" sz="4000" b="1" i="1">
                <a:solidFill>
                  <a:schemeClr val="bg1"/>
                </a:solidFill>
              </a:rPr>
              <a:t>Prof. Adm. Eco. Msc. Luiz Lobato</a:t>
            </a:r>
          </a:p>
        </p:txBody>
      </p:sp>
      <p:pic>
        <p:nvPicPr>
          <p:cNvPr id="28677" name="Picture 2"/>
          <p:cNvPicPr>
            <a:picLocks noChangeAspect="1" noChangeArrowheads="1"/>
          </p:cNvPicPr>
          <p:nvPr/>
        </p:nvPicPr>
        <p:blipFill>
          <a:blip r:embed="rId3"/>
          <a:srcRect/>
          <a:stretch>
            <a:fillRect/>
          </a:stretch>
        </p:blipFill>
        <p:spPr bwMode="auto">
          <a:xfrm>
            <a:off x="4562475" y="3419475"/>
            <a:ext cx="19050" cy="19050"/>
          </a:xfrm>
          <a:prstGeom prst="rect">
            <a:avLst/>
          </a:prstGeom>
          <a:noFill/>
          <a:ln w="9525">
            <a:noFill/>
            <a:miter lim="800000"/>
            <a:headEnd/>
            <a:tailEnd/>
          </a:ln>
        </p:spPr>
      </p:pic>
      <p:sp>
        <p:nvSpPr>
          <p:cNvPr id="8" name="Retângulo 8"/>
          <p:cNvSpPr>
            <a:spLocks noChangeArrowheads="1"/>
          </p:cNvSpPr>
          <p:nvPr/>
        </p:nvSpPr>
        <p:spPr bwMode="auto">
          <a:xfrm>
            <a:off x="4562475" y="3810000"/>
            <a:ext cx="2209800" cy="1200150"/>
          </a:xfrm>
          <a:prstGeom prst="rect">
            <a:avLst/>
          </a:prstGeom>
          <a:noFill/>
          <a:ln>
            <a:noFill/>
          </a:ln>
          <a:extLst/>
        </p:spPr>
        <p:txBody>
          <a:bodyPr>
            <a:spAutoFit/>
          </a:bodyPr>
          <a:lstStyle/>
          <a:p>
            <a:pPr algn="ctr" eaLnBrk="1" hangingPunct="1">
              <a:defRPr/>
            </a:pPr>
            <a:r>
              <a:rPr lang="pt-BR" sz="2400" b="1" dirty="0">
                <a:solidFill>
                  <a:srgbClr val="EF792F"/>
                </a:solidFill>
                <a:effectLst>
                  <a:outerShdw blurRad="38100" dist="38100" dir="2700000" algn="tl">
                    <a:srgbClr val="000000">
                      <a:alpha val="43137"/>
                    </a:srgbClr>
                  </a:outerShdw>
                </a:effectLst>
              </a:rPr>
              <a:t>HORÁRIO:</a:t>
            </a:r>
          </a:p>
          <a:p>
            <a:pPr algn="ctr" eaLnBrk="1" hangingPunct="1">
              <a:defRPr/>
            </a:pPr>
            <a:r>
              <a:rPr lang="pt-BR" sz="2400" b="1" dirty="0">
                <a:solidFill>
                  <a:srgbClr val="716D65"/>
                </a:solidFill>
              </a:rPr>
              <a:t>Início: 09:00</a:t>
            </a:r>
          </a:p>
          <a:p>
            <a:pPr algn="ctr" eaLnBrk="1" hangingPunct="1">
              <a:defRPr/>
            </a:pPr>
            <a:r>
              <a:rPr lang="pt-BR" sz="2400" b="1" dirty="0">
                <a:solidFill>
                  <a:srgbClr val="716D65"/>
                </a:solidFill>
              </a:rPr>
              <a:t>Término: 12:00</a:t>
            </a:r>
            <a:endParaRPr lang="pt-BR" sz="2400" b="1" dirty="0">
              <a:solidFill>
                <a:srgbClr val="FF0000"/>
              </a:solidFill>
            </a:endParaRPr>
          </a:p>
        </p:txBody>
      </p:sp>
      <p:pic>
        <p:nvPicPr>
          <p:cNvPr id="9" name="Picture 2"/>
          <p:cNvPicPr>
            <a:picLocks noChangeAspect="1" noChangeArrowheads="1"/>
          </p:cNvPicPr>
          <p:nvPr/>
        </p:nvPicPr>
        <p:blipFill>
          <a:blip r:embed="rId4">
            <a:duotone>
              <a:prstClr val="black"/>
              <a:schemeClr val="accent1">
                <a:tint val="45000"/>
                <a:satMod val="400000"/>
              </a:schemeClr>
            </a:duotone>
          </a:blip>
          <a:srcRect/>
          <a:stretch>
            <a:fillRect/>
          </a:stretch>
        </p:blipFill>
        <p:spPr bwMode="auto">
          <a:xfrm>
            <a:off x="7152482" y="4363282"/>
            <a:ext cx="1888237" cy="2292282"/>
          </a:xfrm>
          <a:prstGeom prst="rect">
            <a:avLst/>
          </a:prstGeom>
          <a:noFill/>
          <a:ln w="9525">
            <a:noFill/>
            <a:miter lim="800000"/>
            <a:headEnd/>
            <a:tailEnd/>
          </a:ln>
        </p:spPr>
      </p:pic>
      <p:pic>
        <p:nvPicPr>
          <p:cNvPr id="28680" name="Picture 3"/>
          <p:cNvPicPr>
            <a:picLocks noChangeAspect="1" noChangeArrowheads="1"/>
          </p:cNvPicPr>
          <p:nvPr/>
        </p:nvPicPr>
        <p:blipFill>
          <a:blip r:embed="rId5"/>
          <a:srcRect/>
          <a:stretch>
            <a:fillRect/>
          </a:stretch>
        </p:blipFill>
        <p:spPr bwMode="auto">
          <a:xfrm>
            <a:off x="260350" y="2779713"/>
            <a:ext cx="4151313" cy="2335212"/>
          </a:xfrm>
          <a:prstGeom prst="rect">
            <a:avLst/>
          </a:prstGeom>
          <a:noFill/>
          <a:ln w="9525">
            <a:noFill/>
            <a:miter lim="800000"/>
            <a:headEnd/>
            <a:tailEnd/>
          </a:ln>
        </p:spPr>
      </p:pic>
      <p:sp>
        <p:nvSpPr>
          <p:cNvPr id="28681" name="TextBox 6"/>
          <p:cNvSpPr txBox="1">
            <a:spLocks noChangeArrowheads="1"/>
          </p:cNvSpPr>
          <p:nvPr/>
        </p:nvSpPr>
        <p:spPr bwMode="auto">
          <a:xfrm>
            <a:off x="2408238" y="1806575"/>
            <a:ext cx="6731000" cy="768350"/>
          </a:xfrm>
          <a:prstGeom prst="rect">
            <a:avLst/>
          </a:prstGeom>
          <a:noFill/>
          <a:ln w="9525">
            <a:noFill/>
            <a:miter lim="800000"/>
            <a:headEnd/>
            <a:tailEnd/>
          </a:ln>
        </p:spPr>
        <p:txBody>
          <a:bodyPr>
            <a:spAutoFit/>
          </a:bodyPr>
          <a:lstStyle/>
          <a:p>
            <a:pPr algn="ctr" eaLnBrk="1" hangingPunct="1"/>
            <a:r>
              <a:rPr lang="pt-BR" altLang="pt-BR" sz="2400" b="1"/>
              <a:t>Disciplina:</a:t>
            </a:r>
          </a:p>
          <a:p>
            <a:pPr algn="ctr" eaLnBrk="1" hangingPunct="1"/>
            <a:r>
              <a:rPr lang="pt-BR" altLang="pt-BR" sz="2000" b="1"/>
              <a:t>NPG0020 ADMINISTRAÇÃO DE CONFLITOS E NEGOCIAÇÃO</a:t>
            </a:r>
          </a:p>
        </p:txBody>
      </p:sp>
      <p:sp>
        <p:nvSpPr>
          <p:cNvPr id="13" name="TextBox 5"/>
          <p:cNvSpPr txBox="1">
            <a:spLocks noChangeArrowheads="1"/>
          </p:cNvSpPr>
          <p:nvPr/>
        </p:nvSpPr>
        <p:spPr bwMode="auto">
          <a:xfrm>
            <a:off x="3873500" y="238125"/>
            <a:ext cx="5167313" cy="1384300"/>
          </a:xfrm>
          <a:prstGeom prst="rect">
            <a:avLst/>
          </a:prstGeom>
          <a:noFill/>
          <a:ln>
            <a:noFill/>
          </a:ln>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defRPr/>
            </a:pPr>
            <a:r>
              <a:rPr lang="pt-BR" sz="4400" dirty="0" smtClean="0">
                <a:solidFill>
                  <a:srgbClr val="716D65"/>
                </a:solidFill>
              </a:rPr>
              <a:t> </a:t>
            </a:r>
            <a:r>
              <a:rPr lang="pt-BR" sz="4000" b="1" dirty="0" smtClean="0">
                <a:solidFill>
                  <a:srgbClr val="716D65"/>
                </a:solidFill>
                <a:effectLst>
                  <a:outerShdw blurRad="38100" dist="38100" dir="2700000" algn="tl">
                    <a:srgbClr val="000000">
                      <a:alpha val="43137"/>
                    </a:srgbClr>
                  </a:outerShdw>
                </a:effectLst>
              </a:rPr>
              <a:t> GESTÃO ESTRATÉGICA </a:t>
            </a:r>
          </a:p>
          <a:p>
            <a:pPr algn="ctr" eaLnBrk="1" hangingPunct="1">
              <a:defRPr/>
            </a:pPr>
            <a:r>
              <a:rPr lang="pt-BR" sz="4000" b="1" dirty="0" smtClean="0">
                <a:solidFill>
                  <a:srgbClr val="716D65"/>
                </a:solidFill>
                <a:effectLst>
                  <a:outerShdw blurRad="38100" dist="38100" dir="2700000" algn="tl">
                    <a:srgbClr val="000000">
                      <a:alpha val="43137"/>
                    </a:srgbClr>
                  </a:outerShdw>
                </a:effectLst>
              </a:rPr>
              <a:t>DE PESSOAS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tângulo 4"/>
          <p:cNvSpPr/>
          <p:nvPr/>
        </p:nvSpPr>
        <p:spPr>
          <a:xfrm>
            <a:off x="60325" y="2106613"/>
            <a:ext cx="8931275" cy="2740025"/>
          </a:xfrm>
          <a:prstGeom prst="rect">
            <a:avLst/>
          </a:prstGeom>
        </p:spPr>
        <p:txBody>
          <a:bodyPr>
            <a:spAutoFit/>
          </a:bodyPr>
          <a:lstStyle/>
          <a:p>
            <a:pPr algn="just" eaLnBrk="1" hangingPunct="1">
              <a:defRPr/>
            </a:pPr>
            <a:r>
              <a:rPr lang="pt-BR" sz="2800" b="1" dirty="0">
                <a:solidFill>
                  <a:schemeClr val="accent2"/>
                </a:solidFill>
                <a:effectLst>
                  <a:outerShdw blurRad="38100" dist="38100" dir="2700000" algn="tl">
                    <a:srgbClr val="000000">
                      <a:alpha val="43137"/>
                    </a:srgbClr>
                  </a:outerShdw>
                </a:effectLst>
              </a:rPr>
              <a:t>AULA 1: CONCEITOS FUNDAMENTAIS DA NEGOCIAÇÃO </a:t>
            </a:r>
          </a:p>
          <a:p>
            <a:pPr algn="just" eaLnBrk="1" hangingPunct="1">
              <a:defRPr/>
            </a:pPr>
            <a:endParaRPr lang="pt-BR" sz="2400" dirty="0"/>
          </a:p>
          <a:p>
            <a:pPr algn="just" eaLnBrk="1" hangingPunct="1">
              <a:defRPr/>
            </a:pPr>
            <a:r>
              <a:rPr lang="pt-BR" sz="2400" dirty="0"/>
              <a:t>INTRODUÇÃO; </a:t>
            </a:r>
            <a:r>
              <a:rPr lang="pt-BR" sz="2400" b="1" dirty="0"/>
              <a:t>CONCEITOS FUNDAMENTAIS DA NEGOCIAÇÃO; </a:t>
            </a:r>
            <a:r>
              <a:rPr lang="pt-BR" sz="2400" dirty="0"/>
              <a:t>GLOBALIZAÇÃO E NEGOCIAÇÃO;  </a:t>
            </a:r>
            <a:r>
              <a:rPr lang="pt-BR" sz="2400" b="1" dirty="0"/>
              <a:t>NEGOCIAÇÃO COMO UMA COMPETÊNCIA ESSENCIAL DE GESTÃO; </a:t>
            </a:r>
            <a:r>
              <a:rPr lang="pt-BR" sz="2400" dirty="0"/>
              <a:t>NATUREZA DINÂMICA DOS NEGÓCIOS; </a:t>
            </a:r>
            <a:r>
              <a:rPr lang="pt-BR" sz="2400" b="1" dirty="0"/>
              <a:t>INTERDEPENDÊNCIA;</a:t>
            </a:r>
            <a:r>
              <a:rPr lang="pt-BR" sz="2400" dirty="0"/>
              <a:t> CONCORRÊNCIA; </a:t>
            </a:r>
            <a:r>
              <a:rPr lang="pt-BR" sz="2400" b="1" dirty="0"/>
              <a:t>ERA DA INFORMAÇÃO;</a:t>
            </a:r>
            <a:r>
              <a:rPr lang="pt-BR" sz="2400" dirty="0"/>
              <a:t> GLOBALIZAÇÃO. </a:t>
            </a:r>
            <a:endParaRPr lang="pt-BR" sz="2400" b="1" dirty="0"/>
          </a:p>
        </p:txBody>
      </p:sp>
      <p:pic>
        <p:nvPicPr>
          <p:cNvPr id="9" name="Picture 2" descr="http://www.7cosocial.com/Portals/176257/images/shutterstock_97813955.jpg"/>
          <p:cNvPicPr>
            <a:picLocks noChangeAspect="1" noChangeArrowheads="1"/>
          </p:cNvPicPr>
          <p:nvPr/>
        </p:nvPicPr>
        <p:blipFill>
          <a:blip r:embed="rId3"/>
          <a:srcRect/>
          <a:stretch>
            <a:fillRect/>
          </a:stretch>
        </p:blipFill>
        <p:spPr bwMode="auto">
          <a:xfrm>
            <a:off x="7458075" y="804863"/>
            <a:ext cx="1597025" cy="1196975"/>
          </a:xfrm>
          <a:prstGeom prst="rect">
            <a:avLst/>
          </a:prstGeom>
          <a:noFill/>
          <a:ln w="15875" cap="sq" cmpd="sng">
            <a:solidFill>
              <a:schemeClr val="accent6">
                <a:lumMod val="75000"/>
              </a:schemeClr>
            </a:solidFill>
            <a:bevel/>
          </a:ln>
          <a:effectLst/>
        </p:spPr>
      </p:pic>
      <p:sp>
        <p:nvSpPr>
          <p:cNvPr id="14" name="Retângulo 13"/>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11"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29704" name="Picture 14" descr="Imagem relacionada"/>
          <p:cNvPicPr>
            <a:picLocks noChangeAspect="1" noChangeArrowheads="1"/>
          </p:cNvPicPr>
          <p:nvPr/>
        </p:nvPicPr>
        <p:blipFill>
          <a:blip r:embed="rId4"/>
          <a:srcRect/>
          <a:stretch>
            <a:fillRect/>
          </a:stretch>
        </p:blipFill>
        <p:spPr bwMode="auto">
          <a:xfrm>
            <a:off x="6218238" y="4322763"/>
            <a:ext cx="2855912" cy="2141537"/>
          </a:xfrm>
          <a:prstGeom prst="rect">
            <a:avLst/>
          </a:prstGeom>
          <a:noFill/>
          <a:ln w="9525">
            <a:noFill/>
            <a:miter lim="800000"/>
            <a:headEnd/>
            <a:tailEnd/>
          </a:ln>
        </p:spPr>
      </p:pic>
      <p:pic>
        <p:nvPicPr>
          <p:cNvPr id="12" name="Picture 8" descr="Imagem relacionada"/>
          <p:cNvPicPr>
            <a:picLocks noChangeAspect="1" noChangeArrowheads="1"/>
          </p:cNvPicPr>
          <p:nvPr/>
        </p:nvPicPr>
        <p:blipFill>
          <a:blip r:embed="rId5"/>
          <a:srcRect/>
          <a:stretch>
            <a:fillRect/>
          </a:stretch>
        </p:blipFill>
        <p:spPr bwMode="auto">
          <a:xfrm>
            <a:off x="594054" y="4771032"/>
            <a:ext cx="2073790" cy="1763118"/>
          </a:xfrm>
          <a:prstGeom prst="rect">
            <a:avLst/>
          </a:prstGeom>
          <a:noFill/>
          <a:ln w="9525">
            <a:noFill/>
            <a:miter lim="800000"/>
            <a:headEnd/>
            <a:tailEnd/>
          </a:ln>
        </p:spPr>
      </p:pic>
      <p:sp>
        <p:nvSpPr>
          <p:cNvPr id="13" name="Retângulo 12"/>
          <p:cNvSpPr/>
          <p:nvPr/>
        </p:nvSpPr>
        <p:spPr>
          <a:xfrm>
            <a:off x="1930400" y="989013"/>
            <a:ext cx="3028950" cy="523875"/>
          </a:xfrm>
          <a:prstGeom prst="rect">
            <a:avLst/>
          </a:prstGeom>
        </p:spPr>
        <p:txBody>
          <a:bodyPr wrap="none">
            <a:spAutoFit/>
          </a:bodyPr>
          <a:lstStyle/>
          <a:p>
            <a:pPr eaLnBrk="1" hangingPunct="1">
              <a:defRPr/>
            </a:pPr>
            <a:r>
              <a:rPr lang="pt-BR" sz="2800" b="1" dirty="0">
                <a:solidFill>
                  <a:srgbClr val="227485"/>
                </a:solidFill>
                <a:effectLst>
                  <a:outerShdw blurRad="38100" dist="38100" dir="2700000" algn="tl">
                    <a:srgbClr val="000000">
                      <a:alpha val="43137"/>
                    </a:srgbClr>
                  </a:outerShdw>
                </a:effectLst>
              </a:rPr>
              <a:t>PLANO DE ENSINO </a:t>
            </a:r>
            <a:endParaRPr lang="pt-BR" sz="2800" dirty="0"/>
          </a:p>
        </p:txBody>
      </p:sp>
      <p:pic>
        <p:nvPicPr>
          <p:cNvPr id="15" name="Picture 8" descr="Imagem relacionada"/>
          <p:cNvPicPr>
            <a:picLocks noChangeAspect="1" noChangeArrowheads="1"/>
          </p:cNvPicPr>
          <p:nvPr/>
        </p:nvPicPr>
        <p:blipFill>
          <a:blip r:embed="rId5"/>
          <a:srcRect/>
          <a:stretch>
            <a:fillRect/>
          </a:stretch>
        </p:blipFill>
        <p:spPr bwMode="auto">
          <a:xfrm>
            <a:off x="152399" y="624060"/>
            <a:ext cx="1570337" cy="1335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30724" name="Picture 3" descr="https://mastia.files.wordpress.com/2015/06/referencias-biblioraficas.gif?w=620"/>
          <p:cNvPicPr>
            <a:picLocks noChangeAspect="1" noChangeArrowheads="1"/>
          </p:cNvPicPr>
          <p:nvPr/>
        </p:nvPicPr>
        <p:blipFill>
          <a:blip r:embed="rId3"/>
          <a:srcRect/>
          <a:stretch>
            <a:fillRect/>
          </a:stretch>
        </p:blipFill>
        <p:spPr bwMode="auto">
          <a:xfrm>
            <a:off x="39688" y="758825"/>
            <a:ext cx="1417637" cy="1079500"/>
          </a:xfrm>
          <a:prstGeom prst="rect">
            <a:avLst/>
          </a:prstGeom>
          <a:noFill/>
          <a:ln w="9525">
            <a:noFill/>
            <a:miter lim="800000"/>
            <a:headEnd/>
            <a:tailEnd/>
          </a:ln>
        </p:spPr>
      </p:pic>
      <p:sp>
        <p:nvSpPr>
          <p:cNvPr id="7" name="Retângulo 6"/>
          <p:cNvSpPr/>
          <p:nvPr/>
        </p:nvSpPr>
        <p:spPr>
          <a:xfrm>
            <a:off x="1703388" y="1112838"/>
            <a:ext cx="2005012" cy="523875"/>
          </a:xfrm>
          <a:prstGeom prst="rect">
            <a:avLst/>
          </a:prstGeom>
        </p:spPr>
        <p:txBody>
          <a:bodyPr wrap="none">
            <a:spAutoFit/>
          </a:bodyPr>
          <a:lstStyle/>
          <a:p>
            <a:pPr eaLnBrk="1" hangingPunct="1">
              <a:defRPr/>
            </a:pPr>
            <a:r>
              <a:rPr lang="pt-BR" sz="2800" b="1" u="sng" dirty="0">
                <a:solidFill>
                  <a:srgbClr val="C00000"/>
                </a:solidFill>
                <a:effectLst>
                  <a:outerShdw blurRad="38100" dist="38100" dir="2700000" algn="tl">
                    <a:srgbClr val="000000">
                      <a:alpha val="43137"/>
                    </a:srgbClr>
                  </a:outerShdw>
                </a:effectLst>
                <a:cs typeface="Arial" charset="0"/>
              </a:rPr>
              <a:t>Referências:</a:t>
            </a:r>
          </a:p>
        </p:txBody>
      </p:sp>
      <p:sp>
        <p:nvSpPr>
          <p:cNvPr id="9"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
        <p:nvSpPr>
          <p:cNvPr id="30727" name="Retângulo 1"/>
          <p:cNvSpPr>
            <a:spLocks noChangeArrowheads="1"/>
          </p:cNvSpPr>
          <p:nvPr/>
        </p:nvSpPr>
        <p:spPr bwMode="auto">
          <a:xfrm>
            <a:off x="244475" y="1981200"/>
            <a:ext cx="8615363" cy="4292600"/>
          </a:xfrm>
          <a:prstGeom prst="rect">
            <a:avLst/>
          </a:prstGeom>
          <a:noFill/>
          <a:ln w="9525">
            <a:noFill/>
            <a:miter lim="800000"/>
            <a:headEnd/>
            <a:tailEnd/>
          </a:ln>
        </p:spPr>
        <p:txBody>
          <a:bodyPr>
            <a:spAutoFit/>
          </a:bodyPr>
          <a:lstStyle/>
          <a:p>
            <a:pPr algn="just"/>
            <a:r>
              <a:rPr lang="pt-BR" altLang="pt-BR"/>
              <a:t>BURBRIDGE, R. Marc et al. Gestão de negociação: como conseguir o que se quer sem ceder o que não se deve. São Paulo: Saraiva, 2007. </a:t>
            </a:r>
          </a:p>
          <a:p>
            <a:pPr algn="just">
              <a:lnSpc>
                <a:spcPct val="150000"/>
              </a:lnSpc>
            </a:pPr>
            <a:r>
              <a:rPr lang="pt-BR" altLang="pt-BR"/>
              <a:t>BURBRIDGE, R. Marc. Gestão de conflitos. São Paulo: Saraiva, 2012. </a:t>
            </a:r>
          </a:p>
          <a:p>
            <a:pPr algn="just"/>
            <a:r>
              <a:rPr lang="pt-BR" altLang="pt-BR"/>
              <a:t>FERREIRA, Gonzaga. Negociação: como usar a inteligência e a racionalidade. São Paulo. Atlas, 2008. </a:t>
            </a:r>
          </a:p>
          <a:p>
            <a:pPr algn="just"/>
            <a:endParaRPr lang="pt-BR" altLang="pt-BR" sz="600"/>
          </a:p>
          <a:p>
            <a:pPr algn="just"/>
            <a:r>
              <a:rPr lang="pt-BR" altLang="pt-BR"/>
              <a:t>LEWICKI, Roy L.; SAUNDERS, David M.; MINTON, John W. Fundamentos da negociação. Porto Alegre: Bookman, 2002. </a:t>
            </a:r>
          </a:p>
          <a:p>
            <a:pPr algn="just"/>
            <a:endParaRPr lang="pt-BR" altLang="pt-BR" sz="600"/>
          </a:p>
          <a:p>
            <a:pPr algn="just"/>
            <a:r>
              <a:rPr lang="pt-BR" altLang="pt-BR"/>
              <a:t>MELLO, José Carlos Martins F. de. Negociação baseada em estratégia. 2. ed. São Paulo: Atlas, 2010. </a:t>
            </a:r>
          </a:p>
          <a:p>
            <a:pPr algn="just"/>
            <a:endParaRPr lang="pt-BR" altLang="pt-BR" sz="600"/>
          </a:p>
          <a:p>
            <a:pPr algn="just"/>
            <a:r>
              <a:rPr lang="pt-BR" altLang="pt-BR"/>
              <a:t>THOMPSON, Leigh L. O negociador. 3. ed. São Paulo: Pearson Prentice Hall, 2009. </a:t>
            </a:r>
          </a:p>
          <a:p>
            <a:pPr algn="just"/>
            <a:endParaRPr lang="pt-BR" altLang="pt-BR" sz="600"/>
          </a:p>
          <a:p>
            <a:pPr algn="just"/>
            <a:r>
              <a:rPr lang="pt-BR" altLang="pt-BR"/>
              <a:t>URY, William. Supere o não: negociando com pessoas difíceis. 3. ed. Rio de Janeiro: Best Seller, 2005. </a:t>
            </a:r>
          </a:p>
          <a:p>
            <a:pPr algn="just"/>
            <a:endParaRPr lang="pt-BR" altLang="pt-BR" sz="600"/>
          </a:p>
          <a:p>
            <a:pPr algn="just"/>
            <a:r>
              <a:rPr lang="pt-BR" altLang="pt-BR"/>
              <a:t>WANDERLEY, Augusto, J. Negociação total. São Paulo: Editora Gente, 2012.</a:t>
            </a:r>
          </a:p>
        </p:txBody>
      </p:sp>
      <p:pic>
        <p:nvPicPr>
          <p:cNvPr id="30728"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16" name="Retângulo 15"/>
          <p:cNvSpPr/>
          <p:nvPr/>
        </p:nvSpPr>
        <p:spPr>
          <a:xfrm>
            <a:off x="612775" y="1033463"/>
            <a:ext cx="1914525" cy="523875"/>
          </a:xfrm>
          <a:prstGeom prst="rect">
            <a:avLst/>
          </a:prstGeom>
        </p:spPr>
        <p:txBody>
          <a:bodyPr wrap="none">
            <a:spAutoFit/>
          </a:bodyPr>
          <a:lstStyle/>
          <a:p>
            <a:pPr algn="just" eaLnBrk="1" hangingPunct="1">
              <a:defRPr/>
            </a:pPr>
            <a:r>
              <a:rPr lang="pt-BR" sz="2800" b="1" u="sng" dirty="0">
                <a:solidFill>
                  <a:srgbClr val="C00000"/>
                </a:solidFill>
                <a:effectLst>
                  <a:outerShdw blurRad="38100" dist="38100" dir="2700000" algn="tl">
                    <a:srgbClr val="000000">
                      <a:alpha val="43137"/>
                    </a:srgbClr>
                  </a:outerShdw>
                </a:effectLst>
              </a:rPr>
              <a:t>Introdução:</a:t>
            </a:r>
          </a:p>
        </p:txBody>
      </p:sp>
      <p:pic>
        <p:nvPicPr>
          <p:cNvPr id="31749" name="Picture 4" descr="http://clean-city69.ru/images/Check_mark.svg.png"/>
          <p:cNvPicPr>
            <a:picLocks noChangeAspect="1" noChangeArrowheads="1"/>
          </p:cNvPicPr>
          <p:nvPr/>
        </p:nvPicPr>
        <p:blipFill>
          <a:blip r:embed="rId3"/>
          <a:srcRect/>
          <a:stretch>
            <a:fillRect/>
          </a:stretch>
        </p:blipFill>
        <p:spPr bwMode="auto">
          <a:xfrm>
            <a:off x="169863" y="1112838"/>
            <a:ext cx="449262"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
        <p:nvSpPr>
          <p:cNvPr id="31751" name="Retângulo 1"/>
          <p:cNvSpPr>
            <a:spLocks noChangeArrowheads="1"/>
          </p:cNvSpPr>
          <p:nvPr/>
        </p:nvSpPr>
        <p:spPr bwMode="auto">
          <a:xfrm>
            <a:off x="169863" y="1809750"/>
            <a:ext cx="8801100" cy="4248150"/>
          </a:xfrm>
          <a:prstGeom prst="rect">
            <a:avLst/>
          </a:prstGeom>
          <a:noFill/>
          <a:ln w="9525">
            <a:noFill/>
            <a:miter lim="800000"/>
            <a:headEnd/>
            <a:tailEnd/>
          </a:ln>
        </p:spPr>
        <p:txBody>
          <a:bodyPr>
            <a:spAutoFit/>
          </a:bodyPr>
          <a:lstStyle/>
          <a:p>
            <a:pPr algn="just"/>
            <a:r>
              <a:rPr lang="pt-BR" altLang="pt-BR"/>
              <a:t>Começaremos esta aula fazendo uma breve introdução quanto aos conceitos fundamentais de negociação. </a:t>
            </a:r>
          </a:p>
          <a:p>
            <a:pPr algn="just"/>
            <a:endParaRPr lang="pt-BR" altLang="pt-BR"/>
          </a:p>
          <a:p>
            <a:pPr algn="just"/>
            <a:r>
              <a:rPr lang="pt-BR" altLang="pt-BR"/>
              <a:t>Os conceitos são muitos, de acordo com vários autores abordados, e até mesmo pelo entendimento das pessoas, as negociações podem existir, e quase sempre existem, em situações para obter soluções quanto a questões pessoais, profissionais, políticas, comerciais, diplomáticas, gerenciais, trabalhistas, institucionais, em negociações de reféns, entre outras. </a:t>
            </a:r>
          </a:p>
          <a:p>
            <a:pPr algn="just"/>
            <a:endParaRPr lang="pt-BR" altLang="pt-BR"/>
          </a:p>
          <a:p>
            <a:pPr algn="just"/>
            <a:r>
              <a:rPr lang="pt-BR" altLang="pt-BR"/>
              <a:t>Enfim, são muitas as situações em que poderemos usar os conceitos de negociação da melhor forma. Nesta perspectiva abordaremos a questão dos efeitos da globalização nos cenários da negociação. </a:t>
            </a:r>
          </a:p>
          <a:p>
            <a:pPr algn="just"/>
            <a:endParaRPr lang="pt-BR" altLang="pt-BR"/>
          </a:p>
          <a:p>
            <a:pPr algn="just"/>
            <a:r>
              <a:rPr lang="pt-BR" altLang="pt-BR"/>
              <a:t>Como não existe mais interior no mundo, devemos ter o cuidado de buscar o máximo possível de informações. </a:t>
            </a:r>
          </a:p>
        </p:txBody>
      </p:sp>
      <p:pic>
        <p:nvPicPr>
          <p:cNvPr id="31752"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7" name="Retângulo 6"/>
          <p:cNvSpPr/>
          <p:nvPr/>
        </p:nvSpPr>
        <p:spPr>
          <a:xfrm>
            <a:off x="612775" y="1033463"/>
            <a:ext cx="1914525" cy="523875"/>
          </a:xfrm>
          <a:prstGeom prst="rect">
            <a:avLst/>
          </a:prstGeom>
        </p:spPr>
        <p:txBody>
          <a:bodyPr wrap="none">
            <a:spAutoFit/>
          </a:bodyPr>
          <a:lstStyle/>
          <a:p>
            <a:pPr algn="just" eaLnBrk="1" hangingPunct="1">
              <a:defRPr/>
            </a:pPr>
            <a:r>
              <a:rPr lang="pt-BR" sz="2800" b="1" u="sng" dirty="0">
                <a:solidFill>
                  <a:srgbClr val="C00000"/>
                </a:solidFill>
                <a:effectLst>
                  <a:outerShdw blurRad="38100" dist="38100" dir="2700000" algn="tl">
                    <a:srgbClr val="000000">
                      <a:alpha val="43137"/>
                    </a:srgbClr>
                  </a:outerShdw>
                </a:effectLst>
              </a:rPr>
              <a:t>Introdução:</a:t>
            </a:r>
          </a:p>
        </p:txBody>
      </p:sp>
      <p:pic>
        <p:nvPicPr>
          <p:cNvPr id="32773" name="Picture 4" descr="http://clean-city69.ru/images/Check_mark.svg.png"/>
          <p:cNvPicPr>
            <a:picLocks noChangeAspect="1" noChangeArrowheads="1"/>
          </p:cNvPicPr>
          <p:nvPr/>
        </p:nvPicPr>
        <p:blipFill>
          <a:blip r:embed="rId3"/>
          <a:srcRect/>
          <a:stretch>
            <a:fillRect/>
          </a:stretch>
        </p:blipFill>
        <p:spPr bwMode="auto">
          <a:xfrm>
            <a:off x="169863" y="1112838"/>
            <a:ext cx="449262" cy="449262"/>
          </a:xfrm>
          <a:prstGeom prst="rect">
            <a:avLst/>
          </a:prstGeom>
          <a:noFill/>
          <a:ln w="9525">
            <a:noFill/>
            <a:miter lim="800000"/>
            <a:headEnd/>
            <a:tailEnd/>
          </a:ln>
        </p:spPr>
      </p:pic>
      <p:sp>
        <p:nvSpPr>
          <p:cNvPr id="14" name="Retângulo 13"/>
          <p:cNvSpPr/>
          <p:nvPr/>
        </p:nvSpPr>
        <p:spPr>
          <a:xfrm>
            <a:off x="1171575" y="4016375"/>
            <a:ext cx="1489075" cy="460375"/>
          </a:xfrm>
          <a:prstGeom prst="rect">
            <a:avLst/>
          </a:prstGeom>
        </p:spPr>
        <p:txBody>
          <a:bodyPr wrap="none">
            <a:spAutoFit/>
          </a:bodyPr>
          <a:lstStyle/>
          <a:p>
            <a:pPr algn="just" eaLnBrk="1" hangingPunct="1">
              <a:defRPr/>
            </a:pPr>
            <a:r>
              <a:rPr lang="pt-BR" sz="2400" b="1" u="sng" dirty="0">
                <a:solidFill>
                  <a:srgbClr val="C00000"/>
                </a:solidFill>
                <a:effectLst>
                  <a:outerShdw blurRad="38100" dist="38100" dir="2700000" algn="tl">
                    <a:srgbClr val="000000">
                      <a:alpha val="43137"/>
                    </a:srgbClr>
                  </a:outerShdw>
                </a:effectLst>
              </a:rPr>
              <a:t>Objetivos:</a:t>
            </a:r>
          </a:p>
        </p:txBody>
      </p:sp>
      <p:pic>
        <p:nvPicPr>
          <p:cNvPr id="32775" name="Picture 4" descr="http://clean-city69.ru/images/Check_mark.svg.png"/>
          <p:cNvPicPr>
            <a:picLocks noChangeAspect="1" noChangeArrowheads="1"/>
          </p:cNvPicPr>
          <p:nvPr/>
        </p:nvPicPr>
        <p:blipFill>
          <a:blip r:embed="rId3"/>
          <a:srcRect/>
          <a:stretch>
            <a:fillRect/>
          </a:stretch>
        </p:blipFill>
        <p:spPr bwMode="auto">
          <a:xfrm>
            <a:off x="722313" y="4060825"/>
            <a:ext cx="449262" cy="449263"/>
          </a:xfrm>
          <a:prstGeom prst="rect">
            <a:avLst/>
          </a:prstGeom>
          <a:noFill/>
          <a:ln w="9525">
            <a:noFill/>
            <a:miter lim="800000"/>
            <a:headEnd/>
            <a:tailEnd/>
          </a:ln>
        </p:spPr>
      </p:pic>
      <p:sp>
        <p:nvSpPr>
          <p:cNvPr id="32777" name="Retângulo 1"/>
          <p:cNvSpPr>
            <a:spLocks noChangeArrowheads="1"/>
          </p:cNvSpPr>
          <p:nvPr/>
        </p:nvSpPr>
        <p:spPr bwMode="auto">
          <a:xfrm>
            <a:off x="722313" y="4660900"/>
            <a:ext cx="8086725" cy="1296988"/>
          </a:xfrm>
          <a:prstGeom prst="rect">
            <a:avLst/>
          </a:prstGeom>
          <a:noFill/>
          <a:ln w="9525">
            <a:noFill/>
            <a:miter lim="800000"/>
            <a:headEnd/>
            <a:tailEnd/>
          </a:ln>
        </p:spPr>
        <p:txBody>
          <a:bodyPr>
            <a:spAutoFit/>
          </a:bodyPr>
          <a:lstStyle/>
          <a:p>
            <a:pPr marL="342900" indent="-342900" algn="just">
              <a:lnSpc>
                <a:spcPct val="150000"/>
              </a:lnSpc>
              <a:buFontTx/>
              <a:buAutoNum type="arabicPeriod"/>
            </a:pPr>
            <a:r>
              <a:rPr lang="pt-BR" altLang="pt-BR"/>
              <a:t>Entender os conceitos fundamentais de negociação;</a:t>
            </a:r>
          </a:p>
          <a:p>
            <a:pPr marL="342900" indent="-342900" algn="just">
              <a:lnSpc>
                <a:spcPct val="150000"/>
              </a:lnSpc>
              <a:buFontTx/>
              <a:buAutoNum type="arabicPeriod"/>
            </a:pPr>
            <a:r>
              <a:rPr lang="pt-BR" altLang="pt-BR"/>
              <a:t>Compreender as oportunidades que a globalização proporciona para negociação e como competência essencial de gestão.</a:t>
            </a:r>
          </a:p>
        </p:txBody>
      </p:sp>
      <p:sp>
        <p:nvSpPr>
          <p:cNvPr id="32778" name="Retângulo 2"/>
          <p:cNvSpPr>
            <a:spLocks noChangeArrowheads="1"/>
          </p:cNvSpPr>
          <p:nvPr/>
        </p:nvSpPr>
        <p:spPr bwMode="auto">
          <a:xfrm>
            <a:off x="169863" y="1939925"/>
            <a:ext cx="8863012" cy="1476375"/>
          </a:xfrm>
          <a:prstGeom prst="rect">
            <a:avLst/>
          </a:prstGeom>
          <a:noFill/>
          <a:ln w="9525">
            <a:noFill/>
            <a:miter lim="800000"/>
            <a:headEnd/>
            <a:tailEnd/>
          </a:ln>
        </p:spPr>
        <p:txBody>
          <a:bodyPr>
            <a:spAutoFit/>
          </a:bodyPr>
          <a:lstStyle/>
          <a:p>
            <a:pPr algn="just"/>
            <a:r>
              <a:rPr lang="pt-BR" altLang="pt-BR"/>
              <a:t>Saber entender as pessoas em um cenário onde a informação cada vez mais é compartilhada é importante para obter vantagem competitiva. </a:t>
            </a:r>
          </a:p>
          <a:p>
            <a:pPr algn="just"/>
            <a:endParaRPr lang="pt-BR" altLang="pt-BR"/>
          </a:p>
          <a:p>
            <a:pPr algn="just"/>
            <a:r>
              <a:rPr lang="pt-BR" altLang="pt-BR"/>
              <a:t>Por fim, apresentaremos a ótica da negociação como uma competência essencial de gestão na busca de melhores resultados e como um fator diferenciador de negociação. </a:t>
            </a:r>
          </a:p>
        </p:txBody>
      </p:sp>
      <p:pic>
        <p:nvPicPr>
          <p:cNvPr id="32779"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13"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0" y="-26988"/>
            <a:ext cx="7974013" cy="1200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pt-BR" sz="7200" b="1" dirty="0" smtClean="0">
                <a:solidFill>
                  <a:srgbClr val="C00000"/>
                </a:solidFill>
                <a:effectLst>
                  <a:outerShdw blurRad="38100" dist="38100" dir="2700000" algn="tl">
                    <a:srgbClr val="000000">
                      <a:alpha val="43137"/>
                    </a:srgbClr>
                  </a:outerShdw>
                </a:effectLst>
                <a:latin typeface="Broadway" pitchFamily="82" charset="0"/>
              </a:rPr>
              <a:t>B O M   D I A</a:t>
            </a:r>
            <a:endParaRPr lang="pt-BR" sz="7200" dirty="0">
              <a:solidFill>
                <a:srgbClr val="C00000"/>
              </a:solidFill>
              <a:effectLst>
                <a:outerShdw blurRad="38100" dist="38100" dir="2700000" algn="tl">
                  <a:srgbClr val="000000">
                    <a:alpha val="43137"/>
                  </a:srgbClr>
                </a:outerShdw>
              </a:effectLst>
              <a:latin typeface="Broadway" pitchFamily="82" charset="0"/>
            </a:endParaRPr>
          </a:p>
        </p:txBody>
      </p:sp>
      <p:pic>
        <p:nvPicPr>
          <p:cNvPr id="15363" name="Picture 21" descr="http://nrussu.com/wp-content/uploads/2014/07/coffee_table_talk_pa-012.gif"/>
          <p:cNvPicPr>
            <a:picLocks noChangeAspect="1" noChangeArrowheads="1" noCrop="1"/>
          </p:cNvPicPr>
          <p:nvPr/>
        </p:nvPicPr>
        <p:blipFill>
          <a:blip r:embed="rId2"/>
          <a:srcRect/>
          <a:stretch>
            <a:fillRect/>
          </a:stretch>
        </p:blipFill>
        <p:spPr bwMode="auto">
          <a:xfrm>
            <a:off x="3133725" y="2268538"/>
            <a:ext cx="5729288" cy="4741862"/>
          </a:xfrm>
          <a:prstGeom prst="rect">
            <a:avLst/>
          </a:prstGeom>
          <a:noFill/>
          <a:ln w="9525">
            <a:noFill/>
            <a:miter lim="800000"/>
            <a:headEnd/>
            <a:tailEnd/>
          </a:ln>
        </p:spPr>
      </p:pic>
      <p:pic>
        <p:nvPicPr>
          <p:cNvPr id="15364" name="Picture 3"/>
          <p:cNvPicPr>
            <a:picLocks noChangeAspect="1" noChangeArrowheads="1"/>
          </p:cNvPicPr>
          <p:nvPr/>
        </p:nvPicPr>
        <p:blipFill>
          <a:blip r:embed="rId3"/>
          <a:srcRect/>
          <a:stretch>
            <a:fillRect/>
          </a:stretch>
        </p:blipFill>
        <p:spPr bwMode="auto">
          <a:xfrm>
            <a:off x="201613" y="1504950"/>
            <a:ext cx="2687637" cy="2366963"/>
          </a:xfrm>
          <a:prstGeom prst="rect">
            <a:avLst/>
          </a:prstGeom>
          <a:noFill/>
          <a:ln w="9525">
            <a:noFill/>
            <a:miter lim="800000"/>
            <a:headEnd/>
            <a:tailEnd/>
          </a:ln>
        </p:spPr>
      </p:pic>
      <p:pic>
        <p:nvPicPr>
          <p:cNvPr id="15365" name="Picture 4"/>
          <p:cNvPicPr>
            <a:picLocks noChangeAspect="1" noChangeArrowheads="1"/>
          </p:cNvPicPr>
          <p:nvPr/>
        </p:nvPicPr>
        <p:blipFill>
          <a:blip r:embed="rId4"/>
          <a:srcRect/>
          <a:stretch>
            <a:fillRect/>
          </a:stretch>
        </p:blipFill>
        <p:spPr bwMode="auto">
          <a:xfrm>
            <a:off x="6211888" y="1482725"/>
            <a:ext cx="2855912" cy="1020763"/>
          </a:xfrm>
          <a:prstGeom prst="rect">
            <a:avLst/>
          </a:prstGeom>
          <a:noFill/>
          <a:ln w="9525">
            <a:noFill/>
            <a:miter lim="800000"/>
            <a:headEnd/>
            <a:tailEnd/>
          </a:ln>
        </p:spPr>
      </p:pic>
      <p:pic>
        <p:nvPicPr>
          <p:cNvPr id="15366" name="Picture 5"/>
          <p:cNvPicPr>
            <a:picLocks noChangeAspect="1" noChangeArrowheads="1"/>
          </p:cNvPicPr>
          <p:nvPr/>
        </p:nvPicPr>
        <p:blipFill>
          <a:blip r:embed="rId5"/>
          <a:srcRect/>
          <a:stretch>
            <a:fillRect/>
          </a:stretch>
        </p:blipFill>
        <p:spPr bwMode="auto">
          <a:xfrm>
            <a:off x="212725" y="3976688"/>
            <a:ext cx="2676525" cy="245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8" name="Retângulo 7"/>
          <p:cNvSpPr/>
          <p:nvPr/>
        </p:nvSpPr>
        <p:spPr>
          <a:xfrm>
            <a:off x="831850" y="1003300"/>
            <a:ext cx="5316538" cy="461963"/>
          </a:xfrm>
          <a:prstGeom prst="rect">
            <a:avLst/>
          </a:prstGeom>
        </p:spPr>
        <p:txBody>
          <a:bodyPr wrap="none">
            <a:spAutoFit/>
          </a:bodyPr>
          <a:lstStyle/>
          <a:p>
            <a:pPr eaLnBrk="1" hangingPunct="1">
              <a:defRPr/>
            </a:pPr>
            <a:r>
              <a:rPr lang="pt-BR" sz="2400" b="1" dirty="0">
                <a:solidFill>
                  <a:srgbClr val="C00000"/>
                </a:solidFill>
                <a:effectLst>
                  <a:outerShdw blurRad="38100" dist="38100" dir="2700000" algn="tl">
                    <a:srgbClr val="000000">
                      <a:alpha val="43137"/>
                    </a:srgbClr>
                  </a:outerShdw>
                </a:effectLst>
              </a:rPr>
              <a:t>Conceitos Fundamentais da Negociação:</a:t>
            </a:r>
          </a:p>
        </p:txBody>
      </p:sp>
      <p:pic>
        <p:nvPicPr>
          <p:cNvPr id="33797"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3799"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33800" name="Retângulo 1"/>
          <p:cNvSpPr>
            <a:spLocks noChangeArrowheads="1"/>
          </p:cNvSpPr>
          <p:nvPr/>
        </p:nvSpPr>
        <p:spPr bwMode="auto">
          <a:xfrm>
            <a:off x="173038" y="1773238"/>
            <a:ext cx="8797925" cy="4186237"/>
          </a:xfrm>
          <a:prstGeom prst="rect">
            <a:avLst/>
          </a:prstGeom>
          <a:noFill/>
          <a:ln w="9525">
            <a:noFill/>
            <a:miter lim="800000"/>
            <a:headEnd/>
            <a:tailEnd/>
          </a:ln>
        </p:spPr>
        <p:txBody>
          <a:bodyPr>
            <a:spAutoFit/>
          </a:bodyPr>
          <a:lstStyle/>
          <a:p>
            <a:pPr algn="just"/>
            <a:r>
              <a:rPr lang="pt-BR" altLang="pt-BR"/>
              <a:t>“No século XX, a potência de um país era medida pelo que ele poderia destruir. </a:t>
            </a:r>
          </a:p>
          <a:p>
            <a:pPr algn="just"/>
            <a:r>
              <a:rPr lang="pt-BR" altLang="pt-BR"/>
              <a:t>No século XXI, a força deve ser medida pelo que somos capazes de construir juntos”. </a:t>
            </a:r>
          </a:p>
          <a:p>
            <a:pPr algn="just"/>
            <a:r>
              <a:rPr lang="pt-BR" altLang="pt-BR" sz="1600"/>
              <a:t>Douglas Alexander, Ministro do Comércio e Desenvolvimento Internacional da Inglaterra (2007).</a:t>
            </a:r>
          </a:p>
          <a:p>
            <a:pPr algn="just"/>
            <a:endParaRPr lang="pt-BR" altLang="pt-BR"/>
          </a:p>
          <a:p>
            <a:pPr algn="just"/>
            <a:r>
              <a:rPr lang="pt-BR" altLang="pt-BR"/>
              <a:t>“As pessoas negociam para obter um resultado melhor do que se não negociassem” </a:t>
            </a:r>
          </a:p>
          <a:p>
            <a:pPr algn="just"/>
            <a:r>
              <a:rPr lang="pt-BR" altLang="pt-BR" sz="1600"/>
              <a:t>(William Ury; Roger Fisher). </a:t>
            </a:r>
          </a:p>
          <a:p>
            <a:pPr algn="just"/>
            <a:endParaRPr lang="pt-BR" altLang="pt-BR"/>
          </a:p>
          <a:p>
            <a:pPr algn="just"/>
            <a:r>
              <a:rPr lang="pt-BR" altLang="pt-BR"/>
              <a:t>Os conceitos e entendimentos sobre negociação são muitos. De acordo com vários autores, e até mesmo pelo entendimento das pessoas, as negociações podem existir e quase sempre existem, em situações para obter soluções quanto a questões pessoais, profissionais, políticas, comerciais, diplomáticas, gerenciais, trabalhistas, institucionais, em negociações de reféns, entre outras. </a:t>
            </a:r>
          </a:p>
          <a:p>
            <a:pPr algn="just"/>
            <a:endParaRPr lang="pt-BR" altLang="pt-BR"/>
          </a:p>
          <a:p>
            <a:pPr algn="just"/>
            <a:r>
              <a:rPr lang="pt-BR" altLang="pt-BR"/>
              <a:t>Enfim, são muitas as situações em que poderemos usar os conceitos de negociação da melhor forma para uma determinada situação. Negociamos o tempo inteiro.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8" name="Retângulo 7"/>
          <p:cNvSpPr/>
          <p:nvPr/>
        </p:nvSpPr>
        <p:spPr>
          <a:xfrm>
            <a:off x="831850" y="1003300"/>
            <a:ext cx="5316538" cy="461963"/>
          </a:xfrm>
          <a:prstGeom prst="rect">
            <a:avLst/>
          </a:prstGeom>
        </p:spPr>
        <p:txBody>
          <a:bodyPr wrap="none">
            <a:spAutoFit/>
          </a:bodyPr>
          <a:lstStyle/>
          <a:p>
            <a:pPr eaLnBrk="1" hangingPunct="1">
              <a:defRPr/>
            </a:pPr>
            <a:r>
              <a:rPr lang="pt-BR" sz="2400" b="1" dirty="0">
                <a:solidFill>
                  <a:srgbClr val="C00000"/>
                </a:solidFill>
                <a:effectLst>
                  <a:outerShdw blurRad="38100" dist="38100" dir="2700000" algn="tl">
                    <a:srgbClr val="000000">
                      <a:alpha val="43137"/>
                    </a:srgbClr>
                  </a:outerShdw>
                </a:effectLst>
              </a:rPr>
              <a:t>Conceitos Fundamentais da Negociação:</a:t>
            </a:r>
          </a:p>
        </p:txBody>
      </p:sp>
      <p:pic>
        <p:nvPicPr>
          <p:cNvPr id="34821"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4823"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34824" name="Retângulo 8"/>
          <p:cNvSpPr>
            <a:spLocks noChangeArrowheads="1"/>
          </p:cNvSpPr>
          <p:nvPr/>
        </p:nvSpPr>
        <p:spPr bwMode="auto">
          <a:xfrm>
            <a:off x="173038" y="1692275"/>
            <a:ext cx="8797925" cy="4248150"/>
          </a:xfrm>
          <a:prstGeom prst="rect">
            <a:avLst/>
          </a:prstGeom>
          <a:noFill/>
          <a:ln w="9525">
            <a:noFill/>
            <a:miter lim="800000"/>
            <a:headEnd/>
            <a:tailEnd/>
          </a:ln>
        </p:spPr>
        <p:txBody>
          <a:bodyPr>
            <a:spAutoFit/>
          </a:bodyPr>
          <a:lstStyle/>
          <a:p>
            <a:pPr algn="just"/>
            <a:r>
              <a:rPr lang="pt-BR" altLang="pt-BR"/>
              <a:t>A busca pela satisfação de ambos os lados envolvidos na negociação deve ser a tônica para estreitar relacionamentos e possivelmente criar musculatura saudável para novas negociações por conta de novas oportunidades. </a:t>
            </a:r>
          </a:p>
          <a:p>
            <a:pPr algn="just"/>
            <a:endParaRPr lang="pt-BR" altLang="pt-BR"/>
          </a:p>
          <a:p>
            <a:pPr algn="just"/>
            <a:r>
              <a:rPr lang="pt-BR" altLang="pt-BR"/>
              <a:t>“Negociação- processo de comunicação bilateral, com objetivo de chegar à decisão conjunta” (FISHER; URY, 1985). </a:t>
            </a:r>
          </a:p>
          <a:p>
            <a:pPr algn="just"/>
            <a:endParaRPr lang="pt-BR" altLang="pt-BR"/>
          </a:p>
          <a:p>
            <a:pPr algn="just"/>
            <a:r>
              <a:rPr lang="pt-BR" altLang="pt-BR"/>
              <a:t>De acordo com Thompson (2009), negociação é um processo interpessoal de tomada de decisão, necessário sempre que não podemos atingir nossos objetivos por conta própria. As negociações não incluem somente reuniões individuais de negócios, mas também aquelas que envolvem múltiplas partes, diversas empresas e acordos multimilionários. </a:t>
            </a:r>
          </a:p>
          <a:p>
            <a:pPr algn="just"/>
            <a:endParaRPr lang="pt-BR" altLang="pt-BR"/>
          </a:p>
          <a:p>
            <a:pPr algn="just"/>
            <a:r>
              <a:rPr lang="pt-BR" altLang="pt-BR"/>
              <a:t>Portanto, saber negociar é uma habilidade indispensável para qualquer pessoa que pretende obter ótimos resultados em suas ações. Seria uma troca de concessões, onde ambos os lados pudessem sair ganhando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35844"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5846"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35847" name="Retângulo 1"/>
          <p:cNvSpPr>
            <a:spLocks noChangeArrowheads="1"/>
          </p:cNvSpPr>
          <p:nvPr/>
        </p:nvSpPr>
        <p:spPr bwMode="auto">
          <a:xfrm>
            <a:off x="131763" y="1525588"/>
            <a:ext cx="8942387" cy="3140075"/>
          </a:xfrm>
          <a:prstGeom prst="rect">
            <a:avLst/>
          </a:prstGeom>
          <a:noFill/>
          <a:ln w="9525">
            <a:noFill/>
            <a:miter lim="800000"/>
            <a:headEnd/>
            <a:tailEnd/>
          </a:ln>
        </p:spPr>
        <p:txBody>
          <a:bodyPr>
            <a:spAutoFit/>
          </a:bodyPr>
          <a:lstStyle/>
          <a:p>
            <a:r>
              <a:rPr lang="pt-BR" altLang="pt-BR"/>
              <a:t>Vamos assistir aos vídeos:</a:t>
            </a:r>
          </a:p>
          <a:p>
            <a:pPr algn="just"/>
            <a:r>
              <a:rPr lang="pt-BR" altLang="pt-BR"/>
              <a:t>1 - Vantagens e desvantagens da globalização. Conceitos sociais, econômicos, políticos e humanos.</a:t>
            </a:r>
          </a:p>
          <a:p>
            <a:pPr algn="just"/>
            <a:endParaRPr lang="pt-BR" altLang="pt-BR"/>
          </a:p>
          <a:p>
            <a:pPr algn="just"/>
            <a:r>
              <a:rPr lang="pt-BR" altLang="pt-BR"/>
              <a:t>2 – globalização.</a:t>
            </a:r>
          </a:p>
          <a:p>
            <a:pPr algn="just"/>
            <a:endParaRPr lang="pt-BR" altLang="pt-BR"/>
          </a:p>
          <a:p>
            <a:pPr algn="just"/>
            <a:r>
              <a:rPr lang="pt-BR" altLang="pt-BR"/>
              <a:t>Disponível em nossa galeria de vídeos.</a:t>
            </a:r>
          </a:p>
          <a:p>
            <a:pPr algn="just"/>
            <a:endParaRPr lang="pt-BR" altLang="pt-BR">
              <a:hlinkClick r:id="rId5"/>
            </a:endParaRPr>
          </a:p>
          <a:p>
            <a:pPr algn="just"/>
            <a:r>
              <a:rPr lang="pt-BR" altLang="pt-BR">
                <a:hlinkClick r:id="rId5"/>
              </a:rPr>
              <a:t>http://www.youtube.com/watch?v=eUKH8Db2kjk-</a:t>
            </a:r>
            <a:r>
              <a:rPr lang="pt-BR" altLang="pt-BR"/>
              <a:t>.</a:t>
            </a:r>
          </a:p>
          <a:p>
            <a:pPr algn="just"/>
            <a:endParaRPr lang="pt-BR" altLang="pt-BR"/>
          </a:p>
          <a:p>
            <a:pPr algn="just"/>
            <a:r>
              <a:rPr lang="pt-BR" altLang="pt-BR">
                <a:hlinkClick r:id="rId6"/>
              </a:rPr>
              <a:t>https://youtu.be/g1YyAl1QzHU</a:t>
            </a:r>
            <a:r>
              <a:rPr lang="pt-BR" altLang="pt-BR"/>
              <a:t> </a:t>
            </a:r>
          </a:p>
        </p:txBody>
      </p:sp>
      <p:sp>
        <p:nvSpPr>
          <p:cNvPr id="9" name="Retângulo 8"/>
          <p:cNvSpPr/>
          <p:nvPr/>
        </p:nvSpPr>
        <p:spPr>
          <a:xfrm>
            <a:off x="831850" y="1003300"/>
            <a:ext cx="3609975" cy="461963"/>
          </a:xfrm>
          <a:prstGeom prst="rect">
            <a:avLst/>
          </a:prstGeom>
        </p:spPr>
        <p:txBody>
          <a:bodyPr wrap="none">
            <a:spAutoFit/>
          </a:bodyPr>
          <a:lstStyle/>
          <a:p>
            <a:pPr eaLnBrk="1" hangingPunct="1">
              <a:defRPr/>
            </a:pPr>
            <a:r>
              <a:rPr lang="pt-BR" sz="2400" b="1" dirty="0">
                <a:solidFill>
                  <a:srgbClr val="C00000"/>
                </a:solidFill>
                <a:effectLst>
                  <a:outerShdw blurRad="38100" dist="38100" dir="2700000" algn="tl">
                    <a:srgbClr val="000000">
                      <a:alpha val="43137"/>
                    </a:srgbClr>
                  </a:outerShdw>
                </a:effectLst>
              </a:rPr>
              <a:t>Globalização e negociação:</a:t>
            </a:r>
          </a:p>
        </p:txBody>
      </p:sp>
      <p:pic>
        <p:nvPicPr>
          <p:cNvPr id="35849" name="Picture 2" descr="Imagem relacionada"/>
          <p:cNvPicPr>
            <a:picLocks noChangeAspect="1" noChangeArrowheads="1"/>
          </p:cNvPicPr>
          <p:nvPr/>
        </p:nvPicPr>
        <p:blipFill>
          <a:blip r:embed="rId7"/>
          <a:srcRect/>
          <a:stretch>
            <a:fillRect/>
          </a:stretch>
        </p:blipFill>
        <p:spPr bwMode="auto">
          <a:xfrm>
            <a:off x="4276725" y="3392488"/>
            <a:ext cx="4797425" cy="2914650"/>
          </a:xfrm>
          <a:prstGeom prst="rect">
            <a:avLst/>
          </a:prstGeom>
          <a:noFill/>
          <a:ln w="9525">
            <a:noFill/>
            <a:miter lim="800000"/>
            <a:headEnd/>
            <a:tailEnd/>
          </a:ln>
        </p:spPr>
      </p:pic>
      <p:pic>
        <p:nvPicPr>
          <p:cNvPr id="35850" name="Picture 6" descr="Imagem relacionada"/>
          <p:cNvPicPr>
            <a:picLocks noChangeAspect="1" noChangeArrowheads="1"/>
          </p:cNvPicPr>
          <p:nvPr/>
        </p:nvPicPr>
        <p:blipFill>
          <a:blip r:embed="rId8"/>
          <a:srcRect/>
          <a:stretch>
            <a:fillRect/>
          </a:stretch>
        </p:blipFill>
        <p:spPr bwMode="auto">
          <a:xfrm>
            <a:off x="1243013" y="4665663"/>
            <a:ext cx="2749550" cy="172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8" name="Retângulo 7"/>
          <p:cNvSpPr/>
          <p:nvPr/>
        </p:nvSpPr>
        <p:spPr>
          <a:xfrm>
            <a:off x="831850" y="1003300"/>
            <a:ext cx="3609975" cy="461963"/>
          </a:xfrm>
          <a:prstGeom prst="rect">
            <a:avLst/>
          </a:prstGeom>
        </p:spPr>
        <p:txBody>
          <a:bodyPr wrap="none">
            <a:spAutoFit/>
          </a:bodyPr>
          <a:lstStyle/>
          <a:p>
            <a:pPr eaLnBrk="1" hangingPunct="1">
              <a:defRPr/>
            </a:pPr>
            <a:r>
              <a:rPr lang="pt-BR" sz="2400" b="1" dirty="0">
                <a:solidFill>
                  <a:srgbClr val="C00000"/>
                </a:solidFill>
                <a:effectLst>
                  <a:outerShdw blurRad="38100" dist="38100" dir="2700000" algn="tl">
                    <a:srgbClr val="000000">
                      <a:alpha val="43137"/>
                    </a:srgbClr>
                  </a:outerShdw>
                </a:effectLst>
              </a:rPr>
              <a:t>Globalização e negociação:</a:t>
            </a: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9" name="Retângulo 8"/>
          <p:cNvSpPr/>
          <p:nvPr/>
        </p:nvSpPr>
        <p:spPr>
          <a:xfrm>
            <a:off x="47625" y="1741022"/>
            <a:ext cx="9026525" cy="4524315"/>
          </a:xfrm>
          <a:prstGeom prst="rect">
            <a:avLst/>
          </a:prstGeom>
        </p:spPr>
        <p:txBody>
          <a:bodyPr wrap="square">
            <a:spAutoFit/>
          </a:bodyPr>
          <a:lstStyle/>
          <a:p>
            <a:pPr algn="just"/>
            <a:r>
              <a:rPr lang="pt-BR" dirty="0" smtClean="0"/>
              <a:t>De acordo com Ferreira (2008) a globalização trouxe o efeito de uma maior interdependência entra as nações e empresas, mas trouxe também uma forte tendência de desejo de autodeterminação e liberdade de ação, necessidades contrastantes que, muitas vezes, poderão ocorrer muitos conflitos. </a:t>
            </a:r>
          </a:p>
          <a:p>
            <a:pPr algn="just"/>
            <a:endParaRPr lang="pt-BR" dirty="0"/>
          </a:p>
          <a:p>
            <a:pPr algn="just"/>
            <a:r>
              <a:rPr lang="pt-BR" dirty="0" smtClean="0"/>
              <a:t>Esse dinamismo das nações traz muitos efeitos, como forças advindas das mudanças globais, em estímulo ou mesmo rejeição aos novos processos. “Só existe uma unanimidade relativamente à globalização: todos querem os seus benefícios e ninguém aceita os seus malefícios”. </a:t>
            </a:r>
          </a:p>
          <a:p>
            <a:pPr algn="just"/>
            <a:endParaRPr lang="pt-BR" dirty="0"/>
          </a:p>
          <a:p>
            <a:pPr algn="just"/>
            <a:r>
              <a:rPr lang="pt-BR" dirty="0" smtClean="0"/>
              <a:t>Assim, a negociação aparece como única opção competente de resolução de conflitos neste cenário atual de tantos desacordos por conta de diversos interesses e objetivos. </a:t>
            </a:r>
          </a:p>
          <a:p>
            <a:pPr algn="just"/>
            <a:endParaRPr lang="pt-BR" dirty="0"/>
          </a:p>
          <a:p>
            <a:pPr algn="just"/>
            <a:r>
              <a:rPr lang="pt-BR" dirty="0" smtClean="0"/>
              <a:t>Ainda na perspectiva de Ferreira (2008), as alterações sociais, de uma forma geral ocorrida entre as famílias, na política e nos negócios, surgidas por essa nova realidade, fizeram com que as pessoas mudassem os seus comportamentos em tomadas de decisões. </a:t>
            </a:r>
            <a:endParaRPr lang="pt-B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8" name="Retângulo 7"/>
          <p:cNvSpPr/>
          <p:nvPr/>
        </p:nvSpPr>
        <p:spPr>
          <a:xfrm>
            <a:off x="831850" y="1003300"/>
            <a:ext cx="3609975" cy="461963"/>
          </a:xfrm>
          <a:prstGeom prst="rect">
            <a:avLst/>
          </a:prstGeom>
        </p:spPr>
        <p:txBody>
          <a:bodyPr wrap="none">
            <a:spAutoFit/>
          </a:bodyPr>
          <a:lstStyle/>
          <a:p>
            <a:pPr eaLnBrk="1" hangingPunct="1">
              <a:defRPr/>
            </a:pPr>
            <a:r>
              <a:rPr lang="pt-BR" sz="2400" b="1" dirty="0">
                <a:solidFill>
                  <a:srgbClr val="C00000"/>
                </a:solidFill>
                <a:effectLst>
                  <a:outerShdw blurRad="38100" dist="38100" dir="2700000" algn="tl">
                    <a:srgbClr val="000000">
                      <a:alpha val="43137"/>
                    </a:srgbClr>
                  </a:outerShdw>
                </a:effectLst>
              </a:rPr>
              <a:t>Globalização e negociação:</a:t>
            </a: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9" name="Retângulo 8"/>
          <p:cNvSpPr/>
          <p:nvPr/>
        </p:nvSpPr>
        <p:spPr>
          <a:xfrm>
            <a:off x="47625" y="1715621"/>
            <a:ext cx="9026525" cy="4524315"/>
          </a:xfrm>
          <a:prstGeom prst="rect">
            <a:avLst/>
          </a:prstGeom>
        </p:spPr>
        <p:txBody>
          <a:bodyPr wrap="square">
            <a:spAutoFit/>
          </a:bodyPr>
          <a:lstStyle/>
          <a:p>
            <a:pPr algn="just"/>
            <a:r>
              <a:rPr lang="pt-BR" dirty="0" smtClean="0"/>
              <a:t>O que chamamos de empresas piramidais foram achatadas e consequentemente os níveis hierárquicos também foram reduzidos em seus limites. Assim surge a tomada horizontal de decisões, isto é, a negociação. </a:t>
            </a:r>
          </a:p>
          <a:p>
            <a:pPr algn="just"/>
            <a:endParaRPr lang="pt-BR" dirty="0"/>
          </a:p>
          <a:p>
            <a:pPr algn="just"/>
            <a:r>
              <a:rPr lang="pt-BR" dirty="0" smtClean="0"/>
              <a:t>As organizações, de forma geral, para obterem resultados dependem da cooperação entre os indivíduos e instituições. Surge a comunicação como fator primordial para estabelecer trabalho conjunto efetivo.</a:t>
            </a:r>
          </a:p>
          <a:p>
            <a:pPr algn="just"/>
            <a:endParaRPr lang="pt-BR" dirty="0"/>
          </a:p>
          <a:p>
            <a:pPr algn="just"/>
            <a:r>
              <a:rPr lang="pt-BR" dirty="0" smtClean="0"/>
              <a:t>Neste cenário a negociação sofre também uma mudança de estilo. Busca-se uma negociação por benefícios mútuos e o estabelecimento de relações duradouras: a negociação cognitiva em contraposto à negociação </a:t>
            </a:r>
            <a:r>
              <a:rPr lang="pt-BR" dirty="0" err="1" smtClean="0"/>
              <a:t>primal</a:t>
            </a:r>
            <a:r>
              <a:rPr lang="pt-BR" dirty="0" smtClean="0"/>
              <a:t>, com influência pelo emocional, centrada no egoísmo da imposição das vontades, razão de tantos conflitos.</a:t>
            </a:r>
          </a:p>
          <a:p>
            <a:pPr algn="just"/>
            <a:endParaRPr lang="pt-BR" dirty="0"/>
          </a:p>
          <a:p>
            <a:pPr algn="just"/>
            <a:r>
              <a:rPr lang="pt-BR" dirty="0" smtClean="0"/>
              <a:t>Em uma época de globalização, com tantas informações acontecendo ao mesmo tempo, a busca pela transparência nas ações, nas negociações, certamente agregará valor às relações e produzirá boas negociações.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8" name="Retângulo 7"/>
          <p:cNvSpPr/>
          <p:nvPr/>
        </p:nvSpPr>
        <p:spPr>
          <a:xfrm>
            <a:off x="831850" y="1003300"/>
            <a:ext cx="3609975" cy="461963"/>
          </a:xfrm>
          <a:prstGeom prst="rect">
            <a:avLst/>
          </a:prstGeom>
        </p:spPr>
        <p:txBody>
          <a:bodyPr wrap="none">
            <a:spAutoFit/>
          </a:bodyPr>
          <a:lstStyle/>
          <a:p>
            <a:pPr eaLnBrk="1" hangingPunct="1">
              <a:defRPr/>
            </a:pPr>
            <a:r>
              <a:rPr lang="pt-BR" sz="2400" b="1" dirty="0">
                <a:solidFill>
                  <a:srgbClr val="C00000"/>
                </a:solidFill>
                <a:effectLst>
                  <a:outerShdw blurRad="38100" dist="38100" dir="2700000" algn="tl">
                    <a:srgbClr val="000000">
                      <a:alpha val="43137"/>
                    </a:srgbClr>
                  </a:outerShdw>
                </a:effectLst>
              </a:rPr>
              <a:t>Globalização e negociação:</a:t>
            </a: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9" name="Retângulo 8"/>
          <p:cNvSpPr/>
          <p:nvPr/>
        </p:nvSpPr>
        <p:spPr>
          <a:xfrm>
            <a:off x="47625" y="1715621"/>
            <a:ext cx="9026525" cy="2585323"/>
          </a:xfrm>
          <a:prstGeom prst="rect">
            <a:avLst/>
          </a:prstGeom>
        </p:spPr>
        <p:txBody>
          <a:bodyPr wrap="square">
            <a:spAutoFit/>
          </a:bodyPr>
          <a:lstStyle/>
          <a:p>
            <a:pPr algn="just"/>
            <a:r>
              <a:rPr lang="pt-BR" dirty="0" smtClean="0"/>
              <a:t>É a negociação, conforme afirma Ferreira (2008), assumindo uma natureza essencialmente racional, cooperativa e integradora. </a:t>
            </a:r>
          </a:p>
          <a:p>
            <a:pPr algn="just"/>
            <a:endParaRPr lang="pt-BR" dirty="0"/>
          </a:p>
          <a:p>
            <a:pPr algn="just"/>
            <a:r>
              <a:rPr lang="pt-BR" dirty="0" smtClean="0"/>
              <a:t>Ferreira (2008) explica que na negociação cognitiva é imprescindível considerar-se também o domínio dos seus conceitos, formação profissional e a experiência das pessoas envolvidas.</a:t>
            </a:r>
          </a:p>
          <a:p>
            <a:pPr algn="just"/>
            <a:endParaRPr lang="pt-BR" dirty="0" smtClean="0"/>
          </a:p>
          <a:p>
            <a:pPr algn="just"/>
            <a:r>
              <a:rPr lang="pt-BR" dirty="0" smtClean="0"/>
              <a:t>Chama a atenção quanto às características de personalidade e socioculturais dos integrantes que definem suas atitudes, a natureza dos relacionamentos, o tipo de acordo e o compromisso com as decisões formadas. </a:t>
            </a:r>
          </a:p>
        </p:txBody>
      </p:sp>
      <p:pic>
        <p:nvPicPr>
          <p:cNvPr id="68610" name="Picture 2" descr="Imagem relacionada"/>
          <p:cNvPicPr>
            <a:picLocks noChangeAspect="1" noChangeArrowheads="1"/>
          </p:cNvPicPr>
          <p:nvPr/>
        </p:nvPicPr>
        <p:blipFill>
          <a:blip r:embed="rId5"/>
          <a:srcRect/>
          <a:stretch>
            <a:fillRect/>
          </a:stretch>
        </p:blipFill>
        <p:spPr bwMode="auto">
          <a:xfrm>
            <a:off x="5037667" y="4220100"/>
            <a:ext cx="3842279" cy="1899184"/>
          </a:xfrm>
          <a:prstGeom prst="rect">
            <a:avLst/>
          </a:prstGeom>
          <a:noFill/>
        </p:spPr>
      </p:pic>
      <p:sp>
        <p:nvSpPr>
          <p:cNvPr id="11" name="Retângulo 10"/>
          <p:cNvSpPr/>
          <p:nvPr/>
        </p:nvSpPr>
        <p:spPr>
          <a:xfrm>
            <a:off x="73025" y="4412189"/>
            <a:ext cx="4964642" cy="1200329"/>
          </a:xfrm>
          <a:prstGeom prst="rect">
            <a:avLst/>
          </a:prstGeom>
        </p:spPr>
        <p:txBody>
          <a:bodyPr wrap="square">
            <a:spAutoFit/>
          </a:bodyPr>
          <a:lstStyle/>
          <a:p>
            <a:pPr algn="just"/>
            <a:r>
              <a:rPr lang="pt-BR" dirty="0" smtClean="0"/>
              <a:t>Assim, podemos definir três características básicas de negociação como competências atendidas: o conhecimento científico, a habilidade de relacionamento e a atitude a ser adotada. </a:t>
            </a:r>
            <a:endParaRPr lang="pt-B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8" name="Retângulo 7"/>
          <p:cNvSpPr/>
          <p:nvPr/>
        </p:nvSpPr>
        <p:spPr>
          <a:xfrm>
            <a:off x="831850" y="1003300"/>
            <a:ext cx="6788461" cy="430887"/>
          </a:xfrm>
          <a:prstGeom prst="rect">
            <a:avLst/>
          </a:prstGeom>
        </p:spPr>
        <p:txBody>
          <a:bodyPr wrap="none">
            <a:spAutoFit/>
          </a:bodyPr>
          <a:lstStyle/>
          <a:p>
            <a:pPr eaLnBrk="1" hangingPunct="1">
              <a:defRPr/>
            </a:pPr>
            <a:r>
              <a:rPr lang="pt-BR" sz="2200" b="1" dirty="0" smtClean="0">
                <a:solidFill>
                  <a:srgbClr val="C00000"/>
                </a:solidFill>
                <a:effectLst>
                  <a:outerShdw blurRad="38100" dist="38100" dir="2700000" algn="tl">
                    <a:srgbClr val="000000">
                      <a:alpha val="43137"/>
                    </a:srgbClr>
                  </a:outerShdw>
                </a:effectLst>
              </a:rPr>
              <a:t>Negociação </a:t>
            </a:r>
            <a:r>
              <a:rPr lang="pt-BR" sz="2200" b="1" dirty="0">
                <a:solidFill>
                  <a:srgbClr val="C00000"/>
                </a:solidFill>
                <a:effectLst>
                  <a:outerShdw blurRad="38100" dist="38100" dir="2700000" algn="tl">
                    <a:srgbClr val="000000">
                      <a:alpha val="43137"/>
                    </a:srgbClr>
                  </a:outerShdw>
                </a:effectLst>
              </a:rPr>
              <a:t>como uma competência essencial de </a:t>
            </a:r>
            <a:r>
              <a:rPr lang="pt-BR" sz="2200" b="1" dirty="0" smtClean="0">
                <a:solidFill>
                  <a:srgbClr val="C00000"/>
                </a:solidFill>
                <a:effectLst>
                  <a:outerShdw blurRad="38100" dist="38100" dir="2700000" algn="tl">
                    <a:srgbClr val="000000">
                      <a:alpha val="43137"/>
                    </a:srgbClr>
                  </a:outerShdw>
                </a:effectLst>
              </a:rPr>
              <a:t>gestão:</a:t>
            </a:r>
            <a:endParaRPr lang="pt-BR" sz="2200" b="1" dirty="0">
              <a:solidFill>
                <a:srgbClr val="C00000"/>
              </a:solidFill>
              <a:effectLst>
                <a:outerShdw blurRad="38100" dist="38100" dir="2700000" algn="tl">
                  <a:srgbClr val="000000">
                    <a:alpha val="43137"/>
                  </a:srgbClr>
                </a:outerShdw>
              </a:effectLst>
            </a:endParaRP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13" name="Retângulo 12"/>
          <p:cNvSpPr/>
          <p:nvPr/>
        </p:nvSpPr>
        <p:spPr>
          <a:xfrm>
            <a:off x="47625" y="1779586"/>
            <a:ext cx="9026525" cy="3970318"/>
          </a:xfrm>
          <a:prstGeom prst="rect">
            <a:avLst/>
          </a:prstGeom>
        </p:spPr>
        <p:txBody>
          <a:bodyPr wrap="square">
            <a:spAutoFit/>
          </a:bodyPr>
          <a:lstStyle/>
          <a:p>
            <a:pPr algn="just"/>
            <a:r>
              <a:rPr lang="pt-BR" dirty="0" smtClean="0"/>
              <a:t>De acordo com Thompson (2009), as habilidades de negociação tornam-se cada vez mais indispensáveis para executivos, líderes e gerentes nos ambientes de negócios. </a:t>
            </a:r>
          </a:p>
          <a:p>
            <a:pPr algn="just"/>
            <a:endParaRPr lang="pt-BR" dirty="0"/>
          </a:p>
          <a:p>
            <a:pPr algn="just"/>
            <a:r>
              <a:rPr lang="pt-BR" dirty="0" smtClean="0"/>
              <a:t>Ele apresenta cinco principais razões que justificam a importância das habilidades de negociação, que são: </a:t>
            </a:r>
          </a:p>
          <a:p>
            <a:pPr lvl="1" algn="just">
              <a:lnSpc>
                <a:spcPct val="150000"/>
              </a:lnSpc>
              <a:buFont typeface="Wingdings" pitchFamily="2" charset="2"/>
              <a:buChar char="q"/>
            </a:pPr>
            <a:endParaRPr lang="pt-BR" b="1" dirty="0" smtClean="0">
              <a:solidFill>
                <a:schemeClr val="tx2"/>
              </a:solidFill>
              <a:effectLst>
                <a:outerShdw blurRad="38100" dist="38100" dir="2700000" algn="tl">
                  <a:srgbClr val="000000">
                    <a:alpha val="43137"/>
                  </a:srgbClr>
                </a:outerShdw>
              </a:effectLst>
            </a:endParaRPr>
          </a:p>
          <a:p>
            <a:pPr marL="800100" lvl="1" indent="-342900" algn="just">
              <a:lnSpc>
                <a:spcPct val="150000"/>
              </a:lnSpc>
              <a:buFont typeface="Wingdings" pitchFamily="2" charset="2"/>
              <a:buChar char="q"/>
            </a:pPr>
            <a:r>
              <a:rPr lang="pt-BR" b="1" dirty="0" smtClean="0">
                <a:solidFill>
                  <a:schemeClr val="tx2"/>
                </a:solidFill>
                <a:effectLst>
                  <a:outerShdw blurRad="38100" dist="38100" dir="2700000" algn="tl">
                    <a:srgbClr val="000000">
                      <a:alpha val="43137"/>
                    </a:srgbClr>
                  </a:outerShdw>
                </a:effectLst>
              </a:rPr>
              <a:t>natureza dinâmica dos negócios, </a:t>
            </a:r>
          </a:p>
          <a:p>
            <a:pPr marL="1257300" lvl="2" indent="-342900" algn="just">
              <a:lnSpc>
                <a:spcPct val="150000"/>
              </a:lnSpc>
              <a:buFont typeface="Wingdings" pitchFamily="2" charset="2"/>
              <a:buChar char="q"/>
            </a:pPr>
            <a:r>
              <a:rPr lang="pt-BR" b="1" dirty="0" smtClean="0">
                <a:solidFill>
                  <a:schemeClr val="tx2"/>
                </a:solidFill>
                <a:effectLst>
                  <a:outerShdw blurRad="38100" dist="38100" dir="2700000" algn="tl">
                    <a:srgbClr val="000000">
                      <a:alpha val="43137"/>
                    </a:srgbClr>
                  </a:outerShdw>
                </a:effectLst>
              </a:rPr>
              <a:t>interdependência, </a:t>
            </a:r>
          </a:p>
          <a:p>
            <a:pPr marL="1714500" lvl="3" indent="-342900" algn="just">
              <a:lnSpc>
                <a:spcPct val="150000"/>
              </a:lnSpc>
              <a:buFont typeface="Wingdings" pitchFamily="2" charset="2"/>
              <a:buChar char="q"/>
            </a:pPr>
            <a:r>
              <a:rPr lang="pt-BR" b="1" dirty="0" smtClean="0">
                <a:solidFill>
                  <a:schemeClr val="tx2"/>
                </a:solidFill>
                <a:effectLst>
                  <a:outerShdw blurRad="38100" dist="38100" dir="2700000" algn="tl">
                    <a:srgbClr val="000000">
                      <a:alpha val="43137"/>
                    </a:srgbClr>
                  </a:outerShdw>
                </a:effectLst>
              </a:rPr>
              <a:t>concorrência, </a:t>
            </a:r>
          </a:p>
          <a:p>
            <a:pPr marL="2171700" lvl="4" indent="-342900" algn="just">
              <a:lnSpc>
                <a:spcPct val="150000"/>
              </a:lnSpc>
              <a:buFont typeface="Wingdings" pitchFamily="2" charset="2"/>
              <a:buChar char="q"/>
            </a:pPr>
            <a:r>
              <a:rPr lang="pt-BR" b="1" dirty="0" smtClean="0">
                <a:solidFill>
                  <a:schemeClr val="tx2"/>
                </a:solidFill>
                <a:effectLst>
                  <a:outerShdw blurRad="38100" dist="38100" dir="2700000" algn="tl">
                    <a:srgbClr val="000000">
                      <a:alpha val="43137"/>
                    </a:srgbClr>
                  </a:outerShdw>
                </a:effectLst>
              </a:rPr>
              <a:t>era da informação e </a:t>
            </a:r>
          </a:p>
          <a:p>
            <a:pPr marL="2628900" lvl="5" indent="-342900" algn="just">
              <a:lnSpc>
                <a:spcPct val="150000"/>
              </a:lnSpc>
              <a:buFont typeface="Wingdings" pitchFamily="2" charset="2"/>
              <a:buChar char="q"/>
            </a:pPr>
            <a:r>
              <a:rPr lang="pt-BR" b="1" dirty="0" smtClean="0">
                <a:solidFill>
                  <a:schemeClr val="tx2"/>
                </a:solidFill>
                <a:effectLst>
                  <a:outerShdw blurRad="38100" dist="38100" dir="2700000" algn="tl">
                    <a:srgbClr val="000000">
                      <a:alpha val="43137"/>
                    </a:srgbClr>
                  </a:outerShdw>
                </a:effectLst>
              </a:rPr>
              <a:t>globalização. </a:t>
            </a:r>
            <a:endParaRPr lang="pt-BR" b="1" dirty="0">
              <a:solidFill>
                <a:schemeClr val="tx2"/>
              </a:solidFill>
              <a:effectLst>
                <a:outerShdw blurRad="38100" dist="38100" dir="2700000" algn="tl">
                  <a:srgbClr val="000000">
                    <a:alpha val="43137"/>
                  </a:srgbClr>
                </a:outerShdw>
              </a:effectLst>
            </a:endParaRPr>
          </a:p>
        </p:txBody>
      </p:sp>
      <p:pic>
        <p:nvPicPr>
          <p:cNvPr id="82946" name="Picture 2"/>
          <p:cNvPicPr>
            <a:picLocks noChangeAspect="1" noChangeArrowheads="1"/>
          </p:cNvPicPr>
          <p:nvPr/>
        </p:nvPicPr>
        <p:blipFill>
          <a:blip r:embed="rId5"/>
          <a:srcRect/>
          <a:stretch>
            <a:fillRect/>
          </a:stretch>
        </p:blipFill>
        <p:spPr bwMode="auto">
          <a:xfrm>
            <a:off x="5009092" y="3251200"/>
            <a:ext cx="3784598" cy="28384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8" name="Retângulo 7"/>
          <p:cNvSpPr/>
          <p:nvPr/>
        </p:nvSpPr>
        <p:spPr>
          <a:xfrm>
            <a:off x="831850" y="1003300"/>
            <a:ext cx="4350358" cy="461665"/>
          </a:xfrm>
          <a:prstGeom prst="rect">
            <a:avLst/>
          </a:prstGeom>
        </p:spPr>
        <p:txBody>
          <a:bodyPr wrap="none">
            <a:spAutoFit/>
          </a:bodyPr>
          <a:lstStyle/>
          <a:p>
            <a:pPr eaLnBrk="1" hangingPunct="1">
              <a:defRPr/>
            </a:pPr>
            <a:r>
              <a:rPr lang="pt-BR" sz="2400" b="1" dirty="0">
                <a:solidFill>
                  <a:srgbClr val="C00000"/>
                </a:solidFill>
                <a:effectLst>
                  <a:outerShdw blurRad="38100" dist="38100" dir="2700000" algn="tl">
                    <a:srgbClr val="000000">
                      <a:alpha val="43137"/>
                    </a:srgbClr>
                  </a:outerShdw>
                </a:effectLst>
              </a:rPr>
              <a:t>Natureza dinâmica dos </a:t>
            </a:r>
            <a:r>
              <a:rPr lang="pt-BR" sz="2400" b="1" dirty="0" smtClean="0">
                <a:solidFill>
                  <a:srgbClr val="C00000"/>
                </a:solidFill>
                <a:effectLst>
                  <a:outerShdw blurRad="38100" dist="38100" dir="2700000" algn="tl">
                    <a:srgbClr val="000000">
                      <a:alpha val="43137"/>
                    </a:srgbClr>
                  </a:outerShdw>
                </a:effectLst>
              </a:rPr>
              <a:t>negócios:</a:t>
            </a:r>
            <a:endParaRPr lang="pt-BR" sz="2400" b="1" dirty="0">
              <a:solidFill>
                <a:srgbClr val="C00000"/>
              </a:solidFill>
              <a:effectLst>
                <a:outerShdw blurRad="38100" dist="38100" dir="2700000" algn="tl">
                  <a:srgbClr val="000000">
                    <a:alpha val="43137"/>
                  </a:srgbClr>
                </a:outerShdw>
              </a:effectLst>
            </a:endParaRP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9" name="Retângulo 8"/>
          <p:cNvSpPr/>
          <p:nvPr/>
        </p:nvSpPr>
        <p:spPr>
          <a:xfrm>
            <a:off x="169333" y="1786164"/>
            <a:ext cx="8904817" cy="3970318"/>
          </a:xfrm>
          <a:prstGeom prst="rect">
            <a:avLst/>
          </a:prstGeom>
        </p:spPr>
        <p:txBody>
          <a:bodyPr wrap="square">
            <a:spAutoFit/>
          </a:bodyPr>
          <a:lstStyle/>
          <a:p>
            <a:pPr algn="just"/>
            <a:r>
              <a:rPr lang="pt-BR" dirty="0" smtClean="0"/>
              <a:t>Reconhecidamente, a questão da mobilidade e flexibilidade são imperativas no mundo do trabalho nos tempos atuais. </a:t>
            </a:r>
          </a:p>
          <a:p>
            <a:pPr algn="just"/>
            <a:endParaRPr lang="pt-BR" dirty="0"/>
          </a:p>
          <a:p>
            <a:pPr algn="just"/>
            <a:r>
              <a:rPr lang="pt-BR" dirty="0" smtClean="0"/>
              <a:t>A grande maioria das pessoas não fica muito tempo no mesmo trabalho que assume logo após ter saído da universidade ou mesmo quando recebe um titulo de MBA; além disso, grande maioria das pessoas não terá o mesmo trabalho de seus predecessores. </a:t>
            </a:r>
          </a:p>
          <a:p>
            <a:pPr algn="just"/>
            <a:endParaRPr lang="pt-BR" dirty="0"/>
          </a:p>
          <a:p>
            <a:pPr algn="just"/>
            <a:r>
              <a:rPr lang="pt-BR" dirty="0" smtClean="0"/>
              <a:t>Essa natureza dinâmica dos negócios faz com que as pessoas, numa grande maioria, negociem e renegociem durante toda a sua carreira suas posições, permanências nas organizações e vice-versa.</a:t>
            </a:r>
          </a:p>
          <a:p>
            <a:pPr algn="just"/>
            <a:endParaRPr lang="pt-BR" dirty="0"/>
          </a:p>
          <a:p>
            <a:pPr algn="just"/>
            <a:r>
              <a:rPr lang="pt-BR" dirty="0" smtClean="0"/>
              <a:t>Como constatamos no item anterior, o advento de estruturas descentralizadas de negócios e a ausência de decisões hierarquizadas proporcionam novas oportunidades para os gerentes etc., mas também criam desafios intimidantes. </a:t>
            </a:r>
            <a:endParaRPr lang="pt-B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9" name="Retângulo 8"/>
          <p:cNvSpPr/>
          <p:nvPr/>
        </p:nvSpPr>
        <p:spPr>
          <a:xfrm>
            <a:off x="169333" y="1830388"/>
            <a:ext cx="8779934" cy="4524315"/>
          </a:xfrm>
          <a:prstGeom prst="rect">
            <a:avLst/>
          </a:prstGeom>
        </p:spPr>
        <p:txBody>
          <a:bodyPr wrap="square">
            <a:spAutoFit/>
          </a:bodyPr>
          <a:lstStyle/>
          <a:p>
            <a:pPr algn="just"/>
            <a:r>
              <a:rPr lang="pt-BR" dirty="0" smtClean="0"/>
              <a:t>As pessoas devem buscar criar oportunidades constantemente e adequar os seus interesses com dos outros e reconhecer a inevitabilidade da concorrência, tanto interna (empresa) quanto entre elas. </a:t>
            </a:r>
          </a:p>
          <a:p>
            <a:pPr algn="just"/>
            <a:endParaRPr lang="pt-BR" dirty="0"/>
          </a:p>
          <a:p>
            <a:pPr algn="just"/>
            <a:r>
              <a:rPr lang="pt-BR" dirty="0" smtClean="0"/>
              <a:t>Portanto, devem estar alerta quanto à necessidade de constantes negociações dessas oportunidades. Quase sempre essas oportunidades aparecem no ambiente de trabalho sem aviso prévio, necessitando assim de uma boa dose de equilíbrio e negociação das partes envolvidas para não perder a oportunidade. </a:t>
            </a:r>
          </a:p>
          <a:p>
            <a:pPr algn="just"/>
            <a:endParaRPr lang="pt-BR" dirty="0"/>
          </a:p>
          <a:p>
            <a:pPr algn="just"/>
            <a:r>
              <a:rPr lang="pt-BR" dirty="0" smtClean="0"/>
              <a:t>Como observado por Thompson (2009), na verdade, a negociação entra em cena quando esses indivíduos participam, por exemplo, de reuniões importantes, quando conseguem novas atribuições, gerenciam uma equipe, participam de um processo de reorganização e definem prioridades para suas unidades de trabalho. </a:t>
            </a:r>
          </a:p>
          <a:p>
            <a:pPr algn="just"/>
            <a:endParaRPr lang="pt-BR" dirty="0"/>
          </a:p>
          <a:p>
            <a:pPr algn="just"/>
            <a:r>
              <a:rPr lang="pt-BR" dirty="0" smtClean="0"/>
              <a:t>Enfim negociar deveria ser natural para o gerente de negócios, mas isso constantemente não acontece.</a:t>
            </a:r>
            <a:endParaRPr lang="pt-BR" dirty="0"/>
          </a:p>
        </p:txBody>
      </p:sp>
      <p:sp>
        <p:nvSpPr>
          <p:cNvPr id="11" name="Retângulo 10"/>
          <p:cNvSpPr/>
          <p:nvPr/>
        </p:nvSpPr>
        <p:spPr>
          <a:xfrm>
            <a:off x="831850" y="1003300"/>
            <a:ext cx="4350358" cy="461665"/>
          </a:xfrm>
          <a:prstGeom prst="rect">
            <a:avLst/>
          </a:prstGeom>
        </p:spPr>
        <p:txBody>
          <a:bodyPr wrap="none">
            <a:spAutoFit/>
          </a:bodyPr>
          <a:lstStyle/>
          <a:p>
            <a:pPr eaLnBrk="1" hangingPunct="1">
              <a:defRPr/>
            </a:pPr>
            <a:r>
              <a:rPr lang="pt-BR" sz="2400" b="1" dirty="0">
                <a:solidFill>
                  <a:srgbClr val="C00000"/>
                </a:solidFill>
                <a:effectLst>
                  <a:outerShdw blurRad="38100" dist="38100" dir="2700000" algn="tl">
                    <a:srgbClr val="000000">
                      <a:alpha val="43137"/>
                    </a:srgbClr>
                  </a:outerShdw>
                </a:effectLst>
              </a:rPr>
              <a:t>Natureza dinâmica dos </a:t>
            </a:r>
            <a:r>
              <a:rPr lang="pt-BR" sz="2400" b="1" dirty="0" smtClean="0">
                <a:solidFill>
                  <a:srgbClr val="C00000"/>
                </a:solidFill>
                <a:effectLst>
                  <a:outerShdw blurRad="38100" dist="38100" dir="2700000" algn="tl">
                    <a:srgbClr val="000000">
                      <a:alpha val="43137"/>
                    </a:srgbClr>
                  </a:outerShdw>
                </a:effectLst>
              </a:rPr>
              <a:t>negócios:</a:t>
            </a:r>
            <a:endParaRPr lang="pt-BR" sz="2400"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8" name="Retângulo 7"/>
          <p:cNvSpPr/>
          <p:nvPr/>
        </p:nvSpPr>
        <p:spPr>
          <a:xfrm>
            <a:off x="831850" y="1003300"/>
            <a:ext cx="2594749" cy="461665"/>
          </a:xfrm>
          <a:prstGeom prst="rect">
            <a:avLst/>
          </a:prstGeom>
        </p:spPr>
        <p:txBody>
          <a:bodyPr wrap="none">
            <a:spAutoFit/>
          </a:bodyPr>
          <a:lstStyle/>
          <a:p>
            <a:pPr eaLnBrk="1" hangingPunct="1">
              <a:defRPr/>
            </a:pPr>
            <a:r>
              <a:rPr lang="pt-BR" sz="2400" b="1" dirty="0">
                <a:solidFill>
                  <a:schemeClr val="accent4"/>
                </a:solidFill>
                <a:effectLst>
                  <a:outerShdw blurRad="38100" dist="38100" dir="2700000" algn="tl">
                    <a:srgbClr val="000000">
                      <a:alpha val="43137"/>
                    </a:srgbClr>
                  </a:outerShdw>
                </a:effectLst>
              </a:rPr>
              <a:t>Interdependência </a:t>
            </a:r>
            <a:r>
              <a:rPr lang="pt-BR" sz="2400" b="1" dirty="0" smtClean="0">
                <a:solidFill>
                  <a:schemeClr val="accent4"/>
                </a:solidFill>
                <a:effectLst>
                  <a:outerShdw blurRad="38100" dist="38100" dir="2700000" algn="tl">
                    <a:srgbClr val="000000">
                      <a:alpha val="43137"/>
                    </a:srgbClr>
                  </a:outerShdw>
                </a:effectLst>
              </a:rPr>
              <a:t>:</a:t>
            </a:r>
            <a:endParaRPr lang="pt-BR" sz="2400" b="1" dirty="0">
              <a:solidFill>
                <a:schemeClr val="accent4"/>
              </a:solidFill>
              <a:effectLst>
                <a:outerShdw blurRad="38100" dist="38100" dir="2700000" algn="tl">
                  <a:srgbClr val="000000">
                    <a:alpha val="43137"/>
                  </a:srgbClr>
                </a:outerShdw>
              </a:effectLst>
            </a:endParaRP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9" name="Retângulo 8"/>
          <p:cNvSpPr/>
          <p:nvPr/>
        </p:nvSpPr>
        <p:spPr>
          <a:xfrm>
            <a:off x="169333" y="1720840"/>
            <a:ext cx="8904817" cy="3139321"/>
          </a:xfrm>
          <a:prstGeom prst="rect">
            <a:avLst/>
          </a:prstGeom>
        </p:spPr>
        <p:txBody>
          <a:bodyPr wrap="square">
            <a:spAutoFit/>
          </a:bodyPr>
          <a:lstStyle/>
          <a:p>
            <a:pPr algn="just"/>
            <a:r>
              <a:rPr lang="pt-BR" dirty="0" smtClean="0"/>
              <a:t>Thompson (2009) afirma: ”a interdependência cada vez maior das pessoas dentro das organizações, tanto lateral quanto hierarquicamente, faz com que elas precisem saber como integrar seus interesses e seus trabalhos entre diferentes unidades de negócios e áreas funcionais”. </a:t>
            </a:r>
          </a:p>
          <a:p>
            <a:pPr algn="just"/>
            <a:endParaRPr lang="pt-BR" dirty="0"/>
          </a:p>
          <a:p>
            <a:pPr algn="just"/>
            <a:r>
              <a:rPr lang="pt-BR" dirty="0" smtClean="0"/>
              <a:t>De acordo com o exemplo apresentado, identificaremos claramente essa afirmação: quando a Chrysler e a Mercedes-Benz se fundiram em 1998, existia grande relutância entre diferentes grupos na empresa em usar sinergias. </a:t>
            </a:r>
          </a:p>
          <a:p>
            <a:pPr algn="just"/>
            <a:endParaRPr lang="pt-BR" dirty="0"/>
          </a:p>
          <a:p>
            <a:pPr algn="just"/>
            <a:r>
              <a:rPr lang="pt-BR" dirty="0" smtClean="0"/>
              <a:t>Nos primeiros anos, os executivos da Mercedes guardavam a sete chaves suas peças e projetos por medo de desgastar a mística da empresa. </a:t>
            </a:r>
          </a:p>
        </p:txBody>
      </p:sp>
      <p:pic>
        <p:nvPicPr>
          <p:cNvPr id="11" name="Picture 4"/>
          <p:cNvPicPr>
            <a:picLocks noChangeAspect="1" noChangeArrowheads="1"/>
          </p:cNvPicPr>
          <p:nvPr/>
        </p:nvPicPr>
        <p:blipFill>
          <a:blip r:embed="rId5"/>
          <a:srcRect/>
          <a:stretch>
            <a:fillRect/>
          </a:stretch>
        </p:blipFill>
        <p:spPr bwMode="auto">
          <a:xfrm>
            <a:off x="288925" y="4902203"/>
            <a:ext cx="1462642" cy="1421729"/>
          </a:xfrm>
          <a:prstGeom prst="rect">
            <a:avLst/>
          </a:prstGeom>
          <a:noFill/>
          <a:ln w="9525">
            <a:noFill/>
            <a:miter lim="800000"/>
            <a:headEnd/>
            <a:tailEnd/>
          </a:ln>
        </p:spPr>
      </p:pic>
      <p:sp>
        <p:nvSpPr>
          <p:cNvPr id="13" name="Retângulo 12"/>
          <p:cNvSpPr/>
          <p:nvPr/>
        </p:nvSpPr>
        <p:spPr>
          <a:xfrm>
            <a:off x="1955799" y="4826000"/>
            <a:ext cx="6942667" cy="1200329"/>
          </a:xfrm>
          <a:prstGeom prst="rect">
            <a:avLst/>
          </a:prstGeom>
        </p:spPr>
        <p:txBody>
          <a:bodyPr wrap="square">
            <a:spAutoFit/>
          </a:bodyPr>
          <a:lstStyle/>
          <a:p>
            <a:pPr algn="just"/>
            <a:endParaRPr lang="pt-BR" dirty="0" smtClean="0"/>
          </a:p>
          <a:p>
            <a:pPr algn="just"/>
            <a:r>
              <a:rPr lang="pt-BR" dirty="0" smtClean="0"/>
              <a:t>E os engenheiros da Chrysler tentavam preservar alguma independência, mesmo que isso representasse reinventar a roda (</a:t>
            </a:r>
            <a:r>
              <a:rPr lang="pt-BR" dirty="0" err="1" smtClean="0"/>
              <a:t>The</a:t>
            </a:r>
            <a:r>
              <a:rPr lang="pt-BR" dirty="0" smtClean="0"/>
              <a:t> </a:t>
            </a:r>
            <a:r>
              <a:rPr lang="pt-BR" dirty="0" err="1" smtClean="0"/>
              <a:t>Wall</a:t>
            </a:r>
            <a:r>
              <a:rPr lang="pt-BR" dirty="0" smtClean="0"/>
              <a:t> </a:t>
            </a:r>
            <a:r>
              <a:rPr lang="pt-BR" dirty="0" err="1" smtClean="0"/>
              <a:t>Street</a:t>
            </a:r>
            <a:r>
              <a:rPr lang="pt-BR" dirty="0" smtClean="0"/>
              <a:t> </a:t>
            </a:r>
            <a:r>
              <a:rPr lang="pt-BR" dirty="0" err="1" smtClean="0"/>
              <a:t>Journal</a:t>
            </a:r>
            <a:r>
              <a:rPr lang="pt-BR" dirty="0" smtClean="0"/>
              <a:t>, 12 mar. 2003).</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ervicosweb.cnpq.br/wspessoa/servletrecuperafoto?tipo=1&amp;id=K4755251Z8"/>
          <p:cNvPicPr>
            <a:picLocks noChangeAspect="1" noChangeArrowheads="1"/>
          </p:cNvPicPr>
          <p:nvPr/>
        </p:nvPicPr>
        <p:blipFill>
          <a:blip r:embed="rId2"/>
          <a:srcRect/>
          <a:stretch>
            <a:fillRect/>
          </a:stretch>
        </p:blipFill>
        <p:spPr bwMode="auto">
          <a:xfrm>
            <a:off x="6416675" y="1566863"/>
            <a:ext cx="2560638" cy="1919287"/>
          </a:xfrm>
          <a:prstGeom prst="rect">
            <a:avLst/>
          </a:prstGeom>
          <a:noFill/>
          <a:ln w="9525">
            <a:noFill/>
            <a:miter lim="800000"/>
            <a:headEnd/>
            <a:tailEnd/>
          </a:ln>
        </p:spPr>
      </p:pic>
      <p:sp>
        <p:nvSpPr>
          <p:cNvPr id="12" name="Retângulo 11"/>
          <p:cNvSpPr/>
          <p:nvPr/>
        </p:nvSpPr>
        <p:spPr>
          <a:xfrm>
            <a:off x="117475"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15369" name="Retângulo 12"/>
          <p:cNvSpPr>
            <a:spLocks noChangeArrowheads="1"/>
          </p:cNvSpPr>
          <p:nvPr/>
        </p:nvSpPr>
        <p:spPr bwMode="auto">
          <a:xfrm>
            <a:off x="60325" y="158750"/>
            <a:ext cx="62642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endParaRPr lang="pt-BR" altLang="pt-BR" sz="1200" b="1" dirty="0">
              <a:solidFill>
                <a:schemeClr val="bg1"/>
              </a:solidFill>
              <a:latin typeface="+mj-lt"/>
            </a:endParaRP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
        <p:nvSpPr>
          <p:cNvPr id="13" name="Retângulo 3"/>
          <p:cNvSpPr>
            <a:spLocks noChangeArrowheads="1"/>
          </p:cNvSpPr>
          <p:nvPr/>
        </p:nvSpPr>
        <p:spPr bwMode="auto">
          <a:xfrm>
            <a:off x="107950" y="1420813"/>
            <a:ext cx="5360988" cy="101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pt-BR" sz="2000" b="1" dirty="0">
                <a:solidFill>
                  <a:srgbClr val="EF792F"/>
                </a:solidFill>
              </a:rPr>
              <a:t>MINI CURRÍCULO DO PROFESSOR</a:t>
            </a:r>
          </a:p>
          <a:p>
            <a:pPr>
              <a:defRPr/>
            </a:pPr>
            <a:r>
              <a:rPr lang="pt-BR" sz="2000" b="1" dirty="0"/>
              <a:t>Prof. Msc. Adm. Eco. Luiz Cláudio Brites Lobato</a:t>
            </a:r>
          </a:p>
          <a:p>
            <a:pPr>
              <a:defRPr/>
            </a:pPr>
            <a:r>
              <a:rPr lang="pt-BR" sz="2000" b="1" dirty="0">
                <a:solidFill>
                  <a:schemeClr val="accent1">
                    <a:lumMod val="75000"/>
                  </a:schemeClr>
                </a:solidFill>
              </a:rPr>
              <a:t>e-mail: luizlobato0101@gmail.com</a:t>
            </a:r>
          </a:p>
        </p:txBody>
      </p:sp>
      <p:pic>
        <p:nvPicPr>
          <p:cNvPr id="14" name="Picture 9"/>
          <p:cNvPicPr>
            <a:picLocks noChangeAspect="1" noChangeArrowheads="1"/>
          </p:cNvPicPr>
          <p:nvPr/>
        </p:nvPicPr>
        <p:blipFill rotWithShape="1">
          <a:blip r:embed="rId3"/>
          <a:srcRect t="10740" r="38208" b="18191"/>
          <a:stretch/>
        </p:blipFill>
        <p:spPr bwMode="auto">
          <a:xfrm>
            <a:off x="242888" y="2506663"/>
            <a:ext cx="692150" cy="247650"/>
          </a:xfrm>
          <a:prstGeom prst="rect">
            <a:avLst/>
          </a:prstGeom>
          <a:noFill/>
          <a:ln>
            <a:noFill/>
          </a:ln>
          <a:effectLst>
            <a:prstShdw prst="shdw17" dist="17961" dir="2700000">
              <a:schemeClr val="accent1">
                <a:gamma/>
                <a:shade val="60000"/>
                <a:invGamma/>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391" name="CaixaDeTexto 1"/>
          <p:cNvSpPr txBox="1">
            <a:spLocks noChangeArrowheads="1"/>
          </p:cNvSpPr>
          <p:nvPr/>
        </p:nvSpPr>
        <p:spPr bwMode="auto">
          <a:xfrm>
            <a:off x="107950" y="2765425"/>
            <a:ext cx="6265863" cy="338138"/>
          </a:xfrm>
          <a:prstGeom prst="rect">
            <a:avLst/>
          </a:prstGeom>
          <a:noFill/>
          <a:ln w="9525">
            <a:noFill/>
            <a:miter lim="800000"/>
            <a:headEnd/>
            <a:tailEnd/>
          </a:ln>
        </p:spPr>
        <p:txBody>
          <a:bodyPr wrap="none">
            <a:spAutoFit/>
          </a:bodyPr>
          <a:lstStyle/>
          <a:p>
            <a:pPr eaLnBrk="1" hangingPunct="1"/>
            <a:r>
              <a:rPr lang="pt-BR" altLang="pt-BR" sz="1600"/>
              <a:t>Endereço para acessar este CV: http://lattes.cnpq.br/3427030031014619</a:t>
            </a:r>
            <a:endParaRPr lang="pt-BR" altLang="pt-BR" sz="1600" u="sng">
              <a:solidFill>
                <a:schemeClr val="accent1"/>
              </a:solidFill>
            </a:endParaRPr>
          </a:p>
        </p:txBody>
      </p:sp>
      <p:sp>
        <p:nvSpPr>
          <p:cNvPr id="16" name="Retângulo 15"/>
          <p:cNvSpPr/>
          <p:nvPr/>
        </p:nvSpPr>
        <p:spPr>
          <a:xfrm>
            <a:off x="241300" y="3227388"/>
            <a:ext cx="8785225" cy="33543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pt-BR" sz="1500" b="1" dirty="0">
                <a:solidFill>
                  <a:srgbClr val="716D65"/>
                </a:solidFill>
                <a:ea typeface="MS PGothic" pitchFamily="34" charset="-128"/>
              </a:rPr>
              <a:t>Formação:</a:t>
            </a:r>
          </a:p>
          <a:p>
            <a:pPr>
              <a:defRPr/>
            </a:pPr>
            <a:endParaRPr lang="pt-BR" sz="1000" b="1" dirty="0">
              <a:solidFill>
                <a:srgbClr val="716D65"/>
              </a:solidFill>
              <a:ea typeface="MS PGothic" pitchFamily="34" charset="-128"/>
            </a:endParaRPr>
          </a:p>
          <a:p>
            <a:pPr>
              <a:buFontTx/>
              <a:buChar char="•"/>
              <a:defRPr/>
            </a:pPr>
            <a:r>
              <a:rPr lang="pt-BR" sz="1500" b="1" dirty="0"/>
              <a:t>    Administrador e Economista – UFRRJ / UNESA</a:t>
            </a:r>
          </a:p>
          <a:p>
            <a:pPr>
              <a:buFontTx/>
              <a:buChar char="•"/>
              <a:defRPr/>
            </a:pPr>
            <a:r>
              <a:rPr lang="pt-BR" sz="1500" b="1" dirty="0"/>
              <a:t>    Especialista em Auditoria e Perícia Contábil - UNESA</a:t>
            </a:r>
          </a:p>
          <a:p>
            <a:pPr>
              <a:buFontTx/>
              <a:buChar char="•"/>
              <a:defRPr/>
            </a:pPr>
            <a:r>
              <a:rPr lang="pt-BR" sz="1500" b="1" dirty="0"/>
              <a:t>    Mestre em Planejamento Urbano e Educação – UFRJ</a:t>
            </a:r>
          </a:p>
          <a:p>
            <a:pPr>
              <a:buFontTx/>
              <a:buChar char="•"/>
              <a:defRPr/>
            </a:pPr>
            <a:r>
              <a:rPr lang="pt-BR" sz="1500" b="1" dirty="0"/>
              <a:t>    Diversas Especializações nas áreas de:</a:t>
            </a:r>
          </a:p>
          <a:p>
            <a:pPr lvl="1">
              <a:buFont typeface="Courier New" pitchFamily="49" charset="0"/>
              <a:buChar char="o"/>
              <a:defRPr/>
            </a:pPr>
            <a:r>
              <a:rPr lang="pt-BR" sz="1500" b="1" dirty="0"/>
              <a:t> Auditoria,  Perícia,  Contabilidade e  Educação. </a:t>
            </a:r>
          </a:p>
          <a:p>
            <a:pPr>
              <a:defRPr/>
            </a:pPr>
            <a:endParaRPr lang="pt-BR" sz="1000" b="1" dirty="0">
              <a:solidFill>
                <a:srgbClr val="716D65"/>
              </a:solidFill>
              <a:ea typeface="MS PGothic" pitchFamily="34" charset="-128"/>
            </a:endParaRPr>
          </a:p>
          <a:p>
            <a:pPr>
              <a:defRPr/>
            </a:pPr>
            <a:r>
              <a:rPr lang="pt-BR" sz="1500" b="1" dirty="0">
                <a:solidFill>
                  <a:srgbClr val="716D65"/>
                </a:solidFill>
                <a:ea typeface="MS PGothic" pitchFamily="34" charset="-128"/>
              </a:rPr>
              <a:t>Atuação:</a:t>
            </a:r>
          </a:p>
          <a:p>
            <a:pPr>
              <a:defRPr/>
            </a:pPr>
            <a:endParaRPr lang="pt-BR" sz="1000" b="1" dirty="0">
              <a:solidFill>
                <a:srgbClr val="716D65"/>
              </a:solidFill>
              <a:ea typeface="MS PGothic" pitchFamily="34" charset="-128"/>
            </a:endParaRPr>
          </a:p>
          <a:p>
            <a:pPr>
              <a:spcBef>
                <a:spcPct val="20000"/>
              </a:spcBef>
              <a:buFont typeface="Arial" pitchFamily="34" charset="0"/>
              <a:buChar char="•"/>
              <a:defRPr/>
            </a:pPr>
            <a:r>
              <a:rPr lang="pt-BR" sz="1500" b="1" kern="0" dirty="0"/>
              <a:t>     Diretor Executivo do SINAERJ – (SINDICATO DOS ADMINISTRADORES DO ESTADO DO RIO DE JANEIRO)</a:t>
            </a:r>
          </a:p>
          <a:p>
            <a:pPr>
              <a:spcBef>
                <a:spcPct val="20000"/>
              </a:spcBef>
              <a:buFont typeface="Arial" pitchFamily="34" charset="0"/>
              <a:buChar char="•"/>
              <a:defRPr/>
            </a:pPr>
            <a:r>
              <a:rPr lang="pt-BR" sz="1500" b="1" kern="0" dirty="0"/>
              <a:t>     Coordenador da Comissão de Emprego, Trabalho  e Renda – CRA-RJ.</a:t>
            </a:r>
          </a:p>
          <a:p>
            <a:pPr>
              <a:spcBef>
                <a:spcPct val="20000"/>
              </a:spcBef>
              <a:buFont typeface="Arial" pitchFamily="34" charset="0"/>
              <a:buChar char="•"/>
              <a:defRPr/>
            </a:pPr>
            <a:r>
              <a:rPr lang="pt-BR" sz="1500" b="1" kern="0" dirty="0"/>
              <a:t>     Presidente do Conselho Municipal de emprego e Renda de Nova Iguaçu - PMNI</a:t>
            </a:r>
          </a:p>
          <a:p>
            <a:pPr>
              <a:spcBef>
                <a:spcPct val="20000"/>
              </a:spcBef>
              <a:buFont typeface="Arial" pitchFamily="34" charset="0"/>
              <a:buChar char="•"/>
              <a:defRPr/>
            </a:pPr>
            <a:r>
              <a:rPr lang="pt-BR" sz="1500" b="1" kern="0" dirty="0"/>
              <a:t>     Diretor Executivo da Assertiva Inteligência Empresarial - Consultoria.</a:t>
            </a:r>
            <a:r>
              <a:rPr lang="pt-BR" sz="1500" b="1" dirty="0">
                <a:solidFill>
                  <a:srgbClr val="716D65"/>
                </a:solidFill>
                <a:ea typeface="MS PGothic" pitchFamily="34" charset="-128"/>
              </a:rPr>
              <a:t> </a:t>
            </a:r>
          </a:p>
        </p:txBody>
      </p:sp>
      <p:pic>
        <p:nvPicPr>
          <p:cNvPr id="16393" name="Picture 8" descr="Imagem relacionada"/>
          <p:cNvPicPr>
            <a:picLocks noChangeAspect="1" noChangeArrowheads="1"/>
          </p:cNvPicPr>
          <p:nvPr/>
        </p:nvPicPr>
        <p:blipFill>
          <a:blip r:embed="rId4"/>
          <a:srcRect/>
          <a:stretch>
            <a:fillRect/>
          </a:stretch>
        </p:blipFill>
        <p:spPr bwMode="auto">
          <a:xfrm>
            <a:off x="8169275" y="5634038"/>
            <a:ext cx="898525" cy="858837"/>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9" name="Retângulo 8"/>
          <p:cNvSpPr/>
          <p:nvPr/>
        </p:nvSpPr>
        <p:spPr>
          <a:xfrm>
            <a:off x="288925" y="1782521"/>
            <a:ext cx="8677275" cy="2308324"/>
          </a:xfrm>
          <a:prstGeom prst="rect">
            <a:avLst/>
          </a:prstGeom>
        </p:spPr>
        <p:txBody>
          <a:bodyPr wrap="square">
            <a:spAutoFit/>
          </a:bodyPr>
          <a:lstStyle/>
          <a:p>
            <a:pPr algn="just"/>
            <a:r>
              <a:rPr lang="pt-BR" dirty="0" smtClean="0"/>
              <a:t>Como podemos observar, essa relutância não ocorre somente dentro das empresas entre as pessoas de diferentes departamentos, mas também entre pessoas de diferentes empresas, mesmo que estejam em processo de fusão. </a:t>
            </a:r>
          </a:p>
          <a:p>
            <a:pPr algn="just"/>
            <a:endParaRPr lang="pt-BR" dirty="0"/>
          </a:p>
          <a:p>
            <a:pPr algn="just"/>
            <a:r>
              <a:rPr lang="pt-BR" dirty="0" smtClean="0"/>
              <a:t>Nesta perspectiva, encontraremos pessoas que trazem consigo especializações específicas em suas atividades diárias nas organizações em que trabalham e que necessitarão, de certa forma, saberem negociar o que pretendem entre os seus pares nas próprias organizações onde trabalham para que possam desempenhar com excelência as suas funções.</a:t>
            </a:r>
            <a:endParaRPr lang="pt-BR" dirty="0"/>
          </a:p>
        </p:txBody>
      </p:sp>
      <p:sp>
        <p:nvSpPr>
          <p:cNvPr id="11" name="Retângulo 10"/>
          <p:cNvSpPr/>
          <p:nvPr/>
        </p:nvSpPr>
        <p:spPr>
          <a:xfrm>
            <a:off x="831850" y="1003300"/>
            <a:ext cx="2594749" cy="461665"/>
          </a:xfrm>
          <a:prstGeom prst="rect">
            <a:avLst/>
          </a:prstGeom>
        </p:spPr>
        <p:txBody>
          <a:bodyPr wrap="none">
            <a:spAutoFit/>
          </a:bodyPr>
          <a:lstStyle/>
          <a:p>
            <a:pPr eaLnBrk="1" hangingPunct="1">
              <a:defRPr/>
            </a:pPr>
            <a:r>
              <a:rPr lang="pt-BR" sz="2400" b="1" dirty="0">
                <a:solidFill>
                  <a:schemeClr val="accent4"/>
                </a:solidFill>
                <a:effectLst>
                  <a:outerShdw blurRad="38100" dist="38100" dir="2700000" algn="tl">
                    <a:srgbClr val="000000">
                      <a:alpha val="43137"/>
                    </a:srgbClr>
                  </a:outerShdw>
                </a:effectLst>
              </a:rPr>
              <a:t>Interdependência </a:t>
            </a:r>
            <a:r>
              <a:rPr lang="pt-BR" sz="2400" b="1" dirty="0" smtClean="0">
                <a:solidFill>
                  <a:schemeClr val="accent4"/>
                </a:solidFill>
                <a:effectLst>
                  <a:outerShdw blurRad="38100" dist="38100" dir="2700000" algn="tl">
                    <a:srgbClr val="000000">
                      <a:alpha val="43137"/>
                    </a:srgbClr>
                  </a:outerShdw>
                </a:effectLst>
              </a:rPr>
              <a:t>:</a:t>
            </a:r>
            <a:endParaRPr lang="pt-BR" sz="2400" b="1" dirty="0">
              <a:solidFill>
                <a:schemeClr val="accent4"/>
              </a:solidFill>
              <a:effectLst>
                <a:outerShdw blurRad="38100" dist="38100" dir="2700000" algn="tl">
                  <a:srgbClr val="000000">
                    <a:alpha val="43137"/>
                  </a:srgbClr>
                </a:outerShdw>
              </a:effectLst>
            </a:endParaRPr>
          </a:p>
        </p:txBody>
      </p:sp>
      <p:pic>
        <p:nvPicPr>
          <p:cNvPr id="89091" name="Picture 3"/>
          <p:cNvPicPr>
            <a:picLocks noChangeAspect="1" noChangeArrowheads="1"/>
          </p:cNvPicPr>
          <p:nvPr/>
        </p:nvPicPr>
        <p:blipFill>
          <a:blip r:embed="rId5"/>
          <a:srcRect/>
          <a:stretch>
            <a:fillRect/>
          </a:stretch>
        </p:blipFill>
        <p:spPr bwMode="auto">
          <a:xfrm>
            <a:off x="5877461" y="4090845"/>
            <a:ext cx="2817812" cy="2109819"/>
          </a:xfrm>
          <a:prstGeom prst="rect">
            <a:avLst/>
          </a:prstGeom>
          <a:noFill/>
          <a:ln w="9525">
            <a:noFill/>
            <a:miter lim="800000"/>
            <a:headEnd/>
            <a:tailEnd/>
          </a:ln>
        </p:spPr>
      </p:pic>
      <p:pic>
        <p:nvPicPr>
          <p:cNvPr id="13" name="Picture 4"/>
          <p:cNvPicPr>
            <a:picLocks noChangeAspect="1" noChangeArrowheads="1"/>
          </p:cNvPicPr>
          <p:nvPr/>
        </p:nvPicPr>
        <p:blipFill>
          <a:blip r:embed="rId6"/>
          <a:srcRect/>
          <a:stretch>
            <a:fillRect/>
          </a:stretch>
        </p:blipFill>
        <p:spPr bwMode="auto">
          <a:xfrm>
            <a:off x="364683" y="4090845"/>
            <a:ext cx="2210242" cy="2148417"/>
          </a:xfrm>
          <a:prstGeom prst="rect">
            <a:avLst/>
          </a:prstGeom>
          <a:noFill/>
          <a:ln w="9525">
            <a:noFill/>
            <a:miter lim="800000"/>
            <a:headEnd/>
            <a:tailEnd/>
          </a:ln>
        </p:spPr>
      </p:pic>
      <p:pic>
        <p:nvPicPr>
          <p:cNvPr id="89093" name="Picture 5"/>
          <p:cNvPicPr>
            <a:picLocks noChangeAspect="1" noChangeArrowheads="1"/>
          </p:cNvPicPr>
          <p:nvPr/>
        </p:nvPicPr>
        <p:blipFill>
          <a:blip r:embed="rId7"/>
          <a:srcRect/>
          <a:stretch>
            <a:fillRect/>
          </a:stretch>
        </p:blipFill>
        <p:spPr bwMode="auto">
          <a:xfrm>
            <a:off x="2782886" y="4461405"/>
            <a:ext cx="2867025" cy="1304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8" name="Retângulo 7"/>
          <p:cNvSpPr/>
          <p:nvPr/>
        </p:nvSpPr>
        <p:spPr>
          <a:xfrm>
            <a:off x="831850" y="1003300"/>
            <a:ext cx="4682116" cy="461665"/>
          </a:xfrm>
          <a:prstGeom prst="rect">
            <a:avLst/>
          </a:prstGeom>
        </p:spPr>
        <p:txBody>
          <a:bodyPr wrap="none">
            <a:spAutoFit/>
          </a:bodyPr>
          <a:lstStyle/>
          <a:p>
            <a:pPr eaLnBrk="1" hangingPunct="1">
              <a:defRPr/>
            </a:pPr>
            <a:r>
              <a:rPr lang="pt-BR" sz="2400" b="1" dirty="0" smtClean="0">
                <a:solidFill>
                  <a:schemeClr val="tx2"/>
                </a:solidFill>
                <a:effectLst>
                  <a:outerShdw blurRad="38100" dist="38100" dir="2700000" algn="tl">
                    <a:srgbClr val="000000">
                      <a:alpha val="43137"/>
                    </a:srgbClr>
                  </a:outerShdw>
                </a:effectLst>
              </a:rPr>
              <a:t>Concorrência &amp; </a:t>
            </a:r>
            <a:r>
              <a:rPr lang="pt-BR" sz="2400" b="1" dirty="0">
                <a:solidFill>
                  <a:schemeClr val="tx2"/>
                </a:solidFill>
                <a:effectLst>
                  <a:outerShdw blurRad="38100" dist="38100" dir="2700000" algn="tl">
                    <a:srgbClr val="000000">
                      <a:alpha val="43137"/>
                    </a:srgbClr>
                  </a:outerShdw>
                </a:effectLst>
              </a:rPr>
              <a:t>Era da </a:t>
            </a:r>
            <a:r>
              <a:rPr lang="pt-BR" sz="2400" b="1" dirty="0" smtClean="0">
                <a:solidFill>
                  <a:schemeClr val="tx2"/>
                </a:solidFill>
                <a:effectLst>
                  <a:outerShdw blurRad="38100" dist="38100" dir="2700000" algn="tl">
                    <a:srgbClr val="000000">
                      <a:alpha val="43137"/>
                    </a:srgbClr>
                  </a:outerShdw>
                </a:effectLst>
              </a:rPr>
              <a:t>informação:</a:t>
            </a:r>
            <a:endParaRPr lang="pt-BR" sz="2400" b="1" dirty="0">
              <a:solidFill>
                <a:schemeClr val="tx2"/>
              </a:solidFill>
              <a:effectLst>
                <a:outerShdw blurRad="38100" dist="38100" dir="2700000" algn="tl">
                  <a:srgbClr val="000000">
                    <a:alpha val="43137"/>
                  </a:srgbClr>
                </a:outerShdw>
              </a:effectLst>
            </a:endParaRP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9" name="Retângulo 8"/>
          <p:cNvSpPr/>
          <p:nvPr/>
        </p:nvSpPr>
        <p:spPr>
          <a:xfrm>
            <a:off x="160867" y="1711758"/>
            <a:ext cx="8913283" cy="2585323"/>
          </a:xfrm>
          <a:prstGeom prst="rect">
            <a:avLst/>
          </a:prstGeom>
        </p:spPr>
        <p:txBody>
          <a:bodyPr wrap="square">
            <a:spAutoFit/>
          </a:bodyPr>
          <a:lstStyle/>
          <a:p>
            <a:pPr algn="just"/>
            <a:r>
              <a:rPr lang="pt-BR" b="1" dirty="0" smtClean="0">
                <a:solidFill>
                  <a:schemeClr val="tx2"/>
                </a:solidFill>
                <a:effectLst>
                  <a:outerShdw blurRad="38100" dist="38100" dir="2700000" algn="tl">
                    <a:srgbClr val="000000">
                      <a:alpha val="43137"/>
                    </a:srgbClr>
                  </a:outerShdw>
                </a:effectLst>
              </a:rPr>
              <a:t>Concorrência</a:t>
            </a:r>
            <a:r>
              <a:rPr lang="pt-BR" dirty="0" smtClean="0"/>
              <a:t> Não podemos fechar os olhos quanto a uma realidade concreta que é a concorrência. Cada vez mais estamos concorrentes entre nós todos e também por consequência as empresas estão mais concorrentes entre si. </a:t>
            </a:r>
          </a:p>
          <a:p>
            <a:pPr algn="just"/>
            <a:endParaRPr lang="pt-BR" dirty="0"/>
          </a:p>
          <a:p>
            <a:pPr algn="just"/>
            <a:r>
              <a:rPr lang="pt-BR" dirty="0" smtClean="0"/>
              <a:t>Os negócios estão cada vez mais competitivos. Essa constatação indica que as empresas devem ser especialistas em ambientes competitivos, como afirma Thompson (2009). Assim, tanto as pessoas quanto as empresas devem constantemente saber pelo menos monitorar os concorrentes, para poderem identificar oportunidades, entender os ambientes e desenharem negociações bem sucedidas. </a:t>
            </a:r>
            <a:endParaRPr lang="pt-BR" dirty="0"/>
          </a:p>
        </p:txBody>
      </p:sp>
      <p:sp>
        <p:nvSpPr>
          <p:cNvPr id="11" name="Retângulo 10"/>
          <p:cNvSpPr/>
          <p:nvPr/>
        </p:nvSpPr>
        <p:spPr>
          <a:xfrm>
            <a:off x="160868" y="4387676"/>
            <a:ext cx="8913282" cy="1754326"/>
          </a:xfrm>
          <a:prstGeom prst="rect">
            <a:avLst/>
          </a:prstGeom>
        </p:spPr>
        <p:txBody>
          <a:bodyPr wrap="square">
            <a:spAutoFit/>
          </a:bodyPr>
          <a:lstStyle/>
          <a:p>
            <a:pPr algn="just"/>
            <a:r>
              <a:rPr lang="pt-BR" b="1" dirty="0" smtClean="0">
                <a:solidFill>
                  <a:schemeClr val="tx2"/>
                </a:solidFill>
                <a:effectLst>
                  <a:outerShdw blurRad="38100" dist="38100" dir="2700000" algn="tl">
                    <a:srgbClr val="000000">
                      <a:alpha val="43137"/>
                    </a:srgbClr>
                  </a:outerShdw>
                </a:effectLst>
              </a:rPr>
              <a:t>Era da informação </a:t>
            </a:r>
            <a:r>
              <a:rPr lang="pt-BR" dirty="0" smtClean="0"/>
              <a:t>Segundo Thompson (2009), “a Era da Informação também oferece oportunidades e desafios especiais para o gerente agir como negociador”.</a:t>
            </a:r>
          </a:p>
          <a:p>
            <a:pPr algn="just"/>
            <a:endParaRPr lang="pt-BR" dirty="0"/>
          </a:p>
          <a:p>
            <a:pPr algn="just"/>
            <a:r>
              <a:rPr lang="pt-BR" dirty="0" smtClean="0"/>
              <a:t>As tecnologias de uma forma geral nos tornam acessíveis o tempo todo, obrigando-nos constantemente a posturas de negociação. Consequentemente, aumenta as obrigações de uma empresa e sua capacidade de agregar valor para os seus clientes consumidores.</a:t>
            </a:r>
            <a:endParaRPr lang="pt-B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8" name="Retângulo 7"/>
          <p:cNvSpPr/>
          <p:nvPr/>
        </p:nvSpPr>
        <p:spPr>
          <a:xfrm>
            <a:off x="831850" y="1003300"/>
            <a:ext cx="1887761" cy="461665"/>
          </a:xfrm>
          <a:prstGeom prst="rect">
            <a:avLst/>
          </a:prstGeom>
        </p:spPr>
        <p:txBody>
          <a:bodyPr wrap="none">
            <a:spAutoFit/>
          </a:bodyPr>
          <a:lstStyle/>
          <a:p>
            <a:pPr eaLnBrk="1" hangingPunct="1">
              <a:defRPr/>
            </a:pPr>
            <a:r>
              <a:rPr lang="pt-BR" sz="2400" b="1" dirty="0" smtClean="0">
                <a:solidFill>
                  <a:srgbClr val="C00000"/>
                </a:solidFill>
                <a:effectLst>
                  <a:outerShdw blurRad="38100" dist="38100" dir="2700000" algn="tl">
                    <a:srgbClr val="000000">
                      <a:alpha val="43137"/>
                    </a:srgbClr>
                  </a:outerShdw>
                </a:effectLst>
              </a:rPr>
              <a:t>Globalização:</a:t>
            </a:r>
            <a:endParaRPr lang="pt-BR" sz="2400" b="1" dirty="0">
              <a:solidFill>
                <a:srgbClr val="C00000"/>
              </a:solidFill>
              <a:effectLst>
                <a:outerShdw blurRad="38100" dist="38100" dir="2700000" algn="tl">
                  <a:srgbClr val="000000">
                    <a:alpha val="43137"/>
                  </a:srgbClr>
                </a:outerShdw>
              </a:effectLst>
            </a:endParaRP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9" name="Retângulo 8"/>
          <p:cNvSpPr/>
          <p:nvPr/>
        </p:nvSpPr>
        <p:spPr>
          <a:xfrm>
            <a:off x="186267" y="1712079"/>
            <a:ext cx="8779933" cy="4247317"/>
          </a:xfrm>
          <a:prstGeom prst="rect">
            <a:avLst/>
          </a:prstGeom>
        </p:spPr>
        <p:txBody>
          <a:bodyPr wrap="square">
            <a:spAutoFit/>
          </a:bodyPr>
          <a:lstStyle/>
          <a:p>
            <a:pPr algn="just"/>
            <a:r>
              <a:rPr lang="pt-BR" dirty="0" smtClean="0"/>
              <a:t>A globalização, conforme registra Thompson (2009), neste cenário, apresenta desafios no que se refere a diferentes normas de comunicação. </a:t>
            </a:r>
          </a:p>
          <a:p>
            <a:pPr algn="just"/>
            <a:endParaRPr lang="pt-BR" dirty="0"/>
          </a:p>
          <a:p>
            <a:pPr algn="just"/>
            <a:r>
              <a:rPr lang="pt-BR" dirty="0" smtClean="0"/>
              <a:t>As pessoas das organizações precisam desenvolver habilidades de negociação que possam ser aplicadas de formas eficientes com outras pessoas de diferentes nacionalidades, origens e estilos de comunicação. </a:t>
            </a:r>
          </a:p>
          <a:p>
            <a:pPr algn="just"/>
            <a:endParaRPr lang="pt-BR" dirty="0"/>
          </a:p>
          <a:p>
            <a:pPr algn="just"/>
            <a:r>
              <a:rPr lang="pt-BR" dirty="0" smtClean="0"/>
              <a:t>Isto quer dizer que os negociadores deverão conhecer todas as formas de negociação e saber escolher e aplicar o método que se adéqua ao estilo daquele cliente consumidor. </a:t>
            </a:r>
          </a:p>
          <a:p>
            <a:pPr algn="just"/>
            <a:endParaRPr lang="pt-BR" dirty="0"/>
          </a:p>
          <a:p>
            <a:pPr algn="just"/>
            <a:r>
              <a:rPr lang="pt-BR" dirty="0" smtClean="0"/>
              <a:t>Essa visão torna-se um grande desafio para quem irá conduzir a negociação (negociador), pois dependerá do desenvolvimento de um conjunto de habilidades de negociação que seja genérico o bastante para ser usado em diferentes contextos, grupos e continentes, mas que seja especializado para proporcionar estratégias comportamentais relevantes, por exemplo numa determinada situação específica. </a:t>
            </a:r>
            <a:endParaRPr lang="pt-B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Retângulo 7"/>
          <p:cNvSpPr/>
          <p:nvPr/>
        </p:nvSpPr>
        <p:spPr>
          <a:xfrm>
            <a:off x="9525" y="1870097"/>
            <a:ext cx="9134475" cy="2154436"/>
          </a:xfrm>
          <a:prstGeom prst="rect">
            <a:avLst/>
          </a:prstGeom>
        </p:spPr>
        <p:txBody>
          <a:bodyPr>
            <a:spAutoFit/>
          </a:bodyPr>
          <a:lstStyle/>
          <a:p>
            <a:pPr lvl="1" algn="just" eaLnBrk="1" hangingPunct="1">
              <a:buFont typeface="Wingdings" pitchFamily="2" charset="2"/>
              <a:buChar char="Ø"/>
              <a:defRPr/>
            </a:pPr>
            <a:r>
              <a:rPr lang="pt-BR" sz="2200" b="1" dirty="0" smtClean="0">
                <a:effectLst>
                  <a:outerShdw blurRad="38100" dist="38100" dir="2700000" algn="tl">
                    <a:srgbClr val="000000">
                      <a:alpha val="43137"/>
                    </a:srgbClr>
                  </a:outerShdw>
                </a:effectLst>
              </a:rPr>
              <a:t>   </a:t>
            </a:r>
            <a:r>
              <a:rPr lang="pt-BR" sz="2200" b="1" dirty="0">
                <a:effectLst>
                  <a:outerShdw blurRad="38100" dist="38100" dir="2700000" algn="tl">
                    <a:srgbClr val="000000">
                      <a:alpha val="43137"/>
                    </a:srgbClr>
                  </a:outerShdw>
                </a:effectLst>
              </a:rPr>
              <a:t>1 – Considerações finais – Apresentando impressões sobre os conteúdos da aula;</a:t>
            </a:r>
          </a:p>
          <a:p>
            <a:pPr lvl="1" algn="just" eaLnBrk="1" hangingPunct="1">
              <a:buFont typeface="Wingdings" pitchFamily="2" charset="2"/>
              <a:buChar char="Ø"/>
              <a:defRPr/>
            </a:pPr>
            <a:endParaRPr lang="pt-BR" sz="800" b="1" dirty="0">
              <a:effectLst>
                <a:outerShdw blurRad="38100" dist="38100" dir="2700000" algn="tl">
                  <a:srgbClr val="000000">
                    <a:alpha val="43137"/>
                  </a:srgbClr>
                </a:outerShdw>
              </a:effectLst>
            </a:endParaRPr>
          </a:p>
          <a:p>
            <a:pPr lvl="1" algn="just" eaLnBrk="1" hangingPunct="1">
              <a:buFont typeface="Wingdings" pitchFamily="2" charset="2"/>
              <a:buChar char="Ø"/>
              <a:defRPr/>
            </a:pPr>
            <a:endParaRPr lang="pt-BR" sz="1000" b="1" dirty="0">
              <a:effectLst>
                <a:outerShdw blurRad="38100" dist="38100" dir="2700000" algn="tl">
                  <a:srgbClr val="000000">
                    <a:alpha val="43137"/>
                  </a:srgbClr>
                </a:outerShdw>
              </a:effectLst>
            </a:endParaRPr>
          </a:p>
          <a:p>
            <a:pPr lvl="1" algn="just" eaLnBrk="1" hangingPunct="1">
              <a:buFont typeface="Wingdings" pitchFamily="2" charset="2"/>
              <a:buChar char="Ø"/>
              <a:defRPr/>
            </a:pPr>
            <a:r>
              <a:rPr lang="pt-BR" sz="2200" b="1" dirty="0">
                <a:effectLst>
                  <a:outerShdw blurRad="38100" dist="38100" dir="2700000" algn="tl">
                    <a:srgbClr val="000000">
                      <a:alpha val="43137"/>
                    </a:srgbClr>
                  </a:outerShdw>
                </a:effectLst>
              </a:rPr>
              <a:t>   2 – </a:t>
            </a:r>
            <a:r>
              <a:rPr lang="pt-BR" sz="2400" b="1" dirty="0">
                <a:effectLst>
                  <a:outerShdw blurRad="38100" dist="38100" dir="2700000" algn="tl">
                    <a:srgbClr val="000000">
                      <a:alpha val="43137"/>
                    </a:srgbClr>
                  </a:outerShdw>
                </a:effectLst>
              </a:rPr>
              <a:t>Leia o artigo Negociação gerencial: o engodo dos 17 camelos, disponível em nossa Biblioteca virtual, analise-o e responda às perguntas que estão nele</a:t>
            </a:r>
            <a:r>
              <a:rPr lang="pt-BR" sz="2400" b="1" dirty="0" smtClean="0">
                <a:effectLst>
                  <a:outerShdw blurRad="38100" dist="38100" dir="2700000" algn="tl">
                    <a:srgbClr val="000000">
                      <a:alpha val="43137"/>
                    </a:srgbClr>
                  </a:outerShdw>
                </a:effectLst>
              </a:rPr>
              <a:t>.</a:t>
            </a:r>
            <a:endParaRPr lang="pt-BR" sz="1000" b="1" dirty="0">
              <a:effectLst>
                <a:outerShdw blurRad="38100" dist="38100" dir="2700000" algn="tl">
                  <a:srgbClr val="000000">
                    <a:alpha val="43137"/>
                  </a:srgbClr>
                </a:outerShdw>
              </a:effectLst>
            </a:endParaRPr>
          </a:p>
        </p:txBody>
      </p:sp>
      <p:pic>
        <p:nvPicPr>
          <p:cNvPr id="37892" name="Picture 2" descr="http://3.bp.blogspot.com/_mCT7NaU_lWw/SzCM_JtwmQI/AAAAAAAAAgY/6RuQbyDI4Nw/s200/Estudo+de+caso"/>
          <p:cNvPicPr>
            <a:picLocks noChangeAspect="1" noChangeArrowheads="1"/>
          </p:cNvPicPr>
          <p:nvPr/>
        </p:nvPicPr>
        <p:blipFill>
          <a:blip r:embed="rId3"/>
          <a:srcRect/>
          <a:stretch>
            <a:fillRect/>
          </a:stretch>
        </p:blipFill>
        <p:spPr bwMode="auto">
          <a:xfrm>
            <a:off x="8229600" y="868363"/>
            <a:ext cx="738188" cy="836612"/>
          </a:xfrm>
          <a:prstGeom prst="rect">
            <a:avLst/>
          </a:prstGeom>
          <a:noFill/>
          <a:ln w="9525">
            <a:noFill/>
            <a:miter lim="800000"/>
            <a:headEnd/>
            <a:tailEnd/>
          </a:ln>
        </p:spPr>
      </p:pic>
      <p:sp>
        <p:nvSpPr>
          <p:cNvPr id="7" name="Retângulo 6"/>
          <p:cNvSpPr/>
          <p:nvPr/>
        </p:nvSpPr>
        <p:spPr>
          <a:xfrm>
            <a:off x="219075" y="736600"/>
            <a:ext cx="7834313" cy="646113"/>
          </a:xfrm>
          <a:prstGeom prst="rect">
            <a:avLst/>
          </a:prstGeom>
        </p:spPr>
        <p:txBody>
          <a:bodyPr>
            <a:spAutoFit/>
          </a:bodyPr>
          <a:lstStyle/>
          <a:p>
            <a:pPr algn="ctr" eaLnBrk="1" hangingPunct="1">
              <a:defRPr/>
            </a:pPr>
            <a:r>
              <a:rPr lang="pt-BR" sz="3600" b="1" i="1" dirty="0">
                <a:solidFill>
                  <a:schemeClr val="tx2"/>
                </a:solidFill>
                <a:effectLst>
                  <a:outerShdw blurRad="38100" dist="38100" dir="2700000" algn="tl">
                    <a:srgbClr val="000000">
                      <a:alpha val="43137"/>
                    </a:srgbClr>
                  </a:outerShdw>
                </a:effectLst>
                <a:latin typeface="Viner Hand ITC" pitchFamily="66" charset="0"/>
              </a:rPr>
              <a:t>Atividade Prática – Brainstorming</a:t>
            </a:r>
          </a:p>
        </p:txBody>
      </p:sp>
      <p:sp>
        <p:nvSpPr>
          <p:cNvPr id="13" name="Retângulo 12"/>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11" name="Picture 2"/>
          <p:cNvPicPr>
            <a:picLocks noChangeAspect="1" noChangeArrowheads="1"/>
          </p:cNvPicPr>
          <p:nvPr/>
        </p:nvPicPr>
        <p:blipFill>
          <a:blip r:embed="rId4">
            <a:duotone>
              <a:prstClr val="black"/>
              <a:schemeClr val="accent1">
                <a:tint val="45000"/>
                <a:satMod val="400000"/>
              </a:schemeClr>
            </a:duotone>
          </a:blip>
          <a:srcRect/>
          <a:stretch>
            <a:fillRect/>
          </a:stretch>
        </p:blipFill>
        <p:spPr bwMode="auto">
          <a:xfrm>
            <a:off x="7412167" y="4451323"/>
            <a:ext cx="1634866" cy="1692532"/>
          </a:xfrm>
          <a:prstGeom prst="rect">
            <a:avLst/>
          </a:prstGeom>
          <a:noFill/>
          <a:ln w="9525">
            <a:noFill/>
            <a:miter lim="800000"/>
            <a:headEnd/>
            <a:tailEnd/>
          </a:ln>
        </p:spPr>
      </p:pic>
      <p:pic>
        <p:nvPicPr>
          <p:cNvPr id="37896" name="Picture 3"/>
          <p:cNvPicPr>
            <a:picLocks noChangeAspect="1" noChangeArrowheads="1"/>
          </p:cNvPicPr>
          <p:nvPr/>
        </p:nvPicPr>
        <p:blipFill>
          <a:blip r:embed="rId5"/>
          <a:srcRect/>
          <a:stretch>
            <a:fillRect/>
          </a:stretch>
        </p:blipFill>
        <p:spPr bwMode="auto">
          <a:xfrm>
            <a:off x="2569099" y="4024532"/>
            <a:ext cx="4691120" cy="2350867"/>
          </a:xfrm>
          <a:prstGeom prst="rect">
            <a:avLst/>
          </a:prstGeom>
          <a:noFill/>
          <a:ln w="9525">
            <a:noFill/>
            <a:miter lim="800000"/>
            <a:headEnd/>
            <a:tailEnd/>
          </a:ln>
        </p:spPr>
      </p:pic>
      <p:sp>
        <p:nvSpPr>
          <p:cNvPr id="12"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7898" name="Picture 14" descr="Imagem relacionada"/>
          <p:cNvPicPr>
            <a:picLocks noChangeAspect="1" noChangeArrowheads="1"/>
          </p:cNvPicPr>
          <p:nvPr/>
        </p:nvPicPr>
        <p:blipFill>
          <a:blip r:embed="rId6"/>
          <a:srcRect/>
          <a:stretch>
            <a:fillRect/>
          </a:stretch>
        </p:blipFill>
        <p:spPr bwMode="auto">
          <a:xfrm>
            <a:off x="47095" y="4292588"/>
            <a:ext cx="2527300" cy="1895475"/>
          </a:xfrm>
          <a:prstGeom prst="rect">
            <a:avLst/>
          </a:prstGeom>
          <a:noFill/>
          <a:ln w="9525">
            <a:noFill/>
            <a:miter lim="800000"/>
            <a:headEnd/>
            <a:tailEnd/>
          </a:ln>
        </p:spPr>
      </p:pic>
      <p:sp>
        <p:nvSpPr>
          <p:cNvPr id="14" name="Retângulo 13"/>
          <p:cNvSpPr/>
          <p:nvPr/>
        </p:nvSpPr>
        <p:spPr>
          <a:xfrm>
            <a:off x="219075" y="1293308"/>
            <a:ext cx="3186129" cy="523220"/>
          </a:xfrm>
          <a:prstGeom prst="rect">
            <a:avLst/>
          </a:prstGeom>
        </p:spPr>
        <p:txBody>
          <a:bodyPr wrap="none">
            <a:spAutoFit/>
          </a:bodyPr>
          <a:lstStyle/>
          <a:p>
            <a:pPr eaLnBrk="1" hangingPunct="1">
              <a:defRPr/>
            </a:pPr>
            <a:r>
              <a:rPr lang="pt-BR" sz="2800" b="1" dirty="0">
                <a:solidFill>
                  <a:schemeClr val="accent3">
                    <a:lumMod val="50000"/>
                  </a:schemeClr>
                </a:solidFill>
                <a:effectLst>
                  <a:outerShdw blurRad="38100" dist="38100" dir="2700000" algn="tl">
                    <a:srgbClr val="000000">
                      <a:alpha val="43137"/>
                    </a:srgbClr>
                  </a:outerShdw>
                </a:effectLst>
              </a:rPr>
              <a:t>Lista das Atividades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7" name="Retângulo 6"/>
          <p:cNvSpPr/>
          <p:nvPr/>
        </p:nvSpPr>
        <p:spPr>
          <a:xfrm>
            <a:off x="5064125" y="5059363"/>
            <a:ext cx="3560763" cy="1631950"/>
          </a:xfrm>
          <a:prstGeom prst="rect">
            <a:avLst/>
          </a:prstGeom>
        </p:spPr>
        <p:txBody>
          <a:bodyPr wrap="none">
            <a:spAutoFit/>
          </a:bodyPr>
          <a:lstStyle/>
          <a:p>
            <a:pPr algn="ctr" eaLnBrk="1" hangingPunct="1">
              <a:defRPr/>
            </a:pPr>
            <a:r>
              <a:rPr lang="pt-BR" sz="5000" b="1" spc="300" dirty="0">
                <a:solidFill>
                  <a:schemeClr val="accent2">
                    <a:lumMod val="75000"/>
                  </a:schemeClr>
                </a:solidFill>
                <a:effectLst>
                  <a:outerShdw blurRad="38100" dist="38100" dir="2700000" algn="tl">
                    <a:srgbClr val="000000">
                      <a:alpha val="43137"/>
                    </a:srgbClr>
                  </a:outerShdw>
                </a:effectLst>
                <a:latin typeface="Viner Hand ITC" pitchFamily="66" charset="0"/>
              </a:rPr>
              <a:t>Retorno às</a:t>
            </a:r>
          </a:p>
          <a:p>
            <a:pPr algn="ctr" eaLnBrk="1" hangingPunct="1">
              <a:defRPr/>
            </a:pPr>
            <a:r>
              <a:rPr lang="pt-BR" sz="5000" b="1" spc="300" dirty="0">
                <a:solidFill>
                  <a:schemeClr val="accent2">
                    <a:lumMod val="75000"/>
                  </a:schemeClr>
                </a:solidFill>
                <a:effectLst>
                  <a:outerShdw blurRad="38100" dist="38100" dir="2700000" algn="tl">
                    <a:srgbClr val="000000">
                      <a:alpha val="43137"/>
                    </a:srgbClr>
                  </a:outerShdw>
                </a:effectLst>
                <a:latin typeface="Viner Hand ITC" pitchFamily="66" charset="0"/>
              </a:rPr>
              <a:t> 13 horas</a:t>
            </a:r>
          </a:p>
        </p:txBody>
      </p:sp>
      <p:pic>
        <p:nvPicPr>
          <p:cNvPr id="38917" name="Picture 2" descr="http://4.bp.blogspot.com/-NMt49uORiSo/T-Ce4xHGPII/AAAAAAAABVc/lKESrO9MtDI/s1600/almo%25C3%25A7o.gif"/>
          <p:cNvPicPr>
            <a:picLocks noChangeAspect="1" noChangeArrowheads="1"/>
          </p:cNvPicPr>
          <p:nvPr/>
        </p:nvPicPr>
        <p:blipFill>
          <a:blip r:embed="rId3"/>
          <a:srcRect/>
          <a:stretch>
            <a:fillRect/>
          </a:stretch>
        </p:blipFill>
        <p:spPr bwMode="auto">
          <a:xfrm>
            <a:off x="219075" y="1811338"/>
            <a:ext cx="4248150" cy="4448175"/>
          </a:xfrm>
          <a:prstGeom prst="rect">
            <a:avLst/>
          </a:prstGeom>
          <a:noFill/>
          <a:ln w="9525">
            <a:noFill/>
            <a:miter lim="800000"/>
            <a:headEnd/>
            <a:tailEnd/>
          </a:ln>
        </p:spPr>
      </p:pic>
      <p:sp>
        <p:nvSpPr>
          <p:cNvPr id="9" name="Retângulo 8"/>
          <p:cNvSpPr/>
          <p:nvPr/>
        </p:nvSpPr>
        <p:spPr>
          <a:xfrm>
            <a:off x="600075" y="884238"/>
            <a:ext cx="7885113" cy="1016000"/>
          </a:xfrm>
          <a:prstGeom prst="rect">
            <a:avLst/>
          </a:prstGeom>
        </p:spPr>
        <p:txBody>
          <a:bodyPr wrap="none">
            <a:spAutoFit/>
          </a:bodyPr>
          <a:lstStyle/>
          <a:p>
            <a:pPr algn="ctr" eaLnBrk="1" hangingPunct="1">
              <a:defRPr/>
            </a:pPr>
            <a:r>
              <a:rPr lang="pt-BR" sz="6000" b="1" spc="300" dirty="0">
                <a:solidFill>
                  <a:schemeClr val="accent2">
                    <a:lumMod val="75000"/>
                  </a:schemeClr>
                </a:solidFill>
                <a:effectLst>
                  <a:outerShdw blurRad="38100" dist="38100" dir="2700000" algn="tl">
                    <a:srgbClr val="000000">
                      <a:alpha val="43137"/>
                    </a:srgbClr>
                  </a:outerShdw>
                </a:effectLst>
                <a:latin typeface="Viner Hand ITC" pitchFamily="66" charset="0"/>
                <a:cs typeface="Arial" charset="0"/>
              </a:rPr>
              <a:t>VAMOS ALMOÇAR!</a:t>
            </a:r>
          </a:p>
        </p:txBody>
      </p:sp>
      <p:pic>
        <p:nvPicPr>
          <p:cNvPr id="38919" name="Picture 4"/>
          <p:cNvPicPr>
            <a:picLocks noChangeAspect="1" noChangeArrowheads="1"/>
          </p:cNvPicPr>
          <p:nvPr/>
        </p:nvPicPr>
        <p:blipFill>
          <a:blip r:embed="rId4"/>
          <a:srcRect/>
          <a:stretch>
            <a:fillRect/>
          </a:stretch>
        </p:blipFill>
        <p:spPr bwMode="auto">
          <a:xfrm>
            <a:off x="4592638" y="1838325"/>
            <a:ext cx="4357687" cy="3184525"/>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PT-01.png"/>
          <p:cNvPicPr>
            <a:picLocks noChangeAspect="1"/>
          </p:cNvPicPr>
          <p:nvPr/>
        </p:nvPicPr>
        <p:blipFill>
          <a:blip r:embed="rId2"/>
          <a:srcRect/>
          <a:stretch>
            <a:fillRect/>
          </a:stretch>
        </p:blipFill>
        <p:spPr bwMode="auto">
          <a:xfrm>
            <a:off x="0" y="0"/>
            <a:ext cx="9144000" cy="6904038"/>
          </a:xfrm>
          <a:prstGeom prst="rect">
            <a:avLst/>
          </a:prstGeom>
          <a:noFill/>
          <a:ln w="9525">
            <a:noFill/>
            <a:miter lim="800000"/>
            <a:headEnd/>
            <a:tailEnd/>
          </a:ln>
        </p:spPr>
      </p:pic>
      <p:sp>
        <p:nvSpPr>
          <p:cNvPr id="5" name="TextBox 6"/>
          <p:cNvSpPr txBox="1">
            <a:spLocks noChangeArrowheads="1"/>
          </p:cNvSpPr>
          <p:nvPr/>
        </p:nvSpPr>
        <p:spPr bwMode="auto">
          <a:xfrm>
            <a:off x="4546600" y="2624138"/>
            <a:ext cx="4273550" cy="1016000"/>
          </a:xfrm>
          <a:prstGeom prst="rect">
            <a:avLst/>
          </a:prstGeom>
          <a:noFill/>
          <a:ln>
            <a:noFill/>
          </a:ln>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defRPr/>
            </a:pPr>
            <a:r>
              <a:rPr lang="pt-BR" sz="6000" b="1" dirty="0" smtClean="0">
                <a:solidFill>
                  <a:schemeClr val="accent2">
                    <a:lumMod val="75000"/>
                  </a:schemeClr>
                </a:solidFill>
                <a:effectLst>
                  <a:outerShdw blurRad="38100" dist="38100" dir="2700000" algn="tl">
                    <a:srgbClr val="000000">
                      <a:alpha val="43137"/>
                    </a:srgbClr>
                  </a:outerShdw>
                </a:effectLst>
                <a:latin typeface="Broadway" pitchFamily="82" charset="0"/>
              </a:rPr>
              <a:t>AULA  02</a:t>
            </a:r>
            <a:endParaRPr lang="pt-BR" sz="6000" dirty="0">
              <a:solidFill>
                <a:schemeClr val="accent2">
                  <a:lumMod val="75000"/>
                </a:schemeClr>
              </a:solidFill>
              <a:effectLst>
                <a:outerShdw blurRad="38100" dist="38100" dir="2700000" algn="tl">
                  <a:srgbClr val="000000">
                    <a:alpha val="43137"/>
                  </a:srgbClr>
                </a:outerShdw>
              </a:effectLst>
              <a:latin typeface="Broadway" pitchFamily="82" charset="0"/>
            </a:endParaRPr>
          </a:p>
        </p:txBody>
      </p:sp>
      <p:sp>
        <p:nvSpPr>
          <p:cNvPr id="39940" name="TextBox 5"/>
          <p:cNvSpPr txBox="1">
            <a:spLocks noChangeArrowheads="1"/>
          </p:cNvSpPr>
          <p:nvPr/>
        </p:nvSpPr>
        <p:spPr bwMode="auto">
          <a:xfrm>
            <a:off x="-14288" y="6108700"/>
            <a:ext cx="7037388" cy="708025"/>
          </a:xfrm>
          <a:prstGeom prst="rect">
            <a:avLst/>
          </a:prstGeom>
          <a:noFill/>
          <a:ln w="9525">
            <a:noFill/>
            <a:miter lim="800000"/>
            <a:headEnd/>
            <a:tailEnd/>
          </a:ln>
        </p:spPr>
        <p:txBody>
          <a:bodyPr wrap="none">
            <a:spAutoFit/>
          </a:bodyPr>
          <a:lstStyle/>
          <a:p>
            <a:pPr eaLnBrk="1" hangingPunct="1"/>
            <a:r>
              <a:rPr lang="pt-BR" altLang="pt-BR" sz="4000" b="1" i="1">
                <a:solidFill>
                  <a:schemeClr val="bg1"/>
                </a:solidFill>
              </a:rPr>
              <a:t>Prof. Adm. Eco. Msc. Luiz Lobato</a:t>
            </a:r>
          </a:p>
        </p:txBody>
      </p:sp>
      <p:pic>
        <p:nvPicPr>
          <p:cNvPr id="39941" name="Picture 2"/>
          <p:cNvPicPr>
            <a:picLocks noChangeAspect="1" noChangeArrowheads="1"/>
          </p:cNvPicPr>
          <p:nvPr/>
        </p:nvPicPr>
        <p:blipFill>
          <a:blip r:embed="rId3"/>
          <a:srcRect/>
          <a:stretch>
            <a:fillRect/>
          </a:stretch>
        </p:blipFill>
        <p:spPr bwMode="auto">
          <a:xfrm>
            <a:off x="4562475" y="3419475"/>
            <a:ext cx="19050" cy="19050"/>
          </a:xfrm>
          <a:prstGeom prst="rect">
            <a:avLst/>
          </a:prstGeom>
          <a:noFill/>
          <a:ln w="9525">
            <a:noFill/>
            <a:miter lim="800000"/>
            <a:headEnd/>
            <a:tailEnd/>
          </a:ln>
        </p:spPr>
      </p:pic>
      <p:sp>
        <p:nvSpPr>
          <p:cNvPr id="8" name="Retângulo 8"/>
          <p:cNvSpPr>
            <a:spLocks noChangeArrowheads="1"/>
          </p:cNvSpPr>
          <p:nvPr/>
        </p:nvSpPr>
        <p:spPr bwMode="auto">
          <a:xfrm>
            <a:off x="4562475" y="3810000"/>
            <a:ext cx="2209800" cy="1200150"/>
          </a:xfrm>
          <a:prstGeom prst="rect">
            <a:avLst/>
          </a:prstGeom>
          <a:noFill/>
          <a:ln>
            <a:noFill/>
          </a:ln>
          <a:extLst/>
        </p:spPr>
        <p:txBody>
          <a:bodyPr>
            <a:spAutoFit/>
          </a:bodyPr>
          <a:lstStyle/>
          <a:p>
            <a:pPr algn="ctr" eaLnBrk="1" hangingPunct="1">
              <a:defRPr/>
            </a:pPr>
            <a:r>
              <a:rPr lang="pt-BR" sz="2400" b="1" dirty="0">
                <a:solidFill>
                  <a:srgbClr val="EF792F"/>
                </a:solidFill>
                <a:effectLst>
                  <a:outerShdw blurRad="38100" dist="38100" dir="2700000" algn="tl">
                    <a:srgbClr val="000000">
                      <a:alpha val="43137"/>
                    </a:srgbClr>
                  </a:outerShdw>
                </a:effectLst>
              </a:rPr>
              <a:t>HORÁRIO:</a:t>
            </a:r>
          </a:p>
          <a:p>
            <a:pPr algn="ctr" eaLnBrk="1" hangingPunct="1">
              <a:defRPr/>
            </a:pPr>
            <a:r>
              <a:rPr lang="pt-BR" sz="2400" b="1" dirty="0">
                <a:solidFill>
                  <a:srgbClr val="716D65"/>
                </a:solidFill>
              </a:rPr>
              <a:t>Início: 13:00</a:t>
            </a:r>
          </a:p>
          <a:p>
            <a:pPr algn="ctr" eaLnBrk="1" hangingPunct="1">
              <a:defRPr/>
            </a:pPr>
            <a:r>
              <a:rPr lang="pt-BR" sz="2400" b="1" dirty="0">
                <a:solidFill>
                  <a:srgbClr val="716D65"/>
                </a:solidFill>
              </a:rPr>
              <a:t>Término: 16:30</a:t>
            </a:r>
            <a:endParaRPr lang="pt-BR" sz="2400" b="1" dirty="0">
              <a:solidFill>
                <a:srgbClr val="FF0000"/>
              </a:solidFill>
            </a:endParaRPr>
          </a:p>
        </p:txBody>
      </p:sp>
      <p:pic>
        <p:nvPicPr>
          <p:cNvPr id="9" name="Picture 2"/>
          <p:cNvPicPr>
            <a:picLocks noChangeAspect="1" noChangeArrowheads="1"/>
          </p:cNvPicPr>
          <p:nvPr/>
        </p:nvPicPr>
        <p:blipFill>
          <a:blip r:embed="rId4">
            <a:duotone>
              <a:prstClr val="black"/>
              <a:schemeClr val="accent1">
                <a:tint val="45000"/>
                <a:satMod val="400000"/>
              </a:schemeClr>
            </a:duotone>
          </a:blip>
          <a:srcRect/>
          <a:stretch>
            <a:fillRect/>
          </a:stretch>
        </p:blipFill>
        <p:spPr bwMode="auto">
          <a:xfrm>
            <a:off x="7152482" y="4363282"/>
            <a:ext cx="1743043" cy="2292282"/>
          </a:xfrm>
          <a:prstGeom prst="rect">
            <a:avLst/>
          </a:prstGeom>
          <a:noFill/>
          <a:ln w="9525">
            <a:noFill/>
            <a:miter lim="800000"/>
            <a:headEnd/>
            <a:tailEnd/>
          </a:ln>
        </p:spPr>
      </p:pic>
      <p:pic>
        <p:nvPicPr>
          <p:cNvPr id="39944" name="Picture 3"/>
          <p:cNvPicPr>
            <a:picLocks noChangeAspect="1" noChangeArrowheads="1"/>
          </p:cNvPicPr>
          <p:nvPr/>
        </p:nvPicPr>
        <p:blipFill>
          <a:blip r:embed="rId5"/>
          <a:srcRect/>
          <a:stretch>
            <a:fillRect/>
          </a:stretch>
        </p:blipFill>
        <p:spPr bwMode="auto">
          <a:xfrm>
            <a:off x="260350" y="2779713"/>
            <a:ext cx="4151313" cy="2335212"/>
          </a:xfrm>
          <a:prstGeom prst="rect">
            <a:avLst/>
          </a:prstGeom>
          <a:noFill/>
          <a:ln w="9525">
            <a:noFill/>
            <a:miter lim="800000"/>
            <a:headEnd/>
            <a:tailEnd/>
          </a:ln>
        </p:spPr>
      </p:pic>
      <p:sp>
        <p:nvSpPr>
          <p:cNvPr id="11" name="TextBox 6"/>
          <p:cNvSpPr txBox="1">
            <a:spLocks noChangeArrowheads="1"/>
          </p:cNvSpPr>
          <p:nvPr/>
        </p:nvSpPr>
        <p:spPr bwMode="auto">
          <a:xfrm>
            <a:off x="2408238" y="1806575"/>
            <a:ext cx="6731000" cy="768350"/>
          </a:xfrm>
          <a:prstGeom prst="rect">
            <a:avLst/>
          </a:prstGeom>
          <a:noFill/>
          <a:ln w="9525">
            <a:noFill/>
            <a:miter lim="800000"/>
            <a:headEnd/>
            <a:tailEnd/>
          </a:ln>
        </p:spPr>
        <p:txBody>
          <a:bodyPr>
            <a:spAutoFit/>
          </a:bodyPr>
          <a:lstStyle/>
          <a:p>
            <a:pPr algn="ctr" eaLnBrk="1" hangingPunct="1"/>
            <a:r>
              <a:rPr lang="pt-BR" altLang="pt-BR" sz="2400" b="1"/>
              <a:t>Disciplina:</a:t>
            </a:r>
          </a:p>
          <a:p>
            <a:pPr algn="ctr" eaLnBrk="1" hangingPunct="1"/>
            <a:r>
              <a:rPr lang="pt-BR" altLang="pt-BR" sz="2000" b="1"/>
              <a:t>NPG0020 ADMINISTRAÇÃO DE CONFLITOS E NEGOCIAÇÃO</a:t>
            </a:r>
          </a:p>
        </p:txBody>
      </p:sp>
      <p:sp>
        <p:nvSpPr>
          <p:cNvPr id="13" name="TextBox 5"/>
          <p:cNvSpPr txBox="1">
            <a:spLocks noChangeArrowheads="1"/>
          </p:cNvSpPr>
          <p:nvPr/>
        </p:nvSpPr>
        <p:spPr bwMode="auto">
          <a:xfrm>
            <a:off x="3873500" y="238125"/>
            <a:ext cx="5167313" cy="1384300"/>
          </a:xfrm>
          <a:prstGeom prst="rect">
            <a:avLst/>
          </a:prstGeom>
          <a:noFill/>
          <a:ln>
            <a:noFill/>
          </a:ln>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defRPr/>
            </a:pPr>
            <a:r>
              <a:rPr lang="pt-BR" sz="4400" dirty="0" smtClean="0">
                <a:solidFill>
                  <a:srgbClr val="716D65"/>
                </a:solidFill>
              </a:rPr>
              <a:t> </a:t>
            </a:r>
            <a:r>
              <a:rPr lang="pt-BR" sz="4000" b="1" dirty="0" smtClean="0">
                <a:solidFill>
                  <a:srgbClr val="716D65"/>
                </a:solidFill>
                <a:effectLst>
                  <a:outerShdw blurRad="38100" dist="38100" dir="2700000" algn="tl">
                    <a:srgbClr val="000000">
                      <a:alpha val="43137"/>
                    </a:srgbClr>
                  </a:outerShdw>
                </a:effectLst>
              </a:rPr>
              <a:t> GESTÃO ESTRATÉGICA </a:t>
            </a:r>
          </a:p>
          <a:p>
            <a:pPr algn="ctr" eaLnBrk="1" hangingPunct="1">
              <a:defRPr/>
            </a:pPr>
            <a:r>
              <a:rPr lang="pt-BR" sz="4000" b="1" dirty="0" smtClean="0">
                <a:solidFill>
                  <a:srgbClr val="716D65"/>
                </a:solidFill>
                <a:effectLst>
                  <a:outerShdw blurRad="38100" dist="38100" dir="2700000" algn="tl">
                    <a:srgbClr val="000000">
                      <a:alpha val="43137"/>
                    </a:srgbClr>
                  </a:outerShdw>
                </a:effectLst>
              </a:rPr>
              <a:t>DE PESSOAS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9" name="Picture 2" descr="http://www.7cosocial.com/Portals/176257/images/shutterstock_97813955.jpg"/>
          <p:cNvPicPr>
            <a:picLocks noChangeAspect="1" noChangeArrowheads="1"/>
          </p:cNvPicPr>
          <p:nvPr/>
        </p:nvPicPr>
        <p:blipFill>
          <a:blip r:embed="rId3"/>
          <a:srcRect/>
          <a:stretch>
            <a:fillRect/>
          </a:stretch>
        </p:blipFill>
        <p:spPr bwMode="auto">
          <a:xfrm>
            <a:off x="7812088" y="815975"/>
            <a:ext cx="1233487" cy="923925"/>
          </a:xfrm>
          <a:prstGeom prst="rect">
            <a:avLst/>
          </a:prstGeom>
          <a:noFill/>
          <a:ln w="15875" cap="sq" cmpd="sng">
            <a:solidFill>
              <a:schemeClr val="accent6">
                <a:lumMod val="75000"/>
              </a:schemeClr>
            </a:solidFill>
            <a:bevel/>
          </a:ln>
          <a:effectLst/>
        </p:spPr>
      </p:pic>
      <p:sp>
        <p:nvSpPr>
          <p:cNvPr id="10" name="Retângulo 9"/>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14" name="Retângulo 13"/>
          <p:cNvSpPr/>
          <p:nvPr/>
        </p:nvSpPr>
        <p:spPr>
          <a:xfrm>
            <a:off x="1930400" y="989013"/>
            <a:ext cx="3028950" cy="523875"/>
          </a:xfrm>
          <a:prstGeom prst="rect">
            <a:avLst/>
          </a:prstGeom>
        </p:spPr>
        <p:txBody>
          <a:bodyPr wrap="none">
            <a:spAutoFit/>
          </a:bodyPr>
          <a:lstStyle/>
          <a:p>
            <a:pPr eaLnBrk="1" hangingPunct="1">
              <a:defRPr/>
            </a:pPr>
            <a:r>
              <a:rPr lang="pt-BR" sz="2800" b="1" dirty="0">
                <a:solidFill>
                  <a:srgbClr val="227485"/>
                </a:solidFill>
                <a:effectLst>
                  <a:outerShdw blurRad="38100" dist="38100" dir="2700000" algn="tl">
                    <a:srgbClr val="000000">
                      <a:alpha val="43137"/>
                    </a:srgbClr>
                  </a:outerShdw>
                </a:effectLst>
              </a:rPr>
              <a:t>PLANO DE ENSINO </a:t>
            </a:r>
            <a:endParaRPr lang="pt-BR" sz="2800" dirty="0"/>
          </a:p>
        </p:txBody>
      </p:sp>
      <p:sp>
        <p:nvSpPr>
          <p:cNvPr id="12"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
        <p:nvSpPr>
          <p:cNvPr id="13" name="Retângulo 12"/>
          <p:cNvSpPr/>
          <p:nvPr/>
        </p:nvSpPr>
        <p:spPr>
          <a:xfrm>
            <a:off x="152399" y="1959147"/>
            <a:ext cx="8893175" cy="1354217"/>
          </a:xfrm>
          <a:prstGeom prst="rect">
            <a:avLst/>
          </a:prstGeom>
        </p:spPr>
        <p:txBody>
          <a:bodyPr wrap="square">
            <a:spAutoFit/>
          </a:bodyPr>
          <a:lstStyle/>
          <a:p>
            <a:r>
              <a:rPr lang="pt-BR" sz="2800" b="1" dirty="0" smtClean="0">
                <a:solidFill>
                  <a:schemeClr val="accent2"/>
                </a:solidFill>
                <a:effectLst>
                  <a:outerShdw blurRad="38100" dist="38100" dir="2700000" algn="tl">
                    <a:srgbClr val="000000">
                      <a:alpha val="43137"/>
                    </a:srgbClr>
                  </a:outerShdw>
                </a:effectLst>
              </a:rPr>
              <a:t>AULA 2: ÉTICA E DEMAIS PREMISSAS EM NEGOCIAÇÕES </a:t>
            </a:r>
          </a:p>
          <a:p>
            <a:endParaRPr lang="pt-BR" dirty="0"/>
          </a:p>
          <a:p>
            <a:pPr algn="just"/>
            <a:r>
              <a:rPr lang="pt-BR" b="1" dirty="0" smtClean="0"/>
              <a:t>INTRODUÇÃO; </a:t>
            </a:r>
            <a:r>
              <a:rPr lang="pt-BR" dirty="0" smtClean="0"/>
              <a:t>O QUE É ÉTICA EM NEGOCIAÇÃO; </a:t>
            </a:r>
            <a:r>
              <a:rPr lang="pt-BR" b="1" dirty="0" smtClean="0"/>
              <a:t>QUAL A IMPORTÂNCIA DA ÉTICA PARA OS NEGOCIADORES? ;</a:t>
            </a:r>
            <a:r>
              <a:rPr lang="pt-BR" dirty="0" smtClean="0"/>
              <a:t>  CREDIBILIDADE, ÉTICA E RESULTADO.</a:t>
            </a:r>
            <a:endParaRPr lang="pt-BR" dirty="0"/>
          </a:p>
        </p:txBody>
      </p:sp>
      <p:pic>
        <p:nvPicPr>
          <p:cNvPr id="15" name="Picture 14" descr="Imagem relacionada"/>
          <p:cNvPicPr>
            <a:picLocks noChangeAspect="1" noChangeArrowheads="1"/>
          </p:cNvPicPr>
          <p:nvPr/>
        </p:nvPicPr>
        <p:blipFill>
          <a:blip r:embed="rId4"/>
          <a:srcRect/>
          <a:stretch>
            <a:fillRect/>
          </a:stretch>
        </p:blipFill>
        <p:spPr bwMode="auto">
          <a:xfrm>
            <a:off x="5985933" y="4148567"/>
            <a:ext cx="3088217" cy="2315733"/>
          </a:xfrm>
          <a:prstGeom prst="rect">
            <a:avLst/>
          </a:prstGeom>
          <a:noFill/>
          <a:ln w="9525">
            <a:noFill/>
            <a:miter lim="800000"/>
            <a:headEnd/>
            <a:tailEnd/>
          </a:ln>
        </p:spPr>
      </p:pic>
      <p:pic>
        <p:nvPicPr>
          <p:cNvPr id="16" name="Picture 8" descr="Imagem relacionada"/>
          <p:cNvPicPr>
            <a:picLocks noChangeAspect="1" noChangeArrowheads="1"/>
          </p:cNvPicPr>
          <p:nvPr/>
        </p:nvPicPr>
        <p:blipFill>
          <a:blip r:embed="rId5"/>
          <a:srcRect/>
          <a:stretch>
            <a:fillRect/>
          </a:stretch>
        </p:blipFill>
        <p:spPr bwMode="auto">
          <a:xfrm>
            <a:off x="152399" y="624060"/>
            <a:ext cx="1570337" cy="1335087"/>
          </a:xfrm>
          <a:prstGeom prst="rect">
            <a:avLst/>
          </a:prstGeom>
          <a:noFill/>
          <a:ln w="9525">
            <a:noFill/>
            <a:miter lim="800000"/>
            <a:headEnd/>
            <a:tailEnd/>
          </a:ln>
        </p:spPr>
      </p:pic>
      <p:pic>
        <p:nvPicPr>
          <p:cNvPr id="40972" name="Picture 12"/>
          <p:cNvPicPr>
            <a:picLocks noChangeAspect="1" noChangeArrowheads="1"/>
          </p:cNvPicPr>
          <p:nvPr/>
        </p:nvPicPr>
        <p:blipFill>
          <a:blip r:embed="rId6"/>
          <a:srcRect/>
          <a:stretch>
            <a:fillRect/>
          </a:stretch>
        </p:blipFill>
        <p:spPr bwMode="auto">
          <a:xfrm>
            <a:off x="152399" y="3506939"/>
            <a:ext cx="5085820" cy="27045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41989" name="Picture 3" descr="https://mastia.files.wordpress.com/2015/06/referencias-biblioraficas.gif?w=620"/>
          <p:cNvPicPr>
            <a:picLocks noChangeAspect="1" noChangeArrowheads="1"/>
          </p:cNvPicPr>
          <p:nvPr/>
        </p:nvPicPr>
        <p:blipFill>
          <a:blip r:embed="rId3"/>
          <a:srcRect/>
          <a:stretch>
            <a:fillRect/>
          </a:stretch>
        </p:blipFill>
        <p:spPr bwMode="auto">
          <a:xfrm>
            <a:off x="39688" y="758825"/>
            <a:ext cx="1417637" cy="1079500"/>
          </a:xfrm>
          <a:prstGeom prst="rect">
            <a:avLst/>
          </a:prstGeom>
          <a:noFill/>
          <a:ln w="9525">
            <a:noFill/>
            <a:miter lim="800000"/>
            <a:headEnd/>
            <a:tailEnd/>
          </a:ln>
        </p:spPr>
      </p:pic>
      <p:sp>
        <p:nvSpPr>
          <p:cNvPr id="7" name="Retângulo 6"/>
          <p:cNvSpPr/>
          <p:nvPr/>
        </p:nvSpPr>
        <p:spPr>
          <a:xfrm>
            <a:off x="1703388" y="1112838"/>
            <a:ext cx="2005012" cy="523875"/>
          </a:xfrm>
          <a:prstGeom prst="rect">
            <a:avLst/>
          </a:prstGeom>
        </p:spPr>
        <p:txBody>
          <a:bodyPr wrap="none">
            <a:spAutoFit/>
          </a:bodyPr>
          <a:lstStyle/>
          <a:p>
            <a:pPr eaLnBrk="1" hangingPunct="1">
              <a:defRPr/>
            </a:pPr>
            <a:r>
              <a:rPr lang="pt-BR" sz="2800" b="1" u="sng" dirty="0">
                <a:solidFill>
                  <a:srgbClr val="C00000"/>
                </a:solidFill>
                <a:effectLst>
                  <a:outerShdw blurRad="38100" dist="38100" dir="2700000" algn="tl">
                    <a:srgbClr val="000000">
                      <a:alpha val="43137"/>
                    </a:srgbClr>
                  </a:outerShdw>
                </a:effectLst>
                <a:cs typeface="Arial" charset="0"/>
              </a:rPr>
              <a:t>Referências:</a:t>
            </a:r>
          </a:p>
        </p:txBody>
      </p:sp>
      <p:sp>
        <p:nvSpPr>
          <p:cNvPr id="9"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10"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11" name="Retângulo 10"/>
          <p:cNvSpPr/>
          <p:nvPr/>
        </p:nvSpPr>
        <p:spPr>
          <a:xfrm>
            <a:off x="47625" y="1997839"/>
            <a:ext cx="9026525" cy="4247317"/>
          </a:xfrm>
          <a:prstGeom prst="rect">
            <a:avLst/>
          </a:prstGeom>
        </p:spPr>
        <p:txBody>
          <a:bodyPr wrap="square">
            <a:spAutoFit/>
          </a:bodyPr>
          <a:lstStyle/>
          <a:p>
            <a:pPr algn="just"/>
            <a:r>
              <a:rPr lang="pt-BR" dirty="0" smtClean="0"/>
              <a:t>BURBRIDGE, R. Marc </a:t>
            </a:r>
            <a:r>
              <a:rPr lang="pt-BR" dirty="0" err="1" smtClean="0"/>
              <a:t>et</a:t>
            </a:r>
            <a:r>
              <a:rPr lang="pt-BR" dirty="0" smtClean="0"/>
              <a:t> al. Gestão de negociação: como conseguir o que se quer sem ceder o que não se deve. São Paulo: Saraiva, 2007. </a:t>
            </a:r>
          </a:p>
          <a:p>
            <a:pPr algn="just"/>
            <a:endParaRPr lang="pt-BR" dirty="0"/>
          </a:p>
          <a:p>
            <a:pPr algn="just"/>
            <a:r>
              <a:rPr lang="pt-BR" dirty="0" smtClean="0"/>
              <a:t>BURBRIDGE, R. Marc. Gestão de conflitos. São Paulo: Saraiva, 2012. </a:t>
            </a:r>
          </a:p>
          <a:p>
            <a:pPr algn="just"/>
            <a:endParaRPr lang="pt-BR" dirty="0"/>
          </a:p>
          <a:p>
            <a:pPr algn="just"/>
            <a:r>
              <a:rPr lang="pt-BR" dirty="0" smtClean="0"/>
              <a:t>FERREIRA, Gonzaga. Negociação: como usar a inteligência e a racionalidade. São Paulo. Atlas, 2008. </a:t>
            </a:r>
          </a:p>
          <a:p>
            <a:pPr algn="just"/>
            <a:endParaRPr lang="pt-BR" dirty="0"/>
          </a:p>
          <a:p>
            <a:pPr algn="just"/>
            <a:r>
              <a:rPr lang="pt-BR" dirty="0" smtClean="0"/>
              <a:t>LEWICKI, Roy L.; SAUNDERS, David M.; MINTON, John W. Fundamentos da negociação. Porto Alegre: </a:t>
            </a:r>
            <a:r>
              <a:rPr lang="pt-BR" dirty="0" err="1" smtClean="0"/>
              <a:t>Bookman</a:t>
            </a:r>
            <a:r>
              <a:rPr lang="pt-BR" dirty="0" smtClean="0"/>
              <a:t>, 2002. </a:t>
            </a:r>
          </a:p>
          <a:p>
            <a:pPr algn="just"/>
            <a:endParaRPr lang="pt-BR" dirty="0"/>
          </a:p>
          <a:p>
            <a:pPr algn="just"/>
            <a:r>
              <a:rPr lang="pt-BR" dirty="0" smtClean="0"/>
              <a:t>MELLO, José Carlos Martins F. de. Negociação baseada em estratégia. 2. ed. São Paulo: Atlas, 2010. </a:t>
            </a:r>
          </a:p>
          <a:p>
            <a:pPr algn="just"/>
            <a:endParaRPr lang="pt-BR" dirty="0"/>
          </a:p>
          <a:p>
            <a:pPr algn="just"/>
            <a:r>
              <a:rPr lang="pt-BR" dirty="0" smtClean="0"/>
              <a:t>THOMPSON, </a:t>
            </a:r>
            <a:r>
              <a:rPr lang="pt-BR" dirty="0" err="1" smtClean="0"/>
              <a:t>Leigh</a:t>
            </a:r>
            <a:r>
              <a:rPr lang="pt-BR" dirty="0" smtClean="0"/>
              <a:t> L. O negociador. 3. ed. São Paulo: Pearson </a:t>
            </a:r>
            <a:r>
              <a:rPr lang="pt-BR" dirty="0" err="1" smtClean="0"/>
              <a:t>Prentice</a:t>
            </a:r>
            <a:r>
              <a:rPr lang="pt-BR" dirty="0" smtClean="0"/>
              <a:t> Hall, 2009.</a:t>
            </a:r>
            <a:endParaRPr lang="pt-B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 name="Retângulo 9"/>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16" name="Retângulo 15"/>
          <p:cNvSpPr/>
          <p:nvPr/>
        </p:nvSpPr>
        <p:spPr>
          <a:xfrm>
            <a:off x="612775" y="1033463"/>
            <a:ext cx="1914525" cy="523875"/>
          </a:xfrm>
          <a:prstGeom prst="rect">
            <a:avLst/>
          </a:prstGeom>
        </p:spPr>
        <p:txBody>
          <a:bodyPr wrap="none">
            <a:spAutoFit/>
          </a:bodyPr>
          <a:lstStyle/>
          <a:p>
            <a:pPr algn="just" eaLnBrk="1" hangingPunct="1">
              <a:defRPr/>
            </a:pPr>
            <a:r>
              <a:rPr lang="pt-BR" sz="2800" b="1" u="sng" dirty="0">
                <a:solidFill>
                  <a:srgbClr val="C00000"/>
                </a:solidFill>
                <a:effectLst>
                  <a:outerShdw blurRad="38100" dist="38100" dir="2700000" algn="tl">
                    <a:srgbClr val="000000">
                      <a:alpha val="43137"/>
                    </a:srgbClr>
                  </a:outerShdw>
                </a:effectLst>
              </a:rPr>
              <a:t>Introdução:</a:t>
            </a:r>
          </a:p>
        </p:txBody>
      </p:sp>
      <p:pic>
        <p:nvPicPr>
          <p:cNvPr id="43014" name="Picture 4" descr="http://clean-city69.ru/images/Check_mark.svg.png"/>
          <p:cNvPicPr>
            <a:picLocks noChangeAspect="1" noChangeArrowheads="1"/>
          </p:cNvPicPr>
          <p:nvPr/>
        </p:nvPicPr>
        <p:blipFill>
          <a:blip r:embed="rId3"/>
          <a:srcRect/>
          <a:stretch>
            <a:fillRect/>
          </a:stretch>
        </p:blipFill>
        <p:spPr bwMode="auto">
          <a:xfrm>
            <a:off x="169863" y="1112838"/>
            <a:ext cx="449262" cy="449262"/>
          </a:xfrm>
          <a:prstGeom prst="rect">
            <a:avLst/>
          </a:prstGeom>
          <a:noFill/>
          <a:ln w="9525">
            <a:noFill/>
            <a:miter lim="800000"/>
            <a:headEnd/>
            <a:tailEnd/>
          </a:ln>
        </p:spPr>
      </p:pic>
      <p:sp>
        <p:nvSpPr>
          <p:cNvPr id="13"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
        <p:nvSpPr>
          <p:cNvPr id="14" name="Retângulo 13"/>
          <p:cNvSpPr/>
          <p:nvPr/>
        </p:nvSpPr>
        <p:spPr>
          <a:xfrm>
            <a:off x="169863" y="1745718"/>
            <a:ext cx="8904287" cy="4524315"/>
          </a:xfrm>
          <a:prstGeom prst="rect">
            <a:avLst/>
          </a:prstGeom>
        </p:spPr>
        <p:txBody>
          <a:bodyPr wrap="square">
            <a:spAutoFit/>
          </a:bodyPr>
          <a:lstStyle/>
          <a:p>
            <a:pPr algn="just"/>
            <a:r>
              <a:rPr lang="pt-BR" dirty="0" smtClean="0"/>
              <a:t>Nesta aula apresentaremos o entendimento do que vem a ser a ética em negociação. Algumas regras definem o que é ético em negociações, mas, com muita frequência, alguns negociadores acabam se deparando com certas situações onde os limites da ética não são muito claros. </a:t>
            </a:r>
          </a:p>
          <a:p>
            <a:pPr algn="just"/>
            <a:endParaRPr lang="pt-BR" dirty="0"/>
          </a:p>
          <a:p>
            <a:pPr algn="just"/>
            <a:r>
              <a:rPr lang="pt-BR" dirty="0" smtClean="0"/>
              <a:t>Nesta perspectiva, verificaremos qual a importância da ética para os negociadores quanto a construírem padrões éticos aceitos de comportamento nas negociações. </a:t>
            </a:r>
          </a:p>
          <a:p>
            <a:pPr algn="just"/>
            <a:endParaRPr lang="pt-BR" dirty="0"/>
          </a:p>
          <a:p>
            <a:pPr algn="just"/>
            <a:r>
              <a:rPr lang="pt-BR" dirty="0" smtClean="0"/>
              <a:t>De acordo com Robinson, </a:t>
            </a:r>
            <a:r>
              <a:rPr lang="pt-BR" dirty="0" err="1" smtClean="0"/>
              <a:t>Lewicki</a:t>
            </a:r>
            <a:r>
              <a:rPr lang="pt-BR" dirty="0" smtClean="0"/>
              <a:t> e </a:t>
            </a:r>
            <a:r>
              <a:rPr lang="pt-BR" dirty="0" err="1" smtClean="0"/>
              <a:t>Donahue</a:t>
            </a:r>
            <a:r>
              <a:rPr lang="pt-BR" dirty="0" smtClean="0"/>
              <a:t> (2000), as pessoas avaliam táticas em um continuum que vai do “eticamente adequado” ao “eticamente inadequado” quando decidem se devem ou não usar determinadas táticas. </a:t>
            </a:r>
          </a:p>
          <a:p>
            <a:pPr algn="just"/>
            <a:endParaRPr lang="pt-BR" dirty="0"/>
          </a:p>
          <a:p>
            <a:pPr algn="just"/>
            <a:r>
              <a:rPr lang="pt-BR" dirty="0" smtClean="0"/>
              <a:t>Por fim, apresentaremos as questões da ética em negociação para gerar credibilidade e resultados. Um compromisso com a ética pode, em certo momento, trazer benefícios imediatos, mas isso precisa ser compreendido na perspectiva de custo da reputação e credibilidade da pessoa, no longo prazo.</a:t>
            </a:r>
            <a:endParaRPr lang="pt-BR" dirty="0"/>
          </a:p>
        </p:txBody>
      </p:sp>
      <p:pic>
        <p:nvPicPr>
          <p:cNvPr id="15"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 name="Retângulo 9"/>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43014" name="Picture 4" descr="http://clean-city69.ru/images/Check_mark.svg.png"/>
          <p:cNvPicPr>
            <a:picLocks noChangeAspect="1" noChangeArrowheads="1"/>
          </p:cNvPicPr>
          <p:nvPr/>
        </p:nvPicPr>
        <p:blipFill>
          <a:blip r:embed="rId3"/>
          <a:srcRect/>
          <a:stretch>
            <a:fillRect/>
          </a:stretch>
        </p:blipFill>
        <p:spPr bwMode="auto">
          <a:xfrm>
            <a:off x="169863" y="1112838"/>
            <a:ext cx="449262" cy="449262"/>
          </a:xfrm>
          <a:prstGeom prst="rect">
            <a:avLst/>
          </a:prstGeom>
          <a:noFill/>
          <a:ln w="9525">
            <a:noFill/>
            <a:miter lim="800000"/>
            <a:headEnd/>
            <a:tailEnd/>
          </a:ln>
        </p:spPr>
      </p:pic>
      <p:sp>
        <p:nvSpPr>
          <p:cNvPr id="18" name="Retângulo 17"/>
          <p:cNvSpPr/>
          <p:nvPr/>
        </p:nvSpPr>
        <p:spPr>
          <a:xfrm>
            <a:off x="642938" y="1087437"/>
            <a:ext cx="1489075" cy="460375"/>
          </a:xfrm>
          <a:prstGeom prst="rect">
            <a:avLst/>
          </a:prstGeom>
        </p:spPr>
        <p:txBody>
          <a:bodyPr wrap="none">
            <a:spAutoFit/>
          </a:bodyPr>
          <a:lstStyle/>
          <a:p>
            <a:pPr algn="just" eaLnBrk="1" hangingPunct="1">
              <a:defRPr/>
            </a:pPr>
            <a:r>
              <a:rPr lang="pt-BR" sz="2400" b="1" u="sng" dirty="0">
                <a:solidFill>
                  <a:srgbClr val="C00000"/>
                </a:solidFill>
                <a:effectLst>
                  <a:outerShdw blurRad="38100" dist="38100" dir="2700000" algn="tl">
                    <a:srgbClr val="000000">
                      <a:alpha val="43137"/>
                    </a:srgbClr>
                  </a:outerShdw>
                </a:effectLst>
              </a:rPr>
              <a:t>Objetivos:</a:t>
            </a:r>
          </a:p>
        </p:txBody>
      </p:sp>
      <p:sp>
        <p:nvSpPr>
          <p:cNvPr id="13"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15"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11" name="Retângulo 10"/>
          <p:cNvSpPr/>
          <p:nvPr/>
        </p:nvSpPr>
        <p:spPr>
          <a:xfrm>
            <a:off x="288401" y="1987575"/>
            <a:ext cx="8728603" cy="1631216"/>
          </a:xfrm>
          <a:prstGeom prst="rect">
            <a:avLst/>
          </a:prstGeom>
        </p:spPr>
        <p:txBody>
          <a:bodyPr wrap="square">
            <a:spAutoFit/>
          </a:bodyPr>
          <a:lstStyle/>
          <a:p>
            <a:pPr marL="342900" indent="-342900" algn="just">
              <a:buAutoNum type="arabicPeriod"/>
            </a:pPr>
            <a:r>
              <a:rPr lang="pt-BR" sz="2000" dirty="0" smtClean="0"/>
              <a:t>Entender os conceitos fundamentais de ética e demais premissas em negociações;</a:t>
            </a:r>
          </a:p>
          <a:p>
            <a:pPr marL="342900" indent="-342900" algn="just">
              <a:buAutoNum type="arabicPeriod"/>
            </a:pPr>
            <a:endParaRPr lang="pt-BR" sz="2000" dirty="0" smtClean="0"/>
          </a:p>
          <a:p>
            <a:pPr marL="342900" indent="-342900" algn="just">
              <a:buAutoNum type="arabicPeriod"/>
            </a:pPr>
            <a:r>
              <a:rPr lang="pt-BR" sz="2000" dirty="0" smtClean="0"/>
              <a:t>Compreender a importância da ética para os negociadores e os conceitos de credibilidade, ética e resultado na negociação.</a:t>
            </a:r>
            <a:endParaRPr lang="pt-BR" sz="2000" dirty="0"/>
          </a:p>
        </p:txBody>
      </p:sp>
      <p:pic>
        <p:nvPicPr>
          <p:cNvPr id="93187" name="Picture 3"/>
          <p:cNvPicPr>
            <a:picLocks noChangeAspect="1" noChangeArrowheads="1"/>
          </p:cNvPicPr>
          <p:nvPr/>
        </p:nvPicPr>
        <p:blipFill>
          <a:blip r:embed="rId5"/>
          <a:srcRect/>
          <a:stretch>
            <a:fillRect/>
          </a:stretch>
        </p:blipFill>
        <p:spPr bwMode="auto">
          <a:xfrm>
            <a:off x="169863" y="4140201"/>
            <a:ext cx="3676439" cy="1509364"/>
          </a:xfrm>
          <a:prstGeom prst="rect">
            <a:avLst/>
          </a:prstGeom>
          <a:noFill/>
          <a:ln w="9525">
            <a:noFill/>
            <a:miter lim="800000"/>
            <a:headEnd/>
            <a:tailEnd/>
          </a:ln>
        </p:spPr>
      </p:pic>
      <p:pic>
        <p:nvPicPr>
          <p:cNvPr id="17" name="Picture 12"/>
          <p:cNvPicPr>
            <a:picLocks noChangeAspect="1" noChangeArrowheads="1"/>
          </p:cNvPicPr>
          <p:nvPr/>
        </p:nvPicPr>
        <p:blipFill>
          <a:blip r:embed="rId6"/>
          <a:srcRect/>
          <a:stretch>
            <a:fillRect/>
          </a:stretch>
        </p:blipFill>
        <p:spPr bwMode="auto">
          <a:xfrm>
            <a:off x="4137024" y="3643382"/>
            <a:ext cx="4717785" cy="25088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117475"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10" name="Retângulo 12"/>
          <p:cNvSpPr>
            <a:spLocks noChangeArrowheads="1"/>
          </p:cNvSpPr>
          <p:nvPr/>
        </p:nvSpPr>
        <p:spPr bwMode="auto">
          <a:xfrm>
            <a:off x="60325" y="158750"/>
            <a:ext cx="62642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endParaRPr lang="pt-BR" altLang="pt-BR" sz="1200" b="1" dirty="0">
              <a:solidFill>
                <a:schemeClr val="bg1"/>
              </a:solidFill>
              <a:latin typeface="+mj-lt"/>
            </a:endParaRP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
        <p:nvSpPr>
          <p:cNvPr id="12" name="Retângulo 11"/>
          <p:cNvSpPr/>
          <p:nvPr/>
        </p:nvSpPr>
        <p:spPr>
          <a:xfrm>
            <a:off x="179388" y="3517900"/>
            <a:ext cx="8785225" cy="2947988"/>
          </a:xfrm>
          <a:prstGeom prst="rect">
            <a:avLst/>
          </a:prstGeom>
        </p:spPr>
        <p:txBody>
          <a:bodyPr>
            <a:spAutoFit/>
          </a:bodyPr>
          <a:lstStyle/>
          <a:p>
            <a:pPr algn="just">
              <a:buFont typeface="Wingdings" pitchFamily="2" charset="2"/>
              <a:buChar char="ü"/>
              <a:defRPr/>
            </a:pPr>
            <a:r>
              <a:rPr lang="pt-BR" b="1" dirty="0">
                <a:solidFill>
                  <a:srgbClr val="716D65"/>
                </a:solidFill>
              </a:rPr>
              <a:t>Experiência:</a:t>
            </a:r>
          </a:p>
          <a:p>
            <a:pPr algn="just">
              <a:buFont typeface="Wingdings" pitchFamily="2" charset="2"/>
              <a:buChar char="ü"/>
              <a:defRPr/>
            </a:pPr>
            <a:endParaRPr lang="pt-BR" sz="1000" b="1" dirty="0">
              <a:solidFill>
                <a:srgbClr val="716D65"/>
              </a:solidFill>
            </a:endParaRPr>
          </a:p>
          <a:p>
            <a:pPr marL="285750" indent="-285750" algn="just">
              <a:lnSpc>
                <a:spcPct val="150000"/>
              </a:lnSpc>
              <a:buFont typeface="Wingdings" pitchFamily="2" charset="2"/>
              <a:buChar char="ü"/>
              <a:defRPr/>
            </a:pPr>
            <a:r>
              <a:rPr lang="pt-BR" sz="1500" b="1" dirty="0"/>
              <a:t>Atuou como Controlador do Instituto de Previdência dos Servidores Públicos do Município de Japerí, Sendo responsável pela implantação do Instituto.</a:t>
            </a:r>
          </a:p>
          <a:p>
            <a:pPr marL="285750" indent="-285750" algn="just">
              <a:lnSpc>
                <a:spcPct val="150000"/>
              </a:lnSpc>
              <a:buFont typeface="Wingdings" pitchFamily="2" charset="2"/>
              <a:buChar char="ü"/>
              <a:defRPr/>
            </a:pPr>
            <a:r>
              <a:rPr lang="pt-BR" sz="1500" b="1" dirty="0"/>
              <a:t>Responsável pela implantação dos setores Administrativos, Pericial e toda a infra estrutura predial do Instituto.</a:t>
            </a:r>
          </a:p>
          <a:p>
            <a:pPr marL="285750" indent="-285750" algn="just">
              <a:lnSpc>
                <a:spcPct val="150000"/>
              </a:lnSpc>
              <a:buFont typeface="Wingdings" pitchFamily="2" charset="2"/>
              <a:buChar char="ü"/>
              <a:defRPr/>
            </a:pPr>
            <a:r>
              <a:rPr lang="pt-BR" sz="1500" b="1" dirty="0"/>
              <a:t>Consultor empresarial na elaboração de projetos.</a:t>
            </a:r>
          </a:p>
          <a:p>
            <a:pPr marL="285750" indent="-285750" algn="just">
              <a:lnSpc>
                <a:spcPct val="150000"/>
              </a:lnSpc>
              <a:buFont typeface="Wingdings" pitchFamily="2" charset="2"/>
              <a:buChar char="ü"/>
              <a:defRPr/>
            </a:pPr>
            <a:r>
              <a:rPr lang="pt-BR" sz="1500" b="1" dirty="0"/>
              <a:t>Consultor de treinamento empresarial.</a:t>
            </a:r>
          </a:p>
          <a:p>
            <a:pPr marL="285750" indent="-285750" algn="just">
              <a:lnSpc>
                <a:spcPct val="150000"/>
              </a:lnSpc>
              <a:buFont typeface="Wingdings" pitchFamily="2" charset="2"/>
              <a:buChar char="ü"/>
              <a:defRPr/>
            </a:pPr>
            <a:r>
              <a:rPr lang="pt-BR" sz="1500" b="1" dirty="0"/>
              <a:t>Atuou como Coordenação do curso de Administração por 13 anos.</a:t>
            </a:r>
          </a:p>
        </p:txBody>
      </p:sp>
      <p:sp>
        <p:nvSpPr>
          <p:cNvPr id="13" name="Retângulo 3"/>
          <p:cNvSpPr>
            <a:spLocks noChangeArrowheads="1"/>
          </p:cNvSpPr>
          <p:nvPr/>
        </p:nvSpPr>
        <p:spPr bwMode="auto">
          <a:xfrm>
            <a:off x="107950" y="1420813"/>
            <a:ext cx="5360988" cy="101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pt-BR" sz="2000" b="1" dirty="0">
                <a:solidFill>
                  <a:srgbClr val="EF792F"/>
                </a:solidFill>
              </a:rPr>
              <a:t>MINI CURRÍCULO DO PROFESSOR</a:t>
            </a:r>
          </a:p>
          <a:p>
            <a:pPr>
              <a:defRPr/>
            </a:pPr>
            <a:r>
              <a:rPr lang="pt-BR" sz="2000" b="1" dirty="0"/>
              <a:t>Prof. Msc. Adm. Eco. Luiz Cláudio Brites Lobato</a:t>
            </a:r>
          </a:p>
          <a:p>
            <a:pPr>
              <a:defRPr/>
            </a:pPr>
            <a:r>
              <a:rPr lang="pt-BR" sz="2000" b="1" dirty="0">
                <a:solidFill>
                  <a:schemeClr val="accent1">
                    <a:lumMod val="75000"/>
                  </a:schemeClr>
                </a:solidFill>
              </a:rPr>
              <a:t>e-mail: luizlobato0101@gmail.com</a:t>
            </a:r>
          </a:p>
        </p:txBody>
      </p:sp>
      <p:pic>
        <p:nvPicPr>
          <p:cNvPr id="14" name="Picture 9"/>
          <p:cNvPicPr>
            <a:picLocks noChangeAspect="1" noChangeArrowheads="1"/>
          </p:cNvPicPr>
          <p:nvPr/>
        </p:nvPicPr>
        <p:blipFill rotWithShape="1">
          <a:blip r:embed="rId2"/>
          <a:srcRect t="10740" r="38208" b="18191"/>
          <a:stretch/>
        </p:blipFill>
        <p:spPr bwMode="auto">
          <a:xfrm>
            <a:off x="242888" y="2506663"/>
            <a:ext cx="611187" cy="219075"/>
          </a:xfrm>
          <a:prstGeom prst="rect">
            <a:avLst/>
          </a:prstGeom>
          <a:noFill/>
          <a:ln>
            <a:noFill/>
          </a:ln>
          <a:effectLst>
            <a:prstShdw prst="shdw17" dist="17961" dir="2700000">
              <a:schemeClr val="accent1">
                <a:gamma/>
                <a:shade val="60000"/>
                <a:invGamma/>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415" name="CaixaDeTexto 1"/>
          <p:cNvSpPr txBox="1">
            <a:spLocks noChangeArrowheads="1"/>
          </p:cNvSpPr>
          <p:nvPr/>
        </p:nvSpPr>
        <p:spPr bwMode="auto">
          <a:xfrm>
            <a:off x="107950" y="2735263"/>
            <a:ext cx="6265863" cy="338137"/>
          </a:xfrm>
          <a:prstGeom prst="rect">
            <a:avLst/>
          </a:prstGeom>
          <a:noFill/>
          <a:ln w="9525">
            <a:noFill/>
            <a:miter lim="800000"/>
            <a:headEnd/>
            <a:tailEnd/>
          </a:ln>
        </p:spPr>
        <p:txBody>
          <a:bodyPr wrap="none">
            <a:spAutoFit/>
          </a:bodyPr>
          <a:lstStyle/>
          <a:p>
            <a:pPr eaLnBrk="1" hangingPunct="1"/>
            <a:r>
              <a:rPr lang="pt-BR" altLang="pt-BR" sz="1600"/>
              <a:t>Endereço para acessar este CV: http://lattes.cnpq.br/3427030031014619</a:t>
            </a:r>
            <a:endParaRPr lang="pt-BR" altLang="pt-BR" sz="1600" u="sng">
              <a:solidFill>
                <a:schemeClr val="accent1"/>
              </a:solidFill>
            </a:endParaRPr>
          </a:p>
        </p:txBody>
      </p:sp>
      <p:pic>
        <p:nvPicPr>
          <p:cNvPr id="17416" name="Picture 2" descr="http://servicosweb.cnpq.br/wspessoa/servletrecuperafoto?tipo=1&amp;id=K4755251Z8"/>
          <p:cNvPicPr>
            <a:picLocks noChangeAspect="1" noChangeArrowheads="1"/>
          </p:cNvPicPr>
          <p:nvPr/>
        </p:nvPicPr>
        <p:blipFill>
          <a:blip r:embed="rId3"/>
          <a:srcRect/>
          <a:stretch>
            <a:fillRect/>
          </a:stretch>
        </p:blipFill>
        <p:spPr bwMode="auto">
          <a:xfrm>
            <a:off x="6416675" y="1566863"/>
            <a:ext cx="2560638" cy="1919287"/>
          </a:xfrm>
          <a:prstGeom prst="rect">
            <a:avLst/>
          </a:prstGeom>
          <a:noFill/>
          <a:ln w="9525">
            <a:noFill/>
            <a:miter lim="800000"/>
            <a:headEnd/>
            <a:tailEnd/>
          </a:ln>
        </p:spPr>
      </p:pic>
      <p:sp>
        <p:nvSpPr>
          <p:cNvPr id="17417" name="Retângulo 1"/>
          <p:cNvSpPr>
            <a:spLocks noChangeArrowheads="1"/>
          </p:cNvSpPr>
          <p:nvPr/>
        </p:nvSpPr>
        <p:spPr bwMode="auto">
          <a:xfrm>
            <a:off x="1482725" y="3167063"/>
            <a:ext cx="4494213" cy="338137"/>
          </a:xfrm>
          <a:prstGeom prst="rect">
            <a:avLst/>
          </a:prstGeom>
          <a:noFill/>
          <a:ln w="9525">
            <a:noFill/>
            <a:miter lim="800000"/>
            <a:headEnd/>
            <a:tailEnd/>
          </a:ln>
        </p:spPr>
        <p:txBody>
          <a:bodyPr>
            <a:spAutoFit/>
          </a:bodyPr>
          <a:lstStyle/>
          <a:p>
            <a:r>
              <a:rPr lang="pt-BR" altLang="pt-BR" sz="1600"/>
              <a:t>http://luizlobato0101.wixsite.com/quasemilalunos</a:t>
            </a:r>
          </a:p>
        </p:txBody>
      </p:sp>
      <p:pic>
        <p:nvPicPr>
          <p:cNvPr id="17418" name="Picture 10" descr="Resultado de imagem para site"/>
          <p:cNvPicPr>
            <a:picLocks noChangeAspect="1" noChangeArrowheads="1"/>
          </p:cNvPicPr>
          <p:nvPr/>
        </p:nvPicPr>
        <p:blipFill>
          <a:blip r:embed="rId4"/>
          <a:srcRect/>
          <a:stretch>
            <a:fillRect/>
          </a:stretch>
        </p:blipFill>
        <p:spPr bwMode="auto">
          <a:xfrm>
            <a:off x="1038225" y="3116263"/>
            <a:ext cx="433388" cy="431800"/>
          </a:xfrm>
          <a:prstGeom prst="rect">
            <a:avLst/>
          </a:prstGeom>
          <a:noFill/>
          <a:ln w="9525">
            <a:noFill/>
            <a:miter lim="800000"/>
            <a:headEnd/>
            <a:tailEnd/>
          </a:ln>
        </p:spPr>
      </p:pic>
      <p:pic>
        <p:nvPicPr>
          <p:cNvPr id="17419" name="Picture 8" descr="Imagem relacionada"/>
          <p:cNvPicPr>
            <a:picLocks noChangeAspect="1" noChangeArrowheads="1"/>
          </p:cNvPicPr>
          <p:nvPr/>
        </p:nvPicPr>
        <p:blipFill>
          <a:blip r:embed="rId5"/>
          <a:srcRect/>
          <a:stretch>
            <a:fillRect/>
          </a:stretch>
        </p:blipFill>
        <p:spPr bwMode="auto">
          <a:xfrm>
            <a:off x="8169275" y="5634038"/>
            <a:ext cx="898525" cy="858837"/>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8" name="Retângulo 7"/>
          <p:cNvSpPr/>
          <p:nvPr/>
        </p:nvSpPr>
        <p:spPr>
          <a:xfrm>
            <a:off x="831850" y="1003300"/>
            <a:ext cx="3921971" cy="461665"/>
          </a:xfrm>
          <a:prstGeom prst="rect">
            <a:avLst/>
          </a:prstGeom>
        </p:spPr>
        <p:txBody>
          <a:bodyPr wrap="none">
            <a:spAutoFit/>
          </a:bodyPr>
          <a:lstStyle/>
          <a:p>
            <a:pPr eaLnBrk="1" hangingPunct="1">
              <a:defRPr/>
            </a:pPr>
            <a:r>
              <a:rPr lang="pt-BR" sz="2400" b="1" dirty="0">
                <a:solidFill>
                  <a:srgbClr val="C00000"/>
                </a:solidFill>
                <a:effectLst>
                  <a:outerShdw blurRad="38100" dist="38100" dir="2700000" algn="tl">
                    <a:srgbClr val="000000">
                      <a:alpha val="43137"/>
                    </a:srgbClr>
                  </a:outerShdw>
                </a:effectLst>
              </a:rPr>
              <a:t>O que é ética em </a:t>
            </a:r>
            <a:r>
              <a:rPr lang="pt-BR" sz="2400" b="1" dirty="0" smtClean="0">
                <a:solidFill>
                  <a:srgbClr val="C00000"/>
                </a:solidFill>
                <a:effectLst>
                  <a:outerShdw blurRad="38100" dist="38100" dir="2700000" algn="tl">
                    <a:srgbClr val="000000">
                      <a:alpha val="43137"/>
                    </a:srgbClr>
                  </a:outerShdw>
                </a:effectLst>
              </a:rPr>
              <a:t>negociação:</a:t>
            </a:r>
            <a:endParaRPr lang="pt-BR" sz="2400" b="1" dirty="0">
              <a:solidFill>
                <a:srgbClr val="C00000"/>
              </a:solidFill>
              <a:effectLst>
                <a:outerShdw blurRad="38100" dist="38100" dir="2700000" algn="tl">
                  <a:srgbClr val="000000">
                    <a:alpha val="43137"/>
                  </a:srgbClr>
                </a:outerShdw>
              </a:effectLst>
            </a:endParaRP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9" name="Retângulo 8"/>
          <p:cNvSpPr/>
          <p:nvPr/>
        </p:nvSpPr>
        <p:spPr>
          <a:xfrm>
            <a:off x="177800" y="1830388"/>
            <a:ext cx="8788400" cy="4247317"/>
          </a:xfrm>
          <a:prstGeom prst="rect">
            <a:avLst/>
          </a:prstGeom>
        </p:spPr>
        <p:txBody>
          <a:bodyPr wrap="square">
            <a:spAutoFit/>
          </a:bodyPr>
          <a:lstStyle/>
          <a:p>
            <a:pPr algn="just"/>
            <a:r>
              <a:rPr lang="pt-BR" dirty="0" smtClean="0"/>
              <a:t>De acordo com LEWICKI (2002), </a:t>
            </a:r>
            <a:r>
              <a:rPr lang="pt-BR" b="1" dirty="0" smtClean="0"/>
              <a:t>“ética são padrões sociais amplamente aplicados sobre o que é certo ou errado em uma situação em particular, ou um processo para fixar padrões”. </a:t>
            </a:r>
          </a:p>
          <a:p>
            <a:pPr algn="just"/>
            <a:endParaRPr lang="pt-BR" b="1" dirty="0"/>
          </a:p>
          <a:p>
            <a:pPr algn="just"/>
            <a:r>
              <a:rPr lang="pt-BR" dirty="0" smtClean="0"/>
              <a:t>É bom entender nesta afirmação que tais padrões diferem de moral, que também na perspectiva do autor “são convicções individuais e pessoais sobre o que é certo e errado”. </a:t>
            </a:r>
          </a:p>
          <a:p>
            <a:pPr algn="just"/>
            <a:endParaRPr lang="pt-BR" dirty="0"/>
          </a:p>
          <a:p>
            <a:pPr algn="just"/>
            <a:r>
              <a:rPr lang="pt-BR" dirty="0" smtClean="0"/>
              <a:t>A ética procede de filosofias em particular, as quais pretendem:</a:t>
            </a:r>
          </a:p>
          <a:p>
            <a:pPr marL="342900" indent="-342900" algn="just">
              <a:buAutoNum type="alphaLcParenBoth"/>
            </a:pPr>
            <a:r>
              <a:rPr lang="pt-BR" dirty="0" smtClean="0"/>
              <a:t>definir a natureza do mundo no qual vivemos e </a:t>
            </a:r>
          </a:p>
          <a:p>
            <a:pPr marL="342900" indent="-342900" algn="just">
              <a:buAutoNum type="alphaLcParenBoth"/>
            </a:pPr>
            <a:r>
              <a:rPr lang="pt-BR" dirty="0" smtClean="0"/>
              <a:t>prescrever regras para vivermos juntos. </a:t>
            </a:r>
          </a:p>
          <a:p>
            <a:pPr algn="just"/>
            <a:endParaRPr lang="pt-BR" dirty="0"/>
          </a:p>
          <a:p>
            <a:pPr algn="just"/>
            <a:r>
              <a:rPr lang="pt-BR" dirty="0" smtClean="0"/>
              <a:t>Não há limites para a liberdade. </a:t>
            </a:r>
          </a:p>
          <a:p>
            <a:pPr algn="just"/>
            <a:endParaRPr lang="pt-BR" dirty="0"/>
          </a:p>
          <a:p>
            <a:pPr algn="just"/>
            <a:r>
              <a:rPr lang="pt-BR" dirty="0" smtClean="0"/>
              <a:t>Ou melhor, o limite da liberdade consiste em não ter limites. </a:t>
            </a:r>
          </a:p>
          <a:p>
            <a:pPr algn="just"/>
            <a:endParaRPr lang="pt-BR" dirty="0"/>
          </a:p>
          <a:p>
            <a:pPr algn="just"/>
            <a:r>
              <a:rPr lang="pt-BR" dirty="0" smtClean="0"/>
              <a:t>O homem constrói seu ser pessoal e seu destino. </a:t>
            </a:r>
            <a:endParaRPr lang="pt-BR" dirty="0"/>
          </a:p>
        </p:txBody>
      </p:sp>
      <p:pic>
        <p:nvPicPr>
          <p:cNvPr id="96258" name="Picture 2"/>
          <p:cNvPicPr>
            <a:picLocks noChangeAspect="1" noChangeArrowheads="1"/>
          </p:cNvPicPr>
          <p:nvPr/>
        </p:nvPicPr>
        <p:blipFill>
          <a:blip r:embed="rId5"/>
          <a:srcRect/>
          <a:stretch>
            <a:fillRect/>
          </a:stretch>
        </p:blipFill>
        <p:spPr bwMode="auto">
          <a:xfrm>
            <a:off x="6561670" y="3843868"/>
            <a:ext cx="2086027" cy="22605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8" name="Retângulo 7"/>
          <p:cNvSpPr/>
          <p:nvPr/>
        </p:nvSpPr>
        <p:spPr>
          <a:xfrm>
            <a:off x="831850" y="1003300"/>
            <a:ext cx="3921971" cy="461665"/>
          </a:xfrm>
          <a:prstGeom prst="rect">
            <a:avLst/>
          </a:prstGeom>
        </p:spPr>
        <p:txBody>
          <a:bodyPr wrap="none">
            <a:spAutoFit/>
          </a:bodyPr>
          <a:lstStyle/>
          <a:p>
            <a:pPr eaLnBrk="1" hangingPunct="1">
              <a:defRPr/>
            </a:pPr>
            <a:r>
              <a:rPr lang="pt-BR" sz="2400" b="1" dirty="0">
                <a:solidFill>
                  <a:srgbClr val="C00000"/>
                </a:solidFill>
                <a:effectLst>
                  <a:outerShdw blurRad="38100" dist="38100" dir="2700000" algn="tl">
                    <a:srgbClr val="000000">
                      <a:alpha val="43137"/>
                    </a:srgbClr>
                  </a:outerShdw>
                </a:effectLst>
              </a:rPr>
              <a:t>O que é ética em </a:t>
            </a:r>
            <a:r>
              <a:rPr lang="pt-BR" sz="2400" b="1" dirty="0" smtClean="0">
                <a:solidFill>
                  <a:srgbClr val="C00000"/>
                </a:solidFill>
                <a:effectLst>
                  <a:outerShdw blurRad="38100" dist="38100" dir="2700000" algn="tl">
                    <a:srgbClr val="000000">
                      <a:alpha val="43137"/>
                    </a:srgbClr>
                  </a:outerShdw>
                </a:effectLst>
              </a:rPr>
              <a:t>negociação:</a:t>
            </a:r>
            <a:endParaRPr lang="pt-BR" sz="2400" b="1" dirty="0">
              <a:solidFill>
                <a:srgbClr val="C00000"/>
              </a:solidFill>
              <a:effectLst>
                <a:outerShdw blurRad="38100" dist="38100" dir="2700000" algn="tl">
                  <a:srgbClr val="000000">
                    <a:alpha val="43137"/>
                  </a:srgbClr>
                </a:outerShdw>
              </a:effectLst>
            </a:endParaRP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9" name="Retângulo 8"/>
          <p:cNvSpPr/>
          <p:nvPr/>
        </p:nvSpPr>
        <p:spPr>
          <a:xfrm>
            <a:off x="47625" y="1762652"/>
            <a:ext cx="9026525" cy="4524315"/>
          </a:xfrm>
          <a:prstGeom prst="rect">
            <a:avLst/>
          </a:prstGeom>
        </p:spPr>
        <p:txBody>
          <a:bodyPr wrap="square">
            <a:spAutoFit/>
          </a:bodyPr>
          <a:lstStyle/>
          <a:p>
            <a:pPr algn="just"/>
            <a:r>
              <a:rPr lang="pt-BR" dirty="0" smtClean="0"/>
              <a:t>A liberdade, filosoficamente falando, não tem fronteiras, como não as tem o homem em sua procura da perfeição. O que há de ter limites é a atuação do homem na sociedade, emergindo normas que restringem sua ação, para que esta possa viabilizar outros projetos pessoais e toda a vida comunitária (ANDRADE, 2004, p. 55). </a:t>
            </a:r>
          </a:p>
          <a:p>
            <a:pPr algn="just"/>
            <a:endParaRPr lang="pt-BR" dirty="0"/>
          </a:p>
          <a:p>
            <a:pPr algn="just"/>
            <a:r>
              <a:rPr lang="pt-BR" dirty="0" smtClean="0"/>
              <a:t>Considerando a negociação e tomada de decisão como uma situação onde estão em jogo possíveis recursos escassos ou a busca pelo lucro, as partes podem estar dispostas a se valerem de atitudes consideradas antiéticas, dependendo do ponto de vista de quem analisa. </a:t>
            </a:r>
          </a:p>
          <a:p>
            <a:pPr algn="just"/>
            <a:endParaRPr lang="pt-BR" dirty="0"/>
          </a:p>
          <a:p>
            <a:pPr algn="just"/>
            <a:r>
              <a:rPr lang="pt-BR" dirty="0" smtClean="0"/>
              <a:t>Os comportamentos considerados antiéticos durante uma negociação podem ser:</a:t>
            </a:r>
          </a:p>
          <a:p>
            <a:pPr algn="just"/>
            <a:endParaRPr lang="pt-BR" dirty="0" smtClean="0"/>
          </a:p>
          <a:p>
            <a:pPr algn="just"/>
            <a:r>
              <a:rPr lang="pt-BR" dirty="0" smtClean="0"/>
              <a:t>				</a:t>
            </a:r>
            <a:r>
              <a:rPr lang="pt-BR" b="1" dirty="0" smtClean="0">
                <a:solidFill>
                  <a:srgbClr val="C00000"/>
                </a:solidFill>
              </a:rPr>
              <a:t> Mentir sobre os benefícios que o objeto oferece; </a:t>
            </a:r>
          </a:p>
          <a:p>
            <a:pPr algn="just"/>
            <a:r>
              <a:rPr lang="pt-BR" dirty="0" smtClean="0"/>
              <a:t>					</a:t>
            </a:r>
            <a:r>
              <a:rPr lang="pt-BR" b="1" dirty="0" smtClean="0">
                <a:solidFill>
                  <a:schemeClr val="tx2"/>
                </a:solidFill>
              </a:rPr>
              <a:t> Ocultar informações;</a:t>
            </a:r>
          </a:p>
          <a:p>
            <a:pPr algn="just"/>
            <a:r>
              <a:rPr lang="pt-BR" dirty="0" smtClean="0"/>
              <a:t>				</a:t>
            </a:r>
            <a:r>
              <a:rPr lang="pt-BR" b="1" dirty="0" smtClean="0">
                <a:solidFill>
                  <a:srgbClr val="C00000"/>
                </a:solidFill>
              </a:rPr>
              <a:t> Fazer concessões que não serão cumpridas;</a:t>
            </a:r>
          </a:p>
          <a:p>
            <a:pPr algn="just"/>
            <a:r>
              <a:rPr lang="pt-BR" dirty="0" smtClean="0"/>
              <a:t>					</a:t>
            </a:r>
            <a:r>
              <a:rPr lang="pt-BR" b="1" dirty="0" smtClean="0">
                <a:solidFill>
                  <a:schemeClr val="tx2"/>
                </a:solidFill>
              </a:rPr>
              <a:t> Ameaçar abandonar a negociação quando não se pretende fazê-lo; </a:t>
            </a:r>
          </a:p>
          <a:p>
            <a:pPr algn="just"/>
            <a:r>
              <a:rPr lang="pt-BR" dirty="0" smtClean="0"/>
              <a:t>			     </a:t>
            </a:r>
            <a:r>
              <a:rPr lang="pt-BR" b="1" dirty="0" smtClean="0">
                <a:solidFill>
                  <a:srgbClr val="C00000"/>
                </a:solidFill>
              </a:rPr>
              <a:t> Agredir a outra parte com o objetivo de desestabilizá-la emocionalmente.</a:t>
            </a:r>
            <a:endParaRPr lang="pt-BR" b="1" dirty="0">
              <a:solidFill>
                <a:srgbClr val="C00000"/>
              </a:solidFill>
            </a:endParaRPr>
          </a:p>
        </p:txBody>
      </p:sp>
      <p:pic>
        <p:nvPicPr>
          <p:cNvPr id="97282" name="Picture 2"/>
          <p:cNvPicPr>
            <a:picLocks noChangeAspect="1" noChangeArrowheads="1"/>
          </p:cNvPicPr>
          <p:nvPr/>
        </p:nvPicPr>
        <p:blipFill>
          <a:blip r:embed="rId5"/>
          <a:srcRect/>
          <a:stretch>
            <a:fillRect/>
          </a:stretch>
        </p:blipFill>
        <p:spPr bwMode="auto">
          <a:xfrm>
            <a:off x="164039" y="4657306"/>
            <a:ext cx="1486958" cy="16113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9" name="Retângulo 8"/>
          <p:cNvSpPr/>
          <p:nvPr/>
        </p:nvSpPr>
        <p:spPr>
          <a:xfrm>
            <a:off x="160867" y="1748653"/>
            <a:ext cx="8913283" cy="3939540"/>
          </a:xfrm>
          <a:prstGeom prst="rect">
            <a:avLst/>
          </a:prstGeom>
        </p:spPr>
        <p:txBody>
          <a:bodyPr wrap="square">
            <a:spAutoFit/>
          </a:bodyPr>
          <a:lstStyle/>
          <a:p>
            <a:pPr algn="just"/>
            <a:r>
              <a:rPr lang="pt-BR" dirty="0" smtClean="0"/>
              <a:t>Em geral as pessoas podem apresentar diferentes tipos de comportamento durante o processo de negociação, sendo que podem ser conflitantes, levando-se em conta o caráter ético, legal e moral como conhecemos. </a:t>
            </a:r>
          </a:p>
          <a:p>
            <a:pPr algn="just"/>
            <a:endParaRPr lang="pt-BR" sz="1200" dirty="0" smtClean="0"/>
          </a:p>
          <a:p>
            <a:pPr algn="just"/>
            <a:endParaRPr lang="pt-BR" sz="1200" dirty="0"/>
          </a:p>
          <a:p>
            <a:pPr algn="just"/>
            <a:r>
              <a:rPr lang="pt-BR" dirty="0" err="1" smtClean="0"/>
              <a:t>Lewicki</a:t>
            </a:r>
            <a:r>
              <a:rPr lang="pt-BR" dirty="0" smtClean="0"/>
              <a:t> (2002) propõe uma matriz de análise dos comportamentos éticos e legais, na qual temos quatro possibilidades básicas: </a:t>
            </a:r>
          </a:p>
          <a:p>
            <a:pPr algn="just"/>
            <a:endParaRPr lang="pt-BR" sz="1000" dirty="0" smtClean="0"/>
          </a:p>
          <a:p>
            <a:pPr algn="just"/>
            <a:r>
              <a:rPr lang="pt-BR" dirty="0" smtClean="0"/>
              <a:t>	</a:t>
            </a:r>
            <a:r>
              <a:rPr lang="pt-BR" b="1" dirty="0" smtClean="0">
                <a:solidFill>
                  <a:schemeClr val="tx2"/>
                </a:solidFill>
              </a:rPr>
              <a:t> Comportamentos que não sejam nem éticos e nem legais; </a:t>
            </a:r>
            <a:endParaRPr lang="pt-BR" b="1" dirty="0" smtClean="0">
              <a:solidFill>
                <a:schemeClr val="tx2"/>
              </a:solidFill>
            </a:endParaRPr>
          </a:p>
          <a:p>
            <a:pPr algn="just"/>
            <a:endParaRPr lang="pt-BR" b="1" dirty="0" smtClean="0">
              <a:solidFill>
                <a:schemeClr val="tx2"/>
              </a:solidFill>
            </a:endParaRPr>
          </a:p>
          <a:p>
            <a:pPr algn="just"/>
            <a:r>
              <a:rPr lang="pt-BR" dirty="0" smtClean="0"/>
              <a:t>		</a:t>
            </a:r>
            <a:r>
              <a:rPr lang="pt-BR" b="1" dirty="0" smtClean="0">
                <a:solidFill>
                  <a:srgbClr val="C00000"/>
                </a:solidFill>
              </a:rPr>
              <a:t> Comportamentos que sejam éticos, porém não legais; </a:t>
            </a:r>
          </a:p>
          <a:p>
            <a:pPr algn="just"/>
            <a:endParaRPr lang="pt-BR" dirty="0" smtClean="0"/>
          </a:p>
          <a:p>
            <a:pPr algn="just"/>
            <a:r>
              <a:rPr lang="pt-BR" dirty="0" smtClean="0"/>
              <a:t>	</a:t>
            </a:r>
            <a:r>
              <a:rPr lang="pt-BR" b="1" dirty="0" smtClean="0">
                <a:solidFill>
                  <a:schemeClr val="tx2"/>
                </a:solidFill>
              </a:rPr>
              <a:t> Comportamentos considerados legais que, porém, não são éticos; </a:t>
            </a:r>
          </a:p>
          <a:p>
            <a:pPr algn="just"/>
            <a:endParaRPr lang="pt-BR" dirty="0" smtClean="0"/>
          </a:p>
          <a:p>
            <a:pPr algn="just"/>
            <a:r>
              <a:rPr lang="pt-BR" dirty="0" smtClean="0"/>
              <a:t>		</a:t>
            </a:r>
            <a:r>
              <a:rPr lang="pt-BR" b="1" dirty="0" smtClean="0">
                <a:solidFill>
                  <a:srgbClr val="C00000"/>
                </a:solidFill>
              </a:rPr>
              <a:t> Comportamentos legais e éticos segundo os padrões de grupo.</a:t>
            </a:r>
            <a:endParaRPr lang="pt-BR" b="1" dirty="0">
              <a:solidFill>
                <a:srgbClr val="C00000"/>
              </a:solidFill>
            </a:endParaRPr>
          </a:p>
        </p:txBody>
      </p:sp>
      <p:sp>
        <p:nvSpPr>
          <p:cNvPr id="11" name="Retângulo 10"/>
          <p:cNvSpPr/>
          <p:nvPr/>
        </p:nvSpPr>
        <p:spPr>
          <a:xfrm>
            <a:off x="831850" y="1003300"/>
            <a:ext cx="3921971" cy="461665"/>
          </a:xfrm>
          <a:prstGeom prst="rect">
            <a:avLst/>
          </a:prstGeom>
        </p:spPr>
        <p:txBody>
          <a:bodyPr wrap="none">
            <a:spAutoFit/>
          </a:bodyPr>
          <a:lstStyle/>
          <a:p>
            <a:pPr eaLnBrk="1" hangingPunct="1">
              <a:defRPr/>
            </a:pPr>
            <a:r>
              <a:rPr lang="pt-BR" sz="2400" b="1" dirty="0">
                <a:solidFill>
                  <a:srgbClr val="C00000"/>
                </a:solidFill>
                <a:effectLst>
                  <a:outerShdw blurRad="38100" dist="38100" dir="2700000" algn="tl">
                    <a:srgbClr val="000000">
                      <a:alpha val="43137"/>
                    </a:srgbClr>
                  </a:outerShdw>
                </a:effectLst>
              </a:rPr>
              <a:t>O que é ética em </a:t>
            </a:r>
            <a:r>
              <a:rPr lang="pt-BR" sz="2400" b="1" dirty="0" smtClean="0">
                <a:solidFill>
                  <a:srgbClr val="C00000"/>
                </a:solidFill>
                <a:effectLst>
                  <a:outerShdw blurRad="38100" dist="38100" dir="2700000" algn="tl">
                    <a:srgbClr val="000000">
                      <a:alpha val="43137"/>
                    </a:srgbClr>
                  </a:outerShdw>
                </a:effectLst>
              </a:rPr>
              <a:t>negociação:</a:t>
            </a:r>
            <a:endParaRPr lang="pt-BR" sz="2400" b="1" dirty="0">
              <a:solidFill>
                <a:srgbClr val="C00000"/>
              </a:solidFill>
              <a:effectLst>
                <a:outerShdw blurRad="38100" dist="38100" dir="2700000" algn="tl">
                  <a:srgbClr val="000000">
                    <a:alpha val="43137"/>
                  </a:srgbClr>
                </a:outerShdw>
              </a:effectLst>
            </a:endParaRPr>
          </a:p>
        </p:txBody>
      </p:sp>
      <p:pic>
        <p:nvPicPr>
          <p:cNvPr id="95236" name="Picture 4"/>
          <p:cNvPicPr>
            <a:picLocks noChangeAspect="1" noChangeArrowheads="1"/>
          </p:cNvPicPr>
          <p:nvPr/>
        </p:nvPicPr>
        <p:blipFill>
          <a:blip r:embed="rId5"/>
          <a:srcRect/>
          <a:stretch>
            <a:fillRect/>
          </a:stretch>
        </p:blipFill>
        <p:spPr bwMode="auto">
          <a:xfrm>
            <a:off x="7314055" y="4258733"/>
            <a:ext cx="1630449" cy="1766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9" name="Retângulo 8"/>
          <p:cNvSpPr/>
          <p:nvPr/>
        </p:nvSpPr>
        <p:spPr>
          <a:xfrm>
            <a:off x="1797167" y="3998966"/>
            <a:ext cx="7143633" cy="2308324"/>
          </a:xfrm>
          <a:prstGeom prst="rect">
            <a:avLst/>
          </a:prstGeom>
        </p:spPr>
        <p:txBody>
          <a:bodyPr wrap="square">
            <a:spAutoFit/>
          </a:bodyPr>
          <a:lstStyle/>
          <a:p>
            <a:pPr algn="just"/>
            <a:r>
              <a:rPr lang="pt-BR" dirty="0" smtClean="0"/>
              <a:t>Considerando a matriz de análise dos comportamentos, pode-se verificar que existem diferentes combinações praticadas durante um processo de negociação e tais combinações podem, em muitos casos, estar dentro das leis jurídicas de um país, entretanto, não serem aprovadas sob o crivo da ética ou da moralidade individualmente. </a:t>
            </a:r>
          </a:p>
          <a:p>
            <a:pPr algn="just"/>
            <a:endParaRPr lang="pt-BR" dirty="0"/>
          </a:p>
          <a:p>
            <a:pPr algn="just"/>
            <a:r>
              <a:rPr lang="pt-BR" dirty="0" smtClean="0"/>
              <a:t>Um ladrão, ao efetivar o roubo, está praticando um comportamento ilegal, antiético e imoral. </a:t>
            </a:r>
            <a:endParaRPr lang="pt-BR" dirty="0"/>
          </a:p>
        </p:txBody>
      </p:sp>
      <p:sp>
        <p:nvSpPr>
          <p:cNvPr id="11" name="Retângulo 10"/>
          <p:cNvSpPr/>
          <p:nvPr/>
        </p:nvSpPr>
        <p:spPr>
          <a:xfrm>
            <a:off x="831850" y="1003300"/>
            <a:ext cx="3921971" cy="461665"/>
          </a:xfrm>
          <a:prstGeom prst="rect">
            <a:avLst/>
          </a:prstGeom>
        </p:spPr>
        <p:txBody>
          <a:bodyPr wrap="none">
            <a:spAutoFit/>
          </a:bodyPr>
          <a:lstStyle/>
          <a:p>
            <a:pPr eaLnBrk="1" hangingPunct="1">
              <a:defRPr/>
            </a:pPr>
            <a:r>
              <a:rPr lang="pt-BR" sz="2400" b="1" dirty="0">
                <a:solidFill>
                  <a:srgbClr val="C00000"/>
                </a:solidFill>
                <a:effectLst>
                  <a:outerShdw blurRad="38100" dist="38100" dir="2700000" algn="tl">
                    <a:srgbClr val="000000">
                      <a:alpha val="43137"/>
                    </a:srgbClr>
                  </a:outerShdw>
                </a:effectLst>
              </a:rPr>
              <a:t>O que é ética em </a:t>
            </a:r>
            <a:r>
              <a:rPr lang="pt-BR" sz="2400" b="1" dirty="0" smtClean="0">
                <a:solidFill>
                  <a:srgbClr val="C00000"/>
                </a:solidFill>
                <a:effectLst>
                  <a:outerShdw blurRad="38100" dist="38100" dir="2700000" algn="tl">
                    <a:srgbClr val="000000">
                      <a:alpha val="43137"/>
                    </a:srgbClr>
                  </a:outerShdw>
                </a:effectLst>
              </a:rPr>
              <a:t>negociação:</a:t>
            </a:r>
            <a:endParaRPr lang="pt-BR" sz="2400" b="1" dirty="0">
              <a:solidFill>
                <a:srgbClr val="C00000"/>
              </a:solidFill>
              <a:effectLst>
                <a:outerShdw blurRad="38100" dist="38100" dir="2700000" algn="tl">
                  <a:srgbClr val="000000">
                    <a:alpha val="43137"/>
                  </a:srgbClr>
                </a:outerShdw>
              </a:effectLst>
            </a:endParaRPr>
          </a:p>
        </p:txBody>
      </p:sp>
      <p:pic>
        <p:nvPicPr>
          <p:cNvPr id="94209" name="Picture 1"/>
          <p:cNvPicPr>
            <a:picLocks noChangeAspect="1" noChangeArrowheads="1"/>
          </p:cNvPicPr>
          <p:nvPr/>
        </p:nvPicPr>
        <p:blipFill>
          <a:blip r:embed="rId5"/>
          <a:srcRect/>
          <a:stretch>
            <a:fillRect/>
          </a:stretch>
        </p:blipFill>
        <p:spPr bwMode="auto">
          <a:xfrm>
            <a:off x="135466" y="4059390"/>
            <a:ext cx="1661701" cy="1800755"/>
          </a:xfrm>
          <a:prstGeom prst="rect">
            <a:avLst/>
          </a:prstGeom>
          <a:noFill/>
          <a:ln w="9525">
            <a:noFill/>
            <a:miter lim="800000"/>
            <a:headEnd/>
            <a:tailEnd/>
          </a:ln>
        </p:spPr>
      </p:pic>
      <p:pic>
        <p:nvPicPr>
          <p:cNvPr id="14" name="Picture 3"/>
          <p:cNvPicPr>
            <a:picLocks noChangeAspect="1" noChangeArrowheads="1"/>
          </p:cNvPicPr>
          <p:nvPr/>
        </p:nvPicPr>
        <p:blipFill>
          <a:blip r:embed="rId6"/>
          <a:srcRect/>
          <a:stretch>
            <a:fillRect/>
          </a:stretch>
        </p:blipFill>
        <p:spPr bwMode="auto">
          <a:xfrm>
            <a:off x="448733" y="1639888"/>
            <a:ext cx="7447751" cy="21685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11" name="Retângulo 10"/>
          <p:cNvSpPr/>
          <p:nvPr/>
        </p:nvSpPr>
        <p:spPr>
          <a:xfrm>
            <a:off x="831850" y="1003300"/>
            <a:ext cx="6619504" cy="461665"/>
          </a:xfrm>
          <a:prstGeom prst="rect">
            <a:avLst/>
          </a:prstGeom>
        </p:spPr>
        <p:txBody>
          <a:bodyPr wrap="none">
            <a:spAutoFit/>
          </a:bodyPr>
          <a:lstStyle/>
          <a:p>
            <a:pPr eaLnBrk="1" hangingPunct="1">
              <a:defRPr/>
            </a:pPr>
            <a:r>
              <a:rPr lang="pt-BR" sz="2400" b="1" dirty="0">
                <a:solidFill>
                  <a:schemeClr val="tx2"/>
                </a:solidFill>
                <a:effectLst>
                  <a:outerShdw blurRad="38100" dist="38100" dir="2700000" algn="tl">
                    <a:srgbClr val="000000">
                      <a:alpha val="43137"/>
                    </a:srgbClr>
                  </a:outerShdw>
                </a:effectLst>
              </a:rPr>
              <a:t>Qual a importância da ética para os negociadores</a:t>
            </a:r>
            <a:r>
              <a:rPr lang="pt-BR" sz="2400" b="1" dirty="0" smtClean="0">
                <a:solidFill>
                  <a:schemeClr val="tx2"/>
                </a:solidFill>
                <a:effectLst>
                  <a:outerShdw blurRad="38100" dist="38100" dir="2700000" algn="tl">
                    <a:srgbClr val="000000">
                      <a:alpha val="43137"/>
                    </a:srgbClr>
                  </a:outerShdw>
                </a:effectLst>
              </a:rPr>
              <a:t>?</a:t>
            </a:r>
            <a:endParaRPr lang="pt-BR" sz="2400" b="1" dirty="0">
              <a:solidFill>
                <a:schemeClr val="tx2"/>
              </a:solidFill>
              <a:effectLst>
                <a:outerShdw blurRad="38100" dist="38100" dir="2700000" algn="tl">
                  <a:srgbClr val="000000">
                    <a:alpha val="43137"/>
                  </a:srgbClr>
                </a:outerShdw>
              </a:effectLst>
            </a:endParaRPr>
          </a:p>
        </p:txBody>
      </p:sp>
      <p:sp>
        <p:nvSpPr>
          <p:cNvPr id="8" name="Retângulo 7"/>
          <p:cNvSpPr/>
          <p:nvPr/>
        </p:nvSpPr>
        <p:spPr>
          <a:xfrm>
            <a:off x="47625" y="1737251"/>
            <a:ext cx="9026525" cy="3416320"/>
          </a:xfrm>
          <a:prstGeom prst="rect">
            <a:avLst/>
          </a:prstGeom>
        </p:spPr>
        <p:txBody>
          <a:bodyPr wrap="square">
            <a:spAutoFit/>
          </a:bodyPr>
          <a:lstStyle/>
          <a:p>
            <a:pPr algn="just"/>
            <a:r>
              <a:rPr lang="pt-BR" dirty="0" smtClean="0"/>
              <a:t>“Ética é o estudo dos juízos de apreciação referentes à conduta humana suscetível de classificação do ponto de vista do bem e do mal, seja relativamente a determinada sociedade, seja de modo absoluto” (DICIONÁRIO AURÉLIO). </a:t>
            </a:r>
          </a:p>
          <a:p>
            <a:pPr algn="just"/>
            <a:endParaRPr lang="pt-BR" dirty="0"/>
          </a:p>
          <a:p>
            <a:pPr algn="just"/>
            <a:r>
              <a:rPr lang="pt-BR" dirty="0" smtClean="0"/>
              <a:t>Nos tempos atuais a questão da ética tornou-se “artigo de luxo”. Muitos falam, mas poucos praticam. </a:t>
            </a:r>
          </a:p>
          <a:p>
            <a:pPr algn="just"/>
            <a:endParaRPr lang="pt-BR" dirty="0"/>
          </a:p>
          <a:p>
            <a:pPr algn="just"/>
            <a:r>
              <a:rPr lang="pt-BR" dirty="0" smtClean="0"/>
              <a:t>Os negociadores devem se preocupar com o comportamento ético em uma negociação e saber que, como tudo mais, nem sempre vemos nossas ações da forma como os outros as veem. Na verdade, percebemos que agir eticamente nas negociações com certeza irá trazer diversas vantagens. </a:t>
            </a:r>
          </a:p>
          <a:p>
            <a:pPr algn="just"/>
            <a:endParaRPr lang="pt-BR" dirty="0"/>
          </a:p>
        </p:txBody>
      </p:sp>
      <p:pic>
        <p:nvPicPr>
          <p:cNvPr id="98307" name="Picture 3"/>
          <p:cNvPicPr>
            <a:picLocks noChangeAspect="1" noChangeArrowheads="1"/>
          </p:cNvPicPr>
          <p:nvPr/>
        </p:nvPicPr>
        <p:blipFill>
          <a:blip r:embed="rId5"/>
          <a:srcRect/>
          <a:stretch>
            <a:fillRect/>
          </a:stretch>
        </p:blipFill>
        <p:spPr bwMode="auto">
          <a:xfrm>
            <a:off x="5390400" y="4797422"/>
            <a:ext cx="3461499" cy="1266296"/>
          </a:xfrm>
          <a:prstGeom prst="rect">
            <a:avLst/>
          </a:prstGeom>
          <a:noFill/>
          <a:ln w="9525">
            <a:noFill/>
            <a:miter lim="800000"/>
            <a:headEnd/>
            <a:tailEnd/>
          </a:ln>
        </p:spPr>
      </p:pic>
      <p:pic>
        <p:nvPicPr>
          <p:cNvPr id="98308" name="Picture 4"/>
          <p:cNvPicPr>
            <a:picLocks noChangeAspect="1" noChangeArrowheads="1"/>
          </p:cNvPicPr>
          <p:nvPr/>
        </p:nvPicPr>
        <p:blipFill>
          <a:blip r:embed="rId6"/>
          <a:srcRect/>
          <a:stretch>
            <a:fillRect/>
          </a:stretch>
        </p:blipFill>
        <p:spPr bwMode="auto">
          <a:xfrm>
            <a:off x="537983" y="4950372"/>
            <a:ext cx="4472338" cy="13171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8" name="Retângulo 7"/>
          <p:cNvSpPr/>
          <p:nvPr/>
        </p:nvSpPr>
        <p:spPr>
          <a:xfrm>
            <a:off x="831850" y="1003300"/>
            <a:ext cx="6619504" cy="461665"/>
          </a:xfrm>
          <a:prstGeom prst="rect">
            <a:avLst/>
          </a:prstGeom>
        </p:spPr>
        <p:txBody>
          <a:bodyPr wrap="none">
            <a:spAutoFit/>
          </a:bodyPr>
          <a:lstStyle/>
          <a:p>
            <a:pPr eaLnBrk="1" hangingPunct="1">
              <a:defRPr/>
            </a:pPr>
            <a:r>
              <a:rPr lang="pt-BR" sz="2400" b="1" dirty="0">
                <a:solidFill>
                  <a:schemeClr val="tx2"/>
                </a:solidFill>
                <a:effectLst>
                  <a:outerShdw blurRad="38100" dist="38100" dir="2700000" algn="tl">
                    <a:srgbClr val="000000">
                      <a:alpha val="43137"/>
                    </a:srgbClr>
                  </a:outerShdw>
                </a:effectLst>
              </a:rPr>
              <a:t>Qual a importância da ética para os negociadores</a:t>
            </a:r>
            <a:r>
              <a:rPr lang="pt-BR" sz="2400" b="1" dirty="0" smtClean="0">
                <a:solidFill>
                  <a:schemeClr val="tx2"/>
                </a:solidFill>
                <a:effectLst>
                  <a:outerShdw blurRad="38100" dist="38100" dir="2700000" algn="tl">
                    <a:srgbClr val="000000">
                      <a:alpha val="43137"/>
                    </a:srgbClr>
                  </a:outerShdw>
                </a:effectLst>
              </a:rPr>
              <a:t>?</a:t>
            </a:r>
            <a:endParaRPr lang="pt-BR" sz="2400" b="1" dirty="0">
              <a:solidFill>
                <a:schemeClr val="tx2"/>
              </a:solidFill>
              <a:effectLst>
                <a:outerShdw blurRad="38100" dist="38100" dir="2700000" algn="tl">
                  <a:srgbClr val="000000">
                    <a:alpha val="43137"/>
                  </a:srgbClr>
                </a:outerShdw>
              </a:effectLst>
            </a:endParaRPr>
          </a:p>
        </p:txBody>
      </p:sp>
      <p:pic>
        <p:nvPicPr>
          <p:cNvPr id="99330" name="Picture 2"/>
          <p:cNvPicPr>
            <a:picLocks noChangeAspect="1" noChangeArrowheads="1"/>
          </p:cNvPicPr>
          <p:nvPr/>
        </p:nvPicPr>
        <p:blipFill>
          <a:blip r:embed="rId5"/>
          <a:srcRect/>
          <a:stretch>
            <a:fillRect/>
          </a:stretch>
        </p:blipFill>
        <p:spPr bwMode="auto">
          <a:xfrm>
            <a:off x="1104900" y="2753718"/>
            <a:ext cx="6934200" cy="2514600"/>
          </a:xfrm>
          <a:prstGeom prst="rect">
            <a:avLst/>
          </a:prstGeom>
          <a:noFill/>
          <a:ln w="9525">
            <a:noFill/>
            <a:miter lim="800000"/>
            <a:headEnd/>
            <a:tailEnd/>
          </a:ln>
        </p:spPr>
      </p:pic>
      <p:sp>
        <p:nvSpPr>
          <p:cNvPr id="13" name="Retângulo 12"/>
          <p:cNvSpPr/>
          <p:nvPr/>
        </p:nvSpPr>
        <p:spPr>
          <a:xfrm>
            <a:off x="222250" y="1830388"/>
            <a:ext cx="8921750" cy="923330"/>
          </a:xfrm>
          <a:prstGeom prst="rect">
            <a:avLst/>
          </a:prstGeom>
        </p:spPr>
        <p:txBody>
          <a:bodyPr wrap="square">
            <a:spAutoFit/>
          </a:bodyPr>
          <a:lstStyle/>
          <a:p>
            <a:pPr algn="just"/>
            <a:r>
              <a:rPr lang="pt-BR" dirty="0" smtClean="0"/>
              <a:t>A maior delas tem a ver consigo mesmo, que agindo com correção e exigindo respeito torna-se conhecido como um negociador confiável, de respeito, com o qual se pode travar os mais duros embates na certeza de lisura e resultados concretos.</a:t>
            </a:r>
            <a:endParaRPr lang="pt-BR" dirty="0"/>
          </a:p>
        </p:txBody>
      </p:sp>
      <p:pic>
        <p:nvPicPr>
          <p:cNvPr id="14" name="Picture 3"/>
          <p:cNvPicPr>
            <a:picLocks noChangeAspect="1" noChangeArrowheads="1"/>
          </p:cNvPicPr>
          <p:nvPr/>
        </p:nvPicPr>
        <p:blipFill>
          <a:blip r:embed="rId6"/>
          <a:srcRect/>
          <a:stretch>
            <a:fillRect/>
          </a:stretch>
        </p:blipFill>
        <p:spPr bwMode="auto">
          <a:xfrm>
            <a:off x="5764321" y="4851399"/>
            <a:ext cx="3244511" cy="1186917"/>
          </a:xfrm>
          <a:prstGeom prst="rect">
            <a:avLst/>
          </a:prstGeom>
          <a:noFill/>
          <a:ln w="9525">
            <a:noFill/>
            <a:miter lim="800000"/>
            <a:headEnd/>
            <a:tailEnd/>
          </a:ln>
        </p:spPr>
      </p:pic>
      <p:pic>
        <p:nvPicPr>
          <p:cNvPr id="99332" name="Picture 4" descr="Resultado de imagem para O NEGOCIADOR"/>
          <p:cNvPicPr>
            <a:picLocks noChangeAspect="1" noChangeArrowheads="1"/>
          </p:cNvPicPr>
          <p:nvPr/>
        </p:nvPicPr>
        <p:blipFill>
          <a:blip r:embed="rId7"/>
          <a:srcRect/>
          <a:stretch>
            <a:fillRect/>
          </a:stretch>
        </p:blipFill>
        <p:spPr bwMode="auto">
          <a:xfrm>
            <a:off x="288925" y="4580462"/>
            <a:ext cx="4626617" cy="183515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11" name="Retângulo 10"/>
          <p:cNvSpPr/>
          <p:nvPr/>
        </p:nvSpPr>
        <p:spPr>
          <a:xfrm>
            <a:off x="831850" y="1003300"/>
            <a:ext cx="4208140" cy="461665"/>
          </a:xfrm>
          <a:prstGeom prst="rect">
            <a:avLst/>
          </a:prstGeom>
        </p:spPr>
        <p:txBody>
          <a:bodyPr wrap="none">
            <a:spAutoFit/>
          </a:bodyPr>
          <a:lstStyle/>
          <a:p>
            <a:pPr eaLnBrk="1" hangingPunct="1">
              <a:defRPr/>
            </a:pPr>
            <a:r>
              <a:rPr lang="pt-BR" sz="2400" b="1" dirty="0">
                <a:solidFill>
                  <a:schemeClr val="tx2"/>
                </a:solidFill>
                <a:effectLst>
                  <a:outerShdw blurRad="38100" dist="38100" dir="2700000" algn="tl">
                    <a:srgbClr val="000000">
                      <a:alpha val="43137"/>
                    </a:srgbClr>
                  </a:outerShdw>
                </a:effectLst>
              </a:rPr>
              <a:t>Credibilidade, ética e </a:t>
            </a:r>
            <a:r>
              <a:rPr lang="pt-BR" sz="2400" b="1" dirty="0" smtClean="0">
                <a:solidFill>
                  <a:schemeClr val="tx2"/>
                </a:solidFill>
                <a:effectLst>
                  <a:outerShdw blurRad="38100" dist="38100" dir="2700000" algn="tl">
                    <a:srgbClr val="000000">
                      <a:alpha val="43137"/>
                    </a:srgbClr>
                  </a:outerShdw>
                </a:effectLst>
              </a:rPr>
              <a:t>resultado:</a:t>
            </a:r>
            <a:endParaRPr lang="pt-BR" sz="2400" b="1" dirty="0">
              <a:solidFill>
                <a:schemeClr val="tx2"/>
              </a:solidFill>
              <a:effectLst>
                <a:outerShdw blurRad="38100" dist="38100" dir="2700000" algn="tl">
                  <a:srgbClr val="000000">
                    <a:alpha val="43137"/>
                  </a:srgbClr>
                </a:outerShdw>
              </a:effectLst>
            </a:endParaRPr>
          </a:p>
        </p:txBody>
      </p:sp>
      <p:sp>
        <p:nvSpPr>
          <p:cNvPr id="8" name="Retângulo 7"/>
          <p:cNvSpPr/>
          <p:nvPr/>
        </p:nvSpPr>
        <p:spPr>
          <a:xfrm>
            <a:off x="24338" y="1830388"/>
            <a:ext cx="9026525" cy="2308324"/>
          </a:xfrm>
          <a:prstGeom prst="rect">
            <a:avLst/>
          </a:prstGeom>
        </p:spPr>
        <p:txBody>
          <a:bodyPr wrap="square">
            <a:spAutoFit/>
          </a:bodyPr>
          <a:lstStyle/>
          <a:p>
            <a:pPr algn="just"/>
            <a:r>
              <a:rPr lang="pt-BR" dirty="0" smtClean="0"/>
              <a:t>De acordo com URY (2005), tem-se “observado que homens e mulheres de enorme sucesso se preocupam com a sua reputação e credibilidade, pois se pessoas não puderem contar com o que esses líderes dizem, certamente elas ou eles terão por pouco tempo o respeito daqueles com quem negociam. </a:t>
            </a:r>
          </a:p>
          <a:p>
            <a:pPr algn="just"/>
            <a:endParaRPr lang="pt-BR" dirty="0"/>
          </a:p>
          <a:p>
            <a:pPr algn="just"/>
            <a:r>
              <a:rPr lang="pt-BR" dirty="0" smtClean="0"/>
              <a:t>Um compromisso com a ética pode, em certo momento, trazer benefícios imediatos, mas isso precisa ser visto na perspectiva de custo da reputação e credibilidade do indivíduo, no longo prazo”. </a:t>
            </a:r>
          </a:p>
        </p:txBody>
      </p:sp>
      <p:pic>
        <p:nvPicPr>
          <p:cNvPr id="102401" name="Picture 1"/>
          <p:cNvPicPr>
            <a:picLocks noChangeAspect="1" noChangeArrowheads="1"/>
          </p:cNvPicPr>
          <p:nvPr/>
        </p:nvPicPr>
        <p:blipFill>
          <a:blip r:embed="rId5"/>
          <a:srcRect/>
          <a:stretch>
            <a:fillRect/>
          </a:stretch>
        </p:blipFill>
        <p:spPr bwMode="auto">
          <a:xfrm>
            <a:off x="6775687" y="4288982"/>
            <a:ext cx="2275176" cy="1909145"/>
          </a:xfrm>
          <a:prstGeom prst="rect">
            <a:avLst/>
          </a:prstGeom>
          <a:noFill/>
          <a:ln w="9525">
            <a:noFill/>
            <a:miter lim="800000"/>
            <a:headEnd/>
            <a:tailEnd/>
          </a:ln>
        </p:spPr>
      </p:pic>
      <p:sp>
        <p:nvSpPr>
          <p:cNvPr id="13" name="Retângulo 12"/>
          <p:cNvSpPr/>
          <p:nvPr/>
        </p:nvSpPr>
        <p:spPr>
          <a:xfrm>
            <a:off x="47625" y="4288982"/>
            <a:ext cx="6624108" cy="2031325"/>
          </a:xfrm>
          <a:prstGeom prst="rect">
            <a:avLst/>
          </a:prstGeom>
        </p:spPr>
        <p:txBody>
          <a:bodyPr wrap="square">
            <a:spAutoFit/>
          </a:bodyPr>
          <a:lstStyle/>
          <a:p>
            <a:pPr algn="just"/>
            <a:r>
              <a:rPr lang="pt-BR" dirty="0" smtClean="0"/>
              <a:t>Pelo exposto, você certamente irá concluir que ao passar a impressão, imagem de pessoa firme, honesta e cumpridora das regras existentes no seguimento onde está atuando, valerá a pena. </a:t>
            </a:r>
          </a:p>
          <a:p>
            <a:pPr algn="just"/>
            <a:endParaRPr lang="pt-BR" dirty="0" smtClean="0"/>
          </a:p>
          <a:p>
            <a:pPr algn="just"/>
            <a:r>
              <a:rPr lang="pt-BR" dirty="0" smtClean="0"/>
              <a:t>O outro lado irá perceber claramente sua intenção e com certeza aumentará gradativamente a confiança e melhorará o relacionamento, principalmente quando se tratar de negociações. </a:t>
            </a:r>
            <a:endParaRPr lang="pt-B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36869" name="Picture 4" descr="http://clean-city69.ru/images/Check_mark.svg.png"/>
          <p:cNvPicPr>
            <a:picLocks noChangeAspect="1" noChangeArrowheads="1"/>
          </p:cNvPicPr>
          <p:nvPr/>
        </p:nvPicPr>
        <p:blipFill>
          <a:blip r:embed="rId3"/>
          <a:srcRect/>
          <a:stretch>
            <a:fillRect/>
          </a:stretch>
        </p:blipFill>
        <p:spPr bwMode="auto">
          <a:xfrm>
            <a:off x="288925" y="1023938"/>
            <a:ext cx="449263" cy="449262"/>
          </a:xfrm>
          <a:prstGeom prst="rect">
            <a:avLst/>
          </a:prstGeom>
          <a:noFill/>
          <a:ln w="9525">
            <a:noFill/>
            <a:miter lim="800000"/>
            <a:headEnd/>
            <a:tailEnd/>
          </a:ln>
        </p:spPr>
      </p:pic>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36871" name="Picture 14" descr="Imagem relacionada"/>
          <p:cNvPicPr>
            <a:picLocks noChangeAspect="1" noChangeArrowheads="1"/>
          </p:cNvPicPr>
          <p:nvPr/>
        </p:nvPicPr>
        <p:blipFill>
          <a:blip r:embed="rId4"/>
          <a:srcRect/>
          <a:stretch>
            <a:fillRect/>
          </a:stretch>
        </p:blipFill>
        <p:spPr bwMode="auto">
          <a:xfrm>
            <a:off x="7645400" y="760413"/>
            <a:ext cx="1428750" cy="1069975"/>
          </a:xfrm>
          <a:prstGeom prst="rect">
            <a:avLst/>
          </a:prstGeom>
          <a:noFill/>
          <a:ln w="9525">
            <a:noFill/>
            <a:miter lim="800000"/>
            <a:headEnd/>
            <a:tailEnd/>
          </a:ln>
        </p:spPr>
      </p:pic>
      <p:sp>
        <p:nvSpPr>
          <p:cNvPr id="11" name="Retângulo 10"/>
          <p:cNvSpPr/>
          <p:nvPr/>
        </p:nvSpPr>
        <p:spPr>
          <a:xfrm>
            <a:off x="831850" y="1003300"/>
            <a:ext cx="2826736" cy="461665"/>
          </a:xfrm>
          <a:prstGeom prst="rect">
            <a:avLst/>
          </a:prstGeom>
        </p:spPr>
        <p:txBody>
          <a:bodyPr wrap="none">
            <a:spAutoFit/>
          </a:bodyPr>
          <a:lstStyle/>
          <a:p>
            <a:pPr eaLnBrk="1" hangingPunct="1">
              <a:defRPr/>
            </a:pPr>
            <a:r>
              <a:rPr lang="pt-BR" sz="2400" b="1" dirty="0" smtClean="0">
                <a:solidFill>
                  <a:srgbClr val="C00000"/>
                </a:solidFill>
                <a:effectLst>
                  <a:outerShdw blurRad="38100" dist="38100" dir="2700000" algn="tl">
                    <a:srgbClr val="000000">
                      <a:alpha val="43137"/>
                    </a:srgbClr>
                  </a:outerShdw>
                </a:effectLst>
              </a:rPr>
              <a:t>ATIVIDADE DE AULA:</a:t>
            </a:r>
            <a:endParaRPr lang="pt-BR" sz="2400" b="1" dirty="0">
              <a:solidFill>
                <a:srgbClr val="C00000"/>
              </a:solidFill>
              <a:effectLst>
                <a:outerShdw blurRad="38100" dist="38100" dir="2700000" algn="tl">
                  <a:srgbClr val="000000">
                    <a:alpha val="43137"/>
                  </a:srgbClr>
                </a:outerShdw>
              </a:effectLst>
            </a:endParaRPr>
          </a:p>
        </p:txBody>
      </p:sp>
      <p:sp>
        <p:nvSpPr>
          <p:cNvPr id="8" name="Retângulo 7"/>
          <p:cNvSpPr/>
          <p:nvPr/>
        </p:nvSpPr>
        <p:spPr>
          <a:xfrm>
            <a:off x="288925" y="1464965"/>
            <a:ext cx="8785225" cy="1477328"/>
          </a:xfrm>
          <a:prstGeom prst="rect">
            <a:avLst/>
          </a:prstGeom>
        </p:spPr>
        <p:txBody>
          <a:bodyPr wrap="square">
            <a:spAutoFit/>
          </a:bodyPr>
          <a:lstStyle/>
          <a:p>
            <a:r>
              <a:rPr lang="pt-BR" dirty="0" smtClean="0"/>
              <a:t>Faça o teste: Você é um negociador focado no sucesso? </a:t>
            </a:r>
          </a:p>
          <a:p>
            <a:r>
              <a:rPr lang="pt-BR" dirty="0" smtClean="0"/>
              <a:t>Para a pontuação, siga a orientação abaixo:</a:t>
            </a:r>
          </a:p>
          <a:p>
            <a:r>
              <a:rPr lang="pt-BR" dirty="0" smtClean="0"/>
              <a:t> - Dê grau 3 se a resposta se aplica a você frequentemente.</a:t>
            </a:r>
          </a:p>
          <a:p>
            <a:r>
              <a:rPr lang="pt-BR" dirty="0" smtClean="0"/>
              <a:t> - Grau 2, se às vezes se aplica.</a:t>
            </a:r>
          </a:p>
          <a:p>
            <a:r>
              <a:rPr lang="pt-BR" dirty="0" smtClean="0"/>
              <a:t> - E grau 1 se raramente se aplica</a:t>
            </a:r>
            <a:endParaRPr lang="pt-BR" dirty="0"/>
          </a:p>
        </p:txBody>
      </p:sp>
      <p:pic>
        <p:nvPicPr>
          <p:cNvPr id="101378" name="Picture 2"/>
          <p:cNvPicPr>
            <a:picLocks noChangeAspect="1" noChangeArrowheads="1"/>
          </p:cNvPicPr>
          <p:nvPr/>
        </p:nvPicPr>
        <p:blipFill>
          <a:blip r:embed="rId5"/>
          <a:srcRect/>
          <a:stretch>
            <a:fillRect/>
          </a:stretch>
        </p:blipFill>
        <p:spPr bwMode="auto">
          <a:xfrm>
            <a:off x="140762" y="2942293"/>
            <a:ext cx="8918575" cy="343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100354" name="Picture 2"/>
          <p:cNvPicPr>
            <a:picLocks noChangeAspect="1" noChangeArrowheads="1"/>
          </p:cNvPicPr>
          <p:nvPr/>
        </p:nvPicPr>
        <p:blipFill>
          <a:blip r:embed="rId3"/>
          <a:srcRect/>
          <a:stretch>
            <a:fillRect/>
          </a:stretch>
        </p:blipFill>
        <p:spPr bwMode="auto">
          <a:xfrm>
            <a:off x="123828" y="760414"/>
            <a:ext cx="8978389" cy="5623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105475" name="Picture 3"/>
          <p:cNvPicPr>
            <a:picLocks noChangeAspect="1" noChangeArrowheads="1"/>
          </p:cNvPicPr>
          <p:nvPr/>
        </p:nvPicPr>
        <p:blipFill>
          <a:blip r:embed="rId3"/>
          <a:srcRect/>
          <a:stretch>
            <a:fillRect/>
          </a:stretch>
        </p:blipFill>
        <p:spPr bwMode="auto">
          <a:xfrm>
            <a:off x="140762" y="761998"/>
            <a:ext cx="8910107" cy="5659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17475"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18435" name="Picture 2" descr="http://us.123rf.com/450wm/lightwise/lightwise1206/lightwise120600064/14119263-human-intelligence-head-concept-with-gears-and-cogs-as-symbols-of-brain-function-as-a-neurological-h.jpg"/>
          <p:cNvPicPr>
            <a:picLocks noChangeAspect="1" noChangeArrowheads="1"/>
          </p:cNvPicPr>
          <p:nvPr/>
        </p:nvPicPr>
        <p:blipFill>
          <a:blip r:embed="rId2"/>
          <a:srcRect/>
          <a:stretch>
            <a:fillRect/>
          </a:stretch>
        </p:blipFill>
        <p:spPr bwMode="auto">
          <a:xfrm>
            <a:off x="8358188" y="1447800"/>
            <a:ext cx="727075" cy="752475"/>
          </a:xfrm>
          <a:prstGeom prst="rect">
            <a:avLst/>
          </a:prstGeom>
          <a:noFill/>
          <a:ln w="9525">
            <a:noFill/>
            <a:miter lim="800000"/>
            <a:headEnd/>
            <a:tailEnd/>
          </a:ln>
        </p:spPr>
      </p:pic>
      <p:sp>
        <p:nvSpPr>
          <p:cNvPr id="7" name="Retângulo 6"/>
          <p:cNvSpPr/>
          <p:nvPr/>
        </p:nvSpPr>
        <p:spPr>
          <a:xfrm>
            <a:off x="117475" y="1603375"/>
            <a:ext cx="8867775" cy="1108075"/>
          </a:xfrm>
          <a:prstGeom prst="rect">
            <a:avLst/>
          </a:prstGeom>
        </p:spPr>
        <p:txBody>
          <a:bodyPr>
            <a:spAutoFit/>
          </a:bodyPr>
          <a:lstStyle/>
          <a:p>
            <a:pPr eaLnBrk="1" hangingPunct="1">
              <a:defRPr/>
            </a:pPr>
            <a:r>
              <a:rPr lang="pt-BR" sz="2200" b="1" dirty="0">
                <a:solidFill>
                  <a:srgbClr val="EF792F"/>
                </a:solidFill>
                <a:effectLst>
                  <a:outerShdw blurRad="38100" dist="38100" dir="2700000" algn="tl">
                    <a:srgbClr val="000000">
                      <a:alpha val="43137"/>
                    </a:srgbClr>
                  </a:outerShdw>
                </a:effectLst>
                <a:cs typeface="Arial" charset="0"/>
              </a:rPr>
              <a:t>CONTEXTUALIZAÇÃO DA DISCIPLINA</a:t>
            </a:r>
          </a:p>
          <a:p>
            <a:pPr eaLnBrk="1" hangingPunct="1">
              <a:defRPr/>
            </a:pPr>
            <a:endParaRPr lang="pt-BR" sz="2200" b="1" dirty="0">
              <a:solidFill>
                <a:srgbClr val="EF792F"/>
              </a:solidFill>
              <a:cs typeface="Arial" charset="0"/>
            </a:endParaRPr>
          </a:p>
          <a:p>
            <a:pPr eaLnBrk="1" hangingPunct="1">
              <a:defRPr/>
            </a:pPr>
            <a:endParaRPr lang="pt-BR" sz="2200" b="1" dirty="0">
              <a:solidFill>
                <a:srgbClr val="EF792F"/>
              </a:solidFill>
              <a:cs typeface="Arial" charset="0"/>
            </a:endParaRPr>
          </a:p>
        </p:txBody>
      </p:sp>
      <p:sp>
        <p:nvSpPr>
          <p:cNvPr id="6" name="Retângulo 12"/>
          <p:cNvSpPr>
            <a:spLocks noChangeArrowheads="1"/>
          </p:cNvSpPr>
          <p:nvPr/>
        </p:nvSpPr>
        <p:spPr bwMode="auto">
          <a:xfrm>
            <a:off x="60325" y="158750"/>
            <a:ext cx="62642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endParaRPr lang="pt-BR" altLang="pt-BR" sz="1200" b="1" dirty="0">
              <a:solidFill>
                <a:schemeClr val="bg1"/>
              </a:solidFill>
              <a:latin typeface="+mj-lt"/>
            </a:endParaRP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18438" name="Picture 8" descr="Imagem relacionada"/>
          <p:cNvPicPr>
            <a:picLocks noChangeAspect="1" noChangeArrowheads="1"/>
          </p:cNvPicPr>
          <p:nvPr/>
        </p:nvPicPr>
        <p:blipFill>
          <a:blip r:embed="rId3"/>
          <a:srcRect/>
          <a:stretch>
            <a:fillRect/>
          </a:stretch>
        </p:blipFill>
        <p:spPr bwMode="auto">
          <a:xfrm>
            <a:off x="8169275" y="5634038"/>
            <a:ext cx="898525" cy="858837"/>
          </a:xfrm>
          <a:prstGeom prst="rect">
            <a:avLst/>
          </a:prstGeom>
          <a:noFill/>
          <a:ln w="9525">
            <a:noFill/>
            <a:miter lim="800000"/>
            <a:headEnd/>
            <a:tailEnd/>
          </a:ln>
        </p:spPr>
      </p:pic>
      <p:sp>
        <p:nvSpPr>
          <p:cNvPr id="18439" name="Retângulo 1"/>
          <p:cNvSpPr>
            <a:spLocks noChangeArrowheads="1"/>
          </p:cNvSpPr>
          <p:nvPr/>
        </p:nvSpPr>
        <p:spPr bwMode="auto">
          <a:xfrm>
            <a:off x="117475" y="2249488"/>
            <a:ext cx="8950325" cy="3970337"/>
          </a:xfrm>
          <a:prstGeom prst="rect">
            <a:avLst/>
          </a:prstGeom>
          <a:noFill/>
          <a:ln w="9525">
            <a:noFill/>
            <a:miter lim="800000"/>
            <a:headEnd/>
            <a:tailEnd/>
          </a:ln>
        </p:spPr>
        <p:txBody>
          <a:bodyPr>
            <a:spAutoFit/>
          </a:bodyPr>
          <a:lstStyle/>
          <a:p>
            <a:pPr algn="just"/>
            <a:r>
              <a:rPr lang="pt-BR"/>
              <a:t>No mundo moderno a necessidade de administração de conflitos e negociação é um fator crítico de sucesso.</a:t>
            </a:r>
          </a:p>
          <a:p>
            <a:pPr algn="just"/>
            <a:endParaRPr lang="pt-BR"/>
          </a:p>
          <a:p>
            <a:pPr algn="just"/>
            <a:r>
              <a:rPr lang="pt-BR"/>
              <a:t>A disciplina contribuirá de forma excepcional quanto à especialização tanto acadêmica quanto profissional do aluno perante o curso de pós-graduação/MBA em Gestão Estratégica de Pessoas, pois são abordados os conceitos que englobam a importância da administração de conflitos e negociação em negociações de uma forma geral, bem como os principais elementos envolvidos na arte do planejamento de negociações. </a:t>
            </a:r>
          </a:p>
          <a:p>
            <a:pPr algn="just"/>
            <a:endParaRPr lang="pt-BR"/>
          </a:p>
          <a:p>
            <a:pPr algn="just"/>
            <a:r>
              <a:rPr lang="pt-BR"/>
              <a:t>A vida e a perenidade de uma organização, está diretamente associada a um bom e eficaz planejamento empresarial associando, a visão estratégica da organização aos desejos e interesses das pessoas. A disciplina permitirá aos alunos desenvolverem conhecimento, habilidade e competências no domínio quanto aos modelos de negociação definindo técnicas, estilos, táticas e estratégias do planejamento da negociação ao acordo final. </a:t>
            </a:r>
            <a:endParaRPr lang="pt-BR" altLang="pt-BR"/>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10"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106498" name="Picture 2"/>
          <p:cNvPicPr>
            <a:picLocks noChangeAspect="1" noChangeArrowheads="1"/>
          </p:cNvPicPr>
          <p:nvPr/>
        </p:nvPicPr>
        <p:blipFill>
          <a:blip r:embed="rId3"/>
          <a:srcRect/>
          <a:stretch>
            <a:fillRect/>
          </a:stretch>
        </p:blipFill>
        <p:spPr bwMode="auto">
          <a:xfrm>
            <a:off x="338668" y="911760"/>
            <a:ext cx="8661538" cy="530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tela-apresentaca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Retângulo 7"/>
          <p:cNvSpPr/>
          <p:nvPr/>
        </p:nvSpPr>
        <p:spPr>
          <a:xfrm>
            <a:off x="9525" y="1360488"/>
            <a:ext cx="9134475" cy="3048000"/>
          </a:xfrm>
          <a:prstGeom prst="rect">
            <a:avLst/>
          </a:prstGeom>
        </p:spPr>
        <p:txBody>
          <a:bodyPr>
            <a:spAutoFit/>
          </a:bodyPr>
          <a:lstStyle/>
          <a:p>
            <a:pPr eaLnBrk="1" hangingPunct="1">
              <a:defRPr/>
            </a:pPr>
            <a:r>
              <a:rPr lang="pt-BR" sz="3000" b="1" dirty="0">
                <a:solidFill>
                  <a:schemeClr val="accent3">
                    <a:lumMod val="50000"/>
                  </a:schemeClr>
                </a:solidFill>
                <a:effectLst>
                  <a:outerShdw blurRad="38100" dist="38100" dir="2700000" algn="tl">
                    <a:srgbClr val="000000">
                      <a:alpha val="43137"/>
                    </a:srgbClr>
                  </a:outerShdw>
                </a:effectLst>
              </a:rPr>
              <a:t>Lista das Atividades </a:t>
            </a:r>
            <a:endParaRPr lang="pt-BR" sz="2200" b="1" dirty="0">
              <a:solidFill>
                <a:schemeClr val="accent3">
                  <a:lumMod val="50000"/>
                </a:schemeClr>
              </a:solidFill>
              <a:effectLst>
                <a:outerShdw blurRad="38100" dist="38100" dir="2700000" algn="tl">
                  <a:srgbClr val="000000">
                    <a:alpha val="43137"/>
                  </a:srgbClr>
                </a:outerShdw>
              </a:effectLst>
            </a:endParaRPr>
          </a:p>
          <a:p>
            <a:pPr lvl="1" algn="just" eaLnBrk="1" hangingPunct="1">
              <a:buFont typeface="Wingdings" pitchFamily="2" charset="2"/>
              <a:buChar char="Ø"/>
              <a:defRPr/>
            </a:pPr>
            <a:r>
              <a:rPr lang="pt-BR" sz="2200" b="1" dirty="0">
                <a:effectLst>
                  <a:outerShdw blurRad="38100" dist="38100" dir="2700000" algn="tl">
                    <a:srgbClr val="000000">
                      <a:alpha val="43137"/>
                    </a:srgbClr>
                  </a:outerShdw>
                </a:effectLst>
              </a:rPr>
              <a:t>   1 – Considerações finais – Apresentando impressões sobre os conteúdos da aula;</a:t>
            </a:r>
          </a:p>
          <a:p>
            <a:pPr lvl="1" algn="just" eaLnBrk="1" hangingPunct="1">
              <a:buFont typeface="Wingdings" pitchFamily="2" charset="2"/>
              <a:buChar char="Ø"/>
              <a:defRPr/>
            </a:pPr>
            <a:endParaRPr lang="pt-BR" sz="1000" b="1" dirty="0">
              <a:effectLst>
                <a:outerShdw blurRad="38100" dist="38100" dir="2700000" algn="tl">
                  <a:srgbClr val="000000">
                    <a:alpha val="43137"/>
                  </a:srgbClr>
                </a:outerShdw>
              </a:effectLst>
            </a:endParaRPr>
          </a:p>
          <a:p>
            <a:pPr lvl="1" algn="just" eaLnBrk="1" hangingPunct="1">
              <a:buFont typeface="Wingdings" pitchFamily="2" charset="2"/>
              <a:buChar char="Ø"/>
              <a:defRPr/>
            </a:pPr>
            <a:r>
              <a:rPr lang="pt-BR" sz="2200" b="1" dirty="0">
                <a:effectLst>
                  <a:outerShdw blurRad="38100" dist="38100" dir="2700000" algn="tl">
                    <a:srgbClr val="000000">
                      <a:alpha val="43137"/>
                    </a:srgbClr>
                  </a:outerShdw>
                </a:effectLst>
              </a:rPr>
              <a:t>   2 – Com relação aos estudos apresentados os mesmos devem ser realizados em grupo e entregues na próxima aula.</a:t>
            </a:r>
          </a:p>
          <a:p>
            <a:pPr lvl="1" algn="just" eaLnBrk="1" hangingPunct="1">
              <a:defRPr/>
            </a:pPr>
            <a:endParaRPr lang="pt-BR" sz="1000" b="1" dirty="0">
              <a:effectLst>
                <a:outerShdw blurRad="38100" dist="38100" dir="2700000" algn="tl">
                  <a:srgbClr val="000000">
                    <a:alpha val="43137"/>
                  </a:srgbClr>
                </a:outerShdw>
              </a:effectLst>
            </a:endParaRPr>
          </a:p>
          <a:p>
            <a:pPr algn="just" eaLnBrk="1" hangingPunct="1">
              <a:defRPr/>
            </a:pPr>
            <a:endParaRPr lang="pt-BR" sz="1000" b="1" dirty="0">
              <a:solidFill>
                <a:schemeClr val="accent1">
                  <a:lumMod val="50000"/>
                </a:schemeClr>
              </a:solidFill>
              <a:effectLst>
                <a:outerShdw blurRad="38100" dist="38100" dir="2700000" algn="tl">
                  <a:srgbClr val="000000">
                    <a:alpha val="43137"/>
                  </a:srgbClr>
                </a:outerShdw>
              </a:effectLst>
              <a:latin typeface="Arial Black" pitchFamily="34" charset="0"/>
            </a:endParaRPr>
          </a:p>
          <a:p>
            <a:pPr lvl="1" algn="just" eaLnBrk="1" hangingPunct="1">
              <a:buFont typeface="Wingdings" pitchFamily="2" charset="2"/>
              <a:buChar char="Ø"/>
              <a:defRPr/>
            </a:pPr>
            <a:r>
              <a:rPr lang="pt-BR" sz="2200" b="1" dirty="0">
                <a:effectLst>
                  <a:outerShdw blurRad="38100" dist="38100" dir="2700000" algn="tl">
                    <a:srgbClr val="000000">
                      <a:alpha val="43137"/>
                    </a:srgbClr>
                  </a:outerShdw>
                </a:effectLst>
              </a:rPr>
              <a:t>   3 – com relação aos exercícios de fixação, serão entregues no último dia de aula em forma de portfólio como parte da avaliação final.</a:t>
            </a:r>
          </a:p>
        </p:txBody>
      </p:sp>
      <p:pic>
        <p:nvPicPr>
          <p:cNvPr id="62468" name="Picture 2" descr="http://3.bp.blogspot.com/_mCT7NaU_lWw/SzCM_JtwmQI/AAAAAAAAAgY/6RuQbyDI4Nw/s200/Estudo+de+caso"/>
          <p:cNvPicPr>
            <a:picLocks noChangeAspect="1" noChangeArrowheads="1"/>
          </p:cNvPicPr>
          <p:nvPr/>
        </p:nvPicPr>
        <p:blipFill>
          <a:blip r:embed="rId3"/>
          <a:srcRect/>
          <a:stretch>
            <a:fillRect/>
          </a:stretch>
        </p:blipFill>
        <p:spPr bwMode="auto">
          <a:xfrm>
            <a:off x="8123238" y="790575"/>
            <a:ext cx="925512" cy="1047750"/>
          </a:xfrm>
          <a:prstGeom prst="rect">
            <a:avLst/>
          </a:prstGeom>
          <a:noFill/>
          <a:ln w="9525">
            <a:noFill/>
            <a:miter lim="800000"/>
            <a:headEnd/>
            <a:tailEnd/>
          </a:ln>
        </p:spPr>
      </p:pic>
      <p:sp>
        <p:nvSpPr>
          <p:cNvPr id="7" name="Retângulo 6"/>
          <p:cNvSpPr/>
          <p:nvPr/>
        </p:nvSpPr>
        <p:spPr>
          <a:xfrm>
            <a:off x="0" y="755650"/>
            <a:ext cx="7834313" cy="646113"/>
          </a:xfrm>
          <a:prstGeom prst="rect">
            <a:avLst/>
          </a:prstGeom>
        </p:spPr>
        <p:txBody>
          <a:bodyPr>
            <a:spAutoFit/>
          </a:bodyPr>
          <a:lstStyle/>
          <a:p>
            <a:pPr algn="ctr" eaLnBrk="1" hangingPunct="1">
              <a:defRPr/>
            </a:pPr>
            <a:r>
              <a:rPr lang="pt-BR" sz="3600" b="1" i="1" dirty="0">
                <a:solidFill>
                  <a:schemeClr val="tx2"/>
                </a:solidFill>
                <a:effectLst>
                  <a:outerShdw blurRad="38100" dist="38100" dir="2700000" algn="tl">
                    <a:srgbClr val="000000">
                      <a:alpha val="43137"/>
                    </a:srgbClr>
                  </a:outerShdw>
                </a:effectLst>
                <a:latin typeface="Viner Hand ITC" pitchFamily="66" charset="0"/>
              </a:rPr>
              <a:t>Atividade Prática – Brainstorming</a:t>
            </a:r>
          </a:p>
        </p:txBody>
      </p:sp>
      <p:pic>
        <p:nvPicPr>
          <p:cNvPr id="62470" name="Picture 3"/>
          <p:cNvPicPr>
            <a:picLocks noChangeAspect="1" noChangeArrowheads="1"/>
          </p:cNvPicPr>
          <p:nvPr/>
        </p:nvPicPr>
        <p:blipFill>
          <a:blip r:embed="rId4"/>
          <a:srcRect/>
          <a:stretch>
            <a:fillRect/>
          </a:stretch>
        </p:blipFill>
        <p:spPr bwMode="auto">
          <a:xfrm>
            <a:off x="2562752" y="4486015"/>
            <a:ext cx="4762977" cy="1914785"/>
          </a:xfrm>
          <a:prstGeom prst="rect">
            <a:avLst/>
          </a:prstGeom>
          <a:noFill/>
          <a:ln w="9525">
            <a:noFill/>
            <a:miter lim="800000"/>
            <a:headEnd/>
            <a:tailEnd/>
          </a:ln>
        </p:spPr>
      </p:pic>
      <p:sp>
        <p:nvSpPr>
          <p:cNvPr id="12" name="Retângulo 11"/>
          <p:cNvSpPr/>
          <p:nvPr/>
        </p:nvSpPr>
        <p:spPr>
          <a:xfrm>
            <a:off x="-11113"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10" name="Picture 2"/>
          <p:cNvPicPr>
            <a:picLocks noChangeAspect="1" noChangeArrowheads="1"/>
          </p:cNvPicPr>
          <p:nvPr/>
        </p:nvPicPr>
        <p:blipFill>
          <a:blip r:embed="rId5">
            <a:duotone>
              <a:prstClr val="black"/>
              <a:schemeClr val="accent1">
                <a:tint val="45000"/>
                <a:satMod val="400000"/>
              </a:schemeClr>
            </a:duotone>
          </a:blip>
          <a:srcRect/>
          <a:stretch>
            <a:fillRect/>
          </a:stretch>
        </p:blipFill>
        <p:spPr bwMode="auto">
          <a:xfrm>
            <a:off x="7444408" y="4486015"/>
            <a:ext cx="1634866" cy="1692532"/>
          </a:xfrm>
          <a:prstGeom prst="rect">
            <a:avLst/>
          </a:prstGeom>
          <a:noFill/>
          <a:ln w="9525">
            <a:noFill/>
            <a:miter lim="800000"/>
            <a:headEnd/>
            <a:tailEnd/>
          </a:ln>
        </p:spPr>
      </p:pic>
      <p:sp>
        <p:nvSpPr>
          <p:cNvPr id="11" name="Retângulo 12"/>
          <p:cNvSpPr>
            <a:spLocks noChangeArrowheads="1"/>
          </p:cNvSpPr>
          <p:nvPr/>
        </p:nvSpPr>
        <p:spPr bwMode="auto">
          <a:xfrm>
            <a:off x="47625" y="33338"/>
            <a:ext cx="626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13" name="Picture 14" descr="Imagem relacionada"/>
          <p:cNvPicPr>
            <a:picLocks noChangeAspect="1" noChangeArrowheads="1"/>
          </p:cNvPicPr>
          <p:nvPr/>
        </p:nvPicPr>
        <p:blipFill>
          <a:blip r:embed="rId6"/>
          <a:srcRect/>
          <a:stretch>
            <a:fillRect/>
          </a:stretch>
        </p:blipFill>
        <p:spPr bwMode="auto">
          <a:xfrm>
            <a:off x="47095" y="4292588"/>
            <a:ext cx="2527300" cy="1895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tela-apresentacao.jpg"/>
          <p:cNvPicPr>
            <a:picLocks noChangeAspect="1"/>
          </p:cNvPicPr>
          <p:nvPr/>
        </p:nvPicPr>
        <p:blipFill>
          <a:blip r:embed="rId2"/>
          <a:srcRect/>
          <a:stretch>
            <a:fillRect/>
          </a:stretch>
        </p:blipFill>
        <p:spPr bwMode="auto">
          <a:xfrm>
            <a:off x="0" y="0"/>
            <a:ext cx="9144000" cy="6892925"/>
          </a:xfrm>
          <a:prstGeom prst="rect">
            <a:avLst/>
          </a:prstGeom>
          <a:noFill/>
          <a:ln w="9525">
            <a:noFill/>
            <a:miter lim="800000"/>
            <a:headEnd/>
            <a:tailEnd/>
          </a:ln>
        </p:spPr>
      </p:pic>
      <p:sp>
        <p:nvSpPr>
          <p:cNvPr id="63491" name="TextBox 5"/>
          <p:cNvSpPr txBox="1">
            <a:spLocks noChangeArrowheads="1"/>
          </p:cNvSpPr>
          <p:nvPr/>
        </p:nvSpPr>
        <p:spPr bwMode="auto">
          <a:xfrm>
            <a:off x="9525" y="6235700"/>
            <a:ext cx="4287838" cy="646113"/>
          </a:xfrm>
          <a:prstGeom prst="rect">
            <a:avLst/>
          </a:prstGeom>
          <a:noFill/>
          <a:ln w="9525">
            <a:noFill/>
            <a:miter lim="800000"/>
            <a:headEnd/>
            <a:tailEnd/>
          </a:ln>
        </p:spPr>
        <p:txBody>
          <a:bodyPr wrap="none">
            <a:spAutoFit/>
          </a:bodyPr>
          <a:lstStyle/>
          <a:p>
            <a:pPr algn="ctr" eaLnBrk="1" hangingPunct="1"/>
            <a:r>
              <a:rPr lang="pt-BR" altLang="pt-BR" b="1">
                <a:solidFill>
                  <a:schemeClr val="bg1"/>
                </a:solidFill>
              </a:rPr>
              <a:t>MBA em Gestão de Pessoas</a:t>
            </a:r>
          </a:p>
          <a:p>
            <a:pPr algn="ctr" eaLnBrk="1" hangingPunct="1"/>
            <a:r>
              <a:rPr lang="pt-BR" altLang="pt-BR" b="1">
                <a:solidFill>
                  <a:schemeClr val="bg1"/>
                </a:solidFill>
              </a:rPr>
              <a:t>NPG0096 - GERENCIAMENTO DE PROJETOS</a:t>
            </a:r>
          </a:p>
        </p:txBody>
      </p:sp>
      <p:pic>
        <p:nvPicPr>
          <p:cNvPr id="63492" name="Picture 2" descr="PPT-01.png"/>
          <p:cNvPicPr>
            <a:picLocks noChangeAspect="1"/>
          </p:cNvPicPr>
          <p:nvPr/>
        </p:nvPicPr>
        <p:blipFill>
          <a:blip r:embed="rId3"/>
          <a:srcRect/>
          <a:stretch>
            <a:fillRect/>
          </a:stretch>
        </p:blipFill>
        <p:spPr bwMode="auto">
          <a:xfrm>
            <a:off x="0" y="-11113"/>
            <a:ext cx="9144000" cy="6904038"/>
          </a:xfrm>
          <a:prstGeom prst="rect">
            <a:avLst/>
          </a:prstGeom>
          <a:noFill/>
          <a:ln w="9525">
            <a:noFill/>
            <a:miter lim="800000"/>
            <a:headEnd/>
            <a:tailEnd/>
          </a:ln>
        </p:spPr>
      </p:pic>
      <p:sp>
        <p:nvSpPr>
          <p:cNvPr id="7" name="TextBox 6"/>
          <p:cNvSpPr txBox="1">
            <a:spLocks noChangeArrowheads="1"/>
          </p:cNvSpPr>
          <p:nvPr/>
        </p:nvSpPr>
        <p:spPr bwMode="auto">
          <a:xfrm>
            <a:off x="2355850" y="2149475"/>
            <a:ext cx="6757988" cy="1600200"/>
          </a:xfrm>
          <a:prstGeom prst="rect">
            <a:avLst/>
          </a:prstGeom>
          <a:noFill/>
          <a:ln>
            <a:noFill/>
          </a:ln>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defRPr/>
            </a:pPr>
            <a:r>
              <a:rPr lang="pt-BR" sz="4900" b="1" u="sng" spc="600" dirty="0" smtClean="0">
                <a:solidFill>
                  <a:schemeClr val="accent2">
                    <a:lumMod val="50000"/>
                  </a:schemeClr>
                </a:solidFill>
                <a:effectLst>
                  <a:outerShdw blurRad="38100" dist="38100" dir="2700000" algn="tl">
                    <a:srgbClr val="000000">
                      <a:alpha val="43137"/>
                    </a:srgbClr>
                  </a:outerShdw>
                </a:effectLst>
                <a:latin typeface="Chiller" pitchFamily="82" charset="0"/>
              </a:rPr>
              <a:t>OBRIGADO E</a:t>
            </a:r>
          </a:p>
          <a:p>
            <a:pPr algn="ctr" eaLnBrk="1" hangingPunct="1">
              <a:defRPr/>
            </a:pPr>
            <a:r>
              <a:rPr lang="pt-BR" sz="4900" b="1" u="sng" spc="600" dirty="0" smtClean="0">
                <a:solidFill>
                  <a:schemeClr val="accent2">
                    <a:lumMod val="50000"/>
                  </a:schemeClr>
                </a:solidFill>
                <a:effectLst>
                  <a:outerShdw blurRad="38100" dist="38100" dir="2700000" algn="tl">
                    <a:srgbClr val="000000">
                      <a:alpha val="43137"/>
                    </a:srgbClr>
                  </a:outerShdw>
                </a:effectLst>
                <a:latin typeface="Chiller" pitchFamily="82" charset="0"/>
              </a:rPr>
              <a:t>ATÉ A PRÓXIMA AULA!</a:t>
            </a:r>
            <a:endParaRPr lang="pt-BR" sz="4900" b="1" u="sng" spc="600" dirty="0">
              <a:solidFill>
                <a:schemeClr val="accent2">
                  <a:lumMod val="50000"/>
                </a:schemeClr>
              </a:solidFill>
              <a:effectLst>
                <a:outerShdw blurRad="38100" dist="38100" dir="2700000" algn="tl">
                  <a:srgbClr val="000000">
                    <a:alpha val="43137"/>
                  </a:srgbClr>
                </a:outerShdw>
              </a:effectLst>
              <a:latin typeface="Chiller" pitchFamily="82" charset="0"/>
            </a:endParaRPr>
          </a:p>
        </p:txBody>
      </p:sp>
      <p:sp>
        <p:nvSpPr>
          <p:cNvPr id="9" name="TextBox 5"/>
          <p:cNvSpPr txBox="1">
            <a:spLocks noChangeArrowheads="1"/>
          </p:cNvSpPr>
          <p:nvPr/>
        </p:nvSpPr>
        <p:spPr bwMode="auto">
          <a:xfrm>
            <a:off x="136525" y="4133850"/>
            <a:ext cx="8905875" cy="1662113"/>
          </a:xfrm>
          <a:prstGeom prst="rect">
            <a:avLst/>
          </a:prstGeom>
          <a:noFill/>
          <a:ln>
            <a:noFill/>
          </a:ln>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just" eaLnBrk="1" hangingPunct="1">
              <a:defRPr/>
            </a:pPr>
            <a:r>
              <a:rPr lang="pt-BR" sz="3400" b="1" i="1" spc="300" dirty="0" smtClean="0">
                <a:solidFill>
                  <a:srgbClr val="FFFF00"/>
                </a:solidFill>
                <a:effectLst>
                  <a:outerShdw blurRad="38100" dist="38100" dir="2700000" algn="tl">
                    <a:srgbClr val="000000">
                      <a:alpha val="43137"/>
                    </a:srgbClr>
                  </a:outerShdw>
                </a:effectLst>
              </a:rPr>
              <a:t>Lembrem-se</a:t>
            </a:r>
            <a:r>
              <a:rPr lang="pt-BR" sz="3400" b="1" i="1" dirty="0" smtClean="0">
                <a:solidFill>
                  <a:srgbClr val="FFFF00"/>
                </a:solidFill>
                <a:effectLst>
                  <a:outerShdw blurRad="38100" dist="38100" dir="2700000" algn="tl">
                    <a:srgbClr val="000000">
                      <a:alpha val="43137"/>
                    </a:srgbClr>
                  </a:outerShdw>
                </a:effectLst>
              </a:rPr>
              <a:t>: o sucesso não ocorre por acaso!</a:t>
            </a:r>
          </a:p>
          <a:p>
            <a:pPr algn="just" eaLnBrk="1" hangingPunct="1">
              <a:defRPr/>
            </a:pPr>
            <a:r>
              <a:rPr lang="pt-BR" sz="3400" b="1" i="1" dirty="0" smtClean="0">
                <a:solidFill>
                  <a:srgbClr val="FFFF00"/>
                </a:solidFill>
                <a:effectLst>
                  <a:outerShdw blurRad="38100" dist="38100" dir="2700000" algn="tl">
                    <a:srgbClr val="000000">
                      <a:alpha val="43137"/>
                    </a:srgbClr>
                  </a:outerShdw>
                </a:effectLst>
              </a:rPr>
              <a:t>Tenham sempre Força , Sabedoria e Beleza na condução de suas ações cotidianas.</a:t>
            </a:r>
            <a:endParaRPr lang="pt-BR" sz="3400" b="1" i="1" dirty="0">
              <a:solidFill>
                <a:srgbClr val="FFFF00"/>
              </a:solidFill>
              <a:effectLst>
                <a:outerShdw blurRad="38100" dist="38100" dir="2700000" algn="tl">
                  <a:srgbClr val="000000">
                    <a:alpha val="43137"/>
                  </a:srgbClr>
                </a:outerShdw>
              </a:effectLst>
            </a:endParaRPr>
          </a:p>
        </p:txBody>
      </p:sp>
      <p:sp>
        <p:nvSpPr>
          <p:cNvPr id="63495" name="TextBox 5"/>
          <p:cNvSpPr txBox="1">
            <a:spLocks noChangeArrowheads="1"/>
          </p:cNvSpPr>
          <p:nvPr/>
        </p:nvSpPr>
        <p:spPr bwMode="auto">
          <a:xfrm>
            <a:off x="-14288" y="6108700"/>
            <a:ext cx="7037388" cy="708025"/>
          </a:xfrm>
          <a:prstGeom prst="rect">
            <a:avLst/>
          </a:prstGeom>
          <a:noFill/>
          <a:ln w="9525">
            <a:noFill/>
            <a:miter lim="800000"/>
            <a:headEnd/>
            <a:tailEnd/>
          </a:ln>
        </p:spPr>
        <p:txBody>
          <a:bodyPr wrap="none">
            <a:spAutoFit/>
          </a:bodyPr>
          <a:lstStyle/>
          <a:p>
            <a:pPr eaLnBrk="1" hangingPunct="1"/>
            <a:r>
              <a:rPr lang="pt-BR" altLang="pt-BR" sz="4000" b="1" i="1">
                <a:solidFill>
                  <a:schemeClr val="bg1"/>
                </a:solidFill>
              </a:rPr>
              <a:t>Prof. Adm. Eco. Msc. Luiz Lobato</a:t>
            </a:r>
          </a:p>
        </p:txBody>
      </p:sp>
      <p:sp>
        <p:nvSpPr>
          <p:cNvPr id="13" name="TextBox 6"/>
          <p:cNvSpPr txBox="1">
            <a:spLocks noChangeArrowheads="1"/>
          </p:cNvSpPr>
          <p:nvPr/>
        </p:nvSpPr>
        <p:spPr bwMode="auto">
          <a:xfrm>
            <a:off x="2827867" y="1117598"/>
            <a:ext cx="6316133" cy="707886"/>
          </a:xfrm>
          <a:prstGeom prst="rect">
            <a:avLst/>
          </a:prstGeom>
          <a:noFill/>
          <a:ln w="9525">
            <a:noFill/>
            <a:miter lim="800000"/>
            <a:headEnd/>
            <a:tailEnd/>
          </a:ln>
        </p:spPr>
        <p:txBody>
          <a:bodyPr wrap="square">
            <a:spAutoFit/>
          </a:bodyPr>
          <a:lstStyle/>
          <a:p>
            <a:pPr algn="ctr" eaLnBrk="1" hangingPunct="1"/>
            <a:r>
              <a:rPr lang="pt-BR" altLang="pt-BR" sz="2000" b="1" dirty="0"/>
              <a:t>Disciplina:</a:t>
            </a:r>
          </a:p>
          <a:p>
            <a:pPr algn="ctr" eaLnBrk="1" hangingPunct="1"/>
            <a:r>
              <a:rPr lang="pt-BR" altLang="pt-BR" sz="2000" b="1" dirty="0"/>
              <a:t>NPG0020 ADMINISTRAÇÃO DE CONFLITOS E NEGOCIAÇÃO</a:t>
            </a:r>
          </a:p>
        </p:txBody>
      </p:sp>
      <p:sp>
        <p:nvSpPr>
          <p:cNvPr id="14" name="TextBox 5"/>
          <p:cNvSpPr txBox="1">
            <a:spLocks noChangeArrowheads="1"/>
          </p:cNvSpPr>
          <p:nvPr/>
        </p:nvSpPr>
        <p:spPr bwMode="auto">
          <a:xfrm>
            <a:off x="5533554" y="110067"/>
            <a:ext cx="3508846" cy="954107"/>
          </a:xfrm>
          <a:prstGeom prst="rect">
            <a:avLst/>
          </a:prstGeom>
          <a:noFill/>
          <a:ln>
            <a:noFill/>
          </a:ln>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defRPr/>
            </a:pPr>
            <a:r>
              <a:rPr lang="pt-BR" sz="2800" b="1" dirty="0" smtClean="0">
                <a:solidFill>
                  <a:srgbClr val="716D65"/>
                </a:solidFill>
                <a:effectLst>
                  <a:outerShdw blurRad="38100" dist="38100" dir="2700000" algn="tl">
                    <a:srgbClr val="000000">
                      <a:alpha val="43137"/>
                    </a:srgbClr>
                  </a:outerShdw>
                </a:effectLst>
              </a:rPr>
              <a:t>GESTÃO ESTRATÉGICA </a:t>
            </a:r>
          </a:p>
          <a:p>
            <a:pPr algn="ctr" eaLnBrk="1" hangingPunct="1">
              <a:defRPr/>
            </a:pPr>
            <a:r>
              <a:rPr lang="pt-BR" sz="2800" b="1" dirty="0" smtClean="0">
                <a:solidFill>
                  <a:srgbClr val="716D65"/>
                </a:solidFill>
                <a:effectLst>
                  <a:outerShdw blurRad="38100" dist="38100" dir="2700000" algn="tl">
                    <a:srgbClr val="000000">
                      <a:alpha val="43137"/>
                    </a:srgbClr>
                  </a:outerShdw>
                </a:effectLst>
              </a:rPr>
              <a:t>DE PESSOAS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17475"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19459" name="Picture 2" descr="http://us.123rf.com/450wm/lightwise/lightwise1206/lightwise120600064/14119263-human-intelligence-head-concept-with-gears-and-cogs-as-symbols-of-brain-function-as-a-neurological-h.jpg"/>
          <p:cNvPicPr>
            <a:picLocks noChangeAspect="1" noChangeArrowheads="1"/>
          </p:cNvPicPr>
          <p:nvPr/>
        </p:nvPicPr>
        <p:blipFill>
          <a:blip r:embed="rId2"/>
          <a:srcRect/>
          <a:stretch>
            <a:fillRect/>
          </a:stretch>
        </p:blipFill>
        <p:spPr bwMode="auto">
          <a:xfrm>
            <a:off x="8358188" y="1447800"/>
            <a:ext cx="727075" cy="752475"/>
          </a:xfrm>
          <a:prstGeom prst="rect">
            <a:avLst/>
          </a:prstGeom>
          <a:noFill/>
          <a:ln w="9525">
            <a:noFill/>
            <a:miter lim="800000"/>
            <a:headEnd/>
            <a:tailEnd/>
          </a:ln>
        </p:spPr>
      </p:pic>
      <p:sp>
        <p:nvSpPr>
          <p:cNvPr id="7" name="Retângulo 3"/>
          <p:cNvSpPr>
            <a:spLocks noChangeArrowheads="1"/>
          </p:cNvSpPr>
          <p:nvPr/>
        </p:nvSpPr>
        <p:spPr bwMode="auto">
          <a:xfrm>
            <a:off x="60325" y="1490663"/>
            <a:ext cx="9083675" cy="4432300"/>
          </a:xfrm>
          <a:prstGeom prst="rect">
            <a:avLst/>
          </a:prstGeom>
          <a:noFill/>
          <a:ln>
            <a:noFill/>
          </a:ln>
          <a:extLst/>
        </p:spPr>
        <p:txBody>
          <a:bodyPr>
            <a:spAutoFit/>
          </a:bodyPr>
          <a:lstStyle/>
          <a:p>
            <a:pPr eaLnBrk="1" hangingPunct="1">
              <a:defRPr/>
            </a:pPr>
            <a:r>
              <a:rPr lang="en-US" sz="2400" b="1" dirty="0">
                <a:solidFill>
                  <a:srgbClr val="EF792F"/>
                </a:solidFill>
                <a:effectLst>
                  <a:outerShdw blurRad="38100" dist="38100" dir="2700000" algn="tl">
                    <a:srgbClr val="000000">
                      <a:alpha val="43137"/>
                    </a:srgbClr>
                  </a:outerShdw>
                </a:effectLst>
                <a:cs typeface="Arial" charset="0"/>
              </a:rPr>
              <a:t>OBJETIVOS DA DISCIPLINA:</a:t>
            </a:r>
          </a:p>
          <a:p>
            <a:pPr eaLnBrk="1" hangingPunct="1">
              <a:defRPr/>
            </a:pPr>
            <a:endParaRPr lang="en-US" sz="2400" b="1" dirty="0">
              <a:solidFill>
                <a:srgbClr val="EF792F"/>
              </a:solidFill>
              <a:effectLst>
                <a:outerShdw blurRad="38100" dist="38100" dir="2700000" algn="tl">
                  <a:srgbClr val="000000">
                    <a:alpha val="43137"/>
                  </a:srgbClr>
                </a:outerShdw>
              </a:effectLst>
              <a:cs typeface="Arial" charset="0"/>
            </a:endParaRPr>
          </a:p>
          <a:p>
            <a:pPr marL="342900" indent="-342900" algn="just" eaLnBrk="1" hangingPunct="1">
              <a:buFontTx/>
              <a:buChar char="-"/>
              <a:defRPr/>
            </a:pPr>
            <a:r>
              <a:rPr lang="pt-BR" sz="2000" dirty="0">
                <a:cs typeface="Arial" panose="020B0604020202020204" pitchFamily="34" charset="0"/>
              </a:rPr>
              <a:t>Compreender os conceitos fundamentais da administração de conflitos e negociação;</a:t>
            </a:r>
          </a:p>
          <a:p>
            <a:pPr marL="342900" indent="-342900" algn="just" eaLnBrk="1" hangingPunct="1">
              <a:buFontTx/>
              <a:buChar char="-"/>
              <a:defRPr/>
            </a:pPr>
            <a:endParaRPr lang="pt-BR" sz="2000" dirty="0">
              <a:cs typeface="Arial" panose="020B0604020202020204" pitchFamily="34" charset="0"/>
            </a:endParaRPr>
          </a:p>
          <a:p>
            <a:pPr marL="342900" indent="-342900" eaLnBrk="1" hangingPunct="1">
              <a:buFontTx/>
              <a:buChar char="-"/>
              <a:defRPr/>
            </a:pPr>
            <a:r>
              <a:rPr lang="pt-BR" sz="2000" dirty="0">
                <a:cs typeface="Arial" panose="020B0604020202020204" pitchFamily="34" charset="0"/>
              </a:rPr>
              <a:t>Estruturar os processos da administração de conflitos e negociação</a:t>
            </a:r>
            <a:r>
              <a:rPr lang="pt-BR" sz="2400" dirty="0">
                <a:cs typeface="Arial" panose="020B0604020202020204" pitchFamily="34" charset="0"/>
              </a:rPr>
              <a:t>.</a:t>
            </a:r>
            <a:endParaRPr lang="en-US" sz="2400" b="1" dirty="0">
              <a:solidFill>
                <a:srgbClr val="EF792F"/>
              </a:solidFill>
              <a:effectLst>
                <a:outerShdw blurRad="38100" dist="38100" dir="2700000" algn="tl">
                  <a:srgbClr val="000000">
                    <a:alpha val="43137"/>
                  </a:srgbClr>
                </a:outerShdw>
              </a:effectLst>
              <a:cs typeface="Arial" charset="0"/>
            </a:endParaRPr>
          </a:p>
          <a:p>
            <a:pPr algn="just" eaLnBrk="1" hangingPunct="1">
              <a:defRPr/>
            </a:pPr>
            <a:endParaRPr lang="pt-BR" dirty="0"/>
          </a:p>
          <a:p>
            <a:pPr algn="just" eaLnBrk="1" hangingPunct="1">
              <a:defRPr/>
            </a:pPr>
            <a:r>
              <a:rPr lang="pt-BR" sz="2400" b="1" dirty="0">
                <a:solidFill>
                  <a:srgbClr val="EF792F"/>
                </a:solidFill>
                <a:effectLst>
                  <a:outerShdw blurRad="38100" dist="38100" dir="2700000" algn="tl">
                    <a:srgbClr val="000000">
                      <a:alpha val="43137"/>
                    </a:srgbClr>
                  </a:outerShdw>
                </a:effectLst>
              </a:rPr>
              <a:t>OBJETIVOS ESPECÍFICOS:</a:t>
            </a:r>
          </a:p>
          <a:p>
            <a:pPr algn="just" eaLnBrk="1" hangingPunct="1">
              <a:defRPr/>
            </a:pPr>
            <a:endParaRPr lang="pt-BR" sz="2400" b="1" dirty="0">
              <a:solidFill>
                <a:srgbClr val="EF792F"/>
              </a:solidFill>
              <a:effectLst>
                <a:outerShdw blurRad="38100" dist="38100" dir="2700000" algn="tl">
                  <a:srgbClr val="000000">
                    <a:alpha val="43137"/>
                  </a:srgbClr>
                </a:outerShdw>
              </a:effectLst>
            </a:endParaRPr>
          </a:p>
          <a:p>
            <a:pPr marL="342900" indent="-342900" algn="just" eaLnBrk="1" hangingPunct="1">
              <a:buFontTx/>
              <a:buChar char="-"/>
              <a:defRPr/>
            </a:pPr>
            <a:r>
              <a:rPr lang="pt-BR" sz="2000" dirty="0">
                <a:cs typeface="Arial" panose="020B0604020202020204" pitchFamily="34" charset="0"/>
              </a:rPr>
              <a:t>Identificar os conceitos da administração de conflitos e negociação;</a:t>
            </a:r>
          </a:p>
          <a:p>
            <a:pPr marL="342900" indent="-342900" algn="just" eaLnBrk="1" hangingPunct="1">
              <a:buFontTx/>
              <a:buChar char="-"/>
              <a:defRPr/>
            </a:pPr>
            <a:endParaRPr lang="pt-BR" sz="2000" dirty="0">
              <a:cs typeface="Arial" panose="020B0604020202020204" pitchFamily="34" charset="0"/>
            </a:endParaRPr>
          </a:p>
          <a:p>
            <a:pPr marL="342900" indent="-342900" algn="just" eaLnBrk="1" hangingPunct="1">
              <a:buFontTx/>
              <a:buChar char="-"/>
              <a:defRPr/>
            </a:pPr>
            <a:r>
              <a:rPr lang="pt-BR" sz="2000" dirty="0">
                <a:cs typeface="Arial" panose="020B0604020202020204" pitchFamily="34" charset="0"/>
              </a:rPr>
              <a:t>Analisar os processos da administração de conflitos e negociação.</a:t>
            </a:r>
          </a:p>
          <a:p>
            <a:pPr algn="just" eaLnBrk="1" hangingPunct="1">
              <a:defRPr/>
            </a:pPr>
            <a:endParaRPr lang="pt-BR" sz="2400" b="1" dirty="0">
              <a:solidFill>
                <a:srgbClr val="EF792F"/>
              </a:solidFill>
              <a:effectLst>
                <a:outerShdw blurRad="38100" dist="38100" dir="2700000" algn="tl">
                  <a:srgbClr val="000000">
                    <a:alpha val="43137"/>
                  </a:srgbClr>
                </a:outerShdw>
              </a:effectLst>
            </a:endParaRPr>
          </a:p>
        </p:txBody>
      </p:sp>
      <p:sp>
        <p:nvSpPr>
          <p:cNvPr id="8" name="Retângulo 12"/>
          <p:cNvSpPr>
            <a:spLocks noChangeArrowheads="1"/>
          </p:cNvSpPr>
          <p:nvPr/>
        </p:nvSpPr>
        <p:spPr bwMode="auto">
          <a:xfrm>
            <a:off x="60325" y="158750"/>
            <a:ext cx="62642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endParaRPr lang="pt-BR" altLang="pt-BR" sz="1200" b="1" dirty="0">
              <a:solidFill>
                <a:schemeClr val="bg1"/>
              </a:solidFill>
              <a:latin typeface="+mj-lt"/>
            </a:endParaRP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pic>
        <p:nvPicPr>
          <p:cNvPr id="6" name="Picture 8" descr="Imagem relacionada"/>
          <p:cNvPicPr>
            <a:picLocks noChangeAspect="1" noChangeArrowheads="1"/>
          </p:cNvPicPr>
          <p:nvPr/>
        </p:nvPicPr>
        <p:blipFill>
          <a:blip r:embed="rId3"/>
          <a:srcRect/>
          <a:stretch>
            <a:fillRect/>
          </a:stretch>
        </p:blipFill>
        <p:spPr bwMode="auto">
          <a:xfrm>
            <a:off x="6874933" y="4705460"/>
            <a:ext cx="2210330" cy="1879203"/>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tângulo 3"/>
          <p:cNvSpPr>
            <a:spLocks noChangeArrowheads="1"/>
          </p:cNvSpPr>
          <p:nvPr/>
        </p:nvSpPr>
        <p:spPr bwMode="auto">
          <a:xfrm>
            <a:off x="103188" y="1368425"/>
            <a:ext cx="9010650" cy="1816100"/>
          </a:xfrm>
          <a:prstGeom prst="rect">
            <a:avLst/>
          </a:prstGeom>
          <a:noFill/>
          <a:ln w="9525">
            <a:noFill/>
            <a:miter lim="800000"/>
            <a:headEnd/>
            <a:tailEnd/>
          </a:ln>
        </p:spPr>
        <p:txBody>
          <a:bodyPr>
            <a:spAutoFit/>
          </a:bodyPr>
          <a:lstStyle/>
          <a:p>
            <a:pPr eaLnBrk="1" hangingPunct="1">
              <a:defRPr/>
            </a:pPr>
            <a:r>
              <a:rPr lang="pt-BR" altLang="pt-BR" sz="2800" b="1" dirty="0">
                <a:solidFill>
                  <a:srgbClr val="EF792F"/>
                </a:solidFill>
                <a:effectLst>
                  <a:outerShdw blurRad="38100" dist="38100" dir="2700000" algn="tl">
                    <a:srgbClr val="000000">
                      <a:alpha val="43137"/>
                    </a:srgbClr>
                  </a:outerShdw>
                </a:effectLst>
                <a:cs typeface="Arial" charset="0"/>
              </a:rPr>
              <a:t>			</a:t>
            </a:r>
          </a:p>
          <a:p>
            <a:pPr eaLnBrk="1" hangingPunct="1">
              <a:defRPr/>
            </a:pPr>
            <a:r>
              <a:rPr lang="pt-BR" altLang="pt-BR" sz="2800" b="1" dirty="0">
                <a:solidFill>
                  <a:srgbClr val="EF792F"/>
                </a:solidFill>
                <a:effectLst>
                  <a:outerShdw blurRad="38100" dist="38100" dir="2700000" algn="tl">
                    <a:srgbClr val="000000">
                      <a:alpha val="43137"/>
                    </a:srgbClr>
                  </a:outerShdw>
                </a:effectLst>
                <a:cs typeface="Arial" charset="0"/>
              </a:rPr>
              <a:t>				EMENTA DA DISCIPLINA</a:t>
            </a:r>
          </a:p>
          <a:p>
            <a:pPr eaLnBrk="1" hangingPunct="1">
              <a:defRPr/>
            </a:pPr>
            <a:endParaRPr lang="pt-BR" altLang="pt-BR" sz="2800" b="1" dirty="0">
              <a:solidFill>
                <a:srgbClr val="EF792F"/>
              </a:solidFill>
              <a:effectLst>
                <a:outerShdw blurRad="38100" dist="38100" dir="2700000" algn="tl">
                  <a:srgbClr val="000000">
                    <a:alpha val="43137"/>
                  </a:srgbClr>
                </a:outerShdw>
              </a:effectLst>
              <a:cs typeface="Arial" charset="0"/>
            </a:endParaRPr>
          </a:p>
          <a:p>
            <a:pPr eaLnBrk="1" hangingPunct="1">
              <a:defRPr/>
            </a:pPr>
            <a:endParaRPr lang="pt-BR" altLang="pt-BR" sz="2800" b="1" dirty="0">
              <a:solidFill>
                <a:srgbClr val="EF792F"/>
              </a:solidFill>
              <a:effectLst>
                <a:outerShdw blurRad="38100" dist="38100" dir="2700000" algn="tl">
                  <a:srgbClr val="000000">
                    <a:alpha val="43137"/>
                  </a:srgbClr>
                </a:outerShdw>
              </a:effectLst>
              <a:cs typeface="Arial" charset="0"/>
            </a:endParaRPr>
          </a:p>
        </p:txBody>
      </p:sp>
      <p:sp>
        <p:nvSpPr>
          <p:cNvPr id="5" name="Retângulo 4"/>
          <p:cNvSpPr/>
          <p:nvPr/>
        </p:nvSpPr>
        <p:spPr>
          <a:xfrm>
            <a:off x="117475"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20484" name="Picture 3"/>
          <p:cNvPicPr>
            <a:picLocks noChangeAspect="1" noChangeArrowheads="1"/>
          </p:cNvPicPr>
          <p:nvPr/>
        </p:nvPicPr>
        <p:blipFill>
          <a:blip r:embed="rId2"/>
          <a:srcRect/>
          <a:stretch>
            <a:fillRect/>
          </a:stretch>
        </p:blipFill>
        <p:spPr bwMode="auto">
          <a:xfrm>
            <a:off x="5861050" y="4178300"/>
            <a:ext cx="3190875" cy="2232025"/>
          </a:xfrm>
          <a:prstGeom prst="rect">
            <a:avLst/>
          </a:prstGeom>
          <a:noFill/>
          <a:ln w="9525">
            <a:noFill/>
            <a:miter lim="800000"/>
            <a:headEnd/>
            <a:tailEnd/>
          </a:ln>
        </p:spPr>
      </p:pic>
      <p:pic>
        <p:nvPicPr>
          <p:cNvPr id="20485" name="Picture 3" descr="https://mastia.files.wordpress.com/2015/06/referencias-biblioraficas.gif?w=620"/>
          <p:cNvPicPr>
            <a:picLocks noChangeAspect="1" noChangeArrowheads="1"/>
          </p:cNvPicPr>
          <p:nvPr/>
        </p:nvPicPr>
        <p:blipFill>
          <a:blip r:embed="rId3"/>
          <a:srcRect/>
          <a:stretch>
            <a:fillRect/>
          </a:stretch>
        </p:blipFill>
        <p:spPr bwMode="auto">
          <a:xfrm>
            <a:off x="117475" y="1490663"/>
            <a:ext cx="1547813" cy="1063625"/>
          </a:xfrm>
          <a:prstGeom prst="rect">
            <a:avLst/>
          </a:prstGeom>
          <a:noFill/>
          <a:ln w="9525">
            <a:noFill/>
            <a:miter lim="800000"/>
            <a:headEnd/>
            <a:tailEnd/>
          </a:ln>
        </p:spPr>
      </p:pic>
      <p:sp>
        <p:nvSpPr>
          <p:cNvPr id="7" name="Retângulo 12"/>
          <p:cNvSpPr>
            <a:spLocks noChangeArrowheads="1"/>
          </p:cNvSpPr>
          <p:nvPr/>
        </p:nvSpPr>
        <p:spPr bwMode="auto">
          <a:xfrm>
            <a:off x="60325" y="158750"/>
            <a:ext cx="62642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endParaRPr lang="pt-BR" altLang="pt-BR" sz="1200" b="1" dirty="0">
              <a:solidFill>
                <a:schemeClr val="bg1"/>
              </a:solidFill>
              <a:latin typeface="+mj-lt"/>
            </a:endParaRP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
        <p:nvSpPr>
          <p:cNvPr id="20487" name="Retângulo 1"/>
          <p:cNvSpPr>
            <a:spLocks noChangeArrowheads="1"/>
          </p:cNvSpPr>
          <p:nvPr/>
        </p:nvSpPr>
        <p:spPr bwMode="auto">
          <a:xfrm>
            <a:off x="450850" y="2663825"/>
            <a:ext cx="8461375" cy="3416300"/>
          </a:xfrm>
          <a:prstGeom prst="rect">
            <a:avLst/>
          </a:prstGeom>
          <a:noFill/>
          <a:ln w="9525">
            <a:noFill/>
            <a:miter lim="800000"/>
            <a:headEnd/>
            <a:tailEnd/>
          </a:ln>
        </p:spPr>
        <p:txBody>
          <a:bodyPr>
            <a:spAutoFit/>
          </a:bodyPr>
          <a:lstStyle/>
          <a:p>
            <a:pPr algn="just">
              <a:lnSpc>
                <a:spcPct val="150000"/>
              </a:lnSpc>
            </a:pPr>
            <a:r>
              <a:rPr lang="pt-BR" sz="2400"/>
              <a:t>Tipos de Conflitos; Conflitos interorganizacionais;</a:t>
            </a:r>
          </a:p>
          <a:p>
            <a:pPr algn="just">
              <a:lnSpc>
                <a:spcPct val="150000"/>
              </a:lnSpc>
            </a:pPr>
            <a:r>
              <a:rPr lang="pt-BR" sz="2400"/>
              <a:t>Técnicas de administração de conflitos;</a:t>
            </a:r>
          </a:p>
          <a:p>
            <a:pPr algn="just">
              <a:lnSpc>
                <a:spcPct val="150000"/>
              </a:lnSpc>
            </a:pPr>
            <a:r>
              <a:rPr lang="pt-BR" sz="2400"/>
              <a:t>Negociação entre Organizações;</a:t>
            </a:r>
          </a:p>
          <a:p>
            <a:pPr algn="just">
              <a:lnSpc>
                <a:spcPct val="150000"/>
              </a:lnSpc>
            </a:pPr>
            <a:r>
              <a:rPr lang="pt-BR" sz="2400"/>
              <a:t>Estratégias e objetivos;</a:t>
            </a:r>
          </a:p>
          <a:p>
            <a:pPr algn="just">
              <a:lnSpc>
                <a:spcPct val="150000"/>
              </a:lnSpc>
            </a:pPr>
            <a:r>
              <a:rPr lang="pt-BR" sz="2400"/>
              <a:t>Negociação em Reuniões de Negócios;</a:t>
            </a:r>
          </a:p>
          <a:p>
            <a:pPr algn="just">
              <a:lnSpc>
                <a:spcPct val="150000"/>
              </a:lnSpc>
            </a:pPr>
            <a:r>
              <a:rPr lang="pt-BR" sz="2400"/>
              <a:t>O Processo de Mediação.</a:t>
            </a: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17475"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pic>
        <p:nvPicPr>
          <p:cNvPr id="21507" name="Picture 2" descr="http://us.123rf.com/450wm/lightwise/lightwise1206/lightwise120600064/14119263-human-intelligence-head-concept-with-gears-and-cogs-as-symbols-of-brain-function-as-a-neurological-h.jpg"/>
          <p:cNvPicPr>
            <a:picLocks noChangeAspect="1" noChangeArrowheads="1"/>
          </p:cNvPicPr>
          <p:nvPr/>
        </p:nvPicPr>
        <p:blipFill>
          <a:blip r:embed="rId2"/>
          <a:srcRect/>
          <a:stretch>
            <a:fillRect/>
          </a:stretch>
        </p:blipFill>
        <p:spPr bwMode="auto">
          <a:xfrm>
            <a:off x="117475" y="1466850"/>
            <a:ext cx="727075" cy="752475"/>
          </a:xfrm>
          <a:prstGeom prst="rect">
            <a:avLst/>
          </a:prstGeom>
          <a:noFill/>
          <a:ln w="9525">
            <a:noFill/>
            <a:miter lim="800000"/>
            <a:headEnd/>
            <a:tailEnd/>
          </a:ln>
        </p:spPr>
      </p:pic>
      <p:sp>
        <p:nvSpPr>
          <p:cNvPr id="7" name="Retângulo 3"/>
          <p:cNvSpPr>
            <a:spLocks noChangeArrowheads="1"/>
          </p:cNvSpPr>
          <p:nvPr/>
        </p:nvSpPr>
        <p:spPr bwMode="auto">
          <a:xfrm>
            <a:off x="984250" y="1579563"/>
            <a:ext cx="5675313" cy="461962"/>
          </a:xfrm>
          <a:prstGeom prst="rect">
            <a:avLst/>
          </a:prstGeom>
          <a:noFill/>
          <a:ln>
            <a:noFill/>
          </a:ln>
          <a:extLst/>
        </p:spPr>
        <p:txBody>
          <a:bodyPr>
            <a:spAutoFit/>
          </a:bodyPr>
          <a:lstStyle/>
          <a:p>
            <a:pPr eaLnBrk="1" hangingPunct="1">
              <a:defRPr/>
            </a:pPr>
            <a:r>
              <a:rPr lang="en-US" sz="2400" b="1" dirty="0">
                <a:solidFill>
                  <a:srgbClr val="EF792F"/>
                </a:solidFill>
                <a:effectLst>
                  <a:outerShdw blurRad="38100" dist="38100" dir="2700000" algn="tl">
                    <a:srgbClr val="000000">
                      <a:alpha val="43137"/>
                    </a:srgbClr>
                  </a:outerShdw>
                </a:effectLst>
                <a:cs typeface="Arial" charset="0"/>
              </a:rPr>
              <a:t>REFERÊNCIAS:</a:t>
            </a:r>
          </a:p>
        </p:txBody>
      </p:sp>
      <p:pic>
        <p:nvPicPr>
          <p:cNvPr id="21509" name="Picture 3" descr="https://mastia.files.wordpress.com/2015/06/referencias-biblioraficas.gif?w=620"/>
          <p:cNvPicPr>
            <a:picLocks noChangeAspect="1" noChangeArrowheads="1"/>
          </p:cNvPicPr>
          <p:nvPr/>
        </p:nvPicPr>
        <p:blipFill>
          <a:blip r:embed="rId3"/>
          <a:srcRect/>
          <a:stretch>
            <a:fillRect/>
          </a:stretch>
        </p:blipFill>
        <p:spPr bwMode="auto">
          <a:xfrm>
            <a:off x="7315200" y="1466850"/>
            <a:ext cx="1714500" cy="1177925"/>
          </a:xfrm>
          <a:prstGeom prst="rect">
            <a:avLst/>
          </a:prstGeom>
          <a:noFill/>
          <a:ln w="9525">
            <a:noFill/>
            <a:miter lim="800000"/>
            <a:headEnd/>
            <a:tailEnd/>
          </a:ln>
        </p:spPr>
      </p:pic>
      <p:sp>
        <p:nvSpPr>
          <p:cNvPr id="8" name="Retângulo 7"/>
          <p:cNvSpPr/>
          <p:nvPr/>
        </p:nvSpPr>
        <p:spPr>
          <a:xfrm>
            <a:off x="117475" y="2195513"/>
            <a:ext cx="9026525" cy="646112"/>
          </a:xfrm>
          <a:prstGeom prst="rect">
            <a:avLst/>
          </a:prstGeom>
        </p:spPr>
        <p:txBody>
          <a:bodyPr>
            <a:spAutoFit/>
          </a:bodyPr>
          <a:lstStyle/>
          <a:p>
            <a:pPr eaLnBrk="1" hangingPunct="1">
              <a:defRPr/>
            </a:pPr>
            <a:r>
              <a:rPr lang="pt-BR" u="sng" dirty="0">
                <a:effectLst>
                  <a:outerShdw blurRad="38100" dist="38100" dir="2700000" algn="tl">
                    <a:srgbClr val="000000">
                      <a:alpha val="43137"/>
                    </a:srgbClr>
                  </a:outerShdw>
                </a:effectLst>
              </a:rPr>
              <a:t>Bibliografia Básica</a:t>
            </a:r>
          </a:p>
          <a:p>
            <a:pPr eaLnBrk="1" hangingPunct="1">
              <a:defRPr/>
            </a:pPr>
            <a:endParaRPr lang="pt-BR" dirty="0"/>
          </a:p>
        </p:txBody>
      </p:sp>
      <p:sp>
        <p:nvSpPr>
          <p:cNvPr id="10" name="Retângulo 9"/>
          <p:cNvSpPr/>
          <p:nvPr/>
        </p:nvSpPr>
        <p:spPr>
          <a:xfrm>
            <a:off x="1620838" y="4443413"/>
            <a:ext cx="7443787" cy="646112"/>
          </a:xfrm>
          <a:prstGeom prst="rect">
            <a:avLst/>
          </a:prstGeom>
        </p:spPr>
        <p:txBody>
          <a:bodyPr>
            <a:spAutoFit/>
          </a:bodyPr>
          <a:lstStyle/>
          <a:p>
            <a:pPr eaLnBrk="1" hangingPunct="1">
              <a:defRPr/>
            </a:pPr>
            <a:r>
              <a:rPr lang="pt-BR" u="sng" dirty="0">
                <a:effectLst>
                  <a:outerShdw blurRad="38100" dist="38100" dir="2700000" algn="tl">
                    <a:srgbClr val="000000">
                      <a:alpha val="43137"/>
                    </a:srgbClr>
                  </a:outerShdw>
                </a:effectLst>
              </a:rPr>
              <a:t>Bibliografia Complementar</a:t>
            </a:r>
          </a:p>
          <a:p>
            <a:pPr eaLnBrk="1" hangingPunct="1">
              <a:defRPr/>
            </a:pPr>
            <a:endParaRPr lang="pt-BR" dirty="0"/>
          </a:p>
        </p:txBody>
      </p:sp>
      <p:pic>
        <p:nvPicPr>
          <p:cNvPr id="21512" name="Picture 3" descr="https://mastia.files.wordpress.com/2015/06/referencias-biblioraficas.gif?w=620"/>
          <p:cNvPicPr>
            <a:picLocks noChangeAspect="1" noChangeArrowheads="1"/>
          </p:cNvPicPr>
          <p:nvPr/>
        </p:nvPicPr>
        <p:blipFill>
          <a:blip r:embed="rId3"/>
          <a:srcRect/>
          <a:stretch>
            <a:fillRect/>
          </a:stretch>
        </p:blipFill>
        <p:spPr bwMode="auto">
          <a:xfrm>
            <a:off x="185738" y="5067300"/>
            <a:ext cx="1409700" cy="1073150"/>
          </a:xfrm>
          <a:prstGeom prst="rect">
            <a:avLst/>
          </a:prstGeom>
          <a:noFill/>
          <a:ln w="9525">
            <a:noFill/>
            <a:miter lim="800000"/>
            <a:headEnd/>
            <a:tailEnd/>
          </a:ln>
        </p:spPr>
      </p:pic>
      <p:sp>
        <p:nvSpPr>
          <p:cNvPr id="11" name="Retângulo 12"/>
          <p:cNvSpPr>
            <a:spLocks noChangeArrowheads="1"/>
          </p:cNvSpPr>
          <p:nvPr/>
        </p:nvSpPr>
        <p:spPr bwMode="auto">
          <a:xfrm>
            <a:off x="60325" y="158750"/>
            <a:ext cx="62642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endParaRPr lang="pt-BR" altLang="pt-BR" sz="1200" b="1" dirty="0">
              <a:solidFill>
                <a:schemeClr val="bg1"/>
              </a:solidFill>
              <a:latin typeface="+mj-lt"/>
            </a:endParaRP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
        <p:nvSpPr>
          <p:cNvPr id="21514" name="Retângulo 1"/>
          <p:cNvSpPr>
            <a:spLocks noChangeArrowheads="1"/>
          </p:cNvSpPr>
          <p:nvPr/>
        </p:nvSpPr>
        <p:spPr bwMode="auto">
          <a:xfrm>
            <a:off x="60325" y="2679700"/>
            <a:ext cx="9004300" cy="1754188"/>
          </a:xfrm>
          <a:prstGeom prst="rect">
            <a:avLst/>
          </a:prstGeom>
          <a:noFill/>
          <a:ln w="9525">
            <a:noFill/>
            <a:miter lim="800000"/>
            <a:headEnd/>
            <a:tailEnd/>
          </a:ln>
        </p:spPr>
        <p:txBody>
          <a:bodyPr>
            <a:spAutoFit/>
          </a:bodyPr>
          <a:lstStyle/>
          <a:p>
            <a:pPr algn="just"/>
            <a:r>
              <a:rPr lang="pt-BR"/>
              <a:t>BURBRIDGE, R. Marc.; COSTA, Sergio,F.; LIMA, José, G.H.; MOURÃO, Alessandra, N.S.F.;</a:t>
            </a:r>
          </a:p>
          <a:p>
            <a:pPr algn="just"/>
            <a:r>
              <a:rPr lang="pt-BR"/>
              <a:t>MANFREDI, Denise. Gestão de Negociação: como conseguir o que se quer sem ceder o que não se deve. São Paulo. Saraiva, 2007. </a:t>
            </a:r>
          </a:p>
          <a:p>
            <a:pPr algn="just"/>
            <a:r>
              <a:rPr lang="pt-BR"/>
              <a:t>BURBRIDGE, R.Marc. Gestão de Conflitos. São Paulo. Saraiva, 2012. FERREIRA, Gonzaga. </a:t>
            </a:r>
          </a:p>
          <a:p>
            <a:pPr algn="just"/>
            <a:r>
              <a:rPr lang="pt-BR"/>
              <a:t>LEWICKI, Roy L.; SAUNDERS, David M.; MINTON, John W. Fundamentos da Negociação. Porto Alegre: Bookman, 2002. </a:t>
            </a:r>
          </a:p>
        </p:txBody>
      </p:sp>
      <p:sp>
        <p:nvSpPr>
          <p:cNvPr id="21515" name="Retângulo 2"/>
          <p:cNvSpPr>
            <a:spLocks noChangeArrowheads="1"/>
          </p:cNvSpPr>
          <p:nvPr/>
        </p:nvSpPr>
        <p:spPr bwMode="auto">
          <a:xfrm>
            <a:off x="1752600" y="4864100"/>
            <a:ext cx="7277100" cy="1476375"/>
          </a:xfrm>
          <a:prstGeom prst="rect">
            <a:avLst/>
          </a:prstGeom>
          <a:noFill/>
          <a:ln w="9525">
            <a:noFill/>
            <a:miter lim="800000"/>
            <a:headEnd/>
            <a:tailEnd/>
          </a:ln>
        </p:spPr>
        <p:txBody>
          <a:bodyPr>
            <a:spAutoFit/>
          </a:bodyPr>
          <a:lstStyle/>
          <a:p>
            <a:pPr algn="just"/>
            <a:r>
              <a:rPr lang="pt-BR"/>
              <a:t>THOMPSON, Leigh L. O Negociador. 3.ed. São Paulo: Pearson Prentice Hall, 2009. </a:t>
            </a:r>
          </a:p>
          <a:p>
            <a:pPr algn="just"/>
            <a:r>
              <a:rPr lang="pt-BR"/>
              <a:t>URY, William. Supere o não: negociando com pessoas difíceis. 3.ed.. Rio de Janeiro: Best Seller, 2005. </a:t>
            </a:r>
          </a:p>
          <a:p>
            <a:pPr algn="just"/>
            <a:r>
              <a:rPr lang="pt-BR"/>
              <a:t>WANDERLEY, Augusto, J. Negociação Total. Editora Gente. São Paulo. 2012.</a:t>
            </a: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3"/>
          <p:cNvSpPr>
            <a:spLocks noChangeArrowheads="1"/>
          </p:cNvSpPr>
          <p:nvPr/>
        </p:nvSpPr>
        <p:spPr bwMode="auto">
          <a:xfrm>
            <a:off x="2324100" y="1504950"/>
            <a:ext cx="4411663" cy="522288"/>
          </a:xfrm>
          <a:prstGeom prst="rect">
            <a:avLst/>
          </a:prstGeom>
          <a:noFill/>
          <a:ln>
            <a:noFill/>
          </a:ln>
          <a:extLst/>
        </p:spPr>
        <p:txBody>
          <a:bodyPr>
            <a:spAutoFit/>
          </a:bodyPr>
          <a:lstStyle/>
          <a:p>
            <a:pPr eaLnBrk="1" hangingPunct="1">
              <a:buFont typeface="Wingdings" pitchFamily="2" charset="2"/>
              <a:buChar char="v"/>
              <a:defRPr/>
            </a:pPr>
            <a:r>
              <a:rPr lang="pt-BR" sz="2800" b="1" dirty="0">
                <a:solidFill>
                  <a:srgbClr val="EF792F"/>
                </a:solidFill>
                <a:effectLst>
                  <a:outerShdw blurRad="38100" dist="38100" dir="2700000" algn="tl">
                    <a:srgbClr val="000000">
                      <a:alpha val="43137"/>
                    </a:srgbClr>
                  </a:outerShdw>
                </a:effectLst>
                <a:cs typeface="Arial" charset="0"/>
              </a:rPr>
              <a:t>INFORMAÇÕES GERAIS</a:t>
            </a:r>
            <a:endParaRPr lang="pt-BR" sz="2800" b="1" dirty="0">
              <a:solidFill>
                <a:srgbClr val="4A452A"/>
              </a:solidFill>
              <a:effectLst>
                <a:outerShdw blurRad="38100" dist="38100" dir="2700000" algn="tl">
                  <a:srgbClr val="000000">
                    <a:alpha val="43137"/>
                  </a:srgbClr>
                </a:outerShdw>
              </a:effectLst>
              <a:cs typeface="Arial" charset="0"/>
            </a:endParaRPr>
          </a:p>
        </p:txBody>
      </p:sp>
      <p:sp>
        <p:nvSpPr>
          <p:cNvPr id="10" name="Retângulo 9"/>
          <p:cNvSpPr/>
          <p:nvPr/>
        </p:nvSpPr>
        <p:spPr>
          <a:xfrm>
            <a:off x="3554413" y="2932113"/>
            <a:ext cx="3013075" cy="1570037"/>
          </a:xfrm>
          <a:prstGeom prst="rect">
            <a:avLst/>
          </a:prstGeom>
        </p:spPr>
        <p:txBody>
          <a:bodyPr>
            <a:spAutoFit/>
          </a:bodyPr>
          <a:lstStyle/>
          <a:p>
            <a:pPr eaLnBrk="1" hangingPunct="1">
              <a:defRPr/>
            </a:pPr>
            <a:r>
              <a:rPr lang="pt-BR" sz="2400" b="1" dirty="0">
                <a:solidFill>
                  <a:schemeClr val="tx2"/>
                </a:solidFill>
                <a:effectLst>
                  <a:outerShdw blurRad="38100" dist="38100" dir="2700000" algn="tl">
                    <a:srgbClr val="000000">
                      <a:alpha val="43137"/>
                    </a:srgbClr>
                  </a:outerShdw>
                </a:effectLst>
                <a:cs typeface="Arial" charset="0"/>
              </a:rPr>
              <a:t>Datas:</a:t>
            </a:r>
          </a:p>
          <a:p>
            <a:pPr marL="742950" lvl="1" indent="-285750" eaLnBrk="1" hangingPunct="1">
              <a:lnSpc>
                <a:spcPct val="150000"/>
              </a:lnSpc>
              <a:buFont typeface="Wingdings" pitchFamily="2" charset="2"/>
              <a:buChar char="q"/>
              <a:defRPr/>
            </a:pPr>
            <a:r>
              <a:rPr lang="pt-BR" sz="2400" b="1" dirty="0">
                <a:solidFill>
                  <a:srgbClr val="716D65"/>
                </a:solidFill>
                <a:cs typeface="Arial" charset="0"/>
              </a:rPr>
              <a:t> 06/05/2017</a:t>
            </a:r>
          </a:p>
          <a:p>
            <a:pPr marL="742950" lvl="1" indent="-285750" eaLnBrk="1" hangingPunct="1">
              <a:lnSpc>
                <a:spcPct val="150000"/>
              </a:lnSpc>
              <a:buFont typeface="Wingdings" pitchFamily="2" charset="2"/>
              <a:buChar char="q"/>
              <a:defRPr/>
            </a:pPr>
            <a:r>
              <a:rPr lang="pt-BR" sz="2400" b="1" dirty="0">
                <a:solidFill>
                  <a:srgbClr val="716D65"/>
                </a:solidFill>
                <a:cs typeface="Arial" charset="0"/>
              </a:rPr>
              <a:t> 13/05/2017</a:t>
            </a:r>
          </a:p>
        </p:txBody>
      </p:sp>
      <p:sp>
        <p:nvSpPr>
          <p:cNvPr id="11" name="Retângulo 8"/>
          <p:cNvSpPr>
            <a:spLocks noChangeArrowheads="1"/>
          </p:cNvSpPr>
          <p:nvPr/>
        </p:nvSpPr>
        <p:spPr bwMode="auto">
          <a:xfrm>
            <a:off x="487363" y="4833938"/>
            <a:ext cx="3924300" cy="1570037"/>
          </a:xfrm>
          <a:prstGeom prst="rect">
            <a:avLst/>
          </a:prstGeom>
          <a:noFill/>
          <a:ln>
            <a:noFill/>
          </a:ln>
          <a:extLst/>
        </p:spPr>
        <p:txBody>
          <a:bodyPr>
            <a:spAutoFit/>
          </a:bodyPr>
          <a:lstStyle/>
          <a:p>
            <a:pPr eaLnBrk="1" hangingPunct="1">
              <a:defRPr/>
            </a:pPr>
            <a:r>
              <a:rPr lang="pt-BR" sz="2400" b="1" dirty="0">
                <a:solidFill>
                  <a:srgbClr val="EF792F"/>
                </a:solidFill>
                <a:effectLst>
                  <a:outerShdw blurRad="38100" dist="38100" dir="2700000" algn="tl">
                    <a:srgbClr val="000000">
                      <a:alpha val="43137"/>
                    </a:srgbClr>
                  </a:outerShdw>
                </a:effectLst>
                <a:cs typeface="Arial" charset="0"/>
              </a:rPr>
              <a:t>Aulas 01 e 02:</a:t>
            </a:r>
          </a:p>
          <a:p>
            <a:pPr eaLnBrk="1" hangingPunct="1">
              <a:defRPr/>
            </a:pPr>
            <a:r>
              <a:rPr lang="pt-BR" sz="2400" b="1" dirty="0">
                <a:solidFill>
                  <a:srgbClr val="716D65"/>
                </a:solidFill>
                <a:cs typeface="Arial" charset="0"/>
              </a:rPr>
              <a:t>Dia 06 de maio de 2017.</a:t>
            </a:r>
          </a:p>
          <a:p>
            <a:pPr eaLnBrk="1" hangingPunct="1">
              <a:defRPr/>
            </a:pPr>
            <a:r>
              <a:rPr lang="pt-BR" sz="2400" b="1" dirty="0">
                <a:solidFill>
                  <a:srgbClr val="716D65"/>
                </a:solidFill>
                <a:cs typeface="Arial" charset="0"/>
              </a:rPr>
              <a:t>Início: 09:00</a:t>
            </a:r>
          </a:p>
          <a:p>
            <a:pPr eaLnBrk="1" hangingPunct="1">
              <a:defRPr/>
            </a:pPr>
            <a:r>
              <a:rPr lang="pt-BR" sz="2400" b="1" dirty="0">
                <a:solidFill>
                  <a:srgbClr val="716D65"/>
                </a:solidFill>
                <a:cs typeface="Arial" charset="0"/>
              </a:rPr>
              <a:t> Término: 16:00</a:t>
            </a:r>
            <a:endParaRPr lang="pt-BR" sz="2400" b="1" dirty="0">
              <a:solidFill>
                <a:srgbClr val="FF0000"/>
              </a:solidFill>
              <a:cs typeface="Arial" charset="0"/>
            </a:endParaRPr>
          </a:p>
        </p:txBody>
      </p:sp>
      <p:pic>
        <p:nvPicPr>
          <p:cNvPr id="22533" name="Picture 4"/>
          <p:cNvPicPr>
            <a:picLocks noChangeAspect="1" noChangeArrowheads="1"/>
          </p:cNvPicPr>
          <p:nvPr/>
        </p:nvPicPr>
        <p:blipFill>
          <a:blip r:embed="rId2"/>
          <a:srcRect t="8472" r="14125" b="4601"/>
          <a:stretch>
            <a:fillRect/>
          </a:stretch>
        </p:blipFill>
        <p:spPr bwMode="auto">
          <a:xfrm>
            <a:off x="-20638" y="1406525"/>
            <a:ext cx="2217738" cy="1606550"/>
          </a:xfrm>
          <a:prstGeom prst="rect">
            <a:avLst/>
          </a:prstGeom>
          <a:noFill/>
          <a:ln w="9525">
            <a:noFill/>
            <a:miter lim="800000"/>
            <a:headEnd/>
            <a:tailEnd/>
          </a:ln>
          <a:effectLst>
            <a:outerShdw dist="139700" dir="2700000" algn="tl" rotWithShape="0">
              <a:srgbClr val="333333">
                <a:alpha val="64998"/>
              </a:srgbClr>
            </a:outerShdw>
          </a:effectLst>
        </p:spPr>
      </p:pic>
      <p:sp>
        <p:nvSpPr>
          <p:cNvPr id="16" name="Retângulo 3"/>
          <p:cNvSpPr>
            <a:spLocks noChangeArrowheads="1"/>
          </p:cNvSpPr>
          <p:nvPr/>
        </p:nvSpPr>
        <p:spPr bwMode="auto">
          <a:xfrm>
            <a:off x="2663825" y="2200275"/>
            <a:ext cx="3328988" cy="584200"/>
          </a:xfrm>
          <a:prstGeom prst="rect">
            <a:avLst/>
          </a:prstGeom>
          <a:noFill/>
          <a:ln>
            <a:noFill/>
          </a:ln>
          <a:extLst/>
        </p:spPr>
        <p:txBody>
          <a:bodyPr>
            <a:spAutoFit/>
          </a:bodyPr>
          <a:lstStyle/>
          <a:p>
            <a:pPr eaLnBrk="1" hangingPunct="1">
              <a:defRPr/>
            </a:pPr>
            <a:r>
              <a:rPr lang="pt-BR" sz="3200" b="1" dirty="0">
                <a:solidFill>
                  <a:schemeClr val="accent2">
                    <a:lumMod val="75000"/>
                  </a:schemeClr>
                </a:solidFill>
                <a:effectLst>
                  <a:outerShdw blurRad="38100" dist="38100" dir="2700000" algn="tl">
                    <a:srgbClr val="000000">
                      <a:alpha val="43137"/>
                    </a:srgbClr>
                  </a:outerShdw>
                </a:effectLst>
                <a:cs typeface="Arial" charset="0"/>
              </a:rPr>
              <a:t>CRONOGRAMA:</a:t>
            </a:r>
          </a:p>
        </p:txBody>
      </p:sp>
      <p:pic>
        <p:nvPicPr>
          <p:cNvPr id="18" name="Picture 2"/>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1222512" y="3029369"/>
            <a:ext cx="2147603" cy="1774751"/>
          </a:xfrm>
          <a:prstGeom prst="rect">
            <a:avLst/>
          </a:prstGeom>
          <a:noFill/>
          <a:ln w="9525">
            <a:noFill/>
            <a:miter lim="800000"/>
            <a:headEnd/>
            <a:tailEnd/>
          </a:ln>
        </p:spPr>
      </p:pic>
      <p:pic>
        <p:nvPicPr>
          <p:cNvPr id="22536" name="Picture 3"/>
          <p:cNvPicPr>
            <a:picLocks noChangeAspect="1" noChangeArrowheads="1"/>
          </p:cNvPicPr>
          <p:nvPr/>
        </p:nvPicPr>
        <p:blipFill>
          <a:blip r:embed="rId4"/>
          <a:srcRect/>
          <a:stretch>
            <a:fillRect/>
          </a:stretch>
        </p:blipFill>
        <p:spPr bwMode="auto">
          <a:xfrm>
            <a:off x="6122988" y="1516063"/>
            <a:ext cx="2924175" cy="1946275"/>
          </a:xfrm>
          <a:prstGeom prst="rect">
            <a:avLst/>
          </a:prstGeom>
          <a:noFill/>
          <a:ln w="9525">
            <a:noFill/>
            <a:miter lim="800000"/>
            <a:headEnd/>
            <a:tailEnd/>
          </a:ln>
        </p:spPr>
      </p:pic>
      <p:sp>
        <p:nvSpPr>
          <p:cNvPr id="21" name="Retângulo 20"/>
          <p:cNvSpPr/>
          <p:nvPr/>
        </p:nvSpPr>
        <p:spPr>
          <a:xfrm>
            <a:off x="117475" y="6534150"/>
            <a:ext cx="4148138" cy="369888"/>
          </a:xfrm>
          <a:prstGeom prst="rect">
            <a:avLst/>
          </a:prstGeom>
        </p:spPr>
        <p:txBody>
          <a:bodyPr wrap="none">
            <a:spAutoFit/>
          </a:bodyPr>
          <a:lstStyle/>
          <a:p>
            <a:pPr eaLnBrk="1" hangingPunct="1">
              <a:defRPr/>
            </a:pPr>
            <a:r>
              <a:rPr lang="pt-BR" b="1" dirty="0">
                <a:solidFill>
                  <a:schemeClr val="bg1"/>
                </a:solidFill>
                <a:effectLst>
                  <a:outerShdw blurRad="38100" dist="38100" dir="2700000" algn="tl">
                    <a:srgbClr val="000000">
                      <a:alpha val="43137"/>
                    </a:srgbClr>
                  </a:outerShdw>
                </a:effectLst>
                <a:cs typeface="Arial" charset="0"/>
              </a:rPr>
              <a:t>Adm. Eco. Msc. Luiz Cláudio Brites Lobato</a:t>
            </a:r>
          </a:p>
        </p:txBody>
      </p:sp>
      <p:sp>
        <p:nvSpPr>
          <p:cNvPr id="23" name="Retângulo 8"/>
          <p:cNvSpPr>
            <a:spLocks noChangeArrowheads="1"/>
          </p:cNvSpPr>
          <p:nvPr/>
        </p:nvSpPr>
        <p:spPr bwMode="auto">
          <a:xfrm>
            <a:off x="5013325" y="4833938"/>
            <a:ext cx="3925888" cy="1570037"/>
          </a:xfrm>
          <a:prstGeom prst="rect">
            <a:avLst/>
          </a:prstGeom>
          <a:noFill/>
          <a:ln>
            <a:noFill/>
          </a:ln>
          <a:extLst/>
        </p:spPr>
        <p:txBody>
          <a:bodyPr>
            <a:spAutoFit/>
          </a:bodyPr>
          <a:lstStyle/>
          <a:p>
            <a:pPr eaLnBrk="1" hangingPunct="1">
              <a:defRPr/>
            </a:pPr>
            <a:r>
              <a:rPr lang="pt-BR" sz="2400" b="1" dirty="0">
                <a:solidFill>
                  <a:srgbClr val="EF792F"/>
                </a:solidFill>
                <a:effectLst>
                  <a:outerShdw blurRad="38100" dist="38100" dir="2700000" algn="tl">
                    <a:srgbClr val="000000">
                      <a:alpha val="43137"/>
                    </a:srgbClr>
                  </a:outerShdw>
                </a:effectLst>
                <a:cs typeface="Arial" charset="0"/>
              </a:rPr>
              <a:t>Aulas 03 e 04:</a:t>
            </a:r>
          </a:p>
          <a:p>
            <a:pPr eaLnBrk="1" hangingPunct="1">
              <a:defRPr/>
            </a:pPr>
            <a:r>
              <a:rPr lang="pt-BR" sz="2400" b="1" dirty="0">
                <a:solidFill>
                  <a:srgbClr val="716D65"/>
                </a:solidFill>
                <a:cs typeface="Arial" charset="0"/>
              </a:rPr>
              <a:t>Dia 13 de maio de 2017.</a:t>
            </a:r>
          </a:p>
          <a:p>
            <a:pPr eaLnBrk="1" hangingPunct="1">
              <a:defRPr/>
            </a:pPr>
            <a:r>
              <a:rPr lang="pt-BR" sz="2400" b="1" dirty="0">
                <a:solidFill>
                  <a:srgbClr val="716D65"/>
                </a:solidFill>
                <a:cs typeface="Arial" charset="0"/>
              </a:rPr>
              <a:t>Início: 09:00</a:t>
            </a:r>
          </a:p>
          <a:p>
            <a:pPr eaLnBrk="1" hangingPunct="1">
              <a:defRPr/>
            </a:pPr>
            <a:r>
              <a:rPr lang="pt-BR" sz="2400" b="1" dirty="0">
                <a:solidFill>
                  <a:srgbClr val="716D65"/>
                </a:solidFill>
                <a:cs typeface="Arial" charset="0"/>
              </a:rPr>
              <a:t> Término: 16:00</a:t>
            </a:r>
            <a:endParaRPr lang="pt-BR" sz="2400" b="1" dirty="0">
              <a:solidFill>
                <a:srgbClr val="FF0000"/>
              </a:solidFill>
              <a:cs typeface="Arial" charset="0"/>
            </a:endParaRPr>
          </a:p>
        </p:txBody>
      </p:sp>
      <p:sp>
        <p:nvSpPr>
          <p:cNvPr id="12" name="Retângulo 12"/>
          <p:cNvSpPr>
            <a:spLocks noChangeArrowheads="1"/>
          </p:cNvSpPr>
          <p:nvPr/>
        </p:nvSpPr>
        <p:spPr bwMode="auto">
          <a:xfrm>
            <a:off x="60325" y="158750"/>
            <a:ext cx="62642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defRPr/>
            </a:pPr>
            <a:r>
              <a:rPr lang="pt-BR" b="1" dirty="0">
                <a:solidFill>
                  <a:schemeClr val="bg1"/>
                </a:solidFill>
                <a:effectLst>
                  <a:outerShdw blurRad="38100" dist="38100" dir="2700000" algn="tl">
                    <a:srgbClr val="000000">
                      <a:alpha val="43137"/>
                    </a:srgbClr>
                  </a:outerShdw>
                </a:effectLst>
                <a:latin typeface="+mj-lt"/>
              </a:rPr>
              <a:t>GESTÃO ESTRATÉGICA DE PESSOAS</a:t>
            </a:r>
          </a:p>
          <a:p>
            <a:pPr eaLnBrk="1" hangingPunct="1">
              <a:defRPr/>
            </a:pPr>
            <a:endParaRPr lang="pt-BR" altLang="pt-BR" sz="1200" b="1" dirty="0">
              <a:solidFill>
                <a:schemeClr val="bg1"/>
              </a:solidFill>
              <a:latin typeface="+mj-lt"/>
            </a:endParaRPr>
          </a:p>
          <a:p>
            <a:pPr eaLnBrk="1" hangingPunct="1">
              <a:defRPr/>
            </a:pPr>
            <a:r>
              <a:rPr lang="pt-BR" b="1" dirty="0">
                <a:solidFill>
                  <a:schemeClr val="bg1"/>
                </a:solidFill>
                <a:effectLst>
                  <a:outerShdw blurRad="38100" dist="38100" dir="2700000" algn="tl">
                    <a:srgbClr val="000000">
                      <a:alpha val="43137"/>
                    </a:srgbClr>
                  </a:outerShdw>
                </a:effectLst>
                <a:latin typeface="+mj-lt"/>
              </a:rPr>
              <a:t>NPG 0020 - ADMINISTRAÇÃO DE CONFLITOS E NEGOCIAÇÃO</a:t>
            </a:r>
            <a:endParaRPr lang="pt-BR" altLang="pt-BR" b="1" dirty="0">
              <a:solidFill>
                <a:schemeClr val="bg1"/>
              </a:solidFill>
              <a:effectLst>
                <a:outerShdw blurRad="38100" dist="38100" dir="2700000" algn="tl">
                  <a:srgbClr val="000000">
                    <a:alpha val="43137"/>
                  </a:srgbClr>
                </a:outerShdw>
              </a:effectLst>
              <a:latin typeface="+mj-lt"/>
            </a:endParaRPr>
          </a:p>
        </p:txBody>
      </p:sp>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7372</TotalTime>
  <Words>5447</Words>
  <Application>Microsoft Office PowerPoint</Application>
  <PresentationFormat>Apresentação na tela (4:3)</PresentationFormat>
  <Paragraphs>560</Paragraphs>
  <Slides>52</Slides>
  <Notes>0</Notes>
  <HiddenSlides>0</HiddenSlides>
  <MMClips>0</MMClips>
  <ScaleCrop>false</ScaleCrop>
  <HeadingPairs>
    <vt:vector size="4" baseType="variant">
      <vt:variant>
        <vt:lpstr>Tema</vt:lpstr>
      </vt:variant>
      <vt:variant>
        <vt:i4>7</vt:i4>
      </vt:variant>
      <vt:variant>
        <vt:lpstr>Títulos de slides</vt:lpstr>
      </vt:variant>
      <vt:variant>
        <vt:i4>52</vt:i4>
      </vt:variant>
    </vt:vector>
  </HeadingPairs>
  <TitlesOfParts>
    <vt:vector size="59" baseType="lpstr">
      <vt:lpstr>Personalizar design</vt:lpstr>
      <vt:lpstr>5_Personalizar design</vt:lpstr>
      <vt:lpstr>2_Personalizar design</vt:lpstr>
      <vt:lpstr>1_Office Theme</vt:lpstr>
      <vt:lpstr>1_Personalizar design</vt:lpstr>
      <vt:lpstr>3_Personalizar design</vt:lpstr>
      <vt:lpstr>4_Personalizar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Company>GH Consultoria de Varejo Ltda.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Dgrafico GH &amp; Associados</dc:creator>
  <cp:lastModifiedBy>Lobato</cp:lastModifiedBy>
  <cp:revision>323</cp:revision>
  <cp:lastPrinted>2014-02-25T17:09:14Z</cp:lastPrinted>
  <dcterms:created xsi:type="dcterms:W3CDTF">2013-09-25T18:35:49Z</dcterms:created>
  <dcterms:modified xsi:type="dcterms:W3CDTF">2017-10-28T15:27:45Z</dcterms:modified>
</cp:coreProperties>
</file>