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7" r:id="rId2"/>
    <p:sldMasterId id="2147483660" r:id="rId3"/>
    <p:sldMasterId id="2147483652" r:id="rId4"/>
    <p:sldMasterId id="2147483657" r:id="rId5"/>
    <p:sldMasterId id="2147483662" r:id="rId6"/>
    <p:sldMasterId id="2147483664" r:id="rId7"/>
  </p:sldMasterIdLst>
  <p:notesMasterIdLst>
    <p:notesMasterId r:id="rId70"/>
  </p:notesMasterIdLst>
  <p:sldIdLst>
    <p:sldId id="351" r:id="rId8"/>
    <p:sldId id="623" r:id="rId9"/>
    <p:sldId id="373" r:id="rId10"/>
    <p:sldId id="374" r:id="rId11"/>
    <p:sldId id="381" r:id="rId12"/>
    <p:sldId id="476" r:id="rId13"/>
    <p:sldId id="475" r:id="rId14"/>
    <p:sldId id="376" r:id="rId15"/>
    <p:sldId id="379" r:id="rId16"/>
    <p:sldId id="382" r:id="rId17"/>
    <p:sldId id="383" r:id="rId18"/>
    <p:sldId id="389" r:id="rId19"/>
    <p:sldId id="390" r:id="rId20"/>
    <p:sldId id="494" r:id="rId21"/>
    <p:sldId id="477" r:id="rId22"/>
    <p:sldId id="672" r:id="rId23"/>
    <p:sldId id="391" r:id="rId24"/>
    <p:sldId id="656" r:id="rId25"/>
    <p:sldId id="673" r:id="rId26"/>
    <p:sldId id="674" r:id="rId27"/>
    <p:sldId id="677" r:id="rId28"/>
    <p:sldId id="675" r:id="rId29"/>
    <p:sldId id="657" r:id="rId30"/>
    <p:sldId id="683" r:id="rId31"/>
    <p:sldId id="682" r:id="rId32"/>
    <p:sldId id="679" r:id="rId33"/>
    <p:sldId id="680" r:id="rId34"/>
    <p:sldId id="681" r:id="rId35"/>
    <p:sldId id="671" r:id="rId36"/>
    <p:sldId id="684" r:id="rId37"/>
    <p:sldId id="685" r:id="rId38"/>
    <p:sldId id="686" r:id="rId39"/>
    <p:sldId id="676" r:id="rId40"/>
    <p:sldId id="626" r:id="rId41"/>
    <p:sldId id="435" r:id="rId42"/>
    <p:sldId id="516" r:id="rId43"/>
    <p:sldId id="601" r:id="rId44"/>
    <p:sldId id="437" r:id="rId45"/>
    <p:sldId id="602" r:id="rId46"/>
    <p:sldId id="439" r:id="rId47"/>
    <p:sldId id="687" r:id="rId48"/>
    <p:sldId id="636" r:id="rId49"/>
    <p:sldId id="706" r:id="rId50"/>
    <p:sldId id="659" r:id="rId51"/>
    <p:sldId id="688" r:id="rId52"/>
    <p:sldId id="689" r:id="rId53"/>
    <p:sldId id="690" r:id="rId54"/>
    <p:sldId id="697" r:id="rId55"/>
    <p:sldId id="691" r:id="rId56"/>
    <p:sldId id="698" r:id="rId57"/>
    <p:sldId id="692" r:id="rId58"/>
    <p:sldId id="699" r:id="rId59"/>
    <p:sldId id="669" r:id="rId60"/>
    <p:sldId id="693" r:id="rId61"/>
    <p:sldId id="700" r:id="rId62"/>
    <p:sldId id="707" r:id="rId63"/>
    <p:sldId id="701" r:id="rId64"/>
    <p:sldId id="702" r:id="rId65"/>
    <p:sldId id="708" r:id="rId66"/>
    <p:sldId id="703" r:id="rId67"/>
    <p:sldId id="473" r:id="rId68"/>
    <p:sldId id="474" r:id="rId69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EF792F"/>
    <a:srgbClr val="716D65"/>
    <a:srgbClr val="996600"/>
    <a:srgbClr val="1C456B"/>
    <a:srgbClr val="227485"/>
    <a:srgbClr val="CC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8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20DD8C3-E71D-4138-9216-E4E2506FFBB7}" type="datetimeFigureOut">
              <a:rPr lang="pt-BR"/>
              <a:pPr>
                <a:defRPr/>
              </a:pPr>
              <a:t>18/11/2017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4792152-2D8B-4E98-A075-BE339121360C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2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-20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635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AB5B95F-78B4-45AF-826A-7FB1C7DE2CBB}" type="datetimeFigureOut">
              <a:rPr lang="pt-BR"/>
              <a:pPr>
                <a:defRPr/>
              </a:pPr>
              <a:t>18/11/2017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83FE54AD-111F-480A-A389-C356C36A6FC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edro.jardim.ESTACIOCORP\Desktop\fundo3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dro.jardim.ESTACIOCORP\Desktop\fund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62" r:id="rId3"/>
    <p:sldLayoutId id="2147484063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3"/>
          <p:cNvGrpSpPr>
            <a:grpSpLocks/>
          </p:cNvGrpSpPr>
          <p:nvPr/>
        </p:nvGrpSpPr>
        <p:grpSpPr bwMode="auto">
          <a:xfrm rot="-529339">
            <a:off x="6678613" y="1552575"/>
            <a:ext cx="4679950" cy="5802313"/>
            <a:chOff x="6444208" y="1587203"/>
            <a:chExt cx="4680520" cy="5802237"/>
          </a:xfrm>
        </p:grpSpPr>
        <p:sp>
          <p:nvSpPr>
            <p:cNvPr id="8" name="Retângulo 7"/>
            <p:cNvSpPr/>
            <p:nvPr/>
          </p:nvSpPr>
          <p:spPr>
            <a:xfrm>
              <a:off x="6444208" y="1587203"/>
              <a:ext cx="4680520" cy="5802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grpSp>
          <p:nvGrpSpPr>
            <p:cNvPr id="2054" name="Grupo 5"/>
            <p:cNvGrpSpPr>
              <a:grpSpLocks/>
            </p:cNvGrpSpPr>
            <p:nvPr/>
          </p:nvGrpSpPr>
          <p:grpSpPr bwMode="auto">
            <a:xfrm>
              <a:off x="6822342" y="2235530"/>
              <a:ext cx="1728050" cy="409028"/>
              <a:chOff x="6822342" y="2235530"/>
              <a:chExt cx="1728050" cy="409028"/>
            </a:xfrm>
          </p:grpSpPr>
          <p:sp>
            <p:nvSpPr>
              <p:cNvPr id="22" name="Retângulo de cantos arredondados 21"/>
              <p:cNvSpPr/>
              <p:nvPr/>
            </p:nvSpPr>
            <p:spPr>
              <a:xfrm>
                <a:off x="6769226" y="2148890"/>
                <a:ext cx="420739" cy="43179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68" name="Retângulo 6"/>
              <p:cNvSpPr>
                <a:spLocks noChangeArrowheads="1"/>
              </p:cNvSpPr>
              <p:nvPr/>
            </p:nvSpPr>
            <p:spPr bwMode="auto">
              <a:xfrm>
                <a:off x="7265922" y="2192134"/>
                <a:ext cx="1271743" cy="387345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t-BR" altLang="pt-BR" smtClean="0">
                    <a:solidFill>
                      <a:srgbClr val="404040"/>
                    </a:solidFill>
                  </a:rPr>
                  <a:t>Excelente</a:t>
                </a:r>
              </a:p>
            </p:txBody>
          </p:sp>
        </p:grpSp>
        <p:grpSp>
          <p:nvGrpSpPr>
            <p:cNvPr id="2055" name="Grupo 19"/>
            <p:cNvGrpSpPr>
              <a:grpSpLocks/>
            </p:cNvGrpSpPr>
            <p:nvPr/>
          </p:nvGrpSpPr>
          <p:grpSpPr bwMode="auto">
            <a:xfrm>
              <a:off x="6822342" y="2881691"/>
              <a:ext cx="1728050" cy="409028"/>
              <a:chOff x="6876398" y="2852936"/>
              <a:chExt cx="1728050" cy="409028"/>
            </a:xfrm>
          </p:grpSpPr>
          <p:sp>
            <p:nvSpPr>
              <p:cNvPr id="20" name="Retângulo de cantos arredondados 19"/>
              <p:cNvSpPr/>
              <p:nvPr/>
            </p:nvSpPr>
            <p:spPr>
              <a:xfrm>
                <a:off x="6801332" y="2747955"/>
                <a:ext cx="419151" cy="43179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66" name="Retângulo 6"/>
              <p:cNvSpPr>
                <a:spLocks noChangeArrowheads="1"/>
              </p:cNvSpPr>
              <p:nvPr/>
            </p:nvSpPr>
            <p:spPr bwMode="auto">
              <a:xfrm>
                <a:off x="7298365" y="2791593"/>
                <a:ext cx="1274917" cy="38258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t-BR" altLang="pt-BR" smtClean="0">
                    <a:solidFill>
                      <a:srgbClr val="404040"/>
                    </a:solidFill>
                  </a:rPr>
                  <a:t>Muito bom</a:t>
                </a:r>
              </a:p>
            </p:txBody>
          </p:sp>
        </p:grpSp>
        <p:grpSp>
          <p:nvGrpSpPr>
            <p:cNvPr id="2056" name="Grupo 20"/>
            <p:cNvGrpSpPr>
              <a:grpSpLocks/>
            </p:cNvGrpSpPr>
            <p:nvPr/>
          </p:nvGrpSpPr>
          <p:grpSpPr bwMode="auto">
            <a:xfrm>
              <a:off x="6822342" y="3527852"/>
              <a:ext cx="1728050" cy="409028"/>
              <a:chOff x="6888368" y="3509512"/>
              <a:chExt cx="1728050" cy="409028"/>
            </a:xfrm>
          </p:grpSpPr>
          <p:sp>
            <p:nvSpPr>
              <p:cNvPr id="18" name="Retângulo de cantos arredondados 17"/>
              <p:cNvSpPr/>
              <p:nvPr/>
            </p:nvSpPr>
            <p:spPr>
              <a:xfrm>
                <a:off x="6853744" y="3400662"/>
                <a:ext cx="417564" cy="42703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64" name="Retângulo 6"/>
              <p:cNvSpPr>
                <a:spLocks noChangeArrowheads="1"/>
              </p:cNvSpPr>
              <p:nvPr/>
            </p:nvSpPr>
            <p:spPr bwMode="auto">
              <a:xfrm>
                <a:off x="7342436" y="3439992"/>
                <a:ext cx="1274917" cy="390520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t-BR" altLang="pt-BR" smtClean="0">
                    <a:solidFill>
                      <a:srgbClr val="404040"/>
                    </a:solidFill>
                  </a:rPr>
                  <a:t>Bom</a:t>
                </a:r>
              </a:p>
            </p:txBody>
          </p:sp>
        </p:grpSp>
        <p:grpSp>
          <p:nvGrpSpPr>
            <p:cNvPr id="2057" name="Grupo 21"/>
            <p:cNvGrpSpPr>
              <a:grpSpLocks/>
            </p:cNvGrpSpPr>
            <p:nvPr/>
          </p:nvGrpSpPr>
          <p:grpSpPr bwMode="auto">
            <a:xfrm>
              <a:off x="6822342" y="4174013"/>
              <a:ext cx="1728050" cy="409028"/>
              <a:chOff x="6888368" y="4077072"/>
              <a:chExt cx="1728050" cy="409028"/>
            </a:xfrm>
          </p:grpSpPr>
          <p:sp>
            <p:nvSpPr>
              <p:cNvPr id="16" name="Retângulo de cantos arredondados 15"/>
              <p:cNvSpPr/>
              <p:nvPr/>
            </p:nvSpPr>
            <p:spPr>
              <a:xfrm>
                <a:off x="6817833" y="4016821"/>
                <a:ext cx="420739" cy="36988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62" name="Retângulo 6"/>
              <p:cNvSpPr>
                <a:spLocks noChangeArrowheads="1"/>
              </p:cNvSpPr>
              <p:nvPr/>
            </p:nvSpPr>
            <p:spPr bwMode="auto">
              <a:xfrm>
                <a:off x="7316196" y="4041634"/>
                <a:ext cx="1278093" cy="341308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t-BR" altLang="pt-BR" smtClean="0">
                    <a:solidFill>
                      <a:srgbClr val="404040"/>
                    </a:solidFill>
                  </a:rPr>
                  <a:t>Regular</a:t>
                </a:r>
              </a:p>
            </p:txBody>
          </p:sp>
        </p:grpSp>
        <p:grpSp>
          <p:nvGrpSpPr>
            <p:cNvPr id="2058" name="Grupo 22"/>
            <p:cNvGrpSpPr>
              <a:grpSpLocks/>
            </p:cNvGrpSpPr>
            <p:nvPr/>
          </p:nvGrpSpPr>
          <p:grpSpPr bwMode="auto">
            <a:xfrm>
              <a:off x="6822342" y="4820172"/>
              <a:ext cx="1728050" cy="409028"/>
              <a:chOff x="6888368" y="4820172"/>
              <a:chExt cx="1728050" cy="409028"/>
            </a:xfrm>
          </p:grpSpPr>
          <p:sp>
            <p:nvSpPr>
              <p:cNvPr id="14" name="Retângulo de cantos arredondados 13"/>
              <p:cNvSpPr/>
              <p:nvPr/>
            </p:nvSpPr>
            <p:spPr>
              <a:xfrm>
                <a:off x="6858650" y="4749612"/>
                <a:ext cx="417563" cy="37305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t-BR"/>
              </a:p>
            </p:txBody>
          </p:sp>
          <p:sp>
            <p:nvSpPr>
              <p:cNvPr id="2060" name="Retângulo 6"/>
              <p:cNvSpPr>
                <a:spLocks noChangeArrowheads="1"/>
              </p:cNvSpPr>
              <p:nvPr/>
            </p:nvSpPr>
            <p:spPr bwMode="auto">
              <a:xfrm>
                <a:off x="7344672" y="4783972"/>
                <a:ext cx="1278093" cy="339721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pt-BR" altLang="pt-BR" smtClean="0">
                    <a:solidFill>
                      <a:srgbClr val="404040"/>
                    </a:solidFill>
                  </a:rPr>
                  <a:t>Fraco</a:t>
                </a:r>
              </a:p>
            </p:txBody>
          </p:sp>
        </p:grpSp>
      </p:grpSp>
      <p:pic>
        <p:nvPicPr>
          <p:cNvPr id="24" name="Imagem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0363" y="2344738"/>
            <a:ext cx="5873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C:\Users\pedro.jardim.ESTACIOCORP\Desktop\fund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25 L -1.66667E-6 -2.83996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S10_Vini_04.png"/>
          <p:cNvPicPr>
            <a:picLocks noChangeAspect="1"/>
          </p:cNvPicPr>
          <p:nvPr/>
        </p:nvPicPr>
        <p:blipFill>
          <a:blip r:embed="rId3"/>
          <a:srcRect l="74413"/>
          <a:stretch>
            <a:fillRect/>
          </a:stretch>
        </p:blipFill>
        <p:spPr bwMode="auto">
          <a:xfrm>
            <a:off x="6804025" y="1423988"/>
            <a:ext cx="233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C:\Users\pedro.jardim.ESTACIOCORP\Desktop\fundo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60338" y="933450"/>
            <a:ext cx="9396413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S4_nica_1.png"/>
          <p:cNvPicPr>
            <a:picLocks noChangeAspect="1"/>
          </p:cNvPicPr>
          <p:nvPr/>
        </p:nvPicPr>
        <p:blipFill>
          <a:blip r:embed="rId5"/>
          <a:srcRect t="54201"/>
          <a:stretch>
            <a:fillRect/>
          </a:stretch>
        </p:blipFill>
        <p:spPr bwMode="auto">
          <a:xfrm rot="-2092047">
            <a:off x="647700" y="2630488"/>
            <a:ext cx="6996113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Users\pedro.jardim.ESTACIOCORP\Desktop\fundo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dro.jardim.ESTACIOCORP\Desktop\fund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título mestre</a:t>
            </a:r>
          </a:p>
        </p:txBody>
      </p:sp>
      <p:sp>
        <p:nvSpPr>
          <p:cNvPr id="614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D9CA4F5-EBF1-421C-8BE3-7E759AA293BE}" type="datetimeFigureOut">
              <a:rPr lang="pt-BR"/>
              <a:pPr>
                <a:defRPr/>
              </a:pPr>
              <a:t>18/11/2017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334137E-90B7-46A0-8B04-4478E8A42489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6151" name="Picture 2" descr="C:\Users\pedro.jardim.ESTACIOCORP\Desktop\fundo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1763" y="1343025"/>
            <a:ext cx="8918575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C:\Users\pedro.jardim.ESTACIOCORP\Desktop\fund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hyperlink" Target="http://jawanderley.pro.br/wp-content/uploads/2013/03/globonews.mp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gif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3.gif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png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29.pn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IQvX5vssh-4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5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veja.abril.com.br/noticia/brasil/pm-do-rio-criara-batalhao-para-atuar-em-manifestacoes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9.png"/><Relationship Id="rId7" Type="http://schemas.openxmlformats.org/officeDocument/2006/relationships/hyperlink" Target="https://youtu.be/INI3CVijwP8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png"/><Relationship Id="rId7" Type="http://schemas.openxmlformats.org/officeDocument/2006/relationships/image" Target="../media/image5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youtu.be/S6Kd9-z-yFg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edro.jardim.ESTACIOCORP\Desktop\intro-apresentacao-fu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11"/>
          <p:cNvSpPr txBox="1">
            <a:spLocks noChangeArrowheads="1"/>
          </p:cNvSpPr>
          <p:nvPr/>
        </p:nvSpPr>
        <p:spPr bwMode="auto">
          <a:xfrm>
            <a:off x="68263" y="121136"/>
            <a:ext cx="902652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pt-BR" sz="3200" b="1" dirty="0" smtClean="0">
                <a:solidFill>
                  <a:schemeClr val="bg1"/>
                </a:solidFill>
              </a:rPr>
              <a:t>Diretoria de </a:t>
            </a:r>
            <a:r>
              <a:rPr lang="pt-BR" altLang="pt-BR" sz="3200" b="1" dirty="0" smtClean="0">
                <a:solidFill>
                  <a:schemeClr val="bg1"/>
                </a:solidFill>
              </a:rPr>
              <a:t>Educação</a:t>
            </a:r>
            <a:r>
              <a:rPr lang="en-US" altLang="pt-BR" sz="3200" b="1" dirty="0" smtClean="0">
                <a:solidFill>
                  <a:schemeClr val="bg1"/>
                </a:solidFill>
              </a:rPr>
              <a:t> </a:t>
            </a:r>
            <a:r>
              <a:rPr lang="pt-BR" altLang="pt-BR" sz="3200" b="1" dirty="0" smtClean="0">
                <a:solidFill>
                  <a:schemeClr val="bg1"/>
                </a:solidFill>
              </a:rPr>
              <a:t>Continuada</a:t>
            </a:r>
          </a:p>
          <a:p>
            <a:pPr eaLnBrk="1" hangingPunct="1">
              <a:defRPr/>
            </a:pPr>
            <a:endParaRPr lang="pt-BR" altLang="pt-BR" sz="26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pt-BR" altLang="pt-BR" sz="26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pt-BR" altLang="pt-BR" sz="10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pt-BR" altLang="pt-BR" sz="26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32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ADMINISTRAÇÃO DE CONFLITOS E NEGOCIAÇÃO / NPG0020</a:t>
            </a:r>
            <a:endParaRPr lang="pt-BR" altLang="pt-BR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pt-BR" altLang="pt-BR" sz="3600" b="1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pt-BR" altLang="pt-BR" sz="3600" b="1" dirty="0" smtClean="0">
                <a:solidFill>
                  <a:schemeClr val="bg1"/>
                </a:solidFill>
              </a:rPr>
              <a:t>Professor: Luiz Cláudio Brites Lobato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14341" name="Picture 8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5273675"/>
            <a:ext cx="1541992" cy="131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3575" y="5026025"/>
            <a:ext cx="2081213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PT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2242867" y="2011516"/>
            <a:ext cx="6883671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800" b="1" dirty="0"/>
              <a:t>Disciplina:</a:t>
            </a:r>
          </a:p>
          <a:p>
            <a:pPr algn="ctr" eaLnBrk="1" hangingPunct="1"/>
            <a:r>
              <a:rPr lang="pt-BR" altLang="pt-BR" sz="3200" b="1" dirty="0"/>
              <a:t>NPG0020</a:t>
            </a:r>
          </a:p>
          <a:p>
            <a:pPr algn="ctr" eaLnBrk="1" hangingPunct="1"/>
            <a:r>
              <a:rPr lang="pt-BR" altLang="pt-BR" sz="2600" b="1" dirty="0"/>
              <a:t>ADMINISTRAÇÃO DE </a:t>
            </a:r>
            <a:r>
              <a:rPr lang="pt-BR" altLang="pt-BR" sz="2600" b="1" dirty="0" smtClean="0"/>
              <a:t>CONFLITOS </a:t>
            </a:r>
            <a:r>
              <a:rPr lang="pt-BR" altLang="pt-BR" sz="2600" b="1" dirty="0"/>
              <a:t>E NEGOCIAÇÃO</a:t>
            </a:r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3662164" y="430844"/>
            <a:ext cx="5516382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4400" dirty="0" smtClean="0">
                <a:solidFill>
                  <a:srgbClr val="716D65"/>
                </a:solidFill>
              </a:rPr>
              <a:t> </a:t>
            </a:r>
            <a:r>
              <a:rPr lang="pt-BR" sz="40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4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ESTRATÉGICA</a:t>
            </a:r>
          </a:p>
          <a:p>
            <a:pPr algn="ctr" eaLnBrk="1" hangingPunct="1">
              <a:defRPr/>
            </a:pPr>
            <a:r>
              <a:rPr lang="pt-BR" sz="44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PESSOAS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048842" y="3673401"/>
            <a:ext cx="6065838" cy="92333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APRESENTAÇÃO</a:t>
            </a:r>
            <a:endParaRPr lang="pt-BR" sz="5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-14288" y="6108700"/>
            <a:ext cx="70373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4000" b="1" i="1">
                <a:solidFill>
                  <a:schemeClr val="bg1"/>
                </a:solidFill>
              </a:rPr>
              <a:t>Prof. Adm. Eco. Msc. Luiz Lobato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6587" y="4114793"/>
            <a:ext cx="2934590" cy="249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tângulo 3"/>
          <p:cNvSpPr>
            <a:spLocks noChangeArrowheads="1"/>
          </p:cNvSpPr>
          <p:nvPr/>
        </p:nvSpPr>
        <p:spPr bwMode="auto">
          <a:xfrm>
            <a:off x="2025650" y="739775"/>
            <a:ext cx="3624263" cy="5222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INFORMAÇÕES GERAIS</a:t>
            </a:r>
            <a:endParaRPr lang="pt-BR" sz="2800" b="1" dirty="0">
              <a:solidFill>
                <a:srgbClr val="4A45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/>
          <a:srcRect t="8472" r="14125" b="4601"/>
          <a:stretch>
            <a:fillRect/>
          </a:stretch>
        </p:blipFill>
        <p:spPr bwMode="auto">
          <a:xfrm>
            <a:off x="0" y="747713"/>
            <a:ext cx="187642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2363" y="831850"/>
            <a:ext cx="2814637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495550" y="1165225"/>
            <a:ext cx="30130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 de Aula:</a:t>
            </a:r>
          </a:p>
          <a:p>
            <a:pPr marL="742950" lvl="1" indent="-285750" eaLnBrk="1" hangingPunct="1"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25/11/2017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8"/>
          <p:cNvSpPr>
            <a:spLocks noChangeArrowheads="1"/>
          </p:cNvSpPr>
          <p:nvPr/>
        </p:nvSpPr>
        <p:spPr bwMode="auto">
          <a:xfrm>
            <a:off x="2051050" y="2827338"/>
            <a:ext cx="208915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05:</a:t>
            </a: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Início: 9:00</a:t>
            </a: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Término: 12:00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046163" y="5300663"/>
            <a:ext cx="28781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Considerações finais:</a:t>
            </a: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Início: 15:30</a:t>
            </a: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Término: 16:00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21" name="Retângulo 3"/>
          <p:cNvSpPr>
            <a:spLocks noChangeArrowheads="1"/>
          </p:cNvSpPr>
          <p:nvPr/>
        </p:nvSpPr>
        <p:spPr bwMode="auto">
          <a:xfrm>
            <a:off x="1128713" y="2019300"/>
            <a:ext cx="4681537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ATIVIDADES DA AULA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932363" y="2636838"/>
            <a:ext cx="3851275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INTERVALO:</a:t>
            </a:r>
          </a:p>
          <a:p>
            <a:pPr algn="ctr" eaLnBrk="1" hangingPunct="1">
              <a:defRPr/>
            </a:pPr>
            <a:endParaRPr lang="pt-BR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1° - DE 12:00HS ÀS 13:00HS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7503" y="2991678"/>
            <a:ext cx="1694711" cy="215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4094163"/>
            <a:ext cx="20177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ângulo 8"/>
          <p:cNvSpPr>
            <a:spLocks noChangeArrowheads="1"/>
          </p:cNvSpPr>
          <p:nvPr/>
        </p:nvSpPr>
        <p:spPr bwMode="auto">
          <a:xfrm>
            <a:off x="2051050" y="4149725"/>
            <a:ext cx="2306638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06:</a:t>
            </a: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Início: 13:00</a:t>
            </a:r>
          </a:p>
          <a:p>
            <a:pPr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Término: 15:30</a:t>
            </a:r>
            <a:endParaRPr lang="pt-BR" sz="2400" b="1" dirty="0">
              <a:solidFill>
                <a:srgbClr val="FF0000"/>
              </a:solidFill>
            </a:endParaRPr>
          </a:p>
        </p:txBody>
      </p:sp>
      <p:cxnSp>
        <p:nvCxnSpPr>
          <p:cNvPr id="26" name="Conector angulado 25"/>
          <p:cNvCxnSpPr/>
          <p:nvPr/>
        </p:nvCxnSpPr>
        <p:spPr>
          <a:xfrm>
            <a:off x="2468563" y="2798763"/>
            <a:ext cx="4032250" cy="3600450"/>
          </a:xfrm>
          <a:prstGeom prst="bentConnector3">
            <a:avLst>
              <a:gd name="adj1" fmla="val 50000"/>
            </a:avLst>
          </a:prstGeom>
          <a:ln w="635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64" name="Picture 2" descr="http://sweet-georgia.org/tourism/agency/img/dinner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4825" y="4037013"/>
            <a:ext cx="2109788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163" y="5445125"/>
            <a:ext cx="885825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PT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546600" y="2624138"/>
            <a:ext cx="42735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6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AULA  05</a:t>
            </a:r>
            <a:endParaRPr lang="pt-BR" sz="6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-14288" y="6108700"/>
            <a:ext cx="70373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4000" b="1" i="1">
                <a:solidFill>
                  <a:schemeClr val="bg1"/>
                </a:solidFill>
              </a:rPr>
              <a:t>Prof. Adm. Eco. Msc. Luiz Lobato</a:t>
            </a: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4813300" y="3763207"/>
            <a:ext cx="220980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HORÁRIO: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Início: 09:00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Término: 12:00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52482" y="4363282"/>
            <a:ext cx="1888237" cy="22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350" y="2779713"/>
            <a:ext cx="415131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Box 6"/>
          <p:cNvSpPr txBox="1">
            <a:spLocks noChangeArrowheads="1"/>
          </p:cNvSpPr>
          <p:nvPr/>
        </p:nvSpPr>
        <p:spPr bwMode="auto">
          <a:xfrm>
            <a:off x="2408238" y="1806575"/>
            <a:ext cx="6731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/>
              <a:t>Disciplina:</a:t>
            </a:r>
          </a:p>
          <a:p>
            <a:pPr algn="ctr" eaLnBrk="1" hangingPunct="1"/>
            <a:r>
              <a:rPr lang="pt-BR" altLang="pt-BR" sz="2000" b="1"/>
              <a:t>NPG0020 ADMINISTRAÇÃO DE CONFLITOS E NEGOCIAÇÃO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73500" y="238125"/>
            <a:ext cx="5167313" cy="1384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4400" dirty="0" smtClean="0">
                <a:solidFill>
                  <a:srgbClr val="716D65"/>
                </a:solidFill>
              </a:rPr>
              <a:t> </a:t>
            </a:r>
            <a:r>
              <a:rPr lang="pt-BR" sz="40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GESTÃO ESTRATÉGICA </a:t>
            </a:r>
          </a:p>
          <a:p>
            <a:pPr algn="ctr" eaLnBrk="1" hangingPunct="1">
              <a:defRPr/>
            </a:pPr>
            <a:r>
              <a:rPr lang="pt-BR" sz="40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PESSOAS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813300" y="4963357"/>
            <a:ext cx="23180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28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SENHA:</a:t>
            </a:r>
          </a:p>
          <a:p>
            <a:pPr algn="ctr" eaLnBrk="1" hangingPunct="1">
              <a:defRPr/>
            </a:pPr>
            <a:r>
              <a:rPr lang="pt-BR" sz="2800" b="1" dirty="0" smtClean="0">
                <a:solidFill>
                  <a:srgbClr val="716D65"/>
                </a:solidFill>
              </a:rPr>
              <a:t>5072</a:t>
            </a:r>
            <a:endParaRPr lang="pt-BR" sz="2800" b="1" dirty="0">
              <a:solidFill>
                <a:srgbClr val="716D6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0325" y="1988075"/>
            <a:ext cx="8931275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pt-BR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</a:t>
            </a:r>
            <a:r>
              <a:rPr lang="pt-B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5: TIPOS E ABORDAGENS NA NEGOCIAÇÃO: PROCESSO GANHA-GANHA </a:t>
            </a:r>
            <a:endParaRPr lang="pt-BR" sz="2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endParaRPr lang="pt-BR" sz="2400" dirty="0"/>
          </a:p>
          <a:p>
            <a:pPr algn="just"/>
            <a:r>
              <a:rPr lang="pt-BR" sz="2400" dirty="0" smtClean="0"/>
              <a:t>INTRODUÇÃO - </a:t>
            </a:r>
            <a:r>
              <a:rPr lang="pt-BR" sz="2400" b="1" dirty="0" smtClean="0"/>
              <a:t>O QUE É O CONCEITO DO GANHA-GANHA EM NEGOCIAÇÃO? </a:t>
            </a:r>
            <a:r>
              <a:rPr lang="pt-BR" sz="2400" dirty="0" smtClean="0"/>
              <a:t> - O QUE É O GANHA/GANHA? - </a:t>
            </a:r>
            <a:r>
              <a:rPr lang="pt-BR" sz="2400" b="1" dirty="0" smtClean="0"/>
              <a:t>MODELO DE NEGOCIAÇÃO</a:t>
            </a:r>
            <a:r>
              <a:rPr lang="pt-BR" sz="2400" dirty="0" smtClean="0"/>
              <a:t> - PROCESSO DE NEGOCIAÇÃO - </a:t>
            </a:r>
            <a:r>
              <a:rPr lang="pt-BR" sz="2400" b="1" dirty="0" smtClean="0"/>
              <a:t>O CONHECIMENTO DO ASSUNTO, OBJETO DA NEGOCIAÇÃO</a:t>
            </a:r>
            <a:r>
              <a:rPr lang="pt-BR" sz="2400" dirty="0" smtClean="0"/>
              <a:t> - OS CENÁRIOS DA NEGOCIAÇÃO - </a:t>
            </a:r>
            <a:r>
              <a:rPr lang="pt-BR" sz="2400" b="1" dirty="0" smtClean="0"/>
              <a:t>RELACIONAMENTO INTERPESSOAL </a:t>
            </a:r>
            <a:endParaRPr lang="pt-BR" sz="2400" b="1" dirty="0"/>
          </a:p>
        </p:txBody>
      </p:sp>
      <p:pic>
        <p:nvPicPr>
          <p:cNvPr id="9" name="Picture 2" descr="http://www.7cosocial.com/Portals/176257/images/shutterstock_97813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8075" y="804863"/>
            <a:ext cx="1597025" cy="1196975"/>
          </a:xfrm>
          <a:prstGeom prst="rect">
            <a:avLst/>
          </a:prstGeom>
          <a:noFill/>
          <a:ln w="15875" cap="sq" cmpd="sng">
            <a:solidFill>
              <a:schemeClr val="accent6">
                <a:lumMod val="75000"/>
              </a:schemeClr>
            </a:solidFill>
            <a:bevel/>
          </a:ln>
          <a:effectLst/>
        </p:spPr>
      </p:pic>
      <p:sp>
        <p:nvSpPr>
          <p:cNvPr id="14" name="Retângulo 13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1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9704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76333" y="4540065"/>
            <a:ext cx="2659271" cy="199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400" y="4935412"/>
            <a:ext cx="1880444" cy="1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1930400" y="989013"/>
            <a:ext cx="30289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227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ENSINO </a:t>
            </a:r>
            <a:endParaRPr lang="pt-BR" sz="2800" dirty="0"/>
          </a:p>
        </p:txBody>
      </p:sp>
      <p:pic>
        <p:nvPicPr>
          <p:cNvPr id="15" name="Picture 8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" y="624060"/>
            <a:ext cx="157033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0724" name="Picture 3" descr="https://mastia.files.wordpress.com/2015/06/referencias-biblioraficas.gif?w=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758825"/>
            <a:ext cx="14176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703388" y="1112838"/>
            <a:ext cx="20050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Referências:</a:t>
            </a:r>
          </a:p>
        </p:txBody>
      </p:sp>
      <p:sp>
        <p:nvSpPr>
          <p:cNvPr id="9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727" name="Retângulo 1"/>
          <p:cNvSpPr>
            <a:spLocks noChangeArrowheads="1"/>
          </p:cNvSpPr>
          <p:nvPr/>
        </p:nvSpPr>
        <p:spPr bwMode="auto">
          <a:xfrm>
            <a:off x="244475" y="1981200"/>
            <a:ext cx="8615363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 altLang="pt-BR"/>
              <a:t>BURBRIDGE, R. Marc et al. Gestão de negociação: como conseguir o que se quer sem ceder o que não se deve. São Paulo: Saraiva, 2007. </a:t>
            </a:r>
          </a:p>
          <a:p>
            <a:pPr algn="just">
              <a:lnSpc>
                <a:spcPct val="150000"/>
              </a:lnSpc>
            </a:pPr>
            <a:r>
              <a:rPr lang="pt-BR" altLang="pt-BR"/>
              <a:t>BURBRIDGE, R. Marc. Gestão de conflitos. São Paulo: Saraiva, 2012. </a:t>
            </a:r>
          </a:p>
          <a:p>
            <a:pPr algn="just"/>
            <a:r>
              <a:rPr lang="pt-BR" altLang="pt-BR"/>
              <a:t>FERREIRA, Gonzaga. Negociação: como usar a inteligência e a racionalidade. São Paulo. Atlas, 2008. </a:t>
            </a:r>
          </a:p>
          <a:p>
            <a:pPr algn="just"/>
            <a:endParaRPr lang="pt-BR" altLang="pt-BR" sz="600"/>
          </a:p>
          <a:p>
            <a:pPr algn="just"/>
            <a:r>
              <a:rPr lang="pt-BR" altLang="pt-BR"/>
              <a:t>LEWICKI, Roy L.; SAUNDERS, David M.; MINTON, John W. Fundamentos da negociação. Porto Alegre: Bookman, 2002. </a:t>
            </a:r>
          </a:p>
          <a:p>
            <a:pPr algn="just"/>
            <a:endParaRPr lang="pt-BR" altLang="pt-BR" sz="600"/>
          </a:p>
          <a:p>
            <a:pPr algn="just"/>
            <a:r>
              <a:rPr lang="pt-BR" altLang="pt-BR"/>
              <a:t>MELLO, José Carlos Martins F. de. Negociação baseada em estratégia. 2. ed. São Paulo: Atlas, 2010. </a:t>
            </a:r>
          </a:p>
          <a:p>
            <a:pPr algn="just"/>
            <a:endParaRPr lang="pt-BR" altLang="pt-BR" sz="600"/>
          </a:p>
          <a:p>
            <a:pPr algn="just"/>
            <a:r>
              <a:rPr lang="pt-BR" altLang="pt-BR"/>
              <a:t>THOMPSON, Leigh L. O negociador. 3. ed. São Paulo: Pearson Prentice Hall, 2009. </a:t>
            </a:r>
          </a:p>
          <a:p>
            <a:pPr algn="just"/>
            <a:endParaRPr lang="pt-BR" altLang="pt-BR" sz="600"/>
          </a:p>
          <a:p>
            <a:pPr algn="just"/>
            <a:r>
              <a:rPr lang="pt-BR" altLang="pt-BR"/>
              <a:t>URY, William. Supere o não: negociando com pessoas difíceis. 3. ed. Rio de Janeiro: Best Seller, 2005. </a:t>
            </a:r>
          </a:p>
          <a:p>
            <a:pPr algn="just"/>
            <a:endParaRPr lang="pt-BR" altLang="pt-BR" sz="600"/>
          </a:p>
          <a:p>
            <a:pPr algn="just"/>
            <a:r>
              <a:rPr lang="pt-BR" altLang="pt-BR"/>
              <a:t>WANDERLEY, Augusto, J. Negociação total. São Paulo: Editora Gente, 2012.</a:t>
            </a:r>
          </a:p>
        </p:txBody>
      </p:sp>
      <p:pic>
        <p:nvPicPr>
          <p:cNvPr id="30728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2775" y="1033463"/>
            <a:ext cx="1914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Introdução:</a:t>
            </a:r>
          </a:p>
        </p:txBody>
      </p:sp>
      <p:pic>
        <p:nvPicPr>
          <p:cNvPr id="32773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12838"/>
            <a:ext cx="4492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633134" y="1862659"/>
            <a:ext cx="633941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Começaremos uma breve introdução quanto aos tipos e abordagens na negociação, especificamente, o processo ganha-ganha, que independentemente do estilo e/ou tipo de negociação sempre estamos negociando algo mesmo que não sejamos vendedores, compradores ou mesmo grandes empresários.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	</a:t>
            </a:r>
            <a:r>
              <a:rPr lang="pt-BR" dirty="0" smtClean="0">
                <a:solidFill>
                  <a:schemeClr val="tx2"/>
                </a:solidFill>
              </a:rPr>
              <a:t>Negociar é um desafio excitante para muitos.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Abordaremos o conceito do ganha-ganha na negociação que pode ser obter o menor prejuízo possível, em situações que são profundamente adversas. </a:t>
            </a:r>
          </a:p>
          <a:p>
            <a:pPr algn="just"/>
            <a:endParaRPr lang="pt-BR" dirty="0" smtClean="0">
              <a:solidFill>
                <a:schemeClr val="tx2"/>
              </a:solidFill>
            </a:endParaRPr>
          </a:p>
          <a:p>
            <a:pPr algn="just"/>
            <a:r>
              <a:rPr lang="pt-BR" dirty="0" smtClean="0">
                <a:solidFill>
                  <a:schemeClr val="tx2"/>
                </a:solidFill>
              </a:rPr>
              <a:t>	Deve-se sempre buscar o melhor, mas o melhor exequível. 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</p:txBody>
      </p:sp>
      <p:pic>
        <p:nvPicPr>
          <p:cNvPr id="2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863" y="1855045"/>
            <a:ext cx="3081337" cy="43192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2775" y="1033463"/>
            <a:ext cx="1914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Introdução:</a:t>
            </a:r>
          </a:p>
        </p:txBody>
      </p:sp>
      <p:pic>
        <p:nvPicPr>
          <p:cNvPr id="32773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12838"/>
            <a:ext cx="4492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1171575" y="4279900"/>
            <a:ext cx="14890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</p:txBody>
      </p:sp>
      <p:pic>
        <p:nvPicPr>
          <p:cNvPr id="32775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313" y="4324880"/>
            <a:ext cx="449262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tângulo 1"/>
          <p:cNvSpPr>
            <a:spLocks noChangeArrowheads="1"/>
          </p:cNvSpPr>
          <p:nvPr/>
        </p:nvSpPr>
        <p:spPr bwMode="auto">
          <a:xfrm>
            <a:off x="722313" y="4923377"/>
            <a:ext cx="80867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pt-BR" b="1" dirty="0" smtClean="0"/>
              <a:t>Compreender os tipos e abordagens na negociação: processo ganha-ganha.</a:t>
            </a:r>
          </a:p>
          <a:p>
            <a:pPr marL="342900" indent="-342900">
              <a:buAutoNum type="arabicPeriod"/>
            </a:pPr>
            <a:endParaRPr lang="pt-BR" b="1" dirty="0" smtClean="0"/>
          </a:p>
          <a:p>
            <a:pPr marL="342900" indent="-342900">
              <a:buAutoNum type="arabicPeriod"/>
            </a:pPr>
            <a:r>
              <a:rPr lang="pt-BR" b="1" dirty="0" smtClean="0"/>
              <a:t>Entender o modelo de negociação.  </a:t>
            </a:r>
          </a:p>
        </p:txBody>
      </p:sp>
      <p:pic>
        <p:nvPicPr>
          <p:cNvPr id="32779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599274" y="1964263"/>
            <a:ext cx="62992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Por fim apresentaremos uma abordagem interessante quanto ao modelo de negociação que tem três princípios básicos que irão desdobrar-se em diversos pontos correlatos e que devem ser atendidos para se atingir um resultado satisfatório que seriam: descobrir o lugar do outro, observar que a negociação é um processo e nunca apenas um evento singular e específico e conquistar a confiança da outra parte. </a:t>
            </a:r>
            <a:endParaRPr lang="pt-BR" altLang="pt-BR" dirty="0"/>
          </a:p>
        </p:txBody>
      </p:sp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289" y="1762822"/>
            <a:ext cx="2058777" cy="2138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174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6" y="978171"/>
            <a:ext cx="561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1752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1732" y="760413"/>
            <a:ext cx="1132417" cy="84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169863" y="1667943"/>
            <a:ext cx="8904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Quanto aos tipos e abordagens na negociação, o processo ganha-ganha, identificamos que, independentemente do estilo e/ou tipo de negociação, sempre estamos negociando algo mesmo que não sejamos propriamente dito vendedores, compradores ou mesmo grandes empresários.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Portanto, negociar é um desafio excitante para muitos.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18076" y="1028974"/>
            <a:ext cx="70950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e abordagens na Negociação: processo ganha-ganha. 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811868" y="3612279"/>
            <a:ext cx="72622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Devemos buscar negociar racionalmente, analisando previamente informações que poderão ser acessadas durante as negociações.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 exemplo, as possíveis alternativas que poderiam ser utilizadas em um determinado acordo, interesse dos negociadores para que pudéssemos usar no momento correto e a relativa importância dos interesses da cada negociador que poderão ter objetivos diferentes, seriam algumas providências que certamente garantiriam uma vantagem competitiva a qualquer tipo de negociação, adaptando-se às suas especificidades. </a:t>
            </a:r>
            <a:endParaRPr lang="pt-BR" dirty="0"/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863" y="3674529"/>
            <a:ext cx="1642005" cy="20682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1003300"/>
            <a:ext cx="6788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 conceito do ganha-ganha em negociação?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88925" y="1703383"/>
            <a:ext cx="85841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Sempre negocie para ganhar. Ou não confunda ganha/ganha com “ser bonzinho”.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Todo negociador sempre deve negociar para ganhar, mas há duas formas de ganhar. A primeira, às custas da outra parte.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segunda consiste em chegar a um acordo em que os interesses relevantes das partes sejam atendidos.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					Esta é a negociação eficaz, ou seja, a negociação ganha/ganha.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600322" y="4444999"/>
            <a:ext cx="6272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E, nos dias de hoje, com a maior interdependência entre pessoas, empresas e instituições, a busca de parcerias, a terceirização e outras formas conjuntas de se obter qualidade e produtividade, a negociação eficaz é, não somente “uma boa ideia”, mas sobretudo uma necessidade. </a:t>
            </a:r>
            <a:endParaRPr lang="pt-BR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8925" y="4033677"/>
            <a:ext cx="2238904" cy="207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1003300"/>
            <a:ext cx="3029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ganha-ganha?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7625" y="1720840"/>
            <a:ext cx="89185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Portanto, é preciso que compreendamos algumas coisas sobre o ganha/ganha, a fim de evitarmos alguns desvios que são cometidos com muita assiduidade.</a:t>
            </a:r>
          </a:p>
          <a:p>
            <a:pPr algn="just"/>
            <a:r>
              <a:rPr lang="pt-BR" dirty="0" smtClean="0"/>
              <a:t> </a:t>
            </a:r>
          </a:p>
          <a:p>
            <a:pPr algn="just"/>
            <a:r>
              <a:rPr lang="pt-BR" dirty="0" smtClean="0"/>
              <a:t>Inicialmente, devemos ter em conta que o ganha/ganha ocorre dentro das condições reais e possíveis, e não dentro de condições ideais e inexistentes.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Assim, ganha/ganha pode ser obter o menor prejuízo possível, em situações que são profundamente adversas. Deve-se sempre buscar o melhor, mas o melhor exequível. 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67730" y="4113073"/>
            <a:ext cx="90064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Existem alguns princípios que devem ser seguidos pelos negociadores eficazes, na busca do ganha/ganha. Um dos mais importantes é o de que “o problema do outro não é só problema do outro”.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Assim, os negociadores agem como se fossem solucionadores de problemas comuns, sendo a palavra problema entendida na sua forma mais ampla, compreendendo desde conflitos e antagonismos, até ganhos a serem auferidos conjuntamente. </a:t>
            </a:r>
          </a:p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	Desta forma, a expressão “cada um por si”, não tem espaço e não faz o menor sentido. </a:t>
            </a:r>
            <a:endParaRPr lang="pt-B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0" y="-26988"/>
            <a:ext cx="7974013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pt-BR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B O M   D I A</a:t>
            </a:r>
            <a:endParaRPr lang="pt-BR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pic>
        <p:nvPicPr>
          <p:cNvPr id="15363" name="Picture 21" descr="http://nrussu.com/wp-content/uploads/2014/07/coffee_table_talk_pa-01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3725" y="2268538"/>
            <a:ext cx="5729288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1504950"/>
            <a:ext cx="2687637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1888" y="1482725"/>
            <a:ext cx="2855912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725" y="3976688"/>
            <a:ext cx="2676525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831850" y="1003300"/>
            <a:ext cx="3029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ganha-ganha?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78859" y="1701800"/>
            <a:ext cx="8785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fato é que o negociador eficaz é, acima de tudo, um negociador competente e, entre as expressões desta competência, está a capacidade de atuar com desenvoltura frente aos negociadores ganha/perde. Você sabe como identificar um negociador ganha/perde?</a:t>
            </a:r>
          </a:p>
          <a:p>
            <a:pPr algn="just"/>
            <a:r>
              <a:rPr lang="pt-BR" dirty="0" smtClean="0"/>
              <a:t> </a:t>
            </a:r>
          </a:p>
          <a:p>
            <a:pPr algn="just"/>
            <a:r>
              <a:rPr lang="pt-BR" dirty="0" smtClean="0"/>
              <a:t>Bem, um negociador ganha/perde pode ser identificado por que se utiliza e tem um vasto repertório daquilo que designamos de táticas sujas.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Existem duas categorias de táticas sujas: as falcatruas e as fragilizações do estado mental.</a:t>
            </a: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3458" y="4209684"/>
            <a:ext cx="2159149" cy="203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2338008" y="4150415"/>
            <a:ext cx="66260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As falcatruas se constituem em várias formas de mentiras, dados falsos e informações distorcidas, sendo que, não resta a menor dúvida, uma forma extremamente poderosa de mentira é a baseada em dados numéricos e estatísticas. 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/>
              <a:t>O negociador ganha/perde, algumas vezes segue a 1ª Lei de Roger, não pecar contra o 11º mandamento. </a:t>
            </a:r>
          </a:p>
          <a:p>
            <a:pPr algn="just"/>
            <a:r>
              <a:rPr lang="pt-BR" b="1" dirty="0" smtClean="0"/>
              <a:t>					</a:t>
            </a:r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“Isto é, não ser pego.” 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1003300"/>
            <a:ext cx="3151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8538" y="1716204"/>
            <a:ext cx="883919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Portanto, para que possamos chegar ao ganha/ganha é preciso que tenhamos uma compreensão de todos os fatores e aspectos necessários para o êxito de uma negociação.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 isso é dado pelo MIN – Modelo Integrado de Negociação.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Existem 5 pontos a serem considerados. </a:t>
            </a:r>
          </a:p>
          <a:p>
            <a:pPr algn="just"/>
            <a:endParaRPr lang="pt-BR" dirty="0" smtClean="0"/>
          </a:p>
          <a:p>
            <a:pPr marL="800100" lvl="1" indent="-342900">
              <a:buAutoNum type="arabicPeriod"/>
            </a:pPr>
            <a:r>
              <a:rPr lang="pt-BR" dirty="0" smtClean="0"/>
              <a:t>O próprio negociador com suas: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solidFill>
                  <a:srgbClr val="C00000"/>
                </a:solidFill>
              </a:rPr>
              <a:t>atitudes,</a:t>
            </a:r>
          </a:p>
          <a:p>
            <a:pPr marL="1714500" lvl="3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tx2"/>
                </a:solidFill>
              </a:rPr>
              <a:t>crenças, </a:t>
            </a:r>
          </a:p>
          <a:p>
            <a:pPr marL="2171700" lvl="4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solidFill>
                  <a:srgbClr val="C00000"/>
                </a:solidFill>
              </a:rPr>
              <a:t>valores, </a:t>
            </a:r>
          </a:p>
          <a:p>
            <a:pPr marL="2628900" lvl="5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solidFill>
                  <a:schemeClr val="tx2"/>
                </a:solidFill>
              </a:rPr>
              <a:t>conhecimentos e </a:t>
            </a:r>
          </a:p>
          <a:p>
            <a:pPr marL="3086100" lvl="6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solidFill>
                  <a:srgbClr val="C00000"/>
                </a:solidFill>
              </a:rPr>
              <a:t>habilidades. </a:t>
            </a:r>
          </a:p>
          <a:p>
            <a:endParaRPr lang="pt-BR" dirty="0" smtClean="0"/>
          </a:p>
        </p:txBody>
      </p:sp>
      <p:pic>
        <p:nvPicPr>
          <p:cNvPr id="73730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140" y="3285067"/>
            <a:ext cx="3929132" cy="2923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1003300"/>
            <a:ext cx="3151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5532" y="760414"/>
            <a:ext cx="1208617" cy="90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18538" y="1563798"/>
            <a:ext cx="8839195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Para verificar como você anda com relação a este ponto procure responder às seguintes perguntas: </a:t>
            </a:r>
          </a:p>
          <a:p>
            <a:pPr algn="just"/>
            <a:endParaRPr lang="pt-BR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chemeClr val="tx2"/>
                </a:solidFill>
              </a:rPr>
              <a:t>1 - Você sabe lutar pelo desejável de maneira realista sabendo diferenciar aquilo que, de fato, é importante em cada situação? </a:t>
            </a: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rgbClr val="C00000"/>
                </a:solidFill>
              </a:rPr>
              <a:t>2 - Tem crenças positivas e um grande desejo de obter sucesso e de realizar? </a:t>
            </a: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chemeClr val="tx2"/>
                </a:solidFill>
              </a:rPr>
              <a:t>3 - Tem conhecimento dos fatores necessários para o êxito em uma negociação?</a:t>
            </a: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rgbClr val="C00000"/>
                </a:solidFill>
              </a:rPr>
              <a:t>4 - Procura desenvolver suas habilidades, quase que de modo semelhante a um atleta que esta sempre treinando para, não apenas manter sua forma, mas também, para se aperfeiçoar? </a:t>
            </a: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chemeClr val="tx2"/>
                </a:solidFill>
              </a:rPr>
              <a:t>5 - Tem sensibilidade para perceber prontamente que os procedimentos que está adotando não estão adequados?</a:t>
            </a:r>
          </a:p>
          <a:p>
            <a:pPr algn="just">
              <a:spcAft>
                <a:spcPts val="1200"/>
              </a:spcAft>
            </a:pPr>
            <a:r>
              <a:rPr lang="pt-BR" dirty="0" smtClean="0"/>
              <a:t>	</a:t>
            </a:r>
            <a:r>
              <a:rPr lang="pt-BR" b="1" dirty="0" smtClean="0">
                <a:solidFill>
                  <a:srgbClr val="C00000"/>
                </a:solidFill>
              </a:rPr>
              <a:t>6 - Tem flexibilidade para encontrar outros caminhos quando o caminho que você está seguindo não está conduzindo aos resultados que você deseja? </a:t>
            </a:r>
            <a:endParaRPr lang="pt-BR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3360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de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47625" y="1697236"/>
            <a:ext cx="90265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Quer as pessoas queiram ou não, toda negociação é um processo. Importa em aspectos tais como etapas, estratégias, táticas, superação de impasses e a forma de se efetuar concessões. Ter a consciência de que negociação é um processo fundamental.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Existem três etapas desse processo que normalmente se constituem em pontos fracos de muitos negociadores: a preparação, ou seja, o dever de casa, a exploração, que é a coleta de informações, para que se possa fazer uma apresentação de acordo com os interesses, necessidades e desejos do outro lado e o controle e avaliação, que é o que se sucede após o acordo.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Na verdade, é aqui que poderemos saber o que vai ser efetivamente implementado e se o se o acordo foi bem ou mal formulado.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 nada adianta um acordo que, quando foi assinado se constituía num verdadeiro ganha/ganha, mas que na sua implementação, por má fé ou incompetência, acaba se transformando num ganha/perde ou, mesmo, num autêntico perde/perde.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663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conhecimento do assunto, objeto da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69333" y="1585368"/>
            <a:ext cx="8904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Este ponto é de extrema importância, pois negociação é o processo de alcançar objetivos através de um acordo e quem não conhece o assunto não sabe diferenciar um bom de um mau objetivo.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Conhecer o assunto é básico para que se possam estabelecer objetivos, definir a margem de negociação, construir alternativas de ganho comum e estabelecer critérios objetivos que possam ser utilizados na definição do acordo.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Pode envolver, entre outros, aspectos técnicos, econômicos, financeiros, sociais, administrativos, jurídicos, contabilidade de custos e matemática financeira.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 é preciso ter muito cuidado com estes assuntos.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Vejamos, por exemplo, a matemática financeira, onde os equívocos podem ser enormes. Quem se dá ao trabalho de verificar as formas de pagamento anunciadas em jornais fica estarrecido.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3622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canários da</a:t>
            </a:r>
            <a:r>
              <a:rPr lang="pt-BR" sz="2400" dirty="0" smtClean="0"/>
              <a:t>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60867" y="1357609"/>
            <a:ext cx="8796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Toda negociação tem três cenários.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52401" y="4114822"/>
            <a:ext cx="61594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O segundo cenário diz respeito ao que está por trás destes negociadores, tal como pessoas que consideram importantes ou tem como modelo, e pessoas que lhes dão os parâmetros a que devem se ater e definem seus limites de autoridade. </a:t>
            </a:r>
          </a:p>
          <a:p>
            <a:pPr algn="just"/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A estas pessoas chamamos de eleitorado dos negociadores e saber quem é o eleitorado do outro negociador pode ser uma informação de grande valia.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387415" y="1726941"/>
            <a:ext cx="6686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tx2"/>
                </a:solidFill>
              </a:rPr>
              <a:t>O primeiro diz respeito ao local e às pessoas que estão diretamente envolvidas na negociação, ou seja, àqueles que estão buscando chegar a um acordo. </a:t>
            </a:r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É sempre necessário saber a autoridade da pessoa com quem se está negociando. </a:t>
            </a:r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Caso não se tenha esta preocupação pode-se perder muito tempo negociando com a pessoa errada ou se fazer concessões sem obter nada em troca. </a:t>
            </a:r>
          </a:p>
        </p:txBody>
      </p:sp>
      <p:pic>
        <p:nvPicPr>
          <p:cNvPr id="2050" name="Picture 2" descr="Resultado de imagem para cenári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868" y="1843909"/>
            <a:ext cx="2226548" cy="2025358"/>
          </a:xfrm>
          <a:prstGeom prst="rect">
            <a:avLst/>
          </a:prstGeom>
          <a:noFill/>
        </p:spPr>
      </p:pic>
      <p:pic>
        <p:nvPicPr>
          <p:cNvPr id="2052" name="Picture 4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132" y="4063783"/>
            <a:ext cx="2631017" cy="2084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831850" y="876295"/>
            <a:ext cx="36229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canários da</a:t>
            </a:r>
            <a:r>
              <a:rPr lang="pt-BR" sz="2400" dirty="0" smtClean="0"/>
              <a:t> </a:t>
            </a: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03713" y="4322339"/>
            <a:ext cx="4773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O terceiro cenário é o macroambiente econômico, político, social e cultural. Nestes tempos de globalização, tem um peso bastante acentuado. Várias negociações já foram perdidas em função do desconhecimento da cultura de outros povos. 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Picture 4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711" y="1671835"/>
            <a:ext cx="2631017" cy="2084338"/>
          </a:xfrm>
          <a:prstGeom prst="rect">
            <a:avLst/>
          </a:prstGeom>
          <a:noFill/>
        </p:spPr>
      </p:pic>
      <p:sp>
        <p:nvSpPr>
          <p:cNvPr id="14" name="Retângulo 13"/>
          <p:cNvSpPr/>
          <p:nvPr/>
        </p:nvSpPr>
        <p:spPr>
          <a:xfrm>
            <a:off x="2734728" y="1549183"/>
            <a:ext cx="6339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Inclui-se aqui, também, todo o apoio logístico necessário para que se efetue uma boa negociação, tal como uma sólida base de informações, de análise e de assessoria. Pode-se pensar em alguma coisa semelhante ao que acontece nas partidas de xadrez. </a:t>
            </a:r>
          </a:p>
          <a:p>
            <a:pPr algn="just"/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Quando uma partida é suspensa, cada lado tem um conjunto de assessores que vai analisar o que ocorreu, prever quais os possíveis desdobramentos e oferecer sugestões. </a:t>
            </a:r>
          </a:p>
        </p:txBody>
      </p:sp>
      <p:pic>
        <p:nvPicPr>
          <p:cNvPr id="5122" name="Picture 2" descr="Resultado de imagem para cenári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1471" y="4000605"/>
            <a:ext cx="3989933" cy="22118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3964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Relacionamento Interpessoal: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921000" y="1651258"/>
            <a:ext cx="61531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É uma outra área básica a ser considerada. A habilidade de relacionamento começa, na realidade, com a capacidade de separar as pessoas dos problemas que ocorrem na negociação.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Isso quer dizer não transformar as dificuldades inerentes ao processo de negociação em algo pessoal contra a figura do outro negociador. 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335544"/>
            <a:ext cx="2768600" cy="2441906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52400" y="3820467"/>
            <a:ext cx="89217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Ou seja, uma batalha de vontades, um conflito de egos, em que o mais importante passa a ser ver suas opiniões e posições prevalecerem, não importando a qualidade do acordo nem a contribuição efetiva que o outro lado pode oferecer no sentido de um desfecho que atenda aos interesses de ambas as partes.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área também diz respeito à capacidade de identificar estilos comportamentais dos negociadores, de negociar de forma apropriada ao estilo do outro e de saber trabalhar com os impasses e as frustrações que, eventualmente, possam ocorrer.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7625" y="1460160"/>
            <a:ext cx="9026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negociação eficaz depende, portanto, de muita competência.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Deve ser sempre lembrado que esta competência diz respeito não somente a aspectos da realidade externa dos negociadores, mas também e, sobretudo, de suas realidades internas, tal como seus processos de percepção, expectativas, emoções, temores, atitudes, crenças, valores e necessidades. </a:t>
            </a:r>
          </a:p>
        </p:txBody>
      </p:sp>
      <p:pic>
        <p:nvPicPr>
          <p:cNvPr id="3074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53458" y="3325174"/>
            <a:ext cx="2513542" cy="2880893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769533" y="3417694"/>
            <a:ext cx="73046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Um negociador eficaz tem sempre presente que as pessoas se comportam de acordo com a realidade percebida, isto é com seus mapas mentais que são suas representações da realidade externa, ou seja, do território e, consequentemente, dos cenários da negociação. </a:t>
            </a:r>
          </a:p>
          <a:p>
            <a:pPr algn="just"/>
            <a:endParaRPr lang="pt-BR" dirty="0" smtClean="0"/>
          </a:p>
        </p:txBody>
      </p:sp>
      <p:sp>
        <p:nvSpPr>
          <p:cNvPr id="13" name="Retângulo 12"/>
          <p:cNvSpPr/>
          <p:nvPr/>
        </p:nvSpPr>
        <p:spPr>
          <a:xfrm>
            <a:off x="2895599" y="4895022"/>
            <a:ext cx="6028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Portanto, negociar bem é, também, um processo de descoberta da experiência subjetiva própria e do outro negociador, e de seu território interno, pois este é o verdadeiro local em que a negociação acontece.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584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854" y="81226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5846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79444" y="842427"/>
            <a:ext cx="67491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 CONCEITO DO GANHA-GANHA EM NEGOCIAÇÃO?</a:t>
            </a:r>
            <a:endParaRPr lang="pt-BR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9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67667" y="2992731"/>
            <a:ext cx="5342458" cy="330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6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9671" y="1571636"/>
            <a:ext cx="2205729" cy="127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378633" y="5929867"/>
            <a:ext cx="7866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>
                <a:hlinkClick r:id="rId7"/>
              </a:rPr>
              <a:t>http://jawanderley.pro.br/wp-content/uploads/2013/03/globonews.mp4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493" y="1346199"/>
            <a:ext cx="4428526" cy="234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107697" y="3953933"/>
            <a:ext cx="3646639" cy="1892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1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VÍDEO:</a:t>
            </a:r>
          </a:p>
          <a:p>
            <a:r>
              <a:rPr lang="pt-BR" sz="21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CONTA CORRENTE</a:t>
            </a:r>
          </a:p>
          <a:p>
            <a:r>
              <a:rPr lang="pt-BR" sz="21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(GLOBONEWS)</a:t>
            </a:r>
          </a:p>
          <a:p>
            <a:endParaRPr lang="pt-BR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ENTREVISTA:</a:t>
            </a:r>
          </a:p>
          <a:p>
            <a:r>
              <a:rPr lang="pt-BR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JOSÉ AUGUSTO WANDERLEY</a:t>
            </a:r>
            <a:endParaRPr lang="pt-BR" sz="21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18435" name="Picture 2" descr="http://us.123rf.com/450wm/lightwise/lightwise1206/lightwise120600064/14119263-human-intelligence-head-concept-with-gears-and-cogs-as-symbols-of-brain-function-as-a-neurological-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88" y="1447800"/>
            <a:ext cx="727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17475" y="1603375"/>
            <a:ext cx="8867775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2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CONTEXTUALIZAÇÃO DA DISCIPLINA</a:t>
            </a:r>
          </a:p>
          <a:p>
            <a:pPr eaLnBrk="1" hangingPunct="1">
              <a:defRPr/>
            </a:pPr>
            <a:endParaRPr lang="pt-BR" sz="2200" b="1" dirty="0">
              <a:solidFill>
                <a:srgbClr val="EF792F"/>
              </a:solidFill>
              <a:cs typeface="Arial" charset="0"/>
            </a:endParaRPr>
          </a:p>
          <a:p>
            <a:pPr eaLnBrk="1" hangingPunct="1">
              <a:defRPr/>
            </a:pPr>
            <a:endParaRPr lang="pt-BR" sz="2200" b="1" dirty="0">
              <a:solidFill>
                <a:srgbClr val="EF792F"/>
              </a:solidFill>
              <a:cs typeface="Arial" charset="0"/>
            </a:endParaRPr>
          </a:p>
        </p:txBody>
      </p:sp>
      <p:sp>
        <p:nvSpPr>
          <p:cNvPr id="6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8438" name="Picture 8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9275" y="5634038"/>
            <a:ext cx="898525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Retângulo 1"/>
          <p:cNvSpPr>
            <a:spLocks noChangeArrowheads="1"/>
          </p:cNvSpPr>
          <p:nvPr/>
        </p:nvSpPr>
        <p:spPr bwMode="auto">
          <a:xfrm>
            <a:off x="117475" y="2249488"/>
            <a:ext cx="8950325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/>
              <a:t>No mundo moderno a necessidade de administração de conflitos e negociação é um fator crítico de sucesso.</a:t>
            </a:r>
          </a:p>
          <a:p>
            <a:pPr algn="just"/>
            <a:endParaRPr lang="pt-BR"/>
          </a:p>
          <a:p>
            <a:pPr algn="just"/>
            <a:r>
              <a:rPr lang="pt-BR"/>
              <a:t>A disciplina contribuirá de forma excepcional quanto à especialização tanto acadêmica quanto profissional do aluno perante o curso de pós-graduação/MBA em Gestão Estratégica de Pessoas, pois são abordados os conceitos que englobam a importância da administração de conflitos e negociação em negociações de uma forma geral, bem como os principais elementos envolvidos na arte do planejamento de negociações. </a:t>
            </a:r>
          </a:p>
          <a:p>
            <a:pPr algn="just"/>
            <a:endParaRPr lang="pt-BR"/>
          </a:p>
          <a:p>
            <a:pPr algn="just"/>
            <a:r>
              <a:rPr lang="pt-BR"/>
              <a:t>A vida e a perenidade de uma organização, está diretamente associada a um bom e eficaz planejamento empresarial associando, a visão estratégica da organização aos desejos e interesses das pessoas. A disciplina permitirá aos alunos desenvolverem conhecimento, habilidade e competências no domínio quanto aos modelos de negociação definindo técnicas, estilos, táticas e estratégias do planejamento da negociação ao acordo final. </a:t>
            </a:r>
            <a:endParaRPr lang="pt-BR" altLang="pt-BR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3553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47625" y="1532468"/>
            <a:ext cx="88339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Observamos uma abordagem interessante quanto ao modelo de negociação que tem três princípios básicos que irão desdobrar-se em diversos pontos correlatos e que deverão ser atendidos para atingir um resultado satisfatório, que seriam: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O primeiro princípio básico seria descobrir o lugar do outro, ou seja, entender quais são os seus anseios reais, estar no lugar dele, e principalmente entender a cultura com que está negociando. </a:t>
            </a:r>
          </a:p>
        </p:txBody>
      </p:sp>
      <p:pic>
        <p:nvPicPr>
          <p:cNvPr id="70660" name="Picture 4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319130">
            <a:off x="5435581" y="3342908"/>
            <a:ext cx="2633133" cy="2749302"/>
          </a:xfrm>
          <a:prstGeom prst="rect">
            <a:avLst/>
          </a:prstGeom>
          <a:noFill/>
        </p:spPr>
      </p:pic>
      <p:sp>
        <p:nvSpPr>
          <p:cNvPr id="16" name="Retângulo 15"/>
          <p:cNvSpPr/>
          <p:nvPr/>
        </p:nvSpPr>
        <p:spPr>
          <a:xfrm>
            <a:off x="157693" y="3674533"/>
            <a:ext cx="5049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O segundo princípio básico seria observar que a negociação é um processo e nunca apenas um evento singular e específico. </a:t>
            </a:r>
          </a:p>
          <a:p>
            <a:pPr algn="just"/>
            <a:endParaRPr lang="pt-BR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pt-BR" b="1" dirty="0" smtClean="0">
                <a:solidFill>
                  <a:schemeClr val="accent1">
                    <a:lumMod val="50000"/>
                  </a:schemeClr>
                </a:solidFill>
              </a:rPr>
              <a:t>Deve-se ter o cuidado ao conduzir a negociação, mantendo a eficácia e constantemente ajustando os passos para que ocorra naturalmente sem ruídos. </a:t>
            </a:r>
            <a:endParaRPr lang="pt-BR" dirty="0" smtClean="0"/>
          </a:p>
        </p:txBody>
      </p:sp>
      <p:sp>
        <p:nvSpPr>
          <p:cNvPr id="17" name="Retângulo 16"/>
          <p:cNvSpPr/>
          <p:nvPr/>
        </p:nvSpPr>
        <p:spPr>
          <a:xfrm>
            <a:off x="4385733" y="5782802"/>
            <a:ext cx="1622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Necessidades</a:t>
            </a:r>
            <a:endParaRPr lang="pt-BR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6798411" y="3181286"/>
            <a:ext cx="840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605158" y="5723533"/>
            <a:ext cx="1468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876295"/>
            <a:ext cx="3553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de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896933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23200" y="760413"/>
            <a:ext cx="1250950" cy="936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212722" y="1532468"/>
            <a:ext cx="8668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O terceiro princípio básico seria conquistar a confiança da outra parte, que certamente irá se desdobrar em relacionamentos futuros e duradouros. </a:t>
            </a:r>
          </a:p>
          <a:p>
            <a:pPr algn="just"/>
            <a:endParaRPr lang="pt-BR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Afinal, quem não gosta de negociar com pessoas honestas que inspiram confiança e são cumpridoras das promessas e obrigações? 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Picture 4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319130">
            <a:off x="3693894" y="2638780"/>
            <a:ext cx="3613642" cy="3773069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642704" y="5427200"/>
            <a:ext cx="2226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Necessidades</a:t>
            </a:r>
            <a:endParaRPr lang="pt-BR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6669562" y="2884953"/>
            <a:ext cx="1153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Riscos</a:t>
            </a:r>
            <a:endParaRPr lang="pt-BR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127994" y="5427200"/>
            <a:ext cx="20160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Alternativas</a:t>
            </a:r>
            <a:endParaRPr lang="pt-B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4919" y="3038832"/>
            <a:ext cx="2763373" cy="3167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2437" y="675743"/>
            <a:ext cx="318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da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14" y="719126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114" y="1155180"/>
            <a:ext cx="2101388" cy="271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2437" y="3891015"/>
            <a:ext cx="2089112" cy="271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92943" y="1128510"/>
            <a:ext cx="2080986" cy="271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05739" y="3868511"/>
            <a:ext cx="2093262" cy="269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4412" y="1120474"/>
            <a:ext cx="2101388" cy="271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75143" y="3885445"/>
            <a:ext cx="2023284" cy="265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63315" y="3857147"/>
            <a:ext cx="2038350" cy="264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Imagem relacionad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41633" y="1830388"/>
            <a:ext cx="1799167" cy="1731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Resultado de imagem para modelo de negociaçã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279" y="760413"/>
            <a:ext cx="9160111" cy="6143625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2437" y="760413"/>
            <a:ext cx="3180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da negociação: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14" y="778395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5846" name="Picture 1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9400" y="760413"/>
            <a:ext cx="1174750" cy="87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tângulo 1"/>
          <p:cNvSpPr>
            <a:spLocks noChangeArrowheads="1"/>
          </p:cNvSpPr>
          <p:nvPr/>
        </p:nvSpPr>
        <p:spPr bwMode="auto">
          <a:xfrm>
            <a:off x="4529667" y="2138968"/>
            <a:ext cx="461433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Vídeo: Negociação</a:t>
            </a:r>
          </a:p>
          <a:p>
            <a:pPr algn="just"/>
            <a:r>
              <a:rPr lang="pt-B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	- Uma Linda Mulher</a:t>
            </a:r>
          </a:p>
        </p:txBody>
      </p:sp>
      <p:pic>
        <p:nvPicPr>
          <p:cNvPr id="35849" name="Picture 2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5466" y="3524755"/>
            <a:ext cx="5198533" cy="318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6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969" y="4602023"/>
            <a:ext cx="1698209" cy="8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969" y="1947025"/>
            <a:ext cx="4188364" cy="2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ângulo 15"/>
          <p:cNvSpPr/>
          <p:nvPr/>
        </p:nvSpPr>
        <p:spPr>
          <a:xfrm>
            <a:off x="78576" y="1483995"/>
            <a:ext cx="890218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300" b="1" dirty="0" smtClean="0">
                <a:solidFill>
                  <a:srgbClr val="C00000"/>
                </a:solidFill>
              </a:rPr>
              <a:t>Assista ao vídeo e faça uma reflexão quanto ao processo de negociação.</a:t>
            </a:r>
          </a:p>
        </p:txBody>
      </p:sp>
      <p:pic>
        <p:nvPicPr>
          <p:cNvPr id="17" name="Picture 6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3827" y="4602023"/>
            <a:ext cx="1698209" cy="89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/>
          <p:cNvSpPr/>
          <p:nvPr/>
        </p:nvSpPr>
        <p:spPr>
          <a:xfrm>
            <a:off x="831850" y="1003300"/>
            <a:ext cx="3012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proposta: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0448" y="5799665"/>
            <a:ext cx="397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sz="2400" dirty="0" smtClean="0">
                <a:hlinkClick r:id="rId8"/>
              </a:rPr>
              <a:t>https://youtu.be/IQvX5vssh-4</a:t>
            </a:r>
            <a:r>
              <a:rPr lang="pt-BR" altLang="pt-BR" sz="2400" dirty="0" smtClean="0"/>
              <a:t> </a:t>
            </a:r>
            <a:endParaRPr lang="pt-BR" alt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9525" y="1870097"/>
            <a:ext cx="9134475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 eaLnBrk="1" hangingPunct="1">
              <a:buFont typeface="Wingdings" pitchFamily="2" charset="2"/>
              <a:buChar char="Ø"/>
              <a:defRPr/>
            </a:pPr>
            <a:r>
              <a:rPr lang="pt-B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Considerações finais – Apresentando impressões sobre os conteúdos da aula;</a:t>
            </a:r>
          </a:p>
          <a:p>
            <a:pPr lvl="1" algn="just" eaLnBrk="1" hangingPunct="1">
              <a:buFont typeface="Wingdings" pitchFamily="2" charset="2"/>
              <a:buChar char="Ø"/>
              <a:defRPr/>
            </a:pPr>
            <a:endParaRPr lang="pt-BR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 eaLnBrk="1" hangingPunct="1">
              <a:buFont typeface="Wingdings" pitchFamily="2" charset="2"/>
              <a:buChar char="Ø"/>
              <a:defRPr/>
            </a:pPr>
            <a:endParaRPr lang="pt-B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Leia o artigo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Título: PM do Rio criará batalhão para atuar em manifestações.</a:t>
            </a:r>
          </a:p>
          <a:p>
            <a:r>
              <a:rPr lang="pt-BR" dirty="0" smtClean="0">
                <a:hlinkClick r:id="rId3"/>
              </a:rPr>
              <a:t>http://veja.abril.com.br/noticia/brasil/pm-do-rio-criara-batalhao-para-atuar-em-manifestacoes</a:t>
            </a:r>
            <a:endParaRPr lang="pt-BR" dirty="0" smtClean="0"/>
          </a:p>
          <a:p>
            <a:pPr lvl="1" algn="just" eaLnBrk="1" hangingPunct="1">
              <a:buFont typeface="Wingdings" pitchFamily="2" charset="2"/>
              <a:buChar char="Ø"/>
              <a:defRPr/>
            </a:pP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92" name="Picture 2" descr="http://3.bp.blogspot.com/_mCT7NaU_lWw/SzCM_JtwmQI/AAAAAAAAAgY/6RuQbyDI4Nw/s200/Estudo+de+cas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9600" y="868363"/>
            <a:ext cx="738188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19075" y="736600"/>
            <a:ext cx="7834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</a:rPr>
              <a:t>Atividade Prática – Brainstorming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12167" y="4451323"/>
            <a:ext cx="1634866" cy="16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69099" y="4057650"/>
            <a:ext cx="4691120" cy="231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7898" name="Picture 14" descr="Imagem relacionad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095" y="4292588"/>
            <a:ext cx="25273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tângulo 13"/>
          <p:cNvSpPr/>
          <p:nvPr/>
        </p:nvSpPr>
        <p:spPr>
          <a:xfrm>
            <a:off x="219075" y="1293308"/>
            <a:ext cx="3186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das Atividades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5064125" y="5059363"/>
            <a:ext cx="3560763" cy="1631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5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</a:rPr>
              <a:t>Retorno às</a:t>
            </a:r>
          </a:p>
          <a:p>
            <a:pPr algn="ctr" eaLnBrk="1" hangingPunct="1">
              <a:defRPr/>
            </a:pPr>
            <a:r>
              <a:rPr lang="pt-BR" sz="5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</a:rPr>
              <a:t> 13 horas</a:t>
            </a:r>
          </a:p>
        </p:txBody>
      </p:sp>
      <p:pic>
        <p:nvPicPr>
          <p:cNvPr id="38917" name="Picture 2" descr="http://4.bp.blogspot.com/-NMt49uORiSo/T-Ce4xHGPII/AAAAAAAABVc/lKESrO9MtDI/s1600/almo%25C3%25A7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1811338"/>
            <a:ext cx="42481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600075" y="884238"/>
            <a:ext cx="7885113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6000" b="1" spc="3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  <a:cs typeface="Arial" charset="0"/>
              </a:rPr>
              <a:t>VAMOS ALMOÇAR!</a:t>
            </a:r>
          </a:p>
        </p:txBody>
      </p:sp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638" y="1838325"/>
            <a:ext cx="4357687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PT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546600" y="2624138"/>
            <a:ext cx="427355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6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AULA  06</a:t>
            </a:r>
            <a:endParaRPr lang="pt-BR" sz="6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-14288" y="6108700"/>
            <a:ext cx="70373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4000" b="1" i="1">
                <a:solidFill>
                  <a:schemeClr val="bg1"/>
                </a:solidFill>
              </a:rPr>
              <a:t>Prof. Adm. Eco. Msc. Luiz Lobato</a:t>
            </a:r>
          </a:p>
        </p:txBody>
      </p:sp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419475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8"/>
          <p:cNvSpPr>
            <a:spLocks noChangeArrowheads="1"/>
          </p:cNvSpPr>
          <p:nvPr/>
        </p:nvSpPr>
        <p:spPr bwMode="auto">
          <a:xfrm>
            <a:off x="4562475" y="3810000"/>
            <a:ext cx="220980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HORÁRIO: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Início: 13:00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rgbClr val="716D65"/>
                </a:solidFill>
              </a:rPr>
              <a:t>Término: 16:30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152482" y="4363282"/>
            <a:ext cx="1743043" cy="2292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350" y="2779713"/>
            <a:ext cx="415131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2408238" y="1806575"/>
            <a:ext cx="6731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t-BR" altLang="pt-BR" sz="2400" b="1"/>
              <a:t>Disciplina:</a:t>
            </a:r>
          </a:p>
          <a:p>
            <a:pPr algn="ctr" eaLnBrk="1" hangingPunct="1"/>
            <a:r>
              <a:rPr lang="pt-BR" altLang="pt-BR" sz="2000" b="1"/>
              <a:t>NPG0020 ADMINISTRAÇÃO DE CONFLITOS E NEGOCIAÇÃO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3873500" y="238125"/>
            <a:ext cx="5167313" cy="1384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4400" dirty="0" smtClean="0">
                <a:solidFill>
                  <a:srgbClr val="716D65"/>
                </a:solidFill>
              </a:rPr>
              <a:t> </a:t>
            </a:r>
            <a:r>
              <a:rPr lang="pt-BR" sz="40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GESTÃO ESTRATÉGICA </a:t>
            </a:r>
          </a:p>
          <a:p>
            <a:pPr algn="ctr" eaLnBrk="1" hangingPunct="1">
              <a:defRPr/>
            </a:pPr>
            <a:r>
              <a:rPr lang="pt-BR" sz="40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PESSOAS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7cosocial.com/Portals/176257/images/shutterstock_978139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815975"/>
            <a:ext cx="1233487" cy="923925"/>
          </a:xfrm>
          <a:prstGeom prst="rect">
            <a:avLst/>
          </a:prstGeom>
          <a:noFill/>
          <a:ln w="15875" cap="sq" cmpd="sng">
            <a:solidFill>
              <a:schemeClr val="accent6">
                <a:lumMod val="75000"/>
              </a:schemeClr>
            </a:solidFill>
            <a:bevel/>
          </a:ln>
          <a:effectLst/>
        </p:spPr>
      </p:pic>
      <p:sp>
        <p:nvSpPr>
          <p:cNvPr id="10" name="Retângulo 9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930400" y="989013"/>
            <a:ext cx="30289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227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DE ENSINO </a:t>
            </a:r>
            <a:endParaRPr lang="pt-BR" sz="2800" dirty="0"/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52399" y="1959147"/>
            <a:ext cx="88931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AULA 06: NEGOCIAÇÃO DE POSIÇÕES E TEORIA DA NEGOCIAÇÃO BASEADA EM PRINCÍPIOS  </a:t>
            </a:r>
          </a:p>
          <a:p>
            <a:endParaRPr lang="pt-BR" sz="2400" b="1" dirty="0" smtClean="0"/>
          </a:p>
          <a:p>
            <a:pPr algn="just"/>
            <a:r>
              <a:rPr lang="pt-BR" sz="2400" b="1" dirty="0" smtClean="0"/>
              <a:t>INTRODUÇÃO - </a:t>
            </a:r>
            <a:r>
              <a:rPr lang="pt-BR" sz="2400" dirty="0" smtClean="0"/>
              <a:t>NEGOCIAÇÃO DE POSIÇÕES E TEORIA DA NEGOCIAÇÃO BASEADA EM PRINCÍPIOS  - </a:t>
            </a:r>
            <a:r>
              <a:rPr lang="pt-BR" sz="2400" b="1" dirty="0" smtClean="0"/>
              <a:t>A NEGOCIAÇÃO E A SUA PREPARAÇÃO - </a:t>
            </a:r>
            <a:r>
              <a:rPr lang="pt-BR" sz="2400" dirty="0" smtClean="0"/>
              <a:t>A MATRIZ DE PREPARAÇÃO: COMO SE PREPARAR MUITO MELHOR PARA UMA NEGOCIAÇÃO </a:t>
            </a:r>
            <a:endParaRPr lang="pt-BR" sz="2400" b="1" dirty="0"/>
          </a:p>
        </p:txBody>
      </p:sp>
      <p:pic>
        <p:nvPicPr>
          <p:cNvPr id="15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5933" y="4148567"/>
            <a:ext cx="3088217" cy="231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399" y="624060"/>
            <a:ext cx="1570337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750" y="4759914"/>
            <a:ext cx="2895600" cy="1654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41989" name="Picture 3" descr="https://mastia.files.wordpress.com/2015/06/referencias-biblioraficas.gif?w=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758825"/>
            <a:ext cx="14176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703388" y="1112838"/>
            <a:ext cx="20050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Referências:</a:t>
            </a:r>
          </a:p>
        </p:txBody>
      </p:sp>
      <p:sp>
        <p:nvSpPr>
          <p:cNvPr id="9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47625" y="1997839"/>
            <a:ext cx="90265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BURBRIDGE, R. Marc </a:t>
            </a:r>
            <a:r>
              <a:rPr lang="pt-BR" dirty="0" err="1" smtClean="0"/>
              <a:t>et</a:t>
            </a:r>
            <a:r>
              <a:rPr lang="pt-BR" dirty="0" smtClean="0"/>
              <a:t> al. Gestão de negociação: como conseguir o que se quer sem ceder o que não se deve. São Paulo: Saraiva, 2007.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BURBRIDGE, R. Marc. Gestão de conflitos. São Paulo: Saraiva, 2012.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FERREIRA, Gonzaga. Negociação: como usar a inteligência e a racionalidade. São Paulo. Atlas, 2008.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LEWICKI, Roy L.; SAUNDERS, David M.; MINTON, John W. Fundamentos da negociação. Porto Alegre: </a:t>
            </a:r>
            <a:r>
              <a:rPr lang="pt-BR" dirty="0" err="1" smtClean="0"/>
              <a:t>Bookman</a:t>
            </a:r>
            <a:r>
              <a:rPr lang="pt-BR" dirty="0" smtClean="0"/>
              <a:t>, 2002.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MELLO, José Carlos Martins F. de. Negociação baseada em estratégia. 2. ed. São Paulo: Atlas, 2010. 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THOMPSON, </a:t>
            </a:r>
            <a:r>
              <a:rPr lang="pt-BR" dirty="0" err="1" smtClean="0"/>
              <a:t>Leigh</a:t>
            </a:r>
            <a:r>
              <a:rPr lang="pt-BR" dirty="0" smtClean="0"/>
              <a:t> L. O negociador. 3. ed. São Paulo: Pearson </a:t>
            </a:r>
            <a:r>
              <a:rPr lang="pt-BR" dirty="0" err="1" smtClean="0"/>
              <a:t>Prentice</a:t>
            </a:r>
            <a:r>
              <a:rPr lang="pt-BR" dirty="0" smtClean="0"/>
              <a:t> Hall, 2009.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19459" name="Picture 2" descr="http://us.123rf.com/450wm/lightwise/lightwise1206/lightwise120600064/14119263-human-intelligence-head-concept-with-gears-and-cogs-as-symbols-of-brain-function-as-a-neurological-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88" y="1447800"/>
            <a:ext cx="727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60325" y="1490663"/>
            <a:ext cx="9083675" cy="44323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OBJETIVOS DA DISCIPLINA:</a:t>
            </a:r>
          </a:p>
          <a:p>
            <a:pPr eaLnBrk="1" hangingPunct="1">
              <a:defRPr/>
            </a:pPr>
            <a:endParaRPr lang="en-US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pt-BR" sz="2000" dirty="0">
                <a:cs typeface="Arial" panose="020B0604020202020204" pitchFamily="34" charset="0"/>
              </a:rPr>
              <a:t>Compreender os conceitos fundamentais da administração de conflitos e negociação;</a:t>
            </a:r>
          </a:p>
          <a:p>
            <a:pPr marL="342900" indent="-342900" algn="just" eaLnBrk="1" hangingPunct="1">
              <a:buFontTx/>
              <a:buChar char="-"/>
              <a:defRPr/>
            </a:pPr>
            <a:endParaRPr lang="pt-BR" sz="2000" dirty="0">
              <a:cs typeface="Arial" panose="020B0604020202020204" pitchFamily="34" charset="0"/>
            </a:endParaRPr>
          </a:p>
          <a:p>
            <a:pPr marL="342900" indent="-342900" eaLnBrk="1" hangingPunct="1">
              <a:buFontTx/>
              <a:buChar char="-"/>
              <a:defRPr/>
            </a:pPr>
            <a:r>
              <a:rPr lang="pt-BR" sz="2000" dirty="0">
                <a:cs typeface="Arial" panose="020B0604020202020204" pitchFamily="34" charset="0"/>
              </a:rPr>
              <a:t>Estruturar os processos da administração de conflitos e negociação</a:t>
            </a:r>
            <a:r>
              <a:rPr lang="pt-BR" sz="2400" dirty="0"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just" eaLnBrk="1" hangingPunct="1">
              <a:defRPr/>
            </a:pPr>
            <a:endParaRPr lang="pt-BR" dirty="0"/>
          </a:p>
          <a:p>
            <a:pPr algn="just"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ESPECÍFICOS:</a:t>
            </a:r>
          </a:p>
          <a:p>
            <a:pPr algn="just" eaLnBrk="1" hangingPunct="1">
              <a:defRPr/>
            </a:pP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pt-BR" sz="2000" dirty="0">
                <a:cs typeface="Arial" panose="020B0604020202020204" pitchFamily="34" charset="0"/>
              </a:rPr>
              <a:t>Identificar os conceitos da administração de conflitos e negociação;</a:t>
            </a:r>
          </a:p>
          <a:p>
            <a:pPr marL="342900" indent="-342900" algn="just" eaLnBrk="1" hangingPunct="1">
              <a:buFontTx/>
              <a:buChar char="-"/>
              <a:defRPr/>
            </a:pPr>
            <a:endParaRPr lang="pt-BR" sz="2000" dirty="0">
              <a:cs typeface="Arial" panose="020B0604020202020204" pitchFamily="34" charset="0"/>
            </a:endParaRPr>
          </a:p>
          <a:p>
            <a:pPr marL="342900" indent="-342900" algn="just" eaLnBrk="1" hangingPunct="1">
              <a:buFontTx/>
              <a:buChar char="-"/>
              <a:defRPr/>
            </a:pPr>
            <a:r>
              <a:rPr lang="pt-BR" sz="2000" dirty="0">
                <a:cs typeface="Arial" panose="020B0604020202020204" pitchFamily="34" charset="0"/>
              </a:rPr>
              <a:t>Analisar os processos da administração de conflitos e negociação.</a:t>
            </a:r>
          </a:p>
          <a:p>
            <a:pPr algn="just" eaLnBrk="1" hangingPunct="1">
              <a:defRPr/>
            </a:pP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8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4933" y="4705460"/>
            <a:ext cx="2210330" cy="1879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12775" y="1033463"/>
            <a:ext cx="1914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Introdução:</a:t>
            </a:r>
          </a:p>
        </p:txBody>
      </p:sp>
      <p:pic>
        <p:nvPicPr>
          <p:cNvPr id="4301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12838"/>
            <a:ext cx="4492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493713" y="1787821"/>
            <a:ext cx="813593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intitulada Negociação de posições e teoria da negociação baseada em princípios, procurei focar nos princípios da preparação para sua negociação e de apresentar uma ferramenta prática que modelasse a maneira de fazer uma boa preparação para obter melhores resultados nas negociações.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Evidenciaremos que a melhor maneira até hoje encontrada para tratar de todos os assuntos preventivos para uma negociação é através da preparação da negociação. </a:t>
            </a:r>
          </a:p>
        </p:txBody>
      </p:sp>
      <p:pic>
        <p:nvPicPr>
          <p:cNvPr id="23554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863" y="3923877"/>
            <a:ext cx="3121941" cy="2341456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3395132" y="4127085"/>
            <a:ext cx="5679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Esta </a:t>
            </a:r>
            <a:r>
              <a:rPr lang="pt-BR" dirty="0" smtClean="0"/>
              <a:t>atividade redunda em aumento do nosso poder de persuasão e na possibilidade de identificar e aproveitarmos as oportunidades existentes e de encontrarmos soluções positivas para ambas as partes.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Apresentaremos o MIN (Modelo Integrado de Negociação). 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612775" y="1033463"/>
            <a:ext cx="191452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Introdução:</a:t>
            </a:r>
          </a:p>
        </p:txBody>
      </p:sp>
      <p:pic>
        <p:nvPicPr>
          <p:cNvPr id="4301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12838"/>
            <a:ext cx="4492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5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531816"/>
            <a:ext cx="449262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116013" y="4506415"/>
            <a:ext cx="148907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pt-BR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Objetivos: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69863" y="1806871"/>
            <a:ext cx="89042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MIN (Modelo Integrado de Negociação).</a:t>
            </a:r>
          </a:p>
          <a:p>
            <a:endParaRPr lang="pt-BR" dirty="0" smtClean="0"/>
          </a:p>
          <a:p>
            <a:r>
              <a:rPr lang="pt-BR" dirty="0" smtClean="0"/>
              <a:t>É um modelo que compreende cinco aspectos fundamentais e presentes em toda e qualquer negociação, que são:</a:t>
            </a:r>
          </a:p>
          <a:p>
            <a:r>
              <a:rPr lang="pt-BR" dirty="0" smtClean="0"/>
              <a:t> a) conhecimento do negócio;</a:t>
            </a:r>
          </a:p>
          <a:p>
            <a:r>
              <a:rPr lang="pt-BR" dirty="0" smtClean="0"/>
              <a:t> b) os cenários da negociação;</a:t>
            </a:r>
          </a:p>
          <a:p>
            <a:r>
              <a:rPr lang="pt-BR" dirty="0" smtClean="0"/>
              <a:t> c) o processo de negociação e suas etapas;</a:t>
            </a:r>
          </a:p>
          <a:p>
            <a:r>
              <a:rPr lang="pt-BR" dirty="0" smtClean="0"/>
              <a:t> d) o relacionamento interpessoal;</a:t>
            </a:r>
          </a:p>
          <a:p>
            <a:r>
              <a:rPr lang="pt-BR" dirty="0" smtClean="0"/>
              <a:t> e) a realidade pessoal do negociador. 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642938" y="5038525"/>
            <a:ext cx="8431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pt-BR" b="1" dirty="0" smtClean="0"/>
              <a:t>Entender a negociação e sua preparação; </a:t>
            </a:r>
          </a:p>
          <a:p>
            <a:pPr marL="342900" indent="-342900">
              <a:buAutoNum type="arabicPeriod"/>
            </a:pPr>
            <a:endParaRPr lang="pt-BR" b="1" dirty="0" smtClean="0"/>
          </a:p>
          <a:p>
            <a:pPr algn="just"/>
            <a:r>
              <a:rPr lang="pt-BR" b="1" dirty="0" smtClean="0"/>
              <a:t>2. 	Compreender a matriz de preparação: como se preparar melhor para uma negociação. </a:t>
            </a: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8583" y="2950210"/>
            <a:ext cx="3121941" cy="2341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774691"/>
            <a:ext cx="60875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Negociação de Posições e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Teoria da Negociação baseada em Princípios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2048292"/>
            <a:ext cx="85121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Em negociação a preparação é tarefa preventiva indispensável pela qual são estudados os pontos fortes e fracos do nosso oponente para identificar as possíveis oportunidades e ameaças advindas da negociação.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Sabemos que este ambiente de negociação é de muita surpresa, mas é preciso pelo menos monitorar com algum tipo de processo, planejamento para não esquecer de nenhum dado importante. </a:t>
            </a:r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331" y="4328246"/>
            <a:ext cx="2291644" cy="171873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873375" y="4328246"/>
            <a:ext cx="5796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Portanto, analisaremos os princípios da preparação para sua negociação e uma ferramenta prática que modela a maneira de fazer uma boa preparação para obter melhores resultados nas negociações.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584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5846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831850" y="1003300"/>
            <a:ext cx="4419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</a:t>
            </a: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preparação: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9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38777" y="2161911"/>
            <a:ext cx="4761283" cy="289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6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7899" y="4995335"/>
            <a:ext cx="1887686" cy="121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63950" y="2789535"/>
            <a:ext cx="3973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hlinkClick r:id="rId7"/>
              </a:rPr>
              <a:t>https://</a:t>
            </a:r>
            <a:r>
              <a:rPr lang="pt-BR" sz="2400" dirty="0" smtClean="0">
                <a:hlinkClick r:id="rId7"/>
              </a:rPr>
              <a:t>youtu.be/INI3CVijwP8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13" name="Retângulo 12"/>
          <p:cNvSpPr/>
          <p:nvPr/>
        </p:nvSpPr>
        <p:spPr>
          <a:xfrm>
            <a:off x="58633" y="1557870"/>
            <a:ext cx="83747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O que analisar no seu oponente em uma negociação?</a:t>
            </a:r>
            <a:endParaRPr lang="pt-BR" sz="2800" b="1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3950" y="3445932"/>
            <a:ext cx="4057893" cy="281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7985" y="4995335"/>
            <a:ext cx="1887686" cy="121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tângulo 14"/>
          <p:cNvSpPr/>
          <p:nvPr/>
        </p:nvSpPr>
        <p:spPr>
          <a:xfrm>
            <a:off x="163950" y="2102642"/>
            <a:ext cx="5270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smtClean="0">
                <a:solidFill>
                  <a:schemeClr val="tx2"/>
                </a:solidFill>
              </a:rPr>
              <a:t>Fazer uma reflexão sobre o vídeo. </a:t>
            </a:r>
            <a:endParaRPr lang="pt-BR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25425" y="1716088"/>
            <a:ext cx="87852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maioria das negociações é ganha ou perdida de acordo com a qualidade da sua preparação. Há até quem diga que quem não leva a sério a preparação de algo está se preparando para o fracasso.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preparação é o dever de casa e nós não gostamos de fazê-lo inventando uma série de desculpas, como falta de tempo ou acreditando que na hora podemos improvisar.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Quem tentar improvisar estará em uma tremenda desvantagem, sobretudo se encontrar o outro lado mais preparado. O fato é como negociamos! </a:t>
            </a:r>
          </a:p>
          <a:p>
            <a:pPr algn="just"/>
            <a:endParaRPr lang="pt-BR" dirty="0" smtClean="0"/>
          </a:p>
        </p:txBody>
      </p:sp>
      <p:pic>
        <p:nvPicPr>
          <p:cNvPr id="9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5425" y="4646146"/>
            <a:ext cx="1899276" cy="1424457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081997" y="4426622"/>
            <a:ext cx="69921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Negociar faz parte do nosso dia a dia e o desenvolvimento da habilidade de negociação é fundamental para qualquer pessoa não só na sua vida profissional, mas igualmente em sua vida particular.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 Negociação é o processo de alcançar objetivos através de um acordo, nas situações em que existam interesses comuns e opostos, isto é, divergências.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34709" y="1765615"/>
            <a:ext cx="88060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 a existência de interesses conflitantes acaba redundando em tensões e antagonismos que freqüentemente desvirtuam a maneira como percebemos a outra parte, nos levando a confrontos pessoais que nos fazem até perder a noção do porquê e para que estamos negociando.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Ou seja, perdemos o foco, nos afastamos ou esquecemos dos nossos objetivos e ficamos presos a aspectos secundários e irrelevantes.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 melhor maneira até hoje encontrada para tratar com todas essas questões é através da preparação da negociação, o que redunda em aumento do nosso poder de persuasão e na possibilidade de identificarmos e aproveitarmos as oportunidades existentes e de encontrarmos soluções positivas para ambas as partes. </a:t>
            </a: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3142" y="4961467"/>
            <a:ext cx="1729572" cy="1297179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12721" y="5080331"/>
            <a:ext cx="6602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dirty="0" smtClean="0"/>
              <a:t>De maneira geral, o desenvolvimento da habilidade de preparação de uma negociação passa por três fases: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30869" y="1554622"/>
            <a:ext cx="878522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1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Esta fase é típica dos negociadores iniciantes, muitos dos quais tiveram algum tipo de treinamento em vendas, sobretudo em como superar objeções ou então argumentação e debate.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Nesta fase o negociador orienta todo o seu esforço de preparação pensando nas maneiras de persuadir a outra parte a aceitar a sua posição, sem dar a menor consideração às </a:t>
            </a:r>
            <a:r>
              <a:rPr lang="pt-BR" dirty="0" err="1" smtClean="0"/>
              <a:t>ideias</a:t>
            </a:r>
            <a:r>
              <a:rPr lang="pt-BR" dirty="0" smtClean="0"/>
              <a:t>, posições e interesses do outro lado. Pensa só nos seus argumentos. O negociador que está nesta fase, no fundo, gostaria de ser um grande hipnotizador, capaz de fazer com que a outra parte se submetesse inteiramente à sua vontade</a:t>
            </a:r>
            <a:r>
              <a:rPr lang="pt-BR" dirty="0" smtClean="0"/>
              <a:t>.</a:t>
            </a:r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2291" y="4868329"/>
            <a:ext cx="1579204" cy="118440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30869" y="4835450"/>
            <a:ext cx="72197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Na prática, este tipo de preparação leva ao conflito e à conscientização de que numa negociação existe também um outro lado, que é capaz não só de apresentar contra-argumentos, mas é, igualmente, capaz de apresentar propostas surpreendentes, que deixam desconcertado o nosso negociador da fase 1.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473200"/>
            <a:ext cx="878522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2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Agora, o negociador está consciente de que existe a outra parte, com seus próprios interesses e posições.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Portanto, a sua preparação consiste não apenas em desenvolver sua argumentação e as possíveis contra-argumentações à sua proposta, mas também em antecipar as possíveis propostas da outra parte.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Agora, estamos diante de uma luta de mocinho e bandido. </a:t>
            </a:r>
          </a:p>
          <a:p>
            <a:pPr algn="just"/>
            <a:endParaRPr lang="pt-BR" dirty="0" smtClean="0"/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5467" y="4309533"/>
            <a:ext cx="2467230" cy="185042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88924" y="4519474"/>
            <a:ext cx="60229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nosso negociador Fase 2, é o mocinho que pretende dar uma tremenda surra no bandido. </a:t>
            </a:r>
            <a:endParaRPr lang="pt-BR" dirty="0" smtClean="0"/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Se </a:t>
            </a:r>
            <a:r>
              <a:rPr lang="pt-BR" dirty="0" smtClean="0"/>
              <a:t>na fase anterior o desejo do negociador era o de ser o grande hipnotizador, agora é de ser o melhor de todos os mocinhos, ou seja, John Wayne. 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473200"/>
            <a:ext cx="878522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2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Acontece que o outro negociador também pode achar que é o mocinho.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Isto é o que se pode chamar de preparação para o conflito máximo, sendo muito provável que seja realmente o que acabe acontecendo.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Teremos um jogo de poder que, muito comumente, leva a desfechos perde/perde, isto é, a conflitos e impasses que acabam sendo prejudiciais aos dois lados. </a:t>
            </a:r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136" y="4268251"/>
            <a:ext cx="2596444" cy="194733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364065" y="4393987"/>
            <a:ext cx="56472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maioria dos negociadores não costuma desenvolver suas habilidades além desta fase.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Apenas uma minoria prossegue em direção à fase seguinte.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473200"/>
            <a:ext cx="87852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3</a:t>
            </a:r>
            <a:r>
              <a:rPr lang="pt-BR" dirty="0" smtClean="0"/>
              <a:t>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negociador, quando chega a esta fase, tem consciência dos prováveis conflitos e de suas conseqüências.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Assim sendo, uma grande parte do tempo da sua preparação é gasta na procura dos pontos comuns, em encontrar formas de introduzir os diversos aspectos do terreno comum na negociação e em verificar como esta poderá ser desenvolvida a partir desses aspectos.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Esses pontos comuns referem-se não apenas a aspectos de ambas as propostas, mas igualmente a outros assuntos, tais como a história passada de sucessos compartilhados, metas comuns etc. </a:t>
            </a:r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4578" y="4792669"/>
            <a:ext cx="1729572" cy="1297179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287863" y="5038212"/>
            <a:ext cx="6946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 objetivo deste enfoque é procurar gerar identificação e lembrar que os negociadores não são inimigos, apesar das divergências, mas pessoas que estão trabalhando para resolver um problema comum ou para encontrar oportunidades que sejam mutuamente atraentes.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tângulo 3"/>
          <p:cNvSpPr>
            <a:spLocks noChangeArrowheads="1"/>
          </p:cNvSpPr>
          <p:nvPr/>
        </p:nvSpPr>
        <p:spPr bwMode="auto">
          <a:xfrm>
            <a:off x="103188" y="1368425"/>
            <a:ext cx="90106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altLang="pt-BR" sz="28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		</a:t>
            </a:r>
          </a:p>
          <a:p>
            <a:pPr eaLnBrk="1" hangingPunct="1">
              <a:defRPr/>
            </a:pPr>
            <a:r>
              <a:rPr lang="pt-BR" altLang="pt-BR" sz="28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				EMENTA DA DISCIPLINA</a:t>
            </a:r>
          </a:p>
          <a:p>
            <a:pPr eaLnBrk="1" hangingPunct="1">
              <a:defRPr/>
            </a:pPr>
            <a:endParaRPr lang="pt-BR" altLang="pt-BR" sz="28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endParaRPr lang="pt-BR" altLang="pt-BR" sz="28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050" y="4178300"/>
            <a:ext cx="31908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 descr="https://mastia.files.wordpress.com/2015/06/referencias-biblioraficas.gif?w=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75" y="1490663"/>
            <a:ext cx="1547813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487" name="Retângulo 1"/>
          <p:cNvSpPr>
            <a:spLocks noChangeArrowheads="1"/>
          </p:cNvSpPr>
          <p:nvPr/>
        </p:nvSpPr>
        <p:spPr bwMode="auto">
          <a:xfrm>
            <a:off x="450850" y="2663825"/>
            <a:ext cx="84613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/>
              <a:t>Tipos de Conflitos; Conflitos interorganizacionais;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Técnicas de administração de conflitos;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Negociação entre Organizações;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Estratégias e objetivos;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Negociação em Reuniões de Negócios;</a:t>
            </a:r>
          </a:p>
          <a:p>
            <a:pPr algn="just">
              <a:lnSpc>
                <a:spcPct val="150000"/>
              </a:lnSpc>
            </a:pPr>
            <a:r>
              <a:rPr lang="pt-BR" sz="2400"/>
              <a:t>O Processo de Mediação.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473200"/>
            <a:ext cx="878522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3</a:t>
            </a:r>
            <a:r>
              <a:rPr lang="pt-BR" dirty="0" smtClean="0"/>
              <a:t>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O que se quer evitar é a polarização. Quando há polarização, cada uma das partes se apega cegamente às suas posições e argumentos e as conseqüências são conflitos que acabam tornando as negociações extremamente penosas e de resultados bastante duvidosos. </a:t>
            </a:r>
          </a:p>
          <a:p>
            <a:pPr algn="just"/>
            <a:endParaRPr lang="pt-BR" dirty="0" smtClean="0"/>
          </a:p>
          <a:p>
            <a:r>
              <a:rPr lang="pt-BR" dirty="0" smtClean="0"/>
              <a:t>O negociador da fase 3, quando efetua a sua preparação, procura delinear o terreno comum e como e quando apresentar os diversos pontos. </a:t>
            </a:r>
          </a:p>
          <a:p>
            <a:endParaRPr lang="pt-BR" dirty="0" smtClean="0"/>
          </a:p>
          <a:p>
            <a:pPr algn="just"/>
            <a:r>
              <a:rPr lang="pt-BR" dirty="0" smtClean="0"/>
              <a:t>Negociar desta forma é mais fácil e satisfatório do que tentar estabelecer um acordo a partir de antagonismos. O terreno comum existe na grande maioria dos casos, embora muitas vezes, possa ser difícil encontrá-lo.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Portanto, o negociador fase 3 prepara-se dentro dos seguintes esquema:</a:t>
            </a:r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0667" y="4749800"/>
            <a:ext cx="1451230" cy="108842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70387" y="5818549"/>
            <a:ext cx="8612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itchFamily="2" charset="2"/>
              <a:buChar char="ü"/>
            </a:pPr>
            <a:r>
              <a:rPr lang="pt-BR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minha posição/terreno comum/posição da outra parte. 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571263"/>
            <a:ext cx="87852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Para isso é fundamental que se tenha pelo menos três habilidades. 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A primeira é a capacidade de ver a situação pela nossa ótica e pela do outro negociador. Embora negociação não seja uma guerra, pode-se aplicar a ela a expressão de Sun </a:t>
            </a:r>
            <a:r>
              <a:rPr lang="pt-BR" b="1" dirty="0" err="1" smtClean="0">
                <a:solidFill>
                  <a:schemeClr val="tx2"/>
                </a:solidFill>
              </a:rPr>
              <a:t>Tsu</a:t>
            </a:r>
            <a:r>
              <a:rPr lang="pt-BR" b="1" dirty="0" smtClean="0">
                <a:solidFill>
                  <a:schemeClr val="tx2"/>
                </a:solidFill>
              </a:rPr>
              <a:t> “Se você conhece a você e ao inimigo não é preciso temer nenhuma batalha. Se você só conhece a você, para cada vitória haverá uma derrota. Se você não conhece nem a você nem ao inimigo, você irá sucumbir em toadas às batalhas”. 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A segunda habilidade é a de sabermos determinar com clareza quais são os nossos objetivos, não os confundindo com as alternativas ou os meios de que dispomos para alcançá-los.  </a:t>
            </a:r>
            <a:endParaRPr lang="pt-BR" b="1" dirty="0" smtClean="0">
              <a:solidFill>
                <a:srgbClr val="C00000"/>
              </a:solidFill>
            </a:endParaRPr>
          </a:p>
          <a:p>
            <a:pPr algn="just"/>
            <a:endParaRPr lang="pt-BR" b="1" dirty="0" smtClean="0">
              <a:solidFill>
                <a:srgbClr val="C00000"/>
              </a:solidFill>
            </a:endParaRPr>
          </a:p>
          <a:p>
            <a:pPr algn="just"/>
            <a:r>
              <a:rPr lang="pt-BR" dirty="0" smtClean="0"/>
              <a:t>Isso parece óbvio.  Acontece que na prática esta distinção nem sempre é muito fácil. </a:t>
            </a:r>
          </a:p>
          <a:p>
            <a:pPr algn="just"/>
            <a:endParaRPr lang="pt-BR" b="1" dirty="0" smtClean="0">
              <a:solidFill>
                <a:srgbClr val="C00000"/>
              </a:solidFill>
            </a:endParaRPr>
          </a:p>
          <a:p>
            <a:pPr algn="just"/>
            <a:endParaRPr lang="pt-BR" dirty="0" smtClean="0"/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934" y="5239910"/>
            <a:ext cx="1327149" cy="995362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843621" y="5362742"/>
            <a:ext cx="71109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</a:t>
            </a:r>
            <a:r>
              <a:rPr lang="pt-BR" dirty="0" smtClean="0"/>
              <a:t>melhor maneira que temos para evitar esta confusão é nos perguntamos constantemente para que estamos negociando para que possamos identificar e manter o nosso foco. 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4334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negociação e a sua preparação</a:t>
            </a:r>
            <a:endParaRPr lang="pt-BR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925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88925" y="1743304"/>
            <a:ext cx="85647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Os nossos objetivos estão relacionados aos nossos interesses, expectativas, necessidades, desejos e temores. As alternativas são as formas que encontramos para contemplar estes pontos. Quem sabe a diferença, com certeza, negociará com muito mais flexibilidade, encontrando várias formas de superar impasses e vencer objeções. </a:t>
            </a:r>
          </a:p>
          <a:p>
            <a:pPr algn="just"/>
            <a:endParaRPr lang="pt-BR" dirty="0" smtClean="0"/>
          </a:p>
          <a:p>
            <a:pPr algn="just"/>
            <a:r>
              <a:rPr lang="pt-BR" b="1" dirty="0" smtClean="0">
                <a:solidFill>
                  <a:schemeClr val="tx2"/>
                </a:solidFill>
              </a:rPr>
              <a:t>A terceira habilidade é saber formular alternativas que, a partir do terreno comum, atendam aos interesses das partes. Para isso é necessário ser bastante criativo, empregando-se, inclusive, técnicas como a do brainstorming. </a:t>
            </a:r>
          </a:p>
          <a:p>
            <a:pPr algn="just"/>
            <a:endParaRPr lang="pt-BR" b="1" dirty="0" smtClean="0">
              <a:solidFill>
                <a:schemeClr val="tx2"/>
              </a:solidFill>
            </a:endParaRPr>
          </a:p>
          <a:p>
            <a:pPr algn="just"/>
            <a:r>
              <a:rPr lang="pt-BR" dirty="0" smtClean="0"/>
              <a:t>Saber preparar uma negociação é uma habilidade fundamental que se adquire, sobretudo, a partir de um longo aprendizado no qual, inevitavelmente, passaremos pelas três fases que foram apresentadas. </a:t>
            </a:r>
          </a:p>
        </p:txBody>
      </p:sp>
      <p:pic>
        <p:nvPicPr>
          <p:cNvPr id="11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103" y="5176495"/>
            <a:ext cx="1451230" cy="1088423"/>
          </a:xfrm>
          <a:prstGeom prst="rect">
            <a:avLst/>
          </a:prstGeom>
          <a:noFill/>
        </p:spPr>
      </p:pic>
      <p:sp>
        <p:nvSpPr>
          <p:cNvPr id="13" name="Retângulo 12"/>
          <p:cNvSpPr/>
          <p:nvPr/>
        </p:nvSpPr>
        <p:spPr>
          <a:xfrm>
            <a:off x="1689098" y="5303500"/>
            <a:ext cx="7334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Mas </a:t>
            </a:r>
            <a:r>
              <a:rPr lang="pt-BR" dirty="0" smtClean="0"/>
              <a:t>o fato é que todo o investimento que fizermos no sentindo de desenvolver esta habilidade será imensamente recompensado.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35844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84" y="1023938"/>
            <a:ext cx="4492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5846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535505" y="1003300"/>
            <a:ext cx="7198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</a:t>
            </a:r>
            <a:r>
              <a:rPr lang="pt-B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preparar muito melhor para uma </a:t>
            </a:r>
            <a:r>
              <a:rPr lang="pt-B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negociação: </a:t>
            </a:r>
            <a:endParaRPr lang="pt-B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849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7025" y="3534069"/>
            <a:ext cx="4950878" cy="294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12430" y="5825063"/>
            <a:ext cx="3953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hlinkClick r:id="rId6"/>
              </a:rPr>
              <a:t>https://</a:t>
            </a:r>
            <a:r>
              <a:rPr lang="pt-BR" sz="2400" dirty="0" smtClean="0">
                <a:hlinkClick r:id="rId6"/>
              </a:rPr>
              <a:t>youtu.be/S6Kd9-z-yFg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0095" y="1557863"/>
            <a:ext cx="4071706" cy="301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0" y="4569580"/>
            <a:ext cx="418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tx2"/>
                </a:solidFill>
              </a:rPr>
              <a:t>Como </a:t>
            </a:r>
            <a:r>
              <a:rPr lang="pt-BR" sz="3600" b="1" dirty="0" smtClean="0">
                <a:solidFill>
                  <a:schemeClr val="tx2"/>
                </a:solidFill>
              </a:rPr>
              <a:t>planejar</a:t>
            </a:r>
          </a:p>
          <a:p>
            <a:pPr algn="ctr"/>
            <a:r>
              <a:rPr lang="pt-BR" sz="3600" b="1" dirty="0" smtClean="0">
                <a:solidFill>
                  <a:schemeClr val="tx2"/>
                </a:solidFill>
              </a:rPr>
              <a:t>sua </a:t>
            </a:r>
            <a:r>
              <a:rPr lang="pt-BR" sz="3600" b="1" dirty="0" smtClean="0">
                <a:solidFill>
                  <a:schemeClr val="tx2"/>
                </a:solidFill>
              </a:rPr>
              <a:t>negociação!</a:t>
            </a:r>
            <a:endParaRPr lang="pt-BR" sz="3600" b="1" dirty="0">
              <a:solidFill>
                <a:schemeClr val="tx2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4368800" y="2904067"/>
            <a:ext cx="4470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chemeClr val="tx2"/>
                </a:solidFill>
              </a:rPr>
              <a:t>Fazer uma reflexão sobre o vídeo:</a:t>
            </a:r>
            <a:endParaRPr lang="pt-BR" sz="2400" dirty="0"/>
          </a:p>
        </p:txBody>
      </p:sp>
      <p:pic>
        <p:nvPicPr>
          <p:cNvPr id="15" name="Picture 6" descr="Imagem relaciona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87332" y="1710265"/>
            <a:ext cx="1557599" cy="9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Imagem relacionad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90726" y="1727204"/>
            <a:ext cx="1557599" cy="99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58299" y="2752544"/>
            <a:ext cx="89158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dirty="0" smtClean="0"/>
              <a:t>Benjamin Franklin costumava dizer: </a:t>
            </a:r>
          </a:p>
          <a:p>
            <a:pPr algn="just"/>
            <a:r>
              <a:rPr lang="pt-BR" dirty="0" smtClean="0"/>
              <a:t>	</a:t>
            </a:r>
            <a:r>
              <a:rPr lang="pt-BR" b="1" dirty="0" smtClean="0"/>
              <a:t>“quem não leva a sério a preparação de algo, está se preparando para o fracasso”.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Assim, se quiser fracassar, você já tem a receita: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Pode fazer o que um bocado de gente faz, inventar uma porção de desculpas para não preparar, tais como:</a:t>
            </a:r>
          </a:p>
          <a:p>
            <a:pPr algn="just"/>
            <a:r>
              <a:rPr lang="pt-BR" dirty="0" smtClean="0"/>
              <a:t> </a:t>
            </a:r>
            <a:r>
              <a:rPr lang="pt-BR" b="1" dirty="0" smtClean="0">
                <a:solidFill>
                  <a:schemeClr val="accent4">
                    <a:lumMod val="50000"/>
                  </a:schemeClr>
                </a:solidFill>
              </a:rPr>
              <a:t>“eu já sei tudo, </a:t>
            </a:r>
            <a:r>
              <a:rPr lang="pt-BR" b="1" dirty="0" smtClean="0">
                <a:solidFill>
                  <a:srgbClr val="C00000"/>
                </a:solidFill>
              </a:rPr>
              <a:t>não é preciso</a:t>
            </a:r>
            <a:r>
              <a:rPr lang="pt-BR" b="1" dirty="0" smtClean="0"/>
              <a:t>, </a:t>
            </a:r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eu não tenho todos os dados, </a:t>
            </a:r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foi tudo de imprevisto ou </a:t>
            </a:r>
            <a:r>
              <a:rPr lang="pt-BR" b="1" dirty="0" smtClean="0">
                <a:solidFill>
                  <a:srgbClr val="FF0000"/>
                </a:solidFill>
              </a:rPr>
              <a:t>eu não tenho tempo”. </a:t>
            </a:r>
          </a:p>
          <a:p>
            <a:pPr algn="just"/>
            <a:endParaRPr lang="pt-BR" b="1" dirty="0" smtClean="0"/>
          </a:p>
          <a:p>
            <a:pPr algn="just"/>
            <a:r>
              <a:rPr lang="pt-BR" dirty="0" smtClean="0"/>
              <a:t>Esta é apenas uma pequena lista das desculpas daqueles que se preparam para o fracasso. </a:t>
            </a:r>
            <a:endParaRPr lang="pt-BR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9238" y="2090737"/>
            <a:ext cx="9715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066800" y="1988608"/>
            <a:ext cx="8007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Existem inúmeras razões que podem levar uma negociação ao fracasso, Mas o principal “pecado” é não ter presente que a maioria das negociações se ganha ou se perde de acordo com a qualidade da preparação. 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58299" y="2055566"/>
            <a:ext cx="89158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Cabem algumas considerações: </a:t>
            </a:r>
          </a:p>
          <a:p>
            <a:pPr algn="just"/>
            <a:endParaRPr lang="pt-BR" b="1" dirty="0" smtClean="0"/>
          </a:p>
          <a:p>
            <a:pPr marL="342900" indent="-342900" algn="just">
              <a:buAutoNum type="arabicParenR"/>
            </a:pPr>
            <a:r>
              <a:rPr lang="pt-BR" dirty="0" smtClean="0"/>
              <a:t>não tem tempo para preparar, mas acaba tendo que gastar o tempo em retrabalho; </a:t>
            </a:r>
          </a:p>
          <a:p>
            <a:pPr marL="342900" indent="-342900" algn="just">
              <a:buAutoNum type="arabicParenR"/>
            </a:pPr>
            <a:endParaRPr lang="pt-BR" dirty="0" smtClean="0"/>
          </a:p>
          <a:p>
            <a:pPr marL="342900" indent="-342900" algn="just">
              <a:buAutoNum type="arabicParenR"/>
            </a:pPr>
            <a:r>
              <a:rPr lang="pt-BR" dirty="0" smtClean="0"/>
              <a:t>existem duas espécies de preparação, a específica e a não específica. A específica é quando se sabe de antemão com quem se vai negociar. A não específica é para as negociações imprevistas. </a:t>
            </a:r>
          </a:p>
          <a:p>
            <a:pPr marL="342900" indent="-342900" algn="just">
              <a:buAutoNum type="arabicParenR"/>
            </a:pPr>
            <a:endParaRPr lang="pt-BR" dirty="0" smtClean="0"/>
          </a:p>
          <a:p>
            <a:pPr marL="342900" indent="-342900" algn="just">
              <a:buAutoNum type="arabicParenR"/>
            </a:pPr>
            <a:r>
              <a:rPr lang="pt-BR" dirty="0" smtClean="0"/>
              <a:t>a questão da dinâmica emocional: o ser humano age no sentido de buscar o prazer e evitar a dor. E não existe nada atraente em preparar uma negociação, a menos que você consiga dar um grande significado à preparação.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43784" y="5296485"/>
            <a:ext cx="8985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É como na história dos três operários que estavam fazendo uma mesma obra e perguntados sobre o que estavam fazendo responderam, respectivamente: “Estou assentando pedras”, “Estou fazendo uma escada”, “Estou construindo uma catedral”. 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58299" y="2919945"/>
            <a:ext cx="89158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dirty="0" smtClean="0"/>
              <a:t>De acordo com Sun </a:t>
            </a:r>
            <a:r>
              <a:rPr lang="pt-BR" dirty="0" err="1" smtClean="0"/>
              <a:t>Tzu</a:t>
            </a:r>
            <a:r>
              <a:rPr lang="pt-BR" dirty="0" smtClean="0"/>
              <a:t>, é preciso ver uma situação por duas óticas, a nossa e a do outro. Mas, atualmente, isto só não basta, é preciso uma terceira, que é a de um observador neutro.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Por outro lado, podemos seguir com Ilya Prigogine, Prêmio Nobel de Química, que postula o fim das certezas. Isso quer dizer que o enfoque determinístico já era. Assim, também temos que adotar uma abordagem probabilística. 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Para tanto, considere três possibilidades:  </a:t>
            </a:r>
            <a:r>
              <a:rPr lang="pt-BR" b="1" dirty="0" smtClean="0"/>
              <a:t>Otimista,</a:t>
            </a:r>
            <a:r>
              <a:rPr lang="pt-BR" dirty="0" smtClean="0"/>
              <a:t> ou o que de melhor pode acontecer. Esteja preparado para o melhor, caso contrário você poderá não percebê-lo e perder oportunidades. Pense depois no que seria </a:t>
            </a:r>
            <a:r>
              <a:rPr lang="pt-BR" b="1" dirty="0" smtClean="0"/>
              <a:t>o mais provável. </a:t>
            </a:r>
            <a:r>
              <a:rPr lang="pt-BR" dirty="0" smtClean="0"/>
              <a:t>E finalmente no que pode </a:t>
            </a:r>
            <a:r>
              <a:rPr lang="pt-BR" b="1" dirty="0" smtClean="0"/>
              <a:t>acontecer de pior.</a:t>
            </a:r>
            <a:endParaRPr lang="pt-BR" b="1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39238" y="2090737"/>
            <a:ext cx="9715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891726" y="1870070"/>
            <a:ext cx="8252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/>
              <a:t>A maioria das pessoas não prepara porque acha que está assentando pedras. Se conseguir entender que preparar uma negociação é construir uma catedral, já temos um excelente ponto de partida. Também é preciso que domine a tecnologia de preparação. </a:t>
            </a: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12841" y="2061029"/>
            <a:ext cx="587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Para tal utilizar a matriz de preparação de uma negociação: </a:t>
            </a:r>
            <a:endParaRPr lang="pt-BR" b="1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412841" y="2612571"/>
          <a:ext cx="8281216" cy="14833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388416"/>
                <a:gridCol w="1915886"/>
                <a:gridCol w="2075543"/>
                <a:gridCol w="190137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MATRIZ</a:t>
                      </a:r>
                      <a:r>
                        <a:rPr lang="pt-BR" baseline="0" dirty="0" smtClean="0"/>
                        <a:t> NEGOCIAÇÃO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OTIMISTA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REALISTA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PESSIMISTA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EU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NEUTRO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/>
                        <a:t>OUTRO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tângulo 12"/>
          <p:cNvSpPr/>
          <p:nvPr/>
        </p:nvSpPr>
        <p:spPr>
          <a:xfrm>
            <a:off x="158299" y="4341674"/>
            <a:ext cx="891585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A estratégia de aprendizado comporta três passos. </a:t>
            </a:r>
          </a:p>
          <a:p>
            <a:pPr algn="just">
              <a:spcAft>
                <a:spcPts val="600"/>
              </a:spcAft>
            </a:pP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			Primeiro</a:t>
            </a: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, aprenda a ver a situação pela sua ótica, considerando as </a:t>
            </a: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				três </a:t>
            </a:r>
            <a:r>
              <a:rPr lang="pt-BR" sz="2000" b="1" dirty="0" smtClean="0">
                <a:solidFill>
                  <a:schemeClr val="accent3">
                    <a:lumMod val="50000"/>
                  </a:schemeClr>
                </a:solidFill>
              </a:rPr>
              <a:t>probabilidades. </a:t>
            </a:r>
          </a:p>
          <a:p>
            <a:pPr algn="just">
              <a:spcAft>
                <a:spcPts val="600"/>
              </a:spcAft>
            </a:pP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			O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</a:rPr>
              <a:t>segundo, pela ótica do observador neutro. </a:t>
            </a:r>
          </a:p>
          <a:p>
            <a:pPr algn="just">
              <a:spcAft>
                <a:spcPts val="600"/>
              </a:spcAft>
            </a:pPr>
            <a:r>
              <a:rPr lang="pt-BR" sz="2000" b="1" dirty="0" smtClean="0">
                <a:solidFill>
                  <a:schemeClr val="tx2"/>
                </a:solidFill>
              </a:rPr>
              <a:t>			O </a:t>
            </a:r>
            <a:r>
              <a:rPr lang="pt-BR" sz="2000" b="1" dirty="0" smtClean="0">
                <a:solidFill>
                  <a:schemeClr val="tx2"/>
                </a:solidFill>
              </a:rPr>
              <a:t>terceiro, pela ótica do outro.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121541" y="4920540"/>
            <a:ext cx="1405353" cy="106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02377" y="4857116"/>
            <a:ext cx="1619889" cy="1619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7625" y="1830388"/>
            <a:ext cx="90265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tx2"/>
                </a:solidFill>
              </a:rPr>
              <a:t>Outras considerações sobre a preparação: </a:t>
            </a:r>
          </a:p>
          <a:p>
            <a:endParaRPr lang="pt-BR" sz="2000" dirty="0" smtClean="0"/>
          </a:p>
          <a:p>
            <a:pPr algn="just"/>
            <a:r>
              <a:rPr lang="pt-BR" sz="2000" dirty="0" smtClean="0"/>
              <a:t>1) Prepare-se para todas as etapas. A negociação só acaba quando o acordo foi cumprido e não quando foi fechado; 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2) Procure saber se a negociação deve ser conduzida na base da barganha de propostas ou na base da solução de problemas. Isso pode fazer uma grande diferença; 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3) Tenha cuidado com discursos do tipo ganha/ganha. Só sabe, efetivamente o que é ganha/ganha, quem conhece muito bem o que seja ganha/perde. Caso contrário pode ser ingenuidade, </a:t>
            </a:r>
          </a:p>
          <a:p>
            <a:pPr algn="just"/>
            <a:endParaRPr lang="pt-BR" sz="2000" dirty="0" smtClean="0"/>
          </a:p>
          <a:p>
            <a:pPr algn="just"/>
            <a:r>
              <a:rPr lang="pt-BR" sz="2000" dirty="0" smtClean="0"/>
              <a:t>4) Faça uso do MIN – Modelo Integrado de Negociação. </a:t>
            </a:r>
          </a:p>
        </p:txBody>
      </p:sp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6348" y="4910667"/>
            <a:ext cx="1798103" cy="1798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47625" y="1830388"/>
            <a:ext cx="90265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 smtClean="0"/>
              <a:t>O MIN é um modelo que compreende cinco aspectos fundamentais e presentes em toda e qualquer negociação, que são:</a:t>
            </a:r>
          </a:p>
          <a:p>
            <a:endParaRPr lang="pt-BR" dirty="0" smtClean="0"/>
          </a:p>
          <a:p>
            <a:r>
              <a:rPr lang="pt-BR" dirty="0" smtClean="0"/>
              <a:t>a) conhecimento do negócio, pelas óticas técnicas, financeira, contábil, jurídica, tributária, etc.; </a:t>
            </a:r>
          </a:p>
          <a:p>
            <a:endParaRPr lang="pt-BR" dirty="0" smtClean="0"/>
          </a:p>
          <a:p>
            <a:r>
              <a:rPr lang="pt-BR" dirty="0" smtClean="0"/>
              <a:t>b) os cenários da negociação, pois toda negociação ocorre em três cenários: 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o primeiro é aquele em que se dá a negociação. 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O segundo é o do eleitorado, ou, seja das pessoas importantes para os negociadores.</a:t>
            </a:r>
          </a:p>
          <a:p>
            <a:pPr lvl="1">
              <a:buFont typeface="Wingdings" pitchFamily="2" charset="2"/>
              <a:buChar char="ü"/>
            </a:pPr>
            <a:r>
              <a:rPr lang="pt-BR" dirty="0" smtClean="0"/>
              <a:t>terceiro é o do macroambiente econômico e social;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6942" y="4477106"/>
            <a:ext cx="9085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c) o processo de negociação e suas etapas; </a:t>
            </a:r>
          </a:p>
          <a:p>
            <a:endParaRPr lang="pt-BR" dirty="0" smtClean="0"/>
          </a:p>
          <a:p>
            <a:r>
              <a:rPr lang="pt-BR" dirty="0" smtClean="0"/>
              <a:t>d) o relacionamento interpessoal e; </a:t>
            </a:r>
          </a:p>
          <a:p>
            <a:endParaRPr lang="pt-BR" dirty="0" smtClean="0"/>
          </a:p>
          <a:p>
            <a:r>
              <a:rPr lang="pt-BR" dirty="0" smtClean="0"/>
              <a:t>e) a realidade pessoal do negociador, com suas crenças, valores, determinação e capacidade para superar adversidades. </a:t>
            </a:r>
          </a:p>
        </p:txBody>
      </p:sp>
      <p:pic>
        <p:nvPicPr>
          <p:cNvPr id="5122" name="Picture 2" descr="Imagem relacionad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0390" y="3759194"/>
            <a:ext cx="2229909" cy="2229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21507" name="Picture 2" descr="http://us.123rf.com/450wm/lightwise/lightwise1206/lightwise120600064/14119263-human-intelligence-head-concept-with-gears-and-cogs-as-symbols-of-brain-function-as-a-neurological-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1466850"/>
            <a:ext cx="727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3"/>
          <p:cNvSpPr>
            <a:spLocks noChangeArrowheads="1"/>
          </p:cNvSpPr>
          <p:nvPr/>
        </p:nvSpPr>
        <p:spPr bwMode="auto">
          <a:xfrm>
            <a:off x="984250" y="1579563"/>
            <a:ext cx="5675313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REFERÊNCIAS:</a:t>
            </a:r>
          </a:p>
        </p:txBody>
      </p:sp>
      <p:pic>
        <p:nvPicPr>
          <p:cNvPr id="21509" name="Picture 3" descr="https://mastia.files.wordpress.com/2015/06/referencias-biblioraficas.gif?w=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466850"/>
            <a:ext cx="17145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117475" y="2195513"/>
            <a:ext cx="90265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 Básica</a:t>
            </a:r>
          </a:p>
          <a:p>
            <a:pPr eaLnBrk="1" hangingPunct="1">
              <a:defRPr/>
            </a:pP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620838" y="4443413"/>
            <a:ext cx="74437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 Complementar</a:t>
            </a:r>
          </a:p>
          <a:p>
            <a:pPr eaLnBrk="1" hangingPunct="1">
              <a:defRPr/>
            </a:pPr>
            <a:endParaRPr lang="pt-BR" dirty="0"/>
          </a:p>
        </p:txBody>
      </p:sp>
      <p:pic>
        <p:nvPicPr>
          <p:cNvPr id="21512" name="Picture 3" descr="https://mastia.files.wordpress.com/2015/06/referencias-biblioraficas.gif?w=6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8" y="5067300"/>
            <a:ext cx="1409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514" name="Retângulo 1"/>
          <p:cNvSpPr>
            <a:spLocks noChangeArrowheads="1"/>
          </p:cNvSpPr>
          <p:nvPr/>
        </p:nvSpPr>
        <p:spPr bwMode="auto">
          <a:xfrm>
            <a:off x="60325" y="2679700"/>
            <a:ext cx="9004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/>
              <a:t>BURBRIDGE, R. Marc.; COSTA, Sergio,F.; LIMA, José, G.H.; MOURÃO, Alessandra, N.S.F.;</a:t>
            </a:r>
          </a:p>
          <a:p>
            <a:pPr algn="just"/>
            <a:r>
              <a:rPr lang="pt-BR"/>
              <a:t>MANFREDI, Denise. Gestão de Negociação: como conseguir o que se quer sem ceder o que não se deve. São Paulo. Saraiva, 2007. </a:t>
            </a:r>
          </a:p>
          <a:p>
            <a:pPr algn="just"/>
            <a:r>
              <a:rPr lang="pt-BR"/>
              <a:t>BURBRIDGE, R.Marc. Gestão de Conflitos. São Paulo. Saraiva, 2012. FERREIRA, Gonzaga. </a:t>
            </a:r>
          </a:p>
          <a:p>
            <a:pPr algn="just"/>
            <a:r>
              <a:rPr lang="pt-BR"/>
              <a:t>LEWICKI, Roy L.; SAUNDERS, David M.; MINTON, John W. Fundamentos da Negociação. Porto Alegre: Bookman, 2002. </a:t>
            </a:r>
          </a:p>
        </p:txBody>
      </p:sp>
      <p:sp>
        <p:nvSpPr>
          <p:cNvPr id="21515" name="Retângulo 2"/>
          <p:cNvSpPr>
            <a:spLocks noChangeArrowheads="1"/>
          </p:cNvSpPr>
          <p:nvPr/>
        </p:nvSpPr>
        <p:spPr bwMode="auto">
          <a:xfrm>
            <a:off x="1752600" y="4864100"/>
            <a:ext cx="72771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/>
              <a:t>THOMPSON, Leigh L. O Negociador. 3.ed. São Paulo: Pearson Prentice Hall, 2009. </a:t>
            </a:r>
          </a:p>
          <a:p>
            <a:pPr algn="just"/>
            <a:r>
              <a:rPr lang="pt-BR"/>
              <a:t>URY, William. Supere o não: negociando com pessoas difíceis. 3.ed.. Rio de Janeiro: Best Seller, 2005. </a:t>
            </a:r>
          </a:p>
          <a:p>
            <a:pPr algn="just"/>
            <a:r>
              <a:rPr lang="pt-BR"/>
              <a:t>WANDERLEY, Augusto, J. Negociação Total. Editora Gente. São Paulo. 2012.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8" name="Retângulo 7"/>
          <p:cNvSpPr/>
          <p:nvPr/>
        </p:nvSpPr>
        <p:spPr>
          <a:xfrm>
            <a:off x="831850" y="984241"/>
            <a:ext cx="70770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matriz de preparação: </a:t>
            </a:r>
          </a:p>
          <a:p>
            <a:pPr eaLnBrk="1" hangingPunct="1">
              <a:defRPr/>
            </a:pPr>
            <a:r>
              <a:rPr lang="pt-BR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se preparar muito melhor para uma negociação </a:t>
            </a:r>
            <a:endPara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4" descr="http://clean-city69.ru/images/Check_mark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99" y="1023938"/>
            <a:ext cx="673551" cy="67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6871" name="Picture 14" descr="Imagem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760413"/>
            <a:ext cx="14287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76833" y="1830388"/>
            <a:ext cx="84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C00000"/>
                </a:solidFill>
              </a:rPr>
              <a:t>O que foi apresentado é uma abordagem holística.</a:t>
            </a:r>
            <a:r>
              <a:rPr lang="pt-BR" sz="2800" b="1" dirty="0" smtClean="0"/>
              <a:t> </a:t>
            </a:r>
          </a:p>
          <a:p>
            <a:pPr algn="ctr"/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</a:rPr>
              <a:t>Prepare suas negociações. </a:t>
            </a:r>
          </a:p>
          <a:p>
            <a:r>
              <a:rPr lang="pt-BR" sz="2800" b="1" dirty="0" smtClean="0">
                <a:solidFill>
                  <a:schemeClr val="tx2"/>
                </a:solidFill>
              </a:rPr>
              <a:t>Construa a sua catedral que </a:t>
            </a:r>
            <a:r>
              <a:rPr lang="pt-BR" sz="2800" b="1" dirty="0" smtClean="0">
                <a:solidFill>
                  <a:schemeClr val="tx2"/>
                </a:solidFill>
              </a:rPr>
              <a:t>você</a:t>
            </a:r>
          </a:p>
          <a:p>
            <a:r>
              <a:rPr lang="pt-BR" sz="2800" b="1" dirty="0" smtClean="0">
                <a:solidFill>
                  <a:schemeClr val="tx2"/>
                </a:solidFill>
              </a:rPr>
              <a:t>   começará </a:t>
            </a:r>
            <a:r>
              <a:rPr lang="pt-BR" sz="2800" b="1" dirty="0" smtClean="0">
                <a:solidFill>
                  <a:schemeClr val="tx2"/>
                </a:solidFill>
              </a:rPr>
              <a:t>a ver que existem </a:t>
            </a:r>
            <a:r>
              <a:rPr lang="pt-BR" sz="2800" b="1" dirty="0" smtClean="0">
                <a:solidFill>
                  <a:schemeClr val="tx2"/>
                </a:solidFill>
              </a:rPr>
              <a:t>milagres! </a:t>
            </a:r>
            <a:endParaRPr lang="pt-BR" sz="2800" b="1" dirty="0">
              <a:solidFill>
                <a:schemeClr val="tx2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1469" y="3612402"/>
            <a:ext cx="4117471" cy="288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0325" y="2772932"/>
            <a:ext cx="2830149" cy="3466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8299" y="3915682"/>
            <a:ext cx="2449433" cy="232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9525" y="1360488"/>
            <a:ext cx="9134475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das Atividades </a:t>
            </a:r>
            <a:endParaRPr lang="pt-BR" sz="2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 eaLnBrk="1" hangingPunct="1">
              <a:buFont typeface="Wingdings" pitchFamily="2" charset="2"/>
              <a:buChar char="Ø"/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1 – Considerações finais – Apresentando impressões sobre os conteúdos da aula;</a:t>
            </a:r>
          </a:p>
          <a:p>
            <a:pPr lvl="1" algn="just" eaLnBrk="1" hangingPunct="1">
              <a:buFont typeface="Wingdings" pitchFamily="2" charset="2"/>
              <a:buChar char="Ø"/>
              <a:defRPr/>
            </a:pPr>
            <a:endParaRPr lang="pt-B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 eaLnBrk="1" hangingPunct="1">
              <a:buFont typeface="Wingdings" pitchFamily="2" charset="2"/>
              <a:buChar char="Ø"/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 – Com relação aos estudos apresentados os mesmos devem ser realizados em grupo e entregues na próxima aula.</a:t>
            </a:r>
          </a:p>
          <a:p>
            <a:pPr lvl="1" algn="just" eaLnBrk="1" hangingPunct="1">
              <a:defRPr/>
            </a:pPr>
            <a:endParaRPr lang="pt-BR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endParaRPr lang="pt-BR" sz="1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lvl="1" algn="just" eaLnBrk="1" hangingPunct="1">
              <a:buFont typeface="Wingdings" pitchFamily="2" charset="2"/>
              <a:buChar char="Ø"/>
              <a:defRPr/>
            </a:pPr>
            <a:r>
              <a:rPr lang="pt-B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3 – com relação aos exercícios de fixação, serão entregues no último dia de aula em forma de portfólio como parte da avaliação final.</a:t>
            </a:r>
          </a:p>
        </p:txBody>
      </p:sp>
      <p:pic>
        <p:nvPicPr>
          <p:cNvPr id="62468" name="Picture 2" descr="http://3.bp.blogspot.com/_mCT7NaU_lWw/SzCM_JtwmQI/AAAAAAAAAgY/6RuQbyDI4Nw/s200/Estudo+de+cas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3238" y="790575"/>
            <a:ext cx="925512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0" y="755650"/>
            <a:ext cx="7834313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itchFamily="66" charset="0"/>
              </a:rPr>
              <a:t>Atividade Prática – Brainstorming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62752" y="4486015"/>
            <a:ext cx="4762977" cy="191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ângulo 11"/>
          <p:cNvSpPr/>
          <p:nvPr/>
        </p:nvSpPr>
        <p:spPr>
          <a:xfrm>
            <a:off x="-11113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444408" y="4486015"/>
            <a:ext cx="1634866" cy="169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2"/>
          <p:cNvSpPr>
            <a:spLocks noChangeArrowheads="1"/>
          </p:cNvSpPr>
          <p:nvPr/>
        </p:nvSpPr>
        <p:spPr bwMode="auto">
          <a:xfrm>
            <a:off x="47625" y="33338"/>
            <a:ext cx="6264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14" descr="Imagem relacionad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95" y="4292588"/>
            <a:ext cx="25273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tela-apresentaca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9525" y="6235700"/>
            <a:ext cx="4287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>
                <a:solidFill>
                  <a:schemeClr val="bg1"/>
                </a:solidFill>
              </a:rPr>
              <a:t>MBA em Gestão de Pessoas</a:t>
            </a:r>
          </a:p>
          <a:p>
            <a:pPr algn="ctr" eaLnBrk="1" hangingPunct="1"/>
            <a:r>
              <a:rPr lang="pt-BR" altLang="pt-BR" b="1">
                <a:solidFill>
                  <a:schemeClr val="bg1"/>
                </a:solidFill>
              </a:rPr>
              <a:t>NPG0096 - GERENCIAMENTO DE PROJETOS</a:t>
            </a:r>
          </a:p>
        </p:txBody>
      </p:sp>
      <p:pic>
        <p:nvPicPr>
          <p:cNvPr id="63492" name="Picture 2" descr="PPT-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13"/>
            <a:ext cx="914400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55850" y="2149475"/>
            <a:ext cx="6757988" cy="1600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4900" b="1" u="sng" spc="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OBRIGADO E</a:t>
            </a:r>
          </a:p>
          <a:p>
            <a:pPr algn="ctr" eaLnBrk="1" hangingPunct="1">
              <a:defRPr/>
            </a:pPr>
            <a:r>
              <a:rPr lang="pt-BR" sz="4900" b="1" u="sng" spc="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ller" pitchFamily="82" charset="0"/>
              </a:rPr>
              <a:t>ATÉ A PRÓXIMA AULA!</a:t>
            </a:r>
            <a:endParaRPr lang="pt-BR" sz="4900" b="1" u="sng" spc="6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ller" pitchFamily="82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136525" y="4133850"/>
            <a:ext cx="8905875" cy="16621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defRPr/>
            </a:pPr>
            <a:r>
              <a:rPr lang="pt-BR" sz="3400" b="1" i="1" spc="3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Lembrem-se</a:t>
            </a:r>
            <a:r>
              <a:rPr lang="pt-BR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o sucesso não ocorre por acaso!</a:t>
            </a:r>
          </a:p>
          <a:p>
            <a:pPr algn="just" eaLnBrk="1" hangingPunct="1">
              <a:defRPr/>
            </a:pPr>
            <a:r>
              <a:rPr lang="pt-BR" sz="3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Tenham sempre Força , Sabedoria e Beleza na condução de suas ações cotidianas.</a:t>
            </a:r>
            <a:endParaRPr lang="pt-BR" sz="3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495" name="TextBox 5"/>
          <p:cNvSpPr txBox="1">
            <a:spLocks noChangeArrowheads="1"/>
          </p:cNvSpPr>
          <p:nvPr/>
        </p:nvSpPr>
        <p:spPr bwMode="auto">
          <a:xfrm>
            <a:off x="-14288" y="6108700"/>
            <a:ext cx="70373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altLang="pt-BR" sz="4000" b="1" i="1">
                <a:solidFill>
                  <a:schemeClr val="bg1"/>
                </a:solidFill>
              </a:rPr>
              <a:t>Prof. Adm. Eco. Msc. Luiz Lobato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827867" y="1117598"/>
            <a:ext cx="63161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sz="2000" b="1" dirty="0"/>
              <a:t>Disciplina:</a:t>
            </a:r>
          </a:p>
          <a:p>
            <a:pPr algn="ctr" eaLnBrk="1" hangingPunct="1"/>
            <a:r>
              <a:rPr lang="pt-BR" altLang="pt-BR" sz="2000" b="1" dirty="0"/>
              <a:t>NPG0020 ADMINISTRAÇÃO DE CONFLITOS E NEGOCIAÇÃO</a:t>
            </a: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5533554" y="110067"/>
            <a:ext cx="3508846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pt-BR" sz="28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ESTRATÉGICA </a:t>
            </a:r>
          </a:p>
          <a:p>
            <a:pPr algn="ctr" eaLnBrk="1" hangingPunct="1">
              <a:defRPr/>
            </a:pPr>
            <a:r>
              <a:rPr lang="pt-BR" sz="2800" b="1" dirty="0" smtClean="0">
                <a:solidFill>
                  <a:srgbClr val="716D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PESSOAS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3"/>
          <p:cNvSpPr>
            <a:spLocks noChangeArrowheads="1"/>
          </p:cNvSpPr>
          <p:nvPr/>
        </p:nvSpPr>
        <p:spPr bwMode="auto">
          <a:xfrm>
            <a:off x="2324100" y="1504950"/>
            <a:ext cx="4411663" cy="5222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pt-BR" sz="28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INFORMAÇÕES GERAIS</a:t>
            </a:r>
            <a:endParaRPr lang="pt-BR" sz="2800" b="1" dirty="0">
              <a:solidFill>
                <a:srgbClr val="4A45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54760" y="2737372"/>
            <a:ext cx="25442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Datas:</a:t>
            </a:r>
          </a:p>
          <a:p>
            <a:pPr marL="742950" lvl="1" indent="-285750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716D65"/>
                </a:solidFill>
                <a:cs typeface="Arial" charset="0"/>
              </a:rPr>
              <a:t> </a:t>
            </a:r>
            <a:r>
              <a:rPr lang="pt-BR" sz="2400" b="1" dirty="0" smtClean="0">
                <a:solidFill>
                  <a:srgbClr val="716D65"/>
                </a:solidFill>
                <a:cs typeface="Arial" charset="0"/>
              </a:rPr>
              <a:t>28/10/2017</a:t>
            </a:r>
            <a:endParaRPr lang="pt-BR" sz="2400" b="1" dirty="0">
              <a:solidFill>
                <a:srgbClr val="716D65"/>
              </a:solidFill>
              <a:cs typeface="Arial" charset="0"/>
            </a:endParaRPr>
          </a:p>
          <a:p>
            <a:pPr marL="742950" lvl="1" indent="-285750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t-BR" sz="2400" b="1" dirty="0">
                <a:solidFill>
                  <a:srgbClr val="716D65"/>
                </a:solidFill>
                <a:cs typeface="Arial" charset="0"/>
              </a:rPr>
              <a:t> </a:t>
            </a:r>
            <a:r>
              <a:rPr lang="pt-BR" sz="2400" b="1" dirty="0" smtClean="0">
                <a:solidFill>
                  <a:srgbClr val="716D65"/>
                </a:solidFill>
                <a:cs typeface="Arial" charset="0"/>
              </a:rPr>
              <a:t>11/11/2017</a:t>
            </a:r>
          </a:p>
        </p:txBody>
      </p:sp>
      <p:sp>
        <p:nvSpPr>
          <p:cNvPr id="11" name="Retângulo 8"/>
          <p:cNvSpPr>
            <a:spLocks noChangeArrowheads="1"/>
          </p:cNvSpPr>
          <p:nvPr/>
        </p:nvSpPr>
        <p:spPr bwMode="auto">
          <a:xfrm>
            <a:off x="114816" y="4357274"/>
            <a:ext cx="2272782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Aulas 01 e 02: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Dia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28 </a:t>
            </a: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de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Outubro.</a:t>
            </a:r>
            <a:endParaRPr lang="pt-BR" sz="2000" b="1" dirty="0">
              <a:solidFill>
                <a:srgbClr val="716D65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Início: 09:00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 Término: 16:00</a:t>
            </a:r>
            <a:endParaRPr lang="pt-BR" sz="20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/>
          <a:srcRect t="8472" r="14125" b="4601"/>
          <a:stretch>
            <a:fillRect/>
          </a:stretch>
        </p:blipFill>
        <p:spPr bwMode="auto">
          <a:xfrm>
            <a:off x="-20638" y="1406525"/>
            <a:ext cx="2217738" cy="138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16" name="Retângulo 3"/>
          <p:cNvSpPr>
            <a:spLocks noChangeArrowheads="1"/>
          </p:cNvSpPr>
          <p:nvPr/>
        </p:nvSpPr>
        <p:spPr bwMode="auto">
          <a:xfrm>
            <a:off x="2601119" y="2027238"/>
            <a:ext cx="3328988" cy="584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CRONOGRAMA: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13939" y="3110445"/>
            <a:ext cx="1374893" cy="113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5467" y="1516064"/>
            <a:ext cx="2561696" cy="170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tângulo 20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sp>
        <p:nvSpPr>
          <p:cNvPr id="23" name="Retângulo 8"/>
          <p:cNvSpPr>
            <a:spLocks noChangeArrowheads="1"/>
          </p:cNvSpPr>
          <p:nvPr/>
        </p:nvSpPr>
        <p:spPr bwMode="auto">
          <a:xfrm>
            <a:off x="2154760" y="5028673"/>
            <a:ext cx="2441575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Aulas 03 e 04: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Dia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11 </a:t>
            </a: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de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Novembro.</a:t>
            </a:r>
            <a:endParaRPr lang="pt-BR" sz="2000" b="1" dirty="0">
              <a:solidFill>
                <a:srgbClr val="716D65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Início: 09:00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 Término: 16:00</a:t>
            </a:r>
            <a:endParaRPr lang="pt-BR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238096" y="3110445"/>
            <a:ext cx="2497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t-BR" sz="2400" b="1" dirty="0" smtClean="0">
                <a:solidFill>
                  <a:srgbClr val="716D65"/>
                </a:solidFill>
                <a:cs typeface="Arial" charset="0"/>
              </a:rPr>
              <a:t> 25/11/2017</a:t>
            </a:r>
          </a:p>
          <a:p>
            <a:pPr marL="742950" lvl="1" indent="-285750" eaLnBrk="1" hangingPunct="1"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pt-BR" sz="2400" b="1" dirty="0" smtClean="0">
                <a:solidFill>
                  <a:srgbClr val="716D65"/>
                </a:solidFill>
                <a:cs typeface="Arial" charset="0"/>
              </a:rPr>
              <a:t> 09/12/2017</a:t>
            </a:r>
            <a:endParaRPr lang="pt-BR" sz="2400" b="1" dirty="0">
              <a:solidFill>
                <a:srgbClr val="716D65"/>
              </a:solidFill>
              <a:cs typeface="Arial" charset="0"/>
            </a:endParaRPr>
          </a:p>
        </p:txBody>
      </p:sp>
      <p:sp>
        <p:nvSpPr>
          <p:cNvPr id="14" name="Retângulo 8"/>
          <p:cNvSpPr>
            <a:spLocks noChangeArrowheads="1"/>
          </p:cNvSpPr>
          <p:nvPr/>
        </p:nvSpPr>
        <p:spPr bwMode="auto">
          <a:xfrm>
            <a:off x="4500015" y="4310774"/>
            <a:ext cx="2552700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Aulas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05 </a:t>
            </a: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06:</a:t>
            </a: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Dia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25 </a:t>
            </a: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de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Novembro.</a:t>
            </a:r>
            <a:endParaRPr lang="pt-BR" sz="2000" b="1" dirty="0">
              <a:solidFill>
                <a:srgbClr val="716D65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Início: 09:00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 Término: 16:00</a:t>
            </a:r>
            <a:endParaRPr lang="pt-BR" sz="20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5" name="Retângulo 8"/>
          <p:cNvSpPr>
            <a:spLocks noChangeArrowheads="1"/>
          </p:cNvSpPr>
          <p:nvPr/>
        </p:nvSpPr>
        <p:spPr bwMode="auto">
          <a:xfrm>
            <a:off x="6565899" y="5028673"/>
            <a:ext cx="2552700" cy="138499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Aulas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07 </a:t>
            </a:r>
            <a:r>
              <a:rPr lang="pt-BR" sz="24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 </a:t>
            </a:r>
            <a:r>
              <a:rPr lang="pt-BR" sz="2400" b="1" dirty="0" smtClean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08:</a:t>
            </a:r>
            <a:endParaRPr lang="pt-BR" sz="2400" b="1" dirty="0">
              <a:solidFill>
                <a:srgbClr val="EF79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Dia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09 </a:t>
            </a: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de </a:t>
            </a:r>
            <a:r>
              <a:rPr lang="pt-BR" sz="2000" b="1" dirty="0" smtClean="0">
                <a:solidFill>
                  <a:srgbClr val="716D65"/>
                </a:solidFill>
                <a:cs typeface="Arial" charset="0"/>
              </a:rPr>
              <a:t>Dezembro.</a:t>
            </a:r>
            <a:endParaRPr lang="pt-BR" sz="2000" b="1" dirty="0">
              <a:solidFill>
                <a:srgbClr val="716D65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Início: 09:00</a:t>
            </a:r>
          </a:p>
          <a:p>
            <a:pPr eaLnBrk="1" hangingPunct="1">
              <a:defRPr/>
            </a:pPr>
            <a:r>
              <a:rPr lang="pt-BR" sz="2000" b="1" dirty="0">
                <a:solidFill>
                  <a:srgbClr val="716D65"/>
                </a:solidFill>
                <a:cs typeface="Arial" charset="0"/>
              </a:rPr>
              <a:t> Término: 16:00</a:t>
            </a:r>
            <a:endParaRPr lang="pt-BR" sz="20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04205" y="3789177"/>
            <a:ext cx="1374893" cy="113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7475" y="1504950"/>
            <a:ext cx="8967788" cy="21859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28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FAÇA SUA PARTE !</a:t>
            </a:r>
          </a:p>
          <a:p>
            <a:pPr eaLnBrk="1" hangingPunct="1">
              <a:defRPr/>
            </a:pPr>
            <a:endParaRPr lang="pt-BR" sz="2000" b="1" dirty="0">
              <a:solidFill>
                <a:srgbClr val="4A452A"/>
              </a:solidFill>
            </a:endParaRPr>
          </a:p>
          <a:p>
            <a:pPr algn="just" eaLnBrk="1" hangingPunct="1">
              <a:defRPr/>
            </a:pPr>
            <a:r>
              <a:rPr lang="pt-BR" sz="2000" dirty="0">
                <a:solidFill>
                  <a:srgbClr val="716D65"/>
                </a:solidFill>
              </a:rPr>
              <a:t>Para o sucesso de nosso curso </a:t>
            </a:r>
            <a:r>
              <a:rPr lang="pt-BR" sz="2000" b="1" dirty="0">
                <a:solidFill>
                  <a:srgbClr val="1C456B"/>
                </a:solidFill>
              </a:rPr>
              <a:t>você precisará se preparar para as aulas fazendo a leitura dos Estudos de Caso e Artigos indicados</a:t>
            </a:r>
            <a:r>
              <a:rPr lang="pt-BR" sz="2000" dirty="0">
                <a:solidFill>
                  <a:srgbClr val="1C456B"/>
                </a:solidFill>
              </a:rPr>
              <a:t>. </a:t>
            </a:r>
            <a:r>
              <a:rPr lang="pt-BR" sz="2000" dirty="0">
                <a:solidFill>
                  <a:srgbClr val="716D65"/>
                </a:solidFill>
              </a:rPr>
              <a:t>Estes casos e artigos </a:t>
            </a:r>
            <a:r>
              <a:rPr lang="pt-BR" sz="2000" b="1" dirty="0">
                <a:solidFill>
                  <a:srgbClr val="1C456B"/>
                </a:solidFill>
              </a:rPr>
              <a:t>serão debatidos em SALA DE AULA </a:t>
            </a:r>
            <a:r>
              <a:rPr lang="pt-BR" sz="2000" dirty="0">
                <a:solidFill>
                  <a:srgbClr val="716D65"/>
                </a:solidFill>
              </a:rPr>
              <a:t>e sua participação nos debates propostos tem peso de 40% da sua avaliação.</a:t>
            </a:r>
          </a:p>
          <a:p>
            <a:pPr eaLnBrk="1" hangingPunct="1">
              <a:defRPr/>
            </a:pPr>
            <a:endParaRPr lang="pt-BR" sz="800" dirty="0">
              <a:solidFill>
                <a:srgbClr val="716D65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7475" y="6534150"/>
            <a:ext cx="41481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Adm. Eco. Msc. Luiz Cláudio Brites Lobato</a:t>
            </a:r>
          </a:p>
        </p:txBody>
      </p:sp>
      <p:pic>
        <p:nvPicPr>
          <p:cNvPr id="23556" name="Picture 2" descr="http://us.123rf.com/450wm/lightwise/lightwise1206/lightwise120600064/14119263-human-intelligence-head-concept-with-gears-and-cogs-as-symbols-of-brain-function-as-a-neurological-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8188" y="1447800"/>
            <a:ext cx="7270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155575" y="3721100"/>
            <a:ext cx="8872538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buFont typeface="Wingdings" panose="05000000000000000000" pitchFamily="2" charset="2"/>
              <a:buChar char="q"/>
              <a:defRPr/>
            </a:pPr>
            <a:r>
              <a:rPr lang="pt-BR" b="1" dirty="0">
                <a:solidFill>
                  <a:srgbClr val="716D65"/>
                </a:solidFill>
                <a:cs typeface="Arial" panose="020B0604020202020204" pitchFamily="34" charset="0"/>
              </a:rPr>
              <a:t>Nesta disciplina estão previstas as leituras de 2 artigos e 2 estudos de casos:</a:t>
            </a:r>
          </a:p>
          <a:p>
            <a:pPr eaLnBrk="1" hangingPunct="1">
              <a:defRPr/>
            </a:pPr>
            <a:endParaRPr lang="pt-BR" b="1" dirty="0">
              <a:solidFill>
                <a:srgbClr val="716D65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rgbClr val="716D65"/>
                </a:solidFill>
                <a:cs typeface="Arial" panose="020B0604020202020204" pitchFamily="34" charset="0"/>
              </a:rPr>
              <a:t>Artigos (PIA):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pt-BR" dirty="0">
                <a:cs typeface="Arial" panose="020B0604020202020204" pitchFamily="34" charset="0"/>
              </a:rPr>
              <a:t>Grã-Bretanha pede que oposição moderada síria participe de negociação de paz.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Aula 01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  </a:t>
            </a:r>
            <a:r>
              <a:rPr lang="pt-BR" dirty="0">
                <a:cs typeface="Arial" panose="020B0604020202020204" pitchFamily="34" charset="0"/>
              </a:rPr>
              <a:t>PM do Rio criará batalhão para atuar em manifestações.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– Aula 02</a:t>
            </a:r>
            <a:endParaRPr lang="en-US" dirty="0">
              <a:solidFill>
                <a:srgbClr val="716D65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pt-BR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rgbClr val="716D65"/>
                </a:solidFill>
                <a:cs typeface="Arial" panose="020B0604020202020204" pitchFamily="34" charset="0"/>
              </a:rPr>
              <a:t>Estudos de Casos (PIC):</a:t>
            </a: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dirty="0">
                <a:cs typeface="Arial" panose="020B0604020202020204" pitchFamily="34" charset="0"/>
              </a:rPr>
              <a:t>Conflito no andar de Derivativos (B)</a:t>
            </a:r>
            <a:r>
              <a:rPr lang="en-US" dirty="0">
                <a:solidFill>
                  <a:srgbClr val="716D65"/>
                </a:solidFill>
                <a:cs typeface="Arial" panose="020B0604020202020204" pitchFamily="34" charset="0"/>
              </a:rPr>
              <a:t>.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– Aula 02</a:t>
            </a:r>
            <a:endParaRPr lang="en-US" dirty="0">
              <a:solidFill>
                <a:srgbClr val="716D65"/>
              </a:solidFill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  <a:defRPr/>
            </a:pPr>
            <a:r>
              <a:rPr lang="pt-BR" dirty="0">
                <a:cs typeface="Arial" panose="020B0604020202020204" pitchFamily="34" charset="0"/>
              </a:rPr>
              <a:t>Centra Software</a:t>
            </a:r>
            <a:r>
              <a:rPr lang="en-US" dirty="0">
                <a:solidFill>
                  <a:srgbClr val="716D65"/>
                </a:solidFill>
                <a:cs typeface="Arial" panose="020B0604020202020204" pitchFamily="34" charset="0"/>
              </a:rPr>
              <a:t>.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– Aula 04</a:t>
            </a:r>
            <a:endParaRPr lang="en-US" dirty="0">
              <a:solidFill>
                <a:srgbClr val="716D65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8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0267" y="4745136"/>
            <a:ext cx="2263247" cy="192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tângulo 3"/>
          <p:cNvSpPr>
            <a:spLocks noChangeArrowheads="1"/>
          </p:cNvSpPr>
          <p:nvPr/>
        </p:nvSpPr>
        <p:spPr bwMode="auto">
          <a:xfrm>
            <a:off x="2246313" y="1755775"/>
            <a:ext cx="68341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pt-BR" sz="7200" b="1" dirty="0">
                <a:solidFill>
                  <a:srgbClr val="EF79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Bons Estudos!</a:t>
            </a:r>
            <a:endParaRPr lang="pt-BR" altLang="pt-BR" sz="7200" b="1" dirty="0">
              <a:solidFill>
                <a:srgbClr val="716D6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5603" name="Picture 2" descr="https://tetzner.files.wordpress.com/2013/05/tetzner-trabalhand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12013" y="4910138"/>
            <a:ext cx="17494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389313"/>
            <a:ext cx="6091237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https://tetzner.files.wordpress.com/2013/05/tetzner-trabalhando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" y="1447800"/>
            <a:ext cx="17494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12"/>
          <p:cNvSpPr>
            <a:spLocks noChangeArrowheads="1"/>
          </p:cNvSpPr>
          <p:nvPr/>
        </p:nvSpPr>
        <p:spPr bwMode="auto">
          <a:xfrm>
            <a:off x="60325" y="158750"/>
            <a:ext cx="6264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GESTÃO ESTRATÉGICA DE PESSOAS</a:t>
            </a:r>
          </a:p>
          <a:p>
            <a:pPr eaLnBrk="1" hangingPunct="1">
              <a:defRPr/>
            </a:pPr>
            <a:endParaRPr lang="pt-BR" altLang="pt-BR" sz="1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NPG 0020 - ADMINISTRAÇÃO DE CONFLITOS E NEGOCIAÇÃO</a:t>
            </a:r>
            <a:endParaRPr lang="pt-BR" alt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7846</TotalTime>
  <Words>6879</Words>
  <Application>Microsoft Office PowerPoint</Application>
  <PresentationFormat>Apresentação na tela (4:3)</PresentationFormat>
  <Paragraphs>704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slides</vt:lpstr>
      </vt:variant>
      <vt:variant>
        <vt:i4>62</vt:i4>
      </vt:variant>
    </vt:vector>
  </HeadingPairs>
  <TitlesOfParts>
    <vt:vector size="69" baseType="lpstr">
      <vt:lpstr>Personalizar design</vt:lpstr>
      <vt:lpstr>5_Personalizar design</vt:lpstr>
      <vt:lpstr>2_Personalizar design</vt:lpstr>
      <vt:lpstr>1_Office Theme</vt:lpstr>
      <vt:lpstr>1_Personalizar design</vt:lpstr>
      <vt:lpstr>3_Personalizar design</vt:lpstr>
      <vt:lpstr>4_Personalizar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</vt:vector>
  </TitlesOfParts>
  <Company>GH Consultoria de Varejo Ltda.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Dgrafico GH &amp; Associados</dc:creator>
  <cp:lastModifiedBy>maq</cp:lastModifiedBy>
  <cp:revision>350</cp:revision>
  <cp:lastPrinted>2014-02-25T17:09:14Z</cp:lastPrinted>
  <dcterms:created xsi:type="dcterms:W3CDTF">2013-09-25T18:35:49Z</dcterms:created>
  <dcterms:modified xsi:type="dcterms:W3CDTF">2017-11-18T17:49:20Z</dcterms:modified>
</cp:coreProperties>
</file>