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63" r:id="rId2"/>
    <p:sldId id="258" r:id="rId3"/>
    <p:sldId id="261" r:id="rId4"/>
    <p:sldId id="257" r:id="rId5"/>
    <p:sldId id="259" r:id="rId6"/>
    <p:sldId id="262" r:id="rId7"/>
    <p:sldId id="339" r:id="rId8"/>
    <p:sldId id="260" r:id="rId9"/>
    <p:sldId id="364" r:id="rId10"/>
    <p:sldId id="263" r:id="rId11"/>
    <p:sldId id="365" r:id="rId12"/>
    <p:sldId id="264" r:id="rId13"/>
    <p:sldId id="366" r:id="rId14"/>
    <p:sldId id="367" r:id="rId15"/>
    <p:sldId id="368" r:id="rId16"/>
    <p:sldId id="265" r:id="rId17"/>
    <p:sldId id="266" r:id="rId18"/>
    <p:sldId id="267" r:id="rId19"/>
    <p:sldId id="340" r:id="rId20"/>
    <p:sldId id="268" r:id="rId21"/>
    <p:sldId id="362" r:id="rId22"/>
    <p:sldId id="270" r:id="rId23"/>
    <p:sldId id="369" r:id="rId24"/>
    <p:sldId id="370" r:id="rId25"/>
    <p:sldId id="371" r:id="rId26"/>
    <p:sldId id="372" r:id="rId27"/>
    <p:sldId id="373" r:id="rId28"/>
    <p:sldId id="374" r:id="rId29"/>
    <p:sldId id="375" r:id="rId30"/>
    <p:sldId id="376" r:id="rId31"/>
    <p:sldId id="379" r:id="rId32"/>
    <p:sldId id="380" r:id="rId33"/>
    <p:sldId id="271" r:id="rId34"/>
    <p:sldId id="341" r:id="rId35"/>
    <p:sldId id="344" r:id="rId36"/>
    <p:sldId id="396" r:id="rId37"/>
    <p:sldId id="381" r:id="rId38"/>
    <p:sldId id="397" r:id="rId39"/>
    <p:sldId id="382" r:id="rId40"/>
    <p:sldId id="398" r:id="rId41"/>
    <p:sldId id="383" r:id="rId42"/>
    <p:sldId id="384" r:id="rId43"/>
    <p:sldId id="399" r:id="rId44"/>
    <p:sldId id="400" r:id="rId45"/>
    <p:sldId id="359" r:id="rId46"/>
    <p:sldId id="360" r:id="rId47"/>
    <p:sldId id="361" r:id="rId48"/>
    <p:sldId id="337" r:id="rId4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08"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834EA-27CE-44DC-A66F-A74E6910A7BE}" type="datetimeFigureOut">
              <a:rPr lang="pt-BR" smtClean="0"/>
              <a:pPr/>
              <a:t>02/08/2018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C3444-3C23-4011-9882-AEFD90621D03}" type="slidenum">
              <a:rPr lang="pt-BR" smtClean="0"/>
              <a:pPr/>
              <a:t>‹nº›</a:t>
            </a:fld>
            <a:endParaRPr lang="pt-BR"/>
          </a:p>
        </p:txBody>
      </p:sp>
    </p:spTree>
    <p:extLst>
      <p:ext uri="{BB962C8B-B14F-4D97-AF65-F5344CB8AC3E}">
        <p14:creationId xmlns="" xmlns:p14="http://schemas.microsoft.com/office/powerpoint/2010/main" val="214643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5A4AD9CD-ADB8-40ED-BE0D-7EE781628E92}" type="datetimeFigureOut">
              <a:rPr lang="pt-BR" smtClean="0"/>
              <a:pPr/>
              <a:t>02/08/2018</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8235A1A4-9246-4297-93D4-AAA95F64AE67}" type="slidenum">
              <a:rPr lang="pt-BR" smtClean="0"/>
              <a:pPr/>
              <a:t>‹nº›</a:t>
            </a:fld>
            <a:endParaRPr lang="pt-BR"/>
          </a:p>
        </p:txBody>
      </p:sp>
      <p:pic>
        <p:nvPicPr>
          <p:cNvPr id="7" name="Picture 2"/>
          <p:cNvPicPr>
            <a:picLocks noChangeAspect="1" noChangeArrowheads="1"/>
          </p:cNvPicPr>
          <p:nvPr userDrawn="1"/>
        </p:nvPicPr>
        <p:blipFill>
          <a:blip r:embed="rId2" cstate="print"/>
          <a:srcRect/>
          <a:stretch>
            <a:fillRect/>
          </a:stretch>
        </p:blipFill>
        <p:spPr bwMode="auto">
          <a:xfrm>
            <a:off x="-652" y="-202"/>
            <a:ext cx="9147645" cy="6858201"/>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5A4AD9CD-ADB8-40ED-BE0D-7EE781628E92}" type="datetimeFigureOut">
              <a:rPr lang="pt-BR" smtClean="0"/>
              <a:pPr/>
              <a:t>02/08/2018</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8235A1A4-9246-4297-93D4-AAA95F64AE67}" type="slidenum">
              <a:rPr lang="pt-BR" smtClean="0"/>
              <a:pPr/>
              <a:t>‹nº›</a:t>
            </a:fld>
            <a:endParaRPr lang="pt-BR"/>
          </a:p>
        </p:txBody>
      </p:sp>
      <p:pic>
        <p:nvPicPr>
          <p:cNvPr id="7" name="Picture 2"/>
          <p:cNvPicPr>
            <a:picLocks noChangeAspect="1" noChangeArrowheads="1"/>
          </p:cNvPicPr>
          <p:nvPr userDrawn="1"/>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fld id="{5A4AD9CD-ADB8-40ED-BE0D-7EE781628E92}" type="datetimeFigureOut">
              <a:rPr lang="pt-BR" smtClean="0"/>
              <a:pPr/>
              <a:t>02/08/2018</a:t>
            </a:fld>
            <a:endParaRPr lang="pt-B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p>
            <a:fld id="{8235A1A4-9246-4297-93D4-AAA95F64AE67}" type="slidenum">
              <a:rPr lang="pt-BR" smtClean="0"/>
              <a:pPr/>
              <a:t>‹nº›</a:t>
            </a:fld>
            <a:endParaRPr lang="pt-BR"/>
          </a:p>
        </p:txBody>
      </p:sp>
      <p:pic>
        <p:nvPicPr>
          <p:cNvPr id="6" name="Picture 2"/>
          <p:cNvPicPr>
            <a:picLocks noChangeAspect="1" noChangeArrowheads="1"/>
          </p:cNvPicPr>
          <p:nvPr userDrawn="1"/>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5A4AD9CD-ADB8-40ED-BE0D-7EE781628E92}" type="datetimeFigureOut">
              <a:rPr lang="pt-BR" smtClean="0"/>
              <a:pPr/>
              <a:t>02/08/2018</a:t>
            </a:fld>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p>
            <a:fld id="{8235A1A4-9246-4297-93D4-AAA95F64AE67}" type="slidenum">
              <a:rPr lang="pt-BR" smtClean="0"/>
              <a:pPr/>
              <a:t>‹nº›</a:t>
            </a:fld>
            <a:endParaRPr lang="pt-BR"/>
          </a:p>
        </p:txBody>
      </p:sp>
      <p:pic>
        <p:nvPicPr>
          <p:cNvPr id="5" name="Picture 2"/>
          <p:cNvPicPr>
            <a:picLocks noChangeAspect="1" noChangeArrowheads="1"/>
          </p:cNvPicPr>
          <p:nvPr userDrawn="1"/>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gif"/></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6.jpeg"/><Relationship Id="rId1" Type="http://schemas.openxmlformats.org/officeDocument/2006/relationships/slideLayout" Target="../slideLayouts/slideLayout4.xml"/><Relationship Id="rId6" Type="http://schemas.openxmlformats.org/officeDocument/2006/relationships/image" Target="../media/image46.gif"/><Relationship Id="rId5" Type="http://schemas.openxmlformats.org/officeDocument/2006/relationships/image" Target="../media/image45.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7.jpeg"/><Relationship Id="rId1" Type="http://schemas.openxmlformats.org/officeDocument/2006/relationships/slideLayout" Target="../slideLayouts/slideLayout4.xml"/><Relationship Id="rId5" Type="http://schemas.openxmlformats.org/officeDocument/2006/relationships/image" Target="../media/image12.gif"/><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3" Type="http://schemas.openxmlformats.org/officeDocument/2006/relationships/hyperlink" Target="mailto:luizlobato0101@gmail.com" TargetMode="External"/><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luizlobato0101.wix.com/quasemilaluno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9.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luizlobato0101.wix.com/quasemilalunos" TargetMode="External"/><Relationship Id="rId7" Type="http://schemas.openxmlformats.org/officeDocument/2006/relationships/image" Target="../media/image16.png"/><Relationship Id="rId2" Type="http://schemas.openxmlformats.org/officeDocument/2006/relationships/hyperlink" Target="mailto:luizlobato0101@gmail.com" TargetMode="External"/><Relationship Id="rId1" Type="http://schemas.openxmlformats.org/officeDocument/2006/relationships/slideLayout" Target="../slideLayouts/slideLayout4.xml"/><Relationship Id="rId6" Type="http://schemas.openxmlformats.org/officeDocument/2006/relationships/image" Target="../media/image17.gif"/><Relationship Id="rId5" Type="http://schemas.openxmlformats.org/officeDocument/2006/relationships/image" Target="../media/image14.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gi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1907704" y="-27384"/>
            <a:ext cx="6065931"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7200" b="1" dirty="0" smtClean="0">
                <a:solidFill>
                  <a:srgbClr val="C00000"/>
                </a:solidFill>
                <a:effectLst>
                  <a:outerShdw blurRad="38100" dist="38100" dir="2700000" algn="tl">
                    <a:srgbClr val="000000">
                      <a:alpha val="43137"/>
                    </a:srgbClr>
                  </a:outerShdw>
                </a:effectLst>
                <a:latin typeface="Broadway" pitchFamily="82" charset="0"/>
              </a:rPr>
              <a:t>B O M</a:t>
            </a:r>
          </a:p>
          <a:p>
            <a:pPr algn="ctr" eaLnBrk="1" hangingPunct="1"/>
            <a:r>
              <a:rPr lang="pt-BR" sz="7200" b="1" dirty="0" smtClean="0">
                <a:solidFill>
                  <a:srgbClr val="C00000"/>
                </a:solidFill>
                <a:effectLst>
                  <a:outerShdw blurRad="38100" dist="38100" dir="2700000" algn="tl">
                    <a:srgbClr val="000000">
                      <a:alpha val="43137"/>
                    </a:srgbClr>
                  </a:outerShdw>
                </a:effectLst>
                <a:latin typeface="Broadway" pitchFamily="82" charset="0"/>
              </a:rPr>
              <a:t> D I A</a:t>
            </a:r>
            <a:endParaRPr lang="pt-BR" sz="7200" dirty="0">
              <a:solidFill>
                <a:srgbClr val="C00000"/>
              </a:solidFill>
              <a:effectLst>
                <a:outerShdw blurRad="38100" dist="38100" dir="2700000" algn="tl">
                  <a:srgbClr val="000000">
                    <a:alpha val="43137"/>
                  </a:srgbClr>
                </a:outerShdw>
              </a:effectLst>
              <a:latin typeface="Broadway" pitchFamily="82" charset="0"/>
            </a:endParaRPr>
          </a:p>
        </p:txBody>
      </p:sp>
      <p:pic>
        <p:nvPicPr>
          <p:cNvPr id="5" name="Picture 21" descr="http://nrussu.com/wp-content/uploads/2014/07/coffee_table_talk_pa-012.gif"/>
          <p:cNvPicPr>
            <a:picLocks noChangeAspect="1" noChangeArrowheads="1" noCrop="1"/>
          </p:cNvPicPr>
          <p:nvPr/>
        </p:nvPicPr>
        <p:blipFill>
          <a:blip r:embed="rId2" cstate="print"/>
          <a:srcRect/>
          <a:stretch>
            <a:fillRect/>
          </a:stretch>
        </p:blipFill>
        <p:spPr bwMode="auto">
          <a:xfrm>
            <a:off x="3347864" y="2400294"/>
            <a:ext cx="5727875" cy="474187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010747" y="198164"/>
            <a:ext cx="1900783" cy="196770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52635" y="5577767"/>
            <a:ext cx="2855269" cy="101958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51520" y="2564904"/>
            <a:ext cx="3142167"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sp>
        <p:nvSpPr>
          <p:cNvPr id="10" name="Retângulo 9"/>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11" name="Retângulo 10"/>
          <p:cNvSpPr/>
          <p:nvPr/>
        </p:nvSpPr>
        <p:spPr>
          <a:xfrm>
            <a:off x="179512" y="1700808"/>
            <a:ext cx="8784976" cy="2308324"/>
          </a:xfrm>
          <a:prstGeom prst="rect">
            <a:avLst/>
          </a:prstGeom>
        </p:spPr>
        <p:txBody>
          <a:bodyPr wrap="square">
            <a:spAutoFit/>
          </a:bodyPr>
          <a:lstStyle/>
          <a:p>
            <a:pPr algn="just" fontAlgn="base"/>
            <a:r>
              <a:rPr lang="pt-BR" dirty="0" smtClean="0"/>
              <a:t>São computadores, telefones celulares, aparelhos de televisão digital e uma infinidade de periféricos que permitem a conversão, em mão dupla, de uma quantidade inimaginável de dados e informações para a forma digital, além de soluções para o seu armazenamento, processamento e compartilhamento.</a:t>
            </a:r>
          </a:p>
          <a:p>
            <a:pPr algn="just" fontAlgn="base"/>
            <a:endParaRPr lang="pt-BR" dirty="0" smtClean="0"/>
          </a:p>
          <a:p>
            <a:pPr algn="just" fontAlgn="base"/>
            <a:r>
              <a:rPr lang="pt-BR" dirty="0" smtClean="0"/>
              <a:t>Mas até que ponto a quantidade significa qualidade? </a:t>
            </a:r>
          </a:p>
          <a:p>
            <a:pPr algn="just" fontAlgn="base"/>
            <a:endParaRPr lang="pt-BR" dirty="0" smtClean="0"/>
          </a:p>
          <a:p>
            <a:pPr algn="just" fontAlgn="base"/>
            <a:endParaRPr lang="pt-BR" dirty="0" smtClean="0"/>
          </a:p>
        </p:txBody>
      </p:sp>
      <p:sp>
        <p:nvSpPr>
          <p:cNvPr id="12" name="Retângulo 11"/>
          <p:cNvSpPr/>
          <p:nvPr/>
        </p:nvSpPr>
        <p:spPr>
          <a:xfrm>
            <a:off x="1259632" y="764704"/>
            <a:ext cx="6840760" cy="830997"/>
          </a:xfrm>
          <a:prstGeom prst="rect">
            <a:avLst/>
          </a:prstGeom>
        </p:spPr>
        <p:txBody>
          <a:bodyPr wrap="square">
            <a:spAutoFit/>
          </a:bodyPr>
          <a:lstStyle/>
          <a:p>
            <a:pPr algn="just"/>
            <a:r>
              <a:rPr lang="pt-BR" sz="2400" b="1" dirty="0" smtClean="0">
                <a:solidFill>
                  <a:schemeClr val="accent1">
                    <a:lumMod val="50000"/>
                  </a:schemeClr>
                </a:solidFill>
                <a:effectLst>
                  <a:outerShdw blurRad="38100" dist="38100" dir="2700000" algn="tl">
                    <a:srgbClr val="000000">
                      <a:alpha val="43137"/>
                    </a:srgbClr>
                  </a:outerShdw>
                </a:effectLst>
              </a:rPr>
              <a:t>A Sociedade Informacional e sua influência nos processos educacionais. </a:t>
            </a:r>
            <a:endParaRPr lang="pt-BR" sz="2400" dirty="0"/>
          </a:p>
        </p:txBody>
      </p:sp>
      <p:pic>
        <p:nvPicPr>
          <p:cNvPr id="13" name="Picture 6" descr="Imagem relacionada"/>
          <p:cNvPicPr>
            <a:picLocks noChangeAspect="1" noChangeArrowheads="1"/>
          </p:cNvPicPr>
          <p:nvPr/>
        </p:nvPicPr>
        <p:blipFill>
          <a:blip r:embed="rId3" cstate="print"/>
          <a:srcRect/>
          <a:stretch>
            <a:fillRect/>
          </a:stretch>
        </p:blipFill>
        <p:spPr bwMode="auto">
          <a:xfrm>
            <a:off x="7236296" y="4911250"/>
            <a:ext cx="1696988" cy="1404198"/>
          </a:xfrm>
          <a:prstGeom prst="rect">
            <a:avLst/>
          </a:prstGeom>
          <a:noFill/>
        </p:spPr>
      </p:pic>
      <p:sp>
        <p:nvSpPr>
          <p:cNvPr id="14" name="Retângulo 13"/>
          <p:cNvSpPr/>
          <p:nvPr/>
        </p:nvSpPr>
        <p:spPr>
          <a:xfrm>
            <a:off x="179512" y="3501008"/>
            <a:ext cx="8784976" cy="1477328"/>
          </a:xfrm>
          <a:prstGeom prst="rect">
            <a:avLst/>
          </a:prstGeom>
        </p:spPr>
        <p:txBody>
          <a:bodyPr wrap="square">
            <a:spAutoFit/>
          </a:bodyPr>
          <a:lstStyle/>
          <a:p>
            <a:pPr algn="just" fontAlgn="base"/>
            <a:r>
              <a:rPr lang="pt-BR" dirty="0" smtClean="0"/>
              <a:t>É exatamente nesse aspecto que se constitui grande parte do trabalho dos estudiosos dessa nova sociedade. </a:t>
            </a:r>
          </a:p>
          <a:p>
            <a:pPr algn="just" fontAlgn="base"/>
            <a:endParaRPr lang="pt-BR" dirty="0" smtClean="0"/>
          </a:p>
          <a:p>
            <a:pPr algn="just" fontAlgn="base"/>
            <a:r>
              <a:rPr lang="pt-BR" dirty="0" smtClean="0"/>
              <a:t>A relação da tecnologia com um novo modo de ser e de conviver com a geração de produtos.</a:t>
            </a:r>
          </a:p>
        </p:txBody>
      </p:sp>
      <p:pic>
        <p:nvPicPr>
          <p:cNvPr id="33793" name="Picture 1"/>
          <p:cNvPicPr>
            <a:picLocks noChangeAspect="1" noChangeArrowheads="1"/>
          </p:cNvPicPr>
          <p:nvPr/>
        </p:nvPicPr>
        <p:blipFill>
          <a:blip r:embed="rId4" cstate="print"/>
          <a:srcRect/>
          <a:stretch>
            <a:fillRect/>
          </a:stretch>
        </p:blipFill>
        <p:spPr bwMode="auto">
          <a:xfrm>
            <a:off x="1331640" y="4747352"/>
            <a:ext cx="1366111" cy="1633976"/>
          </a:xfrm>
          <a:prstGeom prst="rect">
            <a:avLst/>
          </a:prstGeom>
          <a:noFill/>
          <a:ln w="9525">
            <a:noFill/>
            <a:miter lim="800000"/>
            <a:headEnd/>
            <a:tailEnd/>
          </a:ln>
        </p:spPr>
      </p:pic>
      <p:pic>
        <p:nvPicPr>
          <p:cNvPr id="33794" name="Picture 2"/>
          <p:cNvPicPr>
            <a:picLocks noChangeAspect="1" noChangeArrowheads="1"/>
          </p:cNvPicPr>
          <p:nvPr/>
        </p:nvPicPr>
        <p:blipFill>
          <a:blip r:embed="rId5" cstate="print"/>
          <a:srcRect/>
          <a:stretch>
            <a:fillRect/>
          </a:stretch>
        </p:blipFill>
        <p:spPr bwMode="auto">
          <a:xfrm>
            <a:off x="3059833" y="4769357"/>
            <a:ext cx="1512167" cy="1623803"/>
          </a:xfrm>
          <a:prstGeom prst="rect">
            <a:avLst/>
          </a:prstGeom>
          <a:noFill/>
          <a:ln w="9525">
            <a:noFill/>
            <a:miter lim="800000"/>
            <a:headEnd/>
            <a:tailEnd/>
          </a:ln>
        </p:spPr>
      </p:pic>
      <p:pic>
        <p:nvPicPr>
          <p:cNvPr id="33795" name="Picture 3"/>
          <p:cNvPicPr>
            <a:picLocks noChangeAspect="1" noChangeArrowheads="1"/>
          </p:cNvPicPr>
          <p:nvPr/>
        </p:nvPicPr>
        <p:blipFill>
          <a:blip r:embed="rId6" cstate="print"/>
          <a:srcRect/>
          <a:stretch>
            <a:fillRect/>
          </a:stretch>
        </p:blipFill>
        <p:spPr bwMode="auto">
          <a:xfrm>
            <a:off x="5004047" y="4668438"/>
            <a:ext cx="1728193" cy="1744270"/>
          </a:xfrm>
          <a:prstGeom prst="rect">
            <a:avLst/>
          </a:prstGeom>
          <a:noFill/>
          <a:ln w="9525">
            <a:noFill/>
            <a:miter lim="800000"/>
            <a:headEnd/>
            <a:tailEnd/>
          </a:ln>
        </p:spPr>
      </p:pic>
      <p:pic>
        <p:nvPicPr>
          <p:cNvPr id="18" name="Picture 6" descr="Imagem relacionada"/>
          <p:cNvPicPr>
            <a:picLocks noChangeAspect="1" noChangeArrowheads="1"/>
          </p:cNvPicPr>
          <p:nvPr/>
        </p:nvPicPr>
        <p:blipFill>
          <a:blip r:embed="rId3" cstate="print"/>
          <a:srcRect/>
          <a:stretch>
            <a:fillRect/>
          </a:stretch>
        </p:blipFill>
        <p:spPr bwMode="auto">
          <a:xfrm>
            <a:off x="251520" y="973375"/>
            <a:ext cx="792088" cy="6554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sp>
        <p:nvSpPr>
          <p:cNvPr id="10" name="Retângulo 9"/>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11" name="Retângulo 10"/>
          <p:cNvSpPr/>
          <p:nvPr/>
        </p:nvSpPr>
        <p:spPr>
          <a:xfrm>
            <a:off x="1187624" y="1628800"/>
            <a:ext cx="7776864" cy="646331"/>
          </a:xfrm>
          <a:prstGeom prst="rect">
            <a:avLst/>
          </a:prstGeom>
        </p:spPr>
        <p:txBody>
          <a:bodyPr wrap="square">
            <a:spAutoFit/>
          </a:bodyPr>
          <a:lstStyle/>
          <a:p>
            <a:pPr algn="just" fontAlgn="base"/>
            <a:r>
              <a:rPr lang="pt-BR" dirty="0" smtClean="0"/>
              <a:t>Manoel </a:t>
            </a:r>
            <a:r>
              <a:rPr lang="pt-BR" dirty="0" err="1" smtClean="0"/>
              <a:t>Castells</a:t>
            </a:r>
            <a:r>
              <a:rPr lang="pt-BR" dirty="0" smtClean="0"/>
              <a:t> (2007) analisa os entrelaces entre tecnologia e sociedade e as transformações históricas que essa simbiose vem conduzindo. </a:t>
            </a:r>
          </a:p>
        </p:txBody>
      </p:sp>
      <p:sp>
        <p:nvSpPr>
          <p:cNvPr id="12" name="Retângulo 11"/>
          <p:cNvSpPr/>
          <p:nvPr/>
        </p:nvSpPr>
        <p:spPr>
          <a:xfrm>
            <a:off x="1259632" y="764704"/>
            <a:ext cx="6840760" cy="830997"/>
          </a:xfrm>
          <a:prstGeom prst="rect">
            <a:avLst/>
          </a:prstGeom>
        </p:spPr>
        <p:txBody>
          <a:bodyPr wrap="square">
            <a:spAutoFit/>
          </a:bodyPr>
          <a:lstStyle/>
          <a:p>
            <a:pPr algn="just"/>
            <a:r>
              <a:rPr lang="pt-BR" sz="2400" b="1" dirty="0" smtClean="0">
                <a:solidFill>
                  <a:schemeClr val="accent1">
                    <a:lumMod val="50000"/>
                  </a:schemeClr>
                </a:solidFill>
                <a:effectLst>
                  <a:outerShdw blurRad="38100" dist="38100" dir="2700000" algn="tl">
                    <a:srgbClr val="000000">
                      <a:alpha val="43137"/>
                    </a:srgbClr>
                  </a:outerShdw>
                </a:effectLst>
              </a:rPr>
              <a:t>A Sociedade Informacional e sua influência nos processos educacionais. </a:t>
            </a:r>
            <a:endParaRPr lang="pt-BR" sz="2400" dirty="0"/>
          </a:p>
        </p:txBody>
      </p:sp>
      <p:pic>
        <p:nvPicPr>
          <p:cNvPr id="6" name="Picture 6" descr="Imagem relacionada"/>
          <p:cNvPicPr>
            <a:picLocks noChangeAspect="1" noChangeArrowheads="1"/>
          </p:cNvPicPr>
          <p:nvPr/>
        </p:nvPicPr>
        <p:blipFill>
          <a:blip r:embed="rId3" cstate="print"/>
          <a:srcRect/>
          <a:stretch>
            <a:fillRect/>
          </a:stretch>
        </p:blipFill>
        <p:spPr bwMode="auto">
          <a:xfrm>
            <a:off x="107504" y="1052736"/>
            <a:ext cx="1131292" cy="936104"/>
          </a:xfrm>
          <a:prstGeom prst="rect">
            <a:avLst/>
          </a:prstGeom>
          <a:noFill/>
        </p:spPr>
      </p:pic>
      <p:pic>
        <p:nvPicPr>
          <p:cNvPr id="50178" name="Picture 2" descr="Resultado de imagem para Manuel Castells"/>
          <p:cNvPicPr>
            <a:picLocks noChangeAspect="1" noChangeArrowheads="1"/>
          </p:cNvPicPr>
          <p:nvPr/>
        </p:nvPicPr>
        <p:blipFill>
          <a:blip r:embed="rId4" cstate="print"/>
          <a:srcRect/>
          <a:stretch>
            <a:fillRect/>
          </a:stretch>
        </p:blipFill>
        <p:spPr bwMode="auto">
          <a:xfrm>
            <a:off x="6804248" y="4221088"/>
            <a:ext cx="2170931" cy="2170931"/>
          </a:xfrm>
          <a:prstGeom prst="rect">
            <a:avLst/>
          </a:prstGeom>
          <a:noFill/>
        </p:spPr>
      </p:pic>
      <p:sp>
        <p:nvSpPr>
          <p:cNvPr id="9" name="Retângulo 8"/>
          <p:cNvSpPr/>
          <p:nvPr/>
        </p:nvSpPr>
        <p:spPr>
          <a:xfrm>
            <a:off x="251520" y="2492896"/>
            <a:ext cx="8640960" cy="2308324"/>
          </a:xfrm>
          <a:prstGeom prst="rect">
            <a:avLst/>
          </a:prstGeom>
        </p:spPr>
        <p:txBody>
          <a:bodyPr wrap="square">
            <a:spAutoFit/>
          </a:bodyPr>
          <a:lstStyle/>
          <a:p>
            <a:pPr algn="just" fontAlgn="base"/>
            <a:r>
              <a:rPr lang="pt-BR" dirty="0" smtClean="0"/>
              <a:t>Segundo o autor, a tecnologia é a sociedade e a mesma não pode ser entendida sem suas ferramentas tecnológicas, porém nem a tecnologia determina a sociedade ou esta direciona a transformação tecnológica, visto que muitos outros fatores, como a criatividade e a iniciativa empreendedora, impulsionam esse processo.</a:t>
            </a:r>
          </a:p>
          <a:p>
            <a:pPr algn="just" fontAlgn="base"/>
            <a:endParaRPr lang="pt-BR" dirty="0" smtClean="0"/>
          </a:p>
          <a:p>
            <a:pPr algn="just" fontAlgn="base"/>
            <a:r>
              <a:rPr lang="pt-BR" dirty="0" smtClean="0"/>
              <a:t>Nessa nova sociedade, as tecnologias alicerçam fenômenos de amplitude global, com influência direta na economia e na produtividade. </a:t>
            </a:r>
          </a:p>
          <a:p>
            <a:pPr algn="just" fontAlgn="base"/>
            <a:endParaRPr lang="pt-BR" dirty="0" smtClean="0"/>
          </a:p>
        </p:txBody>
      </p:sp>
      <p:sp>
        <p:nvSpPr>
          <p:cNvPr id="13" name="Retângulo 12"/>
          <p:cNvSpPr/>
          <p:nvPr/>
        </p:nvSpPr>
        <p:spPr>
          <a:xfrm>
            <a:off x="1979712" y="4797152"/>
            <a:ext cx="4680520" cy="1200329"/>
          </a:xfrm>
          <a:prstGeom prst="rect">
            <a:avLst/>
          </a:prstGeom>
        </p:spPr>
        <p:txBody>
          <a:bodyPr wrap="square">
            <a:spAutoFit/>
          </a:bodyPr>
          <a:lstStyle/>
          <a:p>
            <a:pPr algn="just" fontAlgn="base"/>
            <a:r>
              <a:rPr lang="pt-BR" dirty="0" smtClean="0"/>
              <a:t>Manoel </a:t>
            </a:r>
            <a:r>
              <a:rPr lang="pt-BR" dirty="0" err="1" smtClean="0"/>
              <a:t>Castells</a:t>
            </a:r>
            <a:r>
              <a:rPr lang="pt-BR" dirty="0" smtClean="0"/>
              <a:t> (2007, p. 119) retrata o surgimento de uma nova economia informacional, funcionando em rede, com alcance global:</a:t>
            </a:r>
            <a:endParaRPr lang="pt-BR" dirty="0"/>
          </a:p>
        </p:txBody>
      </p:sp>
      <p:pic>
        <p:nvPicPr>
          <p:cNvPr id="14" name="Picture 6" descr="Imagem relacionada"/>
          <p:cNvPicPr>
            <a:picLocks noChangeAspect="1" noChangeArrowheads="1"/>
          </p:cNvPicPr>
          <p:nvPr/>
        </p:nvPicPr>
        <p:blipFill>
          <a:blip r:embed="rId3" cstate="print"/>
          <a:srcRect/>
          <a:stretch>
            <a:fillRect/>
          </a:stretch>
        </p:blipFill>
        <p:spPr bwMode="auto">
          <a:xfrm>
            <a:off x="179512" y="4797152"/>
            <a:ext cx="1740450" cy="144016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9" name="Retângulo 8"/>
          <p:cNvSpPr/>
          <p:nvPr/>
        </p:nvSpPr>
        <p:spPr>
          <a:xfrm>
            <a:off x="107504" y="2060848"/>
            <a:ext cx="8856984" cy="4555093"/>
          </a:xfrm>
          <a:prstGeom prst="rect">
            <a:avLst/>
          </a:prstGeom>
        </p:spPr>
        <p:txBody>
          <a:bodyPr wrap="square">
            <a:spAutoFit/>
          </a:bodyPr>
          <a:lstStyle/>
          <a:p>
            <a:pPr algn="just"/>
            <a:r>
              <a:rPr lang="pt-BR" dirty="0" smtClean="0"/>
              <a:t>“Uma nova economia surgiu em escala global no último quartel do século XX. Chamo-a de informacional, global e em rede para identificar suas características fundamentais e diferenciadas e enfatizar sua interligação. </a:t>
            </a:r>
          </a:p>
          <a:p>
            <a:pPr algn="just"/>
            <a:endParaRPr lang="pt-BR" sz="1000" dirty="0" smtClean="0"/>
          </a:p>
          <a:p>
            <a:pPr algn="just"/>
            <a:r>
              <a:rPr lang="pt-BR" dirty="0" smtClean="0"/>
              <a:t>É informacional porque a produtividade e a competitividade de unidades ou agentes nessa economia (sejam empresas, regiões ou nações) dependem basicamente de sua capacidade de gerar, processar e aplicar de forma eficiente à informação baseada em conhecimentos. </a:t>
            </a:r>
          </a:p>
          <a:p>
            <a:pPr algn="just"/>
            <a:endParaRPr lang="pt-BR" sz="1000" dirty="0" smtClean="0"/>
          </a:p>
          <a:p>
            <a:pPr algn="just"/>
            <a:r>
              <a:rPr lang="pt-BR" dirty="0" smtClean="0"/>
              <a:t>É global porque as principais atividades produtivas, o consumo e a circulação, assim como seus componentes (capital, trabalho, matéria-prima, administração, informação, tecnologia e mercados) estão organizados em escala global, diretamente ou mediante uma rede de conexões entre agentes econômicos. </a:t>
            </a:r>
          </a:p>
          <a:p>
            <a:pPr algn="just"/>
            <a:endParaRPr lang="pt-BR" sz="1000" dirty="0" smtClean="0"/>
          </a:p>
          <a:p>
            <a:pPr algn="just"/>
            <a:r>
              <a:rPr lang="pt-BR" dirty="0" smtClean="0"/>
              <a:t>É rede porque, nas novas condições históricas, a produtividade é gerada, e a concorrência é feita em uma rede global de interação entre redes empresariais. Essa nova economia surgiu no último quartel do século XX porque a revolução da tecnologia da informação forneceu a base material indispensável para sua criação”.</a:t>
            </a:r>
            <a:endParaRPr lang="pt-BR" dirty="0"/>
          </a:p>
        </p:txBody>
      </p:sp>
      <p:sp>
        <p:nvSpPr>
          <p:cNvPr id="10" name="Retângulo 9"/>
          <p:cNvSpPr/>
          <p:nvPr/>
        </p:nvSpPr>
        <p:spPr>
          <a:xfrm>
            <a:off x="1259632" y="764704"/>
            <a:ext cx="6840760" cy="830997"/>
          </a:xfrm>
          <a:prstGeom prst="rect">
            <a:avLst/>
          </a:prstGeom>
        </p:spPr>
        <p:txBody>
          <a:bodyPr wrap="square">
            <a:spAutoFit/>
          </a:bodyPr>
          <a:lstStyle/>
          <a:p>
            <a:pPr algn="just"/>
            <a:r>
              <a:rPr lang="pt-BR" sz="2400" b="1" dirty="0" smtClean="0">
                <a:solidFill>
                  <a:schemeClr val="accent1">
                    <a:lumMod val="50000"/>
                  </a:schemeClr>
                </a:solidFill>
                <a:effectLst>
                  <a:outerShdw blurRad="38100" dist="38100" dir="2700000" algn="tl">
                    <a:srgbClr val="000000">
                      <a:alpha val="43137"/>
                    </a:srgbClr>
                  </a:outerShdw>
                </a:effectLst>
              </a:rPr>
              <a:t>A Sociedade Informacional e sua influência nos processos educacionais. </a:t>
            </a:r>
            <a:endParaRPr lang="pt-BR" sz="2400" dirty="0"/>
          </a:p>
        </p:txBody>
      </p:sp>
      <p:sp>
        <p:nvSpPr>
          <p:cNvPr id="11" name="Retângulo 10"/>
          <p:cNvSpPr/>
          <p:nvPr/>
        </p:nvSpPr>
        <p:spPr>
          <a:xfrm>
            <a:off x="1330987" y="1628800"/>
            <a:ext cx="3457037" cy="369332"/>
          </a:xfrm>
          <a:prstGeom prst="rect">
            <a:avLst/>
          </a:prstGeom>
        </p:spPr>
        <p:txBody>
          <a:bodyPr wrap="none">
            <a:spAutoFit/>
          </a:bodyPr>
          <a:lstStyle/>
          <a:p>
            <a:r>
              <a:rPr lang="pt-BR" b="1" dirty="0" smtClean="0">
                <a:solidFill>
                  <a:srgbClr val="C00000"/>
                </a:solidFill>
              </a:rPr>
              <a:t>Citação de Manoel </a:t>
            </a:r>
            <a:r>
              <a:rPr lang="pt-BR" b="1" dirty="0" err="1" smtClean="0">
                <a:solidFill>
                  <a:srgbClr val="C00000"/>
                </a:solidFill>
              </a:rPr>
              <a:t>Castells</a:t>
            </a:r>
            <a:r>
              <a:rPr lang="pt-BR" b="1" dirty="0" smtClean="0">
                <a:solidFill>
                  <a:srgbClr val="C00000"/>
                </a:solidFill>
              </a:rPr>
              <a:t> (2007) </a:t>
            </a:r>
            <a:endParaRPr lang="pt-BR" b="1" dirty="0">
              <a:solidFill>
                <a:srgbClr val="C00000"/>
              </a:solidFill>
            </a:endParaRPr>
          </a:p>
        </p:txBody>
      </p:sp>
      <p:pic>
        <p:nvPicPr>
          <p:cNvPr id="12"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13" name="Picture 2" descr="Resultado de imagem para Manuel Castells"/>
          <p:cNvPicPr>
            <a:picLocks noChangeAspect="1" noChangeArrowheads="1"/>
          </p:cNvPicPr>
          <p:nvPr/>
        </p:nvPicPr>
        <p:blipFill>
          <a:blip r:embed="rId3" cstate="print"/>
          <a:srcRect/>
          <a:stretch>
            <a:fillRect/>
          </a:stretch>
        </p:blipFill>
        <p:spPr bwMode="auto">
          <a:xfrm>
            <a:off x="107504" y="980728"/>
            <a:ext cx="1080120" cy="108012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sp>
        <p:nvSpPr>
          <p:cNvPr id="10" name="Retângulo 9"/>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11" name="Retângulo 10"/>
          <p:cNvSpPr/>
          <p:nvPr/>
        </p:nvSpPr>
        <p:spPr>
          <a:xfrm>
            <a:off x="179512" y="1700808"/>
            <a:ext cx="8784976" cy="3139321"/>
          </a:xfrm>
          <a:prstGeom prst="rect">
            <a:avLst/>
          </a:prstGeom>
        </p:spPr>
        <p:txBody>
          <a:bodyPr wrap="square">
            <a:spAutoFit/>
          </a:bodyPr>
          <a:lstStyle/>
          <a:p>
            <a:pPr algn="just" fontAlgn="base"/>
            <a:r>
              <a:rPr lang="pt-BR" dirty="0" smtClean="0"/>
              <a:t>O domínio da informação passou a ser um instrumento de poder e de aumento da produtividade. </a:t>
            </a:r>
          </a:p>
          <a:p>
            <a:pPr algn="just" fontAlgn="base"/>
            <a:endParaRPr lang="pt-BR" dirty="0" smtClean="0"/>
          </a:p>
          <a:p>
            <a:pPr algn="just" fontAlgn="base"/>
            <a:r>
              <a:rPr lang="pt-BR" dirty="0" smtClean="0"/>
              <a:t>Dominando as informações, uma empresa consegue hoje reduzir seus custos, conhecer melhor seus concorrentes e o mercado em que atua. </a:t>
            </a:r>
          </a:p>
          <a:p>
            <a:pPr algn="just" fontAlgn="base"/>
            <a:endParaRPr lang="pt-BR" dirty="0" smtClean="0"/>
          </a:p>
          <a:p>
            <a:pPr algn="just" fontAlgn="base"/>
            <a:r>
              <a:rPr lang="pt-BR" dirty="0" smtClean="0"/>
              <a:t>De forma similar, pessoas podem buscar esse domínio para progredir ou, em alguns casos, simplesmente se manter no mercado de trabalho. </a:t>
            </a:r>
          </a:p>
          <a:p>
            <a:pPr algn="just" fontAlgn="base"/>
            <a:endParaRPr lang="pt-BR" dirty="0" smtClean="0"/>
          </a:p>
          <a:p>
            <a:pPr algn="just" fontAlgn="base"/>
            <a:r>
              <a:rPr lang="pt-BR" dirty="0" smtClean="0"/>
              <a:t>Estudos mostram que toda inovação tecnológica precisa de um tempo para ser totalmente incorporada pela sociedade e interferir substancialmente no aumenta da produtividade.</a:t>
            </a:r>
          </a:p>
        </p:txBody>
      </p:sp>
      <p:sp>
        <p:nvSpPr>
          <p:cNvPr id="12" name="Retângulo 11"/>
          <p:cNvSpPr/>
          <p:nvPr/>
        </p:nvSpPr>
        <p:spPr>
          <a:xfrm>
            <a:off x="1259632" y="764704"/>
            <a:ext cx="6840760" cy="830997"/>
          </a:xfrm>
          <a:prstGeom prst="rect">
            <a:avLst/>
          </a:prstGeom>
        </p:spPr>
        <p:txBody>
          <a:bodyPr wrap="square">
            <a:spAutoFit/>
          </a:bodyPr>
          <a:lstStyle/>
          <a:p>
            <a:pPr algn="just"/>
            <a:r>
              <a:rPr lang="pt-BR" sz="2400" b="1" dirty="0" smtClean="0">
                <a:solidFill>
                  <a:schemeClr val="accent1">
                    <a:lumMod val="50000"/>
                  </a:schemeClr>
                </a:solidFill>
                <a:effectLst>
                  <a:outerShdw blurRad="38100" dist="38100" dir="2700000" algn="tl">
                    <a:srgbClr val="000000">
                      <a:alpha val="43137"/>
                    </a:srgbClr>
                  </a:outerShdw>
                </a:effectLst>
              </a:rPr>
              <a:t>A Sociedade Informacional e sua influência nos processos educacionais. </a:t>
            </a:r>
            <a:endParaRPr lang="pt-BR" sz="2400" dirty="0"/>
          </a:p>
        </p:txBody>
      </p:sp>
      <p:pic>
        <p:nvPicPr>
          <p:cNvPr id="6" name="Picture 6" descr="Imagem relacionada"/>
          <p:cNvPicPr>
            <a:picLocks noChangeAspect="1" noChangeArrowheads="1"/>
          </p:cNvPicPr>
          <p:nvPr/>
        </p:nvPicPr>
        <p:blipFill>
          <a:blip r:embed="rId3" cstate="print"/>
          <a:srcRect/>
          <a:stretch>
            <a:fillRect/>
          </a:stretch>
        </p:blipFill>
        <p:spPr bwMode="auto">
          <a:xfrm>
            <a:off x="251520" y="973375"/>
            <a:ext cx="792088" cy="655425"/>
          </a:xfrm>
          <a:prstGeom prst="rect">
            <a:avLst/>
          </a:prstGeom>
          <a:noFill/>
        </p:spPr>
      </p:pic>
      <p:pic>
        <p:nvPicPr>
          <p:cNvPr id="8" name="Picture 6" descr="Imagem relacionada"/>
          <p:cNvPicPr>
            <a:picLocks noChangeAspect="1" noChangeArrowheads="1"/>
          </p:cNvPicPr>
          <p:nvPr/>
        </p:nvPicPr>
        <p:blipFill>
          <a:blip r:embed="rId3" cstate="print"/>
          <a:srcRect/>
          <a:stretch>
            <a:fillRect/>
          </a:stretch>
        </p:blipFill>
        <p:spPr bwMode="auto">
          <a:xfrm>
            <a:off x="7236296" y="4911250"/>
            <a:ext cx="1696988" cy="1404198"/>
          </a:xfrm>
          <a:prstGeom prst="rect">
            <a:avLst/>
          </a:prstGeom>
          <a:noFill/>
        </p:spPr>
      </p:pic>
      <p:sp>
        <p:nvSpPr>
          <p:cNvPr id="9" name="Retângulo 8"/>
          <p:cNvSpPr/>
          <p:nvPr/>
        </p:nvSpPr>
        <p:spPr>
          <a:xfrm>
            <a:off x="179512" y="5036983"/>
            <a:ext cx="6912768" cy="1200329"/>
          </a:xfrm>
          <a:prstGeom prst="rect">
            <a:avLst/>
          </a:prstGeom>
        </p:spPr>
        <p:txBody>
          <a:bodyPr wrap="square">
            <a:spAutoFit/>
          </a:bodyPr>
          <a:lstStyle/>
          <a:p>
            <a:pPr algn="just" fontAlgn="base"/>
            <a:r>
              <a:rPr lang="pt-BR" dirty="0" smtClean="0"/>
              <a:t>Primeiramente, os historiadores econômicos afirmam que uma considerável defasagem de tempo entre a inovação tecnológica e a produtividade econômica é característica das revoluções tecnológicas passadas.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sp>
        <p:nvSpPr>
          <p:cNvPr id="10" name="Retângulo 9"/>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11" name="Retângulo 10"/>
          <p:cNvSpPr/>
          <p:nvPr/>
        </p:nvSpPr>
        <p:spPr>
          <a:xfrm>
            <a:off x="179512" y="1700808"/>
            <a:ext cx="8784976" cy="2585323"/>
          </a:xfrm>
          <a:prstGeom prst="rect">
            <a:avLst/>
          </a:prstGeom>
        </p:spPr>
        <p:txBody>
          <a:bodyPr wrap="square">
            <a:spAutoFit/>
          </a:bodyPr>
          <a:lstStyle/>
          <a:p>
            <a:pPr algn="just" fontAlgn="base"/>
            <a:r>
              <a:rPr lang="pt-BR" dirty="0" smtClean="0"/>
              <a:t>Por exemplo, Paul David, analisando a difusão do motor elétrico, mostrou que, embora tivesse sido introduzido entre 1880-90, seu impacto real na produtividade teve que esperar até a década de 1920 deste século. </a:t>
            </a:r>
          </a:p>
          <a:p>
            <a:pPr algn="just" fontAlgn="base"/>
            <a:endParaRPr lang="pt-BR" dirty="0" smtClean="0"/>
          </a:p>
          <a:p>
            <a:pPr algn="just" fontAlgn="base"/>
            <a:r>
              <a:rPr lang="pt-BR" dirty="0" smtClean="0"/>
              <a:t>Para que as novas descobertas tecnológicas possam difundir-se por toda a economia e, dessa forma, intensificar o crescimento da produtividade a taxas observáveis, a cultura e as instituições da sociedade, bem como as empresas e os fatores que interagem no processo produtivo precisam passar por mudanças substanciais. </a:t>
            </a:r>
          </a:p>
          <a:p>
            <a:pPr algn="just" fontAlgn="base"/>
            <a:endParaRPr lang="pt-BR" dirty="0" smtClean="0"/>
          </a:p>
        </p:txBody>
      </p:sp>
      <p:sp>
        <p:nvSpPr>
          <p:cNvPr id="12" name="Retângulo 11"/>
          <p:cNvSpPr/>
          <p:nvPr/>
        </p:nvSpPr>
        <p:spPr>
          <a:xfrm>
            <a:off x="1259632" y="764704"/>
            <a:ext cx="6840760" cy="830997"/>
          </a:xfrm>
          <a:prstGeom prst="rect">
            <a:avLst/>
          </a:prstGeom>
        </p:spPr>
        <p:txBody>
          <a:bodyPr wrap="square">
            <a:spAutoFit/>
          </a:bodyPr>
          <a:lstStyle/>
          <a:p>
            <a:pPr algn="just"/>
            <a:r>
              <a:rPr lang="pt-BR" sz="2400" b="1" dirty="0" smtClean="0">
                <a:solidFill>
                  <a:schemeClr val="accent1">
                    <a:lumMod val="50000"/>
                  </a:schemeClr>
                </a:solidFill>
                <a:effectLst>
                  <a:outerShdw blurRad="38100" dist="38100" dir="2700000" algn="tl">
                    <a:srgbClr val="000000">
                      <a:alpha val="43137"/>
                    </a:srgbClr>
                  </a:outerShdw>
                </a:effectLst>
              </a:rPr>
              <a:t>A Sociedade Informacional e sua influência nos processos educacionais. </a:t>
            </a:r>
            <a:endParaRPr lang="pt-BR" sz="2400" dirty="0"/>
          </a:p>
        </p:txBody>
      </p:sp>
      <p:pic>
        <p:nvPicPr>
          <p:cNvPr id="6" name="Picture 6" descr="Imagem relacionada"/>
          <p:cNvPicPr>
            <a:picLocks noChangeAspect="1" noChangeArrowheads="1"/>
          </p:cNvPicPr>
          <p:nvPr/>
        </p:nvPicPr>
        <p:blipFill>
          <a:blip r:embed="rId3" cstate="print"/>
          <a:srcRect/>
          <a:stretch>
            <a:fillRect/>
          </a:stretch>
        </p:blipFill>
        <p:spPr bwMode="auto">
          <a:xfrm>
            <a:off x="251520" y="973375"/>
            <a:ext cx="792088" cy="655425"/>
          </a:xfrm>
          <a:prstGeom prst="rect">
            <a:avLst/>
          </a:prstGeom>
          <a:noFill/>
        </p:spPr>
      </p:pic>
      <p:pic>
        <p:nvPicPr>
          <p:cNvPr id="48132" name="Picture 4" descr="Imagem relacionada"/>
          <p:cNvPicPr>
            <a:picLocks noChangeAspect="1" noChangeArrowheads="1"/>
          </p:cNvPicPr>
          <p:nvPr/>
        </p:nvPicPr>
        <p:blipFill>
          <a:blip r:embed="rId4" cstate="print"/>
          <a:srcRect/>
          <a:stretch>
            <a:fillRect/>
          </a:stretch>
        </p:blipFill>
        <p:spPr bwMode="auto">
          <a:xfrm>
            <a:off x="4607496" y="4005064"/>
            <a:ext cx="4536504" cy="2412268"/>
          </a:xfrm>
          <a:prstGeom prst="rect">
            <a:avLst/>
          </a:prstGeom>
          <a:noFill/>
        </p:spPr>
      </p:pic>
      <p:sp>
        <p:nvSpPr>
          <p:cNvPr id="13" name="Retângulo 12"/>
          <p:cNvSpPr/>
          <p:nvPr/>
        </p:nvSpPr>
        <p:spPr>
          <a:xfrm>
            <a:off x="179512" y="4277995"/>
            <a:ext cx="4752528" cy="2031325"/>
          </a:xfrm>
          <a:prstGeom prst="rect">
            <a:avLst/>
          </a:prstGeom>
        </p:spPr>
        <p:txBody>
          <a:bodyPr wrap="square">
            <a:spAutoFit/>
          </a:bodyPr>
          <a:lstStyle/>
          <a:p>
            <a:pPr algn="just" fontAlgn="base"/>
            <a:r>
              <a:rPr lang="pt-BR" dirty="0" smtClean="0"/>
              <a:t>Essa afirmação genérica é bastante apropriada no caso de uma revolução tecnológica centralizada em conhecimentos e informação, incorporada em operações de processamento de símbolos necessariamente ligados à cultura da sociedade e à educação/qualificação de seu povo (CASTELLS, 2007, p. 127).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sp>
        <p:nvSpPr>
          <p:cNvPr id="10" name="Retângulo 9"/>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11" name="Retângulo 10"/>
          <p:cNvSpPr/>
          <p:nvPr/>
        </p:nvSpPr>
        <p:spPr>
          <a:xfrm>
            <a:off x="179512" y="1700808"/>
            <a:ext cx="8784976" cy="3693319"/>
          </a:xfrm>
          <a:prstGeom prst="rect">
            <a:avLst/>
          </a:prstGeom>
        </p:spPr>
        <p:txBody>
          <a:bodyPr wrap="square">
            <a:spAutoFit/>
          </a:bodyPr>
          <a:lstStyle/>
          <a:p>
            <a:pPr algn="just" fontAlgn="base"/>
            <a:r>
              <a:rPr lang="pt-BR" dirty="0" smtClean="0"/>
              <a:t>Evocando o conceito de paradigma tecnológico elaborado por Carlota Perez, Christopher Freeman e </a:t>
            </a:r>
            <a:r>
              <a:rPr lang="pt-BR" dirty="0" err="1" smtClean="0"/>
              <a:t>Giovammi</a:t>
            </a:r>
            <a:r>
              <a:rPr lang="pt-BR" dirty="0" smtClean="0"/>
              <a:t> </a:t>
            </a:r>
            <a:r>
              <a:rPr lang="pt-BR" dirty="0" err="1" smtClean="0"/>
              <a:t>Dosi</a:t>
            </a:r>
            <a:r>
              <a:rPr lang="pt-BR" dirty="0" smtClean="0"/>
              <a:t>, adaptado da análise clássica das revoluções científicas feitas por </a:t>
            </a:r>
            <a:r>
              <a:rPr lang="pt-BR" dirty="0" err="1" smtClean="0"/>
              <a:t>Khun</a:t>
            </a:r>
            <a:r>
              <a:rPr lang="pt-BR" dirty="0" smtClean="0"/>
              <a:t>, </a:t>
            </a:r>
            <a:r>
              <a:rPr lang="pt-BR" dirty="0" err="1" smtClean="0"/>
              <a:t>Castells</a:t>
            </a:r>
            <a:r>
              <a:rPr lang="pt-BR" dirty="0" smtClean="0"/>
              <a:t> (2007, p. 108) destaca três características que representam a base material da sociedade da informação:</a:t>
            </a:r>
          </a:p>
          <a:p>
            <a:pPr algn="just" fontAlgn="base"/>
            <a:endParaRPr lang="pt-BR" dirty="0" smtClean="0"/>
          </a:p>
          <a:p>
            <a:pPr algn="just" fontAlgn="base"/>
            <a:r>
              <a:rPr lang="pt-BR" dirty="0" smtClean="0"/>
              <a:t>A primeira característica do novo paradigma é que a informação é sua matéria-prima: são tecnologias para agir sobre a informação, não apenas informação para agir sobre a tecnologia, como foi o caso das tecnologias anteriores.</a:t>
            </a:r>
          </a:p>
          <a:p>
            <a:pPr algn="just" fontAlgn="base"/>
            <a:endParaRPr lang="pt-BR" dirty="0" smtClean="0"/>
          </a:p>
          <a:p>
            <a:pPr algn="just" fontAlgn="base"/>
            <a:r>
              <a:rPr lang="pt-BR" dirty="0" smtClean="0"/>
              <a:t>O segundo aspecto refere-se à penetrabilidade dos efeitos das novas tecnologias. Como a informação é uma parte integral de toda atividade humana, todos os processos de nossa existência individual e coletiva são diretamente modelados (embora, com certeza, não determinados) pelo novo meio tecnológico. </a:t>
            </a:r>
            <a:endParaRPr lang="pt-BR" dirty="0"/>
          </a:p>
        </p:txBody>
      </p:sp>
      <p:sp>
        <p:nvSpPr>
          <p:cNvPr id="12" name="Retângulo 11"/>
          <p:cNvSpPr/>
          <p:nvPr/>
        </p:nvSpPr>
        <p:spPr>
          <a:xfrm>
            <a:off x="1259632" y="764704"/>
            <a:ext cx="6840760" cy="830997"/>
          </a:xfrm>
          <a:prstGeom prst="rect">
            <a:avLst/>
          </a:prstGeom>
        </p:spPr>
        <p:txBody>
          <a:bodyPr wrap="square">
            <a:spAutoFit/>
          </a:bodyPr>
          <a:lstStyle/>
          <a:p>
            <a:pPr algn="just"/>
            <a:r>
              <a:rPr lang="pt-BR" sz="2400" b="1" dirty="0" smtClean="0">
                <a:solidFill>
                  <a:schemeClr val="accent1">
                    <a:lumMod val="50000"/>
                  </a:schemeClr>
                </a:solidFill>
                <a:effectLst>
                  <a:outerShdw blurRad="38100" dist="38100" dir="2700000" algn="tl">
                    <a:srgbClr val="000000">
                      <a:alpha val="43137"/>
                    </a:srgbClr>
                  </a:outerShdw>
                </a:effectLst>
              </a:rPr>
              <a:t>A Sociedade Informacional e sua influência nos processos educacionais. </a:t>
            </a:r>
            <a:endParaRPr lang="pt-BR" sz="2400" dirty="0"/>
          </a:p>
        </p:txBody>
      </p:sp>
      <p:pic>
        <p:nvPicPr>
          <p:cNvPr id="6" name="Picture 6" descr="Imagem relacionada"/>
          <p:cNvPicPr>
            <a:picLocks noChangeAspect="1" noChangeArrowheads="1"/>
          </p:cNvPicPr>
          <p:nvPr/>
        </p:nvPicPr>
        <p:blipFill>
          <a:blip r:embed="rId3" cstate="print"/>
          <a:srcRect/>
          <a:stretch>
            <a:fillRect/>
          </a:stretch>
        </p:blipFill>
        <p:spPr bwMode="auto">
          <a:xfrm>
            <a:off x="251520" y="973375"/>
            <a:ext cx="792088" cy="655425"/>
          </a:xfrm>
          <a:prstGeom prst="rect">
            <a:avLst/>
          </a:prstGeom>
          <a:noFill/>
        </p:spPr>
      </p:pic>
      <p:pic>
        <p:nvPicPr>
          <p:cNvPr id="8" name="Picture 6" descr="Imagem relacionada"/>
          <p:cNvPicPr>
            <a:picLocks noChangeAspect="1" noChangeArrowheads="1"/>
          </p:cNvPicPr>
          <p:nvPr/>
        </p:nvPicPr>
        <p:blipFill>
          <a:blip r:embed="rId3" cstate="print"/>
          <a:srcRect/>
          <a:stretch>
            <a:fillRect/>
          </a:stretch>
        </p:blipFill>
        <p:spPr bwMode="auto">
          <a:xfrm>
            <a:off x="7267500" y="5049138"/>
            <a:ext cx="1696988" cy="1404198"/>
          </a:xfrm>
          <a:prstGeom prst="rect">
            <a:avLst/>
          </a:prstGeom>
          <a:noFill/>
        </p:spPr>
      </p:pic>
      <p:sp>
        <p:nvSpPr>
          <p:cNvPr id="9" name="Retângulo 8"/>
          <p:cNvSpPr/>
          <p:nvPr/>
        </p:nvSpPr>
        <p:spPr>
          <a:xfrm>
            <a:off x="179512" y="5469031"/>
            <a:ext cx="7056784" cy="646331"/>
          </a:xfrm>
          <a:prstGeom prst="rect">
            <a:avLst/>
          </a:prstGeom>
        </p:spPr>
        <p:txBody>
          <a:bodyPr wrap="square">
            <a:spAutoFit/>
          </a:bodyPr>
          <a:lstStyle/>
          <a:p>
            <a:pPr algn="just" fontAlgn="base"/>
            <a:r>
              <a:rPr lang="pt-BR" dirty="0" smtClean="0"/>
              <a:t>A terceira característica refere-se à lógica de redes em qualquer sistema ou conjunto de relações, usando essas novas tecnologias da informação.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9" name="Retângulo 8"/>
          <p:cNvSpPr/>
          <p:nvPr/>
        </p:nvSpPr>
        <p:spPr>
          <a:xfrm>
            <a:off x="107504" y="1412776"/>
            <a:ext cx="8928992" cy="4801314"/>
          </a:xfrm>
          <a:prstGeom prst="rect">
            <a:avLst/>
          </a:prstGeom>
        </p:spPr>
        <p:txBody>
          <a:bodyPr wrap="square">
            <a:spAutoFit/>
          </a:bodyPr>
          <a:lstStyle/>
          <a:p>
            <a:pPr algn="just" fontAlgn="base"/>
            <a:endParaRPr lang="pt-BR" dirty="0" smtClean="0"/>
          </a:p>
          <a:p>
            <a:pPr algn="just" fontAlgn="base"/>
            <a:r>
              <a:rPr lang="pt-BR" dirty="0" smtClean="0"/>
              <a:t>Com a tendência à democratização da informação através das redes, sobretudo da internet, temos a reprodução desse paradigma. </a:t>
            </a:r>
          </a:p>
          <a:p>
            <a:pPr algn="just" fontAlgn="base"/>
            <a:endParaRPr lang="pt-BR" dirty="0" smtClean="0"/>
          </a:p>
          <a:p>
            <a:pPr algn="just" fontAlgn="base"/>
            <a:r>
              <a:rPr lang="pt-BR" dirty="0" smtClean="0"/>
              <a:t>Todo o conhecimento humano, na medida em que é convertido para a forma digital, se transforma em matéria-prima para a produção científica e tecnológica (primeiro paradigma). Nossos hábitos e ações são delineados pelas novas tecnologias (segundo paradigma) e, por fim, nossas relações pessoais, interpessoais, comerciais, educacionais e de trabalho também são remodeladas a essa nova cultura de comunicação em redes (terceiro paradigma).</a:t>
            </a:r>
          </a:p>
          <a:p>
            <a:pPr algn="just" fontAlgn="base"/>
            <a:endParaRPr lang="pt-BR" dirty="0" smtClean="0"/>
          </a:p>
          <a:p>
            <a:pPr algn="just" fontAlgn="base"/>
            <a:r>
              <a:rPr lang="pt-BR" b="1" dirty="0" smtClean="0">
                <a:solidFill>
                  <a:srgbClr val="C00000"/>
                </a:solidFill>
                <a:effectLst>
                  <a:outerShdw blurRad="38100" dist="38100" dir="2700000" algn="tl">
                    <a:srgbClr val="000000">
                      <a:alpha val="43137"/>
                    </a:srgbClr>
                  </a:outerShdw>
                </a:effectLst>
              </a:rPr>
              <a:t>Mas afinal, quais são suas reais implicações na educação? </a:t>
            </a:r>
          </a:p>
          <a:p>
            <a:pPr algn="just" fontAlgn="base"/>
            <a:endParaRPr lang="pt-BR" dirty="0" smtClean="0"/>
          </a:p>
          <a:p>
            <a:pPr algn="just" fontAlgn="base"/>
            <a:r>
              <a:rPr lang="pt-BR" dirty="0" smtClean="0"/>
              <a:t>É nesse tema que se concentram os esforços de muitos educadores e pesquisadores.</a:t>
            </a:r>
          </a:p>
          <a:p>
            <a:pPr algn="just" fontAlgn="base"/>
            <a:endParaRPr lang="pt-BR" dirty="0" smtClean="0"/>
          </a:p>
          <a:p>
            <a:pPr algn="just" fontAlgn="base"/>
            <a:r>
              <a:rPr lang="pt-BR" dirty="0" smtClean="0"/>
              <a:t>Embalado pela expansão da indústria e, consequentemente, do capitalismo, vimos surgir a ideia da escola nova, ou escola progressiva (TEIXEIRA, 1968), preocupada com o excesso de tecnicismo talhado nas salas de aula das escolas tradicionais. </a:t>
            </a:r>
            <a:endParaRPr lang="pt-BR" dirty="0"/>
          </a:p>
        </p:txBody>
      </p:sp>
      <p:pic>
        <p:nvPicPr>
          <p:cNvPr id="10"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sp>
        <p:nvSpPr>
          <p:cNvPr id="11" name="Retângulo 10"/>
          <p:cNvSpPr/>
          <p:nvPr/>
        </p:nvSpPr>
        <p:spPr>
          <a:xfrm>
            <a:off x="1259632" y="764704"/>
            <a:ext cx="6840760" cy="830997"/>
          </a:xfrm>
          <a:prstGeom prst="rect">
            <a:avLst/>
          </a:prstGeom>
        </p:spPr>
        <p:txBody>
          <a:bodyPr wrap="square">
            <a:spAutoFit/>
          </a:bodyPr>
          <a:lstStyle/>
          <a:p>
            <a:pPr algn="just"/>
            <a:r>
              <a:rPr lang="pt-BR" sz="2400" b="1" dirty="0" smtClean="0">
                <a:solidFill>
                  <a:schemeClr val="accent1">
                    <a:lumMod val="50000"/>
                  </a:schemeClr>
                </a:solidFill>
                <a:effectLst>
                  <a:outerShdw blurRad="38100" dist="38100" dir="2700000" algn="tl">
                    <a:srgbClr val="000000">
                      <a:alpha val="43137"/>
                    </a:srgbClr>
                  </a:outerShdw>
                </a:effectLst>
              </a:rPr>
              <a:t>A Sociedade Informacional e sua influência nos processos educacionais. </a:t>
            </a:r>
            <a:endParaRPr lang="pt-BR" sz="2400" dirty="0"/>
          </a:p>
        </p:txBody>
      </p:sp>
      <p:pic>
        <p:nvPicPr>
          <p:cNvPr id="12" name="Picture 6" descr="Imagem relacionada"/>
          <p:cNvPicPr>
            <a:picLocks noChangeAspect="1" noChangeArrowheads="1"/>
          </p:cNvPicPr>
          <p:nvPr/>
        </p:nvPicPr>
        <p:blipFill>
          <a:blip r:embed="rId3" cstate="print"/>
          <a:srcRect/>
          <a:stretch>
            <a:fillRect/>
          </a:stretch>
        </p:blipFill>
        <p:spPr bwMode="auto">
          <a:xfrm>
            <a:off x="251520" y="973375"/>
            <a:ext cx="792088" cy="6554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9" name="Retângulo 8"/>
          <p:cNvSpPr/>
          <p:nvPr/>
        </p:nvSpPr>
        <p:spPr>
          <a:xfrm>
            <a:off x="179512" y="1668278"/>
            <a:ext cx="8856984" cy="3693319"/>
          </a:xfrm>
          <a:prstGeom prst="rect">
            <a:avLst/>
          </a:prstGeom>
        </p:spPr>
        <p:txBody>
          <a:bodyPr wrap="square">
            <a:spAutoFit/>
          </a:bodyPr>
          <a:lstStyle/>
          <a:p>
            <a:pPr algn="just" fontAlgn="base"/>
            <a:r>
              <a:rPr lang="pt-BR" dirty="0" smtClean="0"/>
              <a:t>Segundo esse movimento, a educação deveria formar indivíduos preparados para viver em uma civilização em constante mudança. </a:t>
            </a:r>
          </a:p>
          <a:p>
            <a:pPr algn="just" fontAlgn="base"/>
            <a:endParaRPr lang="pt-BR" dirty="0" smtClean="0"/>
          </a:p>
          <a:p>
            <a:pPr algn="just" fontAlgn="base"/>
            <a:r>
              <a:rPr lang="pt-BR" dirty="0" smtClean="0"/>
              <a:t>A educação, pautada em fórmulas pré-estabelecidas, que tinham por objetivo a criação de homens-máquina, deveria ser substituída por uma metodologia pautada na experiência e na cidadania. </a:t>
            </a:r>
          </a:p>
          <a:p>
            <a:pPr algn="just" fontAlgn="base"/>
            <a:endParaRPr lang="pt-BR" dirty="0" smtClean="0"/>
          </a:p>
          <a:p>
            <a:pPr algn="just" fontAlgn="base"/>
            <a:r>
              <a:rPr lang="pt-BR" dirty="0" smtClean="0"/>
              <a:t>Enfim, a escola progressista tinha como desafio formar homens independentes e responsáveis pelo seu próprio desenvolvimento e o da sociedade em que vivem. </a:t>
            </a:r>
          </a:p>
          <a:p>
            <a:pPr algn="just" fontAlgn="base"/>
            <a:endParaRPr lang="pt-BR" dirty="0" smtClean="0"/>
          </a:p>
          <a:p>
            <a:pPr algn="just" fontAlgn="base"/>
            <a:r>
              <a:rPr lang="pt-BR" dirty="0" smtClean="0"/>
              <a:t>Já no final do século XX, com o avanço da ciência e da tecnologia, os meios de comunicação e transporte começaram a propiciar mais mudanças na sociedade e nos meios de produção. </a:t>
            </a:r>
          </a:p>
          <a:p>
            <a:pPr algn="just" fontAlgn="base"/>
            <a:endParaRPr lang="pt-BR" dirty="0" smtClean="0"/>
          </a:p>
        </p:txBody>
      </p:sp>
      <p:pic>
        <p:nvPicPr>
          <p:cNvPr id="11"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sp>
        <p:nvSpPr>
          <p:cNvPr id="12" name="Retângulo 11"/>
          <p:cNvSpPr/>
          <p:nvPr/>
        </p:nvSpPr>
        <p:spPr>
          <a:xfrm>
            <a:off x="1259632" y="764704"/>
            <a:ext cx="6840760" cy="830997"/>
          </a:xfrm>
          <a:prstGeom prst="rect">
            <a:avLst/>
          </a:prstGeom>
        </p:spPr>
        <p:txBody>
          <a:bodyPr wrap="square">
            <a:spAutoFit/>
          </a:bodyPr>
          <a:lstStyle/>
          <a:p>
            <a:pPr algn="just"/>
            <a:r>
              <a:rPr lang="pt-BR" sz="2400" b="1" dirty="0" smtClean="0">
                <a:solidFill>
                  <a:schemeClr val="accent1">
                    <a:lumMod val="50000"/>
                  </a:schemeClr>
                </a:solidFill>
                <a:effectLst>
                  <a:outerShdw blurRad="38100" dist="38100" dir="2700000" algn="tl">
                    <a:srgbClr val="000000">
                      <a:alpha val="43137"/>
                    </a:srgbClr>
                  </a:outerShdw>
                </a:effectLst>
              </a:rPr>
              <a:t>A Sociedade Informacional e sua influência nos processos educacionais. </a:t>
            </a:r>
            <a:endParaRPr lang="pt-BR" sz="2400" dirty="0"/>
          </a:p>
        </p:txBody>
      </p:sp>
      <p:pic>
        <p:nvPicPr>
          <p:cNvPr id="13" name="Picture 6" descr="Imagem relacionada"/>
          <p:cNvPicPr>
            <a:picLocks noChangeAspect="1" noChangeArrowheads="1"/>
          </p:cNvPicPr>
          <p:nvPr/>
        </p:nvPicPr>
        <p:blipFill>
          <a:blip r:embed="rId3" cstate="print"/>
          <a:srcRect/>
          <a:stretch>
            <a:fillRect/>
          </a:stretch>
        </p:blipFill>
        <p:spPr bwMode="auto">
          <a:xfrm>
            <a:off x="251520" y="973375"/>
            <a:ext cx="792088" cy="655425"/>
          </a:xfrm>
          <a:prstGeom prst="rect">
            <a:avLst/>
          </a:prstGeom>
          <a:noFill/>
        </p:spPr>
      </p:pic>
      <p:pic>
        <p:nvPicPr>
          <p:cNvPr id="14" name="Picture 6" descr="Imagem relacionada"/>
          <p:cNvPicPr>
            <a:picLocks noChangeAspect="1" noChangeArrowheads="1"/>
          </p:cNvPicPr>
          <p:nvPr/>
        </p:nvPicPr>
        <p:blipFill>
          <a:blip r:embed="rId3" cstate="print"/>
          <a:srcRect/>
          <a:stretch>
            <a:fillRect/>
          </a:stretch>
        </p:blipFill>
        <p:spPr bwMode="auto">
          <a:xfrm>
            <a:off x="7236296" y="4963735"/>
            <a:ext cx="1800200" cy="1489602"/>
          </a:xfrm>
          <a:prstGeom prst="rect">
            <a:avLst/>
          </a:prstGeom>
          <a:noFill/>
        </p:spPr>
      </p:pic>
      <p:sp>
        <p:nvSpPr>
          <p:cNvPr id="15" name="Retângulo 14"/>
          <p:cNvSpPr/>
          <p:nvPr/>
        </p:nvSpPr>
        <p:spPr>
          <a:xfrm>
            <a:off x="179512" y="5313982"/>
            <a:ext cx="7092280" cy="923330"/>
          </a:xfrm>
          <a:prstGeom prst="rect">
            <a:avLst/>
          </a:prstGeom>
        </p:spPr>
        <p:txBody>
          <a:bodyPr wrap="square">
            <a:spAutoFit/>
          </a:bodyPr>
          <a:lstStyle/>
          <a:p>
            <a:pPr algn="just" fontAlgn="base"/>
            <a:r>
              <a:rPr lang="pt-BR" dirty="0" smtClean="0"/>
              <a:t>Dessa vez, a abrangência das transformações extrapolava os limites de tempo e espaço e, mais uma vez, a escola era desafiada a se adaptar a esse novo contexto.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8" name="Retângulo 7"/>
          <p:cNvSpPr/>
          <p:nvPr/>
        </p:nvSpPr>
        <p:spPr>
          <a:xfrm>
            <a:off x="107504" y="1701963"/>
            <a:ext cx="8856984" cy="1754326"/>
          </a:xfrm>
          <a:prstGeom prst="rect">
            <a:avLst/>
          </a:prstGeom>
        </p:spPr>
        <p:txBody>
          <a:bodyPr wrap="square">
            <a:spAutoFit/>
          </a:bodyPr>
          <a:lstStyle/>
          <a:p>
            <a:pPr algn="just" fontAlgn="base"/>
            <a:r>
              <a:rPr lang="pt-BR" dirty="0" smtClean="0"/>
              <a:t>“Antes de mais nada, esclareçamos que não são as escolas as responsáveis pelas transformações do espírito da sociedade.  As escolas são como os romancistas, também acusadas de corromperem a sociedade. Elas, como eles, refletem, tão somente, o que já vai pela própria sociedade. A teoria dos educadores busca ajustar a escola às necessidades dessas transformações, procurando retificá-las e harmonizá-las mutuamente.” </a:t>
            </a:r>
          </a:p>
          <a:p>
            <a:pPr algn="just" fontAlgn="base"/>
            <a:r>
              <a:rPr lang="pt-BR" dirty="0" smtClean="0"/>
              <a:t>(TEIXEIRA, 1968).</a:t>
            </a:r>
          </a:p>
        </p:txBody>
      </p:sp>
      <p:pic>
        <p:nvPicPr>
          <p:cNvPr id="9"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sp>
        <p:nvSpPr>
          <p:cNvPr id="10" name="Retângulo 9"/>
          <p:cNvSpPr/>
          <p:nvPr/>
        </p:nvSpPr>
        <p:spPr>
          <a:xfrm>
            <a:off x="1259632" y="764704"/>
            <a:ext cx="6840760" cy="830997"/>
          </a:xfrm>
          <a:prstGeom prst="rect">
            <a:avLst/>
          </a:prstGeom>
        </p:spPr>
        <p:txBody>
          <a:bodyPr wrap="square">
            <a:spAutoFit/>
          </a:bodyPr>
          <a:lstStyle/>
          <a:p>
            <a:pPr algn="just"/>
            <a:r>
              <a:rPr lang="pt-BR" sz="2400" b="1" dirty="0" smtClean="0">
                <a:solidFill>
                  <a:schemeClr val="accent1">
                    <a:lumMod val="50000"/>
                  </a:schemeClr>
                </a:solidFill>
                <a:effectLst>
                  <a:outerShdw blurRad="38100" dist="38100" dir="2700000" algn="tl">
                    <a:srgbClr val="000000">
                      <a:alpha val="43137"/>
                    </a:srgbClr>
                  </a:outerShdw>
                </a:effectLst>
              </a:rPr>
              <a:t>A Sociedade Informacional e sua influência nos processos educacionais. </a:t>
            </a:r>
            <a:endParaRPr lang="pt-BR" sz="2400" dirty="0"/>
          </a:p>
        </p:txBody>
      </p:sp>
      <p:pic>
        <p:nvPicPr>
          <p:cNvPr id="11" name="Picture 6" descr="Imagem relacionada"/>
          <p:cNvPicPr>
            <a:picLocks noChangeAspect="1" noChangeArrowheads="1"/>
          </p:cNvPicPr>
          <p:nvPr/>
        </p:nvPicPr>
        <p:blipFill>
          <a:blip r:embed="rId3" cstate="print"/>
          <a:srcRect/>
          <a:stretch>
            <a:fillRect/>
          </a:stretch>
        </p:blipFill>
        <p:spPr bwMode="auto">
          <a:xfrm>
            <a:off x="251520" y="973375"/>
            <a:ext cx="792088" cy="655425"/>
          </a:xfrm>
          <a:prstGeom prst="rect">
            <a:avLst/>
          </a:prstGeom>
          <a:noFill/>
        </p:spPr>
      </p:pic>
      <p:sp>
        <p:nvSpPr>
          <p:cNvPr id="13" name="Retângulo 12"/>
          <p:cNvSpPr/>
          <p:nvPr/>
        </p:nvSpPr>
        <p:spPr>
          <a:xfrm>
            <a:off x="107504" y="3519006"/>
            <a:ext cx="8856984" cy="2585323"/>
          </a:xfrm>
          <a:prstGeom prst="rect">
            <a:avLst/>
          </a:prstGeom>
        </p:spPr>
        <p:txBody>
          <a:bodyPr wrap="square">
            <a:spAutoFit/>
          </a:bodyPr>
          <a:lstStyle/>
          <a:p>
            <a:pPr algn="just" fontAlgn="base"/>
            <a:r>
              <a:rPr lang="pt-BR" dirty="0" smtClean="0"/>
              <a:t>Atualmente vivemos um cenário absolutamente desafiador para a chamada “escola tradicional”, principalmente para os professores que, a exemplo do que acontece com inúmeras outras profissões, teve sua essência questionada.</a:t>
            </a:r>
          </a:p>
          <a:p>
            <a:pPr algn="just" fontAlgn="base"/>
            <a:endParaRPr lang="pt-BR" dirty="0" smtClean="0"/>
          </a:p>
          <a:p>
            <a:pPr algn="just" fontAlgn="base"/>
            <a:r>
              <a:rPr lang="pt-BR" dirty="0" smtClean="0"/>
              <a:t>E hoje derivando em </a:t>
            </a:r>
            <a:r>
              <a:rPr lang="pt-BR" b="1" dirty="0" smtClean="0"/>
              <a:t>conteudistas,</a:t>
            </a:r>
            <a:r>
              <a:rPr lang="pt-BR" dirty="0" smtClean="0"/>
              <a:t> tutores, </a:t>
            </a:r>
            <a:r>
              <a:rPr lang="pt-BR" b="1" dirty="0" smtClean="0"/>
              <a:t>monitores, </a:t>
            </a:r>
            <a:r>
              <a:rPr lang="pt-BR" dirty="0" smtClean="0"/>
              <a:t>ilustradores, </a:t>
            </a:r>
            <a:r>
              <a:rPr lang="pt-BR" b="1" dirty="0" smtClean="0"/>
              <a:t>apresentadores, </a:t>
            </a:r>
            <a:r>
              <a:rPr lang="pt-BR" dirty="0" smtClean="0"/>
              <a:t>palestrantes, </a:t>
            </a:r>
            <a:r>
              <a:rPr lang="pt-BR" b="1" dirty="0" smtClean="0"/>
              <a:t>consultores, </a:t>
            </a:r>
            <a:r>
              <a:rPr lang="pt-BR" dirty="0" smtClean="0"/>
              <a:t>pesquisadores, </a:t>
            </a:r>
            <a:r>
              <a:rPr lang="pt-BR" b="1" dirty="0" smtClean="0"/>
              <a:t>compiladores de conteúdo, </a:t>
            </a:r>
            <a:r>
              <a:rPr lang="pt-BR" i="1" dirty="0" smtClean="0"/>
              <a:t>web designers </a:t>
            </a:r>
            <a:r>
              <a:rPr lang="pt-BR" dirty="0" smtClean="0"/>
              <a:t>e </a:t>
            </a:r>
            <a:r>
              <a:rPr lang="pt-BR" b="1" dirty="0" smtClean="0"/>
              <a:t>diversos outros profissionais </a:t>
            </a:r>
            <a:r>
              <a:rPr lang="pt-BR" dirty="0" smtClean="0"/>
              <a:t>que, juntos, formam uma equipe multidisciplinar indispensável para promover o ensino e a aprendizagem utilizando todo o potencial promovido pela tecnologia e pela exponencial digitalização de informações.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9512" y="1052736"/>
            <a:ext cx="8676456" cy="5262979"/>
          </a:xfrm>
          <a:prstGeom prst="rect">
            <a:avLst/>
          </a:prstGeom>
        </p:spPr>
        <p:txBody>
          <a:bodyPr wrap="square">
            <a:spAutoFit/>
          </a:bodyPr>
          <a:lstStyle/>
          <a:p>
            <a:r>
              <a:rPr lang="pt-BR" sz="3000" b="1" dirty="0" smtClean="0">
                <a:solidFill>
                  <a:srgbClr val="C00000"/>
                </a:solidFill>
                <a:effectLst>
                  <a:outerShdw blurRad="38100" dist="38100" dir="2700000" algn="tl">
                    <a:srgbClr val="000000">
                      <a:alpha val="43137"/>
                    </a:srgbClr>
                  </a:outerShdw>
                </a:effectLst>
              </a:rPr>
              <a:t>	      Lista das Atividades de Aula:</a:t>
            </a:r>
          </a:p>
          <a:p>
            <a:r>
              <a:rPr lang="pt-BR" sz="3000" b="1" dirty="0" smtClean="0">
                <a:solidFill>
                  <a:schemeClr val="accent3">
                    <a:lumMod val="50000"/>
                  </a:schemeClr>
                </a:solidFill>
                <a:effectLst>
                  <a:outerShdw blurRad="38100" dist="38100" dir="2700000" algn="tl">
                    <a:srgbClr val="000000">
                      <a:alpha val="43137"/>
                    </a:srgbClr>
                  </a:outerShdw>
                </a:effectLst>
              </a:rPr>
              <a:t> </a:t>
            </a:r>
          </a:p>
          <a:p>
            <a:r>
              <a:rPr lang="pt-BR" sz="2000" b="1" dirty="0" smtClean="0">
                <a:solidFill>
                  <a:schemeClr val="accent3">
                    <a:lumMod val="50000"/>
                  </a:schemeClr>
                </a:solidFill>
                <a:effectLst>
                  <a:outerShdw blurRad="38100" dist="38100" dir="2700000" algn="tl">
                    <a:srgbClr val="000000">
                      <a:alpha val="43137"/>
                    </a:srgbClr>
                  </a:outerShdw>
                </a:effectLst>
              </a:rPr>
              <a:t>A partir da leitura do Texto 01:</a:t>
            </a:r>
          </a:p>
          <a:p>
            <a:r>
              <a:rPr lang="pt-BR" sz="2000" b="1" dirty="0" smtClean="0">
                <a:solidFill>
                  <a:schemeClr val="accent3">
                    <a:lumMod val="50000"/>
                  </a:schemeClr>
                </a:solidFill>
                <a:effectLst>
                  <a:outerShdw blurRad="38100" dist="38100" dir="2700000" algn="tl">
                    <a:srgbClr val="000000">
                      <a:alpha val="43137"/>
                    </a:srgbClr>
                  </a:outerShdw>
                </a:effectLst>
              </a:rPr>
              <a:t>Apresentar impressões em grupo sobre os seguintes pontos em destaque: </a:t>
            </a:r>
          </a:p>
          <a:p>
            <a:endParaRPr lang="pt-BR" sz="2200" b="1" dirty="0" smtClean="0">
              <a:solidFill>
                <a:schemeClr val="accent3">
                  <a:lumMod val="50000"/>
                </a:schemeClr>
              </a:solidFill>
              <a:effectLst>
                <a:outerShdw blurRad="38100" dist="38100" dir="2700000" algn="tl">
                  <a:srgbClr val="000000">
                    <a:alpha val="43137"/>
                  </a:srgbClr>
                </a:outerShdw>
              </a:effectLst>
            </a:endParaRPr>
          </a:p>
          <a:p>
            <a:pPr lvl="1" algn="just">
              <a:buFont typeface="Wingdings" pitchFamily="2" charset="2"/>
              <a:buChar char="Ø"/>
            </a:pPr>
            <a:r>
              <a:rPr lang="pt-BR" sz="2200" b="1" dirty="0" smtClean="0">
                <a:effectLst>
                  <a:outerShdw blurRad="38100" dist="38100" dir="2700000" algn="tl">
                    <a:srgbClr val="000000">
                      <a:alpha val="43137"/>
                    </a:srgbClr>
                  </a:outerShdw>
                </a:effectLst>
              </a:rPr>
              <a:t>   </a:t>
            </a:r>
            <a:r>
              <a:rPr lang="pt-BR" sz="2200" b="1" dirty="0" smtClean="0">
                <a:solidFill>
                  <a:schemeClr val="accent1">
                    <a:lumMod val="50000"/>
                  </a:schemeClr>
                </a:solidFill>
                <a:effectLst>
                  <a:outerShdw blurRad="38100" dist="38100" dir="2700000" algn="tl">
                    <a:srgbClr val="000000">
                      <a:alpha val="43137"/>
                    </a:srgbClr>
                  </a:outerShdw>
                </a:effectLst>
              </a:rPr>
              <a:t>G1 – Com relação as teorias apresentadas, como a evolução das formas de aprender estão relacionadas com as novas tecnologias;</a:t>
            </a:r>
          </a:p>
          <a:p>
            <a:pPr lvl="1" algn="just">
              <a:buFont typeface="Wingdings" pitchFamily="2" charset="2"/>
              <a:buChar char="Ø"/>
            </a:pPr>
            <a:endParaRPr lang="pt-BR" sz="1000" b="1" dirty="0" smtClean="0">
              <a:effectLst>
                <a:outerShdw blurRad="38100" dist="38100" dir="2700000" algn="tl">
                  <a:srgbClr val="000000">
                    <a:alpha val="43137"/>
                  </a:srgbClr>
                </a:outerShdw>
              </a:effectLst>
            </a:endParaRPr>
          </a:p>
          <a:p>
            <a:pPr lvl="1" algn="just">
              <a:buFont typeface="Wingdings" pitchFamily="2" charset="2"/>
              <a:buChar char="Ø"/>
            </a:pPr>
            <a:r>
              <a:rPr lang="pt-BR" sz="2200" b="1" dirty="0" smtClean="0">
                <a:effectLst>
                  <a:outerShdw blurRad="38100" dist="38100" dir="2700000" algn="tl">
                    <a:srgbClr val="000000">
                      <a:alpha val="43137"/>
                    </a:srgbClr>
                  </a:outerShdw>
                </a:effectLst>
              </a:rPr>
              <a:t>   </a:t>
            </a:r>
            <a:r>
              <a:rPr lang="pt-BR" sz="2200" b="1" dirty="0" smtClean="0">
                <a:solidFill>
                  <a:schemeClr val="accent2">
                    <a:lumMod val="50000"/>
                  </a:schemeClr>
                </a:solidFill>
                <a:effectLst>
                  <a:outerShdw blurRad="38100" dist="38100" dir="2700000" algn="tl">
                    <a:srgbClr val="000000">
                      <a:alpha val="43137"/>
                    </a:srgbClr>
                  </a:outerShdw>
                </a:effectLst>
              </a:rPr>
              <a:t>G2 – Com relação ao exposto por </a:t>
            </a:r>
            <a:r>
              <a:rPr lang="pt-BR" sz="2400" b="1" dirty="0" smtClean="0">
                <a:solidFill>
                  <a:schemeClr val="accent2">
                    <a:lumMod val="50000"/>
                  </a:schemeClr>
                </a:solidFill>
                <a:effectLst>
                  <a:outerShdw blurRad="38100" dist="38100" dir="2700000" algn="tl">
                    <a:srgbClr val="000000">
                      <a:alpha val="43137"/>
                    </a:srgbClr>
                  </a:outerShdw>
                </a:effectLst>
              </a:rPr>
              <a:t>Manoel </a:t>
            </a:r>
            <a:r>
              <a:rPr lang="pt-BR" sz="2400" b="1" dirty="0" err="1" smtClean="0">
                <a:solidFill>
                  <a:schemeClr val="accent2">
                    <a:lumMod val="50000"/>
                  </a:schemeClr>
                </a:solidFill>
                <a:effectLst>
                  <a:outerShdw blurRad="38100" dist="38100" dir="2700000" algn="tl">
                    <a:srgbClr val="000000">
                      <a:alpha val="43137"/>
                    </a:srgbClr>
                  </a:outerShdw>
                </a:effectLst>
              </a:rPr>
              <a:t>Castells</a:t>
            </a:r>
            <a:r>
              <a:rPr lang="pt-BR" sz="2400" b="1" dirty="0" smtClean="0">
                <a:solidFill>
                  <a:schemeClr val="accent2">
                    <a:lumMod val="50000"/>
                  </a:schemeClr>
                </a:solidFill>
                <a:effectLst>
                  <a:outerShdw blurRad="38100" dist="38100" dir="2700000" algn="tl">
                    <a:srgbClr val="000000">
                      <a:alpha val="43137"/>
                    </a:srgbClr>
                  </a:outerShdw>
                </a:effectLst>
              </a:rPr>
              <a:t> sobre o Desenvolvimento de Novas Tecnologias: como este pode ser incorporado aos novos conceitos de aprendizagem</a:t>
            </a:r>
            <a:r>
              <a:rPr lang="pt-BR" sz="2200" b="1" dirty="0" smtClean="0">
                <a:solidFill>
                  <a:schemeClr val="accent2">
                    <a:lumMod val="50000"/>
                  </a:schemeClr>
                </a:solidFill>
                <a:effectLst>
                  <a:outerShdw blurRad="38100" dist="38100" dir="2700000" algn="tl">
                    <a:srgbClr val="000000">
                      <a:alpha val="43137"/>
                    </a:srgbClr>
                  </a:outerShdw>
                </a:effectLst>
              </a:rPr>
              <a:t>.</a:t>
            </a:r>
          </a:p>
          <a:p>
            <a:pPr lvl="1" algn="just"/>
            <a:endParaRPr lang="pt-BR" sz="1000" b="1" dirty="0" smtClean="0">
              <a:solidFill>
                <a:schemeClr val="accent2">
                  <a:lumMod val="75000"/>
                </a:schemeClr>
              </a:solidFill>
              <a:effectLst>
                <a:outerShdw blurRad="38100" dist="38100" dir="2700000" algn="tl">
                  <a:srgbClr val="000000">
                    <a:alpha val="43137"/>
                  </a:srgbClr>
                </a:outerShdw>
              </a:effectLst>
            </a:endParaRPr>
          </a:p>
          <a:p>
            <a:pPr algn="just"/>
            <a:endParaRPr lang="pt-BR" sz="1000" b="1" dirty="0" smtClean="0">
              <a:solidFill>
                <a:schemeClr val="accent1">
                  <a:lumMod val="50000"/>
                </a:schemeClr>
              </a:solidFill>
              <a:effectLst>
                <a:outerShdw blurRad="38100" dist="38100" dir="2700000" algn="tl">
                  <a:srgbClr val="000000">
                    <a:alpha val="43137"/>
                  </a:srgbClr>
                </a:outerShdw>
              </a:effectLst>
              <a:latin typeface="Arial Black" pitchFamily="34" charset="0"/>
            </a:endParaRPr>
          </a:p>
          <a:p>
            <a:pPr lvl="1" algn="just">
              <a:buFont typeface="Wingdings" pitchFamily="2" charset="2"/>
              <a:buChar char="Ø"/>
            </a:pPr>
            <a:r>
              <a:rPr lang="pt-BR" sz="2200" b="1" dirty="0" smtClean="0">
                <a:effectLst>
                  <a:outerShdw blurRad="38100" dist="38100" dir="2700000" algn="tl">
                    <a:srgbClr val="000000">
                      <a:alpha val="43137"/>
                    </a:srgbClr>
                  </a:outerShdw>
                </a:effectLst>
              </a:rPr>
              <a:t>   </a:t>
            </a:r>
            <a:r>
              <a:rPr lang="pt-BR" sz="2200" b="1" dirty="0" smtClean="0">
                <a:solidFill>
                  <a:schemeClr val="accent3">
                    <a:lumMod val="50000"/>
                  </a:schemeClr>
                </a:solidFill>
                <a:effectLst>
                  <a:outerShdw blurRad="38100" dist="38100" dir="2700000" algn="tl">
                    <a:srgbClr val="000000">
                      <a:alpha val="43137"/>
                    </a:srgbClr>
                  </a:outerShdw>
                </a:effectLst>
              </a:rPr>
              <a:t>G3 – “A base da tecnologia da inteligência é imaterial, ou seja, ela não existe como máquina, mas como linguagem”. Comente esta citação de </a:t>
            </a:r>
            <a:r>
              <a:rPr lang="pt-BR" sz="2400" b="1" dirty="0" smtClean="0">
                <a:solidFill>
                  <a:schemeClr val="accent3">
                    <a:lumMod val="50000"/>
                  </a:schemeClr>
                </a:solidFill>
                <a:effectLst>
                  <a:outerShdw blurRad="38100" dist="38100" dir="2700000" algn="tl">
                    <a:srgbClr val="000000">
                      <a:alpha val="43137"/>
                    </a:srgbClr>
                  </a:outerShdw>
                </a:effectLst>
              </a:rPr>
              <a:t>VANI MOREIRA KENSKI.</a:t>
            </a:r>
            <a:endParaRPr lang="pt-BR" sz="2200" b="1" dirty="0" smtClean="0">
              <a:solidFill>
                <a:schemeClr val="accent3">
                  <a:lumMod val="50000"/>
                </a:schemeClr>
              </a:solidFill>
              <a:effectLst>
                <a:outerShdw blurRad="38100" dist="38100" dir="2700000" algn="tl">
                  <a:srgbClr val="000000">
                    <a:alpha val="43137"/>
                  </a:srgbClr>
                </a:outerShdw>
              </a:effectLst>
            </a:endParaRPr>
          </a:p>
        </p:txBody>
      </p:sp>
      <p:pic>
        <p:nvPicPr>
          <p:cNvPr id="4" name="Picture 2" descr="http://3.bp.blogspot.com/_mCT7NaU_lWw/SzCM_JtwmQI/AAAAAAAAAgY/6RuQbyDI4Nw/s200/Estudo+de+caso"/>
          <p:cNvPicPr>
            <a:picLocks noChangeAspect="1" noChangeArrowheads="1"/>
          </p:cNvPicPr>
          <p:nvPr/>
        </p:nvPicPr>
        <p:blipFill>
          <a:blip r:embed="rId2" cstate="print"/>
          <a:srcRect/>
          <a:stretch>
            <a:fillRect/>
          </a:stretch>
        </p:blipFill>
        <p:spPr bwMode="auto">
          <a:xfrm>
            <a:off x="7524329" y="764704"/>
            <a:ext cx="1368152" cy="1548608"/>
          </a:xfrm>
          <a:prstGeom prst="rect">
            <a:avLst/>
          </a:prstGeom>
          <a:noFill/>
        </p:spPr>
      </p:pic>
      <p:sp>
        <p:nvSpPr>
          <p:cNvPr id="5" name="Retângulo 4"/>
          <p:cNvSpPr/>
          <p:nvPr/>
        </p:nvSpPr>
        <p:spPr>
          <a:xfrm>
            <a:off x="1274405" y="139782"/>
            <a:ext cx="7834099" cy="584775"/>
          </a:xfrm>
          <a:prstGeom prst="rect">
            <a:avLst/>
          </a:prstGeom>
        </p:spPr>
        <p:txBody>
          <a:bodyPr wrap="square">
            <a:spAutoFit/>
          </a:bodyPr>
          <a:lstStyle/>
          <a:p>
            <a:pPr algn="ctr"/>
            <a:r>
              <a:rPr lang="pt-BR" sz="3200" b="1" i="1" dirty="0" smtClean="0">
                <a:solidFill>
                  <a:srgbClr val="C00000"/>
                </a:solidFill>
                <a:effectLst>
                  <a:outerShdw blurRad="38100" dist="38100" dir="2700000" algn="tl">
                    <a:srgbClr val="000000">
                      <a:alpha val="43137"/>
                    </a:srgbClr>
                  </a:outerShdw>
                </a:effectLst>
                <a:latin typeface="Viner Hand ITC" pitchFamily="66" charset="0"/>
              </a:rPr>
              <a:t>Atividade Prática – Brainstorming</a:t>
            </a:r>
          </a:p>
        </p:txBody>
      </p:sp>
      <p:pic>
        <p:nvPicPr>
          <p:cNvPr id="6" name="Picture 6" descr="Imagem relacionada"/>
          <p:cNvPicPr>
            <a:picLocks noChangeAspect="1" noChangeArrowheads="1"/>
          </p:cNvPicPr>
          <p:nvPr/>
        </p:nvPicPr>
        <p:blipFill>
          <a:blip r:embed="rId3" cstate="print"/>
          <a:srcRect/>
          <a:stretch>
            <a:fillRect/>
          </a:stretch>
        </p:blipFill>
        <p:spPr bwMode="auto">
          <a:xfrm>
            <a:off x="251520" y="973375"/>
            <a:ext cx="1224136" cy="101292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179512" y="3429000"/>
            <a:ext cx="8784976"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4800" b="1" dirty="0" smtClean="0">
                <a:solidFill>
                  <a:schemeClr val="accent1">
                    <a:lumMod val="50000"/>
                  </a:schemeClr>
                </a:solidFill>
                <a:effectLst>
                  <a:outerShdw blurRad="38100" dist="38100" dir="2700000" algn="tl">
                    <a:srgbClr val="000000">
                      <a:alpha val="43137"/>
                    </a:srgbClr>
                  </a:outerShdw>
                </a:effectLst>
              </a:rPr>
              <a:t>Disciplina:</a:t>
            </a:r>
          </a:p>
          <a:p>
            <a:pPr eaLnBrk="1" hangingPunct="1"/>
            <a:r>
              <a:rPr lang="pt-BR" sz="6000" b="1" dirty="0" smtClean="0">
                <a:solidFill>
                  <a:schemeClr val="accent1">
                    <a:lumMod val="50000"/>
                  </a:schemeClr>
                </a:solidFill>
                <a:effectLst>
                  <a:outerShdw blurRad="38100" dist="38100" dir="2700000" algn="tl">
                    <a:srgbClr val="000000">
                      <a:alpha val="43137"/>
                    </a:srgbClr>
                  </a:outerShdw>
                </a:effectLst>
              </a:rPr>
              <a:t>EDUCAÇÃO, MÍDIA</a:t>
            </a:r>
          </a:p>
          <a:p>
            <a:pPr eaLnBrk="1" hangingPunct="1"/>
            <a:r>
              <a:rPr lang="pt-BR" sz="6000" b="1" dirty="0" smtClean="0">
                <a:solidFill>
                  <a:schemeClr val="accent1">
                    <a:lumMod val="50000"/>
                  </a:schemeClr>
                </a:solidFill>
                <a:effectLst>
                  <a:outerShdw blurRad="38100" dist="38100" dir="2700000" algn="tl">
                    <a:srgbClr val="000000">
                      <a:alpha val="43137"/>
                    </a:srgbClr>
                  </a:outerShdw>
                </a:effectLst>
              </a:rPr>
              <a:t>E CIBERCULTURA</a:t>
            </a:r>
          </a:p>
        </p:txBody>
      </p:sp>
      <p:sp>
        <p:nvSpPr>
          <p:cNvPr id="4" name="TextBox 5"/>
          <p:cNvSpPr txBox="1">
            <a:spLocks noChangeArrowheads="1"/>
          </p:cNvSpPr>
          <p:nvPr/>
        </p:nvSpPr>
        <p:spPr bwMode="auto">
          <a:xfrm>
            <a:off x="179512" y="2348880"/>
            <a:ext cx="921702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3200" b="1" dirty="0" smtClean="0">
                <a:solidFill>
                  <a:schemeClr val="tx2"/>
                </a:solidFill>
                <a:effectLst>
                  <a:outerShdw blurRad="38100" dist="38100" dir="2700000" algn="tl">
                    <a:srgbClr val="000000">
                      <a:alpha val="43137"/>
                    </a:srgbClr>
                  </a:outerShdw>
                </a:effectLst>
              </a:rPr>
              <a:t>Pós-Graduação em:</a:t>
            </a:r>
          </a:p>
          <a:p>
            <a:pPr eaLnBrk="1" hangingPunct="1"/>
            <a:r>
              <a:rPr lang="pt-BR" sz="3200" b="1" dirty="0" smtClean="0">
                <a:solidFill>
                  <a:schemeClr val="tx2"/>
                </a:solidFill>
                <a:effectLst>
                  <a:outerShdw blurRad="38100" dist="38100" dir="2700000" algn="tl">
                    <a:srgbClr val="000000">
                      <a:alpha val="43137"/>
                    </a:srgbClr>
                  </a:outerShdw>
                </a:effectLst>
              </a:rPr>
              <a:t>   Educação Matemática e Pedagogia Empresarial</a:t>
            </a:r>
            <a:endParaRPr lang="pt-BR" sz="3200" b="1" dirty="0">
              <a:solidFill>
                <a:schemeClr val="tx2"/>
              </a:solidFill>
              <a:effectLst>
                <a:outerShdw blurRad="38100" dist="38100" dir="2700000" algn="tl">
                  <a:srgbClr val="000000">
                    <a:alpha val="43137"/>
                  </a:srgbClr>
                </a:outerShdw>
              </a:effectLst>
            </a:endParaRPr>
          </a:p>
        </p:txBody>
      </p:sp>
      <p:sp>
        <p:nvSpPr>
          <p:cNvPr id="5" name="TextBox 6"/>
          <p:cNvSpPr txBox="1">
            <a:spLocks noChangeArrowheads="1"/>
          </p:cNvSpPr>
          <p:nvPr/>
        </p:nvSpPr>
        <p:spPr bwMode="auto">
          <a:xfrm>
            <a:off x="2808619" y="620688"/>
            <a:ext cx="6065931"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5400" b="1" dirty="0" smtClean="0">
                <a:solidFill>
                  <a:schemeClr val="accent2">
                    <a:lumMod val="75000"/>
                  </a:schemeClr>
                </a:solidFill>
                <a:effectLst>
                  <a:outerShdw blurRad="38100" dist="38100" dir="2700000" algn="tl">
                    <a:srgbClr val="000000">
                      <a:alpha val="43137"/>
                    </a:srgbClr>
                  </a:outerShdw>
                </a:effectLst>
                <a:latin typeface="Broadway" pitchFamily="82" charset="0"/>
              </a:rPr>
              <a:t>APRESENTAÇÃO</a:t>
            </a:r>
            <a:endParaRPr lang="pt-BR" sz="5400" dirty="0">
              <a:solidFill>
                <a:schemeClr val="accent2">
                  <a:lumMod val="75000"/>
                </a:schemeClr>
              </a:solidFill>
              <a:effectLst>
                <a:outerShdw blurRad="38100" dist="38100" dir="2700000" algn="tl">
                  <a:srgbClr val="000000">
                    <a:alpha val="43137"/>
                  </a:srgbClr>
                </a:outerShdw>
              </a:effectLst>
              <a:latin typeface="Broadway" pitchFamily="82" charset="0"/>
            </a:endParaRPr>
          </a:p>
        </p:txBody>
      </p:sp>
      <p:sp>
        <p:nvSpPr>
          <p:cNvPr id="6" name="TextBox 5"/>
          <p:cNvSpPr txBox="1">
            <a:spLocks noChangeArrowheads="1"/>
          </p:cNvSpPr>
          <p:nvPr/>
        </p:nvSpPr>
        <p:spPr bwMode="auto">
          <a:xfrm>
            <a:off x="3370137" y="6108163"/>
            <a:ext cx="566635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3200" b="1" i="1" dirty="0" smtClean="0">
                <a:solidFill>
                  <a:schemeClr val="accent1">
                    <a:lumMod val="50000"/>
                  </a:schemeClr>
                </a:solidFill>
                <a:effectLst>
                  <a:outerShdw blurRad="38100" dist="38100" dir="2700000" algn="tl">
                    <a:srgbClr val="000000">
                      <a:alpha val="43137"/>
                    </a:srgbClr>
                  </a:outerShdw>
                </a:effectLst>
              </a:rPr>
              <a:t>Prof. Msc. Adm. Eco. Luiz Lobato</a:t>
            </a:r>
            <a:endParaRPr lang="pt-BR" sz="3200" b="1" i="1" dirty="0">
              <a:solidFill>
                <a:schemeClr val="accent1">
                  <a:lumMod val="50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6300192" y="3703224"/>
            <a:ext cx="2509657" cy="2462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131840" y="836712"/>
            <a:ext cx="5616624" cy="1446550"/>
          </a:xfrm>
          <a:prstGeom prst="rect">
            <a:avLst/>
          </a:prstGeom>
        </p:spPr>
        <p:txBody>
          <a:bodyPr wrap="square">
            <a:spAutoFit/>
          </a:bodyPr>
          <a:lstStyle/>
          <a:p>
            <a:pPr algn="ctr"/>
            <a:r>
              <a:rPr lang="pt-BR" sz="4400" b="1" dirty="0" smtClean="0">
                <a:solidFill>
                  <a:schemeClr val="accent1">
                    <a:lumMod val="50000"/>
                  </a:schemeClr>
                </a:solidFill>
                <a:effectLst>
                  <a:outerShdw blurRad="38100" dist="38100" dir="2700000" algn="tl">
                    <a:srgbClr val="000000">
                      <a:alpha val="43137"/>
                    </a:srgbClr>
                  </a:outerShdw>
                </a:effectLst>
              </a:rPr>
              <a:t>INTERVALO:</a:t>
            </a:r>
          </a:p>
          <a:p>
            <a:pPr algn="ctr"/>
            <a:r>
              <a:rPr lang="pt-BR" sz="4400" b="1" dirty="0" smtClean="0">
                <a:solidFill>
                  <a:schemeClr val="accent1">
                    <a:lumMod val="50000"/>
                  </a:schemeClr>
                </a:solidFill>
                <a:effectLst>
                  <a:outerShdw blurRad="38100" dist="38100" dir="2700000" algn="tl">
                    <a:srgbClr val="000000">
                      <a:alpha val="43137"/>
                    </a:srgbClr>
                  </a:outerShdw>
                </a:effectLst>
              </a:rPr>
              <a:t>DE 10:00HS ÀS 10:15HS</a:t>
            </a:r>
          </a:p>
        </p:txBody>
      </p:sp>
      <p:pic>
        <p:nvPicPr>
          <p:cNvPr id="6" name="Picture 2"/>
          <p:cNvPicPr>
            <a:picLocks noChangeAspect="1" noChangeArrowheads="1"/>
          </p:cNvPicPr>
          <p:nvPr/>
        </p:nvPicPr>
        <p:blipFill>
          <a:blip r:embed="rId2" cstate="print"/>
          <a:srcRect/>
          <a:stretch>
            <a:fillRect/>
          </a:stretch>
        </p:blipFill>
        <p:spPr bwMode="auto">
          <a:xfrm>
            <a:off x="5580112" y="2564904"/>
            <a:ext cx="3326769" cy="3669347"/>
          </a:xfrm>
          <a:prstGeom prst="rect">
            <a:avLst/>
          </a:prstGeom>
          <a:noFill/>
          <a:ln w="9525">
            <a:noFill/>
            <a:miter lim="800000"/>
            <a:headEnd/>
            <a:tailEnd/>
          </a:ln>
        </p:spPr>
      </p:pic>
      <p:pic>
        <p:nvPicPr>
          <p:cNvPr id="7" name="Picture 4" descr="http://clean-city69.ru/images/Check_mark.svg.png"/>
          <p:cNvPicPr>
            <a:picLocks noChangeAspect="1" noChangeArrowheads="1"/>
          </p:cNvPicPr>
          <p:nvPr/>
        </p:nvPicPr>
        <p:blipFill>
          <a:blip r:embed="rId3" cstate="print"/>
          <a:srcRect/>
          <a:stretch>
            <a:fillRect/>
          </a:stretch>
        </p:blipFill>
        <p:spPr bwMode="auto">
          <a:xfrm>
            <a:off x="3612976" y="813792"/>
            <a:ext cx="743000" cy="743000"/>
          </a:xfrm>
          <a:prstGeom prst="rect">
            <a:avLst/>
          </a:prstGeom>
          <a:noFill/>
        </p:spPr>
      </p:pic>
      <p:pic>
        <p:nvPicPr>
          <p:cNvPr id="8195" name="Picture 3"/>
          <p:cNvPicPr>
            <a:picLocks noChangeAspect="1" noChangeArrowheads="1"/>
          </p:cNvPicPr>
          <p:nvPr/>
        </p:nvPicPr>
        <p:blipFill>
          <a:blip r:embed="rId4" cstate="print"/>
          <a:srcRect/>
          <a:stretch>
            <a:fillRect/>
          </a:stretch>
        </p:blipFill>
        <p:spPr bwMode="auto">
          <a:xfrm>
            <a:off x="179512" y="1124744"/>
            <a:ext cx="2600540" cy="4020294"/>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899592" y="4293096"/>
            <a:ext cx="4176464" cy="1944216"/>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3095625" y="2636912"/>
            <a:ext cx="2196455" cy="1286818"/>
          </a:xfrm>
          <a:prstGeom prst="rect">
            <a:avLst/>
          </a:prstGeom>
          <a:noFill/>
          <a:ln w="9525">
            <a:noFill/>
            <a:miter lim="800000"/>
            <a:headEnd/>
            <a:tailEnd/>
          </a:ln>
        </p:spPr>
      </p:pic>
      <p:sp>
        <p:nvSpPr>
          <p:cNvPr id="9" name="Retângulo 8"/>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2" cstate="print"/>
          <a:srcRect/>
          <a:stretch>
            <a:fillRect/>
          </a:stretch>
        </p:blipFill>
        <p:spPr bwMode="auto">
          <a:xfrm>
            <a:off x="261938" y="3429000"/>
            <a:ext cx="8620125" cy="2981325"/>
          </a:xfrm>
          <a:prstGeom prst="rect">
            <a:avLst/>
          </a:prstGeom>
          <a:noFill/>
          <a:ln w="9525">
            <a:noFill/>
            <a:miter lim="800000"/>
            <a:headEnd/>
            <a:tailEnd/>
          </a:ln>
        </p:spPr>
      </p:pic>
      <p:sp>
        <p:nvSpPr>
          <p:cNvPr id="8" name="Retângulo 7"/>
          <p:cNvSpPr/>
          <p:nvPr/>
        </p:nvSpPr>
        <p:spPr>
          <a:xfrm>
            <a:off x="467544" y="4907776"/>
            <a:ext cx="8180445" cy="969496"/>
          </a:xfrm>
          <a:prstGeom prst="rect">
            <a:avLst/>
          </a:prstGeom>
        </p:spPr>
        <p:txBody>
          <a:bodyPr wrap="none">
            <a:spAutoFit/>
          </a:bodyPr>
          <a:lstStyle/>
          <a:p>
            <a:pPr algn="ctr"/>
            <a:r>
              <a:rPr lang="pt-BR" sz="5700" b="1" i="1" dirty="0" smtClean="0">
                <a:effectLst>
                  <a:outerShdw blurRad="38100" dist="38100" dir="2700000" algn="tl">
                    <a:srgbClr val="000000">
                      <a:alpha val="43137"/>
                    </a:srgbClr>
                  </a:outerShdw>
                </a:effectLst>
                <a:latin typeface="Viner Hand ITC" pitchFamily="66" charset="0"/>
              </a:rPr>
              <a:t>Trabalho em construção</a:t>
            </a:r>
          </a:p>
        </p:txBody>
      </p:sp>
      <p:pic>
        <p:nvPicPr>
          <p:cNvPr id="52226" name="Picture 2" descr="https://tetzner.files.wordpress.com/2013/05/tetzner-trabalhando.gif"/>
          <p:cNvPicPr>
            <a:picLocks noChangeAspect="1" noChangeArrowheads="1"/>
          </p:cNvPicPr>
          <p:nvPr/>
        </p:nvPicPr>
        <p:blipFill>
          <a:blip r:embed="rId3" cstate="print"/>
          <a:srcRect/>
          <a:stretch>
            <a:fillRect/>
          </a:stretch>
        </p:blipFill>
        <p:spPr bwMode="auto">
          <a:xfrm>
            <a:off x="179512" y="980728"/>
            <a:ext cx="2592288" cy="2291584"/>
          </a:xfrm>
          <a:prstGeom prst="rect">
            <a:avLst/>
          </a:prstGeom>
          <a:noFill/>
        </p:spPr>
      </p:pic>
      <p:pic>
        <p:nvPicPr>
          <p:cNvPr id="16" name="Picture 2" descr="https://tetzner.files.wordpress.com/2013/05/tetzner-trabalhando.gif"/>
          <p:cNvPicPr>
            <a:picLocks noChangeAspect="1" noChangeArrowheads="1"/>
          </p:cNvPicPr>
          <p:nvPr/>
        </p:nvPicPr>
        <p:blipFill>
          <a:blip r:embed="rId3" cstate="print"/>
          <a:srcRect/>
          <a:stretch>
            <a:fillRect/>
          </a:stretch>
        </p:blipFill>
        <p:spPr bwMode="auto">
          <a:xfrm>
            <a:off x="6372200" y="993400"/>
            <a:ext cx="2592288" cy="2291584"/>
          </a:xfrm>
          <a:prstGeom prst="rect">
            <a:avLst/>
          </a:prstGeom>
          <a:noFill/>
        </p:spPr>
      </p:pic>
      <p:pic>
        <p:nvPicPr>
          <p:cNvPr id="22531" name="Picture 3"/>
          <p:cNvPicPr>
            <a:picLocks noChangeAspect="1" noChangeArrowheads="1"/>
          </p:cNvPicPr>
          <p:nvPr/>
        </p:nvPicPr>
        <p:blipFill>
          <a:blip r:embed="rId4" cstate="print"/>
          <a:srcRect/>
          <a:stretch>
            <a:fillRect/>
          </a:stretch>
        </p:blipFill>
        <p:spPr bwMode="auto">
          <a:xfrm>
            <a:off x="2816894" y="980728"/>
            <a:ext cx="3483298" cy="2304256"/>
          </a:xfrm>
          <a:prstGeom prst="rect">
            <a:avLst/>
          </a:prstGeom>
          <a:noFill/>
          <a:ln w="9525">
            <a:noFill/>
            <a:miter lim="800000"/>
            <a:headEnd/>
            <a:tailEnd/>
          </a:ln>
        </p:spPr>
      </p:pic>
      <p:sp>
        <p:nvSpPr>
          <p:cNvPr id="9" name="Retângulo 8"/>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http://amorimlima.org.br/wp-content/uploads/2012/08/roda-de-conversa-300x300.jpg"/>
          <p:cNvPicPr>
            <a:picLocks noChangeAspect="1" noChangeArrowheads="1"/>
          </p:cNvPicPr>
          <p:nvPr/>
        </p:nvPicPr>
        <p:blipFill>
          <a:blip r:embed="rId2" cstate="print"/>
          <a:srcRect/>
          <a:stretch>
            <a:fillRect/>
          </a:stretch>
        </p:blipFill>
        <p:spPr bwMode="auto">
          <a:xfrm>
            <a:off x="5148064" y="2155675"/>
            <a:ext cx="3721596" cy="2972529"/>
          </a:xfrm>
          <a:prstGeom prst="rect">
            <a:avLst/>
          </a:prstGeom>
          <a:noFill/>
        </p:spPr>
      </p:pic>
      <p:pic>
        <p:nvPicPr>
          <p:cNvPr id="7169" name="Picture 1"/>
          <p:cNvPicPr>
            <a:picLocks noChangeAspect="1" noChangeArrowheads="1"/>
          </p:cNvPicPr>
          <p:nvPr/>
        </p:nvPicPr>
        <p:blipFill>
          <a:blip r:embed="rId3" cstate="print"/>
          <a:srcRect/>
          <a:stretch>
            <a:fillRect/>
          </a:stretch>
        </p:blipFill>
        <p:spPr bwMode="auto">
          <a:xfrm>
            <a:off x="251520" y="3934693"/>
            <a:ext cx="3384376" cy="2230611"/>
          </a:xfrm>
          <a:prstGeom prst="rect">
            <a:avLst/>
          </a:prstGeom>
          <a:noFill/>
          <a:ln w="9525">
            <a:noFill/>
            <a:miter lim="800000"/>
            <a:headEnd/>
            <a:tailEnd/>
          </a:ln>
        </p:spPr>
      </p:pic>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4" cstate="print"/>
          <a:srcRect/>
          <a:stretch>
            <a:fillRect/>
          </a:stretch>
        </p:blipFill>
        <p:spPr bwMode="auto">
          <a:xfrm>
            <a:off x="8223204" y="764704"/>
            <a:ext cx="813292" cy="843275"/>
          </a:xfrm>
          <a:prstGeom prst="rect">
            <a:avLst/>
          </a:prstGeom>
          <a:noFill/>
          <a:ln>
            <a:solidFill>
              <a:schemeClr val="tx2"/>
            </a:solidFill>
          </a:ln>
        </p:spPr>
      </p:pic>
      <p:sp>
        <p:nvSpPr>
          <p:cNvPr id="5" name="Retângulo 4"/>
          <p:cNvSpPr/>
          <p:nvPr/>
        </p:nvSpPr>
        <p:spPr>
          <a:xfrm>
            <a:off x="989818" y="952852"/>
            <a:ext cx="6984776" cy="1107996"/>
          </a:xfrm>
          <a:prstGeom prst="rect">
            <a:avLst/>
          </a:prstGeom>
        </p:spPr>
        <p:txBody>
          <a:bodyPr wrap="square">
            <a:spAutoFit/>
          </a:bodyPr>
          <a:lstStyle/>
          <a:p>
            <a:pPr algn="ctr"/>
            <a:r>
              <a:rPr lang="pt-BR" sz="6600" b="1" dirty="0" smtClean="0">
                <a:solidFill>
                  <a:schemeClr val="accent1">
                    <a:lumMod val="50000"/>
                  </a:schemeClr>
                </a:solidFill>
                <a:effectLst>
                  <a:outerShdw blurRad="38100" dist="38100" dir="2700000" algn="tl">
                    <a:srgbClr val="000000">
                      <a:alpha val="43137"/>
                    </a:srgbClr>
                  </a:outerShdw>
                </a:effectLst>
              </a:rPr>
              <a:t>APRESENTAÇÕES:</a:t>
            </a:r>
          </a:p>
        </p:txBody>
      </p:sp>
      <p:pic>
        <p:nvPicPr>
          <p:cNvPr id="6" name="Picture 4" descr="http://clean-city69.ru/images/Check_mark.svg.png"/>
          <p:cNvPicPr>
            <a:picLocks noChangeAspect="1" noChangeArrowheads="1"/>
          </p:cNvPicPr>
          <p:nvPr/>
        </p:nvPicPr>
        <p:blipFill>
          <a:blip r:embed="rId5" cstate="print"/>
          <a:srcRect/>
          <a:stretch>
            <a:fillRect/>
          </a:stretch>
        </p:blipFill>
        <p:spPr bwMode="auto">
          <a:xfrm>
            <a:off x="323528" y="908720"/>
            <a:ext cx="1224136" cy="1224136"/>
          </a:xfrm>
          <a:prstGeom prst="rect">
            <a:avLst/>
          </a:prstGeom>
          <a:noFill/>
        </p:spPr>
      </p:pic>
      <p:sp>
        <p:nvSpPr>
          <p:cNvPr id="7" name="Retângulo 6"/>
          <p:cNvSpPr/>
          <p:nvPr/>
        </p:nvSpPr>
        <p:spPr>
          <a:xfrm>
            <a:off x="2267744" y="5301208"/>
            <a:ext cx="6768752" cy="923330"/>
          </a:xfrm>
          <a:prstGeom prst="rect">
            <a:avLst/>
          </a:prstGeom>
        </p:spPr>
        <p:txBody>
          <a:bodyPr wrap="square">
            <a:spAutoFit/>
          </a:bodyPr>
          <a:lstStyle/>
          <a:p>
            <a:pPr algn="ctr"/>
            <a:r>
              <a:rPr lang="pt-BR" sz="54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Atividade Prática </a:t>
            </a:r>
          </a:p>
        </p:txBody>
      </p:sp>
      <p:sp>
        <p:nvSpPr>
          <p:cNvPr id="8" name="Retângulo 7"/>
          <p:cNvSpPr/>
          <p:nvPr/>
        </p:nvSpPr>
        <p:spPr>
          <a:xfrm>
            <a:off x="467544" y="2708920"/>
            <a:ext cx="5399235" cy="1015663"/>
          </a:xfrm>
          <a:prstGeom prst="rect">
            <a:avLst/>
          </a:prstGeom>
        </p:spPr>
        <p:txBody>
          <a:bodyPr wrap="none">
            <a:spAutoFit/>
          </a:bodyPr>
          <a:lstStyle/>
          <a:p>
            <a:pPr algn="ctr"/>
            <a:r>
              <a:rPr lang="pt-BR" sz="6000" b="1" i="1" dirty="0" smtClean="0">
                <a:solidFill>
                  <a:schemeClr val="accent2">
                    <a:lumMod val="75000"/>
                  </a:schemeClr>
                </a:solidFill>
                <a:effectLst>
                  <a:outerShdw blurRad="38100" dist="38100" dir="2700000" algn="tl">
                    <a:srgbClr val="000000">
                      <a:alpha val="43137"/>
                    </a:srgbClr>
                  </a:outerShdw>
                </a:effectLst>
                <a:latin typeface="Viner Hand ITC" pitchFamily="66" charset="0"/>
              </a:rPr>
              <a:t>Brainstorming</a:t>
            </a:r>
          </a:p>
        </p:txBody>
      </p:sp>
      <p:sp>
        <p:nvSpPr>
          <p:cNvPr id="10" name="Retângulo 9"/>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pic>
        <p:nvPicPr>
          <p:cNvPr id="5"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7668344" y="764704"/>
            <a:ext cx="1245340" cy="1291251"/>
          </a:xfrm>
          <a:prstGeom prst="rect">
            <a:avLst/>
          </a:prstGeom>
          <a:noFill/>
          <a:ln>
            <a:solidFill>
              <a:schemeClr val="tx2"/>
            </a:solidFill>
          </a:ln>
        </p:spPr>
      </p:pic>
      <p:pic>
        <p:nvPicPr>
          <p:cNvPr id="7" name="Picture 6" descr="Imagem relacionada"/>
          <p:cNvPicPr>
            <a:picLocks noChangeAspect="1" noChangeArrowheads="1"/>
          </p:cNvPicPr>
          <p:nvPr/>
        </p:nvPicPr>
        <p:blipFill>
          <a:blip r:embed="rId3" cstate="print"/>
          <a:srcRect/>
          <a:stretch>
            <a:fillRect/>
          </a:stretch>
        </p:blipFill>
        <p:spPr bwMode="auto">
          <a:xfrm>
            <a:off x="251520" y="973375"/>
            <a:ext cx="1575290" cy="1303497"/>
          </a:xfrm>
          <a:prstGeom prst="rect">
            <a:avLst/>
          </a:prstGeom>
          <a:noFill/>
        </p:spPr>
      </p:pic>
      <p:pic>
        <p:nvPicPr>
          <p:cNvPr id="8" name="Picture 2" descr="https://tetzner.files.wordpress.com/2013/05/tetzner-trabalhando.gif"/>
          <p:cNvPicPr>
            <a:picLocks noChangeAspect="1" noChangeArrowheads="1"/>
          </p:cNvPicPr>
          <p:nvPr/>
        </p:nvPicPr>
        <p:blipFill>
          <a:blip r:embed="rId4" cstate="print"/>
          <a:srcRect/>
          <a:stretch>
            <a:fillRect/>
          </a:stretch>
        </p:blipFill>
        <p:spPr bwMode="auto">
          <a:xfrm>
            <a:off x="107504" y="4293096"/>
            <a:ext cx="2347917" cy="2075560"/>
          </a:xfrm>
          <a:prstGeom prst="rect">
            <a:avLst/>
          </a:prstGeom>
          <a:noFill/>
        </p:spPr>
      </p:pic>
      <p:pic>
        <p:nvPicPr>
          <p:cNvPr id="9" name="Picture 2" descr="https://tetzner.files.wordpress.com/2013/05/tetzner-trabalhando.gif"/>
          <p:cNvPicPr>
            <a:picLocks noChangeAspect="1" noChangeArrowheads="1"/>
          </p:cNvPicPr>
          <p:nvPr/>
        </p:nvPicPr>
        <p:blipFill>
          <a:blip r:embed="rId4" cstate="print"/>
          <a:srcRect/>
          <a:stretch>
            <a:fillRect/>
          </a:stretch>
        </p:blipFill>
        <p:spPr bwMode="auto">
          <a:xfrm>
            <a:off x="6674244" y="4293096"/>
            <a:ext cx="2362252" cy="2088232"/>
          </a:xfrm>
          <a:prstGeom prst="rect">
            <a:avLst/>
          </a:prstGeom>
          <a:noFill/>
        </p:spPr>
      </p:pic>
      <p:pic>
        <p:nvPicPr>
          <p:cNvPr id="10" name="Picture 3"/>
          <p:cNvPicPr>
            <a:picLocks noChangeAspect="1" noChangeArrowheads="1"/>
          </p:cNvPicPr>
          <p:nvPr/>
        </p:nvPicPr>
        <p:blipFill>
          <a:blip r:embed="rId5" cstate="print"/>
          <a:srcRect/>
          <a:stretch>
            <a:fillRect/>
          </a:stretch>
        </p:blipFill>
        <p:spPr bwMode="auto">
          <a:xfrm>
            <a:off x="2587262" y="3807769"/>
            <a:ext cx="3918710" cy="2592288"/>
          </a:xfrm>
          <a:prstGeom prst="rect">
            <a:avLst/>
          </a:prstGeom>
          <a:noFill/>
          <a:ln w="9525">
            <a:noFill/>
            <a:miter lim="800000"/>
            <a:headEnd/>
            <a:tailEnd/>
          </a:ln>
        </p:spPr>
      </p:pic>
      <p:sp>
        <p:nvSpPr>
          <p:cNvPr id="11" name="Retângulo 10"/>
          <p:cNvSpPr/>
          <p:nvPr/>
        </p:nvSpPr>
        <p:spPr>
          <a:xfrm>
            <a:off x="785812" y="836712"/>
            <a:ext cx="7521611" cy="3046988"/>
          </a:xfrm>
          <a:prstGeom prst="rect">
            <a:avLst/>
          </a:prstGeom>
        </p:spPr>
        <p:txBody>
          <a:bodyPr wrap="none">
            <a:spAutoFit/>
          </a:bodyPr>
          <a:lstStyle/>
          <a:p>
            <a:pPr algn="ctr"/>
            <a:r>
              <a:rPr lang="pt-BR" sz="9600" b="1" i="1" dirty="0" smtClean="0">
                <a:solidFill>
                  <a:srgbClr val="FF0000"/>
                </a:solidFill>
                <a:effectLst>
                  <a:outerShdw blurRad="38100" dist="38100" dir="2700000" algn="tl">
                    <a:srgbClr val="000000">
                      <a:alpha val="43137"/>
                    </a:srgbClr>
                  </a:outerShdw>
                </a:effectLst>
                <a:latin typeface="Viner Hand ITC" pitchFamily="66" charset="0"/>
              </a:rPr>
              <a:t>Voltamos</a:t>
            </a:r>
          </a:p>
          <a:p>
            <a:pPr algn="ctr"/>
            <a:r>
              <a:rPr lang="pt-BR" sz="9600" b="1" i="1" dirty="0" smtClean="0">
                <a:solidFill>
                  <a:srgbClr val="FF0000"/>
                </a:solidFill>
                <a:effectLst>
                  <a:outerShdw blurRad="38100" dist="38100" dir="2700000" algn="tl">
                    <a:srgbClr val="000000">
                      <a:alpha val="43137"/>
                    </a:srgbClr>
                  </a:outerShdw>
                </a:effectLst>
                <a:latin typeface="Viner Hand ITC" pitchFamily="66" charset="0"/>
              </a:rPr>
              <a:t> ao Trabalho </a:t>
            </a:r>
          </a:p>
        </p:txBody>
      </p:sp>
    </p:spTree>
    <p:extLst>
      <p:ext uri="{BB962C8B-B14F-4D97-AF65-F5344CB8AC3E}">
        <p14:creationId xmlns="" xmlns:p14="http://schemas.microsoft.com/office/powerpoint/2010/main" val="3611297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pic>
        <p:nvPicPr>
          <p:cNvPr id="5"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7" name="Picture 6" descr="Imagem relacionada"/>
          <p:cNvPicPr>
            <a:picLocks noChangeAspect="1" noChangeArrowheads="1"/>
          </p:cNvPicPr>
          <p:nvPr/>
        </p:nvPicPr>
        <p:blipFill>
          <a:blip r:embed="rId3" cstate="print"/>
          <a:srcRect/>
          <a:stretch>
            <a:fillRect/>
          </a:stretch>
        </p:blipFill>
        <p:spPr bwMode="auto">
          <a:xfrm>
            <a:off x="251520" y="973375"/>
            <a:ext cx="792088" cy="655425"/>
          </a:xfrm>
          <a:prstGeom prst="rect">
            <a:avLst/>
          </a:prstGeom>
          <a:noFill/>
        </p:spPr>
      </p:pic>
      <p:pic>
        <p:nvPicPr>
          <p:cNvPr id="11" name="Picture 4" descr="http://clean-city69.ru/images/Check_mark.svg.png"/>
          <p:cNvPicPr>
            <a:picLocks noChangeAspect="1" noChangeArrowheads="1"/>
          </p:cNvPicPr>
          <p:nvPr/>
        </p:nvPicPr>
        <p:blipFill>
          <a:blip r:embed="rId4" cstate="print"/>
          <a:srcRect/>
          <a:stretch>
            <a:fillRect/>
          </a:stretch>
        </p:blipFill>
        <p:spPr bwMode="auto">
          <a:xfrm>
            <a:off x="827137" y="5970989"/>
            <a:ext cx="489998" cy="489998"/>
          </a:xfrm>
          <a:prstGeom prst="rect">
            <a:avLst/>
          </a:prstGeom>
          <a:noFill/>
        </p:spPr>
      </p:pic>
      <p:pic>
        <p:nvPicPr>
          <p:cNvPr id="12" name="Picture 4" descr="http://clean-city69.ru/images/Check_mark.svg.png"/>
          <p:cNvPicPr>
            <a:picLocks noChangeAspect="1" noChangeArrowheads="1"/>
          </p:cNvPicPr>
          <p:nvPr/>
        </p:nvPicPr>
        <p:blipFill>
          <a:blip r:embed="rId4" cstate="print"/>
          <a:srcRect/>
          <a:stretch>
            <a:fillRect/>
          </a:stretch>
        </p:blipFill>
        <p:spPr bwMode="auto">
          <a:xfrm>
            <a:off x="1308720" y="813792"/>
            <a:ext cx="598984" cy="598984"/>
          </a:xfrm>
          <a:prstGeom prst="rect">
            <a:avLst/>
          </a:prstGeom>
          <a:noFill/>
        </p:spPr>
      </p:pic>
      <p:sp>
        <p:nvSpPr>
          <p:cNvPr id="13" name="Retângulo 12"/>
          <p:cNvSpPr/>
          <p:nvPr/>
        </p:nvSpPr>
        <p:spPr>
          <a:xfrm>
            <a:off x="2376730" y="741038"/>
            <a:ext cx="2843342" cy="707886"/>
          </a:xfrm>
          <a:prstGeom prst="rect">
            <a:avLst/>
          </a:prstGeom>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Para refletir:</a:t>
            </a:r>
            <a:endParaRPr lang="pt-BR" sz="4000" dirty="0"/>
          </a:p>
        </p:txBody>
      </p:sp>
      <p:sp>
        <p:nvSpPr>
          <p:cNvPr id="14" name="Retângulo 13"/>
          <p:cNvSpPr/>
          <p:nvPr/>
        </p:nvSpPr>
        <p:spPr>
          <a:xfrm>
            <a:off x="1331640" y="5943368"/>
            <a:ext cx="6196505" cy="523220"/>
          </a:xfrm>
          <a:prstGeom prst="rect">
            <a:avLst/>
          </a:prstGeom>
        </p:spPr>
        <p:txBody>
          <a:bodyPr wrap="none">
            <a:spAutoFit/>
          </a:bodyPr>
          <a:lstStyle/>
          <a:p>
            <a:r>
              <a:rPr lang="pt-BR" sz="2800" b="1" dirty="0" smtClean="0">
                <a:solidFill>
                  <a:srgbClr val="C00000"/>
                </a:solidFill>
                <a:effectLst>
                  <a:outerShdw blurRad="38100" dist="38100" dir="2700000" algn="tl">
                    <a:srgbClr val="000000">
                      <a:alpha val="43137"/>
                    </a:srgbClr>
                  </a:outerShdw>
                </a:effectLst>
              </a:rPr>
              <a:t>E   V O C Ê, O QUE ACHA DISSO . . . . ? ? ?</a:t>
            </a:r>
            <a:endParaRPr lang="pt-BR" sz="2800" dirty="0"/>
          </a:p>
        </p:txBody>
      </p:sp>
      <p:pic>
        <p:nvPicPr>
          <p:cNvPr id="15" name="Picture 2"/>
          <p:cNvPicPr>
            <a:picLocks noChangeAspect="1" noChangeArrowheads="1"/>
          </p:cNvPicPr>
          <p:nvPr/>
        </p:nvPicPr>
        <p:blipFill>
          <a:blip r:embed="rId5" cstate="print"/>
          <a:srcRect/>
          <a:stretch>
            <a:fillRect/>
          </a:stretch>
        </p:blipFill>
        <p:spPr bwMode="auto">
          <a:xfrm>
            <a:off x="8242338" y="5903775"/>
            <a:ext cx="775236" cy="550811"/>
          </a:xfrm>
          <a:prstGeom prst="rect">
            <a:avLst/>
          </a:prstGeom>
          <a:noFill/>
          <a:ln w="9525">
            <a:noFill/>
            <a:miter lim="800000"/>
            <a:headEnd/>
            <a:tailEnd/>
          </a:ln>
          <a:effectLst/>
        </p:spPr>
      </p:pic>
      <p:sp>
        <p:nvSpPr>
          <p:cNvPr id="2" name="Retângulo 1"/>
          <p:cNvSpPr/>
          <p:nvPr/>
        </p:nvSpPr>
        <p:spPr>
          <a:xfrm>
            <a:off x="80321" y="1556792"/>
            <a:ext cx="8833363" cy="4431983"/>
          </a:xfrm>
          <a:prstGeom prst="rect">
            <a:avLst/>
          </a:prstGeom>
        </p:spPr>
        <p:txBody>
          <a:bodyPr wrap="square">
            <a:spAutoFit/>
          </a:bodyPr>
          <a:lstStyle/>
          <a:p>
            <a:pPr algn="just"/>
            <a:r>
              <a:rPr lang="pt-BR" dirty="0"/>
              <a:t>Mudanças significativas no processo de ensino-aprendizagem têm ocorrido nos últimos anos, influenciando hábitos de professores e estudantes</a:t>
            </a:r>
            <a:r>
              <a:rPr lang="pt-BR" dirty="0" smtClean="0"/>
              <a:t>.</a:t>
            </a:r>
          </a:p>
          <a:p>
            <a:pPr algn="just"/>
            <a:endParaRPr lang="pt-BR" sz="1000" dirty="0"/>
          </a:p>
          <a:p>
            <a:pPr algn="just"/>
            <a:r>
              <a:rPr lang="pt-BR" dirty="0"/>
              <a:t>Historicamente, a evolução tecnológica é promovida pelo homem e está presente no cotidiano do sujeito que vive em sociedade e que busca sua sobrevivência em meio a essas mudanças. </a:t>
            </a:r>
            <a:endParaRPr lang="pt-BR" dirty="0" smtClean="0"/>
          </a:p>
          <a:p>
            <a:pPr algn="just"/>
            <a:endParaRPr lang="pt-BR" sz="1000" dirty="0"/>
          </a:p>
          <a:p>
            <a:pPr algn="just"/>
            <a:r>
              <a:rPr lang="pt-BR" dirty="0"/>
              <a:t>A internet, aliada ao surgimento das novas tecnologias voltadas à educação, é parte desse processo e ratifica a demanda da educação a distância em meio ao rico universo do ensino e aprendizagem a ser explorado. </a:t>
            </a:r>
            <a:endParaRPr lang="pt-BR" dirty="0" smtClean="0"/>
          </a:p>
          <a:p>
            <a:pPr algn="just"/>
            <a:endParaRPr lang="pt-BR" sz="1000" dirty="0"/>
          </a:p>
          <a:p>
            <a:pPr algn="just"/>
            <a:r>
              <a:rPr lang="pt-BR" dirty="0" smtClean="0"/>
              <a:t>Nestes termos, temos a </a:t>
            </a:r>
            <a:r>
              <a:rPr lang="pt-BR" dirty="0"/>
              <a:t>evolução das tecnologias, desde o quadro e o giz, passando pela TV e pelos projetores, alcançando os ambientes virtuais e as ferramentas de interação mais usadas, evidenciando a importância do papel do </a:t>
            </a:r>
            <a:r>
              <a:rPr lang="pt-BR" dirty="0" smtClean="0"/>
              <a:t>professor </a:t>
            </a:r>
            <a:r>
              <a:rPr lang="pt-BR" dirty="0"/>
              <a:t>em meio a esse progresso, refletindo sobre a falácia que contribui para a substituição do professor comprometido e bem preparado, tradicionalmente exigido pelo ensino presencial, pelo professor-tutor pouco preparado que domina prioritariamente o arcabouço tecnológico. </a:t>
            </a:r>
          </a:p>
        </p:txBody>
      </p:sp>
    </p:spTree>
    <p:extLst>
      <p:ext uri="{BB962C8B-B14F-4D97-AF65-F5344CB8AC3E}">
        <p14:creationId xmlns="" xmlns:p14="http://schemas.microsoft.com/office/powerpoint/2010/main" val="2478910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pic>
        <p:nvPicPr>
          <p:cNvPr id="5"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7" name="Picture 6" descr="Imagem relacionada"/>
          <p:cNvPicPr>
            <a:picLocks noChangeAspect="1" noChangeArrowheads="1"/>
          </p:cNvPicPr>
          <p:nvPr/>
        </p:nvPicPr>
        <p:blipFill>
          <a:blip r:embed="rId3" cstate="print"/>
          <a:srcRect/>
          <a:stretch>
            <a:fillRect/>
          </a:stretch>
        </p:blipFill>
        <p:spPr bwMode="auto">
          <a:xfrm>
            <a:off x="251520" y="973375"/>
            <a:ext cx="792088" cy="655425"/>
          </a:xfrm>
          <a:prstGeom prst="rect">
            <a:avLst/>
          </a:prstGeom>
          <a:noFill/>
        </p:spPr>
      </p:pic>
      <p:sp>
        <p:nvSpPr>
          <p:cNvPr id="10" name="Retângulo 9"/>
          <p:cNvSpPr/>
          <p:nvPr/>
        </p:nvSpPr>
        <p:spPr>
          <a:xfrm>
            <a:off x="1259632" y="764704"/>
            <a:ext cx="6696744" cy="892552"/>
          </a:xfrm>
          <a:prstGeom prst="rect">
            <a:avLst/>
          </a:prstGeom>
        </p:spPr>
        <p:txBody>
          <a:bodyPr wrap="square">
            <a:spAutoFit/>
          </a:bodyPr>
          <a:lstStyle/>
          <a:p>
            <a:pPr algn="just"/>
            <a:r>
              <a:rPr lang="pt-PT" sz="2600" b="1" dirty="0" smtClean="0">
                <a:solidFill>
                  <a:schemeClr val="accent4">
                    <a:lumMod val="50000"/>
                  </a:schemeClr>
                </a:solidFill>
                <a:effectLst>
                  <a:outerShdw blurRad="38100" dist="38100" dir="2700000" algn="tl">
                    <a:srgbClr val="000000">
                      <a:alpha val="43137"/>
                    </a:srgbClr>
                  </a:outerShdw>
                </a:effectLst>
              </a:rPr>
              <a:t>O Percurso </a:t>
            </a:r>
            <a:r>
              <a:rPr lang="pt-PT" sz="2600" b="1" dirty="0">
                <a:solidFill>
                  <a:schemeClr val="accent4">
                    <a:lumMod val="50000"/>
                  </a:schemeClr>
                </a:solidFill>
                <a:effectLst>
                  <a:outerShdw blurRad="38100" dist="38100" dir="2700000" algn="tl">
                    <a:srgbClr val="000000">
                      <a:alpha val="43137"/>
                    </a:srgbClr>
                  </a:outerShdw>
                </a:effectLst>
              </a:rPr>
              <a:t>das Tecnologias no Âmbito </a:t>
            </a:r>
            <a:r>
              <a:rPr lang="pt-PT" sz="2600" b="1" dirty="0" smtClean="0">
                <a:solidFill>
                  <a:schemeClr val="accent4">
                    <a:lumMod val="50000"/>
                  </a:schemeClr>
                </a:solidFill>
                <a:effectLst>
                  <a:outerShdw blurRad="38100" dist="38100" dir="2700000" algn="tl">
                    <a:srgbClr val="000000">
                      <a:alpha val="43137"/>
                    </a:srgbClr>
                  </a:outerShdw>
                </a:effectLst>
              </a:rPr>
              <a:t>Pedagógico.</a:t>
            </a:r>
            <a:endParaRPr lang="pt-BR" sz="2600" dirty="0">
              <a:solidFill>
                <a:schemeClr val="accent4">
                  <a:lumMod val="50000"/>
                </a:schemeClr>
              </a:solidFill>
              <a:effectLst>
                <a:outerShdw blurRad="38100" dist="38100" dir="2700000" algn="tl">
                  <a:srgbClr val="000000">
                    <a:alpha val="43137"/>
                  </a:srgbClr>
                </a:outerShdw>
              </a:effectLst>
            </a:endParaRPr>
          </a:p>
        </p:txBody>
      </p:sp>
      <p:sp>
        <p:nvSpPr>
          <p:cNvPr id="2" name="Retângulo 1"/>
          <p:cNvSpPr/>
          <p:nvPr/>
        </p:nvSpPr>
        <p:spPr>
          <a:xfrm>
            <a:off x="323528" y="1720840"/>
            <a:ext cx="8590156" cy="2031325"/>
          </a:xfrm>
          <a:prstGeom prst="rect">
            <a:avLst/>
          </a:prstGeom>
        </p:spPr>
        <p:txBody>
          <a:bodyPr wrap="square">
            <a:spAutoFit/>
          </a:bodyPr>
          <a:lstStyle/>
          <a:p>
            <a:pPr algn="just"/>
            <a:r>
              <a:rPr lang="pt-PT" dirty="0"/>
              <a:t>O conceito de tecnologia surgiu na Grécia. </a:t>
            </a:r>
            <a:endParaRPr lang="pt-PT" dirty="0" smtClean="0"/>
          </a:p>
          <a:p>
            <a:pPr algn="just"/>
            <a:endParaRPr lang="pt-PT" dirty="0"/>
          </a:p>
          <a:p>
            <a:pPr algn="just"/>
            <a:r>
              <a:rPr lang="pt-PT" dirty="0" smtClean="0"/>
              <a:t>Para </a:t>
            </a:r>
            <a:r>
              <a:rPr lang="pt-PT" dirty="0"/>
              <a:t>os gregos, os termos </a:t>
            </a:r>
            <a:r>
              <a:rPr lang="pt-PT" i="1" dirty="0"/>
              <a:t>téchne</a:t>
            </a:r>
            <a:r>
              <a:rPr lang="pt-PT" dirty="0"/>
              <a:t> (arte, destreza) e </a:t>
            </a:r>
            <a:r>
              <a:rPr lang="pt-PT" i="1" dirty="0"/>
              <a:t>logos</a:t>
            </a:r>
            <a:r>
              <a:rPr lang="pt-PT" dirty="0"/>
              <a:t> (palavra, fala) significavam a finalidade das artes. Desta forma tecnologia é um fazer concreto, fruto da razão.  </a:t>
            </a:r>
            <a:endParaRPr lang="pt-PT" dirty="0" smtClean="0"/>
          </a:p>
          <a:p>
            <a:pPr algn="just"/>
            <a:endParaRPr lang="pt-BR" dirty="0"/>
          </a:p>
          <a:p>
            <a:pPr algn="just"/>
            <a:r>
              <a:rPr lang="pt-PT" dirty="0"/>
              <a:t>Podemos dizer que a ciência origina-se do questionamento sobre o mundo natural, propõe explicações de fenômenos e seus métodos são investigativos</a:t>
            </a:r>
            <a:r>
              <a:rPr lang="pt-PT" dirty="0" smtClean="0"/>
              <a:t>.</a:t>
            </a:r>
          </a:p>
        </p:txBody>
      </p:sp>
      <p:sp>
        <p:nvSpPr>
          <p:cNvPr id="3" name="AutoShape 2" descr="Resultado de imagem para TECNOLOGIA"/>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TECNOLOGIA"/>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1" name="Picture 7" descr="Imagem relacionad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72601" y="3429000"/>
            <a:ext cx="2771400" cy="300151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tângulo 7"/>
          <p:cNvSpPr/>
          <p:nvPr/>
        </p:nvSpPr>
        <p:spPr>
          <a:xfrm>
            <a:off x="338064" y="3861048"/>
            <a:ext cx="6106143" cy="2585323"/>
          </a:xfrm>
          <a:prstGeom prst="rect">
            <a:avLst/>
          </a:prstGeom>
        </p:spPr>
        <p:txBody>
          <a:bodyPr wrap="square">
            <a:spAutoFit/>
          </a:bodyPr>
          <a:lstStyle/>
          <a:p>
            <a:pPr algn="just"/>
            <a:r>
              <a:rPr lang="pt-PT" dirty="0"/>
              <a:t>Quanto à tecnologia, trata dos processos de adaptação do meio, propondo soluções aos problemas através de estratégias de resolução. </a:t>
            </a:r>
          </a:p>
          <a:p>
            <a:pPr algn="just"/>
            <a:endParaRPr lang="pt-PT" dirty="0"/>
          </a:p>
          <a:p>
            <a:pPr algn="just"/>
            <a:r>
              <a:rPr lang="pt-PT" dirty="0"/>
              <a:t>A primeira trabalha questionamentos; a segunda os desafios a serem vencidos. </a:t>
            </a:r>
            <a:endParaRPr lang="pt-PT" dirty="0" smtClean="0"/>
          </a:p>
          <a:p>
            <a:pPr algn="just"/>
            <a:endParaRPr lang="pt-PT" dirty="0"/>
          </a:p>
          <a:p>
            <a:pPr algn="just"/>
            <a:r>
              <a:rPr lang="pt-PT" dirty="0" smtClean="0"/>
              <a:t>Em </a:t>
            </a:r>
            <a:r>
              <a:rPr lang="pt-PT" dirty="0"/>
              <a:t>resumo, a ciência tem a ver com o que é, e a tecnologia com o que há de ser. </a:t>
            </a:r>
            <a:endParaRPr lang="pt-BR" dirty="0"/>
          </a:p>
        </p:txBody>
      </p:sp>
    </p:spTree>
    <p:extLst>
      <p:ext uri="{BB962C8B-B14F-4D97-AF65-F5344CB8AC3E}">
        <p14:creationId xmlns="" xmlns:p14="http://schemas.microsoft.com/office/powerpoint/2010/main" val="1092165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pic>
        <p:nvPicPr>
          <p:cNvPr id="5"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7" name="Picture 6" descr="Imagem relacionada"/>
          <p:cNvPicPr>
            <a:picLocks noChangeAspect="1" noChangeArrowheads="1"/>
          </p:cNvPicPr>
          <p:nvPr/>
        </p:nvPicPr>
        <p:blipFill>
          <a:blip r:embed="rId3" cstate="print"/>
          <a:srcRect/>
          <a:stretch>
            <a:fillRect/>
          </a:stretch>
        </p:blipFill>
        <p:spPr bwMode="auto">
          <a:xfrm>
            <a:off x="251520" y="973375"/>
            <a:ext cx="792088" cy="655425"/>
          </a:xfrm>
          <a:prstGeom prst="rect">
            <a:avLst/>
          </a:prstGeom>
          <a:noFill/>
        </p:spPr>
      </p:pic>
      <p:sp>
        <p:nvSpPr>
          <p:cNvPr id="10" name="Retângulo 9"/>
          <p:cNvSpPr/>
          <p:nvPr/>
        </p:nvSpPr>
        <p:spPr>
          <a:xfrm>
            <a:off x="1259632" y="764704"/>
            <a:ext cx="6696744" cy="892552"/>
          </a:xfrm>
          <a:prstGeom prst="rect">
            <a:avLst/>
          </a:prstGeom>
        </p:spPr>
        <p:txBody>
          <a:bodyPr wrap="square">
            <a:spAutoFit/>
          </a:bodyPr>
          <a:lstStyle/>
          <a:p>
            <a:pPr algn="just"/>
            <a:r>
              <a:rPr lang="pt-PT" sz="2600" b="1" dirty="0" smtClean="0">
                <a:solidFill>
                  <a:schemeClr val="accent4">
                    <a:lumMod val="50000"/>
                  </a:schemeClr>
                </a:solidFill>
                <a:effectLst>
                  <a:outerShdw blurRad="38100" dist="38100" dir="2700000" algn="tl">
                    <a:srgbClr val="000000">
                      <a:alpha val="43137"/>
                    </a:srgbClr>
                  </a:outerShdw>
                </a:effectLst>
              </a:rPr>
              <a:t>O Percurso </a:t>
            </a:r>
            <a:r>
              <a:rPr lang="pt-PT" sz="2600" b="1" dirty="0">
                <a:solidFill>
                  <a:schemeClr val="accent4">
                    <a:lumMod val="50000"/>
                  </a:schemeClr>
                </a:solidFill>
                <a:effectLst>
                  <a:outerShdw blurRad="38100" dist="38100" dir="2700000" algn="tl">
                    <a:srgbClr val="000000">
                      <a:alpha val="43137"/>
                    </a:srgbClr>
                  </a:outerShdw>
                </a:effectLst>
              </a:rPr>
              <a:t>das Tecnologias no Âmbito </a:t>
            </a:r>
            <a:r>
              <a:rPr lang="pt-PT" sz="2600" b="1" dirty="0" smtClean="0">
                <a:solidFill>
                  <a:schemeClr val="accent4">
                    <a:lumMod val="50000"/>
                  </a:schemeClr>
                </a:solidFill>
                <a:effectLst>
                  <a:outerShdw blurRad="38100" dist="38100" dir="2700000" algn="tl">
                    <a:srgbClr val="000000">
                      <a:alpha val="43137"/>
                    </a:srgbClr>
                  </a:outerShdw>
                </a:effectLst>
              </a:rPr>
              <a:t>Pedagógico.</a:t>
            </a:r>
            <a:endParaRPr lang="pt-BR" sz="2600" dirty="0">
              <a:solidFill>
                <a:schemeClr val="accent4">
                  <a:lumMod val="50000"/>
                </a:schemeClr>
              </a:solidFill>
              <a:effectLst>
                <a:outerShdw blurRad="38100" dist="38100" dir="2700000" algn="tl">
                  <a:srgbClr val="000000">
                    <a:alpha val="43137"/>
                  </a:srgbClr>
                </a:outerShdw>
              </a:effectLst>
            </a:endParaRPr>
          </a:p>
        </p:txBody>
      </p:sp>
      <p:sp>
        <p:nvSpPr>
          <p:cNvPr id="3" name="AutoShape 2" descr="Resultado de imagem para TECNOLOGIA"/>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TECNOLOGIA"/>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ctangle 1"/>
          <p:cNvSpPr>
            <a:spLocks noChangeArrowheads="1"/>
          </p:cNvSpPr>
          <p:nvPr/>
        </p:nvSpPr>
        <p:spPr bwMode="auto">
          <a:xfrm>
            <a:off x="307975" y="1801847"/>
            <a:ext cx="8512498" cy="3139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546100" algn="just" defTabSz="914400" rtl="0" eaLnBrk="1" fontAlgn="base" latinLnBrk="0" hangingPunct="1">
              <a:lnSpc>
                <a:spcPct val="100000"/>
              </a:lnSpc>
              <a:spcBef>
                <a:spcPct val="0"/>
              </a:spcBef>
              <a:spcAft>
                <a:spcPct val="0"/>
              </a:spcAft>
              <a:buClrTx/>
              <a:buSzTx/>
              <a:buFontTx/>
              <a:buNone/>
              <a:tabLst/>
            </a:pP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A produ</a:t>
            </a:r>
            <a:r>
              <a:rPr kumimoji="0" lang="pt-PT" b="0" i="0" u="none" strike="noStrike" cap="none" normalizeH="0" baseline="0" dirty="0" smtClean="0">
                <a:ln>
                  <a:noFill/>
                </a:ln>
                <a:solidFill>
                  <a:srgbClr val="000000"/>
                </a:solidFill>
                <a:effectLst/>
                <a:latin typeface="Calibri"/>
                <a:ea typeface="Calibri" pitchFamily="34" charset="0"/>
                <a:cs typeface="Arial" pitchFamily="34" charset="0"/>
              </a:rPr>
              <a:t>ç</a:t>
            </a: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ão humana, por excelência, agrega e impulsiona a evolu</a:t>
            </a:r>
            <a:r>
              <a:rPr kumimoji="0" lang="pt-PT" b="0" i="0" u="none" strike="noStrike" cap="none" normalizeH="0" baseline="0" dirty="0" smtClean="0">
                <a:ln>
                  <a:noFill/>
                </a:ln>
                <a:solidFill>
                  <a:srgbClr val="000000"/>
                </a:solidFill>
                <a:effectLst/>
                <a:latin typeface="Calibri"/>
                <a:ea typeface="Calibri" pitchFamily="34" charset="0"/>
                <a:cs typeface="Arial" pitchFamily="34" charset="0"/>
              </a:rPr>
              <a:t>ç</a:t>
            </a: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ão da esp</a:t>
            </a:r>
            <a:r>
              <a:rPr kumimoji="0" lang="pt-PT"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cie no seu tempo, fundamentando a evolu</a:t>
            </a:r>
            <a:r>
              <a:rPr kumimoji="0" lang="pt-PT" b="0" i="0" u="none" strike="noStrike" cap="none" normalizeH="0" baseline="0" dirty="0" smtClean="0">
                <a:ln>
                  <a:noFill/>
                </a:ln>
                <a:solidFill>
                  <a:srgbClr val="000000"/>
                </a:solidFill>
                <a:effectLst/>
                <a:latin typeface="Calibri"/>
                <a:ea typeface="Calibri" pitchFamily="34" charset="0"/>
                <a:cs typeface="Arial" pitchFamily="34" charset="0"/>
              </a:rPr>
              <a:t>ç</a:t>
            </a: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ão futura pela pesquisa e dom</a:t>
            </a:r>
            <a:r>
              <a:rPr kumimoji="0" lang="pt-PT" b="0" i="0" u="none" strike="noStrike" cap="none" normalizeH="0" baseline="0" dirty="0" smtClean="0">
                <a:ln>
                  <a:noFill/>
                </a:ln>
                <a:solidFill>
                  <a:srgbClr val="000000"/>
                </a:solidFill>
                <a:effectLst/>
                <a:latin typeface="Calibri"/>
                <a:ea typeface="Calibri" pitchFamily="34" charset="0"/>
                <a:cs typeface="Arial" pitchFamily="34" charset="0"/>
              </a:rPr>
              <a:t>í</a:t>
            </a: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nio de novas tecnologias e processos. </a:t>
            </a:r>
          </a:p>
          <a:p>
            <a:pPr marL="0" marR="0" lvl="0" indent="546100" algn="just" defTabSz="914400" rtl="0" eaLnBrk="1" fontAlgn="base" latinLnBrk="0" hangingPunct="1">
              <a:lnSpc>
                <a:spcPct val="100000"/>
              </a:lnSpc>
              <a:spcBef>
                <a:spcPct val="0"/>
              </a:spcBef>
              <a:spcAft>
                <a:spcPct val="0"/>
              </a:spcAft>
              <a:buClrTx/>
              <a:buSzTx/>
              <a:buFontTx/>
              <a:buNone/>
              <a:tabLst/>
            </a:pPr>
            <a:endParaRPr lang="pt-PT" dirty="0">
              <a:solidFill>
                <a:srgbClr val="000000"/>
              </a:solidFill>
              <a:latin typeface="Arial" pitchFamily="34" charset="0"/>
              <a:ea typeface="Calibri" pitchFamily="34" charset="0"/>
              <a:cs typeface="Arial" pitchFamily="34" charset="0"/>
            </a:endParaRPr>
          </a:p>
          <a:p>
            <a:pPr marL="0" marR="0" lvl="0" indent="546100" algn="just" defTabSz="914400" rtl="0" eaLnBrk="1" fontAlgn="base" latinLnBrk="0" hangingPunct="1">
              <a:lnSpc>
                <a:spcPct val="100000"/>
              </a:lnSpc>
              <a:spcBef>
                <a:spcPct val="0"/>
              </a:spcBef>
              <a:spcAft>
                <a:spcPct val="0"/>
              </a:spcAft>
              <a:buClrTx/>
              <a:buSzTx/>
              <a:buFontTx/>
              <a:buNone/>
              <a:tabLst/>
            </a:pP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Neste sentido, computadores e softwares, apoiados em pressupostos epistemol</a:t>
            </a:r>
            <a:r>
              <a:rPr kumimoji="0" lang="pt-PT" b="0" i="0" u="none" strike="noStrike" cap="none" normalizeH="0" baseline="0" dirty="0" smtClean="0">
                <a:ln>
                  <a:noFill/>
                </a:ln>
                <a:solidFill>
                  <a:srgbClr val="000000"/>
                </a:solidFill>
                <a:effectLst/>
                <a:latin typeface="Calibri"/>
                <a:ea typeface="Calibri" pitchFamily="34" charset="0"/>
                <a:cs typeface="Arial" pitchFamily="34" charset="0"/>
              </a:rPr>
              <a:t>ó</a:t>
            </a: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gicos, estão dispon</a:t>
            </a:r>
            <a:r>
              <a:rPr kumimoji="0" lang="pt-PT" b="0" i="0" u="none" strike="noStrike" cap="none" normalizeH="0" baseline="0" dirty="0" smtClean="0">
                <a:ln>
                  <a:noFill/>
                </a:ln>
                <a:solidFill>
                  <a:srgbClr val="000000"/>
                </a:solidFill>
                <a:effectLst/>
                <a:latin typeface="Calibri"/>
                <a:ea typeface="Calibri" pitchFamily="34" charset="0"/>
                <a:cs typeface="Arial" pitchFamily="34" charset="0"/>
              </a:rPr>
              <a:t>í</a:t>
            </a: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veis para a educa</a:t>
            </a:r>
            <a:r>
              <a:rPr kumimoji="0" lang="pt-PT" b="0" i="0" u="none" strike="noStrike" cap="none" normalizeH="0" baseline="0" dirty="0" smtClean="0">
                <a:ln>
                  <a:noFill/>
                </a:ln>
                <a:solidFill>
                  <a:srgbClr val="000000"/>
                </a:solidFill>
                <a:effectLst/>
                <a:latin typeface="Calibri"/>
                <a:ea typeface="Calibri" pitchFamily="34" charset="0"/>
                <a:cs typeface="Arial" pitchFamily="34" charset="0"/>
              </a:rPr>
              <a:t>ç</a:t>
            </a: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ão, assim como quadros-verdes ou brancos, retro-projetores, livros, </a:t>
            </a:r>
            <a:r>
              <a:rPr kumimoji="0" lang="pt-PT" b="0" i="1" u="none" strike="noStrike" cap="none" normalizeH="0" baseline="0" dirty="0" smtClean="0">
                <a:ln>
                  <a:noFill/>
                </a:ln>
                <a:solidFill>
                  <a:srgbClr val="000000"/>
                </a:solidFill>
                <a:effectLst/>
                <a:latin typeface="Arial" pitchFamily="34" charset="0"/>
                <a:ea typeface="Calibri" pitchFamily="34" charset="0"/>
                <a:cs typeface="Arial" pitchFamily="34" charset="0"/>
              </a:rPr>
              <a:t>tablets</a:t>
            </a: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plataformas virtuais.</a:t>
            </a:r>
          </a:p>
          <a:p>
            <a:pPr marL="0" marR="0" lvl="0" indent="546100" algn="just"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lvl="0" indent="546100" algn="just" eaLnBrk="0" fontAlgn="base" hangingPunct="0">
              <a:spcBef>
                <a:spcPct val="0"/>
              </a:spcBef>
              <a:spcAft>
                <a:spcPct val="0"/>
              </a:spcAft>
            </a:pP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A tecnologia existe para auxiliar a resolver problemas e desta maneira todo indiv</a:t>
            </a:r>
            <a:r>
              <a:rPr kumimoji="0" lang="pt-PT" b="0" i="0" u="none" strike="noStrike" cap="none" normalizeH="0" baseline="0" dirty="0" smtClean="0">
                <a:ln>
                  <a:noFill/>
                </a:ln>
                <a:solidFill>
                  <a:srgbClr val="000000"/>
                </a:solidFill>
                <a:effectLst/>
                <a:latin typeface="Calibri"/>
                <a:ea typeface="Calibri" pitchFamily="34" charset="0"/>
                <a:cs typeface="Arial" pitchFamily="34" charset="0"/>
              </a:rPr>
              <a:t>í</a:t>
            </a: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duo </a:t>
            </a:r>
            <a:r>
              <a:rPr kumimoji="0" lang="pt-PT"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produtor e consumidor de tecnologia. </a:t>
            </a:r>
            <a:r>
              <a:rPr lang="pt-BR" dirty="0">
                <a:latin typeface="Arial" pitchFamily="34" charset="0"/>
                <a:cs typeface="Arial" pitchFamily="34" charset="0"/>
              </a:rPr>
              <a:t> </a:t>
            </a:r>
            <a:r>
              <a:rPr lang="pt-BR" b="1" dirty="0">
                <a:latin typeface="Arial" pitchFamily="34" charset="0"/>
                <a:cs typeface="Arial" pitchFamily="34" charset="0"/>
              </a:rPr>
              <a:t>Juana </a:t>
            </a:r>
            <a:r>
              <a:rPr lang="pt-BR" b="1" dirty="0" smtClean="0">
                <a:latin typeface="Arial" pitchFamily="34" charset="0"/>
                <a:cs typeface="Arial" pitchFamily="34" charset="0"/>
              </a:rPr>
              <a:t>Maria Sancho</a:t>
            </a: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afirma que tecnologia </a:t>
            </a:r>
            <a:r>
              <a:rPr kumimoji="0" lang="pt-PT"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a:ea typeface="Calibri" pitchFamily="34" charset="0"/>
                <a:cs typeface="Arial" pitchFamily="34" charset="0"/>
              </a:rPr>
              <a:t>“é</a:t>
            </a:r>
            <a:r>
              <a:rPr kumimoji="0" lang="pt-PT"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 basicamente, uma produ</a:t>
            </a:r>
            <a:r>
              <a:rPr kumimoji="0" lang="pt-PT"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a:ea typeface="Calibri" pitchFamily="34" charset="0"/>
                <a:cs typeface="Arial" pitchFamily="34" charset="0"/>
              </a:rPr>
              <a:t>ç</a:t>
            </a:r>
            <a:r>
              <a:rPr kumimoji="0" lang="pt-PT"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ão humana</a:t>
            </a:r>
            <a:r>
              <a:rPr kumimoji="0" lang="pt-PT"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pt-PT"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p>
        </p:txBody>
      </p:sp>
      <p:pic>
        <p:nvPicPr>
          <p:cNvPr id="5123" name="Picture 3" descr="Imagem relacionad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45020" y="4954420"/>
            <a:ext cx="1933680" cy="142116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tângulo 10"/>
          <p:cNvSpPr/>
          <p:nvPr/>
        </p:nvSpPr>
        <p:spPr>
          <a:xfrm>
            <a:off x="307975" y="5161999"/>
            <a:ext cx="6640290" cy="1200329"/>
          </a:xfrm>
          <a:prstGeom prst="rect">
            <a:avLst/>
          </a:prstGeom>
        </p:spPr>
        <p:txBody>
          <a:bodyPr wrap="square">
            <a:spAutoFit/>
          </a:bodyPr>
          <a:lstStyle/>
          <a:p>
            <a:pPr indent="546100" algn="just" eaLnBrk="0" fontAlgn="base" hangingPunct="0">
              <a:spcBef>
                <a:spcPct val="0"/>
              </a:spcBef>
              <a:spcAft>
                <a:spcPct val="0"/>
              </a:spcAft>
            </a:pPr>
            <a:r>
              <a:rPr lang="pt-PT" dirty="0"/>
              <a:t>As tecnologias provocam mudanças e aumentam expectativas no âmbito da educação escolar, e, efetivamente, modelam o desenvolvimento dos indivíduos e as suas formas de interação com o mundo. </a:t>
            </a:r>
            <a:endParaRPr lang="pt-BR" dirty="0"/>
          </a:p>
        </p:txBody>
      </p:sp>
    </p:spTree>
    <p:extLst>
      <p:ext uri="{BB962C8B-B14F-4D97-AF65-F5344CB8AC3E}">
        <p14:creationId xmlns="" xmlns:p14="http://schemas.microsoft.com/office/powerpoint/2010/main" val="4283759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pic>
        <p:nvPicPr>
          <p:cNvPr id="5"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7" name="Picture 6" descr="Imagem relacionada"/>
          <p:cNvPicPr>
            <a:picLocks noChangeAspect="1" noChangeArrowheads="1"/>
          </p:cNvPicPr>
          <p:nvPr/>
        </p:nvPicPr>
        <p:blipFill>
          <a:blip r:embed="rId3" cstate="print"/>
          <a:srcRect/>
          <a:stretch>
            <a:fillRect/>
          </a:stretch>
        </p:blipFill>
        <p:spPr bwMode="auto">
          <a:xfrm>
            <a:off x="251520" y="973375"/>
            <a:ext cx="792088" cy="655425"/>
          </a:xfrm>
          <a:prstGeom prst="rect">
            <a:avLst/>
          </a:prstGeom>
          <a:noFill/>
        </p:spPr>
      </p:pic>
      <p:sp>
        <p:nvSpPr>
          <p:cNvPr id="10" name="Retângulo 9"/>
          <p:cNvSpPr/>
          <p:nvPr/>
        </p:nvSpPr>
        <p:spPr>
          <a:xfrm>
            <a:off x="1259632" y="764704"/>
            <a:ext cx="6696744" cy="892552"/>
          </a:xfrm>
          <a:prstGeom prst="rect">
            <a:avLst/>
          </a:prstGeom>
        </p:spPr>
        <p:txBody>
          <a:bodyPr wrap="square">
            <a:spAutoFit/>
          </a:bodyPr>
          <a:lstStyle/>
          <a:p>
            <a:pPr algn="just"/>
            <a:r>
              <a:rPr lang="pt-PT" sz="2600" b="1" dirty="0" smtClean="0">
                <a:solidFill>
                  <a:schemeClr val="accent4">
                    <a:lumMod val="50000"/>
                  </a:schemeClr>
                </a:solidFill>
                <a:effectLst>
                  <a:outerShdw blurRad="38100" dist="38100" dir="2700000" algn="tl">
                    <a:srgbClr val="000000">
                      <a:alpha val="43137"/>
                    </a:srgbClr>
                  </a:outerShdw>
                </a:effectLst>
              </a:rPr>
              <a:t>O Percurso </a:t>
            </a:r>
            <a:r>
              <a:rPr lang="pt-PT" sz="2600" b="1" dirty="0">
                <a:solidFill>
                  <a:schemeClr val="accent4">
                    <a:lumMod val="50000"/>
                  </a:schemeClr>
                </a:solidFill>
                <a:effectLst>
                  <a:outerShdw blurRad="38100" dist="38100" dir="2700000" algn="tl">
                    <a:srgbClr val="000000">
                      <a:alpha val="43137"/>
                    </a:srgbClr>
                  </a:outerShdw>
                </a:effectLst>
              </a:rPr>
              <a:t>das Tecnologias no Âmbito </a:t>
            </a:r>
            <a:r>
              <a:rPr lang="pt-PT" sz="2600" b="1" dirty="0" smtClean="0">
                <a:solidFill>
                  <a:schemeClr val="accent4">
                    <a:lumMod val="50000"/>
                  </a:schemeClr>
                </a:solidFill>
                <a:effectLst>
                  <a:outerShdw blurRad="38100" dist="38100" dir="2700000" algn="tl">
                    <a:srgbClr val="000000">
                      <a:alpha val="43137"/>
                    </a:srgbClr>
                  </a:outerShdw>
                </a:effectLst>
              </a:rPr>
              <a:t>Pedagógico.</a:t>
            </a:r>
            <a:endParaRPr lang="pt-BR" sz="2600" dirty="0">
              <a:solidFill>
                <a:schemeClr val="accent4">
                  <a:lumMod val="50000"/>
                </a:schemeClr>
              </a:solidFill>
              <a:effectLst>
                <a:outerShdw blurRad="38100" dist="38100" dir="2700000" algn="tl">
                  <a:srgbClr val="000000">
                    <a:alpha val="43137"/>
                  </a:srgbClr>
                </a:outerShdw>
              </a:effectLst>
            </a:endParaRPr>
          </a:p>
        </p:txBody>
      </p:sp>
      <p:sp>
        <p:nvSpPr>
          <p:cNvPr id="3" name="AutoShape 2" descr="Resultado de imagem para TECNOLOGIA"/>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TECNOLOGIA"/>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 name="Retângulo 1"/>
          <p:cNvSpPr/>
          <p:nvPr/>
        </p:nvSpPr>
        <p:spPr>
          <a:xfrm>
            <a:off x="155575" y="1700808"/>
            <a:ext cx="8758109" cy="4801314"/>
          </a:xfrm>
          <a:prstGeom prst="rect">
            <a:avLst/>
          </a:prstGeom>
        </p:spPr>
        <p:txBody>
          <a:bodyPr wrap="square">
            <a:spAutoFit/>
          </a:bodyPr>
          <a:lstStyle/>
          <a:p>
            <a:pPr indent="546100" algn="just" eaLnBrk="0" fontAlgn="base" hangingPunct="0">
              <a:spcBef>
                <a:spcPct val="0"/>
              </a:spcBef>
              <a:spcAft>
                <a:spcPct val="0"/>
              </a:spcAft>
            </a:pPr>
            <a:r>
              <a:rPr lang="pt-PT" dirty="0"/>
              <a:t>O espaço educacional, ao considerar a criatividade e a inovação como elementos fundamentais dos processos formativos, amplia as visões de mundo, as práticas cotidianas, as relações de trabalho, as relações pessoais que perpassam as crenças dos professores ao utilizarem tecnologias em seus processos</a:t>
            </a:r>
            <a:r>
              <a:rPr lang="pt-PT" dirty="0" smtClean="0"/>
              <a:t>.</a:t>
            </a:r>
          </a:p>
          <a:p>
            <a:pPr indent="546100" algn="just" eaLnBrk="0" fontAlgn="base" hangingPunct="0">
              <a:spcBef>
                <a:spcPct val="0"/>
              </a:spcBef>
              <a:spcAft>
                <a:spcPct val="0"/>
              </a:spcAft>
            </a:pPr>
            <a:endParaRPr lang="pt-PT" dirty="0"/>
          </a:p>
          <a:p>
            <a:pPr algn="just"/>
            <a:r>
              <a:rPr lang="pt-PT" dirty="0"/>
              <a:t>Frente a estas mudanças sociais e tecnológicas que observamos, a forma de ensinar do professor está a exigir rupturas e transformações. Algumas, geradas por força de obrigações externas impostas pelos modelos escolares para a adaptação a um novo paradigma social; outras, geradas por uma mudança de postura interna do docente que passa a enxergar as tecnologias e todos os recursos instrumentais que surgem voltados ou não para a educação como oportunidades de uma prática pedagógica mais afinada com a realidade atual, bem como com suas emergências</a:t>
            </a:r>
            <a:r>
              <a:rPr lang="pt-PT" dirty="0" smtClean="0"/>
              <a:t>.</a:t>
            </a:r>
          </a:p>
          <a:p>
            <a:pPr algn="just"/>
            <a:endParaRPr lang="pt-BR" dirty="0"/>
          </a:p>
          <a:p>
            <a:pPr algn="just"/>
            <a:r>
              <a:rPr lang="pt-PT" dirty="0"/>
              <a:t>Se há pouco tempo atrás, os espaços de formação, como a escola, eram considerados locais onde o saber era “guardado” como privilégio de alguns e a informação era “repassada como fonte de verdade”, hoje a informação circula por toda a parte e pode ser buscada por qualquer pessoa. </a:t>
            </a:r>
            <a:endParaRPr lang="pt-BR" dirty="0"/>
          </a:p>
        </p:txBody>
      </p:sp>
    </p:spTree>
    <p:extLst>
      <p:ext uri="{BB962C8B-B14F-4D97-AF65-F5344CB8AC3E}">
        <p14:creationId xmlns="" xmlns:p14="http://schemas.microsoft.com/office/powerpoint/2010/main" val="736616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pic>
        <p:nvPicPr>
          <p:cNvPr id="5"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7" name="Picture 6" descr="Imagem relacionada"/>
          <p:cNvPicPr>
            <a:picLocks noChangeAspect="1" noChangeArrowheads="1"/>
          </p:cNvPicPr>
          <p:nvPr/>
        </p:nvPicPr>
        <p:blipFill>
          <a:blip r:embed="rId3" cstate="print"/>
          <a:srcRect/>
          <a:stretch>
            <a:fillRect/>
          </a:stretch>
        </p:blipFill>
        <p:spPr bwMode="auto">
          <a:xfrm>
            <a:off x="251520" y="973375"/>
            <a:ext cx="792088" cy="655425"/>
          </a:xfrm>
          <a:prstGeom prst="rect">
            <a:avLst/>
          </a:prstGeom>
          <a:noFill/>
        </p:spPr>
      </p:pic>
      <p:sp>
        <p:nvSpPr>
          <p:cNvPr id="10" name="Retângulo 9"/>
          <p:cNvSpPr/>
          <p:nvPr/>
        </p:nvSpPr>
        <p:spPr>
          <a:xfrm>
            <a:off x="1259632" y="764704"/>
            <a:ext cx="6696744" cy="892552"/>
          </a:xfrm>
          <a:prstGeom prst="rect">
            <a:avLst/>
          </a:prstGeom>
        </p:spPr>
        <p:txBody>
          <a:bodyPr wrap="square">
            <a:spAutoFit/>
          </a:bodyPr>
          <a:lstStyle/>
          <a:p>
            <a:pPr algn="just"/>
            <a:r>
              <a:rPr lang="pt-PT" sz="2600" b="1" dirty="0" smtClean="0">
                <a:solidFill>
                  <a:schemeClr val="accent4">
                    <a:lumMod val="50000"/>
                  </a:schemeClr>
                </a:solidFill>
                <a:effectLst>
                  <a:outerShdw blurRad="38100" dist="38100" dir="2700000" algn="tl">
                    <a:srgbClr val="000000">
                      <a:alpha val="43137"/>
                    </a:srgbClr>
                  </a:outerShdw>
                </a:effectLst>
              </a:rPr>
              <a:t>O Percurso </a:t>
            </a:r>
            <a:r>
              <a:rPr lang="pt-PT" sz="2600" b="1" dirty="0">
                <a:solidFill>
                  <a:schemeClr val="accent4">
                    <a:lumMod val="50000"/>
                  </a:schemeClr>
                </a:solidFill>
                <a:effectLst>
                  <a:outerShdw blurRad="38100" dist="38100" dir="2700000" algn="tl">
                    <a:srgbClr val="000000">
                      <a:alpha val="43137"/>
                    </a:srgbClr>
                  </a:outerShdw>
                </a:effectLst>
              </a:rPr>
              <a:t>das Tecnologias no Âmbito </a:t>
            </a:r>
            <a:r>
              <a:rPr lang="pt-PT" sz="2600" b="1" dirty="0" smtClean="0">
                <a:solidFill>
                  <a:schemeClr val="accent4">
                    <a:lumMod val="50000"/>
                  </a:schemeClr>
                </a:solidFill>
                <a:effectLst>
                  <a:outerShdw blurRad="38100" dist="38100" dir="2700000" algn="tl">
                    <a:srgbClr val="000000">
                      <a:alpha val="43137"/>
                    </a:srgbClr>
                  </a:outerShdw>
                </a:effectLst>
              </a:rPr>
              <a:t>Pedagógico.</a:t>
            </a:r>
            <a:endParaRPr lang="pt-BR" sz="2600" dirty="0">
              <a:solidFill>
                <a:schemeClr val="accent4">
                  <a:lumMod val="50000"/>
                </a:schemeClr>
              </a:solidFill>
              <a:effectLst>
                <a:outerShdw blurRad="38100" dist="38100" dir="2700000" algn="tl">
                  <a:srgbClr val="000000">
                    <a:alpha val="43137"/>
                  </a:srgbClr>
                </a:outerShdw>
              </a:effectLst>
            </a:endParaRPr>
          </a:p>
        </p:txBody>
      </p:sp>
      <p:sp>
        <p:nvSpPr>
          <p:cNvPr id="3" name="AutoShape 2" descr="Resultado de imagem para TECNOLOGIA"/>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TECNOLOGIA"/>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 name="Rectangle 1"/>
          <p:cNvSpPr>
            <a:spLocks noChangeArrowheads="1"/>
          </p:cNvSpPr>
          <p:nvPr/>
        </p:nvSpPr>
        <p:spPr bwMode="auto">
          <a:xfrm>
            <a:off x="194820" y="1905798"/>
            <a:ext cx="8841676" cy="42473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As tecnologias educacionais ao se consolidarem permitiram aos estudantes: acessar, organizar, trocar e administrar a informa</a:t>
            </a:r>
            <a:r>
              <a:rPr kumimoji="0" lang="pt-PT" b="0" i="0" u="none" strike="noStrike" cap="none" normalizeH="0" baseline="0" dirty="0" smtClean="0">
                <a:ln>
                  <a:noFill/>
                </a:ln>
                <a:solidFill>
                  <a:srgbClr val="000000"/>
                </a:solidFill>
                <a:effectLst/>
                <a:latin typeface="Calibri"/>
                <a:ea typeface="Calibri" pitchFamily="34" charset="0"/>
                <a:cs typeface="Arial" pitchFamily="34" charset="0"/>
              </a:rPr>
              <a:t>ç</a:t>
            </a: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ão; produzir conhecimentos e integrar habilidades; modelar, resolver problemas e tornar decisões independentes, promover de forma autônoma e ao mesmo tempo compartilhada o desenvolvimento de pessoal e profissional, dentre outros ganhos.</a:t>
            </a:r>
          </a:p>
          <a:p>
            <a:pPr marL="0" marR="0" lvl="0" indent="539750" algn="just"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lvl="0" indent="539750" algn="just" eaLnBrk="0" fontAlgn="base" hangingPunct="0">
              <a:spcBef>
                <a:spcPct val="0"/>
              </a:spcBef>
              <a:spcAft>
                <a:spcPct val="0"/>
              </a:spcAft>
            </a:pP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Analisando a tecnologia educacional e as teorias da aprendizagem, </a:t>
            </a:r>
            <a:r>
              <a:rPr lang="pt-BR" b="1" dirty="0">
                <a:latin typeface="Arial" pitchFamily="34" charset="0"/>
                <a:cs typeface="Arial" pitchFamily="34" charset="0"/>
              </a:rPr>
              <a:t>Juana Maria Sancho</a:t>
            </a:r>
            <a:r>
              <a:rPr lang="pt-PT" dirty="0">
                <a:solidFill>
                  <a:srgbClr val="000000"/>
                </a:solidFill>
                <a:latin typeface="Arial" pitchFamily="34" charset="0"/>
                <a:ea typeface="Calibri" pitchFamily="34" charset="0"/>
                <a:cs typeface="Arial" pitchFamily="34" charset="0"/>
              </a:rPr>
              <a:t> </a:t>
            </a:r>
            <a:r>
              <a:rPr kumimoji="0" lang="pt-PT" b="0" i="0" u="none" strike="noStrike" cap="none" normalizeH="0" baseline="0" dirty="0" smtClean="0">
                <a:ln>
                  <a:noFill/>
                </a:ln>
                <a:solidFill>
                  <a:srgbClr val="000000"/>
                </a:solidFill>
                <a:effectLst/>
                <a:latin typeface="Arial" pitchFamily="34" charset="0"/>
                <a:ea typeface="Calibri" pitchFamily="34" charset="0"/>
                <a:cs typeface="Arial" pitchFamily="34" charset="0"/>
              </a:rPr>
              <a:t>afirma que </a:t>
            </a:r>
            <a:r>
              <a:rPr kumimoji="0" lang="pt-PT"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pt-PT"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o processamento de informa</a:t>
            </a:r>
            <a:r>
              <a:rPr kumimoji="0" lang="pt-PT"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a:ea typeface="Calibri" pitchFamily="34" charset="0"/>
                <a:cs typeface="Arial" pitchFamily="34" charset="0"/>
              </a:rPr>
              <a:t>ç</a:t>
            </a:r>
            <a:r>
              <a:rPr kumimoji="0" lang="pt-PT"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ão parte de premissas como opera</a:t>
            </a:r>
            <a:r>
              <a:rPr kumimoji="0" lang="pt-PT"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a:ea typeface="Calibri" pitchFamily="34" charset="0"/>
                <a:cs typeface="Arial" pitchFamily="34" charset="0"/>
              </a:rPr>
              <a:t>ç</a:t>
            </a:r>
            <a:r>
              <a:rPr kumimoji="0" lang="pt-PT"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ões, tais como codificar, armazenar, comparar, localizar, etc., se encontram na base da inteligência humana</a:t>
            </a:r>
            <a:r>
              <a:rPr kumimoji="0" lang="pt-PT"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pt-PT"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p>
          <a:p>
            <a:pPr marL="0" marR="0" lvl="0" indent="539750" algn="just" defTabSz="914400" rtl="0" eaLnBrk="0" fontAlgn="base" latinLnBrk="0" hangingPunct="0">
              <a:lnSpc>
                <a:spcPct val="100000"/>
              </a:lnSpc>
              <a:spcBef>
                <a:spcPct val="0"/>
              </a:spcBef>
              <a:spcAft>
                <a:spcPct val="0"/>
              </a:spcAft>
              <a:buClrTx/>
              <a:buSzTx/>
              <a:buFontTx/>
              <a:buNone/>
              <a:tabLst/>
            </a:pPr>
            <a:endParaRPr lang="pt-PT"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a:p>
            <a:pPr lvl="0" indent="539750" algn="just" eaLnBrk="0" fontAlgn="base" hangingPunct="0">
              <a:spcBef>
                <a:spcPct val="0"/>
              </a:spcBef>
              <a:spcAft>
                <a:spcPct val="0"/>
              </a:spcAft>
            </a:pPr>
            <a:r>
              <a:rPr lang="pt-PT" dirty="0"/>
              <a:t>A Educação em tecnologia capitaliza o que provavelmente é o seu mais importante potencial valor educacional, isto é, o seu caráter interdisciplinar. </a:t>
            </a:r>
            <a:endParaRPr lang="pt-PT" dirty="0" smtClean="0"/>
          </a:p>
          <a:p>
            <a:pPr lvl="0" indent="539750" algn="just" eaLnBrk="0" fontAlgn="base" hangingPunct="0">
              <a:spcBef>
                <a:spcPct val="0"/>
              </a:spcBef>
              <a:spcAft>
                <a:spcPct val="0"/>
              </a:spcAft>
            </a:pPr>
            <a:endParaRPr lang="pt-PT" dirty="0"/>
          </a:p>
          <a:p>
            <a:pPr lvl="0" indent="539750" algn="just" eaLnBrk="0" fontAlgn="base" hangingPunct="0">
              <a:spcBef>
                <a:spcPct val="0"/>
              </a:spcBef>
              <a:spcAft>
                <a:spcPct val="0"/>
              </a:spcAft>
            </a:pPr>
            <a:r>
              <a:rPr lang="pt-PT" dirty="0" smtClean="0"/>
              <a:t>A </a:t>
            </a:r>
            <a:r>
              <a:rPr lang="pt-PT" dirty="0"/>
              <a:t>tecnologia permeia diferentes campos de investigação. </a:t>
            </a:r>
            <a:endParaRPr kumimoji="0" lang="pt-PT"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Picture 7" descr="Imagem relacionad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28184" y="5274396"/>
            <a:ext cx="1079719" cy="1169371"/>
          </a:xfrm>
          <a:prstGeom prst="rect">
            <a:avLst/>
          </a:prstGeom>
          <a:noFill/>
          <a:effectLst>
            <a:glow rad="76200">
              <a:schemeClr val="accent2">
                <a:lumMod val="50000"/>
                <a:alpha val="99000"/>
              </a:schemeClr>
            </a:glow>
          </a:effectLst>
          <a:extLst>
            <a:ext uri="{909E8E84-426E-40DD-AFC4-6F175D3DCCD1}">
              <a14:hiddenFill xmlns="" xmlns:a14="http://schemas.microsoft.com/office/drawing/2010/main">
                <a:solidFill>
                  <a:srgbClr val="FFFFFF"/>
                </a:solidFill>
              </a14:hiddenFill>
            </a:ext>
          </a:extLst>
        </p:spPr>
      </p:pic>
      <p:pic>
        <p:nvPicPr>
          <p:cNvPr id="14" name="Picture 7" descr="Imagem relacionad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58272" y="5274704"/>
            <a:ext cx="1079719" cy="1169371"/>
          </a:xfrm>
          <a:prstGeom prst="rect">
            <a:avLst/>
          </a:prstGeom>
          <a:noFill/>
          <a:effectLst>
            <a:glow rad="76200">
              <a:schemeClr val="accent2">
                <a:lumMod val="50000"/>
                <a:alpha val="99000"/>
              </a:schemeClr>
            </a:glow>
          </a:effectLst>
          <a:extLst>
            <a:ext uri="{909E8E84-426E-40DD-AFC4-6F175D3DCCD1}">
              <a14:hiddenFill xmlns="" xmlns:a14="http://schemas.microsoft.com/office/drawing/2010/main">
                <a:solidFill>
                  <a:srgbClr val="FFFFFF"/>
                </a:solidFill>
              </a14:hiddenFill>
            </a:ext>
          </a:extLst>
        </p:spPr>
      </p:pic>
      <p:pic>
        <p:nvPicPr>
          <p:cNvPr id="15" name="Picture 7" descr="Imagem relacionad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924525" y="5257461"/>
            <a:ext cx="1079719" cy="1169371"/>
          </a:xfrm>
          <a:prstGeom prst="rect">
            <a:avLst/>
          </a:prstGeom>
          <a:noFill/>
          <a:effectLst>
            <a:glow rad="76200">
              <a:schemeClr val="accent2">
                <a:lumMod val="50000"/>
                <a:alpha val="99000"/>
              </a:schemeClr>
            </a:glo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36616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pic>
        <p:nvPicPr>
          <p:cNvPr id="5"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7" name="Picture 6" descr="Imagem relacionada"/>
          <p:cNvPicPr>
            <a:picLocks noChangeAspect="1" noChangeArrowheads="1"/>
          </p:cNvPicPr>
          <p:nvPr/>
        </p:nvPicPr>
        <p:blipFill>
          <a:blip r:embed="rId3" cstate="print"/>
          <a:srcRect/>
          <a:stretch>
            <a:fillRect/>
          </a:stretch>
        </p:blipFill>
        <p:spPr bwMode="auto">
          <a:xfrm>
            <a:off x="251520" y="973375"/>
            <a:ext cx="792088" cy="655425"/>
          </a:xfrm>
          <a:prstGeom prst="rect">
            <a:avLst/>
          </a:prstGeom>
          <a:noFill/>
        </p:spPr>
      </p:pic>
      <p:sp>
        <p:nvSpPr>
          <p:cNvPr id="10" name="Retângulo 9"/>
          <p:cNvSpPr/>
          <p:nvPr/>
        </p:nvSpPr>
        <p:spPr>
          <a:xfrm>
            <a:off x="1259632" y="764704"/>
            <a:ext cx="6696744" cy="892552"/>
          </a:xfrm>
          <a:prstGeom prst="rect">
            <a:avLst/>
          </a:prstGeom>
        </p:spPr>
        <p:txBody>
          <a:bodyPr wrap="square">
            <a:spAutoFit/>
          </a:bodyPr>
          <a:lstStyle/>
          <a:p>
            <a:pPr algn="just"/>
            <a:r>
              <a:rPr lang="pt-PT" sz="2600" b="1" dirty="0" smtClean="0">
                <a:solidFill>
                  <a:schemeClr val="accent4">
                    <a:lumMod val="50000"/>
                  </a:schemeClr>
                </a:solidFill>
                <a:effectLst>
                  <a:outerShdw blurRad="38100" dist="38100" dir="2700000" algn="tl">
                    <a:srgbClr val="000000">
                      <a:alpha val="43137"/>
                    </a:srgbClr>
                  </a:outerShdw>
                </a:effectLst>
              </a:rPr>
              <a:t>O Percurso </a:t>
            </a:r>
            <a:r>
              <a:rPr lang="pt-PT" sz="2600" b="1" dirty="0">
                <a:solidFill>
                  <a:schemeClr val="accent4">
                    <a:lumMod val="50000"/>
                  </a:schemeClr>
                </a:solidFill>
                <a:effectLst>
                  <a:outerShdw blurRad="38100" dist="38100" dir="2700000" algn="tl">
                    <a:srgbClr val="000000">
                      <a:alpha val="43137"/>
                    </a:srgbClr>
                  </a:outerShdw>
                </a:effectLst>
              </a:rPr>
              <a:t>das Tecnologias no Âmbito </a:t>
            </a:r>
            <a:r>
              <a:rPr lang="pt-PT" sz="2600" b="1" dirty="0" smtClean="0">
                <a:solidFill>
                  <a:schemeClr val="accent4">
                    <a:lumMod val="50000"/>
                  </a:schemeClr>
                </a:solidFill>
                <a:effectLst>
                  <a:outerShdw blurRad="38100" dist="38100" dir="2700000" algn="tl">
                    <a:srgbClr val="000000">
                      <a:alpha val="43137"/>
                    </a:srgbClr>
                  </a:outerShdw>
                </a:effectLst>
              </a:rPr>
              <a:t>Pedagógico.</a:t>
            </a:r>
            <a:endParaRPr lang="pt-BR" sz="2600" dirty="0">
              <a:solidFill>
                <a:schemeClr val="accent4">
                  <a:lumMod val="50000"/>
                </a:schemeClr>
              </a:solidFill>
              <a:effectLst>
                <a:outerShdw blurRad="38100" dist="38100" dir="2700000" algn="tl">
                  <a:srgbClr val="000000">
                    <a:alpha val="43137"/>
                  </a:srgbClr>
                </a:outerShdw>
              </a:effectLst>
            </a:endParaRPr>
          </a:p>
        </p:txBody>
      </p:sp>
      <p:sp>
        <p:nvSpPr>
          <p:cNvPr id="3" name="AutoShape 2" descr="Resultado de imagem para TECNOLOGIA"/>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TECNOLOGIA"/>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 name="Retângulo 1"/>
          <p:cNvSpPr/>
          <p:nvPr/>
        </p:nvSpPr>
        <p:spPr>
          <a:xfrm>
            <a:off x="307975" y="1840756"/>
            <a:ext cx="8605709" cy="1200329"/>
          </a:xfrm>
          <a:prstGeom prst="rect">
            <a:avLst/>
          </a:prstGeom>
        </p:spPr>
        <p:txBody>
          <a:bodyPr wrap="square">
            <a:spAutoFit/>
          </a:bodyPr>
          <a:lstStyle/>
          <a:p>
            <a:pPr lvl="0" algn="just"/>
            <a:r>
              <a:rPr lang="pt-PT" dirty="0"/>
              <a:t>Provê um modo para integrar o aprendizado, não só com outros campos, mas com atividades que têm significado para o estudante. </a:t>
            </a:r>
            <a:endParaRPr lang="pt-PT" dirty="0" smtClean="0"/>
          </a:p>
          <a:p>
            <a:pPr lvl="0" algn="just"/>
            <a:endParaRPr lang="pt-PT" dirty="0"/>
          </a:p>
          <a:p>
            <a:pPr lvl="0" algn="just"/>
            <a:r>
              <a:rPr lang="pt-PT" dirty="0" smtClean="0"/>
              <a:t>O </a:t>
            </a:r>
            <a:r>
              <a:rPr lang="pt-PT" dirty="0"/>
              <a:t>ensino e o aprendizado são verdadeiramente </a:t>
            </a:r>
            <a:r>
              <a:rPr lang="pt-PT" dirty="0" smtClean="0"/>
              <a:t>integradores.</a:t>
            </a:r>
            <a:endParaRPr lang="pt-PT" b="1" dirty="0">
              <a:effectLst>
                <a:outerShdw blurRad="38100" dist="38100" dir="2700000" algn="tl">
                  <a:srgbClr val="000000">
                    <a:alpha val="43137"/>
                  </a:srgbClr>
                </a:outerShdw>
              </a:effectLst>
              <a:latin typeface="Arial" pitchFamily="34" charset="0"/>
              <a:cs typeface="Arial" pitchFamily="34" charset="0"/>
            </a:endParaRPr>
          </a:p>
        </p:txBody>
      </p:sp>
      <p:pic>
        <p:nvPicPr>
          <p:cNvPr id="2049" name="Picture 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56176" y="2231368"/>
            <a:ext cx="2757508" cy="18178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tângulo 7"/>
          <p:cNvSpPr/>
          <p:nvPr/>
        </p:nvSpPr>
        <p:spPr>
          <a:xfrm>
            <a:off x="307974" y="3194085"/>
            <a:ext cx="5416153" cy="3016210"/>
          </a:xfrm>
          <a:prstGeom prst="rect">
            <a:avLst/>
          </a:prstGeom>
        </p:spPr>
        <p:txBody>
          <a:bodyPr wrap="square">
            <a:spAutoFit/>
          </a:bodyPr>
          <a:lstStyle/>
          <a:p>
            <a:pPr algn="just"/>
            <a:r>
              <a:rPr lang="pt-PT" dirty="0"/>
              <a:t>Por </a:t>
            </a:r>
            <a:r>
              <a:rPr lang="pt-PT" dirty="0" smtClean="0"/>
              <a:t>exemplo:</a:t>
            </a:r>
          </a:p>
          <a:p>
            <a:pPr algn="just"/>
            <a:endParaRPr lang="pt-PT" sz="1000" dirty="0" smtClean="0"/>
          </a:p>
          <a:p>
            <a:pPr algn="just"/>
            <a:r>
              <a:rPr lang="pt-PT" dirty="0" smtClean="0"/>
              <a:t>o </a:t>
            </a:r>
            <a:r>
              <a:rPr lang="pt-PT" dirty="0"/>
              <a:t>estudante lê, escreve e comunica com e sobre tecnologia (linguística</a:t>
            </a:r>
            <a:r>
              <a:rPr lang="pt-PT" dirty="0" smtClean="0"/>
              <a:t>); identifica </a:t>
            </a:r>
            <a:r>
              <a:rPr lang="pt-PT" dirty="0"/>
              <a:t>e soluciona situações-problema (lógico-matemático</a:t>
            </a:r>
            <a:r>
              <a:rPr lang="pt-PT" dirty="0" smtClean="0"/>
              <a:t>); expressa </a:t>
            </a:r>
            <a:r>
              <a:rPr lang="pt-PT" dirty="0"/>
              <a:t>ideias através de projeto, desenho técnico e protótipo (espaço); </a:t>
            </a:r>
            <a:r>
              <a:rPr lang="pt-PT" dirty="0" smtClean="0"/>
              <a:t>constrói</a:t>
            </a:r>
            <a:r>
              <a:rPr lang="pt-PT" dirty="0"/>
              <a:t>, testa e manipula dispositivos físicos e ambientes (corporal-cinestético); organiza e administra as respostas do grupo à resolução de problemas (interpessoal); estabelece metas pessoais e trabalho independentemente (intrapessoal).</a:t>
            </a:r>
          </a:p>
        </p:txBody>
      </p:sp>
      <p:pic>
        <p:nvPicPr>
          <p:cNvPr id="205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22640" y="4144343"/>
            <a:ext cx="3106663" cy="22648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36616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5" name="Retângulo 3"/>
          <p:cNvSpPr>
            <a:spLocks noChangeArrowheads="1"/>
          </p:cNvSpPr>
          <p:nvPr/>
        </p:nvSpPr>
        <p:spPr bwMode="auto">
          <a:xfrm>
            <a:off x="1907704" y="692696"/>
            <a:ext cx="362393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2800" b="1" dirty="0" smtClean="0">
                <a:solidFill>
                  <a:srgbClr val="EF792F"/>
                </a:solidFill>
                <a:effectLst>
                  <a:outerShdw blurRad="38100" dist="38100" dir="2700000" algn="tl">
                    <a:srgbClr val="000000">
                      <a:alpha val="43137"/>
                    </a:srgbClr>
                  </a:outerShdw>
                </a:effectLst>
              </a:rPr>
              <a:t>INFORMAÇÕES GERAIS</a:t>
            </a:r>
            <a:endParaRPr lang="pt-BR" sz="2800" b="1" dirty="0">
              <a:solidFill>
                <a:srgbClr val="4A452A"/>
              </a:solidFill>
              <a:effectLst>
                <a:outerShdw blurRad="38100" dist="38100" dir="2700000" algn="tl">
                  <a:srgbClr val="000000">
                    <a:alpha val="43137"/>
                  </a:srgbClr>
                </a:outerShdw>
              </a:effectLst>
            </a:endParaRPr>
          </a:p>
        </p:txBody>
      </p:sp>
      <p:sp>
        <p:nvSpPr>
          <p:cNvPr id="6" name="Retângulo 5"/>
          <p:cNvSpPr/>
          <p:nvPr/>
        </p:nvSpPr>
        <p:spPr>
          <a:xfrm>
            <a:off x="2495174" y="1124744"/>
            <a:ext cx="3012930" cy="830997"/>
          </a:xfrm>
          <a:prstGeom prst="rect">
            <a:avLst/>
          </a:prstGeom>
        </p:spPr>
        <p:txBody>
          <a:bodyPr wrap="square">
            <a:spAutoFit/>
          </a:bodyPr>
          <a:lstStyle/>
          <a:p>
            <a:pPr>
              <a:defRPr/>
            </a:pPr>
            <a:r>
              <a:rPr lang="pt-BR" sz="2400" b="1" dirty="0" smtClean="0">
                <a:solidFill>
                  <a:srgbClr val="C00000"/>
                </a:solidFill>
              </a:rPr>
              <a:t>Dia </a:t>
            </a:r>
            <a:r>
              <a:rPr lang="pt-BR" sz="2400" b="1" dirty="0">
                <a:solidFill>
                  <a:srgbClr val="C00000"/>
                </a:solidFill>
              </a:rPr>
              <a:t>de Aula:</a:t>
            </a:r>
          </a:p>
          <a:p>
            <a:pPr marL="742950" lvl="1" indent="-285750">
              <a:buFont typeface="Wingdings" pitchFamily="2" charset="2"/>
              <a:buChar char="q"/>
              <a:defRPr/>
            </a:pPr>
            <a:r>
              <a:rPr lang="pt-BR" sz="2400" b="1" dirty="0" smtClean="0">
                <a:solidFill>
                  <a:srgbClr val="C00000"/>
                </a:solidFill>
              </a:rPr>
              <a:t>04/08/2018</a:t>
            </a:r>
            <a:endParaRPr lang="pt-BR" sz="2400" b="1" dirty="0">
              <a:solidFill>
                <a:srgbClr val="C00000"/>
              </a:solidFill>
            </a:endParaRPr>
          </a:p>
        </p:txBody>
      </p:sp>
      <p:sp>
        <p:nvSpPr>
          <p:cNvPr id="7" name="Retângulo 8"/>
          <p:cNvSpPr>
            <a:spLocks noChangeArrowheads="1"/>
          </p:cNvSpPr>
          <p:nvPr/>
        </p:nvSpPr>
        <p:spPr bwMode="auto">
          <a:xfrm>
            <a:off x="2051721" y="2827516"/>
            <a:ext cx="2088231"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2400" b="1" dirty="0" smtClean="0">
                <a:solidFill>
                  <a:srgbClr val="EF792F"/>
                </a:solidFill>
                <a:effectLst>
                  <a:outerShdw blurRad="38100" dist="38100" dir="2700000" algn="tl">
                    <a:srgbClr val="000000">
                      <a:alpha val="43137"/>
                    </a:srgbClr>
                  </a:outerShdw>
                </a:effectLst>
              </a:rPr>
              <a:t>Aula 01:</a:t>
            </a:r>
            <a:endParaRPr lang="pt-BR" sz="2400" b="1" dirty="0">
              <a:solidFill>
                <a:srgbClr val="EF792F"/>
              </a:solidFill>
              <a:effectLst>
                <a:outerShdw blurRad="38100" dist="38100" dir="2700000" algn="tl">
                  <a:srgbClr val="000000">
                    <a:alpha val="43137"/>
                  </a:srgbClr>
                </a:outerShdw>
              </a:effectLst>
            </a:endParaRPr>
          </a:p>
          <a:p>
            <a:r>
              <a:rPr lang="pt-BR" sz="2400" b="1" dirty="0">
                <a:solidFill>
                  <a:srgbClr val="716D65"/>
                </a:solidFill>
              </a:rPr>
              <a:t>Início: </a:t>
            </a:r>
            <a:r>
              <a:rPr lang="pt-BR" sz="2400" b="1" dirty="0" smtClean="0">
                <a:solidFill>
                  <a:srgbClr val="716D65"/>
                </a:solidFill>
              </a:rPr>
              <a:t>8:00</a:t>
            </a:r>
            <a:endParaRPr lang="pt-BR" sz="2400" b="1" dirty="0">
              <a:solidFill>
                <a:srgbClr val="716D65"/>
              </a:solidFill>
            </a:endParaRPr>
          </a:p>
          <a:p>
            <a:r>
              <a:rPr lang="pt-BR" sz="2400" b="1" dirty="0" smtClean="0">
                <a:solidFill>
                  <a:srgbClr val="716D65"/>
                </a:solidFill>
              </a:rPr>
              <a:t>Término</a:t>
            </a:r>
            <a:r>
              <a:rPr lang="pt-BR" sz="2400" b="1" dirty="0">
                <a:solidFill>
                  <a:srgbClr val="716D65"/>
                </a:solidFill>
              </a:rPr>
              <a:t>: </a:t>
            </a:r>
            <a:r>
              <a:rPr lang="pt-BR" sz="2400" b="1" dirty="0" smtClean="0">
                <a:solidFill>
                  <a:srgbClr val="716D65"/>
                </a:solidFill>
              </a:rPr>
              <a:t>12:00</a:t>
            </a:r>
            <a:endParaRPr lang="pt-BR" sz="2400" b="1" dirty="0">
              <a:solidFill>
                <a:srgbClr val="FF0000"/>
              </a:solidFill>
            </a:endParaRPr>
          </a:p>
        </p:txBody>
      </p:sp>
      <p:pic>
        <p:nvPicPr>
          <p:cNvPr id="8" name="Picture 4"/>
          <p:cNvPicPr>
            <a:picLocks noChangeAspect="1" noChangeArrowheads="1"/>
          </p:cNvPicPr>
          <p:nvPr/>
        </p:nvPicPr>
        <p:blipFill rotWithShape="1">
          <a:blip r:embed="rId2" cstate="print"/>
          <a:srcRect l="14125" t="8471" b="4601"/>
          <a:stretch/>
        </p:blipFill>
        <p:spPr bwMode="auto">
          <a:xfrm flipH="1">
            <a:off x="13473" y="1054828"/>
            <a:ext cx="1876301" cy="122204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10" name="Retângulo 9"/>
          <p:cNvSpPr/>
          <p:nvPr/>
        </p:nvSpPr>
        <p:spPr>
          <a:xfrm>
            <a:off x="1046023" y="5301208"/>
            <a:ext cx="2877905" cy="1200329"/>
          </a:xfrm>
          <a:prstGeom prst="rect">
            <a:avLst/>
          </a:prstGeom>
        </p:spPr>
        <p:txBody>
          <a:bodyPr wrap="square">
            <a:spAutoFit/>
          </a:bodyPr>
          <a:lstStyle/>
          <a:p>
            <a:r>
              <a:rPr lang="pt-BR" sz="2400" b="1" dirty="0" smtClean="0">
                <a:solidFill>
                  <a:srgbClr val="EF792F"/>
                </a:solidFill>
                <a:effectLst>
                  <a:outerShdw blurRad="38100" dist="38100" dir="2700000" algn="tl">
                    <a:srgbClr val="000000">
                      <a:alpha val="43137"/>
                    </a:srgbClr>
                  </a:outerShdw>
                </a:effectLst>
              </a:rPr>
              <a:t>Considerações finais:</a:t>
            </a:r>
          </a:p>
          <a:p>
            <a:r>
              <a:rPr lang="pt-BR" sz="2400" b="1" dirty="0" smtClean="0">
                <a:solidFill>
                  <a:srgbClr val="716D65"/>
                </a:solidFill>
              </a:rPr>
              <a:t>Início: 17:00</a:t>
            </a:r>
          </a:p>
          <a:p>
            <a:r>
              <a:rPr lang="pt-BR" sz="2400" b="1" dirty="0" smtClean="0">
                <a:solidFill>
                  <a:srgbClr val="716D65"/>
                </a:solidFill>
              </a:rPr>
              <a:t>Término: 18:00</a:t>
            </a:r>
            <a:endParaRPr lang="pt-BR" sz="2400" b="1" dirty="0">
              <a:solidFill>
                <a:srgbClr val="FF0000"/>
              </a:solidFill>
            </a:endParaRPr>
          </a:p>
        </p:txBody>
      </p:sp>
      <p:sp>
        <p:nvSpPr>
          <p:cNvPr id="11" name="Retângulo 3"/>
          <p:cNvSpPr>
            <a:spLocks noChangeArrowheads="1"/>
          </p:cNvSpPr>
          <p:nvPr/>
        </p:nvSpPr>
        <p:spPr bwMode="auto">
          <a:xfrm>
            <a:off x="1258422" y="1988840"/>
            <a:ext cx="468173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3200" b="1" dirty="0" smtClean="0">
                <a:solidFill>
                  <a:schemeClr val="accent2">
                    <a:lumMod val="75000"/>
                  </a:schemeClr>
                </a:solidFill>
                <a:effectLst>
                  <a:outerShdw blurRad="38100" dist="38100" dir="2700000" algn="tl">
                    <a:srgbClr val="000000">
                      <a:alpha val="43137"/>
                    </a:srgbClr>
                  </a:outerShdw>
                </a:effectLst>
              </a:rPr>
              <a:t>ATIVIDADES DA AULA</a:t>
            </a:r>
            <a:endParaRPr lang="pt-BR" sz="3200" b="1" dirty="0">
              <a:solidFill>
                <a:schemeClr val="accent2">
                  <a:lumMod val="75000"/>
                </a:schemeClr>
              </a:solidFill>
              <a:effectLst>
                <a:outerShdw blurRad="38100" dist="38100" dir="2700000" algn="tl">
                  <a:srgbClr val="000000">
                    <a:alpha val="43137"/>
                  </a:srgbClr>
                </a:outerShdw>
              </a:effectLst>
            </a:endParaRPr>
          </a:p>
        </p:txBody>
      </p:sp>
      <p:sp>
        <p:nvSpPr>
          <p:cNvPr id="12" name="Retângulo 11"/>
          <p:cNvSpPr/>
          <p:nvPr/>
        </p:nvSpPr>
        <p:spPr>
          <a:xfrm>
            <a:off x="4932040" y="2636912"/>
            <a:ext cx="3851920" cy="1323439"/>
          </a:xfrm>
          <a:prstGeom prst="rect">
            <a:avLst/>
          </a:prstGeom>
        </p:spPr>
        <p:txBody>
          <a:bodyPr wrap="square">
            <a:spAutoFit/>
          </a:bodyPr>
          <a:lstStyle/>
          <a:p>
            <a:pPr algn="ctr"/>
            <a:r>
              <a:rPr lang="pt-BR" sz="2000" b="1" dirty="0" smtClean="0">
                <a:solidFill>
                  <a:schemeClr val="accent2">
                    <a:lumMod val="75000"/>
                  </a:schemeClr>
                </a:solidFill>
                <a:effectLst>
                  <a:outerShdw blurRad="38100" dist="38100" dir="2700000" algn="tl">
                    <a:srgbClr val="000000">
                      <a:alpha val="43137"/>
                    </a:srgbClr>
                  </a:outerShdw>
                </a:effectLst>
              </a:rPr>
              <a:t>INTERVALOS:</a:t>
            </a:r>
          </a:p>
          <a:p>
            <a:r>
              <a:rPr lang="pt-BR" sz="2000" b="1" dirty="0" smtClean="0">
                <a:solidFill>
                  <a:schemeClr val="accent2">
                    <a:lumMod val="75000"/>
                  </a:schemeClr>
                </a:solidFill>
                <a:effectLst>
                  <a:outerShdw blurRad="38100" dist="38100" dir="2700000" algn="tl">
                    <a:srgbClr val="000000">
                      <a:alpha val="43137"/>
                    </a:srgbClr>
                  </a:outerShdw>
                </a:effectLst>
              </a:rPr>
              <a:t>1° - DE 10:00HS ÀS 10:15HS</a:t>
            </a:r>
          </a:p>
          <a:p>
            <a:r>
              <a:rPr lang="pt-BR" sz="2000" b="1" dirty="0" smtClean="0">
                <a:solidFill>
                  <a:schemeClr val="accent2">
                    <a:lumMod val="75000"/>
                  </a:schemeClr>
                </a:solidFill>
                <a:effectLst>
                  <a:outerShdw blurRad="38100" dist="38100" dir="2700000" algn="tl">
                    <a:srgbClr val="000000">
                      <a:alpha val="43137"/>
                    </a:srgbClr>
                  </a:outerShdw>
                </a:effectLst>
              </a:rPr>
              <a:t>      2° - DE 12:00HS ÀS 13:00HS</a:t>
            </a:r>
            <a:endParaRPr lang="pt-BR" sz="2000" dirty="0" smtClean="0">
              <a:solidFill>
                <a:schemeClr val="accent2">
                  <a:lumMod val="75000"/>
                </a:schemeClr>
              </a:solidFill>
            </a:endParaRPr>
          </a:p>
          <a:p>
            <a:r>
              <a:rPr lang="pt-BR" sz="2000" b="1" dirty="0" smtClean="0">
                <a:solidFill>
                  <a:schemeClr val="accent2">
                    <a:lumMod val="75000"/>
                  </a:schemeClr>
                </a:solidFill>
                <a:effectLst>
                  <a:outerShdw blurRad="38100" dist="38100" dir="2700000" algn="tl">
                    <a:srgbClr val="000000">
                      <a:alpha val="43137"/>
                    </a:srgbClr>
                  </a:outerShdw>
                </a:effectLst>
              </a:rPr>
              <a:t>           3° - DE 15:00HS ÀS 15:15HS</a:t>
            </a:r>
            <a:endParaRPr lang="pt-BR" sz="2000" dirty="0">
              <a:solidFill>
                <a:schemeClr val="accent2">
                  <a:lumMod val="75000"/>
                </a:schemeClr>
              </a:solidFill>
            </a:endParaRPr>
          </a:p>
        </p:txBody>
      </p:sp>
      <p:pic>
        <p:nvPicPr>
          <p:cNvPr id="13" name="Picture 2"/>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07503" y="2852936"/>
            <a:ext cx="1866109" cy="2376264"/>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5783282" y="784801"/>
            <a:ext cx="3164813" cy="1780103"/>
          </a:xfrm>
          <a:prstGeom prst="rect">
            <a:avLst/>
          </a:prstGeom>
          <a:noFill/>
          <a:ln w="9525">
            <a:noFill/>
            <a:miter lim="800000"/>
            <a:headEnd/>
            <a:tailEnd/>
          </a:ln>
        </p:spPr>
      </p:pic>
      <p:pic>
        <p:nvPicPr>
          <p:cNvPr id="15" name="Picture 2"/>
          <p:cNvPicPr>
            <a:picLocks noChangeAspect="1" noChangeArrowheads="1"/>
          </p:cNvPicPr>
          <p:nvPr/>
        </p:nvPicPr>
        <p:blipFill>
          <a:blip r:embed="rId5" cstate="print"/>
          <a:srcRect/>
          <a:stretch>
            <a:fillRect/>
          </a:stretch>
        </p:blipFill>
        <p:spPr bwMode="auto">
          <a:xfrm>
            <a:off x="4716016" y="4005064"/>
            <a:ext cx="2018624" cy="2088232"/>
          </a:xfrm>
          <a:prstGeom prst="rect">
            <a:avLst/>
          </a:prstGeom>
          <a:noFill/>
          <a:ln w="9525">
            <a:noFill/>
            <a:miter lim="800000"/>
            <a:headEnd/>
            <a:tailEnd/>
          </a:ln>
        </p:spPr>
      </p:pic>
      <p:sp>
        <p:nvSpPr>
          <p:cNvPr id="16" name="Retângulo 8"/>
          <p:cNvSpPr>
            <a:spLocks noChangeArrowheads="1"/>
          </p:cNvSpPr>
          <p:nvPr/>
        </p:nvSpPr>
        <p:spPr bwMode="auto">
          <a:xfrm>
            <a:off x="2051720" y="4149080"/>
            <a:ext cx="2088232"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2400" b="1" dirty="0" smtClean="0">
                <a:solidFill>
                  <a:srgbClr val="EF792F"/>
                </a:solidFill>
                <a:effectLst>
                  <a:outerShdw blurRad="38100" dist="38100" dir="2700000" algn="tl">
                    <a:srgbClr val="000000">
                      <a:alpha val="43137"/>
                    </a:srgbClr>
                  </a:outerShdw>
                </a:effectLst>
              </a:rPr>
              <a:t>Aula 02:</a:t>
            </a:r>
            <a:endParaRPr lang="pt-BR" sz="2400" b="1" dirty="0">
              <a:solidFill>
                <a:srgbClr val="EF792F"/>
              </a:solidFill>
              <a:effectLst>
                <a:outerShdw blurRad="38100" dist="38100" dir="2700000" algn="tl">
                  <a:srgbClr val="000000">
                    <a:alpha val="43137"/>
                  </a:srgbClr>
                </a:outerShdw>
              </a:effectLst>
            </a:endParaRPr>
          </a:p>
          <a:p>
            <a:r>
              <a:rPr lang="pt-BR" sz="2400" b="1" dirty="0">
                <a:solidFill>
                  <a:srgbClr val="716D65"/>
                </a:solidFill>
              </a:rPr>
              <a:t>Início: </a:t>
            </a:r>
            <a:r>
              <a:rPr lang="pt-BR" sz="2400" b="1" dirty="0" smtClean="0">
                <a:solidFill>
                  <a:srgbClr val="716D65"/>
                </a:solidFill>
              </a:rPr>
              <a:t>13:00</a:t>
            </a:r>
            <a:endParaRPr lang="pt-BR" sz="2400" b="1" dirty="0">
              <a:solidFill>
                <a:srgbClr val="716D65"/>
              </a:solidFill>
            </a:endParaRPr>
          </a:p>
          <a:p>
            <a:r>
              <a:rPr lang="pt-BR" sz="2400" b="1" dirty="0" smtClean="0">
                <a:solidFill>
                  <a:srgbClr val="716D65"/>
                </a:solidFill>
              </a:rPr>
              <a:t>Término</a:t>
            </a:r>
            <a:r>
              <a:rPr lang="pt-BR" sz="2400" b="1" dirty="0">
                <a:solidFill>
                  <a:srgbClr val="716D65"/>
                </a:solidFill>
              </a:rPr>
              <a:t>: </a:t>
            </a:r>
            <a:r>
              <a:rPr lang="pt-BR" sz="2400" b="1" dirty="0" smtClean="0">
                <a:solidFill>
                  <a:srgbClr val="716D65"/>
                </a:solidFill>
              </a:rPr>
              <a:t>17:00</a:t>
            </a:r>
            <a:endParaRPr lang="pt-BR" sz="2400" b="1" dirty="0">
              <a:solidFill>
                <a:srgbClr val="FF0000"/>
              </a:solidFill>
            </a:endParaRPr>
          </a:p>
        </p:txBody>
      </p:sp>
      <p:cxnSp>
        <p:nvCxnSpPr>
          <p:cNvPr id="18" name="Conector angulado 17"/>
          <p:cNvCxnSpPr/>
          <p:nvPr/>
        </p:nvCxnSpPr>
        <p:spPr>
          <a:xfrm>
            <a:off x="2339752" y="2708920"/>
            <a:ext cx="4032448" cy="3600400"/>
          </a:xfrm>
          <a:prstGeom prst="bentConnector3">
            <a:avLst>
              <a:gd name="adj1" fmla="val 50000"/>
            </a:avLst>
          </a:prstGeom>
          <a:ln w="635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82946" name="Picture 2" descr="http://sweet-georgia.org/tourism/agency/img/dinner.gif"/>
          <p:cNvPicPr>
            <a:picLocks noChangeAspect="1" noChangeArrowheads="1"/>
          </p:cNvPicPr>
          <p:nvPr/>
        </p:nvPicPr>
        <p:blipFill>
          <a:blip r:embed="rId6" cstate="print"/>
          <a:srcRect/>
          <a:stretch>
            <a:fillRect/>
          </a:stretch>
        </p:blipFill>
        <p:spPr bwMode="auto">
          <a:xfrm>
            <a:off x="6854321" y="3976603"/>
            <a:ext cx="2110167" cy="2116693"/>
          </a:xfrm>
          <a:prstGeom prst="rect">
            <a:avLst/>
          </a:prstGeom>
          <a:noFill/>
        </p:spPr>
      </p:pic>
      <p:pic>
        <p:nvPicPr>
          <p:cNvPr id="82948" name="Picture 4" descr="http://clean-city69.ru/images/Check_mark.svg.png"/>
          <p:cNvPicPr>
            <a:picLocks noChangeAspect="1" noChangeArrowheads="1"/>
          </p:cNvPicPr>
          <p:nvPr/>
        </p:nvPicPr>
        <p:blipFill>
          <a:blip r:embed="rId7" cstate="print"/>
          <a:srcRect/>
          <a:stretch>
            <a:fillRect/>
          </a:stretch>
        </p:blipFill>
        <p:spPr bwMode="auto">
          <a:xfrm>
            <a:off x="156592" y="5445224"/>
            <a:ext cx="887016" cy="88701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pic>
        <p:nvPicPr>
          <p:cNvPr id="5"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7" name="Picture 6" descr="Imagem relacionada"/>
          <p:cNvPicPr>
            <a:picLocks noChangeAspect="1" noChangeArrowheads="1"/>
          </p:cNvPicPr>
          <p:nvPr/>
        </p:nvPicPr>
        <p:blipFill>
          <a:blip r:embed="rId3" cstate="print"/>
          <a:srcRect/>
          <a:stretch>
            <a:fillRect/>
          </a:stretch>
        </p:blipFill>
        <p:spPr bwMode="auto">
          <a:xfrm>
            <a:off x="251520" y="973375"/>
            <a:ext cx="792088" cy="655425"/>
          </a:xfrm>
          <a:prstGeom prst="rect">
            <a:avLst/>
          </a:prstGeom>
          <a:noFill/>
        </p:spPr>
      </p:pic>
      <p:sp>
        <p:nvSpPr>
          <p:cNvPr id="10" name="Retângulo 9"/>
          <p:cNvSpPr/>
          <p:nvPr/>
        </p:nvSpPr>
        <p:spPr>
          <a:xfrm>
            <a:off x="1259632" y="764704"/>
            <a:ext cx="6696744" cy="892552"/>
          </a:xfrm>
          <a:prstGeom prst="rect">
            <a:avLst/>
          </a:prstGeom>
        </p:spPr>
        <p:txBody>
          <a:bodyPr wrap="square">
            <a:spAutoFit/>
          </a:bodyPr>
          <a:lstStyle/>
          <a:p>
            <a:pPr algn="just"/>
            <a:r>
              <a:rPr lang="pt-PT" sz="2600" b="1" dirty="0" smtClean="0">
                <a:solidFill>
                  <a:schemeClr val="accent4">
                    <a:lumMod val="50000"/>
                  </a:schemeClr>
                </a:solidFill>
                <a:effectLst>
                  <a:outerShdw blurRad="38100" dist="38100" dir="2700000" algn="tl">
                    <a:srgbClr val="000000">
                      <a:alpha val="43137"/>
                    </a:srgbClr>
                  </a:outerShdw>
                </a:effectLst>
              </a:rPr>
              <a:t>O Percurso </a:t>
            </a:r>
            <a:r>
              <a:rPr lang="pt-PT" sz="2600" b="1" dirty="0">
                <a:solidFill>
                  <a:schemeClr val="accent4">
                    <a:lumMod val="50000"/>
                  </a:schemeClr>
                </a:solidFill>
                <a:effectLst>
                  <a:outerShdw blurRad="38100" dist="38100" dir="2700000" algn="tl">
                    <a:srgbClr val="000000">
                      <a:alpha val="43137"/>
                    </a:srgbClr>
                  </a:outerShdw>
                </a:effectLst>
              </a:rPr>
              <a:t>das Tecnologias no Âmbito </a:t>
            </a:r>
            <a:r>
              <a:rPr lang="pt-PT" sz="2600" b="1" dirty="0" smtClean="0">
                <a:solidFill>
                  <a:schemeClr val="accent4">
                    <a:lumMod val="50000"/>
                  </a:schemeClr>
                </a:solidFill>
                <a:effectLst>
                  <a:outerShdw blurRad="38100" dist="38100" dir="2700000" algn="tl">
                    <a:srgbClr val="000000">
                      <a:alpha val="43137"/>
                    </a:srgbClr>
                  </a:outerShdw>
                </a:effectLst>
              </a:rPr>
              <a:t>Pedagógico.</a:t>
            </a:r>
            <a:endParaRPr lang="pt-BR" sz="2600" dirty="0">
              <a:solidFill>
                <a:schemeClr val="accent4">
                  <a:lumMod val="50000"/>
                </a:schemeClr>
              </a:solidFill>
              <a:effectLst>
                <a:outerShdw blurRad="38100" dist="38100" dir="2700000" algn="tl">
                  <a:srgbClr val="000000">
                    <a:alpha val="43137"/>
                  </a:srgbClr>
                </a:outerShdw>
              </a:effectLst>
            </a:endParaRPr>
          </a:p>
        </p:txBody>
      </p:sp>
      <p:sp>
        <p:nvSpPr>
          <p:cNvPr id="3" name="AutoShape 2" descr="Resultado de imagem para TECNOLOGIA"/>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TECNOLOGIA"/>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251520" y="2399977"/>
            <a:ext cx="4696073" cy="3693319"/>
          </a:xfrm>
          <a:prstGeom prst="rect">
            <a:avLst/>
          </a:prstGeom>
        </p:spPr>
        <p:txBody>
          <a:bodyPr wrap="square">
            <a:spAutoFit/>
          </a:bodyPr>
          <a:lstStyle/>
          <a:p>
            <a:pPr algn="just"/>
            <a:r>
              <a:rPr lang="pt-PT" dirty="0"/>
              <a:t>A importância da presença física do professor em sala de aula, ou do papel do mestre, essencial desde os tempos mais remotos da história da educação, atualmente é cada vez mais impactada com o uso massivo das tecnologias educacionais que facilitam/potencializam a mediação pedagógica. </a:t>
            </a:r>
            <a:endParaRPr lang="pt-PT" dirty="0" smtClean="0"/>
          </a:p>
          <a:p>
            <a:pPr algn="just"/>
            <a:endParaRPr lang="pt-PT" dirty="0" smtClean="0"/>
          </a:p>
          <a:p>
            <a:pPr algn="just"/>
            <a:r>
              <a:rPr lang="pt-PT" dirty="0" smtClean="0"/>
              <a:t>A </a:t>
            </a:r>
            <a:r>
              <a:rPr lang="pt-PT" dirty="0"/>
              <a:t>extensão da sala de aula é comum e atrativa aos estudantes, levando-os a experimentarem de um universo cada vez mais aberto e flexível, no qual realizam pesquisas e buscam mais autonomia em suas atividades. </a:t>
            </a:r>
            <a:endParaRPr lang="pt-BR" dirty="0"/>
          </a:p>
        </p:txBody>
      </p:sp>
      <p:sp>
        <p:nvSpPr>
          <p:cNvPr id="11" name="Retângulo 10"/>
          <p:cNvSpPr/>
          <p:nvPr/>
        </p:nvSpPr>
        <p:spPr>
          <a:xfrm>
            <a:off x="49963" y="1700808"/>
            <a:ext cx="5458141" cy="400110"/>
          </a:xfrm>
          <a:prstGeom prst="rect">
            <a:avLst/>
          </a:prstGeom>
        </p:spPr>
        <p:txBody>
          <a:bodyPr wrap="square">
            <a:spAutoFit/>
          </a:bodyPr>
          <a:lstStyle/>
          <a:p>
            <a:r>
              <a:rPr lang="pt-PT" sz="2000" b="1" dirty="0">
                <a:solidFill>
                  <a:schemeClr val="accent2">
                    <a:lumMod val="50000"/>
                  </a:schemeClr>
                </a:solidFill>
              </a:rPr>
              <a:t>Refletindo sobre a substituição do </a:t>
            </a:r>
            <a:r>
              <a:rPr lang="pt-PT" sz="2000" b="1" dirty="0" smtClean="0">
                <a:solidFill>
                  <a:schemeClr val="accent2">
                    <a:lumMod val="50000"/>
                  </a:schemeClr>
                </a:solidFill>
              </a:rPr>
              <a:t>Professor :</a:t>
            </a:r>
            <a:endParaRPr lang="pt-BR" sz="2000" b="1" dirty="0">
              <a:solidFill>
                <a:schemeClr val="accent2">
                  <a:lumMod val="50000"/>
                </a:schemeClr>
              </a:solidFill>
            </a:endParaRPr>
          </a:p>
        </p:txBody>
      </p:sp>
      <p:pic>
        <p:nvPicPr>
          <p:cNvPr id="614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04048" y="1657256"/>
            <a:ext cx="3959261" cy="47240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68348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pic>
        <p:nvPicPr>
          <p:cNvPr id="5"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7" name="Picture 6" descr="Imagem relacionada"/>
          <p:cNvPicPr>
            <a:picLocks noChangeAspect="1" noChangeArrowheads="1"/>
          </p:cNvPicPr>
          <p:nvPr/>
        </p:nvPicPr>
        <p:blipFill>
          <a:blip r:embed="rId3" cstate="print"/>
          <a:srcRect/>
          <a:stretch>
            <a:fillRect/>
          </a:stretch>
        </p:blipFill>
        <p:spPr bwMode="auto">
          <a:xfrm>
            <a:off x="251520" y="973375"/>
            <a:ext cx="792088" cy="655425"/>
          </a:xfrm>
          <a:prstGeom prst="rect">
            <a:avLst/>
          </a:prstGeom>
          <a:noFill/>
        </p:spPr>
      </p:pic>
      <p:sp>
        <p:nvSpPr>
          <p:cNvPr id="10" name="Retângulo 9"/>
          <p:cNvSpPr/>
          <p:nvPr/>
        </p:nvSpPr>
        <p:spPr>
          <a:xfrm>
            <a:off x="1259632" y="764704"/>
            <a:ext cx="6696744" cy="892552"/>
          </a:xfrm>
          <a:prstGeom prst="rect">
            <a:avLst/>
          </a:prstGeom>
        </p:spPr>
        <p:txBody>
          <a:bodyPr wrap="square">
            <a:spAutoFit/>
          </a:bodyPr>
          <a:lstStyle/>
          <a:p>
            <a:pPr algn="just"/>
            <a:r>
              <a:rPr lang="pt-PT" sz="2600" b="1" dirty="0" smtClean="0">
                <a:solidFill>
                  <a:schemeClr val="accent4">
                    <a:lumMod val="50000"/>
                  </a:schemeClr>
                </a:solidFill>
                <a:effectLst>
                  <a:outerShdw blurRad="38100" dist="38100" dir="2700000" algn="tl">
                    <a:srgbClr val="000000">
                      <a:alpha val="43137"/>
                    </a:srgbClr>
                  </a:outerShdw>
                </a:effectLst>
              </a:rPr>
              <a:t>O Percurso </a:t>
            </a:r>
            <a:r>
              <a:rPr lang="pt-PT" sz="2600" b="1" dirty="0">
                <a:solidFill>
                  <a:schemeClr val="accent4">
                    <a:lumMod val="50000"/>
                  </a:schemeClr>
                </a:solidFill>
                <a:effectLst>
                  <a:outerShdw blurRad="38100" dist="38100" dir="2700000" algn="tl">
                    <a:srgbClr val="000000">
                      <a:alpha val="43137"/>
                    </a:srgbClr>
                  </a:outerShdw>
                </a:effectLst>
              </a:rPr>
              <a:t>das Tecnologias no Âmbito </a:t>
            </a:r>
            <a:r>
              <a:rPr lang="pt-PT" sz="2600" b="1" dirty="0" smtClean="0">
                <a:solidFill>
                  <a:schemeClr val="accent4">
                    <a:lumMod val="50000"/>
                  </a:schemeClr>
                </a:solidFill>
                <a:effectLst>
                  <a:outerShdw blurRad="38100" dist="38100" dir="2700000" algn="tl">
                    <a:srgbClr val="000000">
                      <a:alpha val="43137"/>
                    </a:srgbClr>
                  </a:outerShdw>
                </a:effectLst>
              </a:rPr>
              <a:t>Pedagógico.</a:t>
            </a:r>
            <a:endParaRPr lang="pt-BR" sz="2600" dirty="0">
              <a:solidFill>
                <a:schemeClr val="accent4">
                  <a:lumMod val="50000"/>
                </a:schemeClr>
              </a:solidFill>
              <a:effectLst>
                <a:outerShdw blurRad="38100" dist="38100" dir="2700000" algn="tl">
                  <a:srgbClr val="000000">
                    <a:alpha val="43137"/>
                  </a:srgbClr>
                </a:outerShdw>
              </a:effectLst>
            </a:endParaRPr>
          </a:p>
        </p:txBody>
      </p:sp>
      <p:sp>
        <p:nvSpPr>
          <p:cNvPr id="3" name="AutoShape 2" descr="Resultado de imagem para TECNOLOGIA"/>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TECNOLOGIA"/>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4211960" y="2344812"/>
            <a:ext cx="4701724" cy="2308324"/>
          </a:xfrm>
          <a:prstGeom prst="rect">
            <a:avLst/>
          </a:prstGeom>
        </p:spPr>
        <p:txBody>
          <a:bodyPr wrap="square">
            <a:spAutoFit/>
          </a:bodyPr>
          <a:lstStyle/>
          <a:p>
            <a:pPr algn="just"/>
            <a:r>
              <a:rPr lang="pt-PT" dirty="0" smtClean="0"/>
              <a:t>Se </a:t>
            </a:r>
            <a:r>
              <a:rPr lang="pt-PT" dirty="0"/>
              <a:t>em sala de aula o professor tem que responder quase que imediatamente aos questionamentos dos estudantes, no ambiente virtual o </a:t>
            </a:r>
            <a:r>
              <a:rPr lang="pt-PT" dirty="0" smtClean="0"/>
              <a:t>ele </a:t>
            </a:r>
            <a:r>
              <a:rPr lang="pt-PT" dirty="0"/>
              <a:t>deve ter a mesma atenção procurando dar o </a:t>
            </a:r>
            <a:r>
              <a:rPr lang="pt-PT" i="1" dirty="0"/>
              <a:t>feedback </a:t>
            </a:r>
            <a:r>
              <a:rPr lang="pt-PT" dirty="0"/>
              <a:t>no menor tempo possível, de modo que a barreira temporal da comunicação assíncrona não seja considerada um impedimento nessa interação. </a:t>
            </a:r>
            <a:endParaRPr lang="pt-BR" dirty="0"/>
          </a:p>
        </p:txBody>
      </p:sp>
      <p:sp>
        <p:nvSpPr>
          <p:cNvPr id="11" name="Retângulo 10"/>
          <p:cNvSpPr/>
          <p:nvPr/>
        </p:nvSpPr>
        <p:spPr>
          <a:xfrm>
            <a:off x="4067945" y="1711510"/>
            <a:ext cx="4968552" cy="400110"/>
          </a:xfrm>
          <a:prstGeom prst="rect">
            <a:avLst/>
          </a:prstGeom>
        </p:spPr>
        <p:txBody>
          <a:bodyPr wrap="square">
            <a:spAutoFit/>
          </a:bodyPr>
          <a:lstStyle/>
          <a:p>
            <a:r>
              <a:rPr lang="pt-PT" sz="2000" b="1" dirty="0">
                <a:solidFill>
                  <a:schemeClr val="accent2">
                    <a:lumMod val="50000"/>
                  </a:schemeClr>
                </a:solidFill>
              </a:rPr>
              <a:t>Refletindo sobre a substituição do </a:t>
            </a:r>
            <a:r>
              <a:rPr lang="pt-PT" sz="2000" b="1" dirty="0" smtClean="0">
                <a:solidFill>
                  <a:schemeClr val="accent2">
                    <a:lumMod val="50000"/>
                  </a:schemeClr>
                </a:solidFill>
              </a:rPr>
              <a:t>Professor :</a:t>
            </a:r>
            <a:endParaRPr lang="pt-BR" sz="2000" b="1" dirty="0">
              <a:solidFill>
                <a:schemeClr val="accent2">
                  <a:lumMod val="50000"/>
                </a:schemeClr>
              </a:solidFill>
            </a:endParaRPr>
          </a:p>
        </p:txBody>
      </p:sp>
      <p:pic>
        <p:nvPicPr>
          <p:cNvPr id="614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2446" y="1700808"/>
            <a:ext cx="3959261" cy="47240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tângulo 11"/>
          <p:cNvSpPr/>
          <p:nvPr/>
        </p:nvSpPr>
        <p:spPr>
          <a:xfrm>
            <a:off x="4211960" y="4964975"/>
            <a:ext cx="2880320" cy="1200329"/>
          </a:xfrm>
          <a:prstGeom prst="rect">
            <a:avLst/>
          </a:prstGeom>
        </p:spPr>
        <p:txBody>
          <a:bodyPr wrap="square">
            <a:spAutoFit/>
          </a:bodyPr>
          <a:lstStyle/>
          <a:p>
            <a:pPr algn="ctr"/>
            <a:r>
              <a:rPr lang="pt-PT" sz="2400" b="1" dirty="0" smtClean="0">
                <a:solidFill>
                  <a:schemeClr val="accent2">
                    <a:lumMod val="50000"/>
                  </a:schemeClr>
                </a:solidFill>
              </a:rPr>
              <a:t>Será que é esse o novo papel </a:t>
            </a:r>
            <a:r>
              <a:rPr lang="pt-PT" sz="2400" b="1" dirty="0">
                <a:solidFill>
                  <a:schemeClr val="accent2">
                    <a:lumMod val="50000"/>
                  </a:schemeClr>
                </a:solidFill>
              </a:rPr>
              <a:t>do </a:t>
            </a:r>
            <a:r>
              <a:rPr lang="pt-PT" sz="2400" b="1" dirty="0" smtClean="0">
                <a:solidFill>
                  <a:schemeClr val="accent2">
                    <a:lumMod val="50000"/>
                  </a:schemeClr>
                </a:solidFill>
              </a:rPr>
              <a:t>Professor ?</a:t>
            </a:r>
            <a:endParaRPr lang="pt-BR" sz="2400" b="1" dirty="0">
              <a:solidFill>
                <a:schemeClr val="accent2">
                  <a:lumMod val="50000"/>
                </a:schemeClr>
              </a:solidFill>
            </a:endParaRPr>
          </a:p>
        </p:txBody>
      </p:sp>
      <p:pic>
        <p:nvPicPr>
          <p:cNvPr id="717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20272" y="4607632"/>
            <a:ext cx="1881947" cy="17717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85064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http://amorimlima.org.br/wp-content/uploads/2012/08/roda-de-conversa-300x300.jpg"/>
          <p:cNvPicPr>
            <a:picLocks noChangeAspect="1" noChangeArrowheads="1"/>
          </p:cNvPicPr>
          <p:nvPr/>
        </p:nvPicPr>
        <p:blipFill>
          <a:blip r:embed="rId2" cstate="print"/>
          <a:srcRect/>
          <a:stretch>
            <a:fillRect/>
          </a:stretch>
        </p:blipFill>
        <p:spPr bwMode="auto">
          <a:xfrm>
            <a:off x="5292080" y="2155676"/>
            <a:ext cx="3577580" cy="2857500"/>
          </a:xfrm>
          <a:prstGeom prst="rect">
            <a:avLst/>
          </a:prstGeom>
          <a:noFill/>
        </p:spPr>
      </p:pic>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3" cstate="print"/>
          <a:srcRect/>
          <a:stretch>
            <a:fillRect/>
          </a:stretch>
        </p:blipFill>
        <p:spPr bwMode="auto">
          <a:xfrm>
            <a:off x="8223204" y="764704"/>
            <a:ext cx="813292" cy="843275"/>
          </a:xfrm>
          <a:prstGeom prst="rect">
            <a:avLst/>
          </a:prstGeom>
          <a:noFill/>
          <a:ln>
            <a:solidFill>
              <a:schemeClr val="tx2"/>
            </a:solidFill>
          </a:ln>
        </p:spPr>
      </p:pic>
      <p:sp>
        <p:nvSpPr>
          <p:cNvPr id="5" name="Retângulo 4"/>
          <p:cNvSpPr/>
          <p:nvPr/>
        </p:nvSpPr>
        <p:spPr>
          <a:xfrm>
            <a:off x="1115616" y="952852"/>
            <a:ext cx="6984776" cy="1107996"/>
          </a:xfrm>
          <a:prstGeom prst="rect">
            <a:avLst/>
          </a:prstGeom>
        </p:spPr>
        <p:txBody>
          <a:bodyPr wrap="square">
            <a:spAutoFit/>
          </a:bodyPr>
          <a:lstStyle/>
          <a:p>
            <a:pPr algn="ctr"/>
            <a:r>
              <a:rPr lang="pt-BR" sz="6600" b="1" dirty="0" smtClean="0">
                <a:solidFill>
                  <a:schemeClr val="accent1">
                    <a:lumMod val="50000"/>
                  </a:schemeClr>
                </a:solidFill>
                <a:effectLst>
                  <a:outerShdw blurRad="38100" dist="38100" dir="2700000" algn="tl">
                    <a:srgbClr val="000000">
                      <a:alpha val="43137"/>
                    </a:srgbClr>
                  </a:outerShdw>
                </a:effectLst>
              </a:rPr>
              <a:t>MOMENTO PULGA:</a:t>
            </a:r>
          </a:p>
        </p:txBody>
      </p:sp>
      <p:pic>
        <p:nvPicPr>
          <p:cNvPr id="6" name="Picture 4" descr="http://clean-city69.ru/images/Check_mark.svg.png"/>
          <p:cNvPicPr>
            <a:picLocks noChangeAspect="1" noChangeArrowheads="1"/>
          </p:cNvPicPr>
          <p:nvPr/>
        </p:nvPicPr>
        <p:blipFill>
          <a:blip r:embed="rId4" cstate="print"/>
          <a:srcRect/>
          <a:stretch>
            <a:fillRect/>
          </a:stretch>
        </p:blipFill>
        <p:spPr bwMode="auto">
          <a:xfrm>
            <a:off x="179512" y="1052736"/>
            <a:ext cx="1080120" cy="1080120"/>
          </a:xfrm>
          <a:prstGeom prst="rect">
            <a:avLst/>
          </a:prstGeom>
          <a:noFill/>
        </p:spPr>
      </p:pic>
      <p:sp>
        <p:nvSpPr>
          <p:cNvPr id="8" name="Retângulo 7"/>
          <p:cNvSpPr/>
          <p:nvPr/>
        </p:nvSpPr>
        <p:spPr>
          <a:xfrm>
            <a:off x="251520" y="2276872"/>
            <a:ext cx="5399235" cy="1015663"/>
          </a:xfrm>
          <a:prstGeom prst="rect">
            <a:avLst/>
          </a:prstGeom>
        </p:spPr>
        <p:txBody>
          <a:bodyPr wrap="none">
            <a:spAutoFit/>
          </a:bodyPr>
          <a:lstStyle/>
          <a:p>
            <a:pPr algn="ctr"/>
            <a:r>
              <a:rPr lang="pt-BR" sz="6000" b="1" i="1" dirty="0" smtClean="0">
                <a:solidFill>
                  <a:schemeClr val="accent2">
                    <a:lumMod val="75000"/>
                  </a:schemeClr>
                </a:solidFill>
                <a:effectLst>
                  <a:outerShdw blurRad="38100" dist="38100" dir="2700000" algn="tl">
                    <a:srgbClr val="000000">
                      <a:alpha val="43137"/>
                    </a:srgbClr>
                  </a:outerShdw>
                </a:effectLst>
                <a:latin typeface="Viner Hand ITC" pitchFamily="66" charset="0"/>
              </a:rPr>
              <a:t>Brainstorming</a:t>
            </a:r>
          </a:p>
        </p:txBody>
      </p:sp>
      <p:sp>
        <p:nvSpPr>
          <p:cNvPr id="10" name="Retângulo 9"/>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pic>
        <p:nvPicPr>
          <p:cNvPr id="819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9782" y="3375992"/>
            <a:ext cx="2606600" cy="2510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tângulo 6"/>
          <p:cNvSpPr/>
          <p:nvPr/>
        </p:nvSpPr>
        <p:spPr>
          <a:xfrm>
            <a:off x="251520" y="5375538"/>
            <a:ext cx="8784976" cy="861774"/>
          </a:xfrm>
          <a:prstGeom prst="rect">
            <a:avLst/>
          </a:prstGeom>
        </p:spPr>
        <p:txBody>
          <a:bodyPr wrap="square">
            <a:spAutoFit/>
          </a:bodyPr>
          <a:lstStyle/>
          <a:p>
            <a:pPr algn="ctr"/>
            <a:r>
              <a:rPr lang="pt-BR" sz="5000" b="1" i="1" dirty="0" smtClean="0">
                <a:solidFill>
                  <a:srgbClr val="7030A0"/>
                </a:solidFill>
                <a:effectLst>
                  <a:outerShdw blurRad="38100" dist="38100" dir="2700000" algn="tl">
                    <a:srgbClr val="000000">
                      <a:alpha val="43137"/>
                    </a:srgbClr>
                  </a:outerShdw>
                </a:effectLst>
                <a:latin typeface="Viner Hand ITC" pitchFamily="66" charset="0"/>
              </a:rPr>
              <a:t>Tirando a pulga da orelha... </a:t>
            </a:r>
          </a:p>
        </p:txBody>
      </p:sp>
      <p:pic>
        <p:nvPicPr>
          <p:cNvPr id="8196" name="Picture 4" descr="Resultado de imagem para pulga"/>
          <p:cNvPicPr>
            <a:picLocks noChangeAspect="1" noChangeArrowheads="1" noCrop="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03849" y="3140968"/>
            <a:ext cx="1728192" cy="22946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326319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imeuemagreci.com.br/wp-content/uploads/2013/06/Dieta-Para-Emagrecer-Como-Perder-Peso.jpg"/>
          <p:cNvPicPr>
            <a:picLocks noChangeAspect="1" noChangeArrowheads="1"/>
          </p:cNvPicPr>
          <p:nvPr/>
        </p:nvPicPr>
        <p:blipFill>
          <a:blip r:embed="rId2" cstate="print"/>
          <a:srcRect/>
          <a:stretch>
            <a:fillRect/>
          </a:stretch>
        </p:blipFill>
        <p:spPr bwMode="auto">
          <a:xfrm>
            <a:off x="274340" y="1124744"/>
            <a:ext cx="2281436" cy="2281436"/>
          </a:xfrm>
          <a:prstGeom prst="rect">
            <a:avLst/>
          </a:prstGeom>
          <a:noFill/>
        </p:spPr>
      </p:pic>
      <p:sp>
        <p:nvSpPr>
          <p:cNvPr id="6" name="Retângulo 5"/>
          <p:cNvSpPr/>
          <p:nvPr/>
        </p:nvSpPr>
        <p:spPr>
          <a:xfrm>
            <a:off x="2843808" y="836712"/>
            <a:ext cx="5616624" cy="1446550"/>
          </a:xfrm>
          <a:prstGeom prst="rect">
            <a:avLst/>
          </a:prstGeom>
        </p:spPr>
        <p:txBody>
          <a:bodyPr wrap="square">
            <a:spAutoFit/>
          </a:bodyPr>
          <a:lstStyle/>
          <a:p>
            <a:pPr algn="ctr"/>
            <a:r>
              <a:rPr lang="pt-BR" sz="4400" b="1" dirty="0" smtClean="0">
                <a:solidFill>
                  <a:schemeClr val="accent1">
                    <a:lumMod val="50000"/>
                  </a:schemeClr>
                </a:solidFill>
                <a:effectLst>
                  <a:outerShdw blurRad="38100" dist="38100" dir="2700000" algn="tl">
                    <a:srgbClr val="000000">
                      <a:alpha val="43137"/>
                    </a:srgbClr>
                  </a:outerShdw>
                </a:effectLst>
              </a:rPr>
              <a:t>ALOMOÇO:</a:t>
            </a:r>
          </a:p>
          <a:p>
            <a:pPr algn="ctr"/>
            <a:r>
              <a:rPr lang="pt-BR" sz="4400" b="1" dirty="0" smtClean="0">
                <a:solidFill>
                  <a:schemeClr val="accent1">
                    <a:lumMod val="50000"/>
                  </a:schemeClr>
                </a:solidFill>
                <a:effectLst>
                  <a:outerShdw blurRad="38100" dist="38100" dir="2700000" algn="tl">
                    <a:srgbClr val="000000">
                      <a:alpha val="43137"/>
                    </a:srgbClr>
                  </a:outerShdw>
                </a:effectLst>
              </a:rPr>
              <a:t>DE 13:00HS ÀS 14:00HS</a:t>
            </a:r>
          </a:p>
        </p:txBody>
      </p:sp>
      <p:pic>
        <p:nvPicPr>
          <p:cNvPr id="7" name="Picture 4" descr="http://clean-city69.ru/images/Check_mark.svg.png"/>
          <p:cNvPicPr>
            <a:picLocks noChangeAspect="1" noChangeArrowheads="1"/>
          </p:cNvPicPr>
          <p:nvPr/>
        </p:nvPicPr>
        <p:blipFill>
          <a:blip r:embed="rId3" cstate="print"/>
          <a:srcRect/>
          <a:stretch>
            <a:fillRect/>
          </a:stretch>
        </p:blipFill>
        <p:spPr bwMode="auto">
          <a:xfrm>
            <a:off x="3203848" y="813792"/>
            <a:ext cx="743000" cy="743000"/>
          </a:xfrm>
          <a:prstGeom prst="rect">
            <a:avLst/>
          </a:prstGeom>
          <a:noFill/>
        </p:spPr>
      </p:pic>
      <p:pic>
        <p:nvPicPr>
          <p:cNvPr id="6147" name="Picture 3"/>
          <p:cNvPicPr>
            <a:picLocks noChangeAspect="1" noChangeArrowheads="1"/>
          </p:cNvPicPr>
          <p:nvPr/>
        </p:nvPicPr>
        <p:blipFill>
          <a:blip r:embed="rId4" cstate="print"/>
          <a:srcRect/>
          <a:stretch>
            <a:fillRect/>
          </a:stretch>
        </p:blipFill>
        <p:spPr bwMode="auto">
          <a:xfrm>
            <a:off x="2771800" y="2347638"/>
            <a:ext cx="5976663" cy="3354959"/>
          </a:xfrm>
          <a:prstGeom prst="rect">
            <a:avLst/>
          </a:prstGeom>
          <a:noFill/>
          <a:ln w="9525">
            <a:noFill/>
            <a:miter lim="800000"/>
            <a:headEnd/>
            <a:tailEnd/>
          </a:ln>
        </p:spPr>
      </p:pic>
      <p:sp>
        <p:nvSpPr>
          <p:cNvPr id="9" name="Retângulo 8"/>
          <p:cNvSpPr/>
          <p:nvPr/>
        </p:nvSpPr>
        <p:spPr>
          <a:xfrm>
            <a:off x="622720" y="5104816"/>
            <a:ext cx="4381328" cy="1015663"/>
          </a:xfrm>
          <a:prstGeom prst="rect">
            <a:avLst/>
          </a:prstGeom>
        </p:spPr>
        <p:txBody>
          <a:bodyPr wrap="none">
            <a:spAutoFit/>
          </a:bodyPr>
          <a:lstStyle/>
          <a:p>
            <a:pPr algn="ctr"/>
            <a:r>
              <a:rPr lang="pt-BR" sz="6000" b="1" i="1" dirty="0" smtClean="0">
                <a:solidFill>
                  <a:srgbClr val="C00000"/>
                </a:solidFill>
                <a:effectLst>
                  <a:outerShdw blurRad="38100" dist="38100" dir="2700000" algn="tl">
                    <a:srgbClr val="000000">
                      <a:alpha val="43137"/>
                    </a:srgbClr>
                  </a:outerShdw>
                </a:effectLst>
                <a:latin typeface="Viner Hand ITC" pitchFamily="66" charset="0"/>
              </a:rPr>
              <a:t>Voltamos já</a:t>
            </a:r>
          </a:p>
        </p:txBody>
      </p:sp>
      <p:sp>
        <p:nvSpPr>
          <p:cNvPr id="10" name="Retângulo 9"/>
          <p:cNvSpPr/>
          <p:nvPr/>
        </p:nvSpPr>
        <p:spPr>
          <a:xfrm>
            <a:off x="4788024" y="5517232"/>
            <a:ext cx="1721946" cy="1200329"/>
          </a:xfrm>
          <a:prstGeom prst="rect">
            <a:avLst/>
          </a:prstGeom>
        </p:spPr>
        <p:txBody>
          <a:bodyPr wrap="none">
            <a:spAutoFit/>
          </a:bodyPr>
          <a:lstStyle/>
          <a:p>
            <a:pPr algn="ctr"/>
            <a:r>
              <a:rPr lang="pt-BR" sz="7200" b="1" i="1" dirty="0" smtClean="0">
                <a:solidFill>
                  <a:schemeClr val="accent2">
                    <a:lumMod val="75000"/>
                  </a:schemeClr>
                </a:solidFill>
                <a:effectLst>
                  <a:outerShdw blurRad="38100" dist="38100" dir="2700000" algn="tl">
                    <a:srgbClr val="000000">
                      <a:alpha val="43137"/>
                    </a:srgbClr>
                  </a:outerShdw>
                </a:effectLst>
                <a:latin typeface="Viner Hand ITC" pitchFamily="66" charset="0"/>
              </a:rPr>
              <a:t>! ! !</a:t>
            </a:r>
          </a:p>
        </p:txBody>
      </p:sp>
      <p:pic>
        <p:nvPicPr>
          <p:cNvPr id="11" name="Picture 2" descr="http://sweet-georgia.org/tourism/agency/img/dinner.gif"/>
          <p:cNvPicPr>
            <a:picLocks noChangeAspect="1" noChangeArrowheads="1"/>
          </p:cNvPicPr>
          <p:nvPr/>
        </p:nvPicPr>
        <p:blipFill>
          <a:blip r:embed="rId5" cstate="print"/>
          <a:srcRect/>
          <a:stretch>
            <a:fillRect/>
          </a:stretch>
        </p:blipFill>
        <p:spPr bwMode="auto">
          <a:xfrm>
            <a:off x="827584" y="3645024"/>
            <a:ext cx="1292148" cy="1296144"/>
          </a:xfrm>
          <a:prstGeom prst="rect">
            <a:avLst/>
          </a:prstGeom>
          <a:noFill/>
        </p:spPr>
      </p:pic>
      <p:sp>
        <p:nvSpPr>
          <p:cNvPr id="12" name="Retângulo 11"/>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786612" y="6237312"/>
            <a:ext cx="42894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2400" b="1" i="1" dirty="0" smtClean="0">
                <a:solidFill>
                  <a:schemeClr val="accent1">
                    <a:lumMod val="50000"/>
                  </a:schemeClr>
                </a:solidFill>
                <a:effectLst>
                  <a:outerShdw blurRad="38100" dist="38100" dir="2700000" algn="tl">
                    <a:srgbClr val="000000">
                      <a:alpha val="43137"/>
                    </a:srgbClr>
                  </a:outerShdw>
                </a:effectLst>
              </a:rPr>
              <a:t>Prof. Msc. Adm. Eco. Luiz Lobato</a:t>
            </a:r>
            <a:endParaRPr lang="pt-BR" sz="2400" b="1" i="1" dirty="0">
              <a:solidFill>
                <a:schemeClr val="accent1">
                  <a:lumMod val="50000"/>
                </a:schemeClr>
              </a:solidFill>
              <a:effectLst>
                <a:outerShdw blurRad="38100" dist="38100" dir="2700000" algn="tl">
                  <a:srgbClr val="000000">
                    <a:alpha val="43137"/>
                  </a:srgbClr>
                </a:outerShdw>
              </a:effectLst>
            </a:endParaRPr>
          </a:p>
        </p:txBody>
      </p:sp>
      <p:sp>
        <p:nvSpPr>
          <p:cNvPr id="7" name="TextBox 6"/>
          <p:cNvSpPr txBox="1">
            <a:spLocks noChangeArrowheads="1"/>
          </p:cNvSpPr>
          <p:nvPr/>
        </p:nvSpPr>
        <p:spPr bwMode="auto">
          <a:xfrm>
            <a:off x="3538594" y="476672"/>
            <a:ext cx="535388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7200" b="1" dirty="0" smtClean="0">
                <a:solidFill>
                  <a:srgbClr val="C00000"/>
                </a:solidFill>
                <a:effectLst>
                  <a:outerShdw blurRad="38100" dist="38100" dir="2700000" algn="tl">
                    <a:srgbClr val="000000">
                      <a:alpha val="43137"/>
                    </a:srgbClr>
                  </a:outerShdw>
                </a:effectLst>
                <a:latin typeface="Broadway" pitchFamily="82" charset="0"/>
              </a:rPr>
              <a:t>AULA  02</a:t>
            </a:r>
            <a:endParaRPr lang="pt-BR" sz="7200" dirty="0">
              <a:solidFill>
                <a:srgbClr val="C00000"/>
              </a:solidFill>
              <a:effectLst>
                <a:outerShdw blurRad="38100" dist="38100" dir="2700000" algn="tl">
                  <a:srgbClr val="000000">
                    <a:alpha val="43137"/>
                  </a:srgbClr>
                </a:outerShdw>
              </a:effectLst>
              <a:latin typeface="Broadway" pitchFamily="82" charset="0"/>
            </a:endParaRPr>
          </a:p>
        </p:txBody>
      </p:sp>
      <p:sp>
        <p:nvSpPr>
          <p:cNvPr id="13" name="TextBox 6"/>
          <p:cNvSpPr txBox="1">
            <a:spLocks noChangeArrowheads="1"/>
          </p:cNvSpPr>
          <p:nvPr/>
        </p:nvSpPr>
        <p:spPr bwMode="auto">
          <a:xfrm>
            <a:off x="899592" y="4039455"/>
            <a:ext cx="7920880" cy="1668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a:lnSpc>
                <a:spcPct val="150000"/>
              </a:lnSpc>
            </a:pPr>
            <a:r>
              <a:rPr lang="pt-BR" sz="3600" b="1" dirty="0" smtClean="0">
                <a:solidFill>
                  <a:schemeClr val="tx2"/>
                </a:solidFill>
                <a:effectLst>
                  <a:outerShdw blurRad="38100" dist="38100" dir="2700000" algn="tl">
                    <a:srgbClr val="000000">
                      <a:alpha val="43137"/>
                    </a:srgbClr>
                  </a:outerShdw>
                </a:effectLst>
              </a:rPr>
              <a:t>3 – Princípios </a:t>
            </a:r>
            <a:r>
              <a:rPr lang="pt-BR" sz="3600" b="1" dirty="0">
                <a:solidFill>
                  <a:schemeClr val="tx2"/>
                </a:solidFill>
                <a:effectLst>
                  <a:outerShdw blurRad="38100" dist="38100" dir="2700000" algn="tl">
                    <a:srgbClr val="000000">
                      <a:alpha val="43137"/>
                    </a:srgbClr>
                  </a:outerShdw>
                </a:effectLst>
              </a:rPr>
              <a:t>Teóricos e Metodológicos das Mídias e Cibercultura na Educação</a:t>
            </a:r>
            <a:r>
              <a:rPr lang="pt-BR" sz="3600" b="1" dirty="0" smtClean="0">
                <a:solidFill>
                  <a:schemeClr val="tx2"/>
                </a:solidFill>
                <a:effectLst>
                  <a:outerShdw blurRad="38100" dist="38100" dir="2700000" algn="tl">
                    <a:srgbClr val="000000">
                      <a:alpha val="43137"/>
                    </a:srgbClr>
                  </a:outerShdw>
                </a:effectLst>
              </a:rPr>
              <a:t>. </a:t>
            </a:r>
          </a:p>
        </p:txBody>
      </p:sp>
      <p:pic>
        <p:nvPicPr>
          <p:cNvPr id="17" name="Picture 3"/>
          <p:cNvPicPr>
            <a:picLocks noChangeAspect="1" noChangeArrowheads="1"/>
          </p:cNvPicPr>
          <p:nvPr/>
        </p:nvPicPr>
        <p:blipFill>
          <a:blip r:embed="rId2" cstate="print"/>
          <a:srcRect/>
          <a:stretch>
            <a:fillRect/>
          </a:stretch>
        </p:blipFill>
        <p:spPr bwMode="auto">
          <a:xfrm>
            <a:off x="251520" y="2564904"/>
            <a:ext cx="1656184" cy="1134060"/>
          </a:xfrm>
          <a:prstGeom prst="rect">
            <a:avLst/>
          </a:prstGeom>
          <a:noFill/>
          <a:ln w="9525">
            <a:noFill/>
            <a:miter lim="800000"/>
            <a:headEnd/>
            <a:tailEnd/>
          </a:ln>
        </p:spPr>
      </p:pic>
      <p:sp>
        <p:nvSpPr>
          <p:cNvPr id="18" name="Retângulo 8"/>
          <p:cNvSpPr>
            <a:spLocks noChangeArrowheads="1"/>
          </p:cNvSpPr>
          <p:nvPr/>
        </p:nvSpPr>
        <p:spPr bwMode="auto">
          <a:xfrm>
            <a:off x="1979712" y="2516703"/>
            <a:ext cx="338437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HORÁRIO:</a:t>
            </a:r>
            <a:endParaRPr lang="pt-BR" sz="2400" b="1" dirty="0">
              <a:solidFill>
                <a:schemeClr val="accent1">
                  <a:lumMod val="50000"/>
                </a:schemeClr>
              </a:solidFill>
              <a:effectLst>
                <a:outerShdw blurRad="38100" dist="38100" dir="2700000" algn="tl">
                  <a:srgbClr val="000000">
                    <a:alpha val="43137"/>
                  </a:srgbClr>
                </a:outerShdw>
              </a:effectLst>
            </a:endParaRPr>
          </a:p>
          <a:p>
            <a:r>
              <a:rPr lang="pt-BR" sz="2400" b="1" dirty="0" smtClean="0">
                <a:solidFill>
                  <a:schemeClr val="accent1">
                    <a:lumMod val="50000"/>
                  </a:schemeClr>
                </a:solidFill>
              </a:rPr>
              <a:t>	Início</a:t>
            </a:r>
            <a:r>
              <a:rPr lang="pt-BR" sz="2400" b="1" dirty="0">
                <a:solidFill>
                  <a:schemeClr val="accent1">
                    <a:lumMod val="50000"/>
                  </a:schemeClr>
                </a:solidFill>
              </a:rPr>
              <a:t>: </a:t>
            </a:r>
            <a:r>
              <a:rPr lang="pt-BR" sz="2400" b="1" dirty="0" smtClean="0">
                <a:solidFill>
                  <a:schemeClr val="accent1">
                    <a:lumMod val="50000"/>
                  </a:schemeClr>
                </a:solidFill>
              </a:rPr>
              <a:t>14:00</a:t>
            </a:r>
            <a:endParaRPr lang="pt-BR" sz="2400" b="1" dirty="0">
              <a:solidFill>
                <a:schemeClr val="accent1">
                  <a:lumMod val="50000"/>
                </a:schemeClr>
              </a:solidFill>
            </a:endParaRPr>
          </a:p>
          <a:p>
            <a:r>
              <a:rPr lang="pt-BR" sz="2400" b="1" dirty="0" smtClean="0">
                <a:solidFill>
                  <a:schemeClr val="accent1">
                    <a:lumMod val="50000"/>
                  </a:schemeClr>
                </a:solidFill>
              </a:rPr>
              <a:t>	Término</a:t>
            </a:r>
            <a:r>
              <a:rPr lang="pt-BR" sz="2400" b="1" dirty="0">
                <a:solidFill>
                  <a:schemeClr val="accent1">
                    <a:lumMod val="50000"/>
                  </a:schemeClr>
                </a:solidFill>
              </a:rPr>
              <a:t>: </a:t>
            </a:r>
            <a:r>
              <a:rPr lang="pt-BR" sz="2400" b="1" dirty="0" smtClean="0">
                <a:solidFill>
                  <a:schemeClr val="accent1">
                    <a:lumMod val="50000"/>
                  </a:schemeClr>
                </a:solidFill>
              </a:rPr>
              <a:t>18:00</a:t>
            </a:r>
            <a:endParaRPr lang="pt-BR" sz="2400" b="1" dirty="0">
              <a:solidFill>
                <a:schemeClr val="accent1">
                  <a:lumMod val="50000"/>
                </a:schemeClr>
              </a:solidFill>
            </a:endParaRPr>
          </a:p>
        </p:txBody>
      </p:sp>
      <p:sp>
        <p:nvSpPr>
          <p:cNvPr id="19" name="Retângulo 18"/>
          <p:cNvSpPr/>
          <p:nvPr/>
        </p:nvSpPr>
        <p:spPr>
          <a:xfrm>
            <a:off x="6300192" y="2492896"/>
            <a:ext cx="2664296" cy="1200329"/>
          </a:xfrm>
          <a:prstGeom prst="rect">
            <a:avLst/>
          </a:prstGeom>
        </p:spPr>
        <p:txBody>
          <a:bodyPr wrap="squar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INTERVALO:</a:t>
            </a:r>
          </a:p>
          <a:p>
            <a:r>
              <a:rPr lang="pt-BR" sz="2400" b="1" dirty="0" smtClean="0">
                <a:solidFill>
                  <a:schemeClr val="accent1">
                    <a:lumMod val="50000"/>
                  </a:schemeClr>
                </a:solidFill>
                <a:effectLst>
                  <a:outerShdw blurRad="38100" dist="38100" dir="2700000" algn="tl">
                    <a:srgbClr val="000000">
                      <a:alpha val="43137"/>
                    </a:srgbClr>
                  </a:outerShdw>
                </a:effectLst>
              </a:rPr>
              <a:t>             </a:t>
            </a:r>
            <a:r>
              <a:rPr lang="pt-BR" sz="2400" dirty="0" smtClean="0">
                <a:solidFill>
                  <a:schemeClr val="accent1">
                    <a:lumMod val="50000"/>
                  </a:schemeClr>
                </a:solidFill>
                <a:effectLst>
                  <a:outerShdw blurRad="38100" dist="38100" dir="2700000" algn="tl">
                    <a:srgbClr val="000000">
                      <a:alpha val="43137"/>
                    </a:srgbClr>
                  </a:outerShdw>
                </a:effectLst>
              </a:rPr>
              <a:t>DE 15:00HS </a:t>
            </a:r>
          </a:p>
          <a:p>
            <a:r>
              <a:rPr lang="pt-BR" sz="2400" dirty="0" smtClean="0">
                <a:solidFill>
                  <a:schemeClr val="accent1">
                    <a:lumMod val="50000"/>
                  </a:schemeClr>
                </a:solidFill>
                <a:effectLst>
                  <a:outerShdw blurRad="38100" dist="38100" dir="2700000" algn="tl">
                    <a:srgbClr val="000000">
                      <a:alpha val="43137"/>
                    </a:srgbClr>
                  </a:outerShdw>
                </a:effectLst>
              </a:rPr>
              <a:t>             ÀS 15:15HS</a:t>
            </a:r>
          </a:p>
        </p:txBody>
      </p:sp>
      <p:pic>
        <p:nvPicPr>
          <p:cNvPr id="20" name="Picture 2"/>
          <p:cNvPicPr>
            <a:picLocks noChangeAspect="1" noChangeArrowheads="1"/>
          </p:cNvPicPr>
          <p:nvPr/>
        </p:nvPicPr>
        <p:blipFill>
          <a:blip r:embed="rId3" cstate="print"/>
          <a:srcRect/>
          <a:stretch>
            <a:fillRect/>
          </a:stretch>
        </p:blipFill>
        <p:spPr bwMode="auto">
          <a:xfrm>
            <a:off x="5076056" y="2564904"/>
            <a:ext cx="1044563" cy="1152128"/>
          </a:xfrm>
          <a:prstGeom prst="rect">
            <a:avLst/>
          </a:prstGeom>
          <a:noFill/>
          <a:ln w="9525">
            <a:noFill/>
            <a:miter lim="800000"/>
            <a:headEnd/>
            <a:tailEnd/>
          </a:ln>
        </p:spPr>
      </p:pic>
      <p:pic>
        <p:nvPicPr>
          <p:cNvPr id="21" name="Picture 4" descr="http://clean-city69.ru/images/Check_mark.svg.png"/>
          <p:cNvPicPr>
            <a:picLocks noChangeAspect="1" noChangeArrowheads="1"/>
          </p:cNvPicPr>
          <p:nvPr/>
        </p:nvPicPr>
        <p:blipFill>
          <a:blip r:embed="rId4" cstate="print"/>
          <a:srcRect/>
          <a:stretch>
            <a:fillRect/>
          </a:stretch>
        </p:blipFill>
        <p:spPr bwMode="auto">
          <a:xfrm>
            <a:off x="2123728" y="2996952"/>
            <a:ext cx="720080" cy="720080"/>
          </a:xfrm>
          <a:prstGeom prst="rect">
            <a:avLst/>
          </a:prstGeom>
          <a:noFill/>
        </p:spPr>
      </p:pic>
      <p:pic>
        <p:nvPicPr>
          <p:cNvPr id="23" name="Picture 4" descr="http://clean-city69.ru/images/Check_mark.svg.png"/>
          <p:cNvPicPr>
            <a:picLocks noChangeAspect="1" noChangeArrowheads="1"/>
          </p:cNvPicPr>
          <p:nvPr/>
        </p:nvPicPr>
        <p:blipFill>
          <a:blip r:embed="rId4" cstate="print"/>
          <a:srcRect/>
          <a:stretch>
            <a:fillRect/>
          </a:stretch>
        </p:blipFill>
        <p:spPr bwMode="auto">
          <a:xfrm>
            <a:off x="6300192" y="2996952"/>
            <a:ext cx="720080" cy="720080"/>
          </a:xfrm>
          <a:prstGeom prst="rect">
            <a:avLst/>
          </a:prstGeom>
          <a:noFill/>
        </p:spPr>
      </p:pic>
      <p:pic>
        <p:nvPicPr>
          <p:cNvPr id="24" name="Picture 4" descr="http://clean-city69.ru/images/Check_mark.svg.png"/>
          <p:cNvPicPr>
            <a:picLocks noChangeAspect="1" noChangeArrowheads="1"/>
          </p:cNvPicPr>
          <p:nvPr/>
        </p:nvPicPr>
        <p:blipFill>
          <a:blip r:embed="rId4" cstate="print"/>
          <a:srcRect/>
          <a:stretch>
            <a:fillRect/>
          </a:stretch>
        </p:blipFill>
        <p:spPr bwMode="auto">
          <a:xfrm>
            <a:off x="107504" y="4365104"/>
            <a:ext cx="887016" cy="887016"/>
          </a:xfrm>
          <a:prstGeom prst="rect">
            <a:avLst/>
          </a:prstGeom>
          <a:noFill/>
        </p:spPr>
      </p:pic>
      <p:pic>
        <p:nvPicPr>
          <p:cNvPr id="25" name="Picture 2"/>
          <p:cNvPicPr>
            <a:picLocks noChangeAspect="1" noChangeArrowheads="1"/>
          </p:cNvPicPr>
          <p:nvPr/>
        </p:nvPicPr>
        <p:blipFill>
          <a:blip r:embed="rId5" cstate="print"/>
          <a:srcRect/>
          <a:stretch>
            <a:fillRect/>
          </a:stretch>
        </p:blipFill>
        <p:spPr bwMode="auto">
          <a:xfrm>
            <a:off x="7812360" y="5865897"/>
            <a:ext cx="1106779" cy="7863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6" name="Retângulo 5"/>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2" name="Retângulo 1"/>
          <p:cNvSpPr/>
          <p:nvPr/>
        </p:nvSpPr>
        <p:spPr>
          <a:xfrm>
            <a:off x="1547664" y="797803"/>
            <a:ext cx="6408712" cy="830997"/>
          </a:xfrm>
          <a:prstGeom prst="rect">
            <a:avLst/>
          </a:prstGeom>
        </p:spPr>
        <p:txBody>
          <a:bodyPr wrap="square">
            <a:spAutoFit/>
          </a:bodyPr>
          <a:lstStyle/>
          <a:p>
            <a:pPr algn="just"/>
            <a:r>
              <a:rPr lang="pt-BR" sz="2400" b="1" dirty="0">
                <a:solidFill>
                  <a:schemeClr val="tx2"/>
                </a:solidFill>
                <a:effectLst>
                  <a:outerShdw blurRad="38100" dist="38100" dir="2700000" algn="tl">
                    <a:srgbClr val="000000">
                      <a:alpha val="43137"/>
                    </a:srgbClr>
                  </a:outerShdw>
                </a:effectLst>
              </a:rPr>
              <a:t>Princípios Teóricos e Metodológicos das Mídias </a:t>
            </a:r>
            <a:r>
              <a:rPr lang="pt-BR" sz="2400" b="1" dirty="0" smtClean="0">
                <a:solidFill>
                  <a:schemeClr val="tx2"/>
                </a:solidFill>
                <a:effectLst>
                  <a:outerShdw blurRad="38100" dist="38100" dir="2700000" algn="tl">
                    <a:srgbClr val="000000">
                      <a:alpha val="43137"/>
                    </a:srgbClr>
                  </a:outerShdw>
                </a:effectLst>
              </a:rPr>
              <a:t>e </a:t>
            </a:r>
          </a:p>
          <a:p>
            <a:pPr algn="ctr"/>
            <a:r>
              <a:rPr lang="pt-BR" sz="2400" b="1" dirty="0" smtClean="0">
                <a:solidFill>
                  <a:schemeClr val="tx2"/>
                </a:solidFill>
                <a:effectLst>
                  <a:outerShdw blurRad="38100" dist="38100" dir="2700000" algn="tl">
                    <a:srgbClr val="000000">
                      <a:alpha val="43137"/>
                    </a:srgbClr>
                  </a:outerShdw>
                </a:effectLst>
              </a:rPr>
              <a:t>Cibercultura </a:t>
            </a:r>
            <a:r>
              <a:rPr lang="pt-BR" sz="2400" b="1" dirty="0">
                <a:solidFill>
                  <a:schemeClr val="tx2"/>
                </a:solidFill>
                <a:effectLst>
                  <a:outerShdw blurRad="38100" dist="38100" dir="2700000" algn="tl">
                    <a:srgbClr val="000000">
                      <a:alpha val="43137"/>
                    </a:srgbClr>
                  </a:outerShdw>
                </a:effectLst>
              </a:rPr>
              <a:t>na Educação. </a:t>
            </a:r>
          </a:p>
        </p:txBody>
      </p:sp>
      <p:pic>
        <p:nvPicPr>
          <p:cNvPr id="11266" name="Picture 2" descr="Imagem relaciona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684" y="1010412"/>
            <a:ext cx="1618996" cy="92677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tângulo 6"/>
          <p:cNvSpPr/>
          <p:nvPr/>
        </p:nvSpPr>
        <p:spPr>
          <a:xfrm>
            <a:off x="179512" y="1916832"/>
            <a:ext cx="8712968" cy="4247317"/>
          </a:xfrm>
          <a:prstGeom prst="rect">
            <a:avLst/>
          </a:prstGeom>
        </p:spPr>
        <p:txBody>
          <a:bodyPr wrap="square">
            <a:spAutoFit/>
          </a:bodyPr>
          <a:lstStyle/>
          <a:p>
            <a:pPr algn="just"/>
            <a:r>
              <a:rPr lang="pt-BR" b="1" dirty="0" smtClean="0">
                <a:effectLst>
                  <a:outerShdw blurRad="38100" dist="38100" dir="2700000" algn="tl">
                    <a:srgbClr val="000000">
                      <a:alpha val="43137"/>
                    </a:srgbClr>
                  </a:outerShdw>
                </a:effectLst>
              </a:rPr>
              <a:t>Introdução</a:t>
            </a:r>
          </a:p>
          <a:p>
            <a:pPr algn="just"/>
            <a:endParaRPr lang="pt-BR" dirty="0" smtClean="0"/>
          </a:p>
          <a:p>
            <a:pPr algn="just"/>
            <a:r>
              <a:rPr lang="pt-BR" dirty="0" smtClean="0"/>
              <a:t>A sociedade que se configura exige que a educação prepare o aluno para enfrentar novas situações a cada dia. Assim, deixa de ser sinônimo de transferência de informações e adquire caráter de renovação constante. </a:t>
            </a:r>
          </a:p>
          <a:p>
            <a:pPr algn="just"/>
            <a:endParaRPr lang="pt-BR" dirty="0" smtClean="0"/>
          </a:p>
          <a:p>
            <a:pPr algn="just"/>
            <a:r>
              <a:rPr lang="pt-BR" dirty="0" smtClean="0"/>
              <a:t>A escola de hoje é fruto da era industrial, foi estruturada para preparar as pessoas para viver e trabalhar na sociedade que agora está sendo convocada a aprender, devido às novas exigências de formação de indivíduos, profissionais e cidadãos muito diferentes daqueles que eram necessários na era industrial.</a:t>
            </a:r>
          </a:p>
          <a:p>
            <a:pPr algn="just"/>
            <a:endParaRPr lang="pt-BR" dirty="0" smtClean="0"/>
          </a:p>
          <a:p>
            <a:pPr algn="just"/>
            <a:r>
              <a:rPr lang="pt-BR" dirty="0" smtClean="0"/>
              <a:t>Desse modo, é de se esperar que a escola, tenha que “se reinventar”, se desejar sobreviver como instituição educacional. É essencial que o professor se aproprie de gama de saberes advindos com a presença das tecnologias digitais da informação e da comunicação para que estes possam ser sistematizadas em sua prática pedagógica.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6" name="Retângulo 5"/>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2" name="Retângulo 1"/>
          <p:cNvSpPr/>
          <p:nvPr/>
        </p:nvSpPr>
        <p:spPr>
          <a:xfrm>
            <a:off x="1547664" y="797803"/>
            <a:ext cx="6408712" cy="830997"/>
          </a:xfrm>
          <a:prstGeom prst="rect">
            <a:avLst/>
          </a:prstGeom>
        </p:spPr>
        <p:txBody>
          <a:bodyPr wrap="square">
            <a:spAutoFit/>
          </a:bodyPr>
          <a:lstStyle/>
          <a:p>
            <a:pPr algn="just"/>
            <a:r>
              <a:rPr lang="pt-BR" sz="2400" b="1" dirty="0">
                <a:solidFill>
                  <a:schemeClr val="tx2"/>
                </a:solidFill>
                <a:effectLst>
                  <a:outerShdw blurRad="38100" dist="38100" dir="2700000" algn="tl">
                    <a:srgbClr val="000000">
                      <a:alpha val="43137"/>
                    </a:srgbClr>
                  </a:outerShdw>
                </a:effectLst>
              </a:rPr>
              <a:t>Princípios Teóricos e Metodológicos das Mídias </a:t>
            </a:r>
            <a:r>
              <a:rPr lang="pt-BR" sz="2400" b="1" dirty="0" smtClean="0">
                <a:solidFill>
                  <a:schemeClr val="tx2"/>
                </a:solidFill>
                <a:effectLst>
                  <a:outerShdw blurRad="38100" dist="38100" dir="2700000" algn="tl">
                    <a:srgbClr val="000000">
                      <a:alpha val="43137"/>
                    </a:srgbClr>
                  </a:outerShdw>
                </a:effectLst>
              </a:rPr>
              <a:t>e </a:t>
            </a:r>
          </a:p>
          <a:p>
            <a:pPr algn="ctr"/>
            <a:r>
              <a:rPr lang="pt-BR" sz="2400" b="1" dirty="0" smtClean="0">
                <a:solidFill>
                  <a:schemeClr val="tx2"/>
                </a:solidFill>
                <a:effectLst>
                  <a:outerShdw blurRad="38100" dist="38100" dir="2700000" algn="tl">
                    <a:srgbClr val="000000">
                      <a:alpha val="43137"/>
                    </a:srgbClr>
                  </a:outerShdw>
                </a:effectLst>
              </a:rPr>
              <a:t>Cibercultura </a:t>
            </a:r>
            <a:r>
              <a:rPr lang="pt-BR" sz="2400" b="1" dirty="0">
                <a:solidFill>
                  <a:schemeClr val="tx2"/>
                </a:solidFill>
                <a:effectLst>
                  <a:outerShdw blurRad="38100" dist="38100" dir="2700000" algn="tl">
                    <a:srgbClr val="000000">
                      <a:alpha val="43137"/>
                    </a:srgbClr>
                  </a:outerShdw>
                </a:effectLst>
              </a:rPr>
              <a:t>na Educação. </a:t>
            </a:r>
          </a:p>
        </p:txBody>
      </p:sp>
      <p:pic>
        <p:nvPicPr>
          <p:cNvPr id="11266" name="Picture 2" descr="Imagem relaciona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684" y="1010412"/>
            <a:ext cx="1618996" cy="92677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tângulo 6"/>
          <p:cNvSpPr/>
          <p:nvPr/>
        </p:nvSpPr>
        <p:spPr>
          <a:xfrm>
            <a:off x="179512" y="1916832"/>
            <a:ext cx="8712968" cy="3416320"/>
          </a:xfrm>
          <a:prstGeom prst="rect">
            <a:avLst/>
          </a:prstGeom>
        </p:spPr>
        <p:txBody>
          <a:bodyPr wrap="square">
            <a:spAutoFit/>
          </a:bodyPr>
          <a:lstStyle/>
          <a:p>
            <a:pPr algn="just"/>
            <a:r>
              <a:rPr lang="pt-BR" dirty="0" smtClean="0"/>
              <a:t>A aplicação e mediação que o docente faz em sua prática pedagógica do computador e das ferramentas multimídia em sala de aula, depende, em parte, de como ele entende esse processo de transformação e de como ele se sente em relação a isso, se ele vê todo esse processo como algo benéfico, que pode ser favorável ao seu trabalho, ou se ele se sente ameaçado e acuado por essas mudanças.</a:t>
            </a:r>
          </a:p>
          <a:p>
            <a:pPr algn="just"/>
            <a:endParaRPr lang="pt-BR" dirty="0" smtClean="0"/>
          </a:p>
          <a:p>
            <a:r>
              <a:rPr lang="pt-BR" dirty="0" smtClean="0"/>
              <a:t>A educação no mundo e a brasileira vêm sofrendo novas intervenções nestes mais recentes 10 (dez) anos, no tocante à presença e implementação de tecnologias recentes na educação. </a:t>
            </a:r>
          </a:p>
          <a:p>
            <a:endParaRPr lang="pt-BR" dirty="0" smtClean="0"/>
          </a:p>
          <a:p>
            <a:pPr algn="just"/>
            <a:r>
              <a:rPr lang="pt-BR" dirty="0" smtClean="0"/>
              <a:t>No Brasil, nas escolas públicas, pode-se citar o </a:t>
            </a:r>
            <a:r>
              <a:rPr lang="pt-BR" b="1" dirty="0" smtClean="0"/>
              <a:t>PROINFO</a:t>
            </a:r>
            <a:r>
              <a:rPr lang="pt-BR" dirty="0" smtClean="0"/>
              <a:t>, como presença de uma Política Federal para informatizar as escolas e formar professores.</a:t>
            </a:r>
          </a:p>
        </p:txBody>
      </p:sp>
      <p:sp>
        <p:nvSpPr>
          <p:cNvPr id="8" name="Retângulo 7"/>
          <p:cNvSpPr/>
          <p:nvPr/>
        </p:nvSpPr>
        <p:spPr>
          <a:xfrm>
            <a:off x="2267744" y="5408056"/>
            <a:ext cx="6768752" cy="954107"/>
          </a:xfrm>
          <a:prstGeom prst="rect">
            <a:avLst/>
          </a:prstGeom>
        </p:spPr>
        <p:txBody>
          <a:bodyPr wrap="square">
            <a:spAutoFit/>
          </a:bodyPr>
          <a:lstStyle/>
          <a:p>
            <a:pPr algn="just"/>
            <a:r>
              <a:rPr lang="pt-BR" sz="1400" dirty="0" smtClean="0"/>
              <a:t>O </a:t>
            </a:r>
            <a:r>
              <a:rPr lang="pt-BR" sz="1400" b="1" dirty="0" smtClean="0"/>
              <a:t>PROINFO</a:t>
            </a:r>
            <a:r>
              <a:rPr lang="pt-BR" sz="1400" dirty="0" smtClean="0"/>
              <a:t> é um programa educacional que visa à introdução das Novas Tecnologias de Informação e Comunicação na escola pública como ferramenta de apoio ao processo ensino-aprendizagem. O </a:t>
            </a:r>
            <a:r>
              <a:rPr lang="pt-BR" sz="1400" b="1" dirty="0" smtClean="0"/>
              <a:t>PROINFO</a:t>
            </a:r>
            <a:r>
              <a:rPr lang="pt-BR" sz="1400" dirty="0" smtClean="0"/>
              <a:t> é uma iniciativa do Ministério da Educação, por meio da Secretaria de Educação a Distância SEED, criado pela Portaria nº. 522, de 09 / 04 / 1997.</a:t>
            </a:r>
          </a:p>
        </p:txBody>
      </p:sp>
      <p:pic>
        <p:nvPicPr>
          <p:cNvPr id="1026" name="Picture 2"/>
          <p:cNvPicPr>
            <a:picLocks noChangeAspect="1" noChangeArrowheads="1"/>
          </p:cNvPicPr>
          <p:nvPr/>
        </p:nvPicPr>
        <p:blipFill>
          <a:blip r:embed="rId4" cstate="print"/>
          <a:srcRect/>
          <a:stretch>
            <a:fillRect/>
          </a:stretch>
        </p:blipFill>
        <p:spPr bwMode="auto">
          <a:xfrm>
            <a:off x="179513" y="5373216"/>
            <a:ext cx="2016223"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6" name="Retângulo 5"/>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2" name="Retângulo 1"/>
          <p:cNvSpPr/>
          <p:nvPr/>
        </p:nvSpPr>
        <p:spPr>
          <a:xfrm>
            <a:off x="1547664" y="797803"/>
            <a:ext cx="6408712" cy="830997"/>
          </a:xfrm>
          <a:prstGeom prst="rect">
            <a:avLst/>
          </a:prstGeom>
        </p:spPr>
        <p:txBody>
          <a:bodyPr wrap="square">
            <a:spAutoFit/>
          </a:bodyPr>
          <a:lstStyle/>
          <a:p>
            <a:pPr algn="just"/>
            <a:r>
              <a:rPr lang="pt-BR" sz="2400" b="1" dirty="0">
                <a:solidFill>
                  <a:schemeClr val="tx2"/>
                </a:solidFill>
                <a:effectLst>
                  <a:outerShdw blurRad="38100" dist="38100" dir="2700000" algn="tl">
                    <a:srgbClr val="000000">
                      <a:alpha val="43137"/>
                    </a:srgbClr>
                  </a:outerShdw>
                </a:effectLst>
              </a:rPr>
              <a:t>Princípios Teóricos e Metodológicos das Mídias </a:t>
            </a:r>
            <a:r>
              <a:rPr lang="pt-BR" sz="2400" b="1" dirty="0" smtClean="0">
                <a:solidFill>
                  <a:schemeClr val="tx2"/>
                </a:solidFill>
                <a:effectLst>
                  <a:outerShdw blurRad="38100" dist="38100" dir="2700000" algn="tl">
                    <a:srgbClr val="000000">
                      <a:alpha val="43137"/>
                    </a:srgbClr>
                  </a:outerShdw>
                </a:effectLst>
              </a:rPr>
              <a:t>e </a:t>
            </a:r>
          </a:p>
          <a:p>
            <a:pPr algn="ctr"/>
            <a:r>
              <a:rPr lang="pt-BR" sz="2400" b="1" dirty="0" smtClean="0">
                <a:solidFill>
                  <a:schemeClr val="tx2"/>
                </a:solidFill>
                <a:effectLst>
                  <a:outerShdw blurRad="38100" dist="38100" dir="2700000" algn="tl">
                    <a:srgbClr val="000000">
                      <a:alpha val="43137"/>
                    </a:srgbClr>
                  </a:outerShdw>
                </a:effectLst>
              </a:rPr>
              <a:t>Cibercultura </a:t>
            </a:r>
            <a:r>
              <a:rPr lang="pt-BR" sz="2400" b="1" dirty="0">
                <a:solidFill>
                  <a:schemeClr val="tx2"/>
                </a:solidFill>
                <a:effectLst>
                  <a:outerShdw blurRad="38100" dist="38100" dir="2700000" algn="tl">
                    <a:srgbClr val="000000">
                      <a:alpha val="43137"/>
                    </a:srgbClr>
                  </a:outerShdw>
                </a:effectLst>
              </a:rPr>
              <a:t>na Educação. </a:t>
            </a:r>
          </a:p>
        </p:txBody>
      </p:sp>
      <p:pic>
        <p:nvPicPr>
          <p:cNvPr id="11266" name="Picture 2" descr="Imagem relaciona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684" y="1010412"/>
            <a:ext cx="1618996" cy="92677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tângulo 6"/>
          <p:cNvSpPr/>
          <p:nvPr/>
        </p:nvSpPr>
        <p:spPr>
          <a:xfrm>
            <a:off x="107504" y="1988840"/>
            <a:ext cx="8784976" cy="1477328"/>
          </a:xfrm>
          <a:prstGeom prst="rect">
            <a:avLst/>
          </a:prstGeom>
        </p:spPr>
        <p:txBody>
          <a:bodyPr wrap="square">
            <a:spAutoFit/>
          </a:bodyPr>
          <a:lstStyle/>
          <a:p>
            <a:r>
              <a:rPr lang="pt-BR" b="1" dirty="0" smtClean="0">
                <a:effectLst>
                  <a:outerShdw blurRad="38100" dist="38100" dir="2700000" algn="tl">
                    <a:srgbClr val="000000">
                      <a:alpha val="43137"/>
                    </a:srgbClr>
                  </a:outerShdw>
                </a:effectLst>
              </a:rPr>
              <a:t>Aspectos teóricos e metodológicos</a:t>
            </a:r>
          </a:p>
          <a:p>
            <a:endParaRPr lang="pt-BR" dirty="0" smtClean="0"/>
          </a:p>
          <a:p>
            <a:pPr algn="just"/>
            <a:r>
              <a:rPr lang="pt-BR" dirty="0" smtClean="0"/>
              <a:t>Na educação contemporânea o professor não é visto como a fonte de todo o conhecimento e o conhecimento não é um objeto, algo que possa ser transmitido do professor para o aluno. </a:t>
            </a:r>
          </a:p>
        </p:txBody>
      </p:sp>
      <p:pic>
        <p:nvPicPr>
          <p:cNvPr id="2050" name="Picture 2"/>
          <p:cNvPicPr>
            <a:picLocks noChangeAspect="1" noChangeArrowheads="1"/>
          </p:cNvPicPr>
          <p:nvPr/>
        </p:nvPicPr>
        <p:blipFill>
          <a:blip r:embed="rId4" cstate="print"/>
          <a:srcRect/>
          <a:stretch>
            <a:fillRect/>
          </a:stretch>
        </p:blipFill>
        <p:spPr bwMode="auto">
          <a:xfrm>
            <a:off x="6422052" y="3501008"/>
            <a:ext cx="2553127" cy="2655252"/>
          </a:xfrm>
          <a:prstGeom prst="rect">
            <a:avLst/>
          </a:prstGeom>
          <a:noFill/>
          <a:ln w="9525">
            <a:noFill/>
            <a:miter lim="800000"/>
            <a:headEnd/>
            <a:tailEnd/>
          </a:ln>
        </p:spPr>
      </p:pic>
      <p:sp>
        <p:nvSpPr>
          <p:cNvPr id="8" name="Retângulo 7"/>
          <p:cNvSpPr/>
          <p:nvPr/>
        </p:nvSpPr>
        <p:spPr>
          <a:xfrm>
            <a:off x="83120" y="3541072"/>
            <a:ext cx="6289079" cy="2862322"/>
          </a:xfrm>
          <a:prstGeom prst="rect">
            <a:avLst/>
          </a:prstGeom>
        </p:spPr>
        <p:txBody>
          <a:bodyPr wrap="square">
            <a:spAutoFit/>
          </a:bodyPr>
          <a:lstStyle/>
          <a:p>
            <a:pPr algn="just"/>
            <a:r>
              <a:rPr lang="pt-BR" dirty="0" smtClean="0"/>
              <a:t>Contudo, ainda hoje, em muitas escolas, predomina a comunicação vertical, o professor é o detentor do saber absoluto, agindo como um transmissor de conhecimento e não permitindo que o aluno discuta suas ideias e traga novas informações para a sala de aula.</a:t>
            </a:r>
          </a:p>
          <a:p>
            <a:pPr algn="just"/>
            <a:endParaRPr lang="pt-BR" dirty="0" smtClean="0"/>
          </a:p>
          <a:p>
            <a:pPr algn="just"/>
            <a:r>
              <a:rPr lang="pt-BR" dirty="0" smtClean="0"/>
              <a:t>Muitos professores não levam em conta a experiência que os alunos já trazem consigo e não estimulam a discussão sobre o que eles aprendem em casa, na rua, na TV, no rádio, revistas e Internet.</a:t>
            </a:r>
            <a:endParaRPr lang="pt-BR" dirty="0"/>
          </a:p>
        </p:txBody>
      </p:sp>
    </p:spTree>
    <p:extLst>
      <p:ext uri="{BB962C8B-B14F-4D97-AF65-F5344CB8AC3E}">
        <p14:creationId xmlns="" xmlns:p14="http://schemas.microsoft.com/office/powerpoint/2010/main" val="31445361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6" name="Retângulo 5"/>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2" name="Retângulo 1"/>
          <p:cNvSpPr/>
          <p:nvPr/>
        </p:nvSpPr>
        <p:spPr>
          <a:xfrm>
            <a:off x="1547664" y="797803"/>
            <a:ext cx="6408712" cy="830997"/>
          </a:xfrm>
          <a:prstGeom prst="rect">
            <a:avLst/>
          </a:prstGeom>
        </p:spPr>
        <p:txBody>
          <a:bodyPr wrap="square">
            <a:spAutoFit/>
          </a:bodyPr>
          <a:lstStyle/>
          <a:p>
            <a:pPr algn="just"/>
            <a:r>
              <a:rPr lang="pt-BR" sz="2400" b="1" dirty="0">
                <a:solidFill>
                  <a:schemeClr val="tx2"/>
                </a:solidFill>
                <a:effectLst>
                  <a:outerShdw blurRad="38100" dist="38100" dir="2700000" algn="tl">
                    <a:srgbClr val="000000">
                      <a:alpha val="43137"/>
                    </a:srgbClr>
                  </a:outerShdw>
                </a:effectLst>
              </a:rPr>
              <a:t>Princípios Teóricos e Metodológicos das Mídias </a:t>
            </a:r>
            <a:r>
              <a:rPr lang="pt-BR" sz="2400" b="1" dirty="0" smtClean="0">
                <a:solidFill>
                  <a:schemeClr val="tx2"/>
                </a:solidFill>
                <a:effectLst>
                  <a:outerShdw blurRad="38100" dist="38100" dir="2700000" algn="tl">
                    <a:srgbClr val="000000">
                      <a:alpha val="43137"/>
                    </a:srgbClr>
                  </a:outerShdw>
                </a:effectLst>
              </a:rPr>
              <a:t>e </a:t>
            </a:r>
          </a:p>
          <a:p>
            <a:pPr algn="ctr"/>
            <a:r>
              <a:rPr lang="pt-BR" sz="2400" b="1" dirty="0" smtClean="0">
                <a:solidFill>
                  <a:schemeClr val="tx2"/>
                </a:solidFill>
                <a:effectLst>
                  <a:outerShdw blurRad="38100" dist="38100" dir="2700000" algn="tl">
                    <a:srgbClr val="000000">
                      <a:alpha val="43137"/>
                    </a:srgbClr>
                  </a:outerShdw>
                </a:effectLst>
              </a:rPr>
              <a:t>Cibercultura </a:t>
            </a:r>
            <a:r>
              <a:rPr lang="pt-BR" sz="2400" b="1" dirty="0">
                <a:solidFill>
                  <a:schemeClr val="tx2"/>
                </a:solidFill>
                <a:effectLst>
                  <a:outerShdw blurRad="38100" dist="38100" dir="2700000" algn="tl">
                    <a:srgbClr val="000000">
                      <a:alpha val="43137"/>
                    </a:srgbClr>
                  </a:outerShdw>
                </a:effectLst>
              </a:rPr>
              <a:t>na Educação. </a:t>
            </a:r>
          </a:p>
        </p:txBody>
      </p:sp>
      <p:pic>
        <p:nvPicPr>
          <p:cNvPr id="11266" name="Picture 2" descr="Imagem relaciona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684" y="1010412"/>
            <a:ext cx="1618996" cy="92677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tângulo 6"/>
          <p:cNvSpPr/>
          <p:nvPr/>
        </p:nvSpPr>
        <p:spPr>
          <a:xfrm>
            <a:off x="107504" y="1988840"/>
            <a:ext cx="6840760" cy="2308324"/>
          </a:xfrm>
          <a:prstGeom prst="rect">
            <a:avLst/>
          </a:prstGeom>
        </p:spPr>
        <p:txBody>
          <a:bodyPr wrap="square">
            <a:spAutoFit/>
          </a:bodyPr>
          <a:lstStyle/>
          <a:p>
            <a:r>
              <a:rPr lang="pt-BR" b="1" dirty="0" smtClean="0">
                <a:effectLst>
                  <a:outerShdw blurRad="38100" dist="38100" dir="2700000" algn="tl">
                    <a:srgbClr val="000000">
                      <a:alpha val="43137"/>
                    </a:srgbClr>
                  </a:outerShdw>
                </a:effectLst>
              </a:rPr>
              <a:t>Aspectos teóricos e metodológicos</a:t>
            </a:r>
          </a:p>
          <a:p>
            <a:endParaRPr lang="pt-BR" dirty="0" smtClean="0"/>
          </a:p>
          <a:p>
            <a:pPr algn="just"/>
            <a:r>
              <a:rPr lang="pt-BR" dirty="0" smtClean="0"/>
              <a:t>Os meios de comunicação informática, revistas, televisão, vídeo têm atualmente grande poder pedagógico visto que se  utilizam da imagem e também apresentam conteúdo com agilidade e interatividade.</a:t>
            </a:r>
          </a:p>
          <a:p>
            <a:pPr algn="just"/>
            <a:endParaRPr lang="pt-BR" dirty="0" smtClean="0"/>
          </a:p>
          <a:p>
            <a:pPr algn="just"/>
            <a:r>
              <a:rPr lang="pt-BR" dirty="0" smtClean="0"/>
              <a:t>Assim, torna-se cada vez mais necessário que a escola se aproprie dos recursos tecnológicos, dinamizando o processo de aprendizagem. </a:t>
            </a:r>
          </a:p>
        </p:txBody>
      </p:sp>
      <p:pic>
        <p:nvPicPr>
          <p:cNvPr id="3074" name="Picture 2" descr="Imagem relacionada"/>
          <p:cNvPicPr>
            <a:picLocks noChangeAspect="1" noChangeArrowheads="1"/>
          </p:cNvPicPr>
          <p:nvPr/>
        </p:nvPicPr>
        <p:blipFill>
          <a:blip r:embed="rId4" cstate="print"/>
          <a:srcRect/>
          <a:stretch>
            <a:fillRect/>
          </a:stretch>
        </p:blipFill>
        <p:spPr bwMode="auto">
          <a:xfrm>
            <a:off x="251520" y="4293096"/>
            <a:ext cx="3024336" cy="2019301"/>
          </a:xfrm>
          <a:prstGeom prst="rect">
            <a:avLst/>
          </a:prstGeom>
          <a:noFill/>
        </p:spPr>
      </p:pic>
      <p:pic>
        <p:nvPicPr>
          <p:cNvPr id="3075" name="Picture 3"/>
          <p:cNvPicPr>
            <a:picLocks noChangeAspect="1" noChangeArrowheads="1"/>
          </p:cNvPicPr>
          <p:nvPr/>
        </p:nvPicPr>
        <p:blipFill>
          <a:blip r:embed="rId5" cstate="print"/>
          <a:srcRect/>
          <a:stretch>
            <a:fillRect/>
          </a:stretch>
        </p:blipFill>
        <p:spPr bwMode="auto">
          <a:xfrm>
            <a:off x="7076089" y="2492896"/>
            <a:ext cx="1816391" cy="2088232"/>
          </a:xfrm>
          <a:prstGeom prst="rect">
            <a:avLst/>
          </a:prstGeom>
          <a:noFill/>
          <a:ln w="9525">
            <a:noFill/>
            <a:miter lim="800000"/>
            <a:headEnd/>
            <a:tailEnd/>
          </a:ln>
        </p:spPr>
      </p:pic>
      <p:sp>
        <p:nvSpPr>
          <p:cNvPr id="9" name="Retângulo 8"/>
          <p:cNvSpPr/>
          <p:nvPr/>
        </p:nvSpPr>
        <p:spPr>
          <a:xfrm>
            <a:off x="3347864" y="4820959"/>
            <a:ext cx="5544616" cy="1200329"/>
          </a:xfrm>
          <a:prstGeom prst="rect">
            <a:avLst/>
          </a:prstGeom>
        </p:spPr>
        <p:txBody>
          <a:bodyPr wrap="square">
            <a:spAutoFit/>
          </a:bodyPr>
          <a:lstStyle/>
          <a:p>
            <a:pPr algn="just"/>
            <a:r>
              <a:rPr lang="pt-BR" dirty="0" smtClean="0"/>
              <a:t>Como a educação e a comunicação são indissociáveis, o professor pode utilizar-se de um aparato tecnológico na escola visando à transformação da informação em conhecimento.</a:t>
            </a:r>
            <a:endParaRPr lang="pt-BR" dirty="0"/>
          </a:p>
        </p:txBody>
      </p:sp>
    </p:spTree>
    <p:extLst>
      <p:ext uri="{BB962C8B-B14F-4D97-AF65-F5344CB8AC3E}">
        <p14:creationId xmlns="" xmlns:p14="http://schemas.microsoft.com/office/powerpoint/2010/main" val="31445361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6" name="Retângulo 5"/>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2" name="Retângulo 1"/>
          <p:cNvSpPr/>
          <p:nvPr/>
        </p:nvSpPr>
        <p:spPr>
          <a:xfrm>
            <a:off x="1547664" y="797803"/>
            <a:ext cx="6408712" cy="830997"/>
          </a:xfrm>
          <a:prstGeom prst="rect">
            <a:avLst/>
          </a:prstGeom>
        </p:spPr>
        <p:txBody>
          <a:bodyPr wrap="square">
            <a:spAutoFit/>
          </a:bodyPr>
          <a:lstStyle/>
          <a:p>
            <a:pPr algn="just"/>
            <a:r>
              <a:rPr lang="pt-BR" sz="2400" b="1" dirty="0">
                <a:solidFill>
                  <a:schemeClr val="tx2"/>
                </a:solidFill>
                <a:effectLst>
                  <a:outerShdw blurRad="38100" dist="38100" dir="2700000" algn="tl">
                    <a:srgbClr val="000000">
                      <a:alpha val="43137"/>
                    </a:srgbClr>
                  </a:outerShdw>
                </a:effectLst>
              </a:rPr>
              <a:t>Princípios Teóricos e Metodológicos das Mídias </a:t>
            </a:r>
            <a:r>
              <a:rPr lang="pt-BR" sz="2400" b="1" dirty="0" smtClean="0">
                <a:solidFill>
                  <a:schemeClr val="tx2"/>
                </a:solidFill>
                <a:effectLst>
                  <a:outerShdw blurRad="38100" dist="38100" dir="2700000" algn="tl">
                    <a:srgbClr val="000000">
                      <a:alpha val="43137"/>
                    </a:srgbClr>
                  </a:outerShdw>
                </a:effectLst>
              </a:rPr>
              <a:t>e </a:t>
            </a:r>
          </a:p>
          <a:p>
            <a:pPr algn="ctr"/>
            <a:r>
              <a:rPr lang="pt-BR" sz="2400" b="1" dirty="0" smtClean="0">
                <a:solidFill>
                  <a:schemeClr val="tx2"/>
                </a:solidFill>
                <a:effectLst>
                  <a:outerShdw blurRad="38100" dist="38100" dir="2700000" algn="tl">
                    <a:srgbClr val="000000">
                      <a:alpha val="43137"/>
                    </a:srgbClr>
                  </a:outerShdw>
                </a:effectLst>
              </a:rPr>
              <a:t>Cibercultura </a:t>
            </a:r>
            <a:r>
              <a:rPr lang="pt-BR" sz="2400" b="1" dirty="0">
                <a:solidFill>
                  <a:schemeClr val="tx2"/>
                </a:solidFill>
                <a:effectLst>
                  <a:outerShdw blurRad="38100" dist="38100" dir="2700000" algn="tl">
                    <a:srgbClr val="000000">
                      <a:alpha val="43137"/>
                    </a:srgbClr>
                  </a:outerShdw>
                </a:effectLst>
              </a:rPr>
              <a:t>na Educação. </a:t>
            </a:r>
          </a:p>
        </p:txBody>
      </p:sp>
      <p:pic>
        <p:nvPicPr>
          <p:cNvPr id="11266" name="Picture 2" descr="Imagem relaciona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684" y="1010412"/>
            <a:ext cx="1618996" cy="92677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tângulo 6"/>
          <p:cNvSpPr/>
          <p:nvPr/>
        </p:nvSpPr>
        <p:spPr>
          <a:xfrm>
            <a:off x="251520" y="2060848"/>
            <a:ext cx="8640960" cy="1477328"/>
          </a:xfrm>
          <a:prstGeom prst="rect">
            <a:avLst/>
          </a:prstGeom>
        </p:spPr>
        <p:txBody>
          <a:bodyPr wrap="square">
            <a:spAutoFit/>
          </a:bodyPr>
          <a:lstStyle/>
          <a:p>
            <a:r>
              <a:rPr lang="pt-BR" b="1" dirty="0" smtClean="0">
                <a:effectLst>
                  <a:outerShdw blurRad="38100" dist="38100" dir="2700000" algn="tl">
                    <a:srgbClr val="000000">
                      <a:alpha val="43137"/>
                    </a:srgbClr>
                  </a:outerShdw>
                </a:effectLst>
              </a:rPr>
              <a:t>Multimídia e vídeo digital no ensino e aprendizagem</a:t>
            </a:r>
          </a:p>
          <a:p>
            <a:pPr algn="just"/>
            <a:endParaRPr lang="pt-BR" dirty="0" smtClean="0"/>
          </a:p>
          <a:p>
            <a:pPr algn="just"/>
            <a:r>
              <a:rPr lang="pt-BR" dirty="0" smtClean="0"/>
              <a:t>A expressa necessidade de um maior envolvimento entre as áreas tecnológica e educacional é cada vez mais evidente. Hoje, a relação educação e tecnologia é presente em quase todos os estudos que analisam o contexto educacional. </a:t>
            </a:r>
          </a:p>
        </p:txBody>
      </p:sp>
      <p:pic>
        <p:nvPicPr>
          <p:cNvPr id="34818" name="Picture 2" descr="Resultado de imagem para midias na sala de aulas"/>
          <p:cNvPicPr>
            <a:picLocks noChangeAspect="1" noChangeArrowheads="1"/>
          </p:cNvPicPr>
          <p:nvPr/>
        </p:nvPicPr>
        <p:blipFill>
          <a:blip r:embed="rId4" cstate="print"/>
          <a:srcRect/>
          <a:stretch>
            <a:fillRect/>
          </a:stretch>
        </p:blipFill>
        <p:spPr bwMode="auto">
          <a:xfrm>
            <a:off x="5220072" y="3573016"/>
            <a:ext cx="3744416" cy="2808312"/>
          </a:xfrm>
          <a:prstGeom prst="rect">
            <a:avLst/>
          </a:prstGeom>
          <a:noFill/>
        </p:spPr>
      </p:pic>
      <p:sp>
        <p:nvSpPr>
          <p:cNvPr id="8" name="Retângulo 7"/>
          <p:cNvSpPr/>
          <p:nvPr/>
        </p:nvSpPr>
        <p:spPr>
          <a:xfrm>
            <a:off x="251520" y="3723997"/>
            <a:ext cx="4896544" cy="2585323"/>
          </a:xfrm>
          <a:prstGeom prst="rect">
            <a:avLst/>
          </a:prstGeom>
        </p:spPr>
        <p:txBody>
          <a:bodyPr wrap="square">
            <a:spAutoFit/>
          </a:bodyPr>
          <a:lstStyle/>
          <a:p>
            <a:pPr algn="just"/>
            <a:r>
              <a:rPr lang="pt-BR" dirty="0" err="1" smtClean="0"/>
              <a:t>Grinspun</a:t>
            </a:r>
            <a:r>
              <a:rPr lang="pt-BR" dirty="0" smtClean="0"/>
              <a:t> (1999), aponta que educação e políticas de ciências e tecnologia, ocupam lugar de centralidade nas decisões políticas em termos de qualificação dos recursos humanos, exigência de novos padrões de desenvolvimento.</a:t>
            </a:r>
          </a:p>
          <a:p>
            <a:pPr algn="just"/>
            <a:endParaRPr lang="pt-BR" dirty="0" smtClean="0"/>
          </a:p>
          <a:p>
            <a:pPr algn="just"/>
            <a:r>
              <a:rPr lang="pt-BR" dirty="0" smtClean="0"/>
              <a:t>O espaço educativo escolar deveria ser constituído de ambientes de troca de saberes e construção de reflexões e práticas transformadoras.</a:t>
            </a:r>
          </a:p>
        </p:txBody>
      </p:sp>
    </p:spTree>
    <p:extLst>
      <p:ext uri="{BB962C8B-B14F-4D97-AF65-F5344CB8AC3E}">
        <p14:creationId xmlns="" xmlns:p14="http://schemas.microsoft.com/office/powerpoint/2010/main" val="3144536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6372200" y="764705"/>
            <a:ext cx="2592288" cy="1800200"/>
          </a:xfrm>
          <a:prstGeom prst="rect">
            <a:avLst/>
          </a:prstGeom>
          <a:noFill/>
        </p:spPr>
      </p:pic>
      <p:sp>
        <p:nvSpPr>
          <p:cNvPr id="10" name="Retângulo 9"/>
          <p:cNvSpPr/>
          <p:nvPr/>
        </p:nvSpPr>
        <p:spPr>
          <a:xfrm>
            <a:off x="251520" y="2780928"/>
            <a:ext cx="8784976" cy="372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pt-BR" sz="1600" b="1" dirty="0">
                <a:solidFill>
                  <a:srgbClr val="716D65"/>
                </a:solidFill>
                <a:ea typeface="MS PGothic" pitchFamily="34" charset="-128"/>
              </a:rPr>
              <a:t>Formação</a:t>
            </a:r>
            <a:r>
              <a:rPr lang="pt-BR" sz="1600" b="1" dirty="0" smtClean="0">
                <a:solidFill>
                  <a:srgbClr val="716D65"/>
                </a:solidFill>
                <a:ea typeface="MS PGothic" pitchFamily="34" charset="-128"/>
              </a:rPr>
              <a:t>:</a:t>
            </a:r>
          </a:p>
          <a:p>
            <a:pPr>
              <a:defRPr/>
            </a:pPr>
            <a:endParaRPr lang="pt-BR" sz="800" b="1" dirty="0">
              <a:solidFill>
                <a:srgbClr val="716D65"/>
              </a:solidFill>
              <a:ea typeface="MS PGothic" pitchFamily="34" charset="-128"/>
            </a:endParaRPr>
          </a:p>
          <a:p>
            <a:pPr>
              <a:buFontTx/>
              <a:buChar char="•"/>
            </a:pPr>
            <a:r>
              <a:rPr lang="pt-BR" sz="1500" b="1" dirty="0" smtClean="0"/>
              <a:t>    </a:t>
            </a:r>
            <a:r>
              <a:rPr lang="pt-BR" b="1" dirty="0" smtClean="0"/>
              <a:t>Administrador e Economista – UFRRJ / UNESA</a:t>
            </a:r>
          </a:p>
          <a:p>
            <a:pPr>
              <a:buFontTx/>
              <a:buChar char="•"/>
            </a:pPr>
            <a:r>
              <a:rPr lang="pt-BR" b="1" dirty="0" smtClean="0"/>
              <a:t>    Especialista em Auditoria e Perícia Contábil – UNESA</a:t>
            </a:r>
          </a:p>
          <a:p>
            <a:pPr>
              <a:buFontTx/>
              <a:buChar char="•"/>
            </a:pPr>
            <a:r>
              <a:rPr lang="pt-BR" b="1" dirty="0" smtClean="0"/>
              <a:t>    Mestre em Planejamento Urbano  – UFRJ</a:t>
            </a:r>
          </a:p>
          <a:p>
            <a:pPr>
              <a:buFontTx/>
              <a:buChar char="•"/>
            </a:pPr>
            <a:r>
              <a:rPr lang="pt-BR" b="1" dirty="0" smtClean="0"/>
              <a:t>    Mestrando em Patrimônio Cultural – UFRRJ </a:t>
            </a:r>
          </a:p>
          <a:p>
            <a:pPr>
              <a:buFontTx/>
              <a:buChar char="•"/>
            </a:pPr>
            <a:r>
              <a:rPr lang="pt-BR" b="1" dirty="0" smtClean="0"/>
              <a:t>    Diversas Especializações nas áreas de:</a:t>
            </a:r>
          </a:p>
          <a:p>
            <a:pPr lvl="1">
              <a:buFont typeface="Courier New" pitchFamily="49" charset="0"/>
              <a:buChar char="o"/>
            </a:pPr>
            <a:r>
              <a:rPr lang="pt-BR" b="1" dirty="0" smtClean="0"/>
              <a:t> Auditoria,  Contabilidade, Educação, Marketing e  Perícia. </a:t>
            </a:r>
          </a:p>
          <a:p>
            <a:endParaRPr lang="pt-BR" sz="800" b="1" dirty="0" smtClean="0">
              <a:solidFill>
                <a:srgbClr val="716D65"/>
              </a:solidFill>
              <a:ea typeface="MS PGothic" pitchFamily="34" charset="-128"/>
            </a:endParaRPr>
          </a:p>
          <a:p>
            <a:r>
              <a:rPr lang="pt-BR" sz="1500" b="1" dirty="0" smtClean="0">
                <a:solidFill>
                  <a:srgbClr val="716D65"/>
                </a:solidFill>
                <a:ea typeface="MS PGothic" pitchFamily="34" charset="-128"/>
              </a:rPr>
              <a:t>Atuação:</a:t>
            </a:r>
          </a:p>
          <a:p>
            <a:pPr eaLnBrk="0" hangingPunct="0">
              <a:spcBef>
                <a:spcPct val="20000"/>
              </a:spcBef>
              <a:buFont typeface="Arial" pitchFamily="34" charset="0"/>
              <a:buChar char="•"/>
              <a:defRPr/>
            </a:pPr>
            <a:r>
              <a:rPr lang="pt-BR" sz="1500" b="1" kern="0" dirty="0" smtClean="0"/>
              <a:t>     Diretor Executivo do SINAERJ – (SINDICATO DOS ADMINISTRADORES DO ESTADO DO RIO DE JANEIRO)</a:t>
            </a:r>
          </a:p>
          <a:p>
            <a:pPr eaLnBrk="0" hangingPunct="0">
              <a:spcBef>
                <a:spcPct val="20000"/>
              </a:spcBef>
              <a:buFont typeface="Arial" pitchFamily="34" charset="0"/>
              <a:buChar char="•"/>
              <a:defRPr/>
            </a:pPr>
            <a:r>
              <a:rPr lang="pt-BR" sz="1500" b="1" kern="0" dirty="0" smtClean="0"/>
              <a:t>     Coordenador da Comissão de Relações Trabalhistas do CRA-RJ (Conselho Regional de administração)</a:t>
            </a:r>
          </a:p>
          <a:p>
            <a:pPr eaLnBrk="0" hangingPunct="0">
              <a:spcBef>
                <a:spcPct val="20000"/>
              </a:spcBef>
              <a:buFont typeface="Arial" pitchFamily="34" charset="0"/>
              <a:buChar char="•"/>
              <a:defRPr/>
            </a:pPr>
            <a:r>
              <a:rPr lang="pt-BR" sz="1500" b="1" kern="0" dirty="0" smtClean="0"/>
              <a:t>     Presidente do Conselho Municipal de Trabalho, Emprego e Renda de Nova Iguaçu - RJ (CMTER) </a:t>
            </a:r>
          </a:p>
          <a:p>
            <a:pPr eaLnBrk="0" hangingPunct="0">
              <a:spcBef>
                <a:spcPct val="20000"/>
              </a:spcBef>
              <a:buFont typeface="Arial" pitchFamily="34" charset="0"/>
              <a:buChar char="•"/>
              <a:defRPr/>
            </a:pPr>
            <a:r>
              <a:rPr lang="pt-BR" sz="1500" b="1" kern="0" dirty="0"/>
              <a:t> </a:t>
            </a:r>
            <a:r>
              <a:rPr lang="pt-BR" sz="1500" b="1" kern="0" dirty="0" smtClean="0"/>
              <a:t>    Diretor Executivo da Assertiva Inteligência Empresarial – Consultoria.</a:t>
            </a:r>
            <a:endParaRPr lang="pt-BR" sz="1500" b="1" dirty="0" smtClean="0">
              <a:solidFill>
                <a:srgbClr val="716D65"/>
              </a:solidFill>
              <a:ea typeface="MS PGothic" pitchFamily="34" charset="-128"/>
            </a:endParaRPr>
          </a:p>
        </p:txBody>
      </p:sp>
      <p:sp>
        <p:nvSpPr>
          <p:cNvPr id="12" name="Retângulo 11"/>
          <p:cNvSpPr>
            <a:spLocks noChangeArrowheads="1"/>
          </p:cNvSpPr>
          <p:nvPr/>
        </p:nvSpPr>
        <p:spPr bwMode="auto">
          <a:xfrm>
            <a:off x="107504" y="973177"/>
            <a:ext cx="6048672"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pt-BR" sz="2000" b="1" dirty="0">
                <a:solidFill>
                  <a:srgbClr val="EF792F"/>
                </a:solidFill>
              </a:rPr>
              <a:t>MINI CURRÍCULO DO PROFESSOR</a:t>
            </a:r>
          </a:p>
          <a:p>
            <a:pPr>
              <a:defRPr/>
            </a:pPr>
            <a:r>
              <a:rPr lang="pt-BR" sz="2000" b="1" dirty="0" smtClean="0"/>
              <a:t>Prof. Msc</a:t>
            </a:r>
            <a:r>
              <a:rPr lang="pt-BR" sz="2000" b="1" dirty="0"/>
              <a:t>. Adm</a:t>
            </a:r>
            <a:r>
              <a:rPr lang="pt-BR" sz="2000" b="1" dirty="0" smtClean="0"/>
              <a:t>. Eco. Luiz Cláudio Brites Lobato</a:t>
            </a:r>
          </a:p>
          <a:p>
            <a:pPr>
              <a:defRPr/>
            </a:pPr>
            <a:r>
              <a:rPr lang="pt-BR" sz="2000" b="1" dirty="0" smtClean="0">
                <a:solidFill>
                  <a:schemeClr val="accent1">
                    <a:lumMod val="75000"/>
                  </a:schemeClr>
                </a:solidFill>
              </a:rPr>
              <a:t>e-mail</a:t>
            </a:r>
            <a:r>
              <a:rPr lang="pt-BR" sz="2000" b="1" dirty="0">
                <a:solidFill>
                  <a:schemeClr val="accent1">
                    <a:lumMod val="75000"/>
                  </a:schemeClr>
                </a:solidFill>
              </a:rPr>
              <a:t>: </a:t>
            </a:r>
            <a:r>
              <a:rPr lang="pt-BR" sz="2000" b="1" dirty="0" smtClean="0">
                <a:solidFill>
                  <a:schemeClr val="tx2"/>
                </a:solidFill>
                <a:hlinkClick r:id="rId3"/>
              </a:rPr>
              <a:t>luizlobato0101@gmail.com</a:t>
            </a:r>
            <a:endParaRPr lang="pt-BR" sz="2000" b="1" dirty="0" smtClean="0">
              <a:solidFill>
                <a:schemeClr val="tx2"/>
              </a:solidFill>
            </a:endParaRPr>
          </a:p>
          <a:p>
            <a:pPr>
              <a:defRPr/>
            </a:pPr>
            <a:r>
              <a:rPr lang="pt-BR" sz="2000" b="1" dirty="0" smtClean="0">
                <a:solidFill>
                  <a:schemeClr val="accent1">
                    <a:lumMod val="75000"/>
                  </a:schemeClr>
                </a:solidFill>
              </a:rPr>
              <a:t>site: </a:t>
            </a:r>
            <a:r>
              <a:rPr lang="pt-BR" altLang="pt-BR" sz="2000" b="1" dirty="0" smtClean="0">
                <a:solidFill>
                  <a:srgbClr val="716D65"/>
                </a:solidFill>
                <a:hlinkClick r:id="rId4"/>
              </a:rPr>
              <a:t>http://luizlobato0101.wix.com/quasemilalunos</a:t>
            </a:r>
            <a:endParaRPr lang="pt-BR" altLang="pt-BR" sz="2000" b="1" dirty="0" smtClean="0">
              <a:solidFill>
                <a:srgbClr val="716D65"/>
              </a:solidFill>
            </a:endParaRPr>
          </a:p>
        </p:txBody>
      </p:sp>
      <p:pic>
        <p:nvPicPr>
          <p:cNvPr id="13" name="Picture 9"/>
          <p:cNvPicPr>
            <a:picLocks noChangeAspect="1" noChangeArrowheads="1"/>
          </p:cNvPicPr>
          <p:nvPr/>
        </p:nvPicPr>
        <p:blipFill rotWithShape="1">
          <a:blip r:embed="rId5" cstate="print"/>
          <a:srcRect t="10740" r="38208" b="18191"/>
          <a:stretch/>
        </p:blipFill>
        <p:spPr bwMode="auto">
          <a:xfrm>
            <a:off x="251520" y="2420888"/>
            <a:ext cx="1008112" cy="361173"/>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CaixaDeTexto 1"/>
          <p:cNvSpPr txBox="1">
            <a:spLocks noChangeArrowheads="1"/>
          </p:cNvSpPr>
          <p:nvPr/>
        </p:nvSpPr>
        <p:spPr bwMode="auto">
          <a:xfrm>
            <a:off x="1403648" y="2442374"/>
            <a:ext cx="405681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1600" dirty="0" smtClean="0"/>
              <a:t>CV: http://lattes.cnpq.br/3427030031014619</a:t>
            </a:r>
            <a:endParaRPr lang="pt-BR" sz="1600" u="sng" dirty="0">
              <a:solidFill>
                <a:schemeClr val="accent1"/>
              </a:solidFill>
            </a:endParaRPr>
          </a:p>
        </p:txBody>
      </p:sp>
      <p:sp>
        <p:nvSpPr>
          <p:cNvPr id="16" name="Retângulo 15"/>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pic>
        <p:nvPicPr>
          <p:cNvPr id="17" name="Picture 2"/>
          <p:cNvPicPr>
            <a:picLocks noChangeAspect="1" noChangeArrowheads="1"/>
          </p:cNvPicPr>
          <p:nvPr/>
        </p:nvPicPr>
        <p:blipFill>
          <a:blip r:embed="rId6" cstate="print"/>
          <a:srcRect/>
          <a:stretch>
            <a:fillRect/>
          </a:stretch>
        </p:blipFill>
        <p:spPr bwMode="auto">
          <a:xfrm>
            <a:off x="6516216" y="2780928"/>
            <a:ext cx="2477958" cy="17606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6" name="Retângulo 5"/>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2" name="Retângulo 1"/>
          <p:cNvSpPr/>
          <p:nvPr/>
        </p:nvSpPr>
        <p:spPr>
          <a:xfrm>
            <a:off x="1547664" y="797803"/>
            <a:ext cx="6408712" cy="830997"/>
          </a:xfrm>
          <a:prstGeom prst="rect">
            <a:avLst/>
          </a:prstGeom>
        </p:spPr>
        <p:txBody>
          <a:bodyPr wrap="square">
            <a:spAutoFit/>
          </a:bodyPr>
          <a:lstStyle/>
          <a:p>
            <a:pPr algn="just"/>
            <a:r>
              <a:rPr lang="pt-BR" sz="2400" b="1" dirty="0">
                <a:solidFill>
                  <a:schemeClr val="tx2"/>
                </a:solidFill>
                <a:effectLst>
                  <a:outerShdw blurRad="38100" dist="38100" dir="2700000" algn="tl">
                    <a:srgbClr val="000000">
                      <a:alpha val="43137"/>
                    </a:srgbClr>
                  </a:outerShdw>
                </a:effectLst>
              </a:rPr>
              <a:t>Princípios Teóricos e Metodológicos das Mídias </a:t>
            </a:r>
            <a:r>
              <a:rPr lang="pt-BR" sz="2400" b="1" dirty="0" smtClean="0">
                <a:solidFill>
                  <a:schemeClr val="tx2"/>
                </a:solidFill>
                <a:effectLst>
                  <a:outerShdw blurRad="38100" dist="38100" dir="2700000" algn="tl">
                    <a:srgbClr val="000000">
                      <a:alpha val="43137"/>
                    </a:srgbClr>
                  </a:outerShdw>
                </a:effectLst>
              </a:rPr>
              <a:t>e </a:t>
            </a:r>
          </a:p>
          <a:p>
            <a:pPr algn="ctr"/>
            <a:r>
              <a:rPr lang="pt-BR" sz="2400" b="1" dirty="0" smtClean="0">
                <a:solidFill>
                  <a:schemeClr val="tx2"/>
                </a:solidFill>
                <a:effectLst>
                  <a:outerShdw blurRad="38100" dist="38100" dir="2700000" algn="tl">
                    <a:srgbClr val="000000">
                      <a:alpha val="43137"/>
                    </a:srgbClr>
                  </a:outerShdw>
                </a:effectLst>
              </a:rPr>
              <a:t>Cibercultura </a:t>
            </a:r>
            <a:r>
              <a:rPr lang="pt-BR" sz="2400" b="1" dirty="0">
                <a:solidFill>
                  <a:schemeClr val="tx2"/>
                </a:solidFill>
                <a:effectLst>
                  <a:outerShdw blurRad="38100" dist="38100" dir="2700000" algn="tl">
                    <a:srgbClr val="000000">
                      <a:alpha val="43137"/>
                    </a:srgbClr>
                  </a:outerShdw>
                </a:effectLst>
              </a:rPr>
              <a:t>na Educação. </a:t>
            </a:r>
          </a:p>
        </p:txBody>
      </p:sp>
      <p:pic>
        <p:nvPicPr>
          <p:cNvPr id="11266" name="Picture 2" descr="Imagem relaciona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684" y="1010412"/>
            <a:ext cx="1618996" cy="92677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tângulo 6"/>
          <p:cNvSpPr/>
          <p:nvPr/>
        </p:nvSpPr>
        <p:spPr>
          <a:xfrm>
            <a:off x="251520" y="2060848"/>
            <a:ext cx="8640960" cy="1200329"/>
          </a:xfrm>
          <a:prstGeom prst="rect">
            <a:avLst/>
          </a:prstGeom>
        </p:spPr>
        <p:txBody>
          <a:bodyPr wrap="square">
            <a:spAutoFit/>
          </a:bodyPr>
          <a:lstStyle/>
          <a:p>
            <a:r>
              <a:rPr lang="pt-BR" b="1" dirty="0" smtClean="0">
                <a:effectLst>
                  <a:outerShdw blurRad="38100" dist="38100" dir="2700000" algn="tl">
                    <a:srgbClr val="000000">
                      <a:alpha val="43137"/>
                    </a:srgbClr>
                  </a:outerShdw>
                </a:effectLst>
              </a:rPr>
              <a:t>Multimídia e vídeo digital no ensino e aprendizagem</a:t>
            </a:r>
          </a:p>
          <a:p>
            <a:pPr algn="just"/>
            <a:endParaRPr lang="pt-BR" dirty="0" smtClean="0"/>
          </a:p>
          <a:p>
            <a:pPr algn="just"/>
            <a:r>
              <a:rPr lang="pt-BR" dirty="0" smtClean="0"/>
              <a:t>No entanto, os alunos, muitas vezes, não encontram um ambiente em que possam discutir suas ideias e participar do ato de aprender, mutuamente. </a:t>
            </a:r>
          </a:p>
        </p:txBody>
      </p:sp>
      <p:pic>
        <p:nvPicPr>
          <p:cNvPr id="77826" name="Picture 2" descr="Resultado de imagem para midias na sala de aulas"/>
          <p:cNvPicPr>
            <a:picLocks noChangeAspect="1" noChangeArrowheads="1"/>
          </p:cNvPicPr>
          <p:nvPr/>
        </p:nvPicPr>
        <p:blipFill>
          <a:blip r:embed="rId4" cstate="print"/>
          <a:srcRect/>
          <a:stretch>
            <a:fillRect/>
          </a:stretch>
        </p:blipFill>
        <p:spPr bwMode="auto">
          <a:xfrm>
            <a:off x="155715" y="3429000"/>
            <a:ext cx="3815188" cy="2867545"/>
          </a:xfrm>
          <a:prstGeom prst="rect">
            <a:avLst/>
          </a:prstGeom>
          <a:noFill/>
        </p:spPr>
      </p:pic>
      <p:sp>
        <p:nvSpPr>
          <p:cNvPr id="8" name="Retângulo 7"/>
          <p:cNvSpPr/>
          <p:nvPr/>
        </p:nvSpPr>
        <p:spPr>
          <a:xfrm>
            <a:off x="4067944" y="3501008"/>
            <a:ext cx="4824536" cy="2862322"/>
          </a:xfrm>
          <a:prstGeom prst="rect">
            <a:avLst/>
          </a:prstGeom>
        </p:spPr>
        <p:txBody>
          <a:bodyPr wrap="square">
            <a:spAutoFit/>
          </a:bodyPr>
          <a:lstStyle/>
          <a:p>
            <a:pPr algn="just"/>
            <a:r>
              <a:rPr lang="pt-BR" dirty="0" smtClean="0"/>
              <a:t>Um dos problemas mais debatidos quando se fala em escola e os jovens de hoje é justamente o distanciamento que há entre a cultura escolar e a cultura da juventude. </a:t>
            </a:r>
          </a:p>
          <a:p>
            <a:pPr algn="just"/>
            <a:endParaRPr lang="pt-BR" dirty="0" smtClean="0"/>
          </a:p>
          <a:p>
            <a:pPr algn="just"/>
            <a:r>
              <a:rPr lang="pt-BR" dirty="0" smtClean="0"/>
              <a:t>Os conteúdos e conceitos aprendidos em sala de aula muitas vezes não fazem sentido para estes jovens que almejam um futuro que na maioria das vezes não está ligado ou relacionado com o que veem nas salas de aula.</a:t>
            </a:r>
            <a:endParaRPr lang="pt-BR" dirty="0"/>
          </a:p>
        </p:txBody>
      </p:sp>
    </p:spTree>
    <p:extLst>
      <p:ext uri="{BB962C8B-B14F-4D97-AF65-F5344CB8AC3E}">
        <p14:creationId xmlns="" xmlns:p14="http://schemas.microsoft.com/office/powerpoint/2010/main" val="3144536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6" name="Retângulo 5"/>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2" name="Retângulo 1"/>
          <p:cNvSpPr/>
          <p:nvPr/>
        </p:nvSpPr>
        <p:spPr>
          <a:xfrm>
            <a:off x="1547664" y="692696"/>
            <a:ext cx="6408712" cy="830997"/>
          </a:xfrm>
          <a:prstGeom prst="rect">
            <a:avLst/>
          </a:prstGeom>
        </p:spPr>
        <p:txBody>
          <a:bodyPr wrap="square">
            <a:spAutoFit/>
          </a:bodyPr>
          <a:lstStyle/>
          <a:p>
            <a:pPr algn="just"/>
            <a:r>
              <a:rPr lang="pt-BR" sz="2400" b="1" dirty="0">
                <a:solidFill>
                  <a:schemeClr val="tx2"/>
                </a:solidFill>
                <a:effectLst>
                  <a:outerShdw blurRad="38100" dist="38100" dir="2700000" algn="tl">
                    <a:srgbClr val="000000">
                      <a:alpha val="43137"/>
                    </a:srgbClr>
                  </a:outerShdw>
                </a:effectLst>
              </a:rPr>
              <a:t>Princípios Teóricos e Metodológicos das Mídias </a:t>
            </a:r>
            <a:r>
              <a:rPr lang="pt-BR" sz="2400" b="1" dirty="0" smtClean="0">
                <a:solidFill>
                  <a:schemeClr val="tx2"/>
                </a:solidFill>
                <a:effectLst>
                  <a:outerShdw blurRad="38100" dist="38100" dir="2700000" algn="tl">
                    <a:srgbClr val="000000">
                      <a:alpha val="43137"/>
                    </a:srgbClr>
                  </a:outerShdw>
                </a:effectLst>
              </a:rPr>
              <a:t>e </a:t>
            </a:r>
          </a:p>
          <a:p>
            <a:pPr algn="ctr"/>
            <a:r>
              <a:rPr lang="pt-BR" sz="2400" b="1" dirty="0" smtClean="0">
                <a:solidFill>
                  <a:schemeClr val="tx2"/>
                </a:solidFill>
                <a:effectLst>
                  <a:outerShdw blurRad="38100" dist="38100" dir="2700000" algn="tl">
                    <a:srgbClr val="000000">
                      <a:alpha val="43137"/>
                    </a:srgbClr>
                  </a:outerShdw>
                </a:effectLst>
              </a:rPr>
              <a:t>Cibercultura </a:t>
            </a:r>
            <a:r>
              <a:rPr lang="pt-BR" sz="2400" b="1" dirty="0">
                <a:solidFill>
                  <a:schemeClr val="tx2"/>
                </a:solidFill>
                <a:effectLst>
                  <a:outerShdw blurRad="38100" dist="38100" dir="2700000" algn="tl">
                    <a:srgbClr val="000000">
                      <a:alpha val="43137"/>
                    </a:srgbClr>
                  </a:outerShdw>
                </a:effectLst>
              </a:rPr>
              <a:t>na Educação. </a:t>
            </a:r>
          </a:p>
        </p:txBody>
      </p:sp>
      <p:pic>
        <p:nvPicPr>
          <p:cNvPr id="11266" name="Picture 2" descr="Imagem relaciona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684" y="1010412"/>
            <a:ext cx="1618996" cy="92677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tângulo 6"/>
          <p:cNvSpPr/>
          <p:nvPr/>
        </p:nvSpPr>
        <p:spPr>
          <a:xfrm>
            <a:off x="251520" y="4073004"/>
            <a:ext cx="8640960" cy="2308324"/>
          </a:xfrm>
          <a:prstGeom prst="rect">
            <a:avLst/>
          </a:prstGeom>
        </p:spPr>
        <p:txBody>
          <a:bodyPr wrap="square">
            <a:spAutoFit/>
          </a:bodyPr>
          <a:lstStyle/>
          <a:p>
            <a:pPr algn="just"/>
            <a:endParaRPr lang="pt-BR" dirty="0" smtClean="0"/>
          </a:p>
          <a:p>
            <a:pPr algn="just"/>
            <a:r>
              <a:rPr lang="pt-BR" dirty="0" smtClean="0"/>
              <a:t>A interatividade proporcionada pelos aplicativos multimídia pode auxiliar tanto na tarefa de ensinar quanto na de aprender.</a:t>
            </a:r>
          </a:p>
          <a:p>
            <a:pPr algn="just"/>
            <a:endParaRPr lang="pt-BR" dirty="0" smtClean="0"/>
          </a:p>
          <a:p>
            <a:pPr algn="just"/>
            <a:r>
              <a:rPr lang="pt-BR" dirty="0" smtClean="0"/>
              <a:t>Mediante estudos de Mayer (2001), quando a mensagem é pobremente desenhada, os alunos têm mais dificuldade em compreendê-la, sendo a carga cognitiva extrínseca elevada, quando a mensagem está bem estruturada e apresentada, a carga cognitiva é minimizada.</a:t>
            </a:r>
          </a:p>
        </p:txBody>
      </p:sp>
      <p:pic>
        <p:nvPicPr>
          <p:cNvPr id="33793" name="Picture 1"/>
          <p:cNvPicPr>
            <a:picLocks noChangeAspect="1" noChangeArrowheads="1"/>
          </p:cNvPicPr>
          <p:nvPr/>
        </p:nvPicPr>
        <p:blipFill>
          <a:blip r:embed="rId4" cstate="print"/>
          <a:srcRect/>
          <a:stretch>
            <a:fillRect/>
          </a:stretch>
        </p:blipFill>
        <p:spPr bwMode="auto">
          <a:xfrm>
            <a:off x="179512" y="1988840"/>
            <a:ext cx="1610672" cy="1932806"/>
          </a:xfrm>
          <a:prstGeom prst="rect">
            <a:avLst/>
          </a:prstGeom>
          <a:noFill/>
          <a:ln w="9525">
            <a:noFill/>
            <a:miter lim="800000"/>
            <a:headEnd/>
            <a:tailEnd/>
          </a:ln>
        </p:spPr>
      </p:pic>
      <p:sp>
        <p:nvSpPr>
          <p:cNvPr id="8" name="Retângulo 7"/>
          <p:cNvSpPr/>
          <p:nvPr/>
        </p:nvSpPr>
        <p:spPr>
          <a:xfrm>
            <a:off x="1907704" y="1984772"/>
            <a:ext cx="7056784" cy="2308324"/>
          </a:xfrm>
          <a:prstGeom prst="rect">
            <a:avLst/>
          </a:prstGeom>
        </p:spPr>
        <p:txBody>
          <a:bodyPr wrap="square">
            <a:spAutoFit/>
          </a:bodyPr>
          <a:lstStyle/>
          <a:p>
            <a:pPr algn="just"/>
            <a:r>
              <a:rPr lang="pt-BR" dirty="0" smtClean="0"/>
              <a:t>A multimídia interativa permite uma exploração profunda devido à sua dimensão não linear. Através da multimídia tem-se uma nova estruturação de como apresentar, demonstrar e estruturar a informação apreendida. </a:t>
            </a:r>
          </a:p>
          <a:p>
            <a:pPr algn="just"/>
            <a:endParaRPr lang="pt-BR" dirty="0" smtClean="0"/>
          </a:p>
          <a:p>
            <a:pPr algn="just"/>
            <a:r>
              <a:rPr lang="pt-BR" dirty="0" smtClean="0"/>
              <a:t>O computador mediante texto, imagem e som interrompe a relação autor / leitor que é claramente definida num livro, passa para um nível mais elevado, reconfigurando a maneira de como é tratada esta relação. </a:t>
            </a:r>
          </a:p>
        </p:txBody>
      </p:sp>
      <p:pic>
        <p:nvPicPr>
          <p:cNvPr id="33794" name="Picture 2"/>
          <p:cNvPicPr>
            <a:picLocks noChangeAspect="1" noChangeArrowheads="1"/>
          </p:cNvPicPr>
          <p:nvPr/>
        </p:nvPicPr>
        <p:blipFill>
          <a:blip r:embed="rId5" cstate="print"/>
          <a:srcRect/>
          <a:stretch>
            <a:fillRect/>
          </a:stretch>
        </p:blipFill>
        <p:spPr bwMode="auto">
          <a:xfrm>
            <a:off x="2987824" y="1556792"/>
            <a:ext cx="3629025" cy="409575"/>
          </a:xfrm>
          <a:prstGeom prst="rect">
            <a:avLst/>
          </a:prstGeom>
          <a:noFill/>
          <a:ln w="9525">
            <a:noFill/>
            <a:miter lim="800000"/>
            <a:headEnd/>
            <a:tailEnd/>
          </a:ln>
        </p:spPr>
      </p:pic>
    </p:spTree>
    <p:extLst>
      <p:ext uri="{BB962C8B-B14F-4D97-AF65-F5344CB8AC3E}">
        <p14:creationId xmlns="" xmlns:p14="http://schemas.microsoft.com/office/powerpoint/2010/main" val="31445361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6" name="Retângulo 5"/>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2" name="Retângulo 1"/>
          <p:cNvSpPr/>
          <p:nvPr/>
        </p:nvSpPr>
        <p:spPr>
          <a:xfrm>
            <a:off x="1547664" y="692696"/>
            <a:ext cx="6408712" cy="830997"/>
          </a:xfrm>
          <a:prstGeom prst="rect">
            <a:avLst/>
          </a:prstGeom>
        </p:spPr>
        <p:txBody>
          <a:bodyPr wrap="square">
            <a:spAutoFit/>
          </a:bodyPr>
          <a:lstStyle/>
          <a:p>
            <a:pPr algn="just"/>
            <a:r>
              <a:rPr lang="pt-BR" sz="2400" b="1" dirty="0">
                <a:solidFill>
                  <a:schemeClr val="tx2"/>
                </a:solidFill>
                <a:effectLst>
                  <a:outerShdw blurRad="38100" dist="38100" dir="2700000" algn="tl">
                    <a:srgbClr val="000000">
                      <a:alpha val="43137"/>
                    </a:srgbClr>
                  </a:outerShdw>
                </a:effectLst>
              </a:rPr>
              <a:t>Princípios Teóricos e Metodológicos das Mídias </a:t>
            </a:r>
            <a:r>
              <a:rPr lang="pt-BR" sz="2400" b="1" dirty="0" smtClean="0">
                <a:solidFill>
                  <a:schemeClr val="tx2"/>
                </a:solidFill>
                <a:effectLst>
                  <a:outerShdw blurRad="38100" dist="38100" dir="2700000" algn="tl">
                    <a:srgbClr val="000000">
                      <a:alpha val="43137"/>
                    </a:srgbClr>
                  </a:outerShdw>
                </a:effectLst>
              </a:rPr>
              <a:t>e </a:t>
            </a:r>
          </a:p>
          <a:p>
            <a:pPr algn="ctr"/>
            <a:r>
              <a:rPr lang="pt-BR" sz="2400" b="1" dirty="0" smtClean="0">
                <a:solidFill>
                  <a:schemeClr val="tx2"/>
                </a:solidFill>
                <a:effectLst>
                  <a:outerShdw blurRad="38100" dist="38100" dir="2700000" algn="tl">
                    <a:srgbClr val="000000">
                      <a:alpha val="43137"/>
                    </a:srgbClr>
                  </a:outerShdw>
                </a:effectLst>
              </a:rPr>
              <a:t>Cibercultura </a:t>
            </a:r>
            <a:r>
              <a:rPr lang="pt-BR" sz="2400" b="1" dirty="0">
                <a:solidFill>
                  <a:schemeClr val="tx2"/>
                </a:solidFill>
                <a:effectLst>
                  <a:outerShdw blurRad="38100" dist="38100" dir="2700000" algn="tl">
                    <a:srgbClr val="000000">
                      <a:alpha val="43137"/>
                    </a:srgbClr>
                  </a:outerShdw>
                </a:effectLst>
              </a:rPr>
              <a:t>na Educação. </a:t>
            </a:r>
          </a:p>
        </p:txBody>
      </p:sp>
      <p:pic>
        <p:nvPicPr>
          <p:cNvPr id="11266" name="Picture 2" descr="Imagem relaciona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684" y="1010412"/>
            <a:ext cx="1618996" cy="92677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tângulo 6"/>
          <p:cNvSpPr/>
          <p:nvPr/>
        </p:nvSpPr>
        <p:spPr>
          <a:xfrm>
            <a:off x="251520" y="1916832"/>
            <a:ext cx="8640960" cy="2862322"/>
          </a:xfrm>
          <a:prstGeom prst="rect">
            <a:avLst/>
          </a:prstGeom>
        </p:spPr>
        <p:txBody>
          <a:bodyPr wrap="square">
            <a:spAutoFit/>
          </a:bodyPr>
          <a:lstStyle/>
          <a:p>
            <a:pPr algn="just"/>
            <a:r>
              <a:rPr lang="pt-BR" dirty="0" smtClean="0"/>
              <a:t> Afirma que temos que nos envolver ativamente num processamento cognitivo para construirmos uma representação mental coerente. </a:t>
            </a:r>
          </a:p>
          <a:p>
            <a:pPr algn="just"/>
            <a:endParaRPr lang="pt-BR" dirty="0" smtClean="0"/>
          </a:p>
          <a:p>
            <a:pPr algn="just"/>
            <a:r>
              <a:rPr lang="pt-BR" dirty="0" smtClean="0"/>
              <a:t>Isso inclui prestar atenção, organizar a nova informação e integrá-la no conhecimento existente. Este processo envolve ativar o conhecimento na memória em longo prazo e trazê-lo para a memória em curto prazo. </a:t>
            </a:r>
          </a:p>
          <a:p>
            <a:pPr algn="just"/>
            <a:endParaRPr lang="pt-BR" dirty="0" smtClean="0"/>
          </a:p>
          <a:p>
            <a:pPr algn="just"/>
            <a:r>
              <a:rPr lang="pt-BR" dirty="0" smtClean="0"/>
              <a:t>Como resultado dos estudos realizados e dos pressupostos enunciados, Mayer (2000, p. 1-19) propõe sete princípios que devem estar subjacentes à concepção de um documento multimídia:</a:t>
            </a:r>
          </a:p>
        </p:txBody>
      </p:sp>
      <p:pic>
        <p:nvPicPr>
          <p:cNvPr id="8" name="Picture 1"/>
          <p:cNvPicPr>
            <a:picLocks noChangeAspect="1" noChangeArrowheads="1"/>
          </p:cNvPicPr>
          <p:nvPr/>
        </p:nvPicPr>
        <p:blipFill>
          <a:blip r:embed="rId4" cstate="print"/>
          <a:srcRect/>
          <a:stretch>
            <a:fillRect/>
          </a:stretch>
        </p:blipFill>
        <p:spPr bwMode="auto">
          <a:xfrm>
            <a:off x="7308304" y="4509120"/>
            <a:ext cx="1610672" cy="1932806"/>
          </a:xfrm>
          <a:prstGeom prst="rect">
            <a:avLst/>
          </a:prstGeom>
          <a:noFill/>
          <a:ln w="9525">
            <a:noFill/>
            <a:miter lim="800000"/>
            <a:headEnd/>
            <a:tailEnd/>
          </a:ln>
        </p:spPr>
      </p:pic>
      <p:sp>
        <p:nvSpPr>
          <p:cNvPr id="9" name="Retângulo 8"/>
          <p:cNvSpPr/>
          <p:nvPr/>
        </p:nvSpPr>
        <p:spPr>
          <a:xfrm>
            <a:off x="251520" y="4797152"/>
            <a:ext cx="6984776" cy="923330"/>
          </a:xfrm>
          <a:prstGeom prst="rect">
            <a:avLst/>
          </a:prstGeom>
        </p:spPr>
        <p:txBody>
          <a:bodyPr wrap="square">
            <a:spAutoFit/>
          </a:bodyPr>
          <a:lstStyle/>
          <a:p>
            <a:pPr algn="just"/>
            <a:endParaRPr lang="pt-BR" dirty="0" smtClean="0"/>
          </a:p>
          <a:p>
            <a:pPr algn="just"/>
            <a:r>
              <a:rPr lang="pt-BR" dirty="0" smtClean="0"/>
              <a:t>1. Os alunos aprendem melhor quando se combinam palavras e imagens do que só palavras — princípio multimídia; </a:t>
            </a:r>
          </a:p>
        </p:txBody>
      </p:sp>
      <p:pic>
        <p:nvPicPr>
          <p:cNvPr id="10" name="Picture 2"/>
          <p:cNvPicPr>
            <a:picLocks noChangeAspect="1" noChangeArrowheads="1"/>
          </p:cNvPicPr>
          <p:nvPr/>
        </p:nvPicPr>
        <p:blipFill>
          <a:blip r:embed="rId5" cstate="print"/>
          <a:srcRect/>
          <a:stretch>
            <a:fillRect/>
          </a:stretch>
        </p:blipFill>
        <p:spPr bwMode="auto">
          <a:xfrm>
            <a:off x="2987824" y="1556792"/>
            <a:ext cx="3629025" cy="409575"/>
          </a:xfrm>
          <a:prstGeom prst="rect">
            <a:avLst/>
          </a:prstGeom>
          <a:noFill/>
          <a:ln w="9525">
            <a:noFill/>
            <a:miter lim="800000"/>
            <a:headEnd/>
            <a:tailEnd/>
          </a:ln>
        </p:spPr>
      </p:pic>
    </p:spTree>
    <p:extLst>
      <p:ext uri="{BB962C8B-B14F-4D97-AF65-F5344CB8AC3E}">
        <p14:creationId xmlns="" xmlns:p14="http://schemas.microsoft.com/office/powerpoint/2010/main" val="31445361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6" name="Retângulo 5"/>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2" name="Retângulo 1"/>
          <p:cNvSpPr/>
          <p:nvPr/>
        </p:nvSpPr>
        <p:spPr>
          <a:xfrm>
            <a:off x="1547664" y="692696"/>
            <a:ext cx="6408712" cy="830997"/>
          </a:xfrm>
          <a:prstGeom prst="rect">
            <a:avLst/>
          </a:prstGeom>
        </p:spPr>
        <p:txBody>
          <a:bodyPr wrap="square">
            <a:spAutoFit/>
          </a:bodyPr>
          <a:lstStyle/>
          <a:p>
            <a:pPr algn="just"/>
            <a:r>
              <a:rPr lang="pt-BR" sz="2400" b="1" dirty="0">
                <a:solidFill>
                  <a:schemeClr val="tx2"/>
                </a:solidFill>
                <a:effectLst>
                  <a:outerShdw blurRad="38100" dist="38100" dir="2700000" algn="tl">
                    <a:srgbClr val="000000">
                      <a:alpha val="43137"/>
                    </a:srgbClr>
                  </a:outerShdw>
                </a:effectLst>
              </a:rPr>
              <a:t>Princípios Teóricos e Metodológicos das Mídias </a:t>
            </a:r>
            <a:r>
              <a:rPr lang="pt-BR" sz="2400" b="1" dirty="0" smtClean="0">
                <a:solidFill>
                  <a:schemeClr val="tx2"/>
                </a:solidFill>
                <a:effectLst>
                  <a:outerShdw blurRad="38100" dist="38100" dir="2700000" algn="tl">
                    <a:srgbClr val="000000">
                      <a:alpha val="43137"/>
                    </a:srgbClr>
                  </a:outerShdw>
                </a:effectLst>
              </a:rPr>
              <a:t>e </a:t>
            </a:r>
          </a:p>
          <a:p>
            <a:pPr algn="ctr"/>
            <a:r>
              <a:rPr lang="pt-BR" sz="2400" b="1" dirty="0" smtClean="0">
                <a:solidFill>
                  <a:schemeClr val="tx2"/>
                </a:solidFill>
                <a:effectLst>
                  <a:outerShdw blurRad="38100" dist="38100" dir="2700000" algn="tl">
                    <a:srgbClr val="000000">
                      <a:alpha val="43137"/>
                    </a:srgbClr>
                  </a:outerShdw>
                </a:effectLst>
              </a:rPr>
              <a:t>Cibercultura </a:t>
            </a:r>
            <a:r>
              <a:rPr lang="pt-BR" sz="2400" b="1" dirty="0">
                <a:solidFill>
                  <a:schemeClr val="tx2"/>
                </a:solidFill>
                <a:effectLst>
                  <a:outerShdw blurRad="38100" dist="38100" dir="2700000" algn="tl">
                    <a:srgbClr val="000000">
                      <a:alpha val="43137"/>
                    </a:srgbClr>
                  </a:outerShdw>
                </a:effectLst>
              </a:rPr>
              <a:t>na Educação. </a:t>
            </a:r>
          </a:p>
        </p:txBody>
      </p:sp>
      <p:pic>
        <p:nvPicPr>
          <p:cNvPr id="11266" name="Picture 2" descr="Imagem relaciona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684" y="1010412"/>
            <a:ext cx="1618996" cy="92677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tângulo 6"/>
          <p:cNvSpPr/>
          <p:nvPr/>
        </p:nvSpPr>
        <p:spPr>
          <a:xfrm>
            <a:off x="251520" y="4000996"/>
            <a:ext cx="8640960" cy="2308324"/>
          </a:xfrm>
          <a:prstGeom prst="rect">
            <a:avLst/>
          </a:prstGeom>
        </p:spPr>
        <p:txBody>
          <a:bodyPr wrap="square">
            <a:spAutoFit/>
          </a:bodyPr>
          <a:lstStyle/>
          <a:p>
            <a:pPr algn="just"/>
            <a:endParaRPr lang="pt-BR" dirty="0" smtClean="0"/>
          </a:p>
          <a:p>
            <a:pPr algn="just"/>
            <a:r>
              <a:rPr lang="pt-BR" dirty="0" smtClean="0"/>
              <a:t>4. Quando palavras, imagens ou sons não relevantes para o assunto são excluídos — princípio de coerência; quando se utiliza animação e narração em vez de animação e texto escrito — princípio de modalidade;</a:t>
            </a:r>
          </a:p>
          <a:p>
            <a:pPr algn="just"/>
            <a:endParaRPr lang="pt-BR" dirty="0" smtClean="0"/>
          </a:p>
          <a:p>
            <a:pPr algn="just"/>
            <a:r>
              <a:rPr lang="pt-BR" dirty="0" smtClean="0"/>
              <a:t>5. Quando se utiliza animação e narração em vez de animação, narração e texto — princípio de redundância;</a:t>
            </a:r>
          </a:p>
          <a:p>
            <a:pPr algn="just"/>
            <a:endParaRPr lang="pt-BR" dirty="0" smtClean="0"/>
          </a:p>
        </p:txBody>
      </p:sp>
      <p:pic>
        <p:nvPicPr>
          <p:cNvPr id="9" name="Picture 1"/>
          <p:cNvPicPr>
            <a:picLocks noChangeAspect="1" noChangeArrowheads="1"/>
          </p:cNvPicPr>
          <p:nvPr/>
        </p:nvPicPr>
        <p:blipFill>
          <a:blip r:embed="rId4" cstate="print"/>
          <a:srcRect/>
          <a:stretch>
            <a:fillRect/>
          </a:stretch>
        </p:blipFill>
        <p:spPr bwMode="auto">
          <a:xfrm>
            <a:off x="179512" y="1988840"/>
            <a:ext cx="1610672" cy="1932806"/>
          </a:xfrm>
          <a:prstGeom prst="rect">
            <a:avLst/>
          </a:prstGeom>
          <a:noFill/>
          <a:ln w="9525">
            <a:noFill/>
            <a:miter lim="800000"/>
            <a:headEnd/>
            <a:tailEnd/>
          </a:ln>
        </p:spPr>
      </p:pic>
      <p:sp>
        <p:nvSpPr>
          <p:cNvPr id="10" name="Retângulo 9"/>
          <p:cNvSpPr/>
          <p:nvPr/>
        </p:nvSpPr>
        <p:spPr>
          <a:xfrm>
            <a:off x="1835696" y="2136339"/>
            <a:ext cx="7128792" cy="1754326"/>
          </a:xfrm>
          <a:prstGeom prst="rect">
            <a:avLst/>
          </a:prstGeom>
        </p:spPr>
        <p:txBody>
          <a:bodyPr wrap="square">
            <a:spAutoFit/>
          </a:bodyPr>
          <a:lstStyle/>
          <a:p>
            <a:pPr algn="just"/>
            <a:r>
              <a:rPr lang="pt-BR" dirty="0" smtClean="0"/>
              <a:t> 2. Quando palavras e imagens correspondentes estão próximas em vez de afastadas, por exemplo, no mesmo écran — princípio de proximidade espacial;</a:t>
            </a:r>
          </a:p>
          <a:p>
            <a:pPr algn="just"/>
            <a:endParaRPr lang="pt-BR" dirty="0" smtClean="0"/>
          </a:p>
          <a:p>
            <a:pPr algn="just"/>
            <a:r>
              <a:rPr lang="pt-BR" dirty="0" smtClean="0"/>
              <a:t>3. Quando palavras e imagens são apresentadas simultaneamente em vez de sucessivamente — princípio de proximidade temporal;</a:t>
            </a:r>
          </a:p>
        </p:txBody>
      </p:sp>
      <p:pic>
        <p:nvPicPr>
          <p:cNvPr id="11" name="Picture 2"/>
          <p:cNvPicPr>
            <a:picLocks noChangeAspect="1" noChangeArrowheads="1"/>
          </p:cNvPicPr>
          <p:nvPr/>
        </p:nvPicPr>
        <p:blipFill>
          <a:blip r:embed="rId5" cstate="print"/>
          <a:srcRect/>
          <a:stretch>
            <a:fillRect/>
          </a:stretch>
        </p:blipFill>
        <p:spPr bwMode="auto">
          <a:xfrm>
            <a:off x="2987824" y="1556792"/>
            <a:ext cx="3629025" cy="409575"/>
          </a:xfrm>
          <a:prstGeom prst="rect">
            <a:avLst/>
          </a:prstGeom>
          <a:noFill/>
          <a:ln w="9525">
            <a:noFill/>
            <a:miter lim="800000"/>
            <a:headEnd/>
            <a:tailEnd/>
          </a:ln>
        </p:spPr>
      </p:pic>
    </p:spTree>
    <p:extLst>
      <p:ext uri="{BB962C8B-B14F-4D97-AF65-F5344CB8AC3E}">
        <p14:creationId xmlns="" xmlns:p14="http://schemas.microsoft.com/office/powerpoint/2010/main" val="31445361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6" name="Retângulo 5"/>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2" name="Retângulo 1"/>
          <p:cNvSpPr/>
          <p:nvPr/>
        </p:nvSpPr>
        <p:spPr>
          <a:xfrm>
            <a:off x="1547664" y="692696"/>
            <a:ext cx="6408712" cy="830997"/>
          </a:xfrm>
          <a:prstGeom prst="rect">
            <a:avLst/>
          </a:prstGeom>
        </p:spPr>
        <p:txBody>
          <a:bodyPr wrap="square">
            <a:spAutoFit/>
          </a:bodyPr>
          <a:lstStyle/>
          <a:p>
            <a:pPr algn="just"/>
            <a:r>
              <a:rPr lang="pt-BR" sz="2400" b="1" dirty="0">
                <a:solidFill>
                  <a:schemeClr val="tx2"/>
                </a:solidFill>
                <a:effectLst>
                  <a:outerShdw blurRad="38100" dist="38100" dir="2700000" algn="tl">
                    <a:srgbClr val="000000">
                      <a:alpha val="43137"/>
                    </a:srgbClr>
                  </a:outerShdw>
                </a:effectLst>
              </a:rPr>
              <a:t>Princípios Teóricos e Metodológicos das Mídias </a:t>
            </a:r>
            <a:r>
              <a:rPr lang="pt-BR" sz="2400" b="1" dirty="0" smtClean="0">
                <a:solidFill>
                  <a:schemeClr val="tx2"/>
                </a:solidFill>
                <a:effectLst>
                  <a:outerShdw blurRad="38100" dist="38100" dir="2700000" algn="tl">
                    <a:srgbClr val="000000">
                      <a:alpha val="43137"/>
                    </a:srgbClr>
                  </a:outerShdw>
                </a:effectLst>
              </a:rPr>
              <a:t>e </a:t>
            </a:r>
          </a:p>
          <a:p>
            <a:pPr algn="ctr"/>
            <a:r>
              <a:rPr lang="pt-BR" sz="2400" b="1" dirty="0" smtClean="0">
                <a:solidFill>
                  <a:schemeClr val="tx2"/>
                </a:solidFill>
                <a:effectLst>
                  <a:outerShdw blurRad="38100" dist="38100" dir="2700000" algn="tl">
                    <a:srgbClr val="000000">
                      <a:alpha val="43137"/>
                    </a:srgbClr>
                  </a:outerShdw>
                </a:effectLst>
              </a:rPr>
              <a:t>Cibercultura </a:t>
            </a:r>
            <a:r>
              <a:rPr lang="pt-BR" sz="2400" b="1" dirty="0">
                <a:solidFill>
                  <a:schemeClr val="tx2"/>
                </a:solidFill>
                <a:effectLst>
                  <a:outerShdw blurRad="38100" dist="38100" dir="2700000" algn="tl">
                    <a:srgbClr val="000000">
                      <a:alpha val="43137"/>
                    </a:srgbClr>
                  </a:outerShdw>
                </a:effectLst>
              </a:rPr>
              <a:t>na Educação. </a:t>
            </a:r>
          </a:p>
        </p:txBody>
      </p:sp>
      <p:pic>
        <p:nvPicPr>
          <p:cNvPr id="11266" name="Picture 2" descr="Imagem relaciona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684" y="1010412"/>
            <a:ext cx="1618996" cy="92677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tângulo 6"/>
          <p:cNvSpPr/>
          <p:nvPr/>
        </p:nvSpPr>
        <p:spPr>
          <a:xfrm>
            <a:off x="251520" y="1916832"/>
            <a:ext cx="8640960" cy="2031325"/>
          </a:xfrm>
          <a:prstGeom prst="rect">
            <a:avLst/>
          </a:prstGeom>
        </p:spPr>
        <p:txBody>
          <a:bodyPr wrap="square">
            <a:spAutoFit/>
          </a:bodyPr>
          <a:lstStyle/>
          <a:p>
            <a:pPr algn="just"/>
            <a:r>
              <a:rPr lang="pt-BR" dirty="0" smtClean="0"/>
              <a:t>6. E ainda analisando os sujeitos relativamente aos conhecimentos e à orientação espacial, concluiu que os sujeitos que se beneficiam mais de um documento multimídia são os que têm poucos conhecimentos relativamente e aos que já têm muitos conhecimentos;</a:t>
            </a:r>
          </a:p>
          <a:p>
            <a:pPr algn="just"/>
            <a:endParaRPr lang="pt-BR" dirty="0" smtClean="0"/>
          </a:p>
          <a:p>
            <a:pPr algn="just"/>
            <a:r>
              <a:rPr lang="pt-BR" dirty="0" smtClean="0"/>
              <a:t>7. Que são os sujeitos que têm elevada orientação espacial que mais se beneficiam comparativamente aos que têm pouca orientação espacial — princípio das diferenças individuais.</a:t>
            </a:r>
          </a:p>
        </p:txBody>
      </p:sp>
      <p:pic>
        <p:nvPicPr>
          <p:cNvPr id="9" name="Picture 1"/>
          <p:cNvPicPr>
            <a:picLocks noChangeAspect="1" noChangeArrowheads="1"/>
          </p:cNvPicPr>
          <p:nvPr/>
        </p:nvPicPr>
        <p:blipFill>
          <a:blip r:embed="rId4" cstate="print"/>
          <a:srcRect/>
          <a:stretch>
            <a:fillRect/>
          </a:stretch>
        </p:blipFill>
        <p:spPr bwMode="auto">
          <a:xfrm>
            <a:off x="7380312" y="4221088"/>
            <a:ext cx="1610672" cy="1932806"/>
          </a:xfrm>
          <a:prstGeom prst="rect">
            <a:avLst/>
          </a:prstGeom>
          <a:noFill/>
          <a:ln w="9525">
            <a:noFill/>
            <a:miter lim="800000"/>
            <a:headEnd/>
            <a:tailEnd/>
          </a:ln>
        </p:spPr>
      </p:pic>
      <p:sp>
        <p:nvSpPr>
          <p:cNvPr id="10" name="Retângulo 9"/>
          <p:cNvSpPr/>
          <p:nvPr/>
        </p:nvSpPr>
        <p:spPr>
          <a:xfrm>
            <a:off x="251520" y="4073004"/>
            <a:ext cx="7056784" cy="2308324"/>
          </a:xfrm>
          <a:prstGeom prst="rect">
            <a:avLst/>
          </a:prstGeom>
        </p:spPr>
        <p:txBody>
          <a:bodyPr wrap="square">
            <a:spAutoFit/>
          </a:bodyPr>
          <a:lstStyle/>
          <a:p>
            <a:pPr algn="just"/>
            <a:r>
              <a:rPr lang="pt-BR" dirty="0" smtClean="0"/>
              <a:t>Neste contexto, dentre os usuários mais interessados em atividade deste gênero, como o vídeo digital, estão crianças e adolescentes, um público que crescentemente se identifica muito com esse tipo de mídia, dado seu caráter altamente motivacional.</a:t>
            </a:r>
          </a:p>
          <a:p>
            <a:pPr algn="just"/>
            <a:endParaRPr lang="pt-BR" dirty="0" smtClean="0"/>
          </a:p>
          <a:p>
            <a:pPr algn="just"/>
            <a:r>
              <a:rPr lang="pt-BR" dirty="0" smtClean="0"/>
              <a:t>Apesar de ser geralmente associada ao lazer e entretenimento a produção de vídeos digitais pode ser utilizada como atividade de ensino e aprendizagem com vasto potencial educacional ainda a ser explorado.</a:t>
            </a:r>
          </a:p>
        </p:txBody>
      </p:sp>
      <p:pic>
        <p:nvPicPr>
          <p:cNvPr id="11" name="Picture 2"/>
          <p:cNvPicPr>
            <a:picLocks noChangeAspect="1" noChangeArrowheads="1"/>
          </p:cNvPicPr>
          <p:nvPr/>
        </p:nvPicPr>
        <p:blipFill>
          <a:blip r:embed="rId5" cstate="print"/>
          <a:srcRect/>
          <a:stretch>
            <a:fillRect/>
          </a:stretch>
        </p:blipFill>
        <p:spPr bwMode="auto">
          <a:xfrm>
            <a:off x="2987824" y="1556792"/>
            <a:ext cx="3629025" cy="409575"/>
          </a:xfrm>
          <a:prstGeom prst="rect">
            <a:avLst/>
          </a:prstGeom>
          <a:noFill/>
          <a:ln w="9525">
            <a:noFill/>
            <a:miter lim="800000"/>
            <a:headEnd/>
            <a:tailEnd/>
          </a:ln>
        </p:spPr>
      </p:pic>
    </p:spTree>
    <p:extLst>
      <p:ext uri="{BB962C8B-B14F-4D97-AF65-F5344CB8AC3E}">
        <p14:creationId xmlns="" xmlns:p14="http://schemas.microsoft.com/office/powerpoint/2010/main" val="3144536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059832" y="902330"/>
            <a:ext cx="5616624" cy="1446550"/>
          </a:xfrm>
          <a:prstGeom prst="rect">
            <a:avLst/>
          </a:prstGeom>
        </p:spPr>
        <p:txBody>
          <a:bodyPr wrap="square">
            <a:spAutoFit/>
          </a:bodyPr>
          <a:lstStyle/>
          <a:p>
            <a:pPr algn="ctr"/>
            <a:r>
              <a:rPr lang="pt-BR" sz="4400" b="1" dirty="0" smtClean="0">
                <a:solidFill>
                  <a:schemeClr val="accent1">
                    <a:lumMod val="50000"/>
                  </a:schemeClr>
                </a:solidFill>
                <a:effectLst>
                  <a:outerShdw blurRad="38100" dist="38100" dir="2700000" algn="tl">
                    <a:srgbClr val="000000">
                      <a:alpha val="43137"/>
                    </a:srgbClr>
                  </a:outerShdw>
                </a:effectLst>
              </a:rPr>
              <a:t>INTERVALO:</a:t>
            </a:r>
          </a:p>
          <a:p>
            <a:pPr algn="ctr"/>
            <a:r>
              <a:rPr lang="pt-BR" sz="4400" b="1" dirty="0" smtClean="0">
                <a:solidFill>
                  <a:schemeClr val="accent1">
                    <a:lumMod val="50000"/>
                  </a:schemeClr>
                </a:solidFill>
                <a:effectLst>
                  <a:outerShdw blurRad="38100" dist="38100" dir="2700000" algn="tl">
                    <a:srgbClr val="000000">
                      <a:alpha val="43137"/>
                    </a:srgbClr>
                  </a:outerShdw>
                </a:effectLst>
              </a:rPr>
              <a:t>DE 15:00HS ÀS 15:15HS</a:t>
            </a:r>
          </a:p>
        </p:txBody>
      </p:sp>
      <p:pic>
        <p:nvPicPr>
          <p:cNvPr id="6" name="Picture 2"/>
          <p:cNvPicPr>
            <a:picLocks noChangeAspect="1" noChangeArrowheads="1"/>
          </p:cNvPicPr>
          <p:nvPr/>
        </p:nvPicPr>
        <p:blipFill>
          <a:blip r:embed="rId2" cstate="print"/>
          <a:srcRect/>
          <a:stretch>
            <a:fillRect/>
          </a:stretch>
        </p:blipFill>
        <p:spPr bwMode="auto">
          <a:xfrm>
            <a:off x="5580112" y="2564904"/>
            <a:ext cx="3326769" cy="3669347"/>
          </a:xfrm>
          <a:prstGeom prst="rect">
            <a:avLst/>
          </a:prstGeom>
          <a:noFill/>
          <a:ln w="9525">
            <a:noFill/>
            <a:miter lim="800000"/>
            <a:headEnd/>
            <a:tailEnd/>
          </a:ln>
        </p:spPr>
      </p:pic>
      <p:pic>
        <p:nvPicPr>
          <p:cNvPr id="7" name="Picture 4" descr="http://clean-city69.ru/images/Check_mark.svg.png"/>
          <p:cNvPicPr>
            <a:picLocks noChangeAspect="1" noChangeArrowheads="1"/>
          </p:cNvPicPr>
          <p:nvPr/>
        </p:nvPicPr>
        <p:blipFill>
          <a:blip r:embed="rId3" cstate="print"/>
          <a:srcRect/>
          <a:stretch>
            <a:fillRect/>
          </a:stretch>
        </p:blipFill>
        <p:spPr bwMode="auto">
          <a:xfrm>
            <a:off x="3612976" y="885800"/>
            <a:ext cx="743000" cy="743000"/>
          </a:xfrm>
          <a:prstGeom prst="rect">
            <a:avLst/>
          </a:prstGeom>
          <a:noFill/>
        </p:spPr>
      </p:pic>
      <p:pic>
        <p:nvPicPr>
          <p:cNvPr id="8195" name="Picture 3"/>
          <p:cNvPicPr>
            <a:picLocks noChangeAspect="1" noChangeArrowheads="1"/>
          </p:cNvPicPr>
          <p:nvPr/>
        </p:nvPicPr>
        <p:blipFill>
          <a:blip r:embed="rId4" cstate="print"/>
          <a:srcRect/>
          <a:stretch>
            <a:fillRect/>
          </a:stretch>
        </p:blipFill>
        <p:spPr bwMode="auto">
          <a:xfrm>
            <a:off x="179512" y="1124744"/>
            <a:ext cx="2600540" cy="4020294"/>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899592" y="4293096"/>
            <a:ext cx="4176464" cy="1944216"/>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3095625" y="2636912"/>
            <a:ext cx="2196455" cy="1286818"/>
          </a:xfrm>
          <a:prstGeom prst="rect">
            <a:avLst/>
          </a:prstGeom>
          <a:noFill/>
          <a:ln w="9525">
            <a:noFill/>
            <a:miter lim="800000"/>
            <a:headEnd/>
            <a:tailEnd/>
          </a:ln>
        </p:spPr>
      </p:pic>
      <p:pic>
        <p:nvPicPr>
          <p:cNvPr id="10" name="Picture 2" descr="http://vignette2.wikia.nocookie.net/criacionismo/images/1/12/Wikipedia.png/revision/latest?cb=20080730023833"/>
          <p:cNvPicPr>
            <a:picLocks noChangeAspect="1" noChangeArrowheads="1"/>
          </p:cNvPicPr>
          <p:nvPr/>
        </p:nvPicPr>
        <p:blipFill>
          <a:blip r:embed="rId7" cstate="print"/>
          <a:srcRect/>
          <a:stretch>
            <a:fillRect/>
          </a:stretch>
        </p:blipFill>
        <p:spPr bwMode="auto">
          <a:xfrm>
            <a:off x="8028384" y="715516"/>
            <a:ext cx="1057300" cy="1057300"/>
          </a:xfrm>
          <a:prstGeom prst="rect">
            <a:avLst/>
          </a:prstGeom>
          <a:noFill/>
        </p:spPr>
      </p:pic>
      <p:sp>
        <p:nvSpPr>
          <p:cNvPr id="11" name="Retângulo 10"/>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9512" y="1261204"/>
            <a:ext cx="8676456" cy="4832092"/>
          </a:xfrm>
          <a:prstGeom prst="rect">
            <a:avLst/>
          </a:prstGeom>
        </p:spPr>
        <p:txBody>
          <a:bodyPr wrap="square">
            <a:spAutoFit/>
          </a:bodyPr>
          <a:lstStyle/>
          <a:p>
            <a:r>
              <a:rPr lang="pt-BR" sz="3000" b="1" dirty="0" smtClean="0">
                <a:solidFill>
                  <a:srgbClr val="C00000"/>
                </a:solidFill>
                <a:effectLst>
                  <a:outerShdw blurRad="38100" dist="38100" dir="2700000" algn="tl">
                    <a:srgbClr val="000000">
                      <a:alpha val="43137"/>
                    </a:srgbClr>
                  </a:outerShdw>
                </a:effectLst>
              </a:rPr>
              <a:t>	            Lista das Atividades de Aula:</a:t>
            </a:r>
          </a:p>
          <a:p>
            <a:r>
              <a:rPr lang="pt-BR" sz="3000" b="1" dirty="0" smtClean="0">
                <a:solidFill>
                  <a:schemeClr val="accent3">
                    <a:lumMod val="50000"/>
                  </a:schemeClr>
                </a:solidFill>
                <a:effectLst>
                  <a:outerShdw blurRad="38100" dist="38100" dir="2700000" algn="tl">
                    <a:srgbClr val="000000">
                      <a:alpha val="43137"/>
                    </a:srgbClr>
                  </a:outerShdw>
                </a:effectLst>
              </a:rPr>
              <a:t> </a:t>
            </a:r>
          </a:p>
          <a:p>
            <a:endParaRPr lang="pt-BR" sz="3000" b="1" dirty="0" smtClean="0">
              <a:solidFill>
                <a:schemeClr val="accent3">
                  <a:lumMod val="50000"/>
                </a:schemeClr>
              </a:solidFill>
              <a:effectLst>
                <a:outerShdw blurRad="38100" dist="38100" dir="2700000" algn="tl">
                  <a:srgbClr val="000000">
                    <a:alpha val="43137"/>
                  </a:srgbClr>
                </a:outerShdw>
              </a:effectLst>
            </a:endParaRPr>
          </a:p>
          <a:p>
            <a:r>
              <a:rPr lang="pt-BR" sz="2000" b="1" dirty="0" smtClean="0">
                <a:solidFill>
                  <a:schemeClr val="accent3">
                    <a:lumMod val="50000"/>
                  </a:schemeClr>
                </a:solidFill>
                <a:effectLst>
                  <a:outerShdw blurRad="38100" dist="38100" dir="2700000" algn="tl">
                    <a:srgbClr val="000000">
                      <a:alpha val="43137"/>
                    </a:srgbClr>
                  </a:outerShdw>
                </a:effectLst>
              </a:rPr>
              <a:t>A partir da leitura do Texto 02:</a:t>
            </a:r>
          </a:p>
          <a:p>
            <a:r>
              <a:rPr lang="pt-BR" sz="2000" b="1" dirty="0" smtClean="0">
                <a:solidFill>
                  <a:schemeClr val="accent3">
                    <a:lumMod val="50000"/>
                  </a:schemeClr>
                </a:solidFill>
                <a:effectLst>
                  <a:outerShdw blurRad="38100" dist="38100" dir="2700000" algn="tl">
                    <a:srgbClr val="000000">
                      <a:alpha val="43137"/>
                    </a:srgbClr>
                  </a:outerShdw>
                </a:effectLst>
              </a:rPr>
              <a:t>Apresentar impressões em grupo sobre os seguintes pontos em destaque: </a:t>
            </a:r>
          </a:p>
          <a:p>
            <a:endParaRPr lang="pt-BR" sz="2200" b="1" dirty="0" smtClean="0">
              <a:solidFill>
                <a:schemeClr val="accent3">
                  <a:lumMod val="50000"/>
                </a:schemeClr>
              </a:solidFill>
              <a:effectLst>
                <a:outerShdw blurRad="38100" dist="38100" dir="2700000" algn="tl">
                  <a:srgbClr val="000000">
                    <a:alpha val="43137"/>
                  </a:srgbClr>
                </a:outerShdw>
              </a:effectLst>
            </a:endParaRPr>
          </a:p>
          <a:p>
            <a:endParaRPr lang="pt-BR" sz="2200" b="1" dirty="0" smtClean="0">
              <a:solidFill>
                <a:schemeClr val="accent3">
                  <a:lumMod val="50000"/>
                </a:schemeClr>
              </a:solidFill>
              <a:effectLst>
                <a:outerShdw blurRad="38100" dist="38100" dir="2700000" algn="tl">
                  <a:srgbClr val="000000">
                    <a:alpha val="43137"/>
                  </a:srgbClr>
                </a:outerShdw>
              </a:effectLst>
            </a:endParaRPr>
          </a:p>
          <a:p>
            <a:pPr lvl="1" algn="just">
              <a:buFont typeface="Wingdings" pitchFamily="2" charset="2"/>
              <a:buChar char="Ø"/>
            </a:pPr>
            <a:r>
              <a:rPr lang="pt-BR" sz="2200" b="1" dirty="0" smtClean="0">
                <a:effectLst>
                  <a:outerShdw blurRad="38100" dist="38100" dir="2700000" algn="tl">
                    <a:srgbClr val="000000">
                      <a:alpha val="43137"/>
                    </a:srgbClr>
                  </a:outerShdw>
                </a:effectLst>
              </a:rPr>
              <a:t>   </a:t>
            </a:r>
            <a:r>
              <a:rPr lang="pt-BR" sz="2200" b="1" dirty="0" smtClean="0">
                <a:solidFill>
                  <a:schemeClr val="accent1">
                    <a:lumMod val="50000"/>
                  </a:schemeClr>
                </a:solidFill>
                <a:effectLst>
                  <a:outerShdw blurRad="38100" dist="38100" dir="2700000" algn="tl">
                    <a:srgbClr val="000000">
                      <a:alpha val="43137"/>
                    </a:srgbClr>
                  </a:outerShdw>
                </a:effectLst>
              </a:rPr>
              <a:t>1 – Com relação a teoria da complexidade, como podemos entender as possibilidades de tomadas de decisões relacionada com esses cenários;</a:t>
            </a:r>
          </a:p>
          <a:p>
            <a:pPr lvl="1" algn="just">
              <a:buFont typeface="Wingdings" pitchFamily="2" charset="2"/>
              <a:buChar char="Ø"/>
            </a:pPr>
            <a:endParaRPr lang="pt-BR" sz="1000" b="1" dirty="0" smtClean="0">
              <a:effectLst>
                <a:outerShdw blurRad="38100" dist="38100" dir="2700000" algn="tl">
                  <a:srgbClr val="000000">
                    <a:alpha val="43137"/>
                  </a:srgbClr>
                </a:outerShdw>
              </a:effectLst>
            </a:endParaRPr>
          </a:p>
          <a:p>
            <a:pPr lvl="1" algn="just">
              <a:buFont typeface="Wingdings" pitchFamily="2" charset="2"/>
              <a:buChar char="Ø"/>
            </a:pPr>
            <a:r>
              <a:rPr lang="pt-BR" sz="2200" b="1" dirty="0" smtClean="0">
                <a:effectLst>
                  <a:outerShdw blurRad="38100" dist="38100" dir="2700000" algn="tl">
                    <a:srgbClr val="000000">
                      <a:alpha val="43137"/>
                    </a:srgbClr>
                  </a:outerShdw>
                </a:effectLst>
              </a:rPr>
              <a:t>   </a:t>
            </a:r>
            <a:r>
              <a:rPr lang="pt-BR" sz="2200" b="1" dirty="0" smtClean="0">
                <a:solidFill>
                  <a:schemeClr val="accent2">
                    <a:lumMod val="50000"/>
                  </a:schemeClr>
                </a:solidFill>
                <a:effectLst>
                  <a:outerShdw blurRad="38100" dist="38100" dir="2700000" algn="tl">
                    <a:srgbClr val="000000">
                      <a:alpha val="43137"/>
                    </a:srgbClr>
                  </a:outerShdw>
                </a:effectLst>
              </a:rPr>
              <a:t>2 – Com relação ao exposto na teoria Cynefin</a:t>
            </a:r>
            <a:r>
              <a:rPr lang="pt-BR" sz="2400" b="1" dirty="0" smtClean="0">
                <a:solidFill>
                  <a:schemeClr val="accent2">
                    <a:lumMod val="50000"/>
                  </a:schemeClr>
                </a:solidFill>
                <a:effectLst>
                  <a:outerShdw blurRad="38100" dist="38100" dir="2700000" algn="tl">
                    <a:srgbClr val="000000">
                      <a:alpha val="43137"/>
                    </a:srgbClr>
                  </a:outerShdw>
                </a:effectLst>
              </a:rPr>
              <a:t>, como esta pode ser incorporada aos conceitos de aprendizagem em redes</a:t>
            </a:r>
            <a:r>
              <a:rPr lang="pt-BR" sz="2200" b="1" dirty="0" smtClean="0">
                <a:solidFill>
                  <a:schemeClr val="accent2">
                    <a:lumMod val="50000"/>
                  </a:schemeClr>
                </a:solidFill>
                <a:effectLst>
                  <a:outerShdw blurRad="38100" dist="38100" dir="2700000" algn="tl">
                    <a:srgbClr val="000000">
                      <a:alpha val="43137"/>
                    </a:srgbClr>
                  </a:outerShdw>
                </a:effectLst>
              </a:rPr>
              <a:t>.</a:t>
            </a:r>
          </a:p>
          <a:p>
            <a:pPr lvl="1" algn="just"/>
            <a:endParaRPr lang="pt-BR" sz="1000" b="1" dirty="0" smtClean="0">
              <a:solidFill>
                <a:schemeClr val="accent2">
                  <a:lumMod val="75000"/>
                </a:schemeClr>
              </a:solidFill>
              <a:effectLst>
                <a:outerShdw blurRad="38100" dist="38100" dir="2700000" algn="tl">
                  <a:srgbClr val="000000">
                    <a:alpha val="43137"/>
                  </a:srgbClr>
                </a:outerShdw>
              </a:effectLst>
            </a:endParaRPr>
          </a:p>
        </p:txBody>
      </p:sp>
      <p:pic>
        <p:nvPicPr>
          <p:cNvPr id="4" name="Picture 2" descr="http://3.bp.blogspot.com/_mCT7NaU_lWw/SzCM_JtwmQI/AAAAAAAAAgY/6RuQbyDI4Nw/s200/Estudo+de+caso"/>
          <p:cNvPicPr>
            <a:picLocks noChangeAspect="1" noChangeArrowheads="1"/>
          </p:cNvPicPr>
          <p:nvPr/>
        </p:nvPicPr>
        <p:blipFill>
          <a:blip r:embed="rId2" cstate="print"/>
          <a:srcRect/>
          <a:stretch>
            <a:fillRect/>
          </a:stretch>
        </p:blipFill>
        <p:spPr bwMode="auto">
          <a:xfrm>
            <a:off x="6876256" y="764703"/>
            <a:ext cx="2016224" cy="2018833"/>
          </a:xfrm>
          <a:prstGeom prst="rect">
            <a:avLst/>
          </a:prstGeom>
          <a:noFill/>
        </p:spPr>
      </p:pic>
      <p:sp>
        <p:nvSpPr>
          <p:cNvPr id="5" name="Retângulo 4"/>
          <p:cNvSpPr/>
          <p:nvPr/>
        </p:nvSpPr>
        <p:spPr>
          <a:xfrm>
            <a:off x="1274405" y="139782"/>
            <a:ext cx="7834099" cy="584775"/>
          </a:xfrm>
          <a:prstGeom prst="rect">
            <a:avLst/>
          </a:prstGeom>
        </p:spPr>
        <p:txBody>
          <a:bodyPr wrap="square">
            <a:spAutoFit/>
          </a:bodyPr>
          <a:lstStyle/>
          <a:p>
            <a:pPr algn="ctr"/>
            <a:r>
              <a:rPr lang="pt-BR" sz="3200" b="1" i="1" dirty="0" smtClean="0">
                <a:solidFill>
                  <a:srgbClr val="C00000"/>
                </a:solidFill>
                <a:effectLst>
                  <a:outerShdw blurRad="38100" dist="38100" dir="2700000" algn="tl">
                    <a:srgbClr val="000000">
                      <a:alpha val="43137"/>
                    </a:srgbClr>
                  </a:outerShdw>
                </a:effectLst>
                <a:latin typeface="Viner Hand ITC" pitchFamily="66" charset="0"/>
              </a:rPr>
              <a:t>Atividade Prática – Brainstorming</a:t>
            </a:r>
          </a:p>
        </p:txBody>
      </p:sp>
      <p:pic>
        <p:nvPicPr>
          <p:cNvPr id="6" name="Picture 6" descr="Imagem relacionada"/>
          <p:cNvPicPr>
            <a:picLocks noChangeAspect="1" noChangeArrowheads="1"/>
          </p:cNvPicPr>
          <p:nvPr/>
        </p:nvPicPr>
        <p:blipFill>
          <a:blip r:embed="rId3" cstate="print"/>
          <a:srcRect/>
          <a:stretch>
            <a:fillRect/>
          </a:stretch>
        </p:blipFill>
        <p:spPr bwMode="auto">
          <a:xfrm>
            <a:off x="107504" y="908974"/>
            <a:ext cx="2088232" cy="172793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http://amorimlima.org.br/wp-content/uploads/2012/08/roda-de-conversa-300x300.jpg"/>
          <p:cNvPicPr>
            <a:picLocks noChangeAspect="1" noChangeArrowheads="1"/>
          </p:cNvPicPr>
          <p:nvPr/>
        </p:nvPicPr>
        <p:blipFill>
          <a:blip r:embed="rId2" cstate="print"/>
          <a:srcRect/>
          <a:stretch>
            <a:fillRect/>
          </a:stretch>
        </p:blipFill>
        <p:spPr bwMode="auto">
          <a:xfrm>
            <a:off x="5148064" y="2155675"/>
            <a:ext cx="3721596" cy="2972529"/>
          </a:xfrm>
          <a:prstGeom prst="rect">
            <a:avLst/>
          </a:prstGeom>
          <a:noFill/>
        </p:spPr>
      </p:pic>
      <p:pic>
        <p:nvPicPr>
          <p:cNvPr id="7169" name="Picture 1"/>
          <p:cNvPicPr>
            <a:picLocks noChangeAspect="1" noChangeArrowheads="1"/>
          </p:cNvPicPr>
          <p:nvPr/>
        </p:nvPicPr>
        <p:blipFill>
          <a:blip r:embed="rId3" cstate="print"/>
          <a:srcRect/>
          <a:stretch>
            <a:fillRect/>
          </a:stretch>
        </p:blipFill>
        <p:spPr bwMode="auto">
          <a:xfrm>
            <a:off x="251520" y="3934693"/>
            <a:ext cx="3384376" cy="2230611"/>
          </a:xfrm>
          <a:prstGeom prst="rect">
            <a:avLst/>
          </a:prstGeom>
          <a:noFill/>
          <a:ln w="9525">
            <a:noFill/>
            <a:miter lim="800000"/>
            <a:headEnd/>
            <a:tailEnd/>
          </a:ln>
        </p:spPr>
      </p:pic>
      <p:sp>
        <p:nvSpPr>
          <p:cNvPr id="5" name="Retângulo 4"/>
          <p:cNvSpPr/>
          <p:nvPr/>
        </p:nvSpPr>
        <p:spPr>
          <a:xfrm>
            <a:off x="989818" y="952852"/>
            <a:ext cx="6984776" cy="1107996"/>
          </a:xfrm>
          <a:prstGeom prst="rect">
            <a:avLst/>
          </a:prstGeom>
        </p:spPr>
        <p:txBody>
          <a:bodyPr wrap="square">
            <a:spAutoFit/>
          </a:bodyPr>
          <a:lstStyle/>
          <a:p>
            <a:pPr algn="ctr"/>
            <a:r>
              <a:rPr lang="pt-BR" sz="6600" b="1" dirty="0" smtClean="0">
                <a:solidFill>
                  <a:schemeClr val="accent1">
                    <a:lumMod val="50000"/>
                  </a:schemeClr>
                </a:solidFill>
                <a:effectLst>
                  <a:outerShdw blurRad="38100" dist="38100" dir="2700000" algn="tl">
                    <a:srgbClr val="000000">
                      <a:alpha val="43137"/>
                    </a:srgbClr>
                  </a:outerShdw>
                </a:effectLst>
              </a:rPr>
              <a:t>APRESENTAÇÕES:</a:t>
            </a:r>
          </a:p>
        </p:txBody>
      </p:sp>
      <p:pic>
        <p:nvPicPr>
          <p:cNvPr id="6" name="Picture 4" descr="http://clean-city69.ru/images/Check_mark.svg.png"/>
          <p:cNvPicPr>
            <a:picLocks noChangeAspect="1" noChangeArrowheads="1"/>
          </p:cNvPicPr>
          <p:nvPr/>
        </p:nvPicPr>
        <p:blipFill>
          <a:blip r:embed="rId4" cstate="print"/>
          <a:srcRect/>
          <a:stretch>
            <a:fillRect/>
          </a:stretch>
        </p:blipFill>
        <p:spPr bwMode="auto">
          <a:xfrm>
            <a:off x="323528" y="908720"/>
            <a:ext cx="1224136" cy="1224136"/>
          </a:xfrm>
          <a:prstGeom prst="rect">
            <a:avLst/>
          </a:prstGeom>
          <a:noFill/>
        </p:spPr>
      </p:pic>
      <p:sp>
        <p:nvSpPr>
          <p:cNvPr id="7" name="Retângulo 6"/>
          <p:cNvSpPr/>
          <p:nvPr/>
        </p:nvSpPr>
        <p:spPr>
          <a:xfrm>
            <a:off x="2267744" y="5301208"/>
            <a:ext cx="6768752" cy="923330"/>
          </a:xfrm>
          <a:prstGeom prst="rect">
            <a:avLst/>
          </a:prstGeom>
        </p:spPr>
        <p:txBody>
          <a:bodyPr wrap="square">
            <a:spAutoFit/>
          </a:bodyPr>
          <a:lstStyle/>
          <a:p>
            <a:pPr algn="ctr"/>
            <a:r>
              <a:rPr lang="pt-BR" sz="54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Atividade Prática </a:t>
            </a:r>
          </a:p>
        </p:txBody>
      </p:sp>
      <p:sp>
        <p:nvSpPr>
          <p:cNvPr id="8" name="Retângulo 7"/>
          <p:cNvSpPr/>
          <p:nvPr/>
        </p:nvSpPr>
        <p:spPr>
          <a:xfrm>
            <a:off x="467544" y="2708920"/>
            <a:ext cx="5399235" cy="1015663"/>
          </a:xfrm>
          <a:prstGeom prst="rect">
            <a:avLst/>
          </a:prstGeom>
        </p:spPr>
        <p:txBody>
          <a:bodyPr wrap="none">
            <a:spAutoFit/>
          </a:bodyPr>
          <a:lstStyle/>
          <a:p>
            <a:pPr algn="ctr"/>
            <a:r>
              <a:rPr lang="pt-BR" sz="6000" b="1" i="1" dirty="0" smtClean="0">
                <a:solidFill>
                  <a:schemeClr val="accent2">
                    <a:lumMod val="75000"/>
                  </a:schemeClr>
                </a:solidFill>
                <a:effectLst>
                  <a:outerShdw blurRad="38100" dist="38100" dir="2700000" algn="tl">
                    <a:srgbClr val="000000">
                      <a:alpha val="43137"/>
                    </a:srgbClr>
                  </a:outerShdw>
                </a:effectLst>
                <a:latin typeface="Viner Hand ITC" pitchFamily="66" charset="0"/>
              </a:rPr>
              <a:t>Brainstorming</a:t>
            </a:r>
          </a:p>
        </p:txBody>
      </p:sp>
      <p:pic>
        <p:nvPicPr>
          <p:cNvPr id="11" name="Picture 2" descr="http://vignette2.wikia.nocookie.net/criacionismo/images/1/12/Wikipedia.png/revision/latest?cb=20080730023833"/>
          <p:cNvPicPr>
            <a:picLocks noChangeAspect="1" noChangeArrowheads="1"/>
          </p:cNvPicPr>
          <p:nvPr/>
        </p:nvPicPr>
        <p:blipFill>
          <a:blip r:embed="rId5" cstate="print"/>
          <a:srcRect/>
          <a:stretch>
            <a:fillRect/>
          </a:stretch>
        </p:blipFill>
        <p:spPr bwMode="auto">
          <a:xfrm>
            <a:off x="8028384" y="715516"/>
            <a:ext cx="1057300" cy="1057300"/>
          </a:xfrm>
          <a:prstGeom prst="rect">
            <a:avLst/>
          </a:prstGeom>
          <a:noFill/>
        </p:spPr>
      </p:pic>
      <p:sp>
        <p:nvSpPr>
          <p:cNvPr id="10" name="Retângulo 9"/>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odchasque.files.wordpress.com/2014/04/thats-all-folks.jpg?w=300&amp;h=226"/>
          <p:cNvPicPr>
            <a:picLocks noChangeAspect="1" noChangeArrowheads="1"/>
          </p:cNvPicPr>
          <p:nvPr/>
        </p:nvPicPr>
        <p:blipFill>
          <a:blip r:embed="rId2" cstate="print"/>
          <a:srcRect/>
          <a:stretch>
            <a:fillRect/>
          </a:stretch>
        </p:blipFill>
        <p:spPr bwMode="auto">
          <a:xfrm>
            <a:off x="323528" y="4005064"/>
            <a:ext cx="3855701" cy="1584176"/>
          </a:xfrm>
          <a:prstGeom prst="rect">
            <a:avLst/>
          </a:prstGeom>
          <a:noFill/>
        </p:spPr>
      </p:pic>
      <p:sp>
        <p:nvSpPr>
          <p:cNvPr id="6" name="TextBox 6"/>
          <p:cNvSpPr txBox="1">
            <a:spLocks noChangeArrowheads="1"/>
          </p:cNvSpPr>
          <p:nvPr/>
        </p:nvSpPr>
        <p:spPr bwMode="auto">
          <a:xfrm>
            <a:off x="-13725" y="3009146"/>
            <a:ext cx="91577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4000" b="1" u="sng" spc="600" dirty="0" smtClean="0">
                <a:solidFill>
                  <a:schemeClr val="accent2">
                    <a:lumMod val="50000"/>
                  </a:schemeClr>
                </a:solidFill>
                <a:effectLst>
                  <a:outerShdw blurRad="38100" dist="38100" dir="2700000" algn="tl">
                    <a:srgbClr val="000000">
                      <a:alpha val="43137"/>
                    </a:srgbClr>
                  </a:outerShdw>
                </a:effectLst>
                <a:latin typeface="Chiller" pitchFamily="82" charset="0"/>
              </a:rPr>
              <a:t>OBRIGADO E ATÉ A PRÓXIMA AULA!</a:t>
            </a:r>
            <a:endParaRPr lang="pt-BR" sz="4000" b="1" u="sng" spc="600" dirty="0">
              <a:solidFill>
                <a:schemeClr val="accent2">
                  <a:lumMod val="50000"/>
                </a:schemeClr>
              </a:solidFill>
              <a:effectLst>
                <a:outerShdw blurRad="38100" dist="38100" dir="2700000" algn="tl">
                  <a:srgbClr val="000000">
                    <a:alpha val="43137"/>
                  </a:srgbClr>
                </a:outerShdw>
              </a:effectLst>
              <a:latin typeface="Chiller" pitchFamily="82" charset="0"/>
            </a:endParaRPr>
          </a:p>
        </p:txBody>
      </p:sp>
      <p:sp>
        <p:nvSpPr>
          <p:cNvPr id="7" name="TextBox 5"/>
          <p:cNvSpPr txBox="1">
            <a:spLocks noChangeArrowheads="1"/>
          </p:cNvSpPr>
          <p:nvPr/>
        </p:nvSpPr>
        <p:spPr bwMode="auto">
          <a:xfrm>
            <a:off x="107504" y="908720"/>
            <a:ext cx="8904637" cy="1908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r>
              <a:rPr lang="pt-BR" sz="3400" b="1" i="1" spc="300" dirty="0" smtClean="0">
                <a:solidFill>
                  <a:schemeClr val="accent4">
                    <a:lumMod val="75000"/>
                  </a:schemeClr>
                </a:solidFill>
                <a:effectLst>
                  <a:outerShdw blurRad="38100" dist="38100" dir="2700000" algn="tl">
                    <a:srgbClr val="000000">
                      <a:alpha val="43137"/>
                    </a:srgbClr>
                  </a:outerShdw>
                </a:effectLst>
              </a:rPr>
              <a:t>Lembrem-se</a:t>
            </a:r>
            <a:r>
              <a:rPr lang="pt-BR" sz="3400" b="1" i="1" dirty="0" smtClean="0">
                <a:solidFill>
                  <a:schemeClr val="accent4">
                    <a:lumMod val="75000"/>
                  </a:schemeClr>
                </a:solidFill>
                <a:effectLst>
                  <a:outerShdw blurRad="38100" dist="38100" dir="2700000" algn="tl">
                    <a:srgbClr val="000000">
                      <a:alpha val="43137"/>
                    </a:srgbClr>
                  </a:outerShdw>
                </a:effectLst>
              </a:rPr>
              <a:t>: o sucesso não ocorre por acaso!</a:t>
            </a:r>
          </a:p>
          <a:p>
            <a:pPr algn="just" eaLnBrk="1" hangingPunct="1"/>
            <a:endParaRPr lang="pt-BR" sz="1600" b="1" i="1" dirty="0" smtClean="0">
              <a:solidFill>
                <a:schemeClr val="accent4">
                  <a:lumMod val="75000"/>
                </a:schemeClr>
              </a:solidFill>
              <a:effectLst>
                <a:outerShdw blurRad="38100" dist="38100" dir="2700000" algn="tl">
                  <a:srgbClr val="000000">
                    <a:alpha val="43137"/>
                  </a:srgbClr>
                </a:outerShdw>
              </a:effectLst>
            </a:endParaRPr>
          </a:p>
          <a:p>
            <a:pPr algn="just" eaLnBrk="1" hangingPunct="1"/>
            <a:r>
              <a:rPr lang="pt-BR" sz="3400" b="1" i="1" dirty="0" smtClean="0">
                <a:solidFill>
                  <a:srgbClr val="C00000"/>
                </a:solidFill>
                <a:effectLst>
                  <a:outerShdw blurRad="38100" dist="38100" dir="2700000" algn="tl">
                    <a:srgbClr val="000000">
                      <a:alpha val="43137"/>
                    </a:srgbClr>
                  </a:outerShdw>
                </a:effectLst>
              </a:rPr>
              <a:t>Tenham sempre Força , Sabedoria e Beleza na condução de suas ações cotidianas.</a:t>
            </a:r>
            <a:endParaRPr lang="pt-BR" sz="3400" b="1" i="1" dirty="0">
              <a:solidFill>
                <a:srgbClr val="C00000"/>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3" cstate="print"/>
          <a:srcRect/>
          <a:stretch>
            <a:fillRect/>
          </a:stretch>
        </p:blipFill>
        <p:spPr bwMode="auto">
          <a:xfrm>
            <a:off x="4860032" y="4005064"/>
            <a:ext cx="3888432" cy="1584176"/>
          </a:xfrm>
          <a:prstGeom prst="rect">
            <a:avLst/>
          </a:prstGeom>
          <a:noFill/>
          <a:ln w="9525">
            <a:noFill/>
            <a:miter lim="800000"/>
            <a:headEnd/>
            <a:tailEnd/>
          </a:ln>
        </p:spPr>
      </p:pic>
      <p:sp>
        <p:nvSpPr>
          <p:cNvPr id="9" name="Retângulo 8"/>
          <p:cNvSpPr/>
          <p:nvPr/>
        </p:nvSpPr>
        <p:spPr>
          <a:xfrm>
            <a:off x="2195736" y="5858108"/>
            <a:ext cx="6768752" cy="523220"/>
          </a:xfrm>
          <a:prstGeom prst="rect">
            <a:avLst/>
          </a:prstGeom>
        </p:spPr>
        <p:txBody>
          <a:bodyPr wrap="square">
            <a:spAutoFit/>
          </a:bodyPr>
          <a:lstStyle/>
          <a:p>
            <a:pPr algn="r"/>
            <a:r>
              <a:rPr lang="pt-BR" sz="28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Prof. Msc. Adm. Eco. Luiz Lobato </a:t>
            </a:r>
          </a:p>
        </p:txBody>
      </p:sp>
      <p:sp>
        <p:nvSpPr>
          <p:cNvPr id="10" name="Retângulo 9"/>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9512" y="3175516"/>
            <a:ext cx="8784976" cy="3277820"/>
          </a:xfrm>
          <a:prstGeom prst="rect">
            <a:avLst/>
          </a:prstGeom>
        </p:spPr>
        <p:txBody>
          <a:bodyPr wrap="square">
            <a:spAutoFit/>
          </a:bodyPr>
          <a:lstStyle/>
          <a:p>
            <a:pPr algn="just">
              <a:buFont typeface="Wingdings" pitchFamily="2" charset="2"/>
              <a:buChar char="ü"/>
              <a:defRPr/>
            </a:pPr>
            <a:r>
              <a:rPr lang="pt-BR" b="1" dirty="0">
                <a:solidFill>
                  <a:srgbClr val="716D65"/>
                </a:solidFill>
                <a:ea typeface="MS PGothic" pitchFamily="34" charset="-128"/>
              </a:rPr>
              <a:t>Experiência</a:t>
            </a:r>
            <a:r>
              <a:rPr lang="pt-BR" b="1" dirty="0" smtClean="0">
                <a:solidFill>
                  <a:srgbClr val="716D65"/>
                </a:solidFill>
                <a:ea typeface="MS PGothic" pitchFamily="34" charset="-128"/>
              </a:rPr>
              <a:t>:</a:t>
            </a:r>
          </a:p>
          <a:p>
            <a:pPr marL="285750" indent="-285750" algn="just">
              <a:lnSpc>
                <a:spcPct val="150000"/>
              </a:lnSpc>
              <a:buFont typeface="Wingdings" pitchFamily="2" charset="2"/>
              <a:buChar char="ü"/>
              <a:defRPr/>
            </a:pPr>
            <a:r>
              <a:rPr lang="pt-BR" b="1" dirty="0" smtClean="0">
                <a:ea typeface="MS PGothic" pitchFamily="34" charset="-128"/>
              </a:rPr>
              <a:t>Atuou </a:t>
            </a:r>
            <a:r>
              <a:rPr lang="pt-BR" b="1" dirty="0">
                <a:ea typeface="MS PGothic" pitchFamily="34" charset="-128"/>
              </a:rPr>
              <a:t>como Controlador do Instituto de Previdência dos Servidores Públicos do Município de Japerí, Sendo responsável pela implantação do Instituto.</a:t>
            </a:r>
          </a:p>
          <a:p>
            <a:pPr marL="285750" indent="-285750" algn="just">
              <a:lnSpc>
                <a:spcPct val="150000"/>
              </a:lnSpc>
              <a:buFont typeface="Wingdings" pitchFamily="2" charset="2"/>
              <a:buChar char="ü"/>
              <a:defRPr/>
            </a:pPr>
            <a:r>
              <a:rPr lang="pt-BR" b="1" dirty="0">
                <a:ea typeface="MS PGothic" pitchFamily="34" charset="-128"/>
              </a:rPr>
              <a:t>Responsável pela implantação dos setores Administrativos, Pericial e toda a infra estrutura predial do Instituto.</a:t>
            </a:r>
          </a:p>
          <a:p>
            <a:pPr marL="285750" indent="-285750" algn="just">
              <a:lnSpc>
                <a:spcPct val="150000"/>
              </a:lnSpc>
              <a:buFont typeface="Wingdings" pitchFamily="2" charset="2"/>
              <a:buChar char="ü"/>
              <a:defRPr/>
            </a:pPr>
            <a:r>
              <a:rPr lang="pt-BR" b="1" dirty="0">
                <a:ea typeface="MS PGothic" pitchFamily="34" charset="-128"/>
              </a:rPr>
              <a:t>Consultor empresarial na elaboração de projetos.</a:t>
            </a:r>
          </a:p>
          <a:p>
            <a:pPr marL="285750" indent="-285750" algn="just">
              <a:lnSpc>
                <a:spcPct val="150000"/>
              </a:lnSpc>
              <a:buFont typeface="Wingdings" pitchFamily="2" charset="2"/>
              <a:buChar char="ü"/>
              <a:defRPr/>
            </a:pPr>
            <a:r>
              <a:rPr lang="pt-BR" b="1" dirty="0">
                <a:ea typeface="MS PGothic" pitchFamily="34" charset="-128"/>
              </a:rPr>
              <a:t>Consultor de treinamento empresarial.</a:t>
            </a:r>
          </a:p>
          <a:p>
            <a:pPr marL="285750" indent="-285750" algn="just">
              <a:lnSpc>
                <a:spcPct val="150000"/>
              </a:lnSpc>
              <a:buFont typeface="Wingdings" pitchFamily="2" charset="2"/>
              <a:buChar char="ü"/>
              <a:defRPr/>
            </a:pPr>
            <a:r>
              <a:rPr lang="pt-BR" b="1" dirty="0">
                <a:ea typeface="MS PGothic" pitchFamily="34" charset="-128"/>
              </a:rPr>
              <a:t>Atuou como Coordenação do curso de Administração por 13 anos.</a:t>
            </a:r>
          </a:p>
        </p:txBody>
      </p:sp>
      <p:sp>
        <p:nvSpPr>
          <p:cNvPr id="4" name="Retângulo 3"/>
          <p:cNvSpPr>
            <a:spLocks noChangeArrowheads="1"/>
          </p:cNvSpPr>
          <p:nvPr/>
        </p:nvSpPr>
        <p:spPr bwMode="auto">
          <a:xfrm>
            <a:off x="107504" y="973177"/>
            <a:ext cx="6048672"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pt-BR" sz="2000" b="1" dirty="0">
                <a:solidFill>
                  <a:srgbClr val="EF792F"/>
                </a:solidFill>
              </a:rPr>
              <a:t>MINI CURRÍCULO DO PROFESSOR</a:t>
            </a:r>
          </a:p>
          <a:p>
            <a:pPr>
              <a:defRPr/>
            </a:pPr>
            <a:r>
              <a:rPr lang="pt-BR" sz="2000" b="1" dirty="0" smtClean="0"/>
              <a:t>Prof. Msc</a:t>
            </a:r>
            <a:r>
              <a:rPr lang="pt-BR" sz="2000" b="1" dirty="0"/>
              <a:t>. Adm</a:t>
            </a:r>
            <a:r>
              <a:rPr lang="pt-BR" sz="2000" b="1" dirty="0" smtClean="0"/>
              <a:t>. Eco. Luiz Cláudio Brites Lobato</a:t>
            </a:r>
          </a:p>
          <a:p>
            <a:pPr>
              <a:defRPr/>
            </a:pPr>
            <a:r>
              <a:rPr lang="pt-BR" sz="2000" b="1" dirty="0" smtClean="0">
                <a:solidFill>
                  <a:schemeClr val="accent1">
                    <a:lumMod val="75000"/>
                  </a:schemeClr>
                </a:solidFill>
              </a:rPr>
              <a:t>e-mail</a:t>
            </a:r>
            <a:r>
              <a:rPr lang="pt-BR" sz="2000" b="1" dirty="0">
                <a:solidFill>
                  <a:schemeClr val="accent1">
                    <a:lumMod val="75000"/>
                  </a:schemeClr>
                </a:solidFill>
              </a:rPr>
              <a:t>: </a:t>
            </a:r>
            <a:r>
              <a:rPr lang="pt-BR" sz="2000" b="1" dirty="0" smtClean="0">
                <a:solidFill>
                  <a:schemeClr val="tx2"/>
                </a:solidFill>
                <a:hlinkClick r:id="rId2"/>
              </a:rPr>
              <a:t>luizlobato0101@gmail.com</a:t>
            </a:r>
            <a:endParaRPr lang="pt-BR" sz="2000" b="1" dirty="0" smtClean="0">
              <a:solidFill>
                <a:schemeClr val="tx2"/>
              </a:solidFill>
            </a:endParaRPr>
          </a:p>
          <a:p>
            <a:pPr>
              <a:defRPr/>
            </a:pPr>
            <a:r>
              <a:rPr lang="pt-BR" sz="2000" b="1" dirty="0" smtClean="0">
                <a:solidFill>
                  <a:schemeClr val="accent1">
                    <a:lumMod val="75000"/>
                  </a:schemeClr>
                </a:solidFill>
              </a:rPr>
              <a:t>site: </a:t>
            </a:r>
            <a:r>
              <a:rPr lang="pt-BR" altLang="pt-BR" sz="2000" b="1" dirty="0" smtClean="0">
                <a:solidFill>
                  <a:srgbClr val="716D65"/>
                </a:solidFill>
                <a:hlinkClick r:id="rId3"/>
              </a:rPr>
              <a:t>http://luizlobato0101.wix.com/quasemilalunos</a:t>
            </a:r>
            <a:endParaRPr lang="pt-BR" altLang="pt-BR" sz="2000" b="1" dirty="0" smtClean="0">
              <a:solidFill>
                <a:srgbClr val="716D65"/>
              </a:solidFill>
            </a:endParaRPr>
          </a:p>
        </p:txBody>
      </p:sp>
      <p:pic>
        <p:nvPicPr>
          <p:cNvPr id="5" name="Picture 9"/>
          <p:cNvPicPr>
            <a:picLocks noChangeAspect="1" noChangeArrowheads="1"/>
          </p:cNvPicPr>
          <p:nvPr/>
        </p:nvPicPr>
        <p:blipFill rotWithShape="1">
          <a:blip r:embed="rId4" cstate="print"/>
          <a:srcRect t="10740" r="38208" b="18191"/>
          <a:stretch/>
        </p:blipFill>
        <p:spPr bwMode="auto">
          <a:xfrm>
            <a:off x="242555" y="2348880"/>
            <a:ext cx="1008112" cy="361173"/>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CaixaDeTexto 1"/>
          <p:cNvSpPr txBox="1">
            <a:spLocks noChangeArrowheads="1"/>
          </p:cNvSpPr>
          <p:nvPr/>
        </p:nvSpPr>
        <p:spPr bwMode="auto">
          <a:xfrm>
            <a:off x="681997" y="2802414"/>
            <a:ext cx="626626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1600" dirty="0" smtClean="0"/>
              <a:t>Endereço para acessar este CV: http://lattes.cnpq.br/3427030031014619</a:t>
            </a:r>
            <a:endParaRPr lang="pt-BR" sz="1600" u="sng" dirty="0">
              <a:solidFill>
                <a:schemeClr val="accent1"/>
              </a:solidFill>
            </a:endParaRPr>
          </a:p>
        </p:txBody>
      </p:sp>
      <p:pic>
        <p:nvPicPr>
          <p:cNvPr id="7" name="Picture 2" descr="http://servicosweb.cnpq.br/wspessoa/servletrecuperafoto?tipo=1&amp;id=K4755251Z8"/>
          <p:cNvPicPr>
            <a:picLocks noChangeAspect="1" noChangeArrowheads="1"/>
          </p:cNvPicPr>
          <p:nvPr/>
        </p:nvPicPr>
        <p:blipFill>
          <a:blip r:embed="rId5" cstate="print"/>
          <a:srcRect/>
          <a:stretch>
            <a:fillRect/>
          </a:stretch>
        </p:blipFill>
        <p:spPr bwMode="auto">
          <a:xfrm>
            <a:off x="6372200" y="764705"/>
            <a:ext cx="2592288" cy="1800200"/>
          </a:xfrm>
          <a:prstGeom prst="rect">
            <a:avLst/>
          </a:prstGeom>
          <a:noFill/>
        </p:spPr>
      </p:pic>
      <p:pic>
        <p:nvPicPr>
          <p:cNvPr id="35842" name="Picture 2" descr="Imagem relacionada"/>
          <p:cNvPicPr>
            <a:picLocks noChangeAspect="1" noChangeArrowheads="1"/>
          </p:cNvPicPr>
          <p:nvPr/>
        </p:nvPicPr>
        <p:blipFill>
          <a:blip r:embed="rId6" cstate="print"/>
          <a:srcRect/>
          <a:stretch>
            <a:fillRect/>
          </a:stretch>
        </p:blipFill>
        <p:spPr bwMode="auto">
          <a:xfrm flipH="1">
            <a:off x="458003" y="2816788"/>
            <a:ext cx="239066" cy="288032"/>
          </a:xfrm>
          <a:prstGeom prst="rect">
            <a:avLst/>
          </a:prstGeom>
          <a:noFill/>
        </p:spPr>
      </p:pic>
      <p:pic>
        <p:nvPicPr>
          <p:cNvPr id="10" name="Picture 2"/>
          <p:cNvPicPr>
            <a:picLocks noChangeAspect="1" noChangeArrowheads="1"/>
          </p:cNvPicPr>
          <p:nvPr/>
        </p:nvPicPr>
        <p:blipFill>
          <a:blip r:embed="rId7" cstate="print"/>
          <a:srcRect/>
          <a:stretch>
            <a:fillRect/>
          </a:stretch>
        </p:blipFill>
        <p:spPr bwMode="auto">
          <a:xfrm>
            <a:off x="6948264" y="4941168"/>
            <a:ext cx="1800200" cy="1279057"/>
          </a:xfrm>
          <a:prstGeom prst="rect">
            <a:avLst/>
          </a:prstGeom>
          <a:noFill/>
          <a:ln w="9525">
            <a:noFill/>
            <a:miter lim="800000"/>
            <a:headEnd/>
            <a:tailEnd/>
          </a:ln>
          <a:effectLst/>
        </p:spPr>
      </p:pic>
      <p:sp>
        <p:nvSpPr>
          <p:cNvPr id="11" name="Retângulo 10"/>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7884368" y="764704"/>
            <a:ext cx="1029316" cy="1067263"/>
          </a:xfrm>
          <a:prstGeom prst="rect">
            <a:avLst/>
          </a:prstGeom>
          <a:noFill/>
          <a:ln>
            <a:solidFill>
              <a:schemeClr val="tx2"/>
            </a:solidFill>
          </a:ln>
        </p:spPr>
      </p:pic>
      <p:sp>
        <p:nvSpPr>
          <p:cNvPr id="4" name="Retângulo 3"/>
          <p:cNvSpPr/>
          <p:nvPr/>
        </p:nvSpPr>
        <p:spPr>
          <a:xfrm>
            <a:off x="1296144" y="1844824"/>
            <a:ext cx="7668344" cy="1754326"/>
          </a:xfrm>
          <a:prstGeom prst="rect">
            <a:avLst/>
          </a:prstGeom>
        </p:spPr>
        <p:txBody>
          <a:bodyPr wrap="square">
            <a:spAutoFit/>
          </a:bodyPr>
          <a:lstStyle/>
          <a:p>
            <a:pPr>
              <a:lnSpc>
                <a:spcPct val="150000"/>
              </a:lnSpc>
            </a:pPr>
            <a:r>
              <a:rPr lang="pt-BR" dirty="0" smtClean="0"/>
              <a:t>1 - A Sociedade Informacional e sua influência nos processos educacionais. </a:t>
            </a:r>
          </a:p>
          <a:p>
            <a:pPr>
              <a:lnSpc>
                <a:spcPct val="150000"/>
              </a:lnSpc>
            </a:pPr>
            <a:r>
              <a:rPr lang="pt-BR" dirty="0" smtClean="0"/>
              <a:t>2 - Percurso Histórico da Tecnologia da Educação. </a:t>
            </a:r>
          </a:p>
          <a:p>
            <a:pPr>
              <a:lnSpc>
                <a:spcPct val="150000"/>
              </a:lnSpc>
            </a:pPr>
            <a:r>
              <a:rPr lang="pt-BR" dirty="0" smtClean="0"/>
              <a:t>3 - Princípios Teóricos e Metodológicos das Mídias e Cibercultura na Educação. </a:t>
            </a:r>
          </a:p>
          <a:p>
            <a:pPr>
              <a:lnSpc>
                <a:spcPct val="150000"/>
              </a:lnSpc>
            </a:pPr>
            <a:r>
              <a:rPr lang="pt-BR" dirty="0" smtClean="0"/>
              <a:t>4 - Políticas Públicas e Educacionais para a inclusão social e digital. </a:t>
            </a:r>
          </a:p>
        </p:txBody>
      </p:sp>
      <p:sp>
        <p:nvSpPr>
          <p:cNvPr id="6" name="Retângulo 5"/>
          <p:cNvSpPr/>
          <p:nvPr/>
        </p:nvSpPr>
        <p:spPr>
          <a:xfrm>
            <a:off x="207059" y="4699010"/>
            <a:ext cx="8757429" cy="1754326"/>
          </a:xfrm>
          <a:prstGeom prst="rect">
            <a:avLst/>
          </a:prstGeom>
        </p:spPr>
        <p:txBody>
          <a:bodyPr wrap="square">
            <a:spAutoFit/>
          </a:bodyPr>
          <a:lstStyle/>
          <a:p>
            <a:pPr algn="just"/>
            <a:r>
              <a:rPr lang="pt-BR" dirty="0" smtClean="0"/>
              <a:t>1. LEMOS, André. Cibercultura - Tecnologia e vida social na cultura contemporânea, Sulina, 2002.</a:t>
            </a:r>
          </a:p>
          <a:p>
            <a:pPr algn="just"/>
            <a:r>
              <a:rPr lang="pt-BR" dirty="0" smtClean="0"/>
              <a:t>2. KENSKI, </a:t>
            </a:r>
            <a:r>
              <a:rPr lang="pt-BR" dirty="0" err="1" smtClean="0"/>
              <a:t>Vani</a:t>
            </a:r>
            <a:r>
              <a:rPr lang="pt-BR" dirty="0" smtClean="0"/>
              <a:t>. Educação e Tecnologias: O novo ritmo da informação. Campinas, São Paulo: </a:t>
            </a:r>
            <a:r>
              <a:rPr lang="pt-BR" dirty="0" err="1" smtClean="0"/>
              <a:t>Papirus</a:t>
            </a:r>
            <a:r>
              <a:rPr lang="pt-BR" dirty="0" smtClean="0"/>
              <a:t>, 2007.</a:t>
            </a:r>
          </a:p>
          <a:p>
            <a:pPr algn="just"/>
            <a:r>
              <a:rPr lang="pt-BR" dirty="0" smtClean="0"/>
              <a:t>3. VALENTE, J. A. Computadores e Conhecimento: Repensando a Educação. São Paulo: Editora UNICAMP,1993.</a:t>
            </a:r>
            <a:endParaRPr lang="pt-BR" dirty="0"/>
          </a:p>
        </p:txBody>
      </p:sp>
      <p:pic>
        <p:nvPicPr>
          <p:cNvPr id="81921" name="Picture 1"/>
          <p:cNvPicPr>
            <a:picLocks noChangeAspect="1" noChangeArrowheads="1"/>
          </p:cNvPicPr>
          <p:nvPr/>
        </p:nvPicPr>
        <p:blipFill>
          <a:blip r:embed="rId3" cstate="print"/>
          <a:srcRect/>
          <a:stretch>
            <a:fillRect/>
          </a:stretch>
        </p:blipFill>
        <p:spPr bwMode="auto">
          <a:xfrm rot="20483750">
            <a:off x="289967" y="1052736"/>
            <a:ext cx="1833761" cy="864096"/>
          </a:xfrm>
          <a:prstGeom prst="rect">
            <a:avLst/>
          </a:prstGeom>
          <a:noFill/>
          <a:ln w="9525">
            <a:noFill/>
            <a:miter lim="800000"/>
            <a:headEnd/>
            <a:tailEnd/>
          </a:ln>
        </p:spPr>
      </p:pic>
      <p:sp>
        <p:nvSpPr>
          <p:cNvPr id="8" name="Retângulo 7"/>
          <p:cNvSpPr/>
          <p:nvPr/>
        </p:nvSpPr>
        <p:spPr>
          <a:xfrm>
            <a:off x="2339752" y="1268760"/>
            <a:ext cx="2982420" cy="461665"/>
          </a:xfrm>
          <a:prstGeom prst="rect">
            <a:avLst/>
          </a:prstGeom>
        </p:spPr>
        <p:txBody>
          <a:bodyPr wrap="none">
            <a:spAutoFit/>
          </a:bodyPr>
          <a:lstStyle/>
          <a:p>
            <a:r>
              <a:rPr lang="pt-BR" dirty="0" smtClean="0"/>
              <a:t> </a:t>
            </a:r>
            <a:r>
              <a:rPr lang="pt-BR" sz="2400" b="1" dirty="0" smtClean="0">
                <a:solidFill>
                  <a:srgbClr val="C00000"/>
                </a:solidFill>
                <a:effectLst>
                  <a:outerShdw blurRad="38100" dist="38100" dir="2700000" algn="tl">
                    <a:srgbClr val="000000">
                      <a:alpha val="43137"/>
                    </a:srgbClr>
                  </a:outerShdw>
                </a:effectLst>
              </a:rPr>
              <a:t>Ementa da Disciplina:</a:t>
            </a:r>
            <a:endParaRPr lang="pt-BR" sz="2400" b="1" dirty="0">
              <a:solidFill>
                <a:srgbClr val="C00000"/>
              </a:solidFill>
              <a:effectLst>
                <a:outerShdw blurRad="38100" dist="38100" dir="2700000" algn="tl">
                  <a:srgbClr val="000000">
                    <a:alpha val="43137"/>
                  </a:srgbClr>
                </a:outerShdw>
              </a:effectLst>
            </a:endParaRPr>
          </a:p>
        </p:txBody>
      </p:sp>
      <p:pic>
        <p:nvPicPr>
          <p:cNvPr id="81923" name="Picture 3" descr="https://mastia.files.wordpress.com/2015/06/referencias-biblioraficas.gif?w=620"/>
          <p:cNvPicPr>
            <a:picLocks noChangeAspect="1" noChangeArrowheads="1"/>
          </p:cNvPicPr>
          <p:nvPr/>
        </p:nvPicPr>
        <p:blipFill>
          <a:blip r:embed="rId4" cstate="print"/>
          <a:srcRect/>
          <a:stretch>
            <a:fillRect/>
          </a:stretch>
        </p:blipFill>
        <p:spPr bwMode="auto">
          <a:xfrm>
            <a:off x="107504" y="3284984"/>
            <a:ext cx="1728192" cy="1405130"/>
          </a:xfrm>
          <a:prstGeom prst="rect">
            <a:avLst/>
          </a:prstGeom>
          <a:noFill/>
        </p:spPr>
      </p:pic>
      <p:sp>
        <p:nvSpPr>
          <p:cNvPr id="10" name="Retângulo 9"/>
          <p:cNvSpPr/>
          <p:nvPr/>
        </p:nvSpPr>
        <p:spPr>
          <a:xfrm>
            <a:off x="2483768" y="3933056"/>
            <a:ext cx="2510046" cy="461665"/>
          </a:xfrm>
          <a:prstGeom prst="rect">
            <a:avLst/>
          </a:prstGeom>
        </p:spPr>
        <p:txBody>
          <a:bodyPr wrap="none">
            <a:spAutoFit/>
          </a:bodyPr>
          <a:lstStyle/>
          <a:p>
            <a:r>
              <a:rPr lang="pt-BR" sz="2400" b="1" dirty="0" smtClean="0">
                <a:solidFill>
                  <a:srgbClr val="C00000"/>
                </a:solidFill>
                <a:effectLst>
                  <a:outerShdw blurRad="38100" dist="38100" dir="2700000" algn="tl">
                    <a:srgbClr val="000000">
                      <a:alpha val="43137"/>
                    </a:srgbClr>
                  </a:outerShdw>
                </a:effectLst>
              </a:rPr>
              <a:t>Bibliografia Básica</a:t>
            </a:r>
          </a:p>
        </p:txBody>
      </p:sp>
      <p:sp>
        <p:nvSpPr>
          <p:cNvPr id="11" name="Retângulo 10"/>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899592" y="3813615"/>
            <a:ext cx="7920880" cy="196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a:lnSpc>
                <a:spcPct val="150000"/>
              </a:lnSpc>
            </a:pPr>
            <a:r>
              <a:rPr lang="pt-BR" sz="2800" b="1" dirty="0" smtClean="0">
                <a:solidFill>
                  <a:schemeClr val="accent1">
                    <a:lumMod val="50000"/>
                  </a:schemeClr>
                </a:solidFill>
                <a:effectLst>
                  <a:outerShdw blurRad="38100" dist="38100" dir="2700000" algn="tl">
                    <a:srgbClr val="000000">
                      <a:alpha val="43137"/>
                    </a:srgbClr>
                  </a:outerShdw>
                </a:effectLst>
              </a:rPr>
              <a:t>1 - A Sociedade Informacional e sua influência nos processos educacionais. </a:t>
            </a:r>
          </a:p>
          <a:p>
            <a:pPr algn="just">
              <a:lnSpc>
                <a:spcPct val="150000"/>
              </a:lnSpc>
            </a:pPr>
            <a:r>
              <a:rPr lang="pt-BR" sz="2800" b="1" dirty="0" smtClean="0">
                <a:solidFill>
                  <a:schemeClr val="accent1">
                    <a:lumMod val="50000"/>
                  </a:schemeClr>
                </a:solidFill>
                <a:effectLst>
                  <a:outerShdw blurRad="38100" dist="38100" dir="2700000" algn="tl">
                    <a:srgbClr val="000000">
                      <a:alpha val="43137"/>
                    </a:srgbClr>
                  </a:outerShdw>
                </a:effectLst>
              </a:rPr>
              <a:t>2 - Percurso Histórico da Tecnologia da Educação. </a:t>
            </a:r>
          </a:p>
        </p:txBody>
      </p:sp>
      <p:sp>
        <p:nvSpPr>
          <p:cNvPr id="6" name="TextBox 5"/>
          <p:cNvSpPr txBox="1">
            <a:spLocks noChangeArrowheads="1"/>
          </p:cNvSpPr>
          <p:nvPr/>
        </p:nvSpPr>
        <p:spPr bwMode="auto">
          <a:xfrm>
            <a:off x="786612" y="6237312"/>
            <a:ext cx="42894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2400" b="1" i="1" dirty="0" smtClean="0">
                <a:solidFill>
                  <a:schemeClr val="accent1">
                    <a:lumMod val="50000"/>
                  </a:schemeClr>
                </a:solidFill>
                <a:effectLst>
                  <a:outerShdw blurRad="38100" dist="38100" dir="2700000" algn="tl">
                    <a:srgbClr val="000000">
                      <a:alpha val="43137"/>
                    </a:srgbClr>
                  </a:outerShdw>
                </a:effectLst>
              </a:rPr>
              <a:t>Prof. Msc. Adm. Eco. Luiz Lobato</a:t>
            </a:r>
            <a:endParaRPr lang="pt-BR" sz="2400" b="1" i="1" dirty="0">
              <a:solidFill>
                <a:schemeClr val="accent1">
                  <a:lumMod val="50000"/>
                </a:schemeClr>
              </a:solidFill>
              <a:effectLst>
                <a:outerShdw blurRad="38100" dist="38100" dir="2700000" algn="tl">
                  <a:srgbClr val="000000">
                    <a:alpha val="43137"/>
                  </a:srgbClr>
                </a:outerShdw>
              </a:effectLst>
            </a:endParaRPr>
          </a:p>
        </p:txBody>
      </p:sp>
      <p:sp>
        <p:nvSpPr>
          <p:cNvPr id="7" name="TextBox 6"/>
          <p:cNvSpPr txBox="1">
            <a:spLocks noChangeArrowheads="1"/>
          </p:cNvSpPr>
          <p:nvPr/>
        </p:nvSpPr>
        <p:spPr bwMode="auto">
          <a:xfrm>
            <a:off x="3538594" y="476672"/>
            <a:ext cx="535388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7200" b="1" dirty="0" smtClean="0">
                <a:solidFill>
                  <a:srgbClr val="C00000"/>
                </a:solidFill>
                <a:effectLst>
                  <a:outerShdw blurRad="38100" dist="38100" dir="2700000" algn="tl">
                    <a:srgbClr val="000000">
                      <a:alpha val="43137"/>
                    </a:srgbClr>
                  </a:outerShdw>
                </a:effectLst>
                <a:latin typeface="Broadway" pitchFamily="82" charset="0"/>
              </a:rPr>
              <a:t>AULA  01</a:t>
            </a:r>
            <a:endParaRPr lang="pt-BR" sz="7200" dirty="0">
              <a:solidFill>
                <a:srgbClr val="C00000"/>
              </a:solidFill>
              <a:effectLst>
                <a:outerShdw blurRad="38100" dist="38100" dir="2700000" algn="tl">
                  <a:srgbClr val="000000">
                    <a:alpha val="43137"/>
                  </a:srgbClr>
                </a:outerShdw>
              </a:effectLst>
              <a:latin typeface="Broadway" pitchFamily="82" charset="0"/>
            </a:endParaRPr>
          </a:p>
        </p:txBody>
      </p:sp>
      <p:pic>
        <p:nvPicPr>
          <p:cNvPr id="10" name="Picture 3"/>
          <p:cNvPicPr>
            <a:picLocks noChangeAspect="1" noChangeArrowheads="1"/>
          </p:cNvPicPr>
          <p:nvPr/>
        </p:nvPicPr>
        <p:blipFill>
          <a:blip r:embed="rId2" cstate="print"/>
          <a:srcRect/>
          <a:stretch>
            <a:fillRect/>
          </a:stretch>
        </p:blipFill>
        <p:spPr bwMode="auto">
          <a:xfrm>
            <a:off x="251520" y="2564904"/>
            <a:ext cx="1656184" cy="1134060"/>
          </a:xfrm>
          <a:prstGeom prst="rect">
            <a:avLst/>
          </a:prstGeom>
          <a:noFill/>
          <a:ln w="9525">
            <a:noFill/>
            <a:miter lim="800000"/>
            <a:headEnd/>
            <a:tailEnd/>
          </a:ln>
        </p:spPr>
      </p:pic>
      <p:sp>
        <p:nvSpPr>
          <p:cNvPr id="11" name="Retângulo 8"/>
          <p:cNvSpPr>
            <a:spLocks noChangeArrowheads="1"/>
          </p:cNvSpPr>
          <p:nvPr/>
        </p:nvSpPr>
        <p:spPr bwMode="auto">
          <a:xfrm>
            <a:off x="1979712" y="2516703"/>
            <a:ext cx="338437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HORÁRIO:</a:t>
            </a:r>
            <a:endParaRPr lang="pt-BR" sz="2400" b="1" dirty="0">
              <a:solidFill>
                <a:schemeClr val="accent1">
                  <a:lumMod val="50000"/>
                </a:schemeClr>
              </a:solidFill>
              <a:effectLst>
                <a:outerShdw blurRad="38100" dist="38100" dir="2700000" algn="tl">
                  <a:srgbClr val="000000">
                    <a:alpha val="43137"/>
                  </a:srgbClr>
                </a:outerShdw>
              </a:effectLst>
            </a:endParaRPr>
          </a:p>
          <a:p>
            <a:r>
              <a:rPr lang="pt-BR" sz="2400" b="1" dirty="0" smtClean="0">
                <a:solidFill>
                  <a:schemeClr val="accent1">
                    <a:lumMod val="50000"/>
                  </a:schemeClr>
                </a:solidFill>
              </a:rPr>
              <a:t>	Início</a:t>
            </a:r>
            <a:r>
              <a:rPr lang="pt-BR" sz="2400" b="1" dirty="0">
                <a:solidFill>
                  <a:schemeClr val="accent1">
                    <a:lumMod val="50000"/>
                  </a:schemeClr>
                </a:solidFill>
              </a:rPr>
              <a:t>: </a:t>
            </a:r>
            <a:r>
              <a:rPr lang="pt-BR" sz="2400" b="1" dirty="0" smtClean="0">
                <a:solidFill>
                  <a:schemeClr val="accent1">
                    <a:lumMod val="50000"/>
                  </a:schemeClr>
                </a:solidFill>
              </a:rPr>
              <a:t>8:00</a:t>
            </a:r>
            <a:endParaRPr lang="pt-BR" sz="2400" b="1" dirty="0">
              <a:solidFill>
                <a:schemeClr val="accent1">
                  <a:lumMod val="50000"/>
                </a:schemeClr>
              </a:solidFill>
            </a:endParaRPr>
          </a:p>
          <a:p>
            <a:r>
              <a:rPr lang="pt-BR" sz="2400" b="1" dirty="0" smtClean="0">
                <a:solidFill>
                  <a:schemeClr val="accent1">
                    <a:lumMod val="50000"/>
                  </a:schemeClr>
                </a:solidFill>
              </a:rPr>
              <a:t>	Término</a:t>
            </a:r>
            <a:r>
              <a:rPr lang="pt-BR" sz="2400" b="1" dirty="0">
                <a:solidFill>
                  <a:schemeClr val="accent1">
                    <a:lumMod val="50000"/>
                  </a:schemeClr>
                </a:solidFill>
              </a:rPr>
              <a:t>: </a:t>
            </a:r>
            <a:r>
              <a:rPr lang="pt-BR" sz="2400" b="1" dirty="0" smtClean="0">
                <a:solidFill>
                  <a:schemeClr val="accent1">
                    <a:lumMod val="50000"/>
                  </a:schemeClr>
                </a:solidFill>
              </a:rPr>
              <a:t>12:00</a:t>
            </a:r>
            <a:endParaRPr lang="pt-BR" sz="2400" b="1" dirty="0">
              <a:solidFill>
                <a:schemeClr val="accent1">
                  <a:lumMod val="50000"/>
                </a:schemeClr>
              </a:solidFill>
            </a:endParaRPr>
          </a:p>
        </p:txBody>
      </p:sp>
      <p:sp>
        <p:nvSpPr>
          <p:cNvPr id="12" name="Retângulo 11"/>
          <p:cNvSpPr/>
          <p:nvPr/>
        </p:nvSpPr>
        <p:spPr>
          <a:xfrm>
            <a:off x="6300192" y="2492896"/>
            <a:ext cx="2664296" cy="1200329"/>
          </a:xfrm>
          <a:prstGeom prst="rect">
            <a:avLst/>
          </a:prstGeom>
        </p:spPr>
        <p:txBody>
          <a:bodyPr wrap="squar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INTERVALO:</a:t>
            </a:r>
          </a:p>
          <a:p>
            <a:r>
              <a:rPr lang="pt-BR" sz="2400" b="1" dirty="0" smtClean="0">
                <a:solidFill>
                  <a:schemeClr val="accent1">
                    <a:lumMod val="50000"/>
                  </a:schemeClr>
                </a:solidFill>
                <a:effectLst>
                  <a:outerShdw blurRad="38100" dist="38100" dir="2700000" algn="tl">
                    <a:srgbClr val="000000">
                      <a:alpha val="43137"/>
                    </a:srgbClr>
                  </a:outerShdw>
                </a:effectLst>
              </a:rPr>
              <a:t>             </a:t>
            </a:r>
            <a:r>
              <a:rPr lang="pt-BR" sz="2400" dirty="0" smtClean="0">
                <a:solidFill>
                  <a:schemeClr val="accent1">
                    <a:lumMod val="50000"/>
                  </a:schemeClr>
                </a:solidFill>
                <a:effectLst>
                  <a:outerShdw blurRad="38100" dist="38100" dir="2700000" algn="tl">
                    <a:srgbClr val="000000">
                      <a:alpha val="43137"/>
                    </a:srgbClr>
                  </a:outerShdw>
                </a:effectLst>
              </a:rPr>
              <a:t>DE 10:00HS </a:t>
            </a:r>
          </a:p>
          <a:p>
            <a:r>
              <a:rPr lang="pt-BR" sz="2400" dirty="0" smtClean="0">
                <a:solidFill>
                  <a:schemeClr val="accent1">
                    <a:lumMod val="50000"/>
                  </a:schemeClr>
                </a:solidFill>
                <a:effectLst>
                  <a:outerShdw blurRad="38100" dist="38100" dir="2700000" algn="tl">
                    <a:srgbClr val="000000">
                      <a:alpha val="43137"/>
                    </a:srgbClr>
                  </a:outerShdw>
                </a:effectLst>
              </a:rPr>
              <a:t>             ÀS 10:15HS</a:t>
            </a:r>
          </a:p>
        </p:txBody>
      </p:sp>
      <p:pic>
        <p:nvPicPr>
          <p:cNvPr id="14" name="Picture 2"/>
          <p:cNvPicPr>
            <a:picLocks noChangeAspect="1" noChangeArrowheads="1"/>
          </p:cNvPicPr>
          <p:nvPr/>
        </p:nvPicPr>
        <p:blipFill>
          <a:blip r:embed="rId3" cstate="print"/>
          <a:srcRect/>
          <a:stretch>
            <a:fillRect/>
          </a:stretch>
        </p:blipFill>
        <p:spPr bwMode="auto">
          <a:xfrm>
            <a:off x="5076056" y="2564904"/>
            <a:ext cx="1044563" cy="1152128"/>
          </a:xfrm>
          <a:prstGeom prst="rect">
            <a:avLst/>
          </a:prstGeom>
          <a:noFill/>
          <a:ln w="9525">
            <a:noFill/>
            <a:miter lim="800000"/>
            <a:headEnd/>
            <a:tailEnd/>
          </a:ln>
        </p:spPr>
      </p:pic>
      <p:pic>
        <p:nvPicPr>
          <p:cNvPr id="15" name="Picture 4" descr="http://clean-city69.ru/images/Check_mark.svg.png"/>
          <p:cNvPicPr>
            <a:picLocks noChangeAspect="1" noChangeArrowheads="1"/>
          </p:cNvPicPr>
          <p:nvPr/>
        </p:nvPicPr>
        <p:blipFill>
          <a:blip r:embed="rId4" cstate="print"/>
          <a:srcRect/>
          <a:stretch>
            <a:fillRect/>
          </a:stretch>
        </p:blipFill>
        <p:spPr bwMode="auto">
          <a:xfrm>
            <a:off x="2123728" y="2996952"/>
            <a:ext cx="720080" cy="720080"/>
          </a:xfrm>
          <a:prstGeom prst="rect">
            <a:avLst/>
          </a:prstGeom>
          <a:noFill/>
        </p:spPr>
      </p:pic>
      <p:pic>
        <p:nvPicPr>
          <p:cNvPr id="16" name="Picture 4" descr="http://clean-city69.ru/images/Check_mark.svg.png"/>
          <p:cNvPicPr>
            <a:picLocks noChangeAspect="1" noChangeArrowheads="1"/>
          </p:cNvPicPr>
          <p:nvPr/>
        </p:nvPicPr>
        <p:blipFill>
          <a:blip r:embed="rId4" cstate="print"/>
          <a:srcRect/>
          <a:stretch>
            <a:fillRect/>
          </a:stretch>
        </p:blipFill>
        <p:spPr bwMode="auto">
          <a:xfrm>
            <a:off x="107504" y="3933056"/>
            <a:ext cx="887016" cy="887016"/>
          </a:xfrm>
          <a:prstGeom prst="rect">
            <a:avLst/>
          </a:prstGeom>
          <a:noFill/>
        </p:spPr>
      </p:pic>
      <p:pic>
        <p:nvPicPr>
          <p:cNvPr id="13" name="Picture 4" descr="http://clean-city69.ru/images/Check_mark.svg.png"/>
          <p:cNvPicPr>
            <a:picLocks noChangeAspect="1" noChangeArrowheads="1"/>
          </p:cNvPicPr>
          <p:nvPr/>
        </p:nvPicPr>
        <p:blipFill>
          <a:blip r:embed="rId4" cstate="print"/>
          <a:srcRect/>
          <a:stretch>
            <a:fillRect/>
          </a:stretch>
        </p:blipFill>
        <p:spPr bwMode="auto">
          <a:xfrm>
            <a:off x="6300192" y="2996952"/>
            <a:ext cx="720080" cy="720080"/>
          </a:xfrm>
          <a:prstGeom prst="rect">
            <a:avLst/>
          </a:prstGeom>
          <a:noFill/>
        </p:spPr>
      </p:pic>
      <p:pic>
        <p:nvPicPr>
          <p:cNvPr id="17" name="Picture 4" descr="http://clean-city69.ru/images/Check_mark.svg.png"/>
          <p:cNvPicPr>
            <a:picLocks noChangeAspect="1" noChangeArrowheads="1"/>
          </p:cNvPicPr>
          <p:nvPr/>
        </p:nvPicPr>
        <p:blipFill>
          <a:blip r:embed="rId4" cstate="print"/>
          <a:srcRect/>
          <a:stretch>
            <a:fillRect/>
          </a:stretch>
        </p:blipFill>
        <p:spPr bwMode="auto">
          <a:xfrm>
            <a:off x="107504" y="5062264"/>
            <a:ext cx="887016" cy="887016"/>
          </a:xfrm>
          <a:prstGeom prst="rect">
            <a:avLst/>
          </a:prstGeom>
          <a:noFill/>
        </p:spPr>
      </p:pic>
      <p:pic>
        <p:nvPicPr>
          <p:cNvPr id="18" name="Picture 2"/>
          <p:cNvPicPr>
            <a:picLocks noChangeAspect="1" noChangeArrowheads="1"/>
          </p:cNvPicPr>
          <p:nvPr/>
        </p:nvPicPr>
        <p:blipFill>
          <a:blip r:embed="rId5" cstate="print"/>
          <a:srcRect/>
          <a:stretch>
            <a:fillRect/>
          </a:stretch>
        </p:blipFill>
        <p:spPr bwMode="auto">
          <a:xfrm>
            <a:off x="7812360" y="5865897"/>
            <a:ext cx="1106779" cy="7863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13517"/>
            <a:ext cx="813292" cy="843275"/>
          </a:xfrm>
          <a:prstGeom prst="rect">
            <a:avLst/>
          </a:prstGeom>
          <a:noFill/>
          <a:ln>
            <a:solidFill>
              <a:schemeClr val="tx2"/>
            </a:solidFill>
          </a:ln>
        </p:spPr>
      </p:pic>
      <p:pic>
        <p:nvPicPr>
          <p:cNvPr id="8" name="Picture 4" descr="http://clean-city69.ru/images/Check_mark.svg.png"/>
          <p:cNvPicPr>
            <a:picLocks noChangeAspect="1" noChangeArrowheads="1"/>
          </p:cNvPicPr>
          <p:nvPr/>
        </p:nvPicPr>
        <p:blipFill>
          <a:blip r:embed="rId3" cstate="print"/>
          <a:srcRect/>
          <a:stretch>
            <a:fillRect/>
          </a:stretch>
        </p:blipFill>
        <p:spPr bwMode="auto">
          <a:xfrm>
            <a:off x="1907704" y="5278288"/>
            <a:ext cx="598984" cy="598984"/>
          </a:xfrm>
          <a:prstGeom prst="rect">
            <a:avLst/>
          </a:prstGeom>
          <a:noFill/>
        </p:spPr>
      </p:pic>
      <p:pic>
        <p:nvPicPr>
          <p:cNvPr id="9" name="Picture 4" descr="http://clean-city69.ru/images/Check_mark.svg.png"/>
          <p:cNvPicPr>
            <a:picLocks noChangeAspect="1" noChangeArrowheads="1"/>
          </p:cNvPicPr>
          <p:nvPr/>
        </p:nvPicPr>
        <p:blipFill>
          <a:blip r:embed="rId3" cstate="print"/>
          <a:srcRect/>
          <a:stretch>
            <a:fillRect/>
          </a:stretch>
        </p:blipFill>
        <p:spPr bwMode="auto">
          <a:xfrm>
            <a:off x="1308720" y="813792"/>
            <a:ext cx="598984" cy="598984"/>
          </a:xfrm>
          <a:prstGeom prst="rect">
            <a:avLst/>
          </a:prstGeom>
          <a:noFill/>
        </p:spPr>
      </p:pic>
      <p:sp>
        <p:nvSpPr>
          <p:cNvPr id="10" name="Retângulo 9"/>
          <p:cNvSpPr/>
          <p:nvPr/>
        </p:nvSpPr>
        <p:spPr>
          <a:xfrm>
            <a:off x="2376730" y="741038"/>
            <a:ext cx="2843342" cy="707886"/>
          </a:xfrm>
          <a:prstGeom prst="rect">
            <a:avLst/>
          </a:prstGeom>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Para refletir:</a:t>
            </a:r>
            <a:endParaRPr lang="pt-BR" sz="4000" dirty="0"/>
          </a:p>
        </p:txBody>
      </p:sp>
      <p:sp>
        <p:nvSpPr>
          <p:cNvPr id="11" name="Retângulo 10"/>
          <p:cNvSpPr/>
          <p:nvPr/>
        </p:nvSpPr>
        <p:spPr>
          <a:xfrm>
            <a:off x="2483768" y="5229200"/>
            <a:ext cx="4362092" cy="707886"/>
          </a:xfrm>
          <a:prstGeom prst="rect">
            <a:avLst/>
          </a:prstGeom>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E   V O C Ê . . . . ? ? ?</a:t>
            </a:r>
            <a:endParaRPr lang="pt-BR" sz="4000" dirty="0"/>
          </a:p>
        </p:txBody>
      </p:sp>
      <p:sp>
        <p:nvSpPr>
          <p:cNvPr id="12" name="Retângulo 11"/>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13" name="Retângulo 12"/>
          <p:cNvSpPr/>
          <p:nvPr/>
        </p:nvSpPr>
        <p:spPr>
          <a:xfrm>
            <a:off x="936104" y="5877272"/>
            <a:ext cx="6300192" cy="615553"/>
          </a:xfrm>
          <a:prstGeom prst="rect">
            <a:avLst/>
          </a:prstGeom>
        </p:spPr>
        <p:txBody>
          <a:bodyPr wrap="square">
            <a:spAutoFit/>
          </a:bodyPr>
          <a:lstStyle/>
          <a:p>
            <a:r>
              <a:rPr lang="pt-BR" sz="1700" dirty="0" smtClean="0"/>
              <a:t>KENSKI, V. M. </a:t>
            </a:r>
            <a:r>
              <a:rPr lang="pt-BR" sz="1700" b="1" dirty="0" smtClean="0"/>
              <a:t>Educação e Tecnologias: O novo ritmo da informação</a:t>
            </a:r>
            <a:r>
              <a:rPr lang="pt-BR" sz="1700" dirty="0" smtClean="0"/>
              <a:t>. </a:t>
            </a:r>
          </a:p>
          <a:p>
            <a:r>
              <a:rPr lang="pt-BR" sz="1700" dirty="0" smtClean="0"/>
              <a:t>Campinas, SP: </a:t>
            </a:r>
            <a:r>
              <a:rPr lang="pt-BR" sz="1700" dirty="0" err="1" smtClean="0"/>
              <a:t>Papirus</a:t>
            </a:r>
            <a:r>
              <a:rPr lang="pt-BR" sz="1700" dirty="0" smtClean="0"/>
              <a:t>, 2009.</a:t>
            </a:r>
            <a:endParaRPr lang="pt-BR" sz="1700" dirty="0"/>
          </a:p>
        </p:txBody>
      </p:sp>
      <p:sp>
        <p:nvSpPr>
          <p:cNvPr id="14" name="Retângulo 13"/>
          <p:cNvSpPr/>
          <p:nvPr/>
        </p:nvSpPr>
        <p:spPr>
          <a:xfrm>
            <a:off x="107504" y="1538857"/>
            <a:ext cx="8856984" cy="3816429"/>
          </a:xfrm>
          <a:prstGeom prst="rect">
            <a:avLst/>
          </a:prstGeom>
        </p:spPr>
        <p:txBody>
          <a:bodyPr wrap="square">
            <a:spAutoFit/>
          </a:bodyPr>
          <a:lstStyle/>
          <a:p>
            <a:pPr algn="just"/>
            <a:r>
              <a:rPr lang="pt-BR" sz="2200" b="1" dirty="0" smtClean="0"/>
              <a:t>“A necessidade de expressar sentimentos e opiniões e de registrar experiências e direitos nos acompanha desde tempos remotos. Para viabilizar a comunicação entre os seus semelhantes, o homem criou um tipo especial de tecnologia, a “tecnologia da inteligência”, como é chamada por alguns autores. </a:t>
            </a:r>
          </a:p>
          <a:p>
            <a:pPr algn="just"/>
            <a:endParaRPr lang="pt-BR" sz="1600" b="1" dirty="0" smtClean="0"/>
          </a:p>
          <a:p>
            <a:pPr algn="just"/>
            <a:r>
              <a:rPr lang="pt-BR" sz="2200" b="1" dirty="0" smtClean="0"/>
              <a:t>A base da tecnologia da inteligência é imaterial, ou seja, ela não existe como máquina, mas como linguagem. Para que essa linguagem pudesse ser utilizada em diferentes tempos e espaços, foram desenvolvidos inúmeros processos e produtos.” </a:t>
            </a:r>
          </a:p>
          <a:p>
            <a:pPr algn="just"/>
            <a:r>
              <a:rPr lang="pt-BR" sz="2200" b="1" dirty="0" smtClean="0"/>
              <a:t>(VANI MOREIRA KENSKI, 2009).</a:t>
            </a:r>
            <a:endParaRPr lang="pt-BR" sz="2200" dirty="0"/>
          </a:p>
        </p:txBody>
      </p:sp>
      <p:pic>
        <p:nvPicPr>
          <p:cNvPr id="15" name="Picture 2"/>
          <p:cNvPicPr>
            <a:picLocks noChangeAspect="1" noChangeArrowheads="1"/>
          </p:cNvPicPr>
          <p:nvPr/>
        </p:nvPicPr>
        <p:blipFill>
          <a:blip r:embed="rId4" cstate="print"/>
          <a:srcRect/>
          <a:stretch>
            <a:fillRect/>
          </a:stretch>
        </p:blipFill>
        <p:spPr bwMode="auto">
          <a:xfrm>
            <a:off x="80321" y="5829918"/>
            <a:ext cx="877426" cy="623418"/>
          </a:xfrm>
          <a:prstGeom prst="rect">
            <a:avLst/>
          </a:prstGeom>
          <a:noFill/>
          <a:ln w="9525">
            <a:noFill/>
            <a:miter lim="800000"/>
            <a:headEnd/>
            <a:tailEnd/>
          </a:ln>
          <a:effectLst/>
        </p:spPr>
      </p:pic>
      <p:pic>
        <p:nvPicPr>
          <p:cNvPr id="2" name="Picture 2"/>
          <p:cNvPicPr>
            <a:picLocks noChangeAspect="1" noChangeArrowheads="1"/>
          </p:cNvPicPr>
          <p:nvPr/>
        </p:nvPicPr>
        <p:blipFill>
          <a:blip r:embed="rId5" cstate="print"/>
          <a:srcRect/>
          <a:stretch>
            <a:fillRect/>
          </a:stretch>
        </p:blipFill>
        <p:spPr bwMode="auto">
          <a:xfrm>
            <a:off x="7052830" y="4514086"/>
            <a:ext cx="1983666" cy="1915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sp>
        <p:nvSpPr>
          <p:cNvPr id="10" name="Retângulo 9"/>
          <p:cNvSpPr/>
          <p:nvPr/>
        </p:nvSpPr>
        <p:spPr>
          <a:xfrm>
            <a:off x="1691680" y="116632"/>
            <a:ext cx="5904656" cy="523220"/>
          </a:xfrm>
          <a:prstGeom prst="rect">
            <a:avLst/>
          </a:prstGeom>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EDUCAÇÃO,  MÍDIA  E  CIBERCULTURA</a:t>
            </a:r>
          </a:p>
        </p:txBody>
      </p:sp>
      <p:sp>
        <p:nvSpPr>
          <p:cNvPr id="11" name="Retângulo 10"/>
          <p:cNvSpPr/>
          <p:nvPr/>
        </p:nvSpPr>
        <p:spPr>
          <a:xfrm>
            <a:off x="179512" y="1700808"/>
            <a:ext cx="8784976" cy="2585323"/>
          </a:xfrm>
          <a:prstGeom prst="rect">
            <a:avLst/>
          </a:prstGeom>
        </p:spPr>
        <p:txBody>
          <a:bodyPr wrap="square">
            <a:spAutoFit/>
          </a:bodyPr>
          <a:lstStyle/>
          <a:p>
            <a:pPr algn="just" fontAlgn="base"/>
            <a:r>
              <a:rPr lang="pt-BR" dirty="0" smtClean="0"/>
              <a:t>Em meados da década de 1970 o termo “Sociedade da Informação” começou a ser utilizado para descrever as características da sociedade pós-industrial e ganhou força na década de 1990 com a intensificação do uso das Tecnologias da Informação e Comunicação (</a:t>
            </a:r>
            <a:r>
              <a:rPr lang="pt-BR" dirty="0" err="1" smtClean="0"/>
              <a:t>TICs</a:t>
            </a:r>
            <a:r>
              <a:rPr lang="pt-BR" dirty="0" smtClean="0"/>
              <a:t>), soando como uma revolução, centrada na ênfase à informação e alicerçada pelos avanços tecnológicos.</a:t>
            </a:r>
          </a:p>
          <a:p>
            <a:pPr algn="just" fontAlgn="base"/>
            <a:endParaRPr lang="pt-BR" dirty="0" smtClean="0"/>
          </a:p>
          <a:p>
            <a:pPr algn="just" fontAlgn="base"/>
            <a:r>
              <a:rPr lang="pt-BR" dirty="0" smtClean="0"/>
              <a:t>A evolução tecnológica se ramificou por todas as atividades e setores da sociedade, alterando nossa forma de pensar, agir e aprender, refletindo em nossos hábitos e formas de comunicação e, com isso, impulsionou o consumo. </a:t>
            </a:r>
          </a:p>
        </p:txBody>
      </p:sp>
      <p:sp>
        <p:nvSpPr>
          <p:cNvPr id="12" name="Retângulo 11"/>
          <p:cNvSpPr/>
          <p:nvPr/>
        </p:nvSpPr>
        <p:spPr>
          <a:xfrm>
            <a:off x="1259632" y="764704"/>
            <a:ext cx="6840760" cy="830997"/>
          </a:xfrm>
          <a:prstGeom prst="rect">
            <a:avLst/>
          </a:prstGeom>
        </p:spPr>
        <p:txBody>
          <a:bodyPr wrap="square">
            <a:spAutoFit/>
          </a:bodyPr>
          <a:lstStyle/>
          <a:p>
            <a:pPr algn="just"/>
            <a:r>
              <a:rPr lang="pt-BR" sz="2400" b="1" dirty="0" smtClean="0">
                <a:solidFill>
                  <a:schemeClr val="accent1">
                    <a:lumMod val="50000"/>
                  </a:schemeClr>
                </a:solidFill>
                <a:effectLst>
                  <a:outerShdw blurRad="38100" dist="38100" dir="2700000" algn="tl">
                    <a:srgbClr val="000000">
                      <a:alpha val="43137"/>
                    </a:srgbClr>
                  </a:outerShdw>
                </a:effectLst>
              </a:rPr>
              <a:t>A Sociedade Informacional e sua influência nos processos educacionais. </a:t>
            </a:r>
            <a:endParaRPr lang="pt-BR" sz="2400" dirty="0"/>
          </a:p>
        </p:txBody>
      </p:sp>
      <p:pic>
        <p:nvPicPr>
          <p:cNvPr id="3078" name="Picture 6" descr="Imagem relacionada"/>
          <p:cNvPicPr>
            <a:picLocks noChangeAspect="1" noChangeArrowheads="1"/>
          </p:cNvPicPr>
          <p:nvPr/>
        </p:nvPicPr>
        <p:blipFill>
          <a:blip r:embed="rId3" cstate="print"/>
          <a:srcRect/>
          <a:stretch>
            <a:fillRect/>
          </a:stretch>
        </p:blipFill>
        <p:spPr bwMode="auto">
          <a:xfrm>
            <a:off x="6084168" y="3957904"/>
            <a:ext cx="2849116" cy="2357544"/>
          </a:xfrm>
          <a:prstGeom prst="rect">
            <a:avLst/>
          </a:prstGeom>
          <a:noFill/>
        </p:spPr>
      </p:pic>
      <p:sp>
        <p:nvSpPr>
          <p:cNvPr id="9" name="Retângulo 8"/>
          <p:cNvSpPr/>
          <p:nvPr/>
        </p:nvSpPr>
        <p:spPr>
          <a:xfrm>
            <a:off x="1835696" y="4615968"/>
            <a:ext cx="4248472" cy="1477328"/>
          </a:xfrm>
          <a:prstGeom prst="rect">
            <a:avLst/>
          </a:prstGeom>
        </p:spPr>
        <p:txBody>
          <a:bodyPr wrap="square">
            <a:spAutoFit/>
          </a:bodyPr>
          <a:lstStyle/>
          <a:p>
            <a:pPr algn="just" fontAlgn="base"/>
            <a:r>
              <a:rPr lang="pt-BR" dirty="0" smtClean="0"/>
              <a:t>Nessa ótica, temos que os avanços tecnológicos produzem cada vez mais produtos e processos que visam à manipulação da informação digitalizada e imaterial. </a:t>
            </a:r>
          </a:p>
        </p:txBody>
      </p:sp>
      <p:pic>
        <p:nvPicPr>
          <p:cNvPr id="3080" name="Picture 8" descr="Imagem relacionada"/>
          <p:cNvPicPr>
            <a:picLocks noChangeAspect="1" noChangeArrowheads="1"/>
          </p:cNvPicPr>
          <p:nvPr/>
        </p:nvPicPr>
        <p:blipFill>
          <a:blip r:embed="rId4" cstate="print"/>
          <a:srcRect/>
          <a:stretch>
            <a:fillRect/>
          </a:stretch>
        </p:blipFill>
        <p:spPr bwMode="auto">
          <a:xfrm>
            <a:off x="107503" y="4509120"/>
            <a:ext cx="1753223" cy="1829197"/>
          </a:xfrm>
          <a:prstGeom prst="rect">
            <a:avLst/>
          </a:prstGeom>
          <a:noFill/>
        </p:spPr>
      </p:pic>
      <p:pic>
        <p:nvPicPr>
          <p:cNvPr id="13" name="Picture 6" descr="Imagem relacionada"/>
          <p:cNvPicPr>
            <a:picLocks noChangeAspect="1" noChangeArrowheads="1"/>
          </p:cNvPicPr>
          <p:nvPr/>
        </p:nvPicPr>
        <p:blipFill>
          <a:blip r:embed="rId3" cstate="print"/>
          <a:srcRect/>
          <a:stretch>
            <a:fillRect/>
          </a:stretch>
        </p:blipFill>
        <p:spPr bwMode="auto">
          <a:xfrm>
            <a:off x="251520" y="973375"/>
            <a:ext cx="792088" cy="6554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892</TotalTime>
  <Words>4881</Words>
  <Application>Microsoft Office PowerPoint</Application>
  <PresentationFormat>Apresentação na tela (4:3)</PresentationFormat>
  <Paragraphs>397</Paragraphs>
  <Slides>48</Slides>
  <Notes>0</Notes>
  <HiddenSlides>0</HiddenSlides>
  <MMClips>0</MMClips>
  <ScaleCrop>false</ScaleCrop>
  <HeadingPairs>
    <vt:vector size="4" baseType="variant">
      <vt:variant>
        <vt:lpstr>Tema</vt:lpstr>
      </vt:variant>
      <vt:variant>
        <vt:i4>1</vt:i4>
      </vt:variant>
      <vt:variant>
        <vt:lpstr>Títulos de slides</vt:lpstr>
      </vt:variant>
      <vt:variant>
        <vt:i4>48</vt:i4>
      </vt:variant>
    </vt:vector>
  </HeadingPairs>
  <TitlesOfParts>
    <vt:vector size="49"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maq</dc:creator>
  <cp:lastModifiedBy>maq</cp:lastModifiedBy>
  <cp:revision>66</cp:revision>
  <dcterms:created xsi:type="dcterms:W3CDTF">2015-09-19T16:18:34Z</dcterms:created>
  <dcterms:modified xsi:type="dcterms:W3CDTF">2018-08-02T20:54:49Z</dcterms:modified>
</cp:coreProperties>
</file>