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844" r:id="rId1"/>
  </p:sldMasterIdLst>
  <p:notesMasterIdLst>
    <p:notesMasterId r:id="rId61"/>
  </p:notesMasterIdLst>
  <p:handoutMasterIdLst>
    <p:handoutMasterId r:id="rId62"/>
  </p:handoutMasterIdLst>
  <p:sldIdLst>
    <p:sldId id="330" r:id="rId2"/>
    <p:sldId id="331" r:id="rId3"/>
    <p:sldId id="339" r:id="rId4"/>
    <p:sldId id="308" r:id="rId5"/>
    <p:sldId id="368" r:id="rId6"/>
    <p:sldId id="369" r:id="rId7"/>
    <p:sldId id="370" r:id="rId8"/>
    <p:sldId id="398" r:id="rId9"/>
    <p:sldId id="316" r:id="rId10"/>
    <p:sldId id="371" r:id="rId11"/>
    <p:sldId id="372" r:id="rId12"/>
    <p:sldId id="373" r:id="rId13"/>
    <p:sldId id="328" r:id="rId14"/>
    <p:sldId id="374" r:id="rId15"/>
    <p:sldId id="375" r:id="rId16"/>
    <p:sldId id="376" r:id="rId17"/>
    <p:sldId id="340" r:id="rId18"/>
    <p:sldId id="380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390" r:id="rId27"/>
    <p:sldId id="391" r:id="rId28"/>
    <p:sldId id="392" r:id="rId29"/>
    <p:sldId id="393" r:id="rId30"/>
    <p:sldId id="394" r:id="rId31"/>
    <p:sldId id="396" r:id="rId32"/>
    <p:sldId id="399" r:id="rId33"/>
    <p:sldId id="400" r:id="rId34"/>
    <p:sldId id="402" r:id="rId35"/>
    <p:sldId id="404" r:id="rId36"/>
    <p:sldId id="406" r:id="rId37"/>
    <p:sldId id="478" r:id="rId38"/>
    <p:sldId id="407" r:id="rId39"/>
    <p:sldId id="409" r:id="rId40"/>
    <p:sldId id="411" r:id="rId41"/>
    <p:sldId id="412" r:id="rId42"/>
    <p:sldId id="414" r:id="rId43"/>
    <p:sldId id="415" r:id="rId44"/>
    <p:sldId id="417" r:id="rId45"/>
    <p:sldId id="418" r:id="rId46"/>
    <p:sldId id="419" r:id="rId47"/>
    <p:sldId id="421" r:id="rId48"/>
    <p:sldId id="423" r:id="rId49"/>
    <p:sldId id="426" r:id="rId50"/>
    <p:sldId id="428" r:id="rId51"/>
    <p:sldId id="429" r:id="rId52"/>
    <p:sldId id="430" r:id="rId53"/>
    <p:sldId id="433" r:id="rId54"/>
    <p:sldId id="437" r:id="rId55"/>
    <p:sldId id="438" r:id="rId56"/>
    <p:sldId id="440" r:id="rId57"/>
    <p:sldId id="442" r:id="rId58"/>
    <p:sldId id="443" r:id="rId59"/>
    <p:sldId id="479" r:id="rId60"/>
  </p:sldIdLst>
  <p:sldSz cx="9144000" cy="5143500" type="screen16x9"/>
  <p:notesSz cx="6858000" cy="9144000"/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9" userDrawn="1">
          <p15:clr>
            <a:srgbClr val="A4A3A4"/>
          </p15:clr>
        </p15:guide>
        <p15:guide id="4" pos="5534" userDrawn="1">
          <p15:clr>
            <a:srgbClr val="A4A3A4"/>
          </p15:clr>
        </p15:guide>
        <p15:guide id="5" orient="horz" pos="2867" userDrawn="1">
          <p15:clr>
            <a:srgbClr val="A4A3A4"/>
          </p15:clr>
        </p15:guide>
        <p15:guide id="7" pos="226" userDrawn="1">
          <p15:clr>
            <a:srgbClr val="A4A3A4"/>
          </p15:clr>
        </p15:guide>
        <p15:guide id="8" userDrawn="1">
          <p15:clr>
            <a:srgbClr val="000000"/>
          </p15:clr>
        </p15:guide>
        <p15:guide id="9" orient="horz" userDrawn="1">
          <p15:clr>
            <a:srgbClr val="000000"/>
          </p15:clr>
        </p15:guide>
        <p15:guide id="10" orient="horz" pos="3240" userDrawn="1">
          <p15:clr>
            <a:srgbClr val="000000"/>
          </p15:clr>
        </p15:guide>
        <p15:guide id="11" pos="5760" userDrawn="1">
          <p15:clr>
            <a:srgbClr val="000000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DFDFD"/>
    <a:srgbClr val="213F5E"/>
    <a:srgbClr val="F8F8F8"/>
    <a:srgbClr val="157D64"/>
    <a:srgbClr val="219D93"/>
    <a:srgbClr val="2ABEB1"/>
    <a:srgbClr val="25AEA3"/>
    <a:srgbClr val="004E62"/>
    <a:srgbClr val="006580"/>
    <a:srgbClr val="EAA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3590" autoAdjust="0"/>
  </p:normalViewPr>
  <p:slideViewPr>
    <p:cSldViewPr snapToGrid="0" snapToObjects="1">
      <p:cViewPr varScale="1">
        <p:scale>
          <a:sx n="140" d="100"/>
          <a:sy n="140" d="100"/>
        </p:scale>
        <p:origin x="-318" y="-96"/>
      </p:cViewPr>
      <p:guideLst>
        <p:guide orient="horz" pos="259"/>
        <p:guide orient="horz" pos="2867"/>
        <p:guide orient="horz"/>
        <p:guide orient="horz" pos="3240"/>
        <p:guide pos="5534"/>
        <p:guide pos="226"/>
        <p:guide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58" d="100"/>
          <a:sy n="58" d="100"/>
        </p:scale>
        <p:origin x="280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EC703A-45DD-4E32-8969-E371DF6B53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1938F39-B707-40F8-A1EF-BEA5C1BB490C}">
      <dgm:prSet phldrT="[Texto]" custT="1"/>
      <dgm:spPr>
        <a:solidFill>
          <a:schemeClr val="bg1">
            <a:lumMod val="95000"/>
          </a:schemeClr>
        </a:solidFill>
        <a:ln w="3175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pt-B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1. Desenvolver um ambiente de mercado com presença de externalidade;</a:t>
          </a:r>
          <a:endParaRPr lang="pt-BR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650D5A9-D641-4C8A-A38D-6F41A6D10977}" type="parTrans" cxnId="{C5C2D972-A164-497A-BC23-D9E57CB843C9}">
      <dgm:prSet/>
      <dgm:spPr/>
      <dgm:t>
        <a:bodyPr/>
        <a:lstStyle/>
        <a:p>
          <a:endParaRPr lang="pt-BR"/>
        </a:p>
      </dgm:t>
    </dgm:pt>
    <dgm:pt modelId="{97F9D200-0971-4830-986E-E7B45CD08CF8}" type="sibTrans" cxnId="{C5C2D972-A164-497A-BC23-D9E57CB843C9}">
      <dgm:prSet/>
      <dgm:spPr/>
      <dgm:t>
        <a:bodyPr/>
        <a:lstStyle/>
        <a:p>
          <a:endParaRPr lang="pt-BR"/>
        </a:p>
      </dgm:t>
    </dgm:pt>
    <dgm:pt modelId="{A4D76EF0-5E4B-4465-9606-E141A70CC506}">
      <dgm:prSet custT="1"/>
      <dgm:spPr>
        <a:solidFill>
          <a:schemeClr val="bg1">
            <a:lumMod val="95000"/>
          </a:schemeClr>
        </a:solidFill>
        <a:ln w="3175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pt-B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2. Avaliar suas implicações e consequências para o equilíbrio.</a:t>
          </a:r>
          <a:endParaRPr lang="pt-BR" altLang="pt-BR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6F79FFE-8B47-407F-B339-04EE6A1CDBEC}" type="parTrans" cxnId="{B4B15CF0-DF57-42A4-8F1B-B9FD16160A78}">
      <dgm:prSet/>
      <dgm:spPr/>
      <dgm:t>
        <a:bodyPr/>
        <a:lstStyle/>
        <a:p>
          <a:endParaRPr lang="pt-BR"/>
        </a:p>
      </dgm:t>
    </dgm:pt>
    <dgm:pt modelId="{C05C91E0-2207-4EF0-A77D-A5E46F99E9B4}" type="sibTrans" cxnId="{B4B15CF0-DF57-42A4-8F1B-B9FD16160A78}">
      <dgm:prSet/>
      <dgm:spPr/>
      <dgm:t>
        <a:bodyPr/>
        <a:lstStyle/>
        <a:p>
          <a:endParaRPr lang="pt-BR"/>
        </a:p>
      </dgm:t>
    </dgm:pt>
    <dgm:pt modelId="{26ACA677-B687-4104-BA10-A16CA72876CE}" type="pres">
      <dgm:prSet presAssocID="{68EC703A-45DD-4E32-8969-E371DF6B53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5CBA580-B471-4069-AD9E-7A5C629A3488}" type="pres">
      <dgm:prSet presAssocID="{41938F39-B707-40F8-A1EF-BEA5C1BB490C}" presName="parentText" presStyleLbl="node1" presStyleIdx="0" presStyleCnt="2" custScaleY="6209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6F8CF442-7A6D-4EE5-BE6D-F53FA4F81BAB}" type="pres">
      <dgm:prSet presAssocID="{97F9D200-0971-4830-986E-E7B45CD08CF8}" presName="spacer" presStyleCnt="0"/>
      <dgm:spPr/>
    </dgm:pt>
    <dgm:pt modelId="{8AB01E03-0B19-4E2E-B88F-0FDDF6E47F6F}" type="pres">
      <dgm:prSet presAssocID="{A4D76EF0-5E4B-4465-9606-E141A70CC506}" presName="parentText" presStyleLbl="node1" presStyleIdx="1" presStyleCnt="2" custScaleY="6209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</dgm:ptLst>
  <dgm:cxnLst>
    <dgm:cxn modelId="{B4B15CF0-DF57-42A4-8F1B-B9FD16160A78}" srcId="{68EC703A-45DD-4E32-8969-E371DF6B530E}" destId="{A4D76EF0-5E4B-4465-9606-E141A70CC506}" srcOrd="1" destOrd="0" parTransId="{D6F79FFE-8B47-407F-B339-04EE6A1CDBEC}" sibTransId="{C05C91E0-2207-4EF0-A77D-A5E46F99E9B4}"/>
    <dgm:cxn modelId="{99545663-B652-4E6F-B79D-7653C6781AFF}" type="presOf" srcId="{41938F39-B707-40F8-A1EF-BEA5C1BB490C}" destId="{95CBA580-B471-4069-AD9E-7A5C629A3488}" srcOrd="0" destOrd="0" presId="urn:microsoft.com/office/officeart/2005/8/layout/vList2"/>
    <dgm:cxn modelId="{9135EE51-F832-4149-89B7-B5649624904C}" type="presOf" srcId="{A4D76EF0-5E4B-4465-9606-E141A70CC506}" destId="{8AB01E03-0B19-4E2E-B88F-0FDDF6E47F6F}" srcOrd="0" destOrd="0" presId="urn:microsoft.com/office/officeart/2005/8/layout/vList2"/>
    <dgm:cxn modelId="{26310F51-626A-4006-8AF6-6F24B2017C3D}" type="presOf" srcId="{68EC703A-45DD-4E32-8969-E371DF6B530E}" destId="{26ACA677-B687-4104-BA10-A16CA72876CE}" srcOrd="0" destOrd="0" presId="urn:microsoft.com/office/officeart/2005/8/layout/vList2"/>
    <dgm:cxn modelId="{C5C2D972-A164-497A-BC23-D9E57CB843C9}" srcId="{68EC703A-45DD-4E32-8969-E371DF6B530E}" destId="{41938F39-B707-40F8-A1EF-BEA5C1BB490C}" srcOrd="0" destOrd="0" parTransId="{9650D5A9-D641-4C8A-A38D-6F41A6D10977}" sibTransId="{97F9D200-0971-4830-986E-E7B45CD08CF8}"/>
    <dgm:cxn modelId="{C8CAC015-FC20-4E33-9CF9-DD5F1B0CEC8F}" type="presParOf" srcId="{26ACA677-B687-4104-BA10-A16CA72876CE}" destId="{95CBA580-B471-4069-AD9E-7A5C629A3488}" srcOrd="0" destOrd="0" presId="urn:microsoft.com/office/officeart/2005/8/layout/vList2"/>
    <dgm:cxn modelId="{2DD487BF-7206-41E7-BBA9-67A96CCD1E06}" type="presParOf" srcId="{26ACA677-B687-4104-BA10-A16CA72876CE}" destId="{6F8CF442-7A6D-4EE5-BE6D-F53FA4F81BAB}" srcOrd="1" destOrd="0" presId="urn:microsoft.com/office/officeart/2005/8/layout/vList2"/>
    <dgm:cxn modelId="{7A4E3C97-98B7-4C08-819E-09633FF6010C}" type="presParOf" srcId="{26ACA677-B687-4104-BA10-A16CA72876CE}" destId="{8AB01E03-0B19-4E2E-B88F-0FDDF6E47F6F}" srcOrd="2" destOrd="0" presId="urn:microsoft.com/office/officeart/2005/8/layout/vList2"/>
  </dgm:cxnLst>
  <dgm:bg/>
  <dgm:whole>
    <a:ln w="3175"/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CBA580-B471-4069-AD9E-7A5C629A3488}">
      <dsp:nvSpPr>
        <dsp:cNvPr id="0" name=""/>
        <dsp:cNvSpPr/>
      </dsp:nvSpPr>
      <dsp:spPr>
        <a:xfrm>
          <a:off x="0" y="9651"/>
          <a:ext cx="4017945" cy="650933"/>
        </a:xfrm>
        <a:prstGeom prst="rect">
          <a:avLst/>
        </a:prstGeom>
        <a:solidFill>
          <a:schemeClr val="bg1">
            <a:lumMod val="95000"/>
          </a:schemeClr>
        </a:solidFill>
        <a:ln w="3175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1. Desenvolver um ambiente de mercado com presença de externalidade;</a:t>
          </a:r>
          <a:endParaRPr lang="pt-BR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9651"/>
        <a:ext cx="4017945" cy="650933"/>
      </dsp:txXfrm>
    </dsp:sp>
    <dsp:sp modelId="{8AB01E03-0B19-4E2E-B88F-0FDDF6E47F6F}">
      <dsp:nvSpPr>
        <dsp:cNvPr id="0" name=""/>
        <dsp:cNvSpPr/>
      </dsp:nvSpPr>
      <dsp:spPr>
        <a:xfrm>
          <a:off x="0" y="821865"/>
          <a:ext cx="4017945" cy="650933"/>
        </a:xfrm>
        <a:prstGeom prst="rect">
          <a:avLst/>
        </a:prstGeom>
        <a:solidFill>
          <a:schemeClr val="bg1">
            <a:lumMod val="95000"/>
          </a:schemeClr>
        </a:solidFill>
        <a:ln w="3175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2. Avaliar suas implicações e consequências para o equilíbrio.</a:t>
          </a:r>
          <a:endParaRPr lang="pt-BR" altLang="pt-BR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821865"/>
        <a:ext cx="4017945" cy="650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B43C5-6F52-AD40-A97F-6E8DC5AF1C1A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A60AB-6121-1D4C-9565-E7EB4E0D1A5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5298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6977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3EF2BD-F832-4131-93A4-A20917D2CFF3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6977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747FA5-7DBF-4787-98CD-3C5843D2809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51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4896" algn="l" defTabSz="456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76" algn="l" defTabSz="456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56" algn="l" defTabSz="456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35" algn="l" defTabSz="456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747FA5-7DBF-4787-98CD-3C5843D2809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são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1191"/>
            <a:ext cx="9156700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 userDrawn="1"/>
        </p:nvSpPr>
        <p:spPr>
          <a:xfrm>
            <a:off x="-12700" y="2950369"/>
            <a:ext cx="9156700" cy="145732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7951" y="338138"/>
            <a:ext cx="4498975" cy="118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entágono 4"/>
          <p:cNvSpPr/>
          <p:nvPr userDrawn="1"/>
        </p:nvSpPr>
        <p:spPr>
          <a:xfrm flipV="1">
            <a:off x="1" y="1835944"/>
            <a:ext cx="5580063" cy="33338"/>
          </a:xfrm>
          <a:prstGeom prst="homePlate">
            <a:avLst/>
          </a:prstGeom>
          <a:solidFill>
            <a:srgbClr val="06334E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756275" y="1565672"/>
            <a:ext cx="3206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ão 2020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29450" y="242888"/>
            <a:ext cx="2014538" cy="35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 userDrawn="1"/>
        </p:nvSpPr>
        <p:spPr>
          <a:xfrm>
            <a:off x="-20638" y="9526"/>
            <a:ext cx="6329363" cy="756047"/>
          </a:xfrm>
          <a:prstGeom prst="rect">
            <a:avLst/>
          </a:prstGeom>
          <a:solidFill>
            <a:srgbClr val="083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4" name="Retângulo 3"/>
          <p:cNvSpPr/>
          <p:nvPr userDrawn="1"/>
        </p:nvSpPr>
        <p:spPr>
          <a:xfrm>
            <a:off x="6326188" y="9526"/>
            <a:ext cx="195262" cy="756047"/>
          </a:xfrm>
          <a:prstGeom prst="rect">
            <a:avLst/>
          </a:prstGeom>
          <a:solidFill>
            <a:srgbClr val="B0E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 userDrawn="1"/>
        </p:nvSpPr>
        <p:spPr>
          <a:xfrm>
            <a:off x="6538913" y="9526"/>
            <a:ext cx="196850" cy="756047"/>
          </a:xfrm>
          <a:prstGeom prst="rect">
            <a:avLst/>
          </a:prstGeom>
          <a:solidFill>
            <a:srgbClr val="83B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Retângulo 5"/>
          <p:cNvSpPr/>
          <p:nvPr userDrawn="1"/>
        </p:nvSpPr>
        <p:spPr>
          <a:xfrm>
            <a:off x="6751638" y="9526"/>
            <a:ext cx="196850" cy="756047"/>
          </a:xfrm>
          <a:prstGeom prst="rect">
            <a:avLst/>
          </a:prstGeom>
          <a:solidFill>
            <a:srgbClr val="30A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011341"/>
            <a:ext cx="91440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ão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1191"/>
            <a:ext cx="9156700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 userDrawn="1"/>
        </p:nvSpPr>
        <p:spPr>
          <a:xfrm>
            <a:off x="-12700" y="2950369"/>
            <a:ext cx="9156700" cy="145732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7951" y="338138"/>
            <a:ext cx="4498975" cy="118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entágono 4"/>
          <p:cNvSpPr/>
          <p:nvPr userDrawn="1"/>
        </p:nvSpPr>
        <p:spPr>
          <a:xfrm flipV="1">
            <a:off x="1" y="1835944"/>
            <a:ext cx="5580063" cy="33338"/>
          </a:xfrm>
          <a:prstGeom prst="homePlate">
            <a:avLst/>
          </a:prstGeom>
          <a:solidFill>
            <a:srgbClr val="06334E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ln>
                <a:solidFill>
                  <a:schemeClr val="tx2">
                    <a:lumMod val="75000"/>
                  </a:schemeClr>
                </a:solidFill>
              </a:ln>
            </a:endParaRP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756275" y="1565672"/>
            <a:ext cx="3206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 userDrawn="1"/>
        </p:nvSpPr>
        <p:spPr>
          <a:xfrm>
            <a:off x="375047" y="340208"/>
            <a:ext cx="1379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219D93"/>
                </a:solidFill>
              </a:rPr>
              <a:t>Teoria dos jogos</a:t>
            </a:r>
          </a:p>
        </p:txBody>
      </p:sp>
      <p:sp>
        <p:nvSpPr>
          <p:cNvPr id="5" name="CaixaDeTexto 4"/>
          <p:cNvSpPr txBox="1"/>
          <p:nvPr userDrawn="1"/>
        </p:nvSpPr>
        <p:spPr>
          <a:xfrm>
            <a:off x="297366" y="4873833"/>
            <a:ext cx="2168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219D93"/>
                </a:solidFill>
              </a:rPr>
              <a:t>AULA 09: EXEMPLOS DE JOGOS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ão 2020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252" y="514"/>
            <a:ext cx="9157252" cy="51424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5486" y="1760824"/>
            <a:ext cx="3337139" cy="594902"/>
          </a:xfrm>
          <a:prstGeom prst="rect">
            <a:avLst/>
          </a:prstGeom>
        </p:spPr>
      </p:pic>
      <p:sp>
        <p:nvSpPr>
          <p:cNvPr id="12" name="CaixaDeTexto 11"/>
          <p:cNvSpPr txBox="1"/>
          <p:nvPr userDrawn="1"/>
        </p:nvSpPr>
        <p:spPr>
          <a:xfrm>
            <a:off x="459100" y="1760209"/>
            <a:ext cx="366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6334E"/>
                </a:solidFill>
                <a:latin typeface="+mn-lt"/>
                <a:cs typeface="Arial" panose="020B060402020202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xmlns="" val="48406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41" r:id="rId3"/>
    <p:sldLayoutId id="2147483858" r:id="rId4"/>
    <p:sldLayoutId id="2147483859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t.wikipedia.org/wiki/Pr%C3%A9mio_de_Ci%C3%AAncias_Econ%C3%B3micas_em_Mem%C3%B3ria_de_Alfred_Nobel" TargetMode="Externa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luizlobato0101@gmail.com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4314" y="4125517"/>
            <a:ext cx="8643937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ADMINISTRAÇÃO </a:t>
            </a:r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- Nova </a:t>
            </a:r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Iguaçu </a:t>
            </a:r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– 2018.02</a:t>
            </a:r>
          </a:p>
        </p:txBody>
      </p:sp>
      <p:sp>
        <p:nvSpPr>
          <p:cNvPr id="5" name="Retângulo 4"/>
          <p:cNvSpPr/>
          <p:nvPr/>
        </p:nvSpPr>
        <p:spPr>
          <a:xfrm>
            <a:off x="34925" y="3436143"/>
            <a:ext cx="9037638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3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34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34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7" name="Retângulo 6"/>
          <p:cNvSpPr/>
          <p:nvPr/>
        </p:nvSpPr>
        <p:spPr>
          <a:xfrm>
            <a:off x="34925" y="1821865"/>
            <a:ext cx="79660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TEORIA DOS JOGOS</a:t>
            </a:r>
            <a:endParaRPr lang="pt-BR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3549" y="4153522"/>
            <a:ext cx="1028699" cy="73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8595" y="928788"/>
            <a:ext cx="653653" cy="1239521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38349" y="820724"/>
            <a:ext cx="3387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000" b="1" dirty="0" smtClean="0">
                <a:solidFill>
                  <a:srgbClr val="FF0000"/>
                </a:solidFill>
              </a:rPr>
              <a:t> ESTRUTURAS DE MERCADO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63880" y="2015952"/>
            <a:ext cx="76447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Monopólio </a:t>
            </a:r>
            <a:r>
              <a:rPr lang="pt-BR" dirty="0">
                <a:solidFill>
                  <a:srgbClr val="219D93"/>
                </a:solidFill>
              </a:rPr>
              <a:t>estatal ou  institucional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 protegido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pela legislação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normalmente em setores estratégicos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 de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infraestrutura. 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dirty="0" smtClean="0">
                <a:solidFill>
                  <a:srgbClr val="219D93"/>
                </a:solidFill>
              </a:rPr>
              <a:t>Obs</a:t>
            </a:r>
            <a:r>
              <a:rPr lang="pt-BR" dirty="0">
                <a:solidFill>
                  <a:srgbClr val="219D93"/>
                </a:solidFill>
              </a:rPr>
              <a:t>.: </a:t>
            </a:r>
            <a:endParaRPr lang="pt-BR" dirty="0" smtClean="0">
              <a:solidFill>
                <a:srgbClr val="219D93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Diferentemente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 concorrência perfeita, como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existem barreiras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à entrada de novas empresas, os </a:t>
            </a:r>
            <a:r>
              <a:rPr lang="pt-BR" dirty="0">
                <a:solidFill>
                  <a:srgbClr val="219D93"/>
                </a:solidFill>
              </a:rPr>
              <a:t>lucros </a:t>
            </a:r>
            <a:r>
              <a:rPr lang="pt-BR" dirty="0" smtClean="0">
                <a:solidFill>
                  <a:srgbClr val="219D93"/>
                </a:solidFill>
              </a:rPr>
              <a:t>extraordinários devem </a:t>
            </a:r>
            <a:r>
              <a:rPr lang="pt-BR" dirty="0">
                <a:solidFill>
                  <a:srgbClr val="219D93"/>
                </a:solidFill>
              </a:rPr>
              <a:t>persistir também a longo prazo em mercados monopolizados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35331" y="1176317"/>
            <a:ext cx="7327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Monopólio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b="1" dirty="0" smtClean="0">
                <a:solidFill>
                  <a:srgbClr val="219D93"/>
                </a:solidFill>
              </a:rPr>
              <a:t>	Características </a:t>
            </a:r>
            <a:r>
              <a:rPr lang="pt-BR" altLang="pt-BR" b="1" dirty="0">
                <a:solidFill>
                  <a:srgbClr val="219D93"/>
                </a:solidFill>
              </a:rPr>
              <a:t>básicas</a:t>
            </a:r>
            <a:r>
              <a:rPr lang="pt-BR" altLang="pt-BR" b="1" dirty="0" smtClean="0">
                <a:solidFill>
                  <a:srgbClr val="219D93"/>
                </a:solidFill>
              </a:rPr>
              <a:t>: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0867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9264" y="928788"/>
            <a:ext cx="1028699" cy="73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8595" y="928788"/>
            <a:ext cx="653653" cy="1239521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38349" y="820724"/>
            <a:ext cx="3387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000" b="1" dirty="0" smtClean="0">
                <a:solidFill>
                  <a:srgbClr val="FF0000"/>
                </a:solidFill>
              </a:rPr>
              <a:t> ESTRUTURAS DE MERCADO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82312" y="3215770"/>
            <a:ext cx="86799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Devido à </a:t>
            </a:r>
            <a:r>
              <a:rPr lang="pt-BR" dirty="0">
                <a:solidFill>
                  <a:srgbClr val="219D93"/>
                </a:solidFill>
              </a:rPr>
              <a:t>existência de empresas dominantes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elas têm o </a:t>
            </a:r>
            <a:r>
              <a:rPr lang="pt-BR" dirty="0">
                <a:solidFill>
                  <a:srgbClr val="219D93"/>
                </a:solidFill>
              </a:rPr>
              <a:t>poder de </a:t>
            </a:r>
            <a:r>
              <a:rPr lang="pt-BR" dirty="0" smtClean="0">
                <a:solidFill>
                  <a:srgbClr val="219D93"/>
                </a:solidFill>
              </a:rPr>
              <a:t>fixar os </a:t>
            </a:r>
            <a:r>
              <a:rPr lang="pt-BR" dirty="0">
                <a:solidFill>
                  <a:srgbClr val="219D93"/>
                </a:solidFill>
              </a:rPr>
              <a:t>preços de venda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em seus termos, defrontando-se normalmente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 demandas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relativamente </a:t>
            </a:r>
            <a:r>
              <a:rPr lang="pt-BR" dirty="0">
                <a:solidFill>
                  <a:srgbClr val="219D93"/>
                </a:solidFill>
              </a:rPr>
              <a:t>inelásticas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em que os </a:t>
            </a:r>
            <a:r>
              <a:rPr lang="pt-BR" dirty="0">
                <a:solidFill>
                  <a:srgbClr val="219D93"/>
                </a:solidFill>
              </a:rPr>
              <a:t>consumidores têm </a:t>
            </a:r>
            <a:r>
              <a:rPr lang="pt-BR" dirty="0" smtClean="0">
                <a:solidFill>
                  <a:srgbClr val="219D93"/>
                </a:solidFill>
              </a:rPr>
              <a:t>baixo poder </a:t>
            </a:r>
            <a:r>
              <a:rPr lang="pt-BR" dirty="0">
                <a:solidFill>
                  <a:srgbClr val="219D93"/>
                </a:solidFill>
              </a:rPr>
              <a:t>de reação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alterações de preços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pt-BR" dirty="0">
                <a:solidFill>
                  <a:srgbClr val="219D93"/>
                </a:solidFill>
              </a:rPr>
              <a:t>oligopólio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assim como no monopólio, </a:t>
            </a:r>
            <a:r>
              <a:rPr lang="pt-BR" dirty="0">
                <a:solidFill>
                  <a:srgbClr val="219D93"/>
                </a:solidFill>
              </a:rPr>
              <a:t>há barreiras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para a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entrada de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novas empresas no setor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82313" y="1908464"/>
            <a:ext cx="844214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rgbClr val="219D93"/>
                </a:solidFill>
              </a:rPr>
              <a:t>pequeno </a:t>
            </a:r>
            <a:r>
              <a:rPr lang="pt-BR" dirty="0">
                <a:solidFill>
                  <a:srgbClr val="219D93"/>
                </a:solidFill>
              </a:rPr>
              <a:t>nº de empresas no setor.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Ex.: indústria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automobilística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solidFill>
                  <a:srgbClr val="219D93"/>
                </a:solidFill>
              </a:rPr>
              <a:t>ou </a:t>
            </a:r>
            <a:r>
              <a:rPr lang="pt-BR" dirty="0">
                <a:solidFill>
                  <a:srgbClr val="219D93"/>
                </a:solidFill>
              </a:rPr>
              <a:t>um pequeno nº de empresas domina um setor </a:t>
            </a:r>
            <a:r>
              <a:rPr lang="pt-BR" dirty="0" smtClean="0">
                <a:solidFill>
                  <a:srgbClr val="219D93"/>
                </a:solidFill>
              </a:rPr>
              <a:t>com </a:t>
            </a:r>
            <a:r>
              <a:rPr lang="pt-BR" dirty="0">
                <a:solidFill>
                  <a:srgbClr val="219D93"/>
                </a:solidFill>
              </a:rPr>
              <a:t>muitas empresas.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Ex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.: Brahma e Antártica.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35331" y="1176317"/>
            <a:ext cx="7327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Oligopólio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b="1" dirty="0" smtClean="0">
                <a:solidFill>
                  <a:srgbClr val="219D93"/>
                </a:solidFill>
              </a:rPr>
              <a:t>	Características </a:t>
            </a:r>
            <a:r>
              <a:rPr lang="pt-BR" altLang="pt-BR" b="1" dirty="0">
                <a:solidFill>
                  <a:srgbClr val="219D93"/>
                </a:solidFill>
              </a:rPr>
              <a:t>básicas</a:t>
            </a:r>
            <a:r>
              <a:rPr lang="pt-BR" altLang="pt-BR" b="1" dirty="0" smtClean="0">
                <a:solidFill>
                  <a:srgbClr val="219D93"/>
                </a:solidFill>
              </a:rPr>
              <a:t>: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0867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3549" y="4153522"/>
            <a:ext cx="1028699" cy="73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8595" y="928788"/>
            <a:ext cx="653653" cy="1239521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38349" y="820724"/>
            <a:ext cx="3387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000" b="1" dirty="0" smtClean="0">
                <a:solidFill>
                  <a:srgbClr val="FF0000"/>
                </a:solidFill>
              </a:rPr>
              <a:t> ESTRUTURAS DE MERCADO</a:t>
            </a:r>
            <a:endParaRPr lang="pt-BR" sz="2000" dirty="0">
              <a:solidFill>
                <a:srgbClr val="FF0000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515034" y="3367431"/>
            <a:ext cx="3426980" cy="607063"/>
            <a:chOff x="2170210" y="3019843"/>
            <a:chExt cx="5122410" cy="549379"/>
          </a:xfrm>
        </p:grpSpPr>
        <p:sp>
          <p:nvSpPr>
            <p:cNvPr id="13" name="Retângulo de cantos arredondados 12"/>
            <p:cNvSpPr/>
            <p:nvPr/>
          </p:nvSpPr>
          <p:spPr>
            <a:xfrm>
              <a:off x="2170210" y="3019843"/>
              <a:ext cx="5054071" cy="54937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2501019" y="3103347"/>
              <a:ext cx="4791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(automóveis).</a:t>
              </a:r>
            </a:p>
          </p:txBody>
        </p:sp>
      </p:grpSp>
      <p:sp>
        <p:nvSpPr>
          <p:cNvPr id="15" name="Retângulo de cantos arredondados 14"/>
          <p:cNvSpPr/>
          <p:nvPr/>
        </p:nvSpPr>
        <p:spPr>
          <a:xfrm>
            <a:off x="1406718" y="2420989"/>
            <a:ext cx="3382896" cy="5349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87160" y="2281409"/>
            <a:ext cx="1480723" cy="781470"/>
          </a:xfrm>
          <a:prstGeom prst="rect">
            <a:avLst/>
          </a:prstGeom>
          <a:solidFill>
            <a:srgbClr val="213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7" name="CaixaDeTexto 16"/>
          <p:cNvSpPr txBox="1"/>
          <p:nvPr/>
        </p:nvSpPr>
        <p:spPr>
          <a:xfrm>
            <a:off x="187159" y="2363729"/>
            <a:ext cx="1480723" cy="584775"/>
          </a:xfrm>
          <a:prstGeom prst="rect">
            <a:avLst/>
          </a:prstGeom>
          <a:solidFill>
            <a:srgbClr val="213F5E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pt-BR" sz="1600" b="1" dirty="0" smtClean="0">
                <a:solidFill>
                  <a:schemeClr val="bg1"/>
                </a:solidFill>
                <a:latin typeface="+mj-lt"/>
              </a:rPr>
              <a:t>Com </a:t>
            </a:r>
            <a:r>
              <a:rPr lang="pt-BR" sz="1600" b="1" dirty="0">
                <a:solidFill>
                  <a:schemeClr val="bg1"/>
                </a:solidFill>
                <a:latin typeface="+mj-lt"/>
              </a:rPr>
              <a:t>produto homogêneo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62110" y="3270005"/>
            <a:ext cx="1480723" cy="771470"/>
          </a:xfrm>
          <a:prstGeom prst="rect">
            <a:avLst/>
          </a:prstGeom>
          <a:solidFill>
            <a:srgbClr val="219D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9" name="CaixaDeTexto 18"/>
          <p:cNvSpPr txBox="1"/>
          <p:nvPr/>
        </p:nvSpPr>
        <p:spPr>
          <a:xfrm>
            <a:off x="152665" y="3339890"/>
            <a:ext cx="149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600" b="1" dirty="0">
                <a:solidFill>
                  <a:schemeClr val="bg1"/>
                </a:solidFill>
                <a:latin typeface="+mj-lt"/>
              </a:rPr>
              <a:t>com produto diferenciado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755971" y="2510417"/>
            <a:ext cx="240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(alumínio, cimento);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591603" y="1794451"/>
            <a:ext cx="7789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Tipos de oligopólio: 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0" y="4312553"/>
            <a:ext cx="7789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Obs.: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pt-BR" i="1" dirty="0">
                <a:solidFill>
                  <a:srgbClr val="219D93"/>
                </a:solidFill>
              </a:rPr>
              <a:t>longo prazo os lucros extraordinários permanecem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pois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barreiras à entrada de novas firmas persistirão.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35331" y="1176317"/>
            <a:ext cx="7327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Oligopólio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b="1" dirty="0" smtClean="0">
                <a:solidFill>
                  <a:srgbClr val="219D93"/>
                </a:solidFill>
              </a:rPr>
              <a:t>	Características </a:t>
            </a:r>
            <a:r>
              <a:rPr lang="pt-BR" altLang="pt-BR" b="1" dirty="0">
                <a:solidFill>
                  <a:srgbClr val="219D93"/>
                </a:solidFill>
              </a:rPr>
              <a:t>básicas</a:t>
            </a:r>
            <a:r>
              <a:rPr lang="pt-BR" altLang="pt-BR" b="1" dirty="0" smtClean="0">
                <a:solidFill>
                  <a:srgbClr val="219D93"/>
                </a:solidFill>
              </a:rPr>
              <a:t>: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4" name="Picture 6" descr="Resultado de imagem para ConcorrÃªncia Pura ou Perfei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906" y="962363"/>
            <a:ext cx="3096106" cy="3096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0867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1" y="4153522"/>
            <a:ext cx="1028699" cy="73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8595" y="928788"/>
            <a:ext cx="653653" cy="1239521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38349" y="820724"/>
            <a:ext cx="3387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000" b="1" dirty="0" smtClean="0">
                <a:solidFill>
                  <a:srgbClr val="FF0000"/>
                </a:solidFill>
              </a:rPr>
              <a:t> ESTRUTURAS DE MERCADO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066800" y="2038291"/>
            <a:ext cx="792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Formas de atuação das empresas</a:t>
            </a:r>
            <a:r>
              <a:rPr lang="pt-BR" alt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eaLnBrk="1" hangingPunct="1"/>
            <a:endParaRPr lang="pt-BR" alt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pt-BR" alt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altLang="pt-BR" dirty="0">
                <a:solidFill>
                  <a:srgbClr val="219D93"/>
                </a:solidFill>
              </a:rPr>
              <a:t>concorrem entre si, via guerra de preços ou de </a:t>
            </a:r>
            <a:r>
              <a:rPr lang="pt-BR" altLang="pt-BR" dirty="0" smtClean="0">
                <a:solidFill>
                  <a:srgbClr val="219D93"/>
                </a:solidFill>
              </a:rPr>
              <a:t>promoções 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(forma de atuação pouco </a:t>
            </a:r>
            <a:r>
              <a:rPr lang="pt-BR" alt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freqüente);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pt-BR" alt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pt-BR" altLang="pt-BR" dirty="0" smtClean="0">
                <a:solidFill>
                  <a:srgbClr val="219D93"/>
                </a:solidFill>
              </a:rPr>
              <a:t>formam </a:t>
            </a:r>
            <a:r>
              <a:rPr lang="pt-BR" altLang="pt-BR" dirty="0">
                <a:solidFill>
                  <a:srgbClr val="219D93"/>
                </a:solidFill>
              </a:rPr>
              <a:t>cartéis 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(conluios, trustes). </a:t>
            </a:r>
            <a:r>
              <a:rPr lang="pt-BR" altLang="pt-BR" dirty="0">
                <a:solidFill>
                  <a:srgbClr val="219D93"/>
                </a:solidFill>
              </a:rPr>
              <a:t>Cartel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é uma </a:t>
            </a:r>
            <a:r>
              <a:rPr lang="pt-BR" alt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organização (formal 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 informal) de produtores dentro de um setor, </a:t>
            </a:r>
            <a:r>
              <a:rPr lang="pt-BR" alt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 determina 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política para todas as empresas do cartel. O </a:t>
            </a:r>
            <a:r>
              <a:rPr lang="pt-BR" alt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cartel fixa 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preços e a repartição (cota) do mercado entre as empresas.</a:t>
            </a:r>
          </a:p>
          <a:p>
            <a:pPr eaLnBrk="1" hangingPunct="1"/>
            <a:endParaRPr lang="pt-BR" altLang="pt-BR" dirty="0"/>
          </a:p>
        </p:txBody>
      </p:sp>
      <p:sp>
        <p:nvSpPr>
          <p:cNvPr id="17" name="Retângulo 16"/>
          <p:cNvSpPr/>
          <p:nvPr/>
        </p:nvSpPr>
        <p:spPr>
          <a:xfrm>
            <a:off x="135331" y="1176317"/>
            <a:ext cx="7327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Oligopólio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b="1" dirty="0" smtClean="0">
                <a:solidFill>
                  <a:srgbClr val="219D93"/>
                </a:solidFill>
              </a:rPr>
              <a:t>	Características </a:t>
            </a:r>
            <a:r>
              <a:rPr lang="pt-BR" altLang="pt-BR" b="1" dirty="0">
                <a:solidFill>
                  <a:srgbClr val="219D93"/>
                </a:solidFill>
              </a:rPr>
              <a:t>básicas</a:t>
            </a:r>
            <a:r>
              <a:rPr lang="pt-BR" altLang="pt-BR" b="1" dirty="0" smtClean="0">
                <a:solidFill>
                  <a:srgbClr val="219D93"/>
                </a:solidFill>
              </a:rPr>
              <a:t>: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0867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4984" y="928788"/>
            <a:ext cx="1028699" cy="73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8595" y="928788"/>
            <a:ext cx="653653" cy="1239521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38349" y="820724"/>
            <a:ext cx="3387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000" b="1" dirty="0" smtClean="0">
                <a:solidFill>
                  <a:srgbClr val="FF0000"/>
                </a:solidFill>
              </a:rPr>
              <a:t> ESTRUTURAS DE MERCADO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57416" y="1857111"/>
            <a:ext cx="87428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algn="just" eaLnBrk="1" hangingPunct="1">
              <a:buFont typeface="Arial" panose="020B0604020202020204" pitchFamily="34" charset="0"/>
              <a:buChar char="•"/>
            </a:pPr>
            <a:r>
              <a:rPr lang="pt-BR" altLang="pt-BR" dirty="0" smtClean="0">
                <a:solidFill>
                  <a:srgbClr val="219D93"/>
                </a:solidFill>
              </a:rPr>
              <a:t>muitas </a:t>
            </a:r>
            <a:r>
              <a:rPr lang="pt-BR" altLang="pt-BR" dirty="0">
                <a:solidFill>
                  <a:srgbClr val="219D93"/>
                </a:solidFill>
              </a:rPr>
              <a:t>empresas, produzindo um dado bem ou serviço</a:t>
            </a:r>
            <a:r>
              <a:rPr lang="pt-BR" alt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180000" indent="-180000" algn="just" eaLnBrk="1" hangingPunct="1">
              <a:buFont typeface="Arial" panose="020B0604020202020204" pitchFamily="34" charset="0"/>
              <a:buChar char="•"/>
            </a:pPr>
            <a:r>
              <a:rPr lang="pt-BR" altLang="pt-BR" dirty="0" smtClean="0">
                <a:solidFill>
                  <a:srgbClr val="219D93"/>
                </a:solidFill>
              </a:rPr>
              <a:t>cada </a:t>
            </a:r>
            <a:r>
              <a:rPr lang="pt-BR" altLang="pt-BR" dirty="0">
                <a:solidFill>
                  <a:srgbClr val="219D93"/>
                </a:solidFill>
              </a:rPr>
              <a:t>empresa produz um produto diferenciado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mas </a:t>
            </a:r>
            <a:r>
              <a:rPr lang="pt-BR" alt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 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substitutos próximos</a:t>
            </a:r>
            <a:r>
              <a:rPr lang="pt-BR" alt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180000" indent="-180000" algn="just" eaLnBrk="1" hangingPunct="1">
              <a:buFont typeface="Arial" panose="020B0604020202020204" pitchFamily="34" charset="0"/>
              <a:buChar char="•"/>
            </a:pPr>
            <a:r>
              <a:rPr lang="pt-BR" altLang="pt-BR" dirty="0" smtClean="0">
                <a:solidFill>
                  <a:srgbClr val="219D93"/>
                </a:solidFill>
              </a:rPr>
              <a:t>cada empresa tem certo poder sobre os preços</a:t>
            </a:r>
            <a:r>
              <a:rPr lang="pt-BR" alt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dado que os produtos são diferenciados, e o consumidor tem opções de escolha, de acordo com sua preferência.</a:t>
            </a:r>
            <a:endParaRPr lang="pt-BR" alt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0736" y="3293096"/>
            <a:ext cx="87428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pt-BR" altLang="pt-BR" dirty="0">
                <a:solidFill>
                  <a:srgbClr val="219D93"/>
                </a:solidFill>
              </a:rPr>
              <a:t>Obs.: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alt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Como 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não existem barreiras para a entrada de </a:t>
            </a:r>
            <a:r>
              <a:rPr lang="pt-BR" alt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firmas, a 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longo prazo há </a:t>
            </a:r>
            <a:r>
              <a:rPr lang="pt-BR" altLang="pt-BR" dirty="0">
                <a:solidFill>
                  <a:srgbClr val="219D93"/>
                </a:solidFill>
              </a:rPr>
              <a:t>tendência apenas para lucros </a:t>
            </a:r>
            <a:r>
              <a:rPr lang="pt-BR" altLang="pt-BR" dirty="0" smtClean="0">
                <a:solidFill>
                  <a:srgbClr val="219D93"/>
                </a:solidFill>
              </a:rPr>
              <a:t>normais (RT=CT</a:t>
            </a:r>
            <a:r>
              <a:rPr lang="pt-BR" altLang="pt-BR" dirty="0">
                <a:solidFill>
                  <a:srgbClr val="219D93"/>
                </a:solidFill>
              </a:rPr>
              <a:t>)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como em concorrência perfeita, ou seja, os </a:t>
            </a:r>
            <a:r>
              <a:rPr lang="pt-BR" alt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lucros extraordinários 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curto prazo atraem novas firmas para </a:t>
            </a:r>
            <a:r>
              <a:rPr lang="pt-BR" alt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mercado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aumentando a oferta do produto, até chegar-se </a:t>
            </a:r>
            <a:r>
              <a:rPr lang="pt-BR" alt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um 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ponto em que persistirão lucros normais, quando </a:t>
            </a:r>
            <a:r>
              <a:rPr lang="pt-BR" alt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então cessa 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entrada de concorrentes.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35331" y="1176317"/>
            <a:ext cx="7327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Concorrência Monopolística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b="1" dirty="0" smtClean="0">
                <a:solidFill>
                  <a:srgbClr val="219D93"/>
                </a:solidFill>
              </a:rPr>
              <a:t>	Características </a:t>
            </a:r>
            <a:r>
              <a:rPr lang="pt-BR" altLang="pt-BR" b="1" dirty="0">
                <a:solidFill>
                  <a:srgbClr val="219D93"/>
                </a:solidFill>
              </a:rPr>
              <a:t>básicas</a:t>
            </a:r>
            <a:r>
              <a:rPr lang="pt-BR" altLang="pt-BR" b="1" dirty="0" smtClean="0">
                <a:solidFill>
                  <a:srgbClr val="219D93"/>
                </a:solidFill>
              </a:rPr>
              <a:t>: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0867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38349" y="820724"/>
            <a:ext cx="3387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000" b="1" dirty="0" smtClean="0">
                <a:solidFill>
                  <a:srgbClr val="FF0000"/>
                </a:solidFill>
              </a:rPr>
              <a:t> ESTRUTURAS DE MERCADO</a:t>
            </a:r>
            <a:endParaRPr lang="pt-BR" sz="2000" dirty="0">
              <a:solidFill>
                <a:srgbClr val="FF0000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185269"/>
              </p:ext>
            </p:extLst>
          </p:nvPr>
        </p:nvGraphicFramePr>
        <p:xfrm>
          <a:off x="214550" y="1358838"/>
          <a:ext cx="8707940" cy="328936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30356"/>
                <a:gridCol w="1516454"/>
                <a:gridCol w="2270760"/>
                <a:gridCol w="1854776"/>
                <a:gridCol w="1535594"/>
              </a:tblGrid>
              <a:tr h="65787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Características</a:t>
                      </a:r>
                    </a:p>
                    <a:p>
                      <a:pPr algn="ctr"/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Nº de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Empresas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Produto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Controle</a:t>
                      </a:r>
                    </a:p>
                    <a:p>
                      <a:pPr algn="ctr"/>
                      <a:r>
                        <a:rPr lang="pt-BR" sz="1600" dirty="0" smtClean="0"/>
                        <a:t>de preços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Ingresso</a:t>
                      </a:r>
                    </a:p>
                    <a:p>
                      <a:pPr algn="ctr"/>
                      <a:endParaRPr lang="pt-BR" sz="1600" dirty="0"/>
                    </a:p>
                  </a:txBody>
                  <a:tcPr/>
                </a:tc>
              </a:tr>
              <a:tr h="65787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Concorrência</a:t>
                      </a:r>
                    </a:p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perfeita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Muito grande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Homogêneo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Rigidez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Sem Barreiras</a:t>
                      </a:r>
                      <a:endParaRPr lang="pt-B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5787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Monopólio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Só há uma </a:t>
                      </a:r>
                    </a:p>
                    <a:p>
                      <a:r>
                        <a:rPr lang="pt-B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Empresa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Não há substitutos</a:t>
                      </a:r>
                    </a:p>
                    <a:p>
                      <a:r>
                        <a:rPr lang="pt-B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próximos</a:t>
                      </a:r>
                      <a:endParaRPr lang="pt-B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Empresa</a:t>
                      </a:r>
                    </a:p>
                    <a:p>
                      <a:r>
                        <a:rPr lang="pt-B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com poder</a:t>
                      </a:r>
                      <a:endParaRPr lang="pt-B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Há barreiras  para as novas</a:t>
                      </a:r>
                      <a:endParaRPr lang="pt-B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5787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Oligopólio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Pequeno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Pode ser homogêneo ou</a:t>
                      </a:r>
                    </a:p>
                    <a:p>
                      <a:r>
                        <a:rPr lang="pt-B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diferenciado</a:t>
                      </a:r>
                      <a:endParaRPr lang="pt-B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Poder com</a:t>
                      </a:r>
                    </a:p>
                    <a:p>
                      <a:r>
                        <a:rPr lang="pt-B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interdependência</a:t>
                      </a:r>
                      <a:endParaRPr lang="pt-B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Há barreiras  para as novas</a:t>
                      </a:r>
                      <a:endParaRPr lang="pt-B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5787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Concorrência</a:t>
                      </a:r>
                    </a:p>
                    <a:p>
                      <a:pPr algn="ctr"/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monopolística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Grande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Diferenciado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Pouca margem de</a:t>
                      </a:r>
                    </a:p>
                    <a:p>
                      <a:r>
                        <a:rPr lang="pt-B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manobra</a:t>
                      </a:r>
                      <a:endParaRPr lang="pt-B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Sem  barreiras</a:t>
                      </a:r>
                      <a:endParaRPr lang="pt-B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20867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38349" y="820724"/>
            <a:ext cx="3387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000" b="1" dirty="0" smtClean="0">
                <a:solidFill>
                  <a:srgbClr val="FF0000"/>
                </a:solidFill>
              </a:rPr>
              <a:t> ESTRUTURAS DE MERCADO</a:t>
            </a:r>
            <a:endParaRPr lang="pt-BR" sz="2000" dirty="0">
              <a:solidFill>
                <a:srgbClr val="FF000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2954452"/>
              </p:ext>
            </p:extLst>
          </p:nvPr>
        </p:nvGraphicFramePr>
        <p:xfrm>
          <a:off x="535882" y="1598550"/>
          <a:ext cx="8059478" cy="298869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82626"/>
                <a:gridCol w="6276852"/>
              </a:tblGrid>
              <a:tr h="43736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Características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Exemplos</a:t>
                      </a:r>
                    </a:p>
                  </a:txBody>
                  <a:tcPr/>
                </a:tc>
              </a:tr>
              <a:tr h="74352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bg1"/>
                          </a:solidFill>
                        </a:rPr>
                        <a:t>Concorrência</a:t>
                      </a:r>
                    </a:p>
                    <a:p>
                      <a:pPr algn="ctr"/>
                      <a:r>
                        <a:rPr lang="pt-BR" sz="1800" dirty="0" smtClean="0">
                          <a:solidFill>
                            <a:schemeClr val="bg1"/>
                          </a:solidFill>
                        </a:rPr>
                        <a:t>perfeita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Paradigma (referencial de perfeição) – Ex.: trigo </a:t>
                      </a:r>
                    </a:p>
                  </a:txBody>
                  <a:tcPr/>
                </a:tc>
              </a:tr>
              <a:tr h="53213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bg1"/>
                          </a:solidFill>
                        </a:rPr>
                        <a:t>Monopólio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Petróleo, energia.</a:t>
                      </a:r>
                    </a:p>
                  </a:txBody>
                  <a:tcPr/>
                </a:tc>
              </a:tr>
              <a:tr h="53213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bg1"/>
                          </a:solidFill>
                        </a:rPr>
                        <a:t>Oligopólio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Algumas rotas aéreas. Concessionárias de veículos.</a:t>
                      </a:r>
                    </a:p>
                  </a:txBody>
                  <a:tcPr/>
                </a:tc>
              </a:tr>
              <a:tr h="74352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bg1"/>
                          </a:solidFill>
                        </a:rPr>
                        <a:t>Concorrência</a:t>
                      </a:r>
                    </a:p>
                    <a:p>
                      <a:pPr algn="ctr"/>
                      <a:r>
                        <a:rPr lang="pt-BR" sz="1800" dirty="0" smtClean="0">
                          <a:solidFill>
                            <a:schemeClr val="bg1"/>
                          </a:solidFill>
                        </a:rPr>
                        <a:t>monopolística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Software (editor de texto, planilhas etc.)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20867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2920" y="704613"/>
            <a:ext cx="1021080" cy="83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38349" y="820724"/>
            <a:ext cx="3387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000" b="1" dirty="0" smtClean="0">
                <a:solidFill>
                  <a:srgbClr val="FF0000"/>
                </a:solidFill>
              </a:rPr>
              <a:t> ESTRUTURAS DE MERCADO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91603" y="1242116"/>
            <a:ext cx="7327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fatores de produção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87896" y="1674795"/>
            <a:ext cx="87732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pt-BR" altLang="pt-BR" b="1" dirty="0">
                <a:solidFill>
                  <a:srgbClr val="219D93"/>
                </a:solidFill>
              </a:rPr>
              <a:t>Concorrência Perfeita = 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existe uma oferta abundante do fator </a:t>
            </a:r>
            <a:r>
              <a:rPr lang="pt-BR" alt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produção 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(ex.: mão de obra não especializada), o que torna </a:t>
            </a:r>
            <a:r>
              <a:rPr lang="pt-BR" alt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preço 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desse fator constante</a:t>
            </a:r>
            <a:r>
              <a:rPr lang="pt-BR" alt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algn="just" eaLnBrk="1" hangingPunct="1"/>
            <a:endParaRPr lang="pt-BR" alt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/>
            <a:r>
              <a:rPr lang="pt-BR" altLang="pt-BR" b="1" dirty="0" err="1">
                <a:solidFill>
                  <a:srgbClr val="219D93"/>
                </a:solidFill>
              </a:rPr>
              <a:t>Monopsônio</a:t>
            </a:r>
            <a:r>
              <a:rPr lang="pt-BR" altLang="pt-BR" b="1" dirty="0">
                <a:solidFill>
                  <a:srgbClr val="219D93"/>
                </a:solidFill>
              </a:rPr>
              <a:t> = 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há somente um comprador para muitos </a:t>
            </a:r>
            <a:r>
              <a:rPr lang="pt-BR" alt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vendedores dos 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serviços dos insumos; </a:t>
            </a:r>
            <a:endParaRPr lang="pt-BR" alt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/>
            <a:endParaRPr lang="pt-BR" alt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/>
            <a:r>
              <a:rPr lang="pt-BR" altLang="pt-BR" b="1" dirty="0" err="1">
                <a:solidFill>
                  <a:srgbClr val="219D93"/>
                </a:solidFill>
              </a:rPr>
              <a:t>Oligopsônio</a:t>
            </a:r>
            <a:r>
              <a:rPr lang="pt-BR" altLang="pt-BR" b="1" dirty="0">
                <a:solidFill>
                  <a:srgbClr val="219D93"/>
                </a:solidFill>
              </a:rPr>
              <a:t> = 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existem poucos compradores que dominam o </a:t>
            </a:r>
            <a:r>
              <a:rPr lang="pt-BR" alt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mercado para 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muitos vendedores. Ex.: indústria de laticínios</a:t>
            </a:r>
            <a:r>
              <a:rPr lang="pt-BR" alt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 eaLnBrk="1" hangingPunct="1"/>
            <a:endParaRPr lang="pt-BR" alt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/>
            <a:r>
              <a:rPr lang="pt-BR" altLang="pt-BR" b="1" dirty="0">
                <a:solidFill>
                  <a:srgbClr val="219D93"/>
                </a:solidFill>
              </a:rPr>
              <a:t>Monopólio bilateral = 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ocorre quando um </a:t>
            </a:r>
            <a:r>
              <a:rPr lang="pt-BR" alt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monopsonista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na compra </a:t>
            </a:r>
            <a:r>
              <a:rPr lang="pt-BR" alt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fator de produção, defronta-se com  um  monopolista  na </a:t>
            </a:r>
            <a:r>
              <a:rPr lang="pt-BR" alt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venda 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desse fator. </a:t>
            </a:r>
          </a:p>
        </p:txBody>
      </p:sp>
    </p:spTree>
    <p:extLst>
      <p:ext uri="{BB962C8B-B14F-4D97-AF65-F5344CB8AC3E}">
        <p14:creationId xmlns="" xmlns:p14="http://schemas.microsoft.com/office/powerpoint/2010/main" val="7838449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375047" y="1148350"/>
            <a:ext cx="216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Contexto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histórico</a:t>
            </a:r>
          </a:p>
        </p:txBody>
      </p:sp>
      <p:sp>
        <p:nvSpPr>
          <p:cNvPr id="5" name="Retângulo 4"/>
          <p:cNvSpPr/>
          <p:nvPr/>
        </p:nvSpPr>
        <p:spPr>
          <a:xfrm>
            <a:off x="5016" y="1486904"/>
            <a:ext cx="9138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/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pt-BR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teoria dos jogos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originou-se no final da Segunda Guerra Mundial por meio de pesquisadores.</a:t>
            </a:r>
          </a:p>
          <a:p>
            <a:pPr algn="just" eaLnBrk="1"/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Essa 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teoria representa uma forma de modelar problemas que envolvem dois ou mais </a:t>
            </a:r>
            <a:r>
              <a:rPr lang="pt-BR" alt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tomadores de decisão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pt-BR" altLang="pt-B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/>
            <a:r>
              <a:rPr lang="pt-BR" alt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Não </a:t>
            </a:r>
            <a:r>
              <a:rPr lang="pt-BR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trata de prescrições de como jogar um jogo, e sim de mecanismos de análise de conflitos de interesse.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232110" y="611261"/>
            <a:ext cx="703972" cy="89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38349" y="820724"/>
            <a:ext cx="2619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000" b="1" dirty="0" smtClean="0">
                <a:solidFill>
                  <a:srgbClr val="FF0000"/>
                </a:solidFill>
              </a:rPr>
              <a:t> EXEMPLO DE JOGOS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78488" y="2614812"/>
            <a:ext cx="133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Aplicação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282890" y="2927454"/>
            <a:ext cx="77462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 teoria dos jogos pode ser aplicada em:</a:t>
            </a:r>
            <a:r>
              <a:rPr lang="pt-BR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            </a:t>
            </a:r>
          </a:p>
          <a:p>
            <a:pPr marL="741363" lvl="1" indent="-285750" eaLnBrk="1" hangingPunct="1">
              <a:buFont typeface="Arial" panose="020B0604020202020204" pitchFamily="34" charset="0"/>
              <a:buChar char="•"/>
            </a:pPr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Conflitos 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entre países, grupos sociais e grupos étnicos;</a:t>
            </a:r>
          </a:p>
          <a:p>
            <a:pPr marL="741363" lvl="1" indent="-285750" eaLnBrk="1" hangingPunct="1">
              <a:buFont typeface="Arial" panose="020B0604020202020204" pitchFamily="34" charset="0"/>
              <a:buChar char="•"/>
            </a:pPr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Políticas 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 preço, de mercado financeiro e de expansão de mercado;</a:t>
            </a:r>
          </a:p>
          <a:p>
            <a:pPr marL="741363" lvl="1" indent="-285750" eaLnBrk="1" hangingPunct="1">
              <a:buFont typeface="Arial" panose="020B0604020202020204" pitchFamily="34" charset="0"/>
              <a:buChar char="•"/>
            </a:pPr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Políticas 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 impostos e taxas;</a:t>
            </a:r>
          </a:p>
          <a:p>
            <a:pPr marL="741363" lvl="1" indent="-285750" eaLnBrk="1" hangingPunct="1">
              <a:buFont typeface="Arial" panose="020B0604020202020204" pitchFamily="34" charset="0"/>
              <a:buChar char="•"/>
            </a:pPr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Políticas 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sociais e de saúde;</a:t>
            </a:r>
          </a:p>
          <a:p>
            <a:pPr marL="741363" lvl="1" indent="-285750" eaLnBrk="1" hangingPunct="1">
              <a:buFont typeface="Arial" panose="020B0604020202020204" pitchFamily="34" charset="0"/>
              <a:buChar char="•"/>
            </a:pPr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Campanhas 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eleitorais e outras disputas de poder entre facções políticas;</a:t>
            </a:r>
          </a:p>
          <a:p>
            <a:pPr marL="741363" lvl="1" indent="-285750" eaLnBrk="1" hangingPunct="1">
              <a:buFont typeface="Arial" panose="020B0604020202020204" pitchFamily="34" charset="0"/>
              <a:buChar char="•"/>
            </a:pPr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Práticas 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esportivas</a:t>
            </a:r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;</a:t>
            </a:r>
            <a:endParaRPr lang="pt-BR" altLang="pt-BR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741363" lvl="1" indent="-285750" eaLnBrk="1" hangingPunct="1"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Dinâmica de comportamento animal.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6" y="3398221"/>
            <a:ext cx="1612244" cy="156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880364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336812" y="1128871"/>
            <a:ext cx="132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Objetivos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36812" y="1469322"/>
            <a:ext cx="86923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objetivos da teoria dos jogos também são variados e podem envolver:</a:t>
            </a:r>
          </a:p>
          <a:p>
            <a:pPr marL="627063" lvl="1" indent="-171450" algn="just" eaLnBrk="1" hangingPunct="1">
              <a:buFont typeface="Arial" panose="020B0604020202020204" pitchFamily="34" charset="0"/>
              <a:buChar char="•"/>
            </a:pPr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tipo de resultado obtido em função das estratégias dos jogadores;</a:t>
            </a:r>
          </a:p>
          <a:p>
            <a:pPr marL="627063" lvl="1" indent="-171450" algn="just" eaLnBrk="1" hangingPunct="1">
              <a:buFont typeface="Arial" panose="020B0604020202020204" pitchFamily="34" charset="0"/>
              <a:buChar char="•"/>
            </a:pPr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escolha da melhor estratégia por determinado jogador ou por todos os jogadores, considerando o cenário apresentado;</a:t>
            </a:r>
          </a:p>
          <a:p>
            <a:pPr marL="627063" lvl="1" indent="-171450" algn="just" eaLnBrk="1" hangingPunct="1">
              <a:buFont typeface="Arial" panose="020B0604020202020204" pitchFamily="34" charset="0"/>
              <a:buChar char="•"/>
            </a:pPr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tipo de modelo que cada jogador deve estabelecer para os demais jogadores, de modo que o jogo apresente certo resultado</a:t>
            </a:r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pt-BR" altLang="pt-BR" sz="1600" b="1" dirty="0">
              <a:solidFill>
                <a:srgbClr val="219D93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549" y="679774"/>
            <a:ext cx="95726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232110" y="611261"/>
            <a:ext cx="703972" cy="89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138349" y="820724"/>
            <a:ext cx="2619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000" b="1" dirty="0" smtClean="0">
                <a:solidFill>
                  <a:srgbClr val="FF0000"/>
                </a:solidFill>
              </a:rPr>
              <a:t> EXEMPLO DE JOGOS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57416" y="3662196"/>
            <a:ext cx="8871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fato, sempre que há uma disputa de interesse entre partes que possuem algumas alternativas para a tomada de decisão, a formalização matemática desses cenários é denominada </a:t>
            </a:r>
            <a:r>
              <a:rPr lang="pt-BR" altLang="pt-BR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jogo</a:t>
            </a:r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 eaLnBrk="1" hangingPunct="1"/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pt-BR" alt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teoria dos jogos </a:t>
            </a:r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é, portanto, um conjunto de técnicas de análise desses cenários, que não indica ao jogador como jogar, mas aponta o que acontece quando adotamos esta ou aquela estratégia de jogo.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54575" y="3176327"/>
            <a:ext cx="131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Definição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58949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4148" y="2284095"/>
            <a:ext cx="14573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8265" y="2284572"/>
            <a:ext cx="1276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7385" y="2651760"/>
            <a:ext cx="2043209" cy="166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0" y="1869282"/>
            <a:ext cx="5724525" cy="47767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GST1229 – Teoria dos Jogos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836920" y="2193132"/>
            <a:ext cx="3199132" cy="126745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>
              <a:spcBef>
                <a:spcPts val="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Unidade: Nova Iguaçu</a:t>
            </a:r>
          </a:p>
          <a:p>
            <a:pPr lvl="1" algn="ctr">
              <a:spcBef>
                <a:spcPts val="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Turma: </a:t>
            </a: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1009</a:t>
            </a:r>
            <a:endParaRPr lang="pt-BR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2" algn="ctr">
              <a:spcBef>
                <a:spcPts val="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Quarta-feira</a:t>
            </a:r>
            <a:endParaRPr lang="pt-BR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3" algn="ctr">
              <a:spcBef>
                <a:spcPts val="0"/>
              </a:spcBef>
              <a:buClr>
                <a:srgbClr val="2B4475"/>
              </a:buClr>
              <a:buFont typeface="Wingdings" pitchFamily="2" charset="2"/>
              <a:buChar char="ü"/>
              <a:defRPr/>
            </a:pP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7:50 </a:t>
            </a:r>
            <a:r>
              <a:rPr lang="pt-BR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às </a:t>
            </a:r>
            <a:r>
              <a:rPr lang="pt-BR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9:30</a:t>
            </a:r>
            <a:endParaRPr lang="pt-BR" sz="2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1545431"/>
            <a:ext cx="55086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20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20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pic>
        <p:nvPicPr>
          <p:cNvPr id="10248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7163" y="73818"/>
            <a:ext cx="2520950" cy="137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8634" y="3460590"/>
            <a:ext cx="1182339" cy="8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61473" y="2352675"/>
            <a:ext cx="952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8710" y="3275172"/>
            <a:ext cx="8286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92768" y="3151823"/>
            <a:ext cx="1247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19213" y="3300525"/>
            <a:ext cx="10953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53" y="3423285"/>
            <a:ext cx="12858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99348" y="3228023"/>
            <a:ext cx="8096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955" y="2301240"/>
            <a:ext cx="13144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51306" y="1181127"/>
            <a:ext cx="850959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pt-BR" altLang="pt-BR" sz="1400" b="1" dirty="0" smtClean="0">
                <a:solidFill>
                  <a:schemeClr val="tx2"/>
                </a:solidFill>
              </a:rPr>
              <a:t> </a:t>
            </a:r>
            <a:r>
              <a:rPr lang="pt-BR" altLang="pt-BR" sz="1600" b="1" dirty="0" smtClean="0">
                <a:solidFill>
                  <a:schemeClr val="tx2"/>
                </a:solidFill>
              </a:rPr>
              <a:t>ATENÇÃO</a:t>
            </a:r>
            <a:r>
              <a:rPr lang="pt-BR" altLang="pt-BR" sz="1600" b="1" dirty="0">
                <a:solidFill>
                  <a:schemeClr val="tx2"/>
                </a:solidFill>
              </a:rPr>
              <a:t>!</a:t>
            </a:r>
            <a:endParaRPr lang="pt-BR" altLang="pt-BR" sz="1400" b="1" dirty="0">
              <a:solidFill>
                <a:schemeClr val="tx2"/>
              </a:solidFill>
            </a:endParaRPr>
          </a:p>
          <a:p>
            <a:pPr algn="just" eaLnBrk="1" hangingPunct="1"/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Embora a denominação </a:t>
            </a:r>
            <a:r>
              <a:rPr lang="pt-BR" alt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jogo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induza a conceitos como </a:t>
            </a:r>
            <a:r>
              <a:rPr lang="pt-BR" alt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recreação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pt-BR" alt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passatempo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as aplicações pretendidas envolvem um cenário bem mais abrangente, que excursiona do mais louvável ao mais ignóbil dos jogos</a:t>
            </a:r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pt-BR" alt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/>
            <a:endParaRPr lang="pt-BR" altLang="pt-B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/>
            <a:r>
              <a:rPr lang="pt-BR" alt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Exemplos </a:t>
            </a:r>
            <a:r>
              <a:rPr lang="pt-BR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óbvios: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Jogos de carta e de tabuleiro.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232110" y="611261"/>
            <a:ext cx="703972" cy="89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38349" y="820724"/>
            <a:ext cx="2619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000" b="1" dirty="0" smtClean="0">
                <a:solidFill>
                  <a:srgbClr val="FF0000"/>
                </a:solidFill>
              </a:rPr>
              <a:t> EXEMPLO DE JOGOS</a:t>
            </a:r>
            <a:endParaRPr lang="pt-BR" sz="2000" dirty="0">
              <a:solidFill>
                <a:srgbClr val="FF0000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7564" y="2282808"/>
            <a:ext cx="3713332" cy="253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19793" y="3028329"/>
            <a:ext cx="2826527" cy="1785175"/>
          </a:xfrm>
          <a:prstGeom prst="rect">
            <a:avLst/>
          </a:prstGeom>
          <a:noFill/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5" y="3028329"/>
            <a:ext cx="1400703" cy="173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30125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375047" y="1189824"/>
            <a:ext cx="4608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tx2"/>
                </a:solidFill>
              </a:rPr>
              <a:t> Lançamento </a:t>
            </a:r>
            <a:r>
              <a:rPr lang="pt-BR" b="1" dirty="0">
                <a:solidFill>
                  <a:schemeClr val="tx2"/>
                </a:solidFill>
              </a:rPr>
              <a:t>de novos produtos no mercado</a:t>
            </a:r>
          </a:p>
        </p:txBody>
      </p:sp>
      <p:sp>
        <p:nvSpPr>
          <p:cNvPr id="5" name="Retângulo 4"/>
          <p:cNvSpPr/>
          <p:nvPr/>
        </p:nvSpPr>
        <p:spPr>
          <a:xfrm>
            <a:off x="504967" y="1555674"/>
            <a:ext cx="8524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04975" algn="just" eaLnBrk="1" hangingPunct="1">
              <a:tabLst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Considere que duas empresas dividem o mercado junto à certa linha de produtos, e que estão em constante disputa pela ampliação de sua fatia de mercado e pela redução de custos de produção.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67769" y="2558626"/>
            <a:ext cx="78016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uma das empresas anuncia o lançamento de um produto revolucionário naquela linha, e o investimento para viabilizar sua produção é elevado, a concorrente pode apresentar os seguintes comportamentos</a:t>
            </a:r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pt-BR" alt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27063" lvl="1" indent="-171450" algn="just" eaLnBrk="1" hangingPunct="1"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Não lançar nenhum produto novo e prestigiar ainda mais seus produtos já lançados no mercado, esperando pelo fracasso mercadológico do produto concorrente;</a:t>
            </a:r>
          </a:p>
          <a:p>
            <a:pPr marL="627063" lvl="1" indent="-171450" algn="just" eaLnBrk="1" hangingPunct="1"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Passar a investir fortemente no lançamento de um novo produto muito semelhante àquele já lançado pela concorrência;</a:t>
            </a:r>
          </a:p>
          <a:p>
            <a:pPr marL="627063" lvl="1" indent="-171450" algn="just" eaLnBrk="1" hangingPunct="1"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Passar a investir fortemente no lançamento de um novo produto distinto daquele já lançado pela concorrência, mas que disputa pela mesma fatia de mercado.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9158" y="1029338"/>
            <a:ext cx="1019953" cy="203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232110" y="611261"/>
            <a:ext cx="703972" cy="89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138349" y="820724"/>
            <a:ext cx="2619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000" b="1" dirty="0" smtClean="0">
                <a:solidFill>
                  <a:srgbClr val="FF0000"/>
                </a:solidFill>
              </a:rPr>
              <a:t> EXEMPLO DE JOGOS</a:t>
            </a:r>
            <a:endParaRPr lang="pt-BR" sz="2000" dirty="0">
              <a:solidFill>
                <a:srgbClr val="FF0000"/>
              </a:solidFill>
            </a:endParaRPr>
          </a:p>
        </p:txBody>
      </p:sp>
      <p:pic>
        <p:nvPicPr>
          <p:cNvPr id="23554" name="Picture 2" descr="Resultado de imagem para coca co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4473" y="2629401"/>
            <a:ext cx="2237549" cy="2237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28114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38349" y="820724"/>
            <a:ext cx="2619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000" b="1" dirty="0" smtClean="0">
                <a:solidFill>
                  <a:srgbClr val="FF0000"/>
                </a:solidFill>
              </a:rPr>
              <a:t> EXEMPLO DE JOGOS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75047" y="1172413"/>
            <a:ext cx="165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Terminologia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6196" y="1541745"/>
            <a:ext cx="84321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pt-B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Jogador</a:t>
            </a:r>
            <a:endParaRPr lang="en-US" alt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/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Participante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jogo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(2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mais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 algn="just" eaLnBrk="1" hangingPunct="1"/>
            <a:endParaRPr lang="en-US" altLang="pt-B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/>
            <a:r>
              <a:rPr lang="en-US" alt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Lance</a:t>
            </a:r>
            <a:endParaRPr lang="en-US" alt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/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Todo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jogo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consiste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uma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sequência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lances –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alguns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simultâneos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que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correspondem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decisões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dos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jogadores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eventos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aleatórios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 eaLnBrk="1" hangingPunct="1"/>
            <a:endParaRPr lang="en-US" altLang="pt-B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/>
            <a:r>
              <a:rPr lang="en-US" altLang="pt-B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Pagamento</a:t>
            </a:r>
            <a:endParaRPr lang="en-US" alt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/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final do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jogo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cada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jogador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recebe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um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pagamento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acumulado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dos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pagamentos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efetuados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longo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dos lances –, que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corresponde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um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número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real. </a:t>
            </a:r>
          </a:p>
          <a:p>
            <a:pPr algn="just" eaLnBrk="1" hangingPunct="1"/>
            <a:endParaRPr lang="en-US" altLang="pt-BR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/>
            <a:r>
              <a:rPr lang="en-US" altLang="pt-B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Exemplo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Quantia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dinheiro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ganha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um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jogo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cartas.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232110" y="611261"/>
            <a:ext cx="703972" cy="89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65688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93490" y="1710449"/>
            <a:ext cx="842646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pt-B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Utilidade</a:t>
            </a:r>
            <a:endParaRPr lang="en-US" alt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/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Conceito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reflete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preferência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frente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várias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alternativas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um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jogo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 eaLnBrk="1" hangingPunct="1"/>
            <a:endParaRPr lang="en-US" alt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/>
            <a:r>
              <a:rPr lang="en-US" altLang="pt-BR" sz="160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Exemplo</a:t>
            </a:r>
            <a:endParaRPr lang="en-US" altLang="pt-BR" sz="16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/>
            <a:r>
              <a:rPr lang="en-US" alt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Suponha</a:t>
            </a: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o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um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jogo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seja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algn="just" eaLnBrk="1" hangingPunct="1"/>
            <a:endParaRPr lang="en-US" altLang="pt-BR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/>
            <a:r>
              <a:rPr lang="en-US" altLang="pt-BR" sz="1600" b="1" i="1" dirty="0">
                <a:solidFill>
                  <a:schemeClr val="tx2"/>
                </a:solidFill>
              </a:rPr>
              <a:t>F </a:t>
            </a:r>
            <a:r>
              <a:rPr lang="en-US" altLang="pt-BR" sz="1600" b="1" dirty="0">
                <a:solidFill>
                  <a:schemeClr val="tx2"/>
                </a:solidFill>
              </a:rPr>
              <a:t>= &lt;</a:t>
            </a:r>
            <a:r>
              <a:rPr lang="en-US" altLang="pt-BR" sz="1600" b="1" dirty="0" err="1">
                <a:solidFill>
                  <a:schemeClr val="tx2"/>
                </a:solidFill>
              </a:rPr>
              <a:t>Assistir</a:t>
            </a:r>
            <a:r>
              <a:rPr lang="en-US" altLang="pt-BR" sz="1600" b="1" dirty="0">
                <a:solidFill>
                  <a:schemeClr val="tx2"/>
                </a:solidFill>
              </a:rPr>
              <a:t> a </a:t>
            </a:r>
            <a:r>
              <a:rPr lang="en-US" altLang="pt-BR" sz="1600" b="1" dirty="0" err="1">
                <a:solidFill>
                  <a:schemeClr val="tx2"/>
                </a:solidFill>
              </a:rPr>
              <a:t>uma</a:t>
            </a:r>
            <a:r>
              <a:rPr lang="en-US" altLang="pt-BR" sz="1600" b="1" dirty="0">
                <a:solidFill>
                  <a:schemeClr val="tx2"/>
                </a:solidFill>
              </a:rPr>
              <a:t> </a:t>
            </a:r>
            <a:r>
              <a:rPr lang="en-US" altLang="pt-BR" sz="1600" b="1" dirty="0" err="1">
                <a:solidFill>
                  <a:schemeClr val="tx2"/>
                </a:solidFill>
              </a:rPr>
              <a:t>partida</a:t>
            </a:r>
            <a:r>
              <a:rPr lang="en-US" altLang="pt-BR" sz="1600" b="1" dirty="0">
                <a:solidFill>
                  <a:schemeClr val="tx2"/>
                </a:solidFill>
              </a:rPr>
              <a:t> de </a:t>
            </a:r>
            <a:r>
              <a:rPr lang="en-US" altLang="pt-BR" sz="1600" b="1" dirty="0" err="1" smtClean="0">
                <a:solidFill>
                  <a:schemeClr val="tx2"/>
                </a:solidFill>
              </a:rPr>
              <a:t>futebol</a:t>
            </a:r>
            <a:r>
              <a:rPr lang="en-US" altLang="pt-BR" sz="1600" b="1" dirty="0" smtClean="0">
                <a:solidFill>
                  <a:schemeClr val="tx2"/>
                </a:solidFill>
              </a:rPr>
              <a:t>&gt; </a:t>
            </a:r>
            <a:r>
              <a:rPr lang="en-US" altLang="pt-BR" sz="1600" dirty="0" err="1" smtClean="0">
                <a:solidFill>
                  <a:schemeClr val="tx2"/>
                </a:solidFill>
              </a:rPr>
              <a:t>ou</a:t>
            </a:r>
            <a:r>
              <a:rPr lang="en-US" altLang="pt-BR" sz="1600" i="1" dirty="0">
                <a:solidFill>
                  <a:schemeClr val="tx2"/>
                </a:solidFill>
              </a:rPr>
              <a:t> </a:t>
            </a:r>
            <a:r>
              <a:rPr lang="en-US" altLang="pt-BR" sz="1600" b="1" i="1" dirty="0" smtClean="0">
                <a:solidFill>
                  <a:schemeClr val="tx2"/>
                </a:solidFill>
              </a:rPr>
              <a:t>C </a:t>
            </a:r>
            <a:r>
              <a:rPr lang="en-US" altLang="pt-BR" sz="1600" b="1" dirty="0">
                <a:solidFill>
                  <a:schemeClr val="tx2"/>
                </a:solidFill>
              </a:rPr>
              <a:t>= &lt;</a:t>
            </a:r>
            <a:r>
              <a:rPr lang="en-US" altLang="pt-BR" sz="1600" b="1" dirty="0" err="1">
                <a:solidFill>
                  <a:schemeClr val="tx2"/>
                </a:solidFill>
              </a:rPr>
              <a:t>Ir</a:t>
            </a:r>
            <a:r>
              <a:rPr lang="en-US" altLang="pt-BR" sz="1600" b="1" dirty="0">
                <a:solidFill>
                  <a:schemeClr val="tx2"/>
                </a:solidFill>
              </a:rPr>
              <a:t> </a:t>
            </a:r>
            <a:r>
              <a:rPr lang="en-US" altLang="pt-BR" sz="1600" b="1" dirty="0" err="1">
                <a:solidFill>
                  <a:schemeClr val="tx2"/>
                </a:solidFill>
              </a:rPr>
              <a:t>ao</a:t>
            </a:r>
            <a:r>
              <a:rPr lang="en-US" altLang="pt-BR" sz="1600" b="1" dirty="0">
                <a:solidFill>
                  <a:schemeClr val="tx2"/>
                </a:solidFill>
              </a:rPr>
              <a:t> cinema&gt; </a:t>
            </a:r>
          </a:p>
          <a:p>
            <a:pPr algn="just" eaLnBrk="1" hangingPunct="1"/>
            <a:endParaRPr lang="en-US" alt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/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você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prefere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 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alt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então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função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utilidade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deve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indicar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altLang="pt-B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altLang="pt-B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&gt; </a:t>
            </a:r>
            <a:r>
              <a:rPr lang="en-US" altLang="pt-B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altLang="pt-B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 eaLnBrk="1" hangingPunct="1"/>
            <a:endParaRPr lang="en-US" alt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/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Quaisquer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valores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podem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ser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empregados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aqui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altLang="pt-B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altLang="pt-B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= 4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en-US" altLang="pt-B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altLang="pt-B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= 2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232110" y="611261"/>
            <a:ext cx="703972" cy="89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38349" y="820724"/>
            <a:ext cx="2619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000" b="1" dirty="0" smtClean="0">
                <a:solidFill>
                  <a:srgbClr val="FF0000"/>
                </a:solidFill>
              </a:rPr>
              <a:t> EXEMPLO DE JOGOS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75047" y="1172413"/>
            <a:ext cx="165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Terminologia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59726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57417" y="1596270"/>
            <a:ext cx="89865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pt-B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Utilidade</a:t>
            </a:r>
            <a:endParaRPr lang="en-US" alt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/>
            <a:r>
              <a:rPr lang="en-US" alt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Há</a:t>
            </a: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possibilidade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estender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esse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conceito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para o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caso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o tempo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estar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seco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chuvoso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sejam</a:t>
            </a: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en-US" altLang="pt-BR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27063" lvl="1" indent="-171450" algn="just" eaLnBrk="1" hangingPunct="1">
              <a:buFont typeface="Arial" panose="020B0604020202020204" pitchFamily="34" charset="0"/>
              <a:buChar char="•"/>
            </a:pPr>
            <a:r>
              <a:rPr lang="en-US" altLang="pt-B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FS 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&lt;</a:t>
            </a:r>
            <a:r>
              <a:rPr lang="en-US" altLang="pt-B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Assistir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altLang="pt-B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uma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partida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futebol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com tempo </a:t>
            </a:r>
            <a:r>
              <a:rPr lang="en-US" altLang="pt-B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seco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627063" lvl="1" indent="-171450" algn="just" eaLnBrk="1" hangingPunct="1">
              <a:buFont typeface="Arial" panose="020B0604020202020204" pitchFamily="34" charset="0"/>
              <a:buChar char="•"/>
            </a:pPr>
            <a:r>
              <a:rPr lang="en-US" altLang="pt-B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FC 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&lt;</a:t>
            </a:r>
            <a:r>
              <a:rPr lang="en-US" altLang="pt-B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Assistir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altLang="pt-B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uma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partida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futebol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com tempo </a:t>
            </a:r>
            <a:r>
              <a:rPr lang="en-US" altLang="pt-B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chuvoso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627063" lvl="1" indent="-171450" algn="just" eaLnBrk="1" hangingPunct="1">
              <a:buFont typeface="Arial" panose="020B0604020202020204" pitchFamily="34" charset="0"/>
              <a:buChar char="•"/>
            </a:pPr>
            <a:r>
              <a:rPr lang="en-US" altLang="pt-B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 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&lt;</a:t>
            </a:r>
            <a:r>
              <a:rPr lang="en-US" altLang="pt-B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Ir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ao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cinema</a:t>
            </a:r>
            <a:r>
              <a:rPr lang="en-US" alt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alt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algn="just" eaLnBrk="1" hangingPunct="1">
              <a:lnSpc>
                <a:spcPct val="150000"/>
              </a:lnSpc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função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utilidade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pode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agora,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indicar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altLang="pt-B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altLang="pt-B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FS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&gt; </a:t>
            </a:r>
            <a:r>
              <a:rPr lang="en-US" altLang="pt-B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altLang="pt-B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&gt; </a:t>
            </a:r>
            <a:r>
              <a:rPr lang="en-US" altLang="pt-B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altLang="pt-B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FC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Quaisquer</a:t>
            </a: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valores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podem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ser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empregados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aqui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altLang="pt-B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altLang="pt-B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FS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= 4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pt-B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altLang="pt-B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= 2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en-US" altLang="pt-B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altLang="pt-B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FC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= 0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 eaLnBrk="1" hangingPunct="1"/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É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evidente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esses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valores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influenciam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outros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indicativos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preferência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associados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 eaLnBrk="1" hangingPunct="1"/>
            <a:r>
              <a:rPr lang="en-US" alt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Supondo</a:t>
            </a: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exista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uma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chance de tempo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chuvoso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50%,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então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com a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função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utilidade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anterior, é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possível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indicar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o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jogador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é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indiferente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entre </a:t>
            </a:r>
            <a:r>
              <a:rPr lang="en-US" altLang="pt-BR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ir</a:t>
            </a:r>
            <a:r>
              <a:rPr lang="en-US" alt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ao</a:t>
            </a:r>
            <a:r>
              <a:rPr lang="en-US" alt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futebol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ir</a:t>
            </a:r>
            <a:r>
              <a:rPr lang="en-US" alt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ao</a:t>
            </a:r>
            <a:r>
              <a:rPr lang="en-US" alt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cinema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com base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seguinte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equação</a:t>
            </a: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en-US" alt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3" algn="just"/>
            <a:r>
              <a:rPr lang="en-US" altLang="pt-BR" sz="1600" b="1" dirty="0">
                <a:solidFill>
                  <a:schemeClr val="tx2"/>
                </a:solidFill>
              </a:rPr>
              <a:t>½ </a:t>
            </a:r>
            <a:r>
              <a:rPr lang="en-US" altLang="pt-BR" sz="1600" b="1" i="1" dirty="0">
                <a:solidFill>
                  <a:schemeClr val="tx2"/>
                </a:solidFill>
              </a:rPr>
              <a:t>u </a:t>
            </a:r>
            <a:r>
              <a:rPr lang="en-US" altLang="pt-BR" sz="1600" b="1" dirty="0">
                <a:solidFill>
                  <a:schemeClr val="tx2"/>
                </a:solidFill>
              </a:rPr>
              <a:t>(FS)+ ½ </a:t>
            </a:r>
            <a:r>
              <a:rPr lang="en-US" altLang="pt-BR" sz="1600" b="1" i="1" dirty="0">
                <a:solidFill>
                  <a:schemeClr val="tx2"/>
                </a:solidFill>
              </a:rPr>
              <a:t>u</a:t>
            </a:r>
            <a:r>
              <a:rPr lang="en-US" altLang="pt-BR" sz="1600" b="1" dirty="0">
                <a:solidFill>
                  <a:schemeClr val="tx2"/>
                </a:solidFill>
              </a:rPr>
              <a:t> (FC) = u(C)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232110" y="611261"/>
            <a:ext cx="703972" cy="89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38349" y="820724"/>
            <a:ext cx="2619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000" b="1" dirty="0" smtClean="0">
                <a:solidFill>
                  <a:srgbClr val="FF0000"/>
                </a:solidFill>
              </a:rPr>
              <a:t> EXEMPLO DE JOGOS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75047" y="1172413"/>
            <a:ext cx="165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Terminologia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51836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38349" y="820724"/>
            <a:ext cx="2619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000" b="1" dirty="0" smtClean="0">
                <a:solidFill>
                  <a:srgbClr val="FF0000"/>
                </a:solidFill>
              </a:rPr>
              <a:t> EXEMPLO DE JOGOS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7416" y="1607457"/>
            <a:ext cx="8871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ATENÇÃO!</a:t>
            </a:r>
          </a:p>
          <a:p>
            <a:pPr algn="just" eaLnBrk="1" hangingPunct="1"/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acordo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com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Luce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Raiffa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(1957),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existe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um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conjunto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axiomas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fundamenta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teoria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utilidade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qual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foi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proposta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já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concepção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 </a:t>
            </a:r>
            <a:r>
              <a:rPr lang="en-US" altLang="pt-BR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teoria</a:t>
            </a:r>
            <a:r>
              <a:rPr lang="en-US" alt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jogos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Von Neumann e Morgenstern (1944). A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função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utilidade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deve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refletir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todos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aspectos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vinculados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possíveis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um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jogo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incluindo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sentimento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satisfação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um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jogador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frente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ocorre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com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seus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adversários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232110" y="611261"/>
            <a:ext cx="703972" cy="89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375047" y="1172413"/>
            <a:ext cx="165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Terminologia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59466" y="3094766"/>
            <a:ext cx="76334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pt-B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Estratégia</a:t>
            </a:r>
            <a:endParaRPr lang="en-US" alt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/>
            <a:r>
              <a:rPr lang="en-US" alt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Descrição</a:t>
            </a: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das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decisões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serem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tomadas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diante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todas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possíveis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situações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se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podem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apresentar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durante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jogo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Portanto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estratégia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não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depende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 que o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adversário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fará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naquele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lance. </a:t>
            </a:r>
          </a:p>
          <a:p>
            <a:pPr algn="just" eaLnBrk="1" hangingPunct="1"/>
            <a:r>
              <a:rPr lang="en-US" alt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Contudo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existem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jogos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a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enumeração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todas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possíveis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situações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é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intratável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 eaLnBrk="1" hangingPunct="1"/>
            <a:endParaRPr lang="en-US" alt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/>
            <a:r>
              <a:rPr lang="en-US" altLang="pt-B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Exemplo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Xadrez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9224" y="3480177"/>
            <a:ext cx="1344304" cy="13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750382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375047" y="1140835"/>
            <a:ext cx="1775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Tipos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jogos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7416" y="1516737"/>
            <a:ext cx="8871720" cy="3378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pt-B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Jogos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soma </a:t>
            </a:r>
            <a:r>
              <a:rPr lang="en-US" altLang="pt-B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nula</a:t>
            </a:r>
            <a:endParaRPr lang="en-US" alt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/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Aqueles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para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quais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somatório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dos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pagamentos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efetuados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todos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jogadores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é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não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importa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estratégia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adotada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cada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um deles.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Nesse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caso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o que um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jogador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ganha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corresponde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é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perdido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demais</a:t>
            </a: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alt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/>
            <a:endParaRPr lang="en-US" alt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/>
            <a:r>
              <a:rPr lang="en-US" altLang="pt-B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Jogos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soma </a:t>
            </a:r>
            <a:r>
              <a:rPr lang="en-US" altLang="pt-B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não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nula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just" eaLnBrk="1" hangingPunct="1"/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Aqueles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não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respeitam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condições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características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dos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jogos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soma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algn="just" eaLnBrk="1" hangingPunct="1"/>
            <a:r>
              <a:rPr lang="en-US" altLang="pt-B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Exemplo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Dilema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prisioneiro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 eaLnBrk="1" hangingPunct="1"/>
            <a:endParaRPr lang="en-US" alt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/>
            <a:r>
              <a:rPr lang="en-US" altLang="pt-B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Jogos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informação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completa</a:t>
            </a:r>
            <a:endParaRPr lang="en-US" alt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Aqueles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cada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jogador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tem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conhecimento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todos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lances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já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ocorridos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pt-B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Exemplos</a:t>
            </a: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contrários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Alguns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jogos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carta (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pôquer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  <a:endParaRPr lang="en-US" alt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232110" y="611261"/>
            <a:ext cx="703972" cy="89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38349" y="820724"/>
            <a:ext cx="2619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000" b="1" dirty="0" smtClean="0">
                <a:solidFill>
                  <a:srgbClr val="FF0000"/>
                </a:solidFill>
              </a:rPr>
              <a:t> EXEMPLO DE JOGOS</a:t>
            </a:r>
            <a:endParaRPr lang="pt-BR" sz="2000" dirty="0">
              <a:solidFill>
                <a:srgbClr val="FF0000"/>
              </a:solidFill>
            </a:endParaRPr>
          </a:p>
        </p:txBody>
      </p:sp>
      <p:pic>
        <p:nvPicPr>
          <p:cNvPr id="17410" name="Picture 2" descr="Resultado de imagem para pok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1106" y="3713171"/>
            <a:ext cx="2027835" cy="1181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230503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375047" y="1099129"/>
            <a:ext cx="387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Jogos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soma nula e dois jogadores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38349" y="1482150"/>
            <a:ext cx="889078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pt-BR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Descrição na forma extensiva</a:t>
            </a:r>
          </a:p>
          <a:p>
            <a:pPr algn="just" eaLnBrk="1" hangingPunct="1"/>
            <a:r>
              <a:rPr lang="pt-BR" alt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Descrever</a:t>
            </a:r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jogo é armazenar todas as possíveis sequências de lances que podem ocorrer e o pagamento ao final de cada sequência. </a:t>
            </a:r>
          </a:p>
          <a:p>
            <a:pPr algn="just" eaLnBrk="1" hangingPunct="1"/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Essa 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descrição pode ser feita em forma de </a:t>
            </a:r>
            <a:r>
              <a:rPr lang="pt-BR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árvore de decisão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Cada nó da árvore representa uma situação do jogo, e todos os lances possíveis a partir daquela situação devem conduzir a nós-filhos. </a:t>
            </a:r>
          </a:p>
          <a:p>
            <a:pPr algn="just" eaLnBrk="1" hangingPunct="1"/>
            <a:endParaRPr lang="pt-BR" alt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/>
            <a:r>
              <a:rPr lang="pt-BR" altLang="pt-BR" sz="1600" b="1" dirty="0">
                <a:solidFill>
                  <a:schemeClr val="tx2"/>
                </a:solidFill>
              </a:rPr>
              <a:t>Lembre-se de que um lance corresponde a uma decisão dos jogadores ou a um resultado de eventos aleatórios.</a:t>
            </a:r>
          </a:p>
          <a:p>
            <a:pPr algn="just" eaLnBrk="1" hangingPunct="1"/>
            <a:endParaRPr lang="pt-BR" alt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/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Sempre que existirem situações idênticas que podem ser obtidas por diferentes sequências de lances, estas serão representadas por nós distintos da árvore. Isso permite indicar, sem ambiguidade, o que ocorreu até aquele momento no jogo.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232110" y="611261"/>
            <a:ext cx="703972" cy="89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38349" y="820724"/>
            <a:ext cx="2619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000" b="1" dirty="0" smtClean="0">
                <a:solidFill>
                  <a:srgbClr val="FF0000"/>
                </a:solidFill>
              </a:rPr>
              <a:t> EXEMPLO DE JOGOS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26884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57416" y="1436085"/>
            <a:ext cx="887172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pt-BR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 extensiva para o jogo de pôquer com dois jogadores e duas cartas apenas: um Ás e um Dois</a:t>
            </a:r>
          </a:p>
          <a:p>
            <a:pPr algn="just" eaLnBrk="1" hangingPunct="1"/>
            <a:endParaRPr lang="pt-BR" alt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/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Cada jogador aposta uma unidade monetária, e o jogador I fornece uma carta ao jogador II, o qual toma conhecimento de que carta tem em mãos.</a:t>
            </a:r>
          </a:p>
          <a:p>
            <a:pPr algn="just" eaLnBrk="1" hangingPunct="1"/>
            <a:endParaRPr lang="pt-BR" alt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/>
            <a:endParaRPr lang="pt-BR" alt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/>
            <a:r>
              <a:rPr lang="pt-BR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 extensiva para o jogo dos palitos com dois jogadores, duas pilhas e dois palitos por pilha</a:t>
            </a:r>
          </a:p>
          <a:p>
            <a:pPr algn="just" eaLnBrk="1" hangingPunct="1"/>
            <a:endParaRPr lang="pt-BR" alt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/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jogadores se alternam retirando palitos das pilhas. A cada vez, um jogador deve retirar, ao menos, um palito de uma pilha, mas ele pode retirar mais, desde que o faça de uma mesma pilha. O perdedor é o jogador que retirar o último palito.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232110" y="611261"/>
            <a:ext cx="703972" cy="89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38349" y="820724"/>
            <a:ext cx="2619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000" b="1" dirty="0" smtClean="0">
                <a:solidFill>
                  <a:srgbClr val="FF0000"/>
                </a:solidFill>
              </a:rPr>
              <a:t> EXEMPLO DE JOGOS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75047" y="1099129"/>
            <a:ext cx="387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Jogos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soma nula e dois jogadores</a:t>
            </a:r>
          </a:p>
        </p:txBody>
      </p:sp>
    </p:spTree>
    <p:extLst>
      <p:ext uri="{BB962C8B-B14F-4D97-AF65-F5344CB8AC3E}">
        <p14:creationId xmlns="" xmlns:p14="http://schemas.microsoft.com/office/powerpoint/2010/main" val="37373282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57415" y="1436085"/>
            <a:ext cx="869315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pt-BR" altLang="pt-BR" sz="1600" b="1" dirty="0">
                <a:solidFill>
                  <a:schemeClr val="accent4">
                    <a:lumMod val="50000"/>
                  </a:schemeClr>
                </a:solidFill>
              </a:rPr>
              <a:t>Vantagens da forma extensiva</a:t>
            </a:r>
          </a:p>
          <a:p>
            <a:pPr algn="just" eaLnBrk="1" hangingPunct="1"/>
            <a:endParaRPr lang="pt-BR" alt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27063" lvl="1" indent="-171450" algn="just" eaLnBrk="1" hangingPunct="1"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Fornece um retrato completo do jogo;</a:t>
            </a:r>
          </a:p>
          <a:p>
            <a:pPr marL="627063" lvl="1" indent="-171450" algn="just" eaLnBrk="1" hangingPunct="1">
              <a:buFont typeface="Arial" panose="020B0604020202020204" pitchFamily="34" charset="0"/>
              <a:buChar char="•"/>
            </a:pPr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Permite 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descobrir a melhor estratégia para vencer o jogo – se possível, para cada jogador –, caminhando das folhas para a raiz.</a:t>
            </a:r>
          </a:p>
          <a:p>
            <a:pPr algn="just" eaLnBrk="1" hangingPunct="1"/>
            <a:endParaRPr lang="pt-BR" alt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/>
            <a:r>
              <a:rPr lang="pt-BR" altLang="pt-BR" sz="1600" b="1" dirty="0">
                <a:solidFill>
                  <a:schemeClr val="accent2"/>
                </a:solidFill>
              </a:rPr>
              <a:t>Desvantagens da forma extensiva</a:t>
            </a:r>
          </a:p>
          <a:p>
            <a:pPr algn="just" eaLnBrk="1" hangingPunct="1"/>
            <a:endParaRPr lang="pt-BR" alt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27063" lvl="1" indent="-171450" algn="just" eaLnBrk="1" hangingPunct="1"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maioria dos jogos, leva, geralmente, a árvores de decisão de difícil tratamento, devido a seu tamanho;</a:t>
            </a:r>
          </a:p>
          <a:p>
            <a:pPr marL="627063" lvl="1" indent="-171450" algn="just" eaLnBrk="1" hangingPunct="1">
              <a:buFont typeface="Arial" panose="020B0604020202020204" pitchFamily="34" charset="0"/>
              <a:buChar char="•"/>
            </a:pPr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Só 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permite análise para jogos de informação completa.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232110" y="611261"/>
            <a:ext cx="703972" cy="89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38349" y="820724"/>
            <a:ext cx="2619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000" b="1" dirty="0" smtClean="0">
                <a:solidFill>
                  <a:srgbClr val="FF0000"/>
                </a:solidFill>
              </a:rPr>
              <a:t> EXEMPLO DE JOGOS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75047" y="1099129"/>
            <a:ext cx="387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Jogos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soma nula e dois jogadores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6303" y="4251278"/>
            <a:ext cx="989286" cy="75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5158" y="4209855"/>
            <a:ext cx="823978" cy="75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2383" y="4251278"/>
            <a:ext cx="826673" cy="75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889862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738188" y="1545431"/>
            <a:ext cx="48418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8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8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8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762501" y="411956"/>
            <a:ext cx="37867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pt-BR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</a:t>
            </a:r>
            <a:r>
              <a:rPr lang="pt-BR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lang="pt-BR" sz="8000" dirty="0">
              <a:solidFill>
                <a:srgbClr val="C00000"/>
              </a:solidFill>
            </a:endParaRPr>
          </a:p>
        </p:txBody>
      </p:sp>
      <p:pic>
        <p:nvPicPr>
          <p:cNvPr id="15366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1416844"/>
            <a:ext cx="717550" cy="39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4061" y="2193235"/>
            <a:ext cx="3198436" cy="2118965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6068" y="2284095"/>
            <a:ext cx="14573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0185" y="2284572"/>
            <a:ext cx="1276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121920" y="1869282"/>
            <a:ext cx="5724525" cy="47767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GST1229 – Teoria dos Jogos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3393" y="2352675"/>
            <a:ext cx="952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40630" y="3275172"/>
            <a:ext cx="8286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88" y="3151823"/>
            <a:ext cx="1247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41133" y="3300525"/>
            <a:ext cx="10953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2873" y="3423285"/>
            <a:ext cx="12858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21268" y="3228023"/>
            <a:ext cx="8096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75" y="2301240"/>
            <a:ext cx="13144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38349" y="1440119"/>
            <a:ext cx="889078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pt-BR" altLang="pt-BR" sz="1600" b="1" dirty="0">
                <a:solidFill>
                  <a:schemeClr val="accent5">
                    <a:lumMod val="50000"/>
                  </a:schemeClr>
                </a:solidFill>
              </a:rPr>
              <a:t>Descrição na forma normal</a:t>
            </a:r>
          </a:p>
          <a:p>
            <a:pPr algn="just" eaLnBrk="1" hangingPunct="1"/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Esta 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 de descrição inicia-se pela listagem de todas as estratégias possíveis para cada jogador:</a:t>
            </a:r>
          </a:p>
          <a:p>
            <a:pPr marL="627063" lvl="1" indent="-171450" algn="just" eaLnBrk="1" hangingPunct="1">
              <a:buFont typeface="Arial" panose="020B0604020202020204" pitchFamily="34" charset="0"/>
              <a:buChar char="•"/>
            </a:pP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I1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I2, ..., I</a:t>
            </a:r>
            <a:r>
              <a:rPr lang="en-US" alt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 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o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jogador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I;</a:t>
            </a:r>
          </a:p>
          <a:p>
            <a:pPr marL="627063" lvl="1" indent="-171450" algn="just" eaLnBrk="1" hangingPunct="1">
              <a:buFont typeface="Arial" panose="020B0604020202020204" pitchFamily="34" charset="0"/>
              <a:buChar char="•"/>
            </a:pP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II1, II2, ...,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r>
              <a:rPr lang="en-US" altLang="pt-BR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n-US" alt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o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jogador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II.</a:t>
            </a:r>
          </a:p>
          <a:p>
            <a:pPr algn="just" eaLnBrk="1" hangingPunct="1"/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própria árvore de decisão pode ser empregada para chegarmos a essas estratégias. De posse da listagem com todas as estratégias dos dois jogadores, é possível verificarmos como ficaria o pagamento de cada jogador para cada par de estratégias adotada. </a:t>
            </a:r>
          </a:p>
          <a:p>
            <a:pPr algn="just" eaLnBrk="1" hangingPunct="1"/>
            <a:r>
              <a:rPr lang="en-US" alt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Suponhamos</a:t>
            </a: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o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jogador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adotou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estratégia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</a:t>
            </a:r>
            <a:r>
              <a:rPr lang="en-US" alt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alt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que o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jogador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II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adotou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estratégia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r>
              <a:rPr lang="en-US" altLang="pt-BR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Como o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jogo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é de soma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o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pagamento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é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indicado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forma: 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altLang="pt-BR" sz="16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pij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-</a:t>
            </a:r>
            <a:r>
              <a:rPr lang="en-US" altLang="pt-BR" sz="16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pij</a:t>
            </a:r>
            <a:r>
              <a:rPr lang="en-US" alt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 eaLnBrk="1" hangingPunct="1"/>
            <a:endParaRPr lang="pt-BR" altLang="pt-BR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/>
            <a:r>
              <a:rPr lang="pt-BR" altLang="pt-BR" sz="1600" dirty="0" smtClean="0">
                <a:solidFill>
                  <a:schemeClr val="accent5">
                    <a:lumMod val="50000"/>
                  </a:schemeClr>
                </a:solidFill>
              </a:rPr>
              <a:t>Se houver lances aleatórios durante o jogo, as probabilidades de cada resultado serão consideradas na estimativa do pagamento.</a:t>
            </a:r>
          </a:p>
          <a:p>
            <a:pPr algn="just" eaLnBrk="1" hangingPunct="1"/>
            <a:r>
              <a:rPr lang="pt-BR" altLang="pt-BR" sz="1600" dirty="0" smtClean="0">
                <a:solidFill>
                  <a:schemeClr val="accent5">
                    <a:lumMod val="50000"/>
                  </a:schemeClr>
                </a:solidFill>
              </a:rPr>
              <a:t>Sempre é possível, então, obter uma matriz de pagamento, que é sempre apresentada para o jogador I.</a:t>
            </a:r>
          </a:p>
          <a:p>
            <a:pPr algn="just" eaLnBrk="1" hangingPunct="1"/>
            <a:endParaRPr lang="en-US" altLang="pt-BR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232110" y="611261"/>
            <a:ext cx="703972" cy="89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38349" y="820724"/>
            <a:ext cx="2619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000" b="1" dirty="0" smtClean="0">
                <a:solidFill>
                  <a:srgbClr val="FF0000"/>
                </a:solidFill>
              </a:rPr>
              <a:t> EXEMPLO DE JOGOS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75047" y="1099129"/>
            <a:ext cx="387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Jogos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soma nula e dois jogadores</a:t>
            </a:r>
          </a:p>
        </p:txBody>
      </p:sp>
    </p:spTree>
    <p:extLst>
      <p:ext uri="{BB962C8B-B14F-4D97-AF65-F5344CB8AC3E}">
        <p14:creationId xmlns="" xmlns:p14="http://schemas.microsoft.com/office/powerpoint/2010/main" val="31332549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375047" y="1180359"/>
            <a:ext cx="428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tx2"/>
                </a:solidFill>
              </a:rPr>
              <a:t> Jogos </a:t>
            </a:r>
            <a:r>
              <a:rPr lang="pt-BR" b="1" dirty="0">
                <a:solidFill>
                  <a:schemeClr val="tx2"/>
                </a:solidFill>
              </a:rPr>
              <a:t>de soma não nula e dois jogadores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7416" y="1515179"/>
            <a:ext cx="8871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partir de agora, não é mais verdade que, para todas as situações do jogo, o pagamento para o jogador I é igual a menos o pagamento para o jogador II.</a:t>
            </a:r>
          </a:p>
          <a:p>
            <a:pPr algn="just" eaLnBrk="1" hangingPunct="1"/>
            <a:endParaRPr lang="pt-BR" alt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 hangingPunct="1"/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termos de notação, cada elemento da matriz de pagamentos vai ser dado por um par, onde:</a:t>
            </a:r>
          </a:p>
          <a:p>
            <a:pPr marL="627063" lvl="1" indent="-171450" algn="just" eaLnBrk="1" hangingPunct="1">
              <a:buFont typeface="Arial" panose="020B0604020202020204" pitchFamily="34" charset="0"/>
              <a:buChar char="•"/>
            </a:pPr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primeiro número indica o pagamento do jogador I;</a:t>
            </a:r>
          </a:p>
          <a:p>
            <a:pPr marL="627063" lvl="1" indent="-171450" algn="just" eaLnBrk="1" hangingPunct="1"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segundo número indica o pagamento do jogador II.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232110" y="611261"/>
            <a:ext cx="703972" cy="89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38349" y="820724"/>
            <a:ext cx="2619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000" b="1" dirty="0" smtClean="0">
                <a:solidFill>
                  <a:srgbClr val="FF0000"/>
                </a:solidFill>
              </a:rPr>
              <a:t> EXEMPLO DE JOGOS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75047" y="3202861"/>
            <a:ext cx="4748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 Jogos de </a:t>
            </a:r>
            <a:r>
              <a:rPr lang="pt-BR" b="1" dirty="0">
                <a:solidFill>
                  <a:schemeClr val="accent4">
                    <a:lumMod val="50000"/>
                  </a:schemeClr>
                </a:solidFill>
              </a:rPr>
              <a:t>soma nula x Jogos de soma não nula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11791" y="3595569"/>
            <a:ext cx="8291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Diferentemente dos jogos de soma nula, naqueles de soma não nula:</a:t>
            </a:r>
          </a:p>
          <a:p>
            <a:pPr marL="627063" lvl="1" indent="-171450" algn="just" eaLnBrk="1" hangingPunct="1">
              <a:buFont typeface="Arial" panose="020B0604020202020204" pitchFamily="34" charset="0"/>
              <a:buChar char="•"/>
            </a:pPr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 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jogadores não são mais necessariamente adversários.</a:t>
            </a:r>
          </a:p>
          <a:p>
            <a:pPr marL="627063" lvl="1" indent="-171450" algn="just" eaLnBrk="1" hangingPunct="1"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Um par </a:t>
            </a:r>
            <a:r>
              <a:rPr lang="pt-BR" altLang="pt-BR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maximin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não é necessariamente um par de equilíbrio e vice-versa.</a:t>
            </a:r>
          </a:p>
          <a:p>
            <a:pPr marL="627063" lvl="1" indent="-171450" algn="just" eaLnBrk="1" hangingPunct="1"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Pares de equilíbrio distintos não apresentam necessariamente o mesmo valor do jogo.</a:t>
            </a:r>
          </a:p>
          <a:p>
            <a:pPr marL="627063" lvl="1" indent="-171450" algn="just" eaLnBrk="1" hangingPunct="1"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Não há um conceito óbvio de solução para o jogo.</a:t>
            </a:r>
          </a:p>
        </p:txBody>
      </p:sp>
    </p:spTree>
    <p:extLst>
      <p:ext uri="{BB962C8B-B14F-4D97-AF65-F5344CB8AC3E}">
        <p14:creationId xmlns="" xmlns:p14="http://schemas.microsoft.com/office/powerpoint/2010/main" val="3534209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197623" y="1090365"/>
            <a:ext cx="3236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Exemplo: mercado de carros usados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157417" y="1447975"/>
            <a:ext cx="88228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/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Imagine uma situação na qual os vendedores estão mais bem informados do que os compradores em um mercado de carros usados.</a:t>
            </a:r>
          </a:p>
          <a:p>
            <a:pPr algn="just" eaLnBrk="1"/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Esses 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carros variam em termos de qualidade, de modo que é difícil para os compradores detectarem a qualidade do carro pela média. </a:t>
            </a:r>
            <a:endParaRPr lang="pt-BR" altLang="pt-BR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eaLnBrk="1"/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 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vendedores sabem mais do que os compradores a respeito.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 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carros usados podem ser tanto limões (de baixa qualidade) quando joias (de alta qualidade).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 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 na experiência passada, assumimos que 20% de todos os </a:t>
            </a:r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carros 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usados são limões.</a:t>
            </a:r>
          </a:p>
          <a:p>
            <a:pPr lvl="1" algn="just">
              <a:buFont typeface="Wingdings" pitchFamily="2" charset="2"/>
              <a:buChar char="ü"/>
            </a:pPr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comprador preocupa-se quando deseja adquirir um carro usado, pois ele não quer um limão</a:t>
            </a:r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016" y="789273"/>
            <a:ext cx="3964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pt-BR" b="1" dirty="0" smtClean="0"/>
              <a:t> 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Modelos de assimetria de informação</a:t>
            </a: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15737" y="3596464"/>
            <a:ext cx="63123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altLang="pt-B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fração</a:t>
            </a:r>
            <a:r>
              <a:rPr lang="en-US" alt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joias</a:t>
            </a:r>
            <a:r>
              <a:rPr lang="en-US" alt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depende</a:t>
            </a:r>
            <a:r>
              <a:rPr lang="en-US" alt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dos </a:t>
            </a:r>
            <a:r>
              <a:rPr lang="en-US" altLang="pt-B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preços</a:t>
            </a:r>
            <a:r>
              <a:rPr lang="en-US" alt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dos </a:t>
            </a:r>
            <a:r>
              <a:rPr lang="en-US" altLang="pt-B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carros</a:t>
            </a:r>
            <a:r>
              <a:rPr lang="en-US" alt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usados</a:t>
            </a:r>
            <a:r>
              <a:rPr lang="en-US" alt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pt-BR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</a:t>
            </a:r>
            <a:r>
              <a:rPr lang="en-US" alt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esses</a:t>
            </a: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preços</a:t>
            </a: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forem</a:t>
            </a: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relativamente</a:t>
            </a: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baixos</a:t>
            </a: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</a:t>
            </a: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vendedores</a:t>
            </a: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carros</a:t>
            </a: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alta</a:t>
            </a: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qualidade</a:t>
            </a: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não</a:t>
            </a: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</a:t>
            </a: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oferecerão</a:t>
            </a: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e o </a:t>
            </a:r>
            <a:r>
              <a:rPr lang="en-US" alt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pátio</a:t>
            </a: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vendas</a:t>
            </a: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ficará</a:t>
            </a: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povoado</a:t>
            </a: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limões</a:t>
            </a: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alt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3490" name="Picture 2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8096" y="3544198"/>
            <a:ext cx="2634020" cy="1409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880364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194459" y="1270551"/>
            <a:ext cx="58267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pt-BR" sz="1600" dirty="0" err="1" smtClean="0">
                <a:solidFill>
                  <a:srgbClr val="219D93"/>
                </a:solidFill>
              </a:rPr>
              <a:t>Quando</a:t>
            </a:r>
            <a:r>
              <a:rPr lang="en-US" altLang="pt-BR" sz="1600" dirty="0" smtClean="0">
                <a:solidFill>
                  <a:srgbClr val="219D93"/>
                </a:solidFill>
              </a:rPr>
              <a:t> </a:t>
            </a:r>
            <a:r>
              <a:rPr lang="en-US" altLang="pt-BR" sz="1600" dirty="0" err="1">
                <a:solidFill>
                  <a:srgbClr val="219D93"/>
                </a:solidFill>
              </a:rPr>
              <a:t>há</a:t>
            </a:r>
            <a:r>
              <a:rPr lang="en-US" altLang="pt-BR" sz="1600" dirty="0">
                <a:solidFill>
                  <a:srgbClr val="219D93"/>
                </a:solidFill>
              </a:rPr>
              <a:t> </a:t>
            </a:r>
            <a:r>
              <a:rPr lang="en-US" altLang="pt-BR" sz="1600" dirty="0" err="1">
                <a:solidFill>
                  <a:srgbClr val="219D93"/>
                </a:solidFill>
              </a:rPr>
              <a:t>assimetria</a:t>
            </a:r>
            <a:r>
              <a:rPr lang="en-US" altLang="pt-BR" sz="1600" dirty="0">
                <a:solidFill>
                  <a:srgbClr val="219D93"/>
                </a:solidFill>
              </a:rPr>
              <a:t> de </a:t>
            </a:r>
            <a:r>
              <a:rPr lang="en-US" altLang="pt-BR" sz="1600" dirty="0" err="1">
                <a:solidFill>
                  <a:srgbClr val="219D93"/>
                </a:solidFill>
              </a:rPr>
              <a:t>informação</a:t>
            </a:r>
            <a:r>
              <a:rPr lang="en-US" altLang="pt-BR" sz="1600" dirty="0">
                <a:solidFill>
                  <a:srgbClr val="219D93"/>
                </a:solidFill>
              </a:rPr>
              <a:t>, a </a:t>
            </a:r>
            <a:r>
              <a:rPr lang="en-US" altLang="pt-BR" sz="1600" dirty="0" err="1">
                <a:solidFill>
                  <a:srgbClr val="219D93"/>
                </a:solidFill>
              </a:rPr>
              <a:t>qualidade</a:t>
            </a:r>
            <a:r>
              <a:rPr lang="en-US" altLang="pt-BR" sz="1600" dirty="0">
                <a:solidFill>
                  <a:srgbClr val="219D93"/>
                </a:solidFill>
              </a:rPr>
              <a:t> </a:t>
            </a:r>
            <a:r>
              <a:rPr lang="en-US" altLang="pt-BR" sz="1600" dirty="0" err="1">
                <a:solidFill>
                  <a:srgbClr val="219D93"/>
                </a:solidFill>
              </a:rPr>
              <a:t>média</a:t>
            </a:r>
            <a:r>
              <a:rPr lang="en-US" altLang="pt-BR" sz="1600" dirty="0">
                <a:solidFill>
                  <a:srgbClr val="219D93"/>
                </a:solidFill>
              </a:rPr>
              <a:t> dos </a:t>
            </a:r>
            <a:r>
              <a:rPr lang="en-US" altLang="pt-BR" sz="1600" dirty="0" err="1">
                <a:solidFill>
                  <a:srgbClr val="219D93"/>
                </a:solidFill>
              </a:rPr>
              <a:t>carros</a:t>
            </a:r>
            <a:r>
              <a:rPr lang="en-US" altLang="pt-BR" sz="1600" dirty="0">
                <a:solidFill>
                  <a:srgbClr val="219D93"/>
                </a:solidFill>
              </a:rPr>
              <a:t> </a:t>
            </a:r>
            <a:r>
              <a:rPr lang="en-US" altLang="pt-BR" sz="1600" dirty="0" err="1">
                <a:solidFill>
                  <a:srgbClr val="219D93"/>
                </a:solidFill>
              </a:rPr>
              <a:t>oferecidos</a:t>
            </a:r>
            <a:r>
              <a:rPr lang="en-US" altLang="pt-BR" sz="1600" dirty="0">
                <a:solidFill>
                  <a:srgbClr val="219D93"/>
                </a:solidFill>
              </a:rPr>
              <a:t> para a </a:t>
            </a:r>
            <a:r>
              <a:rPr lang="en-US" altLang="pt-BR" sz="1600" dirty="0" err="1">
                <a:solidFill>
                  <a:srgbClr val="219D93"/>
                </a:solidFill>
              </a:rPr>
              <a:t>venda</a:t>
            </a:r>
            <a:r>
              <a:rPr lang="en-US" altLang="pt-BR" sz="1600" dirty="0">
                <a:solidFill>
                  <a:srgbClr val="219D93"/>
                </a:solidFill>
              </a:rPr>
              <a:t> </a:t>
            </a:r>
            <a:r>
              <a:rPr lang="en-US" altLang="pt-BR" sz="1600" dirty="0" err="1">
                <a:solidFill>
                  <a:srgbClr val="219D93"/>
                </a:solidFill>
              </a:rPr>
              <a:t>diminui</a:t>
            </a:r>
            <a:r>
              <a:rPr lang="en-US" altLang="pt-BR" sz="1600" dirty="0">
                <a:solidFill>
                  <a:srgbClr val="219D93"/>
                </a:solidFill>
              </a:rPr>
              <a:t> </a:t>
            </a:r>
            <a:r>
              <a:rPr lang="en-US" altLang="pt-BR" sz="1600" dirty="0" err="1">
                <a:solidFill>
                  <a:srgbClr val="219D93"/>
                </a:solidFill>
              </a:rPr>
              <a:t>na</a:t>
            </a:r>
            <a:r>
              <a:rPr lang="en-US" altLang="pt-BR" sz="1600" dirty="0">
                <a:solidFill>
                  <a:srgbClr val="219D93"/>
                </a:solidFill>
              </a:rPr>
              <a:t> </a:t>
            </a:r>
            <a:r>
              <a:rPr lang="en-US" altLang="pt-BR" sz="1600" dirty="0" err="1">
                <a:solidFill>
                  <a:srgbClr val="219D93"/>
                </a:solidFill>
              </a:rPr>
              <a:t>medida</a:t>
            </a:r>
            <a:r>
              <a:rPr lang="en-US" altLang="pt-BR" sz="1600" dirty="0">
                <a:solidFill>
                  <a:srgbClr val="219D93"/>
                </a:solidFill>
              </a:rPr>
              <a:t> </a:t>
            </a:r>
            <a:r>
              <a:rPr lang="en-US" altLang="pt-BR" sz="1600" dirty="0" err="1">
                <a:solidFill>
                  <a:srgbClr val="219D93"/>
                </a:solidFill>
              </a:rPr>
              <a:t>em</a:t>
            </a:r>
            <a:r>
              <a:rPr lang="en-US" altLang="pt-BR" sz="1600" dirty="0">
                <a:solidFill>
                  <a:srgbClr val="219D93"/>
                </a:solidFill>
              </a:rPr>
              <a:t> que o </a:t>
            </a:r>
            <a:r>
              <a:rPr lang="en-US" altLang="pt-BR" sz="1600" dirty="0" err="1">
                <a:solidFill>
                  <a:srgbClr val="219D93"/>
                </a:solidFill>
              </a:rPr>
              <a:t>preço</a:t>
            </a:r>
            <a:r>
              <a:rPr lang="en-US" altLang="pt-BR" sz="1600" dirty="0">
                <a:solidFill>
                  <a:srgbClr val="219D93"/>
                </a:solidFill>
              </a:rPr>
              <a:t> dos </a:t>
            </a:r>
            <a:r>
              <a:rPr lang="en-US" altLang="pt-BR" sz="1600" dirty="0" err="1">
                <a:solidFill>
                  <a:srgbClr val="219D93"/>
                </a:solidFill>
              </a:rPr>
              <a:t>carros</a:t>
            </a:r>
            <a:r>
              <a:rPr lang="en-US" altLang="pt-BR" sz="1600" dirty="0">
                <a:solidFill>
                  <a:srgbClr val="219D93"/>
                </a:solidFill>
              </a:rPr>
              <a:t> </a:t>
            </a:r>
            <a:r>
              <a:rPr lang="en-US" altLang="pt-BR" sz="1600" dirty="0" err="1">
                <a:solidFill>
                  <a:srgbClr val="219D93"/>
                </a:solidFill>
              </a:rPr>
              <a:t>usados</a:t>
            </a:r>
            <a:r>
              <a:rPr lang="en-US" altLang="pt-BR" sz="1600" dirty="0">
                <a:solidFill>
                  <a:srgbClr val="219D93"/>
                </a:solidFill>
              </a:rPr>
              <a:t> </a:t>
            </a:r>
            <a:r>
              <a:rPr lang="en-US" altLang="pt-BR" sz="1600" dirty="0" err="1">
                <a:solidFill>
                  <a:srgbClr val="219D93"/>
                </a:solidFill>
              </a:rPr>
              <a:t>cai</a:t>
            </a:r>
            <a:r>
              <a:rPr lang="en-US" altLang="pt-BR" sz="1600" dirty="0">
                <a:solidFill>
                  <a:srgbClr val="219D93"/>
                </a:solidFill>
              </a:rPr>
              <a:t>. O </a:t>
            </a:r>
            <a:r>
              <a:rPr lang="en-US" altLang="pt-BR" sz="1600" dirty="0" err="1">
                <a:solidFill>
                  <a:srgbClr val="219D93"/>
                </a:solidFill>
              </a:rPr>
              <a:t>preço</a:t>
            </a:r>
            <a:r>
              <a:rPr lang="en-US" altLang="pt-BR" sz="1600" dirty="0">
                <a:solidFill>
                  <a:srgbClr val="219D93"/>
                </a:solidFill>
              </a:rPr>
              <a:t> e a </a:t>
            </a:r>
            <a:r>
              <a:rPr lang="en-US" altLang="pt-BR" sz="1600" dirty="0" err="1">
                <a:solidFill>
                  <a:srgbClr val="219D93"/>
                </a:solidFill>
              </a:rPr>
              <a:t>quantidade</a:t>
            </a:r>
            <a:r>
              <a:rPr lang="en-US" altLang="pt-BR" sz="1600" dirty="0">
                <a:solidFill>
                  <a:srgbClr val="219D93"/>
                </a:solidFill>
              </a:rPr>
              <a:t> dos </a:t>
            </a:r>
            <a:r>
              <a:rPr lang="en-US" altLang="pt-BR" sz="1600" dirty="0" err="1">
                <a:solidFill>
                  <a:srgbClr val="219D93"/>
                </a:solidFill>
              </a:rPr>
              <a:t>carros</a:t>
            </a:r>
            <a:r>
              <a:rPr lang="en-US" altLang="pt-BR" sz="1600" dirty="0">
                <a:solidFill>
                  <a:srgbClr val="219D93"/>
                </a:solidFill>
              </a:rPr>
              <a:t> </a:t>
            </a:r>
            <a:r>
              <a:rPr lang="en-US" altLang="pt-BR" sz="1600" dirty="0" err="1">
                <a:solidFill>
                  <a:srgbClr val="219D93"/>
                </a:solidFill>
              </a:rPr>
              <a:t>usados</a:t>
            </a:r>
            <a:r>
              <a:rPr lang="en-US" altLang="pt-BR" sz="1600" dirty="0">
                <a:solidFill>
                  <a:srgbClr val="219D93"/>
                </a:solidFill>
              </a:rPr>
              <a:t> e </a:t>
            </a:r>
            <a:r>
              <a:rPr lang="en-US" altLang="pt-BR" sz="1600" dirty="0" err="1">
                <a:solidFill>
                  <a:srgbClr val="219D93"/>
                </a:solidFill>
              </a:rPr>
              <a:t>vendidos</a:t>
            </a:r>
            <a:r>
              <a:rPr lang="en-US" altLang="pt-BR" sz="1600" dirty="0">
                <a:solidFill>
                  <a:srgbClr val="219D93"/>
                </a:solidFill>
              </a:rPr>
              <a:t> </a:t>
            </a:r>
            <a:r>
              <a:rPr lang="en-US" altLang="pt-BR" sz="1600" dirty="0" err="1">
                <a:solidFill>
                  <a:srgbClr val="219D93"/>
                </a:solidFill>
              </a:rPr>
              <a:t>estão</a:t>
            </a:r>
            <a:r>
              <a:rPr lang="en-US" altLang="pt-BR" sz="1600" dirty="0">
                <a:solidFill>
                  <a:srgbClr val="219D93"/>
                </a:solidFill>
              </a:rPr>
              <a:t> </a:t>
            </a:r>
            <a:r>
              <a:rPr lang="en-US" altLang="pt-BR" sz="1600" dirty="0" err="1">
                <a:solidFill>
                  <a:srgbClr val="219D93"/>
                </a:solidFill>
              </a:rPr>
              <a:t>positivamente</a:t>
            </a:r>
            <a:r>
              <a:rPr lang="en-US" altLang="pt-BR" sz="1600" dirty="0">
                <a:solidFill>
                  <a:srgbClr val="219D93"/>
                </a:solidFill>
              </a:rPr>
              <a:t> </a:t>
            </a:r>
            <a:r>
              <a:rPr lang="en-US" altLang="pt-BR" sz="1600" dirty="0" err="1">
                <a:solidFill>
                  <a:srgbClr val="219D93"/>
                </a:solidFill>
              </a:rPr>
              <a:t>correlacionados</a:t>
            </a:r>
            <a:r>
              <a:rPr lang="en-US" altLang="pt-BR" sz="1600" dirty="0">
                <a:solidFill>
                  <a:srgbClr val="219D93"/>
                </a:solidFill>
              </a:rPr>
              <a:t>. </a:t>
            </a:r>
            <a:endParaRPr lang="en-US" alt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Consequentemente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automóveis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à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venda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são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uma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seleção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adversa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todos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carros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usados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pois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somente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aqueles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baixa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qualidade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são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ofertados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mercado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pt-BR" alt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016" y="802921"/>
            <a:ext cx="3964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pt-BR" b="1" dirty="0" smtClean="0"/>
              <a:t> 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Modelos de assimetria de informação</a:t>
            </a: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43769" y="3256335"/>
            <a:ext cx="8863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Quando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há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um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problema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seleção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adversa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não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existe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um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mercado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separado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para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carros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alta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qualidade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 é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possível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nenhum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automóvel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seja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oferecido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mercado</a:t>
            </a: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alt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ambos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lados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tivessem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informação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completa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algumas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vendas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poderiam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ocorrido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não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aconteceriam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devido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à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existência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dados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assimétricos</a:t>
            </a: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alt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US" altLang="pt-BR" sz="1600" dirty="0" err="1">
                <a:solidFill>
                  <a:srgbClr val="219D93"/>
                </a:solidFill>
              </a:rPr>
              <a:t>Assim</a:t>
            </a:r>
            <a:r>
              <a:rPr lang="en-US" altLang="pt-BR" sz="1600" dirty="0">
                <a:solidFill>
                  <a:srgbClr val="219D93"/>
                </a:solidFill>
              </a:rPr>
              <a:t>, um </a:t>
            </a:r>
            <a:r>
              <a:rPr lang="en-US" altLang="pt-BR" sz="1600" dirty="0" err="1">
                <a:solidFill>
                  <a:srgbClr val="219D93"/>
                </a:solidFill>
              </a:rPr>
              <a:t>ganho</a:t>
            </a:r>
            <a:r>
              <a:rPr lang="en-US" altLang="pt-BR" sz="1600" dirty="0">
                <a:solidFill>
                  <a:srgbClr val="219D93"/>
                </a:solidFill>
              </a:rPr>
              <a:t> de </a:t>
            </a:r>
            <a:r>
              <a:rPr lang="en-US" altLang="pt-BR" sz="1600" dirty="0" err="1">
                <a:solidFill>
                  <a:srgbClr val="219D93"/>
                </a:solidFill>
              </a:rPr>
              <a:t>troca</a:t>
            </a:r>
            <a:r>
              <a:rPr lang="en-US" altLang="pt-BR" sz="1600" dirty="0">
                <a:solidFill>
                  <a:srgbClr val="219D93"/>
                </a:solidFill>
              </a:rPr>
              <a:t> – a </a:t>
            </a:r>
            <a:r>
              <a:rPr lang="en-US" altLang="pt-BR" sz="1600" dirty="0" err="1">
                <a:solidFill>
                  <a:srgbClr val="219D93"/>
                </a:solidFill>
              </a:rPr>
              <a:t>qual</a:t>
            </a:r>
            <a:r>
              <a:rPr lang="en-US" altLang="pt-BR" sz="1600" dirty="0">
                <a:solidFill>
                  <a:srgbClr val="219D93"/>
                </a:solidFill>
              </a:rPr>
              <a:t> </a:t>
            </a:r>
            <a:r>
              <a:rPr lang="en-US" altLang="pt-BR" sz="1600" dirty="0" err="1">
                <a:solidFill>
                  <a:srgbClr val="219D93"/>
                </a:solidFill>
              </a:rPr>
              <a:t>poderia</a:t>
            </a:r>
            <a:r>
              <a:rPr lang="en-US" altLang="pt-BR" sz="1600" dirty="0">
                <a:solidFill>
                  <a:srgbClr val="219D93"/>
                </a:solidFill>
              </a:rPr>
              <a:t> </a:t>
            </a:r>
            <a:r>
              <a:rPr lang="en-US" altLang="pt-BR" sz="1600" dirty="0" err="1">
                <a:solidFill>
                  <a:srgbClr val="219D93"/>
                </a:solidFill>
              </a:rPr>
              <a:t>ter</a:t>
            </a:r>
            <a:r>
              <a:rPr lang="en-US" altLang="pt-BR" sz="1600" dirty="0">
                <a:solidFill>
                  <a:srgbClr val="219D93"/>
                </a:solidFill>
              </a:rPr>
              <a:t> </a:t>
            </a:r>
            <a:r>
              <a:rPr lang="en-US" altLang="pt-BR" sz="1600" dirty="0" err="1">
                <a:solidFill>
                  <a:srgbClr val="219D93"/>
                </a:solidFill>
              </a:rPr>
              <a:t>sido</a:t>
            </a:r>
            <a:r>
              <a:rPr lang="en-US" altLang="pt-BR" sz="1600" dirty="0">
                <a:solidFill>
                  <a:srgbClr val="219D93"/>
                </a:solidFill>
              </a:rPr>
              <a:t> </a:t>
            </a:r>
            <a:r>
              <a:rPr lang="en-US" altLang="pt-BR" sz="1600" dirty="0" err="1">
                <a:solidFill>
                  <a:srgbClr val="219D93"/>
                </a:solidFill>
              </a:rPr>
              <a:t>realizada</a:t>
            </a:r>
            <a:r>
              <a:rPr lang="en-US" altLang="pt-BR" sz="1600" dirty="0">
                <a:solidFill>
                  <a:srgbClr val="219D93"/>
                </a:solidFill>
              </a:rPr>
              <a:t> </a:t>
            </a:r>
            <a:r>
              <a:rPr lang="en-US" altLang="pt-BR" sz="1600" dirty="0" err="1">
                <a:solidFill>
                  <a:srgbClr val="219D93"/>
                </a:solidFill>
              </a:rPr>
              <a:t>quando</a:t>
            </a:r>
            <a:r>
              <a:rPr lang="en-US" altLang="pt-BR" sz="1600" dirty="0">
                <a:solidFill>
                  <a:srgbClr val="219D93"/>
                </a:solidFill>
              </a:rPr>
              <a:t> </a:t>
            </a:r>
            <a:r>
              <a:rPr lang="en-US" altLang="pt-BR" sz="1600" dirty="0" err="1">
                <a:solidFill>
                  <a:srgbClr val="219D93"/>
                </a:solidFill>
              </a:rPr>
              <a:t>os</a:t>
            </a:r>
            <a:r>
              <a:rPr lang="en-US" altLang="pt-BR" sz="1600" dirty="0">
                <a:solidFill>
                  <a:srgbClr val="219D93"/>
                </a:solidFill>
              </a:rPr>
              <a:t> </a:t>
            </a:r>
            <a:r>
              <a:rPr lang="en-US" altLang="pt-BR" sz="1600" dirty="0" err="1">
                <a:solidFill>
                  <a:srgbClr val="219D93"/>
                </a:solidFill>
              </a:rPr>
              <a:t>vendedores</a:t>
            </a:r>
            <a:r>
              <a:rPr lang="en-US" altLang="pt-BR" sz="1600" dirty="0">
                <a:solidFill>
                  <a:srgbClr val="219D93"/>
                </a:solidFill>
              </a:rPr>
              <a:t> e </a:t>
            </a:r>
            <a:r>
              <a:rPr lang="en-US" altLang="pt-BR" sz="1600" dirty="0" err="1">
                <a:solidFill>
                  <a:srgbClr val="219D93"/>
                </a:solidFill>
              </a:rPr>
              <a:t>compradores</a:t>
            </a:r>
            <a:r>
              <a:rPr lang="en-US" altLang="pt-BR" sz="1600" dirty="0">
                <a:solidFill>
                  <a:srgbClr val="219D93"/>
                </a:solidFill>
              </a:rPr>
              <a:t> </a:t>
            </a:r>
            <a:r>
              <a:rPr lang="en-US" altLang="pt-BR" sz="1600" dirty="0" err="1">
                <a:solidFill>
                  <a:srgbClr val="219D93"/>
                </a:solidFill>
              </a:rPr>
              <a:t>fossem</a:t>
            </a:r>
            <a:r>
              <a:rPr lang="en-US" altLang="pt-BR" sz="1600" dirty="0">
                <a:solidFill>
                  <a:srgbClr val="219D93"/>
                </a:solidFill>
              </a:rPr>
              <a:t> </a:t>
            </a:r>
            <a:r>
              <a:rPr lang="en-US" altLang="pt-BR" sz="1600" dirty="0" err="1">
                <a:solidFill>
                  <a:srgbClr val="219D93"/>
                </a:solidFill>
              </a:rPr>
              <a:t>igualmente</a:t>
            </a:r>
            <a:r>
              <a:rPr lang="en-US" altLang="pt-BR" sz="1600" dirty="0">
                <a:solidFill>
                  <a:srgbClr val="219D93"/>
                </a:solidFill>
              </a:rPr>
              <a:t> </a:t>
            </a:r>
            <a:r>
              <a:rPr lang="en-US" altLang="pt-BR" sz="1600" dirty="0" err="1">
                <a:solidFill>
                  <a:srgbClr val="219D93"/>
                </a:solidFill>
              </a:rPr>
              <a:t>informados</a:t>
            </a:r>
            <a:r>
              <a:rPr lang="en-US" altLang="pt-BR" sz="1600" dirty="0">
                <a:solidFill>
                  <a:srgbClr val="219D93"/>
                </a:solidFill>
              </a:rPr>
              <a:t> – </a:t>
            </a:r>
            <a:r>
              <a:rPr lang="en-US" altLang="pt-BR" sz="1600" dirty="0" err="1">
                <a:solidFill>
                  <a:srgbClr val="219D93"/>
                </a:solidFill>
              </a:rPr>
              <a:t>não</a:t>
            </a:r>
            <a:r>
              <a:rPr lang="en-US" altLang="pt-BR" sz="1600" dirty="0">
                <a:solidFill>
                  <a:srgbClr val="219D93"/>
                </a:solidFill>
              </a:rPr>
              <a:t> se </a:t>
            </a:r>
            <a:r>
              <a:rPr lang="en-US" altLang="pt-BR" sz="1600" dirty="0" err="1">
                <a:solidFill>
                  <a:srgbClr val="219D93"/>
                </a:solidFill>
              </a:rPr>
              <a:t>sucede</a:t>
            </a:r>
            <a:r>
              <a:rPr lang="en-US" altLang="pt-BR" sz="1600" dirty="0">
                <a:solidFill>
                  <a:srgbClr val="219D93"/>
                </a:solidFill>
              </a:rPr>
              <a:t>.</a:t>
            </a:r>
            <a:endParaRPr lang="pt-BR" altLang="pt-BR" sz="1600" dirty="0">
              <a:solidFill>
                <a:srgbClr val="219D93"/>
              </a:solidFill>
            </a:endParaRPr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416" y="1260965"/>
            <a:ext cx="3037043" cy="1850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7611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4583" y="1932479"/>
            <a:ext cx="9061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Contudo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vendedores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não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têm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condições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mostrar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diferenças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entre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dois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tipos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carros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que se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refere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à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qualidade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ambos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acabam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sendo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vendidos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mesmo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preço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pt-BR" alt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016" y="789273"/>
            <a:ext cx="3964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pt-BR" b="1" dirty="0" smtClean="0"/>
              <a:t> 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Modelos de assimetria de informação</a:t>
            </a: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0418" name="Picture 2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2515" y="704612"/>
            <a:ext cx="2093717" cy="1310179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5016" y="2792303"/>
            <a:ext cx="90912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Um comprador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neutro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risco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mas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desinformado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estaria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disposto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pagar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uma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média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ponderada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preço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carros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usados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comprados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aleatoriamente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nesse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mercado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isto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é:</a:t>
            </a: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pt-BR" sz="1000" b="1" dirty="0" smtClean="0">
              <a:solidFill>
                <a:srgbClr val="219D93"/>
              </a:solidFill>
            </a:endParaRPr>
          </a:p>
          <a:p>
            <a:pPr marL="0" indent="0" algn="ctr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pt-BR" sz="1600" b="1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altLang="pt-BR" sz="1600" b="1" dirty="0">
                <a:solidFill>
                  <a:schemeClr val="accent1">
                    <a:lumMod val="50000"/>
                  </a:schemeClr>
                </a:solidFill>
              </a:rPr>
              <a:t>$ 12 (0,80) + R$ 6 (0,20) = R$ </a:t>
            </a:r>
            <a:r>
              <a:rPr lang="en-US" altLang="pt-BR" sz="1600" b="1" dirty="0" smtClean="0">
                <a:solidFill>
                  <a:schemeClr val="accent1">
                    <a:lumMod val="50000"/>
                  </a:schemeClr>
                </a:solidFill>
              </a:rPr>
              <a:t>10,8</a:t>
            </a: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pt-BR" sz="1000" b="1" dirty="0">
              <a:solidFill>
                <a:srgbClr val="219D93"/>
              </a:solidFill>
            </a:endParaRP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Mas</a:t>
            </a: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esse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preço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que o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consumidor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deseja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pagar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um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carro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usado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quando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há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informação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assimética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é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menor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 que R$ 11 –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preço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qual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proprietários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carros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usados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estão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dispostos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vendê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-los.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altLang="pt-B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Assim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R$ 11 &gt; R$ 10,8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nenhuma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joia</a:t>
            </a:r>
            <a:r>
              <a:rPr lang="en-US" alt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será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colocada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à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venda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não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haverá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nenhuma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transação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nesse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mercado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mesmo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compradores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desejem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pagar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R$ 12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um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carro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usado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alta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qualidade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pt-BR" alt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5055" y="1057701"/>
            <a:ext cx="69679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pt-BR" sz="1600" dirty="0" smtClean="0">
                <a:solidFill>
                  <a:srgbClr val="0070C0"/>
                </a:solidFill>
              </a:rPr>
              <a:t>Os </a:t>
            </a:r>
            <a:r>
              <a:rPr lang="en-US" altLang="pt-BR" sz="1600" dirty="0" err="1" smtClean="0">
                <a:solidFill>
                  <a:srgbClr val="0070C0"/>
                </a:solidFill>
              </a:rPr>
              <a:t>proprietários</a:t>
            </a:r>
            <a:r>
              <a:rPr lang="en-US" altLang="pt-BR" sz="1600" dirty="0" smtClean="0">
                <a:solidFill>
                  <a:srgbClr val="0070C0"/>
                </a:solidFill>
              </a:rPr>
              <a:t> das </a:t>
            </a:r>
            <a:r>
              <a:rPr lang="en-US" altLang="pt-BR" sz="1600" i="1" dirty="0" err="1" smtClean="0">
                <a:solidFill>
                  <a:srgbClr val="0070C0"/>
                </a:solidFill>
              </a:rPr>
              <a:t>joias</a:t>
            </a:r>
            <a:r>
              <a:rPr lang="en-US" altLang="pt-BR" sz="1600" dirty="0" smtClean="0">
                <a:solidFill>
                  <a:srgbClr val="0070C0"/>
                </a:solidFill>
              </a:rPr>
              <a:t> </a:t>
            </a:r>
            <a:r>
              <a:rPr lang="en-US" altLang="pt-BR" sz="1600" dirty="0" err="1" smtClean="0">
                <a:solidFill>
                  <a:srgbClr val="0070C0"/>
                </a:solidFill>
              </a:rPr>
              <a:t>estão</a:t>
            </a:r>
            <a:r>
              <a:rPr lang="en-US" altLang="pt-BR" sz="1600" dirty="0" smtClean="0">
                <a:solidFill>
                  <a:srgbClr val="0070C0"/>
                </a:solidFill>
              </a:rPr>
              <a:t> </a:t>
            </a:r>
            <a:r>
              <a:rPr lang="en-US" altLang="pt-BR" sz="1600" dirty="0" err="1" smtClean="0">
                <a:solidFill>
                  <a:srgbClr val="0070C0"/>
                </a:solidFill>
              </a:rPr>
              <a:t>dispostos</a:t>
            </a:r>
            <a:r>
              <a:rPr lang="en-US" altLang="pt-BR" sz="1600" dirty="0" smtClean="0">
                <a:solidFill>
                  <a:srgbClr val="0070C0"/>
                </a:solidFill>
              </a:rPr>
              <a:t> a vender </a:t>
            </a:r>
            <a:r>
              <a:rPr lang="en-US" altLang="pt-BR" sz="1600" dirty="0" err="1" smtClean="0">
                <a:solidFill>
                  <a:srgbClr val="0070C0"/>
                </a:solidFill>
              </a:rPr>
              <a:t>seus</a:t>
            </a:r>
            <a:r>
              <a:rPr lang="en-US" altLang="pt-BR" sz="1600" dirty="0" smtClean="0">
                <a:solidFill>
                  <a:srgbClr val="0070C0"/>
                </a:solidFill>
              </a:rPr>
              <a:t> </a:t>
            </a:r>
            <a:r>
              <a:rPr lang="en-US" altLang="pt-BR" sz="1600" dirty="0" err="1" smtClean="0">
                <a:solidFill>
                  <a:srgbClr val="0070C0"/>
                </a:solidFill>
              </a:rPr>
              <a:t>carros</a:t>
            </a:r>
            <a:r>
              <a:rPr lang="en-US" altLang="pt-BR" sz="1600" dirty="0" smtClean="0">
                <a:solidFill>
                  <a:srgbClr val="0070C0"/>
                </a:solidFill>
              </a:rPr>
              <a:t> </a:t>
            </a:r>
            <a:r>
              <a:rPr lang="en-US" altLang="pt-BR" sz="1600" dirty="0" err="1" smtClean="0">
                <a:solidFill>
                  <a:srgbClr val="0070C0"/>
                </a:solidFill>
              </a:rPr>
              <a:t>usados</a:t>
            </a:r>
            <a:r>
              <a:rPr lang="en-US" altLang="pt-BR" sz="1600" dirty="0" smtClean="0">
                <a:solidFill>
                  <a:srgbClr val="0070C0"/>
                </a:solidFill>
              </a:rPr>
              <a:t> </a:t>
            </a:r>
            <a:r>
              <a:rPr lang="en-US" altLang="pt-BR" sz="1600" dirty="0" err="1" smtClean="0">
                <a:solidFill>
                  <a:srgbClr val="0070C0"/>
                </a:solidFill>
              </a:rPr>
              <a:t>por</a:t>
            </a:r>
            <a:r>
              <a:rPr lang="en-US" altLang="pt-BR" sz="1600" dirty="0" smtClean="0">
                <a:solidFill>
                  <a:srgbClr val="0070C0"/>
                </a:solidFill>
              </a:rPr>
              <a:t>, no </a:t>
            </a:r>
            <a:r>
              <a:rPr lang="en-US" altLang="pt-BR" sz="1600" dirty="0" err="1" smtClean="0">
                <a:solidFill>
                  <a:srgbClr val="0070C0"/>
                </a:solidFill>
              </a:rPr>
              <a:t>mínimo</a:t>
            </a:r>
            <a:r>
              <a:rPr lang="en-US" altLang="pt-BR" sz="1600" dirty="0" smtClean="0">
                <a:solidFill>
                  <a:srgbClr val="0070C0"/>
                </a:solidFill>
              </a:rPr>
              <a:t>, R$ 11.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en-US" altLang="pt-BR" sz="1600" dirty="0" smtClean="0">
                <a:solidFill>
                  <a:srgbClr val="219D93"/>
                </a:solidFill>
              </a:rPr>
              <a:t>Os </a:t>
            </a:r>
            <a:r>
              <a:rPr lang="en-US" altLang="pt-BR" sz="1600" dirty="0" err="1" smtClean="0">
                <a:solidFill>
                  <a:srgbClr val="219D93"/>
                </a:solidFill>
              </a:rPr>
              <a:t>consumidores</a:t>
            </a:r>
            <a:r>
              <a:rPr lang="en-US" altLang="pt-BR" sz="1600" dirty="0" smtClean="0">
                <a:solidFill>
                  <a:srgbClr val="219D93"/>
                </a:solidFill>
              </a:rPr>
              <a:t> </a:t>
            </a:r>
            <a:r>
              <a:rPr lang="en-US" altLang="pt-BR" sz="1600" dirty="0" err="1" smtClean="0">
                <a:solidFill>
                  <a:srgbClr val="219D93"/>
                </a:solidFill>
              </a:rPr>
              <a:t>estão</a:t>
            </a:r>
            <a:r>
              <a:rPr lang="en-US" altLang="pt-BR" sz="1600" dirty="0" smtClean="0">
                <a:solidFill>
                  <a:srgbClr val="219D93"/>
                </a:solidFill>
              </a:rPr>
              <a:t> </a:t>
            </a:r>
            <a:r>
              <a:rPr lang="en-US" altLang="pt-BR" sz="1600" dirty="0" err="1" smtClean="0">
                <a:solidFill>
                  <a:srgbClr val="219D93"/>
                </a:solidFill>
              </a:rPr>
              <a:t>dispostos</a:t>
            </a:r>
            <a:r>
              <a:rPr lang="en-US" altLang="pt-BR" sz="1600" dirty="0" smtClean="0">
                <a:solidFill>
                  <a:srgbClr val="219D93"/>
                </a:solidFill>
              </a:rPr>
              <a:t> a </a:t>
            </a:r>
            <a:r>
              <a:rPr lang="en-US" altLang="pt-BR" sz="1600" dirty="0" err="1" smtClean="0">
                <a:solidFill>
                  <a:srgbClr val="219D93"/>
                </a:solidFill>
              </a:rPr>
              <a:t>pagar</a:t>
            </a:r>
            <a:r>
              <a:rPr lang="en-US" altLang="pt-BR" sz="1600" dirty="0" smtClean="0">
                <a:solidFill>
                  <a:srgbClr val="219D93"/>
                </a:solidFill>
              </a:rPr>
              <a:t> R$ 12 </a:t>
            </a:r>
            <a:r>
              <a:rPr lang="en-US" altLang="pt-BR" sz="1600" dirty="0" err="1" smtClean="0">
                <a:solidFill>
                  <a:srgbClr val="219D93"/>
                </a:solidFill>
              </a:rPr>
              <a:t>por</a:t>
            </a:r>
            <a:r>
              <a:rPr lang="en-US" altLang="pt-BR" sz="1600" dirty="0" smtClean="0">
                <a:solidFill>
                  <a:srgbClr val="219D93"/>
                </a:solidFill>
              </a:rPr>
              <a:t> </a:t>
            </a:r>
            <a:r>
              <a:rPr lang="en-US" altLang="pt-BR" sz="1600" dirty="0" err="1" smtClean="0">
                <a:solidFill>
                  <a:srgbClr val="219D93"/>
                </a:solidFill>
              </a:rPr>
              <a:t>uma</a:t>
            </a:r>
            <a:r>
              <a:rPr lang="en-US" altLang="pt-BR" sz="1600" dirty="0" smtClean="0">
                <a:solidFill>
                  <a:srgbClr val="219D93"/>
                </a:solidFill>
              </a:rPr>
              <a:t> </a:t>
            </a:r>
            <a:r>
              <a:rPr lang="en-US" altLang="pt-BR" sz="1600" i="1" dirty="0" err="1" smtClean="0">
                <a:solidFill>
                  <a:srgbClr val="219D93"/>
                </a:solidFill>
              </a:rPr>
              <a:t>joia</a:t>
            </a:r>
            <a:r>
              <a:rPr lang="en-US" altLang="pt-BR" sz="1600" dirty="0" smtClean="0">
                <a:solidFill>
                  <a:srgbClr val="219D93"/>
                </a:solidFill>
              </a:rPr>
              <a:t> </a:t>
            </a:r>
            <a:r>
              <a:rPr lang="en-US" altLang="pt-BR" sz="1600" dirty="0" err="1" smtClean="0">
                <a:solidFill>
                  <a:srgbClr val="219D93"/>
                </a:solidFill>
              </a:rPr>
              <a:t>conhecida</a:t>
            </a:r>
            <a:r>
              <a:rPr lang="en-US" altLang="pt-BR" sz="1600" dirty="0" smtClean="0">
                <a:solidFill>
                  <a:srgbClr val="219D93"/>
                </a:solidFill>
              </a:rPr>
              <a:t> e R$ 6 </a:t>
            </a:r>
            <a:r>
              <a:rPr lang="en-US" altLang="pt-BR" sz="1600" dirty="0" err="1" smtClean="0">
                <a:solidFill>
                  <a:srgbClr val="219D93"/>
                </a:solidFill>
              </a:rPr>
              <a:t>por</a:t>
            </a:r>
            <a:r>
              <a:rPr lang="en-US" altLang="pt-BR" sz="1600" dirty="0" smtClean="0">
                <a:solidFill>
                  <a:srgbClr val="219D93"/>
                </a:solidFill>
              </a:rPr>
              <a:t> um </a:t>
            </a:r>
            <a:r>
              <a:rPr lang="en-US" altLang="pt-BR" sz="1600" i="1" dirty="0" err="1" smtClean="0">
                <a:solidFill>
                  <a:srgbClr val="219D93"/>
                </a:solidFill>
              </a:rPr>
              <a:t>limão</a:t>
            </a:r>
            <a:r>
              <a:rPr lang="en-US" altLang="pt-BR" sz="1600" dirty="0" smtClean="0">
                <a:solidFill>
                  <a:srgbClr val="219D93"/>
                </a:solidFill>
              </a:rPr>
              <a:t> </a:t>
            </a:r>
            <a:r>
              <a:rPr lang="en-US" altLang="pt-BR" sz="1600" dirty="0" err="1" smtClean="0">
                <a:solidFill>
                  <a:srgbClr val="219D93"/>
                </a:solidFill>
              </a:rPr>
              <a:t>conhecido</a:t>
            </a:r>
            <a:r>
              <a:rPr lang="en-US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alt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342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57416" y="1158605"/>
            <a:ext cx="88569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Visto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somente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limões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serão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oferecidos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mercado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compradores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não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pagarão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definitivamente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R$ 10,8 pela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certeza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comprar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um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carro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desse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tipo</a:t>
            </a:r>
            <a:r>
              <a:rPr lang="en-US" alt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0" indent="0" algn="just">
              <a:spcBef>
                <a:spcPts val="0"/>
              </a:spcBef>
            </a:pPr>
            <a:endParaRPr lang="en-US" altLang="pt-BR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Portanto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nenhuma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joia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será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colocada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à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venda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somente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limões</a:t>
            </a:r>
            <a:r>
              <a:rPr lang="en-US" alt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serão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ofertados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compradores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pagarão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apenas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R$ 6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estes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últimos</a:t>
            </a:r>
            <a:r>
              <a:rPr lang="en-US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pt-BR" alt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016" y="789273"/>
            <a:ext cx="3964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pt-BR" b="1" dirty="0" smtClean="0"/>
              <a:t> 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Modelos de assimetria de informação</a:t>
            </a: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57416" y="2589857"/>
            <a:ext cx="88569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P1 - 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compradores de automóveis não podem distinguir os carros usados de alta qualidade daqueles de baixa qualidade, de modo que ambos acabam sendo vendidos pelo mesmo preço.</a:t>
            </a: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endParaRPr lang="pt-BR" alt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Esta é uma das consequências do problema de assimetria de informação: carros de qualidades diferentes são vendidos pelo mesmo valor.</a:t>
            </a:r>
          </a:p>
          <a:p>
            <a:pPr marL="0" indent="0" algn="just">
              <a:spcBef>
                <a:spcPts val="0"/>
              </a:spcBef>
            </a:pPr>
            <a:endParaRPr lang="pt-BR" alt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Vamos determinar, aqui, os preços e as quantidades de equilíbrio dos carros usados e vendidos, além de mostrar como os usados que aparecem no mercado não são sempre uma amostra aleatória de todos esses tipos de automóveis.</a:t>
            </a:r>
          </a:p>
        </p:txBody>
      </p:sp>
    </p:spTree>
    <p:extLst>
      <p:ext uri="{BB962C8B-B14F-4D97-AF65-F5344CB8AC3E}">
        <p14:creationId xmlns:p14="http://schemas.microsoft.com/office/powerpoint/2010/main" xmlns="" val="29545141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57416" y="1158605"/>
            <a:ext cx="8856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P2 - 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mercado de carros usados, há um estoque de N automóveis, onde: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pt-BR" sz="1600" b="1" dirty="0" smtClean="0">
                <a:solidFill>
                  <a:schemeClr val="accent2"/>
                </a:solidFill>
              </a:rPr>
              <a:t>f </a:t>
            </a:r>
            <a:r>
              <a:rPr lang="pt-BR" altLang="pt-BR" sz="1600" b="1" dirty="0">
                <a:solidFill>
                  <a:schemeClr val="accent2"/>
                </a:solidFill>
              </a:rPr>
              <a:t>= </a:t>
            </a:r>
            <a:r>
              <a:rPr lang="pt-BR" altLang="pt-BR" sz="1600" b="1" i="1" dirty="0">
                <a:solidFill>
                  <a:schemeClr val="accent2"/>
                </a:solidFill>
              </a:rPr>
              <a:t>joias</a:t>
            </a:r>
            <a:r>
              <a:rPr lang="pt-BR" altLang="pt-BR" sz="1600" b="1" dirty="0" smtClean="0">
                <a:solidFill>
                  <a:schemeClr val="accent2"/>
                </a:solidFill>
              </a:rPr>
              <a:t>;</a:t>
            </a:r>
            <a:endParaRPr lang="pt-BR" altLang="pt-BR" sz="1600" b="1" dirty="0">
              <a:solidFill>
                <a:schemeClr val="accent2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pt-BR" sz="1600" b="1" dirty="0">
                <a:solidFill>
                  <a:schemeClr val="accent1">
                    <a:lumMod val="50000"/>
                  </a:schemeClr>
                </a:solidFill>
              </a:rPr>
              <a:t>1 - f = </a:t>
            </a:r>
            <a:r>
              <a:rPr lang="pt-BR" altLang="pt-BR" sz="1600" b="1" i="1" dirty="0">
                <a:solidFill>
                  <a:schemeClr val="accent1">
                    <a:lumMod val="50000"/>
                  </a:schemeClr>
                </a:solidFill>
              </a:rPr>
              <a:t>limões</a:t>
            </a:r>
            <a:r>
              <a:rPr lang="pt-BR" altLang="pt-BR" sz="16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016" y="789273"/>
            <a:ext cx="3964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pt-BR" b="1" dirty="0" smtClean="0"/>
              <a:t> </a:t>
            </a:r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Modelos de assimetria de informação</a:t>
            </a: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50592" y="2082856"/>
            <a:ext cx="88569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P3 -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Os proprietários das </a:t>
            </a:r>
            <a:r>
              <a:rPr lang="pt-BR" alt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joias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dos </a:t>
            </a:r>
            <a:r>
              <a:rPr lang="pt-BR" alt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limões</a:t>
            </a: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apresentam – cada um deles – um preço mínimo pelo qual estão dispostos a vender seus automóveis no mercado de carros usados</a:t>
            </a:r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pt-BR" alt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b="1" dirty="0" err="1">
                <a:solidFill>
                  <a:schemeClr val="accent2"/>
                </a:solidFill>
              </a:rPr>
              <a:t>S</a:t>
            </a:r>
            <a:r>
              <a:rPr lang="pt-BR" sz="1600" b="1" baseline="-25000" dirty="0" err="1">
                <a:solidFill>
                  <a:schemeClr val="accent2"/>
                </a:solidFill>
              </a:rPr>
              <a:t>g</a:t>
            </a:r>
            <a:r>
              <a:rPr lang="pt-BR" altLang="pt-BR" sz="1600" b="1" dirty="0">
                <a:solidFill>
                  <a:schemeClr val="accent2"/>
                </a:solidFill>
              </a:rPr>
              <a:t> = preço mínimo das </a:t>
            </a:r>
            <a:r>
              <a:rPr lang="pt-BR" altLang="pt-BR" sz="1600" b="1" i="1" dirty="0">
                <a:solidFill>
                  <a:schemeClr val="accent2"/>
                </a:solidFill>
              </a:rPr>
              <a:t>joias</a:t>
            </a:r>
            <a:r>
              <a:rPr lang="pt-BR" altLang="pt-BR" sz="1600" b="1" dirty="0" smtClean="0">
                <a:solidFill>
                  <a:schemeClr val="accent2"/>
                </a:solidFill>
              </a:rPr>
              <a:t>;</a:t>
            </a:r>
            <a:endParaRPr lang="pt-BR" altLang="pt-BR" sz="1600" b="1" dirty="0">
              <a:solidFill>
                <a:schemeClr val="accent2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b="1" dirty="0" err="1">
                <a:solidFill>
                  <a:schemeClr val="tx2"/>
                </a:solidFill>
              </a:rPr>
              <a:t>S</a:t>
            </a:r>
            <a:r>
              <a:rPr lang="pt-BR" sz="1600" b="1" baseline="-25000" dirty="0" err="1">
                <a:solidFill>
                  <a:schemeClr val="tx2"/>
                </a:solidFill>
              </a:rPr>
              <a:t>l</a:t>
            </a:r>
            <a:r>
              <a:rPr lang="pt-BR" altLang="pt-BR" sz="1600" b="1" dirty="0">
                <a:solidFill>
                  <a:schemeClr val="tx2"/>
                </a:solidFill>
              </a:rPr>
              <a:t> = preço mínimo dos </a:t>
            </a:r>
            <a:r>
              <a:rPr lang="pt-BR" altLang="pt-BR" sz="1600" b="1" i="1" dirty="0">
                <a:solidFill>
                  <a:schemeClr val="tx2"/>
                </a:solidFill>
              </a:rPr>
              <a:t>limões</a:t>
            </a:r>
            <a:r>
              <a:rPr lang="pt-BR" altLang="pt-BR" sz="1600" b="1" dirty="0" smtClean="0">
                <a:solidFill>
                  <a:schemeClr val="tx2"/>
                </a:solidFill>
              </a:rPr>
              <a:t>.</a:t>
            </a:r>
            <a:endParaRPr lang="pt-BR" altLang="pt-BR" sz="1600" b="1" dirty="0">
              <a:solidFill>
                <a:schemeClr val="tx2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57416" y="3290704"/>
            <a:ext cx="8856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P4 -</a:t>
            </a:r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 lado da demanda, os não proprietários estão dispostos a pagar os seguintes preços pelos carros: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b="1" dirty="0" err="1" smtClean="0">
                <a:solidFill>
                  <a:schemeClr val="accent2"/>
                </a:solidFill>
              </a:rPr>
              <a:t>B</a:t>
            </a:r>
            <a:r>
              <a:rPr lang="pt-BR" sz="1600" b="1" baseline="-25000" dirty="0" err="1" smtClean="0">
                <a:solidFill>
                  <a:schemeClr val="accent2"/>
                </a:solidFill>
              </a:rPr>
              <a:t>g</a:t>
            </a:r>
            <a:r>
              <a:rPr lang="pt-BR" altLang="pt-BR" sz="1600" b="1" dirty="0" smtClean="0">
                <a:solidFill>
                  <a:schemeClr val="accent2"/>
                </a:solidFill>
              </a:rPr>
              <a:t> por uma </a:t>
            </a:r>
            <a:r>
              <a:rPr lang="pt-BR" altLang="pt-BR" sz="1600" b="1" i="1" dirty="0" smtClean="0">
                <a:solidFill>
                  <a:schemeClr val="accent2"/>
                </a:solidFill>
              </a:rPr>
              <a:t>joia</a:t>
            </a:r>
            <a:r>
              <a:rPr lang="pt-BR" altLang="pt-BR" sz="1600" b="1" dirty="0" smtClean="0">
                <a:solidFill>
                  <a:schemeClr val="accent2"/>
                </a:solidFill>
              </a:rPr>
              <a:t>;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b="1" dirty="0" err="1" smtClean="0">
                <a:solidFill>
                  <a:schemeClr val="tx2"/>
                </a:solidFill>
              </a:rPr>
              <a:t>B</a:t>
            </a:r>
            <a:r>
              <a:rPr lang="pt-BR" sz="1600" b="1" baseline="-25000" dirty="0" err="1" smtClean="0">
                <a:solidFill>
                  <a:schemeClr val="tx2"/>
                </a:solidFill>
              </a:rPr>
              <a:t>l</a:t>
            </a:r>
            <a:r>
              <a:rPr lang="pt-BR" altLang="pt-BR" sz="1600" b="1" dirty="0" smtClean="0">
                <a:solidFill>
                  <a:schemeClr val="tx2"/>
                </a:solidFill>
              </a:rPr>
              <a:t> por um limão.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719455" y="2701824"/>
            <a:ext cx="736099" cy="369332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b="1" dirty="0" err="1" smtClean="0">
                <a:solidFill>
                  <a:srgbClr val="219D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b="1" baseline="-25000" dirty="0" err="1" smtClean="0">
                <a:solidFill>
                  <a:srgbClr val="219D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t-BR" altLang="pt-BR" b="1" dirty="0" smtClean="0">
                <a:solidFill>
                  <a:srgbClr val="219D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</a:t>
            </a:r>
            <a:r>
              <a:rPr lang="pt-BR" b="1" dirty="0" err="1" smtClean="0">
                <a:solidFill>
                  <a:srgbClr val="219D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t-BR" b="1" baseline="-25000" dirty="0" err="1" smtClean="0">
                <a:solidFill>
                  <a:srgbClr val="219D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pt-BR" altLang="pt-BR" b="1" dirty="0">
              <a:solidFill>
                <a:srgbClr val="219D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671687" y="3672430"/>
            <a:ext cx="777777" cy="369332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b="1" dirty="0" err="1" smtClean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pt-BR" b="1" baseline="-25000" dirty="0" err="1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pt-BR" altLang="pt-BR" b="1" dirty="0" smtClean="0">
                <a:solidFill>
                  <a:schemeClr val="tx2">
                    <a:lumMod val="50000"/>
                  </a:schemeClr>
                </a:solidFill>
              </a:rPr>
              <a:t> &gt; </a:t>
            </a:r>
            <a:r>
              <a:rPr lang="pt-BR" b="1" dirty="0" err="1" smtClean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pt-BR" b="1" baseline="-25000" dirty="0" err="1" smtClean="0">
                <a:solidFill>
                  <a:schemeClr val="tx2">
                    <a:lumMod val="50000"/>
                  </a:schemeClr>
                </a:solidFill>
              </a:rPr>
              <a:t>l</a:t>
            </a:r>
            <a:endParaRPr lang="pt-BR" alt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91536" y="4310484"/>
            <a:ext cx="2560983" cy="369332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pt-BR" altLang="pt-BR" sz="1600" b="1" dirty="0" smtClean="0">
                <a:solidFill>
                  <a:srgbClr val="C00000"/>
                </a:solidFill>
              </a:rPr>
              <a:t>Se...</a:t>
            </a:r>
            <a:r>
              <a:rPr lang="pt-BR" altLang="pt-BR" b="1" dirty="0" smtClean="0">
                <a:solidFill>
                  <a:srgbClr val="C00000"/>
                </a:solidFill>
              </a:rPr>
              <a:t>    </a:t>
            </a:r>
            <a:r>
              <a:rPr lang="pt-B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pt-BR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</a:t>
            </a:r>
            <a:r>
              <a:rPr lang="pt-BR" alt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&gt; </a:t>
            </a:r>
            <a:r>
              <a:rPr lang="pt-B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pt-BR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</a:t>
            </a:r>
            <a:r>
              <a:rPr lang="pt-BR" alt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pt-BR" alt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pt-BR" alt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pt-B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pt-BR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r>
              <a:rPr lang="pt-BR" alt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&gt; </a:t>
            </a:r>
            <a:r>
              <a:rPr lang="pt-B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pt-BR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endParaRPr lang="pt-BR" alt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2841231" y="4316290"/>
            <a:ext cx="884580" cy="364331"/>
          </a:xfrm>
          <a:prstGeom prst="rightArrow">
            <a:avLst>
              <a:gd name="adj1" fmla="val 50000"/>
              <a:gd name="adj2" fmla="val 60584"/>
            </a:avLst>
          </a:prstGeom>
          <a:solidFill>
            <a:srgbClr val="4BB7C4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798792" y="4328901"/>
            <a:ext cx="5160962" cy="338554"/>
          </a:xfrm>
          <a:prstGeom prst="rect">
            <a:avLst/>
          </a:prstGeom>
          <a:solidFill>
            <a:srgbClr val="219D93"/>
          </a:solidFill>
          <a:ln w="571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altLang="pt-BR" sz="1600" b="0" dirty="0">
                <a:solidFill>
                  <a:schemeClr val="bg1"/>
                </a:solidFill>
              </a:rPr>
              <a:t>Ambos os mercados podem existir</a:t>
            </a:r>
            <a:r>
              <a:rPr lang="pt-BR" altLang="pt-BR" sz="1600" dirty="0">
                <a:solidFill>
                  <a:schemeClr val="bg1"/>
                </a:solidFill>
              </a:rPr>
              <a:t>: </a:t>
            </a:r>
            <a:r>
              <a:rPr lang="pt-BR" altLang="pt-BR" sz="1600" b="0" dirty="0">
                <a:solidFill>
                  <a:schemeClr val="bg1"/>
                </a:solidFill>
              </a:rPr>
              <a:t>de </a:t>
            </a:r>
            <a:r>
              <a:rPr lang="pt-BR" altLang="pt-BR" sz="1600" b="0" i="1" dirty="0">
                <a:solidFill>
                  <a:schemeClr val="bg1"/>
                </a:solidFill>
              </a:rPr>
              <a:t>joias</a:t>
            </a:r>
            <a:r>
              <a:rPr lang="pt-BR" altLang="pt-BR" sz="1600" b="0" dirty="0">
                <a:solidFill>
                  <a:schemeClr val="bg1"/>
                </a:solidFill>
              </a:rPr>
              <a:t> e de </a:t>
            </a:r>
            <a:r>
              <a:rPr lang="pt-BR" altLang="pt-BR" sz="1600" b="0" i="1" dirty="0">
                <a:solidFill>
                  <a:schemeClr val="bg1"/>
                </a:solidFill>
              </a:rPr>
              <a:t>limões</a:t>
            </a:r>
            <a:r>
              <a:rPr lang="pt-BR" altLang="pt-BR" sz="1600" b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962132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738188" y="1545431"/>
            <a:ext cx="48418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2B4475"/>
              </a:buClr>
              <a:buFontTx/>
              <a:buNone/>
              <a:defRPr/>
            </a:pPr>
            <a:r>
              <a:rPr lang="pt-BR" sz="18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18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18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762501" y="411956"/>
            <a:ext cx="37867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pt-BR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03</a:t>
            </a:r>
            <a:endParaRPr lang="pt-BR" sz="8000" dirty="0">
              <a:solidFill>
                <a:srgbClr val="C00000"/>
              </a:solidFill>
            </a:endParaRPr>
          </a:p>
        </p:txBody>
      </p:sp>
      <p:pic>
        <p:nvPicPr>
          <p:cNvPr id="15366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1416844"/>
            <a:ext cx="717550" cy="39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4061" y="2193235"/>
            <a:ext cx="3198436" cy="2118965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6068" y="2284095"/>
            <a:ext cx="14573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0185" y="2284572"/>
            <a:ext cx="1276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121920" y="1869282"/>
            <a:ext cx="5724525" cy="47767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GST1229 – Teoria dos Jogos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3393" y="2352675"/>
            <a:ext cx="952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40630" y="3275172"/>
            <a:ext cx="8286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88" y="3151823"/>
            <a:ext cx="1247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41133" y="3300525"/>
            <a:ext cx="10953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2873" y="3423285"/>
            <a:ext cx="12858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21268" y="3228023"/>
            <a:ext cx="8096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75" y="2301240"/>
            <a:ext cx="13144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14112" y="768314"/>
            <a:ext cx="2119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pt-BR" sz="1600" b="1" dirty="0" smtClean="0">
                <a:solidFill>
                  <a:srgbClr val="FF0000"/>
                </a:solidFill>
              </a:rPr>
              <a:t> Teoria </a:t>
            </a:r>
            <a:r>
              <a:rPr lang="pt-BR" sz="1600" b="1" dirty="0">
                <a:solidFill>
                  <a:srgbClr val="FF0000"/>
                </a:solidFill>
              </a:rPr>
              <a:t>da sinalização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55056" y="1255349"/>
            <a:ext cx="90343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Esta teoria busca analisar situações na qual as partes de um contrato estão interessadas em sinalizar algumas características antes que este seja assinado ou firmado.</a:t>
            </a: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endParaRPr lang="pt-BR" alt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Um </a:t>
            </a:r>
            <a:r>
              <a:rPr lang="pt-BR" alt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sinal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é uma atividade/decisão que prova que determinado agente tem certas habilidades ou certos aspectos, ou, ainda, que possui certas informações. Em outras palavras, o agente pertence a um subconjunto da população específico.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7032730" y="622876"/>
            <a:ext cx="2055854" cy="536417"/>
            <a:chOff x="7032730" y="622876"/>
            <a:chExt cx="2055854" cy="536417"/>
          </a:xfrm>
        </p:grpSpPr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33491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32730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36836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tângulo 12"/>
          <p:cNvSpPr/>
          <p:nvPr/>
        </p:nvSpPr>
        <p:spPr>
          <a:xfrm>
            <a:off x="2198180" y="2924592"/>
            <a:ext cx="68904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sinalização é usada principalmente pelas partes informadas para tentar eliminar ou minorar o problema de seleção adversa.</a:t>
            </a: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endParaRPr lang="pt-BR" alt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Somente os agentes que acreditam na possibilidade de mostrar sua superioridade com relação aos outros desejam enviar-lhes um sinal. </a:t>
            </a: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endParaRPr lang="pt-BR" alt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Contudo, a sinalização só resolverá o problema da informação assimétrica se o sinal for crível e acurado.</a:t>
            </a:r>
          </a:p>
        </p:txBody>
      </p:sp>
      <p:pic>
        <p:nvPicPr>
          <p:cNvPr id="39938" name="Picture 2" descr="Resultado de imagem para teoria da sinalizaÃ§Ã£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56" y="2424900"/>
            <a:ext cx="2143125" cy="2538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880364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343" y="766991"/>
            <a:ext cx="2094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</a:rPr>
              <a:t>O </a:t>
            </a:r>
            <a:r>
              <a:rPr lang="pt-BR" sz="1600" b="1" dirty="0">
                <a:solidFill>
                  <a:schemeClr val="accent4">
                    <a:lumMod val="50000"/>
                  </a:schemeClr>
                </a:solidFill>
              </a:rPr>
              <a:t>que é sinalização?</a:t>
            </a:r>
          </a:p>
        </p:txBody>
      </p:sp>
      <p:sp>
        <p:nvSpPr>
          <p:cNvPr id="5" name="Retângulo 4"/>
          <p:cNvSpPr/>
          <p:nvPr/>
        </p:nvSpPr>
        <p:spPr>
          <a:xfrm>
            <a:off x="157416" y="1159293"/>
            <a:ext cx="89311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Ação tomada pela parte mais bem informada para comunicar suas características, de modo crível, àquela menos informada.</a:t>
            </a: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endParaRPr lang="pt-BR" alt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Trata-se de um meio indireto de resolver um problema de informação assimétrica referente à seleção adversa.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alt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sinalização refere-se, ainda, a situações em que é possível transmitir, de forma verossímil, informações privadas à parte menos informada via </a:t>
            </a:r>
            <a:r>
              <a:rPr lang="pt-BR" alt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uso de sinais públicos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7032730" y="622876"/>
            <a:ext cx="2055854" cy="536417"/>
            <a:chOff x="7032730" y="622876"/>
            <a:chExt cx="2055854" cy="536417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33491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32730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36836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etângulo 11"/>
          <p:cNvSpPr/>
          <p:nvPr/>
        </p:nvSpPr>
        <p:spPr>
          <a:xfrm>
            <a:off x="156948" y="2833247"/>
            <a:ext cx="65441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Spence define os sinais como atividades ou atributos dos indivíduos em um mercado no qual, por estruturação ou por acidente, </a:t>
            </a:r>
            <a:r>
              <a:rPr lang="pt-BR" alt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alteram suas crenças e transmitem informações a outras pessoas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endParaRPr lang="pt-BR" altLang="pt-BR" sz="14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Um agente estará interessado em revelar sua informação privada se obtiver maior utilidade tornando-a pública.</a:t>
            </a:r>
          </a:p>
          <a:p>
            <a:pPr marL="0" indent="0">
              <a:spcBef>
                <a:spcPts val="0"/>
              </a:spcBef>
            </a:pPr>
            <a:endParaRPr lang="pt-BR" alt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mesmo modo, ele não desejará  sinalizar a informação se o sinal for caro e não cobrir esses custos.</a:t>
            </a:r>
          </a:p>
        </p:txBody>
      </p:sp>
      <p:pic>
        <p:nvPicPr>
          <p:cNvPr id="13" name="Picture 4" descr="sp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656" y="2580760"/>
            <a:ext cx="1536999" cy="1963944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6726265" y="4531056"/>
            <a:ext cx="248515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4">
                    <a:lumMod val="50000"/>
                  </a:schemeClr>
                </a:solidFill>
              </a:rPr>
              <a:t>Andrew Michael Spence </a:t>
            </a:r>
            <a:r>
              <a:rPr lang="pt-BR" sz="1400" dirty="0" smtClean="0"/>
              <a:t> </a:t>
            </a:r>
            <a:br>
              <a:rPr lang="pt-BR" sz="1400" dirty="0" smtClean="0"/>
            </a:br>
            <a:r>
              <a:rPr lang="pt-BR" sz="1200" dirty="0" smtClean="0">
                <a:hlinkClick r:id="rId5" tooltip="Prémio de Ciências Económicas em Memória de Alfred Nobel"/>
              </a:rPr>
              <a:t>Nobel de Economia</a:t>
            </a:r>
            <a:r>
              <a:rPr lang="pt-BR" sz="1200" dirty="0" smtClean="0"/>
              <a:t> (2001)</a:t>
            </a:r>
            <a:endParaRPr lang="pt-BR" sz="1200" dirty="0"/>
          </a:p>
        </p:txBody>
      </p:sp>
    </p:spTree>
    <p:extLst>
      <p:ext uri="{BB962C8B-B14F-4D97-AF65-F5344CB8AC3E}">
        <p14:creationId xmlns="" xmlns:p14="http://schemas.microsoft.com/office/powerpoint/2010/main" val="16847306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1" y="4153522"/>
            <a:ext cx="1028699" cy="73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05649" y="3880419"/>
            <a:ext cx="529453" cy="1004001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38349" y="820724"/>
            <a:ext cx="3387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000" b="1" dirty="0" smtClean="0">
                <a:solidFill>
                  <a:srgbClr val="FF0000"/>
                </a:solidFill>
              </a:rPr>
              <a:t> ESTRUTURAS DE MERCADO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83808" y="1177292"/>
            <a:ext cx="1228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Introdução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7416" y="1559388"/>
            <a:ext cx="898658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várias formas ou estruturas de mercado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dependem fundamentalmente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3 características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219D93"/>
                </a:solidFill>
              </a:rPr>
              <a:t>a)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número de empresas que compõem esse mercado;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219D93"/>
                </a:solidFill>
              </a:rPr>
              <a:t>b)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tipo do produto (se as firmas fabricam produtos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idênticos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 diferenciados);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219D93"/>
                </a:solidFill>
              </a:rPr>
              <a:t>c)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existem ou não barreiras ao acesso de novas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empresas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nesse mercado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612126" y="3695753"/>
            <a:ext cx="3264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Concorrência Pura ou Perfeita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626414" y="4267826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Monopólio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049300" y="3197829"/>
            <a:ext cx="3267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Estruturas que serão abordadas: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5144615" y="3694150"/>
            <a:ext cx="1399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Oligopólio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129204" y="4309612"/>
            <a:ext cx="3075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Concorrência monopolística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3357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6551" y="769637"/>
            <a:ext cx="1204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600" b="1" dirty="0" smtClean="0">
                <a:solidFill>
                  <a:schemeClr val="tx2"/>
                </a:solidFill>
              </a:rPr>
              <a:t>Conceitos</a:t>
            </a:r>
            <a:endParaRPr lang="pt-BR" sz="1600" b="1" dirty="0">
              <a:solidFill>
                <a:schemeClr val="tx2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7417" y="1551885"/>
            <a:ext cx="57998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Devido à estrutura dos contratos oferecidos pelo principal, alguns agentes podem ficar em situação pior em um contexto de informação assimétrica.</a:t>
            </a: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endParaRPr lang="pt-BR" altLang="pt-B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endParaRPr lang="pt-BR" alt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Portanto, eles acabam por se interessar em revelar suas informações privadas ao principal, visando melhorar essa situação.</a:t>
            </a: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endParaRPr lang="pt-BR" altLang="pt-B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endParaRPr lang="pt-BR" alt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agentes buscarão tornar públicas tais informações privadas com base em uma escolha estratégica de sinalização que pretenda maximizar sua utilidade no contexto já mencionado.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7032730" y="622876"/>
            <a:ext cx="2055854" cy="536417"/>
            <a:chOff x="7032730" y="622876"/>
            <a:chExt cx="2055854" cy="536417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33491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32730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36836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42" name="AutoShape 2" descr="Resultado de imagem para teoria da sinalizaÃ§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844" name="AutoShape 4" descr="Resultado de imagem para teoria da sinalizaÃ§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5958" y="3167923"/>
            <a:ext cx="2947915" cy="176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32731" y="1271805"/>
            <a:ext cx="2055854" cy="1868821"/>
          </a:xfrm>
          <a:prstGeom prst="rect">
            <a:avLst/>
          </a:prstGeom>
          <a:noFill/>
        </p:spPr>
      </p:pic>
      <p:pic>
        <p:nvPicPr>
          <p:cNvPr id="35849" name="Picture 9" descr="Resultado de imagem para sinalizaÃ§Ã£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26365" y="964886"/>
            <a:ext cx="1877185" cy="2203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843740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81615" y="769637"/>
            <a:ext cx="131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600" b="1" dirty="0" smtClean="0">
                <a:solidFill>
                  <a:schemeClr val="accent4">
                    <a:lumMod val="75000"/>
                  </a:schemeClr>
                </a:solidFill>
              </a:rPr>
              <a:t>Sinalização</a:t>
            </a:r>
            <a:endParaRPr lang="pt-BR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7416" y="1244351"/>
            <a:ext cx="87955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trabalho de Spence utilizou os instrumentos desenvolvidos por John Hasanyi – ganhador do </a:t>
            </a:r>
            <a:r>
              <a:rPr lang="pt-BR" altLang="pt-B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Prêmio Nobel de Economia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(1967-1968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–, que propôs um modo de incluir assimetrias na informação na teoria dos jogos.</a:t>
            </a: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endParaRPr lang="pt-BR" altLang="pt-BR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endParaRPr lang="pt-BR" altLang="pt-BR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Hasanyi</a:t>
            </a:r>
            <a:r>
              <a:rPr lang="pt-BR" alt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assumiu, simplesmente, que um jogador observava um movimento realizado pela </a:t>
            </a:r>
            <a:r>
              <a:rPr lang="pt-BR" altLang="pt-B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natureza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Todos os demais jogadores conheciam os possíveis movimentos, mas somente aquele informado de maneira privada sabia o que a natureza havia feito.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7032730" y="622876"/>
            <a:ext cx="2055854" cy="536417"/>
            <a:chOff x="7032730" y="622876"/>
            <a:chExt cx="2055854" cy="536417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33491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32730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36836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etângulo 11"/>
          <p:cNvSpPr/>
          <p:nvPr/>
        </p:nvSpPr>
        <p:spPr>
          <a:xfrm>
            <a:off x="157416" y="2954704"/>
            <a:ext cx="879551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ensaio de Spence (1973) refere-se à análise de mercados, nos quais</a:t>
            </a:r>
            <a:r>
              <a:rPr lang="pt-BR" alt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pt-BR" alt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1363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pt-BR" alt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sinalização tem lugar – e os principais sinalizadores são numerosos;</a:t>
            </a:r>
          </a:p>
          <a:p>
            <a:pPr marL="741363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Há trocas infrequentes – o que leva a situações não esperadas ou a investimentos em reputação.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pt-BR" alt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trabalho de Spence demonstra como os agentes em um mercado podem usar a sinalização para reagir aos efeitos da seleção adversa</a:t>
            </a:r>
            <a:r>
              <a:rPr lang="pt-BR" alt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pt-BR" alt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45141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57416" y="1290574"/>
            <a:ext cx="88364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 um contexto de informação assimétrica, a sinalização refere-se às ações observáveis, tomadas pelos agentes econômicos para convencer as partes opostas do valor e da qualidade de seus produtos.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altLang="pt-B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alt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pt-BR" alt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principal contribuição de Spence foi desenvolver e formalizar a ideia anterior, bem como demonstrar e analisar suas implicações.</a:t>
            </a: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endParaRPr lang="pt-BR" altLang="pt-B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</a:t>
            </a:r>
            <a:r>
              <a:rPr lang="pt-BR" altLang="pt-B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insight 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fundamental de Spence foi afirmar que a sinalização somente poderia funcionar se seus custos fossem suficientemente diferentes entre aqueles que enviam os sinais (</a:t>
            </a:r>
            <a:r>
              <a:rPr lang="pt-BR" altLang="pt-B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senders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endParaRPr lang="pt-BR" alt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objetivo era apresentar um </a:t>
            </a:r>
            <a:r>
              <a:rPr lang="pt-BR" altLang="pt-B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outline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referente a um aparato conceitual, dentro do qual o poder de sinalização da educação, a experiência no emprego, a raça, o gênero e outras características pessoais observáveis pudessem ser usadas para distinguir os tipos de indivíduos.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7032730" y="622876"/>
            <a:ext cx="2055854" cy="536417"/>
            <a:chOff x="7032730" y="622876"/>
            <a:chExt cx="2055854" cy="536417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33491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32730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36836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CaixaDeTexto 11"/>
          <p:cNvSpPr txBox="1"/>
          <p:nvPr/>
        </p:nvSpPr>
        <p:spPr>
          <a:xfrm>
            <a:off x="81615" y="769637"/>
            <a:ext cx="131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600" b="1" dirty="0" smtClean="0">
                <a:solidFill>
                  <a:schemeClr val="accent4">
                    <a:lumMod val="75000"/>
                  </a:schemeClr>
                </a:solidFill>
              </a:rPr>
              <a:t>Sinalização</a:t>
            </a:r>
            <a:endParaRPr lang="pt-BR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14994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204403" y="766147"/>
            <a:ext cx="215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600" b="1" dirty="0" smtClean="0">
                <a:solidFill>
                  <a:schemeClr val="accent6">
                    <a:lumMod val="50000"/>
                  </a:schemeClr>
                </a:solidFill>
              </a:rPr>
              <a:t>Equilíbrio </a:t>
            </a:r>
            <a:r>
              <a:rPr lang="pt-BR" sz="1600" b="1" dirty="0">
                <a:solidFill>
                  <a:schemeClr val="accent6">
                    <a:lumMod val="50000"/>
                  </a:schemeClr>
                </a:solidFill>
              </a:rPr>
              <a:t>sinalizador</a:t>
            </a:r>
          </a:p>
        </p:txBody>
      </p:sp>
      <p:sp>
        <p:nvSpPr>
          <p:cNvPr id="5" name="Retângulo 4"/>
          <p:cNvSpPr/>
          <p:nvPr/>
        </p:nvSpPr>
        <p:spPr>
          <a:xfrm>
            <a:off x="288848" y="1276066"/>
            <a:ext cx="67438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Spence procurou enfatizar três aspectos com relação ao equilíbrio sinalizador. São eles: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pt-BR" alt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1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#1 - A definição e a propriedade de um equilíbrio sinalizador;</a:t>
            </a:r>
          </a:p>
          <a:p>
            <a:pPr marL="400050" lvl="1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pt-BR" alt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1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#2 - A interação entre os sinais potenciais;</a:t>
            </a:r>
          </a:p>
          <a:p>
            <a:pPr marL="400050" lvl="1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pt-BR" alt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1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#3 - A eficiência alocativa dos mercados.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7032730" y="622876"/>
            <a:ext cx="2055854" cy="536417"/>
            <a:chOff x="7032730" y="622876"/>
            <a:chExt cx="2055854" cy="536417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33491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32730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36836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etângulo 11"/>
          <p:cNvSpPr/>
          <p:nvPr/>
        </p:nvSpPr>
        <p:spPr>
          <a:xfrm>
            <a:off x="254727" y="3173068"/>
            <a:ext cx="86640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Spence destacou, ainda, que levamos tempo para aprender sobre as capacidades produtivas de um indivíduo. Isso significa que a </a:t>
            </a:r>
            <a:r>
              <a:rPr lang="pt-BR" alt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contratação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um trabalhador pode ser vista como uma </a:t>
            </a:r>
            <a:r>
              <a:rPr lang="pt-BR" alt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decisão de investimento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endParaRPr lang="pt-BR" alt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Como as habilidades de um indivíduo não são conhecidas antecipadamente, tais decisões são incertas. Portanto, de acordo com Spence, a decisão de contratar alguém é como comprar um bilhete de loteria.</a:t>
            </a:r>
          </a:p>
        </p:txBody>
      </p:sp>
      <p:pic>
        <p:nvPicPr>
          <p:cNvPr id="13" name="Picture 7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2731" y="1364773"/>
            <a:ext cx="1788429" cy="1625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98271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57416" y="1040417"/>
            <a:ext cx="87272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Spence assume que o empregador não pode observar diretamente o produto marginal antes da contratação.</a:t>
            </a:r>
          </a:p>
          <a:p>
            <a:pPr marL="0" indent="0" algn="just">
              <a:spcBef>
                <a:spcPts val="0"/>
              </a:spcBef>
            </a:pPr>
            <a:endParaRPr lang="pt-BR" alt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Nesse momento, sua observação se volta a uma abundância de dados pessoais na forma de características observáveis e de atributos dos indivíduos. São tais atributos que devem, em última instância, determinar sua avaliação da </a:t>
            </a:r>
            <a:r>
              <a:rPr lang="pt-BR" altLang="pt-BR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loteria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está comprando.</a:t>
            </a: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endParaRPr lang="pt-BR" alt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Spence está preocupado com o processo endógeno de mercado, no qual o empregador requer – e o indivíduo transmite – informações sobre o empregado potencial.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alt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Este, por sua vez, define, implicitamente: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alt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 algn="just">
              <a:spcBef>
                <a:spcPts val="0"/>
              </a:spcBef>
              <a:buFont typeface="+mj-lt"/>
              <a:buAutoNum type="arabicPeriod"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loteria envolvida na contratação;</a:t>
            </a:r>
          </a:p>
          <a:p>
            <a:pPr marL="800100" lvl="1" indent="-342900" algn="just">
              <a:spcBef>
                <a:spcPts val="0"/>
              </a:spcBef>
              <a:buFont typeface="+mj-lt"/>
              <a:buAutoNum type="arabicPeriod"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vagas oferecidas;</a:t>
            </a:r>
          </a:p>
          <a:p>
            <a:pPr marL="800100" lvl="1" indent="-342900" algn="just">
              <a:spcBef>
                <a:spcPts val="0"/>
              </a:spcBef>
              <a:buFont typeface="+mj-lt"/>
              <a:buAutoNum type="arabicPeriod"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alocação das vagas às pessoas e vice-versa.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04403" y="766147"/>
            <a:ext cx="215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600" b="1" dirty="0" smtClean="0">
                <a:solidFill>
                  <a:schemeClr val="accent6">
                    <a:lumMod val="50000"/>
                  </a:schemeClr>
                </a:solidFill>
              </a:rPr>
              <a:t>Equilíbrio </a:t>
            </a:r>
            <a:r>
              <a:rPr lang="pt-BR" sz="1600" b="1" dirty="0">
                <a:solidFill>
                  <a:schemeClr val="accent6">
                    <a:lumMod val="50000"/>
                  </a:schemeClr>
                </a:solidFill>
              </a:rPr>
              <a:t>sinalizador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7032730" y="622876"/>
            <a:ext cx="2055854" cy="536417"/>
            <a:chOff x="7032730" y="622876"/>
            <a:chExt cx="2055854" cy="536417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33491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32730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36836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6017136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29936" y="1183721"/>
            <a:ext cx="8052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 que as empresas simplesmente não contratam os trabalhadores, observam suas respectivas </a:t>
            </a:r>
            <a:r>
              <a:rPr lang="pt-BR" altLang="pt-BR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performances</a:t>
            </a:r>
            <a:r>
              <a:rPr lang="pt-BR" alt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e, então, demitem aqueles que apresentam baixa produtividade?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pt-BR" alt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#1 - Em muitos países, é bastante difícil e caro demitir alguém que já tenha trabalhado por um período maior do que apenas alguns meses. Assim, a empresa estará sujeita a demonstrações de justa causa, a multas rescisórias etc.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pt-BR" alt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endParaRPr lang="pt-BR" alt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#2 - Em muitos empregos, os trabalhadores não se tornam plenamente produtivos antes de um prazo de, pelo menos, seis meses a um ano. </a:t>
            </a: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endParaRPr lang="pt-BR" alt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Durante esse período, é necessário um processo de treinamento interno, para o qual a empresa terá de investir uma soma considerável de recursos monetários. </a:t>
            </a:r>
            <a:endParaRPr lang="en-US" alt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Portanto, elas estarão fazendo um bom negócio se puderem conhecer a produtividade de seus potenciais funcionários antes que sejam demitidos.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04403" y="766147"/>
            <a:ext cx="215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600" b="1" dirty="0" smtClean="0">
                <a:solidFill>
                  <a:schemeClr val="accent6">
                    <a:lumMod val="50000"/>
                  </a:schemeClr>
                </a:solidFill>
              </a:rPr>
              <a:t>Equilíbrio </a:t>
            </a:r>
            <a:r>
              <a:rPr lang="pt-BR" sz="1600" b="1" dirty="0">
                <a:solidFill>
                  <a:schemeClr val="accent6">
                    <a:lumMod val="50000"/>
                  </a:schemeClr>
                </a:solidFill>
              </a:rPr>
              <a:t>sinalizador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7032730" y="622876"/>
            <a:ext cx="2055854" cy="536417"/>
            <a:chOff x="7032730" y="622876"/>
            <a:chExt cx="2055854" cy="536417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33491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32730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36836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436897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61143" y="765336"/>
            <a:ext cx="2119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600" b="1" dirty="0" smtClean="0">
                <a:solidFill>
                  <a:schemeClr val="tx2"/>
                </a:solidFill>
              </a:rPr>
              <a:t>Teoria </a:t>
            </a:r>
            <a:r>
              <a:rPr lang="pt-BR" sz="1600" b="1" dirty="0">
                <a:solidFill>
                  <a:schemeClr val="tx2"/>
                </a:solidFill>
              </a:rPr>
              <a:t>da sinalização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="" xmlns:p14="http://schemas.microsoft.com/office/powerpoint/2010/main" val="1264404927"/>
              </p:ext>
            </p:extLst>
          </p:nvPr>
        </p:nvGraphicFramePr>
        <p:xfrm>
          <a:off x="315215" y="1112281"/>
          <a:ext cx="4017945" cy="1482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ângulo 4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7032730" y="622876"/>
            <a:ext cx="2055854" cy="536417"/>
            <a:chOff x="7032730" y="622876"/>
            <a:chExt cx="2055854" cy="536417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433491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032730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36836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CaixaDeTexto 12"/>
          <p:cNvSpPr txBox="1"/>
          <p:nvPr/>
        </p:nvSpPr>
        <p:spPr>
          <a:xfrm>
            <a:off x="5006790" y="1103890"/>
            <a:ext cx="2326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Dois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lados do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mercado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5257513" y="1607263"/>
            <a:ext cx="3564082" cy="3321594"/>
            <a:chOff x="2940627" y="1499922"/>
            <a:chExt cx="2649682" cy="2469405"/>
          </a:xfrm>
        </p:grpSpPr>
        <p:sp>
          <p:nvSpPr>
            <p:cNvPr id="15" name="Retângulo 14"/>
            <p:cNvSpPr/>
            <p:nvPr/>
          </p:nvSpPr>
          <p:spPr>
            <a:xfrm>
              <a:off x="2940627" y="1499922"/>
              <a:ext cx="2649682" cy="24694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6" name="Line 1028"/>
            <p:cNvSpPr>
              <a:spLocks noChangeShapeType="1"/>
            </p:cNvSpPr>
            <p:nvPr/>
          </p:nvSpPr>
          <p:spPr bwMode="auto">
            <a:xfrm flipV="1">
              <a:off x="3091295" y="2234045"/>
              <a:ext cx="2171700" cy="13716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 dirty="0"/>
            </a:p>
          </p:txBody>
        </p:sp>
        <p:sp>
          <p:nvSpPr>
            <p:cNvPr id="17" name="Line 1029"/>
            <p:cNvSpPr>
              <a:spLocks noChangeShapeType="1"/>
            </p:cNvSpPr>
            <p:nvPr/>
          </p:nvSpPr>
          <p:spPr bwMode="auto">
            <a:xfrm>
              <a:off x="3091295" y="2176895"/>
              <a:ext cx="2000250" cy="10287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 dirty="0"/>
            </a:p>
          </p:txBody>
        </p:sp>
        <p:sp>
          <p:nvSpPr>
            <p:cNvPr id="18" name="Line 1031"/>
            <p:cNvSpPr>
              <a:spLocks noChangeShapeType="1"/>
            </p:cNvSpPr>
            <p:nvPr/>
          </p:nvSpPr>
          <p:spPr bwMode="auto">
            <a:xfrm flipV="1">
              <a:off x="3091295" y="1833995"/>
              <a:ext cx="0" cy="1943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 dirty="0"/>
            </a:p>
          </p:txBody>
        </p:sp>
        <p:sp>
          <p:nvSpPr>
            <p:cNvPr id="19" name="Line 1032"/>
            <p:cNvSpPr>
              <a:spLocks noChangeShapeType="1"/>
            </p:cNvSpPr>
            <p:nvPr/>
          </p:nvSpPr>
          <p:spPr bwMode="auto">
            <a:xfrm>
              <a:off x="3091295" y="3777095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 dirty="0"/>
            </a:p>
          </p:txBody>
        </p:sp>
        <p:sp>
          <p:nvSpPr>
            <p:cNvPr id="20" name="Line 1035"/>
            <p:cNvSpPr>
              <a:spLocks noChangeShapeType="1"/>
            </p:cNvSpPr>
            <p:nvPr/>
          </p:nvSpPr>
          <p:spPr bwMode="auto">
            <a:xfrm>
              <a:off x="4291445" y="2805545"/>
              <a:ext cx="0" cy="971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 dirty="0"/>
            </a:p>
          </p:txBody>
        </p:sp>
        <p:sp>
          <p:nvSpPr>
            <p:cNvPr id="21" name="Line 1036"/>
            <p:cNvSpPr>
              <a:spLocks noChangeShapeType="1"/>
            </p:cNvSpPr>
            <p:nvPr/>
          </p:nvSpPr>
          <p:spPr bwMode="auto">
            <a:xfrm flipH="1">
              <a:off x="3091295" y="2805545"/>
              <a:ext cx="1200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 dirty="0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3420794" y="1543780"/>
              <a:ext cx="1575047" cy="411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Dois lados do mercado</a:t>
              </a:r>
            </a:p>
            <a:p>
              <a:pPr algn="ctr"/>
              <a:r>
                <a:rPr lang="pt-B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Oferta e demanda</a:t>
              </a:r>
              <a:endPara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27650" name="Picture 2" descr="Imagem relacionad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124" y="2713410"/>
            <a:ext cx="4118688" cy="2215447"/>
          </a:xfrm>
          <a:prstGeom prst="rect">
            <a:avLst/>
          </a:prstGeom>
          <a:noFill/>
        </p:spPr>
      </p:pic>
      <p:sp>
        <p:nvSpPr>
          <p:cNvPr id="23" name="Menos 22"/>
          <p:cNvSpPr/>
          <p:nvPr/>
        </p:nvSpPr>
        <p:spPr>
          <a:xfrm rot="16200000">
            <a:off x="2026668" y="2818279"/>
            <a:ext cx="5520520" cy="17323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880364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171532" y="1203189"/>
            <a:ext cx="4168456" cy="376459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55070" y="1262183"/>
            <a:ext cx="4070751" cy="315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Excedentes do produtor e do consumidor</a:t>
            </a:r>
          </a:p>
        </p:txBody>
      </p:sp>
      <p:grpSp>
        <p:nvGrpSpPr>
          <p:cNvPr id="2" name="Grupo 2"/>
          <p:cNvGrpSpPr/>
          <p:nvPr/>
        </p:nvGrpSpPr>
        <p:grpSpPr>
          <a:xfrm>
            <a:off x="479491" y="1876198"/>
            <a:ext cx="3439280" cy="2763802"/>
            <a:chOff x="3486150" y="2057400"/>
            <a:chExt cx="2343150" cy="1943100"/>
          </a:xfrm>
        </p:grpSpPr>
        <p:sp>
          <p:nvSpPr>
            <p:cNvPr id="14" name="Line 5"/>
            <p:cNvSpPr>
              <a:spLocks noChangeShapeType="1"/>
            </p:cNvSpPr>
            <p:nvPr/>
          </p:nvSpPr>
          <p:spPr bwMode="auto">
            <a:xfrm flipV="1">
              <a:off x="3543300" y="2457450"/>
              <a:ext cx="2171700" cy="13716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 dirty="0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3543300" y="2400300"/>
              <a:ext cx="2000250" cy="10287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 dirty="0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H="1">
              <a:off x="3486150" y="3028950"/>
              <a:ext cx="857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 dirty="0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V="1">
              <a:off x="3543300" y="2057400"/>
              <a:ext cx="0" cy="1943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 dirty="0"/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3543300" y="40005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 dirty="0"/>
            </a:p>
          </p:txBody>
        </p:sp>
        <p:sp>
          <p:nvSpPr>
            <p:cNvPr id="19" name="AutoShape 10"/>
            <p:cNvSpPr>
              <a:spLocks noChangeArrowheads="1"/>
            </p:cNvSpPr>
            <p:nvPr/>
          </p:nvSpPr>
          <p:spPr bwMode="auto">
            <a:xfrm>
              <a:off x="3543300" y="2400300"/>
              <a:ext cx="1257300" cy="62865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20" name="AutoShape 12"/>
            <p:cNvSpPr>
              <a:spLocks noChangeArrowheads="1"/>
            </p:cNvSpPr>
            <p:nvPr/>
          </p:nvSpPr>
          <p:spPr bwMode="auto">
            <a:xfrm flipV="1">
              <a:off x="3543300" y="3028950"/>
              <a:ext cx="1257300" cy="80010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4743450" y="3028950"/>
              <a:ext cx="0" cy="971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 dirty="0"/>
            </a:p>
          </p:txBody>
        </p:sp>
      </p:grpSp>
      <p:sp>
        <p:nvSpPr>
          <p:cNvPr id="22" name="Retângulo 21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7032730" y="622876"/>
            <a:ext cx="2055854" cy="536417"/>
            <a:chOff x="7032730" y="622876"/>
            <a:chExt cx="2055854" cy="536417"/>
          </a:xfrm>
        </p:grpSpPr>
        <p:pic>
          <p:nvPicPr>
            <p:cNvPr id="25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33491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32730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36836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Retângulo 27"/>
          <p:cNvSpPr/>
          <p:nvPr/>
        </p:nvSpPr>
        <p:spPr>
          <a:xfrm>
            <a:off x="4782539" y="1203809"/>
            <a:ext cx="4168456" cy="376459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4866077" y="1262802"/>
            <a:ext cx="4070751" cy="75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TAXAÇÃO E PESO </a:t>
            </a:r>
            <a:r>
              <a:rPr lang="pt-BR" alt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MORTO</a:t>
            </a:r>
          </a:p>
          <a:p>
            <a:pPr algn="ctr"/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Nova curva de oferta após a taxação.</a:t>
            </a:r>
          </a:p>
          <a:p>
            <a:pPr algn="ctr"/>
            <a:r>
              <a:rPr lang="pt-BR" alt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Oferta X Demanda</a:t>
            </a:r>
            <a:endParaRPr lang="pt-BR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5094471" y="1801040"/>
            <a:ext cx="3536504" cy="2912979"/>
            <a:chOff x="3543300" y="2057400"/>
            <a:chExt cx="2286000" cy="1943100"/>
          </a:xfrm>
        </p:grpSpPr>
        <p:sp>
          <p:nvSpPr>
            <p:cNvPr id="31" name="Line 4"/>
            <p:cNvSpPr>
              <a:spLocks noChangeShapeType="1"/>
            </p:cNvSpPr>
            <p:nvPr/>
          </p:nvSpPr>
          <p:spPr bwMode="auto">
            <a:xfrm flipV="1">
              <a:off x="3543300" y="2457450"/>
              <a:ext cx="2286000" cy="131445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 dirty="0"/>
            </a:p>
          </p:txBody>
        </p:sp>
        <p:sp>
          <p:nvSpPr>
            <p:cNvPr id="32" name="Line 5"/>
            <p:cNvSpPr>
              <a:spLocks noChangeShapeType="1"/>
            </p:cNvSpPr>
            <p:nvPr/>
          </p:nvSpPr>
          <p:spPr bwMode="auto">
            <a:xfrm>
              <a:off x="3543300" y="2400300"/>
              <a:ext cx="2000250" cy="102870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 dirty="0"/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V="1">
              <a:off x="3543300" y="2057400"/>
              <a:ext cx="0" cy="1943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 dirty="0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3543300" y="40005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 dirty="0"/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4800600" y="3028950"/>
              <a:ext cx="0" cy="971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 dirty="0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 flipV="1">
              <a:off x="3543300" y="2286000"/>
              <a:ext cx="1714500" cy="142875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 dirty="0"/>
            </a:p>
          </p:txBody>
        </p:sp>
        <p:sp>
          <p:nvSpPr>
            <p:cNvPr id="37" name="Line 13"/>
            <p:cNvSpPr>
              <a:spLocks noChangeShapeType="1"/>
            </p:cNvSpPr>
            <p:nvPr/>
          </p:nvSpPr>
          <p:spPr bwMode="auto">
            <a:xfrm flipH="1">
              <a:off x="3543300" y="2914650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 dirty="0"/>
            </a:p>
          </p:txBody>
        </p:sp>
        <p:sp>
          <p:nvSpPr>
            <p:cNvPr id="38" name="Line 14"/>
            <p:cNvSpPr>
              <a:spLocks noChangeShapeType="1"/>
            </p:cNvSpPr>
            <p:nvPr/>
          </p:nvSpPr>
          <p:spPr bwMode="auto">
            <a:xfrm>
              <a:off x="4514850" y="2914650"/>
              <a:ext cx="0" cy="1085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 dirty="0"/>
            </a:p>
          </p:txBody>
        </p:sp>
        <p:sp>
          <p:nvSpPr>
            <p:cNvPr id="39" name="AutoShape 15"/>
            <p:cNvSpPr>
              <a:spLocks noChangeArrowheads="1"/>
            </p:cNvSpPr>
            <p:nvPr/>
          </p:nvSpPr>
          <p:spPr bwMode="auto">
            <a:xfrm>
              <a:off x="3543300" y="2400300"/>
              <a:ext cx="971550" cy="514350"/>
            </a:xfrm>
            <a:prstGeom prst="rtTriangl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40" name="AutoShape 18"/>
            <p:cNvSpPr>
              <a:spLocks noChangeArrowheads="1"/>
            </p:cNvSpPr>
            <p:nvPr/>
          </p:nvSpPr>
          <p:spPr bwMode="auto">
            <a:xfrm flipV="1">
              <a:off x="3543300" y="2914650"/>
              <a:ext cx="971550" cy="80010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41" name="AutoShape 24"/>
            <p:cNvSpPr>
              <a:spLocks noChangeArrowheads="1"/>
            </p:cNvSpPr>
            <p:nvPr/>
          </p:nvSpPr>
          <p:spPr bwMode="auto">
            <a:xfrm rot="5400000">
              <a:off x="4514850" y="2914650"/>
              <a:ext cx="285750" cy="285750"/>
            </a:xfrm>
            <a:prstGeom prst="triangle">
              <a:avLst>
                <a:gd name="adj" fmla="val 50000"/>
              </a:avLst>
            </a:prstGeom>
            <a:solidFill>
              <a:srgbClr val="ECF357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1072292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9384" y="1188447"/>
            <a:ext cx="7393634" cy="171368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29383" y="769637"/>
            <a:ext cx="1981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600" b="1" dirty="0" smtClean="0">
                <a:solidFill>
                  <a:schemeClr val="accent2">
                    <a:lumMod val="50000"/>
                  </a:schemeClr>
                </a:solidFill>
              </a:rPr>
              <a:t>Motivos </a:t>
            </a:r>
            <a:r>
              <a:rPr lang="pt-BR" sz="1600" b="1" dirty="0" smtClean="0">
                <a:solidFill>
                  <a:schemeClr val="accent2">
                    <a:lumMod val="50000"/>
                  </a:schemeClr>
                </a:solidFill>
              </a:rPr>
              <a:t>para taxar</a:t>
            </a:r>
            <a:endParaRPr lang="pt-BR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04714" y="1258606"/>
            <a:ext cx="718864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a taxação gera perda de bem-estar, então, por que taxar?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1400" b="1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Razões</a:t>
            </a:r>
            <a:endParaRPr lang="pt-BR" altLang="pt-BR" sz="14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Sustentar a máquina administrativa (custeio e investimento) para </a:t>
            </a:r>
            <a:r>
              <a:rPr lang="pt-BR" alt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consecução 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contrato social;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Promover a distribuição de renda (defesa dos mais fracos);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Definir objetivos e metas estratégicas – exemplo: Imposto de Importação;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Corrigir </a:t>
            </a:r>
            <a:r>
              <a:rPr lang="pt-BR" alt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falhas de mercado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7032730" y="622876"/>
            <a:ext cx="2055854" cy="536417"/>
            <a:chOff x="7032730" y="622876"/>
            <a:chExt cx="2055854" cy="536417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33491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32730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36836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tângulo 12"/>
          <p:cNvSpPr/>
          <p:nvPr/>
        </p:nvSpPr>
        <p:spPr>
          <a:xfrm>
            <a:off x="129384" y="3384645"/>
            <a:ext cx="8700717" cy="152890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220413" y="3565118"/>
            <a:ext cx="8473211" cy="128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Atualmente, nas atividades de produção e de consumo, o </a:t>
            </a:r>
            <a:r>
              <a:rPr lang="pt-BR" alt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surgimento de 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externalidades positivas e negativas é comum</a:t>
            </a:r>
            <a:r>
              <a:rPr lang="pt-BR" alt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Uma 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externalidade negativa existe quando os custos da produção ou </a:t>
            </a:r>
            <a:r>
              <a:rPr lang="pt-BR" alt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consumo recaem em terceiros – enquanto deveriam recair sobre os próprios </a:t>
            </a:r>
            <a:r>
              <a:rPr lang="pt-BR" alt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agentes 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produção ou de consumo</a:t>
            </a:r>
            <a:r>
              <a:rPr lang="pt-BR" alt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alt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Duas 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condições para caracterizar a </a:t>
            </a:r>
            <a:r>
              <a:rPr lang="pt-BR" alt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externalidade: não 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intencionalidade </a:t>
            </a:r>
            <a:r>
              <a:rPr lang="pt-BR" alt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não 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compensação.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24831" y="2976061"/>
            <a:ext cx="2945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600" b="1" dirty="0" smtClean="0">
                <a:solidFill>
                  <a:schemeClr val="accent2">
                    <a:lumMod val="50000"/>
                  </a:schemeClr>
                </a:solidFill>
              </a:rPr>
              <a:t>O conceito de “</a:t>
            </a:r>
            <a:r>
              <a:rPr lang="pt-BR" sz="1600" b="1" dirty="0" err="1" smtClean="0">
                <a:solidFill>
                  <a:schemeClr val="accent2">
                    <a:lumMod val="50000"/>
                  </a:schemeClr>
                </a:solidFill>
              </a:rPr>
              <a:t>Externalidade</a:t>
            </a:r>
            <a:r>
              <a:rPr lang="pt-BR" sz="1600" b="1" dirty="0" smtClean="0">
                <a:solidFill>
                  <a:schemeClr val="accent2">
                    <a:lumMod val="50000"/>
                  </a:schemeClr>
                </a:solidFill>
              </a:rPr>
              <a:t>”</a:t>
            </a:r>
            <a:endParaRPr lang="pt-BR" sz="16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47306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177424" y="3165549"/>
            <a:ext cx="6523162" cy="178858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57417" y="1118039"/>
            <a:ext cx="6523162" cy="168339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15735" y="768314"/>
            <a:ext cx="1109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 b="1" dirty="0">
                <a:solidFill>
                  <a:srgbClr val="C00000"/>
                </a:solidFill>
              </a:rPr>
              <a:t>Métodos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11978" y="1166878"/>
            <a:ext cx="64529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Existem alguns métodos para valorar monetariamente os bens e serviços, tais como</a:t>
            </a:r>
            <a:r>
              <a:rPr lang="pt-BR" alt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0" indent="0" algn="just">
              <a:spcBef>
                <a:spcPts val="0"/>
              </a:spcBef>
              <a:buFont typeface="Wingdings" panose="05000000000000000000" pitchFamily="2" charset="2"/>
              <a:buNone/>
            </a:pPr>
            <a:endParaRPr lang="pt-BR" alt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Custo de reparação;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Método de avaliação contingente;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Método das despesas defensivas;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Método do custo de viagem;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Preços hedônicos etc.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7032730" y="622876"/>
            <a:ext cx="2055854" cy="536417"/>
            <a:chOff x="7032730" y="622876"/>
            <a:chExt cx="2055854" cy="536417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33491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32730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36836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CaixaDeTexto 12"/>
          <p:cNvSpPr txBox="1"/>
          <p:nvPr/>
        </p:nvSpPr>
        <p:spPr>
          <a:xfrm>
            <a:off x="147817" y="2847467"/>
            <a:ext cx="223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 b="1" dirty="0" smtClean="0">
                <a:solidFill>
                  <a:srgbClr val="C00000"/>
                </a:solidFill>
              </a:rPr>
              <a:t>Controle e fiscalização</a:t>
            </a:r>
            <a:endParaRPr lang="pt-BR" sz="1600" b="1" dirty="0">
              <a:solidFill>
                <a:srgbClr val="C0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29023" y="3187798"/>
            <a:ext cx="330574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alt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Comando e controle</a:t>
            </a:r>
            <a:r>
              <a:rPr lang="pt-BR" alt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altLang="pt-BR" sz="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alt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Instrumentos econômicos: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Taxas;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Impostos;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Depósitos-caução; 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Licenças negociáveis;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Direitos de poluição etc</a:t>
            </a:r>
            <a:r>
              <a:rPr lang="pt-BR" alt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pt-BR" altLang="pt-B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043451" y="3186021"/>
            <a:ext cx="3609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alt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Instrumentos </a:t>
            </a:r>
            <a:r>
              <a:rPr lang="pt-BR" alt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educativos e informativos;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altLang="pt-BR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alt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Mecanismos normativos e legislativos.</a:t>
            </a:r>
            <a:endParaRPr lang="pt-BR" altLang="pt-B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482" name="Picture 2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4575" y="1309112"/>
            <a:ext cx="2304008" cy="1729428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4575" y="3165549"/>
            <a:ext cx="2304008" cy="174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843740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1573190" y="1879800"/>
            <a:ext cx="7527945" cy="136111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1683017" y="2026299"/>
            <a:ext cx="7246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Mercado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 infinitos vendedores e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compradores (como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“átomos”), de forma que um agente isolado não tem condições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afetar o preço de mercado. Assim, o preço é um dado fixado para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empresas e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consumidores (são </a:t>
            </a:r>
            <a:r>
              <a:rPr lang="pt-BR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price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takers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isto é, tomadores de preços pelo mercado);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0716" y="853732"/>
            <a:ext cx="1028699" cy="73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00236" y="718833"/>
            <a:ext cx="529453" cy="1004001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38349" y="820724"/>
            <a:ext cx="3387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000" b="1" dirty="0" smtClean="0">
                <a:solidFill>
                  <a:srgbClr val="FF0000"/>
                </a:solidFill>
              </a:rPr>
              <a:t> ESTRUTURAS DE MERCADO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35331" y="1176317"/>
            <a:ext cx="7327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Concorrência Pura ou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Perfeita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b="1" dirty="0" smtClean="0">
                <a:solidFill>
                  <a:srgbClr val="219D93"/>
                </a:solidFill>
              </a:rPr>
              <a:t>	Características </a:t>
            </a:r>
            <a:r>
              <a:rPr lang="pt-BR" altLang="pt-BR" b="1" dirty="0">
                <a:solidFill>
                  <a:srgbClr val="219D93"/>
                </a:solidFill>
              </a:rPr>
              <a:t>básicas</a:t>
            </a:r>
            <a:r>
              <a:rPr lang="pt-BR" altLang="pt-BR" b="1" dirty="0" smtClean="0">
                <a:solidFill>
                  <a:srgbClr val="219D93"/>
                </a:solidFill>
              </a:rPr>
              <a:t>: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573190" y="3470717"/>
            <a:ext cx="7527945" cy="1072708"/>
            <a:chOff x="1829126" y="3149426"/>
            <a:chExt cx="5884872" cy="775964"/>
          </a:xfrm>
        </p:grpSpPr>
        <p:sp>
          <p:nvSpPr>
            <p:cNvPr id="14" name="Retângulo de cantos arredondados 13"/>
            <p:cNvSpPr/>
            <p:nvPr/>
          </p:nvSpPr>
          <p:spPr>
            <a:xfrm>
              <a:off x="1829126" y="3149426"/>
              <a:ext cx="5884872" cy="77596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1992432" y="3199110"/>
              <a:ext cx="55875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Todas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as firmas oferecem  um  produto </a:t>
              </a: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semelhante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homogêneo. Não há diferenças de embalagem, qualidade, </a:t>
              </a: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nesse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mercado.</a:t>
              </a:r>
            </a:p>
          </p:txBody>
        </p:sp>
      </p:grpSp>
      <p:sp>
        <p:nvSpPr>
          <p:cNvPr id="17" name="Retângulo 16"/>
          <p:cNvSpPr/>
          <p:nvPr/>
        </p:nvSpPr>
        <p:spPr>
          <a:xfrm>
            <a:off x="202293" y="1915095"/>
            <a:ext cx="1480723" cy="781470"/>
          </a:xfrm>
          <a:prstGeom prst="rect">
            <a:avLst/>
          </a:prstGeom>
          <a:solidFill>
            <a:srgbClr val="213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8" name="CaixaDeTexto 17"/>
          <p:cNvSpPr txBox="1"/>
          <p:nvPr/>
        </p:nvSpPr>
        <p:spPr>
          <a:xfrm>
            <a:off x="212109" y="2014734"/>
            <a:ext cx="1461098" cy="646331"/>
          </a:xfrm>
          <a:prstGeom prst="rect">
            <a:avLst/>
          </a:prstGeom>
          <a:solidFill>
            <a:srgbClr val="213F5E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pt-BR" b="1" dirty="0">
                <a:solidFill>
                  <a:schemeClr val="bg1"/>
                </a:solidFill>
                <a:latin typeface="+mj-lt"/>
              </a:rPr>
              <a:t>Mercado atomizado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06771" y="3489499"/>
            <a:ext cx="1480723" cy="771470"/>
          </a:xfrm>
          <a:prstGeom prst="rect">
            <a:avLst/>
          </a:prstGeom>
          <a:solidFill>
            <a:srgbClr val="219D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20" name="CaixaDeTexto 19"/>
          <p:cNvSpPr txBox="1"/>
          <p:nvPr/>
        </p:nvSpPr>
        <p:spPr>
          <a:xfrm>
            <a:off x="197326" y="3562525"/>
            <a:ext cx="149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b="1" dirty="0">
                <a:solidFill>
                  <a:schemeClr val="bg1"/>
                </a:solidFill>
                <a:latin typeface="+mj-lt"/>
              </a:rPr>
              <a:t>Produtos homogêneos</a:t>
            </a:r>
          </a:p>
        </p:txBody>
      </p:sp>
    </p:spTree>
    <p:extLst>
      <p:ext uri="{BB962C8B-B14F-4D97-AF65-F5344CB8AC3E}">
        <p14:creationId xmlns="" xmlns:p14="http://schemas.microsoft.com/office/powerpoint/2010/main" val="1363357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63933" y="1125787"/>
            <a:ext cx="6164163" cy="133498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9363" y="772971"/>
            <a:ext cx="1453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1600" b="1" dirty="0" smtClean="0">
                <a:solidFill>
                  <a:srgbClr val="C00000"/>
                </a:solidFill>
              </a:rPr>
              <a:t> Bem </a:t>
            </a:r>
            <a:r>
              <a:rPr lang="pt-BR" sz="1600" b="1" dirty="0">
                <a:solidFill>
                  <a:srgbClr val="C00000"/>
                </a:solidFill>
              </a:rPr>
              <a:t>público</a:t>
            </a:r>
          </a:p>
        </p:txBody>
      </p:sp>
      <p:sp>
        <p:nvSpPr>
          <p:cNvPr id="5" name="Retângulo 4"/>
          <p:cNvSpPr/>
          <p:nvPr/>
        </p:nvSpPr>
        <p:spPr>
          <a:xfrm>
            <a:off x="456075" y="1275507"/>
            <a:ext cx="5741918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Um </a:t>
            </a:r>
            <a:r>
              <a:rPr lang="pt-BR" alt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bem público 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pode ser definido quando o consumo de cada indivíduo de determinado bem não leva à subtração do consumo de qualquer outro indivíduo daquele bem. Isso caracterizaria um bem econômico puro.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7032730" y="622876"/>
            <a:ext cx="2055854" cy="536417"/>
            <a:chOff x="7032730" y="622876"/>
            <a:chExt cx="2055854" cy="536417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33491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32730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36836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34" name="Picture 2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2088107"/>
            <a:ext cx="3972873" cy="2855305"/>
          </a:xfrm>
          <a:prstGeom prst="rect">
            <a:avLst/>
          </a:prstGeom>
          <a:noFill/>
        </p:spPr>
      </p:pic>
      <p:pic>
        <p:nvPicPr>
          <p:cNvPr id="18436" name="Picture 4" descr="Imagem relacion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5627" y="2326943"/>
            <a:ext cx="3309942" cy="2613551"/>
          </a:xfrm>
          <a:prstGeom prst="rect">
            <a:avLst/>
          </a:prstGeom>
          <a:noFill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4697" y="1138821"/>
            <a:ext cx="27432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Imagem relaciona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376" y="3667878"/>
            <a:ext cx="1774096" cy="1143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847306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7495" y="762813"/>
            <a:ext cx="3070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 b="1" dirty="0" smtClean="0">
                <a:solidFill>
                  <a:srgbClr val="C00000"/>
                </a:solidFill>
              </a:rPr>
              <a:t> Atributos </a:t>
            </a:r>
            <a:r>
              <a:rPr lang="pt-BR" sz="1600" b="1" dirty="0">
                <a:solidFill>
                  <a:srgbClr val="C00000"/>
                </a:solidFill>
              </a:rPr>
              <a:t>econômicos dos bens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75038" y="1631426"/>
            <a:ext cx="6766353" cy="3158938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4950619" y="1631426"/>
            <a:ext cx="0" cy="3158938"/>
          </a:xfrm>
          <a:prstGeom prst="lin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sz="200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667731" y="1631426"/>
            <a:ext cx="0" cy="3158938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pt-BR" sz="200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4578" y="2549398"/>
            <a:ext cx="1465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Grau de exclusibilidade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042609" y="1376830"/>
            <a:ext cx="9324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Alta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919467" y="4549365"/>
            <a:ext cx="1420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Baixa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39481" y="1190372"/>
            <a:ext cx="20104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Bens rivais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522406" y="1185335"/>
            <a:ext cx="23556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Bens não rivais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056547" y="1841512"/>
            <a:ext cx="2225796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Serviços legais;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Aparelhos de som;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Disquetes.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152686" y="3677252"/>
            <a:ext cx="26936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Peixes do mar;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Insetos estéreis para combate às pragas.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167313" y="3599053"/>
            <a:ext cx="257527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Defesa nacional;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P&amp;D básica;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Cálculos.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112545" y="1814837"/>
            <a:ext cx="35601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Sinais codificados de TV via satélite;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112544" y="2314261"/>
            <a:ext cx="31758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Códigos de computador;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105719" y="2848993"/>
            <a:ext cx="3566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Manual operacional de uma loja de departamentos;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7032730" y="622876"/>
            <a:ext cx="2055854" cy="536417"/>
            <a:chOff x="7032730" y="622876"/>
            <a:chExt cx="2055854" cy="536417"/>
          </a:xfrm>
        </p:grpSpPr>
        <p:pic>
          <p:nvPicPr>
            <p:cNvPr id="24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33491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32730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36836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10918711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54319" y="769637"/>
            <a:ext cx="1532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 b="1" dirty="0" smtClean="0">
                <a:solidFill>
                  <a:srgbClr val="C00000"/>
                </a:solidFill>
              </a:rPr>
              <a:t> Tipos </a:t>
            </a:r>
            <a:r>
              <a:rPr lang="pt-BR" sz="1600" b="1" dirty="0">
                <a:solidFill>
                  <a:srgbClr val="C00000"/>
                </a:solidFill>
              </a:rPr>
              <a:t>de bem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949001" y="4211241"/>
            <a:ext cx="3206" cy="1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00">
                <a:solidFill>
                  <a:srgbClr val="000000"/>
                </a:solidFill>
                <a:latin typeface="+mn-lt"/>
              </a:rPr>
              <a:t> </a:t>
            </a:r>
            <a:endParaRPr lang="en-US" sz="1500">
              <a:latin typeface="+mn-lt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421980" y="871669"/>
            <a:ext cx="6602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A50021"/>
                </a:solidFill>
                <a:latin typeface="+mn-lt"/>
              </a:rPr>
              <a:t>Rivais</a:t>
            </a:r>
            <a:r>
              <a:rPr lang="en-US" b="1" dirty="0">
                <a:solidFill>
                  <a:srgbClr val="A50021"/>
                </a:solidFill>
                <a:latin typeface="+mn-lt"/>
              </a:rPr>
              <a:t>?</a:t>
            </a:r>
            <a:endParaRPr lang="en-US" sz="1500" dirty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273752" y="1037465"/>
            <a:ext cx="41197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2100" b="1" dirty="0">
                <a:solidFill>
                  <a:srgbClr val="474A81"/>
                </a:solidFill>
                <a:latin typeface="+mn-lt"/>
              </a:rPr>
              <a:t>Sim</a:t>
            </a:r>
            <a:endParaRPr lang="en-US" sz="1500" dirty="0">
              <a:solidFill>
                <a:srgbClr val="474A81"/>
              </a:solidFill>
              <a:latin typeface="+mn-lt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3843132" y="1148954"/>
            <a:ext cx="6091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2100" b="1">
                <a:solidFill>
                  <a:srgbClr val="000080"/>
                </a:solidFill>
                <a:latin typeface="+mn-lt"/>
              </a:rPr>
              <a:t> </a:t>
            </a:r>
            <a:endParaRPr lang="en-US" sz="1500">
              <a:latin typeface="+mn-lt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4648424" y="1010169"/>
            <a:ext cx="45525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2100" b="1" dirty="0" err="1">
                <a:solidFill>
                  <a:srgbClr val="474A81"/>
                </a:solidFill>
                <a:latin typeface="+mn-lt"/>
              </a:rPr>
              <a:t>Não</a:t>
            </a:r>
            <a:endParaRPr lang="en-US" sz="1500" dirty="0">
              <a:solidFill>
                <a:srgbClr val="474A81"/>
              </a:solidFill>
              <a:latin typeface="+mn-lt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849234" y="1732076"/>
            <a:ext cx="41197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2100" b="1" dirty="0" err="1">
                <a:solidFill>
                  <a:srgbClr val="474A81"/>
                </a:solidFill>
                <a:latin typeface="+mn-lt"/>
              </a:rPr>
              <a:t>Sim</a:t>
            </a:r>
            <a:endParaRPr lang="en-US" sz="1500" dirty="0">
              <a:solidFill>
                <a:srgbClr val="474A81"/>
              </a:solidFill>
              <a:latin typeface="+mn-lt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2253648" y="1891904"/>
            <a:ext cx="6091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2100" b="1">
                <a:solidFill>
                  <a:srgbClr val="000080"/>
                </a:solidFill>
                <a:latin typeface="+mn-lt"/>
              </a:rPr>
              <a:t> </a:t>
            </a:r>
            <a:endParaRPr lang="en-US" sz="1500">
              <a:latin typeface="+mn-lt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1870150" y="1407660"/>
            <a:ext cx="111126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500" b="1" dirty="0">
                <a:solidFill>
                  <a:srgbClr val="A50021"/>
                </a:solidFill>
                <a:latin typeface="+mn-lt"/>
              </a:rPr>
              <a:t>Bens </a:t>
            </a:r>
            <a:r>
              <a:rPr lang="en-US" sz="1500" b="1" dirty="0" err="1">
                <a:solidFill>
                  <a:srgbClr val="A50021"/>
                </a:solidFill>
                <a:latin typeface="+mn-lt"/>
              </a:rPr>
              <a:t>privados</a:t>
            </a:r>
            <a:endParaRPr lang="en-US" sz="1500" dirty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4053117" y="1491854"/>
            <a:ext cx="528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00FF"/>
                </a:solidFill>
                <a:latin typeface="+mn-lt"/>
              </a:rPr>
              <a:t> </a:t>
            </a:r>
            <a:endParaRPr lang="en-US" sz="1500">
              <a:latin typeface="+mn-lt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1648049" y="1683885"/>
            <a:ext cx="529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50">
                <a:solidFill>
                  <a:srgbClr val="000000"/>
                </a:solidFill>
                <a:latin typeface="+mn-lt"/>
              </a:rPr>
              <a:t>·</a:t>
            </a:r>
            <a:endParaRPr lang="en-US" sz="1500">
              <a:latin typeface="+mn-lt"/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2079715" y="1683885"/>
            <a:ext cx="4809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50">
                <a:solidFill>
                  <a:srgbClr val="000000"/>
                </a:solidFill>
                <a:latin typeface="+mn-lt"/>
              </a:rPr>
              <a:t> </a:t>
            </a:r>
            <a:endParaRPr lang="en-US" sz="1500">
              <a:latin typeface="+mn-lt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1805314" y="1670788"/>
            <a:ext cx="71468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Sorvete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;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4140652" y="1768078"/>
            <a:ext cx="4809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50">
                <a:solidFill>
                  <a:srgbClr val="000000"/>
                </a:solidFill>
                <a:latin typeface="+mn-lt"/>
              </a:rPr>
              <a:t> </a:t>
            </a:r>
            <a:endParaRPr lang="en-US" sz="1500">
              <a:latin typeface="+mn-lt"/>
            </a:endParaRP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1648049" y="1937488"/>
            <a:ext cx="529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50">
                <a:solidFill>
                  <a:srgbClr val="000000"/>
                </a:solidFill>
                <a:latin typeface="+mn-lt"/>
              </a:rPr>
              <a:t>·</a:t>
            </a:r>
            <a:endParaRPr lang="en-US" sz="1500">
              <a:latin typeface="+mn-lt"/>
            </a:endParaRP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2079715" y="1937488"/>
            <a:ext cx="4809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50">
                <a:solidFill>
                  <a:srgbClr val="000000"/>
                </a:solidFill>
                <a:latin typeface="+mn-lt"/>
              </a:rPr>
              <a:t> </a:t>
            </a:r>
            <a:endParaRPr lang="en-US" sz="1500">
              <a:latin typeface="+mn-lt"/>
            </a:endParaRPr>
          </a:p>
        </p:txBody>
      </p:sp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1787453" y="1937488"/>
            <a:ext cx="6015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Roupa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;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7" name="Rectangle 22"/>
          <p:cNvSpPr>
            <a:spLocks noChangeArrowheads="1"/>
          </p:cNvSpPr>
          <p:nvPr/>
        </p:nvSpPr>
        <p:spPr bwMode="auto">
          <a:xfrm>
            <a:off x="3373890" y="2021681"/>
            <a:ext cx="4809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50">
                <a:solidFill>
                  <a:srgbClr val="000000"/>
                </a:solidFill>
                <a:latin typeface="+mn-lt"/>
              </a:rPr>
              <a:t> </a:t>
            </a:r>
            <a:endParaRPr lang="en-US" sz="1500">
              <a:latin typeface="+mn-lt"/>
            </a:endParaRPr>
          </a:p>
        </p:txBody>
      </p:sp>
      <p:sp>
        <p:nvSpPr>
          <p:cNvPr id="38" name="Rectangle 23"/>
          <p:cNvSpPr>
            <a:spLocks noChangeArrowheads="1"/>
          </p:cNvSpPr>
          <p:nvPr/>
        </p:nvSpPr>
        <p:spPr bwMode="auto">
          <a:xfrm>
            <a:off x="1652194" y="2191092"/>
            <a:ext cx="577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+mn-lt"/>
              </a:rPr>
              <a:t>·</a:t>
            </a:r>
            <a:endParaRPr lang="en-US" sz="1500">
              <a:latin typeface="+mn-lt"/>
            </a:endParaRP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2089217" y="2191092"/>
            <a:ext cx="528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+mn-lt"/>
              </a:rPr>
              <a:t> </a:t>
            </a:r>
            <a:endParaRPr lang="en-US" sz="1500">
              <a:latin typeface="+mn-lt"/>
            </a:endParaRPr>
          </a:p>
        </p:txBody>
      </p:sp>
      <p:sp>
        <p:nvSpPr>
          <p:cNvPr id="40" name="Rectangle 25"/>
          <p:cNvSpPr>
            <a:spLocks noChangeArrowheads="1"/>
          </p:cNvSpPr>
          <p:nvPr/>
        </p:nvSpPr>
        <p:spPr bwMode="auto">
          <a:xfrm>
            <a:off x="1822731" y="2134507"/>
            <a:ext cx="154330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Rodovias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privadas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congestionadas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1" name="Rectangle 26"/>
          <p:cNvSpPr>
            <a:spLocks noChangeArrowheads="1"/>
          </p:cNvSpPr>
          <p:nvPr/>
        </p:nvSpPr>
        <p:spPr bwMode="auto">
          <a:xfrm>
            <a:off x="4516271" y="2275285"/>
            <a:ext cx="528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+mn-lt"/>
              </a:rPr>
              <a:t> </a:t>
            </a:r>
            <a:endParaRPr lang="en-US" sz="1500">
              <a:latin typeface="+mn-lt"/>
            </a:endParaRPr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4187350" y="1387188"/>
            <a:ext cx="165147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500" b="1" dirty="0" err="1">
                <a:solidFill>
                  <a:srgbClr val="A50021"/>
                </a:solidFill>
                <a:latin typeface="+mn-lt"/>
              </a:rPr>
              <a:t>Monopólios</a:t>
            </a:r>
            <a:r>
              <a:rPr lang="en-US" sz="1500" b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1500" b="1" dirty="0" err="1">
                <a:solidFill>
                  <a:srgbClr val="A50021"/>
                </a:solidFill>
                <a:latin typeface="+mn-lt"/>
              </a:rPr>
              <a:t>naturais</a:t>
            </a:r>
            <a:endParaRPr lang="en-US" sz="1500" dirty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44" name="Rectangle 29"/>
          <p:cNvSpPr>
            <a:spLocks noChangeArrowheads="1"/>
          </p:cNvSpPr>
          <p:nvPr/>
        </p:nvSpPr>
        <p:spPr bwMode="auto">
          <a:xfrm>
            <a:off x="3916862" y="1663413"/>
            <a:ext cx="529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50" dirty="0">
                <a:solidFill>
                  <a:srgbClr val="000000"/>
                </a:solidFill>
                <a:latin typeface="+mn-lt"/>
              </a:rPr>
              <a:t>·</a:t>
            </a:r>
            <a:endParaRPr lang="en-US" sz="1500" dirty="0">
              <a:latin typeface="+mn-lt"/>
            </a:endParaRPr>
          </a:p>
        </p:txBody>
      </p:sp>
      <p:sp>
        <p:nvSpPr>
          <p:cNvPr id="45" name="Rectangle 30"/>
          <p:cNvSpPr>
            <a:spLocks noChangeArrowheads="1"/>
          </p:cNvSpPr>
          <p:nvPr/>
        </p:nvSpPr>
        <p:spPr bwMode="auto">
          <a:xfrm>
            <a:off x="4464538" y="1740782"/>
            <a:ext cx="4809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50">
                <a:solidFill>
                  <a:srgbClr val="000000"/>
                </a:solidFill>
                <a:latin typeface="+mn-lt"/>
              </a:rPr>
              <a:t> </a:t>
            </a:r>
            <a:endParaRPr lang="en-US" sz="1500">
              <a:latin typeface="+mn-lt"/>
            </a:endParaRPr>
          </a:p>
        </p:txBody>
      </p:sp>
      <p:sp>
        <p:nvSpPr>
          <p:cNvPr id="46" name="Rectangle 31"/>
          <p:cNvSpPr>
            <a:spLocks noChangeArrowheads="1"/>
          </p:cNvSpPr>
          <p:nvPr/>
        </p:nvSpPr>
        <p:spPr bwMode="auto">
          <a:xfrm>
            <a:off x="4138445" y="1650316"/>
            <a:ext cx="18112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Corpo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de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bombeiros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;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7" name="Rectangle 32"/>
          <p:cNvSpPr>
            <a:spLocks noChangeArrowheads="1"/>
          </p:cNvSpPr>
          <p:nvPr/>
        </p:nvSpPr>
        <p:spPr bwMode="auto">
          <a:xfrm>
            <a:off x="6344498" y="1768078"/>
            <a:ext cx="4809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50">
                <a:solidFill>
                  <a:srgbClr val="000000"/>
                </a:solidFill>
                <a:latin typeface="+mn-lt"/>
              </a:rPr>
              <a:t> </a:t>
            </a:r>
            <a:endParaRPr lang="en-US" sz="1500">
              <a:latin typeface="+mn-lt"/>
            </a:endParaRPr>
          </a:p>
        </p:txBody>
      </p:sp>
      <p:sp>
        <p:nvSpPr>
          <p:cNvPr id="48" name="Rectangle 33"/>
          <p:cNvSpPr>
            <a:spLocks noChangeArrowheads="1"/>
          </p:cNvSpPr>
          <p:nvPr/>
        </p:nvSpPr>
        <p:spPr bwMode="auto">
          <a:xfrm>
            <a:off x="3916862" y="1917016"/>
            <a:ext cx="529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50">
                <a:solidFill>
                  <a:srgbClr val="000000"/>
                </a:solidFill>
                <a:latin typeface="+mn-lt"/>
              </a:rPr>
              <a:t>·</a:t>
            </a:r>
            <a:endParaRPr lang="en-US" sz="1500">
              <a:latin typeface="+mn-lt"/>
            </a:endParaRPr>
          </a:p>
        </p:txBody>
      </p:sp>
      <p:sp>
        <p:nvSpPr>
          <p:cNvPr id="49" name="Rectangle 34"/>
          <p:cNvSpPr>
            <a:spLocks noChangeArrowheads="1"/>
          </p:cNvSpPr>
          <p:nvPr/>
        </p:nvSpPr>
        <p:spPr bwMode="auto">
          <a:xfrm>
            <a:off x="4464538" y="1937488"/>
            <a:ext cx="4809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50">
                <a:solidFill>
                  <a:srgbClr val="000000"/>
                </a:solidFill>
                <a:latin typeface="+mn-lt"/>
              </a:rPr>
              <a:t> </a:t>
            </a:r>
            <a:endParaRPr lang="en-US" sz="1500">
              <a:latin typeface="+mn-lt"/>
            </a:endParaRPr>
          </a:p>
        </p:txBody>
      </p:sp>
      <p:sp>
        <p:nvSpPr>
          <p:cNvPr id="50" name="Rectangle 35"/>
          <p:cNvSpPr>
            <a:spLocks noChangeArrowheads="1"/>
          </p:cNvSpPr>
          <p:nvPr/>
        </p:nvSpPr>
        <p:spPr bwMode="auto">
          <a:xfrm>
            <a:off x="4125018" y="1917016"/>
            <a:ext cx="88793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TV a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cabo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;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1" name="Rectangle 37"/>
          <p:cNvSpPr>
            <a:spLocks noChangeArrowheads="1"/>
          </p:cNvSpPr>
          <p:nvPr/>
        </p:nvSpPr>
        <p:spPr bwMode="auto">
          <a:xfrm>
            <a:off x="3921007" y="2170620"/>
            <a:ext cx="577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+mn-lt"/>
              </a:rPr>
              <a:t>·</a:t>
            </a:r>
            <a:endParaRPr lang="en-US" sz="1500">
              <a:latin typeface="+mn-lt"/>
            </a:endParaRPr>
          </a:p>
        </p:txBody>
      </p:sp>
      <p:sp>
        <p:nvSpPr>
          <p:cNvPr id="52" name="Rectangle 38"/>
          <p:cNvSpPr>
            <a:spLocks noChangeArrowheads="1"/>
          </p:cNvSpPr>
          <p:nvPr/>
        </p:nvSpPr>
        <p:spPr bwMode="auto">
          <a:xfrm>
            <a:off x="4474039" y="2191092"/>
            <a:ext cx="528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+mn-lt"/>
              </a:rPr>
              <a:t> </a:t>
            </a:r>
            <a:endParaRPr lang="en-US" sz="1500">
              <a:latin typeface="+mn-lt"/>
            </a:endParaRPr>
          </a:p>
        </p:txBody>
      </p:sp>
      <p:sp>
        <p:nvSpPr>
          <p:cNvPr id="53" name="Rectangle 41"/>
          <p:cNvSpPr>
            <a:spLocks noChangeArrowheads="1"/>
          </p:cNvSpPr>
          <p:nvPr/>
        </p:nvSpPr>
        <p:spPr bwMode="auto">
          <a:xfrm>
            <a:off x="5512824" y="2528888"/>
            <a:ext cx="528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+mn-lt"/>
              </a:rPr>
              <a:t> </a:t>
            </a:r>
            <a:endParaRPr lang="en-US" sz="1500">
              <a:latin typeface="+mn-lt"/>
            </a:endParaRPr>
          </a:p>
        </p:txBody>
      </p:sp>
      <p:sp>
        <p:nvSpPr>
          <p:cNvPr id="65" name="Rectangle 53"/>
          <p:cNvSpPr>
            <a:spLocks noChangeArrowheads="1"/>
          </p:cNvSpPr>
          <p:nvPr/>
        </p:nvSpPr>
        <p:spPr bwMode="auto">
          <a:xfrm>
            <a:off x="4708216" y="1471612"/>
            <a:ext cx="20241" cy="2024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+mn-lt"/>
            </a:endParaRPr>
          </a:p>
        </p:txBody>
      </p:sp>
      <p:sp>
        <p:nvSpPr>
          <p:cNvPr id="66" name="Line 54"/>
          <p:cNvSpPr>
            <a:spLocks noChangeShapeType="1"/>
          </p:cNvSpPr>
          <p:nvPr/>
        </p:nvSpPr>
        <p:spPr bwMode="auto">
          <a:xfrm>
            <a:off x="4708216" y="1471612"/>
            <a:ext cx="20241" cy="11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+mn-lt"/>
            </a:endParaRPr>
          </a:p>
        </p:txBody>
      </p:sp>
      <p:sp>
        <p:nvSpPr>
          <p:cNvPr id="67" name="Line 55"/>
          <p:cNvSpPr>
            <a:spLocks noChangeShapeType="1"/>
          </p:cNvSpPr>
          <p:nvPr/>
        </p:nvSpPr>
        <p:spPr bwMode="auto">
          <a:xfrm>
            <a:off x="4708216" y="1471612"/>
            <a:ext cx="1191" cy="2024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+mn-lt"/>
            </a:endParaRPr>
          </a:p>
        </p:txBody>
      </p:sp>
      <p:sp>
        <p:nvSpPr>
          <p:cNvPr id="68" name="Rectangle 56"/>
          <p:cNvSpPr>
            <a:spLocks noChangeArrowheads="1"/>
          </p:cNvSpPr>
          <p:nvPr/>
        </p:nvSpPr>
        <p:spPr bwMode="auto">
          <a:xfrm>
            <a:off x="4728458" y="1471612"/>
            <a:ext cx="20240" cy="2024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+mn-lt"/>
            </a:endParaRPr>
          </a:p>
        </p:txBody>
      </p:sp>
      <p:sp>
        <p:nvSpPr>
          <p:cNvPr id="69" name="Line 57"/>
          <p:cNvSpPr>
            <a:spLocks noChangeShapeType="1"/>
          </p:cNvSpPr>
          <p:nvPr/>
        </p:nvSpPr>
        <p:spPr bwMode="auto">
          <a:xfrm>
            <a:off x="4728458" y="1471612"/>
            <a:ext cx="20240" cy="11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+mn-lt"/>
            </a:endParaRPr>
          </a:p>
        </p:txBody>
      </p:sp>
      <p:sp>
        <p:nvSpPr>
          <p:cNvPr id="70" name="Line 58"/>
          <p:cNvSpPr>
            <a:spLocks noChangeShapeType="1"/>
          </p:cNvSpPr>
          <p:nvPr/>
        </p:nvSpPr>
        <p:spPr bwMode="auto">
          <a:xfrm>
            <a:off x="4728458" y="1471612"/>
            <a:ext cx="1190" cy="2024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+mn-lt"/>
            </a:endParaRPr>
          </a:p>
        </p:txBody>
      </p:sp>
      <p:sp>
        <p:nvSpPr>
          <p:cNvPr id="93" name="Rectangle 81"/>
          <p:cNvSpPr>
            <a:spLocks noChangeArrowheads="1"/>
          </p:cNvSpPr>
          <p:nvPr/>
        </p:nvSpPr>
        <p:spPr bwMode="auto">
          <a:xfrm>
            <a:off x="816371" y="3272125"/>
            <a:ext cx="45525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2100" b="1" dirty="0" err="1">
                <a:solidFill>
                  <a:srgbClr val="474A81"/>
                </a:solidFill>
                <a:latin typeface="+mn-lt"/>
              </a:rPr>
              <a:t>Não</a:t>
            </a:r>
            <a:endParaRPr lang="en-US" sz="1500" dirty="0">
              <a:solidFill>
                <a:srgbClr val="474A81"/>
              </a:solidFill>
              <a:latin typeface="+mn-lt"/>
            </a:endParaRPr>
          </a:p>
        </p:txBody>
      </p:sp>
      <p:sp>
        <p:nvSpPr>
          <p:cNvPr id="94" name="Rectangle 82"/>
          <p:cNvSpPr>
            <a:spLocks noChangeArrowheads="1"/>
          </p:cNvSpPr>
          <p:nvPr/>
        </p:nvSpPr>
        <p:spPr bwMode="auto">
          <a:xfrm>
            <a:off x="2151254" y="3251597"/>
            <a:ext cx="6091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2100" b="1">
                <a:solidFill>
                  <a:srgbClr val="000080"/>
                </a:solidFill>
                <a:latin typeface="+mn-lt"/>
              </a:rPr>
              <a:t> </a:t>
            </a:r>
            <a:endParaRPr lang="en-US" sz="1500">
              <a:latin typeface="+mn-lt"/>
            </a:endParaRPr>
          </a:p>
        </p:txBody>
      </p:sp>
      <p:sp>
        <p:nvSpPr>
          <p:cNvPr id="95" name="Rectangle 83"/>
          <p:cNvSpPr>
            <a:spLocks noChangeArrowheads="1"/>
          </p:cNvSpPr>
          <p:nvPr/>
        </p:nvSpPr>
        <p:spPr bwMode="auto">
          <a:xfrm>
            <a:off x="1835754" y="2851547"/>
            <a:ext cx="13756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500" b="1" dirty="0" err="1">
                <a:solidFill>
                  <a:srgbClr val="A50021"/>
                </a:solidFill>
                <a:latin typeface="+mn-lt"/>
              </a:rPr>
              <a:t>Recursos</a:t>
            </a:r>
            <a:r>
              <a:rPr lang="en-US" sz="1500" b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en-US" sz="1500" b="1" dirty="0" err="1">
                <a:solidFill>
                  <a:srgbClr val="A50021"/>
                </a:solidFill>
                <a:latin typeface="+mn-lt"/>
              </a:rPr>
              <a:t>comuns</a:t>
            </a:r>
            <a:endParaRPr lang="en-US" sz="1500" dirty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96" name="Rectangle 84"/>
          <p:cNvSpPr>
            <a:spLocks noChangeArrowheads="1"/>
          </p:cNvSpPr>
          <p:nvPr/>
        </p:nvSpPr>
        <p:spPr bwMode="auto">
          <a:xfrm>
            <a:off x="4713915" y="2851548"/>
            <a:ext cx="528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00FF"/>
                </a:solidFill>
                <a:latin typeface="+mn-lt"/>
              </a:rPr>
              <a:t> </a:t>
            </a:r>
            <a:endParaRPr lang="en-US" sz="1500">
              <a:latin typeface="+mn-lt"/>
            </a:endParaRPr>
          </a:p>
        </p:txBody>
      </p:sp>
      <p:sp>
        <p:nvSpPr>
          <p:cNvPr id="97" name="Rectangle 85"/>
          <p:cNvSpPr>
            <a:spLocks noChangeArrowheads="1"/>
          </p:cNvSpPr>
          <p:nvPr/>
        </p:nvSpPr>
        <p:spPr bwMode="auto">
          <a:xfrm>
            <a:off x="1648049" y="3043579"/>
            <a:ext cx="529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50">
                <a:solidFill>
                  <a:srgbClr val="000000"/>
                </a:solidFill>
                <a:latin typeface="+mn-lt"/>
              </a:rPr>
              <a:t>·</a:t>
            </a:r>
            <a:endParaRPr lang="en-US" sz="1500">
              <a:latin typeface="+mn-lt"/>
            </a:endParaRPr>
          </a:p>
        </p:txBody>
      </p:sp>
      <p:sp>
        <p:nvSpPr>
          <p:cNvPr id="98" name="Rectangle 86"/>
          <p:cNvSpPr>
            <a:spLocks noChangeArrowheads="1"/>
          </p:cNvSpPr>
          <p:nvPr/>
        </p:nvSpPr>
        <p:spPr bwMode="auto">
          <a:xfrm>
            <a:off x="2079715" y="3043579"/>
            <a:ext cx="4809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50">
                <a:solidFill>
                  <a:srgbClr val="000000"/>
                </a:solidFill>
                <a:latin typeface="+mn-lt"/>
              </a:rPr>
              <a:t> </a:t>
            </a:r>
            <a:endParaRPr lang="en-US" sz="1500">
              <a:latin typeface="+mn-lt"/>
            </a:endParaRPr>
          </a:p>
        </p:txBody>
      </p:sp>
      <p:sp>
        <p:nvSpPr>
          <p:cNvPr id="99" name="Rectangle 87"/>
          <p:cNvSpPr>
            <a:spLocks noChangeArrowheads="1"/>
          </p:cNvSpPr>
          <p:nvPr/>
        </p:nvSpPr>
        <p:spPr bwMode="auto">
          <a:xfrm>
            <a:off x="1893972" y="3043579"/>
            <a:ext cx="116839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Peixe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do mar;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00" name="Rectangle 88"/>
          <p:cNvSpPr>
            <a:spLocks noChangeArrowheads="1"/>
          </p:cNvSpPr>
          <p:nvPr/>
        </p:nvSpPr>
        <p:spPr bwMode="auto">
          <a:xfrm>
            <a:off x="4193040" y="3127772"/>
            <a:ext cx="4809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50">
                <a:solidFill>
                  <a:srgbClr val="000000"/>
                </a:solidFill>
                <a:latin typeface="+mn-lt"/>
              </a:rPr>
              <a:t> </a:t>
            </a:r>
            <a:endParaRPr lang="en-US" sz="1500">
              <a:latin typeface="+mn-lt"/>
            </a:endParaRPr>
          </a:p>
        </p:txBody>
      </p:sp>
      <p:sp>
        <p:nvSpPr>
          <p:cNvPr id="101" name="Rectangle 89"/>
          <p:cNvSpPr>
            <a:spLocks noChangeArrowheads="1"/>
          </p:cNvSpPr>
          <p:nvPr/>
        </p:nvSpPr>
        <p:spPr bwMode="auto">
          <a:xfrm>
            <a:off x="1648049" y="3297182"/>
            <a:ext cx="529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50">
                <a:solidFill>
                  <a:srgbClr val="000000"/>
                </a:solidFill>
                <a:latin typeface="+mn-lt"/>
              </a:rPr>
              <a:t>·</a:t>
            </a:r>
            <a:endParaRPr lang="en-US" sz="1500">
              <a:latin typeface="+mn-lt"/>
            </a:endParaRPr>
          </a:p>
        </p:txBody>
      </p:sp>
      <p:sp>
        <p:nvSpPr>
          <p:cNvPr id="102" name="Rectangle 90"/>
          <p:cNvSpPr>
            <a:spLocks noChangeArrowheads="1"/>
          </p:cNvSpPr>
          <p:nvPr/>
        </p:nvSpPr>
        <p:spPr bwMode="auto">
          <a:xfrm>
            <a:off x="2079715" y="3297182"/>
            <a:ext cx="4809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50">
                <a:solidFill>
                  <a:srgbClr val="000000"/>
                </a:solidFill>
                <a:latin typeface="+mn-lt"/>
              </a:rPr>
              <a:t> </a:t>
            </a:r>
            <a:endParaRPr lang="en-US" sz="1500">
              <a:latin typeface="+mn-lt"/>
            </a:endParaRPr>
          </a:p>
        </p:txBody>
      </p:sp>
      <p:sp>
        <p:nvSpPr>
          <p:cNvPr id="103" name="Rectangle 91"/>
          <p:cNvSpPr>
            <a:spLocks noChangeArrowheads="1"/>
          </p:cNvSpPr>
          <p:nvPr/>
        </p:nvSpPr>
        <p:spPr bwMode="auto">
          <a:xfrm>
            <a:off x="1867425" y="3297182"/>
            <a:ext cx="136793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Meio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ambiente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;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04" name="Rectangle 92"/>
          <p:cNvSpPr>
            <a:spLocks noChangeArrowheads="1"/>
          </p:cNvSpPr>
          <p:nvPr/>
        </p:nvSpPr>
        <p:spPr bwMode="auto">
          <a:xfrm>
            <a:off x="4193040" y="3381375"/>
            <a:ext cx="4809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50">
                <a:solidFill>
                  <a:srgbClr val="000000"/>
                </a:solidFill>
                <a:latin typeface="+mn-lt"/>
              </a:rPr>
              <a:t> </a:t>
            </a:r>
            <a:endParaRPr lang="en-US" sz="1500">
              <a:latin typeface="+mn-lt"/>
            </a:endParaRPr>
          </a:p>
        </p:txBody>
      </p:sp>
      <p:sp>
        <p:nvSpPr>
          <p:cNvPr id="105" name="Rectangle 93"/>
          <p:cNvSpPr>
            <a:spLocks noChangeArrowheads="1"/>
          </p:cNvSpPr>
          <p:nvPr/>
        </p:nvSpPr>
        <p:spPr bwMode="auto">
          <a:xfrm>
            <a:off x="1652194" y="3550786"/>
            <a:ext cx="577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+mn-lt"/>
              </a:rPr>
              <a:t>·</a:t>
            </a:r>
            <a:endParaRPr lang="en-US" sz="1500">
              <a:latin typeface="+mn-lt"/>
            </a:endParaRPr>
          </a:p>
        </p:txBody>
      </p:sp>
      <p:sp>
        <p:nvSpPr>
          <p:cNvPr id="106" name="Rectangle 94"/>
          <p:cNvSpPr>
            <a:spLocks noChangeArrowheads="1"/>
          </p:cNvSpPr>
          <p:nvPr/>
        </p:nvSpPr>
        <p:spPr bwMode="auto">
          <a:xfrm>
            <a:off x="2089217" y="3550786"/>
            <a:ext cx="528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+mn-lt"/>
              </a:rPr>
              <a:t> </a:t>
            </a:r>
            <a:endParaRPr lang="en-US" sz="1500">
              <a:latin typeface="+mn-lt"/>
            </a:endParaRPr>
          </a:p>
        </p:txBody>
      </p:sp>
      <p:sp>
        <p:nvSpPr>
          <p:cNvPr id="107" name="Rectangle 95"/>
          <p:cNvSpPr>
            <a:spLocks noChangeArrowheads="1"/>
          </p:cNvSpPr>
          <p:nvPr/>
        </p:nvSpPr>
        <p:spPr bwMode="auto">
          <a:xfrm>
            <a:off x="1872738" y="3569836"/>
            <a:ext cx="152221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Rodovias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públicas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congestionadas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08" name="Rectangle 97"/>
          <p:cNvSpPr>
            <a:spLocks noChangeArrowheads="1"/>
          </p:cNvSpPr>
          <p:nvPr/>
        </p:nvSpPr>
        <p:spPr bwMode="auto">
          <a:xfrm>
            <a:off x="3128002" y="3888582"/>
            <a:ext cx="528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+mn-lt"/>
              </a:rPr>
              <a:t> </a:t>
            </a:r>
            <a:endParaRPr lang="en-US" sz="1500">
              <a:latin typeface="+mn-lt"/>
            </a:endParaRPr>
          </a:p>
        </p:txBody>
      </p:sp>
      <p:sp>
        <p:nvSpPr>
          <p:cNvPr id="109" name="Rectangle 98"/>
          <p:cNvSpPr>
            <a:spLocks noChangeArrowheads="1"/>
          </p:cNvSpPr>
          <p:nvPr/>
        </p:nvSpPr>
        <p:spPr bwMode="auto">
          <a:xfrm>
            <a:off x="4137904" y="2856066"/>
            <a:ext cx="108747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500" b="1">
                <a:solidFill>
                  <a:srgbClr val="A50021"/>
                </a:solidFill>
                <a:latin typeface="+mn-lt"/>
              </a:rPr>
              <a:t>Bens públicos</a:t>
            </a:r>
            <a:endParaRPr lang="en-US" sz="150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110" name="Rectangle 99"/>
          <p:cNvSpPr>
            <a:spLocks noChangeArrowheads="1"/>
          </p:cNvSpPr>
          <p:nvPr/>
        </p:nvSpPr>
        <p:spPr bwMode="auto">
          <a:xfrm>
            <a:off x="6318877" y="2851548"/>
            <a:ext cx="528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00FF"/>
                </a:solidFill>
                <a:latin typeface="+mn-lt"/>
              </a:rPr>
              <a:t> </a:t>
            </a:r>
            <a:endParaRPr lang="en-US" sz="1500">
              <a:latin typeface="+mn-lt"/>
            </a:endParaRPr>
          </a:p>
        </p:txBody>
      </p:sp>
      <p:sp>
        <p:nvSpPr>
          <p:cNvPr id="111" name="Rectangle 100"/>
          <p:cNvSpPr>
            <a:spLocks noChangeArrowheads="1"/>
          </p:cNvSpPr>
          <p:nvPr/>
        </p:nvSpPr>
        <p:spPr bwMode="auto">
          <a:xfrm>
            <a:off x="3964630" y="3132291"/>
            <a:ext cx="529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50">
                <a:solidFill>
                  <a:srgbClr val="000000"/>
                </a:solidFill>
                <a:latin typeface="+mn-lt"/>
              </a:rPr>
              <a:t>·</a:t>
            </a:r>
            <a:endParaRPr lang="en-US" sz="1500">
              <a:latin typeface="+mn-lt"/>
            </a:endParaRPr>
          </a:p>
        </p:txBody>
      </p:sp>
      <p:sp>
        <p:nvSpPr>
          <p:cNvPr id="112" name="Rectangle 101"/>
          <p:cNvSpPr>
            <a:spLocks noChangeArrowheads="1"/>
          </p:cNvSpPr>
          <p:nvPr/>
        </p:nvSpPr>
        <p:spPr bwMode="auto">
          <a:xfrm>
            <a:off x="4935394" y="3127772"/>
            <a:ext cx="4809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50">
                <a:solidFill>
                  <a:srgbClr val="000000"/>
                </a:solidFill>
                <a:latin typeface="+mn-lt"/>
              </a:rPr>
              <a:t> </a:t>
            </a:r>
            <a:endParaRPr lang="en-US" sz="1500">
              <a:latin typeface="+mn-lt"/>
            </a:endParaRPr>
          </a:p>
        </p:txBody>
      </p:sp>
      <p:sp>
        <p:nvSpPr>
          <p:cNvPr id="113" name="Rectangle 102"/>
          <p:cNvSpPr>
            <a:spLocks noChangeArrowheads="1"/>
          </p:cNvSpPr>
          <p:nvPr/>
        </p:nvSpPr>
        <p:spPr bwMode="auto">
          <a:xfrm>
            <a:off x="4124518" y="3131100"/>
            <a:ext cx="140833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Defesa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nacional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;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14" name="Rectangle 104"/>
          <p:cNvSpPr>
            <a:spLocks noChangeArrowheads="1"/>
          </p:cNvSpPr>
          <p:nvPr/>
        </p:nvSpPr>
        <p:spPr bwMode="auto">
          <a:xfrm>
            <a:off x="6548096" y="3127772"/>
            <a:ext cx="4809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50">
                <a:solidFill>
                  <a:srgbClr val="000000"/>
                </a:solidFill>
                <a:latin typeface="+mn-lt"/>
              </a:rPr>
              <a:t> </a:t>
            </a:r>
            <a:endParaRPr lang="en-US" sz="1500">
              <a:latin typeface="+mn-lt"/>
            </a:endParaRPr>
          </a:p>
        </p:txBody>
      </p:sp>
      <p:sp>
        <p:nvSpPr>
          <p:cNvPr id="115" name="Rectangle 105"/>
          <p:cNvSpPr>
            <a:spLocks noChangeArrowheads="1"/>
          </p:cNvSpPr>
          <p:nvPr/>
        </p:nvSpPr>
        <p:spPr bwMode="auto">
          <a:xfrm>
            <a:off x="3964630" y="3385894"/>
            <a:ext cx="529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50">
                <a:solidFill>
                  <a:srgbClr val="000000"/>
                </a:solidFill>
                <a:latin typeface="+mn-lt"/>
              </a:rPr>
              <a:t>·</a:t>
            </a:r>
            <a:endParaRPr lang="en-US" sz="1500">
              <a:latin typeface="+mn-lt"/>
            </a:endParaRPr>
          </a:p>
        </p:txBody>
      </p:sp>
      <p:sp>
        <p:nvSpPr>
          <p:cNvPr id="116" name="Rectangle 106"/>
          <p:cNvSpPr>
            <a:spLocks noChangeArrowheads="1"/>
          </p:cNvSpPr>
          <p:nvPr/>
        </p:nvSpPr>
        <p:spPr bwMode="auto">
          <a:xfrm>
            <a:off x="4464538" y="3297182"/>
            <a:ext cx="4809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50">
                <a:solidFill>
                  <a:srgbClr val="000000"/>
                </a:solidFill>
                <a:latin typeface="+mn-lt"/>
              </a:rPr>
              <a:t> </a:t>
            </a:r>
            <a:endParaRPr lang="en-US" sz="1500">
              <a:latin typeface="+mn-lt"/>
            </a:endParaRPr>
          </a:p>
        </p:txBody>
      </p:sp>
      <p:sp>
        <p:nvSpPr>
          <p:cNvPr id="117" name="Rectangle 107"/>
          <p:cNvSpPr>
            <a:spLocks noChangeArrowheads="1"/>
          </p:cNvSpPr>
          <p:nvPr/>
        </p:nvSpPr>
        <p:spPr bwMode="auto">
          <a:xfrm>
            <a:off x="4158797" y="3359700"/>
            <a:ext cx="130882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Conhecimento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;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18" name="Rectangle 108"/>
          <p:cNvSpPr>
            <a:spLocks noChangeArrowheads="1"/>
          </p:cNvSpPr>
          <p:nvPr/>
        </p:nvSpPr>
        <p:spPr bwMode="auto">
          <a:xfrm>
            <a:off x="6012315" y="3381375"/>
            <a:ext cx="4809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50">
                <a:solidFill>
                  <a:srgbClr val="000000"/>
                </a:solidFill>
                <a:latin typeface="+mn-lt"/>
              </a:rPr>
              <a:t> </a:t>
            </a:r>
            <a:endParaRPr lang="en-US" sz="1500">
              <a:latin typeface="+mn-lt"/>
            </a:endParaRPr>
          </a:p>
        </p:txBody>
      </p:sp>
      <p:sp>
        <p:nvSpPr>
          <p:cNvPr id="119" name="Rectangle 109"/>
          <p:cNvSpPr>
            <a:spLocks noChangeArrowheads="1"/>
          </p:cNvSpPr>
          <p:nvPr/>
        </p:nvSpPr>
        <p:spPr bwMode="auto">
          <a:xfrm>
            <a:off x="3968775" y="3639498"/>
            <a:ext cx="577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+mn-lt"/>
              </a:rPr>
              <a:t>·</a:t>
            </a:r>
            <a:endParaRPr lang="en-US" sz="1500">
              <a:latin typeface="+mn-lt"/>
            </a:endParaRPr>
          </a:p>
        </p:txBody>
      </p:sp>
      <p:sp>
        <p:nvSpPr>
          <p:cNvPr id="120" name="Rectangle 110"/>
          <p:cNvSpPr>
            <a:spLocks noChangeArrowheads="1"/>
          </p:cNvSpPr>
          <p:nvPr/>
        </p:nvSpPr>
        <p:spPr bwMode="auto">
          <a:xfrm>
            <a:off x="4474039" y="3550786"/>
            <a:ext cx="528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+mn-lt"/>
              </a:rPr>
              <a:t> </a:t>
            </a:r>
            <a:endParaRPr lang="en-US" sz="1500">
              <a:latin typeface="+mn-lt"/>
            </a:endParaRPr>
          </a:p>
        </p:txBody>
      </p:sp>
      <p:sp>
        <p:nvSpPr>
          <p:cNvPr id="121" name="Rectangle 113"/>
          <p:cNvSpPr>
            <a:spLocks noChangeArrowheads="1"/>
          </p:cNvSpPr>
          <p:nvPr/>
        </p:nvSpPr>
        <p:spPr bwMode="auto">
          <a:xfrm>
            <a:off x="5512824" y="3888582"/>
            <a:ext cx="528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+mn-lt"/>
              </a:rPr>
              <a:t> </a:t>
            </a:r>
            <a:endParaRPr lang="en-US" sz="1500">
              <a:latin typeface="+mn-lt"/>
            </a:endParaRPr>
          </a:p>
        </p:txBody>
      </p:sp>
      <p:sp>
        <p:nvSpPr>
          <p:cNvPr id="127" name="Rectangle 119"/>
          <p:cNvSpPr>
            <a:spLocks noChangeArrowheads="1"/>
          </p:cNvSpPr>
          <p:nvPr/>
        </p:nvSpPr>
        <p:spPr bwMode="auto">
          <a:xfrm>
            <a:off x="4708216" y="2831306"/>
            <a:ext cx="20241" cy="2024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+mn-lt"/>
            </a:endParaRPr>
          </a:p>
        </p:txBody>
      </p:sp>
      <p:sp>
        <p:nvSpPr>
          <p:cNvPr id="128" name="Line 120"/>
          <p:cNvSpPr>
            <a:spLocks noChangeShapeType="1"/>
          </p:cNvSpPr>
          <p:nvPr/>
        </p:nvSpPr>
        <p:spPr bwMode="auto">
          <a:xfrm>
            <a:off x="4708216" y="2831306"/>
            <a:ext cx="20241" cy="11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+mn-lt"/>
            </a:endParaRPr>
          </a:p>
        </p:txBody>
      </p:sp>
      <p:sp>
        <p:nvSpPr>
          <p:cNvPr id="129" name="Line 121"/>
          <p:cNvSpPr>
            <a:spLocks noChangeShapeType="1"/>
          </p:cNvSpPr>
          <p:nvPr/>
        </p:nvSpPr>
        <p:spPr bwMode="auto">
          <a:xfrm>
            <a:off x="4708216" y="2831306"/>
            <a:ext cx="1191" cy="2024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+mn-lt"/>
            </a:endParaRPr>
          </a:p>
        </p:txBody>
      </p:sp>
      <p:sp>
        <p:nvSpPr>
          <p:cNvPr id="154" name="Rectangle 146"/>
          <p:cNvSpPr>
            <a:spLocks noChangeArrowheads="1"/>
          </p:cNvSpPr>
          <p:nvPr/>
        </p:nvSpPr>
        <p:spPr bwMode="auto">
          <a:xfrm>
            <a:off x="74969" y="2573527"/>
            <a:ext cx="1161151" cy="34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9056" tIns="34529" rIns="69056" bIns="34529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A50021"/>
                </a:solidFill>
                <a:latin typeface="+mn-lt"/>
              </a:rPr>
              <a:t>Excluíveis</a:t>
            </a:r>
            <a:r>
              <a:rPr lang="en-US" b="1" dirty="0">
                <a:solidFill>
                  <a:srgbClr val="A50021"/>
                </a:solidFill>
                <a:latin typeface="+mn-lt"/>
              </a:rPr>
              <a:t>?</a:t>
            </a:r>
          </a:p>
        </p:txBody>
      </p:sp>
      <p:sp>
        <p:nvSpPr>
          <p:cNvPr id="155" name="Rectangle 147"/>
          <p:cNvSpPr>
            <a:spLocks noChangeArrowheads="1"/>
          </p:cNvSpPr>
          <p:nvPr/>
        </p:nvSpPr>
        <p:spPr bwMode="auto">
          <a:xfrm>
            <a:off x="4154792" y="3645451"/>
            <a:ext cx="175746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Rodovias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públicas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não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congestionadas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56" name="Rectangle 148"/>
          <p:cNvSpPr>
            <a:spLocks noChangeArrowheads="1"/>
          </p:cNvSpPr>
          <p:nvPr/>
        </p:nvSpPr>
        <p:spPr bwMode="auto">
          <a:xfrm>
            <a:off x="4107024" y="2164667"/>
            <a:ext cx="175746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Rodovias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privadas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não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congestionadas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7" name="Retângulo 156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8" name="Retângulo 157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159" name="Grupo 158"/>
          <p:cNvGrpSpPr/>
          <p:nvPr/>
        </p:nvGrpSpPr>
        <p:grpSpPr>
          <a:xfrm>
            <a:off x="7032730" y="622876"/>
            <a:ext cx="2055854" cy="536417"/>
            <a:chOff x="7032730" y="622876"/>
            <a:chExt cx="2055854" cy="536417"/>
          </a:xfrm>
        </p:grpSpPr>
        <p:pic>
          <p:nvPicPr>
            <p:cNvPr id="160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33491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1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32730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36836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" name="Retângulo 162"/>
          <p:cNvSpPr/>
          <p:nvPr/>
        </p:nvSpPr>
        <p:spPr>
          <a:xfrm>
            <a:off x="1389215" y="1340158"/>
            <a:ext cx="2316935" cy="14179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4" name="Retângulo 163"/>
          <p:cNvSpPr/>
          <p:nvPr/>
        </p:nvSpPr>
        <p:spPr>
          <a:xfrm>
            <a:off x="1389215" y="2831661"/>
            <a:ext cx="2316935" cy="14179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5" name="Retângulo 164"/>
          <p:cNvSpPr/>
          <p:nvPr/>
        </p:nvSpPr>
        <p:spPr>
          <a:xfrm>
            <a:off x="3802188" y="2834981"/>
            <a:ext cx="2316935" cy="14179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6" name="Retângulo 165"/>
          <p:cNvSpPr/>
          <p:nvPr/>
        </p:nvSpPr>
        <p:spPr>
          <a:xfrm>
            <a:off x="3802188" y="1340158"/>
            <a:ext cx="2316935" cy="14179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7" name="Retângulo 166"/>
          <p:cNvSpPr/>
          <p:nvPr/>
        </p:nvSpPr>
        <p:spPr>
          <a:xfrm>
            <a:off x="6250637" y="1372538"/>
            <a:ext cx="2825123" cy="156358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8" name="Retângulo 167"/>
          <p:cNvSpPr/>
          <p:nvPr/>
        </p:nvSpPr>
        <p:spPr>
          <a:xfrm>
            <a:off x="6337674" y="1446118"/>
            <a:ext cx="2658881" cy="144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alt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Exclusividade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Pessoas podem ser impedidas de usar o bem.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Leis reconhecem e regulamentam direitos </a:t>
            </a:r>
            <a:r>
              <a:rPr lang="pt-BR" alt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propriedade 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privada.</a:t>
            </a:r>
          </a:p>
        </p:txBody>
      </p:sp>
      <p:sp>
        <p:nvSpPr>
          <p:cNvPr id="169" name="Retângulo 168"/>
          <p:cNvSpPr/>
          <p:nvPr/>
        </p:nvSpPr>
        <p:spPr>
          <a:xfrm>
            <a:off x="6250637" y="3139954"/>
            <a:ext cx="2825123" cy="140772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0" name="Retângulo 169"/>
          <p:cNvSpPr/>
          <p:nvPr/>
        </p:nvSpPr>
        <p:spPr>
          <a:xfrm>
            <a:off x="6392588" y="3357667"/>
            <a:ext cx="263160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alt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Rival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uso do bem por uma pessoa diminui o </a:t>
            </a:r>
            <a:r>
              <a:rPr lang="pt-BR" alt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prazer de 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outra em usar aquele bem.</a:t>
            </a:r>
          </a:p>
        </p:txBody>
      </p:sp>
    </p:spTree>
    <p:extLst>
      <p:ext uri="{BB962C8B-B14F-4D97-AF65-F5344CB8AC3E}">
        <p14:creationId xmlns="" xmlns:p14="http://schemas.microsoft.com/office/powerpoint/2010/main" val="27750659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7416" y="1104701"/>
            <a:ext cx="4519592" cy="147357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8232" y="766147"/>
            <a:ext cx="1532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 b="1" dirty="0" smtClean="0">
                <a:solidFill>
                  <a:srgbClr val="C00000"/>
                </a:solidFill>
              </a:rPr>
              <a:t> Tipos </a:t>
            </a:r>
            <a:r>
              <a:rPr lang="pt-BR" sz="1600" b="1" dirty="0">
                <a:solidFill>
                  <a:srgbClr val="C00000"/>
                </a:solidFill>
              </a:rPr>
              <a:t>de bem</a:t>
            </a:r>
          </a:p>
        </p:txBody>
      </p:sp>
      <p:sp>
        <p:nvSpPr>
          <p:cNvPr id="5" name="Retângulo 4"/>
          <p:cNvSpPr/>
          <p:nvPr/>
        </p:nvSpPr>
        <p:spPr>
          <a:xfrm>
            <a:off x="349557" y="1172941"/>
            <a:ext cx="4463928" cy="132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Bens </a:t>
            </a:r>
            <a:r>
              <a:rPr lang="en-US" alt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privados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ao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mesmo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tempo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excluíveis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rivais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Bens </a:t>
            </a:r>
            <a:r>
              <a:rPr lang="en-US" alt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públicos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nem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excluíveis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nem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rivais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Recursos</a:t>
            </a:r>
            <a:r>
              <a:rPr lang="en-US" alt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comuns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rivais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mas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não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excluíveis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Monopólios</a:t>
            </a:r>
            <a:r>
              <a:rPr lang="en-US" alt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naturais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excluíveis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mas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não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rivais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7032730" y="622876"/>
            <a:ext cx="2055854" cy="536417"/>
            <a:chOff x="7032730" y="622876"/>
            <a:chExt cx="2055854" cy="536417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33491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32730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36836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tângulo 12"/>
          <p:cNvSpPr/>
          <p:nvPr/>
        </p:nvSpPr>
        <p:spPr>
          <a:xfrm>
            <a:off x="167737" y="3062104"/>
            <a:ext cx="4526183" cy="182379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8232" y="2709664"/>
            <a:ext cx="1559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 b="1" dirty="0" smtClean="0">
                <a:solidFill>
                  <a:schemeClr val="tx2"/>
                </a:solidFill>
              </a:rPr>
              <a:t> Bens </a:t>
            </a:r>
            <a:r>
              <a:rPr lang="pt-BR" sz="1600" b="1" dirty="0" smtClean="0">
                <a:solidFill>
                  <a:schemeClr val="tx2"/>
                </a:solidFill>
              </a:rPr>
              <a:t>públicos</a:t>
            </a:r>
            <a:endParaRPr lang="pt-BR" sz="1600" b="1" dirty="0">
              <a:solidFill>
                <a:schemeClr val="tx2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37724" y="3164226"/>
            <a:ext cx="4425635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alt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Não disputáveis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custo marginal de prover o bem para um consumidor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adicional é zero para qualquer nível de produção.</a:t>
            </a: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pt-BR" altLang="pt-B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t-BR" alt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Não exclusivos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indivíduos não podem ser excluídos do consumo do bem.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4778080" y="1407811"/>
            <a:ext cx="4297680" cy="143659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905831" y="1486845"/>
            <a:ext cx="1501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Bens públicos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4933127" y="1830491"/>
            <a:ext cx="400329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Nem todos os bens produzidos pelo </a:t>
            </a:r>
            <a:r>
              <a:rPr lang="pt-BR" alt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governo são 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públicos. Alguns são disputáveis ou exclusivos.</a:t>
            </a:r>
          </a:p>
          <a:p>
            <a:pPr algn="just">
              <a:lnSpc>
                <a:spcPct val="90000"/>
              </a:lnSpc>
            </a:pPr>
            <a:endParaRPr lang="pt-BR" alt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pt-BR" alt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Exemplos: </a:t>
            </a: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educação e parques.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4778080" y="3055187"/>
            <a:ext cx="4293815" cy="161234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866791" y="3119104"/>
            <a:ext cx="3545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Bens públicos importantes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890754" y="3518811"/>
            <a:ext cx="399968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Defesa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nacional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Pesquisa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básica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Programas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combate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à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pobreza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6137574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6551" y="769637"/>
            <a:ext cx="1559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 b="1" dirty="0" smtClean="0">
                <a:solidFill>
                  <a:schemeClr val="tx2"/>
                </a:solidFill>
              </a:rPr>
              <a:t> Bens </a:t>
            </a:r>
            <a:r>
              <a:rPr lang="pt-BR" sz="1600" b="1" dirty="0" smtClean="0">
                <a:solidFill>
                  <a:schemeClr val="tx2"/>
                </a:solidFill>
              </a:rPr>
              <a:t>públicos</a:t>
            </a:r>
            <a:endParaRPr lang="pt-BR" sz="1600" b="1" dirty="0">
              <a:solidFill>
                <a:schemeClr val="tx2"/>
              </a:solidFill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975656" y="1281758"/>
            <a:ext cx="7874794" cy="3370659"/>
            <a:chOff x="1393" y="961"/>
            <a:chExt cx="6614" cy="2831"/>
          </a:xfrm>
        </p:grpSpPr>
        <p:sp>
          <p:nvSpPr>
            <p:cNvPr id="7" name="Line 25"/>
            <p:cNvSpPr>
              <a:spLocks noChangeShapeType="1"/>
            </p:cNvSpPr>
            <p:nvPr/>
          </p:nvSpPr>
          <p:spPr bwMode="auto">
            <a:xfrm>
              <a:off x="1393" y="2497"/>
              <a:ext cx="1103" cy="1295"/>
            </a:xfrm>
            <a:prstGeom prst="line">
              <a:avLst/>
            </a:prstGeom>
            <a:noFill/>
            <a:ln w="5080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8" name="Line 26"/>
            <p:cNvSpPr>
              <a:spLocks noChangeShapeType="1"/>
            </p:cNvSpPr>
            <p:nvPr/>
          </p:nvSpPr>
          <p:spPr bwMode="auto">
            <a:xfrm>
              <a:off x="1393" y="1777"/>
              <a:ext cx="1007" cy="1295"/>
            </a:xfrm>
            <a:prstGeom prst="line">
              <a:avLst/>
            </a:prstGeom>
            <a:noFill/>
            <a:ln w="5080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9" name="Line 27"/>
            <p:cNvSpPr>
              <a:spLocks noChangeShapeType="1"/>
            </p:cNvSpPr>
            <p:nvPr/>
          </p:nvSpPr>
          <p:spPr bwMode="auto">
            <a:xfrm>
              <a:off x="1418" y="961"/>
              <a:ext cx="982" cy="2111"/>
            </a:xfrm>
            <a:prstGeom prst="line">
              <a:avLst/>
            </a:prstGeom>
            <a:noFill/>
            <a:ln w="508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1" name="Line 28"/>
            <p:cNvSpPr>
              <a:spLocks noChangeShapeType="1"/>
            </p:cNvSpPr>
            <p:nvPr/>
          </p:nvSpPr>
          <p:spPr bwMode="auto">
            <a:xfrm>
              <a:off x="2401" y="3073"/>
              <a:ext cx="575" cy="719"/>
            </a:xfrm>
            <a:prstGeom prst="line">
              <a:avLst/>
            </a:prstGeom>
            <a:noFill/>
            <a:ln w="508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12" name="Rectangle 29"/>
            <p:cNvSpPr>
              <a:spLocks noChangeArrowheads="1"/>
            </p:cNvSpPr>
            <p:nvPr/>
          </p:nvSpPr>
          <p:spPr bwMode="auto">
            <a:xfrm>
              <a:off x="2353" y="3457"/>
              <a:ext cx="2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pt-BR" sz="1200" b="1" i="1" dirty="0"/>
                <a:t>D</a:t>
              </a:r>
              <a:r>
                <a:rPr lang="en-US" altLang="pt-BR" sz="1200" b="1" i="1" baseline="-25000" dirty="0"/>
                <a:t>1</a:t>
              </a:r>
            </a:p>
          </p:txBody>
        </p:sp>
        <p:sp>
          <p:nvSpPr>
            <p:cNvPr id="13" name="Rectangle 30"/>
            <p:cNvSpPr>
              <a:spLocks noChangeArrowheads="1"/>
            </p:cNvSpPr>
            <p:nvPr/>
          </p:nvSpPr>
          <p:spPr bwMode="auto">
            <a:xfrm>
              <a:off x="1393" y="2017"/>
              <a:ext cx="2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pt-BR" sz="1200" b="1" i="1"/>
                <a:t>D</a:t>
              </a:r>
              <a:r>
                <a:rPr lang="en-US" altLang="pt-BR" sz="1200" b="1" i="1" baseline="-25000"/>
                <a:t>2</a:t>
              </a:r>
            </a:p>
          </p:txBody>
        </p:sp>
        <p:sp>
          <p:nvSpPr>
            <p:cNvPr id="14" name="Rectangle 31"/>
            <p:cNvSpPr>
              <a:spLocks noChangeArrowheads="1"/>
            </p:cNvSpPr>
            <p:nvPr/>
          </p:nvSpPr>
          <p:spPr bwMode="auto">
            <a:xfrm>
              <a:off x="2305" y="2689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pt-BR" sz="1200" b="1" i="1" dirty="0"/>
                <a:t>D</a:t>
              </a:r>
            </a:p>
          </p:txBody>
        </p:sp>
        <p:sp>
          <p:nvSpPr>
            <p:cNvPr id="15" name="Rectangle 41"/>
            <p:cNvSpPr>
              <a:spLocks noChangeArrowheads="1"/>
            </p:cNvSpPr>
            <p:nvPr/>
          </p:nvSpPr>
          <p:spPr bwMode="auto">
            <a:xfrm>
              <a:off x="1929" y="1012"/>
              <a:ext cx="6078" cy="418"/>
            </a:xfrm>
            <a:prstGeom prst="rect">
              <a:avLst/>
            </a:prstGeom>
            <a:solidFill>
              <a:srgbClr val="219D93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67866" tIns="33338" rIns="67866" bIns="333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pt-BR" sz="1400" dirty="0" err="1">
                  <a:solidFill>
                    <a:schemeClr val="bg1"/>
                  </a:solidFill>
                  <a:latin typeface="+mn-lt"/>
                </a:rPr>
                <a:t>Quando</a:t>
              </a:r>
              <a:r>
                <a:rPr lang="en-US" altLang="pt-BR" sz="1400" dirty="0">
                  <a:solidFill>
                    <a:schemeClr val="bg1"/>
                  </a:solidFill>
                  <a:latin typeface="+mn-lt"/>
                </a:rPr>
                <a:t> um </a:t>
              </a:r>
              <a:r>
                <a:rPr lang="en-US" altLang="pt-BR" sz="1400" dirty="0" err="1">
                  <a:solidFill>
                    <a:schemeClr val="bg1"/>
                  </a:solidFill>
                  <a:latin typeface="+mn-lt"/>
                </a:rPr>
                <a:t>bem</a:t>
              </a:r>
              <a:r>
                <a:rPr lang="en-US" altLang="pt-BR" sz="1400" dirty="0">
                  <a:solidFill>
                    <a:schemeClr val="bg1"/>
                  </a:solidFill>
                  <a:latin typeface="+mn-lt"/>
                </a:rPr>
                <a:t> é </a:t>
              </a:r>
              <a:r>
                <a:rPr lang="en-US" altLang="pt-BR" sz="1400" dirty="0" err="1">
                  <a:solidFill>
                    <a:schemeClr val="bg1"/>
                  </a:solidFill>
                  <a:latin typeface="+mn-lt"/>
                </a:rPr>
                <a:t>não</a:t>
              </a:r>
              <a:r>
                <a:rPr lang="en-US" altLang="pt-BR" sz="14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pt-BR" sz="1400" dirty="0" err="1">
                  <a:solidFill>
                    <a:schemeClr val="bg1"/>
                  </a:solidFill>
                  <a:latin typeface="+mn-lt"/>
                </a:rPr>
                <a:t>disputável</a:t>
              </a:r>
              <a:r>
                <a:rPr lang="en-US" altLang="pt-BR" sz="1400" dirty="0">
                  <a:solidFill>
                    <a:schemeClr val="bg1"/>
                  </a:solidFill>
                  <a:latin typeface="+mn-lt"/>
                </a:rPr>
                <a:t>, o </a:t>
              </a:r>
              <a:r>
                <a:rPr lang="en-US" altLang="pt-BR" sz="1400" dirty="0" err="1">
                  <a:solidFill>
                    <a:schemeClr val="bg1"/>
                  </a:solidFill>
                  <a:latin typeface="+mn-lt"/>
                </a:rPr>
                <a:t>benefício</a:t>
              </a:r>
              <a:r>
                <a:rPr lang="en-US" altLang="pt-BR" sz="1400" dirty="0">
                  <a:solidFill>
                    <a:schemeClr val="bg1"/>
                  </a:solidFill>
                  <a:latin typeface="+mn-lt"/>
                </a:rPr>
                <a:t> marginal </a:t>
              </a:r>
              <a:r>
                <a:rPr lang="en-US" altLang="pt-BR" sz="1400" dirty="0" smtClean="0">
                  <a:solidFill>
                    <a:schemeClr val="bg1"/>
                  </a:solidFill>
                  <a:latin typeface="+mn-lt"/>
                </a:rPr>
                <a:t>social de </a:t>
              </a:r>
              <a:r>
                <a:rPr lang="en-US" altLang="pt-BR" sz="1400" dirty="0" err="1">
                  <a:solidFill>
                    <a:schemeClr val="bg1"/>
                  </a:solidFill>
                  <a:latin typeface="+mn-lt"/>
                </a:rPr>
                <a:t>seu</a:t>
              </a:r>
              <a:r>
                <a:rPr lang="en-US" altLang="pt-BR" sz="14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pt-BR" sz="1400" dirty="0" err="1">
                  <a:solidFill>
                    <a:schemeClr val="bg1"/>
                  </a:solidFill>
                  <a:latin typeface="+mn-lt"/>
                </a:rPr>
                <a:t>consumo</a:t>
              </a:r>
              <a:r>
                <a:rPr lang="en-US" altLang="pt-BR" sz="1400" dirty="0">
                  <a:solidFill>
                    <a:schemeClr val="bg1"/>
                  </a:solidFill>
                  <a:latin typeface="+mn-lt"/>
                </a:rPr>
                <a:t> (</a:t>
              </a:r>
              <a:r>
                <a:rPr lang="en-US" altLang="pt-BR" sz="1400" i="1" dirty="0">
                  <a:solidFill>
                    <a:schemeClr val="bg1"/>
                  </a:solidFill>
                  <a:latin typeface="+mn-lt"/>
                </a:rPr>
                <a:t>D</a:t>
              </a:r>
              <a:r>
                <a:rPr lang="en-US" altLang="pt-BR" sz="1400" dirty="0">
                  <a:solidFill>
                    <a:schemeClr val="bg1"/>
                  </a:solidFill>
                  <a:latin typeface="+mn-lt"/>
                </a:rPr>
                <a:t>) é </a:t>
              </a:r>
              <a:r>
                <a:rPr lang="en-US" altLang="pt-BR" sz="1400" dirty="0" err="1">
                  <a:solidFill>
                    <a:schemeClr val="bg1"/>
                  </a:solidFill>
                  <a:latin typeface="+mn-lt"/>
                </a:rPr>
                <a:t>determinado</a:t>
              </a:r>
              <a:r>
                <a:rPr lang="en-US" altLang="pt-BR" sz="14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pt-BR" sz="1400" dirty="0" err="1">
                  <a:solidFill>
                    <a:schemeClr val="bg1"/>
                  </a:solidFill>
                  <a:latin typeface="+mn-lt"/>
                </a:rPr>
                <a:t>por</a:t>
              </a:r>
              <a:r>
                <a:rPr lang="en-US" altLang="pt-BR" sz="14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pt-BR" sz="1400" dirty="0" err="1">
                  <a:solidFill>
                    <a:schemeClr val="bg1"/>
                  </a:solidFill>
                  <a:latin typeface="+mn-lt"/>
                </a:rPr>
                <a:t>meio</a:t>
              </a:r>
              <a:r>
                <a:rPr lang="en-US" altLang="pt-BR" sz="1400" dirty="0">
                  <a:solidFill>
                    <a:schemeClr val="bg1"/>
                  </a:solidFill>
                  <a:latin typeface="+mn-lt"/>
                </a:rPr>
                <a:t> da soma </a:t>
              </a:r>
              <a:r>
                <a:rPr lang="en-US" altLang="pt-BR" sz="1400" dirty="0" smtClean="0">
                  <a:solidFill>
                    <a:schemeClr val="bg1"/>
                  </a:solidFill>
                  <a:latin typeface="+mn-lt"/>
                </a:rPr>
                <a:t>vertical </a:t>
              </a:r>
              <a:r>
                <a:rPr lang="en-US" altLang="pt-BR" sz="1400" dirty="0">
                  <a:solidFill>
                    <a:schemeClr val="bg1"/>
                  </a:solidFill>
                  <a:latin typeface="+mn-lt"/>
                </a:rPr>
                <a:t>das </a:t>
              </a:r>
              <a:r>
                <a:rPr lang="en-US" altLang="pt-BR" sz="1400" dirty="0" err="1">
                  <a:solidFill>
                    <a:schemeClr val="bg1"/>
                  </a:solidFill>
                  <a:latin typeface="+mn-lt"/>
                </a:rPr>
                <a:t>curvas</a:t>
              </a:r>
              <a:r>
                <a:rPr lang="en-US" altLang="pt-BR" sz="1400" dirty="0">
                  <a:solidFill>
                    <a:schemeClr val="bg1"/>
                  </a:solidFill>
                  <a:latin typeface="+mn-lt"/>
                </a:rPr>
                <a:t> de </a:t>
              </a:r>
              <a:r>
                <a:rPr lang="en-US" altLang="pt-BR" sz="1400" dirty="0" err="1">
                  <a:solidFill>
                    <a:schemeClr val="bg1"/>
                  </a:solidFill>
                  <a:latin typeface="+mn-lt"/>
                </a:rPr>
                <a:t>demanda</a:t>
              </a:r>
              <a:r>
                <a:rPr lang="en-US" altLang="pt-BR" sz="14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pt-BR" sz="1400" dirty="0" err="1">
                  <a:solidFill>
                    <a:schemeClr val="bg1"/>
                  </a:solidFill>
                  <a:latin typeface="+mn-lt"/>
                </a:rPr>
                <a:t>individuais</a:t>
              </a:r>
              <a:r>
                <a:rPr lang="en-US" altLang="pt-BR" sz="14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pt-BR" sz="1400" dirty="0" err="1">
                  <a:solidFill>
                    <a:schemeClr val="bg1"/>
                  </a:solidFill>
                  <a:latin typeface="+mn-lt"/>
                </a:rPr>
                <a:t>pelo</a:t>
              </a:r>
              <a:r>
                <a:rPr lang="en-US" altLang="pt-BR" sz="14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pt-BR" sz="1400" dirty="0" err="1">
                  <a:solidFill>
                    <a:schemeClr val="bg1"/>
                  </a:solidFill>
                  <a:latin typeface="+mn-lt"/>
                </a:rPr>
                <a:t>bem</a:t>
              </a:r>
              <a:r>
                <a:rPr lang="en-US" altLang="pt-BR" sz="1400" dirty="0">
                  <a:solidFill>
                    <a:schemeClr val="bg1"/>
                  </a:solidFill>
                  <a:latin typeface="+mn-lt"/>
                </a:rPr>
                <a:t>.</a:t>
              </a:r>
            </a:p>
          </p:txBody>
        </p:sp>
      </p:grp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988113" y="1302230"/>
            <a:ext cx="0" cy="335637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986372" y="4668127"/>
            <a:ext cx="37028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4757081" y="4574067"/>
            <a:ext cx="847188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 b="1"/>
              <a:t>Produção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753639" y="4658602"/>
            <a:ext cx="222017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 b="1" dirty="0"/>
              <a:t>0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24204" y="1049543"/>
            <a:ext cx="1674173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pt-BR" sz="1200" b="1" dirty="0" err="1" smtClean="0"/>
              <a:t>Benefícios</a:t>
            </a:r>
            <a:r>
              <a:rPr lang="en-US" altLang="pt-BR" sz="1200" b="1" dirty="0" smtClean="0"/>
              <a:t> (</a:t>
            </a:r>
            <a:r>
              <a:rPr lang="en-US" altLang="pt-BR" sz="1200" b="1" dirty="0" err="1" smtClean="0"/>
              <a:t>dólares</a:t>
            </a:r>
            <a:r>
              <a:rPr lang="en-US" altLang="pt-BR" sz="1200" b="1" dirty="0"/>
              <a:t>)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1128057" y="4644314"/>
            <a:ext cx="222017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 b="1"/>
              <a:t>1</a:t>
            </a: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1454288" y="4644314"/>
            <a:ext cx="222017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 b="1"/>
              <a:t>2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779328" y="4644314"/>
            <a:ext cx="222017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 b="1"/>
              <a:t>3</a:t>
            </a: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2105559" y="4644314"/>
            <a:ext cx="222017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 b="1"/>
              <a:t>4</a:t>
            </a: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2431791" y="4644314"/>
            <a:ext cx="222017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 b="1"/>
              <a:t>5</a:t>
            </a: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2756832" y="4644314"/>
            <a:ext cx="222017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 b="1"/>
              <a:t>6</a:t>
            </a: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3083063" y="4644314"/>
            <a:ext cx="222017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 b="1"/>
              <a:t>7</a:t>
            </a: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3408103" y="4644314"/>
            <a:ext cx="222017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 b="1"/>
              <a:t>8</a:t>
            </a: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4060565" y="4644314"/>
            <a:ext cx="306976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 b="1"/>
              <a:t>10</a:t>
            </a: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3734334" y="4644314"/>
            <a:ext cx="222017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 b="1"/>
              <a:t>9</a:t>
            </a:r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345815" y="2844089"/>
            <a:ext cx="435216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 b="1" dirty="0"/>
              <a:t>4,00</a:t>
            </a: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345815" y="2272589"/>
            <a:ext cx="435216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 b="1"/>
              <a:t>5,50</a:t>
            </a: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345815" y="1758239"/>
            <a:ext cx="435216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 b="1"/>
              <a:t>7,00</a:t>
            </a: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1009777" y="2254418"/>
            <a:ext cx="4445794" cy="252414"/>
            <a:chOff x="1393" y="1755"/>
            <a:chExt cx="3734" cy="212"/>
          </a:xfrm>
        </p:grpSpPr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1393" y="1920"/>
              <a:ext cx="2639" cy="0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4071" y="1755"/>
              <a:ext cx="10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pt-BR" sz="1200" b="1"/>
                <a:t>Custo marginal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359463" y="2386889"/>
            <a:ext cx="8389146" cy="2286000"/>
            <a:chOff x="864" y="1872"/>
            <a:chExt cx="7046" cy="1920"/>
          </a:xfrm>
        </p:grpSpPr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1824" y="3024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9" name="Rectangle 24"/>
            <p:cNvSpPr>
              <a:spLocks noChangeArrowheads="1"/>
            </p:cNvSpPr>
            <p:nvPr/>
          </p:nvSpPr>
          <p:spPr bwMode="auto">
            <a:xfrm>
              <a:off x="864" y="2928"/>
              <a:ext cx="36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pt-BR" sz="1200" b="1"/>
                <a:t>1,50</a:t>
              </a:r>
            </a:p>
          </p:txBody>
        </p:sp>
        <p:sp>
          <p:nvSpPr>
            <p:cNvPr id="40" name="Oval 34"/>
            <p:cNvSpPr>
              <a:spLocks noChangeArrowheads="1"/>
            </p:cNvSpPr>
            <p:nvPr/>
          </p:nvSpPr>
          <p:spPr bwMode="auto">
            <a:xfrm>
              <a:off x="1824" y="1872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1" name="Oval 35"/>
            <p:cNvSpPr>
              <a:spLocks noChangeArrowheads="1"/>
            </p:cNvSpPr>
            <p:nvPr/>
          </p:nvSpPr>
          <p:spPr bwMode="auto">
            <a:xfrm>
              <a:off x="1824" y="2352"/>
              <a:ext cx="96" cy="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2" name="Line 37"/>
            <p:cNvSpPr>
              <a:spLocks noChangeShapeType="1"/>
            </p:cNvSpPr>
            <p:nvPr/>
          </p:nvSpPr>
          <p:spPr bwMode="auto">
            <a:xfrm flipV="1">
              <a:off x="1872" y="1921"/>
              <a:ext cx="0" cy="18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3" name="Line 38"/>
            <p:cNvSpPr>
              <a:spLocks noChangeShapeType="1"/>
            </p:cNvSpPr>
            <p:nvPr/>
          </p:nvSpPr>
          <p:spPr bwMode="auto">
            <a:xfrm>
              <a:off x="1393" y="2400"/>
              <a:ext cx="47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4" name="Line 39"/>
            <p:cNvSpPr>
              <a:spLocks noChangeShapeType="1"/>
            </p:cNvSpPr>
            <p:nvPr/>
          </p:nvSpPr>
          <p:spPr bwMode="auto">
            <a:xfrm>
              <a:off x="1393" y="3072"/>
              <a:ext cx="47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2787" y="2268"/>
              <a:ext cx="5123" cy="418"/>
            </a:xfrm>
            <a:prstGeom prst="rect">
              <a:avLst/>
            </a:prstGeom>
            <a:solidFill>
              <a:srgbClr val="219D93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67866" tIns="33338" rIns="67866" bIns="333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pt-BR" sz="1400" dirty="0">
                  <a:solidFill>
                    <a:schemeClr val="bg1"/>
                  </a:solidFill>
                  <a:latin typeface="+mn-lt"/>
                </a:rPr>
                <a:t>A </a:t>
              </a:r>
              <a:r>
                <a:rPr lang="en-US" altLang="pt-BR" sz="1400" dirty="0" err="1">
                  <a:solidFill>
                    <a:schemeClr val="bg1"/>
                  </a:solidFill>
                  <a:latin typeface="+mn-lt"/>
                </a:rPr>
                <a:t>produção</a:t>
              </a:r>
              <a:r>
                <a:rPr lang="en-US" altLang="pt-BR" sz="14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pt-BR" sz="1400" dirty="0" err="1">
                  <a:solidFill>
                    <a:schemeClr val="bg1"/>
                  </a:solidFill>
                  <a:latin typeface="+mn-lt"/>
                </a:rPr>
                <a:t>eficiente</a:t>
              </a:r>
              <a:r>
                <a:rPr lang="en-US" altLang="pt-BR" sz="14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pt-BR" sz="1400" dirty="0" err="1" smtClean="0">
                  <a:solidFill>
                    <a:schemeClr val="bg1"/>
                  </a:solidFill>
                  <a:latin typeface="+mn-lt"/>
                </a:rPr>
                <a:t>ocorre</a:t>
              </a:r>
              <a:r>
                <a:rPr lang="en-US" altLang="pt-BR" sz="140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pt-BR" sz="1400" dirty="0" err="1" smtClean="0">
                  <a:solidFill>
                    <a:schemeClr val="bg1"/>
                  </a:solidFill>
                  <a:latin typeface="+mn-lt"/>
                </a:rPr>
                <a:t>ao</a:t>
              </a:r>
              <a:r>
                <a:rPr lang="en-US" altLang="pt-BR" sz="140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pt-BR" sz="1400" dirty="0">
                  <a:solidFill>
                    <a:schemeClr val="bg1"/>
                  </a:solidFill>
                  <a:latin typeface="+mn-lt"/>
                </a:rPr>
                <a:t>nível de 2 </a:t>
              </a:r>
              <a:r>
                <a:rPr lang="en-US" altLang="pt-BR" sz="1400" dirty="0" err="1">
                  <a:solidFill>
                    <a:schemeClr val="bg1"/>
                  </a:solidFill>
                  <a:latin typeface="+mn-lt"/>
                </a:rPr>
                <a:t>unidades</a:t>
              </a:r>
              <a:r>
                <a:rPr lang="en-US" altLang="pt-BR" sz="1400" dirty="0">
                  <a:solidFill>
                    <a:schemeClr val="bg1"/>
                  </a:solidFill>
                  <a:latin typeface="+mn-lt"/>
                </a:rPr>
                <a:t>, </a:t>
              </a:r>
              <a:r>
                <a:rPr lang="en-US" altLang="pt-BR" sz="140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pt-BR" sz="1400" dirty="0" err="1" smtClean="0">
                  <a:solidFill>
                    <a:schemeClr val="bg1"/>
                  </a:solidFill>
                  <a:latin typeface="+mn-lt"/>
                </a:rPr>
                <a:t>onde</a:t>
              </a:r>
              <a:r>
                <a:rPr lang="en-US" altLang="pt-BR" sz="140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pt-BR" sz="1400" dirty="0" err="1">
                  <a:solidFill>
                    <a:schemeClr val="bg1"/>
                  </a:solidFill>
                  <a:latin typeface="+mn-lt"/>
                </a:rPr>
                <a:t>CMg</a:t>
              </a:r>
              <a:r>
                <a:rPr lang="en-US" altLang="pt-BR" sz="1400" dirty="0">
                  <a:solidFill>
                    <a:schemeClr val="bg1"/>
                  </a:solidFill>
                  <a:latin typeface="+mn-lt"/>
                </a:rPr>
                <a:t> = </a:t>
              </a:r>
              <a:r>
                <a:rPr lang="en-US" altLang="pt-BR" sz="1400" dirty="0" err="1">
                  <a:solidFill>
                    <a:schemeClr val="bg1"/>
                  </a:solidFill>
                  <a:latin typeface="+mn-lt"/>
                </a:rPr>
                <a:t>BMg</a:t>
              </a:r>
              <a:r>
                <a:rPr lang="en-US" altLang="pt-BR" sz="1400" dirty="0">
                  <a:solidFill>
                    <a:schemeClr val="bg1"/>
                  </a:solidFill>
                  <a:latin typeface="+mn-lt"/>
                </a:rPr>
                <a:t>. </a:t>
              </a:r>
              <a:endParaRPr lang="en-US" altLang="pt-BR" sz="1400" dirty="0" smtClean="0">
                <a:solidFill>
                  <a:schemeClr val="bg1"/>
                </a:solidFill>
                <a:latin typeface="+mn-lt"/>
              </a:endParaRPr>
            </a:p>
            <a:p>
              <a:r>
                <a:rPr lang="en-US" altLang="pt-BR" sz="1400" dirty="0" smtClean="0">
                  <a:solidFill>
                    <a:schemeClr val="bg1"/>
                  </a:solidFill>
                  <a:latin typeface="+mn-lt"/>
                </a:rPr>
                <a:t>O </a:t>
              </a:r>
              <a:r>
                <a:rPr lang="en-US" altLang="pt-BR" sz="1400" dirty="0" err="1">
                  <a:solidFill>
                    <a:schemeClr val="bg1"/>
                  </a:solidFill>
                  <a:latin typeface="+mn-lt"/>
                </a:rPr>
                <a:t>BMg</a:t>
              </a:r>
              <a:r>
                <a:rPr lang="en-US" altLang="pt-BR" sz="14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pt-BR" sz="1400" dirty="0" smtClean="0">
                  <a:solidFill>
                    <a:schemeClr val="bg1"/>
                  </a:solidFill>
                  <a:latin typeface="+mn-lt"/>
                </a:rPr>
                <a:t>é $ </a:t>
              </a:r>
              <a:r>
                <a:rPr lang="en-US" altLang="pt-BR" sz="1400" dirty="0">
                  <a:solidFill>
                    <a:schemeClr val="bg1"/>
                  </a:solidFill>
                  <a:latin typeface="+mn-lt"/>
                </a:rPr>
                <a:t>1,50 + $ 4,00 = $ 5,50.</a:t>
              </a:r>
            </a:p>
          </p:txBody>
        </p:sp>
      </p:grpSp>
      <p:sp>
        <p:nvSpPr>
          <p:cNvPr id="46" name="Text Box 47"/>
          <p:cNvSpPr txBox="1">
            <a:spLocks noChangeArrowheads="1"/>
          </p:cNvSpPr>
          <p:nvPr/>
        </p:nvSpPr>
        <p:spPr bwMode="auto">
          <a:xfrm>
            <a:off x="2262111" y="839254"/>
            <a:ext cx="3430191" cy="307777"/>
          </a:xfrm>
          <a:prstGeom prst="rect">
            <a:avLst/>
          </a:prstGeom>
          <a:solidFill>
            <a:srgbClr val="4BB7C4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 err="1">
                <a:solidFill>
                  <a:schemeClr val="bg1"/>
                </a:solidFill>
                <a:latin typeface="+mn-lt"/>
              </a:rPr>
              <a:t>Provisão</a:t>
            </a:r>
            <a:r>
              <a:rPr lang="en-US" sz="1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+mn-lt"/>
              </a:rPr>
              <a:t>eficiente</a:t>
            </a:r>
            <a:r>
              <a:rPr lang="en-US" sz="1400" b="1" dirty="0">
                <a:solidFill>
                  <a:schemeClr val="bg1"/>
                </a:solidFill>
                <a:latin typeface="+mn-lt"/>
              </a:rPr>
              <a:t> de bens </a:t>
            </a:r>
            <a:r>
              <a:rPr lang="en-US" sz="1400" b="1" dirty="0" err="1">
                <a:solidFill>
                  <a:schemeClr val="bg1"/>
                </a:solidFill>
                <a:latin typeface="+mn-lt"/>
              </a:rPr>
              <a:t>públicos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49" name="Grupo 48"/>
          <p:cNvGrpSpPr/>
          <p:nvPr/>
        </p:nvGrpSpPr>
        <p:grpSpPr>
          <a:xfrm>
            <a:off x="7032730" y="622876"/>
            <a:ext cx="2055854" cy="536417"/>
            <a:chOff x="7032730" y="622876"/>
            <a:chExt cx="2055854" cy="536417"/>
          </a:xfrm>
        </p:grpSpPr>
        <p:pic>
          <p:nvPicPr>
            <p:cNvPr id="50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33491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32730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36836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706498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9855" y="1241956"/>
            <a:ext cx="8803077" cy="359617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4319" y="769637"/>
            <a:ext cx="1559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Bens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públicos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44186" y="1384852"/>
            <a:ext cx="8613210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ct val="70000"/>
              </a:spcBef>
              <a:buNone/>
            </a:pPr>
            <a:r>
              <a:rPr lang="en-US" altLang="pt-BR" sz="1400" b="1" dirty="0">
                <a:solidFill>
                  <a:srgbClr val="FB2823"/>
                </a:solidFill>
              </a:rPr>
              <a:t>Bens </a:t>
            </a:r>
            <a:r>
              <a:rPr lang="en-US" altLang="pt-BR" sz="1400" b="1" dirty="0" err="1">
                <a:solidFill>
                  <a:srgbClr val="FB2823"/>
                </a:solidFill>
              </a:rPr>
              <a:t>públicos</a:t>
            </a:r>
            <a:r>
              <a:rPr lang="en-US" altLang="pt-BR" sz="1400" b="1" dirty="0">
                <a:solidFill>
                  <a:srgbClr val="FB2823"/>
                </a:solidFill>
              </a:rPr>
              <a:t> e </a:t>
            </a:r>
            <a:r>
              <a:rPr lang="en-US" altLang="pt-BR" sz="1400" b="1" dirty="0" err="1">
                <a:solidFill>
                  <a:srgbClr val="FB2823"/>
                </a:solidFill>
              </a:rPr>
              <a:t>falhas</a:t>
            </a:r>
            <a:r>
              <a:rPr lang="en-US" altLang="pt-BR" sz="1400" b="1" dirty="0">
                <a:solidFill>
                  <a:srgbClr val="FB2823"/>
                </a:solidFill>
              </a:rPr>
              <a:t> no </a:t>
            </a:r>
            <a:r>
              <a:rPr lang="en-US" altLang="pt-BR" sz="1400" b="1" dirty="0" err="1">
                <a:solidFill>
                  <a:srgbClr val="FB2823"/>
                </a:solidFill>
              </a:rPr>
              <a:t>mercado</a:t>
            </a:r>
            <a:endParaRPr lang="en-US" altLang="pt-BR" sz="1400" b="1" dirty="0">
              <a:solidFill>
                <a:srgbClr val="FB2823"/>
              </a:solidFill>
            </a:endParaRPr>
          </a:p>
          <a:p>
            <a:pPr marL="0" indent="0" algn="just">
              <a:spcBef>
                <a:spcPct val="70000"/>
              </a:spcBef>
              <a:buNone/>
            </a:pPr>
            <a:r>
              <a:rPr lang="en-US" alt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</a:t>
            </a:r>
            <a:r>
              <a:rPr lang="en-US" alt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problema</a:t>
            </a:r>
            <a:r>
              <a:rPr lang="en-US" alt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dos </a:t>
            </a:r>
            <a:r>
              <a:rPr lang="en-US" altLang="pt-BR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caronas</a:t>
            </a:r>
            <a:endParaRPr lang="en-US" altLang="pt-B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ct val="70000"/>
              </a:spcBef>
              <a:buNone/>
            </a:pP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provisão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alguns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bens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serviços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beneficia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necessariamente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todos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indivíduos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que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não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têm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incentivo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para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pagar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valor que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atribuem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ao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bem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pelo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direito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consumi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-lo.</a:t>
            </a:r>
          </a:p>
          <a:p>
            <a:pPr marL="0" indent="0" algn="just">
              <a:spcBef>
                <a:spcPct val="70000"/>
              </a:spcBef>
              <a:buNone/>
            </a:pP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rgbClr val="FF3300"/>
                </a:solidFill>
              </a:rPr>
              <a:t>caronas</a:t>
            </a:r>
            <a:r>
              <a:rPr lang="en-US" altLang="pt-BR" sz="1400" dirty="0"/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subestimam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valor de um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bem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serviço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com o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objetivo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usufruir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seus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benefícios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sem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pagar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7032730" y="622876"/>
            <a:ext cx="2055854" cy="536417"/>
            <a:chOff x="7032730" y="622876"/>
            <a:chExt cx="2055854" cy="536417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33491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32730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36836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tângulo 12"/>
          <p:cNvSpPr/>
          <p:nvPr/>
        </p:nvSpPr>
        <p:spPr>
          <a:xfrm>
            <a:off x="244548" y="3290551"/>
            <a:ext cx="6286680" cy="140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ct val="70000"/>
              </a:spcBef>
              <a:buNone/>
            </a:pPr>
            <a:r>
              <a:rPr lang="pt-BR" alt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Estabelecimento </a:t>
            </a:r>
            <a:r>
              <a:rPr lang="pt-BR" alt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uma companhia de combate a pernilongo</a:t>
            </a:r>
          </a:p>
          <a:p>
            <a:pPr marL="285750" indent="-285750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Como a produção da companhia pode ser medida?</a:t>
            </a:r>
          </a:p>
          <a:p>
            <a:pPr marL="285750" indent="-285750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Quem deve contribuir para o financiamento das atividades da companhia?</a:t>
            </a:r>
          </a:p>
          <a:p>
            <a:pPr marL="285750" indent="-285750">
              <a:spcBef>
                <a:spcPct val="70000"/>
              </a:spcBef>
              <a:buFont typeface="Arial" panose="020B0604020202020204" pitchFamily="34" charset="0"/>
              <a:buChar char="•"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 viável instalar medidores de mosquitos?</a:t>
            </a:r>
          </a:p>
        </p:txBody>
      </p:sp>
    </p:spTree>
    <p:extLst>
      <p:ext uri="{BB962C8B-B14F-4D97-AF65-F5344CB8AC3E}">
        <p14:creationId xmlns="" xmlns:p14="http://schemas.microsoft.com/office/powerpoint/2010/main" val="37448332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6320" y="1166814"/>
            <a:ext cx="2186410" cy="139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157416" y="1153240"/>
            <a:ext cx="4688904" cy="352111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24059" y="1350728"/>
            <a:ext cx="4506253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ct val="70000"/>
              </a:spcBef>
              <a:buNone/>
            </a:pPr>
            <a:r>
              <a:rPr lang="pt-BR" altLang="pt-BR" sz="1400" b="1" dirty="0">
                <a:solidFill>
                  <a:srgbClr val="FB2823"/>
                </a:solidFill>
              </a:rPr>
              <a:t>Exemplo: Demanda por ar puro</a:t>
            </a:r>
          </a:p>
          <a:p>
            <a:pPr marL="0" indent="0">
              <a:spcBef>
                <a:spcPct val="70000"/>
              </a:spcBef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ar puro é um bem público não exclusivo e não disputável.</a:t>
            </a:r>
          </a:p>
          <a:p>
            <a:pPr marL="0" indent="0">
              <a:spcBef>
                <a:spcPct val="70000"/>
              </a:spcBef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Qual é seu preço?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7032730" y="622876"/>
            <a:ext cx="2055854" cy="536417"/>
            <a:chOff x="7032730" y="622876"/>
            <a:chExt cx="2055854" cy="536417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33491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32730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36836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CaixaDeTexto 12"/>
          <p:cNvSpPr txBox="1"/>
          <p:nvPr/>
        </p:nvSpPr>
        <p:spPr>
          <a:xfrm>
            <a:off x="54319" y="769637"/>
            <a:ext cx="1559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Bens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públicos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40083" y="2934140"/>
            <a:ext cx="4353837" cy="110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ct val="70000"/>
              </a:spcBef>
              <a:buNone/>
            </a:pPr>
            <a:r>
              <a:rPr lang="pt-BR" alt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Escolha </a:t>
            </a:r>
            <a:r>
              <a:rPr lang="pt-BR" altLang="pt-B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local de moradia</a:t>
            </a:r>
          </a:p>
          <a:p>
            <a:pPr marL="0" indent="0">
              <a:spcBef>
                <a:spcPct val="70000"/>
              </a:spcBef>
              <a:buNone/>
            </a:pPr>
            <a:r>
              <a:rPr lang="pt-BR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Um estudo realizado em Boston analisou a correlação entre preços de residências, qualidade do ar, e outras características das casas e vizinhanças.</a:t>
            </a:r>
          </a:p>
        </p:txBody>
      </p:sp>
      <p:pic>
        <p:nvPicPr>
          <p:cNvPr id="88068" name="Picture 4" descr="Resultado de imagem para miguel perei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2730" y="1155959"/>
            <a:ext cx="2055854" cy="1537853"/>
          </a:xfrm>
          <a:prstGeom prst="rect">
            <a:avLst/>
          </a:prstGeom>
          <a:noFill/>
        </p:spPr>
      </p:pic>
      <p:pic>
        <p:nvPicPr>
          <p:cNvPr id="88070" name="Picture 6" descr="Resultado de imagem para miguel perei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1528" y="2378364"/>
            <a:ext cx="4592472" cy="2606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014471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375047" y="796933"/>
            <a:ext cx="1350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Bens públicos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208240" y="1317201"/>
            <a:ext cx="0" cy="321825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220147" y="4544985"/>
            <a:ext cx="370284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Arial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886080" y="4601074"/>
            <a:ext cx="2202503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 b="1" dirty="0" err="1"/>
              <a:t>Óxido</a:t>
            </a:r>
            <a:r>
              <a:rPr lang="en-US" altLang="pt-BR" sz="1200" b="1" dirty="0"/>
              <a:t> de </a:t>
            </a:r>
            <a:r>
              <a:rPr lang="en-US" altLang="pt-BR" sz="1200" b="1" dirty="0" err="1" smtClean="0"/>
              <a:t>nitrogênio</a:t>
            </a:r>
            <a:r>
              <a:rPr lang="en-US" altLang="pt-BR" sz="1200" b="1" dirty="0" smtClean="0"/>
              <a:t> (</a:t>
            </a:r>
            <a:r>
              <a:rPr lang="en-US" altLang="pt-BR" sz="1200" b="1" dirty="0" err="1"/>
              <a:t>ppcm</a:t>
            </a:r>
            <a:r>
              <a:rPr lang="en-US" altLang="pt-BR" sz="1200" b="1" dirty="0"/>
              <a:t>)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979641" y="4492597"/>
            <a:ext cx="222017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 b="1"/>
              <a:t>0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95211" y="1070047"/>
            <a:ext cx="699712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 b="1" dirty="0" err="1"/>
              <a:t>Dólares</a:t>
            </a:r>
            <a:endParaRPr lang="en-US" altLang="pt-BR" sz="1200" b="1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379691" y="4492597"/>
            <a:ext cx="222017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 b="1"/>
              <a:t>1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722591" y="4492597"/>
            <a:ext cx="222017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 b="1"/>
              <a:t>2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065491" y="4492597"/>
            <a:ext cx="222017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 b="1"/>
              <a:t>3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408391" y="4492597"/>
            <a:ext cx="222017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 b="1"/>
              <a:t>4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751291" y="4492597"/>
            <a:ext cx="222017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 b="1"/>
              <a:t>5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094191" y="4492597"/>
            <a:ext cx="222017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 b="1"/>
              <a:t>6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437091" y="4492597"/>
            <a:ext cx="222017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 b="1"/>
              <a:t>7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779991" y="4492597"/>
            <a:ext cx="222017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 b="1"/>
              <a:t>8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465790" y="4492597"/>
            <a:ext cx="306976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 b="1"/>
              <a:t>10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122891" y="4492597"/>
            <a:ext cx="222017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 b="1"/>
              <a:t>9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636740" y="2435197"/>
            <a:ext cx="520176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 b="1" dirty="0"/>
              <a:t>2.000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636740" y="1920847"/>
            <a:ext cx="520176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 b="1"/>
              <a:t>2.500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636740" y="1406497"/>
            <a:ext cx="520176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 b="1"/>
              <a:t>3.000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751040" y="3978247"/>
            <a:ext cx="391935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 b="1"/>
              <a:t>500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636740" y="2949547"/>
            <a:ext cx="520176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 b="1"/>
              <a:t>1.500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636740" y="3463897"/>
            <a:ext cx="520176" cy="2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1200" b="1"/>
              <a:t>1.000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835006" y="1236239"/>
            <a:ext cx="4495508" cy="3030140"/>
            <a:chOff x="1970" y="1009"/>
            <a:chExt cx="3073" cy="2545"/>
          </a:xfrm>
        </p:grpSpPr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1970" y="2547"/>
              <a:ext cx="2016" cy="1007"/>
            </a:xfrm>
            <a:custGeom>
              <a:avLst/>
              <a:gdLst/>
              <a:ahLst/>
              <a:cxnLst>
                <a:cxn ang="0">
                  <a:pos x="0" y="1006"/>
                </a:cxn>
                <a:cxn ang="0">
                  <a:pos x="268" y="830"/>
                </a:cxn>
                <a:cxn ang="0">
                  <a:pos x="536" y="665"/>
                </a:cxn>
                <a:cxn ang="0">
                  <a:pos x="797" y="506"/>
                </a:cxn>
                <a:cxn ang="0">
                  <a:pos x="925" y="432"/>
                </a:cxn>
                <a:cxn ang="0">
                  <a:pos x="1052" y="369"/>
                </a:cxn>
                <a:cxn ang="0">
                  <a:pos x="1180" y="307"/>
                </a:cxn>
                <a:cxn ang="0">
                  <a:pos x="1301" y="256"/>
                </a:cxn>
                <a:cxn ang="0">
                  <a:pos x="1543" y="159"/>
                </a:cxn>
                <a:cxn ang="0">
                  <a:pos x="1779" y="74"/>
                </a:cxn>
                <a:cxn ang="0">
                  <a:pos x="2015" y="0"/>
                </a:cxn>
              </a:cxnLst>
              <a:rect l="0" t="0" r="r" b="b"/>
              <a:pathLst>
                <a:path w="2016" h="1007">
                  <a:moveTo>
                    <a:pt x="0" y="1006"/>
                  </a:moveTo>
                  <a:lnTo>
                    <a:pt x="268" y="830"/>
                  </a:lnTo>
                  <a:lnTo>
                    <a:pt x="536" y="665"/>
                  </a:lnTo>
                  <a:lnTo>
                    <a:pt x="797" y="506"/>
                  </a:lnTo>
                  <a:lnTo>
                    <a:pt x="925" y="432"/>
                  </a:lnTo>
                  <a:lnTo>
                    <a:pt x="1052" y="369"/>
                  </a:lnTo>
                  <a:lnTo>
                    <a:pt x="1180" y="307"/>
                  </a:lnTo>
                  <a:lnTo>
                    <a:pt x="1301" y="256"/>
                  </a:lnTo>
                  <a:lnTo>
                    <a:pt x="1543" y="159"/>
                  </a:lnTo>
                  <a:lnTo>
                    <a:pt x="1779" y="74"/>
                  </a:lnTo>
                  <a:lnTo>
                    <a:pt x="2015" y="0"/>
                  </a:lnTo>
                </a:path>
              </a:pathLst>
            </a:custGeom>
            <a:noFill/>
            <a:ln w="50800" cap="rnd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970" y="1871"/>
              <a:ext cx="2016" cy="1491"/>
            </a:xfrm>
            <a:custGeom>
              <a:avLst/>
              <a:gdLst/>
              <a:ahLst/>
              <a:cxnLst>
                <a:cxn ang="0">
                  <a:pos x="0" y="1490"/>
                </a:cxn>
                <a:cxn ang="0">
                  <a:pos x="268" y="1232"/>
                </a:cxn>
                <a:cxn ang="0">
                  <a:pos x="536" y="979"/>
                </a:cxn>
                <a:cxn ang="0">
                  <a:pos x="670" y="861"/>
                </a:cxn>
                <a:cxn ang="0">
                  <a:pos x="797" y="753"/>
                </a:cxn>
                <a:cxn ang="0">
                  <a:pos x="925" y="646"/>
                </a:cxn>
                <a:cxn ang="0">
                  <a:pos x="1052" y="549"/>
                </a:cxn>
                <a:cxn ang="0">
                  <a:pos x="1180" y="463"/>
                </a:cxn>
                <a:cxn ang="0">
                  <a:pos x="1301" y="382"/>
                </a:cxn>
                <a:cxn ang="0">
                  <a:pos x="1422" y="307"/>
                </a:cxn>
                <a:cxn ang="0">
                  <a:pos x="1543" y="237"/>
                </a:cxn>
                <a:cxn ang="0">
                  <a:pos x="1779" y="113"/>
                </a:cxn>
                <a:cxn ang="0">
                  <a:pos x="2015" y="0"/>
                </a:cxn>
              </a:cxnLst>
              <a:rect l="0" t="0" r="r" b="b"/>
              <a:pathLst>
                <a:path w="2016" h="1491">
                  <a:moveTo>
                    <a:pt x="0" y="1490"/>
                  </a:moveTo>
                  <a:lnTo>
                    <a:pt x="268" y="1232"/>
                  </a:lnTo>
                  <a:lnTo>
                    <a:pt x="536" y="979"/>
                  </a:lnTo>
                  <a:lnTo>
                    <a:pt x="670" y="861"/>
                  </a:lnTo>
                  <a:lnTo>
                    <a:pt x="797" y="753"/>
                  </a:lnTo>
                  <a:lnTo>
                    <a:pt x="925" y="646"/>
                  </a:lnTo>
                  <a:lnTo>
                    <a:pt x="1052" y="549"/>
                  </a:lnTo>
                  <a:lnTo>
                    <a:pt x="1180" y="463"/>
                  </a:lnTo>
                  <a:lnTo>
                    <a:pt x="1301" y="382"/>
                  </a:lnTo>
                  <a:lnTo>
                    <a:pt x="1422" y="307"/>
                  </a:lnTo>
                  <a:lnTo>
                    <a:pt x="1543" y="237"/>
                  </a:lnTo>
                  <a:lnTo>
                    <a:pt x="1779" y="113"/>
                  </a:lnTo>
                  <a:lnTo>
                    <a:pt x="2015" y="0"/>
                  </a:lnTo>
                </a:path>
              </a:pathLst>
            </a:custGeom>
            <a:noFill/>
            <a:ln w="50800" cap="rnd" cmpd="sng">
              <a:solidFill>
                <a:srgbClr val="0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970" y="1154"/>
              <a:ext cx="2016" cy="1968"/>
            </a:xfrm>
            <a:custGeom>
              <a:avLst/>
              <a:gdLst/>
              <a:ahLst/>
              <a:cxnLst>
                <a:cxn ang="0">
                  <a:pos x="0" y="1967"/>
                </a:cxn>
                <a:cxn ang="0">
                  <a:pos x="268" y="1627"/>
                </a:cxn>
                <a:cxn ang="0">
                  <a:pos x="402" y="1458"/>
                </a:cxn>
                <a:cxn ang="0">
                  <a:pos x="536" y="1298"/>
                </a:cxn>
                <a:cxn ang="0">
                  <a:pos x="670" y="1143"/>
                </a:cxn>
                <a:cxn ang="0">
                  <a:pos x="797" y="993"/>
                </a:cxn>
                <a:cxn ang="0">
                  <a:pos x="925" y="853"/>
                </a:cxn>
                <a:cxn ang="0">
                  <a:pos x="1052" y="724"/>
                </a:cxn>
                <a:cxn ang="0">
                  <a:pos x="1180" y="604"/>
                </a:cxn>
                <a:cxn ang="0">
                  <a:pos x="1301" y="499"/>
                </a:cxn>
                <a:cxn ang="0">
                  <a:pos x="1422" y="404"/>
                </a:cxn>
                <a:cxn ang="0">
                  <a:pos x="1543" y="314"/>
                </a:cxn>
                <a:cxn ang="0">
                  <a:pos x="1664" y="229"/>
                </a:cxn>
                <a:cxn ang="0">
                  <a:pos x="1779" y="149"/>
                </a:cxn>
                <a:cxn ang="0">
                  <a:pos x="2015" y="0"/>
                </a:cxn>
              </a:cxnLst>
              <a:rect l="0" t="0" r="r" b="b"/>
              <a:pathLst>
                <a:path w="2016" h="1968">
                  <a:moveTo>
                    <a:pt x="0" y="1967"/>
                  </a:moveTo>
                  <a:lnTo>
                    <a:pt x="268" y="1627"/>
                  </a:lnTo>
                  <a:lnTo>
                    <a:pt x="402" y="1458"/>
                  </a:lnTo>
                  <a:lnTo>
                    <a:pt x="536" y="1298"/>
                  </a:lnTo>
                  <a:lnTo>
                    <a:pt x="670" y="1143"/>
                  </a:lnTo>
                  <a:lnTo>
                    <a:pt x="797" y="993"/>
                  </a:lnTo>
                  <a:lnTo>
                    <a:pt x="925" y="853"/>
                  </a:lnTo>
                  <a:lnTo>
                    <a:pt x="1052" y="724"/>
                  </a:lnTo>
                  <a:lnTo>
                    <a:pt x="1180" y="604"/>
                  </a:lnTo>
                  <a:lnTo>
                    <a:pt x="1301" y="499"/>
                  </a:lnTo>
                  <a:lnTo>
                    <a:pt x="1422" y="404"/>
                  </a:lnTo>
                  <a:lnTo>
                    <a:pt x="1543" y="314"/>
                  </a:lnTo>
                  <a:lnTo>
                    <a:pt x="1664" y="229"/>
                  </a:lnTo>
                  <a:lnTo>
                    <a:pt x="1779" y="149"/>
                  </a:lnTo>
                  <a:lnTo>
                    <a:pt x="2015" y="0"/>
                  </a:lnTo>
                </a:path>
              </a:pathLst>
            </a:custGeom>
            <a:noFill/>
            <a:ln w="50800" cap="rnd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4023" y="2427"/>
              <a:ext cx="97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pt-BR" sz="1350" b="1"/>
                <a:t>Renda baixa</a:t>
              </a: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4023" y="1777"/>
              <a:ext cx="10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pt-BR" sz="1350" b="1"/>
                <a:t>Renda média</a:t>
              </a: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4023" y="1009"/>
              <a:ext cx="8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pt-BR" sz="1350" b="1"/>
                <a:t>Renda alta</a:t>
              </a:r>
            </a:p>
          </p:txBody>
        </p:sp>
      </p:grp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157416" y="1658490"/>
            <a:ext cx="2326476" cy="584775"/>
          </a:xfrm>
          <a:prstGeom prst="rect">
            <a:avLst/>
          </a:prstGeom>
          <a:solidFill>
            <a:srgbClr val="4BB7C4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Exemplo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: </a:t>
            </a:r>
            <a:endParaRPr lang="en-US" sz="1600" b="1" dirty="0" smtClean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Demanda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por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+mn-lt"/>
              </a:rPr>
              <a:t>ar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puro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7032730" y="622876"/>
            <a:ext cx="2055854" cy="536417"/>
            <a:chOff x="7032730" y="622876"/>
            <a:chExt cx="2055854" cy="536417"/>
          </a:xfrm>
        </p:grpSpPr>
        <p:pic>
          <p:nvPicPr>
            <p:cNvPr id="39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33491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32730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36836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6018" name="Picture 2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927" y="2808108"/>
            <a:ext cx="2428875" cy="1821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770433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41"/>
          <p:cNvSpPr/>
          <p:nvPr/>
        </p:nvSpPr>
        <p:spPr>
          <a:xfrm>
            <a:off x="2166056" y="1259165"/>
            <a:ext cx="6748985" cy="315588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462818" y="820739"/>
            <a:ext cx="1077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600" b="1" dirty="0" err="1" smtClean="0">
                <a:solidFill>
                  <a:schemeClr val="tx2"/>
                </a:solidFill>
              </a:rPr>
              <a:t>Resumo</a:t>
            </a:r>
            <a:endParaRPr lang="pt-BR" sz="1600" b="1" dirty="0">
              <a:solidFill>
                <a:schemeClr val="tx2"/>
              </a:solidFill>
            </a:endParaRPr>
          </a:p>
        </p:txBody>
      </p:sp>
      <p:grpSp>
        <p:nvGrpSpPr>
          <p:cNvPr id="2" name="Grupo 35"/>
          <p:cNvGrpSpPr/>
          <p:nvPr/>
        </p:nvGrpSpPr>
        <p:grpSpPr>
          <a:xfrm flipH="1">
            <a:off x="5016" y="755979"/>
            <a:ext cx="4339988" cy="4252739"/>
            <a:chOff x="4524375" y="0"/>
            <a:chExt cx="4619625" cy="5143500"/>
          </a:xfrm>
        </p:grpSpPr>
        <p:sp>
          <p:nvSpPr>
            <p:cNvPr id="37" name="Retângulo 36"/>
            <p:cNvSpPr/>
            <p:nvPr/>
          </p:nvSpPr>
          <p:spPr>
            <a:xfrm>
              <a:off x="6380252" y="3143892"/>
              <a:ext cx="2763748" cy="1999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8" name="Imagem 37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375" y="0"/>
              <a:ext cx="4619625" cy="5143500"/>
            </a:xfrm>
            <a:prstGeom prst="rect">
              <a:avLst/>
            </a:prstGeom>
          </p:spPr>
        </p:pic>
      </p:grpSp>
      <p:sp>
        <p:nvSpPr>
          <p:cNvPr id="43" name="Retângulo 42"/>
          <p:cNvSpPr/>
          <p:nvPr/>
        </p:nvSpPr>
        <p:spPr>
          <a:xfrm>
            <a:off x="4074414" y="1510392"/>
            <a:ext cx="4359077" cy="263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ct val="70000"/>
              </a:spcBef>
              <a:buNone/>
            </a:pP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provável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mercados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privados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não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sejam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capazes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ofertar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níveis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eficientes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bens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não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disputáveis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não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exclusivos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US" altLang="pt-B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ct val="70000"/>
              </a:spcBef>
              <a:buNone/>
            </a:pPr>
            <a:endParaRPr lang="en-US" altLang="pt-B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ct val="70000"/>
              </a:spcBef>
              <a:buNone/>
            </a:pPr>
            <a:r>
              <a:rPr lang="en-US" alt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 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bens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públicos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possuem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ambas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essas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características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 algn="just">
              <a:spcBef>
                <a:spcPct val="70000"/>
              </a:spcBef>
              <a:buNone/>
            </a:pPr>
            <a:endParaRPr lang="en-US" altLang="pt-B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Bef>
                <a:spcPct val="70000"/>
              </a:spcBef>
              <a:buNone/>
            </a:pPr>
            <a:r>
              <a:rPr lang="en-US" alt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Um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bem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público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é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ofertado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forma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eficiente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quando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soma vertical das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demandas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individuais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pelo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bem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é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igual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seu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custo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marginal de </a:t>
            </a:r>
            <a:r>
              <a:rPr lang="en-US" altLang="pt-B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produção</a:t>
            </a:r>
            <a:r>
              <a:rPr lang="en-US" alt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8" name="Retângulo 7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7032730" y="622876"/>
            <a:ext cx="2055854" cy="536417"/>
            <a:chOff x="7032730" y="622876"/>
            <a:chExt cx="2055854" cy="536417"/>
          </a:xfrm>
        </p:grpSpPr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33491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32730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36836" y="622876"/>
              <a:ext cx="655093" cy="536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882904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81796" y="1190410"/>
            <a:ext cx="6300788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26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Prof. Adm. </a:t>
            </a:r>
            <a:r>
              <a:rPr lang="pt-BR" sz="2600" b="1" i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Msc</a:t>
            </a:r>
            <a:r>
              <a:rPr lang="pt-BR" sz="26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Luiz Cláudio Brites Lobato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7950" y="33468"/>
            <a:ext cx="89281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rgbClr val="2B4475"/>
              </a:buClr>
              <a:defRPr/>
            </a:pPr>
            <a:r>
              <a:rPr lang="pt-BR" sz="3600" b="1" kern="0" dirty="0">
                <a:solidFill>
                  <a:srgbClr val="2B4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“Tenham sempre Força, Sabedoria e Beleza na condução de suas ações cotidianas”.</a:t>
            </a:r>
          </a:p>
        </p:txBody>
      </p:sp>
      <p:pic>
        <p:nvPicPr>
          <p:cNvPr id="4" name="Picture 2" descr="http://servicosweb.cnpq.br/wspessoa/servletrecuperafoto?tipo=1&amp;id=K4755251Z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937" y="2409732"/>
            <a:ext cx="2486276" cy="15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5459672" y="3617453"/>
            <a:ext cx="31318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pt-B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luizlobato0101@gmail.com</a:t>
            </a:r>
            <a:endParaRPr lang="pt-BR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0071" y="2409732"/>
            <a:ext cx="1839175" cy="120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8901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38349" y="820724"/>
            <a:ext cx="3387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000" b="1" dirty="0" smtClean="0">
                <a:solidFill>
                  <a:srgbClr val="FF0000"/>
                </a:solidFill>
              </a:rPr>
              <a:t> ESTRUTURAS DE MERCADO</a:t>
            </a:r>
            <a:endParaRPr lang="pt-BR" sz="2000" dirty="0">
              <a:solidFill>
                <a:srgbClr val="FF000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582559" y="2714764"/>
            <a:ext cx="7289978" cy="1007964"/>
            <a:chOff x="2238550" y="2992257"/>
            <a:chExt cx="5698844" cy="1007964"/>
          </a:xfrm>
        </p:grpSpPr>
        <p:sp>
          <p:nvSpPr>
            <p:cNvPr id="14" name="Retângulo de cantos arredondados 13"/>
            <p:cNvSpPr/>
            <p:nvPr/>
          </p:nvSpPr>
          <p:spPr>
            <a:xfrm>
              <a:off x="2238550" y="2992257"/>
              <a:ext cx="5698844" cy="100796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2288800" y="3076891"/>
              <a:ext cx="55171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Os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empresários sempre maximizam lucro e os </a:t>
              </a: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consumidores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maximizam satisfação ou utilidade derivada do consumo </a:t>
              </a: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 um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bem, ou seja, os agentes atuam racionalmente;</a:t>
              </a:r>
            </a:p>
          </p:txBody>
        </p:sp>
      </p:grpSp>
      <p:sp>
        <p:nvSpPr>
          <p:cNvPr id="16" name="Retângulo de cantos arredondados 15"/>
          <p:cNvSpPr/>
          <p:nvPr/>
        </p:nvSpPr>
        <p:spPr>
          <a:xfrm>
            <a:off x="1623787" y="1866869"/>
            <a:ext cx="7248750" cy="6458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02293" y="1816391"/>
            <a:ext cx="1480723" cy="781470"/>
          </a:xfrm>
          <a:prstGeom prst="rect">
            <a:avLst/>
          </a:prstGeom>
          <a:solidFill>
            <a:srgbClr val="213F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18" name="CaixaDeTexto 17"/>
          <p:cNvSpPr txBox="1"/>
          <p:nvPr/>
        </p:nvSpPr>
        <p:spPr>
          <a:xfrm>
            <a:off x="212109" y="1916030"/>
            <a:ext cx="1461098" cy="646331"/>
          </a:xfrm>
          <a:prstGeom prst="rect">
            <a:avLst/>
          </a:prstGeom>
          <a:solidFill>
            <a:srgbClr val="213F5E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pt-BR" b="1" dirty="0">
                <a:solidFill>
                  <a:schemeClr val="bg1"/>
                </a:solidFill>
                <a:latin typeface="+mj-lt"/>
              </a:rPr>
              <a:t>Mobilidade de firmas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92483" y="2804987"/>
            <a:ext cx="1480723" cy="771470"/>
          </a:xfrm>
          <a:prstGeom prst="rect">
            <a:avLst/>
          </a:prstGeom>
          <a:solidFill>
            <a:srgbClr val="219D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20" name="CaixaDeTexto 19"/>
          <p:cNvSpPr txBox="1"/>
          <p:nvPr/>
        </p:nvSpPr>
        <p:spPr>
          <a:xfrm>
            <a:off x="157416" y="3013096"/>
            <a:ext cx="1515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b="1" dirty="0">
                <a:solidFill>
                  <a:schemeClr val="bg1"/>
                </a:solidFill>
                <a:latin typeface="+mj-lt"/>
              </a:rPr>
              <a:t>Racionalidade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944780" y="2036699"/>
            <a:ext cx="67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Não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há barreiras para o ingresso de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empresas no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mercado;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1587402" y="3864817"/>
            <a:ext cx="7285135" cy="1007963"/>
            <a:chOff x="2238550" y="2992258"/>
            <a:chExt cx="5054070" cy="1007963"/>
          </a:xfrm>
        </p:grpSpPr>
        <p:sp>
          <p:nvSpPr>
            <p:cNvPr id="23" name="Retângulo de cantos arredondados 22"/>
            <p:cNvSpPr/>
            <p:nvPr/>
          </p:nvSpPr>
          <p:spPr>
            <a:xfrm>
              <a:off x="2238550" y="2992258"/>
              <a:ext cx="5054070" cy="100796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2304882" y="3076891"/>
              <a:ext cx="49877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Os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empresários sempre maximizam lucro e os </a:t>
              </a: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consumidores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maximizam satisfação ou utilidade derivada do consumo </a:t>
              </a: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 um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bem, ou seja, os agentes atuam racionalmente;</a:t>
              </a:r>
            </a:p>
          </p:txBody>
        </p:sp>
      </p:grpSp>
      <p:sp>
        <p:nvSpPr>
          <p:cNvPr id="25" name="Retângulo 24"/>
          <p:cNvSpPr/>
          <p:nvPr/>
        </p:nvSpPr>
        <p:spPr>
          <a:xfrm>
            <a:off x="183038" y="3926463"/>
            <a:ext cx="1480723" cy="771470"/>
          </a:xfrm>
          <a:prstGeom prst="rect">
            <a:avLst/>
          </a:prstGeom>
          <a:solidFill>
            <a:srgbClr val="72CE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26" name="CaixaDeTexto 25"/>
          <p:cNvSpPr txBox="1"/>
          <p:nvPr/>
        </p:nvSpPr>
        <p:spPr>
          <a:xfrm>
            <a:off x="164240" y="3999489"/>
            <a:ext cx="150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b="1" dirty="0">
                <a:solidFill>
                  <a:schemeClr val="bg1"/>
                </a:solidFill>
                <a:latin typeface="+mj-lt"/>
              </a:rPr>
              <a:t>Transparência do mercado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135331" y="1176317"/>
            <a:ext cx="7327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Concorrência Pura ou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Perfeita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b="1" dirty="0" smtClean="0">
                <a:solidFill>
                  <a:srgbClr val="219D93"/>
                </a:solidFill>
              </a:rPr>
              <a:t>	Características </a:t>
            </a:r>
            <a:r>
              <a:rPr lang="pt-BR" altLang="pt-BR" b="1" dirty="0">
                <a:solidFill>
                  <a:srgbClr val="219D93"/>
                </a:solidFill>
              </a:rPr>
              <a:t>básicas</a:t>
            </a:r>
            <a:r>
              <a:rPr lang="pt-BR" altLang="pt-BR" b="1" dirty="0" smtClean="0">
                <a:solidFill>
                  <a:srgbClr val="219D93"/>
                </a:solidFill>
              </a:rPr>
              <a:t>: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0716" y="853732"/>
            <a:ext cx="1028699" cy="73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00236" y="718833"/>
            <a:ext cx="529453" cy="1004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63357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1" y="4153522"/>
            <a:ext cx="1028699" cy="73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807" y="3078943"/>
            <a:ext cx="529453" cy="1004001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38349" y="820724"/>
            <a:ext cx="3387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000" b="1" dirty="0" smtClean="0">
                <a:solidFill>
                  <a:srgbClr val="FF0000"/>
                </a:solidFill>
              </a:rPr>
              <a:t> ESTRUTURAS DE MERCADO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143000" y="2172186"/>
            <a:ext cx="782954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dirty="0">
                <a:solidFill>
                  <a:srgbClr val="219D93"/>
                </a:solidFill>
              </a:rPr>
              <a:t>Obs</a:t>
            </a:r>
            <a:r>
              <a:rPr lang="pt-BR" dirty="0" smtClean="0">
                <a:solidFill>
                  <a:srgbClr val="219D93"/>
                </a:solidFill>
              </a:rPr>
              <a:t>.: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Uma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característica do mercado em concorrência perfeita é que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pt-BR" i="1" dirty="0">
                <a:solidFill>
                  <a:srgbClr val="219D93"/>
                </a:solidFill>
              </a:rPr>
              <a:t>longo prazo, não existem lucros extras ou extraordinários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(onde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 receitas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supram os custos), mas apenas os chamados </a:t>
            </a:r>
            <a:r>
              <a:rPr lang="pt-BR" dirty="0">
                <a:solidFill>
                  <a:srgbClr val="219D93"/>
                </a:solidFill>
              </a:rPr>
              <a:t>lucros normais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representam a </a:t>
            </a:r>
            <a:r>
              <a:rPr lang="pt-BR" dirty="0">
                <a:solidFill>
                  <a:srgbClr val="219D93"/>
                </a:solidFill>
              </a:rPr>
              <a:t>remuneração implícita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empresário (seu custo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oportunidade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ou o que ele ganharia se aplicasse seu capital em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outra 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atividade.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35331" y="1176317"/>
            <a:ext cx="7327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Concorrência Pura ou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Perfeita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b="1" dirty="0" smtClean="0">
                <a:solidFill>
                  <a:srgbClr val="219D93"/>
                </a:solidFill>
              </a:rPr>
              <a:t>	Características </a:t>
            </a:r>
            <a:r>
              <a:rPr lang="pt-BR" altLang="pt-BR" b="1" dirty="0">
                <a:solidFill>
                  <a:srgbClr val="219D93"/>
                </a:solidFill>
              </a:rPr>
              <a:t>básicas</a:t>
            </a:r>
            <a:r>
              <a:rPr lang="pt-BR" altLang="pt-BR" b="1" dirty="0" smtClean="0">
                <a:solidFill>
                  <a:srgbClr val="219D93"/>
                </a:solidFill>
              </a:rPr>
              <a:t>: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8914" name="Picture 2" descr="Resultado de imagem para ConcorrÃªncia Pura ou Perfei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4605" y="892593"/>
            <a:ext cx="1779044" cy="1446654"/>
          </a:xfrm>
          <a:prstGeom prst="rect">
            <a:avLst/>
          </a:prstGeom>
          <a:noFill/>
        </p:spPr>
      </p:pic>
      <p:pic>
        <p:nvPicPr>
          <p:cNvPr id="38916" name="Picture 4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5021" y="872121"/>
            <a:ext cx="1523004" cy="1446654"/>
          </a:xfrm>
          <a:prstGeom prst="rect">
            <a:avLst/>
          </a:prstGeom>
          <a:noFill/>
        </p:spPr>
      </p:pic>
      <p:pic>
        <p:nvPicPr>
          <p:cNvPr id="38918" name="Picture 6" descr="Resultado de imagem para ConcorrÃªncia Pura ou Perfeit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6455" y="466866"/>
            <a:ext cx="2324100" cy="2324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63357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1604837" y="3218548"/>
            <a:ext cx="7539163" cy="15591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9766" y="855385"/>
            <a:ext cx="1028699" cy="73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7927" y="818647"/>
            <a:ext cx="529453" cy="1004001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38349" y="820724"/>
            <a:ext cx="3387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000" b="1" dirty="0" smtClean="0">
                <a:solidFill>
                  <a:srgbClr val="FF0000"/>
                </a:solidFill>
              </a:rPr>
              <a:t> ESTRUTURAS DE MERCADO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59807" y="1822648"/>
            <a:ext cx="7789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Uma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única empresa produtora do bem ou serviço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Não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há produtos substitutos próximos;</a:t>
            </a:r>
          </a:p>
          <a:p>
            <a:pPr marL="180000" indent="-180000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Existem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barreiras à entrada de firmas concorrentes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35331" y="1176317"/>
            <a:ext cx="7327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Monopólio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b="1" dirty="0" smtClean="0">
                <a:solidFill>
                  <a:srgbClr val="219D93"/>
                </a:solidFill>
              </a:rPr>
              <a:t>	Características </a:t>
            </a:r>
            <a:r>
              <a:rPr lang="pt-BR" altLang="pt-BR" b="1" dirty="0">
                <a:solidFill>
                  <a:srgbClr val="219D93"/>
                </a:solidFill>
              </a:rPr>
              <a:t>básicas</a:t>
            </a:r>
            <a:r>
              <a:rPr lang="pt-BR" altLang="pt-BR" b="1" dirty="0" smtClean="0">
                <a:solidFill>
                  <a:srgbClr val="219D93"/>
                </a:solidFill>
              </a:rPr>
              <a:t>: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48118" y="3325228"/>
            <a:ext cx="1480723" cy="830997"/>
          </a:xfrm>
          <a:prstGeom prst="rect">
            <a:avLst/>
          </a:prstGeom>
          <a:solidFill>
            <a:srgbClr val="213F5E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pt-BR" sz="1600" b="1" dirty="0">
                <a:solidFill>
                  <a:schemeClr val="bg1"/>
                </a:solidFill>
                <a:latin typeface="+mj-lt"/>
              </a:rPr>
              <a:t>Monopólio puro ou natural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119454" y="2822178"/>
            <a:ext cx="7789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barreiras de acesso podem ocorrer de várias formas: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820282" y="3329933"/>
            <a:ext cx="7179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pt-BR" alt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Devido 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à alta escala de produção </a:t>
            </a:r>
            <a:r>
              <a:rPr lang="pt-BR" alt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requerida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exigindo um elevado montante de investimento. A empresa </a:t>
            </a:r>
            <a:r>
              <a:rPr lang="pt-BR" alt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monopolística 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já está estabelecida em grandes dimensões e tem </a:t>
            </a:r>
            <a:r>
              <a:rPr lang="pt-BR" alt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condições de 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operar com baixos custos. Torna-se muito difícil alguma </a:t>
            </a:r>
            <a:r>
              <a:rPr lang="pt-BR" alt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empresa conseguir </a:t>
            </a:r>
            <a:r>
              <a:rPr lang="pt-BR" alt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oferecer a um preço equivalente à firma monopolista;</a:t>
            </a:r>
          </a:p>
        </p:txBody>
      </p:sp>
    </p:spTree>
    <p:extLst>
      <p:ext uri="{BB962C8B-B14F-4D97-AF65-F5344CB8AC3E}">
        <p14:creationId xmlns="" xmlns:p14="http://schemas.microsoft.com/office/powerpoint/2010/main" val="1363357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1597028" y="3375747"/>
            <a:ext cx="7233167" cy="967653"/>
            <a:chOff x="2227901" y="2992258"/>
            <a:chExt cx="5054070" cy="967653"/>
          </a:xfrm>
        </p:grpSpPr>
        <p:sp>
          <p:nvSpPr>
            <p:cNvPr id="23" name="Retângulo de cantos arredondados 22"/>
            <p:cNvSpPr/>
            <p:nvPr/>
          </p:nvSpPr>
          <p:spPr>
            <a:xfrm>
              <a:off x="2227901" y="2992258"/>
              <a:ext cx="5054070" cy="96765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2447777" y="3113333"/>
              <a:ext cx="479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Por exemplo, o controle das </a:t>
              </a:r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minas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 bauxita pelas empresas produtoras de alumínio.</a:t>
              </a:r>
            </a:p>
          </p:txBody>
        </p:sp>
      </p:grpSp>
      <p:sp>
        <p:nvSpPr>
          <p:cNvPr id="28" name="Retângulo 27"/>
          <p:cNvSpPr/>
          <p:nvPr/>
        </p:nvSpPr>
        <p:spPr>
          <a:xfrm>
            <a:off x="228864" y="3324041"/>
            <a:ext cx="1480723" cy="771470"/>
          </a:xfrm>
          <a:prstGeom prst="rect">
            <a:avLst/>
          </a:prstGeom>
          <a:solidFill>
            <a:srgbClr val="72CE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39" y="4214482"/>
            <a:ext cx="1028699" cy="73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7628" y="3705859"/>
            <a:ext cx="653653" cy="1239521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5016" y="1524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GST 1229 – TEORIA DOS JOGOS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57416" y="335280"/>
            <a:ext cx="468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 TEORIA DOS JOGOS ...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38349" y="820724"/>
            <a:ext cx="3387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000" b="1" dirty="0" smtClean="0">
                <a:solidFill>
                  <a:srgbClr val="FF0000"/>
                </a:solidFill>
              </a:rPr>
              <a:t> ESTRUTURAS DE MERCADO</a:t>
            </a:r>
            <a:endParaRPr lang="pt-BR" sz="2000" dirty="0">
              <a:solidFill>
                <a:srgbClr val="FF0000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638526" y="2332706"/>
            <a:ext cx="7223722" cy="637579"/>
            <a:chOff x="2238550" y="2992258"/>
            <a:chExt cx="5054070" cy="637579"/>
          </a:xfrm>
        </p:grpSpPr>
        <p:sp>
          <p:nvSpPr>
            <p:cNvPr id="15" name="Retângulo de cantos arredondados 14"/>
            <p:cNvSpPr/>
            <p:nvPr/>
          </p:nvSpPr>
          <p:spPr>
            <a:xfrm>
              <a:off x="2238550" y="2992258"/>
              <a:ext cx="5054070" cy="63757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2501020" y="3126585"/>
              <a:ext cx="479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Direito </a:t>
              </a: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único de produzir o bem; </a:t>
              </a:r>
            </a:p>
          </p:txBody>
        </p:sp>
      </p:grpSp>
      <p:sp>
        <p:nvSpPr>
          <p:cNvPr id="19" name="Retângulo 18"/>
          <p:cNvSpPr/>
          <p:nvPr/>
        </p:nvSpPr>
        <p:spPr>
          <a:xfrm>
            <a:off x="262910" y="2259775"/>
            <a:ext cx="1480723" cy="771470"/>
          </a:xfrm>
          <a:prstGeom prst="rect">
            <a:avLst/>
          </a:prstGeom>
          <a:solidFill>
            <a:srgbClr val="219D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20" name="CaixaDeTexto 19"/>
          <p:cNvSpPr txBox="1"/>
          <p:nvPr/>
        </p:nvSpPr>
        <p:spPr>
          <a:xfrm>
            <a:off x="262910" y="2460476"/>
            <a:ext cx="1490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600" b="1" dirty="0">
                <a:solidFill>
                  <a:schemeClr val="bg1"/>
                </a:solidFill>
                <a:latin typeface="+mj-lt"/>
              </a:rPr>
              <a:t>Patentes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219419" y="3279123"/>
            <a:ext cx="1490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600" b="1" dirty="0">
                <a:solidFill>
                  <a:schemeClr val="bg1"/>
                </a:solidFill>
                <a:latin typeface="+mj-lt"/>
              </a:rPr>
              <a:t>Controle de matérias-primas chaves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835443" y="1809691"/>
            <a:ext cx="7789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barreiras de acesso podem ocorrer de várias formas: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135331" y="1176317"/>
            <a:ext cx="7327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Monopólio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b="1" dirty="0" smtClean="0">
                <a:solidFill>
                  <a:srgbClr val="219D93"/>
                </a:solidFill>
              </a:rPr>
              <a:t>	Características </a:t>
            </a:r>
            <a:r>
              <a:rPr lang="pt-BR" altLang="pt-BR" b="1" dirty="0">
                <a:solidFill>
                  <a:srgbClr val="219D93"/>
                </a:solidFill>
              </a:rPr>
              <a:t>básicas</a:t>
            </a:r>
            <a:r>
              <a:rPr lang="pt-BR" altLang="pt-BR" b="1" dirty="0" smtClean="0">
                <a:solidFill>
                  <a:srgbClr val="219D93"/>
                </a:solidFill>
              </a:rPr>
              <a:t>: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Picture 2" descr="Resultado de imagem para ConcorrÃªncia Pura ou Perfei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3204" y="820724"/>
            <a:ext cx="1779044" cy="1446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0867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6846</TotalTime>
  <Words>6268</Words>
  <Application>Microsoft Office PowerPoint</Application>
  <PresentationFormat>Apresentação na tela (16:9)</PresentationFormat>
  <Paragraphs>780</Paragraphs>
  <Slides>59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Company>Estácio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Luís Rodrigues</dc:creator>
  <cp:lastModifiedBy>maq</cp:lastModifiedBy>
  <cp:revision>476</cp:revision>
  <dcterms:created xsi:type="dcterms:W3CDTF">2014-11-17T17:44:06Z</dcterms:created>
  <dcterms:modified xsi:type="dcterms:W3CDTF">2018-11-14T16:21:18Z</dcterms:modified>
</cp:coreProperties>
</file>