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2" r:id="rId2"/>
  </p:sldMasterIdLst>
  <p:notesMasterIdLst>
    <p:notesMasterId r:id="rId34"/>
  </p:notesMasterIdLst>
  <p:handoutMasterIdLst>
    <p:handoutMasterId r:id="rId35"/>
  </p:handoutMasterIdLst>
  <p:sldIdLst>
    <p:sldId id="421" r:id="rId3"/>
    <p:sldId id="445" r:id="rId4"/>
    <p:sldId id="446" r:id="rId5"/>
    <p:sldId id="447" r:id="rId6"/>
    <p:sldId id="448" r:id="rId7"/>
    <p:sldId id="257" r:id="rId8"/>
    <p:sldId id="259" r:id="rId9"/>
    <p:sldId id="262" r:id="rId10"/>
    <p:sldId id="423" r:id="rId11"/>
    <p:sldId id="424" r:id="rId12"/>
    <p:sldId id="425" r:id="rId13"/>
    <p:sldId id="429" r:id="rId14"/>
    <p:sldId id="430" r:id="rId15"/>
    <p:sldId id="438" r:id="rId16"/>
    <p:sldId id="469" r:id="rId17"/>
    <p:sldId id="468" r:id="rId18"/>
    <p:sldId id="470" r:id="rId19"/>
    <p:sldId id="439" r:id="rId20"/>
    <p:sldId id="471" r:id="rId21"/>
    <p:sldId id="472" r:id="rId22"/>
    <p:sldId id="473" r:id="rId23"/>
    <p:sldId id="480" r:id="rId24"/>
    <p:sldId id="481" r:id="rId25"/>
    <p:sldId id="482" r:id="rId26"/>
    <p:sldId id="483" r:id="rId27"/>
    <p:sldId id="484" r:id="rId28"/>
    <p:sldId id="485" r:id="rId29"/>
    <p:sldId id="486" r:id="rId30"/>
    <p:sldId id="487" r:id="rId31"/>
    <p:sldId id="420" r:id="rId32"/>
    <p:sldId id="444"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570" y="-9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6E824-D66E-4114-9144-099A3C0E226C}" type="datetimeFigureOut">
              <a:rPr lang="pt-BR" smtClean="0"/>
              <a:pPr/>
              <a:t>11/03/2018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5D57D-FD2A-401C-B78A-912CDD4F7B4D}"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EC104-039D-4D3B-9F0B-711435A3A496}" type="datetimeFigureOut">
              <a:rPr lang="pt-BR" smtClean="0"/>
              <a:pPr/>
              <a:t>11/03/2018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0FFAE-0031-4AD0-BFFE-F029804EE3EF}" type="slidenum">
              <a:rPr lang="pt-BR" smtClean="0"/>
              <a:pPr/>
              <a:t>‹nº›</a:t>
            </a:fld>
            <a:endParaRPr lang="pt-BR"/>
          </a:p>
        </p:txBody>
      </p:sp>
    </p:spTree>
    <p:extLst>
      <p:ext uri="{BB962C8B-B14F-4D97-AF65-F5344CB8AC3E}">
        <p14:creationId xmlns:p14="http://schemas.microsoft.com/office/powerpoint/2010/main" xmlns="" val="89192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5" name="Espaço Reservado para Número de Slide 4"/>
          <p:cNvSpPr>
            <a:spLocks noGrp="1"/>
          </p:cNvSpPr>
          <p:nvPr>
            <p:ph type="sldNum" sz="quarter" idx="10"/>
          </p:nvPr>
        </p:nvSpPr>
        <p:spPr/>
        <p:txBody>
          <a:bodyPr/>
          <a:lstStyle/>
          <a:p>
            <a:fld id="{98D8A13E-1325-406C-9484-9B93370CE20F}" type="slidenum">
              <a:rPr lang="pt-BR" smtClean="0">
                <a:solidFill>
                  <a:prstClr val="black"/>
                </a:solidFill>
              </a:rPr>
              <a:pPr/>
              <a:t>6</a:t>
            </a:fld>
            <a:endParaRPr lang="pt-BR">
              <a:solidFill>
                <a:prstClr val="black"/>
              </a:solidFill>
            </a:endParaRPr>
          </a:p>
        </p:txBody>
      </p:sp>
    </p:spTree>
    <p:extLst>
      <p:ext uri="{BB962C8B-B14F-4D97-AF65-F5344CB8AC3E}">
        <p14:creationId xmlns:p14="http://schemas.microsoft.com/office/powerpoint/2010/main" xmlns="" val="374854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5" name="Espaço Reservado para Número de Slide 4"/>
          <p:cNvSpPr>
            <a:spLocks noGrp="1"/>
          </p:cNvSpPr>
          <p:nvPr>
            <p:ph type="sldNum" sz="quarter" idx="10"/>
          </p:nvPr>
        </p:nvSpPr>
        <p:spPr/>
        <p:txBody>
          <a:bodyPr/>
          <a:lstStyle/>
          <a:p>
            <a:fld id="{98D8A13E-1325-406C-9484-9B93370CE20F}" type="slidenum">
              <a:rPr lang="pt-BR" smtClean="0">
                <a:solidFill>
                  <a:prstClr val="black"/>
                </a:solidFill>
              </a:rPr>
              <a:pPr/>
              <a:t>30</a:t>
            </a:fld>
            <a:endParaRPr lang="pt-BR">
              <a:solidFill>
                <a:prstClr val="black"/>
              </a:solidFill>
            </a:endParaRPr>
          </a:p>
        </p:txBody>
      </p:sp>
    </p:spTree>
    <p:extLst>
      <p:ext uri="{BB962C8B-B14F-4D97-AF65-F5344CB8AC3E}">
        <p14:creationId xmlns:p14="http://schemas.microsoft.com/office/powerpoint/2010/main" xmlns="" val="1597672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756151" y="2087613"/>
            <a:ext cx="3206528" cy="762157"/>
          </a:xfrm>
          <a:prstGeom prst="rect">
            <a:avLst/>
          </a:prstGeom>
        </p:spPr>
      </p:pic>
    </p:spTree>
    <p:extLst>
      <p:ext uri="{BB962C8B-B14F-4D97-AF65-F5344CB8AC3E}">
        <p14:creationId xmlns:p14="http://schemas.microsoft.com/office/powerpoint/2010/main" xmlns="" val="3802883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6682060"/>
            <a:ext cx="9144000" cy="170461"/>
          </a:xfrm>
          <a:prstGeom prst="rect">
            <a:avLst/>
          </a:prstGeom>
        </p:spPr>
      </p:pic>
    </p:spTree>
    <p:extLst>
      <p:ext uri="{BB962C8B-B14F-4D97-AF65-F5344CB8AC3E}">
        <p14:creationId xmlns:p14="http://schemas.microsoft.com/office/powerpoint/2010/main" xmlns="" val="4236622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p14="http://schemas.microsoft.com/office/powerpoint/2010/main" xmlns="" val="484065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3600"/>
            </a:lvl1pPr>
          </a:lstStyle>
          <a:p>
            <a:r>
              <a:rPr lang="pt-BR" smtClean="0"/>
              <a:t>Clique para editar o título mestre</a:t>
            </a:r>
            <a:endParaRPr lang="pt-BR"/>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pt-BR" smtClean="0"/>
              <a:t>Clique para editar o estilo do subtítulo mestre</a:t>
            </a:r>
            <a:endParaRPr lang="pt-BR"/>
          </a:p>
        </p:txBody>
      </p:sp>
      <p:sp>
        <p:nvSpPr>
          <p:cNvPr id="6" name="Rectangle 5"/>
          <p:cNvSpPr>
            <a:spLocks noGrp="1" noChangeArrowheads="1"/>
          </p:cNvSpPr>
          <p:nvPr>
            <p:ph type="ftr" sz="quarter" idx="10"/>
          </p:nvPr>
        </p:nvSpPr>
        <p:spPr>
          <a:xfrm>
            <a:off x="3124200" y="6245225"/>
            <a:ext cx="2895600" cy="476250"/>
          </a:xfrm>
          <a:prstGeom prst="rect">
            <a:avLst/>
          </a:prstGeom>
        </p:spPr>
        <p:txBody>
          <a:bodyPr/>
          <a:lstStyle>
            <a:lvl1pPr algn="ctr">
              <a:defRPr sz="1400" b="0">
                <a:solidFill>
                  <a:schemeClr val="tx1"/>
                </a:solidFill>
              </a:defRPr>
            </a:lvl1pPr>
          </a:lstStyle>
          <a:p>
            <a:r>
              <a:rPr lang="pt-BR" smtClean="0">
                <a:solidFill>
                  <a:srgbClr val="000000"/>
                </a:solidFill>
              </a:rPr>
              <a:t>Prof. Msc. Roberson Baggio</a:t>
            </a:r>
            <a:endParaRPr lang="pt-BR">
              <a:solidFill>
                <a:srgbClr val="000000"/>
              </a:solidFill>
            </a:endParaRPr>
          </a:p>
        </p:txBody>
      </p:sp>
    </p:spTree>
    <p:extLst>
      <p:ext uri="{BB962C8B-B14F-4D97-AF65-F5344CB8AC3E}">
        <p14:creationId xmlns:p14="http://schemas.microsoft.com/office/powerpoint/2010/main" xmlns="" val="1737714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700213"/>
            <a:ext cx="8229600" cy="4425950"/>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ftr" sz="quarter" idx="10"/>
          </p:nvPr>
        </p:nvSpPr>
        <p:spPr>
          <a:xfrm>
            <a:off x="36513" y="6553200"/>
            <a:ext cx="7253287" cy="476250"/>
          </a:xfrm>
          <a:prstGeom prst="rect">
            <a:avLst/>
          </a:prstGeom>
          <a:ln/>
        </p:spPr>
        <p:txBody>
          <a:bodyPr/>
          <a:lstStyle>
            <a:lvl1pPr>
              <a:defRPr/>
            </a:lvl1pPr>
          </a:lstStyle>
          <a:p>
            <a:r>
              <a:rPr lang="pt-BR" smtClean="0"/>
              <a:t>Prof. Msc. Roberson Baggio</a:t>
            </a:r>
            <a:endParaRPr lang="pt-BR"/>
          </a:p>
        </p:txBody>
      </p:sp>
    </p:spTree>
    <p:extLst>
      <p:ext uri="{BB962C8B-B14F-4D97-AF65-F5344CB8AC3E}">
        <p14:creationId xmlns:p14="http://schemas.microsoft.com/office/powerpoint/2010/main" xmlns="" val="41058966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76D610-75DC-4717-BD2D-4828D836AD84}" type="datetimeFigureOut">
              <a:rPr lang="pt-BR" smtClean="0"/>
              <a:pPr/>
              <a:t>11/03/2018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B8E66D-30D9-46B8-A398-D91BEC0CF21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44687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6D610-75DC-4717-BD2D-4828D836AD84}" type="datetimeFigureOut">
              <a:rPr lang="pt-BR" smtClean="0"/>
              <a:pPr/>
              <a:t>11/03/2018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8E66D-30D9-46B8-A398-D91BEC0CF21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Imagem relacionada"/>
          <p:cNvPicPr>
            <a:picLocks noChangeAspect="1" noChangeArrowheads="1"/>
          </p:cNvPicPr>
          <p:nvPr/>
        </p:nvPicPr>
        <p:blipFill>
          <a:blip r:embed="rId2" cstate="print"/>
          <a:srcRect/>
          <a:stretch>
            <a:fillRect/>
          </a:stretch>
        </p:blipFill>
        <p:spPr bwMode="auto">
          <a:xfrm>
            <a:off x="3275856" y="3561669"/>
            <a:ext cx="2304256" cy="2171587"/>
          </a:xfrm>
          <a:prstGeom prst="rect">
            <a:avLst/>
          </a:prstGeom>
          <a:noFill/>
        </p:spPr>
      </p:pic>
      <p:pic>
        <p:nvPicPr>
          <p:cNvPr id="71684" name="Picture 4" descr="Imagem relacionada"/>
          <p:cNvPicPr>
            <a:picLocks noChangeAspect="1" noChangeArrowheads="1"/>
          </p:cNvPicPr>
          <p:nvPr/>
        </p:nvPicPr>
        <p:blipFill>
          <a:blip r:embed="rId3" cstate="print"/>
          <a:srcRect/>
          <a:stretch>
            <a:fillRect/>
          </a:stretch>
        </p:blipFill>
        <p:spPr bwMode="auto">
          <a:xfrm>
            <a:off x="5503624" y="3140968"/>
            <a:ext cx="3640376" cy="2274743"/>
          </a:xfrm>
          <a:prstGeom prst="rect">
            <a:avLst/>
          </a:prstGeom>
          <a:noFill/>
        </p:spPr>
      </p:pic>
      <p:pic>
        <p:nvPicPr>
          <p:cNvPr id="71682" name="Picture 2" descr="Resultado de imagem para ECONOMIA"/>
          <p:cNvPicPr>
            <a:picLocks noChangeAspect="1" noChangeArrowheads="1"/>
          </p:cNvPicPr>
          <p:nvPr/>
        </p:nvPicPr>
        <p:blipFill>
          <a:blip r:embed="rId4" cstate="print"/>
          <a:srcRect/>
          <a:stretch>
            <a:fillRect/>
          </a:stretch>
        </p:blipFill>
        <p:spPr bwMode="auto">
          <a:xfrm flipH="1">
            <a:off x="107504" y="3284984"/>
            <a:ext cx="2997667" cy="2156639"/>
          </a:xfrm>
          <a:prstGeom prst="rect">
            <a:avLst/>
          </a:prstGeom>
          <a:noFill/>
        </p:spPr>
      </p:pic>
      <p:sp>
        <p:nvSpPr>
          <p:cNvPr id="5" name="Título 1"/>
          <p:cNvSpPr txBox="1">
            <a:spLocks/>
          </p:cNvSpPr>
          <p:nvPr/>
        </p:nvSpPr>
        <p:spPr bwMode="auto">
          <a:xfrm>
            <a:off x="35496" y="2708920"/>
            <a:ext cx="8351838" cy="1143000"/>
          </a:xfrm>
          <a:prstGeom prst="rect">
            <a:avLst/>
          </a:prstGeom>
          <a:noFill/>
          <a:ln w="9525">
            <a:noFill/>
            <a:miter lim="800000"/>
            <a:headEnd/>
            <a:tailEnd/>
          </a:ln>
        </p:spPr>
        <p:txBody>
          <a:bodyPr anchor="ctr">
            <a:normAutofit/>
          </a:bodyPr>
          <a:lstStyle/>
          <a:p>
            <a:pPr algn="ctr" fontAlgn="auto">
              <a:spcAft>
                <a:spcPts val="0"/>
              </a:spcAft>
              <a:buClrTx/>
              <a:buSzTx/>
              <a:buFontTx/>
              <a:buNone/>
              <a:defRPr/>
            </a:pPr>
            <a:r>
              <a:rPr lang="pt-BR" sz="3200" b="1" dirty="0" smtClean="0">
                <a:solidFill>
                  <a:schemeClr val="tx2"/>
                </a:solidFill>
                <a:effectLst>
                  <a:outerShdw blurRad="38100" dist="38100" dir="2700000" algn="tl">
                    <a:srgbClr val="000000">
                      <a:alpha val="43137"/>
                    </a:srgbClr>
                  </a:outerShdw>
                </a:effectLst>
                <a:latin typeface="+mj-lt"/>
                <a:ea typeface="+mj-ea"/>
                <a:cs typeface="+mj-cs"/>
              </a:rPr>
              <a:t>GST1528 </a:t>
            </a:r>
            <a:endParaRPr lang="pt-BR" sz="3200" b="1" dirty="0">
              <a:solidFill>
                <a:schemeClr val="tx2"/>
              </a:solidFill>
              <a:effectLst>
                <a:outerShdw blurRad="38100" dist="38100" dir="2700000" algn="tl">
                  <a:srgbClr val="000000">
                    <a:alpha val="43137"/>
                  </a:srgbClr>
                </a:outerShdw>
              </a:effectLst>
              <a:latin typeface="+mj-lt"/>
              <a:ea typeface="+mj-ea"/>
              <a:cs typeface="+mj-cs"/>
            </a:endParaRPr>
          </a:p>
          <a:p>
            <a:pPr algn="ctr"/>
            <a:r>
              <a:rPr lang="pt-BR" sz="3200" b="1" dirty="0" smtClean="0">
                <a:solidFill>
                  <a:schemeClr val="tx2"/>
                </a:solidFill>
                <a:effectLst>
                  <a:outerShdw blurRad="38100" dist="38100" dir="2700000" algn="tl">
                    <a:srgbClr val="000000">
                      <a:alpha val="43137"/>
                    </a:srgbClr>
                  </a:outerShdw>
                </a:effectLst>
              </a:rPr>
              <a:t>FUNDAMENTOS DE ECONOMIA</a:t>
            </a:r>
            <a:endParaRPr lang="pt-BR" sz="3200" b="1" dirty="0">
              <a:solidFill>
                <a:schemeClr val="tx2"/>
              </a:solidFill>
              <a:effectLst>
                <a:outerShdw blurRad="38100" dist="38100" dir="2700000" algn="tl">
                  <a:srgbClr val="000000">
                    <a:alpha val="43137"/>
                  </a:srgbClr>
                </a:outerShdw>
              </a:effectLst>
            </a:endParaRPr>
          </a:p>
        </p:txBody>
      </p:sp>
      <p:sp>
        <p:nvSpPr>
          <p:cNvPr id="6" name="Retângulo 5"/>
          <p:cNvSpPr/>
          <p:nvPr/>
        </p:nvSpPr>
        <p:spPr>
          <a:xfrm>
            <a:off x="-36512" y="5292497"/>
            <a:ext cx="9037637" cy="584775"/>
          </a:xfrm>
          <a:prstGeom prst="rect">
            <a:avLst/>
          </a:prstGeom>
        </p:spPr>
        <p:txBody>
          <a:bodyPr>
            <a:spAutoFit/>
          </a:bodyPr>
          <a:lstStyle/>
          <a:p>
            <a:pPr algn="ctr">
              <a:spcBef>
                <a:spcPct val="20000"/>
              </a:spcBef>
              <a:buClr>
                <a:srgbClr val="2B4475"/>
              </a:buClr>
              <a:buFontTx/>
              <a:buNone/>
              <a:defRPr/>
            </a:pPr>
            <a:r>
              <a:rPr lang="pt-BR" sz="3200" b="1" kern="0" dirty="0">
                <a:solidFill>
                  <a:srgbClr val="2B4475"/>
                </a:solidFill>
                <a:effectLst>
                  <a:outerShdw blurRad="38100" dist="38100" dir="2700000" algn="tl">
                    <a:srgbClr val="000000">
                      <a:alpha val="43137"/>
                    </a:srgbClr>
                  </a:outerShdw>
                </a:effectLst>
              </a:rPr>
              <a:t>Prof. Adm. </a:t>
            </a:r>
            <a:r>
              <a:rPr lang="pt-BR" sz="3200" b="1" i="1" kern="0" dirty="0">
                <a:solidFill>
                  <a:srgbClr val="2B4475"/>
                </a:solidFill>
                <a:effectLst>
                  <a:outerShdw blurRad="38100" dist="38100" dir="2700000" algn="tl">
                    <a:srgbClr val="000000">
                      <a:alpha val="43137"/>
                    </a:srgbClr>
                  </a:outerShdw>
                </a:effectLst>
              </a:rPr>
              <a:t>Msc</a:t>
            </a:r>
            <a:r>
              <a:rPr lang="pt-BR" sz="3200" b="1" kern="0" dirty="0">
                <a:solidFill>
                  <a:srgbClr val="2B4475"/>
                </a:solidFill>
                <a:effectLst>
                  <a:outerShdw blurRad="38100" dist="38100" dir="2700000" algn="tl">
                    <a:srgbClr val="000000">
                      <a:alpha val="43137"/>
                    </a:srgbClr>
                  </a:outerShdw>
                </a:effectLst>
              </a:rPr>
              <a:t>. Luiz Cláudio Brites Lobato</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052736"/>
            <a:ext cx="732127" cy="775366"/>
          </a:xfrm>
          <a:prstGeom prst="rect">
            <a:avLst/>
          </a:prstGeom>
          <a:noFill/>
          <a:ln w="9525">
            <a:noFill/>
            <a:miter lim="800000"/>
            <a:headEnd/>
            <a:tailEnd/>
          </a:ln>
        </p:spPr>
      </p:pic>
      <p:sp>
        <p:nvSpPr>
          <p:cNvPr id="3" name="Título 1"/>
          <p:cNvSpPr>
            <a:spLocks noGrp="1"/>
          </p:cNvSpPr>
          <p:nvPr>
            <p:ph type="title" idx="4294967295"/>
          </p:nvPr>
        </p:nvSpPr>
        <p:spPr>
          <a:xfrm>
            <a:off x="755576" y="1138833"/>
            <a:ext cx="7560840" cy="561975"/>
          </a:xfrm>
          <a:prstGeom prst="rect">
            <a:avLst/>
          </a:prstGeom>
        </p:spPr>
        <p:txBody>
          <a:bodyPr/>
          <a:lstStyle/>
          <a:p>
            <a:pPr algn="l"/>
            <a:r>
              <a:rPr lang="pt-BR" sz="3200" b="1" dirty="0" smtClean="0">
                <a:solidFill>
                  <a:schemeClr val="tx2"/>
                </a:solidFill>
              </a:rPr>
              <a:t>CONTEXTUALIZAÇÃO:</a:t>
            </a:r>
            <a:endParaRPr lang="pt-BR" sz="3200" b="1" dirty="0">
              <a:solidFill>
                <a:schemeClr val="tx2"/>
              </a:solidFill>
            </a:endParaRPr>
          </a:p>
        </p:txBody>
      </p:sp>
      <p:sp>
        <p:nvSpPr>
          <p:cNvPr id="6" name="Retângulo 5"/>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8"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9" name="Picture 1"/>
          <p:cNvPicPr>
            <a:picLocks noChangeAspect="1" noChangeArrowheads="1"/>
          </p:cNvPicPr>
          <p:nvPr/>
        </p:nvPicPr>
        <p:blipFill>
          <a:blip r:embed="rId3" cstate="print"/>
          <a:srcRect/>
          <a:stretch>
            <a:fillRect/>
          </a:stretch>
        </p:blipFill>
        <p:spPr bwMode="auto">
          <a:xfrm>
            <a:off x="7884368" y="836712"/>
            <a:ext cx="1150975" cy="1147913"/>
          </a:xfrm>
          <a:prstGeom prst="rect">
            <a:avLst/>
          </a:prstGeom>
          <a:noFill/>
          <a:ln w="9525">
            <a:noFill/>
            <a:miter lim="800000"/>
            <a:headEnd/>
            <a:tailEnd/>
          </a:ln>
        </p:spPr>
      </p:pic>
      <p:sp>
        <p:nvSpPr>
          <p:cNvPr id="10" name="Retângulo 9"/>
          <p:cNvSpPr/>
          <p:nvPr/>
        </p:nvSpPr>
        <p:spPr>
          <a:xfrm>
            <a:off x="251520" y="1951087"/>
            <a:ext cx="8640960" cy="4401205"/>
          </a:xfrm>
          <a:prstGeom prst="rect">
            <a:avLst/>
          </a:prstGeom>
        </p:spPr>
        <p:txBody>
          <a:bodyPr wrap="square">
            <a:spAutoFit/>
          </a:bodyPr>
          <a:lstStyle/>
          <a:p>
            <a:pPr algn="just"/>
            <a:r>
              <a:rPr lang="pt-BR" sz="2000" dirty="0" smtClean="0"/>
              <a:t>A disciplina Fundamentos de Economia permite aos alunos das diversas áreas do conhecimento ter ciência dos principais aspectos que norteiam as questões econômicas de nosso dia a dia. </a:t>
            </a:r>
          </a:p>
          <a:p>
            <a:pPr algn="just"/>
            <a:endParaRPr lang="pt-BR" sz="2000" dirty="0" smtClean="0"/>
          </a:p>
          <a:p>
            <a:pPr algn="just"/>
            <a:r>
              <a:rPr lang="pt-BR" sz="2000" dirty="0" smtClean="0"/>
              <a:t>No mundo globalizado, é fundamental que os estudantes conheçam os aspectos de economia que venham a afetar suas vidas pessoais e profissionais. </a:t>
            </a:r>
          </a:p>
          <a:p>
            <a:pPr algn="just"/>
            <a:endParaRPr lang="pt-BR" sz="2000" dirty="0" smtClean="0"/>
          </a:p>
          <a:p>
            <a:pPr algn="just"/>
            <a:r>
              <a:rPr lang="pt-BR" sz="2000" dirty="0" smtClean="0"/>
              <a:t>A simples leitura do jornal diário, do site especializado ou do noticiário do telejornal; transportam o indivíduo diariamente a essas questões de natureza econômica.</a:t>
            </a:r>
          </a:p>
          <a:p>
            <a:pPr algn="just"/>
            <a:endParaRPr lang="pt-BR" sz="2000" dirty="0" smtClean="0"/>
          </a:p>
          <a:p>
            <a:pPr algn="just"/>
            <a:r>
              <a:rPr lang="pt-BR" sz="2000" dirty="0" smtClean="0"/>
              <a:t>Na sociedade capitalista, o consumidor adquire cada vez mais uma importância e destaque tornando-se um elemento fundamental para o crescimento da economia. </a:t>
            </a:r>
          </a:p>
        </p:txBody>
      </p:sp>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439" y="6624247"/>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5" name="Retângulo 4"/>
          <p:cNvSpPr/>
          <p:nvPr/>
        </p:nvSpPr>
        <p:spPr>
          <a:xfrm>
            <a:off x="0" y="1942088"/>
            <a:ext cx="9144000" cy="4093428"/>
          </a:xfrm>
          <a:prstGeom prst="rect">
            <a:avLst/>
          </a:prstGeom>
        </p:spPr>
        <p:txBody>
          <a:bodyPr wrap="square">
            <a:spAutoFit/>
          </a:bodyPr>
          <a:lstStyle/>
          <a:p>
            <a:pPr algn="just"/>
            <a:r>
              <a:rPr lang="pt-BR" sz="2000" dirty="0" smtClean="0"/>
              <a:t>As pessoas estão envolvidas em sua rotina diária com questões como inflação, taxa de juros, globalização, entre outras matérias. </a:t>
            </a:r>
          </a:p>
          <a:p>
            <a:pPr algn="just"/>
            <a:endParaRPr lang="pt-BR" sz="2000" dirty="0" smtClean="0"/>
          </a:p>
          <a:p>
            <a:pPr algn="just"/>
            <a:r>
              <a:rPr lang="pt-BR" sz="2000" dirty="0" smtClean="0"/>
              <a:t>É importante que o estudante venha a conhecer os principais conceitos de Economia para gerir sua vida particular ou para desenvolver suas atividades profissionais.</a:t>
            </a:r>
          </a:p>
          <a:p>
            <a:pPr algn="just"/>
            <a:endParaRPr lang="pt-BR" sz="2000" dirty="0" smtClean="0"/>
          </a:p>
          <a:p>
            <a:pPr algn="just"/>
            <a:r>
              <a:rPr lang="pt-BR" sz="2000" dirty="0" smtClean="0"/>
              <a:t>Por fim, as questões envolvendo crescimento e desenvolvimento, aparecem em um momento em que as pessoas estão discutindo a importância da sustentabilidade para a sobrevivência do planeta e para a melhoria da qualidade de vida da população. </a:t>
            </a:r>
          </a:p>
          <a:p>
            <a:pPr algn="just"/>
            <a:endParaRPr lang="pt-BR" sz="2000" dirty="0" smtClean="0"/>
          </a:p>
          <a:p>
            <a:pPr algn="just"/>
            <a:r>
              <a:rPr lang="pt-BR" sz="2000" dirty="0" smtClean="0"/>
              <a:t>Diante do cenário exposto, as noções básicas exploradas pela disciplina permitirão a construção de bases sólidas para o desenvolvimento de competências demandadas pela sociedade contemporânea.</a:t>
            </a:r>
            <a:endParaRPr lang="pt-BR" sz="2000" dirty="0"/>
          </a:p>
        </p:txBody>
      </p:sp>
      <p:pic>
        <p:nvPicPr>
          <p:cNvPr id="8" name="Picture 3"/>
          <p:cNvPicPr>
            <a:picLocks noChangeAspect="1" noChangeArrowheads="1"/>
          </p:cNvPicPr>
          <p:nvPr/>
        </p:nvPicPr>
        <p:blipFill>
          <a:blip r:embed="rId2" cstate="print"/>
          <a:srcRect/>
          <a:stretch>
            <a:fillRect/>
          </a:stretch>
        </p:blipFill>
        <p:spPr bwMode="auto">
          <a:xfrm>
            <a:off x="0" y="1052736"/>
            <a:ext cx="732127" cy="775366"/>
          </a:xfrm>
          <a:prstGeom prst="rect">
            <a:avLst/>
          </a:prstGeom>
          <a:noFill/>
          <a:ln w="9525">
            <a:noFill/>
            <a:miter lim="800000"/>
            <a:headEnd/>
            <a:tailEnd/>
          </a:ln>
        </p:spPr>
      </p:pic>
      <p:sp>
        <p:nvSpPr>
          <p:cNvPr id="9" name="Título 1"/>
          <p:cNvSpPr txBox="1">
            <a:spLocks/>
          </p:cNvSpPr>
          <p:nvPr/>
        </p:nvSpPr>
        <p:spPr>
          <a:xfrm>
            <a:off x="755576" y="1138833"/>
            <a:ext cx="7560840" cy="5619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smtClean="0">
                <a:ln>
                  <a:noFill/>
                </a:ln>
                <a:solidFill>
                  <a:schemeClr val="tx2"/>
                </a:solidFill>
                <a:effectLst/>
                <a:uLnTx/>
                <a:uFillTx/>
                <a:latin typeface="+mj-lt"/>
                <a:ea typeface="+mj-ea"/>
                <a:cs typeface="+mj-cs"/>
              </a:rPr>
              <a:t>CONTEXTUALIZAÇÃO:</a:t>
            </a:r>
            <a:endParaRPr kumimoji="0" lang="pt-BR"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11"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2" name="Picture 1"/>
          <p:cNvPicPr>
            <a:picLocks noChangeAspect="1" noChangeArrowheads="1"/>
          </p:cNvPicPr>
          <p:nvPr/>
        </p:nvPicPr>
        <p:blipFill>
          <a:blip r:embed="rId3" cstate="print"/>
          <a:srcRect/>
          <a:stretch>
            <a:fillRect/>
          </a:stretch>
        </p:blipFill>
        <p:spPr bwMode="auto">
          <a:xfrm>
            <a:off x="7884368" y="836712"/>
            <a:ext cx="1150975" cy="1147913"/>
          </a:xfrm>
          <a:prstGeom prst="rect">
            <a:avLst/>
          </a:prstGeom>
          <a:noFill/>
          <a:ln w="9525">
            <a:noFill/>
            <a:miter lim="800000"/>
            <a:headEnd/>
            <a:tailEnd/>
          </a:ln>
        </p:spPr>
      </p:pic>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07505" y="1124744"/>
            <a:ext cx="936104" cy="991390"/>
          </a:xfrm>
          <a:prstGeom prst="rect">
            <a:avLst/>
          </a:prstGeom>
          <a:noFill/>
          <a:ln w="9525">
            <a:noFill/>
            <a:miter lim="800000"/>
            <a:headEnd/>
            <a:tailEnd/>
          </a:ln>
        </p:spPr>
      </p:pic>
      <p:sp>
        <p:nvSpPr>
          <p:cNvPr id="3" name="Retângulo 2"/>
          <p:cNvSpPr/>
          <p:nvPr/>
        </p:nvSpPr>
        <p:spPr>
          <a:xfrm>
            <a:off x="71439" y="660838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7" name="Título 1"/>
          <p:cNvSpPr>
            <a:spLocks noGrp="1"/>
          </p:cNvSpPr>
          <p:nvPr>
            <p:ph type="title" idx="4294967295"/>
          </p:nvPr>
        </p:nvSpPr>
        <p:spPr>
          <a:xfrm>
            <a:off x="1187574" y="1052736"/>
            <a:ext cx="3600450" cy="561975"/>
          </a:xfrm>
          <a:prstGeom prst="rect">
            <a:avLst/>
          </a:prstGeom>
        </p:spPr>
        <p:txBody>
          <a:bodyPr/>
          <a:lstStyle/>
          <a:p>
            <a:pPr algn="ctr"/>
            <a:r>
              <a:rPr lang="pt-BR" sz="4800" u="sng" dirty="0" smtClean="0">
                <a:solidFill>
                  <a:srgbClr val="C00000"/>
                </a:solidFill>
                <a:effectLst>
                  <a:outerShdw blurRad="38100" dist="38100" dir="2700000" algn="tl">
                    <a:srgbClr val="000000">
                      <a:alpha val="43137"/>
                    </a:srgbClr>
                  </a:outerShdw>
                </a:effectLst>
                <a:latin typeface="Algerian" pitchFamily="82" charset="0"/>
              </a:rPr>
              <a:t>AULA 01</a:t>
            </a:r>
            <a:r>
              <a:rPr lang="pt-BR" sz="3600" u="sng" dirty="0" smtClean="0">
                <a:solidFill>
                  <a:srgbClr val="C00000"/>
                </a:solidFill>
                <a:effectLst>
                  <a:outerShdw blurRad="38100" dist="38100" dir="2700000" algn="tl">
                    <a:srgbClr val="000000">
                      <a:alpha val="43137"/>
                    </a:srgbClr>
                  </a:outerShdw>
                </a:effectLst>
                <a:latin typeface="Algerian" pitchFamily="82" charset="0"/>
              </a:rPr>
              <a:t>:</a:t>
            </a:r>
            <a:endParaRPr lang="pt-BR" sz="3600" u="sng" dirty="0">
              <a:solidFill>
                <a:srgbClr val="C00000"/>
              </a:solidFill>
              <a:effectLst>
                <a:outerShdw blurRad="38100" dist="38100" dir="2700000" algn="tl">
                  <a:srgbClr val="000000">
                    <a:alpha val="43137"/>
                  </a:srgbClr>
                </a:outerShdw>
              </a:effectLst>
              <a:latin typeface="Algerian" pitchFamily="82" charset="0"/>
            </a:endParaRPr>
          </a:p>
        </p:txBody>
      </p:sp>
      <p:sp>
        <p:nvSpPr>
          <p:cNvPr id="11"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2" name="Picture 4" descr="Imagem relacionada"/>
          <p:cNvPicPr>
            <a:picLocks noChangeAspect="1" noChangeArrowheads="1"/>
          </p:cNvPicPr>
          <p:nvPr/>
        </p:nvPicPr>
        <p:blipFill>
          <a:blip r:embed="rId3" cstate="print"/>
          <a:srcRect/>
          <a:stretch>
            <a:fillRect/>
          </a:stretch>
        </p:blipFill>
        <p:spPr bwMode="auto">
          <a:xfrm>
            <a:off x="4139953" y="3548243"/>
            <a:ext cx="4464495" cy="2977101"/>
          </a:xfrm>
          <a:prstGeom prst="rect">
            <a:avLst/>
          </a:prstGeom>
          <a:noFill/>
        </p:spPr>
      </p:pic>
      <p:pic>
        <p:nvPicPr>
          <p:cNvPr id="13" name="Picture 1"/>
          <p:cNvPicPr>
            <a:picLocks noChangeAspect="1" noChangeArrowheads="1"/>
          </p:cNvPicPr>
          <p:nvPr/>
        </p:nvPicPr>
        <p:blipFill>
          <a:blip r:embed="rId4" cstate="print"/>
          <a:srcRect/>
          <a:stretch>
            <a:fillRect/>
          </a:stretch>
        </p:blipFill>
        <p:spPr bwMode="auto">
          <a:xfrm>
            <a:off x="72008" y="3501008"/>
            <a:ext cx="3491880" cy="3081071"/>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a:stretch>
            <a:fillRect/>
          </a:stretch>
        </p:blipFill>
        <p:spPr bwMode="auto">
          <a:xfrm>
            <a:off x="7308304" y="1052736"/>
            <a:ext cx="1655031" cy="1650628"/>
          </a:xfrm>
          <a:prstGeom prst="rect">
            <a:avLst/>
          </a:prstGeom>
          <a:noFill/>
          <a:ln w="9525">
            <a:noFill/>
            <a:miter lim="800000"/>
            <a:headEnd/>
            <a:tailEnd/>
          </a:ln>
        </p:spPr>
      </p:pic>
      <p:sp>
        <p:nvSpPr>
          <p:cNvPr id="4" name="Retângulo 3"/>
          <p:cNvSpPr/>
          <p:nvPr/>
        </p:nvSpPr>
        <p:spPr>
          <a:xfrm>
            <a:off x="107504" y="2085816"/>
            <a:ext cx="9036496" cy="1631216"/>
          </a:xfrm>
          <a:prstGeom prst="rect">
            <a:avLst/>
          </a:prstGeom>
        </p:spPr>
        <p:txBody>
          <a:bodyPr wrap="square">
            <a:spAutoFit/>
          </a:bodyPr>
          <a:lstStyle/>
          <a:p>
            <a:r>
              <a:rPr lang="pt-BR" sz="2000" b="1" dirty="0" smtClean="0"/>
              <a:t>	UNIDADE I - NOÇÕES BÁSICAS.</a:t>
            </a:r>
          </a:p>
          <a:p>
            <a:endParaRPr lang="pt-BR" sz="2000" dirty="0" smtClean="0"/>
          </a:p>
          <a:p>
            <a:r>
              <a:rPr lang="pt-BR" sz="2000" dirty="0" smtClean="0"/>
              <a:t>	  	1.1 - Conceitos importantes.</a:t>
            </a:r>
          </a:p>
          <a:p>
            <a:r>
              <a:rPr lang="pt-BR" sz="2000" dirty="0" smtClean="0"/>
              <a:t>	 	 1.2 - Principais características da Economia como Ciência.</a:t>
            </a:r>
          </a:p>
          <a:p>
            <a:r>
              <a:rPr lang="pt-BR" sz="2000" dirty="0" smtClean="0"/>
              <a:t>	  	1.3 - Relações da Economia com outras áreas do conhecimento.</a:t>
            </a:r>
            <a:endParaRPr lang="pt-BR" sz="2000" dirty="0" smtClean="0">
              <a:latin typeface="Arial" pitchFamily="34" charset="0"/>
              <a:cs typeface="Arial" pitchFamily="34" charset="0"/>
            </a:endParaRPr>
          </a:p>
        </p:txBody>
      </p:sp>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439" y="6617350"/>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4" name="Retângulo 3"/>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
        <p:nvSpPr>
          <p:cNvPr id="9"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0" name="Picture 1"/>
          <p:cNvPicPr>
            <a:picLocks noChangeAspect="1" noChangeArrowheads="1"/>
          </p:cNvPicPr>
          <p:nvPr/>
        </p:nvPicPr>
        <p:blipFill>
          <a:blip r:embed="rId2" cstate="print"/>
          <a:srcRect/>
          <a:stretch>
            <a:fillRect/>
          </a:stretch>
        </p:blipFill>
        <p:spPr bwMode="auto">
          <a:xfrm>
            <a:off x="251520" y="5373216"/>
            <a:ext cx="1010801" cy="1008112"/>
          </a:xfrm>
          <a:prstGeom prst="rect">
            <a:avLst/>
          </a:prstGeom>
          <a:noFill/>
          <a:ln w="9525">
            <a:noFill/>
            <a:miter lim="800000"/>
            <a:headEnd/>
            <a:tailEnd/>
          </a:ln>
        </p:spPr>
      </p:pic>
      <p:sp>
        <p:nvSpPr>
          <p:cNvPr id="12" name="Retângulo 11"/>
          <p:cNvSpPr/>
          <p:nvPr/>
        </p:nvSpPr>
        <p:spPr>
          <a:xfrm>
            <a:off x="251520" y="1563757"/>
            <a:ext cx="8712968" cy="430887"/>
          </a:xfrm>
          <a:prstGeom prst="rect">
            <a:avLst/>
          </a:prstGeom>
        </p:spPr>
        <p:txBody>
          <a:bodyPr wrap="square">
            <a:spAutoFit/>
          </a:bodyPr>
          <a:lstStyle/>
          <a:p>
            <a:r>
              <a:rPr lang="pt-BR" sz="2200" b="1" dirty="0" smtClean="0">
                <a:solidFill>
                  <a:srgbClr val="FF0000"/>
                </a:solidFill>
                <a:effectLst>
                  <a:outerShdw blurRad="38100" dist="38100" dir="2700000" algn="tl">
                    <a:srgbClr val="000000">
                      <a:alpha val="43137"/>
                    </a:srgbClr>
                  </a:outerShdw>
                </a:effectLst>
              </a:rPr>
              <a:t>Introdução</a:t>
            </a:r>
          </a:p>
        </p:txBody>
      </p:sp>
      <p:pic>
        <p:nvPicPr>
          <p:cNvPr id="52226" name="Picture 2"/>
          <p:cNvPicPr>
            <a:picLocks noChangeAspect="1" noChangeArrowheads="1"/>
          </p:cNvPicPr>
          <p:nvPr/>
        </p:nvPicPr>
        <p:blipFill>
          <a:blip r:embed="rId3" cstate="print"/>
          <a:srcRect/>
          <a:stretch>
            <a:fillRect/>
          </a:stretch>
        </p:blipFill>
        <p:spPr bwMode="auto">
          <a:xfrm>
            <a:off x="6228184" y="1334837"/>
            <a:ext cx="2714888" cy="1878139"/>
          </a:xfrm>
          <a:prstGeom prst="rect">
            <a:avLst/>
          </a:prstGeom>
          <a:noFill/>
          <a:ln w="9525">
            <a:noFill/>
            <a:miter lim="800000"/>
            <a:headEnd/>
            <a:tailEnd/>
          </a:ln>
        </p:spPr>
      </p:pic>
      <p:sp>
        <p:nvSpPr>
          <p:cNvPr id="15" name="Retângulo 14"/>
          <p:cNvSpPr/>
          <p:nvPr/>
        </p:nvSpPr>
        <p:spPr>
          <a:xfrm>
            <a:off x="251520" y="3573016"/>
            <a:ext cx="8748464" cy="1477328"/>
          </a:xfrm>
          <a:prstGeom prst="rect">
            <a:avLst/>
          </a:prstGeom>
        </p:spPr>
        <p:txBody>
          <a:bodyPr wrap="square">
            <a:spAutoFit/>
          </a:bodyPr>
          <a:lstStyle/>
          <a:p>
            <a:pPr algn="just"/>
            <a:r>
              <a:rPr lang="pt-BR" dirty="0" smtClean="0"/>
              <a:t>As escolhas fazem parte e elas também compõem o cerne da Economia.</a:t>
            </a:r>
          </a:p>
          <a:p>
            <a:pPr algn="just"/>
            <a:endParaRPr lang="pt-BR" dirty="0" smtClean="0"/>
          </a:p>
          <a:p>
            <a:pPr algn="just"/>
            <a:r>
              <a:rPr lang="pt-BR" dirty="0" smtClean="0"/>
              <a:t>Tanto indivíduos como a sociedade precisam tomar uma série de decisões econômicas, de forma a conciliar o uso dos recursos escassos com as infinitas necessidades e desejos.</a:t>
            </a:r>
          </a:p>
          <a:p>
            <a:pPr algn="just"/>
            <a:endParaRPr lang="pt-BR" dirty="0" smtClean="0"/>
          </a:p>
        </p:txBody>
      </p:sp>
      <p:sp>
        <p:nvSpPr>
          <p:cNvPr id="16" name="Retângulo 15"/>
          <p:cNvSpPr/>
          <p:nvPr/>
        </p:nvSpPr>
        <p:spPr>
          <a:xfrm>
            <a:off x="179512" y="2132856"/>
            <a:ext cx="5544616" cy="1200329"/>
          </a:xfrm>
          <a:prstGeom prst="rect">
            <a:avLst/>
          </a:prstGeom>
        </p:spPr>
        <p:txBody>
          <a:bodyPr wrap="square">
            <a:spAutoFit/>
          </a:bodyPr>
          <a:lstStyle/>
          <a:p>
            <a:pPr algn="just"/>
            <a:r>
              <a:rPr lang="pt-BR" dirty="0" smtClean="0"/>
              <a:t>Diariamente, temos que fazer escolhas do que comprar, do que abrir mão de comprar em detrimento de outro bem ou um plano futuro, enfim...tomamos decisões a todo momento nas nossas vidas. </a:t>
            </a:r>
          </a:p>
        </p:txBody>
      </p:sp>
      <p:sp>
        <p:nvSpPr>
          <p:cNvPr id="17" name="Retângulo 16"/>
          <p:cNvSpPr/>
          <p:nvPr/>
        </p:nvSpPr>
        <p:spPr>
          <a:xfrm>
            <a:off x="1475656" y="5301208"/>
            <a:ext cx="7416824" cy="923330"/>
          </a:xfrm>
          <a:prstGeom prst="rect">
            <a:avLst/>
          </a:prstGeom>
        </p:spPr>
        <p:txBody>
          <a:bodyPr wrap="square">
            <a:spAutoFit/>
          </a:bodyPr>
          <a:lstStyle/>
          <a:p>
            <a:pPr algn="just"/>
            <a:r>
              <a:rPr lang="pt-BR" dirty="0" smtClean="0"/>
              <a:t>É importante estudar Economia para entender o mundo que nos cerca e as escolhas necessárias que fazemos e perceber o objeto do estudo da Economia.</a:t>
            </a:r>
            <a:endParaRPr lang="pt-BR" dirty="0"/>
          </a:p>
        </p:txBody>
      </p:sp>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print"/>
          <a:srcRect/>
          <a:stretch>
            <a:fillRect/>
          </a:stretch>
        </p:blipFill>
        <p:spPr bwMode="auto">
          <a:xfrm>
            <a:off x="6876257" y="4509120"/>
            <a:ext cx="1917054" cy="1549333"/>
          </a:xfrm>
          <a:prstGeom prst="rect">
            <a:avLst/>
          </a:prstGeom>
          <a:noFill/>
          <a:ln w="9525">
            <a:noFill/>
            <a:miter lim="800000"/>
            <a:headEnd/>
            <a:tailEnd/>
          </a:ln>
        </p:spPr>
      </p:pic>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117761" name="Picture 1"/>
          <p:cNvPicPr>
            <a:picLocks noChangeAspect="1" noChangeArrowheads="1"/>
          </p:cNvPicPr>
          <p:nvPr/>
        </p:nvPicPr>
        <p:blipFill>
          <a:blip r:embed="rId3" cstate="print"/>
          <a:srcRect/>
          <a:stretch>
            <a:fillRect/>
          </a:stretch>
        </p:blipFill>
        <p:spPr bwMode="auto">
          <a:xfrm flipH="1">
            <a:off x="179512" y="5301208"/>
            <a:ext cx="2160240" cy="1296144"/>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7524328" y="2996952"/>
            <a:ext cx="1410398" cy="936104"/>
          </a:xfrm>
          <a:prstGeom prst="rect">
            <a:avLst/>
          </a:prstGeom>
          <a:noFill/>
          <a:ln w="9525">
            <a:noFill/>
            <a:miter lim="800000"/>
            <a:headEnd/>
            <a:tailEnd/>
          </a:ln>
        </p:spPr>
      </p:pic>
      <p:sp>
        <p:nvSpPr>
          <p:cNvPr id="13"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5" cstate="print"/>
          <a:srcRect/>
          <a:stretch>
            <a:fillRect/>
          </a:stretch>
        </p:blipFill>
        <p:spPr bwMode="auto">
          <a:xfrm>
            <a:off x="8024542" y="836713"/>
            <a:ext cx="1010801" cy="1008112"/>
          </a:xfrm>
          <a:prstGeom prst="rect">
            <a:avLst/>
          </a:prstGeom>
          <a:noFill/>
          <a:ln w="9525">
            <a:noFill/>
            <a:miter lim="800000"/>
            <a:headEnd/>
            <a:tailEnd/>
          </a:ln>
        </p:spPr>
      </p:pic>
      <p:sp>
        <p:nvSpPr>
          <p:cNvPr id="16" name="Retângulo 15"/>
          <p:cNvSpPr/>
          <p:nvPr/>
        </p:nvSpPr>
        <p:spPr>
          <a:xfrm>
            <a:off x="179512" y="1484784"/>
            <a:ext cx="8784976" cy="1261884"/>
          </a:xfrm>
          <a:prstGeom prst="rect">
            <a:avLst/>
          </a:prstGeom>
        </p:spPr>
        <p:txBody>
          <a:bodyPr wrap="square">
            <a:spAutoFit/>
          </a:bodyPr>
          <a:lstStyle/>
          <a:p>
            <a:pPr algn="just"/>
            <a:r>
              <a:rPr lang="pt-BR" sz="2200" b="1" dirty="0" smtClean="0">
                <a:solidFill>
                  <a:srgbClr val="FF0000"/>
                </a:solidFill>
                <a:effectLst>
                  <a:outerShdw blurRad="38100" dist="38100" dir="2700000" algn="tl">
                    <a:srgbClr val="000000">
                      <a:alpha val="43137"/>
                    </a:srgbClr>
                  </a:outerShdw>
                </a:effectLst>
              </a:rPr>
              <a:t>Tempos modernos: uma breve contextualização</a:t>
            </a:r>
          </a:p>
          <a:p>
            <a:pPr algn="just"/>
            <a:endParaRPr lang="pt-BR" dirty="0" smtClean="0"/>
          </a:p>
          <a:p>
            <a:pPr algn="just"/>
            <a:r>
              <a:rPr lang="pt-BR" dirty="0" smtClean="0"/>
              <a:t>A todo o momento somos </a:t>
            </a:r>
            <a:r>
              <a:rPr lang="pt-BR" b="1" dirty="0" smtClean="0"/>
              <a:t>“bombardeados” </a:t>
            </a:r>
            <a:r>
              <a:rPr lang="pt-BR" dirty="0" smtClean="0"/>
              <a:t>por questões econômicas nos jornais, na televisão e nas redes.</a:t>
            </a:r>
            <a:endParaRPr lang="pt-BR" dirty="0"/>
          </a:p>
        </p:txBody>
      </p:sp>
      <p:sp>
        <p:nvSpPr>
          <p:cNvPr id="17" name="Retângulo 16"/>
          <p:cNvSpPr/>
          <p:nvPr/>
        </p:nvSpPr>
        <p:spPr>
          <a:xfrm>
            <a:off x="251520" y="2852936"/>
            <a:ext cx="7128792" cy="1200329"/>
          </a:xfrm>
          <a:prstGeom prst="rect">
            <a:avLst/>
          </a:prstGeom>
        </p:spPr>
        <p:txBody>
          <a:bodyPr wrap="square">
            <a:spAutoFit/>
          </a:bodyPr>
          <a:lstStyle/>
          <a:p>
            <a:pPr algn="just"/>
            <a:r>
              <a:rPr lang="pt-BR" dirty="0" smtClean="0"/>
              <a:t>Questões como aumento de preços, desemprego, comportamento das taxas de juros, déficit governamental, vulnerabilidade externa, período de crise econômica ou de crescimento dentre outros, são temas que fazem parte da nossa rotina e são discutidos por cidadãos comuns.</a:t>
            </a:r>
          </a:p>
        </p:txBody>
      </p:sp>
      <p:sp>
        <p:nvSpPr>
          <p:cNvPr id="18" name="Retângulo 17"/>
          <p:cNvSpPr/>
          <p:nvPr/>
        </p:nvSpPr>
        <p:spPr>
          <a:xfrm>
            <a:off x="251520" y="4221088"/>
            <a:ext cx="8892480" cy="646331"/>
          </a:xfrm>
          <a:prstGeom prst="rect">
            <a:avLst/>
          </a:prstGeom>
        </p:spPr>
        <p:txBody>
          <a:bodyPr wrap="square">
            <a:spAutoFit/>
          </a:bodyPr>
          <a:lstStyle/>
          <a:p>
            <a:pPr algn="just"/>
            <a:r>
              <a:rPr lang="pt-BR" dirty="0" smtClean="0"/>
              <a:t>Outras questões que a Economia estuda e que afetam o consumidor, assalariado, empresário entre outros atores são:</a:t>
            </a:r>
            <a:endParaRPr lang="pt-BR" dirty="0"/>
          </a:p>
        </p:txBody>
      </p:sp>
      <p:sp>
        <p:nvSpPr>
          <p:cNvPr id="19" name="Retângulo 18"/>
          <p:cNvSpPr/>
          <p:nvPr/>
        </p:nvSpPr>
        <p:spPr>
          <a:xfrm>
            <a:off x="395536" y="4869160"/>
            <a:ext cx="8496944" cy="1477328"/>
          </a:xfrm>
          <a:prstGeom prst="rect">
            <a:avLst/>
          </a:prstGeom>
        </p:spPr>
        <p:txBody>
          <a:bodyPr wrap="square">
            <a:spAutoFit/>
          </a:bodyPr>
          <a:lstStyle/>
          <a:p>
            <a:r>
              <a:rPr lang="pt-BR" b="1" dirty="0" smtClean="0">
                <a:solidFill>
                  <a:schemeClr val="accent4"/>
                </a:solidFill>
                <a:effectLst>
                  <a:outerShdw blurRad="38100" dist="38100" dir="2700000" algn="tl">
                    <a:srgbClr val="000000">
                      <a:alpha val="43137"/>
                    </a:srgbClr>
                  </a:outerShdw>
                </a:effectLst>
              </a:rPr>
              <a:t>Como controlar a inflação?</a:t>
            </a:r>
          </a:p>
          <a:p>
            <a:endParaRPr lang="pt-BR" dirty="0" smtClean="0"/>
          </a:p>
          <a:p>
            <a:r>
              <a:rPr lang="pt-BR" dirty="0" smtClean="0"/>
              <a:t>		</a:t>
            </a:r>
            <a:r>
              <a:rPr lang="pt-BR" b="1" dirty="0" smtClean="0">
                <a:solidFill>
                  <a:schemeClr val="accent6">
                    <a:lumMod val="75000"/>
                  </a:schemeClr>
                </a:solidFill>
                <a:effectLst>
                  <a:outerShdw blurRad="38100" dist="38100" dir="2700000" algn="tl">
                    <a:srgbClr val="000000">
                      <a:alpha val="43137"/>
                    </a:srgbClr>
                  </a:outerShdw>
                </a:effectLst>
              </a:rPr>
              <a:t>Como fazer a Economia crescer mais?</a:t>
            </a:r>
          </a:p>
          <a:p>
            <a:endParaRPr lang="pt-BR" dirty="0" smtClean="0"/>
          </a:p>
          <a:p>
            <a:r>
              <a:rPr lang="pt-BR" dirty="0" smtClean="0"/>
              <a:t>			</a:t>
            </a:r>
            <a:r>
              <a:rPr lang="pt-BR" b="1" dirty="0" smtClean="0">
                <a:solidFill>
                  <a:schemeClr val="tx2"/>
                </a:solidFill>
                <a:effectLst>
                  <a:outerShdw blurRad="38100" dist="38100" dir="2700000" algn="tl">
                    <a:srgbClr val="000000">
                      <a:alpha val="43137"/>
                    </a:srgbClr>
                  </a:outerShdw>
                </a:effectLst>
              </a:rPr>
              <a:t>O que foi a crise econômica mundial? Ela já acabou?</a:t>
            </a:r>
          </a:p>
        </p:txBody>
      </p:sp>
      <p:sp>
        <p:nvSpPr>
          <p:cNvPr id="21" name="Retângulo 20"/>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cstate="print"/>
          <a:srcRect/>
          <a:stretch>
            <a:fillRect/>
          </a:stretch>
        </p:blipFill>
        <p:spPr bwMode="auto">
          <a:xfrm>
            <a:off x="6732240" y="1916832"/>
            <a:ext cx="2277094" cy="1840312"/>
          </a:xfrm>
          <a:prstGeom prst="rect">
            <a:avLst/>
          </a:prstGeom>
          <a:noFill/>
          <a:ln w="9525">
            <a:noFill/>
            <a:miter lim="800000"/>
            <a:headEnd/>
            <a:tailEnd/>
          </a:ln>
        </p:spPr>
      </p:pic>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117761" name="Picture 1"/>
          <p:cNvPicPr>
            <a:picLocks noChangeAspect="1" noChangeArrowheads="1"/>
          </p:cNvPicPr>
          <p:nvPr/>
        </p:nvPicPr>
        <p:blipFill>
          <a:blip r:embed="rId3" cstate="print"/>
          <a:srcRect/>
          <a:stretch>
            <a:fillRect/>
          </a:stretch>
        </p:blipFill>
        <p:spPr bwMode="auto">
          <a:xfrm>
            <a:off x="7308304" y="5267696"/>
            <a:ext cx="1728192" cy="125764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251520" y="3356991"/>
            <a:ext cx="1728192" cy="1147029"/>
          </a:xfrm>
          <a:prstGeom prst="rect">
            <a:avLst/>
          </a:prstGeom>
          <a:noFill/>
          <a:ln w="9525">
            <a:noFill/>
            <a:miter lim="800000"/>
            <a:headEnd/>
            <a:tailEnd/>
          </a:ln>
        </p:spPr>
      </p:pic>
      <p:sp>
        <p:nvSpPr>
          <p:cNvPr id="13"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5" cstate="print"/>
          <a:srcRect/>
          <a:stretch>
            <a:fillRect/>
          </a:stretch>
        </p:blipFill>
        <p:spPr bwMode="auto">
          <a:xfrm>
            <a:off x="8024542" y="836713"/>
            <a:ext cx="1010801" cy="1008112"/>
          </a:xfrm>
          <a:prstGeom prst="rect">
            <a:avLst/>
          </a:prstGeom>
          <a:noFill/>
          <a:ln w="9525">
            <a:noFill/>
            <a:miter lim="800000"/>
            <a:headEnd/>
            <a:tailEnd/>
          </a:ln>
        </p:spPr>
      </p:pic>
      <p:sp>
        <p:nvSpPr>
          <p:cNvPr id="16" name="Retângulo 15"/>
          <p:cNvSpPr/>
          <p:nvPr/>
        </p:nvSpPr>
        <p:spPr>
          <a:xfrm>
            <a:off x="179512" y="1484784"/>
            <a:ext cx="8784976" cy="430887"/>
          </a:xfrm>
          <a:prstGeom prst="rect">
            <a:avLst/>
          </a:prstGeom>
        </p:spPr>
        <p:txBody>
          <a:bodyPr wrap="square">
            <a:spAutoFit/>
          </a:bodyPr>
          <a:lstStyle/>
          <a:p>
            <a:pPr algn="just"/>
            <a:r>
              <a:rPr lang="pt-BR" sz="2200" b="1" dirty="0" smtClean="0">
                <a:solidFill>
                  <a:srgbClr val="FF0000"/>
                </a:solidFill>
                <a:effectLst>
                  <a:outerShdw blurRad="38100" dist="38100" dir="2700000" algn="tl">
                    <a:srgbClr val="000000">
                      <a:alpha val="43137"/>
                    </a:srgbClr>
                  </a:outerShdw>
                </a:effectLst>
              </a:rPr>
              <a:t>Tempos modernos: uma breve </a:t>
            </a:r>
            <a:r>
              <a:rPr lang="pt-BR" sz="2200" b="1" dirty="0" smtClean="0">
                <a:solidFill>
                  <a:srgbClr val="FF0000"/>
                </a:solidFill>
                <a:effectLst>
                  <a:outerShdw blurRad="38100" dist="38100" dir="2700000" algn="tl">
                    <a:srgbClr val="000000">
                      <a:alpha val="43137"/>
                    </a:srgbClr>
                  </a:outerShdw>
                </a:effectLst>
              </a:rPr>
              <a:t>contextualização</a:t>
            </a:r>
            <a:endParaRPr lang="pt-BR" sz="2200" b="1" dirty="0" smtClean="0">
              <a:solidFill>
                <a:srgbClr val="FF0000"/>
              </a:solidFill>
              <a:effectLst>
                <a:outerShdw blurRad="38100" dist="38100" dir="2700000" algn="tl">
                  <a:srgbClr val="000000">
                    <a:alpha val="43137"/>
                  </a:srgbClr>
                </a:outerShdw>
              </a:effectLst>
            </a:endParaRPr>
          </a:p>
        </p:txBody>
      </p:sp>
      <p:sp>
        <p:nvSpPr>
          <p:cNvPr id="19" name="Retângulo 18"/>
          <p:cNvSpPr/>
          <p:nvPr/>
        </p:nvSpPr>
        <p:spPr>
          <a:xfrm>
            <a:off x="395536" y="1988840"/>
            <a:ext cx="8748464" cy="2308324"/>
          </a:xfrm>
          <a:prstGeom prst="rect">
            <a:avLst/>
          </a:prstGeom>
        </p:spPr>
        <p:txBody>
          <a:bodyPr wrap="square">
            <a:spAutoFit/>
          </a:bodyPr>
          <a:lstStyle/>
          <a:p>
            <a:endParaRPr lang="pt-BR" dirty="0" smtClean="0"/>
          </a:p>
          <a:p>
            <a:r>
              <a:rPr lang="pt-BR" b="1" dirty="0" smtClean="0">
                <a:solidFill>
                  <a:schemeClr val="accent3">
                    <a:lumMod val="50000"/>
                  </a:schemeClr>
                </a:solidFill>
                <a:effectLst>
                  <a:outerShdw blurRad="38100" dist="38100" dir="2700000" algn="tl">
                    <a:srgbClr val="000000">
                      <a:alpha val="43137"/>
                    </a:srgbClr>
                  </a:outerShdw>
                </a:effectLst>
              </a:rPr>
              <a:t>Qual o problema do aumento da importação de produtos chineses?</a:t>
            </a:r>
          </a:p>
          <a:p>
            <a:endParaRPr lang="pt-BR" dirty="0" smtClean="0"/>
          </a:p>
          <a:p>
            <a:r>
              <a:rPr lang="pt-BR" dirty="0" smtClean="0"/>
              <a:t>	</a:t>
            </a:r>
            <a:r>
              <a:rPr lang="pt-BR" b="1" dirty="0" smtClean="0">
                <a:solidFill>
                  <a:schemeClr val="accent4">
                    <a:lumMod val="50000"/>
                  </a:schemeClr>
                </a:solidFill>
                <a:effectLst>
                  <a:outerShdw blurRad="38100" dist="38100" dir="2700000" algn="tl">
                    <a:srgbClr val="000000">
                      <a:alpha val="43137"/>
                    </a:srgbClr>
                  </a:outerShdw>
                </a:effectLst>
              </a:rPr>
              <a:t>Por </a:t>
            </a:r>
            <a:r>
              <a:rPr lang="pt-BR" b="1" dirty="0" smtClean="0">
                <a:solidFill>
                  <a:schemeClr val="accent4">
                    <a:lumMod val="50000"/>
                  </a:schemeClr>
                </a:solidFill>
                <a:effectLst>
                  <a:outerShdw blurRad="38100" dist="38100" dir="2700000" algn="tl">
                    <a:srgbClr val="000000">
                      <a:alpha val="43137"/>
                    </a:srgbClr>
                  </a:outerShdw>
                </a:effectLst>
              </a:rPr>
              <a:t>que os impostos são tão altos no </a:t>
            </a:r>
            <a:r>
              <a:rPr lang="pt-BR" b="1" dirty="0" smtClean="0">
                <a:solidFill>
                  <a:schemeClr val="accent4">
                    <a:lumMod val="50000"/>
                  </a:schemeClr>
                </a:solidFill>
                <a:effectLst>
                  <a:outerShdw blurRad="38100" dist="38100" dir="2700000" algn="tl">
                    <a:srgbClr val="000000">
                      <a:alpha val="43137"/>
                    </a:srgbClr>
                  </a:outerShdw>
                </a:effectLst>
              </a:rPr>
              <a:t>Brasil?</a:t>
            </a:r>
          </a:p>
          <a:p>
            <a:endParaRPr lang="pt-BR" b="1" dirty="0" smtClean="0">
              <a:solidFill>
                <a:schemeClr val="accent4">
                  <a:lumMod val="50000"/>
                </a:schemeClr>
              </a:solidFill>
              <a:effectLst>
                <a:outerShdw blurRad="38100" dist="38100" dir="2700000" algn="tl">
                  <a:srgbClr val="000000">
                    <a:alpha val="43137"/>
                  </a:srgbClr>
                </a:outerShdw>
              </a:effectLst>
            </a:endParaRPr>
          </a:p>
          <a:p>
            <a:r>
              <a:rPr lang="pt-BR" b="1" dirty="0" smtClean="0">
                <a:solidFill>
                  <a:schemeClr val="accent4">
                    <a:lumMod val="50000"/>
                  </a:schemeClr>
                </a:solidFill>
                <a:effectLst>
                  <a:outerShdw blurRad="38100" dist="38100" dir="2700000" algn="tl">
                    <a:srgbClr val="000000">
                      <a:alpha val="43137"/>
                    </a:srgbClr>
                  </a:outerShdw>
                </a:effectLst>
              </a:rPr>
              <a:t>		</a:t>
            </a:r>
            <a:r>
              <a:rPr lang="pt-BR" b="1" dirty="0" smtClean="0">
                <a:solidFill>
                  <a:srgbClr val="C00000"/>
                </a:solidFill>
                <a:effectLst>
                  <a:outerShdw blurRad="38100" dist="38100" dir="2700000" algn="tl">
                    <a:srgbClr val="000000">
                      <a:alpha val="43137"/>
                    </a:srgbClr>
                  </a:outerShdw>
                </a:effectLst>
              </a:rPr>
              <a:t>O </a:t>
            </a:r>
            <a:r>
              <a:rPr lang="pt-BR" b="1" dirty="0" smtClean="0">
                <a:solidFill>
                  <a:srgbClr val="C00000"/>
                </a:solidFill>
                <a:effectLst>
                  <a:outerShdw blurRad="38100" dist="38100" dir="2700000" algn="tl">
                    <a:srgbClr val="000000">
                      <a:alpha val="43137"/>
                    </a:srgbClr>
                  </a:outerShdw>
                </a:effectLst>
              </a:rPr>
              <a:t>que é uma reforma fiscal?</a:t>
            </a:r>
          </a:p>
          <a:p>
            <a:endParaRPr lang="pt-BR" dirty="0" smtClean="0"/>
          </a:p>
          <a:p>
            <a:r>
              <a:rPr lang="pt-BR" dirty="0" smtClean="0"/>
              <a:t>				</a:t>
            </a:r>
            <a:r>
              <a:rPr lang="pt-BR" b="1" dirty="0" smtClean="0">
                <a:solidFill>
                  <a:schemeClr val="tx2"/>
                </a:solidFill>
                <a:effectLst>
                  <a:outerShdw blurRad="38100" dist="38100" dir="2700000" algn="tl">
                    <a:srgbClr val="000000">
                      <a:alpha val="43137"/>
                    </a:srgbClr>
                  </a:outerShdw>
                </a:effectLst>
              </a:rPr>
              <a:t>Por </a:t>
            </a:r>
            <a:r>
              <a:rPr lang="pt-BR" b="1" dirty="0" smtClean="0">
                <a:solidFill>
                  <a:schemeClr val="tx2"/>
                </a:solidFill>
                <a:effectLst>
                  <a:outerShdw blurRad="38100" dist="38100" dir="2700000" algn="tl">
                    <a:srgbClr val="000000">
                      <a:alpha val="43137"/>
                    </a:srgbClr>
                  </a:outerShdw>
                </a:effectLst>
              </a:rPr>
              <a:t>que a renda no Brasil é muito concentrada?</a:t>
            </a:r>
            <a:endParaRPr lang="pt-BR" b="1" dirty="0">
              <a:solidFill>
                <a:schemeClr val="tx2"/>
              </a:solidFill>
              <a:effectLst>
                <a:outerShdw blurRad="38100" dist="38100" dir="2700000" algn="tl">
                  <a:srgbClr val="000000">
                    <a:alpha val="43137"/>
                  </a:srgbClr>
                </a:outerShdw>
              </a:effectLst>
            </a:endParaRPr>
          </a:p>
        </p:txBody>
      </p:sp>
      <p:sp>
        <p:nvSpPr>
          <p:cNvPr id="20" name="Retângulo 19"/>
          <p:cNvSpPr/>
          <p:nvPr/>
        </p:nvSpPr>
        <p:spPr>
          <a:xfrm>
            <a:off x="180528" y="4699010"/>
            <a:ext cx="8711952" cy="1754326"/>
          </a:xfrm>
          <a:prstGeom prst="rect">
            <a:avLst/>
          </a:prstGeom>
        </p:spPr>
        <p:txBody>
          <a:bodyPr wrap="square">
            <a:spAutoFit/>
          </a:bodyPr>
          <a:lstStyle/>
          <a:p>
            <a:pPr algn="just"/>
            <a:r>
              <a:rPr lang="pt-BR" dirty="0" smtClean="0"/>
              <a:t>O estudo da Economia nos ajuda a despertar o interesse por esses assuntos e a </a:t>
            </a:r>
            <a:r>
              <a:rPr lang="pt-BR" dirty="0" smtClean="0"/>
              <a:t>tentar formular </a:t>
            </a:r>
            <a:r>
              <a:rPr lang="pt-BR" dirty="0" smtClean="0"/>
              <a:t>respostas para essas e outras perguntas.</a:t>
            </a:r>
          </a:p>
          <a:p>
            <a:endParaRPr lang="pt-BR" dirty="0" smtClean="0"/>
          </a:p>
          <a:p>
            <a:r>
              <a:rPr lang="pt-BR" b="1" dirty="0" smtClean="0">
                <a:solidFill>
                  <a:schemeClr val="tx2"/>
                </a:solidFill>
                <a:effectLst>
                  <a:outerShdw blurRad="38100" dist="38100" dir="2700000" algn="tl">
                    <a:srgbClr val="000000">
                      <a:alpha val="43137"/>
                    </a:srgbClr>
                  </a:outerShdw>
                </a:effectLst>
              </a:rPr>
              <a:t>A importância de estudar Economia</a:t>
            </a:r>
          </a:p>
          <a:p>
            <a:r>
              <a:rPr lang="pt-BR" b="1" dirty="0" smtClean="0">
                <a:solidFill>
                  <a:schemeClr val="tx2"/>
                </a:solidFill>
                <a:effectLst>
                  <a:outerShdw blurRad="38100" dist="38100" dir="2700000" algn="tl">
                    <a:srgbClr val="000000">
                      <a:alpha val="43137"/>
                    </a:srgbClr>
                  </a:outerShdw>
                </a:effectLst>
              </a:rPr>
              <a:t>O conhecimento de Economia é muito útil no dia a dia</a:t>
            </a:r>
            <a:r>
              <a:rPr lang="pt-BR" b="1" dirty="0" smtClean="0">
                <a:solidFill>
                  <a:schemeClr val="tx2"/>
                </a:solidFill>
                <a:effectLst>
                  <a:outerShdw blurRad="38100" dist="38100" dir="2700000" algn="tl">
                    <a:srgbClr val="000000">
                      <a:alpha val="43137"/>
                    </a:srgbClr>
                  </a:outerShdw>
                </a:effectLst>
              </a:rPr>
              <a:t>.</a:t>
            </a:r>
          </a:p>
          <a:p>
            <a:r>
              <a:rPr lang="pt-BR" b="1" dirty="0" smtClean="0">
                <a:solidFill>
                  <a:schemeClr val="tx2"/>
                </a:solidFill>
                <a:effectLst>
                  <a:outerShdw blurRad="38100" dist="38100" dir="2700000" algn="tl">
                    <a:srgbClr val="000000">
                      <a:alpha val="43137"/>
                    </a:srgbClr>
                  </a:outerShdw>
                </a:effectLst>
              </a:rPr>
              <a:t>É </a:t>
            </a:r>
            <a:r>
              <a:rPr lang="pt-BR" b="1" dirty="0" smtClean="0">
                <a:solidFill>
                  <a:schemeClr val="tx2"/>
                </a:solidFill>
                <a:effectLst>
                  <a:outerShdw blurRad="38100" dist="38100" dir="2700000" algn="tl">
                    <a:srgbClr val="000000">
                      <a:alpha val="43137"/>
                    </a:srgbClr>
                  </a:outerShdw>
                </a:effectLst>
              </a:rPr>
              <a:t>tão útil, que vários desses dados você já tem e não se deu conta disso.</a:t>
            </a:r>
            <a:endParaRPr lang="pt-BR" b="1" dirty="0">
              <a:solidFill>
                <a:schemeClr val="tx2"/>
              </a:solidFill>
              <a:effectLst>
                <a:outerShdw blurRad="38100" dist="38100" dir="2700000" algn="tl">
                  <a:srgbClr val="000000">
                    <a:alpha val="43137"/>
                  </a:srgbClr>
                </a:outerShdw>
              </a:effectLst>
            </a:endParaRPr>
          </a:p>
        </p:txBody>
      </p:sp>
      <p:sp>
        <p:nvSpPr>
          <p:cNvPr id="21" name="Retângulo 20"/>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10" name="Picture 2"/>
          <p:cNvPicPr>
            <a:picLocks noChangeAspect="1" noChangeArrowheads="1"/>
          </p:cNvPicPr>
          <p:nvPr/>
        </p:nvPicPr>
        <p:blipFill>
          <a:blip r:embed="rId2" cstate="print"/>
          <a:srcRect/>
          <a:stretch>
            <a:fillRect/>
          </a:stretch>
        </p:blipFill>
        <p:spPr bwMode="auto">
          <a:xfrm>
            <a:off x="6300192" y="1196752"/>
            <a:ext cx="1512168" cy="1171244"/>
          </a:xfrm>
          <a:prstGeom prst="rect">
            <a:avLst/>
          </a:prstGeom>
          <a:noFill/>
          <a:ln w="9525">
            <a:noFill/>
            <a:miter lim="800000"/>
            <a:headEnd/>
            <a:tailEnd/>
          </a:ln>
        </p:spPr>
      </p:pic>
      <p:sp>
        <p:nvSpPr>
          <p:cNvPr id="13"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3" cstate="print"/>
          <a:srcRect/>
          <a:stretch>
            <a:fillRect/>
          </a:stretch>
        </p:blipFill>
        <p:spPr bwMode="auto">
          <a:xfrm>
            <a:off x="8024542" y="836713"/>
            <a:ext cx="1010801" cy="1008112"/>
          </a:xfrm>
          <a:prstGeom prst="rect">
            <a:avLst/>
          </a:prstGeom>
          <a:noFill/>
          <a:ln w="9525">
            <a:noFill/>
            <a:miter lim="800000"/>
            <a:headEnd/>
            <a:tailEnd/>
          </a:ln>
        </p:spPr>
      </p:pic>
      <p:sp>
        <p:nvSpPr>
          <p:cNvPr id="17" name="Retângulo 16"/>
          <p:cNvSpPr/>
          <p:nvPr/>
        </p:nvSpPr>
        <p:spPr>
          <a:xfrm>
            <a:off x="107504" y="1951087"/>
            <a:ext cx="8928992" cy="4801314"/>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Vejamos este </a:t>
            </a:r>
            <a:r>
              <a:rPr lang="pt-BR" b="1" dirty="0" smtClean="0">
                <a:solidFill>
                  <a:schemeClr val="tx2"/>
                </a:solidFill>
                <a:effectLst>
                  <a:outerShdw blurRad="38100" dist="38100" dir="2700000" algn="tl">
                    <a:srgbClr val="000000">
                      <a:alpha val="43137"/>
                    </a:srgbClr>
                  </a:outerShdw>
                </a:effectLst>
              </a:rPr>
              <a:t>exemplo:</a:t>
            </a:r>
          </a:p>
          <a:p>
            <a:pPr algn="just"/>
            <a:endParaRPr lang="pt-BR" dirty="0" smtClean="0"/>
          </a:p>
          <a:p>
            <a:pPr algn="just"/>
            <a:r>
              <a:rPr lang="pt-BR" b="1" dirty="0" smtClean="0">
                <a:solidFill>
                  <a:schemeClr val="accent3">
                    <a:lumMod val="50000"/>
                  </a:schemeClr>
                </a:solidFill>
                <a:effectLst>
                  <a:outerShdw blurRad="38100" dist="38100" dir="2700000" algn="tl">
                    <a:srgbClr val="000000">
                      <a:alpha val="43137"/>
                    </a:srgbClr>
                  </a:outerShdw>
                </a:effectLst>
              </a:rPr>
              <a:t>Seu </a:t>
            </a:r>
            <a:r>
              <a:rPr lang="pt-BR" b="1" dirty="0" smtClean="0">
                <a:solidFill>
                  <a:schemeClr val="accent3">
                    <a:lumMod val="50000"/>
                  </a:schemeClr>
                </a:solidFill>
                <a:effectLst>
                  <a:outerShdw blurRad="38100" dist="38100" dir="2700000" algn="tl">
                    <a:srgbClr val="000000">
                      <a:alpha val="43137"/>
                    </a:srgbClr>
                  </a:outerShdw>
                </a:effectLst>
              </a:rPr>
              <a:t>time de futebol, que tem uma grande torcida, vai ter um jogo decisivo no sábado.</a:t>
            </a:r>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Você </a:t>
            </a:r>
            <a:r>
              <a:rPr lang="pt-BR" b="1" dirty="0" smtClean="0">
                <a:solidFill>
                  <a:srgbClr val="C00000"/>
                </a:solidFill>
                <a:effectLst>
                  <a:outerShdw blurRad="38100" dist="38100" dir="2700000" algn="tl">
                    <a:srgbClr val="000000">
                      <a:alpha val="43137"/>
                    </a:srgbClr>
                  </a:outerShdw>
                </a:effectLst>
              </a:rPr>
              <a:t>vai deixar para comprar o ingresso, no próprio sábado um pouco antes da partida?</a:t>
            </a:r>
          </a:p>
          <a:p>
            <a:pPr algn="just"/>
            <a:r>
              <a:rPr lang="pt-BR" b="1" dirty="0" smtClean="0">
                <a:solidFill>
                  <a:srgbClr val="C00000"/>
                </a:solidFill>
                <a:effectLst>
                  <a:outerShdw blurRad="38100" dist="38100" dir="2700000" algn="tl">
                    <a:srgbClr val="000000">
                      <a:alpha val="43137"/>
                    </a:srgbClr>
                  </a:outerShdw>
                </a:effectLst>
              </a:rPr>
              <a:t>Claro </a:t>
            </a:r>
            <a:r>
              <a:rPr lang="pt-BR" b="1" dirty="0" smtClean="0">
                <a:solidFill>
                  <a:srgbClr val="C00000"/>
                </a:solidFill>
                <a:effectLst>
                  <a:outerShdw blurRad="38100" dist="38100" dir="2700000" algn="tl">
                    <a:srgbClr val="000000">
                      <a:alpha val="43137"/>
                    </a:srgbClr>
                  </a:outerShdw>
                </a:effectLst>
              </a:rPr>
              <a:t>que não! Pois, nesse caso, você vai comprar de cambista e pagar muito caro.</a:t>
            </a:r>
          </a:p>
          <a:p>
            <a:pPr algn="just"/>
            <a:endParaRPr lang="pt-BR" b="1" dirty="0" smtClean="0">
              <a:solidFill>
                <a:srgbClr val="C00000"/>
              </a:solidFill>
              <a:effectLst>
                <a:outerShdw blurRad="38100" dist="38100" dir="2700000" algn="tl">
                  <a:srgbClr val="000000">
                    <a:alpha val="43137"/>
                  </a:srgbClr>
                </a:outerShdw>
              </a:effectLst>
            </a:endParaRPr>
          </a:p>
          <a:p>
            <a:pPr algn="just"/>
            <a:r>
              <a:rPr lang="pt-BR" b="1" dirty="0" smtClean="0">
                <a:solidFill>
                  <a:srgbClr val="C00000"/>
                </a:solidFill>
                <a:effectLst>
                  <a:outerShdw blurRad="38100" dist="38100" dir="2700000" algn="tl">
                    <a:srgbClr val="000000">
                      <a:alpha val="43137"/>
                    </a:srgbClr>
                  </a:outerShdw>
                </a:effectLst>
              </a:rPr>
              <a:t>O </a:t>
            </a:r>
            <a:r>
              <a:rPr lang="pt-BR" b="1" dirty="0" smtClean="0">
                <a:solidFill>
                  <a:srgbClr val="C00000"/>
                </a:solidFill>
                <a:effectLst>
                  <a:outerShdw blurRad="38100" dist="38100" dir="2700000" algn="tl">
                    <a:srgbClr val="000000">
                      <a:alpha val="43137"/>
                    </a:srgbClr>
                  </a:outerShdw>
                </a:effectLst>
              </a:rPr>
              <a:t>cambista vende caro porque, a essa altura, não há mais ingressos disponíveis nas bilheterias, mas ainda tem pessoas querendo comprar. Dito de outra forma:</a:t>
            </a:r>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Os </a:t>
            </a:r>
            <a:r>
              <a:rPr lang="pt-BR" b="1" dirty="0" smtClean="0">
                <a:solidFill>
                  <a:srgbClr val="C00000"/>
                </a:solidFill>
                <a:effectLst>
                  <a:outerShdw blurRad="38100" dist="38100" dir="2700000" algn="tl">
                    <a:srgbClr val="000000">
                      <a:alpha val="43137"/>
                    </a:srgbClr>
                  </a:outerShdw>
                </a:effectLst>
              </a:rPr>
              <a:t>cambistas sabem disso e por isso vendem caro. Se você entende a lógica de situações desse tipo, você conhece os princípios básicos da chamada lei da oferta e da demanda.</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Foi </a:t>
            </a:r>
            <a:r>
              <a:rPr lang="pt-BR" b="1" dirty="0" smtClean="0">
                <a:solidFill>
                  <a:schemeClr val="tx2"/>
                </a:solidFill>
                <a:effectLst>
                  <a:outerShdw blurRad="38100" dist="38100" dir="2700000" algn="tl">
                    <a:srgbClr val="000000">
                      <a:alpha val="43137"/>
                    </a:srgbClr>
                  </a:outerShdw>
                </a:effectLst>
              </a:rPr>
              <a:t>a “escola da vida” que te ensinou, não foi um curso de Economia.</a:t>
            </a:r>
          </a:p>
          <a:p>
            <a:pPr algn="just"/>
            <a:r>
              <a:rPr lang="pt-BR" b="1" dirty="0" smtClean="0">
                <a:solidFill>
                  <a:schemeClr val="tx2"/>
                </a:solidFill>
                <a:effectLst>
                  <a:outerShdw blurRad="38100" dist="38100" dir="2700000" algn="tl">
                    <a:srgbClr val="000000">
                      <a:alpha val="43137"/>
                    </a:srgbClr>
                  </a:outerShdw>
                </a:effectLst>
              </a:rPr>
              <a:t>Ensinou</a:t>
            </a:r>
            <a:r>
              <a:rPr lang="pt-BR" b="1" dirty="0" smtClean="0">
                <a:solidFill>
                  <a:schemeClr val="tx2"/>
                </a:solidFill>
                <a:effectLst>
                  <a:outerShdw blurRad="38100" dist="38100" dir="2700000" algn="tl">
                    <a:srgbClr val="000000">
                      <a:alpha val="43137"/>
                    </a:srgbClr>
                  </a:outerShdw>
                </a:effectLst>
              </a:rPr>
              <a:t>, e você aprendeu, por que é algo útil no dia a dia.</a:t>
            </a:r>
          </a:p>
          <a:p>
            <a:pPr algn="just"/>
            <a:r>
              <a:rPr lang="pt-BR" b="1" dirty="0" smtClean="0">
                <a:solidFill>
                  <a:schemeClr val="tx2"/>
                </a:solidFill>
                <a:effectLst>
                  <a:outerShdw blurRad="38100" dist="38100" dir="2700000" algn="tl">
                    <a:srgbClr val="000000">
                      <a:alpha val="43137"/>
                    </a:srgbClr>
                  </a:outerShdw>
                </a:effectLst>
              </a:rPr>
              <a:t>Mas a “escola da vida” não ensina tudo, caso contrário ninguém estudaria, nem faria faculdade</a:t>
            </a:r>
            <a:r>
              <a:rPr lang="pt-BR" b="1" dirty="0" smtClean="0">
                <a:solidFill>
                  <a:schemeClr val="tx2"/>
                </a:solidFill>
                <a:effectLst>
                  <a:outerShdw blurRad="38100" dist="38100" dir="2700000" algn="tl">
                    <a:srgbClr val="000000">
                      <a:alpha val="43137"/>
                    </a:srgbClr>
                  </a:outerShdw>
                </a:effectLst>
              </a:rPr>
              <a:t>.</a:t>
            </a:r>
            <a:endParaRPr lang="pt-BR" b="1" dirty="0">
              <a:solidFill>
                <a:schemeClr val="tx2"/>
              </a:solidFill>
              <a:effectLst>
                <a:outerShdw blurRad="38100" dist="38100" dir="2700000" algn="tl">
                  <a:srgbClr val="000000">
                    <a:alpha val="43137"/>
                  </a:srgbClr>
                </a:outerShdw>
              </a:effectLst>
            </a:endParaRPr>
          </a:p>
        </p:txBody>
      </p:sp>
      <p:sp>
        <p:nvSpPr>
          <p:cNvPr id="18" name="Retângulo 17"/>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pic>
        <p:nvPicPr>
          <p:cNvPr id="19" name="Picture 3"/>
          <p:cNvPicPr>
            <a:picLocks noChangeAspect="1" noChangeArrowheads="1"/>
          </p:cNvPicPr>
          <p:nvPr/>
        </p:nvPicPr>
        <p:blipFill>
          <a:blip r:embed="rId4" cstate="print"/>
          <a:srcRect/>
          <a:stretch>
            <a:fillRect/>
          </a:stretch>
        </p:blipFill>
        <p:spPr bwMode="auto">
          <a:xfrm>
            <a:off x="395536" y="1484785"/>
            <a:ext cx="5112568" cy="432048"/>
          </a:xfrm>
          <a:prstGeom prst="rect">
            <a:avLst/>
          </a:prstGeom>
          <a:noFill/>
          <a:ln w="9525">
            <a:noFill/>
            <a:miter lim="800000"/>
            <a:headEnd/>
            <a:tailEnd/>
          </a:ln>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14" name="Picture 2"/>
          <p:cNvPicPr>
            <a:picLocks noChangeAspect="1" noChangeArrowheads="1"/>
          </p:cNvPicPr>
          <p:nvPr/>
        </p:nvPicPr>
        <p:blipFill>
          <a:blip r:embed="rId2" cstate="print"/>
          <a:srcRect/>
          <a:stretch>
            <a:fillRect/>
          </a:stretch>
        </p:blipFill>
        <p:spPr bwMode="auto">
          <a:xfrm>
            <a:off x="6300192" y="1412776"/>
            <a:ext cx="1481446" cy="983260"/>
          </a:xfrm>
          <a:prstGeom prst="rect">
            <a:avLst/>
          </a:prstGeom>
          <a:noFill/>
          <a:ln w="9525">
            <a:noFill/>
            <a:miter lim="800000"/>
            <a:headEnd/>
            <a:tailEnd/>
          </a:ln>
        </p:spPr>
      </p:pic>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3" cstate="print"/>
          <a:srcRect/>
          <a:stretch>
            <a:fillRect/>
          </a:stretch>
        </p:blipFill>
        <p:spPr bwMode="auto">
          <a:xfrm>
            <a:off x="8024542" y="836713"/>
            <a:ext cx="1010801" cy="10081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39552" y="1628801"/>
            <a:ext cx="3333750" cy="432048"/>
          </a:xfrm>
          <a:prstGeom prst="rect">
            <a:avLst/>
          </a:prstGeom>
          <a:noFill/>
          <a:ln w="9525">
            <a:noFill/>
            <a:miter lim="800000"/>
            <a:headEnd/>
            <a:tailEnd/>
          </a:ln>
        </p:spPr>
      </p:pic>
      <p:sp>
        <p:nvSpPr>
          <p:cNvPr id="11" name="Retângulo 10"/>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
        <p:nvSpPr>
          <p:cNvPr id="13" name="Retângulo 12"/>
          <p:cNvSpPr/>
          <p:nvPr/>
        </p:nvSpPr>
        <p:spPr>
          <a:xfrm>
            <a:off x="251520" y="2132856"/>
            <a:ext cx="8640960" cy="1200329"/>
          </a:xfrm>
          <a:prstGeom prst="rect">
            <a:avLst/>
          </a:prstGeom>
        </p:spPr>
        <p:txBody>
          <a:bodyPr wrap="square">
            <a:spAutoFit/>
          </a:bodyPr>
          <a:lstStyle/>
          <a:p>
            <a:r>
              <a:rPr lang="pt-BR" b="1" dirty="0" smtClean="0">
                <a:solidFill>
                  <a:schemeClr val="tx2"/>
                </a:solidFill>
                <a:effectLst>
                  <a:outerShdw blurRad="38100" dist="38100" dir="2700000" algn="tl">
                    <a:srgbClr val="000000">
                      <a:alpha val="43137"/>
                    </a:srgbClr>
                  </a:outerShdw>
                </a:effectLst>
              </a:rPr>
              <a:t>O Economista</a:t>
            </a:r>
            <a:endParaRPr lang="pt-BR" b="1" dirty="0" smtClean="0">
              <a:solidFill>
                <a:schemeClr val="tx2"/>
              </a:solidFill>
              <a:effectLst>
                <a:outerShdw blurRad="38100" dist="38100" dir="2700000" algn="tl">
                  <a:srgbClr val="000000">
                    <a:alpha val="43137"/>
                  </a:srgbClr>
                </a:outerShdw>
              </a:effectLst>
            </a:endParaRPr>
          </a:p>
          <a:p>
            <a:pPr algn="just"/>
            <a:r>
              <a:rPr lang="pt-BR" dirty="0" smtClean="0"/>
              <a:t>Deve-se desconfiar dos economistas que só conseguem se expressar por meio de fórmulas matemáticas e não conseguem apresentar suas ideias sem economês (aquelas palavras difíceis que só os economistas conhecem). </a:t>
            </a:r>
            <a:endParaRPr lang="pt-BR" dirty="0"/>
          </a:p>
        </p:txBody>
      </p:sp>
      <p:sp>
        <p:nvSpPr>
          <p:cNvPr id="16" name="Retângulo 15"/>
          <p:cNvSpPr/>
          <p:nvPr/>
        </p:nvSpPr>
        <p:spPr>
          <a:xfrm>
            <a:off x="107504" y="5192032"/>
            <a:ext cx="9036496" cy="1477328"/>
          </a:xfrm>
          <a:prstGeom prst="rect">
            <a:avLst/>
          </a:prstGeom>
        </p:spPr>
        <p:txBody>
          <a:bodyPr wrap="square">
            <a:spAutoFit/>
          </a:bodyPr>
          <a:lstStyle/>
          <a:p>
            <a:pPr algn="just"/>
            <a:r>
              <a:rPr lang="pt-BR" b="1" dirty="0" smtClean="0">
                <a:solidFill>
                  <a:srgbClr val="C00000"/>
                </a:solidFill>
              </a:rPr>
              <a:t>Mas, nem </a:t>
            </a:r>
            <a:r>
              <a:rPr lang="pt-BR" b="1" dirty="0" smtClean="0">
                <a:solidFill>
                  <a:srgbClr val="C00000"/>
                </a:solidFill>
              </a:rPr>
              <a:t>todos os economistas trabalham com modelos matemáticos, mas seu uso muitas vezes é imprescindível. </a:t>
            </a:r>
            <a:endParaRPr lang="pt-BR" b="1" dirty="0" smtClean="0">
              <a:solidFill>
                <a:srgbClr val="C00000"/>
              </a:solidFill>
            </a:endParaRPr>
          </a:p>
          <a:p>
            <a:pPr algn="just"/>
            <a:r>
              <a:rPr lang="pt-BR" b="1" dirty="0" smtClean="0">
                <a:solidFill>
                  <a:srgbClr val="C00000"/>
                </a:solidFill>
              </a:rPr>
              <a:t>Modelos </a:t>
            </a:r>
            <a:r>
              <a:rPr lang="pt-BR" b="1" dirty="0" smtClean="0">
                <a:solidFill>
                  <a:srgbClr val="C00000"/>
                </a:solidFill>
              </a:rPr>
              <a:t>nada mais são do que uma simplificação da realidade, o que é necessário, já que a realidade é muito complexa. Por exemplo, um economista pode afirmar que o nível de renda das pessoas é consequência da sua escolaridade e idade (experiência). </a:t>
            </a:r>
            <a:endParaRPr lang="pt-BR" b="1" dirty="0">
              <a:solidFill>
                <a:srgbClr val="C00000"/>
              </a:solidFill>
            </a:endParaRPr>
          </a:p>
        </p:txBody>
      </p:sp>
      <p:sp>
        <p:nvSpPr>
          <p:cNvPr id="17" name="Retângulo 16"/>
          <p:cNvSpPr/>
          <p:nvPr/>
        </p:nvSpPr>
        <p:spPr>
          <a:xfrm>
            <a:off x="1979712" y="3463840"/>
            <a:ext cx="7056784" cy="1754326"/>
          </a:xfrm>
          <a:prstGeom prst="rect">
            <a:avLst/>
          </a:prstGeom>
        </p:spPr>
        <p:txBody>
          <a:bodyPr wrap="square">
            <a:spAutoFit/>
          </a:bodyPr>
          <a:lstStyle/>
          <a:p>
            <a:pPr algn="just"/>
            <a:r>
              <a:rPr lang="pt-BR" dirty="0" smtClean="0"/>
              <a:t>Um </a:t>
            </a:r>
            <a:r>
              <a:rPr lang="pt-BR" b="1" i="1" u="sng" dirty="0" smtClean="0">
                <a:solidFill>
                  <a:schemeClr val="tx2"/>
                </a:solidFill>
              </a:rPr>
              <a:t>economista</a:t>
            </a:r>
            <a:r>
              <a:rPr lang="pt-BR" dirty="0" smtClean="0"/>
              <a:t> precisa ter uma boa base em Matemática, mas não é necessário grande conhecimento dela para se entender os princípios básicos de Economia. </a:t>
            </a:r>
          </a:p>
          <a:p>
            <a:pPr algn="just"/>
            <a:endParaRPr lang="pt-BR" dirty="0" smtClean="0"/>
          </a:p>
          <a:p>
            <a:pPr algn="just"/>
            <a:r>
              <a:rPr lang="pt-BR" dirty="0" smtClean="0"/>
              <a:t>Os economistas só trabalham com modelos, por isso o que eles dizem é incompreensível.</a:t>
            </a:r>
            <a:endParaRPr lang="pt-BR" dirty="0" smtClean="0"/>
          </a:p>
        </p:txBody>
      </p:sp>
      <p:pic>
        <p:nvPicPr>
          <p:cNvPr id="1029" name="Picture 5" descr="Imagem relacionada"/>
          <p:cNvPicPr>
            <a:picLocks noChangeAspect="1" noChangeArrowheads="1" noCrop="1"/>
          </p:cNvPicPr>
          <p:nvPr/>
        </p:nvPicPr>
        <p:blipFill>
          <a:blip r:embed="rId5" cstate="print"/>
          <a:srcRect/>
          <a:stretch>
            <a:fillRect/>
          </a:stretch>
        </p:blipFill>
        <p:spPr bwMode="auto">
          <a:xfrm>
            <a:off x="0" y="3273152"/>
            <a:ext cx="2051720" cy="2051721"/>
          </a:xfrm>
          <a:prstGeom prst="rect">
            <a:avLst/>
          </a:prstGeom>
          <a:noFill/>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8024542" y="836713"/>
            <a:ext cx="1010801" cy="1008112"/>
          </a:xfrm>
          <a:prstGeom prst="rect">
            <a:avLst/>
          </a:prstGeom>
          <a:noFill/>
          <a:ln w="9525">
            <a:noFill/>
            <a:miter lim="800000"/>
            <a:headEnd/>
            <a:tailEnd/>
          </a:ln>
        </p:spPr>
      </p:pic>
      <p:sp>
        <p:nvSpPr>
          <p:cNvPr id="18" name="Retângulo 17"/>
          <p:cNvSpPr/>
          <p:nvPr/>
        </p:nvSpPr>
        <p:spPr>
          <a:xfrm>
            <a:off x="251520" y="2050970"/>
            <a:ext cx="8712968" cy="369332"/>
          </a:xfrm>
          <a:prstGeom prst="rect">
            <a:avLst/>
          </a:prstGeom>
        </p:spPr>
        <p:txBody>
          <a:bodyPr wrap="square">
            <a:spAutoFit/>
          </a:bodyPr>
          <a:lstStyle/>
          <a:p>
            <a:r>
              <a:rPr lang="pt-BR" b="1" dirty="0" smtClean="0">
                <a:solidFill>
                  <a:schemeClr val="accent3">
                    <a:lumMod val="50000"/>
                  </a:schemeClr>
                </a:solidFill>
                <a:effectLst>
                  <a:outerShdw blurRad="38100" dist="38100" dir="2700000" algn="tl">
                    <a:srgbClr val="000000">
                      <a:alpha val="43137"/>
                    </a:srgbClr>
                  </a:outerShdw>
                </a:effectLst>
              </a:rPr>
              <a:t>Vejamos agora um tipo de situação em que o conhecimento de Economia é importante</a:t>
            </a:r>
            <a:r>
              <a:rPr lang="pt-BR" b="1" dirty="0" smtClean="0">
                <a:solidFill>
                  <a:schemeClr val="accent3">
                    <a:lumMod val="50000"/>
                  </a:schemeClr>
                </a:solidFill>
                <a:effectLst>
                  <a:outerShdw blurRad="38100" dist="38100" dir="2700000" algn="tl">
                    <a:srgbClr val="000000">
                      <a:alpha val="43137"/>
                    </a:srgbClr>
                  </a:outerShdw>
                </a:effectLst>
              </a:rPr>
              <a:t>.</a:t>
            </a:r>
            <a:endParaRPr lang="pt-BR" b="1" dirty="0" smtClean="0">
              <a:solidFill>
                <a:schemeClr val="accent3">
                  <a:lumMod val="50000"/>
                </a:schemeClr>
              </a:solidFill>
              <a:effectLst>
                <a:outerShdw blurRad="38100" dist="38100" dir="2700000" algn="tl">
                  <a:srgbClr val="000000">
                    <a:alpha val="43137"/>
                  </a:srgbClr>
                </a:outerShdw>
              </a:effectLst>
            </a:endParaRPr>
          </a:p>
        </p:txBody>
      </p:sp>
      <p:sp>
        <p:nvSpPr>
          <p:cNvPr id="19" name="Retângulo 18"/>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pic>
        <p:nvPicPr>
          <p:cNvPr id="20" name="Picture 3"/>
          <p:cNvPicPr>
            <a:picLocks noChangeAspect="1" noChangeArrowheads="1"/>
          </p:cNvPicPr>
          <p:nvPr/>
        </p:nvPicPr>
        <p:blipFill>
          <a:blip r:embed="rId3" cstate="print"/>
          <a:srcRect/>
          <a:stretch>
            <a:fillRect/>
          </a:stretch>
        </p:blipFill>
        <p:spPr bwMode="auto">
          <a:xfrm>
            <a:off x="395536" y="1484785"/>
            <a:ext cx="5112568" cy="432048"/>
          </a:xfrm>
          <a:prstGeom prst="rect">
            <a:avLst/>
          </a:prstGeom>
          <a:noFill/>
          <a:ln w="9525">
            <a:noFill/>
            <a:miter lim="800000"/>
            <a:headEnd/>
            <a:tailEnd/>
          </a:ln>
        </p:spPr>
      </p:pic>
      <p:sp>
        <p:nvSpPr>
          <p:cNvPr id="21" name="Retângulo 20"/>
          <p:cNvSpPr/>
          <p:nvPr/>
        </p:nvSpPr>
        <p:spPr>
          <a:xfrm>
            <a:off x="107504" y="4494019"/>
            <a:ext cx="8964488" cy="2000548"/>
          </a:xfrm>
          <a:prstGeom prst="rect">
            <a:avLst/>
          </a:prstGeom>
        </p:spPr>
        <p:txBody>
          <a:bodyPr wrap="square">
            <a:spAutoFit/>
          </a:bodyPr>
          <a:lstStyle/>
          <a:p>
            <a:pPr algn="just"/>
            <a:r>
              <a:rPr lang="pt-BR" b="1" dirty="0" smtClean="0">
                <a:solidFill>
                  <a:srgbClr val="C00000"/>
                </a:solidFill>
              </a:rPr>
              <a:t>Suponha também que a inflação seja de 0,5% ao mês e a caderneta de poupança renda 0,6% ao mês. </a:t>
            </a:r>
            <a:endParaRPr lang="pt-BR" b="1" dirty="0" smtClean="0">
              <a:solidFill>
                <a:srgbClr val="C00000"/>
              </a:solidFill>
            </a:endParaRPr>
          </a:p>
          <a:p>
            <a:pPr algn="just"/>
            <a:endParaRPr lang="pt-BR" sz="800" b="1" dirty="0" smtClean="0">
              <a:solidFill>
                <a:srgbClr val="C00000"/>
              </a:solidFill>
            </a:endParaRPr>
          </a:p>
          <a:p>
            <a:pPr algn="just"/>
            <a:r>
              <a:rPr lang="pt-BR" b="1" dirty="0" smtClean="0">
                <a:solidFill>
                  <a:srgbClr val="C00000"/>
                </a:solidFill>
              </a:rPr>
              <a:t>A </a:t>
            </a:r>
            <a:r>
              <a:rPr lang="pt-BR" b="1" dirty="0" smtClean="0">
                <a:solidFill>
                  <a:srgbClr val="C00000"/>
                </a:solidFill>
              </a:rPr>
              <a:t>maioria das pessoas optaria por pagar a prazo, afinal a prestação é baixa e cabe bem no salário</a:t>
            </a:r>
            <a:r>
              <a:rPr lang="pt-BR" b="1" dirty="0" smtClean="0">
                <a:solidFill>
                  <a:srgbClr val="C00000"/>
                </a:solidFill>
              </a:rPr>
              <a:t>.</a:t>
            </a:r>
          </a:p>
          <a:p>
            <a:pPr algn="just"/>
            <a:endParaRPr lang="pt-BR" sz="800" b="1" dirty="0" smtClean="0">
              <a:solidFill>
                <a:schemeClr val="tx2"/>
              </a:solidFill>
            </a:endParaRPr>
          </a:p>
          <a:p>
            <a:pPr algn="just"/>
            <a:r>
              <a:rPr lang="pt-BR" b="1" dirty="0" smtClean="0">
                <a:solidFill>
                  <a:schemeClr val="tx2"/>
                </a:solidFill>
              </a:rPr>
              <a:t>Essa </a:t>
            </a:r>
            <a:r>
              <a:rPr lang="pt-BR" b="1" dirty="0" smtClean="0">
                <a:solidFill>
                  <a:schemeClr val="tx2"/>
                </a:solidFill>
              </a:rPr>
              <a:t>solução é a mais cômoda, mas não é a melhor. Você estará pagando de juros o equivalente a quatro vezes o valor da inflação, e durante 24 meses! </a:t>
            </a:r>
            <a:endParaRPr lang="pt-BR" b="1" dirty="0" smtClean="0">
              <a:solidFill>
                <a:schemeClr val="tx2"/>
              </a:solidFill>
            </a:endParaRPr>
          </a:p>
        </p:txBody>
      </p:sp>
      <p:pic>
        <p:nvPicPr>
          <p:cNvPr id="22" name="Picture 5" descr="Imagem relacionada"/>
          <p:cNvPicPr>
            <a:picLocks noChangeAspect="1" noChangeArrowheads="1" noCrop="1"/>
          </p:cNvPicPr>
          <p:nvPr/>
        </p:nvPicPr>
        <p:blipFill>
          <a:blip r:embed="rId4" cstate="print"/>
          <a:srcRect/>
          <a:stretch>
            <a:fillRect/>
          </a:stretch>
        </p:blipFill>
        <p:spPr bwMode="auto">
          <a:xfrm>
            <a:off x="179512" y="2385391"/>
            <a:ext cx="2051720" cy="2051721"/>
          </a:xfrm>
          <a:prstGeom prst="rect">
            <a:avLst/>
          </a:prstGeom>
          <a:noFill/>
        </p:spPr>
      </p:pic>
      <p:sp>
        <p:nvSpPr>
          <p:cNvPr id="23" name="Retângulo 22"/>
          <p:cNvSpPr/>
          <p:nvPr/>
        </p:nvSpPr>
        <p:spPr>
          <a:xfrm>
            <a:off x="2339752" y="2564904"/>
            <a:ext cx="6713984" cy="1754326"/>
          </a:xfrm>
          <a:prstGeom prst="rect">
            <a:avLst/>
          </a:prstGeom>
        </p:spPr>
        <p:txBody>
          <a:bodyPr wrap="square">
            <a:spAutoFit/>
          </a:bodyPr>
          <a:lstStyle/>
          <a:p>
            <a:pPr algn="just"/>
            <a:r>
              <a:rPr lang="pt-BR" dirty="0" smtClean="0"/>
              <a:t>Suponha que você queira comprar uma </a:t>
            </a:r>
            <a:r>
              <a:rPr lang="pt-BR" dirty="0" smtClean="0"/>
              <a:t>televisão nova </a:t>
            </a:r>
            <a:r>
              <a:rPr lang="pt-BR" dirty="0" smtClean="0"/>
              <a:t>e existam duas opções: </a:t>
            </a:r>
            <a:endParaRPr lang="pt-BR" dirty="0" smtClean="0"/>
          </a:p>
          <a:p>
            <a:pPr algn="just"/>
            <a:endParaRPr lang="pt-BR" dirty="0" smtClean="0"/>
          </a:p>
          <a:p>
            <a:pPr algn="just"/>
            <a:r>
              <a:rPr lang="pt-BR" dirty="0" smtClean="0"/>
              <a:t>1 - à vista ou </a:t>
            </a:r>
          </a:p>
          <a:p>
            <a:pPr algn="just"/>
            <a:r>
              <a:rPr lang="pt-BR" dirty="0" smtClean="0"/>
              <a:t>2 - em 24 vezes com juros de 2% ao mês, mas com uma prestação baixa.</a:t>
            </a:r>
            <a:endParaRPr lang="pt-BR" dirty="0" smtClean="0"/>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14" name="Picture 2"/>
          <p:cNvPicPr>
            <a:picLocks noChangeAspect="1" noChangeArrowheads="1"/>
          </p:cNvPicPr>
          <p:nvPr/>
        </p:nvPicPr>
        <p:blipFill>
          <a:blip r:embed="rId2" cstate="print"/>
          <a:srcRect/>
          <a:stretch>
            <a:fillRect/>
          </a:stretch>
        </p:blipFill>
        <p:spPr bwMode="auto">
          <a:xfrm>
            <a:off x="107504" y="5013176"/>
            <a:ext cx="1952858" cy="1368152"/>
          </a:xfrm>
          <a:prstGeom prst="rect">
            <a:avLst/>
          </a:prstGeom>
          <a:noFill/>
          <a:ln w="9525">
            <a:noFill/>
            <a:miter lim="800000"/>
            <a:headEnd/>
            <a:tailEnd/>
          </a:ln>
        </p:spPr>
      </p:pic>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3" cstate="print"/>
          <a:srcRect/>
          <a:stretch>
            <a:fillRect/>
          </a:stretch>
        </p:blipFill>
        <p:spPr bwMode="auto">
          <a:xfrm>
            <a:off x="8024542" y="836713"/>
            <a:ext cx="1010801" cy="1008112"/>
          </a:xfrm>
          <a:prstGeom prst="rect">
            <a:avLst/>
          </a:prstGeom>
          <a:noFill/>
          <a:ln w="9525">
            <a:noFill/>
            <a:miter lim="800000"/>
            <a:headEnd/>
            <a:tailEnd/>
          </a:ln>
        </p:spPr>
      </p:pic>
      <p:sp>
        <p:nvSpPr>
          <p:cNvPr id="8" name="Retângulo 7"/>
          <p:cNvSpPr/>
          <p:nvPr/>
        </p:nvSpPr>
        <p:spPr>
          <a:xfrm>
            <a:off x="2195736" y="1934830"/>
            <a:ext cx="6840760" cy="2154436"/>
          </a:xfrm>
          <a:prstGeom prst="rect">
            <a:avLst/>
          </a:prstGeom>
        </p:spPr>
        <p:txBody>
          <a:bodyPr wrap="square">
            <a:spAutoFit/>
          </a:bodyPr>
          <a:lstStyle/>
          <a:p>
            <a:pPr algn="just"/>
            <a:r>
              <a:rPr lang="pt-BR" b="1" dirty="0" smtClean="0">
                <a:solidFill>
                  <a:schemeClr val="tx2"/>
                </a:solidFill>
              </a:rPr>
              <a:t>Não </a:t>
            </a:r>
            <a:r>
              <a:rPr lang="pt-BR" b="1" dirty="0" smtClean="0">
                <a:solidFill>
                  <a:schemeClr val="tx2"/>
                </a:solidFill>
              </a:rPr>
              <a:t>é necessário fazer cálculos para confirmar, é evidente que nesse caso o barato sai caro. </a:t>
            </a:r>
            <a:endParaRPr lang="pt-BR" b="1" dirty="0" smtClean="0">
              <a:solidFill>
                <a:schemeClr val="tx2"/>
              </a:solidFill>
            </a:endParaRPr>
          </a:p>
          <a:p>
            <a:pPr algn="just"/>
            <a:endParaRPr lang="pt-BR" sz="800" dirty="0" smtClean="0"/>
          </a:p>
          <a:p>
            <a:pPr algn="just"/>
            <a:r>
              <a:rPr lang="pt-BR" b="1" dirty="0" smtClean="0">
                <a:solidFill>
                  <a:srgbClr val="C00000"/>
                </a:solidFill>
              </a:rPr>
              <a:t>Para </a:t>
            </a:r>
            <a:r>
              <a:rPr lang="pt-BR" b="1" dirty="0" smtClean="0">
                <a:solidFill>
                  <a:srgbClr val="C00000"/>
                </a:solidFill>
              </a:rPr>
              <a:t>chegar a essa conclusão você comparou a taxa de juros com a taxa de inflação e rendimento da caderneta de poupança e (implicitamente) confrontou o preço à vista com o preço a prazo. </a:t>
            </a:r>
            <a:endParaRPr lang="pt-BR" b="1" dirty="0" smtClean="0">
              <a:solidFill>
                <a:srgbClr val="C00000"/>
              </a:solidFill>
            </a:endParaRPr>
          </a:p>
          <a:p>
            <a:pPr algn="just"/>
            <a:endParaRPr lang="pt-BR" dirty="0" smtClean="0"/>
          </a:p>
          <a:p>
            <a:pPr algn="just"/>
            <a:r>
              <a:rPr lang="pt-BR" b="1" dirty="0" smtClean="0">
                <a:solidFill>
                  <a:schemeClr val="tx2"/>
                </a:solidFill>
              </a:rPr>
              <a:t>Com </a:t>
            </a:r>
            <a:r>
              <a:rPr lang="pt-BR" b="1" dirty="0" smtClean="0">
                <a:solidFill>
                  <a:schemeClr val="tx2"/>
                </a:solidFill>
              </a:rPr>
              <a:t>noções de economia é mais fácil fazer esse tipo de raciocínio. </a:t>
            </a:r>
            <a:endParaRPr lang="pt-BR" b="1" dirty="0">
              <a:solidFill>
                <a:schemeClr val="tx2"/>
              </a:solidFill>
            </a:endParaRPr>
          </a:p>
        </p:txBody>
      </p:sp>
      <p:pic>
        <p:nvPicPr>
          <p:cNvPr id="9" name="Picture 5" descr="Imagem relacionada"/>
          <p:cNvPicPr>
            <a:picLocks noChangeAspect="1" noChangeArrowheads="1" noCrop="1"/>
          </p:cNvPicPr>
          <p:nvPr/>
        </p:nvPicPr>
        <p:blipFill>
          <a:blip r:embed="rId4" cstate="print"/>
          <a:srcRect/>
          <a:stretch>
            <a:fillRect/>
          </a:stretch>
        </p:blipFill>
        <p:spPr bwMode="auto">
          <a:xfrm>
            <a:off x="179512" y="1988840"/>
            <a:ext cx="2051720" cy="2051721"/>
          </a:xfrm>
          <a:prstGeom prst="rect">
            <a:avLst/>
          </a:prstGeom>
          <a:noFill/>
        </p:spPr>
      </p:pic>
      <p:sp>
        <p:nvSpPr>
          <p:cNvPr id="11" name="Retângulo 10"/>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pic>
        <p:nvPicPr>
          <p:cNvPr id="13" name="Picture 3"/>
          <p:cNvPicPr>
            <a:picLocks noChangeAspect="1" noChangeArrowheads="1"/>
          </p:cNvPicPr>
          <p:nvPr/>
        </p:nvPicPr>
        <p:blipFill>
          <a:blip r:embed="rId5" cstate="print"/>
          <a:srcRect/>
          <a:stretch>
            <a:fillRect/>
          </a:stretch>
        </p:blipFill>
        <p:spPr bwMode="auto">
          <a:xfrm>
            <a:off x="395536" y="1484785"/>
            <a:ext cx="5112568" cy="432048"/>
          </a:xfrm>
          <a:prstGeom prst="rect">
            <a:avLst/>
          </a:prstGeom>
          <a:noFill/>
          <a:ln w="9525">
            <a:noFill/>
            <a:miter lim="800000"/>
            <a:headEnd/>
            <a:tailEnd/>
          </a:ln>
        </p:spPr>
      </p:pic>
      <p:pic>
        <p:nvPicPr>
          <p:cNvPr id="11265" name="Picture 1"/>
          <p:cNvPicPr>
            <a:picLocks noChangeAspect="1" noChangeArrowheads="1"/>
          </p:cNvPicPr>
          <p:nvPr/>
        </p:nvPicPr>
        <p:blipFill>
          <a:blip r:embed="rId6" cstate="print"/>
          <a:srcRect/>
          <a:stretch>
            <a:fillRect/>
          </a:stretch>
        </p:blipFill>
        <p:spPr bwMode="auto">
          <a:xfrm>
            <a:off x="272789" y="4365104"/>
            <a:ext cx="4875275" cy="432048"/>
          </a:xfrm>
          <a:prstGeom prst="rect">
            <a:avLst/>
          </a:prstGeom>
          <a:noFill/>
          <a:ln w="9525">
            <a:noFill/>
            <a:miter lim="800000"/>
            <a:headEnd/>
            <a:tailEnd/>
          </a:ln>
        </p:spPr>
      </p:pic>
      <p:sp>
        <p:nvSpPr>
          <p:cNvPr id="17" name="Retângulo 16"/>
          <p:cNvSpPr/>
          <p:nvPr/>
        </p:nvSpPr>
        <p:spPr>
          <a:xfrm>
            <a:off x="2123728" y="4976008"/>
            <a:ext cx="6768752" cy="1477328"/>
          </a:xfrm>
          <a:prstGeom prst="rect">
            <a:avLst/>
          </a:prstGeom>
        </p:spPr>
        <p:txBody>
          <a:bodyPr wrap="square">
            <a:spAutoFit/>
          </a:bodyPr>
          <a:lstStyle/>
          <a:p>
            <a:pPr algn="just"/>
            <a:r>
              <a:rPr lang="pt-BR" dirty="0" smtClean="0"/>
              <a:t>Os economistas não se entendem, cada um diz uma coisa diferente. É tudo muito confuso</a:t>
            </a:r>
            <a:r>
              <a:rPr lang="pt-BR" dirty="0" smtClean="0"/>
              <a:t>.</a:t>
            </a:r>
          </a:p>
          <a:p>
            <a:pPr algn="just"/>
            <a:endParaRPr lang="pt-BR" dirty="0" smtClean="0"/>
          </a:p>
          <a:p>
            <a:pPr algn="just"/>
            <a:r>
              <a:rPr lang="pt-BR" dirty="0" smtClean="0"/>
              <a:t>Os economistas têm discordâncias entre si, mas </a:t>
            </a:r>
            <a:r>
              <a:rPr lang="pt-BR" b="1" i="1" u="sng" dirty="0" smtClean="0"/>
              <a:t>divergências</a:t>
            </a:r>
            <a:r>
              <a:rPr lang="pt-BR" dirty="0" smtClean="0"/>
              <a:t> existem em várias ciências e profissões e são parte da vida. </a:t>
            </a:r>
            <a:endParaRPr lang="pt-BR" dirty="0"/>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m relacionada"/>
          <p:cNvPicPr>
            <a:picLocks noChangeAspect="1" noChangeArrowheads="1"/>
          </p:cNvPicPr>
          <p:nvPr/>
        </p:nvPicPr>
        <p:blipFill>
          <a:blip r:embed="rId2" cstate="print"/>
          <a:srcRect/>
          <a:stretch>
            <a:fillRect/>
          </a:stretch>
        </p:blipFill>
        <p:spPr bwMode="auto">
          <a:xfrm flipH="1">
            <a:off x="46370" y="3284984"/>
            <a:ext cx="3445510" cy="2418759"/>
          </a:xfrm>
          <a:prstGeom prst="rect">
            <a:avLst/>
          </a:prstGeom>
          <a:noFill/>
        </p:spPr>
      </p:pic>
      <p:pic>
        <p:nvPicPr>
          <p:cNvPr id="17" name="Picture 2" descr="Resultado de imagem para ECONOMIA"/>
          <p:cNvPicPr>
            <a:picLocks noChangeAspect="1" noChangeArrowheads="1"/>
          </p:cNvPicPr>
          <p:nvPr/>
        </p:nvPicPr>
        <p:blipFill>
          <a:blip r:embed="rId3" cstate="print"/>
          <a:srcRect/>
          <a:stretch>
            <a:fillRect/>
          </a:stretch>
        </p:blipFill>
        <p:spPr bwMode="auto">
          <a:xfrm flipH="1">
            <a:off x="4355976" y="3645024"/>
            <a:ext cx="2997667" cy="2156639"/>
          </a:xfrm>
          <a:prstGeom prst="rect">
            <a:avLst/>
          </a:prstGeom>
          <a:noFill/>
        </p:spPr>
      </p:pic>
      <p:pic>
        <p:nvPicPr>
          <p:cNvPr id="10244" name="Picture 2"/>
          <p:cNvPicPr>
            <a:picLocks noChangeAspect="1" noChangeArrowheads="1"/>
          </p:cNvPicPr>
          <p:nvPr/>
        </p:nvPicPr>
        <p:blipFill>
          <a:blip r:embed="rId4" cstate="print"/>
          <a:srcRect/>
          <a:stretch>
            <a:fillRect/>
          </a:stretch>
        </p:blipFill>
        <p:spPr bwMode="auto">
          <a:xfrm>
            <a:off x="7451725" y="4175125"/>
            <a:ext cx="1566863" cy="1706563"/>
          </a:xfrm>
          <a:prstGeom prst="rect">
            <a:avLst/>
          </a:prstGeom>
          <a:noFill/>
          <a:ln w="9525">
            <a:noFill/>
            <a:miter lim="800000"/>
            <a:headEnd/>
            <a:tailEnd/>
          </a:ln>
        </p:spPr>
      </p:pic>
      <p:sp>
        <p:nvSpPr>
          <p:cNvPr id="9" name="Retângulo 8"/>
          <p:cNvSpPr/>
          <p:nvPr/>
        </p:nvSpPr>
        <p:spPr>
          <a:xfrm>
            <a:off x="5580063" y="2924175"/>
            <a:ext cx="3455987" cy="1323975"/>
          </a:xfrm>
          <a:prstGeom prst="rect">
            <a:avLst/>
          </a:prstGeom>
        </p:spPr>
        <p:txBody>
          <a:bodyPr>
            <a:spAutoFit/>
          </a:bodyPr>
          <a:lstStyle/>
          <a:p>
            <a:pPr algn="ctr">
              <a:spcBef>
                <a:spcPts val="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a:t>
            </a:r>
            <a:r>
              <a:rPr lang="pt-BR" sz="2000" b="1" kern="0" dirty="0" smtClean="0">
                <a:solidFill>
                  <a:srgbClr val="2B4475"/>
                </a:solidFill>
                <a:effectLst>
                  <a:outerShdw blurRad="38100" dist="38100" dir="2700000" algn="tl">
                    <a:srgbClr val="000000">
                      <a:alpha val="43137"/>
                    </a:srgbClr>
                  </a:outerShdw>
                </a:effectLst>
                <a:cs typeface="Arial" pitchFamily="34" charset="0"/>
              </a:rPr>
              <a:t>Via Brasil</a:t>
            </a:r>
            <a:endParaRPr lang="pt-BR" sz="2000" b="1" kern="0" dirty="0">
              <a:solidFill>
                <a:srgbClr val="2B4475"/>
              </a:solidFill>
              <a:effectLst>
                <a:outerShdw blurRad="38100" dist="38100" dir="2700000" algn="tl">
                  <a:srgbClr val="000000">
                    <a:alpha val="43137"/>
                  </a:srgbClr>
                </a:outerShdw>
              </a:effectLst>
              <a:cs typeface="Arial" pitchFamily="34" charset="0"/>
            </a:endParaRPr>
          </a:p>
          <a:p>
            <a:pPr lvl="1" algn="ctr">
              <a:spcBef>
                <a:spcPts val="0"/>
              </a:spcBef>
              <a:buClr>
                <a:srgbClr val="2B4475"/>
              </a:buClr>
              <a:buFont typeface="Wingdings" pitchFamily="2" charset="2"/>
              <a:buChar char="ü"/>
              <a:defRPr/>
            </a:pPr>
            <a:r>
              <a:rPr lang="pt-BR" sz="2000" b="1" kern="0" dirty="0">
                <a:solidFill>
                  <a:srgbClr val="C00000"/>
                </a:solidFill>
                <a:effectLst>
                  <a:outerShdw blurRad="38100" dist="38100" dir="2700000" algn="tl">
                    <a:srgbClr val="000000">
                      <a:alpha val="43137"/>
                    </a:srgbClr>
                  </a:outerShdw>
                </a:effectLst>
                <a:cs typeface="Arial" pitchFamily="34" charset="0"/>
              </a:rPr>
              <a:t>Turma: </a:t>
            </a:r>
            <a:r>
              <a:rPr lang="pt-BR" sz="2000" b="1" kern="0" dirty="0" smtClean="0">
                <a:solidFill>
                  <a:srgbClr val="C00000"/>
                </a:solidFill>
                <a:effectLst>
                  <a:outerShdw blurRad="38100" dist="38100" dir="2700000" algn="tl">
                    <a:srgbClr val="000000">
                      <a:alpha val="43137"/>
                    </a:srgbClr>
                  </a:outerShdw>
                </a:effectLst>
                <a:cs typeface="Arial" pitchFamily="34" charset="0"/>
              </a:rPr>
              <a:t>1024</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1" algn="ctr">
              <a:spcBef>
                <a:spcPts val="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Terça-feira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1" algn="ctr">
              <a:spcBef>
                <a:spcPts val="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09:40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11:20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2060575"/>
            <a:ext cx="5508625" cy="400050"/>
          </a:xfrm>
          <a:prstGeom prst="rect">
            <a:avLst/>
          </a:prstGeom>
        </p:spPr>
        <p:txBody>
          <a:bodyPr>
            <a:spAutoFit/>
          </a:bodyPr>
          <a:lstStyle/>
          <a:p>
            <a:pPr algn="l">
              <a:spcBef>
                <a:spcPct val="20000"/>
              </a:spcBef>
              <a:buClr>
                <a:srgbClr val="2B4475"/>
              </a:buClr>
              <a:buFontTx/>
              <a:buNone/>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48"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6507163" y="98425"/>
            <a:ext cx="2520950" cy="1836738"/>
          </a:xfrm>
          <a:prstGeom prst="rect">
            <a:avLst/>
          </a:prstGeom>
          <a:noFill/>
          <a:ln w="9525">
            <a:noFill/>
            <a:miter lim="800000"/>
            <a:headEnd/>
            <a:tailEnd/>
          </a:ln>
        </p:spPr>
      </p:pic>
      <p:pic>
        <p:nvPicPr>
          <p:cNvPr id="12" name="Picture 6" descr="Imagem relacionada"/>
          <p:cNvPicPr>
            <a:picLocks noChangeAspect="1" noChangeArrowheads="1"/>
          </p:cNvPicPr>
          <p:nvPr/>
        </p:nvPicPr>
        <p:blipFill>
          <a:blip r:embed="rId6" cstate="print"/>
          <a:srcRect/>
          <a:stretch>
            <a:fillRect/>
          </a:stretch>
        </p:blipFill>
        <p:spPr bwMode="auto">
          <a:xfrm>
            <a:off x="2771800" y="3312478"/>
            <a:ext cx="1728192" cy="1628690"/>
          </a:xfrm>
          <a:prstGeom prst="rect">
            <a:avLst/>
          </a:prstGeom>
          <a:noFill/>
        </p:spPr>
      </p:pic>
      <p:sp>
        <p:nvSpPr>
          <p:cNvPr id="18" name="Título 1"/>
          <p:cNvSpPr txBox="1">
            <a:spLocks/>
          </p:cNvSpPr>
          <p:nvPr/>
        </p:nvSpPr>
        <p:spPr bwMode="auto">
          <a:xfrm>
            <a:off x="251520" y="2430016"/>
            <a:ext cx="5256584" cy="1143000"/>
          </a:xfrm>
          <a:prstGeom prst="rect">
            <a:avLst/>
          </a:prstGeom>
          <a:noFill/>
          <a:ln w="9525">
            <a:noFill/>
            <a:miter lim="800000"/>
            <a:headEnd/>
            <a:tailEnd/>
          </a:ln>
        </p:spPr>
        <p:txBody>
          <a:bodyPr anchor="ctr">
            <a:noAutofit/>
          </a:bodyPr>
          <a:lstStyle/>
          <a:p>
            <a:pPr algn="ctr" fontAlgn="auto">
              <a:spcAft>
                <a:spcPts val="0"/>
              </a:spcAft>
              <a:buClrTx/>
              <a:buSzTx/>
              <a:buFontTx/>
              <a:buNone/>
              <a:defRPr/>
            </a:pPr>
            <a:r>
              <a:rPr lang="pt-BR" sz="2800" b="1" dirty="0" smtClean="0">
                <a:solidFill>
                  <a:schemeClr val="tx2"/>
                </a:solidFill>
                <a:effectLst>
                  <a:outerShdw blurRad="38100" dist="38100" dir="2700000" algn="tl">
                    <a:srgbClr val="000000">
                      <a:alpha val="43137"/>
                    </a:srgbClr>
                  </a:outerShdw>
                </a:effectLst>
                <a:latin typeface="+mj-lt"/>
                <a:ea typeface="+mj-ea"/>
                <a:cs typeface="+mj-cs"/>
              </a:rPr>
              <a:t>GST1528 </a:t>
            </a:r>
            <a:endParaRPr lang="pt-BR" sz="2800" b="1" dirty="0">
              <a:solidFill>
                <a:schemeClr val="tx2"/>
              </a:solidFill>
              <a:effectLst>
                <a:outerShdw blurRad="38100" dist="38100" dir="2700000" algn="tl">
                  <a:srgbClr val="000000">
                    <a:alpha val="43137"/>
                  </a:srgbClr>
                </a:outerShdw>
              </a:effectLst>
              <a:latin typeface="+mj-lt"/>
              <a:ea typeface="+mj-ea"/>
              <a:cs typeface="+mj-cs"/>
            </a:endParaRPr>
          </a:p>
          <a:p>
            <a:pPr algn="ctr"/>
            <a:r>
              <a:rPr lang="pt-BR" sz="2800" b="1" dirty="0" smtClean="0">
                <a:solidFill>
                  <a:schemeClr val="tx2"/>
                </a:solidFill>
                <a:effectLst>
                  <a:outerShdw blurRad="38100" dist="38100" dir="2700000" algn="tl">
                    <a:srgbClr val="000000">
                      <a:alpha val="43137"/>
                    </a:srgbClr>
                  </a:outerShdw>
                </a:effectLst>
              </a:rPr>
              <a:t>FUNDAMENTOS DE ECONOMIA</a:t>
            </a:r>
            <a:endParaRPr lang="pt-BR" sz="2800" b="1" dirty="0">
              <a:solidFill>
                <a:schemeClr val="tx2"/>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8024542" y="836713"/>
            <a:ext cx="1010801" cy="100811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539552" y="1628801"/>
            <a:ext cx="3333750" cy="432048"/>
          </a:xfrm>
          <a:prstGeom prst="rect">
            <a:avLst/>
          </a:prstGeom>
          <a:noFill/>
          <a:ln w="9525">
            <a:noFill/>
            <a:miter lim="800000"/>
            <a:headEnd/>
            <a:tailEnd/>
          </a:ln>
        </p:spPr>
      </p:pic>
      <p:sp>
        <p:nvSpPr>
          <p:cNvPr id="11" name="Retângulo 10"/>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
        <p:nvSpPr>
          <p:cNvPr id="13" name="Retângulo 12"/>
          <p:cNvSpPr/>
          <p:nvPr/>
        </p:nvSpPr>
        <p:spPr>
          <a:xfrm>
            <a:off x="179512" y="2099171"/>
            <a:ext cx="8784976" cy="2769989"/>
          </a:xfrm>
          <a:prstGeom prst="rect">
            <a:avLst/>
          </a:prstGeom>
        </p:spPr>
        <p:txBody>
          <a:bodyPr wrap="square">
            <a:spAutoFit/>
          </a:bodyPr>
          <a:lstStyle/>
          <a:p>
            <a:pPr algn="just"/>
            <a:r>
              <a:rPr lang="pt-BR" sz="2000" b="1" dirty="0" smtClean="0">
                <a:solidFill>
                  <a:srgbClr val="C00000"/>
                </a:solidFill>
                <a:effectLst>
                  <a:outerShdw blurRad="38100" dist="38100" dir="2700000" algn="tl">
                    <a:srgbClr val="000000">
                      <a:alpha val="43137"/>
                    </a:srgbClr>
                  </a:outerShdw>
                </a:effectLst>
              </a:rPr>
              <a:t>Divergências </a:t>
            </a:r>
          </a:p>
          <a:p>
            <a:pPr algn="just"/>
            <a:endParaRPr lang="pt-BR" sz="1000" dirty="0" smtClean="0"/>
          </a:p>
          <a:p>
            <a:pPr algn="just"/>
            <a:r>
              <a:rPr lang="pt-BR" dirty="0" smtClean="0"/>
              <a:t>Veja </a:t>
            </a:r>
            <a:r>
              <a:rPr lang="pt-BR" dirty="0" smtClean="0"/>
              <a:t>o caso dos médicos que, no dia a dia, para todos nós, são mais importantes que os economistas. </a:t>
            </a:r>
            <a:endParaRPr lang="pt-BR" dirty="0" smtClean="0"/>
          </a:p>
          <a:p>
            <a:pPr algn="just"/>
            <a:endParaRPr lang="pt-BR" dirty="0" smtClean="0"/>
          </a:p>
          <a:p>
            <a:pPr algn="just"/>
            <a:r>
              <a:rPr lang="pt-BR" dirty="0" smtClean="0"/>
              <a:t>Em </a:t>
            </a:r>
            <a:r>
              <a:rPr lang="pt-BR" dirty="0" smtClean="0"/>
              <a:t>muitas situações, não é incomum consultar três médicos sobre uma operação e ter três diagnósticos diferentes: </a:t>
            </a:r>
            <a:endParaRPr lang="pt-BR" dirty="0" smtClean="0"/>
          </a:p>
          <a:p>
            <a:pPr marL="800100" lvl="1" indent="-342900" algn="just">
              <a:buAutoNum type="alphaLcParenR"/>
            </a:pPr>
            <a:r>
              <a:rPr lang="pt-BR" b="1" dirty="0" smtClean="0">
                <a:solidFill>
                  <a:srgbClr val="C00000"/>
                </a:solidFill>
              </a:rPr>
              <a:t>não </a:t>
            </a:r>
            <a:r>
              <a:rPr lang="pt-BR" b="1" dirty="0" smtClean="0">
                <a:solidFill>
                  <a:srgbClr val="C00000"/>
                </a:solidFill>
              </a:rPr>
              <a:t>precisa operar; </a:t>
            </a:r>
          </a:p>
          <a:p>
            <a:pPr marL="800100" lvl="1" indent="-342900" algn="just">
              <a:buAutoNum type="alphaLcParenR"/>
            </a:pPr>
            <a:r>
              <a:rPr lang="pt-BR" b="1" dirty="0" smtClean="0">
                <a:solidFill>
                  <a:srgbClr val="C00000"/>
                </a:solidFill>
              </a:rPr>
              <a:t>não </a:t>
            </a:r>
            <a:r>
              <a:rPr lang="pt-BR" b="1" dirty="0" smtClean="0">
                <a:solidFill>
                  <a:srgbClr val="C00000"/>
                </a:solidFill>
              </a:rPr>
              <a:t>precisa operar agora, mas talvez precise operar no futuro; </a:t>
            </a:r>
            <a:endParaRPr lang="pt-BR" b="1" dirty="0" smtClean="0">
              <a:solidFill>
                <a:srgbClr val="C00000"/>
              </a:solidFill>
            </a:endParaRPr>
          </a:p>
          <a:p>
            <a:pPr marL="800100" lvl="1" indent="-342900" algn="just">
              <a:buAutoNum type="alphaLcParenR"/>
            </a:pPr>
            <a:r>
              <a:rPr lang="pt-BR" b="1" dirty="0" smtClean="0">
                <a:solidFill>
                  <a:srgbClr val="C00000"/>
                </a:solidFill>
              </a:rPr>
              <a:t>tem </a:t>
            </a:r>
            <a:r>
              <a:rPr lang="pt-BR" b="1" dirty="0" smtClean="0">
                <a:solidFill>
                  <a:srgbClr val="C00000"/>
                </a:solidFill>
              </a:rPr>
              <a:t>de operar e tem de ser agora. </a:t>
            </a:r>
            <a:endParaRPr lang="pt-BR" b="1" dirty="0">
              <a:solidFill>
                <a:srgbClr val="C00000"/>
              </a:solidFill>
            </a:endParaRPr>
          </a:p>
        </p:txBody>
      </p:sp>
      <p:sp>
        <p:nvSpPr>
          <p:cNvPr id="16" name="Retângulo 15"/>
          <p:cNvSpPr/>
          <p:nvPr/>
        </p:nvSpPr>
        <p:spPr>
          <a:xfrm>
            <a:off x="1331640" y="4869160"/>
            <a:ext cx="7632848" cy="646331"/>
          </a:xfrm>
          <a:prstGeom prst="rect">
            <a:avLst/>
          </a:prstGeom>
        </p:spPr>
        <p:txBody>
          <a:bodyPr wrap="square">
            <a:spAutoFit/>
          </a:bodyPr>
          <a:lstStyle/>
          <a:p>
            <a:pPr marL="342900" indent="-342900" algn="just">
              <a:buFont typeface="Wingdings" pitchFamily="2" charset="2"/>
              <a:buChar char="ü"/>
            </a:pPr>
            <a:r>
              <a:rPr lang="pt-BR" b="1" dirty="0" smtClean="0">
                <a:solidFill>
                  <a:schemeClr val="accent4">
                    <a:lumMod val="50000"/>
                  </a:schemeClr>
                </a:solidFill>
                <a:effectLst>
                  <a:outerShdw blurRad="38100" dist="38100" dir="2700000" algn="tl">
                    <a:srgbClr val="000000">
                      <a:alpha val="43137"/>
                    </a:srgbClr>
                  </a:outerShdw>
                </a:effectLst>
              </a:rPr>
              <a:t>Se algum deles for homeopata ou praticante da medicina chinesa, as divergências seriam ainda maiores. </a:t>
            </a:r>
            <a:endParaRPr lang="pt-BR" b="1" dirty="0">
              <a:solidFill>
                <a:schemeClr val="accent4">
                  <a:lumMod val="50000"/>
                </a:schemeClr>
              </a:solidFill>
              <a:effectLst>
                <a:outerShdw blurRad="38100" dist="38100" dir="2700000" algn="tl">
                  <a:srgbClr val="000000">
                    <a:alpha val="43137"/>
                  </a:srgbClr>
                </a:outerShdw>
              </a:effectLst>
            </a:endParaRPr>
          </a:p>
        </p:txBody>
      </p:sp>
      <p:sp>
        <p:nvSpPr>
          <p:cNvPr id="17" name="Retângulo 16"/>
          <p:cNvSpPr/>
          <p:nvPr/>
        </p:nvSpPr>
        <p:spPr>
          <a:xfrm>
            <a:off x="36512" y="5602014"/>
            <a:ext cx="8927976" cy="923330"/>
          </a:xfrm>
          <a:prstGeom prst="rect">
            <a:avLst/>
          </a:prstGeom>
        </p:spPr>
        <p:txBody>
          <a:bodyPr wrap="square">
            <a:spAutoFit/>
          </a:bodyPr>
          <a:lstStyle/>
          <a:p>
            <a:pPr algn="just"/>
            <a:r>
              <a:rPr lang="pt-BR" b="1" dirty="0" smtClean="0">
                <a:solidFill>
                  <a:schemeClr val="accent4">
                    <a:lumMod val="50000"/>
                  </a:schemeClr>
                </a:solidFill>
                <a:effectLst>
                  <a:outerShdw blurRad="38100" dist="38100" dir="2700000" algn="tl">
                    <a:srgbClr val="000000">
                      <a:alpha val="43137"/>
                    </a:srgbClr>
                  </a:outerShdw>
                </a:effectLst>
              </a:rPr>
              <a:t>N</a:t>
            </a:r>
            <a:r>
              <a:rPr lang="pt-BR" b="1" dirty="0" smtClean="0">
                <a:solidFill>
                  <a:schemeClr val="accent4">
                    <a:lumMod val="50000"/>
                  </a:schemeClr>
                </a:solidFill>
                <a:effectLst>
                  <a:outerShdw blurRad="38100" dist="38100" dir="2700000" algn="tl">
                    <a:srgbClr val="000000">
                      <a:alpha val="43137"/>
                    </a:srgbClr>
                  </a:outerShdw>
                </a:effectLst>
              </a:rPr>
              <a:t>a </a:t>
            </a:r>
            <a:r>
              <a:rPr lang="pt-BR" b="1" dirty="0" smtClean="0">
                <a:solidFill>
                  <a:schemeClr val="accent4">
                    <a:lumMod val="50000"/>
                  </a:schemeClr>
                </a:solidFill>
                <a:effectLst>
                  <a:outerShdw blurRad="38100" dist="38100" dir="2700000" algn="tl">
                    <a:srgbClr val="000000">
                      <a:alpha val="43137"/>
                    </a:srgbClr>
                  </a:outerShdw>
                </a:effectLst>
              </a:rPr>
              <a:t>Economia, que é uma ciência social e não uma ciência </a:t>
            </a:r>
            <a:r>
              <a:rPr lang="pt-BR" b="1" dirty="0" smtClean="0">
                <a:solidFill>
                  <a:schemeClr val="accent4">
                    <a:lumMod val="50000"/>
                  </a:schemeClr>
                </a:solidFill>
                <a:effectLst>
                  <a:outerShdw blurRad="38100" dist="38100" dir="2700000" algn="tl">
                    <a:srgbClr val="000000">
                      <a:alpha val="43137"/>
                    </a:srgbClr>
                  </a:outerShdw>
                </a:effectLst>
              </a:rPr>
              <a:t>exata, isso ocorre com facilidade. </a:t>
            </a:r>
          </a:p>
          <a:p>
            <a:pPr algn="just"/>
            <a:r>
              <a:rPr lang="pt-BR" dirty="0" smtClean="0"/>
              <a:t>	</a:t>
            </a:r>
            <a:r>
              <a:rPr lang="pt-BR" b="1" dirty="0" smtClean="0">
                <a:solidFill>
                  <a:srgbClr val="C00000"/>
                </a:solidFill>
              </a:rPr>
              <a:t>Você </a:t>
            </a:r>
            <a:r>
              <a:rPr lang="pt-BR" b="1" dirty="0" smtClean="0">
                <a:solidFill>
                  <a:srgbClr val="C00000"/>
                </a:solidFill>
              </a:rPr>
              <a:t>concorda com todas as ideias de seus pais, de seu filhos, irmãos ou amigos? </a:t>
            </a:r>
            <a:endParaRPr lang="pt-BR" b="1" dirty="0" smtClean="0">
              <a:solidFill>
                <a:srgbClr val="C00000"/>
              </a:solidFill>
            </a:endParaRPr>
          </a:p>
          <a:p>
            <a:pPr algn="just"/>
            <a:r>
              <a:rPr lang="pt-BR" b="1" dirty="0" smtClean="0">
                <a:solidFill>
                  <a:srgbClr val="C00000"/>
                </a:solidFill>
              </a:rPr>
              <a:t>	</a:t>
            </a:r>
            <a:r>
              <a:rPr lang="pt-BR" b="1" dirty="0" smtClean="0">
                <a:solidFill>
                  <a:srgbClr val="C00000"/>
                </a:solidFill>
              </a:rPr>
              <a:t>	Com </a:t>
            </a:r>
            <a:r>
              <a:rPr lang="pt-BR" b="1" dirty="0" smtClean="0">
                <a:solidFill>
                  <a:srgbClr val="C00000"/>
                </a:solidFill>
              </a:rPr>
              <a:t>certeza não, e isso, na maioria das vezes não impede a convivência. </a:t>
            </a:r>
            <a:endParaRPr lang="pt-BR" b="1" dirty="0">
              <a:solidFill>
                <a:srgbClr val="C00000"/>
              </a:solidFill>
            </a:endParaRPr>
          </a:p>
        </p:txBody>
      </p:sp>
      <p:pic>
        <p:nvPicPr>
          <p:cNvPr id="10241" name="Picture 1"/>
          <p:cNvPicPr>
            <a:picLocks noChangeAspect="1" noChangeArrowheads="1"/>
          </p:cNvPicPr>
          <p:nvPr/>
        </p:nvPicPr>
        <p:blipFill>
          <a:blip r:embed="rId4" cstate="print"/>
          <a:srcRect/>
          <a:stretch>
            <a:fillRect/>
          </a:stretch>
        </p:blipFill>
        <p:spPr bwMode="auto">
          <a:xfrm>
            <a:off x="4283968" y="1556792"/>
            <a:ext cx="1661275" cy="864096"/>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a:stretch>
            <a:fillRect/>
          </a:stretch>
        </p:blipFill>
        <p:spPr bwMode="auto">
          <a:xfrm>
            <a:off x="6079077" y="1556792"/>
            <a:ext cx="1661275" cy="864096"/>
          </a:xfrm>
          <a:prstGeom prst="rect">
            <a:avLst/>
          </a:prstGeom>
          <a:noFill/>
          <a:ln w="9525">
            <a:noFill/>
            <a:miter lim="800000"/>
            <a:headEnd/>
            <a:tailEnd/>
          </a:ln>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8024542" y="836713"/>
            <a:ext cx="1010801" cy="1008112"/>
          </a:xfrm>
          <a:prstGeom prst="rect">
            <a:avLst/>
          </a:prstGeom>
          <a:noFill/>
          <a:ln w="9525">
            <a:noFill/>
            <a:miter lim="800000"/>
            <a:headEnd/>
            <a:tailEnd/>
          </a:ln>
        </p:spPr>
      </p:pic>
      <p:sp>
        <p:nvSpPr>
          <p:cNvPr id="9" name="Retângulo 8"/>
          <p:cNvSpPr/>
          <p:nvPr/>
        </p:nvSpPr>
        <p:spPr>
          <a:xfrm>
            <a:off x="303369" y="980728"/>
            <a:ext cx="6081280" cy="523220"/>
          </a:xfrm>
          <a:prstGeom prst="rect">
            <a:avLst/>
          </a:prstGeom>
        </p:spPr>
        <p:txBody>
          <a:bodyPr wrap="none">
            <a:spAutoFit/>
          </a:bodyPr>
          <a:lstStyle/>
          <a:p>
            <a:r>
              <a:rPr lang="pt-BR" sz="2800" b="1" dirty="0" smtClean="0">
                <a:solidFill>
                  <a:schemeClr val="tx2"/>
                </a:solidFill>
                <a:effectLst>
                  <a:outerShdw blurRad="38100" dist="38100" dir="2700000" algn="tl">
                    <a:srgbClr val="000000">
                      <a:alpha val="43137"/>
                    </a:srgbClr>
                  </a:outerShdw>
                </a:effectLst>
              </a:rPr>
              <a:t>A importância de se estudar Economia </a:t>
            </a:r>
            <a:r>
              <a:rPr lang="pt-BR" sz="2800"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tx2"/>
              </a:solidFill>
              <a:effectLst>
                <a:outerShdw blurRad="38100" dist="38100" dir="2700000" algn="tl">
                  <a:srgbClr val="000000">
                    <a:alpha val="43137"/>
                  </a:srgbClr>
                </a:outerShdw>
              </a:effectLst>
            </a:endParaRPr>
          </a:p>
        </p:txBody>
      </p:sp>
      <p:sp>
        <p:nvSpPr>
          <p:cNvPr id="11" name="Retângulo 10"/>
          <p:cNvSpPr/>
          <p:nvPr/>
        </p:nvSpPr>
        <p:spPr>
          <a:xfrm>
            <a:off x="107504" y="1574790"/>
            <a:ext cx="8856984" cy="3231654"/>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Mas por que os economistas divergem?</a:t>
            </a:r>
          </a:p>
          <a:p>
            <a:pPr algn="just"/>
            <a:endParaRPr lang="pt-BR" dirty="0" smtClean="0"/>
          </a:p>
          <a:p>
            <a:pPr algn="just"/>
            <a:r>
              <a:rPr lang="pt-BR" dirty="0" smtClean="0"/>
              <a:t>Em </a:t>
            </a:r>
            <a:r>
              <a:rPr lang="pt-BR" dirty="0" smtClean="0"/>
              <a:t>primeiro lugar existem diferentes escolas de pensamento dentro da Ciência Econômica. Fazendo uma analogia com a Medicina, um médico com formação tradicional e outro com formação em Medicina Chinesa vão olhar o paciente de forma muito </a:t>
            </a:r>
            <a:r>
              <a:rPr lang="pt-BR" dirty="0" smtClean="0"/>
              <a:t>diferente. </a:t>
            </a:r>
          </a:p>
          <a:p>
            <a:pPr algn="just"/>
            <a:endParaRPr lang="pt-BR" sz="1200" dirty="0" smtClean="0"/>
          </a:p>
          <a:p>
            <a:pPr algn="just"/>
            <a:r>
              <a:rPr lang="pt-BR" dirty="0" smtClean="0"/>
              <a:t>Comparando um economista neoliberal e um economista keynesiano (mais adiante falaremos mais detidamente dessas correntes de pensamento), veremos que o primeiro acredita que a intervenção do Estado só atrapalha o funcionamento da economia. </a:t>
            </a:r>
            <a:endParaRPr lang="pt-BR" dirty="0" smtClean="0"/>
          </a:p>
          <a:p>
            <a:pPr algn="just"/>
            <a:r>
              <a:rPr lang="pt-BR" dirty="0" smtClean="0"/>
              <a:t>Já </a:t>
            </a:r>
            <a:r>
              <a:rPr lang="pt-BR" dirty="0" smtClean="0"/>
              <a:t>o segundo, acredita que a economia só vai funcionar adequadamente com intervenção do Estado. </a:t>
            </a:r>
            <a:endParaRPr lang="pt-BR" dirty="0"/>
          </a:p>
        </p:txBody>
      </p:sp>
      <p:sp>
        <p:nvSpPr>
          <p:cNvPr id="13" name="Retângulo 12"/>
          <p:cNvSpPr/>
          <p:nvPr/>
        </p:nvSpPr>
        <p:spPr>
          <a:xfrm>
            <a:off x="395536" y="5301208"/>
            <a:ext cx="8640960" cy="1200329"/>
          </a:xfrm>
          <a:prstGeom prst="rect">
            <a:avLst/>
          </a:prstGeom>
        </p:spPr>
        <p:txBody>
          <a:bodyPr wrap="square">
            <a:spAutoFit/>
          </a:bodyPr>
          <a:lstStyle/>
          <a:p>
            <a:pPr algn="just"/>
            <a:r>
              <a:rPr lang="pt-BR" b="1" dirty="0" smtClean="0">
                <a:solidFill>
                  <a:schemeClr val="tx2"/>
                </a:solidFill>
              </a:rPr>
              <a:t>Os economistas vinculados a essas correntes nunca vão se entender, caso se ativerem rigidamente a seus princípios, pois partem de premissas e teorias diferentes. </a:t>
            </a:r>
            <a:endParaRPr lang="pt-BR" b="1" dirty="0" smtClean="0">
              <a:solidFill>
                <a:schemeClr val="tx2"/>
              </a:solidFill>
            </a:endParaRPr>
          </a:p>
          <a:p>
            <a:pPr algn="just"/>
            <a:r>
              <a:rPr lang="pt-BR" b="1" dirty="0" smtClean="0">
                <a:solidFill>
                  <a:schemeClr val="tx2"/>
                </a:solidFill>
              </a:rPr>
              <a:t>A </a:t>
            </a:r>
            <a:r>
              <a:rPr lang="pt-BR" b="1" dirty="0" smtClean="0">
                <a:solidFill>
                  <a:schemeClr val="tx2"/>
                </a:solidFill>
              </a:rPr>
              <a:t>situação se complica ainda mais se esses economistas estiverem vinculados a partidos políticos ou associações de classe divergentes. </a:t>
            </a:r>
            <a:endParaRPr lang="pt-BR" b="1" dirty="0">
              <a:solidFill>
                <a:schemeClr val="tx2"/>
              </a:solidFill>
            </a:endParaRPr>
          </a:p>
        </p:txBody>
      </p:sp>
      <p:pic>
        <p:nvPicPr>
          <p:cNvPr id="16" name="Picture 1"/>
          <p:cNvPicPr>
            <a:picLocks noChangeAspect="1" noChangeArrowheads="1"/>
          </p:cNvPicPr>
          <p:nvPr/>
        </p:nvPicPr>
        <p:blipFill>
          <a:blip r:embed="rId3" cstate="print"/>
          <a:srcRect/>
          <a:stretch>
            <a:fillRect/>
          </a:stretch>
        </p:blipFill>
        <p:spPr bwMode="auto">
          <a:xfrm>
            <a:off x="5220072" y="1484784"/>
            <a:ext cx="1373243" cy="648072"/>
          </a:xfrm>
          <a:prstGeom prst="rect">
            <a:avLst/>
          </a:prstGeom>
          <a:noFill/>
          <a:ln w="9525">
            <a:noFill/>
            <a:miter lim="800000"/>
            <a:headEnd/>
            <a:tailEnd/>
          </a:ln>
        </p:spPr>
      </p:pic>
      <p:pic>
        <p:nvPicPr>
          <p:cNvPr id="17" name="Picture 1"/>
          <p:cNvPicPr>
            <a:picLocks noChangeAspect="1" noChangeArrowheads="1"/>
          </p:cNvPicPr>
          <p:nvPr/>
        </p:nvPicPr>
        <p:blipFill>
          <a:blip r:embed="rId3" cstate="print"/>
          <a:srcRect/>
          <a:stretch>
            <a:fillRect/>
          </a:stretch>
        </p:blipFill>
        <p:spPr bwMode="auto">
          <a:xfrm>
            <a:off x="6660232" y="1484784"/>
            <a:ext cx="1373243" cy="648072"/>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a:stretch>
            <a:fillRect/>
          </a:stretch>
        </p:blipFill>
        <p:spPr bwMode="auto">
          <a:xfrm>
            <a:off x="2051720" y="4725144"/>
            <a:ext cx="4875275" cy="432048"/>
          </a:xfrm>
          <a:prstGeom prst="rect">
            <a:avLst/>
          </a:prstGeom>
          <a:noFill/>
          <a:ln w="9525">
            <a:noFill/>
            <a:miter lim="800000"/>
            <a:headEnd/>
            <a:tailEnd/>
          </a:ln>
        </p:spPr>
      </p:pic>
      <p:pic>
        <p:nvPicPr>
          <p:cNvPr id="19" name="Picture 1"/>
          <p:cNvPicPr>
            <a:picLocks noChangeAspect="1" noChangeArrowheads="1"/>
          </p:cNvPicPr>
          <p:nvPr/>
        </p:nvPicPr>
        <p:blipFill>
          <a:blip r:embed="rId5" cstate="print"/>
          <a:srcRect/>
          <a:stretch>
            <a:fillRect/>
          </a:stretch>
        </p:blipFill>
        <p:spPr bwMode="auto">
          <a:xfrm>
            <a:off x="899592" y="4581128"/>
            <a:ext cx="827584" cy="688184"/>
          </a:xfrm>
          <a:prstGeom prst="rect">
            <a:avLst/>
          </a:prstGeom>
          <a:noFill/>
          <a:ln w="9525">
            <a:noFill/>
            <a:miter lim="800000"/>
            <a:headEnd/>
            <a:tailEnd/>
          </a:ln>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16" name="Grupo 15"/>
          <p:cNvGrpSpPr/>
          <p:nvPr/>
        </p:nvGrpSpPr>
        <p:grpSpPr>
          <a:xfrm>
            <a:off x="7164288" y="836712"/>
            <a:ext cx="1872208" cy="1152128"/>
            <a:chOff x="7020272" y="836712"/>
            <a:chExt cx="2016224" cy="1152128"/>
          </a:xfrm>
        </p:grpSpPr>
        <p:pic>
          <p:nvPicPr>
            <p:cNvPr id="2049" name="Picture 1"/>
            <p:cNvPicPr>
              <a:picLocks noChangeAspect="1" noChangeArrowheads="1"/>
            </p:cNvPicPr>
            <p:nvPr/>
          </p:nvPicPr>
          <p:blipFill>
            <a:blip r:embed="rId2" cstate="print"/>
            <a:srcRect/>
            <a:stretch>
              <a:fillRect/>
            </a:stretch>
          </p:blipFill>
          <p:spPr bwMode="auto">
            <a:xfrm>
              <a:off x="7783250" y="836712"/>
              <a:ext cx="1253246" cy="1152128"/>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7020272" y="908720"/>
              <a:ext cx="794201" cy="792088"/>
            </a:xfrm>
            <a:prstGeom prst="rect">
              <a:avLst/>
            </a:prstGeom>
            <a:noFill/>
            <a:ln w="9525">
              <a:noFill/>
              <a:miter lim="800000"/>
              <a:headEnd/>
              <a:tailEnd/>
            </a:ln>
          </p:spPr>
        </p:pic>
      </p:grpSp>
      <p:sp>
        <p:nvSpPr>
          <p:cNvPr id="8" name="Retângulo 7"/>
          <p:cNvSpPr/>
          <p:nvPr/>
        </p:nvSpPr>
        <p:spPr>
          <a:xfrm>
            <a:off x="303369" y="980728"/>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sp>
        <p:nvSpPr>
          <p:cNvPr id="9" name="Retângulo 8"/>
          <p:cNvSpPr/>
          <p:nvPr/>
        </p:nvSpPr>
        <p:spPr>
          <a:xfrm>
            <a:off x="971600" y="1484784"/>
            <a:ext cx="6264696" cy="646331"/>
          </a:xfrm>
          <a:prstGeom prst="rect">
            <a:avLst/>
          </a:prstGeom>
        </p:spPr>
        <p:txBody>
          <a:bodyPr wrap="square">
            <a:spAutoFit/>
          </a:bodyPr>
          <a:lstStyle/>
          <a:p>
            <a:r>
              <a:rPr lang="pt-BR" b="1" dirty="0" smtClean="0">
                <a:solidFill>
                  <a:srgbClr val="C00000"/>
                </a:solidFill>
              </a:rPr>
              <a:t>Mas </a:t>
            </a:r>
            <a:r>
              <a:rPr lang="pt-BR" b="1" dirty="0" smtClean="0">
                <a:solidFill>
                  <a:srgbClr val="C00000"/>
                </a:solidFill>
              </a:rPr>
              <a:t>o que trata a Economia?</a:t>
            </a:r>
          </a:p>
          <a:p>
            <a:r>
              <a:rPr lang="pt-BR" b="1" dirty="0" smtClean="0">
                <a:solidFill>
                  <a:srgbClr val="C00000"/>
                </a:solidFill>
              </a:rPr>
              <a:t>	Qual </a:t>
            </a:r>
            <a:r>
              <a:rPr lang="pt-BR" b="1" dirty="0" smtClean="0">
                <a:solidFill>
                  <a:srgbClr val="C00000"/>
                </a:solidFill>
              </a:rPr>
              <a:t>o objeto de estudo da Economia?</a:t>
            </a:r>
            <a:endParaRPr lang="pt-BR" b="1" dirty="0">
              <a:solidFill>
                <a:srgbClr val="C00000"/>
              </a:solidFill>
            </a:endParaRPr>
          </a:p>
        </p:txBody>
      </p:sp>
      <p:pic>
        <p:nvPicPr>
          <p:cNvPr id="11" name="Picture 1"/>
          <p:cNvPicPr>
            <a:picLocks noChangeAspect="1" noChangeArrowheads="1"/>
          </p:cNvPicPr>
          <p:nvPr/>
        </p:nvPicPr>
        <p:blipFill>
          <a:blip r:embed="rId4" cstate="print"/>
          <a:srcRect/>
          <a:stretch>
            <a:fillRect/>
          </a:stretch>
        </p:blipFill>
        <p:spPr bwMode="auto">
          <a:xfrm>
            <a:off x="107504" y="1484784"/>
            <a:ext cx="827584" cy="688184"/>
          </a:xfrm>
          <a:prstGeom prst="rect">
            <a:avLst/>
          </a:prstGeom>
          <a:noFill/>
          <a:ln w="9525">
            <a:noFill/>
            <a:miter lim="800000"/>
            <a:headEnd/>
            <a:tailEnd/>
          </a:ln>
        </p:spPr>
      </p:pic>
      <p:sp>
        <p:nvSpPr>
          <p:cNvPr id="13" name="Retângulo 12"/>
          <p:cNvSpPr/>
          <p:nvPr/>
        </p:nvSpPr>
        <p:spPr>
          <a:xfrm>
            <a:off x="107504" y="2178730"/>
            <a:ext cx="8964488" cy="1754326"/>
          </a:xfrm>
          <a:prstGeom prst="rect">
            <a:avLst/>
          </a:prstGeom>
        </p:spPr>
        <p:txBody>
          <a:bodyPr wrap="square">
            <a:spAutoFit/>
          </a:bodyPr>
          <a:lstStyle/>
          <a:p>
            <a:pPr algn="just"/>
            <a:r>
              <a:rPr lang="pt-BR" dirty="0" smtClean="0"/>
              <a:t>A definição mais tradicional, formulada em 1932 por Lionel Robbins, afirma que “a economia é uma ciência que estuda o comportamento humano, como uma relação entre meios e fins. Sendo os meios escassos e com usos alternativos”. </a:t>
            </a:r>
            <a:endParaRPr lang="pt-BR" dirty="0" smtClean="0"/>
          </a:p>
          <a:p>
            <a:pPr algn="just"/>
            <a:endParaRPr lang="pt-BR" dirty="0" smtClean="0"/>
          </a:p>
          <a:p>
            <a:pPr algn="just"/>
            <a:r>
              <a:rPr lang="pt-BR" dirty="0" smtClean="0"/>
              <a:t>Dito </a:t>
            </a:r>
            <a:r>
              <a:rPr lang="pt-BR" dirty="0" smtClean="0"/>
              <a:t>de outra forma, a economia estuda como se usa a racionalidade (do comportamento humano) para solucionar problemas como orçamento apertado. </a:t>
            </a:r>
            <a:endParaRPr lang="pt-BR" dirty="0"/>
          </a:p>
        </p:txBody>
      </p:sp>
      <p:sp>
        <p:nvSpPr>
          <p:cNvPr id="2050" name="Rectangle 2"/>
          <p:cNvSpPr>
            <a:spLocks noChangeArrowheads="1"/>
          </p:cNvSpPr>
          <p:nvPr/>
        </p:nvSpPr>
        <p:spPr bwMode="auto">
          <a:xfrm>
            <a:off x="107504" y="4012029"/>
            <a:ext cx="885698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 definição mais conhecida de Economia é:</a:t>
            </a:r>
            <a:endParaRPr kumimoji="0" lang="pt-BR"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Uma ciência social que estuda como o indivíduo e a sociedade escolhem empregar recursos produtivos escassos na produção de bens e serviços, de modo a distribuí-los entre as várias pessoas e os grupos da sociedade, a fim de satisfazer as necessidades humanas da melhor maneira possível.</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(BRAGA; VASCONCELLOS, 2011)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Nessa definição, temos vários conceitos importantes: recursos produtivos, escolha, escassez, necessidades, distribuição.</a:t>
            </a:r>
            <a:endParaRPr kumimoji="0" lang="pt-BR"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11" name="Retângulo 10"/>
          <p:cNvSpPr/>
          <p:nvPr/>
        </p:nvSpPr>
        <p:spPr>
          <a:xfrm>
            <a:off x="734945" y="1105580"/>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grpSp>
        <p:nvGrpSpPr>
          <p:cNvPr id="12" name="Grupo 11"/>
          <p:cNvGrpSpPr/>
          <p:nvPr/>
        </p:nvGrpSpPr>
        <p:grpSpPr>
          <a:xfrm>
            <a:off x="7236296" y="836712"/>
            <a:ext cx="1800200" cy="1080120"/>
            <a:chOff x="7020272" y="836712"/>
            <a:chExt cx="2016224" cy="1152128"/>
          </a:xfrm>
        </p:grpSpPr>
        <p:pic>
          <p:nvPicPr>
            <p:cNvPr id="13" name="Picture 1"/>
            <p:cNvPicPr>
              <a:picLocks noChangeAspect="1" noChangeArrowheads="1"/>
            </p:cNvPicPr>
            <p:nvPr/>
          </p:nvPicPr>
          <p:blipFill>
            <a:blip r:embed="rId3" cstate="print"/>
            <a:srcRect/>
            <a:stretch>
              <a:fillRect/>
            </a:stretch>
          </p:blipFill>
          <p:spPr bwMode="auto">
            <a:xfrm>
              <a:off x="7783250" y="836712"/>
              <a:ext cx="1253246" cy="1152128"/>
            </a:xfrm>
            <a:prstGeom prst="rect">
              <a:avLst/>
            </a:prstGeom>
            <a:noFill/>
            <a:ln w="9525">
              <a:noFill/>
              <a:miter lim="800000"/>
              <a:headEnd/>
              <a:tailEnd/>
            </a:ln>
          </p:spPr>
        </p:pic>
        <p:pic>
          <p:nvPicPr>
            <p:cNvPr id="16" name="Picture 1"/>
            <p:cNvPicPr>
              <a:picLocks noChangeAspect="1" noChangeArrowheads="1"/>
            </p:cNvPicPr>
            <p:nvPr/>
          </p:nvPicPr>
          <p:blipFill>
            <a:blip r:embed="rId2" cstate="print"/>
            <a:srcRect/>
            <a:stretch>
              <a:fillRect/>
            </a:stretch>
          </p:blipFill>
          <p:spPr bwMode="auto">
            <a:xfrm>
              <a:off x="7020272" y="908720"/>
              <a:ext cx="794201" cy="792088"/>
            </a:xfrm>
            <a:prstGeom prst="rect">
              <a:avLst/>
            </a:prstGeom>
            <a:noFill/>
            <a:ln w="9525">
              <a:noFill/>
              <a:miter lim="800000"/>
              <a:headEnd/>
              <a:tailEnd/>
            </a:ln>
          </p:spPr>
        </p:pic>
      </p:grpSp>
      <p:sp>
        <p:nvSpPr>
          <p:cNvPr id="60417" name="Rectangle 1"/>
          <p:cNvSpPr>
            <a:spLocks noChangeArrowheads="1"/>
          </p:cNvSpPr>
          <p:nvPr/>
        </p:nvSpPr>
        <p:spPr bwMode="auto">
          <a:xfrm>
            <a:off x="144016" y="1873855"/>
            <a:ext cx="889248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 satisfazer o maior número dessas necessidades, a sociedade conta com recursos ou fatores de produção como: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Esses recursos, no entanto, são bastante limitados e, assim, nem todas as necessidades podem simultaneamente ser satisfeitas.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Desejos de consumo da sociedade: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Como já foi dito, o objetivo principal da atividade econômica é o de atender as necessidades humanas. Hoje, pelos novos conceitos e realidades, pode-se ampliar esse entendimento para as necessidades do planeta (sustentabilidade).</a:t>
            </a:r>
          </a:p>
        </p:txBody>
      </p:sp>
      <p:sp>
        <p:nvSpPr>
          <p:cNvPr id="17" name="Retângulo 16"/>
          <p:cNvSpPr/>
          <p:nvPr/>
        </p:nvSpPr>
        <p:spPr>
          <a:xfrm>
            <a:off x="251520" y="5301208"/>
            <a:ext cx="6264696" cy="646331"/>
          </a:xfrm>
          <a:prstGeom prst="rect">
            <a:avLst/>
          </a:prstGeom>
        </p:spPr>
        <p:txBody>
          <a:bodyPr wrap="square">
            <a:spAutoFit/>
          </a:bodyPr>
          <a:lstStyle/>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Objetivando apenas em nós, seres humanos, as necessidades representam os desejos de consumo da sociedade.</a:t>
            </a:r>
            <a:endParaRPr lang="pt-BR" dirty="0" smtClean="0">
              <a:latin typeface="Calibri" pitchFamily="34" charset="0"/>
              <a:ea typeface="Calibri" pitchFamily="34" charset="0"/>
              <a:cs typeface="Times New Roman" pitchFamily="18" charset="0"/>
            </a:endParaRPr>
          </a:p>
        </p:txBody>
      </p:sp>
      <p:pic>
        <p:nvPicPr>
          <p:cNvPr id="18" name="Picture 5" descr="Imagem relacionada"/>
          <p:cNvPicPr>
            <a:picLocks noChangeAspect="1" noChangeArrowheads="1" noCrop="1"/>
          </p:cNvPicPr>
          <p:nvPr/>
        </p:nvPicPr>
        <p:blipFill>
          <a:blip r:embed="rId4" cstate="print"/>
          <a:srcRect/>
          <a:stretch>
            <a:fillRect/>
          </a:stretch>
        </p:blipFill>
        <p:spPr bwMode="auto">
          <a:xfrm>
            <a:off x="7020272" y="4725144"/>
            <a:ext cx="1907704" cy="1907705"/>
          </a:xfrm>
          <a:prstGeom prst="rect">
            <a:avLst/>
          </a:prstGeom>
          <a:noFill/>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11" name="Retângulo 10"/>
          <p:cNvSpPr/>
          <p:nvPr/>
        </p:nvSpPr>
        <p:spPr>
          <a:xfrm>
            <a:off x="734945" y="1105580"/>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grpSp>
        <p:nvGrpSpPr>
          <p:cNvPr id="2" name="Grupo 11"/>
          <p:cNvGrpSpPr/>
          <p:nvPr/>
        </p:nvGrpSpPr>
        <p:grpSpPr>
          <a:xfrm>
            <a:off x="7164288" y="836712"/>
            <a:ext cx="1872208" cy="1152128"/>
            <a:chOff x="7020272" y="836712"/>
            <a:chExt cx="2016224" cy="1152128"/>
          </a:xfrm>
        </p:grpSpPr>
        <p:pic>
          <p:nvPicPr>
            <p:cNvPr id="13" name="Picture 1"/>
            <p:cNvPicPr>
              <a:picLocks noChangeAspect="1" noChangeArrowheads="1"/>
            </p:cNvPicPr>
            <p:nvPr/>
          </p:nvPicPr>
          <p:blipFill>
            <a:blip r:embed="rId3" cstate="print"/>
            <a:srcRect/>
            <a:stretch>
              <a:fillRect/>
            </a:stretch>
          </p:blipFill>
          <p:spPr bwMode="auto">
            <a:xfrm>
              <a:off x="7783250" y="836712"/>
              <a:ext cx="1253246" cy="1152128"/>
            </a:xfrm>
            <a:prstGeom prst="rect">
              <a:avLst/>
            </a:prstGeom>
            <a:noFill/>
            <a:ln w="9525">
              <a:noFill/>
              <a:miter lim="800000"/>
              <a:headEnd/>
              <a:tailEnd/>
            </a:ln>
          </p:spPr>
        </p:pic>
        <p:pic>
          <p:nvPicPr>
            <p:cNvPr id="16" name="Picture 1"/>
            <p:cNvPicPr>
              <a:picLocks noChangeAspect="1" noChangeArrowheads="1"/>
            </p:cNvPicPr>
            <p:nvPr/>
          </p:nvPicPr>
          <p:blipFill>
            <a:blip r:embed="rId2" cstate="print"/>
            <a:srcRect/>
            <a:stretch>
              <a:fillRect/>
            </a:stretch>
          </p:blipFill>
          <p:spPr bwMode="auto">
            <a:xfrm>
              <a:off x="7020272" y="908720"/>
              <a:ext cx="794201" cy="792088"/>
            </a:xfrm>
            <a:prstGeom prst="rect">
              <a:avLst/>
            </a:prstGeom>
            <a:noFill/>
            <a:ln w="9525">
              <a:noFill/>
              <a:miter lim="800000"/>
              <a:headEnd/>
              <a:tailEnd/>
            </a:ln>
          </p:spPr>
        </p:pic>
      </p:grpSp>
      <p:sp>
        <p:nvSpPr>
          <p:cNvPr id="9" name="Retângulo 8"/>
          <p:cNvSpPr/>
          <p:nvPr/>
        </p:nvSpPr>
        <p:spPr>
          <a:xfrm>
            <a:off x="251520" y="1628800"/>
            <a:ext cx="8568952" cy="3416320"/>
          </a:xfrm>
          <a:prstGeom prst="rect">
            <a:avLst/>
          </a:prstGeom>
        </p:spPr>
        <p:txBody>
          <a:bodyPr wrap="square">
            <a:spAutoFit/>
          </a:bodyPr>
          <a:lstStyle/>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Observa-se que são ilimitadas e diversificadas. </a:t>
            </a: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De um modo geral, quando as necessidades básicas (alimentação, moradia, vestuário) são atendidas, o indivíduo passa a ter outras como educação, lazer, melhoria do seu padrão de vida (maior casa, melhores roupas, automóvel etc</a:t>
            </a:r>
            <a:r>
              <a:rPr lang="pt-BR" dirty="0" smtClean="0">
                <a:latin typeface="Calibri" pitchFamily="34" charset="0"/>
                <a:ea typeface="Calibri" pitchFamily="34" charset="0"/>
                <a:cs typeface="Times New Roman" pitchFamily="18" charset="0"/>
              </a:rPr>
              <a:t>.).</a:t>
            </a:r>
          </a:p>
          <a:p>
            <a:pPr lvl="0" algn="just" eaLnBrk="0" fontAlgn="base" hangingPunct="0">
              <a:spcBef>
                <a:spcPct val="0"/>
              </a:spcBef>
              <a:spcAft>
                <a:spcPct val="0"/>
              </a:spcAft>
            </a:pPr>
            <a:endParaRPr lang="pt-BR" dirty="0" smtClean="0">
              <a:latin typeface="Arial" pitchFamily="34" charset="0"/>
              <a:cs typeface="Arial" pitchFamily="34"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Uma vez atendidas plenamente as necessidades ditas materiais, o indivíduo passa a sentir outro tipo de necessidade: a estima dos amigos, o reconhecimento e a aceitação do grupo social que frequenta, necessidade de status e assim por diante</a:t>
            </a:r>
            <a:r>
              <a:rPr lang="pt-BR" dirty="0" smtClean="0">
                <a:latin typeface="Calibri" pitchFamily="34" charset="0"/>
                <a:ea typeface="Calibri" pitchFamily="34" charset="0"/>
                <a:cs typeface="Times New Roman" pitchFamily="18" charset="0"/>
              </a:rPr>
              <a:t>.</a:t>
            </a:r>
          </a:p>
          <a:p>
            <a:pPr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A </a:t>
            </a:r>
            <a:r>
              <a:rPr lang="pt-BR" dirty="0" smtClean="0">
                <a:latin typeface="Calibri" pitchFamily="34" charset="0"/>
                <a:ea typeface="Calibri" pitchFamily="34" charset="0"/>
                <a:cs typeface="Times New Roman" pitchFamily="18" charset="0"/>
              </a:rPr>
              <a:t>definição de Economia sugere que existem dois lados a serem conciliados.</a:t>
            </a:r>
          </a:p>
          <a:p>
            <a:pPr lvl="0" algn="just" eaLnBrk="0" fontAlgn="base" hangingPunct="0">
              <a:spcBef>
                <a:spcPct val="0"/>
              </a:spcBef>
              <a:spcAft>
                <a:spcPct val="0"/>
              </a:spcAft>
            </a:pPr>
            <a:endParaRPr lang="pt-BR" dirty="0" smtClean="0">
              <a:latin typeface="Arial" pitchFamily="34" charset="0"/>
              <a:cs typeface="Arial" pitchFamily="34" charset="0"/>
            </a:endParaRPr>
          </a:p>
        </p:txBody>
      </p:sp>
      <p:pic>
        <p:nvPicPr>
          <p:cNvPr id="12" name="Picture 5" descr="Imagem relacionada"/>
          <p:cNvPicPr>
            <a:picLocks noChangeAspect="1" noChangeArrowheads="1" noCrop="1"/>
          </p:cNvPicPr>
          <p:nvPr/>
        </p:nvPicPr>
        <p:blipFill>
          <a:blip r:embed="rId4" cstate="print"/>
          <a:srcRect/>
          <a:stretch>
            <a:fillRect/>
          </a:stretch>
        </p:blipFill>
        <p:spPr bwMode="auto">
          <a:xfrm>
            <a:off x="0" y="4797152"/>
            <a:ext cx="1907704" cy="1907705"/>
          </a:xfrm>
          <a:prstGeom prst="rect">
            <a:avLst/>
          </a:prstGeom>
          <a:noFill/>
        </p:spPr>
      </p:pic>
      <p:sp>
        <p:nvSpPr>
          <p:cNvPr id="64513" name="Rectangle 1"/>
          <p:cNvSpPr>
            <a:spLocks noChangeArrowheads="1"/>
          </p:cNvSpPr>
          <p:nvPr/>
        </p:nvSpPr>
        <p:spPr bwMode="auto">
          <a:xfrm>
            <a:off x="1835696" y="4976008"/>
            <a:ext cx="7200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É fato que toda ciência possui sua própria terminologia, e a Ciência Econômica não é diferente. Por esse motivo, para que você já possa ir se familiarizando e conseguindo mais facilidade nas leituras dos textos, clique aqui para conhecer alguns dos conceitos mais frequentes encontrados na literatura econômica.</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11" name="Retângulo 10"/>
          <p:cNvSpPr/>
          <p:nvPr/>
        </p:nvSpPr>
        <p:spPr>
          <a:xfrm>
            <a:off x="734945" y="1105580"/>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grpSp>
        <p:nvGrpSpPr>
          <p:cNvPr id="2" name="Grupo 11"/>
          <p:cNvGrpSpPr/>
          <p:nvPr/>
        </p:nvGrpSpPr>
        <p:grpSpPr>
          <a:xfrm>
            <a:off x="7164288" y="836712"/>
            <a:ext cx="1872208" cy="1152128"/>
            <a:chOff x="7020272" y="836712"/>
            <a:chExt cx="2016224" cy="1152128"/>
          </a:xfrm>
        </p:grpSpPr>
        <p:pic>
          <p:nvPicPr>
            <p:cNvPr id="13" name="Picture 1"/>
            <p:cNvPicPr>
              <a:picLocks noChangeAspect="1" noChangeArrowheads="1"/>
            </p:cNvPicPr>
            <p:nvPr/>
          </p:nvPicPr>
          <p:blipFill>
            <a:blip r:embed="rId3" cstate="print"/>
            <a:srcRect/>
            <a:stretch>
              <a:fillRect/>
            </a:stretch>
          </p:blipFill>
          <p:spPr bwMode="auto">
            <a:xfrm>
              <a:off x="7783250" y="836712"/>
              <a:ext cx="1253246" cy="1152128"/>
            </a:xfrm>
            <a:prstGeom prst="rect">
              <a:avLst/>
            </a:prstGeom>
            <a:noFill/>
            <a:ln w="9525">
              <a:noFill/>
              <a:miter lim="800000"/>
              <a:headEnd/>
              <a:tailEnd/>
            </a:ln>
          </p:spPr>
        </p:pic>
        <p:pic>
          <p:nvPicPr>
            <p:cNvPr id="16" name="Picture 1"/>
            <p:cNvPicPr>
              <a:picLocks noChangeAspect="1" noChangeArrowheads="1"/>
            </p:cNvPicPr>
            <p:nvPr/>
          </p:nvPicPr>
          <p:blipFill>
            <a:blip r:embed="rId2" cstate="print"/>
            <a:srcRect/>
            <a:stretch>
              <a:fillRect/>
            </a:stretch>
          </p:blipFill>
          <p:spPr bwMode="auto">
            <a:xfrm>
              <a:off x="7020272" y="908720"/>
              <a:ext cx="794201" cy="792088"/>
            </a:xfrm>
            <a:prstGeom prst="rect">
              <a:avLst/>
            </a:prstGeom>
            <a:noFill/>
            <a:ln w="9525">
              <a:noFill/>
              <a:miter lim="800000"/>
              <a:headEnd/>
              <a:tailEnd/>
            </a:ln>
          </p:spPr>
        </p:pic>
      </p:grpSp>
      <p:sp>
        <p:nvSpPr>
          <p:cNvPr id="63489" name="Rectangle 1"/>
          <p:cNvSpPr>
            <a:spLocks noChangeArrowheads="1"/>
          </p:cNvSpPr>
          <p:nvPr/>
        </p:nvSpPr>
        <p:spPr bwMode="auto">
          <a:xfrm>
            <a:off x="179512" y="1796038"/>
            <a:ext cx="878497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questões econômicas fundamentais, escassez e necessidades.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escassez dos recursos ou fatores de produção e as necessidades ilimitadas da sociedade geram os chamados “problemas econômicos fundamentais”: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Como já foi dito, essas questões só existem porque há escassez e necessidades a serem atendidas.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Estamos tratando aqui apenas dos bens econômicos, que são aqueles que são relativamente escassos e precisam ser produzidos e, portanto, não são abundantes e oferecidos gratuitamente pela natureza, como é o caso dos bens livres (ex.: ar, água, luz solar etc.) As necessidades vão definir o tamanho do mercado consumidor de um produto.”</a:t>
            </a:r>
            <a:endParaRPr kumimoji="0" lang="pt-BR" b="1"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(VASCONCELLOS, M. S. &amp; GARCIA , M. H. 2010, p. 3)</a:t>
            </a:r>
          </a:p>
          <a:p>
            <a:pPr marL="0" marR="0" lvl="0" indent="0" algn="just" defTabSz="914400" rtl="0" eaLnBrk="0" fontAlgn="base" latinLnBrk="0" hangingPunct="0">
              <a:lnSpc>
                <a:spcPct val="100000"/>
              </a:lnSpc>
              <a:spcBef>
                <a:spcPct val="0"/>
              </a:spcBef>
              <a:spcAft>
                <a:spcPct val="0"/>
              </a:spcAft>
              <a:buClrTx/>
              <a:buSzTx/>
              <a:buFontTx/>
              <a:buNone/>
              <a:tabLst/>
            </a:pPr>
            <a:endParaRPr lang="pt-BR" dirty="0" smtClean="0">
              <a:latin typeface="Calibri" pitchFamily="34" charset="0"/>
              <a:cs typeface="Times New Roman" pitchFamily="18" charset="0"/>
            </a:endParaRPr>
          </a:p>
          <a:p>
            <a:pPr algn="just" eaLnBrk="0" fontAlgn="base" hangingPunct="0">
              <a:spcBef>
                <a:spcPct val="0"/>
              </a:spcBef>
              <a:spcAft>
                <a:spcPct val="0"/>
              </a:spcAft>
            </a:pPr>
            <a:r>
              <a:rPr lang="pt-BR" dirty="0" smtClean="0"/>
              <a:t>O modo como as sociedades tentam resolver os problemas econômicos fundamentais dependendo da forma que cada país organiza sua economia, ou seja, do sistema econômico</a:t>
            </a:r>
            <a:r>
              <a:rPr lang="pt-BR" dirty="0" smtClean="0"/>
              <a:t>.</a:t>
            </a:r>
            <a:endParaRPr lang="pt-BR" dirty="0" smtClean="0"/>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11" name="Retângulo 10"/>
          <p:cNvSpPr/>
          <p:nvPr/>
        </p:nvSpPr>
        <p:spPr>
          <a:xfrm>
            <a:off x="734945" y="1105580"/>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grpSp>
        <p:nvGrpSpPr>
          <p:cNvPr id="2" name="Grupo 11"/>
          <p:cNvGrpSpPr/>
          <p:nvPr/>
        </p:nvGrpSpPr>
        <p:grpSpPr>
          <a:xfrm>
            <a:off x="6948264" y="836712"/>
            <a:ext cx="2088232" cy="1296144"/>
            <a:chOff x="7020272" y="836712"/>
            <a:chExt cx="2016224" cy="1152128"/>
          </a:xfrm>
        </p:grpSpPr>
        <p:pic>
          <p:nvPicPr>
            <p:cNvPr id="13" name="Picture 1"/>
            <p:cNvPicPr>
              <a:picLocks noChangeAspect="1" noChangeArrowheads="1"/>
            </p:cNvPicPr>
            <p:nvPr/>
          </p:nvPicPr>
          <p:blipFill>
            <a:blip r:embed="rId3" cstate="print"/>
            <a:srcRect/>
            <a:stretch>
              <a:fillRect/>
            </a:stretch>
          </p:blipFill>
          <p:spPr bwMode="auto">
            <a:xfrm>
              <a:off x="7783250" y="836712"/>
              <a:ext cx="1253246" cy="1152128"/>
            </a:xfrm>
            <a:prstGeom prst="rect">
              <a:avLst/>
            </a:prstGeom>
            <a:noFill/>
            <a:ln w="9525">
              <a:noFill/>
              <a:miter lim="800000"/>
              <a:headEnd/>
              <a:tailEnd/>
            </a:ln>
          </p:spPr>
        </p:pic>
        <p:pic>
          <p:nvPicPr>
            <p:cNvPr id="16" name="Picture 1"/>
            <p:cNvPicPr>
              <a:picLocks noChangeAspect="1" noChangeArrowheads="1"/>
            </p:cNvPicPr>
            <p:nvPr/>
          </p:nvPicPr>
          <p:blipFill>
            <a:blip r:embed="rId2" cstate="print"/>
            <a:srcRect/>
            <a:stretch>
              <a:fillRect/>
            </a:stretch>
          </p:blipFill>
          <p:spPr bwMode="auto">
            <a:xfrm>
              <a:off x="7020272" y="908720"/>
              <a:ext cx="794201" cy="792088"/>
            </a:xfrm>
            <a:prstGeom prst="rect">
              <a:avLst/>
            </a:prstGeom>
            <a:noFill/>
            <a:ln w="9525">
              <a:noFill/>
              <a:miter lim="800000"/>
              <a:headEnd/>
              <a:tailEnd/>
            </a:ln>
          </p:spPr>
        </p:pic>
      </p:grpSp>
      <p:sp>
        <p:nvSpPr>
          <p:cNvPr id="62465" name="Rectangle 1"/>
          <p:cNvSpPr>
            <a:spLocks noChangeArrowheads="1"/>
          </p:cNvSpPr>
          <p:nvPr/>
        </p:nvSpPr>
        <p:spPr bwMode="auto">
          <a:xfrm>
            <a:off x="144016" y="1785005"/>
            <a:ext cx="87484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Um sistema econômico pode ser definido da seguinte maneira: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Forma política, social e econômica pela qual está organizada a sociedade. </a:t>
            </a:r>
          </a:p>
          <a:p>
            <a:pPr marL="0" marR="0" lvl="0" indent="0" algn="just" defTabSz="914400" rtl="0" eaLnBrk="0" fontAlgn="base" latinLnBrk="0" hangingPunct="0">
              <a:lnSpc>
                <a:spcPct val="100000"/>
              </a:lnSpc>
              <a:spcBef>
                <a:spcPct val="0"/>
              </a:spcBef>
              <a:spcAft>
                <a:spcPct val="0"/>
              </a:spcAft>
              <a:buClrTx/>
              <a:buSzTx/>
              <a:buFontTx/>
              <a:buNone/>
              <a:tabLst/>
            </a:pPr>
            <a:endParaRPr lang="pt-BR" dirty="0" smtClean="0">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É um particular sistema de organização da produção, distribuição e consumo de todos os bens e serviços que as pessoas utilizam buscando uma melhoria no padrão de vida e no bem-estar.</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(VASCONCELLOS, M. S. &amp; GARCIA , M. H. 2010, p. 3)</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Grupos de sistemas econômicos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forma geral, os sistemas econômicos podem ser classificados em dois grandes grupos. Nos dois sistemas, ocorrem as trocas econômicas que são vantajosas para os agentes econômicos perante a escassez de recursos porque possibilitam a divisão e a especialização da produção, da distribuição, da comercialização e do consumo em uma organização econômica.</a:t>
            </a:r>
          </a:p>
        </p:txBody>
      </p:sp>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11" name="Retângulo 10"/>
          <p:cNvSpPr/>
          <p:nvPr/>
        </p:nvSpPr>
        <p:spPr>
          <a:xfrm>
            <a:off x="734945" y="1105580"/>
            <a:ext cx="5205207" cy="523220"/>
          </a:xfrm>
          <a:prstGeom prst="rect">
            <a:avLst/>
          </a:prstGeom>
        </p:spPr>
        <p:txBody>
          <a:bodyPr wrap="none">
            <a:spAutoFit/>
          </a:bodyPr>
          <a:lstStyle/>
          <a:p>
            <a:r>
              <a:rPr lang="pt-BR" sz="2800" b="1" dirty="0" smtClean="0">
                <a:solidFill>
                  <a:schemeClr val="accent4">
                    <a:lumMod val="50000"/>
                  </a:schemeClr>
                </a:solidFill>
                <a:effectLst>
                  <a:outerShdw blurRad="38100" dist="38100" dir="2700000" algn="tl">
                    <a:srgbClr val="000000">
                      <a:alpha val="43137"/>
                    </a:srgbClr>
                  </a:outerShdw>
                </a:effectLst>
              </a:rPr>
              <a:t>O objeto de estudo da Economia </a:t>
            </a:r>
            <a:r>
              <a:rPr lang="pt-BR" sz="2800"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800" b="1" dirty="0">
              <a:solidFill>
                <a:schemeClr val="accent4">
                  <a:lumMod val="50000"/>
                </a:schemeClr>
              </a:solidFill>
              <a:effectLst>
                <a:outerShdw blurRad="38100" dist="38100" dir="2700000" algn="tl">
                  <a:srgbClr val="000000">
                    <a:alpha val="43137"/>
                  </a:srgbClr>
                </a:outerShdw>
              </a:effectLst>
            </a:endParaRPr>
          </a:p>
        </p:txBody>
      </p:sp>
      <p:grpSp>
        <p:nvGrpSpPr>
          <p:cNvPr id="2" name="Grupo 11"/>
          <p:cNvGrpSpPr/>
          <p:nvPr/>
        </p:nvGrpSpPr>
        <p:grpSpPr>
          <a:xfrm>
            <a:off x="7164288" y="836712"/>
            <a:ext cx="1872208" cy="1152128"/>
            <a:chOff x="7020272" y="836712"/>
            <a:chExt cx="2016224" cy="1152128"/>
          </a:xfrm>
        </p:grpSpPr>
        <p:pic>
          <p:nvPicPr>
            <p:cNvPr id="13" name="Picture 1"/>
            <p:cNvPicPr>
              <a:picLocks noChangeAspect="1" noChangeArrowheads="1"/>
            </p:cNvPicPr>
            <p:nvPr/>
          </p:nvPicPr>
          <p:blipFill>
            <a:blip r:embed="rId3" cstate="print"/>
            <a:srcRect/>
            <a:stretch>
              <a:fillRect/>
            </a:stretch>
          </p:blipFill>
          <p:spPr bwMode="auto">
            <a:xfrm>
              <a:off x="7783250" y="836712"/>
              <a:ext cx="1253246" cy="1152128"/>
            </a:xfrm>
            <a:prstGeom prst="rect">
              <a:avLst/>
            </a:prstGeom>
            <a:noFill/>
            <a:ln w="9525">
              <a:noFill/>
              <a:miter lim="800000"/>
              <a:headEnd/>
              <a:tailEnd/>
            </a:ln>
          </p:spPr>
        </p:pic>
        <p:pic>
          <p:nvPicPr>
            <p:cNvPr id="16" name="Picture 1"/>
            <p:cNvPicPr>
              <a:picLocks noChangeAspect="1" noChangeArrowheads="1"/>
            </p:cNvPicPr>
            <p:nvPr/>
          </p:nvPicPr>
          <p:blipFill>
            <a:blip r:embed="rId2" cstate="print"/>
            <a:srcRect/>
            <a:stretch>
              <a:fillRect/>
            </a:stretch>
          </p:blipFill>
          <p:spPr bwMode="auto">
            <a:xfrm>
              <a:off x="7020272" y="908720"/>
              <a:ext cx="794201" cy="792088"/>
            </a:xfrm>
            <a:prstGeom prst="rect">
              <a:avLst/>
            </a:prstGeom>
            <a:noFill/>
            <a:ln w="9525">
              <a:noFill/>
              <a:miter lim="800000"/>
              <a:headEnd/>
              <a:tailEnd/>
            </a:ln>
          </p:spPr>
        </p:pic>
      </p:grpSp>
      <p:sp>
        <p:nvSpPr>
          <p:cNvPr id="9" name="Retângulo 8"/>
          <p:cNvSpPr/>
          <p:nvPr/>
        </p:nvSpPr>
        <p:spPr>
          <a:xfrm>
            <a:off x="683568" y="3967896"/>
            <a:ext cx="8136904" cy="1477328"/>
          </a:xfrm>
          <a:prstGeom prst="rect">
            <a:avLst/>
          </a:prstGeom>
        </p:spPr>
        <p:txBody>
          <a:bodyPr wrap="square">
            <a:spAutoFit/>
          </a:bodyPr>
          <a:lstStyle/>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lang="pt-BR"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Sistema </a:t>
            </a:r>
            <a:r>
              <a:rPr lang="pt-BR" b="1" dirty="0" smtClean="0">
                <a:solidFill>
                  <a:schemeClr val="accent4">
                    <a:lumMod val="50000"/>
                  </a:schemeClr>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econômico capitalista ou de mercado</a:t>
            </a:r>
            <a:endParaRPr lang="pt-BR" b="1"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O </a:t>
            </a:r>
            <a:r>
              <a:rPr lang="pt-BR" dirty="0" smtClean="0">
                <a:latin typeface="Calibri" pitchFamily="34" charset="0"/>
                <a:ea typeface="Calibri" pitchFamily="34" charset="0"/>
                <a:cs typeface="Times New Roman" pitchFamily="18" charset="0"/>
              </a:rPr>
              <a:t>funcionamento da economia é regido pelas forças de mercado, predominando a livre iniciativa e a propriedade privada dos fatores de produção.</a:t>
            </a:r>
            <a:endParaRPr lang="pt-BR" dirty="0" smtClean="0">
              <a:latin typeface="Arial" pitchFamily="34" charset="0"/>
              <a:cs typeface="Arial" pitchFamily="34" charset="0"/>
            </a:endParaRPr>
          </a:p>
        </p:txBody>
      </p:sp>
      <p:pic>
        <p:nvPicPr>
          <p:cNvPr id="61442" name="Picture 2" descr="Imagem relacionada"/>
          <p:cNvPicPr>
            <a:picLocks noChangeAspect="1" noChangeArrowheads="1"/>
          </p:cNvPicPr>
          <p:nvPr/>
        </p:nvPicPr>
        <p:blipFill>
          <a:blip r:embed="rId4" cstate="print"/>
          <a:srcRect/>
          <a:stretch>
            <a:fillRect/>
          </a:stretch>
        </p:blipFill>
        <p:spPr bwMode="auto">
          <a:xfrm>
            <a:off x="7164288" y="5373216"/>
            <a:ext cx="1656184" cy="1148799"/>
          </a:xfrm>
          <a:prstGeom prst="rect">
            <a:avLst/>
          </a:prstGeom>
          <a:noFill/>
        </p:spPr>
      </p:pic>
      <p:pic>
        <p:nvPicPr>
          <p:cNvPr id="61444" name="Picture 4" descr="Imagem relacionada"/>
          <p:cNvPicPr>
            <a:picLocks noChangeAspect="1" noChangeArrowheads="1"/>
          </p:cNvPicPr>
          <p:nvPr/>
        </p:nvPicPr>
        <p:blipFill>
          <a:blip r:embed="rId5" cstate="print"/>
          <a:srcRect/>
          <a:stretch>
            <a:fillRect/>
          </a:stretch>
        </p:blipFill>
        <p:spPr bwMode="auto">
          <a:xfrm>
            <a:off x="2339752" y="5517232"/>
            <a:ext cx="1091478" cy="986696"/>
          </a:xfrm>
          <a:prstGeom prst="rect">
            <a:avLst/>
          </a:prstGeom>
          <a:noFill/>
        </p:spPr>
      </p:pic>
      <p:pic>
        <p:nvPicPr>
          <p:cNvPr id="61446" name="Picture 6" descr="Imagem relacionada"/>
          <p:cNvPicPr>
            <a:picLocks noChangeAspect="1" noChangeArrowheads="1"/>
          </p:cNvPicPr>
          <p:nvPr/>
        </p:nvPicPr>
        <p:blipFill>
          <a:blip r:embed="rId6" cstate="print"/>
          <a:srcRect/>
          <a:stretch>
            <a:fillRect/>
          </a:stretch>
        </p:blipFill>
        <p:spPr bwMode="auto">
          <a:xfrm>
            <a:off x="754740" y="1730135"/>
            <a:ext cx="1008948" cy="906777"/>
          </a:xfrm>
          <a:prstGeom prst="rect">
            <a:avLst/>
          </a:prstGeom>
          <a:noFill/>
        </p:spPr>
      </p:pic>
      <p:sp>
        <p:nvSpPr>
          <p:cNvPr id="14" name="Retângulo 13"/>
          <p:cNvSpPr/>
          <p:nvPr/>
        </p:nvSpPr>
        <p:spPr>
          <a:xfrm>
            <a:off x="755576" y="1988840"/>
            <a:ext cx="8208912" cy="1754326"/>
          </a:xfrm>
          <a:prstGeom prst="rect">
            <a:avLst/>
          </a:prstGeom>
        </p:spPr>
        <p:txBody>
          <a:bodyPr wrap="square">
            <a:spAutoFit/>
          </a:bodyPr>
          <a:lstStyle/>
          <a:p>
            <a:pPr lvl="0" algn="just" eaLnBrk="0" fontAlgn="base" hangingPunct="0">
              <a:spcBef>
                <a:spcPct val="0"/>
              </a:spcBef>
              <a:spcAft>
                <a:spcPct val="0"/>
              </a:spcAft>
            </a:pPr>
            <a:r>
              <a:rPr lang="pt-BR"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Sistema </a:t>
            </a:r>
            <a:r>
              <a:rPr lang="pt-BR" b="1"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econômico centralizado ou planificado</a:t>
            </a:r>
            <a:endParaRPr lang="pt-BR"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Organizado </a:t>
            </a:r>
            <a:r>
              <a:rPr lang="pt-BR" dirty="0" smtClean="0">
                <a:latin typeface="Calibri" pitchFamily="34" charset="0"/>
                <a:ea typeface="Calibri" pitchFamily="34" charset="0"/>
                <a:cs typeface="Times New Roman" pitchFamily="18" charset="0"/>
              </a:rPr>
              <a:t>diretamente por uma agência de Estado, onde todo e qualquer planejamento das condições econômicas está vinculado diretamente pelas decisões desta entidade e onde os meios de produção pertencem, de uma maneira geral, a ela.</a:t>
            </a:r>
            <a:endParaRPr lang="pt-BR" dirty="0" smtClean="0">
              <a:latin typeface="Arial" pitchFamily="34" charset="0"/>
              <a:cs typeface="Arial" pitchFamily="34" charset="0"/>
            </a:endParaRPr>
          </a:p>
        </p:txBody>
      </p:sp>
      <p:pic>
        <p:nvPicPr>
          <p:cNvPr id="17" name="Picture 6" descr="Imagem relacionada"/>
          <p:cNvPicPr>
            <a:picLocks noChangeAspect="1" noChangeArrowheads="1"/>
          </p:cNvPicPr>
          <p:nvPr/>
        </p:nvPicPr>
        <p:blipFill>
          <a:blip r:embed="rId6" cstate="print"/>
          <a:srcRect/>
          <a:stretch>
            <a:fillRect/>
          </a:stretch>
        </p:blipFill>
        <p:spPr bwMode="auto">
          <a:xfrm>
            <a:off x="251520" y="3890375"/>
            <a:ext cx="1008948" cy="906777"/>
          </a:xfrm>
          <a:prstGeom prst="rect">
            <a:avLst/>
          </a:prstGeom>
          <a:noFill/>
        </p:spPr>
      </p:pic>
      <p:pic>
        <p:nvPicPr>
          <p:cNvPr id="18" name="Picture 4" descr="Imagem relacionada"/>
          <p:cNvPicPr>
            <a:picLocks noChangeAspect="1" noChangeArrowheads="1"/>
          </p:cNvPicPr>
          <p:nvPr/>
        </p:nvPicPr>
        <p:blipFill>
          <a:blip r:embed="rId5" cstate="print"/>
          <a:srcRect/>
          <a:stretch>
            <a:fillRect/>
          </a:stretch>
        </p:blipFill>
        <p:spPr bwMode="auto">
          <a:xfrm>
            <a:off x="3923928" y="5517232"/>
            <a:ext cx="1091478" cy="986696"/>
          </a:xfrm>
          <a:prstGeom prst="rect">
            <a:avLst/>
          </a:prstGeom>
          <a:noFill/>
        </p:spPr>
      </p:pic>
      <p:pic>
        <p:nvPicPr>
          <p:cNvPr id="20" name="Picture 4" descr="Imagem relacionada"/>
          <p:cNvPicPr>
            <a:picLocks noChangeAspect="1" noChangeArrowheads="1"/>
          </p:cNvPicPr>
          <p:nvPr/>
        </p:nvPicPr>
        <p:blipFill>
          <a:blip r:embed="rId5" cstate="print"/>
          <a:srcRect/>
          <a:stretch>
            <a:fillRect/>
          </a:stretch>
        </p:blipFill>
        <p:spPr bwMode="auto">
          <a:xfrm>
            <a:off x="816226" y="5538648"/>
            <a:ext cx="1091478" cy="986696"/>
          </a:xfrm>
          <a:prstGeom prst="rect">
            <a:avLst/>
          </a:prstGeom>
          <a:noFill/>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pic>
        <p:nvPicPr>
          <p:cNvPr id="61442" name="Picture 2" descr="Imagem relacionada"/>
          <p:cNvPicPr>
            <a:picLocks noChangeAspect="1" noChangeArrowheads="1"/>
          </p:cNvPicPr>
          <p:nvPr/>
        </p:nvPicPr>
        <p:blipFill>
          <a:blip r:embed="rId3" cstate="print"/>
          <a:srcRect/>
          <a:stretch>
            <a:fillRect/>
          </a:stretch>
        </p:blipFill>
        <p:spPr bwMode="auto">
          <a:xfrm>
            <a:off x="6444208" y="4873738"/>
            <a:ext cx="2376264" cy="1648277"/>
          </a:xfrm>
          <a:prstGeom prst="rect">
            <a:avLst/>
          </a:prstGeom>
          <a:noFill/>
        </p:spPr>
      </p:pic>
      <p:sp>
        <p:nvSpPr>
          <p:cNvPr id="65537" name="Rectangle 1"/>
          <p:cNvSpPr>
            <a:spLocks noChangeArrowheads="1"/>
          </p:cNvSpPr>
          <p:nvPr/>
        </p:nvSpPr>
        <p:spPr bwMode="auto">
          <a:xfrm>
            <a:off x="216024" y="1844824"/>
            <a:ext cx="88204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1 - A partir do conceito de Economia, compreende-se que: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Fatores produtivos geram necessidades humanas.</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Processos produtivos satisfazem necessidades humanas.</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Produtos geram necessidades humanas.</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Produtos satisfazem necessidades humanas.</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Necessidades humanas geram produtos.</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2"/>
          <p:cNvPicPr>
            <a:picLocks noChangeAspect="1" noChangeArrowheads="1"/>
          </p:cNvPicPr>
          <p:nvPr/>
        </p:nvPicPr>
        <p:blipFill>
          <a:blip r:embed="rId4" cstate="print"/>
          <a:srcRect/>
          <a:stretch>
            <a:fillRect/>
          </a:stretch>
        </p:blipFill>
        <p:spPr bwMode="auto">
          <a:xfrm>
            <a:off x="899592" y="1124744"/>
            <a:ext cx="6048672" cy="439291"/>
          </a:xfrm>
          <a:prstGeom prst="rect">
            <a:avLst/>
          </a:prstGeom>
          <a:noFill/>
          <a:ln w="9525">
            <a:noFill/>
            <a:miter lim="800000"/>
            <a:headEnd/>
            <a:tailEnd/>
          </a:ln>
        </p:spPr>
      </p:pic>
      <p:sp>
        <p:nvSpPr>
          <p:cNvPr id="21" name="Retângulo 20"/>
          <p:cNvSpPr/>
          <p:nvPr/>
        </p:nvSpPr>
        <p:spPr>
          <a:xfrm>
            <a:off x="224625" y="4133979"/>
            <a:ext cx="8856984" cy="2308324"/>
          </a:xfrm>
          <a:prstGeom prst="rect">
            <a:avLst/>
          </a:prstGeom>
        </p:spPr>
        <p:txBody>
          <a:bodyPr wrap="square">
            <a:spAutoFit/>
          </a:bodyPr>
          <a:lstStyle/>
          <a:p>
            <a:pPr lvl="0" algn="just" eaLnBrk="0" fontAlgn="base" hangingPunct="0">
              <a:spcBef>
                <a:spcPct val="0"/>
              </a:spcBef>
              <a:spcAft>
                <a:spcPct val="0"/>
              </a:spcAft>
            </a:pPr>
            <a:r>
              <a:rPr lang="pt-BR" b="1" dirty="0" smtClean="0">
                <a:solidFill>
                  <a:srgbClr val="C00000"/>
                </a:solidFill>
                <a:latin typeface="Calibri" pitchFamily="34" charset="0"/>
                <a:ea typeface="Calibri" pitchFamily="34" charset="0"/>
                <a:cs typeface="Times New Roman" pitchFamily="18" charset="0"/>
              </a:rPr>
              <a:t>2 </a:t>
            </a:r>
            <a:r>
              <a:rPr lang="pt-BR" b="1" dirty="0" smtClean="0">
                <a:solidFill>
                  <a:srgbClr val="C00000"/>
                </a:solidFill>
                <a:latin typeface="Calibri" pitchFamily="34" charset="0"/>
                <a:ea typeface="Calibri" pitchFamily="34" charset="0"/>
                <a:cs typeface="Times New Roman" pitchFamily="18" charset="0"/>
              </a:rPr>
              <a:t>- A razão de ser da Ciência Econômica resulta da principal característica dos fatores de produção. Esta característica, por sua vez, consiste no fato de eles serem:</a:t>
            </a:r>
            <a:endParaRPr lang="pt-BR" b="1" dirty="0" smtClean="0">
              <a:solidFill>
                <a:srgbClr val="C00000"/>
              </a:solidFill>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	</a:t>
            </a:r>
            <a:r>
              <a:rPr lang="pt-BR" dirty="0" smtClean="0">
                <a:latin typeface="Calibri" pitchFamily="34" charset="0"/>
                <a:ea typeface="Calibri" pitchFamily="34" charset="0"/>
                <a:cs typeface="Times New Roman" pitchFamily="18" charset="0"/>
              </a:rPr>
              <a:t>Ilimitados</a:t>
            </a:r>
            <a:endParaRPr lang="pt-BR" dirty="0" smtClean="0">
              <a:latin typeface="Arial" pitchFamily="34" charset="0"/>
              <a:cs typeface="Arial" pitchFamily="34"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	Versáteis</a:t>
            </a:r>
            <a:endParaRPr lang="pt-BR" dirty="0" smtClean="0">
              <a:latin typeface="Arial" pitchFamily="34" charset="0"/>
              <a:cs typeface="Arial" pitchFamily="34"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	Escassos</a:t>
            </a:r>
            <a:endParaRPr lang="pt-BR" dirty="0" smtClean="0">
              <a:latin typeface="Arial" pitchFamily="34" charset="0"/>
              <a:cs typeface="Arial" pitchFamily="34"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	Eficientes</a:t>
            </a:r>
            <a:endParaRPr lang="pt-BR" dirty="0" smtClean="0">
              <a:latin typeface="Arial" pitchFamily="34" charset="0"/>
              <a:cs typeface="Arial" pitchFamily="34"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	</a:t>
            </a:r>
            <a:r>
              <a:rPr lang="pt-BR" dirty="0" smtClean="0">
                <a:latin typeface="Calibri" pitchFamily="34" charset="0"/>
                <a:ea typeface="Calibri" pitchFamily="34" charset="0"/>
                <a:cs typeface="Times New Roman" pitchFamily="18" charset="0"/>
              </a:rPr>
              <a:t>V</a:t>
            </a:r>
            <a:r>
              <a:rPr lang="pt-BR" dirty="0" smtClean="0">
                <a:latin typeface="Calibri" pitchFamily="34" charset="0"/>
                <a:ea typeface="Calibri" pitchFamily="34" charset="0"/>
                <a:cs typeface="Times New Roman" pitchFamily="18" charset="0"/>
              </a:rPr>
              <a:t>alorizados</a:t>
            </a:r>
            <a:endParaRPr lang="pt-BR" dirty="0" smtClean="0">
              <a:latin typeface="Arial" pitchFamily="34" charset="0"/>
              <a:cs typeface="Arial" pitchFamily="34" charset="0"/>
            </a:endParaRPr>
          </a:p>
        </p:txBody>
      </p:sp>
      <p:sp>
        <p:nvSpPr>
          <p:cNvPr id="22" name="Seta para a direita 21"/>
          <p:cNvSpPr/>
          <p:nvPr/>
        </p:nvSpPr>
        <p:spPr>
          <a:xfrm>
            <a:off x="701498" y="3311879"/>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a direita 22"/>
          <p:cNvSpPr/>
          <p:nvPr/>
        </p:nvSpPr>
        <p:spPr>
          <a:xfrm>
            <a:off x="710463" y="560717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Picture 3"/>
          <p:cNvPicPr>
            <a:picLocks noChangeAspect="1" noChangeArrowheads="1"/>
          </p:cNvPicPr>
          <p:nvPr/>
        </p:nvPicPr>
        <p:blipFill>
          <a:blip r:embed="rId5" cstate="print"/>
          <a:srcRect/>
          <a:stretch>
            <a:fillRect/>
          </a:stretch>
        </p:blipFill>
        <p:spPr bwMode="auto">
          <a:xfrm>
            <a:off x="7020272" y="1052736"/>
            <a:ext cx="2057400" cy="1368152"/>
          </a:xfrm>
          <a:prstGeom prst="rect">
            <a:avLst/>
          </a:prstGeom>
          <a:noFill/>
          <a:ln w="9525">
            <a:noFill/>
            <a:miter lim="800000"/>
            <a:headEnd/>
            <a:tailEnd/>
          </a:ln>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1"/>
          <p:cNvPicPr>
            <a:picLocks noChangeAspect="1" noChangeArrowheads="1"/>
          </p:cNvPicPr>
          <p:nvPr/>
        </p:nvPicPr>
        <p:blipFill>
          <a:blip r:embed="rId2" cstate="print"/>
          <a:srcRect/>
          <a:stretch>
            <a:fillRect/>
          </a:stretch>
        </p:blipFill>
        <p:spPr bwMode="auto">
          <a:xfrm>
            <a:off x="35496" y="1052736"/>
            <a:ext cx="648071" cy="646347"/>
          </a:xfrm>
          <a:prstGeom prst="rect">
            <a:avLst/>
          </a:prstGeom>
          <a:noFill/>
          <a:ln w="9525">
            <a:noFill/>
            <a:miter lim="800000"/>
            <a:headEnd/>
            <a:tailEnd/>
          </a:ln>
        </p:spPr>
      </p:pic>
      <p:sp>
        <p:nvSpPr>
          <p:cNvPr id="65537" name="Rectangle 1"/>
          <p:cNvSpPr>
            <a:spLocks noChangeArrowheads="1"/>
          </p:cNvSpPr>
          <p:nvPr/>
        </p:nvSpPr>
        <p:spPr bwMode="auto">
          <a:xfrm>
            <a:off x="323528" y="1844824"/>
            <a:ext cx="86764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t-BR" b="1" dirty="0" smtClean="0">
                <a:solidFill>
                  <a:srgbClr val="C00000"/>
                </a:solidFill>
                <a:latin typeface="Calibri" pitchFamily="34" charset="0"/>
                <a:ea typeface="Calibri" pitchFamily="34" charset="0"/>
                <a:cs typeface="Times New Roman" pitchFamily="18" charset="0"/>
              </a:rPr>
              <a:t>3</a:t>
            </a:r>
            <a:r>
              <a:rPr kumimoji="0" lang="pt-BR"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 - Utilizando o conceito de Economia, assinale a opção correta:</a:t>
            </a:r>
          </a:p>
        </p:txBody>
      </p:sp>
      <p:sp>
        <p:nvSpPr>
          <p:cNvPr id="12" name="Retângulo 11"/>
          <p:cNvSpPr/>
          <p:nvPr/>
        </p:nvSpPr>
        <p:spPr>
          <a:xfrm>
            <a:off x="1187624" y="2510894"/>
            <a:ext cx="7812360" cy="3970318"/>
          </a:xfrm>
          <a:prstGeom prst="rect">
            <a:avLst/>
          </a:prstGeom>
        </p:spPr>
        <p:txBody>
          <a:bodyPr wrap="square">
            <a:spAutoFit/>
          </a:bodyPr>
          <a:lstStyle/>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Em qualquer sociedade, os recursos ou os fatores de produção são limitados e as necessidades humanas são ilimitadas e sempre se renovam.</a:t>
            </a:r>
            <a:endParaRPr lang="pt-BR" dirty="0" smtClean="0">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Em </a:t>
            </a:r>
            <a:r>
              <a:rPr lang="pt-BR" dirty="0" smtClean="0">
                <a:latin typeface="Calibri" pitchFamily="34" charset="0"/>
                <a:ea typeface="Calibri" pitchFamily="34" charset="0"/>
                <a:cs typeface="Times New Roman" pitchFamily="18" charset="0"/>
              </a:rPr>
              <a:t>algumas sociedades não existe escassez de recursos ou fatores de produção, todos eles são abundantes.</a:t>
            </a:r>
            <a:endParaRPr lang="pt-BR" dirty="0" smtClean="0">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Algumas </a:t>
            </a:r>
            <a:r>
              <a:rPr lang="pt-BR" dirty="0" smtClean="0">
                <a:latin typeface="Calibri" pitchFamily="34" charset="0"/>
                <a:ea typeface="Calibri" pitchFamily="34" charset="0"/>
                <a:cs typeface="Times New Roman" pitchFamily="18" charset="0"/>
              </a:rPr>
              <a:t>sociedades possuem necessidades limitadas, ou seja, todas as necessidades da coletividade estão satisfeitas.</a:t>
            </a:r>
            <a:endParaRPr lang="pt-BR" dirty="0" smtClean="0">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Existem </a:t>
            </a:r>
            <a:r>
              <a:rPr lang="pt-BR" dirty="0" smtClean="0">
                <a:latin typeface="Calibri" pitchFamily="34" charset="0"/>
                <a:ea typeface="Calibri" pitchFamily="34" charset="0"/>
                <a:cs typeface="Times New Roman" pitchFamily="18" charset="0"/>
              </a:rPr>
              <a:t>sociedades aonde a escolha entre alternativas de produção não são necessárias, visto que os recursos de produção não são escassos.</a:t>
            </a:r>
            <a:endParaRPr lang="pt-BR" dirty="0" smtClean="0">
              <a:latin typeface="Arial" pitchFamily="34" charset="0"/>
              <a:cs typeface="Arial" pitchFamily="34" charset="0"/>
            </a:endParaRPr>
          </a:p>
          <a:p>
            <a:pPr lvl="0" algn="just" eaLnBrk="0" fontAlgn="base" hangingPunct="0">
              <a:spcBef>
                <a:spcPct val="0"/>
              </a:spcBef>
              <a:spcAft>
                <a:spcPct val="0"/>
              </a:spcAft>
            </a:pPr>
            <a:endParaRPr lang="pt-BR" dirty="0" smtClean="0">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pt-BR" dirty="0" smtClean="0">
                <a:latin typeface="Calibri" pitchFamily="34" charset="0"/>
                <a:ea typeface="Calibri" pitchFamily="34" charset="0"/>
                <a:cs typeface="Times New Roman" pitchFamily="18" charset="0"/>
              </a:rPr>
              <a:t>Não </a:t>
            </a:r>
            <a:r>
              <a:rPr lang="pt-BR" dirty="0" smtClean="0">
                <a:latin typeface="Calibri" pitchFamily="34" charset="0"/>
                <a:ea typeface="Calibri" pitchFamily="34" charset="0"/>
                <a:cs typeface="Times New Roman" pitchFamily="18" charset="0"/>
              </a:rPr>
              <a:t>há necessidade de distribuir os resultados da atividade produtiva entre os vários grupos da sociedade, pois nem todos possuem necessidades.</a:t>
            </a:r>
            <a:endParaRPr lang="pt-BR" dirty="0" smtClean="0">
              <a:latin typeface="Arial" pitchFamily="34" charset="0"/>
              <a:cs typeface="Arial"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899592" y="1124744"/>
            <a:ext cx="6048672" cy="439291"/>
          </a:xfrm>
          <a:prstGeom prst="rect">
            <a:avLst/>
          </a:prstGeom>
          <a:noFill/>
          <a:ln w="9525">
            <a:noFill/>
            <a:miter lim="800000"/>
            <a:headEnd/>
            <a:tailEnd/>
          </a:ln>
        </p:spPr>
      </p:pic>
      <p:sp>
        <p:nvSpPr>
          <p:cNvPr id="17" name="Seta para a direita 16"/>
          <p:cNvSpPr/>
          <p:nvPr/>
        </p:nvSpPr>
        <p:spPr>
          <a:xfrm>
            <a:off x="683568" y="270892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Picture 3"/>
          <p:cNvPicPr>
            <a:picLocks noChangeAspect="1" noChangeArrowheads="1"/>
          </p:cNvPicPr>
          <p:nvPr/>
        </p:nvPicPr>
        <p:blipFill>
          <a:blip r:embed="rId4" cstate="print"/>
          <a:srcRect/>
          <a:stretch>
            <a:fillRect/>
          </a:stretch>
        </p:blipFill>
        <p:spPr bwMode="auto">
          <a:xfrm>
            <a:off x="7020272" y="1052736"/>
            <a:ext cx="2057400" cy="1368152"/>
          </a:xfrm>
          <a:prstGeom prst="rect">
            <a:avLst/>
          </a:prstGeom>
          <a:noFill/>
          <a:ln w="9525">
            <a:noFill/>
            <a:miter lim="800000"/>
            <a:headEnd/>
            <a:tailEnd/>
          </a:ln>
        </p:spPr>
      </p:pic>
    </p:spTree>
    <p:extLst>
      <p:ext uri="{BB962C8B-B14F-4D97-AF65-F5344CB8AC3E}">
        <p14:creationId xmlns:p14="http://schemas.microsoft.com/office/powerpoint/2010/main" xmlns="" val="1847612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07163" y="98425"/>
            <a:ext cx="2520950" cy="1836738"/>
          </a:xfrm>
          <a:prstGeom prst="rect">
            <a:avLst/>
          </a:prstGeom>
          <a:noFill/>
          <a:ln w="9525">
            <a:noFill/>
            <a:miter lim="800000"/>
            <a:headEnd/>
            <a:tailEnd/>
          </a:ln>
        </p:spPr>
      </p:pic>
      <p:sp>
        <p:nvSpPr>
          <p:cNvPr id="8" name="Retângulo 3"/>
          <p:cNvSpPr>
            <a:spLocks noChangeArrowheads="1"/>
          </p:cNvSpPr>
          <p:nvPr/>
        </p:nvSpPr>
        <p:spPr bwMode="auto">
          <a:xfrm>
            <a:off x="5795963" y="5516563"/>
            <a:ext cx="3348037" cy="339725"/>
          </a:xfrm>
          <a:prstGeom prst="rect">
            <a:avLst/>
          </a:prstGeom>
          <a:noFill/>
          <a:ln>
            <a:noFill/>
          </a:ln>
          <a:extLst>
            <a:ext uri="{909E8E84-426E-40DD-AFC4-6F175D3DCCD1}"/>
            <a:ext uri="{91240B29-F687-4F45-9708-019B960494DF}"/>
          </a:extLst>
        </p:spPr>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rPr>
              <a:t>e-mail: </a:t>
            </a:r>
            <a:r>
              <a:rPr lang="pt-BR" sz="1600" b="1" dirty="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4925" y="2565400"/>
            <a:ext cx="8964613" cy="15192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algn="l" eaLnBrk="0" hangingPunct="0">
              <a:spcBef>
                <a:spcPct val="20000"/>
              </a:spcBef>
              <a:buFontTx/>
              <a:buNone/>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algn="l" eaLnBrk="0" hangingPunct="0">
              <a:spcBef>
                <a:spcPct val="20000"/>
              </a:spcBef>
              <a:buFontTx/>
              <a:buNone/>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CRA-RJ</a:t>
            </a:r>
          </a:p>
          <a:p>
            <a:pPr algn="l" eaLnBrk="0" hangingPunct="0">
              <a:spcBef>
                <a:spcPct val="20000"/>
              </a:spcBef>
              <a:buFontTx/>
              <a:buNone/>
              <a:defRPr/>
            </a:pPr>
            <a:r>
              <a:rPr lang="pt-BR" sz="1600" b="1" kern="0" dirty="0">
                <a:solidFill>
                  <a:schemeClr val="tx2"/>
                </a:solidFill>
                <a:effectLst>
                  <a:outerShdw blurRad="38100" dist="38100" dir="2700000" algn="tl">
                    <a:srgbClr val="000000">
                      <a:alpha val="43137"/>
                    </a:srgbClr>
                  </a:outerShdw>
                </a:effectLst>
              </a:rPr>
              <a:t>Presidente do Conselho Municipal de Trabalho Emprego e Renda – Nova Iguaçu - PMNI</a:t>
            </a:r>
          </a:p>
          <a:p>
            <a:pPr algn="l" eaLnBrk="0" hangingPunct="0">
              <a:spcBef>
                <a:spcPct val="20000"/>
              </a:spcBef>
              <a:buFontTx/>
              <a:buNone/>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539750" y="4148138"/>
            <a:ext cx="5040313" cy="1584325"/>
          </a:xfrm>
          <a:prstGeom prst="rect">
            <a:avLst/>
          </a:prstGeom>
        </p:spPr>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ea typeface="MS PGothic" pitchFamily="34" charset="-128"/>
              </a:rPr>
              <a:t>Formação:</a:t>
            </a:r>
          </a:p>
          <a:p>
            <a:pPr algn="l">
              <a:buFontTx/>
              <a:buNone/>
              <a:defRPr/>
            </a:pPr>
            <a:r>
              <a:rPr lang="pt-BR" sz="1600" b="1" dirty="0">
                <a:solidFill>
                  <a:schemeClr val="tx2"/>
                </a:solidFill>
                <a:effectLst>
                  <a:outerShdw blurRad="38100" dist="38100" dir="2700000" algn="tl">
                    <a:srgbClr val="000000">
                      <a:alpha val="43137"/>
                    </a:srgbClr>
                  </a:outerShdw>
                </a:effectLst>
              </a:rPr>
              <a:t>Administrador e Economista – UFRRJ / UNESA</a:t>
            </a:r>
          </a:p>
          <a:p>
            <a:pPr algn="l">
              <a:buFontTx/>
              <a:buNone/>
              <a:defRPr/>
            </a:pPr>
            <a:r>
              <a:rPr lang="pt-BR" sz="1600" b="1" dirty="0">
                <a:solidFill>
                  <a:schemeClr val="tx2"/>
                </a:solidFill>
                <a:effectLst>
                  <a:outerShdw blurRad="38100" dist="38100" dir="2700000" algn="tl">
                    <a:srgbClr val="000000">
                      <a:alpha val="43137"/>
                    </a:srgbClr>
                  </a:outerShdw>
                </a:effectLst>
              </a:rPr>
              <a:t>Especialista em Auditoria e Perícia Contábil - UNESA</a:t>
            </a:r>
          </a:p>
          <a:p>
            <a:pPr algn="l">
              <a:buFontTx/>
              <a:buNone/>
              <a:defRPr/>
            </a:pPr>
            <a:r>
              <a:rPr lang="pt-BR" sz="1600" b="1" dirty="0">
                <a:solidFill>
                  <a:schemeClr val="tx2"/>
                </a:solidFill>
                <a:effectLst>
                  <a:outerShdw blurRad="38100" dist="38100" dir="2700000" algn="tl">
                    <a:srgbClr val="000000">
                      <a:alpha val="43137"/>
                    </a:srgbClr>
                  </a:outerShdw>
                </a:effectLst>
              </a:rPr>
              <a:t>Mestre em Planejamento Urbano e Educação – UFRJ</a:t>
            </a:r>
          </a:p>
          <a:p>
            <a:pPr algn="l">
              <a:buFontTx/>
              <a:buNone/>
              <a:defRPr/>
            </a:pPr>
            <a:r>
              <a:rPr lang="pt-BR" sz="1600" b="1" dirty="0">
                <a:solidFill>
                  <a:schemeClr val="tx2"/>
                </a:solidFill>
                <a:effectLst>
                  <a:outerShdw blurRad="38100" dist="38100" dir="2700000" algn="tl">
                    <a:srgbClr val="000000">
                      <a:alpha val="43137"/>
                    </a:srgbClr>
                  </a:outerShdw>
                </a:effectLst>
              </a:rPr>
              <a:t>Diversas Especializações nas áreas de:</a:t>
            </a:r>
          </a:p>
          <a:p>
            <a:pPr lvl="1" algn="l">
              <a:buFontTx/>
              <a:buNone/>
              <a:defRPr/>
            </a:pPr>
            <a:r>
              <a:rPr lang="pt-BR" sz="1600" b="1" dirty="0">
                <a:solidFill>
                  <a:schemeClr val="tx2"/>
                </a:solidFill>
                <a:effectLst>
                  <a:outerShdw blurRad="38100" dist="38100" dir="2700000" algn="tl">
                    <a:srgbClr val="000000">
                      <a:alpha val="43137"/>
                    </a:srgbClr>
                  </a:outerShdw>
                </a:effectLst>
              </a:rPr>
              <a:t> Auditoria,  Perícia,  Contabilidade e  Educação</a:t>
            </a:r>
            <a:r>
              <a:rPr lang="pt-BR" sz="1700" b="1" dirty="0">
                <a:solidFill>
                  <a:schemeClr val="tx2"/>
                </a:solidFill>
                <a:effectLst>
                  <a:outerShdw blurRad="38100" dist="38100" dir="2700000" algn="tl">
                    <a:srgbClr val="000000">
                      <a:alpha val="43137"/>
                    </a:srgbClr>
                  </a:outerShdw>
                </a:effectLst>
              </a:rPr>
              <a:t>. </a:t>
            </a:r>
          </a:p>
        </p:txBody>
      </p:sp>
      <p:sp>
        <p:nvSpPr>
          <p:cNvPr id="12" name="TextBox 6"/>
          <p:cNvSpPr txBox="1">
            <a:spLocks noChangeArrowheads="1"/>
          </p:cNvSpPr>
          <p:nvPr/>
        </p:nvSpPr>
        <p:spPr bwMode="auto">
          <a:xfrm>
            <a:off x="0" y="-26988"/>
            <a:ext cx="4859338" cy="70802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buFontTx/>
              <a:buNone/>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844675"/>
            <a:ext cx="5508625" cy="708025"/>
          </a:xfrm>
          <a:prstGeom prst="rect">
            <a:avLst/>
          </a:prstGeom>
        </p:spPr>
        <p:txBody>
          <a:bodyPr>
            <a:spAutoFit/>
          </a:bodyPr>
          <a:lstStyle/>
          <a:p>
            <a:pPr algn="l">
              <a:buFontTx/>
              <a:buNone/>
              <a:defRPr/>
            </a:pPr>
            <a:r>
              <a:rPr lang="pt-BR" sz="1600" b="1" dirty="0">
                <a:solidFill>
                  <a:schemeClr val="tx2"/>
                </a:solidFill>
                <a:effectLst>
                  <a:outerShdw blurRad="38100" dist="38100" dir="2700000" algn="tl">
                    <a:srgbClr val="000000">
                      <a:alpha val="43137"/>
                    </a:srgbClr>
                  </a:outerShdw>
                </a:effectLst>
              </a:rPr>
              <a:t>MINI CURRÍCULO DO PROFESSOR</a:t>
            </a:r>
          </a:p>
          <a:p>
            <a:pPr algn="l">
              <a:buFontTx/>
              <a:buNone/>
              <a:defRPr/>
            </a:pPr>
            <a:r>
              <a:rPr lang="pt-BR" b="1" dirty="0">
                <a:solidFill>
                  <a:schemeClr val="tx2"/>
                </a:solidFill>
                <a:effectLst>
                  <a:outerShdw blurRad="38100" dist="38100" dir="2700000" algn="tl">
                    <a:srgbClr val="000000">
                      <a:alpha val="43137"/>
                    </a:srgbClr>
                  </a:outerShdw>
                </a:effectLst>
              </a:rPr>
              <a:t>Adm. Msc. Luiz Cláudio Brites Lobato</a:t>
            </a:r>
          </a:p>
        </p:txBody>
      </p:sp>
      <p:pic>
        <p:nvPicPr>
          <p:cNvPr id="11272" name="Picture 2" descr="C:\Users\maq\Desktop\FOTOS PARA O BLOG\LOGO 01.png"/>
          <p:cNvPicPr>
            <a:picLocks noChangeAspect="1" noChangeArrowheads="1"/>
          </p:cNvPicPr>
          <p:nvPr/>
        </p:nvPicPr>
        <p:blipFill>
          <a:blip r:embed="rId4" cstate="print"/>
          <a:srcRect/>
          <a:stretch>
            <a:fillRect/>
          </a:stretch>
        </p:blipFill>
        <p:spPr bwMode="auto">
          <a:xfrm>
            <a:off x="6948488" y="3906838"/>
            <a:ext cx="2016125" cy="1538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7956376" y="1128708"/>
            <a:ext cx="1152128" cy="122017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475656" y="2371508"/>
            <a:ext cx="6912768" cy="4025870"/>
          </a:xfrm>
          <a:prstGeom prst="rect">
            <a:avLst/>
          </a:prstGeom>
          <a:noFill/>
          <a:ln w="9525">
            <a:noFill/>
            <a:miter lim="800000"/>
            <a:headEnd/>
            <a:tailEnd/>
          </a:ln>
        </p:spPr>
      </p:pic>
      <p:sp>
        <p:nvSpPr>
          <p:cNvPr id="6" name="Retângulo 5"/>
          <p:cNvSpPr/>
          <p:nvPr/>
        </p:nvSpPr>
        <p:spPr>
          <a:xfrm>
            <a:off x="107504" y="1052736"/>
            <a:ext cx="7704856" cy="1569660"/>
          </a:xfrm>
          <a:prstGeom prst="rect">
            <a:avLst/>
          </a:prstGeom>
        </p:spPr>
        <p:txBody>
          <a:bodyPr wrap="square">
            <a:spAutoFit/>
          </a:bodyPr>
          <a:lstStyle/>
          <a:p>
            <a:pPr algn="just"/>
            <a:r>
              <a:rPr lang="pt-BR" sz="3200" b="1" dirty="0" smtClean="0">
                <a:solidFill>
                  <a:srgbClr val="0070C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Estou construindo mais slides para as próximas aulas.</a:t>
            </a:r>
          </a:p>
          <a:p>
            <a:pPr algn="just"/>
            <a:r>
              <a:rPr lang="pt-BR" sz="3200" b="1" dirty="0" smtClean="0">
                <a:solidFill>
                  <a:srgbClr val="0070C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Por enquanto estamos em dia.</a:t>
            </a:r>
            <a:endParaRPr lang="pt-BR" sz="3200" dirty="0">
              <a:effectLst>
                <a:outerShdw blurRad="38100" dist="38100" dir="2700000" algn="tl">
                  <a:srgbClr val="000000">
                    <a:alpha val="43137"/>
                  </a:srgbClr>
                </a:outerShdw>
              </a:effectLst>
            </a:endParaRPr>
          </a:p>
        </p:txBody>
      </p:sp>
      <p:sp>
        <p:nvSpPr>
          <p:cNvPr id="7" name="Retângulo 6"/>
          <p:cNvSpPr/>
          <p:nvPr/>
        </p:nvSpPr>
        <p:spPr>
          <a:xfrm>
            <a:off x="3779912" y="6309320"/>
            <a:ext cx="5229401" cy="369332"/>
          </a:xfrm>
          <a:prstGeom prst="rect">
            <a:avLst/>
          </a:prstGeom>
        </p:spPr>
        <p:txBody>
          <a:bodyPr wrap="square">
            <a:spAutoFit/>
          </a:bodyPr>
          <a:lstStyle/>
          <a:p>
            <a:pPr algn="ctr" fontAlgn="base">
              <a:spcBef>
                <a:spcPct val="20000"/>
              </a:spcBef>
              <a:spcAft>
                <a:spcPct val="0"/>
              </a:spcAft>
              <a:buClr>
                <a:srgbClr val="2B4475"/>
              </a:buClr>
            </a:pPr>
            <a:r>
              <a:rPr lang="pt-BR" b="1" kern="0" dirty="0">
                <a:solidFill>
                  <a:srgbClr val="2B4475"/>
                </a:solidFill>
                <a:effectLst>
                  <a:outerShdw blurRad="38100" dist="38100" dir="2700000" algn="tl">
                    <a:srgbClr val="000000">
                      <a:alpha val="43137"/>
                    </a:srgbClr>
                  </a:outerShdw>
                </a:effectLst>
              </a:rPr>
              <a:t>Prof. </a:t>
            </a:r>
            <a:r>
              <a:rPr lang="pt-BR" b="1" kern="0" dirty="0" smtClean="0">
                <a:solidFill>
                  <a:srgbClr val="2B4475"/>
                </a:solidFill>
                <a:effectLst>
                  <a:outerShdw blurRad="38100" dist="38100" dir="2700000" algn="tl">
                    <a:srgbClr val="000000">
                      <a:alpha val="43137"/>
                    </a:srgbClr>
                  </a:outerShdw>
                </a:effectLst>
              </a:rPr>
              <a:t>Adm.</a:t>
            </a:r>
            <a:r>
              <a:rPr lang="pt-BR" b="1" i="1" kern="0" dirty="0" smtClean="0">
                <a:solidFill>
                  <a:srgbClr val="2B4475"/>
                </a:solidFill>
                <a:effectLst>
                  <a:outerShdw blurRad="38100" dist="38100" dir="2700000" algn="tl">
                    <a:srgbClr val="000000">
                      <a:alpha val="43137"/>
                    </a:srgbClr>
                  </a:outerShdw>
                </a:effectLst>
              </a:rPr>
              <a:t>Msc</a:t>
            </a:r>
            <a:r>
              <a:rPr lang="pt-BR" b="1" kern="0" dirty="0">
                <a:solidFill>
                  <a:srgbClr val="2B4475"/>
                </a:solidFill>
                <a:effectLst>
                  <a:outerShdw blurRad="38100" dist="38100" dir="2700000" algn="tl">
                    <a:srgbClr val="000000">
                      <a:alpha val="43137"/>
                    </a:srgbClr>
                  </a:outerShdw>
                </a:effectLst>
              </a:rPr>
              <a:t>. </a:t>
            </a:r>
            <a:r>
              <a:rPr lang="pt-BR" b="1" kern="0" dirty="0" smtClean="0">
                <a:solidFill>
                  <a:srgbClr val="2B4475"/>
                </a:solidFill>
                <a:effectLst>
                  <a:outerShdw blurRad="38100" dist="38100" dir="2700000" algn="tl">
                    <a:srgbClr val="000000">
                      <a:alpha val="43137"/>
                    </a:srgbClr>
                  </a:outerShdw>
                </a:effectLst>
              </a:rPr>
              <a:t>Luiz Cláudio Brites Lobato</a:t>
            </a:r>
            <a:endParaRPr lang="pt-BR" b="1" kern="0" dirty="0">
              <a:solidFill>
                <a:srgbClr val="2B4475"/>
              </a:solidFill>
              <a:effectLst>
                <a:outerShdw blurRad="38100" dist="38100" dir="2700000" algn="tl">
                  <a:srgbClr val="000000">
                    <a:alpha val="43137"/>
                  </a:srgbClr>
                </a:outerShdw>
              </a:effectLst>
            </a:endParaRPr>
          </a:p>
        </p:txBody>
      </p:sp>
      <p:pic>
        <p:nvPicPr>
          <p:cNvPr id="4" name="Picture 1"/>
          <p:cNvPicPr>
            <a:picLocks noChangeAspect="1" noChangeArrowheads="1"/>
          </p:cNvPicPr>
          <p:nvPr/>
        </p:nvPicPr>
        <p:blipFill>
          <a:blip r:embed="rId5" cstate="print"/>
          <a:srcRect/>
          <a:stretch>
            <a:fillRect/>
          </a:stretch>
        </p:blipFill>
        <p:spPr bwMode="auto">
          <a:xfrm>
            <a:off x="35496" y="4941168"/>
            <a:ext cx="1795462" cy="1538287"/>
          </a:xfrm>
          <a:prstGeom prst="rect">
            <a:avLst/>
          </a:prstGeom>
          <a:noFill/>
          <a:ln w="9525">
            <a:noFill/>
            <a:miter lim="800000"/>
            <a:headEnd/>
            <a:tailEnd/>
          </a:ln>
        </p:spPr>
      </p:pic>
      <p:sp>
        <p:nvSpPr>
          <p:cNvPr id="9"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74917658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11413" y="1268413"/>
            <a:ext cx="6732587" cy="492125"/>
          </a:xfrm>
          <a:prstGeom prst="rect">
            <a:avLst/>
          </a:prstGeom>
        </p:spPr>
        <p:txBody>
          <a:bodyPr>
            <a:spAutoFit/>
          </a:bodyPr>
          <a:lstStyle/>
          <a:p>
            <a:pPr algn="ctr">
              <a:spcBef>
                <a:spcPct val="20000"/>
              </a:spcBef>
              <a:buClr>
                <a:srgbClr val="2B4475"/>
              </a:buClr>
              <a:buFontTx/>
              <a:buNone/>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450"/>
            <a:ext cx="8928100" cy="1200150"/>
          </a:xfrm>
          <a:prstGeom prst="rect">
            <a:avLst/>
          </a:prstGeom>
        </p:spPr>
        <p:txBody>
          <a:bodyPr>
            <a:spAutoFit/>
          </a:bodyPr>
          <a:lstStyle/>
          <a:p>
            <a:pPr algn="just">
              <a:spcBef>
                <a:spcPct val="20000"/>
              </a:spcBef>
              <a:buClr>
                <a:srgbClr val="2B4475"/>
              </a:buClr>
              <a:buFontTx/>
              <a:buNone/>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5438" y="3014663"/>
            <a:ext cx="3382962" cy="2286000"/>
          </a:xfrm>
          <a:prstGeom prst="rect">
            <a:avLst/>
          </a:prstGeom>
          <a:noFill/>
          <a:ln w="9525">
            <a:noFill/>
            <a:miter lim="800000"/>
            <a:headEnd/>
            <a:tailEnd/>
          </a:ln>
        </p:spPr>
      </p:pic>
      <p:sp>
        <p:nvSpPr>
          <p:cNvPr id="5" name="Retângulo 3"/>
          <p:cNvSpPr>
            <a:spLocks noChangeArrowheads="1"/>
          </p:cNvSpPr>
          <p:nvPr/>
        </p:nvSpPr>
        <p:spPr bwMode="auto">
          <a:xfrm>
            <a:off x="5076825" y="4822825"/>
            <a:ext cx="3671888" cy="339725"/>
          </a:xfrm>
          <a:prstGeom prst="rect">
            <a:avLst/>
          </a:prstGeom>
          <a:noFill/>
          <a:ln>
            <a:noFill/>
          </a:ln>
          <a:extLst>
            <a:ext uri="{909E8E84-426E-40DD-AFC4-6F175D3DCCD1}"/>
            <a:ext uri="{91240B29-F687-4F45-9708-019B960494DF}"/>
          </a:extLst>
        </p:spPr>
        <p:txBody>
          <a:bodyPr>
            <a:spAutoFit/>
          </a:bodyPr>
          <a:lstStyle/>
          <a:p>
            <a:pPr>
              <a:buFontTx/>
              <a:buNone/>
              <a:defRPr/>
            </a:pPr>
            <a:r>
              <a:rPr lang="pt-BR" sz="1600" b="1" dirty="0">
                <a:solidFill>
                  <a:schemeClr val="tx2"/>
                </a:solidFill>
                <a:effectLst>
                  <a:outerShdw blurRad="38100" dist="38100" dir="2700000" algn="tl">
                    <a:srgbClr val="000000">
                      <a:alpha val="43137"/>
                    </a:srgbClr>
                  </a:outerShdw>
                </a:effectLst>
              </a:rPr>
              <a:t>e-mail: </a:t>
            </a:r>
            <a:r>
              <a:rPr lang="pt-BR" sz="1600" b="1" dirty="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6" name="Picture 2" descr="C:\Users\maq\Desktop\FOTOS PARA O BLOG\LOGO 01.png"/>
          <p:cNvPicPr>
            <a:picLocks noChangeAspect="1" noChangeArrowheads="1"/>
          </p:cNvPicPr>
          <p:nvPr/>
        </p:nvPicPr>
        <p:blipFill>
          <a:blip r:embed="rId4" cstate="print"/>
          <a:srcRect/>
          <a:stretch>
            <a:fillRect/>
          </a:stretch>
        </p:blipFill>
        <p:spPr bwMode="auto">
          <a:xfrm>
            <a:off x="6553200" y="3213100"/>
            <a:ext cx="2016125" cy="1538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6213" y="1196975"/>
            <a:ext cx="1187450"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5" name="Retângulo 4"/>
          <p:cNvSpPr/>
          <p:nvPr/>
        </p:nvSpPr>
        <p:spPr>
          <a:xfrm>
            <a:off x="0" y="6618288"/>
            <a:ext cx="3995738"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4925" y="1284734"/>
            <a:ext cx="4032250" cy="2000250"/>
          </a:xfrm>
          <a:prstGeom prst="rect">
            <a:avLst/>
          </a:prstGeom>
          <a:noFill/>
        </p:spPr>
        <p:txBody>
          <a:bodyPr>
            <a:spAutoFit/>
          </a:bodyPr>
          <a:lstStyle/>
          <a:p>
            <a:pPr algn="l" fontAlgn="auto">
              <a:spcBef>
                <a:spcPts val="0"/>
              </a:spcBef>
              <a:spcAft>
                <a:spcPts val="0"/>
              </a:spcAft>
              <a:buFontTx/>
              <a:buNone/>
              <a:defRPr/>
            </a:pPr>
            <a:r>
              <a:rPr lang="pt-BR" b="1" dirty="0">
                <a:solidFill>
                  <a:schemeClr val="bg1"/>
                </a:solidFill>
                <a:latin typeface="+mj-lt"/>
                <a:cs typeface="Arial" pitchFamily="34" charset="0"/>
              </a:rPr>
              <a:t> </a:t>
            </a:r>
            <a:r>
              <a:rPr lang="pt-BR" b="1" u="sng" dirty="0">
                <a:solidFill>
                  <a:schemeClr val="tx2"/>
                </a:solidFill>
                <a:effectLst>
                  <a:outerShdw blurRad="38100" dist="38100" dir="2700000" algn="tl">
                    <a:srgbClr val="000000">
                      <a:alpha val="43137"/>
                    </a:srgbClr>
                  </a:outerShdw>
                </a:effectLst>
                <a:latin typeface="+mj-lt"/>
                <a:cs typeface="Arial" pitchFamily="34" charset="0"/>
              </a:rPr>
              <a:t>NO SAVA </a:t>
            </a:r>
          </a:p>
          <a:p>
            <a:pPr algn="l" fontAlgn="auto">
              <a:spcBef>
                <a:spcPts val="0"/>
              </a:spcBef>
              <a:spcAft>
                <a:spcPts val="0"/>
              </a:spcAft>
              <a:buFontTx/>
              <a:buNone/>
              <a:defRPr/>
            </a:pPr>
            <a:endParaRPr lang="pt-BR" sz="1000" b="1" dirty="0">
              <a:solidFill>
                <a:schemeClr val="tx2"/>
              </a:solidFill>
              <a:latin typeface="+mj-lt"/>
              <a:cs typeface="Arial" pitchFamily="34" charset="0"/>
            </a:endParaRPr>
          </a:p>
          <a:p>
            <a:pPr algn="l" fontAlgn="auto">
              <a:spcBef>
                <a:spcPts val="0"/>
              </a:spcBef>
              <a:spcAft>
                <a:spcPts val="0"/>
              </a:spcAft>
              <a:buFontTx/>
              <a:buNone/>
              <a:defRPr/>
            </a:pPr>
            <a:r>
              <a:rPr lang="pt-BR" sz="2000" b="1" dirty="0">
                <a:solidFill>
                  <a:schemeClr val="tx2"/>
                </a:solidFill>
                <a:latin typeface="+mj-lt"/>
                <a:cs typeface="Arial" pitchFamily="34" charset="0"/>
              </a:rPr>
              <a:t>AMBIENTE DE APOIO VIRTUAL</a:t>
            </a:r>
          </a:p>
          <a:p>
            <a:pPr algn="l" fontAlgn="auto">
              <a:spcBef>
                <a:spcPts val="0"/>
              </a:spcBef>
              <a:spcAft>
                <a:spcPts val="0"/>
              </a:spcAft>
              <a:buFontTx/>
              <a:buNone/>
              <a:defRPr/>
            </a:pPr>
            <a:endParaRPr lang="pt-BR" sz="2000" b="1" dirty="0">
              <a:solidFill>
                <a:schemeClr val="tx2"/>
              </a:solidFill>
              <a:latin typeface="+mj-lt"/>
              <a:cs typeface="Arial" pitchFamily="34" charset="0"/>
            </a:endParaRPr>
          </a:p>
          <a:p>
            <a:pPr algn="l" fontAlgn="auto">
              <a:spcBef>
                <a:spcPts val="0"/>
              </a:spcBef>
              <a:spcAft>
                <a:spcPts val="0"/>
              </a:spcAft>
              <a:buFontTx/>
              <a:buNone/>
              <a:defRPr/>
            </a:pPr>
            <a:endParaRPr lang="pt-BR" sz="2000" b="1" dirty="0">
              <a:solidFill>
                <a:schemeClr val="tx2"/>
              </a:solidFill>
              <a:latin typeface="+mj-lt"/>
              <a:cs typeface="Arial" pitchFamily="34" charset="0"/>
            </a:endParaRPr>
          </a:p>
          <a:p>
            <a:pPr algn="l" fontAlgn="auto">
              <a:spcBef>
                <a:spcPts val="0"/>
              </a:spcBef>
              <a:spcAft>
                <a:spcPts val="0"/>
              </a:spcAft>
              <a:buFontTx/>
              <a:buNone/>
              <a:defRPr/>
            </a:pPr>
            <a:endParaRPr lang="pt-BR" sz="1000" b="1" dirty="0">
              <a:solidFill>
                <a:schemeClr val="tx2"/>
              </a:solidFill>
              <a:latin typeface="+mj-lt"/>
              <a:cs typeface="Arial" pitchFamily="34" charset="0"/>
            </a:endParaRPr>
          </a:p>
          <a:p>
            <a:pPr algn="l" fontAlgn="auto">
              <a:spcBef>
                <a:spcPts val="0"/>
              </a:spcBef>
              <a:spcAft>
                <a:spcPts val="0"/>
              </a:spcAft>
              <a:buFontTx/>
              <a:buNone/>
              <a:defRPr/>
            </a:pPr>
            <a:r>
              <a:rPr lang="pt-BR" sz="2000" b="1" dirty="0">
                <a:solidFill>
                  <a:schemeClr val="tx2"/>
                </a:solidFill>
                <a:latin typeface="+mj-lt"/>
                <a:cs typeface="Arial" pitchFamily="34" charset="0"/>
              </a:rPr>
              <a:t>NA PASTA DO PROFESSOR</a:t>
            </a:r>
          </a:p>
        </p:txBody>
      </p:sp>
      <p:pic>
        <p:nvPicPr>
          <p:cNvPr id="12294"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12295"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9" name="Seta para a direita 8"/>
          <p:cNvSpPr/>
          <p:nvPr/>
        </p:nvSpPr>
        <p:spPr>
          <a:xfrm>
            <a:off x="241136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900113" y="3212976"/>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2298" name="Picture 2"/>
          <p:cNvPicPr>
            <a:picLocks noChangeAspect="1" noChangeArrowheads="1"/>
          </p:cNvPicPr>
          <p:nvPr/>
        </p:nvPicPr>
        <p:blipFill>
          <a:blip r:embed="rId4" cstate="print"/>
          <a:srcRect/>
          <a:stretch>
            <a:fillRect/>
          </a:stretch>
        </p:blipFill>
        <p:spPr bwMode="auto">
          <a:xfrm>
            <a:off x="3779912" y="1378637"/>
            <a:ext cx="5268838" cy="3699776"/>
          </a:xfrm>
          <a:prstGeom prst="rect">
            <a:avLst/>
          </a:prstGeom>
          <a:noFill/>
          <a:ln w="9525">
            <a:noFill/>
            <a:miter lim="800000"/>
            <a:headEnd/>
            <a:tailEnd/>
          </a:ln>
        </p:spPr>
      </p:pic>
      <p:sp>
        <p:nvSpPr>
          <p:cNvPr id="12"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3" name="CaixaDeTexto 12"/>
          <p:cNvSpPr txBox="1"/>
          <p:nvPr/>
        </p:nvSpPr>
        <p:spPr>
          <a:xfrm>
            <a:off x="0" y="980728"/>
            <a:ext cx="6408738" cy="369332"/>
          </a:xfrm>
          <a:prstGeom prst="rect">
            <a:avLst/>
          </a:prstGeom>
          <a:noFill/>
        </p:spPr>
        <p:txBody>
          <a:bodyPr>
            <a:spAutoFit/>
          </a:bodyPr>
          <a:lstStyle/>
          <a:p>
            <a:pPr algn="l" fontAlgn="auto">
              <a:spcBef>
                <a:spcPts val="0"/>
              </a:spcBef>
              <a:spcAft>
                <a:spcPts val="0"/>
              </a:spcAft>
              <a:buFontTx/>
              <a:buNone/>
              <a:defRPr/>
            </a:pPr>
            <a:r>
              <a:rPr lang="pt-BR" b="1" dirty="0">
                <a:solidFill>
                  <a:schemeClr val="bg1"/>
                </a:solidFill>
                <a:latin typeface="+mj-lt"/>
                <a:cs typeface="Arial" pitchFamily="34" charset="0"/>
              </a:rPr>
              <a:t> </a:t>
            </a:r>
            <a:r>
              <a:rPr lang="pt-BR" b="1" dirty="0">
                <a:solidFill>
                  <a:schemeClr val="tx2"/>
                </a:solidFill>
                <a:latin typeface="+mj-lt"/>
                <a:cs typeface="Arial" pitchFamily="34" charset="0"/>
              </a:rPr>
              <a:t>ACESSO AO MATERIAL DE APOIO À DISCIPLINA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80975" y="6618288"/>
            <a:ext cx="4068763"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6513" y="1106512"/>
            <a:ext cx="9109076" cy="522288"/>
          </a:xfrm>
          <a:prstGeom prst="rect">
            <a:avLst/>
          </a:prstGeom>
          <a:noFill/>
        </p:spPr>
        <p:txBody>
          <a:bodyPr>
            <a:spAutoFit/>
          </a:bodyPr>
          <a:lstStyle/>
          <a:p>
            <a:pPr fontAlgn="auto">
              <a:spcBef>
                <a:spcPts val="0"/>
              </a:spcBef>
              <a:spcAft>
                <a:spcPts val="0"/>
              </a:spcAft>
              <a:buFontTx/>
              <a:buNone/>
              <a:defRPr/>
            </a:pPr>
            <a:r>
              <a:rPr lang="pt-BR" sz="2800" b="1" dirty="0">
                <a:solidFill>
                  <a:schemeClr val="bg1"/>
                </a:solidFill>
                <a:latin typeface="+mj-lt"/>
                <a:cs typeface="Arial" pitchFamily="34" charset="0"/>
              </a:rPr>
              <a:t> </a:t>
            </a:r>
            <a:r>
              <a:rPr lang="pt-BR" b="1" u="sng" dirty="0">
                <a:solidFill>
                  <a:schemeClr val="tx2"/>
                </a:solidFill>
                <a:effectLst>
                  <a:outerShdw blurRad="38100" dist="38100" dir="2700000" algn="tl">
                    <a:srgbClr val="000000">
                      <a:alpha val="43137"/>
                    </a:srgbClr>
                  </a:outerShdw>
                </a:effectLst>
                <a:latin typeface="+mj-lt"/>
                <a:cs typeface="Arial" pitchFamily="34" charset="0"/>
              </a:rPr>
              <a:t>NO MEU SITE: </a:t>
            </a:r>
            <a:r>
              <a:rPr lang="pt-BR" b="1" dirty="0">
                <a:solidFill>
                  <a:schemeClr val="tx2"/>
                </a:solidFill>
                <a:latin typeface="+mj-lt"/>
                <a:cs typeface="Arial" pitchFamily="34" charset="0"/>
                <a:hlinkClick r:id="rId2"/>
              </a:rPr>
              <a:t>WWW.LUIZLOBATO0101.WIX.COM/QUASEMILALUNOS</a:t>
            </a:r>
            <a:r>
              <a:rPr lang="pt-BR" b="1" dirty="0">
                <a:solidFill>
                  <a:schemeClr val="tx2"/>
                </a:solidFill>
                <a:latin typeface="+mj-lt"/>
                <a:cs typeface="Arial" pitchFamily="34" charset="0"/>
              </a:rPr>
              <a:t> </a:t>
            </a:r>
          </a:p>
        </p:txBody>
      </p:sp>
      <p:pic>
        <p:nvPicPr>
          <p:cNvPr id="13316" name="Picture 2"/>
          <p:cNvPicPr>
            <a:picLocks noChangeAspect="1" noChangeArrowheads="1"/>
          </p:cNvPicPr>
          <p:nvPr/>
        </p:nvPicPr>
        <p:blipFill>
          <a:blip r:embed="rId3" cstate="print"/>
          <a:srcRect/>
          <a:stretch>
            <a:fillRect/>
          </a:stretch>
        </p:blipFill>
        <p:spPr bwMode="auto">
          <a:xfrm>
            <a:off x="107950" y="1700808"/>
            <a:ext cx="8928100" cy="4392612"/>
          </a:xfrm>
          <a:prstGeom prst="rect">
            <a:avLst/>
          </a:prstGeom>
          <a:noFill/>
          <a:ln w="31750">
            <a:solidFill>
              <a:srgbClr val="FF0000"/>
            </a:solidFill>
            <a:miter lim="800000"/>
            <a:headEnd/>
            <a:tailEnd/>
          </a:ln>
        </p:spPr>
      </p:pic>
      <p:pic>
        <p:nvPicPr>
          <p:cNvPr id="13317" name="Picture 3"/>
          <p:cNvPicPr>
            <a:picLocks noChangeAspect="1" noChangeArrowheads="1"/>
          </p:cNvPicPr>
          <p:nvPr/>
        </p:nvPicPr>
        <p:blipFill>
          <a:blip r:embed="rId4" cstate="print"/>
          <a:srcRect/>
          <a:stretch>
            <a:fillRect/>
          </a:stretch>
        </p:blipFill>
        <p:spPr bwMode="auto">
          <a:xfrm>
            <a:off x="1763713" y="4724400"/>
            <a:ext cx="7280275" cy="1695450"/>
          </a:xfrm>
          <a:prstGeom prst="rect">
            <a:avLst/>
          </a:prstGeom>
          <a:noFill/>
          <a:ln w="50800">
            <a:solidFill>
              <a:srgbClr val="00B050"/>
            </a:solidFill>
            <a:miter lim="800000"/>
            <a:headEnd/>
            <a:tailEnd/>
          </a:ln>
        </p:spPr>
      </p:pic>
      <p:sp>
        <p:nvSpPr>
          <p:cNvPr id="7" name="Retângulo 6"/>
          <p:cNvSpPr/>
          <p:nvPr/>
        </p:nvSpPr>
        <p:spPr>
          <a:xfrm>
            <a:off x="1979613" y="6402388"/>
            <a:ext cx="6985000" cy="339725"/>
          </a:xfrm>
          <a:prstGeom prst="rect">
            <a:avLst/>
          </a:prstGeom>
        </p:spPr>
        <p:txBody>
          <a:bodyPr>
            <a:spAutoFit/>
          </a:bodyPr>
          <a:lstStyle/>
          <a:p>
            <a:pPr algn="l" fontAlgn="auto">
              <a:spcBef>
                <a:spcPts val="0"/>
              </a:spcBef>
              <a:spcAft>
                <a:spcPts val="0"/>
              </a:spcAft>
              <a:buFontTx/>
              <a:buNone/>
              <a:defRPr/>
            </a:pPr>
            <a:r>
              <a:rPr lang="pt-BR" sz="1600" b="1" dirty="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p>
        </p:txBody>
      </p:sp>
      <p:sp>
        <p:nvSpPr>
          <p:cNvPr id="8" name="Seta para a direita listrada 7"/>
          <p:cNvSpPr/>
          <p:nvPr/>
        </p:nvSpPr>
        <p:spPr>
          <a:xfrm rot="18351972">
            <a:off x="618578" y="4661150"/>
            <a:ext cx="2657015" cy="2921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778625" y="6137275"/>
            <a:ext cx="344488" cy="1222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786688" y="6137275"/>
            <a:ext cx="344488" cy="1222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5770563" y="6137275"/>
            <a:ext cx="344488" cy="1222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4852988" y="6124575"/>
            <a:ext cx="344487" cy="1222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3702050" y="6196013"/>
            <a:ext cx="342900" cy="1222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2693988" y="6124575"/>
            <a:ext cx="342900" cy="1222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0" y="6073775"/>
            <a:ext cx="1763713" cy="523875"/>
          </a:xfrm>
          <a:prstGeom prst="rect">
            <a:avLst/>
          </a:prstGeom>
        </p:spPr>
        <p:txBody>
          <a:bodyPr>
            <a:spAutoFit/>
          </a:bodyPr>
          <a:lstStyle/>
          <a:p>
            <a:pPr algn="ctr">
              <a:buFontTx/>
              <a:buNone/>
              <a:defRPr/>
            </a:pPr>
            <a:r>
              <a:rPr lang="pt-BR" sz="1400" b="1" dirty="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
        <p:nvSpPr>
          <p:cNvPr id="20" name="CaixaDeTexto 19"/>
          <p:cNvSpPr txBox="1"/>
          <p:nvPr/>
        </p:nvSpPr>
        <p:spPr>
          <a:xfrm>
            <a:off x="0" y="980728"/>
            <a:ext cx="6408738" cy="369332"/>
          </a:xfrm>
          <a:prstGeom prst="rect">
            <a:avLst/>
          </a:prstGeom>
          <a:noFill/>
        </p:spPr>
        <p:txBody>
          <a:bodyPr>
            <a:spAutoFit/>
          </a:bodyPr>
          <a:lstStyle/>
          <a:p>
            <a:pPr algn="l" fontAlgn="auto">
              <a:spcBef>
                <a:spcPts val="0"/>
              </a:spcBef>
              <a:spcAft>
                <a:spcPts val="0"/>
              </a:spcAft>
              <a:buFontTx/>
              <a:buNone/>
              <a:defRPr/>
            </a:pPr>
            <a:r>
              <a:rPr lang="pt-BR" b="1" dirty="0">
                <a:solidFill>
                  <a:schemeClr val="bg1"/>
                </a:solidFill>
                <a:latin typeface="+mj-lt"/>
                <a:cs typeface="Arial" pitchFamily="34" charset="0"/>
              </a:rPr>
              <a:t> </a:t>
            </a:r>
            <a:r>
              <a:rPr lang="pt-BR" b="1" dirty="0">
                <a:solidFill>
                  <a:schemeClr val="tx2"/>
                </a:solidFill>
                <a:latin typeface="+mj-lt"/>
                <a:cs typeface="Arial" pitchFamily="34" charset="0"/>
              </a:rPr>
              <a:t>ACESSO AO MATERIAL DE APOIO À DISCIPLINA</a:t>
            </a:r>
          </a:p>
        </p:txBody>
      </p:sp>
      <p:sp>
        <p:nvSpPr>
          <p:cNvPr id="21"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m relacionada"/>
          <p:cNvPicPr>
            <a:picLocks noChangeAspect="1" noChangeArrowheads="1"/>
          </p:cNvPicPr>
          <p:nvPr/>
        </p:nvPicPr>
        <p:blipFill>
          <a:blip r:embed="rId3" cstate="print"/>
          <a:srcRect/>
          <a:stretch>
            <a:fillRect/>
          </a:stretch>
        </p:blipFill>
        <p:spPr bwMode="auto">
          <a:xfrm flipH="1">
            <a:off x="-1" y="3068960"/>
            <a:ext cx="4240865" cy="2977101"/>
          </a:xfrm>
          <a:prstGeom prst="rect">
            <a:avLst/>
          </a:prstGeom>
          <a:noFill/>
        </p:spPr>
      </p:pic>
      <p:sp>
        <p:nvSpPr>
          <p:cNvPr id="4" name="Título 3"/>
          <p:cNvSpPr>
            <a:spLocks noGrp="1"/>
          </p:cNvSpPr>
          <p:nvPr>
            <p:ph type="title" idx="4294967295"/>
          </p:nvPr>
        </p:nvSpPr>
        <p:spPr>
          <a:xfrm>
            <a:off x="0" y="115888"/>
            <a:ext cx="6500813" cy="792162"/>
          </a:xfrm>
          <a:prstGeom prst="rect">
            <a:avLst/>
          </a:prstGeom>
        </p:spPr>
        <p:txBody>
          <a:bodyPr/>
          <a:lstStyle/>
          <a:p>
            <a:pPr algn="l"/>
            <a:r>
              <a:rPr lang="pt-BR" sz="2400" b="1" dirty="0" smtClean="0">
                <a:solidFill>
                  <a:schemeClr val="bg1"/>
                </a:solidFill>
              </a:rPr>
              <a:t>GESTÃO DE RECURSOS HUMANOS</a:t>
            </a:r>
            <a:br>
              <a:rPr lang="pt-BR" sz="2400" b="1" dirty="0" smtClean="0">
                <a:solidFill>
                  <a:schemeClr val="bg1"/>
                </a:solidFill>
              </a:rPr>
            </a:br>
            <a:r>
              <a:rPr lang="pt-BR" sz="2400" b="1" dirty="0" smtClean="0">
                <a:solidFill>
                  <a:schemeClr val="bg1"/>
                </a:solidFill>
              </a:rPr>
              <a:t>GST1141 - Rotinas de Administração de Pessoal. </a:t>
            </a:r>
            <a:endParaRPr lang="pt-BR" sz="2400" b="1" dirty="0">
              <a:solidFill>
                <a:schemeClr val="bg1"/>
              </a:solidFill>
            </a:endParaRPr>
          </a:p>
        </p:txBody>
      </p:sp>
      <p:sp>
        <p:nvSpPr>
          <p:cNvPr id="7" name="Retângulo 6"/>
          <p:cNvSpPr/>
          <p:nvPr/>
        </p:nvSpPr>
        <p:spPr>
          <a:xfrm>
            <a:off x="72008" y="6053807"/>
            <a:ext cx="9036496" cy="615553"/>
          </a:xfrm>
          <a:prstGeom prst="rect">
            <a:avLst/>
          </a:prstGeom>
        </p:spPr>
        <p:txBody>
          <a:bodyPr wrap="square">
            <a:spAutoFit/>
          </a:bodyPr>
          <a:lstStyle/>
          <a:p>
            <a:pPr algn="ctr" fontAlgn="base">
              <a:spcBef>
                <a:spcPct val="20000"/>
              </a:spcBef>
              <a:spcAft>
                <a:spcPct val="0"/>
              </a:spcAft>
              <a:buClr>
                <a:srgbClr val="2B4475"/>
              </a:buClr>
            </a:pPr>
            <a:r>
              <a:rPr lang="pt-BR" sz="3400" b="1" kern="0" dirty="0">
                <a:solidFill>
                  <a:srgbClr val="2B4475"/>
                </a:solidFill>
                <a:effectLst>
                  <a:outerShdw blurRad="38100" dist="38100" dir="2700000" algn="tl">
                    <a:srgbClr val="000000">
                      <a:alpha val="43137"/>
                    </a:srgbClr>
                  </a:outerShdw>
                </a:effectLst>
              </a:rPr>
              <a:t>Prof. </a:t>
            </a:r>
            <a:r>
              <a:rPr lang="pt-BR" sz="3400" b="1" kern="0" dirty="0" smtClean="0">
                <a:solidFill>
                  <a:srgbClr val="2B4475"/>
                </a:solidFill>
                <a:effectLst>
                  <a:outerShdw blurRad="38100" dist="38100" dir="2700000" algn="tl">
                    <a:srgbClr val="000000">
                      <a:alpha val="43137"/>
                    </a:srgbClr>
                  </a:outerShdw>
                </a:effectLst>
              </a:rPr>
              <a:t>Adm.</a:t>
            </a:r>
            <a:r>
              <a:rPr lang="pt-BR" sz="3400" b="1" i="1" kern="0" dirty="0" smtClean="0">
                <a:solidFill>
                  <a:srgbClr val="2B4475"/>
                </a:solidFill>
                <a:effectLst>
                  <a:outerShdw blurRad="38100" dist="38100" dir="2700000" algn="tl">
                    <a:srgbClr val="000000">
                      <a:alpha val="43137"/>
                    </a:srgbClr>
                  </a:outerShdw>
                </a:effectLst>
              </a:rPr>
              <a:t>Msc</a:t>
            </a:r>
            <a:r>
              <a:rPr lang="pt-BR" sz="3400" b="1" kern="0" dirty="0">
                <a:solidFill>
                  <a:srgbClr val="2B4475"/>
                </a:solidFill>
                <a:effectLst>
                  <a:outerShdw blurRad="38100" dist="38100" dir="2700000" algn="tl">
                    <a:srgbClr val="000000">
                      <a:alpha val="43137"/>
                    </a:srgbClr>
                  </a:outerShdw>
                </a:effectLst>
              </a:rPr>
              <a:t>. </a:t>
            </a:r>
            <a:r>
              <a:rPr lang="pt-BR" sz="3400" b="1" kern="0" dirty="0" smtClean="0">
                <a:solidFill>
                  <a:srgbClr val="2B4475"/>
                </a:solidFill>
                <a:effectLst>
                  <a:outerShdw blurRad="38100" dist="38100" dir="2700000" algn="tl">
                    <a:srgbClr val="000000">
                      <a:alpha val="43137"/>
                    </a:srgbClr>
                  </a:outerShdw>
                </a:effectLst>
              </a:rPr>
              <a:t>Luiz Cláudio Brites Lobato</a:t>
            </a:r>
            <a:endParaRPr lang="pt-BR" sz="3400" b="1" kern="0" dirty="0">
              <a:solidFill>
                <a:srgbClr val="2B4475"/>
              </a:solidFill>
              <a:effectLst>
                <a:outerShdw blurRad="38100" dist="38100" dir="2700000" algn="tl">
                  <a:srgbClr val="000000">
                    <a:alpha val="43137"/>
                  </a:srgbClr>
                </a:outerShdw>
              </a:effectLst>
            </a:endParaRPr>
          </a:p>
        </p:txBody>
      </p:sp>
      <p:pic>
        <p:nvPicPr>
          <p:cNvPr id="27649" name="Picture 1"/>
          <p:cNvPicPr>
            <a:picLocks noChangeAspect="1" noChangeArrowheads="1"/>
          </p:cNvPicPr>
          <p:nvPr/>
        </p:nvPicPr>
        <p:blipFill>
          <a:blip r:embed="rId4" cstate="print"/>
          <a:srcRect/>
          <a:stretch>
            <a:fillRect/>
          </a:stretch>
        </p:blipFill>
        <p:spPr bwMode="auto">
          <a:xfrm>
            <a:off x="6660231" y="1124744"/>
            <a:ext cx="2170891" cy="2021398"/>
          </a:xfrm>
          <a:prstGeom prst="rect">
            <a:avLst/>
          </a:prstGeom>
          <a:noFill/>
          <a:ln w="9525">
            <a:noFill/>
            <a:miter lim="800000"/>
            <a:headEnd/>
            <a:tailEnd/>
          </a:ln>
        </p:spPr>
      </p:pic>
      <p:pic>
        <p:nvPicPr>
          <p:cNvPr id="27650" name="Picture 2"/>
          <p:cNvPicPr>
            <a:picLocks noChangeAspect="1" noChangeArrowheads="1"/>
          </p:cNvPicPr>
          <p:nvPr/>
        </p:nvPicPr>
        <p:blipFill>
          <a:blip r:embed="rId5" cstate="print"/>
          <a:srcRect/>
          <a:stretch>
            <a:fillRect/>
          </a:stretch>
        </p:blipFill>
        <p:spPr bwMode="auto">
          <a:xfrm>
            <a:off x="179512" y="1772816"/>
            <a:ext cx="1952858" cy="1296144"/>
          </a:xfrm>
          <a:prstGeom prst="rect">
            <a:avLst/>
          </a:prstGeom>
          <a:noFill/>
          <a:ln w="9525">
            <a:noFill/>
            <a:miter lim="800000"/>
            <a:headEnd/>
            <a:tailEnd/>
          </a:ln>
        </p:spPr>
      </p:pic>
      <p:pic>
        <p:nvPicPr>
          <p:cNvPr id="12" name="Picture 2" descr="Resultado de imagem para ECONOMIA"/>
          <p:cNvPicPr>
            <a:picLocks noChangeAspect="1" noChangeArrowheads="1"/>
          </p:cNvPicPr>
          <p:nvPr/>
        </p:nvPicPr>
        <p:blipFill>
          <a:blip r:embed="rId6" cstate="print"/>
          <a:srcRect/>
          <a:stretch>
            <a:fillRect/>
          </a:stretch>
        </p:blipFill>
        <p:spPr bwMode="auto">
          <a:xfrm flipH="1">
            <a:off x="5076056" y="3356992"/>
            <a:ext cx="3900667" cy="2806293"/>
          </a:xfrm>
          <a:prstGeom prst="rect">
            <a:avLst/>
          </a:prstGeom>
          <a:noFill/>
        </p:spPr>
      </p:pic>
      <p:pic>
        <p:nvPicPr>
          <p:cNvPr id="65537" name="Picture 1"/>
          <p:cNvPicPr>
            <a:picLocks noChangeAspect="1" noChangeArrowheads="1"/>
          </p:cNvPicPr>
          <p:nvPr/>
        </p:nvPicPr>
        <p:blipFill>
          <a:blip r:embed="rId7" cstate="print"/>
          <a:srcRect/>
          <a:stretch>
            <a:fillRect/>
          </a:stretch>
        </p:blipFill>
        <p:spPr bwMode="auto">
          <a:xfrm>
            <a:off x="2411760" y="1479579"/>
            <a:ext cx="2698998" cy="2381469"/>
          </a:xfrm>
          <a:prstGeom prst="rect">
            <a:avLst/>
          </a:prstGeom>
          <a:noFill/>
          <a:ln w="9525">
            <a:noFill/>
            <a:miter lim="800000"/>
            <a:headEnd/>
            <a:tailEnd/>
          </a:ln>
        </p:spPr>
      </p:pic>
      <p:sp>
        <p:nvSpPr>
          <p:cNvPr id="10" name="Retângulo 9"/>
          <p:cNvSpPr/>
          <p:nvPr/>
        </p:nvSpPr>
        <p:spPr>
          <a:xfrm>
            <a:off x="35496" y="1124744"/>
            <a:ext cx="4572000" cy="646331"/>
          </a:xfrm>
          <a:prstGeom prst="rect">
            <a:avLst/>
          </a:prstGeom>
        </p:spPr>
        <p:txBody>
          <a:bodyPr>
            <a:spAutoFit/>
          </a:bodyPr>
          <a:lstStyle/>
          <a:p>
            <a:pPr algn="ctr">
              <a:spcBef>
                <a:spcPts val="0"/>
              </a:spcBef>
              <a:defRPr/>
            </a:pPr>
            <a:r>
              <a:rPr lang="pt-BR" b="1" kern="0" dirty="0" smtClean="0">
                <a:solidFill>
                  <a:srgbClr val="004D84"/>
                </a:solidFill>
                <a:effectLst>
                  <a:outerShdw blurRad="38100" dist="38100" dir="2700000" algn="tl">
                    <a:srgbClr val="000000">
                      <a:alpha val="43137"/>
                    </a:srgbClr>
                  </a:outerShdw>
                </a:effectLst>
                <a:latin typeface="Trebuchet MS" pitchFamily="34" charset="0"/>
              </a:rPr>
              <a:t>TERÇA-FEIRA / 09:40 ÀS 11:20 HS.</a:t>
            </a:r>
          </a:p>
          <a:p>
            <a:pPr algn="ctr">
              <a:spcBef>
                <a:spcPts val="0"/>
              </a:spcBef>
              <a:defRPr/>
            </a:pPr>
            <a:r>
              <a:rPr lang="pt-BR" b="1" kern="0" dirty="0" smtClean="0">
                <a:solidFill>
                  <a:srgbClr val="004D84"/>
                </a:solidFill>
                <a:effectLst>
                  <a:outerShdw blurRad="38100" dist="38100" dir="2700000" algn="tl">
                    <a:srgbClr val="000000">
                      <a:alpha val="43137"/>
                    </a:srgbClr>
                  </a:outerShdw>
                </a:effectLst>
                <a:latin typeface="Trebuchet MS" pitchFamily="34" charset="0"/>
              </a:rPr>
              <a:t>Turma 1024 – Via Brasil</a:t>
            </a:r>
            <a:endParaRPr lang="pt-BR" b="1" kern="0" dirty="0">
              <a:solidFill>
                <a:srgbClr val="004D84"/>
              </a:solidFill>
              <a:effectLst>
                <a:outerShdw blurRad="38100" dist="38100" dir="2700000" algn="tl">
                  <a:srgbClr val="000000">
                    <a:alpha val="43137"/>
                  </a:srgbClr>
                </a:outerShdw>
              </a:effectLst>
              <a:latin typeface="Trebuchet MS" pitchFamily="34" charset="0"/>
            </a:endParaRPr>
          </a:p>
        </p:txBody>
      </p:sp>
      <p:pic>
        <p:nvPicPr>
          <p:cNvPr id="65539" name="Picture 3" descr="Imagem relacionada"/>
          <p:cNvPicPr>
            <a:picLocks noChangeAspect="1" noChangeArrowheads="1"/>
          </p:cNvPicPr>
          <p:nvPr/>
        </p:nvPicPr>
        <p:blipFill>
          <a:blip r:embed="rId8" cstate="print"/>
          <a:srcRect/>
          <a:stretch>
            <a:fillRect/>
          </a:stretch>
        </p:blipFill>
        <p:spPr bwMode="auto">
          <a:xfrm>
            <a:off x="5148064" y="2142561"/>
            <a:ext cx="2736304" cy="1552556"/>
          </a:xfrm>
          <a:prstGeom prst="rect">
            <a:avLst/>
          </a:prstGeom>
          <a:noFill/>
        </p:spPr>
      </p:pic>
    </p:spTree>
    <p:extLst>
      <p:ext uri="{BB962C8B-B14F-4D97-AF65-F5344CB8AC3E}">
        <p14:creationId xmlns:p14="http://schemas.microsoft.com/office/powerpoint/2010/main" xmlns="" val="93955625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2" cstate="print"/>
          <a:srcRect/>
          <a:stretch>
            <a:fillRect/>
          </a:stretch>
        </p:blipFill>
        <p:spPr bwMode="auto">
          <a:xfrm>
            <a:off x="6732240" y="2780928"/>
            <a:ext cx="2366764" cy="236046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79512" y="1628800"/>
            <a:ext cx="2232248" cy="2095578"/>
          </a:xfrm>
          <a:prstGeom prst="rect">
            <a:avLst/>
          </a:prstGeom>
          <a:noFill/>
          <a:ln w="9525">
            <a:noFill/>
            <a:miter lim="800000"/>
            <a:headEnd/>
            <a:tailEnd/>
          </a:ln>
        </p:spPr>
      </p:pic>
      <p:sp>
        <p:nvSpPr>
          <p:cNvPr id="2" name="Título 1"/>
          <p:cNvSpPr>
            <a:spLocks noGrp="1"/>
          </p:cNvSpPr>
          <p:nvPr>
            <p:ph type="title" idx="4294967295"/>
          </p:nvPr>
        </p:nvSpPr>
        <p:spPr>
          <a:xfrm>
            <a:off x="0" y="1052736"/>
            <a:ext cx="3779912" cy="562074"/>
          </a:xfrm>
          <a:prstGeom prst="rect">
            <a:avLst/>
          </a:prstGeom>
        </p:spPr>
        <p:txBody>
          <a:bodyPr/>
          <a:lstStyle/>
          <a:p>
            <a:pPr algn="ctr"/>
            <a:r>
              <a:rPr lang="pt-BR" sz="3200" b="1" dirty="0">
                <a:solidFill>
                  <a:schemeClr val="tx2"/>
                </a:solidFill>
              </a:rPr>
              <a:t>OBJETIVO GERAL:</a:t>
            </a:r>
          </a:p>
        </p:txBody>
      </p:sp>
      <p:sp>
        <p:nvSpPr>
          <p:cNvPr id="3" name="Espaço Reservado para Conteúdo 2"/>
          <p:cNvSpPr>
            <a:spLocks noGrp="1"/>
          </p:cNvSpPr>
          <p:nvPr>
            <p:ph idx="4294967295"/>
          </p:nvPr>
        </p:nvSpPr>
        <p:spPr>
          <a:xfrm>
            <a:off x="2267744" y="1628801"/>
            <a:ext cx="6696744" cy="1080120"/>
          </a:xfrm>
          <a:prstGeom prst="rect">
            <a:avLst/>
          </a:prstGeom>
        </p:spPr>
        <p:txBody>
          <a:bodyPr/>
          <a:lstStyle/>
          <a:p>
            <a:pPr algn="just">
              <a:buFont typeface="Wingdings" pitchFamily="2" charset="2"/>
              <a:buChar char="ü"/>
            </a:pPr>
            <a:r>
              <a:rPr lang="pt-BR" sz="2000" dirty="0" smtClean="0"/>
              <a:t>Proporcionar conhecimentos teóricos aos alunos sobre economia e o funcionamento do mercado para que sejam capazes de compreender a inter-relação entre o funcionamento das organizações e o mercado.</a:t>
            </a:r>
          </a:p>
        </p:txBody>
      </p:sp>
      <p:sp>
        <p:nvSpPr>
          <p:cNvPr id="8" name="Retângulo 7"/>
          <p:cNvSpPr/>
          <p:nvPr/>
        </p:nvSpPr>
        <p:spPr>
          <a:xfrm>
            <a:off x="71439" y="6545630"/>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tângulo 10"/>
          <p:cNvSpPr/>
          <p:nvPr/>
        </p:nvSpPr>
        <p:spPr>
          <a:xfrm>
            <a:off x="179512" y="4449593"/>
            <a:ext cx="8784976" cy="2723823"/>
          </a:xfrm>
          <a:prstGeom prst="rect">
            <a:avLst/>
          </a:prstGeom>
        </p:spPr>
        <p:txBody>
          <a:bodyPr wrap="square">
            <a:spAutoFit/>
          </a:bodyPr>
          <a:lstStyle/>
          <a:p>
            <a:pPr algn="just">
              <a:lnSpc>
                <a:spcPct val="150000"/>
              </a:lnSpc>
            </a:pPr>
            <a:r>
              <a:rPr lang="pt-BR" dirty="0" smtClean="0"/>
              <a:t>-  Analisar as relações que se estabelecem entre os agentes econômicos;</a:t>
            </a:r>
          </a:p>
          <a:p>
            <a:pPr algn="just">
              <a:lnSpc>
                <a:spcPct val="150000"/>
              </a:lnSpc>
            </a:pPr>
            <a:r>
              <a:rPr lang="pt-BR" dirty="0" smtClean="0"/>
              <a:t>-  Compreender o funcionamento do mercado e suas estruturas;</a:t>
            </a:r>
          </a:p>
          <a:p>
            <a:pPr algn="just">
              <a:lnSpc>
                <a:spcPct val="150000"/>
              </a:lnSpc>
              <a:buFontTx/>
              <a:buChar char="-"/>
            </a:pPr>
            <a:r>
              <a:rPr lang="pt-BR" dirty="0" smtClean="0"/>
              <a:t> Correlacionar os fundamentos da economia com as práticas de gestão.</a:t>
            </a:r>
          </a:p>
          <a:p>
            <a:pPr algn="just">
              <a:lnSpc>
                <a:spcPct val="150000"/>
              </a:lnSpc>
            </a:pPr>
            <a:r>
              <a:rPr lang="pt-BR" dirty="0" smtClean="0"/>
              <a:t>- Utilizar os princípios da teoria econômica para auxiliar a compreender a realidade das organizações;</a:t>
            </a:r>
          </a:p>
          <a:p>
            <a:pPr algn="just">
              <a:lnSpc>
                <a:spcPct val="150000"/>
              </a:lnSpc>
              <a:buFontTx/>
              <a:buChar char="-"/>
            </a:pPr>
            <a:endParaRPr lang="pt-BR" sz="2400" dirty="0"/>
          </a:p>
        </p:txBody>
      </p:sp>
      <p:sp>
        <p:nvSpPr>
          <p:cNvPr id="12" name="Título 1"/>
          <p:cNvSpPr txBox="1">
            <a:spLocks/>
          </p:cNvSpPr>
          <p:nvPr/>
        </p:nvSpPr>
        <p:spPr>
          <a:xfrm>
            <a:off x="-72008" y="3731121"/>
            <a:ext cx="5364088" cy="5619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2"/>
                </a:solidFill>
                <a:effectLst/>
                <a:uLnTx/>
                <a:uFillTx/>
                <a:latin typeface="+mj-lt"/>
                <a:ea typeface="+mj-ea"/>
                <a:cs typeface="+mj-cs"/>
              </a:rPr>
              <a:t>OBJETIVOS ESPECÍFICOS:</a:t>
            </a:r>
            <a:endParaRPr kumimoji="0" lang="pt-BR" sz="32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343628999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7504" y="1916832"/>
            <a:ext cx="48965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400" b="1" dirty="0" smtClean="0"/>
              <a:t>UNIDADE I - NOÇÕES BÁSICAS.</a:t>
            </a:r>
          </a:p>
          <a:p>
            <a:r>
              <a:rPr lang="pt-BR" sz="1400" dirty="0" smtClean="0"/>
              <a:t>1.1 - Conceitos importantes.</a:t>
            </a:r>
          </a:p>
          <a:p>
            <a:r>
              <a:rPr lang="pt-BR" sz="1400" dirty="0" smtClean="0"/>
              <a:t>1.2 - Principais características da Economia como Ciência.</a:t>
            </a:r>
          </a:p>
          <a:p>
            <a:r>
              <a:rPr lang="pt-BR" sz="1400" dirty="0" smtClean="0"/>
              <a:t>1.3 - Relações da Economia com outras áreas do conhecimento.</a:t>
            </a:r>
          </a:p>
        </p:txBody>
      </p:sp>
      <p:sp>
        <p:nvSpPr>
          <p:cNvPr id="8" name="Retângulo 7"/>
          <p:cNvSpPr/>
          <p:nvPr/>
        </p:nvSpPr>
        <p:spPr>
          <a:xfrm>
            <a:off x="4860032" y="3573016"/>
            <a:ext cx="4283968" cy="3108543"/>
          </a:xfrm>
          <a:prstGeom prst="rect">
            <a:avLst/>
          </a:prstGeom>
        </p:spPr>
        <p:txBody>
          <a:bodyPr wrap="square">
            <a:spAutoFit/>
          </a:bodyPr>
          <a:lstStyle/>
          <a:p>
            <a:r>
              <a:rPr lang="pt-BR" sz="1400" b="1" dirty="0" smtClean="0"/>
              <a:t>UNIDADE III - PRINCÍPIOS DE MICROECONOMIA.</a:t>
            </a:r>
          </a:p>
          <a:p>
            <a:r>
              <a:rPr lang="pt-BR" sz="1400" dirty="0" smtClean="0"/>
              <a:t>3.1 - Lei da Oferta e Demanda:</a:t>
            </a:r>
          </a:p>
          <a:p>
            <a:r>
              <a:rPr lang="pt-BR" sz="1400" dirty="0" smtClean="0"/>
              <a:t>3.1.1 - Conceitos básicos;</a:t>
            </a:r>
          </a:p>
          <a:p>
            <a:r>
              <a:rPr lang="pt-BR" sz="1400" dirty="0" smtClean="0"/>
              <a:t>3.1.2 - Fatores condicionantes;</a:t>
            </a:r>
          </a:p>
          <a:p>
            <a:r>
              <a:rPr lang="pt-BR" sz="1400" dirty="0" smtClean="0"/>
              <a:t>3.1.3 - Mudanças das curvas de oferta e de demanda;</a:t>
            </a:r>
          </a:p>
          <a:p>
            <a:r>
              <a:rPr lang="pt-BR" sz="1400" dirty="0" smtClean="0"/>
              <a:t>3.1.4 - Elasticidades.</a:t>
            </a:r>
          </a:p>
          <a:p>
            <a:r>
              <a:rPr lang="pt-BR" sz="1400" dirty="0" smtClean="0"/>
              <a:t>3.2 - Teoria da Firma:</a:t>
            </a:r>
          </a:p>
          <a:p>
            <a:r>
              <a:rPr lang="pt-BR" sz="1400" dirty="0" smtClean="0"/>
              <a:t>3.2.1 - Teoria da Produção;</a:t>
            </a:r>
          </a:p>
          <a:p>
            <a:r>
              <a:rPr lang="pt-BR" sz="1400" dirty="0" smtClean="0"/>
              <a:t>3.2.2 - Teoria dos Custos de Produção.</a:t>
            </a:r>
          </a:p>
          <a:p>
            <a:r>
              <a:rPr lang="pt-BR" sz="1400" dirty="0" smtClean="0"/>
              <a:t>3.3 - Estruturas de Mercado:</a:t>
            </a:r>
          </a:p>
          <a:p>
            <a:r>
              <a:rPr lang="pt-BR" sz="1400" dirty="0" smtClean="0"/>
              <a:t>3.3.1 - Concorrência perfeita;</a:t>
            </a:r>
          </a:p>
          <a:p>
            <a:r>
              <a:rPr lang="pt-BR" sz="1400" dirty="0" smtClean="0"/>
              <a:t>3.3.2 - Monopólio;</a:t>
            </a:r>
          </a:p>
          <a:p>
            <a:r>
              <a:rPr lang="pt-BR" sz="1400" dirty="0" smtClean="0"/>
              <a:t>3.3.3 - Oligopólio;</a:t>
            </a:r>
          </a:p>
          <a:p>
            <a:r>
              <a:rPr lang="pt-BR" sz="1400" dirty="0" smtClean="0"/>
              <a:t>3.3.4 - Concorrência monopolística.</a:t>
            </a:r>
          </a:p>
        </p:txBody>
      </p:sp>
      <p:pic>
        <p:nvPicPr>
          <p:cNvPr id="9" name="Picture 2"/>
          <p:cNvPicPr>
            <a:picLocks noChangeAspect="1" noChangeArrowheads="1"/>
          </p:cNvPicPr>
          <p:nvPr/>
        </p:nvPicPr>
        <p:blipFill>
          <a:blip r:embed="rId2" cstate="print"/>
          <a:srcRect/>
          <a:stretch>
            <a:fillRect/>
          </a:stretch>
        </p:blipFill>
        <p:spPr bwMode="auto">
          <a:xfrm>
            <a:off x="52880" y="1052736"/>
            <a:ext cx="918720" cy="780332"/>
          </a:xfrm>
          <a:prstGeom prst="rect">
            <a:avLst/>
          </a:prstGeom>
          <a:noFill/>
          <a:ln w="9525">
            <a:noFill/>
            <a:miter lim="800000"/>
            <a:headEnd/>
            <a:tailEnd/>
          </a:ln>
        </p:spPr>
      </p:pic>
      <p:sp>
        <p:nvSpPr>
          <p:cNvPr id="10" name="Título 1"/>
          <p:cNvSpPr>
            <a:spLocks noGrp="1"/>
          </p:cNvSpPr>
          <p:nvPr>
            <p:ph type="title" idx="4294967295"/>
          </p:nvPr>
        </p:nvSpPr>
        <p:spPr>
          <a:xfrm>
            <a:off x="971600" y="1052736"/>
            <a:ext cx="3168352" cy="561975"/>
          </a:xfrm>
          <a:prstGeom prst="rect">
            <a:avLst/>
          </a:prstGeom>
        </p:spPr>
        <p:txBody>
          <a:bodyPr/>
          <a:lstStyle/>
          <a:p>
            <a:pPr algn="l"/>
            <a:r>
              <a:rPr lang="pt-BR" sz="2400" b="1" dirty="0" smtClean="0">
                <a:solidFill>
                  <a:schemeClr val="tx2"/>
                </a:solidFill>
              </a:rPr>
              <a:t>CONTEÚDO</a:t>
            </a:r>
            <a:br>
              <a:rPr lang="pt-BR" sz="2400" b="1" dirty="0" smtClean="0">
                <a:solidFill>
                  <a:schemeClr val="tx2"/>
                </a:solidFill>
              </a:rPr>
            </a:br>
            <a:r>
              <a:rPr lang="pt-BR" sz="2400" b="1" dirty="0" smtClean="0">
                <a:solidFill>
                  <a:schemeClr val="tx2"/>
                </a:solidFill>
              </a:rPr>
              <a:t>PROGRAMADO:</a:t>
            </a:r>
            <a:endParaRPr lang="pt-BR" sz="2400" b="1" dirty="0">
              <a:solidFill>
                <a:schemeClr val="tx2"/>
              </a:solidFill>
            </a:endParaRPr>
          </a:p>
        </p:txBody>
      </p:sp>
      <p:sp>
        <p:nvSpPr>
          <p:cNvPr id="12" name="Retângulo 11"/>
          <p:cNvSpPr/>
          <p:nvPr/>
        </p:nvSpPr>
        <p:spPr>
          <a:xfrm>
            <a:off x="71439" y="6626315"/>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sp>
        <p:nvSpPr>
          <p:cNvPr id="14"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
        <p:nvSpPr>
          <p:cNvPr id="15" name="Retângulo 14"/>
          <p:cNvSpPr/>
          <p:nvPr/>
        </p:nvSpPr>
        <p:spPr>
          <a:xfrm>
            <a:off x="251520" y="4293096"/>
            <a:ext cx="4104456" cy="954107"/>
          </a:xfrm>
          <a:prstGeom prst="rect">
            <a:avLst/>
          </a:prstGeom>
        </p:spPr>
        <p:txBody>
          <a:bodyPr wrap="square">
            <a:spAutoFit/>
          </a:bodyPr>
          <a:lstStyle/>
          <a:p>
            <a:r>
              <a:rPr lang="pt-BR" sz="1400" b="1" dirty="0" smtClean="0"/>
              <a:t>UNIDADE IV - Princípios da Macroeconomia.</a:t>
            </a:r>
          </a:p>
          <a:p>
            <a:r>
              <a:rPr lang="pt-BR" sz="1400" dirty="0" smtClean="0"/>
              <a:t>4.1 - Principais fundamentos;</a:t>
            </a:r>
          </a:p>
          <a:p>
            <a:r>
              <a:rPr lang="pt-BR" sz="1400" dirty="0" smtClean="0"/>
              <a:t>4.2 - Metas e objetivos;</a:t>
            </a:r>
          </a:p>
          <a:p>
            <a:r>
              <a:rPr lang="pt-BR" sz="1400" dirty="0" smtClean="0"/>
              <a:t>4.3 - Mensuração da atividade econômica.</a:t>
            </a:r>
          </a:p>
        </p:txBody>
      </p:sp>
      <p:sp>
        <p:nvSpPr>
          <p:cNvPr id="16" name="Retângulo 15"/>
          <p:cNvSpPr/>
          <p:nvPr/>
        </p:nvSpPr>
        <p:spPr>
          <a:xfrm>
            <a:off x="1475656" y="5517232"/>
            <a:ext cx="3528392" cy="954107"/>
          </a:xfrm>
          <a:prstGeom prst="rect">
            <a:avLst/>
          </a:prstGeom>
        </p:spPr>
        <p:txBody>
          <a:bodyPr wrap="square">
            <a:spAutoFit/>
          </a:bodyPr>
          <a:lstStyle/>
          <a:p>
            <a:r>
              <a:rPr lang="pt-BR" sz="1400" b="1" dirty="0" smtClean="0"/>
              <a:t>UNIDADE V -Conjuntura Econômica</a:t>
            </a:r>
          </a:p>
          <a:p>
            <a:r>
              <a:rPr lang="pt-BR" sz="1400" dirty="0" smtClean="0"/>
              <a:t>5.1 - Políticas Econômicas;</a:t>
            </a:r>
          </a:p>
          <a:p>
            <a:r>
              <a:rPr lang="pt-BR" sz="1400" dirty="0" smtClean="0"/>
              <a:t>5.2 - Moeda e contas públicas;</a:t>
            </a:r>
          </a:p>
          <a:p>
            <a:r>
              <a:rPr lang="pt-BR" sz="1400" dirty="0" smtClean="0"/>
              <a:t>5.3 - Relações econômicas internacionais.</a:t>
            </a:r>
            <a:endParaRPr lang="pt-BR" sz="1400" dirty="0" smtClean="0">
              <a:latin typeface="Calibri" pitchFamily="34" charset="0"/>
              <a:ea typeface="Calibri" pitchFamily="34" charset="0"/>
              <a:cs typeface="Times New Roman" pitchFamily="18" charset="0"/>
            </a:endParaRPr>
          </a:p>
        </p:txBody>
      </p:sp>
      <p:sp>
        <p:nvSpPr>
          <p:cNvPr id="17" name="Rectangle 1"/>
          <p:cNvSpPr>
            <a:spLocks noChangeArrowheads="1"/>
          </p:cNvSpPr>
          <p:nvPr/>
        </p:nvSpPr>
        <p:spPr bwMode="auto">
          <a:xfrm>
            <a:off x="1475656" y="2996952"/>
            <a:ext cx="48965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1400" b="1" dirty="0" smtClean="0"/>
              <a:t>UNIDADE II - O SISTEMA ECONÔMICO.</a:t>
            </a:r>
          </a:p>
          <a:p>
            <a:r>
              <a:rPr lang="pt-BR" sz="1400" dirty="0" smtClean="0"/>
              <a:t>2.1 - Lógica de funcionamento do sistema.</a:t>
            </a:r>
          </a:p>
          <a:p>
            <a:r>
              <a:rPr lang="pt-BR" sz="1400" dirty="0" smtClean="0"/>
              <a:t>2.2 - Diagrama do fluxo circular.</a:t>
            </a:r>
          </a:p>
          <a:p>
            <a:r>
              <a:rPr lang="pt-BR" sz="1400" dirty="0" smtClean="0"/>
              <a:t>2.3 - Funções dos agentes econômicos.</a:t>
            </a:r>
          </a:p>
        </p:txBody>
      </p:sp>
      <p:pic>
        <p:nvPicPr>
          <p:cNvPr id="18" name="Picture 1"/>
          <p:cNvPicPr>
            <a:picLocks noChangeAspect="1" noChangeArrowheads="1"/>
          </p:cNvPicPr>
          <p:nvPr/>
        </p:nvPicPr>
        <p:blipFill>
          <a:blip r:embed="rId3" cstate="print"/>
          <a:srcRect/>
          <a:stretch>
            <a:fillRect/>
          </a:stretch>
        </p:blipFill>
        <p:spPr bwMode="auto">
          <a:xfrm>
            <a:off x="107504" y="5301208"/>
            <a:ext cx="1296144" cy="1292696"/>
          </a:xfrm>
          <a:prstGeom prst="rect">
            <a:avLst/>
          </a:prstGeom>
          <a:noFill/>
          <a:ln w="9525">
            <a:noFill/>
            <a:miter lim="800000"/>
            <a:headEnd/>
            <a:tailEnd/>
          </a:ln>
        </p:spPr>
      </p:pic>
      <p:pic>
        <p:nvPicPr>
          <p:cNvPr id="61442" name="Picture 2" descr="Imagem relacionada"/>
          <p:cNvPicPr>
            <a:picLocks noChangeAspect="1" noChangeArrowheads="1"/>
          </p:cNvPicPr>
          <p:nvPr/>
        </p:nvPicPr>
        <p:blipFill>
          <a:blip r:embed="rId4" cstate="print"/>
          <a:srcRect/>
          <a:stretch>
            <a:fillRect/>
          </a:stretch>
        </p:blipFill>
        <p:spPr bwMode="auto">
          <a:xfrm>
            <a:off x="4860032" y="1052736"/>
            <a:ext cx="4106150" cy="2354286"/>
          </a:xfrm>
          <a:prstGeom prst="rect">
            <a:avLst/>
          </a:prstGeom>
          <a:noFill/>
        </p:spPr>
      </p:pic>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mage result for LIVROS"/>
          <p:cNvPicPr>
            <a:picLocks noChangeAspect="1" noChangeArrowheads="1"/>
          </p:cNvPicPr>
          <p:nvPr/>
        </p:nvPicPr>
        <p:blipFill>
          <a:blip r:embed="rId2" cstate="print"/>
          <a:srcRect/>
          <a:stretch>
            <a:fillRect/>
          </a:stretch>
        </p:blipFill>
        <p:spPr bwMode="auto">
          <a:xfrm>
            <a:off x="35496" y="5373216"/>
            <a:ext cx="3028950" cy="1127252"/>
          </a:xfrm>
          <a:prstGeom prst="rect">
            <a:avLst/>
          </a:prstGeom>
          <a:noFill/>
        </p:spPr>
      </p:pic>
      <p:pic>
        <p:nvPicPr>
          <p:cNvPr id="3" name="Picture 2" descr="Image result for LIVROS"/>
          <p:cNvPicPr>
            <a:picLocks noChangeAspect="1" noChangeArrowheads="1"/>
          </p:cNvPicPr>
          <p:nvPr/>
        </p:nvPicPr>
        <p:blipFill>
          <a:blip r:embed="rId2" cstate="print"/>
          <a:srcRect/>
          <a:stretch>
            <a:fillRect/>
          </a:stretch>
        </p:blipFill>
        <p:spPr bwMode="auto">
          <a:xfrm>
            <a:off x="3059832" y="5373216"/>
            <a:ext cx="3028950" cy="1127252"/>
          </a:xfrm>
          <a:prstGeom prst="rect">
            <a:avLst/>
          </a:prstGeom>
          <a:noFill/>
        </p:spPr>
      </p:pic>
      <p:sp>
        <p:nvSpPr>
          <p:cNvPr id="4" name="Título 1"/>
          <p:cNvSpPr>
            <a:spLocks noGrp="1"/>
          </p:cNvSpPr>
          <p:nvPr>
            <p:ph type="title" idx="4294967295"/>
          </p:nvPr>
        </p:nvSpPr>
        <p:spPr>
          <a:xfrm>
            <a:off x="0" y="1196752"/>
            <a:ext cx="3491880" cy="561975"/>
          </a:xfrm>
          <a:prstGeom prst="rect">
            <a:avLst/>
          </a:prstGeom>
        </p:spPr>
        <p:txBody>
          <a:bodyPr/>
          <a:lstStyle/>
          <a:p>
            <a:pPr algn="ctr"/>
            <a:r>
              <a:rPr lang="pt-BR" sz="2400" b="1" dirty="0" smtClean="0">
                <a:solidFill>
                  <a:schemeClr val="tx2"/>
                </a:solidFill>
              </a:rPr>
              <a:t>REFERÊNCIAS:</a:t>
            </a:r>
            <a:endParaRPr lang="pt-BR" sz="2400" b="1" dirty="0">
              <a:solidFill>
                <a:schemeClr val="tx2"/>
              </a:solidFill>
            </a:endParaRPr>
          </a:p>
        </p:txBody>
      </p:sp>
      <p:sp>
        <p:nvSpPr>
          <p:cNvPr id="98307" name="Rectangle 3"/>
          <p:cNvSpPr>
            <a:spLocks noChangeArrowheads="1"/>
          </p:cNvSpPr>
          <p:nvPr/>
        </p:nvSpPr>
        <p:spPr bwMode="auto">
          <a:xfrm>
            <a:off x="0" y="1916832"/>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Indicação do material didático</a:t>
            </a:r>
          </a:p>
          <a:p>
            <a:pPr algn="just" fontAlgn="base">
              <a:spcBef>
                <a:spcPct val="0"/>
              </a:spcBef>
              <a:spcAft>
                <a:spcPct val="0"/>
              </a:spcAft>
            </a:pPr>
            <a:endParaRPr lang="pt-BR" sz="1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r>
              <a:rPr lang="pt-BR" sz="1600" dirty="0" smtClean="0"/>
              <a:t>BRITTO, J. </a:t>
            </a:r>
            <a:r>
              <a:rPr lang="pt-BR" sz="1600" dirty="0" err="1" smtClean="0"/>
              <a:t>et</a:t>
            </a:r>
            <a:r>
              <a:rPr lang="pt-BR" sz="1600" dirty="0" smtClean="0"/>
              <a:t> AL. </a:t>
            </a:r>
            <a:r>
              <a:rPr lang="pt-BR" sz="1600" b="1" dirty="0" smtClean="0"/>
              <a:t>Economia: o que você precisa saber... Rio de Janeiro: Universidade </a:t>
            </a:r>
            <a:r>
              <a:rPr lang="pt-BR" sz="1600" dirty="0" smtClean="0"/>
              <a:t>Estácio de Sá, 2013.</a:t>
            </a:r>
          </a:p>
          <a:p>
            <a:r>
              <a:rPr lang="pt-BR" sz="1600" dirty="0" smtClean="0"/>
              <a:t>MENDES, J. T. </a:t>
            </a:r>
            <a:r>
              <a:rPr lang="pt-BR" sz="1600" dirty="0" err="1" smtClean="0"/>
              <a:t>Grassi</a:t>
            </a:r>
            <a:r>
              <a:rPr lang="pt-BR" sz="1600" dirty="0" smtClean="0"/>
              <a:t>. </a:t>
            </a:r>
            <a:r>
              <a:rPr lang="pt-BR" sz="1600" b="1" dirty="0" smtClean="0"/>
              <a:t>Economia: fundamentos e aplicações.. São Paulo: PEARSON </a:t>
            </a:r>
            <a:r>
              <a:rPr lang="pt-BR" sz="1600" dirty="0" smtClean="0"/>
              <a:t>(</a:t>
            </a:r>
            <a:r>
              <a:rPr lang="pt-BR" sz="1600" dirty="0" err="1" smtClean="0"/>
              <a:t>Prentice</a:t>
            </a:r>
            <a:r>
              <a:rPr lang="pt-BR" sz="1600" dirty="0" smtClean="0"/>
              <a:t> Hall), 2014.</a:t>
            </a:r>
          </a:p>
          <a:p>
            <a:r>
              <a:rPr lang="pt-BR" sz="1600" dirty="0" smtClean="0"/>
              <a:t>VASCONCELLOS, M. A. Sandoval &amp; GARCIA, Manuel </a:t>
            </a:r>
            <a:r>
              <a:rPr lang="pt-BR" sz="1600" dirty="0" err="1" smtClean="0"/>
              <a:t>Enriquez</a:t>
            </a:r>
            <a:r>
              <a:rPr lang="pt-BR" sz="1600" dirty="0" smtClean="0"/>
              <a:t>. </a:t>
            </a:r>
            <a:r>
              <a:rPr lang="pt-BR" sz="1600" b="1" dirty="0" smtClean="0"/>
              <a:t>Fundamentos de Economia. São Paulo: Saraiva, 2016.</a:t>
            </a:r>
          </a:p>
          <a:p>
            <a:endParaRPr lang="pt-BR" sz="1600" dirty="0" smtClean="0">
              <a:latin typeface="Calibri" pitchFamily="34" charset="0"/>
              <a:cs typeface="Calibri" pitchFamily="34" charset="0"/>
            </a:endParaRPr>
          </a:p>
          <a:p>
            <a:r>
              <a:rPr lang="pt-BR" sz="1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Bibliografia complementar</a:t>
            </a:r>
          </a:p>
          <a:p>
            <a:endParaRPr lang="pt-BR" sz="16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r>
              <a:rPr lang="pt-BR" sz="1600" dirty="0" smtClean="0"/>
              <a:t>MOCHÓN, Francisco. </a:t>
            </a:r>
            <a:r>
              <a:rPr lang="pt-BR" sz="1600" b="1" dirty="0" smtClean="0"/>
              <a:t>Princípios de Economia. São Paulo: PEARSON (</a:t>
            </a:r>
            <a:r>
              <a:rPr lang="pt-BR" sz="1600" b="1" dirty="0" err="1" smtClean="0"/>
              <a:t>Prentice</a:t>
            </a:r>
            <a:r>
              <a:rPr lang="pt-BR" sz="1600" b="1" dirty="0" smtClean="0"/>
              <a:t> Hall), </a:t>
            </a:r>
            <a:r>
              <a:rPr lang="pt-BR" sz="1600" dirty="0" smtClean="0"/>
              <a:t>2013.</a:t>
            </a:r>
          </a:p>
          <a:p>
            <a:r>
              <a:rPr lang="pt-BR" sz="1600" dirty="0" smtClean="0"/>
              <a:t>PINHO, D. Benevides &amp; VASCONCELLOS, M. A. Sandoval. </a:t>
            </a:r>
            <a:r>
              <a:rPr lang="pt-BR" sz="1600" b="1" dirty="0" smtClean="0"/>
              <a:t>Manual de Economia. </a:t>
            </a:r>
            <a:r>
              <a:rPr lang="pt-BR" sz="1600" dirty="0" smtClean="0"/>
              <a:t>São Paulo: Saraiva, 2012.</a:t>
            </a:r>
          </a:p>
          <a:p>
            <a:r>
              <a:rPr lang="pt-BR" sz="1600" dirty="0" smtClean="0"/>
              <a:t>VASCONCELLOS, M. A. Sandoval. </a:t>
            </a:r>
            <a:r>
              <a:rPr lang="pt-BR" sz="1600" b="1" dirty="0" smtClean="0"/>
              <a:t>Economia, Micro e Macro. São Paulo: Atlas, </a:t>
            </a:r>
            <a:r>
              <a:rPr lang="pt-BR" sz="1600" dirty="0" smtClean="0"/>
              <a:t>2015.</a:t>
            </a:r>
            <a:endParaRPr kumimoji="0" lang="pt-BR" sz="16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98309" name="Picture 5" descr="https://catracalivre.com.br/wp-content/uploads/2010/01/livros.gif"/>
          <p:cNvPicPr>
            <a:picLocks noChangeAspect="1" noChangeArrowheads="1"/>
          </p:cNvPicPr>
          <p:nvPr/>
        </p:nvPicPr>
        <p:blipFill>
          <a:blip r:embed="rId3" cstate="print"/>
          <a:srcRect/>
          <a:stretch>
            <a:fillRect/>
          </a:stretch>
        </p:blipFill>
        <p:spPr bwMode="auto">
          <a:xfrm>
            <a:off x="7020272" y="908720"/>
            <a:ext cx="2051720" cy="1508166"/>
          </a:xfrm>
          <a:prstGeom prst="rect">
            <a:avLst/>
          </a:prstGeom>
          <a:noFill/>
        </p:spPr>
      </p:pic>
      <p:sp>
        <p:nvSpPr>
          <p:cNvPr id="7" name="Retângulo 6"/>
          <p:cNvSpPr/>
          <p:nvPr/>
        </p:nvSpPr>
        <p:spPr>
          <a:xfrm>
            <a:off x="71439" y="6617350"/>
            <a:ext cx="3420441" cy="276999"/>
          </a:xfrm>
          <a:prstGeom prst="rect">
            <a:avLst/>
          </a:prstGeom>
        </p:spPr>
        <p:txBody>
          <a:bodyPr wrap="square">
            <a:spAutoFit/>
          </a:bodyPr>
          <a:lstStyle/>
          <a:p>
            <a:pPr>
              <a:spcBef>
                <a:spcPct val="20000"/>
              </a:spcBef>
              <a:buClr>
                <a:srgbClr val="2B4475"/>
              </a:buClr>
              <a:buFontTx/>
              <a:buNone/>
              <a:defRPr/>
            </a:pPr>
            <a:r>
              <a:rPr lang="pt-BR" sz="1200" b="1" kern="0" dirty="0">
                <a:solidFill>
                  <a:schemeClr val="bg1"/>
                </a:solidFill>
                <a:effectLst>
                  <a:outerShdw blurRad="38100" dist="38100" dir="2700000" algn="tl">
                    <a:srgbClr val="000000">
                      <a:alpha val="43137"/>
                    </a:srgbClr>
                  </a:outerShdw>
                </a:effectLst>
              </a:rPr>
              <a:t>Prof. Adm. </a:t>
            </a:r>
            <a:r>
              <a:rPr lang="pt-BR" sz="1200" b="1" i="1" kern="0" dirty="0">
                <a:solidFill>
                  <a:schemeClr val="bg1"/>
                </a:solidFill>
                <a:effectLst>
                  <a:outerShdw blurRad="38100" dist="38100" dir="2700000" algn="tl">
                    <a:srgbClr val="000000">
                      <a:alpha val="43137"/>
                    </a:srgbClr>
                  </a:outerShdw>
                </a:effectLst>
              </a:rPr>
              <a:t>Msc</a:t>
            </a:r>
            <a:r>
              <a:rPr lang="pt-BR" sz="1200" b="1" kern="0" dirty="0">
                <a:solidFill>
                  <a:schemeClr val="bg1"/>
                </a:solidFill>
                <a:effectLst>
                  <a:outerShdw blurRad="38100" dist="38100" dir="2700000" algn="tl">
                    <a:srgbClr val="000000">
                      <a:alpha val="43137"/>
                    </a:srgbClr>
                  </a:outerShdw>
                </a:effectLst>
              </a:rPr>
              <a:t>. Luiz Cláudio Brites Lobato</a:t>
            </a:r>
          </a:p>
        </p:txBody>
      </p:sp>
      <p:pic>
        <p:nvPicPr>
          <p:cNvPr id="9" name="Picture 2" descr="Image result for LIVROS"/>
          <p:cNvPicPr>
            <a:picLocks noChangeAspect="1" noChangeArrowheads="1"/>
          </p:cNvPicPr>
          <p:nvPr/>
        </p:nvPicPr>
        <p:blipFill>
          <a:blip r:embed="rId2" cstate="print"/>
          <a:srcRect/>
          <a:stretch>
            <a:fillRect/>
          </a:stretch>
        </p:blipFill>
        <p:spPr bwMode="auto">
          <a:xfrm>
            <a:off x="6084168" y="5373216"/>
            <a:ext cx="3028950" cy="1127252"/>
          </a:xfrm>
          <a:prstGeom prst="rect">
            <a:avLst/>
          </a:prstGeom>
          <a:noFill/>
        </p:spPr>
      </p:pic>
      <p:sp>
        <p:nvSpPr>
          <p:cNvPr id="10" name="Título 3"/>
          <p:cNvSpPr txBox="1">
            <a:spLocks/>
          </p:cNvSpPr>
          <p:nvPr/>
        </p:nvSpPr>
        <p:spPr>
          <a:xfrm>
            <a:off x="0" y="116632"/>
            <a:ext cx="6500961" cy="7921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z="2400" b="1" dirty="0" smtClean="0">
                <a:solidFill>
                  <a:schemeClr val="bg1"/>
                </a:solidFill>
                <a:latin typeface="+mj-lt"/>
                <a:ea typeface="+mj-ea"/>
                <a:cs typeface="+mj-cs"/>
              </a:rPr>
              <a:t>ADMINISTRAÇ</a:t>
            </a:r>
            <a:r>
              <a:rPr kumimoji="0" lang="pt-BR" sz="2400" b="1" i="0" u="none" strike="noStrike" kern="1200" cap="none" spc="0" normalizeH="0" baseline="0" noProof="0" dirty="0" smtClean="0">
                <a:ln>
                  <a:noFill/>
                </a:ln>
                <a:solidFill>
                  <a:schemeClr val="bg1"/>
                </a:solidFill>
                <a:effectLst/>
                <a:uLnTx/>
                <a:uFillTx/>
                <a:latin typeface="+mj-lt"/>
                <a:ea typeface="+mj-ea"/>
                <a:cs typeface="+mj-cs"/>
              </a:rPr>
              <a:t>ÃO</a:t>
            </a:r>
            <a:br>
              <a:rPr kumimoji="0" lang="pt-BR" sz="2400" b="1" i="0" u="none" strike="noStrike" kern="1200" cap="none" spc="0" normalizeH="0" baseline="0" noProof="0" dirty="0" smtClean="0">
                <a:ln>
                  <a:noFill/>
                </a:ln>
                <a:solidFill>
                  <a:schemeClr val="bg1"/>
                </a:solidFill>
                <a:effectLst/>
                <a:uLnTx/>
                <a:uFillTx/>
                <a:latin typeface="+mj-lt"/>
                <a:ea typeface="+mj-ea"/>
                <a:cs typeface="+mj-cs"/>
              </a:rPr>
            </a:br>
            <a:r>
              <a:rPr kumimoji="0" lang="pt-BR" sz="2400" b="1" i="0" u="none" strike="noStrike" kern="1200" cap="none" spc="0" normalizeH="0" baseline="0" noProof="0" dirty="0" smtClean="0">
                <a:ln>
                  <a:noFill/>
                </a:ln>
                <a:solidFill>
                  <a:schemeClr val="bg1"/>
                </a:solidFill>
                <a:effectLst/>
                <a:uLnTx/>
                <a:uFillTx/>
                <a:latin typeface="+mj-lt"/>
                <a:ea typeface="+mj-ea"/>
                <a:cs typeface="+mj-cs"/>
              </a:rPr>
              <a:t>GST1528 – Fundamentos de Economia. </a:t>
            </a:r>
            <a:endParaRPr kumimoji="0" lang="pt-BR" sz="2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48602412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3303</Words>
  <Application>Microsoft Office PowerPoint</Application>
  <PresentationFormat>Apresentação na tela (4:3)</PresentationFormat>
  <Paragraphs>354</Paragraphs>
  <Slides>31</Slides>
  <Notes>2</Notes>
  <HiddenSlides>0</HiddenSlides>
  <MMClips>0</MMClips>
  <ScaleCrop>false</ScaleCrop>
  <HeadingPairs>
    <vt:vector size="4" baseType="variant">
      <vt:variant>
        <vt:lpstr>Tema</vt:lpstr>
      </vt:variant>
      <vt:variant>
        <vt:i4>2</vt:i4>
      </vt:variant>
      <vt:variant>
        <vt:lpstr>Títulos de slides</vt:lpstr>
      </vt:variant>
      <vt:variant>
        <vt:i4>31</vt:i4>
      </vt:variant>
    </vt:vector>
  </HeadingPairs>
  <TitlesOfParts>
    <vt:vector size="33" baseType="lpstr">
      <vt:lpstr>Apresentação_estácio_2016_</vt:lpstr>
      <vt:lpstr>Personalizar design</vt:lpstr>
      <vt:lpstr>Slide 1</vt:lpstr>
      <vt:lpstr>Slide 2</vt:lpstr>
      <vt:lpstr>Slide 3</vt:lpstr>
      <vt:lpstr>Slide 4</vt:lpstr>
      <vt:lpstr>Slide 5</vt:lpstr>
      <vt:lpstr>GESTÃO DE RECURSOS HUMANOS GST1141 - Rotinas de Administração de Pessoal. </vt:lpstr>
      <vt:lpstr>OBJETIVO GERAL:</vt:lpstr>
      <vt:lpstr>CONTEÚDO PROGRAMADO:</vt:lpstr>
      <vt:lpstr>REFERÊNCIAS:</vt:lpstr>
      <vt:lpstr>CONTEXTUALIZAÇÃO:</vt:lpstr>
      <vt:lpstr>Slide 11</vt:lpstr>
      <vt:lpstr>AULA 01:</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de Processos - GST</dc:title>
  <dc:creator>Roberson</dc:creator>
  <cp:lastModifiedBy>maq</cp:lastModifiedBy>
  <cp:revision>58</cp:revision>
  <dcterms:created xsi:type="dcterms:W3CDTF">2014-03-11T05:23:22Z</dcterms:created>
  <dcterms:modified xsi:type="dcterms:W3CDTF">2018-03-11T18:00:54Z</dcterms:modified>
</cp:coreProperties>
</file>