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2" r:id="rId2"/>
  </p:sldMasterIdLst>
  <p:notesMasterIdLst>
    <p:notesMasterId r:id="rId37"/>
  </p:notesMasterIdLst>
  <p:handoutMasterIdLst>
    <p:handoutMasterId r:id="rId38"/>
  </p:handoutMasterIdLst>
  <p:sldIdLst>
    <p:sldId id="421" r:id="rId3"/>
    <p:sldId id="445" r:id="rId4"/>
    <p:sldId id="446" r:id="rId5"/>
    <p:sldId id="447" r:id="rId6"/>
    <p:sldId id="448" r:id="rId7"/>
    <p:sldId id="257" r:id="rId8"/>
    <p:sldId id="259" r:id="rId9"/>
    <p:sldId id="422" r:id="rId10"/>
    <p:sldId id="262" r:id="rId11"/>
    <p:sldId id="423" r:id="rId12"/>
    <p:sldId id="424" r:id="rId13"/>
    <p:sldId id="425" r:id="rId14"/>
    <p:sldId id="428" r:id="rId15"/>
    <p:sldId id="426" r:id="rId16"/>
    <p:sldId id="449" r:id="rId17"/>
    <p:sldId id="427" r:id="rId18"/>
    <p:sldId id="429" r:id="rId19"/>
    <p:sldId id="430" r:id="rId20"/>
    <p:sldId id="433" r:id="rId21"/>
    <p:sldId id="434" r:id="rId22"/>
    <p:sldId id="435" r:id="rId23"/>
    <p:sldId id="431" r:id="rId24"/>
    <p:sldId id="443" r:id="rId25"/>
    <p:sldId id="432" r:id="rId26"/>
    <p:sldId id="355" r:id="rId27"/>
    <p:sldId id="436" r:id="rId28"/>
    <p:sldId id="437" r:id="rId29"/>
    <p:sldId id="438" r:id="rId30"/>
    <p:sldId id="439" r:id="rId31"/>
    <p:sldId id="441" r:id="rId32"/>
    <p:sldId id="442" r:id="rId33"/>
    <p:sldId id="440" r:id="rId34"/>
    <p:sldId id="420" r:id="rId35"/>
    <p:sldId id="444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E824-D66E-4114-9144-099A3C0E226C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D57D-FD2A-401C-B78A-912CDD4F7B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C104-039D-4D3B-9F0B-711435A3A496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0FFAE-0031-4AD0-BFFE-F029804EE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19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54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33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67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52" y="1371"/>
            <a:ext cx="9157252" cy="685662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13252" y="3933056"/>
            <a:ext cx="9157252" cy="194421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50312"/>
            <a:ext cx="4499992" cy="1586293"/>
          </a:xfrm>
          <a:prstGeom prst="rect">
            <a:avLst/>
          </a:prstGeom>
        </p:spPr>
      </p:pic>
      <p:sp>
        <p:nvSpPr>
          <p:cNvPr id="6" name="Pentágono 5"/>
          <p:cNvSpPr/>
          <p:nvPr userDrawn="1"/>
        </p:nvSpPr>
        <p:spPr>
          <a:xfrm flipV="1">
            <a:off x="0" y="2447176"/>
            <a:ext cx="5580112" cy="45719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151" y="2087613"/>
            <a:ext cx="3206528" cy="7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88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9128" y="323708"/>
            <a:ext cx="2014415" cy="478805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20140" y="13094"/>
            <a:ext cx="6328984" cy="1008112"/>
          </a:xfrm>
          <a:prstGeom prst="rect">
            <a:avLst/>
          </a:prstGeom>
          <a:solidFill>
            <a:srgbClr val="08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6325657" y="13094"/>
            <a:ext cx="196385" cy="1008112"/>
          </a:xfrm>
          <a:prstGeom prst="rect">
            <a:avLst/>
          </a:prstGeom>
          <a:solidFill>
            <a:srgbClr val="B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6538681" y="13094"/>
            <a:ext cx="196385" cy="1008112"/>
          </a:xfrm>
          <a:prstGeom prst="rect">
            <a:avLst/>
          </a:prstGeom>
          <a:solidFill>
            <a:srgbClr val="83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6751879" y="13094"/>
            <a:ext cx="196385" cy="1008112"/>
          </a:xfrm>
          <a:prstGeom prst="rect">
            <a:avLst/>
          </a:prstGeom>
          <a:solidFill>
            <a:srgbClr val="3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2060"/>
            <a:ext cx="9144000" cy="1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62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52" y="685"/>
            <a:ext cx="9157252" cy="6856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5485" y="2347766"/>
            <a:ext cx="3337139" cy="79320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459099" y="2346946"/>
            <a:ext cx="36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334E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xmlns="" val="48406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pt-BR" smtClean="0">
                <a:solidFill>
                  <a:srgbClr val="000000"/>
                </a:solidFill>
              </a:rPr>
              <a:t>Prof. Msc. Roberson Baggio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7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13" y="6553200"/>
            <a:ext cx="72532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589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44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D610-75DC-4717-BD2D-4828D836AD84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E66D-30D9-46B8-A398-D91BEC0CF2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4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uizlobato0101.com.br/QUASEMILALU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35496" y="2708920"/>
            <a:ext cx="835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GST1141 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ROTINAS DE ADMINISTRAÇÃO DE PESSOAL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6512" y="5292497"/>
            <a:ext cx="90376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32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1908728" cy="152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1656184" cy="14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cidadedeparanavai.com.br/img/layout/vale-transpor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754949"/>
            <a:ext cx="1691680" cy="1834291"/>
          </a:xfrm>
          <a:prstGeom prst="rect">
            <a:avLst/>
          </a:prstGeom>
          <a:noFill/>
        </p:spPr>
      </p:pic>
      <p:pic>
        <p:nvPicPr>
          <p:cNvPr id="10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07412"/>
            <a:ext cx="2016224" cy="15569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373216"/>
            <a:ext cx="3028950" cy="1127252"/>
          </a:xfrm>
          <a:prstGeom prst="rect">
            <a:avLst/>
          </a:prstGeom>
          <a:noFill/>
        </p:spPr>
      </p:pic>
      <p:pic>
        <p:nvPicPr>
          <p:cNvPr id="3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373216"/>
            <a:ext cx="3028950" cy="1127252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349188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REFERÊNCIAS: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Indicação do material didático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Aristeu de Oliveira, Manual de Prática Trabalhista, editora: Atlas, edição: 49, ano: 2014.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	capítulo: 2 Folha de Pagamento, 108 - Parte I,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12 Rescisão do Contrato de Trabalho, 510 - Parte I,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19 Multa Trabalhista, 699,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Roni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Genicolo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Garcia, Manual de Rotinas Trabalhistas, editora: Atlas, edição: 8, ano:2014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4 Suspensão e Interrupção do Contrato de Trabalho: Faltas. Licenças. Férias, 201,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8 Extinção do Contrato de Trabalho, 357,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endParaRPr lang="pt-BR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Bibliografia básica</a:t>
            </a:r>
          </a:p>
          <a:p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FILHO, José Gomes Pacheco. KRUGER, Samuel. ESOCIAL: Modernidade na Prestação de Informações ao Governo Federal. São Paulo: Atlas, 2015.</a:t>
            </a: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OLIVEIRA, Aristeu de. Cálculos Trabalhistas. 27.ed. São Paulo: Atlas, 2015.</a:t>
            </a: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OLIVEIRA, Aristeu de.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eSOCIAL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: Sistema de Escrituração Digital das Obrigações Fiscais, Previdenciárias e Trabalhistas. São Paulo: Atlas, 2015.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8309" name="Picture 5" descr="https://catracalivre.com.br/wp-content/uploads/2010/01/livr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1" y="1196752"/>
            <a:ext cx="1691680" cy="124351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373216"/>
            <a:ext cx="3028950" cy="1127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title" idx="4294967295"/>
          </p:nvPr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3200" b="1" dirty="0" smtClean="0">
                <a:solidFill>
                  <a:schemeClr val="tx2"/>
                </a:solidFill>
              </a:rPr>
              <a:t>CONTEXTUALIZAÇÃO: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1692091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organização industrial do trabalho foi gerada a partir de conflitos entre trabalhadores e patrões. Desde a Revolução Industrial, a normalização do trabalho tem sido feita pelo Estado, visando um equilíbrio de poder entre patrões e empregados. As relações do trabalho têm sofrido transformações ao longo do tempo, frutos de fatores como, crise econômica, globalização, desenvolvimento tecnológico, competição industrial, desemprego, etc.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Ocorrem duas formas para a adaptação da legislação trabalhista às necessidades atuais de mercado: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Desregulamentação: eliminar a maior parte das leis que regulamentam o trabalho, que passariam e conter apenas princípios fundamentais norteadores dessas relações;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Flexibilização: adaptação das normas trabalhistas às realidades sociais.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589240"/>
            <a:ext cx="1008112" cy="89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77922" y="925442"/>
            <a:ext cx="1158573" cy="113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624247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942088"/>
            <a:ext cx="91440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 smtClean="0"/>
              <a:t>No Brasil a Legislação trabalhista tradicional e rígida.  Em 1998, primeiros passos para flexibilização, com a introdução dos seguintes institutos: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Contrato por prazo determinado (Lei nº. 9.601/98)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Banco de horas (Lei nº. 9.601/98 e Medida Provisória (MP) nº. 1.709/98)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Contrato por tempo parcial (MP nº 1.709/98) e;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Supressão do contrato de trabalho para participação do empregado em cursos ou programas de qualificação profissional (MP nº. 1.726/98)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70313"/>
            <a:ext cx="1440160" cy="12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CONTEXTUALIZAÇÃO: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645036"/>
            <a:ext cx="1368152" cy="91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879659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Década de 1930: Começa a normalização do trabalho por meio de decretos (Getulismo).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Surge a figura do chefe de pessoal: criação do Departamento Nacional do Trabalho; férias; CTPS: Carteira de Trabalho e Previdência Social (Carteira Profissional), regulamentação dos horários de trabalho; comissões mistas de conciliação, precursoras das atuais Juntas de Conciliação e Julgamento (JCJ), da Justiça do Trabalho; regulamentação sobre o trabalho do menor; o Ministério do Trabalho. 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Década de 1940: Entra em vigor em 1943, o Decreto-Lei nº. 5.452, em vigor até hoje, que aprovou a Consolidação das Leis do Trabalho (CLT), que reuniu todas as normas trabalhistas até então existentes.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Década de 1950: Surgem as primeiras tensões trabalhistas com a instalação do parque industrial brasileiro (governo de Juscelino Kubitschek).</a:t>
            </a:r>
          </a:p>
          <a:p>
            <a:pPr algn="just"/>
            <a:endParaRPr lang="pt-BR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CONTEXTUALIZAÇÃO: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908720"/>
            <a:ext cx="1152128" cy="10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91683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1964: importação de técnicas de administração de Recursos Humanos (RH), como administração de pessoal, planos de treinamento e métodos para cálculo de remuneração.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1973: Crise do petróleo maior especialização da </a:t>
            </a:r>
            <a:r>
              <a:rPr lang="pt-BR" sz="2000" dirty="0" err="1" smtClean="0"/>
              <a:t>mão-de-obra</a:t>
            </a:r>
            <a:r>
              <a:rPr lang="pt-BR" sz="2000" dirty="0" smtClean="0"/>
              <a:t> e descontentamento com as condições de trabalho.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1978: agravam-se os movimentos sindicais até 6 greves por dia no ABC paulista.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1980: elevada recessão econômica. Preocupação com planos estratégicos em RH.</a:t>
            </a:r>
          </a:p>
          <a:p>
            <a:pPr algn="just"/>
            <a:endParaRPr lang="pt-BR" sz="2000" dirty="0" smtClean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CONTEXTUALIZAÇÃO: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85184"/>
            <a:ext cx="1728192" cy="154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3176"/>
            <a:ext cx="1944216" cy="155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80358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1986: Início de uma série de planos econômicos. Movimento das diretas já. Solidificou-se o anseio do povo pelas reivindicações de direitos.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1988: Nova Constituição Federal promulgada em 5 de outubro que consubstancia uma enormidade de direitos para os trabalhadores, oriundos de reivindicações.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1998: Promulgadas as primeiras leis e medidas provisórias para a flexibilização das leis trabalhistas</a:t>
            </a:r>
          </a:p>
          <a:p>
            <a:pPr algn="just"/>
            <a:endParaRPr lang="pt-BR" sz="2000" dirty="0" smtClean="0"/>
          </a:p>
          <a:p>
            <a:pPr lvl="0" algn="just"/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As atividades do Departamento de Pessoal são disciplinadas pela Consolidação das Leis Trabalhistas - CLT e por normas jurídicas a ela complementares.</a:t>
            </a:r>
          </a:p>
          <a:p>
            <a:pPr algn="just"/>
            <a:endParaRPr lang="pt-BR" sz="2000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CONTEXTUALIZAÇÃO: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084" y="4941168"/>
            <a:ext cx="1797404" cy="16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57509"/>
            <a:ext cx="1728192" cy="137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0" y="1620083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Função do Departamento Pessoal é Administrar a movimentação de pessoal entre empregador e empregado, preparar folha de pagamento, férias, 13º salário, rescisão do contrato de trabalho e encargos sociais.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gestão da folha de pagamento é uma das atividades rotineiras da administração de pessoal e que se constitui numa das atividades específicas do profissional de Gestão de Recursos Humanos e ao mesmo tempo uma das mais delicadas de suas tarefas, pois envolve a garantia de que o empregado terá suas prerrogativas respeitadas na relação formal de trabalho.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Assim a formação de Tecnólogos em Gestão de Recursos Humanos não pode prescindir de um desenvolvimento adequado das habilidades de gestão necessários a este processo.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2127" cy="7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55576" y="1138833"/>
            <a:ext cx="756084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CONTEXTUALIZAÇÃO: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908720"/>
            <a:ext cx="1152128" cy="10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49456"/>
            <a:ext cx="3528392" cy="281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93096"/>
            <a:ext cx="1944216" cy="20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902311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Rotinas Admissionais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1.1  Admissão de empregados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1.2  Contrato de Trabalho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1.3  Ocorrências no Contrato de Trabalho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1.4  Salário X Remuneração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1.5  DSR - Descanso Semanal Remunerado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2952328" cy="2279816"/>
          </a:xfrm>
          <a:prstGeom prst="rect">
            <a:avLst/>
          </a:prstGeom>
          <a:noFill/>
        </p:spPr>
      </p:pic>
      <p:pic>
        <p:nvPicPr>
          <p:cNvPr id="6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149080"/>
            <a:ext cx="2952328" cy="227981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3600450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AULA 01</a:t>
            </a:r>
            <a:r>
              <a:rPr lang="pt-BR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</a:t>
            </a:r>
            <a:endParaRPr lang="pt-BR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784976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45224"/>
            <a:ext cx="62646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869160"/>
            <a:ext cx="1737157" cy="172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51720" y="980728"/>
            <a:ext cx="410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980728"/>
            <a:ext cx="664134" cy="70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323" y="1587252"/>
            <a:ext cx="639010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173650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87849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51720" y="980728"/>
            <a:ext cx="410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980728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175125"/>
            <a:ext cx="15668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063" y="2924175"/>
            <a:ext cx="34559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Unidade: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Via Brasil</a:t>
            </a:r>
            <a:endParaRPr lang="pt-BR" sz="20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Turma: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3009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Segunda-feira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18:50 </a:t>
            </a: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às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22:20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2060575"/>
            <a:ext cx="550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0248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63" y="98425"/>
            <a:ext cx="2520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-36512" y="2276872"/>
            <a:ext cx="5652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GST1141 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ROTINAS DE ADMINISTRAÇÃO DE PESSOAL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7" descr="http://www.cidadedeparanavai.com.br/img/layout/vale-transpor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1800200" cy="1951960"/>
          </a:xfrm>
          <a:prstGeom prst="rect">
            <a:avLst/>
          </a:prstGeom>
          <a:noFill/>
        </p:spPr>
      </p:pic>
      <p:pic>
        <p:nvPicPr>
          <p:cNvPr id="15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349776"/>
            <a:ext cx="3168351" cy="2446632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212976"/>
            <a:ext cx="1656184" cy="14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442647"/>
            <a:ext cx="89630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988840"/>
            <a:ext cx="14278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1728192" cy="185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51720" y="980728"/>
            <a:ext cx="410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916832"/>
            <a:ext cx="4320480" cy="167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72728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50" y="3141687"/>
            <a:ext cx="8452098" cy="34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51720" y="980728"/>
            <a:ext cx="410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8624" y="1268760"/>
            <a:ext cx="16078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87" y="1619835"/>
            <a:ext cx="8856984" cy="368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 descr="http://www.sintratelcampinaseregiao.org.br/wp-content/uploads/2012/09/homolog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2354347" cy="1581910"/>
          </a:xfrm>
          <a:prstGeom prst="rect">
            <a:avLst/>
          </a:prstGeom>
          <a:noFill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373216"/>
            <a:ext cx="2492127" cy="11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073977" y="1044025"/>
            <a:ext cx="3428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980728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44533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87" y="1619835"/>
            <a:ext cx="8856984" cy="368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http://www.sintratelcampinaseregiao.org.br/wp-content/uploads/2012/09/homolog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2354347" cy="158191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373216"/>
            <a:ext cx="2492127" cy="11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2073977" y="1044025"/>
            <a:ext cx="3428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980728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373216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496" y="1052736"/>
            <a:ext cx="574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157192"/>
            <a:ext cx="69847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12976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908720"/>
            <a:ext cx="720080" cy="76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229200"/>
            <a:ext cx="1492876" cy="11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3344"/>
            <a:ext cx="885698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52" y="2906613"/>
            <a:ext cx="622854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96952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541" y="6111577"/>
            <a:ext cx="862892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496" y="1052736"/>
            <a:ext cx="574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908720"/>
            <a:ext cx="720080" cy="76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509120"/>
            <a:ext cx="1708900" cy="13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90303"/>
            <a:ext cx="885698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74" y="2895575"/>
            <a:ext cx="8874914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26037"/>
            <a:ext cx="1944216" cy="120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5485" y="5229200"/>
            <a:ext cx="27051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496" y="1052736"/>
            <a:ext cx="574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2595" y="908720"/>
            <a:ext cx="8839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229200"/>
            <a:ext cx="1708900" cy="13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08" y="1988841"/>
            <a:ext cx="87972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031521"/>
            <a:ext cx="2046300" cy="144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71600" y="1268760"/>
            <a:ext cx="574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720080" cy="76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496" y="980728"/>
            <a:ext cx="3734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Salário X Remuneração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625" y="908720"/>
            <a:ext cx="115587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2008" y="1466775"/>
            <a:ext cx="89644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diferença entre salário e remuneração?</a:t>
            </a:r>
          </a:p>
          <a:p>
            <a:pPr algn="just" fontAlgn="base"/>
            <a:endParaRPr lang="pt-BR" b="1" dirty="0" smtClean="0"/>
          </a:p>
          <a:p>
            <a:pPr algn="just" fontAlgn="base"/>
            <a:r>
              <a:rPr lang="pt-BR" sz="2000" dirty="0" smtClean="0"/>
              <a:t>Pouca gente sabe, mas existe diferença entre o que é definido por lei dos termos </a:t>
            </a:r>
            <a:r>
              <a:rPr lang="pt-BR" sz="2000" b="1" dirty="0" smtClean="0"/>
              <a:t>salário </a:t>
            </a:r>
            <a:r>
              <a:rPr lang="pt-BR" sz="2000" dirty="0" smtClean="0"/>
              <a:t>e </a:t>
            </a:r>
            <a:r>
              <a:rPr lang="pt-BR" sz="2000" b="1" dirty="0" smtClean="0"/>
              <a:t>remuneração</a:t>
            </a:r>
            <a:r>
              <a:rPr lang="pt-BR" sz="2000" dirty="0" smtClean="0"/>
              <a:t>.</a:t>
            </a:r>
          </a:p>
          <a:p>
            <a:pPr algn="just" fontAlgn="base"/>
            <a:endParaRPr lang="pt-BR" sz="2000" b="1" dirty="0" smtClean="0"/>
          </a:p>
          <a:p>
            <a:pPr algn="just" fontAlgn="base">
              <a:buFont typeface="Wingdings" pitchFamily="2" charset="2"/>
              <a:buChar char="v"/>
            </a:pPr>
            <a:r>
              <a:rPr lang="pt-BR" sz="2000" b="1" dirty="0" smtClean="0"/>
              <a:t> Salário</a:t>
            </a:r>
            <a:r>
              <a:rPr lang="pt-BR" sz="2000" dirty="0" smtClean="0"/>
              <a:t> é o valor estipulado para retribuição pelo trabalho prestado e é pago diretamente para o trabalhador, não envolvendo terceiros.</a:t>
            </a:r>
          </a:p>
          <a:p>
            <a:pPr algn="just" fontAlgn="base"/>
            <a:endParaRPr lang="pt-BR" sz="2000" dirty="0" smtClean="0"/>
          </a:p>
          <a:p>
            <a:pPr algn="just" fontAlgn="base"/>
            <a:endParaRPr lang="pt-BR" sz="2000" dirty="0" smtClean="0"/>
          </a:p>
          <a:p>
            <a:pPr algn="just" fontAlgn="base">
              <a:buFont typeface="Wingdings" pitchFamily="2" charset="2"/>
              <a:buChar char="v"/>
            </a:pPr>
            <a:r>
              <a:rPr lang="pt-BR" sz="2000" b="1" dirty="0" smtClean="0"/>
              <a:t> Remuneração</a:t>
            </a:r>
            <a:r>
              <a:rPr lang="pt-BR" sz="2000" dirty="0" smtClean="0"/>
              <a:t>, segundo o Art. 457 da Consolidação das Leis Trabalhistas (CLT), é o total de bens fornecidos ao empregado pelo trabalho prestado, ou seja, o resultado da somatória do salário adicionado de comissões, porcentagens, horas extras, gratificações, gorjetas e abonos pagos pelo empregador.</a:t>
            </a:r>
          </a:p>
          <a:p>
            <a:pPr algn="just" fontAlgn="base"/>
            <a:endParaRPr lang="pt-BR" dirty="0" smtClean="0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008" y="5373216"/>
            <a:ext cx="1914164" cy="111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661248"/>
            <a:ext cx="141039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786" y="5661248"/>
            <a:ext cx="141039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3530" y="5661248"/>
            <a:ext cx="141039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504" y="1574790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 smtClean="0"/>
              <a:t>O salário deve ser pago em períodos máximos de </a:t>
            </a:r>
            <a:r>
              <a:rPr lang="pt-BR" sz="2000" b="1" dirty="0" smtClean="0"/>
              <a:t>um mês</a:t>
            </a:r>
            <a:r>
              <a:rPr lang="pt-BR" sz="2000" dirty="0" smtClean="0"/>
              <a:t> e pode ser realizado em dinheiro, cheque, depósito bancário ou utilidades (nesse caso, pelo menos 30% do salário deverá ser pago em dinheiro).</a:t>
            </a:r>
          </a:p>
          <a:p>
            <a:pPr algn="just" fontAlgn="base"/>
            <a:endParaRPr lang="pt-BR" sz="2000" dirty="0" smtClean="0"/>
          </a:p>
          <a:p>
            <a:pPr algn="just" fontAlgn="base"/>
            <a:r>
              <a:rPr lang="pt-BR" sz="2000" dirty="0" smtClean="0"/>
              <a:t>A CLT fixa o </a:t>
            </a:r>
            <a:r>
              <a:rPr lang="pt-BR" sz="2000" b="1" dirty="0" smtClean="0"/>
              <a:t>quinto</a:t>
            </a:r>
            <a:r>
              <a:rPr lang="pt-BR" sz="2000" dirty="0" smtClean="0"/>
              <a:t> dia útil do mês subsequente ao do vencimento como o dia do pagamento. O salário pode ser estipulado com base no tempo que o empregado permaneceu à disposição do empregador ou pelo tempo no qual o serviço foi prestado. Também pode ser calculado em função da produção por unidade ou por tarefa.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2232248" y="4293096"/>
            <a:ext cx="6911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buFont typeface="Wingdings" pitchFamily="2" charset="2"/>
              <a:buChar char="v"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Salário Mínimo</a:t>
            </a:r>
          </a:p>
          <a:p>
            <a:pPr algn="just" fontAlgn="base"/>
            <a:endParaRPr lang="pt-BR" dirty="0" smtClean="0"/>
          </a:p>
          <a:p>
            <a:pPr algn="just" fontAlgn="base"/>
            <a:r>
              <a:rPr lang="pt-BR" dirty="0" smtClean="0"/>
              <a:t>Criado na Austrália no século XIX, o </a:t>
            </a:r>
            <a:r>
              <a:rPr lang="pt-BR" b="1" dirty="0" smtClean="0"/>
              <a:t>salário mínimo</a:t>
            </a:r>
            <a:r>
              <a:rPr lang="pt-BR" dirty="0" smtClean="0"/>
              <a:t> só foi chegar ao Brasil na década de 30, pelo presidente Getúlio Vargas. Nessa época, existiam 14 salários mínimos diferentes no país, de forma que na capital, Rio de Janeiro, o mínimo valia quase três vezes mais que no Nordeste. A unificação total do salário mínimo no Brasil só foi estabelecida em 1984.</a:t>
            </a:r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37112"/>
            <a:ext cx="1744208" cy="98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496" y="980728"/>
            <a:ext cx="3734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Salário X Remuneração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908720"/>
            <a:ext cx="792088" cy="83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45224"/>
            <a:ext cx="1698430" cy="112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7163" y="98425"/>
            <a:ext cx="2520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5795963" y="5516563"/>
            <a:ext cx="3348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25" y="2565400"/>
            <a:ext cx="8964613" cy="151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Atuação: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do SINAERJ – (</a:t>
            </a:r>
            <a:r>
              <a:rPr lang="pt-BR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 DOS ADMINISTRADORES DO ESTADO DO RIO DE JANEIRO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da Comissão de Relações de Trabalho do Conselho Regional de administração – CRA-RJ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Conselho Municipal de Trabalho Emprego e Renda – Nova Iguaçu - PMNI</a:t>
            </a:r>
          </a:p>
          <a:p>
            <a:pPr algn="l" eaLnBrk="0" hangingPunct="0">
              <a:spcBef>
                <a:spcPct val="20000"/>
              </a:spcBef>
              <a:buFontTx/>
              <a:buNone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da Assertiva Inteligência Empresarial .</a:t>
            </a:r>
            <a:endParaRPr lang="pt-B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750" y="4148138"/>
            <a:ext cx="5040313" cy="158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Formação: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Administrador e Economista – UFRRJ / UNESA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Auditoria e Perícia Contábil - UNESA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Planejamento Urbano e Educação – UFRJ</a:t>
            </a:r>
          </a:p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Especializações nas áreas de:</a:t>
            </a:r>
          </a:p>
          <a:p>
            <a:pPr lvl="1"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Auditoria,  Perícia,  Contabilidade e  Educação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-26988"/>
            <a:ext cx="485933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1844675"/>
            <a:ext cx="5508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CURRÍCULO DO PROFESSOR</a:t>
            </a:r>
          </a:p>
          <a:p>
            <a:pPr algn="l">
              <a:buFontTx/>
              <a:buNone/>
              <a:defRPr/>
            </a:pP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 Msc. Luiz Cláudio Brites Lobato</a:t>
            </a:r>
          </a:p>
        </p:txBody>
      </p:sp>
      <p:pic>
        <p:nvPicPr>
          <p:cNvPr id="11272" name="Picture 2" descr="C:\Users\maq\Desktop\FOTOS PARA O BLOG\LOGO 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906838"/>
            <a:ext cx="20161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5576" y="1052736"/>
            <a:ext cx="5920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DSR - Descanso Semanal Remunerado: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1520" y="1702326"/>
          <a:ext cx="5832648" cy="430530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Descanso Semanal Remunerado – DSR.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107504" y="2122978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O que é:</a:t>
            </a:r>
            <a:r>
              <a:rPr lang="pt-BR" dirty="0" smtClean="0"/>
              <a:t> 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Repouso semanal é uma medida sócio-recreativa que visa à recuperação física e mental do trabalhador. O repouso semanal é remunerado e pago pelo empregador.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Como funciona:</a:t>
            </a:r>
            <a:r>
              <a:rPr lang="pt-BR" dirty="0" smtClean="0"/>
              <a:t> 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cada período de 24 horas consecutivas, o trabalhador passa a ter direito ao repouso semanal remunerado que deve coincidir, preferencialmente, no todo ou em parte, com o domingo.</a:t>
            </a:r>
          </a:p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Quem tem direito: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Todo o trabalhador com carteira de trabalho assinada.</a:t>
            </a:r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250" y="4797152"/>
            <a:ext cx="26402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124744"/>
            <a:ext cx="2193032" cy="1447402"/>
          </a:xfrm>
          <a:prstGeom prst="rect">
            <a:avLst/>
          </a:prstGeom>
          <a:noFill/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2008" y="2294870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Nos serviços que exigirem trabalho aos domingos (exceção feita aos elencos de teatro e congêneres), o descanso semanal deverá ser realizado em sistema de revezamento constante, fixada em escala mensalmente organizada e sujeita à fiscalização.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isso, é ainda necessária autorização prévia da autoridade trabalhista competente.</a:t>
            </a:r>
          </a:p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 não houver remanejamento, e o trabalhador não tiver acesso a um dia semanal de repouso, este deve ser pago com o dobro do valor do dia normal, além do valor do repouso.</a:t>
            </a:r>
          </a:p>
          <a:p>
            <a:pPr algn="just"/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9512" y="1700808"/>
          <a:ext cx="5832648" cy="430530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Descanso Semanal Remunerado – DSR.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24744"/>
            <a:ext cx="1728192" cy="1140608"/>
          </a:xfrm>
          <a:prstGeom prst="rect">
            <a:avLst/>
          </a:prstGeom>
          <a:noFill/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55576" y="1052736"/>
            <a:ext cx="5920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DSR - Descanso Semanal Remunerado: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70" y="4725144"/>
            <a:ext cx="253461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627784" y="490400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Faltas injustificadas nos dias que antecedem ao repouso semanal não implica na perda do direito à ele.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Mas, neste caso perderá o direito à remuneração pelo dia de descanso semanal.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1439" y="663528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07505" y="2196147"/>
            <a:ext cx="903649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 Descanso Semanal Remunerada tem sua previsão legal sustentada no art. 1º a Lei 605/49.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Todo empregado tem direito ao repouso semanal remunerado de vinte e quatro horas consecutivas, preferentemente aos domingos e, nos limites das exigências técnicas das empresas, nos feriados civis e religiosos, de acordo com a tradição local".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No inciso XV da CF/88.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	" repouso semanal remunerado, preferencialmente aos domingos".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 CLT 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Art. 67.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Será assegurado a todo empregado um descanso semanal de 24 (vinte e quatro) horas consecutivas, o qual, salvo motivo de conveniência pública ou necessidade imperiosa do serviço, deverá coincidir com o domingo, no todo ou em parte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".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pt-BR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67544" y="1630318"/>
          <a:ext cx="5832648" cy="430530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Descanso Semanal Remunerado – DSR.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5576" y="1052736"/>
            <a:ext cx="5920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DSR - Descanso Semanal Remunerado: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39552" cy="5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529" y="980728"/>
            <a:ext cx="1854751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7612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28708"/>
            <a:ext cx="1152128" cy="122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71508"/>
            <a:ext cx="6912768" cy="402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07504" y="105273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Estou construindo mais slides para as próximas aulas.</a:t>
            </a:r>
          </a:p>
          <a:p>
            <a:pPr algn="just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enquanto estamos em dia.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79912" y="6309320"/>
            <a:ext cx="522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941168"/>
            <a:ext cx="17954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9176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11413" y="1268413"/>
            <a:ext cx="6732587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6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950" y="44450"/>
            <a:ext cx="8928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3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“Tenham sempre Força, Sabedoria e Beleza na condução de suas ações cotidianas”.</a:t>
            </a:r>
          </a:p>
        </p:txBody>
      </p:sp>
      <p:pic>
        <p:nvPicPr>
          <p:cNvPr id="4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3014663"/>
            <a:ext cx="3382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5076825" y="4822825"/>
            <a:ext cx="3671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maq\Desktop\FOTOS PARA O BLOG\LOGO 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213100"/>
            <a:ext cx="20161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6213" y="1196975"/>
            <a:ext cx="1187450" cy="151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99573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925" y="1284734"/>
            <a:ext cx="40322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SAVA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AMBIENTE DE APOIO VIRTUAL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NA PASTA DO PROFESSOR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8900"/>
            <a:ext cx="45005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373688"/>
            <a:ext cx="3311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2411363" y="2060575"/>
            <a:ext cx="11525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900113" y="3212976"/>
            <a:ext cx="6477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78637"/>
            <a:ext cx="5268838" cy="369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980728"/>
            <a:ext cx="6408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ACESSO AO MATERIAL DE APOIO À DISCIPLINA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80975" y="6618288"/>
            <a:ext cx="40687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6513" y="1106512"/>
            <a:ext cx="9109076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MEU SITE: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  <a:hlinkClick r:id="rId2"/>
              </a:rPr>
              <a:t>WWW.LUIZLOBATO0101.WIX.COM/QUASEMILALUNOS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00808"/>
            <a:ext cx="8928100" cy="43926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24400"/>
            <a:ext cx="7280275" cy="169545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979613" y="6402388"/>
            <a:ext cx="6985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ARQUIVOS DE USO EM SALA DE AULA E ATIVIDADES DIVERSAS</a:t>
            </a:r>
          </a:p>
        </p:txBody>
      </p:sp>
      <p:sp>
        <p:nvSpPr>
          <p:cNvPr id="8" name="Seta para a direita listrada 7"/>
          <p:cNvSpPr/>
          <p:nvPr/>
        </p:nvSpPr>
        <p:spPr>
          <a:xfrm rot="18351972">
            <a:off x="618578" y="4661150"/>
            <a:ext cx="2657015" cy="292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 rot="18243073">
            <a:off x="6778625" y="6137275"/>
            <a:ext cx="344488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 rot="18243073">
            <a:off x="7786688" y="6137275"/>
            <a:ext cx="344488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Seta para a direita listrada 13"/>
          <p:cNvSpPr/>
          <p:nvPr/>
        </p:nvSpPr>
        <p:spPr>
          <a:xfrm rot="18243073">
            <a:off x="5770563" y="6137275"/>
            <a:ext cx="344488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Seta para a direita listrada 14"/>
          <p:cNvSpPr/>
          <p:nvPr/>
        </p:nvSpPr>
        <p:spPr>
          <a:xfrm rot="13474748">
            <a:off x="4852988" y="6124575"/>
            <a:ext cx="344487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 rot="13474748">
            <a:off x="3702050" y="6196013"/>
            <a:ext cx="342900" cy="1222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Seta para a direita listrada 16"/>
          <p:cNvSpPr/>
          <p:nvPr/>
        </p:nvSpPr>
        <p:spPr>
          <a:xfrm rot="13474748">
            <a:off x="2693988" y="6124575"/>
            <a:ext cx="342900" cy="1222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0" y="6073775"/>
            <a:ext cx="17637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pt-B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ABA MATERIAIS DE GRADUAÇÃO 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0" y="980728"/>
            <a:ext cx="6408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ACESSO AO MATERIAL DE APOIO À DISCIPLINA</a:t>
            </a: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6500813" cy="7921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2400" b="1" dirty="0" smtClean="0">
                <a:solidFill>
                  <a:schemeClr val="bg1"/>
                </a:solidFill>
              </a:rPr>
              <a:t>GESTÃO DE RECURSOS HUMANOS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GST1141 - Rotinas de Administração de Pessoal.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008" y="6053807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sz="3400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sz="34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496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SEGUNDA-FEIRA / 18:50 ÀS 22:20 HS.</a:t>
            </a:r>
          </a:p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Turma 3009 – Via Brasil</a:t>
            </a:r>
            <a:endParaRPr lang="pt-BR" b="1" kern="0" dirty="0">
              <a:solidFill>
                <a:srgbClr val="004D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1" y="1124744"/>
            <a:ext cx="2170891" cy="20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ttp://www.cidadedeparanavai.com.br/img/layout/vale-transpor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664296" cy="2888901"/>
          </a:xfrm>
          <a:prstGeom prst="rect">
            <a:avLst/>
          </a:prstGeom>
          <a:noFill/>
        </p:spPr>
      </p:pic>
      <p:pic>
        <p:nvPicPr>
          <p:cNvPr id="27657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318534"/>
            <a:ext cx="4608512" cy="3558738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19" y="1556792"/>
            <a:ext cx="2424029" cy="211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306" y="1772816"/>
            <a:ext cx="162738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54335"/>
            <a:ext cx="1944216" cy="155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955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3779912" cy="56207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OBJETIVO GERAL: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950" y="1668611"/>
            <a:ext cx="9036050" cy="47847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2000" dirty="0" smtClean="0"/>
              <a:t>Fazer com que os alunos tenham habilidades para o exercício das rotinas trabalhistas, envolvendo o empregado e a organização. Dar ao aluno condições de conhecer e aplicar todas as rotinas, envolvendo desde a contratação do empregado até o seu desligamento da organização. </a:t>
            </a:r>
          </a:p>
          <a:p>
            <a:pPr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Os alunos concluintes da disciplina estarão capacitados à elaborem qualquer atividade relacionada ao Setor de Pessoal de uma Organização, evolvendo toda a sistemática de folha de pagamento bem como as rotinas inerentes a administração de pessoal</a:t>
            </a:r>
            <a:r>
              <a:rPr lang="pt-BR" sz="2800" dirty="0" smtClean="0"/>
              <a:t>.</a:t>
            </a:r>
          </a:p>
          <a:p>
            <a:pPr algn="just">
              <a:buNone/>
            </a:pP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365104"/>
            <a:ext cx="2304256" cy="216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479923"/>
            <a:ext cx="2674705" cy="2065433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1584176" cy="16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89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5364088" cy="561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</a:rPr>
              <a:t>OBJETIVOS ESPECÍFICOS: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772816"/>
            <a:ext cx="9036050" cy="2088232"/>
          </a:xfrm>
          <a:prstGeom prst="rect">
            <a:avLst/>
          </a:prstGeom>
        </p:spPr>
        <p:txBody>
          <a:bodyPr/>
          <a:lstStyle/>
          <a:p>
            <a:r>
              <a:rPr lang="pt-BR" sz="2200" dirty="0" smtClean="0"/>
              <a:t>Realizar as rotinas trabalhistas (admissionais, manutenção e demissionais);</a:t>
            </a:r>
          </a:p>
          <a:p>
            <a:r>
              <a:rPr lang="pt-BR" sz="2200" dirty="0" smtClean="0"/>
              <a:t>Compreender os cálculos trabalhistas;</a:t>
            </a:r>
          </a:p>
          <a:p>
            <a:r>
              <a:rPr lang="pt-BR" sz="2200" dirty="0" smtClean="0"/>
              <a:t>Conhecer a carga tributária trabalhista e </a:t>
            </a:r>
          </a:p>
          <a:p>
            <a:r>
              <a:rPr lang="pt-BR" sz="2200" dirty="0" smtClean="0"/>
              <a:t>Administrar os processos de obrigações acessórias trabalhistas.</a:t>
            </a:r>
          </a:p>
          <a:p>
            <a:pPr algn="just">
              <a:buNone/>
            </a:pP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2756653" cy="258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98010"/>
            <a:ext cx="3744416" cy="2891474"/>
          </a:xfrm>
          <a:prstGeom prst="rect">
            <a:avLst/>
          </a:prstGeom>
          <a:noFill/>
        </p:spPr>
      </p:pic>
      <p:pic>
        <p:nvPicPr>
          <p:cNvPr id="7" name="Picture 5" descr="https://catracalivre.com.br/wp-content/uploads/2010/01/livr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847" y="2708920"/>
            <a:ext cx="1368153" cy="1005694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71439" y="661735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89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6024" y="1980123"/>
            <a:ext cx="5076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  Rotinas Admissionais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  Admissão de empregados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1.2  Contrato de Trabalho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1.3  Ocorrências no Contrato de Trabalho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1.4  Salário X Remuneração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1.5  DSR - Descanso Semanal Remunerado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   Verbas Adicionais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2.1  Insalubridade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2.2  Periculosidade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2.3  Adicional Noturno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2.4  Hora Extra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   Benefícios Previdenciários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3.1  Salário Família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3.2  Salário Maternidade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   Descontos na Folha de Pagamento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4.1  Faltas e Atrasos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4.2  Pensão Alimentícia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4.3  Adiantamento de Salário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4.4  Vale Transporte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4.5  Sindicato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139952" y="1189776"/>
            <a:ext cx="50040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    Carga Tributária Trabalhista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5.1  Contribuição Previdenciária do Empregado e do Empregador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5.2  Fundo de Garantia por Tempo de Serviço - FGTS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5.3  Imposto de Renda Retido na Fonte - IRRF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5.4  Tabela de Incidências Trabalhistas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    Rotinas de Férias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6.1  Remuneração das Férias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6.2  Adicional de 1/3 de Férias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6.3  Abono Pecuniário de Férias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    13º Salário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7.1  Encargos sobre o 13º Salário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7.2  Calculo da Folha de Pagamento do 13º Salário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    Rotinas Demissionais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8.1  Modalidades Habituais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8.2  Modalidades Especiais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8.3  Verbas Rescisórias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8.4  Homologação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8.5  Seguro Desemprego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    Obrigações Acessórias Trabalhistas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9.1  CAGED       9.2  RAIS       9.3  DIRF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9.4  CONECTIVIDADE SOCIAL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9.5  SEFIP      9.6  E-Social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10.  Sistema de Folha de Pagamento Informatizado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0" y="1052736"/>
            <a:ext cx="918720" cy="78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 idx="4294967295"/>
          </p:nvPr>
        </p:nvSpPr>
        <p:spPr>
          <a:xfrm>
            <a:off x="971600" y="1052736"/>
            <a:ext cx="3168352" cy="5619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pt-BR" sz="2400" b="1" dirty="0" smtClean="0">
                <a:solidFill>
                  <a:schemeClr val="tx2"/>
                </a:solidFill>
              </a:rPr>
              <a:t>CONTEÚDO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PROGRAMADO: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5677970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71439" y="6626315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0" y="116632"/>
            <a:ext cx="6500961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GESTÃO DE RECURSOS HUMANOS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GST1141 - Rotinas de Administração de Pessoal.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estácio_2016_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1969</Words>
  <Application>Microsoft Office PowerPoint</Application>
  <PresentationFormat>Apresentação na tela (4:3)</PresentationFormat>
  <Paragraphs>289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Apresentação_estácio_2016_</vt:lpstr>
      <vt:lpstr>Personalizar design</vt:lpstr>
      <vt:lpstr>Slide 1</vt:lpstr>
      <vt:lpstr>Slide 2</vt:lpstr>
      <vt:lpstr>Slide 3</vt:lpstr>
      <vt:lpstr>Slide 4</vt:lpstr>
      <vt:lpstr>Slide 5</vt:lpstr>
      <vt:lpstr>GESTÃO DE RECURSOS HUMANOS GST1141 - Rotinas de Administração de Pessoal. </vt:lpstr>
      <vt:lpstr>OBJETIVO GERAL:</vt:lpstr>
      <vt:lpstr>OBJETIVOS ESPECÍFICOS:</vt:lpstr>
      <vt:lpstr>CONTEÚDO PROGRAMADO:</vt:lpstr>
      <vt:lpstr>REFERÊNCIAS:</vt:lpstr>
      <vt:lpstr>CONTEXTUALIZAÇÃO:</vt:lpstr>
      <vt:lpstr>Slide 12</vt:lpstr>
      <vt:lpstr>Slide 13</vt:lpstr>
      <vt:lpstr>Slide 14</vt:lpstr>
      <vt:lpstr>Slide 15</vt:lpstr>
      <vt:lpstr>Slide 16</vt:lpstr>
      <vt:lpstr>AULA 01: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Processos - GST</dc:title>
  <dc:creator>Roberson</dc:creator>
  <cp:lastModifiedBy>maq</cp:lastModifiedBy>
  <cp:revision>47</cp:revision>
  <dcterms:created xsi:type="dcterms:W3CDTF">2014-03-11T05:23:22Z</dcterms:created>
  <dcterms:modified xsi:type="dcterms:W3CDTF">2018-02-19T19:25:04Z</dcterms:modified>
</cp:coreProperties>
</file>