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2" r:id="rId1"/>
  </p:sldMasterIdLst>
  <p:notesMasterIdLst>
    <p:notesMasterId r:id="rId51"/>
  </p:notesMasterIdLst>
  <p:handoutMasterIdLst>
    <p:handoutMasterId r:id="rId52"/>
  </p:handoutMasterIdLst>
  <p:sldIdLst>
    <p:sldId id="387" r:id="rId2"/>
    <p:sldId id="388" r:id="rId3"/>
    <p:sldId id="389" r:id="rId4"/>
    <p:sldId id="390" r:id="rId5"/>
    <p:sldId id="391" r:id="rId6"/>
    <p:sldId id="392" r:id="rId7"/>
    <p:sldId id="396" r:id="rId8"/>
    <p:sldId id="397" r:id="rId9"/>
    <p:sldId id="393" r:id="rId10"/>
    <p:sldId id="394" r:id="rId11"/>
    <p:sldId id="395" r:id="rId12"/>
    <p:sldId id="360" r:id="rId13"/>
    <p:sldId id="363" r:id="rId14"/>
    <p:sldId id="364" r:id="rId15"/>
    <p:sldId id="365" r:id="rId16"/>
    <p:sldId id="366" r:id="rId17"/>
    <p:sldId id="367" r:id="rId18"/>
    <p:sldId id="368" r:id="rId19"/>
    <p:sldId id="369" r:id="rId20"/>
    <p:sldId id="398" r:id="rId21"/>
    <p:sldId id="370" r:id="rId22"/>
    <p:sldId id="371" r:id="rId23"/>
    <p:sldId id="372" r:id="rId24"/>
    <p:sldId id="399" r:id="rId25"/>
    <p:sldId id="400" r:id="rId26"/>
    <p:sldId id="375" r:id="rId27"/>
    <p:sldId id="377" r:id="rId28"/>
    <p:sldId id="378" r:id="rId29"/>
    <p:sldId id="379" r:id="rId30"/>
    <p:sldId id="380" r:id="rId31"/>
    <p:sldId id="381" r:id="rId32"/>
    <p:sldId id="382" r:id="rId33"/>
    <p:sldId id="383" r:id="rId34"/>
    <p:sldId id="384" r:id="rId35"/>
    <p:sldId id="385" r:id="rId36"/>
    <p:sldId id="376" r:id="rId37"/>
    <p:sldId id="401" r:id="rId38"/>
    <p:sldId id="402" r:id="rId39"/>
    <p:sldId id="403" r:id="rId40"/>
    <p:sldId id="404" r:id="rId41"/>
    <p:sldId id="405" r:id="rId42"/>
    <p:sldId id="406" r:id="rId43"/>
    <p:sldId id="407" r:id="rId44"/>
    <p:sldId id="408" r:id="rId45"/>
    <p:sldId id="409" r:id="rId46"/>
    <p:sldId id="410" r:id="rId47"/>
    <p:sldId id="411" r:id="rId48"/>
    <p:sldId id="412" r:id="rId49"/>
    <p:sldId id="386" r:id="rId50"/>
  </p:sldIdLst>
  <p:sldSz cx="9144000" cy="5143500" type="screen16x9"/>
  <p:notesSz cx="6858000" cy="9144000"/>
  <p:defaultTextStyle>
    <a:defPPr>
      <a:defRPr lang="en-US"/>
    </a:defPPr>
    <a:lvl1pPr algn="l" defTabSz="455613" rtl="0" fontAlgn="base">
      <a:spcBef>
        <a:spcPct val="0"/>
      </a:spcBef>
      <a:spcAft>
        <a:spcPct val="0"/>
      </a:spcAft>
      <a:defRPr kern="1200">
        <a:solidFill>
          <a:schemeClr val="tx1"/>
        </a:solidFill>
        <a:latin typeface="Calibri" pitchFamily="34" charset="0"/>
        <a:ea typeface="MS PGothic" pitchFamily="34" charset="-128"/>
        <a:cs typeface="+mn-cs"/>
      </a:defRPr>
    </a:lvl1pPr>
    <a:lvl2pPr marL="455613" indent="1588" algn="l" defTabSz="455613" rtl="0" fontAlgn="base">
      <a:spcBef>
        <a:spcPct val="0"/>
      </a:spcBef>
      <a:spcAft>
        <a:spcPct val="0"/>
      </a:spcAft>
      <a:defRPr kern="1200">
        <a:solidFill>
          <a:schemeClr val="tx1"/>
        </a:solidFill>
        <a:latin typeface="Calibri" pitchFamily="34" charset="0"/>
        <a:ea typeface="MS PGothic" pitchFamily="34" charset="-128"/>
        <a:cs typeface="+mn-cs"/>
      </a:defRPr>
    </a:lvl2pPr>
    <a:lvl3pPr marL="912813" indent="1588" algn="l" defTabSz="455613" rtl="0" fontAlgn="base">
      <a:spcBef>
        <a:spcPct val="0"/>
      </a:spcBef>
      <a:spcAft>
        <a:spcPct val="0"/>
      </a:spcAft>
      <a:defRPr kern="1200">
        <a:solidFill>
          <a:schemeClr val="tx1"/>
        </a:solidFill>
        <a:latin typeface="Calibri" pitchFamily="34" charset="0"/>
        <a:ea typeface="MS PGothic" pitchFamily="34" charset="-128"/>
        <a:cs typeface="+mn-cs"/>
      </a:defRPr>
    </a:lvl3pPr>
    <a:lvl4pPr marL="1370013" indent="1588" algn="l" defTabSz="455613" rtl="0" fontAlgn="base">
      <a:spcBef>
        <a:spcPct val="0"/>
      </a:spcBef>
      <a:spcAft>
        <a:spcPct val="0"/>
      </a:spcAft>
      <a:defRPr kern="1200">
        <a:solidFill>
          <a:schemeClr val="tx1"/>
        </a:solidFill>
        <a:latin typeface="Calibri" pitchFamily="34" charset="0"/>
        <a:ea typeface="MS PGothic" pitchFamily="34" charset="-128"/>
        <a:cs typeface="+mn-cs"/>
      </a:defRPr>
    </a:lvl4pPr>
    <a:lvl5pPr marL="1827213" indent="1588" algn="l" defTabSz="455613"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xmlns="">
        <p15:guide id="1" orient="horz" pos="1461"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i Oliveira" initials="TO"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22334"/>
    <a:srgbClr val="219D93"/>
    <a:srgbClr val="213F5E"/>
    <a:srgbClr val="157D64"/>
    <a:srgbClr val="ADD7DD"/>
    <a:srgbClr val="96CDD4"/>
    <a:srgbClr val="E1E202"/>
    <a:srgbClr val="5980A8"/>
    <a:srgbClr val="B1D32E"/>
    <a:srgbClr val="2452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9290" autoAdjust="0"/>
  </p:normalViewPr>
  <p:slideViewPr>
    <p:cSldViewPr snapToGrid="0" snapToObjects="1">
      <p:cViewPr>
        <p:scale>
          <a:sx n="125" d="100"/>
          <a:sy n="125" d="100"/>
        </p:scale>
        <p:origin x="-618" y="-480"/>
      </p:cViewPr>
      <p:guideLst>
        <p:guide orient="horz" pos="1461"/>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7" d="100"/>
          <a:sy n="57" d="100"/>
        </p:scale>
        <p:origin x="2808" y="42"/>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2B43C5-6F52-AD40-A97F-6E8DC5AF1C1A}" type="datetimeFigureOut">
              <a:rPr lang="en-US" smtClean="0"/>
              <a:pPr/>
              <a:t>9/7/2018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56A60AB-6121-1D4C-9565-E7EB4E0D1A5B}" type="slidenum">
              <a:rPr lang="en-US" smtClean="0"/>
              <a:pPr/>
              <a:t>‹nº›</a:t>
            </a:fld>
            <a:endParaRPr lang="en-US"/>
          </a:p>
        </p:txBody>
      </p:sp>
    </p:spTree>
    <p:extLst>
      <p:ext uri="{BB962C8B-B14F-4D97-AF65-F5344CB8AC3E}">
        <p14:creationId xmlns:p14="http://schemas.microsoft.com/office/powerpoint/2010/main" xmlns="" val="595298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456977">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3F3EF2BD-F832-4131-93A4-A20917D2CFF3}" type="datetimeFigureOut">
              <a:rPr lang="en-US"/>
              <a:pPr>
                <a:defRPr/>
              </a:pPr>
              <a:t>9/7/2018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noProof="0" smtClean="0"/>
              <a:t>Click to edit Master text styles</a:t>
            </a:r>
          </a:p>
          <a:p>
            <a:pPr lvl="1"/>
            <a:r>
              <a:rPr lang="x-none" noProof="0" smtClean="0"/>
              <a:t>Second level</a:t>
            </a:r>
          </a:p>
          <a:p>
            <a:pPr lvl="2"/>
            <a:r>
              <a:rPr lang="x-none" noProof="0" smtClean="0"/>
              <a:t>Third level</a:t>
            </a:r>
          </a:p>
          <a:p>
            <a:pPr lvl="3"/>
            <a:r>
              <a:rPr lang="x-none" noProof="0" smtClean="0"/>
              <a:t>Fourth level</a:t>
            </a:r>
          </a:p>
          <a:p>
            <a:pPr lvl="4"/>
            <a:r>
              <a:rPr lang="x-none"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456977">
              <a:defRPr sz="1200">
                <a:latin typeface="Calibri"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F7747FA5-7DBF-4787-98CD-3C5843D2809D}" type="slidenum">
              <a:rPr lang="en-US"/>
              <a:pPr>
                <a:defRPr/>
              </a:pPr>
              <a:t>‹nº›</a:t>
            </a:fld>
            <a:endParaRPr lang="en-US"/>
          </a:p>
        </p:txBody>
      </p:sp>
    </p:spTree>
    <p:extLst>
      <p:ext uri="{BB962C8B-B14F-4D97-AF65-F5344CB8AC3E}">
        <p14:creationId xmlns:p14="http://schemas.microsoft.com/office/powerpoint/2010/main" xmlns="" val="1965177058"/>
      </p:ext>
    </p:extLst>
  </p:cSld>
  <p:clrMap bg1="lt1" tx1="dk1" bg2="lt2" tx2="dk2" accent1="accent1" accent2="accent2" accent3="accent3" accent4="accent4" accent5="accent5" accent6="accent6" hlink="hlink" folHlink="folHlink"/>
  <p:notesStyle>
    <a:lvl1pPr algn="l" defTabSz="455613"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5613" algn="l" defTabSz="455613"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2813" algn="l" defTabSz="455613"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0013" algn="l" defTabSz="455613"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7213" algn="l" defTabSz="455613"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4896" algn="l" defTabSz="456977" rtl="0" eaLnBrk="1" latinLnBrk="0" hangingPunct="1">
      <a:defRPr sz="1200" kern="1200">
        <a:solidFill>
          <a:schemeClr val="tx1"/>
        </a:solidFill>
        <a:latin typeface="+mn-lt"/>
        <a:ea typeface="+mn-ea"/>
        <a:cs typeface="+mn-cs"/>
      </a:defRPr>
    </a:lvl6pPr>
    <a:lvl7pPr marL="2741876" algn="l" defTabSz="456977" rtl="0" eaLnBrk="1" latinLnBrk="0" hangingPunct="1">
      <a:defRPr sz="1200" kern="1200">
        <a:solidFill>
          <a:schemeClr val="tx1"/>
        </a:solidFill>
        <a:latin typeface="+mn-lt"/>
        <a:ea typeface="+mn-ea"/>
        <a:cs typeface="+mn-cs"/>
      </a:defRPr>
    </a:lvl7pPr>
    <a:lvl8pPr marL="3198856" algn="l" defTabSz="456977" rtl="0" eaLnBrk="1" latinLnBrk="0" hangingPunct="1">
      <a:defRPr sz="1200" kern="1200">
        <a:solidFill>
          <a:schemeClr val="tx1"/>
        </a:solidFill>
        <a:latin typeface="+mn-lt"/>
        <a:ea typeface="+mn-ea"/>
        <a:cs typeface="+mn-cs"/>
      </a:defRPr>
    </a:lvl8pPr>
    <a:lvl9pPr marL="3655835" algn="l" defTabSz="4569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pPr marL="0" marR="0" indent="0" algn="l" defTabSz="455613" rtl="0" eaLnBrk="1" fontAlgn="base" latinLnBrk="0" hangingPunct="1">
              <a:lnSpc>
                <a:spcPct val="100000"/>
              </a:lnSpc>
              <a:spcBef>
                <a:spcPct val="30000"/>
              </a:spcBef>
              <a:spcAft>
                <a:spcPct val="0"/>
              </a:spcAft>
              <a:buClrTx/>
              <a:buSzTx/>
              <a:buFont typeface="Arial" pitchFamily="34" charset="0"/>
              <a:buNone/>
              <a:tabLst/>
              <a:defRPr/>
            </a:pPr>
            <a:endParaRPr lang="pt-BR" sz="1200" b="1" kern="1200" dirty="0" smtClean="0">
              <a:solidFill>
                <a:schemeClr val="tx1">
                  <a:lumMod val="75000"/>
                  <a:lumOff val="25000"/>
                </a:schemeClr>
              </a:solidFill>
              <a:latin typeface="+mn-lt"/>
              <a:ea typeface="MS PGothic" pitchFamily="34" charset="-128"/>
              <a:cs typeface="ＭＳ Ｐゴシック" charset="0"/>
            </a:endParaRPr>
          </a:p>
          <a:p>
            <a:pPr eaLnBrk="1" hangingPunct="1">
              <a:buFont typeface="Arial" pitchFamily="34" charset="0"/>
              <a:buNone/>
              <a:defRPr/>
            </a:pPr>
            <a:endParaRPr lang="pt-BR" sz="1200" dirty="0" smtClean="0">
              <a:solidFill>
                <a:srgbClr val="004D84"/>
              </a:solidFill>
            </a:endParaRPr>
          </a:p>
        </p:txBody>
      </p:sp>
      <p:sp>
        <p:nvSpPr>
          <p:cNvPr id="4" name="Espaço Reservado para Número de Slide 3"/>
          <p:cNvSpPr>
            <a:spLocks noGrp="1"/>
          </p:cNvSpPr>
          <p:nvPr>
            <p:ph type="sldNum" sz="quarter" idx="10"/>
          </p:nvPr>
        </p:nvSpPr>
        <p:spPr/>
        <p:txBody>
          <a:bodyPr/>
          <a:lstStyle/>
          <a:p>
            <a:pPr>
              <a:defRPr/>
            </a:pPr>
            <a:fld id="{F7747FA5-7DBF-4787-98CD-3C5843D2809D}" type="slidenum">
              <a:rPr lang="en-US" smtClean="0"/>
              <a:pPr>
                <a:defRPr/>
              </a:pPr>
              <a:t>12</a:t>
            </a:fld>
            <a:endParaRPr lang="en-US"/>
          </a:p>
        </p:txBody>
      </p:sp>
    </p:spTree>
    <p:extLst>
      <p:ext uri="{BB962C8B-B14F-4D97-AF65-F5344CB8AC3E}">
        <p14:creationId xmlns:p14="http://schemas.microsoft.com/office/powerpoint/2010/main" xmlns="" val="3956861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F7747FA5-7DBF-4787-98CD-3C5843D2809D}" type="slidenum">
              <a:rPr lang="en-US" smtClean="0"/>
              <a:pPr>
                <a:defRPr/>
              </a:pPr>
              <a:t>22</a:t>
            </a:fld>
            <a:endParaRPr lang="en-US"/>
          </a:p>
        </p:txBody>
      </p:sp>
    </p:spTree>
    <p:extLst>
      <p:ext uri="{BB962C8B-B14F-4D97-AF65-F5344CB8AC3E}">
        <p14:creationId xmlns:p14="http://schemas.microsoft.com/office/powerpoint/2010/main" xmlns="" val="1358395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F7747FA5-7DBF-4787-98CD-3C5843D2809D}" type="slidenum">
              <a:rPr lang="en-US" smtClean="0"/>
              <a:pPr>
                <a:defRPr/>
              </a:pPr>
              <a:t>23</a:t>
            </a:fld>
            <a:endParaRPr lang="en-US"/>
          </a:p>
        </p:txBody>
      </p:sp>
    </p:spTree>
    <p:extLst>
      <p:ext uri="{BB962C8B-B14F-4D97-AF65-F5344CB8AC3E}">
        <p14:creationId xmlns:p14="http://schemas.microsoft.com/office/powerpoint/2010/main" xmlns="" val="1358395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pPr marL="0" marR="0" indent="0" algn="l" defTabSz="455613" rtl="0" eaLnBrk="1" fontAlgn="base" latinLnBrk="0" hangingPunct="1">
              <a:lnSpc>
                <a:spcPct val="100000"/>
              </a:lnSpc>
              <a:spcBef>
                <a:spcPct val="30000"/>
              </a:spcBef>
              <a:spcAft>
                <a:spcPct val="0"/>
              </a:spcAft>
              <a:buClrTx/>
              <a:buSzTx/>
              <a:buFont typeface="Arial" pitchFamily="34" charset="0"/>
              <a:buNone/>
              <a:tabLst/>
              <a:defRPr/>
            </a:pPr>
            <a:endParaRPr lang="pt-BR" sz="1200" b="1" kern="1200" dirty="0" smtClean="0">
              <a:solidFill>
                <a:schemeClr val="tx1">
                  <a:lumMod val="75000"/>
                  <a:lumOff val="25000"/>
                </a:schemeClr>
              </a:solidFill>
              <a:latin typeface="+mn-lt"/>
              <a:ea typeface="MS PGothic" pitchFamily="34" charset="-128"/>
              <a:cs typeface="ＭＳ Ｐゴシック" charset="0"/>
            </a:endParaRPr>
          </a:p>
          <a:p>
            <a:pPr eaLnBrk="1" hangingPunct="1">
              <a:buFont typeface="Arial" pitchFamily="34" charset="0"/>
              <a:buNone/>
              <a:defRPr/>
            </a:pPr>
            <a:endParaRPr lang="pt-BR" sz="1200" dirty="0" smtClean="0">
              <a:solidFill>
                <a:srgbClr val="004D84"/>
              </a:solidFill>
            </a:endParaRPr>
          </a:p>
        </p:txBody>
      </p:sp>
      <p:sp>
        <p:nvSpPr>
          <p:cNvPr id="4" name="Espaço Reservado para Número de Slide 3"/>
          <p:cNvSpPr>
            <a:spLocks noGrp="1"/>
          </p:cNvSpPr>
          <p:nvPr>
            <p:ph type="sldNum" sz="quarter" idx="10"/>
          </p:nvPr>
        </p:nvSpPr>
        <p:spPr/>
        <p:txBody>
          <a:bodyPr/>
          <a:lstStyle/>
          <a:p>
            <a:pPr>
              <a:defRPr/>
            </a:pPr>
            <a:fld id="{F7747FA5-7DBF-4787-98CD-3C5843D2809D}" type="slidenum">
              <a:rPr lang="en-US" smtClean="0"/>
              <a:pPr>
                <a:defRPr/>
              </a:pPr>
              <a:t>25</a:t>
            </a:fld>
            <a:endParaRPr lang="en-US"/>
          </a:p>
        </p:txBody>
      </p:sp>
    </p:spTree>
    <p:extLst>
      <p:ext uri="{BB962C8B-B14F-4D97-AF65-F5344CB8AC3E}">
        <p14:creationId xmlns:p14="http://schemas.microsoft.com/office/powerpoint/2010/main" xmlns="" val="3956861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F7747FA5-7DBF-4787-98CD-3C5843D2809D}" type="slidenum">
              <a:rPr lang="en-US" smtClean="0"/>
              <a:pPr>
                <a:defRPr/>
              </a:pPr>
              <a:t>26</a:t>
            </a:fld>
            <a:endParaRPr lang="en-US"/>
          </a:p>
        </p:txBody>
      </p:sp>
    </p:spTree>
    <p:extLst>
      <p:ext uri="{BB962C8B-B14F-4D97-AF65-F5344CB8AC3E}">
        <p14:creationId xmlns:p14="http://schemas.microsoft.com/office/powerpoint/2010/main" xmlns="" val="4257302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F7747FA5-7DBF-4787-98CD-3C5843D2809D}" type="slidenum">
              <a:rPr lang="en-US" smtClean="0"/>
              <a:pPr>
                <a:defRPr/>
              </a:pPr>
              <a:t>27</a:t>
            </a:fld>
            <a:endParaRPr lang="en-US"/>
          </a:p>
        </p:txBody>
      </p:sp>
    </p:spTree>
    <p:extLst>
      <p:ext uri="{BB962C8B-B14F-4D97-AF65-F5344CB8AC3E}">
        <p14:creationId xmlns:p14="http://schemas.microsoft.com/office/powerpoint/2010/main" xmlns="" val="244772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F7747FA5-7DBF-4787-98CD-3C5843D2809D}" type="slidenum">
              <a:rPr lang="en-US" smtClean="0"/>
              <a:pPr>
                <a:defRPr/>
              </a:pPr>
              <a:t>28</a:t>
            </a:fld>
            <a:endParaRPr lang="en-US"/>
          </a:p>
        </p:txBody>
      </p:sp>
    </p:spTree>
    <p:extLst>
      <p:ext uri="{BB962C8B-B14F-4D97-AF65-F5344CB8AC3E}">
        <p14:creationId xmlns:p14="http://schemas.microsoft.com/office/powerpoint/2010/main" xmlns="" val="1558739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F7747FA5-7DBF-4787-98CD-3C5843D2809D}" type="slidenum">
              <a:rPr lang="en-US" smtClean="0"/>
              <a:pPr>
                <a:defRPr/>
              </a:pPr>
              <a:t>29</a:t>
            </a:fld>
            <a:endParaRPr lang="en-US"/>
          </a:p>
        </p:txBody>
      </p:sp>
    </p:spTree>
    <p:extLst>
      <p:ext uri="{BB962C8B-B14F-4D97-AF65-F5344CB8AC3E}">
        <p14:creationId xmlns:p14="http://schemas.microsoft.com/office/powerpoint/2010/main" xmlns="" val="3309107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F7747FA5-7DBF-4787-98CD-3C5843D2809D}" type="slidenum">
              <a:rPr lang="en-US" smtClean="0"/>
              <a:pPr>
                <a:defRPr/>
              </a:pPr>
              <a:t>30</a:t>
            </a:fld>
            <a:endParaRPr lang="en-US"/>
          </a:p>
        </p:txBody>
      </p:sp>
    </p:spTree>
    <p:extLst>
      <p:ext uri="{BB962C8B-B14F-4D97-AF65-F5344CB8AC3E}">
        <p14:creationId xmlns:p14="http://schemas.microsoft.com/office/powerpoint/2010/main" xmlns="" val="229388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F7747FA5-7DBF-4787-98CD-3C5843D2809D}" type="slidenum">
              <a:rPr lang="en-US" smtClean="0"/>
              <a:pPr>
                <a:defRPr/>
              </a:pPr>
              <a:t>31</a:t>
            </a:fld>
            <a:endParaRPr lang="en-US"/>
          </a:p>
        </p:txBody>
      </p:sp>
    </p:spTree>
    <p:extLst>
      <p:ext uri="{BB962C8B-B14F-4D97-AF65-F5344CB8AC3E}">
        <p14:creationId xmlns:p14="http://schemas.microsoft.com/office/powerpoint/2010/main" xmlns="" val="1997067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F7747FA5-7DBF-4787-98CD-3C5843D2809D}" type="slidenum">
              <a:rPr lang="en-US" smtClean="0"/>
              <a:pPr>
                <a:defRPr/>
              </a:pPr>
              <a:t>32</a:t>
            </a:fld>
            <a:endParaRPr lang="en-US"/>
          </a:p>
        </p:txBody>
      </p:sp>
    </p:spTree>
    <p:extLst>
      <p:ext uri="{BB962C8B-B14F-4D97-AF65-F5344CB8AC3E}">
        <p14:creationId xmlns:p14="http://schemas.microsoft.com/office/powerpoint/2010/main" xmlns="" val="1506016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F7747FA5-7DBF-4787-98CD-3C5843D2809D}" type="slidenum">
              <a:rPr lang="en-US" smtClean="0"/>
              <a:pPr>
                <a:defRPr/>
              </a:pPr>
              <a:t>13</a:t>
            </a:fld>
            <a:endParaRPr lang="en-US"/>
          </a:p>
        </p:txBody>
      </p:sp>
    </p:spTree>
    <p:extLst>
      <p:ext uri="{BB962C8B-B14F-4D97-AF65-F5344CB8AC3E}">
        <p14:creationId xmlns:p14="http://schemas.microsoft.com/office/powerpoint/2010/main" xmlns="" val="1358395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F7747FA5-7DBF-4787-98CD-3C5843D2809D}" type="slidenum">
              <a:rPr lang="en-US" smtClean="0"/>
              <a:pPr>
                <a:defRPr/>
              </a:pPr>
              <a:t>33</a:t>
            </a:fld>
            <a:endParaRPr lang="en-US"/>
          </a:p>
        </p:txBody>
      </p:sp>
    </p:spTree>
    <p:extLst>
      <p:ext uri="{BB962C8B-B14F-4D97-AF65-F5344CB8AC3E}">
        <p14:creationId xmlns:p14="http://schemas.microsoft.com/office/powerpoint/2010/main" xmlns="" val="2088176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F7747FA5-7DBF-4787-98CD-3C5843D2809D}" type="slidenum">
              <a:rPr lang="en-US" smtClean="0"/>
              <a:pPr>
                <a:defRPr/>
              </a:pPr>
              <a:t>34</a:t>
            </a:fld>
            <a:endParaRPr lang="en-US"/>
          </a:p>
        </p:txBody>
      </p:sp>
    </p:spTree>
    <p:extLst>
      <p:ext uri="{BB962C8B-B14F-4D97-AF65-F5344CB8AC3E}">
        <p14:creationId xmlns:p14="http://schemas.microsoft.com/office/powerpoint/2010/main" xmlns="" val="2146898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F7747FA5-7DBF-4787-98CD-3C5843D2809D}" type="slidenum">
              <a:rPr lang="en-US" smtClean="0"/>
              <a:pPr>
                <a:defRPr/>
              </a:pPr>
              <a:t>35</a:t>
            </a:fld>
            <a:endParaRPr lang="en-US"/>
          </a:p>
        </p:txBody>
      </p:sp>
    </p:spTree>
    <p:extLst>
      <p:ext uri="{BB962C8B-B14F-4D97-AF65-F5344CB8AC3E}">
        <p14:creationId xmlns:p14="http://schemas.microsoft.com/office/powerpoint/2010/main" xmlns="" val="36728405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F7747FA5-7DBF-4787-98CD-3C5843D2809D}" type="slidenum">
              <a:rPr lang="en-US" smtClean="0"/>
              <a:pPr>
                <a:defRPr/>
              </a:pPr>
              <a:t>36</a:t>
            </a:fld>
            <a:endParaRPr lang="en-US"/>
          </a:p>
        </p:txBody>
      </p:sp>
    </p:spTree>
    <p:extLst>
      <p:ext uri="{BB962C8B-B14F-4D97-AF65-F5344CB8AC3E}">
        <p14:creationId xmlns:p14="http://schemas.microsoft.com/office/powerpoint/2010/main" xmlns="" val="39630478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F7747FA5-7DBF-4787-98CD-3C5843D2809D}" type="slidenum">
              <a:rPr lang="en-US" smtClean="0"/>
              <a:pPr>
                <a:defRPr/>
              </a:pPr>
              <a:t>37</a:t>
            </a:fld>
            <a:endParaRPr lang="en-US"/>
          </a:p>
        </p:txBody>
      </p:sp>
    </p:spTree>
    <p:extLst>
      <p:ext uri="{BB962C8B-B14F-4D97-AF65-F5344CB8AC3E}">
        <p14:creationId xmlns:p14="http://schemas.microsoft.com/office/powerpoint/2010/main" xmlns="" val="39630478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F7747FA5-7DBF-4787-98CD-3C5843D2809D}" type="slidenum">
              <a:rPr lang="en-US" smtClean="0"/>
              <a:pPr>
                <a:defRPr/>
              </a:pPr>
              <a:t>38</a:t>
            </a:fld>
            <a:endParaRPr lang="en-US"/>
          </a:p>
        </p:txBody>
      </p:sp>
    </p:spTree>
    <p:extLst>
      <p:ext uri="{BB962C8B-B14F-4D97-AF65-F5344CB8AC3E}">
        <p14:creationId xmlns:p14="http://schemas.microsoft.com/office/powerpoint/2010/main" xmlns="" val="39630478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F7747FA5-7DBF-4787-98CD-3C5843D2809D}" type="slidenum">
              <a:rPr lang="en-US" smtClean="0"/>
              <a:pPr>
                <a:defRPr/>
              </a:pPr>
              <a:t>39</a:t>
            </a:fld>
            <a:endParaRPr lang="en-US"/>
          </a:p>
        </p:txBody>
      </p:sp>
    </p:spTree>
    <p:extLst>
      <p:ext uri="{BB962C8B-B14F-4D97-AF65-F5344CB8AC3E}">
        <p14:creationId xmlns:p14="http://schemas.microsoft.com/office/powerpoint/2010/main" xmlns="" val="39630478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F7747FA5-7DBF-4787-98CD-3C5843D2809D}" type="slidenum">
              <a:rPr lang="en-US" smtClean="0"/>
              <a:pPr>
                <a:defRPr/>
              </a:pPr>
              <a:t>40</a:t>
            </a:fld>
            <a:endParaRPr lang="en-US"/>
          </a:p>
        </p:txBody>
      </p:sp>
    </p:spTree>
    <p:extLst>
      <p:ext uri="{BB962C8B-B14F-4D97-AF65-F5344CB8AC3E}">
        <p14:creationId xmlns:p14="http://schemas.microsoft.com/office/powerpoint/2010/main" xmlns="" val="39630478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F7747FA5-7DBF-4787-98CD-3C5843D2809D}" type="slidenum">
              <a:rPr lang="en-US" smtClean="0"/>
              <a:pPr>
                <a:defRPr/>
              </a:pPr>
              <a:t>41</a:t>
            </a:fld>
            <a:endParaRPr lang="en-US"/>
          </a:p>
        </p:txBody>
      </p:sp>
    </p:spTree>
    <p:extLst>
      <p:ext uri="{BB962C8B-B14F-4D97-AF65-F5344CB8AC3E}">
        <p14:creationId xmlns:p14="http://schemas.microsoft.com/office/powerpoint/2010/main" xmlns="" val="39630478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F7747FA5-7DBF-4787-98CD-3C5843D2809D}" type="slidenum">
              <a:rPr lang="en-US" smtClean="0"/>
              <a:pPr>
                <a:defRPr/>
              </a:pPr>
              <a:t>42</a:t>
            </a:fld>
            <a:endParaRPr lang="en-US"/>
          </a:p>
        </p:txBody>
      </p:sp>
    </p:spTree>
    <p:extLst>
      <p:ext uri="{BB962C8B-B14F-4D97-AF65-F5344CB8AC3E}">
        <p14:creationId xmlns:p14="http://schemas.microsoft.com/office/powerpoint/2010/main" xmlns="" val="3963047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F7747FA5-7DBF-4787-98CD-3C5843D2809D}" type="slidenum">
              <a:rPr lang="en-US" smtClean="0"/>
              <a:pPr>
                <a:defRPr/>
              </a:pPr>
              <a:t>14</a:t>
            </a:fld>
            <a:endParaRPr lang="en-US"/>
          </a:p>
        </p:txBody>
      </p:sp>
    </p:spTree>
    <p:extLst>
      <p:ext uri="{BB962C8B-B14F-4D97-AF65-F5344CB8AC3E}">
        <p14:creationId xmlns:p14="http://schemas.microsoft.com/office/powerpoint/2010/main" xmlns="" val="13583959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F7747FA5-7DBF-4787-98CD-3C5843D2809D}" type="slidenum">
              <a:rPr lang="en-US" smtClean="0"/>
              <a:pPr>
                <a:defRPr/>
              </a:pPr>
              <a:t>43</a:t>
            </a:fld>
            <a:endParaRPr lang="en-US"/>
          </a:p>
        </p:txBody>
      </p:sp>
    </p:spTree>
    <p:extLst>
      <p:ext uri="{BB962C8B-B14F-4D97-AF65-F5344CB8AC3E}">
        <p14:creationId xmlns:p14="http://schemas.microsoft.com/office/powerpoint/2010/main" xmlns="" val="39630478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F7747FA5-7DBF-4787-98CD-3C5843D2809D}" type="slidenum">
              <a:rPr lang="en-US" smtClean="0"/>
              <a:pPr>
                <a:defRPr/>
              </a:pPr>
              <a:t>44</a:t>
            </a:fld>
            <a:endParaRPr lang="en-US"/>
          </a:p>
        </p:txBody>
      </p:sp>
    </p:spTree>
    <p:extLst>
      <p:ext uri="{BB962C8B-B14F-4D97-AF65-F5344CB8AC3E}">
        <p14:creationId xmlns:p14="http://schemas.microsoft.com/office/powerpoint/2010/main" xmlns="" val="39630478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F7747FA5-7DBF-4787-98CD-3C5843D2809D}" type="slidenum">
              <a:rPr lang="en-US" smtClean="0"/>
              <a:pPr>
                <a:defRPr/>
              </a:pPr>
              <a:t>45</a:t>
            </a:fld>
            <a:endParaRPr lang="en-US"/>
          </a:p>
        </p:txBody>
      </p:sp>
    </p:spTree>
    <p:extLst>
      <p:ext uri="{BB962C8B-B14F-4D97-AF65-F5344CB8AC3E}">
        <p14:creationId xmlns:p14="http://schemas.microsoft.com/office/powerpoint/2010/main" xmlns="" val="39630478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F7747FA5-7DBF-4787-98CD-3C5843D2809D}" type="slidenum">
              <a:rPr lang="en-US" smtClean="0"/>
              <a:pPr>
                <a:defRPr/>
              </a:pPr>
              <a:t>46</a:t>
            </a:fld>
            <a:endParaRPr lang="en-US"/>
          </a:p>
        </p:txBody>
      </p:sp>
    </p:spTree>
    <p:extLst>
      <p:ext uri="{BB962C8B-B14F-4D97-AF65-F5344CB8AC3E}">
        <p14:creationId xmlns:p14="http://schemas.microsoft.com/office/powerpoint/2010/main" xmlns="" val="39630478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F7747FA5-7DBF-4787-98CD-3C5843D2809D}" type="slidenum">
              <a:rPr lang="en-US" smtClean="0"/>
              <a:pPr>
                <a:defRPr/>
              </a:pPr>
              <a:t>47</a:t>
            </a:fld>
            <a:endParaRPr lang="en-US"/>
          </a:p>
        </p:txBody>
      </p:sp>
    </p:spTree>
    <p:extLst>
      <p:ext uri="{BB962C8B-B14F-4D97-AF65-F5344CB8AC3E}">
        <p14:creationId xmlns:p14="http://schemas.microsoft.com/office/powerpoint/2010/main" xmlns="" val="39630478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pPr eaLnBrk="1" hangingPunct="1">
              <a:defRPr/>
            </a:pPr>
            <a:endParaRPr lang="pt-BR" dirty="0">
              <a:solidFill>
                <a:schemeClr val="accent4"/>
              </a:solidFill>
              <a:ea typeface="ＭＳ Ｐゴシック" panose="020B0600070205080204" pitchFamily="34" charset="-128"/>
            </a:endParaRPr>
          </a:p>
        </p:txBody>
      </p:sp>
      <p:sp>
        <p:nvSpPr>
          <p:cNvPr id="4" name="Espaço Reservado para Número de Slide 3"/>
          <p:cNvSpPr>
            <a:spLocks noGrp="1"/>
          </p:cNvSpPr>
          <p:nvPr>
            <p:ph type="sldNum" sz="quarter" idx="10"/>
          </p:nvPr>
        </p:nvSpPr>
        <p:spPr/>
        <p:txBody>
          <a:bodyPr/>
          <a:lstStyle/>
          <a:p>
            <a:pPr>
              <a:defRPr/>
            </a:pPr>
            <a:fld id="{F7747FA5-7DBF-4787-98CD-3C5843D2809D}" type="slidenum">
              <a:rPr lang="en-US" smtClean="0"/>
              <a:pPr>
                <a:defRPr/>
              </a:pPr>
              <a:t>49</a:t>
            </a:fld>
            <a:endParaRPr lang="en-US"/>
          </a:p>
        </p:txBody>
      </p:sp>
    </p:spTree>
    <p:extLst>
      <p:ext uri="{BB962C8B-B14F-4D97-AF65-F5344CB8AC3E}">
        <p14:creationId xmlns:p14="http://schemas.microsoft.com/office/powerpoint/2010/main" xmlns="" val="304321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F7747FA5-7DBF-4787-98CD-3C5843D2809D}" type="slidenum">
              <a:rPr lang="en-US" smtClean="0"/>
              <a:pPr>
                <a:defRPr/>
              </a:pPr>
              <a:t>15</a:t>
            </a:fld>
            <a:endParaRPr lang="en-US"/>
          </a:p>
        </p:txBody>
      </p:sp>
    </p:spTree>
    <p:extLst>
      <p:ext uri="{BB962C8B-B14F-4D97-AF65-F5344CB8AC3E}">
        <p14:creationId xmlns:p14="http://schemas.microsoft.com/office/powerpoint/2010/main" xmlns="" val="1358395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F7747FA5-7DBF-4787-98CD-3C5843D2809D}" type="slidenum">
              <a:rPr lang="en-US" smtClean="0"/>
              <a:pPr>
                <a:defRPr/>
              </a:pPr>
              <a:t>16</a:t>
            </a:fld>
            <a:endParaRPr lang="en-US"/>
          </a:p>
        </p:txBody>
      </p:sp>
    </p:spTree>
    <p:extLst>
      <p:ext uri="{BB962C8B-B14F-4D97-AF65-F5344CB8AC3E}">
        <p14:creationId xmlns:p14="http://schemas.microsoft.com/office/powerpoint/2010/main" xmlns="" val="1358395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F7747FA5-7DBF-4787-98CD-3C5843D2809D}" type="slidenum">
              <a:rPr lang="en-US" smtClean="0"/>
              <a:pPr>
                <a:defRPr/>
              </a:pPr>
              <a:t>17</a:t>
            </a:fld>
            <a:endParaRPr lang="en-US"/>
          </a:p>
        </p:txBody>
      </p:sp>
    </p:spTree>
    <p:extLst>
      <p:ext uri="{BB962C8B-B14F-4D97-AF65-F5344CB8AC3E}">
        <p14:creationId xmlns:p14="http://schemas.microsoft.com/office/powerpoint/2010/main" xmlns="" val="1358395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F7747FA5-7DBF-4787-98CD-3C5843D2809D}" type="slidenum">
              <a:rPr lang="en-US" smtClean="0"/>
              <a:pPr>
                <a:defRPr/>
              </a:pPr>
              <a:t>18</a:t>
            </a:fld>
            <a:endParaRPr lang="en-US"/>
          </a:p>
        </p:txBody>
      </p:sp>
    </p:spTree>
    <p:extLst>
      <p:ext uri="{BB962C8B-B14F-4D97-AF65-F5344CB8AC3E}">
        <p14:creationId xmlns:p14="http://schemas.microsoft.com/office/powerpoint/2010/main" xmlns="" val="1358395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F7747FA5-7DBF-4787-98CD-3C5843D2809D}" type="slidenum">
              <a:rPr lang="en-US" smtClean="0"/>
              <a:pPr>
                <a:defRPr/>
              </a:pPr>
              <a:t>19</a:t>
            </a:fld>
            <a:endParaRPr lang="en-US"/>
          </a:p>
        </p:txBody>
      </p:sp>
    </p:spTree>
    <p:extLst>
      <p:ext uri="{BB962C8B-B14F-4D97-AF65-F5344CB8AC3E}">
        <p14:creationId xmlns:p14="http://schemas.microsoft.com/office/powerpoint/2010/main" xmlns="" val="1358395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F7747FA5-7DBF-4787-98CD-3C5843D2809D}" type="slidenum">
              <a:rPr lang="en-US" smtClean="0"/>
              <a:pPr>
                <a:defRPr/>
              </a:pPr>
              <a:t>21</a:t>
            </a:fld>
            <a:endParaRPr lang="en-US"/>
          </a:p>
        </p:txBody>
      </p:sp>
    </p:spTree>
    <p:extLst>
      <p:ext uri="{BB962C8B-B14F-4D97-AF65-F5344CB8AC3E}">
        <p14:creationId xmlns:p14="http://schemas.microsoft.com/office/powerpoint/2010/main" xmlns="" val="13583959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são 2020">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3252" y="1029"/>
            <a:ext cx="9157252" cy="5142472"/>
          </a:xfrm>
          <a:prstGeom prst="rect">
            <a:avLst/>
          </a:prstGeom>
        </p:spPr>
      </p:pic>
      <p:sp>
        <p:nvSpPr>
          <p:cNvPr id="8" name="Retângulo 7"/>
          <p:cNvSpPr/>
          <p:nvPr userDrawn="1"/>
        </p:nvSpPr>
        <p:spPr>
          <a:xfrm>
            <a:off x="-13252" y="2949792"/>
            <a:ext cx="9157252" cy="1458162"/>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pt-BR">
              <a:solidFill>
                <a:prstClr val="white"/>
              </a:solidFill>
            </a:endParaRPr>
          </a:p>
        </p:txBody>
      </p:sp>
      <p:pic>
        <p:nvPicPr>
          <p:cNvPr id="9" name="Imagem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07504" y="337734"/>
            <a:ext cx="4499992" cy="1189720"/>
          </a:xfrm>
          <a:prstGeom prst="rect">
            <a:avLst/>
          </a:prstGeom>
        </p:spPr>
      </p:pic>
      <p:sp>
        <p:nvSpPr>
          <p:cNvPr id="6" name="Pentágono 5"/>
          <p:cNvSpPr/>
          <p:nvPr userDrawn="1"/>
        </p:nvSpPr>
        <p:spPr>
          <a:xfrm flipV="1">
            <a:off x="0" y="1835384"/>
            <a:ext cx="5580112" cy="34289"/>
          </a:xfrm>
          <a:prstGeom prst="homePlate">
            <a:avLst/>
          </a:prstGeom>
          <a:solidFill>
            <a:srgbClr val="06334E">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pt-BR">
              <a:ln>
                <a:solidFill>
                  <a:srgbClr val="1F497D">
                    <a:lumMod val="75000"/>
                  </a:srgbClr>
                </a:solidFill>
              </a:ln>
              <a:solidFill>
                <a:prstClr val="white"/>
              </a:solidFill>
            </a:endParaRPr>
          </a:p>
        </p:txBody>
      </p:sp>
      <p:pic>
        <p:nvPicPr>
          <p:cNvPr id="10" name="Imagem 9"/>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756151" y="1565711"/>
            <a:ext cx="3206528" cy="571618"/>
          </a:xfrm>
          <a:prstGeom prst="rect">
            <a:avLst/>
          </a:prstGeom>
        </p:spPr>
      </p:pic>
    </p:spTree>
    <p:extLst>
      <p:ext uri="{BB962C8B-B14F-4D97-AF65-F5344CB8AC3E}">
        <p14:creationId xmlns:p14="http://schemas.microsoft.com/office/powerpoint/2010/main" xmlns="" val="12971463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são 2020 ">
    <p:spTree>
      <p:nvGrpSpPr>
        <p:cNvPr id="1" name=""/>
        <p:cNvGrpSpPr/>
        <p:nvPr/>
      </p:nvGrpSpPr>
      <p:grpSpPr>
        <a:xfrm>
          <a:off x="0" y="0"/>
          <a:ext cx="0" cy="0"/>
          <a:chOff x="0" y="0"/>
          <a:chExt cx="0" cy="0"/>
        </a:xfrm>
      </p:grpSpPr>
      <p:pic>
        <p:nvPicPr>
          <p:cNvPr id="6" name="Imagem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029131" y="242781"/>
            <a:ext cx="2014415" cy="359104"/>
          </a:xfrm>
          <a:prstGeom prst="rect">
            <a:avLst/>
          </a:prstGeom>
        </p:spPr>
      </p:pic>
      <p:sp>
        <p:nvSpPr>
          <p:cNvPr id="13" name="Retângulo 12"/>
          <p:cNvSpPr/>
          <p:nvPr userDrawn="1"/>
        </p:nvSpPr>
        <p:spPr>
          <a:xfrm>
            <a:off x="-20140" y="9821"/>
            <a:ext cx="6328984" cy="756084"/>
          </a:xfrm>
          <a:prstGeom prst="rect">
            <a:avLst/>
          </a:prstGeom>
          <a:solidFill>
            <a:srgbClr val="083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pt-BR" dirty="0">
              <a:solidFill>
                <a:prstClr val="white"/>
              </a:solidFill>
            </a:endParaRPr>
          </a:p>
        </p:txBody>
      </p:sp>
      <p:sp>
        <p:nvSpPr>
          <p:cNvPr id="14" name="Retângulo 13"/>
          <p:cNvSpPr/>
          <p:nvPr userDrawn="1"/>
        </p:nvSpPr>
        <p:spPr>
          <a:xfrm>
            <a:off x="6325660" y="9821"/>
            <a:ext cx="196385" cy="756084"/>
          </a:xfrm>
          <a:prstGeom prst="rect">
            <a:avLst/>
          </a:prstGeom>
          <a:solidFill>
            <a:srgbClr val="B0E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pt-BR">
              <a:solidFill>
                <a:prstClr val="white"/>
              </a:solidFill>
            </a:endParaRPr>
          </a:p>
        </p:txBody>
      </p:sp>
      <p:sp>
        <p:nvSpPr>
          <p:cNvPr id="15" name="Retângulo 14"/>
          <p:cNvSpPr/>
          <p:nvPr userDrawn="1"/>
        </p:nvSpPr>
        <p:spPr>
          <a:xfrm>
            <a:off x="6538682" y="9821"/>
            <a:ext cx="196385" cy="756084"/>
          </a:xfrm>
          <a:prstGeom prst="rect">
            <a:avLst/>
          </a:prstGeom>
          <a:solidFill>
            <a:srgbClr val="83B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pt-BR">
              <a:solidFill>
                <a:prstClr val="white"/>
              </a:solidFill>
            </a:endParaRPr>
          </a:p>
        </p:txBody>
      </p:sp>
      <p:sp>
        <p:nvSpPr>
          <p:cNvPr id="16" name="Retângulo 15"/>
          <p:cNvSpPr/>
          <p:nvPr userDrawn="1"/>
        </p:nvSpPr>
        <p:spPr>
          <a:xfrm>
            <a:off x="6751882" y="9821"/>
            <a:ext cx="196385" cy="756084"/>
          </a:xfrm>
          <a:prstGeom prst="rect">
            <a:avLst/>
          </a:prstGeom>
          <a:solidFill>
            <a:srgbClr val="30A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pt-BR">
              <a:solidFill>
                <a:prstClr val="white"/>
              </a:solidFill>
            </a:endParaRPr>
          </a:p>
        </p:txBody>
      </p:sp>
      <p:pic>
        <p:nvPicPr>
          <p:cNvPr id="3" name="Imagem 2"/>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0" y="5011545"/>
            <a:ext cx="9144000" cy="127846"/>
          </a:xfrm>
          <a:prstGeom prst="rect">
            <a:avLst/>
          </a:prstGeom>
        </p:spPr>
      </p:pic>
    </p:spTree>
    <p:extLst>
      <p:ext uri="{BB962C8B-B14F-4D97-AF65-F5344CB8AC3E}">
        <p14:creationId xmlns:p14="http://schemas.microsoft.com/office/powerpoint/2010/main" xmlns="" val="299131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são 2020  ">
    <p:spTree>
      <p:nvGrpSpPr>
        <p:cNvPr id="1" name=""/>
        <p:cNvGrpSpPr/>
        <p:nvPr/>
      </p:nvGrpSpPr>
      <p:grpSpPr>
        <a:xfrm>
          <a:off x="0" y="0"/>
          <a:ext cx="0" cy="0"/>
          <a:chOff x="0" y="0"/>
          <a:chExt cx="0" cy="0"/>
        </a:xfrm>
      </p:grpSpPr>
      <p:pic>
        <p:nvPicPr>
          <p:cNvPr id="10" name="Imagem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3252" y="515"/>
            <a:ext cx="9157252" cy="5142472"/>
          </a:xfrm>
          <a:prstGeom prst="rect">
            <a:avLst/>
          </a:prstGeom>
        </p:spPr>
      </p:pic>
      <p:pic>
        <p:nvPicPr>
          <p:cNvPr id="6" name="Imagem 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305488" y="1760824"/>
            <a:ext cx="3337139" cy="594902"/>
          </a:xfrm>
          <a:prstGeom prst="rect">
            <a:avLst/>
          </a:prstGeom>
        </p:spPr>
      </p:pic>
      <p:sp>
        <p:nvSpPr>
          <p:cNvPr id="12" name="CaixaDeTexto 11"/>
          <p:cNvSpPr txBox="1"/>
          <p:nvPr userDrawn="1"/>
        </p:nvSpPr>
        <p:spPr>
          <a:xfrm>
            <a:off x="459102" y="1760209"/>
            <a:ext cx="3663141" cy="553998"/>
          </a:xfrm>
          <a:prstGeom prst="rect">
            <a:avLst/>
          </a:prstGeom>
          <a:noFill/>
        </p:spPr>
        <p:txBody>
          <a:bodyPr wrap="square" rtlCol="0">
            <a:spAutoFit/>
          </a:bodyPr>
          <a:lstStyle/>
          <a:p>
            <a:pPr defTabSz="685800" fontAlgn="auto">
              <a:spcBef>
                <a:spcPts val="0"/>
              </a:spcBef>
              <a:spcAft>
                <a:spcPts val="0"/>
              </a:spcAft>
            </a:pPr>
            <a:r>
              <a:rPr lang="pt-BR" sz="3000" b="1" dirty="0">
                <a:solidFill>
                  <a:srgbClr val="06334E"/>
                </a:solidFill>
                <a:latin typeface="Calibri"/>
                <a:ea typeface="+mn-ea"/>
                <a:cs typeface="Arial" panose="020B0604020202020204" pitchFamily="34" charset="0"/>
              </a:rPr>
              <a:t>Obrigado!</a:t>
            </a:r>
          </a:p>
        </p:txBody>
      </p:sp>
    </p:spTree>
    <p:extLst>
      <p:ext uri="{BB962C8B-B14F-4D97-AF65-F5344CB8AC3E}">
        <p14:creationId xmlns:p14="http://schemas.microsoft.com/office/powerpoint/2010/main" xmlns="" val="10339034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56729690"/>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8.jpe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25.jpeg"/><Relationship Id="rId4" Type="http://schemas.openxmlformats.org/officeDocument/2006/relationships/image" Target="../media/image46.jpe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jpeg"/></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luizlobato0101@gmail.com" TargetMode="Externa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3" Type="http://schemas.openxmlformats.org/officeDocument/2006/relationships/image" Target="../media/image64.jpeg"/><Relationship Id="rId7" Type="http://schemas.openxmlformats.org/officeDocument/2006/relationships/image" Target="../media/image6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jpeg"/></Relationships>
</file>

<file path=ppt/slides/_rels/slide3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jpeg"/><Relationship Id="rId4" Type="http://schemas.openxmlformats.org/officeDocument/2006/relationships/image" Target="../media/image69.png"/></Relationships>
</file>

<file path=ppt/slides/_rels/slide33.xml.rels><?xml version="1.0" encoding="UTF-8" standalone="yes"?>
<Relationships xmlns="http://schemas.openxmlformats.org/package/2006/relationships"><Relationship Id="rId3" Type="http://schemas.openxmlformats.org/officeDocument/2006/relationships/image" Target="../media/image72.gi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76.jpeg"/><Relationship Id="rId4" Type="http://schemas.openxmlformats.org/officeDocument/2006/relationships/image" Target="../media/image75.png"/></Relationships>
</file>

<file path=ppt/slides/_rels/slide3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8.jpeg"/></Relationships>
</file>

<file path=ppt/slides/_rels/slide3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3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84.png"/></Relationships>
</file>

<file path=ppt/slides/_rels/slide3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11.png"/><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9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9.png"/><Relationship Id="rId4" Type="http://schemas.openxmlformats.org/officeDocument/2006/relationships/image" Target="../media/image88.png"/></Relationships>
</file>

<file path=ppt/slides/_rels/slide4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4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94.png"/><Relationship Id="rId4" Type="http://schemas.openxmlformats.org/officeDocument/2006/relationships/image" Target="../media/image93.png"/></Relationships>
</file>

<file path=ppt/slides/_rels/slide4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g1.globo.com/economia/noticia/2018/08/31/pib-do-brasil-cresce-02-no-2o-trimestre.ghtm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97.png"/><Relationship Id="rId4" Type="http://schemas.openxmlformats.org/officeDocument/2006/relationships/hyperlink" Target="https://g1.globo.com/economia/noticia/2018/08/27/mercado-financeiro-eleva-estimativa-de-inflacao-e-ve-alta-menor-do-pib-em-2018.ghtml"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4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hyperlink" Target="mailto:luizlobato0101@gmail.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luizlobato0101.com.br/QUASEMILALUNOS" TargetMode="Externa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11.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p:cNvSpPr txBox="1"/>
          <p:nvPr/>
        </p:nvSpPr>
        <p:spPr>
          <a:xfrm>
            <a:off x="2843808" y="4123115"/>
            <a:ext cx="3240360" cy="253916"/>
          </a:xfrm>
          <a:prstGeom prst="rect">
            <a:avLst/>
          </a:prstGeom>
          <a:noFill/>
        </p:spPr>
        <p:txBody>
          <a:bodyPr wrap="square" rtlCol="0">
            <a:spAutoFit/>
          </a:bodyPr>
          <a:lstStyle/>
          <a:p>
            <a:pPr algn="ctr" defTabSz="685800" fontAlgn="auto">
              <a:spcBef>
                <a:spcPts val="0"/>
              </a:spcBef>
              <a:spcAft>
                <a:spcPts val="0"/>
              </a:spcAft>
              <a:defRPr/>
            </a:pPr>
            <a:r>
              <a:rPr lang="pt-BR" sz="1050" b="1" dirty="0" smtClean="0">
                <a:solidFill>
                  <a:srgbClr val="4F81BD">
                    <a:lumMod val="50000"/>
                  </a:srgbClr>
                </a:solidFill>
                <a:latin typeface="Calibri"/>
                <a:ea typeface="+mn-ea"/>
              </a:rPr>
              <a:t>ADMINISTRAÇÃO </a:t>
            </a:r>
            <a:r>
              <a:rPr lang="pt-BR" sz="1050" b="1" dirty="0">
                <a:solidFill>
                  <a:srgbClr val="4F81BD">
                    <a:lumMod val="50000"/>
                  </a:srgbClr>
                </a:solidFill>
                <a:latin typeface="Calibri"/>
                <a:ea typeface="+mn-ea"/>
              </a:rPr>
              <a:t>- Nova Iguaçu </a:t>
            </a:r>
            <a:r>
              <a:rPr lang="pt-BR" sz="1050" b="1" dirty="0" smtClean="0">
                <a:solidFill>
                  <a:srgbClr val="4F81BD">
                    <a:lumMod val="50000"/>
                  </a:srgbClr>
                </a:solidFill>
                <a:latin typeface="Calibri"/>
                <a:ea typeface="+mn-ea"/>
              </a:rPr>
              <a:t> </a:t>
            </a:r>
            <a:r>
              <a:rPr lang="pt-BR" sz="1050" b="1" dirty="0">
                <a:solidFill>
                  <a:srgbClr val="4F81BD">
                    <a:lumMod val="50000"/>
                  </a:srgbClr>
                </a:solidFill>
                <a:latin typeface="Calibri"/>
                <a:ea typeface="+mn-ea"/>
              </a:rPr>
              <a:t>– </a:t>
            </a:r>
            <a:r>
              <a:rPr lang="pt-BR" sz="1050" b="1" dirty="0" smtClean="0">
                <a:solidFill>
                  <a:srgbClr val="4F81BD">
                    <a:lumMod val="50000"/>
                  </a:srgbClr>
                </a:solidFill>
                <a:latin typeface="Calibri"/>
                <a:ea typeface="+mn-ea"/>
              </a:rPr>
              <a:t>2018.02</a:t>
            </a:r>
            <a:endParaRPr lang="pt-BR" sz="1050" b="1" dirty="0">
              <a:solidFill>
                <a:srgbClr val="4F81BD">
                  <a:lumMod val="50000"/>
                </a:srgbClr>
              </a:solidFill>
              <a:latin typeface="Calibri"/>
              <a:ea typeface="+mn-ea"/>
            </a:endParaRPr>
          </a:p>
        </p:txBody>
      </p:sp>
      <p:sp>
        <p:nvSpPr>
          <p:cNvPr id="7" name="CaixaDeTexto 6"/>
          <p:cNvSpPr txBox="1"/>
          <p:nvPr/>
        </p:nvSpPr>
        <p:spPr>
          <a:xfrm>
            <a:off x="136188" y="1829677"/>
            <a:ext cx="6136621" cy="1446550"/>
          </a:xfrm>
          <a:prstGeom prst="rect">
            <a:avLst/>
          </a:prstGeom>
          <a:noFill/>
        </p:spPr>
        <p:txBody>
          <a:bodyPr wrap="square">
            <a:spAutoFit/>
          </a:bodyPr>
          <a:lstStyle/>
          <a:p>
            <a:pPr algn="ctr" defTabSz="685800" fontAlgn="auto">
              <a:spcBef>
                <a:spcPts val="0"/>
              </a:spcBef>
              <a:spcAft>
                <a:spcPts val="0"/>
              </a:spcAft>
              <a:defRPr/>
            </a:pPr>
            <a:r>
              <a:rPr lang="pt-BR" sz="4400" b="1" dirty="0" smtClean="0">
                <a:solidFill>
                  <a:srgbClr val="1F497D"/>
                </a:solidFill>
                <a:effectLst>
                  <a:outerShdw blurRad="38100" dist="38100" dir="2700000" algn="tl">
                    <a:srgbClr val="000000">
                      <a:alpha val="43137"/>
                    </a:srgbClr>
                  </a:outerShdw>
                </a:effectLst>
                <a:latin typeface="Calibri"/>
                <a:ea typeface="+mn-ea"/>
                <a:cs typeface="Arial" pitchFamily="34" charset="0"/>
              </a:rPr>
              <a:t>GST 1078 </a:t>
            </a:r>
            <a:endParaRPr lang="pt-BR" sz="4400" b="1" dirty="0">
              <a:solidFill>
                <a:srgbClr val="1F497D"/>
              </a:solidFill>
              <a:effectLst>
                <a:outerShdw blurRad="38100" dist="38100" dir="2700000" algn="tl">
                  <a:srgbClr val="000000">
                    <a:alpha val="43137"/>
                  </a:srgbClr>
                </a:outerShdw>
              </a:effectLst>
              <a:latin typeface="Calibri"/>
              <a:ea typeface="+mn-ea"/>
              <a:cs typeface="Arial" pitchFamily="34" charset="0"/>
            </a:endParaRPr>
          </a:p>
          <a:p>
            <a:pPr algn="ctr" defTabSz="685800" fontAlgn="auto">
              <a:spcBef>
                <a:spcPts val="0"/>
              </a:spcBef>
              <a:spcAft>
                <a:spcPts val="0"/>
              </a:spcAft>
              <a:defRPr/>
            </a:pPr>
            <a:r>
              <a:rPr lang="pt-BR" sz="4400" b="1" dirty="0" smtClean="0">
                <a:solidFill>
                  <a:srgbClr val="1F497D"/>
                </a:solidFill>
                <a:effectLst>
                  <a:outerShdw blurRad="38100" dist="38100" dir="2700000" algn="tl">
                    <a:srgbClr val="000000">
                      <a:alpha val="43137"/>
                    </a:srgbClr>
                  </a:outerShdw>
                </a:effectLst>
                <a:latin typeface="Calibri"/>
                <a:ea typeface="+mn-ea"/>
                <a:cs typeface="Arial" pitchFamily="34" charset="0"/>
              </a:rPr>
              <a:t>PANORAMA ECONÔMICO</a:t>
            </a:r>
            <a:endParaRPr lang="pt-BR" sz="4400" b="1" dirty="0">
              <a:solidFill>
                <a:srgbClr val="1F497D"/>
              </a:solidFill>
              <a:effectLst>
                <a:outerShdw blurRad="38100" dist="38100" dir="2700000" algn="tl">
                  <a:srgbClr val="000000">
                    <a:alpha val="43137"/>
                  </a:srgbClr>
                </a:outerShdw>
              </a:effectLst>
              <a:latin typeface="Calibri"/>
              <a:ea typeface="+mn-ea"/>
              <a:cs typeface="Arial" pitchFamily="34" charset="0"/>
            </a:endParaRPr>
          </a:p>
        </p:txBody>
      </p:sp>
      <p:sp>
        <p:nvSpPr>
          <p:cNvPr id="8" name="Retângulo 7"/>
          <p:cNvSpPr/>
          <p:nvPr/>
        </p:nvSpPr>
        <p:spPr>
          <a:xfrm>
            <a:off x="904674" y="3436145"/>
            <a:ext cx="7645866" cy="584775"/>
          </a:xfrm>
          <a:prstGeom prst="rect">
            <a:avLst/>
          </a:prstGeom>
        </p:spPr>
        <p:txBody>
          <a:bodyPr wrap="square">
            <a:spAutoFit/>
          </a:bodyPr>
          <a:lstStyle/>
          <a:p>
            <a:pPr algn="ctr" defTabSz="685800" fontAlgn="auto">
              <a:spcBef>
                <a:spcPct val="20000"/>
              </a:spcBef>
              <a:spcAft>
                <a:spcPts val="0"/>
              </a:spcAft>
              <a:buClr>
                <a:srgbClr val="2B4475"/>
              </a:buClr>
              <a:defRPr/>
            </a:pPr>
            <a:r>
              <a:rPr lang="pt-BR" sz="3200" b="1" kern="0" dirty="0">
                <a:solidFill>
                  <a:srgbClr val="2B4475"/>
                </a:solidFill>
                <a:effectLst>
                  <a:outerShdw blurRad="38100" dist="38100" dir="2700000" algn="tl">
                    <a:srgbClr val="000000">
                      <a:alpha val="43137"/>
                    </a:srgbClr>
                  </a:outerShdw>
                </a:effectLst>
                <a:latin typeface="Calibri"/>
                <a:ea typeface="+mn-ea"/>
                <a:cs typeface="Arial" pitchFamily="34" charset="0"/>
              </a:rPr>
              <a:t>Prof. Adm. </a:t>
            </a:r>
            <a:r>
              <a:rPr lang="pt-BR" sz="3200" b="1" i="1" kern="0" dirty="0">
                <a:solidFill>
                  <a:srgbClr val="2B4475"/>
                </a:solidFill>
                <a:effectLst>
                  <a:outerShdw blurRad="38100" dist="38100" dir="2700000" algn="tl">
                    <a:srgbClr val="000000">
                      <a:alpha val="43137"/>
                    </a:srgbClr>
                  </a:outerShdw>
                </a:effectLst>
                <a:latin typeface="Calibri"/>
                <a:ea typeface="+mn-ea"/>
                <a:cs typeface="Arial" pitchFamily="34" charset="0"/>
              </a:rPr>
              <a:t>Msc</a:t>
            </a:r>
            <a:r>
              <a:rPr lang="pt-BR" sz="3200" b="1" kern="0" dirty="0">
                <a:solidFill>
                  <a:srgbClr val="2B4475"/>
                </a:solidFill>
                <a:effectLst>
                  <a:outerShdw blurRad="38100" dist="38100" dir="2700000" algn="tl">
                    <a:srgbClr val="000000">
                      <a:alpha val="43137"/>
                    </a:srgbClr>
                  </a:outerShdw>
                </a:effectLst>
                <a:latin typeface="Calibri"/>
                <a:ea typeface="+mn-ea"/>
                <a:cs typeface="Arial" pitchFamily="34" charset="0"/>
              </a:rPr>
              <a:t>. Luiz Cláudio Brites Lobato</a:t>
            </a:r>
          </a:p>
        </p:txBody>
      </p:sp>
    </p:spTree>
    <p:extLst>
      <p:ext uri="{BB962C8B-B14F-4D97-AF65-F5344CB8AC3E}">
        <p14:creationId xmlns:p14="http://schemas.microsoft.com/office/powerpoint/2010/main" xmlns="" val="97384785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6989674" y="897138"/>
            <a:ext cx="890810" cy="11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 name="CaixaDeTexto 3"/>
          <p:cNvSpPr txBox="1"/>
          <p:nvPr/>
        </p:nvSpPr>
        <p:spPr>
          <a:xfrm>
            <a:off x="50936" y="296207"/>
            <a:ext cx="4537472" cy="461665"/>
          </a:xfrm>
          <a:prstGeom prst="rect">
            <a:avLst/>
          </a:prstGeom>
          <a:noFill/>
        </p:spPr>
        <p:txBody>
          <a:bodyPr>
            <a:spAutoFit/>
          </a:bodyPr>
          <a:lstStyle/>
          <a:p>
            <a:pPr fontAlgn="auto">
              <a:spcBef>
                <a:spcPts val="0"/>
              </a:spcBef>
              <a:spcAft>
                <a:spcPts val="0"/>
              </a:spcAft>
              <a:defRPr/>
            </a:pPr>
            <a:r>
              <a:rPr lang="pt-BR" sz="1500" b="1" dirty="0">
                <a:solidFill>
                  <a:schemeClr val="bg1"/>
                </a:solidFill>
                <a:latin typeface="+mj-lt"/>
                <a:cs typeface="Arial" pitchFamily="34" charset="0"/>
              </a:rPr>
              <a:t> </a:t>
            </a:r>
            <a:r>
              <a:rPr lang="pt-BR" sz="2400" b="1" dirty="0">
                <a:solidFill>
                  <a:schemeClr val="bg1"/>
                </a:solidFill>
                <a:latin typeface="+mj-lt"/>
                <a:cs typeface="Arial" pitchFamily="34" charset="0"/>
              </a:rPr>
              <a:t>CONTEÚDO PROGRAMADO</a:t>
            </a:r>
          </a:p>
        </p:txBody>
      </p:sp>
      <p:sp>
        <p:nvSpPr>
          <p:cNvPr id="5" name="Retângulo 4"/>
          <p:cNvSpPr/>
          <p:nvPr/>
        </p:nvSpPr>
        <p:spPr>
          <a:xfrm>
            <a:off x="-63233" y="4953988"/>
            <a:ext cx="2659856" cy="253916"/>
          </a:xfrm>
          <a:prstGeom prst="rect">
            <a:avLst/>
          </a:prstGeom>
        </p:spPr>
        <p:txBody>
          <a:bodyPr>
            <a:spAutoFit/>
          </a:bodyPr>
          <a:lstStyle/>
          <a:p>
            <a:pPr algn="ctr">
              <a:spcBef>
                <a:spcPct val="20000"/>
              </a:spcBef>
              <a:buClr>
                <a:srgbClr val="2B4475"/>
              </a:buClr>
              <a:defRPr/>
            </a:pPr>
            <a:r>
              <a:rPr lang="pt-BR" sz="1050" b="1" kern="0" dirty="0">
                <a:solidFill>
                  <a:schemeClr val="bg1"/>
                </a:solidFill>
                <a:effectLst>
                  <a:outerShdw blurRad="38100" dist="38100" dir="2700000" algn="tl">
                    <a:srgbClr val="000000">
                      <a:alpha val="43137"/>
                    </a:srgbClr>
                  </a:outerShdw>
                </a:effectLst>
                <a:cs typeface="Arial" pitchFamily="34" charset="0"/>
              </a:rPr>
              <a:t>Prof. Adm. </a:t>
            </a:r>
            <a:r>
              <a:rPr lang="pt-BR" sz="1050" b="1" i="1" kern="0" dirty="0">
                <a:solidFill>
                  <a:schemeClr val="bg1"/>
                </a:solidFill>
                <a:effectLst>
                  <a:outerShdw blurRad="38100" dist="38100" dir="2700000" algn="tl">
                    <a:srgbClr val="000000">
                      <a:alpha val="43137"/>
                    </a:srgbClr>
                  </a:outerShdw>
                </a:effectLst>
                <a:cs typeface="Arial" pitchFamily="34" charset="0"/>
              </a:rPr>
              <a:t>Msc</a:t>
            </a:r>
            <a:r>
              <a:rPr lang="pt-BR" sz="105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11" name="CaixaDeTexto 10"/>
          <p:cNvSpPr txBox="1"/>
          <p:nvPr/>
        </p:nvSpPr>
        <p:spPr>
          <a:xfrm>
            <a:off x="9724" y="0"/>
            <a:ext cx="4991504" cy="400110"/>
          </a:xfrm>
          <a:prstGeom prst="rect">
            <a:avLst/>
          </a:prstGeom>
          <a:noFill/>
        </p:spPr>
        <p:txBody>
          <a:bodyPr wrap="square">
            <a:spAutoFit/>
          </a:bodyPr>
          <a:lstStyle/>
          <a:p>
            <a:pPr algn="ctr" defTabSz="685800" fontAlgn="auto">
              <a:spcBef>
                <a:spcPts val="0"/>
              </a:spcBef>
              <a:spcAft>
                <a:spcPts val="0"/>
              </a:spcAft>
              <a:defRPr/>
            </a:pPr>
            <a:r>
              <a:rPr lang="pt-BR" sz="2000" b="1" dirty="0" smtClean="0">
                <a:solidFill>
                  <a:schemeClr val="bg1"/>
                </a:solidFill>
                <a:effectLst>
                  <a:outerShdw blurRad="38100" dist="38100" dir="2700000" algn="tl">
                    <a:srgbClr val="000000">
                      <a:alpha val="43137"/>
                    </a:srgbClr>
                  </a:outerShdw>
                </a:effectLst>
                <a:latin typeface="Calibri"/>
                <a:ea typeface="+mn-ea"/>
                <a:cs typeface="Arial" pitchFamily="34" charset="0"/>
              </a:rPr>
              <a:t>GST 1078 - PANORAMA ECONÔMICO</a:t>
            </a:r>
            <a:endParaRPr lang="pt-BR" sz="2000" b="1" dirty="0">
              <a:solidFill>
                <a:schemeClr val="bg1"/>
              </a:solidFill>
              <a:effectLst>
                <a:outerShdw blurRad="38100" dist="38100" dir="2700000" algn="tl">
                  <a:srgbClr val="000000">
                    <a:alpha val="43137"/>
                  </a:srgbClr>
                </a:outerShdw>
              </a:effectLst>
              <a:latin typeface="Calibri"/>
              <a:ea typeface="+mn-ea"/>
              <a:cs typeface="Arial" pitchFamily="34" charset="0"/>
            </a:endParaRPr>
          </a:p>
        </p:txBody>
      </p:sp>
      <p:sp>
        <p:nvSpPr>
          <p:cNvPr id="2" name="Retângulo 1"/>
          <p:cNvSpPr/>
          <p:nvPr/>
        </p:nvSpPr>
        <p:spPr>
          <a:xfrm>
            <a:off x="116726" y="837762"/>
            <a:ext cx="3959165" cy="4185761"/>
          </a:xfrm>
          <a:prstGeom prst="rect">
            <a:avLst/>
          </a:prstGeom>
        </p:spPr>
        <p:txBody>
          <a:bodyPr wrap="square">
            <a:spAutoFit/>
          </a:bodyPr>
          <a:lstStyle/>
          <a:p>
            <a:r>
              <a:rPr lang="pt-BR" sz="1400" b="1" dirty="0">
                <a:latin typeface="TimesNewRomanPS-BoldMT"/>
              </a:rPr>
              <a:t>Unidade 1 - O Ambiente Empresarial</a:t>
            </a:r>
          </a:p>
          <a:p>
            <a:r>
              <a:rPr lang="pt-BR" sz="1400" dirty="0">
                <a:latin typeface="TimesNewRomanPSMT"/>
              </a:rPr>
              <a:t>1.1 - O Estado e Mercado</a:t>
            </a:r>
          </a:p>
          <a:p>
            <a:r>
              <a:rPr lang="pt-BR" sz="1400" dirty="0">
                <a:latin typeface="TimesNewRomanPSMT"/>
              </a:rPr>
              <a:t>1.2 - Funcionamento do Mercado</a:t>
            </a:r>
          </a:p>
          <a:p>
            <a:r>
              <a:rPr lang="pt-BR" sz="1400" dirty="0">
                <a:latin typeface="TimesNewRomanPSMT"/>
              </a:rPr>
              <a:t>1.3 - Questões Básicas da Economia</a:t>
            </a:r>
          </a:p>
          <a:p>
            <a:r>
              <a:rPr lang="pt-BR" sz="1400" dirty="0">
                <a:latin typeface="TimesNewRomanPSMT"/>
              </a:rPr>
              <a:t>1.4 - As Estruturas de Mercado</a:t>
            </a:r>
          </a:p>
          <a:p>
            <a:r>
              <a:rPr lang="pt-BR" sz="1400" dirty="0">
                <a:latin typeface="TimesNewRomanPSMT"/>
              </a:rPr>
              <a:t>1.5 - Demanda, Oferta e Equilíbrio de Mercado</a:t>
            </a:r>
          </a:p>
          <a:p>
            <a:endParaRPr lang="pt-BR" sz="1400" b="1" dirty="0" smtClean="0">
              <a:latin typeface="TimesNewRomanPS-BoldMT"/>
            </a:endParaRPr>
          </a:p>
          <a:p>
            <a:r>
              <a:rPr lang="pt-BR" sz="1400" b="1" dirty="0" smtClean="0">
                <a:latin typeface="TimesNewRomanPS-BoldMT"/>
              </a:rPr>
              <a:t>Unidade </a:t>
            </a:r>
            <a:r>
              <a:rPr lang="pt-BR" sz="1400" b="1" dirty="0">
                <a:latin typeface="TimesNewRomanPS-BoldMT"/>
              </a:rPr>
              <a:t>2 - Sociedade, Estado e Economia</a:t>
            </a:r>
          </a:p>
          <a:p>
            <a:r>
              <a:rPr lang="pt-BR" sz="1400" dirty="0">
                <a:latin typeface="TimesNewRomanPSMT"/>
              </a:rPr>
              <a:t>2.1 - Sociedade e Mercado</a:t>
            </a:r>
          </a:p>
          <a:p>
            <a:r>
              <a:rPr lang="pt-BR" sz="1400" dirty="0">
                <a:latin typeface="TimesNewRomanPSMT"/>
              </a:rPr>
              <a:t>2.2 - Sociedade e Estado</a:t>
            </a:r>
          </a:p>
          <a:p>
            <a:r>
              <a:rPr lang="pt-BR" sz="1400" dirty="0">
                <a:latin typeface="TimesNewRomanPSMT"/>
              </a:rPr>
              <a:t>2.3 - Economia e Governo</a:t>
            </a:r>
          </a:p>
          <a:p>
            <a:r>
              <a:rPr lang="pt-BR" sz="1400" dirty="0">
                <a:latin typeface="TimesNewRomanPSMT"/>
              </a:rPr>
              <a:t>2.4 - Organização das Finanças Públicas</a:t>
            </a:r>
          </a:p>
          <a:p>
            <a:r>
              <a:rPr lang="pt-BR" sz="1400" dirty="0">
                <a:latin typeface="TimesNewRomanPSMT"/>
              </a:rPr>
              <a:t>2.5 - Perspectivas da Ação Governamental e do Gasto Público</a:t>
            </a:r>
          </a:p>
          <a:p>
            <a:endParaRPr lang="pt-BR" sz="1400" b="1" dirty="0" smtClean="0">
              <a:latin typeface="TimesNewRomanPS-BoldMT"/>
            </a:endParaRPr>
          </a:p>
          <a:p>
            <a:r>
              <a:rPr lang="pt-BR" sz="1400" b="1" dirty="0" smtClean="0">
                <a:latin typeface="TimesNewRomanPS-BoldMT"/>
              </a:rPr>
              <a:t>Unidade </a:t>
            </a:r>
            <a:r>
              <a:rPr lang="pt-BR" sz="1400" b="1" dirty="0">
                <a:latin typeface="TimesNewRomanPS-BoldMT"/>
              </a:rPr>
              <a:t>3 - Moeda e Inflação</a:t>
            </a:r>
          </a:p>
          <a:p>
            <a:r>
              <a:rPr lang="pt-BR" sz="1400" dirty="0">
                <a:latin typeface="TimesNewRomanPSMT"/>
              </a:rPr>
              <a:t>3.1 - Moeda</a:t>
            </a:r>
          </a:p>
          <a:p>
            <a:r>
              <a:rPr lang="pt-BR" sz="1400" dirty="0">
                <a:latin typeface="TimesNewRomanPSMT"/>
              </a:rPr>
              <a:t>3.2 - Inflação</a:t>
            </a:r>
          </a:p>
          <a:p>
            <a:r>
              <a:rPr lang="pt-BR" sz="1400" dirty="0">
                <a:latin typeface="TimesNewRomanPSMT"/>
              </a:rPr>
              <a:t>3.3 - Política </a:t>
            </a:r>
            <a:r>
              <a:rPr lang="pt-BR" sz="1400" dirty="0" smtClean="0">
                <a:latin typeface="TimesNewRomanPSMT"/>
              </a:rPr>
              <a:t>Monetária</a:t>
            </a:r>
            <a:endParaRPr lang="pt-BR" sz="1400" dirty="0">
              <a:latin typeface="TimesNewRomanPSMT"/>
            </a:endParaRPr>
          </a:p>
        </p:txBody>
      </p:sp>
      <p:sp>
        <p:nvSpPr>
          <p:cNvPr id="3" name="Retângulo 2"/>
          <p:cNvSpPr/>
          <p:nvPr/>
        </p:nvSpPr>
        <p:spPr>
          <a:xfrm>
            <a:off x="4085617" y="837687"/>
            <a:ext cx="5009750" cy="4185761"/>
          </a:xfrm>
          <a:prstGeom prst="rect">
            <a:avLst/>
          </a:prstGeom>
        </p:spPr>
        <p:txBody>
          <a:bodyPr wrap="square">
            <a:spAutoFit/>
          </a:bodyPr>
          <a:lstStyle/>
          <a:p>
            <a:r>
              <a:rPr lang="pt-BR" sz="1400" b="1" dirty="0">
                <a:latin typeface="TimesNewRomanPS-BoldMT"/>
              </a:rPr>
              <a:t>Unidade 3 - Moeda e </a:t>
            </a:r>
            <a:r>
              <a:rPr lang="pt-BR" sz="1400" b="1" dirty="0" smtClean="0">
                <a:latin typeface="TimesNewRomanPS-BoldMT"/>
              </a:rPr>
              <a:t>Inflação (continuação)</a:t>
            </a:r>
            <a:endParaRPr lang="pt-BR" sz="1400" b="1" dirty="0">
              <a:latin typeface="TimesNewRomanPS-BoldMT"/>
            </a:endParaRPr>
          </a:p>
          <a:p>
            <a:r>
              <a:rPr lang="pt-BR" sz="1400" dirty="0" smtClean="0">
                <a:latin typeface="TimesNewRomanPSMT"/>
              </a:rPr>
              <a:t>3.4 </a:t>
            </a:r>
            <a:r>
              <a:rPr lang="pt-BR" sz="1400" dirty="0">
                <a:latin typeface="TimesNewRomanPSMT"/>
              </a:rPr>
              <a:t>- Sistema Financeiro Nacional</a:t>
            </a:r>
          </a:p>
          <a:p>
            <a:r>
              <a:rPr lang="pt-BR" sz="1400" dirty="0">
                <a:latin typeface="TimesNewRomanPSMT"/>
              </a:rPr>
              <a:t>3.5 - Taxa de </a:t>
            </a:r>
            <a:r>
              <a:rPr lang="pt-BR" sz="1400" dirty="0" smtClean="0">
                <a:latin typeface="TimesNewRomanPSMT"/>
              </a:rPr>
              <a:t>Juros</a:t>
            </a:r>
          </a:p>
          <a:p>
            <a:endParaRPr lang="pt-BR" sz="1400" dirty="0">
              <a:latin typeface="TimesNewRomanPSMT"/>
            </a:endParaRPr>
          </a:p>
          <a:p>
            <a:pPr algn="just"/>
            <a:r>
              <a:rPr lang="pt-BR" sz="1400" b="1" dirty="0" smtClean="0">
                <a:latin typeface="TimesNewRomanPS-BoldMT"/>
              </a:rPr>
              <a:t>Unidade </a:t>
            </a:r>
            <a:r>
              <a:rPr lang="pt-BR" sz="1400" b="1" dirty="0">
                <a:latin typeface="TimesNewRomanPS-BoldMT"/>
              </a:rPr>
              <a:t>4 - O Setor Externo</a:t>
            </a:r>
          </a:p>
          <a:p>
            <a:pPr algn="just"/>
            <a:r>
              <a:rPr lang="pt-BR" sz="1400" dirty="0">
                <a:latin typeface="TimesNewRomanPSMT"/>
              </a:rPr>
              <a:t>4.1 - Câmbio e Regimes Cambiais</a:t>
            </a:r>
          </a:p>
          <a:p>
            <a:pPr algn="just"/>
            <a:r>
              <a:rPr lang="pt-BR" sz="1400" dirty="0">
                <a:latin typeface="TimesNewRomanPSMT"/>
              </a:rPr>
              <a:t>4.2 - Valorização e Desvalorização da Moeda Nacional</a:t>
            </a:r>
          </a:p>
          <a:p>
            <a:pPr algn="just"/>
            <a:r>
              <a:rPr lang="pt-BR" sz="1400" dirty="0">
                <a:latin typeface="TimesNewRomanPSMT"/>
              </a:rPr>
              <a:t>4.3 - O Balanço de pagamentos e seu impacto nas organizações</a:t>
            </a:r>
          </a:p>
          <a:p>
            <a:pPr algn="just"/>
            <a:r>
              <a:rPr lang="pt-BR" sz="1400" dirty="0">
                <a:latin typeface="TimesNewRomanPSMT"/>
              </a:rPr>
              <a:t>4.4 - Organismos internacionais e Globalização</a:t>
            </a:r>
          </a:p>
          <a:p>
            <a:pPr algn="just"/>
            <a:r>
              <a:rPr lang="pt-BR" sz="1400" dirty="0">
                <a:latin typeface="TimesNewRomanPSMT"/>
              </a:rPr>
              <a:t>4.5 - Integração Econômica</a:t>
            </a:r>
          </a:p>
          <a:p>
            <a:pPr algn="just"/>
            <a:endParaRPr lang="pt-BR" sz="1400" b="1" dirty="0" smtClean="0">
              <a:latin typeface="TimesNewRomanPS-BoldMT"/>
            </a:endParaRPr>
          </a:p>
          <a:p>
            <a:pPr algn="just"/>
            <a:r>
              <a:rPr lang="pt-BR" sz="1400" b="1" dirty="0" smtClean="0">
                <a:latin typeface="TimesNewRomanPS-BoldMT"/>
              </a:rPr>
              <a:t>Unidade </a:t>
            </a:r>
            <a:r>
              <a:rPr lang="pt-BR" sz="1400" b="1" dirty="0">
                <a:latin typeface="TimesNewRomanPS-BoldMT"/>
              </a:rPr>
              <a:t>5 - Crescimento e Desenvolvimento Econômico</a:t>
            </a:r>
          </a:p>
          <a:p>
            <a:pPr algn="just"/>
            <a:r>
              <a:rPr lang="pt-BR" sz="1400" dirty="0">
                <a:latin typeface="TimesNewRomanPSMT"/>
              </a:rPr>
              <a:t>5.1 - O Sistema de Contas Nacionais</a:t>
            </a:r>
          </a:p>
          <a:p>
            <a:pPr algn="just"/>
            <a:r>
              <a:rPr lang="pt-BR" sz="1400" dirty="0">
                <a:latin typeface="TimesNewRomanPSMT"/>
              </a:rPr>
              <a:t>5.2 - Índice de Desenvolvimento Humano (IDH)</a:t>
            </a:r>
          </a:p>
          <a:p>
            <a:pPr algn="just"/>
            <a:r>
              <a:rPr lang="pt-BR" sz="1400" dirty="0">
                <a:latin typeface="TimesNewRomanPSMT"/>
              </a:rPr>
              <a:t>5.3 - Regulação e </a:t>
            </a:r>
            <a:r>
              <a:rPr lang="pt-BR" sz="1400" dirty="0" err="1">
                <a:latin typeface="TimesNewRomanPSMT"/>
              </a:rPr>
              <a:t>Infra-Estrutura</a:t>
            </a:r>
            <a:endParaRPr lang="pt-BR" sz="1400" dirty="0">
              <a:latin typeface="TimesNewRomanPSMT"/>
            </a:endParaRPr>
          </a:p>
          <a:p>
            <a:pPr algn="just"/>
            <a:r>
              <a:rPr lang="pt-BR" sz="1400" dirty="0">
                <a:latin typeface="TimesNewRomanPSMT"/>
              </a:rPr>
              <a:t>5.4 - Desenvolvimento Econômico</a:t>
            </a:r>
          </a:p>
          <a:p>
            <a:pPr algn="just"/>
            <a:r>
              <a:rPr lang="pt-BR" sz="1400" dirty="0">
                <a:latin typeface="TimesNewRomanPSMT"/>
              </a:rPr>
              <a:t>5.5 - Aspectos sociais e ambientais como restrições para o </a:t>
            </a:r>
            <a:r>
              <a:rPr lang="pt-BR" sz="1400" dirty="0" smtClean="0">
                <a:latin typeface="TimesNewRomanPSMT"/>
              </a:rPr>
              <a:t>Desenvolvimento Econômico</a:t>
            </a:r>
            <a:endParaRPr lang="pt-BR" sz="1400" dirty="0"/>
          </a:p>
        </p:txBody>
      </p:sp>
    </p:spTree>
    <p:extLst>
      <p:ext uri="{BB962C8B-B14F-4D97-AF65-F5344CB8AC3E}">
        <p14:creationId xmlns:p14="http://schemas.microsoft.com/office/powerpoint/2010/main" xmlns="" val="171285792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sultado de imagem para panorama economico"/>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2648" y="2345749"/>
            <a:ext cx="2811361" cy="1988744"/>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etângulo 10"/>
          <p:cNvSpPr/>
          <p:nvPr/>
        </p:nvSpPr>
        <p:spPr>
          <a:xfrm>
            <a:off x="627112" y="1545637"/>
            <a:ext cx="3537012" cy="323165"/>
          </a:xfrm>
          <a:prstGeom prst="rect">
            <a:avLst/>
          </a:prstGeom>
        </p:spPr>
        <p:txBody>
          <a:bodyPr wrap="square">
            <a:spAutoFit/>
          </a:bodyPr>
          <a:lstStyle/>
          <a:p>
            <a:pPr>
              <a:spcBef>
                <a:spcPct val="20000"/>
              </a:spcBef>
              <a:buClr>
                <a:srgbClr val="2B4475"/>
              </a:buClr>
              <a:defRPr/>
            </a:pPr>
            <a:r>
              <a:rPr lang="pt-BR" sz="1500" b="1" kern="0" dirty="0">
                <a:solidFill>
                  <a:srgbClr val="2B4475"/>
                </a:solidFill>
                <a:effectLst>
                  <a:outerShdw blurRad="38100" dist="38100" dir="2700000" algn="tl">
                    <a:srgbClr val="000000">
                      <a:alpha val="43137"/>
                    </a:srgbClr>
                  </a:outerShdw>
                </a:effectLst>
                <a:cs typeface="Arial" pitchFamily="34" charset="0"/>
              </a:rPr>
              <a:t>Prof. Adm. </a:t>
            </a:r>
            <a:r>
              <a:rPr lang="pt-BR" sz="1500" b="1" i="1" kern="0" dirty="0">
                <a:solidFill>
                  <a:srgbClr val="2B4475"/>
                </a:solidFill>
                <a:effectLst>
                  <a:outerShdw blurRad="38100" dist="38100" dir="2700000" algn="tl">
                    <a:srgbClr val="000000">
                      <a:alpha val="43137"/>
                    </a:srgbClr>
                  </a:outerShdw>
                </a:effectLst>
                <a:cs typeface="Arial" pitchFamily="34" charset="0"/>
              </a:rPr>
              <a:t>Msc</a:t>
            </a:r>
            <a:r>
              <a:rPr lang="pt-BR" sz="1500" b="1" kern="0" dirty="0">
                <a:solidFill>
                  <a:srgbClr val="2B4475"/>
                </a:solidFill>
                <a:effectLst>
                  <a:outerShdw blurRad="38100" dist="38100" dir="2700000" algn="tl">
                    <a:srgbClr val="000000">
                      <a:alpha val="43137"/>
                    </a:srgbClr>
                  </a:outerShdw>
                </a:effectLst>
                <a:cs typeface="Arial" pitchFamily="34" charset="0"/>
              </a:rPr>
              <a:t>. Luiz Cláudio Brites Lobato</a:t>
            </a:r>
          </a:p>
        </p:txBody>
      </p:sp>
      <p:sp>
        <p:nvSpPr>
          <p:cNvPr id="10" name="Retângulo 9"/>
          <p:cNvSpPr/>
          <p:nvPr/>
        </p:nvSpPr>
        <p:spPr>
          <a:xfrm>
            <a:off x="5277434" y="61317"/>
            <a:ext cx="3786742" cy="1323439"/>
          </a:xfrm>
          <a:prstGeom prst="rect">
            <a:avLst/>
          </a:prstGeom>
        </p:spPr>
        <p:txBody>
          <a:bodyPr wrap="none">
            <a:spAutoFit/>
          </a:bodyPr>
          <a:lstStyle/>
          <a:p>
            <a:pPr>
              <a:defRPr/>
            </a:pPr>
            <a:r>
              <a:rPr lang="pt-BR" sz="8000" b="1" dirty="0" smtClean="0">
                <a:solidFill>
                  <a:srgbClr val="C00000"/>
                </a:solidFill>
                <a:effectLst>
                  <a:outerShdw blurRad="38100" dist="38100" dir="2700000" algn="tl">
                    <a:srgbClr val="000000">
                      <a:alpha val="43137"/>
                    </a:srgbClr>
                  </a:outerShdw>
                </a:effectLst>
              </a:rPr>
              <a:t>AULA 01</a:t>
            </a:r>
            <a:endParaRPr lang="pt-BR" sz="8000" dirty="0">
              <a:solidFill>
                <a:srgbClr val="C00000"/>
              </a:solidFill>
            </a:endParaRPr>
          </a:p>
        </p:txBody>
      </p:sp>
      <p:pic>
        <p:nvPicPr>
          <p:cNvPr id="15" name="Picture 2" descr="http://servicosweb.cnpq.br/wspessoa/servletrecuperafoto?tipo=1&amp;id=K4755251Z8"/>
          <p:cNvPicPr>
            <a:picLocks noChangeAspect="1" noChangeArrowheads="1"/>
          </p:cNvPicPr>
          <p:nvPr/>
        </p:nvPicPr>
        <p:blipFill>
          <a:blip r:embed="rId3" cstate="print"/>
          <a:srcRect/>
          <a:stretch>
            <a:fillRect/>
          </a:stretch>
        </p:blipFill>
        <p:spPr bwMode="auto">
          <a:xfrm>
            <a:off x="72646" y="1417238"/>
            <a:ext cx="538022" cy="391997"/>
          </a:xfrm>
          <a:prstGeom prst="rect">
            <a:avLst/>
          </a:prstGeom>
          <a:noFill/>
          <a:ln w="9525">
            <a:noFill/>
            <a:miter lim="800000"/>
            <a:headEnd/>
            <a:tailEnd/>
          </a:ln>
        </p:spPr>
      </p:pic>
      <p:pic>
        <p:nvPicPr>
          <p:cNvPr id="12" name="Picture 2"/>
          <p:cNvPicPr>
            <a:picLocks noChangeAspect="1" noChangeArrowheads="1"/>
          </p:cNvPicPr>
          <p:nvPr/>
        </p:nvPicPr>
        <p:blipFill>
          <a:blip r:embed="rId4" cstate="print"/>
          <a:srcRect/>
          <a:stretch>
            <a:fillRect/>
          </a:stretch>
        </p:blipFill>
        <p:spPr bwMode="auto">
          <a:xfrm>
            <a:off x="8005864" y="3601078"/>
            <a:ext cx="1058312" cy="751939"/>
          </a:xfrm>
          <a:prstGeom prst="rect">
            <a:avLst/>
          </a:prstGeom>
          <a:noFill/>
          <a:ln w="9525">
            <a:noFill/>
            <a:miter lim="800000"/>
            <a:headEnd/>
            <a:tailEnd/>
          </a:ln>
          <a:effectLst/>
        </p:spPr>
      </p:pic>
      <p:sp>
        <p:nvSpPr>
          <p:cNvPr id="9" name="CaixaDeTexto 8"/>
          <p:cNvSpPr txBox="1"/>
          <p:nvPr/>
        </p:nvSpPr>
        <p:spPr>
          <a:xfrm>
            <a:off x="184824" y="1877436"/>
            <a:ext cx="4991504" cy="400110"/>
          </a:xfrm>
          <a:prstGeom prst="rect">
            <a:avLst/>
          </a:prstGeom>
          <a:noFill/>
        </p:spPr>
        <p:txBody>
          <a:bodyPr wrap="square">
            <a:spAutoFit/>
          </a:bodyPr>
          <a:lstStyle/>
          <a:p>
            <a:pPr algn="ctr" defTabSz="685800" fontAlgn="auto">
              <a:spcBef>
                <a:spcPts val="0"/>
              </a:spcBef>
              <a:spcAft>
                <a:spcPts val="0"/>
              </a:spcAft>
              <a:defRPr/>
            </a:pPr>
            <a:r>
              <a:rPr lang="pt-BR" sz="2000" b="1" dirty="0" smtClean="0">
                <a:solidFill>
                  <a:schemeClr val="tx2"/>
                </a:solidFill>
                <a:effectLst>
                  <a:outerShdw blurRad="38100" dist="38100" dir="2700000" algn="tl">
                    <a:srgbClr val="000000">
                      <a:alpha val="43137"/>
                    </a:srgbClr>
                  </a:outerShdw>
                </a:effectLst>
                <a:latin typeface="Calibri"/>
                <a:ea typeface="+mn-ea"/>
                <a:cs typeface="Arial" pitchFamily="34" charset="0"/>
              </a:rPr>
              <a:t>GST 1078 - PANORAMA ECONÔMICO</a:t>
            </a:r>
            <a:endParaRPr lang="pt-BR" sz="2000" b="1" dirty="0">
              <a:solidFill>
                <a:schemeClr val="tx2"/>
              </a:solidFill>
              <a:effectLst>
                <a:outerShdw blurRad="38100" dist="38100" dir="2700000" algn="tl">
                  <a:srgbClr val="000000">
                    <a:alpha val="43137"/>
                  </a:srgbClr>
                </a:outerShdw>
              </a:effectLst>
              <a:latin typeface="Calibri"/>
              <a:ea typeface="+mn-ea"/>
              <a:cs typeface="Arial" pitchFamily="34" charset="0"/>
            </a:endParaRPr>
          </a:p>
        </p:txBody>
      </p:sp>
      <p:sp>
        <p:nvSpPr>
          <p:cNvPr id="14" name="CaixaDeTexto 13"/>
          <p:cNvSpPr txBox="1"/>
          <p:nvPr/>
        </p:nvSpPr>
        <p:spPr>
          <a:xfrm>
            <a:off x="5454192" y="2277546"/>
            <a:ext cx="3668352" cy="400110"/>
          </a:xfrm>
          <a:prstGeom prst="rect">
            <a:avLst/>
          </a:prstGeom>
          <a:noFill/>
        </p:spPr>
        <p:txBody>
          <a:bodyPr wrap="square" rtlCol="0">
            <a:spAutoFit/>
          </a:bodyPr>
          <a:lstStyle/>
          <a:p>
            <a:pPr marL="342900" indent="-342900" eaLnBrk="1" hangingPunct="1">
              <a:defRPr/>
            </a:pPr>
            <a:r>
              <a:rPr lang="pt-BR" sz="2000" b="1" dirty="0" smtClean="0">
                <a:solidFill>
                  <a:schemeClr val="tx2"/>
                </a:solidFill>
                <a:effectLst>
                  <a:outerShdw blurRad="38100" dist="38100" dir="2700000" algn="tl">
                    <a:srgbClr val="000000">
                      <a:alpha val="43137"/>
                    </a:srgbClr>
                  </a:outerShdw>
                </a:effectLst>
              </a:rPr>
              <a:t>AULA 1: AMBIENTE ECONÔMICO</a:t>
            </a:r>
            <a:endParaRPr lang="pt-BR" sz="2000" b="1" dirty="0">
              <a:solidFill>
                <a:schemeClr val="tx2"/>
              </a:solidFill>
              <a:effectLst>
                <a:outerShdw blurRad="38100" dist="38100" dir="2700000" algn="tl">
                  <a:srgbClr val="000000">
                    <a:alpha val="43137"/>
                  </a:srgbClr>
                </a:outerShdw>
              </a:effectLst>
            </a:endParaRPr>
          </a:p>
        </p:txBody>
      </p:sp>
      <p:pic>
        <p:nvPicPr>
          <p:cNvPr id="16" name="Picture 2" descr="Resultado de imagem para panorama economico"/>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945532" y="2326292"/>
            <a:ext cx="3409724" cy="20082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Imagem relacionada"/>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544353" y="2663418"/>
            <a:ext cx="2257234" cy="16907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2415839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p:cNvSpPr txBox="1"/>
          <p:nvPr/>
        </p:nvSpPr>
        <p:spPr>
          <a:xfrm>
            <a:off x="940440" y="316766"/>
            <a:ext cx="2810065" cy="461665"/>
          </a:xfrm>
          <a:prstGeom prst="rect">
            <a:avLst/>
          </a:prstGeom>
          <a:noFill/>
        </p:spPr>
        <p:txBody>
          <a:bodyPr wrap="none" rtlCol="0">
            <a:spAutoFit/>
          </a:bodyPr>
          <a:lstStyle/>
          <a:p>
            <a:r>
              <a:rPr lang="pt-BR" sz="2400" b="1" dirty="0">
                <a:solidFill>
                  <a:schemeClr val="bg1"/>
                </a:solidFill>
              </a:rPr>
              <a:t>Conteúdo desta aula</a:t>
            </a:r>
          </a:p>
        </p:txBody>
      </p:sp>
      <p:grpSp>
        <p:nvGrpSpPr>
          <p:cNvPr id="16" name="Grupo 15"/>
          <p:cNvGrpSpPr/>
          <p:nvPr/>
        </p:nvGrpSpPr>
        <p:grpSpPr>
          <a:xfrm>
            <a:off x="58969" y="1166316"/>
            <a:ext cx="1725151" cy="686326"/>
            <a:chOff x="427304" y="1979678"/>
            <a:chExt cx="1725151" cy="686326"/>
          </a:xfrm>
        </p:grpSpPr>
        <p:sp>
          <p:nvSpPr>
            <p:cNvPr id="17" name="Retângulo 16"/>
            <p:cNvSpPr/>
            <p:nvPr/>
          </p:nvSpPr>
          <p:spPr>
            <a:xfrm>
              <a:off x="427304" y="1979678"/>
              <a:ext cx="1725151" cy="253916"/>
            </a:xfrm>
            <a:prstGeom prst="rect">
              <a:avLst/>
            </a:prstGeom>
          </p:spPr>
          <p:txBody>
            <a:bodyPr wrap="none">
              <a:spAutoFit/>
            </a:bodyPr>
            <a:lstStyle/>
            <a:p>
              <a:pPr algn="ctr"/>
              <a:r>
                <a:rPr lang="pt-BR" sz="1050" b="1" cap="all" dirty="0" smtClean="0">
                  <a:solidFill>
                    <a:schemeClr val="tx1">
                      <a:lumMod val="65000"/>
                      <a:lumOff val="35000"/>
                    </a:schemeClr>
                  </a:solidFill>
                </a:rPr>
                <a:t>O Ambiente empresarial</a:t>
              </a:r>
              <a:endParaRPr lang="pt-BR" sz="1050" cap="all" dirty="0">
                <a:solidFill>
                  <a:schemeClr val="tx1">
                    <a:lumMod val="65000"/>
                    <a:lumOff val="35000"/>
                  </a:schemeClr>
                </a:solidFill>
              </a:endParaRPr>
            </a:p>
          </p:txBody>
        </p:sp>
        <p:sp>
          <p:nvSpPr>
            <p:cNvPr id="18" name="Elipse 17"/>
            <p:cNvSpPr/>
            <p:nvPr/>
          </p:nvSpPr>
          <p:spPr>
            <a:xfrm>
              <a:off x="1127064" y="2340371"/>
              <a:ext cx="325633" cy="325633"/>
            </a:xfrm>
            <a:prstGeom prst="ellipse">
              <a:avLst/>
            </a:prstGeom>
            <a:solidFill>
              <a:srgbClr val="219D93"/>
            </a:solidFill>
            <a:ln w="57150">
              <a:solidFill>
                <a:srgbClr val="213F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400" b="1" dirty="0" smtClean="0">
                  <a:solidFill>
                    <a:schemeClr val="bg1">
                      <a:lumMod val="95000"/>
                    </a:schemeClr>
                  </a:solidFill>
                </a:rPr>
                <a:t>1</a:t>
              </a:r>
              <a:endParaRPr lang="pt-BR" sz="1400" b="1" dirty="0">
                <a:solidFill>
                  <a:schemeClr val="bg1">
                    <a:lumMod val="95000"/>
                  </a:schemeClr>
                </a:solidFill>
              </a:endParaRPr>
            </a:p>
          </p:txBody>
        </p:sp>
      </p:grpSp>
      <p:grpSp>
        <p:nvGrpSpPr>
          <p:cNvPr id="19" name="Grupo 18"/>
          <p:cNvGrpSpPr/>
          <p:nvPr/>
        </p:nvGrpSpPr>
        <p:grpSpPr>
          <a:xfrm>
            <a:off x="3084272" y="1117027"/>
            <a:ext cx="1353256" cy="722348"/>
            <a:chOff x="1997995" y="1942251"/>
            <a:chExt cx="1353256" cy="722348"/>
          </a:xfrm>
        </p:grpSpPr>
        <p:sp>
          <p:nvSpPr>
            <p:cNvPr id="20" name="Retângulo 19"/>
            <p:cNvSpPr/>
            <p:nvPr/>
          </p:nvSpPr>
          <p:spPr>
            <a:xfrm>
              <a:off x="1997995" y="1942251"/>
              <a:ext cx="1353256" cy="253916"/>
            </a:xfrm>
            <a:prstGeom prst="rect">
              <a:avLst/>
            </a:prstGeom>
          </p:spPr>
          <p:txBody>
            <a:bodyPr wrap="none">
              <a:spAutoFit/>
            </a:bodyPr>
            <a:lstStyle/>
            <a:p>
              <a:pPr algn="ctr"/>
              <a:r>
                <a:rPr lang="pt-BR" sz="1050" b="1" cap="all" dirty="0" smtClean="0">
                  <a:solidFill>
                    <a:schemeClr val="tx1">
                      <a:lumMod val="65000"/>
                      <a:lumOff val="35000"/>
                    </a:schemeClr>
                  </a:solidFill>
                </a:rPr>
                <a:t>ESTADO E MERCADO</a:t>
              </a:r>
              <a:endParaRPr lang="pt-BR" sz="1050" b="1" cap="all" dirty="0">
                <a:solidFill>
                  <a:schemeClr val="tx1">
                    <a:lumMod val="65000"/>
                    <a:lumOff val="35000"/>
                  </a:schemeClr>
                </a:solidFill>
              </a:endParaRPr>
            </a:p>
          </p:txBody>
        </p:sp>
        <p:sp>
          <p:nvSpPr>
            <p:cNvPr id="21" name="Elipse 20"/>
            <p:cNvSpPr/>
            <p:nvPr/>
          </p:nvSpPr>
          <p:spPr>
            <a:xfrm>
              <a:off x="2512194" y="2338966"/>
              <a:ext cx="325633" cy="325633"/>
            </a:xfrm>
            <a:prstGeom prst="ellipse">
              <a:avLst/>
            </a:prstGeom>
            <a:solidFill>
              <a:srgbClr val="219D93"/>
            </a:solidFill>
            <a:ln w="57150">
              <a:solidFill>
                <a:srgbClr val="213F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400" b="1" dirty="0" smtClean="0">
                  <a:solidFill>
                    <a:schemeClr val="bg1">
                      <a:lumMod val="95000"/>
                    </a:schemeClr>
                  </a:solidFill>
                </a:rPr>
                <a:t>3</a:t>
              </a:r>
              <a:endParaRPr lang="pt-BR" sz="1400" b="1" dirty="0">
                <a:solidFill>
                  <a:schemeClr val="bg1">
                    <a:lumMod val="95000"/>
                  </a:schemeClr>
                </a:solidFill>
              </a:endParaRPr>
            </a:p>
          </p:txBody>
        </p:sp>
      </p:grpSp>
      <p:grpSp>
        <p:nvGrpSpPr>
          <p:cNvPr id="22" name="Grupo 21"/>
          <p:cNvGrpSpPr/>
          <p:nvPr/>
        </p:nvGrpSpPr>
        <p:grpSpPr>
          <a:xfrm>
            <a:off x="6751005" y="2402500"/>
            <a:ext cx="2383268" cy="750939"/>
            <a:chOff x="6825082" y="2340370"/>
            <a:chExt cx="2603610" cy="750939"/>
          </a:xfrm>
        </p:grpSpPr>
        <p:sp>
          <p:nvSpPr>
            <p:cNvPr id="23" name="Retângulo 22"/>
            <p:cNvSpPr/>
            <p:nvPr/>
          </p:nvSpPr>
          <p:spPr>
            <a:xfrm>
              <a:off x="6825082" y="2837393"/>
              <a:ext cx="2603610" cy="253916"/>
            </a:xfrm>
            <a:prstGeom prst="rect">
              <a:avLst/>
            </a:prstGeom>
            <a:noFill/>
          </p:spPr>
          <p:txBody>
            <a:bodyPr wrap="square">
              <a:spAutoFit/>
            </a:bodyPr>
            <a:lstStyle/>
            <a:p>
              <a:pPr algn="ctr"/>
              <a:r>
                <a:rPr lang="pt-BR" sz="1050" b="1" dirty="0" smtClean="0">
                  <a:solidFill>
                    <a:schemeClr val="tx1">
                      <a:lumMod val="65000"/>
                      <a:lumOff val="35000"/>
                    </a:schemeClr>
                  </a:solidFill>
                </a:rPr>
                <a:t>QUESTÕES BÁSICAS  DA ECONOMIA</a:t>
              </a:r>
              <a:endParaRPr lang="pt-BR" sz="1050" b="1" dirty="0">
                <a:solidFill>
                  <a:schemeClr val="tx1">
                    <a:lumMod val="65000"/>
                    <a:lumOff val="35000"/>
                  </a:schemeClr>
                </a:solidFill>
              </a:endParaRPr>
            </a:p>
          </p:txBody>
        </p:sp>
        <p:sp>
          <p:nvSpPr>
            <p:cNvPr id="24" name="Elipse 23"/>
            <p:cNvSpPr/>
            <p:nvPr/>
          </p:nvSpPr>
          <p:spPr>
            <a:xfrm>
              <a:off x="8051765" y="2340370"/>
              <a:ext cx="325633" cy="325633"/>
            </a:xfrm>
            <a:prstGeom prst="ellipse">
              <a:avLst/>
            </a:prstGeom>
            <a:solidFill>
              <a:srgbClr val="E1E202"/>
            </a:solidFill>
            <a:ln w="57150">
              <a:solidFill>
                <a:srgbClr val="213F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400" dirty="0">
                <a:solidFill>
                  <a:schemeClr val="tx1"/>
                </a:solidFill>
              </a:endParaRPr>
            </a:p>
          </p:txBody>
        </p:sp>
      </p:grpSp>
      <p:grpSp>
        <p:nvGrpSpPr>
          <p:cNvPr id="25" name="Grupo 24"/>
          <p:cNvGrpSpPr/>
          <p:nvPr/>
        </p:nvGrpSpPr>
        <p:grpSpPr>
          <a:xfrm>
            <a:off x="1173906" y="2406395"/>
            <a:ext cx="2244525" cy="731595"/>
            <a:chOff x="1542332" y="2338966"/>
            <a:chExt cx="2244525" cy="731595"/>
          </a:xfrm>
        </p:grpSpPr>
        <p:sp>
          <p:nvSpPr>
            <p:cNvPr id="26" name="Retângulo 25"/>
            <p:cNvSpPr/>
            <p:nvPr/>
          </p:nvSpPr>
          <p:spPr>
            <a:xfrm>
              <a:off x="1542332" y="2816645"/>
              <a:ext cx="2244525" cy="253916"/>
            </a:xfrm>
            <a:prstGeom prst="rect">
              <a:avLst/>
            </a:prstGeom>
          </p:spPr>
          <p:txBody>
            <a:bodyPr wrap="none">
              <a:spAutoFit/>
            </a:bodyPr>
            <a:lstStyle/>
            <a:p>
              <a:pPr algn="ctr"/>
              <a:r>
                <a:rPr lang="pt-BR" sz="1050" b="1" dirty="0" smtClean="0">
                  <a:solidFill>
                    <a:schemeClr val="tx1">
                      <a:lumMod val="75000"/>
                      <a:lumOff val="25000"/>
                    </a:schemeClr>
                  </a:solidFill>
                </a:rPr>
                <a:t>ANÁLISE DO AMBIENTE ECONÔMICO</a:t>
              </a:r>
              <a:endParaRPr lang="pt-BR" sz="1050" b="1" cap="all" dirty="0">
                <a:solidFill>
                  <a:schemeClr val="tx1">
                    <a:lumMod val="75000"/>
                    <a:lumOff val="25000"/>
                  </a:schemeClr>
                </a:solidFill>
              </a:endParaRPr>
            </a:p>
          </p:txBody>
        </p:sp>
        <p:sp>
          <p:nvSpPr>
            <p:cNvPr id="27" name="Elipse 26"/>
            <p:cNvSpPr/>
            <p:nvPr/>
          </p:nvSpPr>
          <p:spPr>
            <a:xfrm>
              <a:off x="2512194" y="2338966"/>
              <a:ext cx="325633" cy="325633"/>
            </a:xfrm>
            <a:prstGeom prst="ellipse">
              <a:avLst/>
            </a:prstGeom>
            <a:solidFill>
              <a:srgbClr val="219D93"/>
            </a:solidFill>
            <a:ln w="57150">
              <a:solidFill>
                <a:srgbClr val="213F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400" b="1" dirty="0" smtClean="0">
                  <a:solidFill>
                    <a:schemeClr val="bg1">
                      <a:lumMod val="95000"/>
                    </a:schemeClr>
                  </a:solidFill>
                </a:rPr>
                <a:t>2</a:t>
              </a:r>
              <a:endParaRPr lang="pt-BR" sz="1400" b="1" dirty="0">
                <a:solidFill>
                  <a:schemeClr val="bg1">
                    <a:lumMod val="95000"/>
                  </a:schemeClr>
                </a:solidFill>
              </a:endParaRPr>
            </a:p>
          </p:txBody>
        </p:sp>
      </p:grpSp>
      <p:grpSp>
        <p:nvGrpSpPr>
          <p:cNvPr id="28" name="Grupo 27"/>
          <p:cNvGrpSpPr/>
          <p:nvPr/>
        </p:nvGrpSpPr>
        <p:grpSpPr>
          <a:xfrm>
            <a:off x="3801087" y="2435154"/>
            <a:ext cx="2728632" cy="712763"/>
            <a:chOff x="1300278" y="2338966"/>
            <a:chExt cx="2728632" cy="712763"/>
          </a:xfrm>
        </p:grpSpPr>
        <p:sp>
          <p:nvSpPr>
            <p:cNvPr id="29" name="Retângulo 28"/>
            <p:cNvSpPr/>
            <p:nvPr/>
          </p:nvSpPr>
          <p:spPr>
            <a:xfrm>
              <a:off x="1300278" y="2797813"/>
              <a:ext cx="2728632" cy="253916"/>
            </a:xfrm>
            <a:prstGeom prst="rect">
              <a:avLst/>
            </a:prstGeom>
          </p:spPr>
          <p:txBody>
            <a:bodyPr wrap="none">
              <a:spAutoFit/>
            </a:bodyPr>
            <a:lstStyle/>
            <a:p>
              <a:pPr algn="ctr"/>
              <a:r>
                <a:rPr lang="pt-BR" sz="1050" b="1" cap="all" dirty="0" smtClean="0">
                  <a:solidFill>
                    <a:schemeClr val="tx1">
                      <a:lumMod val="65000"/>
                      <a:lumOff val="35000"/>
                    </a:schemeClr>
                  </a:solidFill>
                </a:rPr>
                <a:t>Classificação dos Sistemas Econômicos</a:t>
              </a:r>
              <a:endParaRPr lang="pt-BR" sz="1050" b="1" cap="all" dirty="0">
                <a:solidFill>
                  <a:schemeClr val="tx1">
                    <a:lumMod val="65000"/>
                    <a:lumOff val="35000"/>
                  </a:schemeClr>
                </a:solidFill>
              </a:endParaRPr>
            </a:p>
          </p:txBody>
        </p:sp>
        <p:sp>
          <p:nvSpPr>
            <p:cNvPr id="30" name="Elipse 29"/>
            <p:cNvSpPr/>
            <p:nvPr/>
          </p:nvSpPr>
          <p:spPr>
            <a:xfrm>
              <a:off x="2512194" y="2338966"/>
              <a:ext cx="325633" cy="325633"/>
            </a:xfrm>
            <a:prstGeom prst="ellipse">
              <a:avLst/>
            </a:prstGeom>
            <a:solidFill>
              <a:srgbClr val="219D93"/>
            </a:solidFill>
            <a:ln w="57150">
              <a:solidFill>
                <a:srgbClr val="213F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400" b="1" dirty="0" smtClean="0">
                  <a:solidFill>
                    <a:schemeClr val="bg1">
                      <a:lumMod val="95000"/>
                    </a:schemeClr>
                  </a:solidFill>
                </a:rPr>
                <a:t>4</a:t>
              </a:r>
              <a:endParaRPr lang="pt-BR" sz="1400" b="1" dirty="0">
                <a:solidFill>
                  <a:schemeClr val="bg1">
                    <a:lumMod val="95000"/>
                  </a:schemeClr>
                </a:solidFill>
              </a:endParaRPr>
            </a:p>
          </p:txBody>
        </p:sp>
      </p:grpSp>
      <p:grpSp>
        <p:nvGrpSpPr>
          <p:cNvPr id="32" name="Grupo 31"/>
          <p:cNvGrpSpPr/>
          <p:nvPr/>
        </p:nvGrpSpPr>
        <p:grpSpPr>
          <a:xfrm>
            <a:off x="5585472" y="1091286"/>
            <a:ext cx="2044149" cy="728830"/>
            <a:chOff x="1652935" y="1935769"/>
            <a:chExt cx="2044149" cy="728830"/>
          </a:xfrm>
        </p:grpSpPr>
        <p:sp>
          <p:nvSpPr>
            <p:cNvPr id="33" name="Retângulo 32"/>
            <p:cNvSpPr/>
            <p:nvPr/>
          </p:nvSpPr>
          <p:spPr>
            <a:xfrm>
              <a:off x="1652935" y="1935769"/>
              <a:ext cx="2044149" cy="253916"/>
            </a:xfrm>
            <a:prstGeom prst="rect">
              <a:avLst/>
            </a:prstGeom>
          </p:spPr>
          <p:txBody>
            <a:bodyPr wrap="none">
              <a:spAutoFit/>
            </a:bodyPr>
            <a:lstStyle/>
            <a:p>
              <a:pPr algn="ctr"/>
              <a:r>
                <a:rPr lang="pt-BR" sz="1050" b="1" dirty="0" smtClean="0">
                  <a:solidFill>
                    <a:schemeClr val="tx1">
                      <a:lumMod val="65000"/>
                      <a:lumOff val="35000"/>
                    </a:schemeClr>
                  </a:solidFill>
                </a:rPr>
                <a:t>FUNCIONAMENTO DO MERCADO</a:t>
              </a:r>
              <a:endParaRPr lang="pt-BR" sz="1050" b="1" dirty="0">
                <a:solidFill>
                  <a:schemeClr val="tx1">
                    <a:lumMod val="65000"/>
                    <a:lumOff val="35000"/>
                  </a:schemeClr>
                </a:solidFill>
              </a:endParaRPr>
            </a:p>
          </p:txBody>
        </p:sp>
        <p:sp>
          <p:nvSpPr>
            <p:cNvPr id="34" name="Elipse 33"/>
            <p:cNvSpPr/>
            <p:nvPr/>
          </p:nvSpPr>
          <p:spPr>
            <a:xfrm>
              <a:off x="2512194" y="2338966"/>
              <a:ext cx="325633" cy="325633"/>
            </a:xfrm>
            <a:prstGeom prst="ellipse">
              <a:avLst/>
            </a:prstGeom>
            <a:solidFill>
              <a:srgbClr val="219D93"/>
            </a:solidFill>
            <a:ln w="57150">
              <a:solidFill>
                <a:srgbClr val="213F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400" b="1" dirty="0">
                  <a:solidFill>
                    <a:schemeClr val="bg1">
                      <a:lumMod val="95000"/>
                    </a:schemeClr>
                  </a:solidFill>
                </a:rPr>
                <a:t>5</a:t>
              </a:r>
            </a:p>
          </p:txBody>
        </p:sp>
      </p:grpSp>
      <p:sp>
        <p:nvSpPr>
          <p:cNvPr id="35" name="CaixaDeTexto 34"/>
          <p:cNvSpPr txBox="1"/>
          <p:nvPr/>
        </p:nvSpPr>
        <p:spPr>
          <a:xfrm>
            <a:off x="9724" y="0"/>
            <a:ext cx="4991504" cy="400110"/>
          </a:xfrm>
          <a:prstGeom prst="rect">
            <a:avLst/>
          </a:prstGeom>
          <a:noFill/>
        </p:spPr>
        <p:txBody>
          <a:bodyPr wrap="square">
            <a:spAutoFit/>
          </a:bodyPr>
          <a:lstStyle/>
          <a:p>
            <a:pPr algn="ctr" defTabSz="685800" fontAlgn="auto">
              <a:spcBef>
                <a:spcPts val="0"/>
              </a:spcBef>
              <a:spcAft>
                <a:spcPts val="0"/>
              </a:spcAft>
              <a:defRPr/>
            </a:pPr>
            <a:r>
              <a:rPr lang="pt-BR" sz="2000" b="1" dirty="0" smtClean="0">
                <a:solidFill>
                  <a:schemeClr val="bg1"/>
                </a:solidFill>
                <a:effectLst>
                  <a:outerShdw blurRad="38100" dist="38100" dir="2700000" algn="tl">
                    <a:srgbClr val="000000">
                      <a:alpha val="43137"/>
                    </a:srgbClr>
                  </a:outerShdw>
                </a:effectLst>
                <a:latin typeface="Calibri"/>
                <a:ea typeface="+mn-ea"/>
                <a:cs typeface="Arial" pitchFamily="34" charset="0"/>
              </a:rPr>
              <a:t>GST 1078 - PANORAMA ECONÔMICO</a:t>
            </a:r>
            <a:endParaRPr lang="pt-BR" sz="2000" b="1" dirty="0">
              <a:solidFill>
                <a:schemeClr val="bg1"/>
              </a:solidFill>
              <a:effectLst>
                <a:outerShdw blurRad="38100" dist="38100" dir="2700000" algn="tl">
                  <a:srgbClr val="000000">
                    <a:alpha val="43137"/>
                  </a:srgbClr>
                </a:outerShdw>
              </a:effectLst>
              <a:latin typeface="Calibri"/>
              <a:ea typeface="+mn-ea"/>
              <a:cs typeface="Arial" pitchFamily="34" charset="0"/>
            </a:endParaRPr>
          </a:p>
        </p:txBody>
      </p:sp>
      <p:cxnSp>
        <p:nvCxnSpPr>
          <p:cNvPr id="3" name="Conector angulado 2"/>
          <p:cNvCxnSpPr/>
          <p:nvPr/>
        </p:nvCxnSpPr>
        <p:spPr>
          <a:xfrm>
            <a:off x="1167318" y="1673157"/>
            <a:ext cx="914400" cy="914400"/>
          </a:xfrm>
          <a:prstGeom prst="bentConnector3">
            <a:avLst/>
          </a:prstGeom>
          <a:ln>
            <a:solidFill>
              <a:schemeClr val="tx2"/>
            </a:solidFill>
            <a:tailEnd type="triangle"/>
          </a:ln>
        </p:spPr>
        <p:style>
          <a:lnRef idx="3">
            <a:schemeClr val="accent1"/>
          </a:lnRef>
          <a:fillRef idx="0">
            <a:schemeClr val="accent1"/>
          </a:fillRef>
          <a:effectRef idx="2">
            <a:schemeClr val="accent1"/>
          </a:effectRef>
          <a:fontRef idx="minor">
            <a:schemeClr val="tx1"/>
          </a:fontRef>
        </p:style>
      </p:cxnSp>
      <p:cxnSp>
        <p:nvCxnSpPr>
          <p:cNvPr id="36" name="Conector angulado 35"/>
          <p:cNvCxnSpPr/>
          <p:nvPr/>
        </p:nvCxnSpPr>
        <p:spPr>
          <a:xfrm>
            <a:off x="4020343" y="1650092"/>
            <a:ext cx="914400" cy="914400"/>
          </a:xfrm>
          <a:prstGeom prst="bentConnector3">
            <a:avLst/>
          </a:prstGeom>
          <a:ln>
            <a:solidFill>
              <a:schemeClr val="tx2"/>
            </a:solidFill>
            <a:tailEnd type="triangle"/>
          </a:ln>
        </p:spPr>
        <p:style>
          <a:lnRef idx="3">
            <a:schemeClr val="accent1"/>
          </a:lnRef>
          <a:fillRef idx="0">
            <a:schemeClr val="accent1"/>
          </a:fillRef>
          <a:effectRef idx="2">
            <a:schemeClr val="accent1"/>
          </a:effectRef>
          <a:fontRef idx="minor">
            <a:schemeClr val="tx1"/>
          </a:fontRef>
        </p:style>
      </p:cxnSp>
      <p:cxnSp>
        <p:nvCxnSpPr>
          <p:cNvPr id="37" name="Conector angulado 36"/>
          <p:cNvCxnSpPr/>
          <p:nvPr/>
        </p:nvCxnSpPr>
        <p:spPr>
          <a:xfrm>
            <a:off x="6868774" y="1654031"/>
            <a:ext cx="914400" cy="914400"/>
          </a:xfrm>
          <a:prstGeom prst="bentConnector3">
            <a:avLst/>
          </a:prstGeom>
          <a:ln>
            <a:solidFill>
              <a:schemeClr val="tx2"/>
            </a:solidFill>
            <a:tailEnd type="triangle"/>
          </a:ln>
        </p:spPr>
        <p:style>
          <a:lnRef idx="3">
            <a:schemeClr val="accent1"/>
          </a:lnRef>
          <a:fillRef idx="0">
            <a:schemeClr val="accent1"/>
          </a:fillRef>
          <a:effectRef idx="2">
            <a:schemeClr val="accent1"/>
          </a:effectRef>
          <a:fontRef idx="minor">
            <a:schemeClr val="tx1"/>
          </a:fontRef>
        </p:style>
      </p:cxnSp>
      <p:cxnSp>
        <p:nvCxnSpPr>
          <p:cNvPr id="38" name="Conector angulado 37"/>
          <p:cNvCxnSpPr/>
          <p:nvPr/>
        </p:nvCxnSpPr>
        <p:spPr>
          <a:xfrm flipV="1">
            <a:off x="2556370" y="1663774"/>
            <a:ext cx="951887" cy="946927"/>
          </a:xfrm>
          <a:prstGeom prst="bentConnector3">
            <a:avLst/>
          </a:prstGeom>
          <a:ln>
            <a:solidFill>
              <a:schemeClr val="tx2"/>
            </a:solidFill>
            <a:tailEnd type="triangle"/>
          </a:ln>
        </p:spPr>
        <p:style>
          <a:lnRef idx="3">
            <a:schemeClr val="accent1"/>
          </a:lnRef>
          <a:fillRef idx="0">
            <a:schemeClr val="accent1"/>
          </a:fillRef>
          <a:effectRef idx="2">
            <a:schemeClr val="accent1"/>
          </a:effectRef>
          <a:fontRef idx="minor">
            <a:schemeClr val="tx1"/>
          </a:fontRef>
        </p:style>
      </p:cxnSp>
      <p:cxnSp>
        <p:nvCxnSpPr>
          <p:cNvPr id="39" name="Conector angulado 38"/>
          <p:cNvCxnSpPr/>
          <p:nvPr/>
        </p:nvCxnSpPr>
        <p:spPr>
          <a:xfrm flipV="1">
            <a:off x="5442249" y="1641075"/>
            <a:ext cx="951887" cy="946927"/>
          </a:xfrm>
          <a:prstGeom prst="bentConnector3">
            <a:avLst/>
          </a:prstGeom>
          <a:ln>
            <a:solidFill>
              <a:schemeClr val="tx2"/>
            </a:solidFill>
            <a:tailEnd type="triangle"/>
          </a:ln>
        </p:spPr>
        <p:style>
          <a:lnRef idx="3">
            <a:schemeClr val="accent1"/>
          </a:lnRef>
          <a:fillRef idx="0">
            <a:schemeClr val="accent1"/>
          </a:fillRef>
          <a:effectRef idx="2">
            <a:schemeClr val="accent1"/>
          </a:effectRef>
          <a:fontRef idx="minor">
            <a:schemeClr val="tx1"/>
          </a:fontRef>
        </p:style>
      </p:cxnSp>
      <p:pic>
        <p:nvPicPr>
          <p:cNvPr id="11266" name="Picture 2" descr="Imagem relacionada"/>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5577" y="3192079"/>
            <a:ext cx="2559259" cy="1706173"/>
          </a:xfrm>
          <a:prstGeom prst="rect">
            <a:avLst/>
          </a:prstGeom>
          <a:noFill/>
          <a:extLst>
            <a:ext uri="{909E8E84-426E-40DD-AFC4-6F175D3DCCD1}">
              <a14:hiddenFill xmlns:a14="http://schemas.microsoft.com/office/drawing/2010/main" xmlns="">
                <a:solidFill>
                  <a:srgbClr val="FFFFFF"/>
                </a:solidFill>
              </a14:hiddenFill>
            </a:ext>
          </a:extLst>
        </p:spPr>
      </p:pic>
      <p:pic>
        <p:nvPicPr>
          <p:cNvPr id="11268" name="Picture 4" descr="Imagem relacionada"/>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16531" y="3192688"/>
            <a:ext cx="2854697" cy="1720067"/>
          </a:xfrm>
          <a:prstGeom prst="rect">
            <a:avLst/>
          </a:prstGeom>
          <a:noFill/>
          <a:extLst>
            <a:ext uri="{909E8E84-426E-40DD-AFC4-6F175D3DCCD1}">
              <a14:hiddenFill xmlns:a14="http://schemas.microsoft.com/office/drawing/2010/main" xmlns="">
                <a:solidFill>
                  <a:srgbClr val="FFFFFF"/>
                </a:solidFill>
              </a14:hiddenFill>
            </a:ext>
          </a:extLst>
        </p:spPr>
      </p:pic>
      <p:pic>
        <p:nvPicPr>
          <p:cNvPr id="11270" name="Picture 6" descr="Resultado de imagem para panorama economico"/>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783174" y="755051"/>
            <a:ext cx="1269570" cy="1269570"/>
          </a:xfrm>
          <a:prstGeom prst="rect">
            <a:avLst/>
          </a:prstGeom>
          <a:noFill/>
          <a:extLst>
            <a:ext uri="{909E8E84-426E-40DD-AFC4-6F175D3DCCD1}">
              <a14:hiddenFill xmlns:a14="http://schemas.microsoft.com/office/drawing/2010/main" xmlns="">
                <a:solidFill>
                  <a:srgbClr val="FFFFFF"/>
                </a:solidFill>
              </a14:hiddenFill>
            </a:ext>
          </a:extLst>
        </p:spPr>
      </p:pic>
      <p:pic>
        <p:nvPicPr>
          <p:cNvPr id="11272" name="Picture 8" descr="Imagem relacionada"/>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899428" y="3453917"/>
            <a:ext cx="3111273" cy="14283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457257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p:cNvSpPr txBox="1"/>
          <p:nvPr/>
        </p:nvSpPr>
        <p:spPr>
          <a:xfrm>
            <a:off x="902106" y="379818"/>
            <a:ext cx="2548711" cy="400110"/>
          </a:xfrm>
          <a:prstGeom prst="rect">
            <a:avLst/>
          </a:prstGeom>
          <a:noFill/>
        </p:spPr>
        <p:txBody>
          <a:bodyPr wrap="none" rtlCol="0">
            <a:spAutoFit/>
          </a:bodyPr>
          <a:lstStyle/>
          <a:p>
            <a:pPr marL="0" indent="0">
              <a:buFontTx/>
              <a:buNone/>
              <a:defRPr/>
            </a:pPr>
            <a:r>
              <a:rPr lang="pt-BR" sz="2000" b="1" dirty="0" smtClean="0">
                <a:solidFill>
                  <a:schemeClr val="bg1"/>
                </a:solidFill>
                <a:latin typeface="+mj-lt"/>
              </a:rPr>
              <a:t>Ambiente Empresarial</a:t>
            </a:r>
            <a:endParaRPr lang="pt-BR" sz="2000" b="1" dirty="0">
              <a:solidFill>
                <a:schemeClr val="bg1"/>
              </a:solidFill>
              <a:latin typeface="+mj-lt"/>
            </a:endParaRPr>
          </a:p>
        </p:txBody>
      </p:sp>
      <p:sp>
        <p:nvSpPr>
          <p:cNvPr id="3" name="Retângulo 2"/>
          <p:cNvSpPr/>
          <p:nvPr/>
        </p:nvSpPr>
        <p:spPr>
          <a:xfrm>
            <a:off x="154148" y="936302"/>
            <a:ext cx="8766116" cy="2462213"/>
          </a:xfrm>
          <a:prstGeom prst="rect">
            <a:avLst/>
          </a:prstGeom>
        </p:spPr>
        <p:txBody>
          <a:bodyPr wrap="square">
            <a:spAutoFit/>
          </a:bodyPr>
          <a:lstStyle/>
          <a:p>
            <a:pPr algn="just">
              <a:defRPr/>
            </a:pPr>
            <a:r>
              <a:rPr lang="pt-BR" sz="1400" dirty="0" smtClean="0">
                <a:solidFill>
                  <a:schemeClr val="tx1">
                    <a:lumMod val="75000"/>
                    <a:lumOff val="25000"/>
                  </a:schemeClr>
                </a:solidFill>
              </a:rPr>
              <a:t>O processo de tomada de decisões resume-se em fazer escolhas entre ações e aplicações de recursos alternativas. </a:t>
            </a:r>
          </a:p>
          <a:p>
            <a:pPr algn="just">
              <a:defRPr/>
            </a:pPr>
            <a:endParaRPr lang="pt-BR" sz="1400" dirty="0">
              <a:solidFill>
                <a:schemeClr val="tx1">
                  <a:lumMod val="75000"/>
                  <a:lumOff val="25000"/>
                </a:schemeClr>
              </a:solidFill>
            </a:endParaRPr>
          </a:p>
          <a:p>
            <a:pPr algn="just">
              <a:defRPr/>
            </a:pPr>
            <a:r>
              <a:rPr lang="pt-BR" sz="1400" dirty="0" smtClean="0">
                <a:solidFill>
                  <a:schemeClr val="tx1">
                    <a:lumMod val="75000"/>
                    <a:lumOff val="25000"/>
                  </a:schemeClr>
                </a:solidFill>
              </a:rPr>
              <a:t>O cotidiano de um administrador envolve decisões sobre ampliar ou não a empresa, escolher entre a aquisição de diversos equipamentos, ou simplesmente não comprá-los, contratar, ou não, mais funcionários, alugar ou comprar o prédio para novas instalações, enfim, fazer uma série de escolhas entre ações alternativas. </a:t>
            </a:r>
          </a:p>
          <a:p>
            <a:pPr>
              <a:defRPr/>
            </a:pPr>
            <a:endParaRPr lang="pt-BR" sz="1400" b="1" dirty="0" smtClean="0">
              <a:solidFill>
                <a:schemeClr val="tx1">
                  <a:lumMod val="75000"/>
                  <a:lumOff val="25000"/>
                </a:schemeClr>
              </a:solidFill>
            </a:endParaRPr>
          </a:p>
          <a:p>
            <a:pPr algn="just">
              <a:defRPr/>
            </a:pPr>
            <a:r>
              <a:rPr lang="pt-BR" sz="1400" dirty="0" smtClean="0">
                <a:solidFill>
                  <a:schemeClr val="tx1">
                    <a:lumMod val="75000"/>
                    <a:lumOff val="25000"/>
                  </a:schemeClr>
                </a:solidFill>
              </a:rPr>
              <a:t>Toda decisão empresarial é de natureza econômica, mesmo quando envolve assuntos não diretamente relacionados à economia, como a definição de um certo perfil psicológico para uma dada função. </a:t>
            </a:r>
          </a:p>
          <a:p>
            <a:pPr algn="just">
              <a:defRPr/>
            </a:pPr>
            <a:endParaRPr lang="pt-BR" sz="1400" dirty="0">
              <a:solidFill>
                <a:schemeClr val="tx1">
                  <a:lumMod val="75000"/>
                  <a:lumOff val="25000"/>
                </a:schemeClr>
              </a:solidFill>
            </a:endParaRPr>
          </a:p>
          <a:p>
            <a:pPr algn="just">
              <a:defRPr/>
            </a:pPr>
            <a:r>
              <a:rPr lang="pt-BR" sz="1400" dirty="0" smtClean="0">
                <a:solidFill>
                  <a:schemeClr val="tx1">
                    <a:lumMod val="75000"/>
                    <a:lumOff val="25000"/>
                  </a:schemeClr>
                </a:solidFill>
              </a:rPr>
              <a:t>Isso porque, ao fim, se quer que todos os recursos empregados se combinem para atingir o melhor resultado possível, quer dizer, o maior lucro possível. </a:t>
            </a:r>
          </a:p>
        </p:txBody>
      </p:sp>
      <p:sp>
        <p:nvSpPr>
          <p:cNvPr id="9" name="CaixaDeTexto 8"/>
          <p:cNvSpPr txBox="1"/>
          <p:nvPr/>
        </p:nvSpPr>
        <p:spPr>
          <a:xfrm>
            <a:off x="9724" y="0"/>
            <a:ext cx="4991504" cy="400110"/>
          </a:xfrm>
          <a:prstGeom prst="rect">
            <a:avLst/>
          </a:prstGeom>
          <a:noFill/>
        </p:spPr>
        <p:txBody>
          <a:bodyPr wrap="square">
            <a:spAutoFit/>
          </a:bodyPr>
          <a:lstStyle/>
          <a:p>
            <a:pPr algn="ctr" defTabSz="685800" fontAlgn="auto">
              <a:spcBef>
                <a:spcPts val="0"/>
              </a:spcBef>
              <a:spcAft>
                <a:spcPts val="0"/>
              </a:spcAft>
              <a:defRPr/>
            </a:pPr>
            <a:r>
              <a:rPr lang="pt-BR" sz="2000" b="1" dirty="0" smtClean="0">
                <a:solidFill>
                  <a:schemeClr val="bg1"/>
                </a:solidFill>
                <a:effectLst>
                  <a:outerShdw blurRad="38100" dist="38100" dir="2700000" algn="tl">
                    <a:srgbClr val="000000">
                      <a:alpha val="43137"/>
                    </a:srgbClr>
                  </a:outerShdw>
                </a:effectLst>
                <a:latin typeface="Calibri"/>
                <a:ea typeface="+mn-ea"/>
                <a:cs typeface="Arial" pitchFamily="34" charset="0"/>
              </a:rPr>
              <a:t>GST 1078 - PANORAMA ECONÔMICO</a:t>
            </a:r>
            <a:endParaRPr lang="pt-BR" sz="2000" b="1" dirty="0">
              <a:solidFill>
                <a:schemeClr val="bg1"/>
              </a:solidFill>
              <a:effectLst>
                <a:outerShdw blurRad="38100" dist="38100" dir="2700000" algn="tl">
                  <a:srgbClr val="000000">
                    <a:alpha val="43137"/>
                  </a:srgbClr>
                </a:outerShdw>
              </a:effectLst>
              <a:latin typeface="Calibri"/>
              <a:ea typeface="+mn-ea"/>
              <a:cs typeface="Arial" pitchFamily="34" charset="0"/>
            </a:endParaRPr>
          </a:p>
        </p:txBody>
      </p:sp>
      <p:pic>
        <p:nvPicPr>
          <p:cNvPr id="12292" name="Picture 4" descr="Resultado de imagem para ambiente empresarial"/>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933874" y="3260911"/>
            <a:ext cx="3083669" cy="171721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tângulo 1"/>
          <p:cNvSpPr/>
          <p:nvPr/>
        </p:nvSpPr>
        <p:spPr>
          <a:xfrm>
            <a:off x="163877" y="3512431"/>
            <a:ext cx="5877001" cy="1231106"/>
          </a:xfrm>
          <a:prstGeom prst="rect">
            <a:avLst/>
          </a:prstGeom>
        </p:spPr>
        <p:txBody>
          <a:bodyPr wrap="square">
            <a:spAutoFit/>
          </a:bodyPr>
          <a:lstStyle/>
          <a:p>
            <a:pPr algn="just">
              <a:defRPr/>
            </a:pPr>
            <a:r>
              <a:rPr lang="pt-BR" sz="1400" dirty="0">
                <a:solidFill>
                  <a:schemeClr val="tx1">
                    <a:lumMod val="75000"/>
                    <a:lumOff val="25000"/>
                  </a:schemeClr>
                </a:solidFill>
              </a:rPr>
              <a:t>Mesmo uma instituição sem fins lucrativos, se quiser atingir resultados amplos, como distribuir alimentos para a população carente, deve ser eficiente, para que cada recurso empregado atenda ao maior número de pessoas possível. </a:t>
            </a:r>
          </a:p>
          <a:p>
            <a:pPr>
              <a:defRPr/>
            </a:pPr>
            <a:endParaRPr lang="pt-BR" b="1" dirty="0"/>
          </a:p>
        </p:txBody>
      </p:sp>
    </p:spTree>
    <p:extLst>
      <p:ext uri="{BB962C8B-B14F-4D97-AF65-F5344CB8AC3E}">
        <p14:creationId xmlns:p14="http://schemas.microsoft.com/office/powerpoint/2010/main" xmlns="" val="28460008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54148" y="1004387"/>
            <a:ext cx="8814754" cy="2308324"/>
          </a:xfrm>
          <a:prstGeom prst="rect">
            <a:avLst/>
          </a:prstGeom>
        </p:spPr>
        <p:txBody>
          <a:bodyPr wrap="square">
            <a:spAutoFit/>
          </a:bodyPr>
          <a:lstStyle/>
          <a:p>
            <a:pPr algn="just">
              <a:defRPr/>
            </a:pPr>
            <a:r>
              <a:rPr lang="pt-BR" sz="1600" dirty="0" smtClean="0">
                <a:solidFill>
                  <a:schemeClr val="tx1">
                    <a:lumMod val="75000"/>
                    <a:lumOff val="25000"/>
                  </a:schemeClr>
                </a:solidFill>
              </a:rPr>
              <a:t>As decisões estudadas pela economia envolvem a alocação dos fatores de produção e o seu uso pelos agentes econômicos, definidos como pessoas ou organizações que realizam transações econômicas. </a:t>
            </a:r>
          </a:p>
          <a:p>
            <a:pPr algn="just">
              <a:defRPr/>
            </a:pPr>
            <a:endParaRPr lang="pt-BR" sz="1600" dirty="0">
              <a:solidFill>
                <a:schemeClr val="tx1">
                  <a:lumMod val="75000"/>
                  <a:lumOff val="25000"/>
                </a:schemeClr>
              </a:solidFill>
            </a:endParaRPr>
          </a:p>
          <a:p>
            <a:pPr algn="just">
              <a:defRPr/>
            </a:pPr>
            <a:r>
              <a:rPr lang="pt-BR" sz="1600" dirty="0" smtClean="0">
                <a:solidFill>
                  <a:schemeClr val="tx1">
                    <a:lumMod val="75000"/>
                    <a:lumOff val="25000"/>
                  </a:schemeClr>
                </a:solidFill>
              </a:rPr>
              <a:t>As empresas, as entidades produtoras de bens e serviços, decidem sobre o que, quanto e como produzir. </a:t>
            </a:r>
          </a:p>
          <a:p>
            <a:pPr algn="just">
              <a:defRPr/>
            </a:pPr>
            <a:endParaRPr lang="pt-BR" sz="1600" dirty="0">
              <a:solidFill>
                <a:schemeClr val="tx1">
                  <a:lumMod val="75000"/>
                  <a:lumOff val="25000"/>
                </a:schemeClr>
              </a:solidFill>
            </a:endParaRPr>
          </a:p>
          <a:p>
            <a:pPr algn="just">
              <a:defRPr/>
            </a:pPr>
            <a:r>
              <a:rPr lang="pt-BR" sz="1600" dirty="0" smtClean="0">
                <a:solidFill>
                  <a:schemeClr val="tx1">
                    <a:lumMod val="75000"/>
                    <a:lumOff val="25000"/>
                  </a:schemeClr>
                </a:solidFill>
              </a:rPr>
              <a:t>O Governo, ao cumprir suas funções, é demandante dos bens e serviços produzidos pela economia. </a:t>
            </a:r>
          </a:p>
          <a:p>
            <a:pPr algn="just">
              <a:defRPr/>
            </a:pPr>
            <a:endParaRPr lang="pt-BR" sz="1600" dirty="0">
              <a:solidFill>
                <a:schemeClr val="tx1">
                  <a:lumMod val="75000"/>
                  <a:lumOff val="25000"/>
                </a:schemeClr>
              </a:solidFill>
            </a:endParaRPr>
          </a:p>
          <a:p>
            <a:pPr algn="just">
              <a:defRPr/>
            </a:pPr>
            <a:r>
              <a:rPr lang="pt-BR" sz="1600" dirty="0" smtClean="0">
                <a:solidFill>
                  <a:schemeClr val="tx1">
                    <a:lumMod val="75000"/>
                    <a:lumOff val="25000"/>
                  </a:schemeClr>
                </a:solidFill>
              </a:rPr>
              <a:t>Os consumidores, que somos todos nós, tomam decisões sobre o que consumir e quanto. Por fim, o resto do mundo, composto pelos países que se relacionam economicamente. </a:t>
            </a:r>
          </a:p>
        </p:txBody>
      </p:sp>
      <p:sp>
        <p:nvSpPr>
          <p:cNvPr id="6" name="CaixaDeTexto 5"/>
          <p:cNvSpPr txBox="1"/>
          <p:nvPr/>
        </p:nvSpPr>
        <p:spPr>
          <a:xfrm>
            <a:off x="902106" y="379818"/>
            <a:ext cx="2548711" cy="400110"/>
          </a:xfrm>
          <a:prstGeom prst="rect">
            <a:avLst/>
          </a:prstGeom>
          <a:noFill/>
        </p:spPr>
        <p:txBody>
          <a:bodyPr wrap="none" rtlCol="0">
            <a:spAutoFit/>
          </a:bodyPr>
          <a:lstStyle/>
          <a:p>
            <a:pPr marL="0" indent="0">
              <a:buFontTx/>
              <a:buNone/>
              <a:defRPr/>
            </a:pPr>
            <a:r>
              <a:rPr lang="pt-BR" sz="2000" b="1" dirty="0" smtClean="0">
                <a:solidFill>
                  <a:schemeClr val="bg1"/>
                </a:solidFill>
                <a:latin typeface="+mj-lt"/>
              </a:rPr>
              <a:t>Ambiente Empresarial</a:t>
            </a:r>
            <a:endParaRPr lang="pt-BR" sz="2000" b="1" dirty="0">
              <a:solidFill>
                <a:schemeClr val="bg1"/>
              </a:solidFill>
              <a:latin typeface="+mj-lt"/>
            </a:endParaRPr>
          </a:p>
        </p:txBody>
      </p:sp>
      <p:sp>
        <p:nvSpPr>
          <p:cNvPr id="10" name="CaixaDeTexto 9"/>
          <p:cNvSpPr txBox="1"/>
          <p:nvPr/>
        </p:nvSpPr>
        <p:spPr>
          <a:xfrm>
            <a:off x="9724" y="0"/>
            <a:ext cx="4991504" cy="400110"/>
          </a:xfrm>
          <a:prstGeom prst="rect">
            <a:avLst/>
          </a:prstGeom>
          <a:noFill/>
        </p:spPr>
        <p:txBody>
          <a:bodyPr wrap="square">
            <a:spAutoFit/>
          </a:bodyPr>
          <a:lstStyle/>
          <a:p>
            <a:pPr algn="ctr" defTabSz="685800" fontAlgn="auto">
              <a:spcBef>
                <a:spcPts val="0"/>
              </a:spcBef>
              <a:spcAft>
                <a:spcPts val="0"/>
              </a:spcAft>
              <a:defRPr/>
            </a:pPr>
            <a:r>
              <a:rPr lang="pt-BR" sz="2000" b="1" dirty="0" smtClean="0">
                <a:solidFill>
                  <a:schemeClr val="bg1"/>
                </a:solidFill>
                <a:effectLst>
                  <a:outerShdw blurRad="38100" dist="38100" dir="2700000" algn="tl">
                    <a:srgbClr val="000000">
                      <a:alpha val="43137"/>
                    </a:srgbClr>
                  </a:outerShdw>
                </a:effectLst>
                <a:latin typeface="Calibri"/>
                <a:ea typeface="+mn-ea"/>
                <a:cs typeface="Arial" pitchFamily="34" charset="0"/>
              </a:rPr>
              <a:t>GST 1078 - PANORAMA ECONÔMICO</a:t>
            </a:r>
            <a:endParaRPr lang="pt-BR" sz="2000" b="1" dirty="0">
              <a:solidFill>
                <a:schemeClr val="bg1"/>
              </a:solidFill>
              <a:effectLst>
                <a:outerShdw blurRad="38100" dist="38100" dir="2700000" algn="tl">
                  <a:srgbClr val="000000">
                    <a:alpha val="43137"/>
                  </a:srgbClr>
                </a:outerShdw>
              </a:effectLst>
              <a:latin typeface="Calibri"/>
              <a:ea typeface="+mn-ea"/>
              <a:cs typeface="Arial" pitchFamily="34" charset="0"/>
            </a:endParaRPr>
          </a:p>
        </p:txBody>
      </p:sp>
      <p:pic>
        <p:nvPicPr>
          <p:cNvPr id="11" name="Picture 4" descr="Resultado de imagem para ambiente empresarial"/>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933874" y="3260911"/>
            <a:ext cx="3083669" cy="171721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tângulo 1"/>
          <p:cNvSpPr/>
          <p:nvPr/>
        </p:nvSpPr>
        <p:spPr>
          <a:xfrm>
            <a:off x="194546" y="3477064"/>
            <a:ext cx="5729599" cy="1077218"/>
          </a:xfrm>
          <a:prstGeom prst="rect">
            <a:avLst/>
          </a:prstGeom>
        </p:spPr>
        <p:txBody>
          <a:bodyPr wrap="square">
            <a:spAutoFit/>
          </a:bodyPr>
          <a:lstStyle/>
          <a:p>
            <a:pPr algn="just">
              <a:defRPr/>
            </a:pPr>
            <a:r>
              <a:rPr lang="pt-BR" sz="1600" dirty="0">
                <a:solidFill>
                  <a:schemeClr val="tx1">
                    <a:lumMod val="75000"/>
                    <a:lumOff val="25000"/>
                  </a:schemeClr>
                </a:solidFill>
              </a:rPr>
              <a:t>Em especial, o executivo da empresa é que efetivamente toma as decisões necessárias à alocação de recursos, buscando a melhor forma de aproveitar as oportunidades que se oferecem no mercado. </a:t>
            </a:r>
          </a:p>
        </p:txBody>
      </p:sp>
    </p:spTree>
    <p:extLst>
      <p:ext uri="{BB962C8B-B14F-4D97-AF65-F5344CB8AC3E}">
        <p14:creationId xmlns:p14="http://schemas.microsoft.com/office/powerpoint/2010/main" xmlns="" val="28460008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54148" y="994669"/>
            <a:ext cx="7981866" cy="2677656"/>
          </a:xfrm>
          <a:prstGeom prst="rect">
            <a:avLst/>
          </a:prstGeom>
        </p:spPr>
        <p:txBody>
          <a:bodyPr wrap="square">
            <a:spAutoFit/>
          </a:bodyPr>
          <a:lstStyle/>
          <a:p>
            <a:pPr algn="just"/>
            <a:r>
              <a:rPr lang="pt-BR" sz="1600" dirty="0" smtClean="0">
                <a:solidFill>
                  <a:schemeClr val="tx1">
                    <a:lumMod val="75000"/>
                    <a:lumOff val="25000"/>
                  </a:schemeClr>
                </a:solidFill>
              </a:rPr>
              <a:t>A Ciência Econômica trata de como os agentes econômicos combinam os recursos escassos para a satisfação de suas necessidades. </a:t>
            </a:r>
          </a:p>
          <a:p>
            <a:pPr algn="just"/>
            <a:endParaRPr lang="pt-BR" sz="1600" dirty="0">
              <a:solidFill>
                <a:schemeClr val="tx1">
                  <a:lumMod val="75000"/>
                  <a:lumOff val="25000"/>
                </a:schemeClr>
              </a:solidFill>
            </a:endParaRPr>
          </a:p>
          <a:p>
            <a:pPr algn="just"/>
            <a:r>
              <a:rPr lang="pt-BR" sz="1600" dirty="0" smtClean="0">
                <a:solidFill>
                  <a:schemeClr val="tx1">
                    <a:lumMod val="75000"/>
                    <a:lumOff val="25000"/>
                  </a:schemeClr>
                </a:solidFill>
              </a:rPr>
              <a:t>Dessa forma, é um instrumento auxiliar poderoso de apoio às decisões empresariais, ajudando a desenhar cenários que permitam ao administrador antecipar mudanças e melhorar a qualidade de suas decisões. As análises feitas pela Economia partem de duas abordagens básicas: </a:t>
            </a:r>
          </a:p>
          <a:p>
            <a:pPr algn="just"/>
            <a:endParaRPr lang="pt-BR" sz="1400" dirty="0" smtClean="0">
              <a:solidFill>
                <a:schemeClr val="tx1">
                  <a:lumMod val="75000"/>
                  <a:lumOff val="25000"/>
                </a:schemeClr>
              </a:solidFill>
            </a:endParaRPr>
          </a:p>
          <a:p>
            <a:pPr algn="just">
              <a:defRPr/>
            </a:pPr>
            <a:endParaRPr lang="pt-BR" sz="1400" b="1" dirty="0" smtClean="0"/>
          </a:p>
          <a:p>
            <a:pPr>
              <a:defRPr/>
            </a:pPr>
            <a:endParaRPr lang="pt-BR" sz="1400" b="1" dirty="0" smtClean="0"/>
          </a:p>
          <a:p>
            <a:pPr marL="1198563" lvl="2" indent="-285750">
              <a:defRPr/>
            </a:pPr>
            <a:endParaRPr lang="pt-BR" sz="1400" b="1" dirty="0" smtClean="0"/>
          </a:p>
        </p:txBody>
      </p:sp>
      <p:grpSp>
        <p:nvGrpSpPr>
          <p:cNvPr id="21" name="Grupo 20"/>
          <p:cNvGrpSpPr/>
          <p:nvPr/>
        </p:nvGrpSpPr>
        <p:grpSpPr>
          <a:xfrm>
            <a:off x="131115" y="3052412"/>
            <a:ext cx="8750238" cy="1648395"/>
            <a:chOff x="73968" y="2629317"/>
            <a:chExt cx="6323525" cy="1648395"/>
          </a:xfrm>
        </p:grpSpPr>
        <p:sp>
          <p:nvSpPr>
            <p:cNvPr id="22" name="Retângulo 12"/>
            <p:cNvSpPr/>
            <p:nvPr/>
          </p:nvSpPr>
          <p:spPr>
            <a:xfrm>
              <a:off x="129321" y="2836765"/>
              <a:ext cx="6268172" cy="1440947"/>
            </a:xfrm>
            <a:custGeom>
              <a:avLst/>
              <a:gdLst>
                <a:gd name="connsiteX0" fmla="*/ 0 w 3953247"/>
                <a:gd name="connsiteY0" fmla="*/ 0 h 926882"/>
                <a:gd name="connsiteX1" fmla="*/ 3953247 w 3953247"/>
                <a:gd name="connsiteY1" fmla="*/ 0 h 926882"/>
                <a:gd name="connsiteX2" fmla="*/ 3953247 w 3953247"/>
                <a:gd name="connsiteY2" fmla="*/ 926882 h 926882"/>
                <a:gd name="connsiteX3" fmla="*/ 0 w 3953247"/>
                <a:gd name="connsiteY3" fmla="*/ 926882 h 926882"/>
                <a:gd name="connsiteX4" fmla="*/ 0 w 3953247"/>
                <a:gd name="connsiteY4" fmla="*/ 0 h 926882"/>
                <a:gd name="connsiteX0" fmla="*/ 0 w 3953247"/>
                <a:gd name="connsiteY0" fmla="*/ 0 h 926882"/>
                <a:gd name="connsiteX1" fmla="*/ 3953247 w 3953247"/>
                <a:gd name="connsiteY1" fmla="*/ 0 h 926882"/>
                <a:gd name="connsiteX2" fmla="*/ 3953247 w 3953247"/>
                <a:gd name="connsiteY2" fmla="*/ 926882 h 926882"/>
                <a:gd name="connsiteX3" fmla="*/ 197427 w 3953247"/>
                <a:gd name="connsiteY3" fmla="*/ 916491 h 926882"/>
                <a:gd name="connsiteX4" fmla="*/ 0 w 3953247"/>
                <a:gd name="connsiteY4" fmla="*/ 0 h 926882"/>
                <a:gd name="connsiteX0" fmla="*/ 0 w 3953247"/>
                <a:gd name="connsiteY0" fmla="*/ 0 h 926882"/>
                <a:gd name="connsiteX1" fmla="*/ 3953247 w 3953247"/>
                <a:gd name="connsiteY1" fmla="*/ 0 h 926882"/>
                <a:gd name="connsiteX2" fmla="*/ 3735038 w 3953247"/>
                <a:gd name="connsiteY2" fmla="*/ 926882 h 926882"/>
                <a:gd name="connsiteX3" fmla="*/ 197427 w 3953247"/>
                <a:gd name="connsiteY3" fmla="*/ 916491 h 926882"/>
                <a:gd name="connsiteX4" fmla="*/ 0 w 3953247"/>
                <a:gd name="connsiteY4" fmla="*/ 0 h 926882"/>
                <a:gd name="connsiteX0" fmla="*/ 0 w 3735038"/>
                <a:gd name="connsiteY0" fmla="*/ 0 h 926882"/>
                <a:gd name="connsiteX1" fmla="*/ 3726932 w 3735038"/>
                <a:gd name="connsiteY1" fmla="*/ 0 h 926882"/>
                <a:gd name="connsiteX2" fmla="*/ 3735038 w 3735038"/>
                <a:gd name="connsiteY2" fmla="*/ 926882 h 926882"/>
                <a:gd name="connsiteX3" fmla="*/ 197427 w 3735038"/>
                <a:gd name="connsiteY3" fmla="*/ 916491 h 926882"/>
                <a:gd name="connsiteX4" fmla="*/ 0 w 3735038"/>
                <a:gd name="connsiteY4" fmla="*/ 0 h 926882"/>
                <a:gd name="connsiteX0" fmla="*/ 0 w 3936207"/>
                <a:gd name="connsiteY0" fmla="*/ 0 h 916491"/>
                <a:gd name="connsiteX1" fmla="*/ 3726932 w 3936207"/>
                <a:gd name="connsiteY1" fmla="*/ 0 h 916491"/>
                <a:gd name="connsiteX2" fmla="*/ 3936207 w 3936207"/>
                <a:gd name="connsiteY2" fmla="*/ 901736 h 916491"/>
                <a:gd name="connsiteX3" fmla="*/ 197427 w 3936207"/>
                <a:gd name="connsiteY3" fmla="*/ 916491 h 916491"/>
                <a:gd name="connsiteX4" fmla="*/ 0 w 3936207"/>
                <a:gd name="connsiteY4" fmla="*/ 0 h 916491"/>
                <a:gd name="connsiteX0" fmla="*/ 0 w 3936207"/>
                <a:gd name="connsiteY0" fmla="*/ 0 h 916491"/>
                <a:gd name="connsiteX1" fmla="*/ 3726932 w 3936207"/>
                <a:gd name="connsiteY1" fmla="*/ 0 h 916491"/>
                <a:gd name="connsiteX2" fmla="*/ 3936207 w 3936207"/>
                <a:gd name="connsiteY2" fmla="*/ 914309 h 916491"/>
                <a:gd name="connsiteX3" fmla="*/ 197427 w 3936207"/>
                <a:gd name="connsiteY3" fmla="*/ 916491 h 916491"/>
                <a:gd name="connsiteX4" fmla="*/ 0 w 3936207"/>
                <a:gd name="connsiteY4" fmla="*/ 0 h 916491"/>
                <a:gd name="connsiteX0" fmla="*/ 0 w 3936207"/>
                <a:gd name="connsiteY0" fmla="*/ 0 h 916491"/>
                <a:gd name="connsiteX1" fmla="*/ 3484045 w 3936207"/>
                <a:gd name="connsiteY1" fmla="*/ 0 h 916491"/>
                <a:gd name="connsiteX2" fmla="*/ 3936207 w 3936207"/>
                <a:gd name="connsiteY2" fmla="*/ 914309 h 916491"/>
                <a:gd name="connsiteX3" fmla="*/ 197427 w 3936207"/>
                <a:gd name="connsiteY3" fmla="*/ 916491 h 916491"/>
                <a:gd name="connsiteX4" fmla="*/ 0 w 3936207"/>
                <a:gd name="connsiteY4" fmla="*/ 0 h 916491"/>
                <a:gd name="connsiteX0" fmla="*/ 87965 w 3738780"/>
                <a:gd name="connsiteY0" fmla="*/ 0 h 916491"/>
                <a:gd name="connsiteX1" fmla="*/ 3286618 w 3738780"/>
                <a:gd name="connsiteY1" fmla="*/ 0 h 916491"/>
                <a:gd name="connsiteX2" fmla="*/ 3738780 w 3738780"/>
                <a:gd name="connsiteY2" fmla="*/ 914309 h 916491"/>
                <a:gd name="connsiteX3" fmla="*/ 0 w 3738780"/>
                <a:gd name="connsiteY3" fmla="*/ 916491 h 916491"/>
                <a:gd name="connsiteX4" fmla="*/ 87965 w 3738780"/>
                <a:gd name="connsiteY4" fmla="*/ 0 h 916491"/>
                <a:gd name="connsiteX0" fmla="*/ 87965 w 3738780"/>
                <a:gd name="connsiteY0" fmla="*/ 0 h 916491"/>
                <a:gd name="connsiteX1" fmla="*/ 3286618 w 3738780"/>
                <a:gd name="connsiteY1" fmla="*/ 0 h 916491"/>
                <a:gd name="connsiteX2" fmla="*/ 3738780 w 3738780"/>
                <a:gd name="connsiteY2" fmla="*/ 914309 h 916491"/>
                <a:gd name="connsiteX3" fmla="*/ 0 w 3738780"/>
                <a:gd name="connsiteY3" fmla="*/ 916491 h 916491"/>
                <a:gd name="connsiteX4" fmla="*/ 87965 w 3738780"/>
                <a:gd name="connsiteY4" fmla="*/ 0 h 916491"/>
                <a:gd name="connsiteX0" fmla="*/ 15099 w 3665914"/>
                <a:gd name="connsiteY0" fmla="*/ 0 h 921499"/>
                <a:gd name="connsiteX1" fmla="*/ 3213752 w 3665914"/>
                <a:gd name="connsiteY1" fmla="*/ 0 h 921499"/>
                <a:gd name="connsiteX2" fmla="*/ 3665914 w 3665914"/>
                <a:gd name="connsiteY2" fmla="*/ 914309 h 921499"/>
                <a:gd name="connsiteX3" fmla="*/ 0 w 3665914"/>
                <a:gd name="connsiteY3" fmla="*/ 921499 h 921499"/>
                <a:gd name="connsiteX4" fmla="*/ 15099 w 3665914"/>
                <a:gd name="connsiteY4" fmla="*/ 0 h 921499"/>
                <a:gd name="connsiteX0" fmla="*/ 2955 w 3653770"/>
                <a:gd name="connsiteY0" fmla="*/ 0 h 921499"/>
                <a:gd name="connsiteX1" fmla="*/ 3201608 w 3653770"/>
                <a:gd name="connsiteY1" fmla="*/ 0 h 921499"/>
                <a:gd name="connsiteX2" fmla="*/ 3653770 w 3653770"/>
                <a:gd name="connsiteY2" fmla="*/ 914309 h 921499"/>
                <a:gd name="connsiteX3" fmla="*/ 0 w 3653770"/>
                <a:gd name="connsiteY3" fmla="*/ 921499 h 921499"/>
                <a:gd name="connsiteX4" fmla="*/ 2955 w 3653770"/>
                <a:gd name="connsiteY4" fmla="*/ 0 h 921499"/>
                <a:gd name="connsiteX0" fmla="*/ 2955 w 3659842"/>
                <a:gd name="connsiteY0" fmla="*/ 0 h 924325"/>
                <a:gd name="connsiteX1" fmla="*/ 3201608 w 3659842"/>
                <a:gd name="connsiteY1" fmla="*/ 0 h 924325"/>
                <a:gd name="connsiteX2" fmla="*/ 3659842 w 3659842"/>
                <a:gd name="connsiteY2" fmla="*/ 924325 h 924325"/>
                <a:gd name="connsiteX3" fmla="*/ 0 w 3659842"/>
                <a:gd name="connsiteY3" fmla="*/ 921499 h 924325"/>
                <a:gd name="connsiteX4" fmla="*/ 2955 w 3659842"/>
                <a:gd name="connsiteY4" fmla="*/ 0 h 924325"/>
                <a:gd name="connsiteX0" fmla="*/ 0 w 3662959"/>
                <a:gd name="connsiteY0" fmla="*/ 4553 h 924325"/>
                <a:gd name="connsiteX1" fmla="*/ 3204725 w 3662959"/>
                <a:gd name="connsiteY1" fmla="*/ 0 h 924325"/>
                <a:gd name="connsiteX2" fmla="*/ 3662959 w 3662959"/>
                <a:gd name="connsiteY2" fmla="*/ 924325 h 924325"/>
                <a:gd name="connsiteX3" fmla="*/ 3117 w 3662959"/>
                <a:gd name="connsiteY3" fmla="*/ 921499 h 924325"/>
                <a:gd name="connsiteX4" fmla="*/ 0 w 3662959"/>
                <a:gd name="connsiteY4" fmla="*/ 4553 h 924325"/>
                <a:gd name="connsiteX0" fmla="*/ 0 w 3662959"/>
                <a:gd name="connsiteY0" fmla="*/ 0 h 924325"/>
                <a:gd name="connsiteX1" fmla="*/ 3204725 w 3662959"/>
                <a:gd name="connsiteY1" fmla="*/ 0 h 924325"/>
                <a:gd name="connsiteX2" fmla="*/ 3662959 w 3662959"/>
                <a:gd name="connsiteY2" fmla="*/ 924325 h 924325"/>
                <a:gd name="connsiteX3" fmla="*/ 3117 w 3662959"/>
                <a:gd name="connsiteY3" fmla="*/ 921499 h 924325"/>
                <a:gd name="connsiteX4" fmla="*/ 0 w 3662959"/>
                <a:gd name="connsiteY4" fmla="*/ 0 h 924325"/>
                <a:gd name="connsiteX0" fmla="*/ 0 w 3662959"/>
                <a:gd name="connsiteY0" fmla="*/ 0 h 924325"/>
                <a:gd name="connsiteX1" fmla="*/ 3119715 w 3662959"/>
                <a:gd name="connsiteY1" fmla="*/ 0 h 924325"/>
                <a:gd name="connsiteX2" fmla="*/ 3662959 w 3662959"/>
                <a:gd name="connsiteY2" fmla="*/ 924325 h 924325"/>
                <a:gd name="connsiteX3" fmla="*/ 3117 w 3662959"/>
                <a:gd name="connsiteY3" fmla="*/ 921499 h 924325"/>
                <a:gd name="connsiteX4" fmla="*/ 0 w 3662959"/>
                <a:gd name="connsiteY4" fmla="*/ 0 h 92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2959" h="924325">
                  <a:moveTo>
                    <a:pt x="0" y="0"/>
                  </a:moveTo>
                  <a:lnTo>
                    <a:pt x="3119715" y="0"/>
                  </a:lnTo>
                  <a:lnTo>
                    <a:pt x="3662959" y="924325"/>
                  </a:lnTo>
                  <a:lnTo>
                    <a:pt x="3117" y="921499"/>
                  </a:lnTo>
                  <a:lnTo>
                    <a:pt x="0" y="0"/>
                  </a:lnTo>
                  <a:close/>
                </a:path>
              </a:pathLst>
            </a:custGeom>
            <a:solidFill>
              <a:srgbClr val="E1E2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defRPr/>
              </a:pPr>
              <a:endParaRPr lang="pt-BR" sz="1400" b="1" kern="0" dirty="0" smtClean="0">
                <a:solidFill>
                  <a:schemeClr val="bg1"/>
                </a:solidFill>
                <a:ea typeface="ＭＳ Ｐゴシック" charset="0"/>
              </a:endParaRPr>
            </a:p>
          </p:txBody>
        </p:sp>
        <p:sp>
          <p:nvSpPr>
            <p:cNvPr id="23" name="Retângulo 12"/>
            <p:cNvSpPr/>
            <p:nvPr/>
          </p:nvSpPr>
          <p:spPr>
            <a:xfrm>
              <a:off x="73968" y="2629317"/>
              <a:ext cx="6268172" cy="1440947"/>
            </a:xfrm>
            <a:custGeom>
              <a:avLst/>
              <a:gdLst>
                <a:gd name="connsiteX0" fmla="*/ 0 w 3953247"/>
                <a:gd name="connsiteY0" fmla="*/ 0 h 926882"/>
                <a:gd name="connsiteX1" fmla="*/ 3953247 w 3953247"/>
                <a:gd name="connsiteY1" fmla="*/ 0 h 926882"/>
                <a:gd name="connsiteX2" fmla="*/ 3953247 w 3953247"/>
                <a:gd name="connsiteY2" fmla="*/ 926882 h 926882"/>
                <a:gd name="connsiteX3" fmla="*/ 0 w 3953247"/>
                <a:gd name="connsiteY3" fmla="*/ 926882 h 926882"/>
                <a:gd name="connsiteX4" fmla="*/ 0 w 3953247"/>
                <a:gd name="connsiteY4" fmla="*/ 0 h 926882"/>
                <a:gd name="connsiteX0" fmla="*/ 0 w 3953247"/>
                <a:gd name="connsiteY0" fmla="*/ 0 h 926882"/>
                <a:gd name="connsiteX1" fmla="*/ 3953247 w 3953247"/>
                <a:gd name="connsiteY1" fmla="*/ 0 h 926882"/>
                <a:gd name="connsiteX2" fmla="*/ 3953247 w 3953247"/>
                <a:gd name="connsiteY2" fmla="*/ 926882 h 926882"/>
                <a:gd name="connsiteX3" fmla="*/ 197427 w 3953247"/>
                <a:gd name="connsiteY3" fmla="*/ 916491 h 926882"/>
                <a:gd name="connsiteX4" fmla="*/ 0 w 3953247"/>
                <a:gd name="connsiteY4" fmla="*/ 0 h 926882"/>
                <a:gd name="connsiteX0" fmla="*/ 0 w 3953247"/>
                <a:gd name="connsiteY0" fmla="*/ 0 h 926882"/>
                <a:gd name="connsiteX1" fmla="*/ 3953247 w 3953247"/>
                <a:gd name="connsiteY1" fmla="*/ 0 h 926882"/>
                <a:gd name="connsiteX2" fmla="*/ 3735038 w 3953247"/>
                <a:gd name="connsiteY2" fmla="*/ 926882 h 926882"/>
                <a:gd name="connsiteX3" fmla="*/ 197427 w 3953247"/>
                <a:gd name="connsiteY3" fmla="*/ 916491 h 926882"/>
                <a:gd name="connsiteX4" fmla="*/ 0 w 3953247"/>
                <a:gd name="connsiteY4" fmla="*/ 0 h 926882"/>
                <a:gd name="connsiteX0" fmla="*/ 0 w 3735038"/>
                <a:gd name="connsiteY0" fmla="*/ 0 h 926882"/>
                <a:gd name="connsiteX1" fmla="*/ 3726932 w 3735038"/>
                <a:gd name="connsiteY1" fmla="*/ 0 h 926882"/>
                <a:gd name="connsiteX2" fmla="*/ 3735038 w 3735038"/>
                <a:gd name="connsiteY2" fmla="*/ 926882 h 926882"/>
                <a:gd name="connsiteX3" fmla="*/ 197427 w 3735038"/>
                <a:gd name="connsiteY3" fmla="*/ 916491 h 926882"/>
                <a:gd name="connsiteX4" fmla="*/ 0 w 3735038"/>
                <a:gd name="connsiteY4" fmla="*/ 0 h 926882"/>
                <a:gd name="connsiteX0" fmla="*/ 0 w 3936207"/>
                <a:gd name="connsiteY0" fmla="*/ 0 h 916491"/>
                <a:gd name="connsiteX1" fmla="*/ 3726932 w 3936207"/>
                <a:gd name="connsiteY1" fmla="*/ 0 h 916491"/>
                <a:gd name="connsiteX2" fmla="*/ 3936207 w 3936207"/>
                <a:gd name="connsiteY2" fmla="*/ 901736 h 916491"/>
                <a:gd name="connsiteX3" fmla="*/ 197427 w 3936207"/>
                <a:gd name="connsiteY3" fmla="*/ 916491 h 916491"/>
                <a:gd name="connsiteX4" fmla="*/ 0 w 3936207"/>
                <a:gd name="connsiteY4" fmla="*/ 0 h 916491"/>
                <a:gd name="connsiteX0" fmla="*/ 0 w 3936207"/>
                <a:gd name="connsiteY0" fmla="*/ 0 h 916491"/>
                <a:gd name="connsiteX1" fmla="*/ 3726932 w 3936207"/>
                <a:gd name="connsiteY1" fmla="*/ 0 h 916491"/>
                <a:gd name="connsiteX2" fmla="*/ 3936207 w 3936207"/>
                <a:gd name="connsiteY2" fmla="*/ 914309 h 916491"/>
                <a:gd name="connsiteX3" fmla="*/ 197427 w 3936207"/>
                <a:gd name="connsiteY3" fmla="*/ 916491 h 916491"/>
                <a:gd name="connsiteX4" fmla="*/ 0 w 3936207"/>
                <a:gd name="connsiteY4" fmla="*/ 0 h 916491"/>
                <a:gd name="connsiteX0" fmla="*/ 0 w 3936207"/>
                <a:gd name="connsiteY0" fmla="*/ 0 h 916491"/>
                <a:gd name="connsiteX1" fmla="*/ 3484045 w 3936207"/>
                <a:gd name="connsiteY1" fmla="*/ 0 h 916491"/>
                <a:gd name="connsiteX2" fmla="*/ 3936207 w 3936207"/>
                <a:gd name="connsiteY2" fmla="*/ 914309 h 916491"/>
                <a:gd name="connsiteX3" fmla="*/ 197427 w 3936207"/>
                <a:gd name="connsiteY3" fmla="*/ 916491 h 916491"/>
                <a:gd name="connsiteX4" fmla="*/ 0 w 3936207"/>
                <a:gd name="connsiteY4" fmla="*/ 0 h 916491"/>
                <a:gd name="connsiteX0" fmla="*/ 87965 w 3738780"/>
                <a:gd name="connsiteY0" fmla="*/ 0 h 916491"/>
                <a:gd name="connsiteX1" fmla="*/ 3286618 w 3738780"/>
                <a:gd name="connsiteY1" fmla="*/ 0 h 916491"/>
                <a:gd name="connsiteX2" fmla="*/ 3738780 w 3738780"/>
                <a:gd name="connsiteY2" fmla="*/ 914309 h 916491"/>
                <a:gd name="connsiteX3" fmla="*/ 0 w 3738780"/>
                <a:gd name="connsiteY3" fmla="*/ 916491 h 916491"/>
                <a:gd name="connsiteX4" fmla="*/ 87965 w 3738780"/>
                <a:gd name="connsiteY4" fmla="*/ 0 h 916491"/>
                <a:gd name="connsiteX0" fmla="*/ 87965 w 3738780"/>
                <a:gd name="connsiteY0" fmla="*/ 0 h 916491"/>
                <a:gd name="connsiteX1" fmla="*/ 3286618 w 3738780"/>
                <a:gd name="connsiteY1" fmla="*/ 0 h 916491"/>
                <a:gd name="connsiteX2" fmla="*/ 3738780 w 3738780"/>
                <a:gd name="connsiteY2" fmla="*/ 914309 h 916491"/>
                <a:gd name="connsiteX3" fmla="*/ 0 w 3738780"/>
                <a:gd name="connsiteY3" fmla="*/ 916491 h 916491"/>
                <a:gd name="connsiteX4" fmla="*/ 87965 w 3738780"/>
                <a:gd name="connsiteY4" fmla="*/ 0 h 916491"/>
                <a:gd name="connsiteX0" fmla="*/ 15099 w 3665914"/>
                <a:gd name="connsiteY0" fmla="*/ 0 h 921499"/>
                <a:gd name="connsiteX1" fmla="*/ 3213752 w 3665914"/>
                <a:gd name="connsiteY1" fmla="*/ 0 h 921499"/>
                <a:gd name="connsiteX2" fmla="*/ 3665914 w 3665914"/>
                <a:gd name="connsiteY2" fmla="*/ 914309 h 921499"/>
                <a:gd name="connsiteX3" fmla="*/ 0 w 3665914"/>
                <a:gd name="connsiteY3" fmla="*/ 921499 h 921499"/>
                <a:gd name="connsiteX4" fmla="*/ 15099 w 3665914"/>
                <a:gd name="connsiteY4" fmla="*/ 0 h 921499"/>
                <a:gd name="connsiteX0" fmla="*/ 2955 w 3653770"/>
                <a:gd name="connsiteY0" fmla="*/ 0 h 921499"/>
                <a:gd name="connsiteX1" fmla="*/ 3201608 w 3653770"/>
                <a:gd name="connsiteY1" fmla="*/ 0 h 921499"/>
                <a:gd name="connsiteX2" fmla="*/ 3653770 w 3653770"/>
                <a:gd name="connsiteY2" fmla="*/ 914309 h 921499"/>
                <a:gd name="connsiteX3" fmla="*/ 0 w 3653770"/>
                <a:gd name="connsiteY3" fmla="*/ 921499 h 921499"/>
                <a:gd name="connsiteX4" fmla="*/ 2955 w 3653770"/>
                <a:gd name="connsiteY4" fmla="*/ 0 h 921499"/>
                <a:gd name="connsiteX0" fmla="*/ 2955 w 3659842"/>
                <a:gd name="connsiteY0" fmla="*/ 0 h 924325"/>
                <a:gd name="connsiteX1" fmla="*/ 3201608 w 3659842"/>
                <a:gd name="connsiteY1" fmla="*/ 0 h 924325"/>
                <a:gd name="connsiteX2" fmla="*/ 3659842 w 3659842"/>
                <a:gd name="connsiteY2" fmla="*/ 924325 h 924325"/>
                <a:gd name="connsiteX3" fmla="*/ 0 w 3659842"/>
                <a:gd name="connsiteY3" fmla="*/ 921499 h 924325"/>
                <a:gd name="connsiteX4" fmla="*/ 2955 w 3659842"/>
                <a:gd name="connsiteY4" fmla="*/ 0 h 924325"/>
                <a:gd name="connsiteX0" fmla="*/ 0 w 3662959"/>
                <a:gd name="connsiteY0" fmla="*/ 4553 h 924325"/>
                <a:gd name="connsiteX1" fmla="*/ 3204725 w 3662959"/>
                <a:gd name="connsiteY1" fmla="*/ 0 h 924325"/>
                <a:gd name="connsiteX2" fmla="*/ 3662959 w 3662959"/>
                <a:gd name="connsiteY2" fmla="*/ 924325 h 924325"/>
                <a:gd name="connsiteX3" fmla="*/ 3117 w 3662959"/>
                <a:gd name="connsiteY3" fmla="*/ 921499 h 924325"/>
                <a:gd name="connsiteX4" fmla="*/ 0 w 3662959"/>
                <a:gd name="connsiteY4" fmla="*/ 4553 h 924325"/>
                <a:gd name="connsiteX0" fmla="*/ 0 w 3662959"/>
                <a:gd name="connsiteY0" fmla="*/ 0 h 924325"/>
                <a:gd name="connsiteX1" fmla="*/ 3204725 w 3662959"/>
                <a:gd name="connsiteY1" fmla="*/ 0 h 924325"/>
                <a:gd name="connsiteX2" fmla="*/ 3662959 w 3662959"/>
                <a:gd name="connsiteY2" fmla="*/ 924325 h 924325"/>
                <a:gd name="connsiteX3" fmla="*/ 3117 w 3662959"/>
                <a:gd name="connsiteY3" fmla="*/ 921499 h 924325"/>
                <a:gd name="connsiteX4" fmla="*/ 0 w 3662959"/>
                <a:gd name="connsiteY4" fmla="*/ 0 h 924325"/>
                <a:gd name="connsiteX0" fmla="*/ 0 w 3662959"/>
                <a:gd name="connsiteY0" fmla="*/ 0 h 924325"/>
                <a:gd name="connsiteX1" fmla="*/ 3119715 w 3662959"/>
                <a:gd name="connsiteY1" fmla="*/ 0 h 924325"/>
                <a:gd name="connsiteX2" fmla="*/ 3662959 w 3662959"/>
                <a:gd name="connsiteY2" fmla="*/ 924325 h 924325"/>
                <a:gd name="connsiteX3" fmla="*/ 3117 w 3662959"/>
                <a:gd name="connsiteY3" fmla="*/ 921499 h 924325"/>
                <a:gd name="connsiteX4" fmla="*/ 0 w 3662959"/>
                <a:gd name="connsiteY4" fmla="*/ 0 h 92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2959" h="924325">
                  <a:moveTo>
                    <a:pt x="0" y="0"/>
                  </a:moveTo>
                  <a:lnTo>
                    <a:pt x="3119715" y="0"/>
                  </a:lnTo>
                  <a:lnTo>
                    <a:pt x="3662959" y="924325"/>
                  </a:lnTo>
                  <a:lnTo>
                    <a:pt x="3117" y="921499"/>
                  </a:lnTo>
                  <a:lnTo>
                    <a:pt x="0" y="0"/>
                  </a:lnTo>
                  <a:close/>
                </a:path>
              </a:pathLst>
            </a:custGeom>
            <a:solidFill>
              <a:srgbClr val="1366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defRPr/>
              </a:pPr>
              <a:endParaRPr lang="pt-BR" sz="1400" b="1" kern="0" dirty="0" smtClean="0">
                <a:solidFill>
                  <a:schemeClr val="bg1"/>
                </a:solidFill>
                <a:ea typeface="ＭＳ Ｐゴシック" charset="0"/>
              </a:endParaRPr>
            </a:p>
          </p:txBody>
        </p:sp>
        <p:sp>
          <p:nvSpPr>
            <p:cNvPr id="24" name="Espaço Reservado para Texto 1"/>
            <p:cNvSpPr txBox="1">
              <a:spLocks/>
            </p:cNvSpPr>
            <p:nvPr/>
          </p:nvSpPr>
          <p:spPr bwMode="auto">
            <a:xfrm>
              <a:off x="255348" y="2814605"/>
              <a:ext cx="5219221" cy="1101970"/>
            </a:xfrm>
            <a:prstGeom prst="rect">
              <a:avLst/>
            </a:prstGeom>
            <a:noFill/>
            <a:ln>
              <a:miter lim="800000"/>
              <a:headEnd/>
              <a:tailEnd/>
            </a:ln>
          </p:spPr>
          <p:txBody>
            <a:bodyPr/>
            <a:lstStyle/>
            <a:p>
              <a:pPr algn="just"/>
              <a:r>
                <a:rPr lang="pt-BR" sz="1600" b="1" dirty="0" smtClean="0">
                  <a:solidFill>
                    <a:schemeClr val="bg1"/>
                  </a:solidFill>
                </a:rPr>
                <a:t>1) da </a:t>
              </a:r>
              <a:r>
                <a:rPr lang="pt-BR" sz="1600" b="1" dirty="0">
                  <a:solidFill>
                    <a:schemeClr val="bg1"/>
                  </a:solidFill>
                </a:rPr>
                <a:t>perspectiva dos agregados econômicos e de seus efeitos sobre a sociedade, ramo chamado de Macroeconomia; </a:t>
              </a:r>
              <a:endParaRPr lang="pt-BR" sz="1600" b="1" dirty="0" smtClean="0">
                <a:solidFill>
                  <a:schemeClr val="bg1"/>
                </a:solidFill>
              </a:endParaRPr>
            </a:p>
            <a:p>
              <a:pPr algn="just"/>
              <a:endParaRPr lang="pt-BR" sz="1600" b="1" dirty="0">
                <a:solidFill>
                  <a:schemeClr val="bg1"/>
                </a:solidFill>
              </a:endParaRPr>
            </a:p>
            <a:p>
              <a:pPr algn="just"/>
              <a:r>
                <a:rPr lang="pt-BR" sz="1600" b="1" dirty="0">
                  <a:solidFill>
                    <a:schemeClr val="bg1"/>
                  </a:solidFill>
                </a:rPr>
                <a:t>2) da perspectiva dos indivíduos e das firmas, ramo chamado de Microeconomia. </a:t>
              </a:r>
            </a:p>
            <a:p>
              <a:pPr>
                <a:spcBef>
                  <a:spcPct val="20000"/>
                </a:spcBef>
                <a:defRPr/>
              </a:pPr>
              <a:endParaRPr lang="pt-BR" sz="1400" kern="0" dirty="0">
                <a:solidFill>
                  <a:schemeClr val="bg1"/>
                </a:solidFill>
                <a:ea typeface="ＭＳ Ｐゴシック" charset="0"/>
              </a:endParaRPr>
            </a:p>
          </p:txBody>
        </p:sp>
      </p:grpSp>
      <p:sp>
        <p:nvSpPr>
          <p:cNvPr id="8" name="CaixaDeTexto 7"/>
          <p:cNvSpPr txBox="1"/>
          <p:nvPr/>
        </p:nvSpPr>
        <p:spPr>
          <a:xfrm>
            <a:off x="154148" y="4834051"/>
            <a:ext cx="2269404" cy="276999"/>
          </a:xfrm>
          <a:prstGeom prst="rect">
            <a:avLst/>
          </a:prstGeom>
          <a:noFill/>
        </p:spPr>
        <p:txBody>
          <a:bodyPr wrap="none" rtlCol="0">
            <a:spAutoFit/>
          </a:bodyPr>
          <a:lstStyle/>
          <a:p>
            <a:pPr marL="342900" indent="-342900" eaLnBrk="1" hangingPunct="1">
              <a:defRPr/>
            </a:pPr>
            <a:r>
              <a:rPr lang="pt-BR" sz="1200" b="1" dirty="0" smtClean="0">
                <a:solidFill>
                  <a:srgbClr val="219D93"/>
                </a:solidFill>
              </a:rPr>
              <a:t>AULA 1: AMBIENTE ECONÔMICO</a:t>
            </a:r>
            <a:endParaRPr lang="pt-BR" sz="1200" b="1" dirty="0">
              <a:solidFill>
                <a:srgbClr val="219D93"/>
              </a:solidFill>
            </a:endParaRPr>
          </a:p>
        </p:txBody>
      </p:sp>
      <p:sp>
        <p:nvSpPr>
          <p:cNvPr id="9" name="CaixaDeTexto 8"/>
          <p:cNvSpPr txBox="1"/>
          <p:nvPr/>
        </p:nvSpPr>
        <p:spPr>
          <a:xfrm>
            <a:off x="127470" y="409002"/>
            <a:ext cx="3884397" cy="400110"/>
          </a:xfrm>
          <a:prstGeom prst="rect">
            <a:avLst/>
          </a:prstGeom>
          <a:noFill/>
        </p:spPr>
        <p:txBody>
          <a:bodyPr wrap="none" rtlCol="0">
            <a:spAutoFit/>
          </a:bodyPr>
          <a:lstStyle/>
          <a:p>
            <a:pPr marL="0" indent="0">
              <a:buFontTx/>
              <a:buNone/>
              <a:defRPr/>
            </a:pPr>
            <a:r>
              <a:rPr lang="pt-BR" sz="2000" b="1" dirty="0">
                <a:solidFill>
                  <a:schemeClr val="bg1"/>
                </a:solidFill>
              </a:rPr>
              <a:t>Analisando o Ambiente Econômico</a:t>
            </a:r>
          </a:p>
        </p:txBody>
      </p:sp>
      <p:sp>
        <p:nvSpPr>
          <p:cNvPr id="10" name="CaixaDeTexto 9"/>
          <p:cNvSpPr txBox="1"/>
          <p:nvPr/>
        </p:nvSpPr>
        <p:spPr>
          <a:xfrm>
            <a:off x="9724" y="0"/>
            <a:ext cx="4991504" cy="400110"/>
          </a:xfrm>
          <a:prstGeom prst="rect">
            <a:avLst/>
          </a:prstGeom>
          <a:noFill/>
        </p:spPr>
        <p:txBody>
          <a:bodyPr wrap="square">
            <a:spAutoFit/>
          </a:bodyPr>
          <a:lstStyle/>
          <a:p>
            <a:pPr algn="ctr" defTabSz="685800" fontAlgn="auto">
              <a:spcBef>
                <a:spcPts val="0"/>
              </a:spcBef>
              <a:spcAft>
                <a:spcPts val="0"/>
              </a:spcAft>
              <a:defRPr/>
            </a:pPr>
            <a:r>
              <a:rPr lang="pt-BR" sz="2000" b="1" dirty="0" smtClean="0">
                <a:solidFill>
                  <a:schemeClr val="bg1"/>
                </a:solidFill>
                <a:effectLst>
                  <a:outerShdw blurRad="38100" dist="38100" dir="2700000" algn="tl">
                    <a:srgbClr val="000000">
                      <a:alpha val="43137"/>
                    </a:srgbClr>
                  </a:outerShdw>
                </a:effectLst>
                <a:latin typeface="Calibri"/>
                <a:ea typeface="+mn-ea"/>
                <a:cs typeface="Arial" pitchFamily="34" charset="0"/>
              </a:rPr>
              <a:t>GST 1078 - PANORAMA ECONÔMICO</a:t>
            </a:r>
            <a:endParaRPr lang="pt-BR" sz="2000" b="1" dirty="0">
              <a:solidFill>
                <a:schemeClr val="bg1"/>
              </a:solidFill>
              <a:effectLst>
                <a:outerShdw blurRad="38100" dist="38100" dir="2700000" algn="tl">
                  <a:srgbClr val="000000">
                    <a:alpha val="43137"/>
                  </a:srgbClr>
                </a:outerShdw>
              </a:effectLst>
              <a:latin typeface="Calibri"/>
              <a:ea typeface="+mn-ea"/>
              <a:cs typeface="Arial" pitchFamily="34" charset="0"/>
            </a:endParaRPr>
          </a:p>
        </p:txBody>
      </p:sp>
    </p:spTree>
    <p:extLst>
      <p:ext uri="{BB962C8B-B14F-4D97-AF65-F5344CB8AC3E}">
        <p14:creationId xmlns:p14="http://schemas.microsoft.com/office/powerpoint/2010/main" xmlns="" val="28460008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750" fill="hold"/>
                                        <p:tgtEl>
                                          <p:spTgt spid="21"/>
                                        </p:tgtEl>
                                        <p:attrNameLst>
                                          <p:attrName>ppt_x</p:attrName>
                                        </p:attrNameLst>
                                      </p:cBhvr>
                                      <p:tavLst>
                                        <p:tav tm="0">
                                          <p:val>
                                            <p:strVal val="0-#ppt_w/2"/>
                                          </p:val>
                                        </p:tav>
                                        <p:tav tm="100000">
                                          <p:val>
                                            <p:strVal val="#ppt_x"/>
                                          </p:val>
                                        </p:tav>
                                      </p:tavLst>
                                    </p:anim>
                                    <p:anim calcmode="lin" valueType="num">
                                      <p:cBhvr additive="base">
                                        <p:cTn id="8" dur="75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54148" y="994669"/>
            <a:ext cx="8323102" cy="3785652"/>
          </a:xfrm>
          <a:prstGeom prst="rect">
            <a:avLst/>
          </a:prstGeom>
        </p:spPr>
        <p:txBody>
          <a:bodyPr wrap="square">
            <a:spAutoFit/>
          </a:bodyPr>
          <a:lstStyle/>
          <a:p>
            <a:pPr algn="just"/>
            <a:r>
              <a:rPr lang="pt-BR" sz="1500" dirty="0" smtClean="0">
                <a:solidFill>
                  <a:schemeClr val="tx1">
                    <a:lumMod val="75000"/>
                    <a:lumOff val="25000"/>
                  </a:schemeClr>
                </a:solidFill>
              </a:rPr>
              <a:t>Existem informações básicas sobre o ambiente econômico, de acesso quase imediato, que permitem traçar um quadro de análise útil à tomada de decisões. Essas informações podem ser agrupadas de diversas formas, tendo em vista os objetivos da análise que se pretende fazer e o alto grau de inter-relações que mantêm. </a:t>
            </a:r>
          </a:p>
          <a:p>
            <a:pPr algn="just"/>
            <a:endParaRPr lang="pt-BR" sz="1500" dirty="0" smtClean="0">
              <a:solidFill>
                <a:schemeClr val="tx1">
                  <a:lumMod val="75000"/>
                  <a:lumOff val="25000"/>
                </a:schemeClr>
              </a:solidFill>
            </a:endParaRPr>
          </a:p>
          <a:p>
            <a:pPr algn="just"/>
            <a:r>
              <a:rPr lang="pt-BR" sz="1500" dirty="0" smtClean="0">
                <a:solidFill>
                  <a:schemeClr val="tx1">
                    <a:lumMod val="75000"/>
                    <a:lumOff val="25000"/>
                  </a:schemeClr>
                </a:solidFill>
              </a:rPr>
              <a:t>Normalmente, por questões conceituais e relativas à prática dos agentes econômicos, identifica-se o setor público, constituído pelas instituições que compõem o Estado, e o setor privado, que abrange as empresas que interagem no Mercado. O papel de cada um constitui-se na discussão central sobre a condução dos negócios econômicos. </a:t>
            </a:r>
          </a:p>
          <a:p>
            <a:pPr algn="just"/>
            <a:endParaRPr lang="pt-BR" sz="1500" dirty="0" smtClean="0">
              <a:solidFill>
                <a:schemeClr val="tx1">
                  <a:lumMod val="75000"/>
                  <a:lumOff val="25000"/>
                </a:schemeClr>
              </a:solidFill>
            </a:endParaRPr>
          </a:p>
          <a:p>
            <a:pPr algn="just"/>
            <a:r>
              <a:rPr lang="pt-BR" sz="1500" dirty="0" smtClean="0">
                <a:solidFill>
                  <a:schemeClr val="tx1">
                    <a:lumMod val="75000"/>
                    <a:lumOff val="25000"/>
                  </a:schemeClr>
                </a:solidFill>
              </a:rPr>
              <a:t>O Estado corresponde à esfera política da alocação dos recursos, onde estes seriam distribuídos de acordo com os interesses políticos e sociais, expressos na forma de um orçamento estatal. Já o mercado corresponde à esfera econômica dessa alocação, onde as decisões seriam baseadas no sistema de preços e na busca do interesse individual. Nenhuma dessas esferas existe de forma isolada, no entanto, mas sim de forma interativa, com o peso de um e de outro, no âmbito da formação dos sistemas econômicos, variando com o tempo e com as circunstâncias. </a:t>
            </a:r>
          </a:p>
        </p:txBody>
      </p:sp>
      <p:sp>
        <p:nvSpPr>
          <p:cNvPr id="9" name="CaixaDeTexto 8"/>
          <p:cNvSpPr txBox="1"/>
          <p:nvPr/>
        </p:nvSpPr>
        <p:spPr>
          <a:xfrm>
            <a:off x="711130" y="389546"/>
            <a:ext cx="2092945" cy="400110"/>
          </a:xfrm>
          <a:prstGeom prst="rect">
            <a:avLst/>
          </a:prstGeom>
          <a:noFill/>
        </p:spPr>
        <p:txBody>
          <a:bodyPr wrap="none" rtlCol="0">
            <a:spAutoFit/>
          </a:bodyPr>
          <a:lstStyle/>
          <a:p>
            <a:pPr marL="0" indent="0">
              <a:buFontTx/>
              <a:buNone/>
              <a:defRPr/>
            </a:pPr>
            <a:r>
              <a:rPr lang="pt-BR" sz="2000" b="1" dirty="0">
                <a:solidFill>
                  <a:schemeClr val="bg1"/>
                </a:solidFill>
              </a:rPr>
              <a:t>Estado e Mercado</a:t>
            </a:r>
          </a:p>
        </p:txBody>
      </p:sp>
      <p:sp>
        <p:nvSpPr>
          <p:cNvPr id="6" name="CaixaDeTexto 5"/>
          <p:cNvSpPr txBox="1"/>
          <p:nvPr/>
        </p:nvSpPr>
        <p:spPr>
          <a:xfrm>
            <a:off x="9724" y="0"/>
            <a:ext cx="4991504" cy="400110"/>
          </a:xfrm>
          <a:prstGeom prst="rect">
            <a:avLst/>
          </a:prstGeom>
          <a:noFill/>
        </p:spPr>
        <p:txBody>
          <a:bodyPr wrap="square">
            <a:spAutoFit/>
          </a:bodyPr>
          <a:lstStyle/>
          <a:p>
            <a:pPr algn="ctr" defTabSz="685800" fontAlgn="auto">
              <a:spcBef>
                <a:spcPts val="0"/>
              </a:spcBef>
              <a:spcAft>
                <a:spcPts val="0"/>
              </a:spcAft>
              <a:defRPr/>
            </a:pPr>
            <a:r>
              <a:rPr lang="pt-BR" sz="2000" b="1" dirty="0" smtClean="0">
                <a:solidFill>
                  <a:schemeClr val="bg1"/>
                </a:solidFill>
                <a:effectLst>
                  <a:outerShdw blurRad="38100" dist="38100" dir="2700000" algn="tl">
                    <a:srgbClr val="000000">
                      <a:alpha val="43137"/>
                    </a:srgbClr>
                  </a:outerShdw>
                </a:effectLst>
                <a:latin typeface="Calibri"/>
                <a:ea typeface="+mn-ea"/>
                <a:cs typeface="Arial" pitchFamily="34" charset="0"/>
              </a:rPr>
              <a:t>GST 1078 - PANORAMA ECONÔMICO</a:t>
            </a:r>
            <a:endParaRPr lang="pt-BR" sz="2000" b="1" dirty="0">
              <a:solidFill>
                <a:schemeClr val="bg1"/>
              </a:solidFill>
              <a:effectLst>
                <a:outerShdw blurRad="38100" dist="38100" dir="2700000" algn="tl">
                  <a:srgbClr val="000000">
                    <a:alpha val="43137"/>
                  </a:srgbClr>
                </a:outerShdw>
              </a:effectLst>
              <a:latin typeface="Calibri"/>
              <a:ea typeface="+mn-ea"/>
              <a:cs typeface="Arial" pitchFamily="34" charset="0"/>
            </a:endParaRPr>
          </a:p>
        </p:txBody>
      </p:sp>
    </p:spTree>
    <p:extLst>
      <p:ext uri="{BB962C8B-B14F-4D97-AF65-F5344CB8AC3E}">
        <p14:creationId xmlns:p14="http://schemas.microsoft.com/office/powerpoint/2010/main" xmlns="" val="28460008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p:cNvSpPr txBox="1"/>
          <p:nvPr/>
        </p:nvSpPr>
        <p:spPr>
          <a:xfrm>
            <a:off x="575347" y="423772"/>
            <a:ext cx="4272067" cy="400110"/>
          </a:xfrm>
          <a:prstGeom prst="rect">
            <a:avLst/>
          </a:prstGeom>
          <a:noFill/>
        </p:spPr>
        <p:txBody>
          <a:bodyPr wrap="none" rtlCol="0">
            <a:spAutoFit/>
          </a:bodyPr>
          <a:lstStyle/>
          <a:p>
            <a:pPr marL="0" indent="0">
              <a:buFontTx/>
              <a:buNone/>
              <a:defRPr/>
            </a:pPr>
            <a:r>
              <a:rPr lang="pt-BR" sz="2000" b="1" dirty="0" smtClean="0">
                <a:solidFill>
                  <a:schemeClr val="bg1"/>
                </a:solidFill>
                <a:latin typeface="+mj-lt"/>
              </a:rPr>
              <a:t>Classificação dos Sistemas Econômicos</a:t>
            </a:r>
            <a:endParaRPr lang="pt-BR" sz="2000" b="1" dirty="0">
              <a:solidFill>
                <a:schemeClr val="bg1"/>
              </a:solidFill>
              <a:latin typeface="+mj-lt"/>
            </a:endParaRPr>
          </a:p>
        </p:txBody>
      </p:sp>
      <p:sp>
        <p:nvSpPr>
          <p:cNvPr id="3" name="Retângulo 2"/>
          <p:cNvSpPr/>
          <p:nvPr/>
        </p:nvSpPr>
        <p:spPr>
          <a:xfrm>
            <a:off x="252919" y="994669"/>
            <a:ext cx="8686800" cy="4647426"/>
          </a:xfrm>
          <a:prstGeom prst="rect">
            <a:avLst/>
          </a:prstGeom>
        </p:spPr>
        <p:txBody>
          <a:bodyPr wrap="square">
            <a:spAutoFit/>
          </a:bodyPr>
          <a:lstStyle/>
          <a:p>
            <a:r>
              <a:rPr lang="pt-BR" sz="1600" b="1" dirty="0" smtClean="0">
                <a:solidFill>
                  <a:schemeClr val="tx1">
                    <a:lumMod val="75000"/>
                    <a:lumOff val="25000"/>
                  </a:schemeClr>
                </a:solidFill>
              </a:rPr>
              <a:t>Sistema Capitalista ou economia de mercado:</a:t>
            </a:r>
          </a:p>
          <a:p>
            <a:endParaRPr lang="pt-BR" sz="1600" b="1" dirty="0" smtClean="0">
              <a:solidFill>
                <a:schemeClr val="tx1">
                  <a:lumMod val="75000"/>
                  <a:lumOff val="25000"/>
                </a:schemeClr>
              </a:solidFill>
            </a:endParaRPr>
          </a:p>
          <a:p>
            <a:r>
              <a:rPr lang="pt-BR" sz="1600" dirty="0" smtClean="0">
                <a:solidFill>
                  <a:schemeClr val="tx1">
                    <a:lumMod val="75000"/>
                    <a:lumOff val="25000"/>
                  </a:schemeClr>
                </a:solidFill>
              </a:rPr>
              <a:t> É aquele regido pelas forças de mercado, predominando a livre iniciativa e a propriedade privada dos fatores de produção.</a:t>
            </a:r>
          </a:p>
          <a:p>
            <a:endParaRPr lang="pt-BR" sz="1600" dirty="0" smtClean="0">
              <a:solidFill>
                <a:schemeClr val="tx1">
                  <a:lumMod val="75000"/>
                  <a:lumOff val="25000"/>
                </a:schemeClr>
              </a:solidFill>
            </a:endParaRPr>
          </a:p>
          <a:p>
            <a:r>
              <a:rPr lang="pt-BR" sz="1600" dirty="0" smtClean="0">
                <a:solidFill>
                  <a:schemeClr val="tx1">
                    <a:lumMod val="75000"/>
                    <a:lumOff val="25000"/>
                  </a:schemeClr>
                </a:solidFill>
              </a:rPr>
              <a:t>Com relação à livre iniciativa e à propriedade privada, esses conceitos podem ser visualizados no caput do artigo 170 da Constituição Federal do Brasil de 1988.</a:t>
            </a:r>
          </a:p>
          <a:p>
            <a:endParaRPr lang="pt-BR" sz="1600" dirty="0" smtClean="0">
              <a:solidFill>
                <a:schemeClr val="tx1">
                  <a:lumMod val="75000"/>
                  <a:lumOff val="25000"/>
                </a:schemeClr>
              </a:solidFill>
            </a:endParaRPr>
          </a:p>
          <a:p>
            <a:r>
              <a:rPr lang="pt-BR" sz="1600" dirty="0" smtClean="0">
                <a:solidFill>
                  <a:schemeClr val="tx1">
                    <a:lumMod val="75000"/>
                    <a:lumOff val="25000"/>
                  </a:schemeClr>
                </a:solidFill>
              </a:rPr>
              <a:t>Vale ressaltar que, pelo menos até o início do século XX, prevalecia nas economias ocidentais o sistema de livre concorrência (concorrência pura), em que não havia intervenção do Estado na atividade econômica. </a:t>
            </a:r>
          </a:p>
          <a:p>
            <a:endParaRPr lang="pt-BR" sz="1600" dirty="0" smtClean="0">
              <a:solidFill>
                <a:schemeClr val="tx1">
                  <a:lumMod val="75000"/>
                  <a:lumOff val="25000"/>
                </a:schemeClr>
              </a:solidFill>
            </a:endParaRPr>
          </a:p>
          <a:p>
            <a:r>
              <a:rPr lang="pt-BR" sz="1600" dirty="0" smtClean="0">
                <a:solidFill>
                  <a:schemeClr val="tx1">
                    <a:lumMod val="75000"/>
                    <a:lumOff val="25000"/>
                  </a:schemeClr>
                </a:solidFill>
              </a:rPr>
              <a:t>Porém, em 1930, passou a predominar o sistema de economia mista, em que prevalecem as forças de mercado, mas com a atuação e intervenção do Estado, por meio das ideias do economista inglês John Maynard Keynes.</a:t>
            </a:r>
          </a:p>
          <a:p>
            <a:pPr algn="just"/>
            <a:endParaRPr lang="pt-BR" sz="1400" dirty="0" smtClean="0"/>
          </a:p>
          <a:p>
            <a:pPr algn="just"/>
            <a:endParaRPr lang="pt-BR" sz="1400" b="1" dirty="0" smtClean="0"/>
          </a:p>
          <a:p>
            <a:pPr>
              <a:defRPr/>
            </a:pPr>
            <a:endParaRPr lang="pt-BR" sz="1400" b="1" dirty="0" smtClean="0"/>
          </a:p>
          <a:p>
            <a:pPr marL="1198563" lvl="2" indent="-285750">
              <a:defRPr/>
            </a:pPr>
            <a:endParaRPr lang="pt-BR" sz="1400" b="1" dirty="0" smtClean="0"/>
          </a:p>
        </p:txBody>
      </p:sp>
      <p:sp>
        <p:nvSpPr>
          <p:cNvPr id="6" name="CaixaDeTexto 5"/>
          <p:cNvSpPr txBox="1"/>
          <p:nvPr/>
        </p:nvSpPr>
        <p:spPr>
          <a:xfrm>
            <a:off x="9724" y="0"/>
            <a:ext cx="4991504" cy="400110"/>
          </a:xfrm>
          <a:prstGeom prst="rect">
            <a:avLst/>
          </a:prstGeom>
          <a:noFill/>
        </p:spPr>
        <p:txBody>
          <a:bodyPr wrap="square">
            <a:spAutoFit/>
          </a:bodyPr>
          <a:lstStyle/>
          <a:p>
            <a:pPr algn="ctr" defTabSz="685800" fontAlgn="auto">
              <a:spcBef>
                <a:spcPts val="0"/>
              </a:spcBef>
              <a:spcAft>
                <a:spcPts val="0"/>
              </a:spcAft>
              <a:defRPr/>
            </a:pPr>
            <a:r>
              <a:rPr lang="pt-BR" sz="2000" b="1" dirty="0" smtClean="0">
                <a:solidFill>
                  <a:schemeClr val="bg1"/>
                </a:solidFill>
                <a:effectLst>
                  <a:outerShdw blurRad="38100" dist="38100" dir="2700000" algn="tl">
                    <a:srgbClr val="000000">
                      <a:alpha val="43137"/>
                    </a:srgbClr>
                  </a:outerShdw>
                </a:effectLst>
                <a:latin typeface="Calibri"/>
                <a:ea typeface="+mn-ea"/>
                <a:cs typeface="Arial" pitchFamily="34" charset="0"/>
              </a:rPr>
              <a:t>GST 1078 - PANORAMA ECONÔMICO</a:t>
            </a:r>
            <a:endParaRPr lang="pt-BR" sz="2000" b="1" dirty="0">
              <a:solidFill>
                <a:schemeClr val="bg1"/>
              </a:solidFill>
              <a:effectLst>
                <a:outerShdw blurRad="38100" dist="38100" dir="2700000" algn="tl">
                  <a:srgbClr val="000000">
                    <a:alpha val="43137"/>
                  </a:srgbClr>
                </a:outerShdw>
              </a:effectLst>
              <a:latin typeface="Calibri"/>
              <a:ea typeface="+mn-ea"/>
              <a:cs typeface="Arial" pitchFamily="34" charset="0"/>
            </a:endParaRPr>
          </a:p>
        </p:txBody>
      </p:sp>
    </p:spTree>
    <p:extLst>
      <p:ext uri="{BB962C8B-B14F-4D97-AF65-F5344CB8AC3E}">
        <p14:creationId xmlns:p14="http://schemas.microsoft.com/office/powerpoint/2010/main" xmlns="" val="28460008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p:cNvSpPr txBox="1"/>
          <p:nvPr/>
        </p:nvSpPr>
        <p:spPr>
          <a:xfrm>
            <a:off x="264063" y="433500"/>
            <a:ext cx="4272067" cy="400110"/>
          </a:xfrm>
          <a:prstGeom prst="rect">
            <a:avLst/>
          </a:prstGeom>
          <a:noFill/>
        </p:spPr>
        <p:txBody>
          <a:bodyPr wrap="none" rtlCol="0">
            <a:spAutoFit/>
          </a:bodyPr>
          <a:lstStyle/>
          <a:p>
            <a:pPr marL="0" indent="0">
              <a:buFontTx/>
              <a:buNone/>
              <a:defRPr/>
            </a:pPr>
            <a:r>
              <a:rPr lang="pt-BR" sz="2000" b="1" dirty="0" smtClean="0">
                <a:solidFill>
                  <a:schemeClr val="bg1"/>
                </a:solidFill>
                <a:latin typeface="+mj-lt"/>
              </a:rPr>
              <a:t>Classificação dos Sistemas Econômicos</a:t>
            </a:r>
            <a:endParaRPr lang="pt-BR" sz="2000" b="1" dirty="0">
              <a:solidFill>
                <a:schemeClr val="bg1"/>
              </a:solidFill>
              <a:latin typeface="+mj-lt"/>
            </a:endParaRPr>
          </a:p>
        </p:txBody>
      </p:sp>
      <p:sp>
        <p:nvSpPr>
          <p:cNvPr id="3" name="Retângulo 2"/>
          <p:cNvSpPr/>
          <p:nvPr/>
        </p:nvSpPr>
        <p:spPr>
          <a:xfrm>
            <a:off x="369652" y="994669"/>
            <a:ext cx="7678974" cy="1815882"/>
          </a:xfrm>
          <a:prstGeom prst="rect">
            <a:avLst/>
          </a:prstGeom>
        </p:spPr>
        <p:txBody>
          <a:bodyPr wrap="square">
            <a:spAutoFit/>
          </a:bodyPr>
          <a:lstStyle/>
          <a:p>
            <a:r>
              <a:rPr lang="pt-BR" sz="1600" b="1" dirty="0" smtClean="0"/>
              <a:t>Economia centralmente planejada:</a:t>
            </a:r>
          </a:p>
          <a:p>
            <a:endParaRPr lang="pt-BR" sz="1600" b="1" dirty="0" smtClean="0"/>
          </a:p>
          <a:p>
            <a:r>
              <a:rPr lang="pt-BR" sz="1600" dirty="0" smtClean="0"/>
              <a:t> É aquela em que as questões econômicas fundamentais são resolvidas por um órgão central de planejamento, predominando a propriedade pública dos fatores de produção, chamados, nessas economias, de meios de produção. </a:t>
            </a:r>
          </a:p>
          <a:p>
            <a:pPr algn="just"/>
            <a:endParaRPr lang="pt-BR" sz="1600" dirty="0" smtClean="0"/>
          </a:p>
          <a:p>
            <a:pPr algn="just"/>
            <a:r>
              <a:rPr lang="pt-BR" sz="1600" dirty="0" smtClean="0"/>
              <a:t>Os bens de produção são de controle direto do Estado.</a:t>
            </a:r>
            <a:endParaRPr lang="pt-BR" sz="1600" b="1" dirty="0" smtClean="0"/>
          </a:p>
        </p:txBody>
      </p:sp>
      <p:pic>
        <p:nvPicPr>
          <p:cNvPr id="2" name="Imagem 1"/>
          <p:cNvPicPr>
            <a:picLocks noChangeAspect="1"/>
          </p:cNvPicPr>
          <p:nvPr/>
        </p:nvPicPr>
        <p:blipFill>
          <a:blip r:embed="rId3"/>
          <a:stretch>
            <a:fillRect/>
          </a:stretch>
        </p:blipFill>
        <p:spPr>
          <a:xfrm>
            <a:off x="264061" y="3041623"/>
            <a:ext cx="6097828" cy="1792427"/>
          </a:xfrm>
          <a:prstGeom prst="rect">
            <a:avLst/>
          </a:prstGeom>
        </p:spPr>
      </p:pic>
      <p:pic>
        <p:nvPicPr>
          <p:cNvPr id="13314" name="Picture 2" descr="Resultado de imagem para Economia centralmente planejada:"/>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453915" y="2461099"/>
            <a:ext cx="2466351" cy="2372951"/>
          </a:xfrm>
          <a:prstGeom prst="rect">
            <a:avLst/>
          </a:prstGeom>
          <a:noFill/>
          <a:extLst>
            <a:ext uri="{909E8E84-426E-40DD-AFC4-6F175D3DCCD1}">
              <a14:hiddenFill xmlns:a14="http://schemas.microsoft.com/office/drawing/2010/main" xmlns="">
                <a:solidFill>
                  <a:srgbClr val="FFFFFF"/>
                </a:solidFill>
              </a14:hiddenFill>
            </a:ext>
          </a:extLst>
        </p:spPr>
      </p:pic>
      <p:sp>
        <p:nvSpPr>
          <p:cNvPr id="9" name="CaixaDeTexto 8"/>
          <p:cNvSpPr txBox="1"/>
          <p:nvPr/>
        </p:nvSpPr>
        <p:spPr>
          <a:xfrm>
            <a:off x="9724" y="0"/>
            <a:ext cx="4991504" cy="400110"/>
          </a:xfrm>
          <a:prstGeom prst="rect">
            <a:avLst/>
          </a:prstGeom>
          <a:noFill/>
        </p:spPr>
        <p:txBody>
          <a:bodyPr wrap="square">
            <a:spAutoFit/>
          </a:bodyPr>
          <a:lstStyle/>
          <a:p>
            <a:pPr algn="ctr" defTabSz="685800" fontAlgn="auto">
              <a:spcBef>
                <a:spcPts val="0"/>
              </a:spcBef>
              <a:spcAft>
                <a:spcPts val="0"/>
              </a:spcAft>
              <a:defRPr/>
            </a:pPr>
            <a:r>
              <a:rPr lang="pt-BR" sz="2000" b="1" dirty="0" smtClean="0">
                <a:solidFill>
                  <a:schemeClr val="bg1"/>
                </a:solidFill>
                <a:effectLst>
                  <a:outerShdw blurRad="38100" dist="38100" dir="2700000" algn="tl">
                    <a:srgbClr val="000000">
                      <a:alpha val="43137"/>
                    </a:srgbClr>
                  </a:outerShdw>
                </a:effectLst>
                <a:latin typeface="Calibri"/>
                <a:ea typeface="+mn-ea"/>
                <a:cs typeface="Arial" pitchFamily="34" charset="0"/>
              </a:rPr>
              <a:t>GST 1078 - PANORAMA ECONÔMICO</a:t>
            </a:r>
            <a:endParaRPr lang="pt-BR" sz="2000" b="1" dirty="0">
              <a:solidFill>
                <a:schemeClr val="bg1"/>
              </a:solidFill>
              <a:effectLst>
                <a:outerShdw blurRad="38100" dist="38100" dir="2700000" algn="tl">
                  <a:srgbClr val="000000">
                    <a:alpha val="43137"/>
                  </a:srgbClr>
                </a:outerShdw>
              </a:effectLst>
              <a:latin typeface="Calibri"/>
              <a:ea typeface="+mn-ea"/>
              <a:cs typeface="Arial" pitchFamily="34" charset="0"/>
            </a:endParaRPr>
          </a:p>
        </p:txBody>
      </p:sp>
    </p:spTree>
    <p:extLst>
      <p:ext uri="{BB962C8B-B14F-4D97-AF65-F5344CB8AC3E}">
        <p14:creationId xmlns:p14="http://schemas.microsoft.com/office/powerpoint/2010/main" xmlns="" val="28460008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p:cNvSpPr txBox="1"/>
          <p:nvPr/>
        </p:nvSpPr>
        <p:spPr>
          <a:xfrm>
            <a:off x="301557" y="414044"/>
            <a:ext cx="3325696" cy="400110"/>
          </a:xfrm>
          <a:prstGeom prst="rect">
            <a:avLst/>
          </a:prstGeom>
          <a:noFill/>
        </p:spPr>
        <p:txBody>
          <a:bodyPr wrap="square" rtlCol="0">
            <a:spAutoFit/>
          </a:bodyPr>
          <a:lstStyle/>
          <a:p>
            <a:pPr marL="0" indent="0">
              <a:buFontTx/>
              <a:buNone/>
              <a:defRPr/>
            </a:pPr>
            <a:r>
              <a:rPr lang="pt-BR" sz="2000" b="1" dirty="0" smtClean="0">
                <a:solidFill>
                  <a:schemeClr val="bg1"/>
                </a:solidFill>
                <a:latin typeface="+mj-lt"/>
              </a:rPr>
              <a:t>Funcionamento do Mercado</a:t>
            </a:r>
            <a:endParaRPr lang="pt-BR" sz="2000" b="1" dirty="0">
              <a:solidFill>
                <a:schemeClr val="bg1"/>
              </a:solidFill>
              <a:latin typeface="+mj-lt"/>
            </a:endParaRPr>
          </a:p>
        </p:txBody>
      </p:sp>
      <p:sp>
        <p:nvSpPr>
          <p:cNvPr id="3" name="Retângulo 2"/>
          <p:cNvSpPr/>
          <p:nvPr/>
        </p:nvSpPr>
        <p:spPr>
          <a:xfrm>
            <a:off x="154148" y="3509730"/>
            <a:ext cx="8824482" cy="1600438"/>
          </a:xfrm>
          <a:prstGeom prst="rect">
            <a:avLst/>
          </a:prstGeom>
        </p:spPr>
        <p:txBody>
          <a:bodyPr wrap="square">
            <a:spAutoFit/>
          </a:bodyPr>
          <a:lstStyle/>
          <a:p>
            <a:pPr algn="just"/>
            <a:r>
              <a:rPr lang="pt-BR" sz="1400" b="1" dirty="0" smtClean="0">
                <a:solidFill>
                  <a:schemeClr val="tx1">
                    <a:lumMod val="75000"/>
                    <a:lumOff val="25000"/>
                  </a:schemeClr>
                </a:solidFill>
              </a:rPr>
              <a:t>Fluxo Monetário da Economia ou Lado Monetário da Economia: </a:t>
            </a:r>
          </a:p>
          <a:p>
            <a:pPr algn="just"/>
            <a:r>
              <a:rPr lang="pt-BR" sz="1400" dirty="0" smtClean="0">
                <a:solidFill>
                  <a:schemeClr val="tx1">
                    <a:lumMod val="75000"/>
                    <a:lumOff val="25000"/>
                  </a:schemeClr>
                </a:solidFill>
              </a:rPr>
              <a:t>são os pagamentos feitos em moeda pelas empresas às famílias na forma de remuneração dos fatores de produção (salários, aluguéis, juros, lucros e royalties) e das famílias às empresas como pagamento pelos bens e serviços comprados (demandados). </a:t>
            </a:r>
          </a:p>
          <a:p>
            <a:pPr algn="just"/>
            <a:r>
              <a:rPr lang="pt-BR" sz="1400" dirty="0" smtClean="0">
                <a:solidFill>
                  <a:schemeClr val="tx1">
                    <a:lumMod val="75000"/>
                    <a:lumOff val="25000"/>
                  </a:schemeClr>
                </a:solidFill>
              </a:rPr>
              <a:t>É dita “monetária”, pois as transações (compras e vendas)</a:t>
            </a:r>
            <a:r>
              <a:rPr lang="pt-BR" sz="1400" b="1" dirty="0" smtClean="0">
                <a:solidFill>
                  <a:schemeClr val="tx1">
                    <a:lumMod val="75000"/>
                    <a:lumOff val="25000"/>
                  </a:schemeClr>
                </a:solidFill>
              </a:rPr>
              <a:t> </a:t>
            </a:r>
            <a:r>
              <a:rPr lang="pt-BR" sz="1400" dirty="0" smtClean="0">
                <a:solidFill>
                  <a:schemeClr val="tx1">
                    <a:lumMod val="75000"/>
                    <a:lumOff val="25000"/>
                  </a:schemeClr>
                </a:solidFill>
              </a:rPr>
              <a:t>se realizam através da troca de moeda entre ofertantes (fornecedores) e demandantes (consumidores) a partir dos preços fixados por estes.</a:t>
            </a:r>
          </a:p>
          <a:p>
            <a:pPr marL="1198563" lvl="2" indent="-285750">
              <a:defRPr/>
            </a:pPr>
            <a:endParaRPr lang="pt-BR" sz="1400" b="1" dirty="0" smtClean="0"/>
          </a:p>
        </p:txBody>
      </p:sp>
      <p:sp>
        <p:nvSpPr>
          <p:cNvPr id="6" name="CaixaDeTexto 5"/>
          <p:cNvSpPr txBox="1"/>
          <p:nvPr/>
        </p:nvSpPr>
        <p:spPr>
          <a:xfrm>
            <a:off x="9724" y="0"/>
            <a:ext cx="4991504" cy="400110"/>
          </a:xfrm>
          <a:prstGeom prst="rect">
            <a:avLst/>
          </a:prstGeom>
          <a:noFill/>
        </p:spPr>
        <p:txBody>
          <a:bodyPr wrap="square">
            <a:spAutoFit/>
          </a:bodyPr>
          <a:lstStyle/>
          <a:p>
            <a:pPr algn="ctr" defTabSz="685800" fontAlgn="auto">
              <a:spcBef>
                <a:spcPts val="0"/>
              </a:spcBef>
              <a:spcAft>
                <a:spcPts val="0"/>
              </a:spcAft>
              <a:defRPr/>
            </a:pPr>
            <a:r>
              <a:rPr lang="pt-BR" sz="2000" b="1" dirty="0" smtClean="0">
                <a:solidFill>
                  <a:schemeClr val="bg1"/>
                </a:solidFill>
                <a:effectLst>
                  <a:outerShdw blurRad="38100" dist="38100" dir="2700000" algn="tl">
                    <a:srgbClr val="000000">
                      <a:alpha val="43137"/>
                    </a:srgbClr>
                  </a:outerShdw>
                </a:effectLst>
                <a:latin typeface="Calibri"/>
                <a:ea typeface="+mn-ea"/>
                <a:cs typeface="Arial" pitchFamily="34" charset="0"/>
              </a:rPr>
              <a:t>GST 1078 - PANORAMA ECONÔMICO</a:t>
            </a:r>
            <a:endParaRPr lang="pt-BR" sz="2000" b="1" dirty="0">
              <a:solidFill>
                <a:schemeClr val="bg1"/>
              </a:solidFill>
              <a:effectLst>
                <a:outerShdw blurRad="38100" dist="38100" dir="2700000" algn="tl">
                  <a:srgbClr val="000000">
                    <a:alpha val="43137"/>
                  </a:srgbClr>
                </a:outerShdw>
              </a:effectLst>
              <a:latin typeface="Calibri"/>
              <a:ea typeface="+mn-ea"/>
              <a:cs typeface="Arial" pitchFamily="34" charset="0"/>
            </a:endParaRPr>
          </a:p>
        </p:txBody>
      </p:sp>
      <p:pic>
        <p:nvPicPr>
          <p:cNvPr id="21506" name="Picture 2" descr="Imagem relacionada"/>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12418" y="994669"/>
            <a:ext cx="4771715" cy="228355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tângulo 1"/>
          <p:cNvSpPr/>
          <p:nvPr/>
        </p:nvSpPr>
        <p:spPr>
          <a:xfrm>
            <a:off x="154150" y="1804589"/>
            <a:ext cx="3882831" cy="1600438"/>
          </a:xfrm>
          <a:prstGeom prst="rect">
            <a:avLst/>
          </a:prstGeom>
        </p:spPr>
        <p:txBody>
          <a:bodyPr wrap="square">
            <a:spAutoFit/>
          </a:bodyPr>
          <a:lstStyle/>
          <a:p>
            <a:pPr algn="just"/>
            <a:r>
              <a:rPr lang="pt-BR" sz="1400" b="1" dirty="0">
                <a:solidFill>
                  <a:schemeClr val="tx1">
                    <a:lumMod val="75000"/>
                    <a:lumOff val="25000"/>
                  </a:schemeClr>
                </a:solidFill>
              </a:rPr>
              <a:t>Fluxo Real da Economia ou Lado Real da Economia: </a:t>
            </a:r>
          </a:p>
          <a:p>
            <a:pPr algn="just"/>
            <a:r>
              <a:rPr lang="pt-BR" sz="1400" dirty="0">
                <a:solidFill>
                  <a:schemeClr val="tx1">
                    <a:lumMod val="75000"/>
                    <a:lumOff val="25000"/>
                  </a:schemeClr>
                </a:solidFill>
              </a:rPr>
              <a:t>são as trocas realizadas pelos membros das famílias e as empresas nos mercados de fatores de produção e de bens e serviços. É dita “real”, pois envolve a troca de mercadorias.</a:t>
            </a:r>
          </a:p>
          <a:p>
            <a:pPr algn="just"/>
            <a:r>
              <a:rPr lang="pt-BR" sz="1400" b="1" dirty="0">
                <a:solidFill>
                  <a:schemeClr val="tx1">
                    <a:lumMod val="75000"/>
                    <a:lumOff val="25000"/>
                  </a:schemeClr>
                </a:solidFill>
              </a:rPr>
              <a:t> </a:t>
            </a:r>
            <a:endParaRPr lang="pt-BR" sz="1400" dirty="0">
              <a:solidFill>
                <a:schemeClr val="tx1">
                  <a:lumMod val="75000"/>
                  <a:lumOff val="25000"/>
                </a:schemeClr>
              </a:solidFill>
            </a:endParaRPr>
          </a:p>
        </p:txBody>
      </p:sp>
      <p:sp>
        <p:nvSpPr>
          <p:cNvPr id="4" name="Retângulo 3"/>
          <p:cNvSpPr/>
          <p:nvPr/>
        </p:nvSpPr>
        <p:spPr>
          <a:xfrm>
            <a:off x="154148" y="940946"/>
            <a:ext cx="3905300" cy="923330"/>
          </a:xfrm>
          <a:prstGeom prst="rect">
            <a:avLst/>
          </a:prstGeom>
        </p:spPr>
        <p:txBody>
          <a:bodyPr wrap="none">
            <a:spAutoFit/>
          </a:bodyPr>
          <a:lstStyle/>
          <a:p>
            <a:r>
              <a:rPr lang="pt-BR" b="1" dirty="0" smtClean="0">
                <a:solidFill>
                  <a:schemeClr val="tx2"/>
                </a:solidFill>
                <a:effectLst>
                  <a:outerShdw blurRad="38100" dist="38100" dir="2700000" algn="tl">
                    <a:srgbClr val="000000">
                      <a:alpha val="43137"/>
                    </a:srgbClr>
                  </a:outerShdw>
                </a:effectLst>
                <a:latin typeface="Calibri"/>
                <a:cs typeface="Arial" pitchFamily="34" charset="0"/>
              </a:rPr>
              <a:t>FLUXO REAL </a:t>
            </a:r>
          </a:p>
          <a:p>
            <a:r>
              <a:rPr lang="pt-BR" b="1" dirty="0">
                <a:solidFill>
                  <a:schemeClr val="tx2"/>
                </a:solidFill>
                <a:effectLst>
                  <a:outerShdw blurRad="38100" dist="38100" dir="2700000" algn="tl">
                    <a:srgbClr val="000000">
                      <a:alpha val="43137"/>
                    </a:srgbClr>
                  </a:outerShdw>
                </a:effectLst>
                <a:latin typeface="Calibri"/>
                <a:cs typeface="Arial" pitchFamily="34" charset="0"/>
              </a:rPr>
              <a:t>	</a:t>
            </a:r>
            <a:r>
              <a:rPr lang="pt-BR" b="1" dirty="0" smtClean="0">
                <a:solidFill>
                  <a:schemeClr val="tx2"/>
                </a:solidFill>
                <a:effectLst>
                  <a:outerShdw blurRad="38100" dist="38100" dir="2700000" algn="tl">
                    <a:srgbClr val="000000">
                      <a:alpha val="43137"/>
                    </a:srgbClr>
                  </a:outerShdw>
                </a:effectLst>
                <a:latin typeface="Calibri"/>
                <a:cs typeface="Arial" pitchFamily="34" charset="0"/>
              </a:rPr>
              <a:t>		X</a:t>
            </a:r>
          </a:p>
          <a:p>
            <a:r>
              <a:rPr lang="pt-BR" b="1" dirty="0" smtClean="0">
                <a:solidFill>
                  <a:schemeClr val="tx2"/>
                </a:solidFill>
                <a:effectLst>
                  <a:outerShdw blurRad="38100" dist="38100" dir="2700000" algn="tl">
                    <a:srgbClr val="000000">
                      <a:alpha val="43137"/>
                    </a:srgbClr>
                  </a:outerShdw>
                </a:effectLst>
                <a:latin typeface="Calibri"/>
                <a:cs typeface="Arial" pitchFamily="34" charset="0"/>
              </a:rPr>
              <a:t>				FLUXO MONETÁRIO</a:t>
            </a:r>
            <a:endParaRPr lang="pt-BR" dirty="0">
              <a:solidFill>
                <a:schemeClr val="tx2"/>
              </a:solidFill>
            </a:endParaRPr>
          </a:p>
        </p:txBody>
      </p:sp>
    </p:spTree>
    <p:extLst>
      <p:ext uri="{BB962C8B-B14F-4D97-AF65-F5344CB8AC3E}">
        <p14:creationId xmlns:p14="http://schemas.microsoft.com/office/powerpoint/2010/main" xmlns="" val="28460008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flipH="1">
            <a:off x="7661672" y="2801566"/>
            <a:ext cx="1423751" cy="1552382"/>
          </a:xfrm>
          <a:prstGeom prst="rect">
            <a:avLst/>
          </a:prstGeom>
          <a:noFill/>
          <a:ln w="9525">
            <a:noFill/>
            <a:miter lim="800000"/>
            <a:headEnd/>
            <a:tailEnd/>
          </a:ln>
        </p:spPr>
      </p:pic>
      <p:sp>
        <p:nvSpPr>
          <p:cNvPr id="9" name="Retângulo 8"/>
          <p:cNvSpPr/>
          <p:nvPr/>
        </p:nvSpPr>
        <p:spPr>
          <a:xfrm>
            <a:off x="5169707" y="2245176"/>
            <a:ext cx="3191828" cy="877163"/>
          </a:xfrm>
          <a:prstGeom prst="rect">
            <a:avLst/>
          </a:prstGeom>
        </p:spPr>
        <p:txBody>
          <a:bodyPr wrap="square">
            <a:spAutoFit/>
          </a:bodyPr>
          <a:lstStyle/>
          <a:p>
            <a:pPr lvl="1" algn="ctr">
              <a:spcBef>
                <a:spcPct val="20000"/>
              </a:spcBef>
              <a:buClr>
                <a:srgbClr val="2B4475"/>
              </a:buClr>
              <a:defRPr/>
            </a:pPr>
            <a:r>
              <a:rPr lang="pt-BR" sz="1500" b="1" kern="0" dirty="0">
                <a:solidFill>
                  <a:srgbClr val="2B4475"/>
                </a:solidFill>
                <a:effectLst>
                  <a:outerShdw blurRad="38100" dist="38100" dir="2700000" algn="tl">
                    <a:srgbClr val="000000">
                      <a:alpha val="43137"/>
                    </a:srgbClr>
                  </a:outerShdw>
                </a:effectLst>
                <a:cs typeface="Arial" pitchFamily="34" charset="0"/>
              </a:rPr>
              <a:t>Unidade: Nova Iguaçu</a:t>
            </a:r>
          </a:p>
          <a:p>
            <a:pPr lvl="1" algn="ctr">
              <a:spcBef>
                <a:spcPct val="20000"/>
              </a:spcBef>
              <a:buClr>
                <a:srgbClr val="2B4475"/>
              </a:buClr>
              <a:defRPr/>
            </a:pPr>
            <a:r>
              <a:rPr lang="pt-BR" sz="1500" b="1" kern="0" dirty="0">
                <a:solidFill>
                  <a:srgbClr val="C00000"/>
                </a:solidFill>
                <a:effectLst>
                  <a:outerShdw blurRad="38100" dist="38100" dir="2700000" algn="tl">
                    <a:srgbClr val="000000">
                      <a:alpha val="43137"/>
                    </a:srgbClr>
                  </a:outerShdw>
                </a:effectLst>
                <a:cs typeface="Arial" pitchFamily="34" charset="0"/>
              </a:rPr>
              <a:t>Turma: 3006 - </a:t>
            </a:r>
            <a:r>
              <a:rPr lang="pt-BR" sz="1500" b="1" kern="0" dirty="0" smtClean="0">
                <a:solidFill>
                  <a:srgbClr val="C00000"/>
                </a:solidFill>
                <a:effectLst>
                  <a:outerShdw blurRad="38100" dist="38100" dir="2700000" algn="tl">
                    <a:srgbClr val="000000">
                      <a:alpha val="43137"/>
                    </a:srgbClr>
                  </a:outerShdw>
                </a:effectLst>
                <a:cs typeface="Arial" pitchFamily="34" charset="0"/>
              </a:rPr>
              <a:t>Quinta-feira</a:t>
            </a:r>
            <a:endParaRPr lang="pt-BR" sz="1500" b="1" kern="0" dirty="0">
              <a:solidFill>
                <a:srgbClr val="C00000"/>
              </a:solidFill>
              <a:effectLst>
                <a:outerShdw blurRad="38100" dist="38100" dir="2700000" algn="tl">
                  <a:srgbClr val="000000">
                    <a:alpha val="43137"/>
                  </a:srgbClr>
                </a:outerShdw>
              </a:effectLst>
              <a:cs typeface="Arial" pitchFamily="34" charset="0"/>
            </a:endParaRPr>
          </a:p>
          <a:p>
            <a:pPr lvl="1" algn="ctr">
              <a:spcBef>
                <a:spcPct val="20000"/>
              </a:spcBef>
              <a:buClr>
                <a:srgbClr val="2B4475"/>
              </a:buClr>
              <a:defRPr/>
            </a:pPr>
            <a:r>
              <a:rPr lang="pt-BR" sz="1500" b="1" kern="0" dirty="0" smtClean="0">
                <a:solidFill>
                  <a:srgbClr val="C00000"/>
                </a:solidFill>
                <a:effectLst>
                  <a:outerShdw blurRad="38100" dist="38100" dir="2700000" algn="tl">
                    <a:srgbClr val="000000">
                      <a:alpha val="43137"/>
                    </a:srgbClr>
                  </a:outerShdw>
                </a:effectLst>
                <a:cs typeface="Arial" pitchFamily="34" charset="0"/>
              </a:rPr>
              <a:t>20:20 </a:t>
            </a:r>
            <a:r>
              <a:rPr lang="pt-BR" sz="1500" b="1" kern="0" dirty="0">
                <a:solidFill>
                  <a:srgbClr val="C00000"/>
                </a:solidFill>
                <a:effectLst>
                  <a:outerShdw blurRad="38100" dist="38100" dir="2700000" algn="tl">
                    <a:srgbClr val="000000">
                      <a:alpha val="43137"/>
                    </a:srgbClr>
                  </a:outerShdw>
                </a:effectLst>
                <a:cs typeface="Arial" pitchFamily="34" charset="0"/>
              </a:rPr>
              <a:t>às 22:00</a:t>
            </a:r>
          </a:p>
        </p:txBody>
      </p:sp>
      <p:sp>
        <p:nvSpPr>
          <p:cNvPr id="11" name="Retângulo 10"/>
          <p:cNvSpPr/>
          <p:nvPr/>
        </p:nvSpPr>
        <p:spPr>
          <a:xfrm>
            <a:off x="1143000" y="1545637"/>
            <a:ext cx="3537012" cy="323165"/>
          </a:xfrm>
          <a:prstGeom prst="rect">
            <a:avLst/>
          </a:prstGeom>
        </p:spPr>
        <p:txBody>
          <a:bodyPr wrap="square">
            <a:spAutoFit/>
          </a:bodyPr>
          <a:lstStyle/>
          <a:p>
            <a:pPr>
              <a:spcBef>
                <a:spcPct val="20000"/>
              </a:spcBef>
              <a:buClr>
                <a:srgbClr val="2B4475"/>
              </a:buClr>
              <a:defRPr/>
            </a:pPr>
            <a:r>
              <a:rPr lang="pt-BR" sz="1500" b="1" kern="0" dirty="0">
                <a:solidFill>
                  <a:srgbClr val="2B4475"/>
                </a:solidFill>
                <a:effectLst>
                  <a:outerShdw blurRad="38100" dist="38100" dir="2700000" algn="tl">
                    <a:srgbClr val="000000">
                      <a:alpha val="43137"/>
                    </a:srgbClr>
                  </a:outerShdw>
                </a:effectLst>
                <a:cs typeface="Arial" pitchFamily="34" charset="0"/>
              </a:rPr>
              <a:t>Prof. Adm. </a:t>
            </a:r>
            <a:r>
              <a:rPr lang="pt-BR" sz="1500" b="1" i="1" kern="0" dirty="0">
                <a:solidFill>
                  <a:srgbClr val="2B4475"/>
                </a:solidFill>
                <a:effectLst>
                  <a:outerShdw blurRad="38100" dist="38100" dir="2700000" algn="tl">
                    <a:srgbClr val="000000">
                      <a:alpha val="43137"/>
                    </a:srgbClr>
                  </a:outerShdw>
                </a:effectLst>
                <a:cs typeface="Arial" pitchFamily="34" charset="0"/>
              </a:rPr>
              <a:t>Msc</a:t>
            </a:r>
            <a:r>
              <a:rPr lang="pt-BR" sz="1500" b="1" kern="0" dirty="0">
                <a:solidFill>
                  <a:srgbClr val="2B4475"/>
                </a:solidFill>
                <a:effectLst>
                  <a:outerShdw blurRad="38100" dist="38100" dir="2700000" algn="tl">
                    <a:srgbClr val="000000">
                      <a:alpha val="43137"/>
                    </a:srgbClr>
                  </a:outerShdw>
                </a:effectLst>
                <a:cs typeface="Arial" pitchFamily="34" charset="0"/>
              </a:rPr>
              <a:t>. Luiz Cláudio Brites Lobato</a:t>
            </a:r>
          </a:p>
        </p:txBody>
      </p:sp>
      <p:pic>
        <p:nvPicPr>
          <p:cNvPr id="13" name="Picture 2" descr="http://servicosweb.cnpq.br/wspessoa/servletrecuperafoto?tipo=1&amp;id=K4755251Z8"/>
          <p:cNvPicPr>
            <a:picLocks noChangeAspect="1" noChangeArrowheads="1"/>
          </p:cNvPicPr>
          <p:nvPr/>
        </p:nvPicPr>
        <p:blipFill>
          <a:blip r:embed="rId3" cstate="print"/>
          <a:srcRect/>
          <a:stretch>
            <a:fillRect/>
          </a:stretch>
        </p:blipFill>
        <p:spPr bwMode="auto">
          <a:xfrm>
            <a:off x="7180309" y="74028"/>
            <a:ext cx="1890713" cy="1377553"/>
          </a:xfrm>
          <a:prstGeom prst="rect">
            <a:avLst/>
          </a:prstGeom>
          <a:noFill/>
          <a:ln w="9525">
            <a:noFill/>
            <a:miter lim="800000"/>
            <a:headEnd/>
            <a:tailEnd/>
          </a:ln>
        </p:spPr>
      </p:pic>
      <p:sp>
        <p:nvSpPr>
          <p:cNvPr id="14" name="CaixaDeTexto 13"/>
          <p:cNvSpPr txBox="1"/>
          <p:nvPr/>
        </p:nvSpPr>
        <p:spPr>
          <a:xfrm>
            <a:off x="136187" y="1829678"/>
            <a:ext cx="5389124" cy="461665"/>
          </a:xfrm>
          <a:prstGeom prst="rect">
            <a:avLst/>
          </a:prstGeom>
          <a:noFill/>
        </p:spPr>
        <p:txBody>
          <a:bodyPr wrap="square">
            <a:spAutoFit/>
          </a:bodyPr>
          <a:lstStyle/>
          <a:p>
            <a:pPr algn="ctr" defTabSz="685800" fontAlgn="auto">
              <a:spcBef>
                <a:spcPts val="0"/>
              </a:spcBef>
              <a:spcAft>
                <a:spcPts val="0"/>
              </a:spcAft>
              <a:defRPr/>
            </a:pPr>
            <a:r>
              <a:rPr lang="pt-BR" sz="2400" b="1" dirty="0" smtClean="0">
                <a:solidFill>
                  <a:srgbClr val="1F497D"/>
                </a:solidFill>
                <a:effectLst>
                  <a:outerShdw blurRad="38100" dist="38100" dir="2700000" algn="tl">
                    <a:srgbClr val="000000">
                      <a:alpha val="43137"/>
                    </a:srgbClr>
                  </a:outerShdw>
                </a:effectLst>
                <a:latin typeface="Calibri"/>
                <a:ea typeface="+mn-ea"/>
                <a:cs typeface="Arial" pitchFamily="34" charset="0"/>
              </a:rPr>
              <a:t>GST 1078 - PANORAMA ECONÔMICO</a:t>
            </a:r>
            <a:endParaRPr lang="pt-BR" sz="2400" b="1" dirty="0">
              <a:solidFill>
                <a:srgbClr val="1F497D"/>
              </a:solidFill>
              <a:effectLst>
                <a:outerShdw blurRad="38100" dist="38100" dir="2700000" algn="tl">
                  <a:srgbClr val="000000">
                    <a:alpha val="43137"/>
                  </a:srgbClr>
                </a:outerShdw>
              </a:effectLst>
              <a:latin typeface="Calibri"/>
              <a:ea typeface="+mn-ea"/>
              <a:cs typeface="Arial" pitchFamily="34" charset="0"/>
            </a:endParaRPr>
          </a:p>
        </p:txBody>
      </p:sp>
      <p:pic>
        <p:nvPicPr>
          <p:cNvPr id="2" name="Picture 2" descr="Resultado de imagem para panorama economico"/>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285932" y="2422180"/>
            <a:ext cx="3472842" cy="1931769"/>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Imagem relacionada"/>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45917" y="2422178"/>
            <a:ext cx="2004229" cy="1931769"/>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Imagem 2"/>
          <p:cNvPicPr>
            <a:picLocks noChangeAspect="1"/>
          </p:cNvPicPr>
          <p:nvPr/>
        </p:nvPicPr>
        <p:blipFill>
          <a:blip r:embed="rId6"/>
          <a:stretch>
            <a:fillRect/>
          </a:stretch>
        </p:blipFill>
        <p:spPr>
          <a:xfrm>
            <a:off x="6002644" y="3122338"/>
            <a:ext cx="1296742" cy="1231609"/>
          </a:xfrm>
          <a:prstGeom prst="rect">
            <a:avLst/>
          </a:prstGeom>
        </p:spPr>
      </p:pic>
    </p:spTree>
    <p:extLst>
      <p:ext uri="{BB962C8B-B14F-4D97-AF65-F5344CB8AC3E}">
        <p14:creationId xmlns:p14="http://schemas.microsoft.com/office/powerpoint/2010/main" xmlns="" val="321038765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Resultado de imagem para fluxo real e monetario"/>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7208" y="807397"/>
            <a:ext cx="7630949" cy="416343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aixaDeTexto 2"/>
          <p:cNvSpPr txBox="1"/>
          <p:nvPr/>
        </p:nvSpPr>
        <p:spPr>
          <a:xfrm>
            <a:off x="301557" y="414044"/>
            <a:ext cx="3325696" cy="400110"/>
          </a:xfrm>
          <a:prstGeom prst="rect">
            <a:avLst/>
          </a:prstGeom>
          <a:noFill/>
        </p:spPr>
        <p:txBody>
          <a:bodyPr wrap="square" rtlCol="0">
            <a:spAutoFit/>
          </a:bodyPr>
          <a:lstStyle/>
          <a:p>
            <a:pPr marL="0" indent="0">
              <a:buFontTx/>
              <a:buNone/>
              <a:defRPr/>
            </a:pPr>
            <a:r>
              <a:rPr lang="pt-BR" sz="2000" b="1" dirty="0" smtClean="0">
                <a:solidFill>
                  <a:schemeClr val="bg1"/>
                </a:solidFill>
                <a:latin typeface="+mj-lt"/>
              </a:rPr>
              <a:t>Funcionamento do Mercado</a:t>
            </a:r>
            <a:endParaRPr lang="pt-BR" sz="2000" b="1" dirty="0">
              <a:solidFill>
                <a:schemeClr val="bg1"/>
              </a:solidFill>
              <a:latin typeface="+mj-lt"/>
            </a:endParaRPr>
          </a:p>
        </p:txBody>
      </p:sp>
      <p:sp>
        <p:nvSpPr>
          <p:cNvPr id="4" name="CaixaDeTexto 3"/>
          <p:cNvSpPr txBox="1"/>
          <p:nvPr/>
        </p:nvSpPr>
        <p:spPr>
          <a:xfrm>
            <a:off x="9724" y="0"/>
            <a:ext cx="4991504" cy="400110"/>
          </a:xfrm>
          <a:prstGeom prst="rect">
            <a:avLst/>
          </a:prstGeom>
          <a:noFill/>
        </p:spPr>
        <p:txBody>
          <a:bodyPr wrap="square">
            <a:spAutoFit/>
          </a:bodyPr>
          <a:lstStyle/>
          <a:p>
            <a:pPr algn="ctr" defTabSz="685800" fontAlgn="auto">
              <a:spcBef>
                <a:spcPts val="0"/>
              </a:spcBef>
              <a:spcAft>
                <a:spcPts val="0"/>
              </a:spcAft>
              <a:defRPr/>
            </a:pPr>
            <a:r>
              <a:rPr lang="pt-BR" sz="2000" b="1" dirty="0" smtClean="0">
                <a:solidFill>
                  <a:schemeClr val="bg1"/>
                </a:solidFill>
                <a:effectLst>
                  <a:outerShdw blurRad="38100" dist="38100" dir="2700000" algn="tl">
                    <a:srgbClr val="000000">
                      <a:alpha val="43137"/>
                    </a:srgbClr>
                  </a:outerShdw>
                </a:effectLst>
                <a:latin typeface="Calibri"/>
                <a:ea typeface="+mn-ea"/>
                <a:cs typeface="Arial" pitchFamily="34" charset="0"/>
              </a:rPr>
              <a:t>GST 1078 - PANORAMA ECONÔMICO</a:t>
            </a:r>
            <a:endParaRPr lang="pt-BR" sz="2000" b="1" dirty="0">
              <a:solidFill>
                <a:schemeClr val="bg1"/>
              </a:solidFill>
              <a:effectLst>
                <a:outerShdw blurRad="38100" dist="38100" dir="2700000" algn="tl">
                  <a:srgbClr val="000000">
                    <a:alpha val="43137"/>
                  </a:srgbClr>
                </a:outerShdw>
              </a:effectLst>
              <a:latin typeface="Calibri"/>
              <a:ea typeface="+mn-ea"/>
              <a:cs typeface="Arial" pitchFamily="34" charset="0"/>
            </a:endParaRPr>
          </a:p>
        </p:txBody>
      </p:sp>
      <p:pic>
        <p:nvPicPr>
          <p:cNvPr id="2050" name="Picture 2" descr="Resultado de imagem para economia"/>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224970" y="712420"/>
            <a:ext cx="1840373" cy="1521569"/>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Imagem 6"/>
          <p:cNvPicPr>
            <a:picLocks noChangeAspect="1"/>
          </p:cNvPicPr>
          <p:nvPr/>
        </p:nvPicPr>
        <p:blipFill>
          <a:blip r:embed="rId4"/>
          <a:stretch>
            <a:fillRect/>
          </a:stretch>
        </p:blipFill>
        <p:spPr>
          <a:xfrm>
            <a:off x="7293794" y="3873910"/>
            <a:ext cx="1761721" cy="1011799"/>
          </a:xfrm>
          <a:prstGeom prst="rect">
            <a:avLst/>
          </a:prstGeom>
        </p:spPr>
      </p:pic>
      <p:pic>
        <p:nvPicPr>
          <p:cNvPr id="8" name="Imagem 7"/>
          <p:cNvPicPr>
            <a:picLocks noChangeAspect="1"/>
          </p:cNvPicPr>
          <p:nvPr/>
        </p:nvPicPr>
        <p:blipFill>
          <a:blip r:embed="rId5"/>
          <a:stretch>
            <a:fillRect/>
          </a:stretch>
        </p:blipFill>
        <p:spPr>
          <a:xfrm>
            <a:off x="42258" y="948360"/>
            <a:ext cx="1095324" cy="1049686"/>
          </a:xfrm>
          <a:prstGeom prst="rect">
            <a:avLst/>
          </a:prstGeom>
        </p:spPr>
      </p:pic>
      <p:pic>
        <p:nvPicPr>
          <p:cNvPr id="9" name="Imagem 8"/>
          <p:cNvPicPr>
            <a:picLocks noChangeAspect="1"/>
          </p:cNvPicPr>
          <p:nvPr/>
        </p:nvPicPr>
        <p:blipFill>
          <a:blip r:embed="rId6"/>
          <a:stretch>
            <a:fillRect/>
          </a:stretch>
        </p:blipFill>
        <p:spPr>
          <a:xfrm>
            <a:off x="7715252" y="2215649"/>
            <a:ext cx="859804" cy="1610772"/>
          </a:xfrm>
          <a:prstGeom prst="rect">
            <a:avLst/>
          </a:prstGeom>
        </p:spPr>
      </p:pic>
    </p:spTree>
    <p:extLst>
      <p:ext uri="{BB962C8B-B14F-4D97-AF65-F5344CB8AC3E}">
        <p14:creationId xmlns:p14="http://schemas.microsoft.com/office/powerpoint/2010/main" xmlns="" val="13171273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p:cNvSpPr txBox="1"/>
          <p:nvPr/>
        </p:nvSpPr>
        <p:spPr>
          <a:xfrm>
            <a:off x="954728" y="472412"/>
            <a:ext cx="2780505" cy="338554"/>
          </a:xfrm>
          <a:prstGeom prst="rect">
            <a:avLst/>
          </a:prstGeom>
          <a:noFill/>
        </p:spPr>
        <p:txBody>
          <a:bodyPr wrap="none" rtlCol="0">
            <a:spAutoFit/>
          </a:bodyPr>
          <a:lstStyle/>
          <a:p>
            <a:pPr marL="0" indent="0">
              <a:buFontTx/>
              <a:buNone/>
              <a:defRPr/>
            </a:pPr>
            <a:r>
              <a:rPr lang="pt-BR" sz="1600" b="1" dirty="0" smtClean="0">
                <a:solidFill>
                  <a:schemeClr val="tx1">
                    <a:lumMod val="75000"/>
                    <a:lumOff val="25000"/>
                  </a:schemeClr>
                </a:solidFill>
                <a:latin typeface="+mj-lt"/>
              </a:rPr>
              <a:t>Questões Básicas da Economia</a:t>
            </a:r>
            <a:endParaRPr lang="pt-BR" sz="1600" b="1" dirty="0">
              <a:solidFill>
                <a:schemeClr val="tx1">
                  <a:lumMod val="75000"/>
                  <a:lumOff val="25000"/>
                </a:schemeClr>
              </a:solidFill>
              <a:latin typeface="+mj-lt"/>
            </a:endParaRPr>
          </a:p>
        </p:txBody>
      </p:sp>
      <p:sp>
        <p:nvSpPr>
          <p:cNvPr id="3" name="Retângulo 2"/>
          <p:cNvSpPr/>
          <p:nvPr/>
        </p:nvSpPr>
        <p:spPr>
          <a:xfrm>
            <a:off x="154149" y="994670"/>
            <a:ext cx="8843937" cy="3108543"/>
          </a:xfrm>
          <a:prstGeom prst="rect">
            <a:avLst/>
          </a:prstGeom>
        </p:spPr>
        <p:txBody>
          <a:bodyPr wrap="square">
            <a:spAutoFit/>
          </a:bodyPr>
          <a:lstStyle/>
          <a:p>
            <a:pPr algn="just"/>
            <a:r>
              <a:rPr lang="pt-BR" sz="1400" b="1" dirty="0" smtClean="0">
                <a:solidFill>
                  <a:schemeClr val="tx1">
                    <a:lumMod val="75000"/>
                    <a:lumOff val="25000"/>
                  </a:schemeClr>
                </a:solidFill>
              </a:rPr>
              <a:t>a) O que e quanto produzir?</a:t>
            </a:r>
          </a:p>
          <a:p>
            <a:pPr algn="just"/>
            <a:r>
              <a:rPr lang="pt-BR" sz="1400" dirty="0" smtClean="0">
                <a:solidFill>
                  <a:schemeClr val="tx1">
                    <a:lumMod val="75000"/>
                    <a:lumOff val="25000"/>
                  </a:schemeClr>
                </a:solidFill>
              </a:rPr>
              <a:t> </a:t>
            </a:r>
          </a:p>
          <a:p>
            <a:pPr algn="just"/>
            <a:r>
              <a:rPr lang="pt-BR" sz="1400" dirty="0" smtClean="0">
                <a:solidFill>
                  <a:schemeClr val="tx1">
                    <a:lumMod val="75000"/>
                    <a:lumOff val="25000"/>
                  </a:schemeClr>
                </a:solidFill>
              </a:rPr>
              <a:t>A sociedade deverá escolher dentro das possibilidades de produção, quais os produtos e quantidades deverão ser produzidos. O resultado do processo produtivo serão os bens (coisas físicas, tangíveis, como, por exemplo, a geladeira, o fogão, o sapato etc.) e os serviços (coisas intangíveis, como, por exemplo, os serviços de educação, segurança, hospitalares etc.). Esses bens e serviços, por sua vez, poderão ser de consumo (duráveis e não duráveis) e de capital.</a:t>
            </a:r>
          </a:p>
          <a:p>
            <a:pPr algn="just"/>
            <a:endParaRPr lang="pt-BR" sz="1400" dirty="0" smtClean="0">
              <a:solidFill>
                <a:schemeClr val="tx1">
                  <a:lumMod val="75000"/>
                  <a:lumOff val="25000"/>
                </a:schemeClr>
              </a:solidFill>
            </a:endParaRPr>
          </a:p>
          <a:p>
            <a:pPr algn="just"/>
            <a:r>
              <a:rPr lang="pt-BR" sz="1400" dirty="0" smtClean="0">
                <a:solidFill>
                  <a:schemeClr val="tx1">
                    <a:lumMod val="75000"/>
                    <a:lumOff val="25000"/>
                  </a:schemeClr>
                </a:solidFill>
              </a:rPr>
              <a:t>Os bens de consumo duráveis são aqueles que não acabam no ato de consumo (geladeira, móveis etc.) enquanto que os bens de consumo não duráveis são os que terminam no ato de consumo (alimentos, bebidas etc.)</a:t>
            </a:r>
          </a:p>
          <a:p>
            <a:pPr algn="just"/>
            <a:endParaRPr lang="pt-BR" sz="1400" dirty="0" smtClean="0">
              <a:solidFill>
                <a:schemeClr val="tx1">
                  <a:lumMod val="75000"/>
                  <a:lumOff val="25000"/>
                </a:schemeClr>
              </a:solidFill>
            </a:endParaRPr>
          </a:p>
          <a:p>
            <a:endParaRPr lang="pt-BR" sz="1400" dirty="0" smtClean="0"/>
          </a:p>
          <a:p>
            <a:pPr algn="just"/>
            <a:endParaRPr lang="pt-BR" sz="1400" b="1" dirty="0" smtClean="0"/>
          </a:p>
          <a:p>
            <a:pPr>
              <a:defRPr/>
            </a:pPr>
            <a:endParaRPr lang="pt-BR" sz="1400" b="1" dirty="0" smtClean="0"/>
          </a:p>
          <a:p>
            <a:pPr marL="1198563" lvl="2" indent="-285750">
              <a:defRPr/>
            </a:pPr>
            <a:endParaRPr lang="pt-BR" sz="1400" b="1" dirty="0" smtClean="0"/>
          </a:p>
        </p:txBody>
      </p:sp>
      <p:sp>
        <p:nvSpPr>
          <p:cNvPr id="6" name="CaixaDeTexto 5"/>
          <p:cNvSpPr txBox="1"/>
          <p:nvPr/>
        </p:nvSpPr>
        <p:spPr>
          <a:xfrm>
            <a:off x="9724" y="0"/>
            <a:ext cx="4991504" cy="400110"/>
          </a:xfrm>
          <a:prstGeom prst="rect">
            <a:avLst/>
          </a:prstGeom>
          <a:noFill/>
        </p:spPr>
        <p:txBody>
          <a:bodyPr wrap="square">
            <a:spAutoFit/>
          </a:bodyPr>
          <a:lstStyle/>
          <a:p>
            <a:pPr algn="ctr" defTabSz="685800" fontAlgn="auto">
              <a:spcBef>
                <a:spcPts val="0"/>
              </a:spcBef>
              <a:spcAft>
                <a:spcPts val="0"/>
              </a:spcAft>
              <a:defRPr/>
            </a:pPr>
            <a:r>
              <a:rPr lang="pt-BR" sz="2000" b="1" dirty="0" smtClean="0">
                <a:solidFill>
                  <a:schemeClr val="bg1"/>
                </a:solidFill>
                <a:effectLst>
                  <a:outerShdw blurRad="38100" dist="38100" dir="2700000" algn="tl">
                    <a:srgbClr val="000000">
                      <a:alpha val="43137"/>
                    </a:srgbClr>
                  </a:outerShdw>
                </a:effectLst>
                <a:latin typeface="Calibri"/>
                <a:ea typeface="+mn-ea"/>
                <a:cs typeface="Arial" pitchFamily="34" charset="0"/>
              </a:rPr>
              <a:t>GST 1078 - PANORAMA ECONÔMICO</a:t>
            </a:r>
            <a:endParaRPr lang="pt-BR" sz="2000" b="1" dirty="0">
              <a:solidFill>
                <a:schemeClr val="bg1"/>
              </a:solidFill>
              <a:effectLst>
                <a:outerShdw blurRad="38100" dist="38100" dir="2700000" algn="tl">
                  <a:srgbClr val="000000">
                    <a:alpha val="43137"/>
                  </a:srgbClr>
                </a:outerShdw>
              </a:effectLst>
              <a:latin typeface="Calibri"/>
              <a:ea typeface="+mn-ea"/>
              <a:cs typeface="Arial" pitchFamily="34" charset="0"/>
            </a:endParaRPr>
          </a:p>
        </p:txBody>
      </p:sp>
      <p:sp>
        <p:nvSpPr>
          <p:cNvPr id="9" name="CaixaDeTexto 8"/>
          <p:cNvSpPr txBox="1"/>
          <p:nvPr/>
        </p:nvSpPr>
        <p:spPr>
          <a:xfrm>
            <a:off x="448887" y="433500"/>
            <a:ext cx="3432286" cy="400110"/>
          </a:xfrm>
          <a:prstGeom prst="rect">
            <a:avLst/>
          </a:prstGeom>
          <a:noFill/>
        </p:spPr>
        <p:txBody>
          <a:bodyPr wrap="none" rtlCol="0">
            <a:spAutoFit/>
          </a:bodyPr>
          <a:lstStyle/>
          <a:p>
            <a:pPr marL="0" indent="0">
              <a:buFontTx/>
              <a:buNone/>
              <a:defRPr/>
            </a:pPr>
            <a:r>
              <a:rPr lang="pt-BR" sz="2000" b="1" dirty="0" smtClean="0">
                <a:solidFill>
                  <a:schemeClr val="bg1"/>
                </a:solidFill>
                <a:latin typeface="+mj-lt"/>
              </a:rPr>
              <a:t>Questões Básicas da Economia</a:t>
            </a:r>
            <a:endParaRPr lang="pt-BR" sz="2000" b="1" dirty="0">
              <a:solidFill>
                <a:schemeClr val="bg1"/>
              </a:solidFill>
              <a:latin typeface="+mj-lt"/>
            </a:endParaRPr>
          </a:p>
        </p:txBody>
      </p:sp>
      <p:pic>
        <p:nvPicPr>
          <p:cNvPr id="3074" name="Picture 2" descr="Imagem relacionada"/>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764207" y="2979594"/>
            <a:ext cx="3289607" cy="1973764"/>
          </a:xfrm>
          <a:prstGeom prst="rect">
            <a:avLst/>
          </a:prstGeom>
          <a:noFill/>
          <a:extLst>
            <a:ext uri="{909E8E84-426E-40DD-AFC4-6F175D3DCCD1}">
              <a14:hiddenFill xmlns:a14="http://schemas.microsoft.com/office/drawing/2010/main" xmlns="">
                <a:solidFill>
                  <a:srgbClr val="FFFFFF"/>
                </a:solidFill>
              </a14:hiddenFill>
            </a:ext>
          </a:extLst>
        </p:spPr>
      </p:pic>
      <p:pic>
        <p:nvPicPr>
          <p:cNvPr id="37890" name="Picture 2" descr="Imagem relacionada"/>
          <p:cNvPicPr>
            <a:picLocks noChangeAspect="1" noChangeArrowheads="1"/>
          </p:cNvPicPr>
          <p:nvPr/>
        </p:nvPicPr>
        <p:blipFill>
          <a:blip r:embed="rId4"/>
          <a:srcRect/>
          <a:stretch>
            <a:fillRect/>
          </a:stretch>
        </p:blipFill>
        <p:spPr bwMode="auto">
          <a:xfrm>
            <a:off x="2779752" y="3040339"/>
            <a:ext cx="2870245" cy="1913018"/>
          </a:xfrm>
          <a:prstGeom prst="rect">
            <a:avLst/>
          </a:prstGeom>
          <a:noFill/>
        </p:spPr>
      </p:pic>
      <p:pic>
        <p:nvPicPr>
          <p:cNvPr id="37892" name="Picture 4" descr="Resultado de imagem para O que e quanto produzir?"/>
          <p:cNvPicPr>
            <a:picLocks noChangeAspect="1" noChangeArrowheads="1"/>
          </p:cNvPicPr>
          <p:nvPr/>
        </p:nvPicPr>
        <p:blipFill>
          <a:blip r:embed="rId5"/>
          <a:srcRect/>
          <a:stretch>
            <a:fillRect/>
          </a:stretch>
        </p:blipFill>
        <p:spPr bwMode="auto">
          <a:xfrm>
            <a:off x="152051" y="3040339"/>
            <a:ext cx="2550690" cy="1913018"/>
          </a:xfrm>
          <a:prstGeom prst="rect">
            <a:avLst/>
          </a:prstGeom>
          <a:noFill/>
        </p:spPr>
      </p:pic>
    </p:spTree>
    <p:extLst>
      <p:ext uri="{BB962C8B-B14F-4D97-AF65-F5344CB8AC3E}">
        <p14:creationId xmlns:p14="http://schemas.microsoft.com/office/powerpoint/2010/main" xmlns="" val="28460008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p:cNvSpPr txBox="1"/>
          <p:nvPr/>
        </p:nvSpPr>
        <p:spPr>
          <a:xfrm>
            <a:off x="448887" y="433500"/>
            <a:ext cx="3432286" cy="400110"/>
          </a:xfrm>
          <a:prstGeom prst="rect">
            <a:avLst/>
          </a:prstGeom>
          <a:noFill/>
        </p:spPr>
        <p:txBody>
          <a:bodyPr wrap="none" rtlCol="0">
            <a:spAutoFit/>
          </a:bodyPr>
          <a:lstStyle/>
          <a:p>
            <a:pPr marL="0" indent="0">
              <a:buFontTx/>
              <a:buNone/>
              <a:defRPr/>
            </a:pPr>
            <a:r>
              <a:rPr lang="pt-BR" sz="2000" b="1" dirty="0" smtClean="0">
                <a:solidFill>
                  <a:schemeClr val="bg1"/>
                </a:solidFill>
                <a:latin typeface="+mj-lt"/>
              </a:rPr>
              <a:t>Questões Básicas da Economia</a:t>
            </a:r>
            <a:endParaRPr lang="pt-BR" sz="2000" b="1" dirty="0">
              <a:solidFill>
                <a:schemeClr val="bg1"/>
              </a:solidFill>
              <a:latin typeface="+mj-lt"/>
            </a:endParaRPr>
          </a:p>
        </p:txBody>
      </p:sp>
      <p:sp>
        <p:nvSpPr>
          <p:cNvPr id="3" name="Retângulo 2"/>
          <p:cNvSpPr/>
          <p:nvPr/>
        </p:nvSpPr>
        <p:spPr>
          <a:xfrm>
            <a:off x="175100" y="801124"/>
            <a:ext cx="8813259" cy="2462213"/>
          </a:xfrm>
          <a:prstGeom prst="rect">
            <a:avLst/>
          </a:prstGeom>
        </p:spPr>
        <p:txBody>
          <a:bodyPr wrap="square">
            <a:spAutoFit/>
          </a:bodyPr>
          <a:lstStyle/>
          <a:p>
            <a:pPr algn="just"/>
            <a:r>
              <a:rPr lang="pt-BR" sz="1400" b="1" dirty="0" smtClean="0">
                <a:solidFill>
                  <a:schemeClr val="tx1">
                    <a:lumMod val="75000"/>
                    <a:lumOff val="25000"/>
                  </a:schemeClr>
                </a:solidFill>
              </a:rPr>
              <a:t>b) Como e onde produzir?</a:t>
            </a:r>
          </a:p>
          <a:p>
            <a:pPr algn="just"/>
            <a:r>
              <a:rPr lang="pt-BR" sz="1400" b="1" dirty="0" smtClean="0">
                <a:solidFill>
                  <a:schemeClr val="tx1">
                    <a:lumMod val="75000"/>
                    <a:lumOff val="25000"/>
                  </a:schemeClr>
                </a:solidFill>
              </a:rPr>
              <a:t> </a:t>
            </a:r>
            <a:endParaRPr lang="pt-BR" sz="1400" dirty="0" smtClean="0">
              <a:solidFill>
                <a:schemeClr val="tx1">
                  <a:lumMod val="75000"/>
                  <a:lumOff val="25000"/>
                </a:schemeClr>
              </a:solidFill>
            </a:endParaRPr>
          </a:p>
          <a:p>
            <a:pPr algn="just"/>
            <a:r>
              <a:rPr lang="pt-BR" sz="1400" dirty="0" smtClean="0">
                <a:solidFill>
                  <a:schemeClr val="tx1">
                    <a:lumMod val="75000"/>
                    <a:lumOff val="25000"/>
                  </a:schemeClr>
                </a:solidFill>
              </a:rPr>
              <a:t>A sociedade deverá escolher quais os recursos produtivos serão utilizados considerando o nível tecnológico disponível. Como e onde se dará o processo produtivo implica em tentar adotar as melhores técnicas de produção disponíveis que deverão ser utilizadas em três possíveis cenários (setores da economia), a saber: setor primário, setor secundário e setor terciário.</a:t>
            </a:r>
          </a:p>
          <a:p>
            <a:pPr marL="285750" indent="-285750" algn="just">
              <a:buFont typeface="Arial" panose="020B0604020202020204" pitchFamily="34" charset="0"/>
              <a:buChar char="•"/>
            </a:pPr>
            <a:r>
              <a:rPr lang="pt-BR" sz="1400" dirty="0" smtClean="0">
                <a:solidFill>
                  <a:schemeClr val="tx1">
                    <a:lumMod val="75000"/>
                    <a:lumOff val="25000"/>
                  </a:schemeClr>
                </a:solidFill>
              </a:rPr>
              <a:t>No setor primário, ocorrerão as atividades de lavouras, extração animal e extração vegetal.</a:t>
            </a:r>
          </a:p>
          <a:p>
            <a:pPr marL="285750" indent="-285750" algn="just">
              <a:buFont typeface="Arial" panose="020B0604020202020204" pitchFamily="34" charset="0"/>
              <a:buChar char="•"/>
            </a:pPr>
            <a:r>
              <a:rPr lang="pt-BR" sz="1400" dirty="0" smtClean="0">
                <a:solidFill>
                  <a:schemeClr val="tx1">
                    <a:lumMod val="75000"/>
                    <a:lumOff val="25000"/>
                  </a:schemeClr>
                </a:solidFill>
              </a:rPr>
              <a:t>No setor secundário, ocorrerão as atividades de extração mineral, da indústria de transformação, da indústria da construção e de semi-industriais (energia elétrica, gás encanado, tratamento e distribuição de água etc.).</a:t>
            </a:r>
          </a:p>
          <a:p>
            <a:pPr marL="285750" indent="-285750" algn="just">
              <a:buFont typeface="Arial" panose="020B0604020202020204" pitchFamily="34" charset="0"/>
              <a:buChar char="•"/>
            </a:pPr>
            <a:r>
              <a:rPr lang="pt-BR" sz="1400" dirty="0" smtClean="0">
                <a:solidFill>
                  <a:schemeClr val="tx1">
                    <a:lumMod val="75000"/>
                    <a:lumOff val="25000"/>
                  </a:schemeClr>
                </a:solidFill>
              </a:rPr>
              <a:t>No setor terciário, ocorrerão as atividades do comércio, mercado financeiro, transporte, comunicação, lazer, saúde, educação etc. e do governo</a:t>
            </a:r>
            <a:r>
              <a:rPr lang="pt-BR" sz="1400" dirty="0" smtClean="0">
                <a:solidFill>
                  <a:schemeClr val="tx1">
                    <a:lumMod val="75000"/>
                    <a:lumOff val="25000"/>
                  </a:schemeClr>
                </a:solidFill>
              </a:rPr>
              <a:t>.</a:t>
            </a:r>
            <a:endParaRPr lang="pt-BR" sz="1400" dirty="0" smtClean="0">
              <a:solidFill>
                <a:schemeClr val="tx1">
                  <a:lumMod val="75000"/>
                  <a:lumOff val="25000"/>
                </a:schemeClr>
              </a:solidFill>
            </a:endParaRPr>
          </a:p>
        </p:txBody>
      </p:sp>
      <p:sp>
        <p:nvSpPr>
          <p:cNvPr id="6" name="CaixaDeTexto 5"/>
          <p:cNvSpPr txBox="1"/>
          <p:nvPr/>
        </p:nvSpPr>
        <p:spPr>
          <a:xfrm>
            <a:off x="9724" y="0"/>
            <a:ext cx="4991504" cy="400110"/>
          </a:xfrm>
          <a:prstGeom prst="rect">
            <a:avLst/>
          </a:prstGeom>
          <a:noFill/>
        </p:spPr>
        <p:txBody>
          <a:bodyPr wrap="square">
            <a:spAutoFit/>
          </a:bodyPr>
          <a:lstStyle/>
          <a:p>
            <a:pPr algn="ctr" defTabSz="685800" fontAlgn="auto">
              <a:spcBef>
                <a:spcPts val="0"/>
              </a:spcBef>
              <a:spcAft>
                <a:spcPts val="0"/>
              </a:spcAft>
              <a:defRPr/>
            </a:pPr>
            <a:r>
              <a:rPr lang="pt-BR" sz="2000" b="1" dirty="0" smtClean="0">
                <a:solidFill>
                  <a:schemeClr val="bg1"/>
                </a:solidFill>
                <a:effectLst>
                  <a:outerShdw blurRad="38100" dist="38100" dir="2700000" algn="tl">
                    <a:srgbClr val="000000">
                      <a:alpha val="43137"/>
                    </a:srgbClr>
                  </a:outerShdw>
                </a:effectLst>
                <a:latin typeface="Calibri"/>
                <a:ea typeface="+mn-ea"/>
                <a:cs typeface="Arial" pitchFamily="34" charset="0"/>
              </a:rPr>
              <a:t>GST 1078 - PANORAMA ECONÔMICO</a:t>
            </a:r>
            <a:endParaRPr lang="pt-BR" sz="2000" b="1" dirty="0">
              <a:solidFill>
                <a:schemeClr val="bg1"/>
              </a:solidFill>
              <a:effectLst>
                <a:outerShdw blurRad="38100" dist="38100" dir="2700000" algn="tl">
                  <a:srgbClr val="000000">
                    <a:alpha val="43137"/>
                  </a:srgbClr>
                </a:outerShdw>
              </a:effectLst>
              <a:latin typeface="Calibri"/>
              <a:ea typeface="+mn-ea"/>
              <a:cs typeface="Arial" pitchFamily="34" charset="0"/>
            </a:endParaRPr>
          </a:p>
        </p:txBody>
      </p:sp>
      <p:pic>
        <p:nvPicPr>
          <p:cNvPr id="35842" name="Picture 2" descr="Resultado de imagem para Como e onde produzir?"/>
          <p:cNvPicPr>
            <a:picLocks noChangeAspect="1" noChangeArrowheads="1"/>
          </p:cNvPicPr>
          <p:nvPr/>
        </p:nvPicPr>
        <p:blipFill>
          <a:blip r:embed="rId3"/>
          <a:srcRect/>
          <a:stretch>
            <a:fillRect/>
          </a:stretch>
        </p:blipFill>
        <p:spPr bwMode="auto">
          <a:xfrm>
            <a:off x="5699983" y="3062687"/>
            <a:ext cx="3288375" cy="1849711"/>
          </a:xfrm>
          <a:prstGeom prst="rect">
            <a:avLst/>
          </a:prstGeom>
          <a:noFill/>
        </p:spPr>
      </p:pic>
      <p:sp>
        <p:nvSpPr>
          <p:cNvPr id="7" name="Retângulo 6"/>
          <p:cNvSpPr/>
          <p:nvPr/>
        </p:nvSpPr>
        <p:spPr>
          <a:xfrm>
            <a:off x="175098" y="3517436"/>
            <a:ext cx="5304628" cy="738664"/>
          </a:xfrm>
          <a:prstGeom prst="rect">
            <a:avLst/>
          </a:prstGeom>
        </p:spPr>
        <p:txBody>
          <a:bodyPr wrap="square">
            <a:spAutoFit/>
          </a:bodyPr>
          <a:lstStyle/>
          <a:p>
            <a:pPr algn="just"/>
            <a:r>
              <a:rPr lang="pt-BR" sz="1400" b="1" dirty="0" err="1" smtClean="0">
                <a:solidFill>
                  <a:schemeClr val="tx1">
                    <a:lumMod val="75000"/>
                    <a:lumOff val="25000"/>
                  </a:schemeClr>
                </a:solidFill>
              </a:rPr>
              <a:t>Obs</a:t>
            </a:r>
            <a:r>
              <a:rPr lang="pt-BR" sz="1400" b="1" dirty="0" smtClean="0">
                <a:solidFill>
                  <a:schemeClr val="tx1">
                    <a:lumMod val="75000"/>
                    <a:lumOff val="25000"/>
                  </a:schemeClr>
                </a:solidFill>
              </a:rPr>
              <a:t>: </a:t>
            </a:r>
            <a:r>
              <a:rPr lang="pt-BR" sz="1400" dirty="0" smtClean="0">
                <a:solidFill>
                  <a:schemeClr val="tx1">
                    <a:lumMod val="75000"/>
                    <a:lumOff val="25000"/>
                  </a:schemeClr>
                </a:solidFill>
              </a:rPr>
              <a:t>É importante observar que os bens tangíveis são produzidos nos setores primário e secundário e os bens intangíveis (serviços) no setor terciário</a:t>
            </a:r>
            <a:r>
              <a:rPr lang="pt-BR" sz="1400" dirty="0" smtClean="0">
                <a:solidFill>
                  <a:schemeClr val="tx1">
                    <a:lumMod val="75000"/>
                    <a:lumOff val="25000"/>
                  </a:schemeClr>
                </a:solidFill>
              </a:rPr>
              <a:t>.</a:t>
            </a:r>
            <a:endParaRPr lang="pt-BR" sz="1400" dirty="0" smtClean="0">
              <a:solidFill>
                <a:schemeClr val="tx1">
                  <a:lumMod val="75000"/>
                  <a:lumOff val="25000"/>
                </a:schemeClr>
              </a:solidFill>
            </a:endParaRPr>
          </a:p>
        </p:txBody>
      </p:sp>
    </p:spTree>
    <p:extLst>
      <p:ext uri="{BB962C8B-B14F-4D97-AF65-F5344CB8AC3E}">
        <p14:creationId xmlns:p14="http://schemas.microsoft.com/office/powerpoint/2010/main" xmlns="" val="28460008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54149" y="994669"/>
            <a:ext cx="8843937" cy="2677656"/>
          </a:xfrm>
          <a:prstGeom prst="rect">
            <a:avLst/>
          </a:prstGeom>
        </p:spPr>
        <p:txBody>
          <a:bodyPr wrap="square">
            <a:spAutoFit/>
          </a:bodyPr>
          <a:lstStyle/>
          <a:p>
            <a:pPr algn="just"/>
            <a:r>
              <a:rPr lang="pt-BR" sz="1400" b="1" dirty="0" smtClean="0">
                <a:solidFill>
                  <a:schemeClr val="tx1">
                    <a:lumMod val="75000"/>
                    <a:lumOff val="25000"/>
                  </a:schemeClr>
                </a:solidFill>
              </a:rPr>
              <a:t>c) Para quem produzir?</a:t>
            </a:r>
          </a:p>
          <a:p>
            <a:pPr algn="just"/>
            <a:r>
              <a:rPr lang="pt-BR" sz="1400" dirty="0" smtClean="0">
                <a:solidFill>
                  <a:schemeClr val="tx1">
                    <a:lumMod val="75000"/>
                    <a:lumOff val="25000"/>
                  </a:schemeClr>
                </a:solidFill>
              </a:rPr>
              <a:t> </a:t>
            </a:r>
          </a:p>
          <a:p>
            <a:pPr algn="just"/>
            <a:r>
              <a:rPr lang="pt-BR" sz="1400" dirty="0" smtClean="0">
                <a:solidFill>
                  <a:schemeClr val="tx1">
                    <a:lumMod val="75000"/>
                    <a:lumOff val="25000"/>
                  </a:schemeClr>
                </a:solidFill>
              </a:rPr>
              <a:t>A sociedade deverá escolher como os indivíduos deverão participar do resultado da produção. Considera-se que a distribuição de tudo que foi produzido se dará levando-se em conta dois aspectos:</a:t>
            </a:r>
          </a:p>
          <a:p>
            <a:pPr algn="just"/>
            <a:endParaRPr lang="pt-BR" sz="1400" dirty="0" smtClean="0">
              <a:solidFill>
                <a:schemeClr val="tx1">
                  <a:lumMod val="75000"/>
                  <a:lumOff val="25000"/>
                </a:schemeClr>
              </a:solidFill>
            </a:endParaRPr>
          </a:p>
          <a:p>
            <a:pPr marL="285750" lvl="0" indent="-285750" algn="just">
              <a:buFont typeface="Arial" panose="020B0604020202020204" pitchFamily="34" charset="0"/>
              <a:buChar char="•"/>
            </a:pPr>
            <a:r>
              <a:rPr lang="pt-BR" sz="1400" dirty="0" smtClean="0">
                <a:solidFill>
                  <a:schemeClr val="tx1">
                    <a:lumMod val="75000"/>
                    <a:lumOff val="25000"/>
                  </a:schemeClr>
                </a:solidFill>
              </a:rPr>
              <a:t>A quantidade e qualidade dos fatores que o indivíduo empregou no processo produtivo; </a:t>
            </a:r>
          </a:p>
          <a:p>
            <a:pPr marL="285750" lvl="0" indent="-285750" algn="just">
              <a:buFont typeface="Arial" panose="020B0604020202020204" pitchFamily="34" charset="0"/>
              <a:buChar char="•"/>
            </a:pPr>
            <a:r>
              <a:rPr lang="pt-BR" sz="1400" dirty="0">
                <a:solidFill>
                  <a:schemeClr val="tx1">
                    <a:lumMod val="75000"/>
                    <a:lumOff val="25000"/>
                  </a:schemeClr>
                </a:solidFill>
              </a:rPr>
              <a:t>O</a:t>
            </a:r>
            <a:r>
              <a:rPr lang="pt-BR" sz="1400" dirty="0" smtClean="0">
                <a:solidFill>
                  <a:schemeClr val="tx1">
                    <a:lumMod val="75000"/>
                    <a:lumOff val="25000"/>
                  </a:schemeClr>
                </a:solidFill>
              </a:rPr>
              <a:t> preço que conseguiu receber pelo uso desses fatores.</a:t>
            </a:r>
          </a:p>
          <a:p>
            <a:pPr algn="just"/>
            <a:endParaRPr lang="pt-BR" sz="1400" dirty="0" smtClean="0"/>
          </a:p>
          <a:p>
            <a:endParaRPr lang="pt-BR" sz="1400" dirty="0" smtClean="0"/>
          </a:p>
          <a:p>
            <a:pPr algn="just"/>
            <a:endParaRPr lang="pt-BR" sz="1400" b="1" dirty="0" smtClean="0"/>
          </a:p>
          <a:p>
            <a:pPr>
              <a:defRPr/>
            </a:pPr>
            <a:endParaRPr lang="pt-BR" sz="1400" b="1" dirty="0" smtClean="0"/>
          </a:p>
          <a:p>
            <a:pPr marL="1198563" lvl="2" indent="-285750">
              <a:defRPr/>
            </a:pPr>
            <a:endParaRPr lang="pt-BR" sz="1400" b="1" dirty="0" smtClean="0"/>
          </a:p>
        </p:txBody>
      </p:sp>
      <p:sp>
        <p:nvSpPr>
          <p:cNvPr id="6" name="CaixaDeTexto 5"/>
          <p:cNvSpPr txBox="1"/>
          <p:nvPr/>
        </p:nvSpPr>
        <p:spPr>
          <a:xfrm>
            <a:off x="9724" y="0"/>
            <a:ext cx="4991504" cy="400110"/>
          </a:xfrm>
          <a:prstGeom prst="rect">
            <a:avLst/>
          </a:prstGeom>
          <a:noFill/>
        </p:spPr>
        <p:txBody>
          <a:bodyPr wrap="square">
            <a:spAutoFit/>
          </a:bodyPr>
          <a:lstStyle/>
          <a:p>
            <a:pPr algn="ctr" defTabSz="685800" fontAlgn="auto">
              <a:spcBef>
                <a:spcPts val="0"/>
              </a:spcBef>
              <a:spcAft>
                <a:spcPts val="0"/>
              </a:spcAft>
              <a:defRPr/>
            </a:pPr>
            <a:r>
              <a:rPr lang="pt-BR" sz="2000" b="1" dirty="0" smtClean="0">
                <a:solidFill>
                  <a:schemeClr val="bg1"/>
                </a:solidFill>
                <a:effectLst>
                  <a:outerShdw blurRad="38100" dist="38100" dir="2700000" algn="tl">
                    <a:srgbClr val="000000">
                      <a:alpha val="43137"/>
                    </a:srgbClr>
                  </a:outerShdw>
                </a:effectLst>
                <a:latin typeface="Calibri"/>
                <a:ea typeface="+mn-ea"/>
                <a:cs typeface="Arial" pitchFamily="34" charset="0"/>
              </a:rPr>
              <a:t>GST 1078 - PANORAMA ECONÔMICO</a:t>
            </a:r>
            <a:endParaRPr lang="pt-BR" sz="2000" b="1" dirty="0">
              <a:solidFill>
                <a:schemeClr val="bg1"/>
              </a:solidFill>
              <a:effectLst>
                <a:outerShdw blurRad="38100" dist="38100" dir="2700000" algn="tl">
                  <a:srgbClr val="000000">
                    <a:alpha val="43137"/>
                  </a:srgbClr>
                </a:outerShdw>
              </a:effectLst>
              <a:latin typeface="Calibri"/>
              <a:ea typeface="+mn-ea"/>
              <a:cs typeface="Arial" pitchFamily="34" charset="0"/>
            </a:endParaRPr>
          </a:p>
        </p:txBody>
      </p:sp>
      <p:sp>
        <p:nvSpPr>
          <p:cNvPr id="9" name="CaixaDeTexto 8"/>
          <p:cNvSpPr txBox="1"/>
          <p:nvPr/>
        </p:nvSpPr>
        <p:spPr>
          <a:xfrm>
            <a:off x="448887" y="433500"/>
            <a:ext cx="3432286" cy="400110"/>
          </a:xfrm>
          <a:prstGeom prst="rect">
            <a:avLst/>
          </a:prstGeom>
          <a:noFill/>
        </p:spPr>
        <p:txBody>
          <a:bodyPr wrap="none" rtlCol="0">
            <a:spAutoFit/>
          </a:bodyPr>
          <a:lstStyle/>
          <a:p>
            <a:pPr marL="0" indent="0">
              <a:buFontTx/>
              <a:buNone/>
              <a:defRPr/>
            </a:pPr>
            <a:r>
              <a:rPr lang="pt-BR" sz="2000" b="1" dirty="0" smtClean="0">
                <a:solidFill>
                  <a:schemeClr val="bg1"/>
                </a:solidFill>
                <a:latin typeface="+mj-lt"/>
              </a:rPr>
              <a:t>Questões Básicas da Economia</a:t>
            </a:r>
            <a:endParaRPr lang="pt-BR" sz="2000" b="1" dirty="0">
              <a:solidFill>
                <a:schemeClr val="bg1"/>
              </a:solidFill>
              <a:latin typeface="+mj-lt"/>
            </a:endParaRPr>
          </a:p>
        </p:txBody>
      </p:sp>
      <p:pic>
        <p:nvPicPr>
          <p:cNvPr id="33795" name="Picture 3"/>
          <p:cNvPicPr>
            <a:picLocks noChangeAspect="1" noChangeArrowheads="1"/>
          </p:cNvPicPr>
          <p:nvPr/>
        </p:nvPicPr>
        <p:blipFill>
          <a:blip r:embed="rId3"/>
          <a:srcRect/>
          <a:stretch>
            <a:fillRect/>
          </a:stretch>
        </p:blipFill>
        <p:spPr bwMode="auto">
          <a:xfrm>
            <a:off x="69070" y="2749874"/>
            <a:ext cx="5895569" cy="2220855"/>
          </a:xfrm>
          <a:prstGeom prst="rect">
            <a:avLst/>
          </a:prstGeom>
          <a:noFill/>
          <a:ln w="9525">
            <a:noFill/>
            <a:miter lim="800000"/>
            <a:headEnd/>
            <a:tailEnd/>
          </a:ln>
        </p:spPr>
      </p:pic>
      <p:pic>
        <p:nvPicPr>
          <p:cNvPr id="33797" name="Picture 5" descr="Resultado de imagem para CONSUMIDORES"/>
          <p:cNvPicPr>
            <a:picLocks noChangeAspect="1" noChangeArrowheads="1"/>
          </p:cNvPicPr>
          <p:nvPr/>
        </p:nvPicPr>
        <p:blipFill>
          <a:blip r:embed="rId4"/>
          <a:srcRect/>
          <a:stretch>
            <a:fillRect/>
          </a:stretch>
        </p:blipFill>
        <p:spPr bwMode="auto">
          <a:xfrm>
            <a:off x="7582178" y="661047"/>
            <a:ext cx="1415906" cy="667246"/>
          </a:xfrm>
          <a:prstGeom prst="rect">
            <a:avLst/>
          </a:prstGeom>
          <a:noFill/>
        </p:spPr>
      </p:pic>
      <p:pic>
        <p:nvPicPr>
          <p:cNvPr id="33800" name="Picture 8"/>
          <p:cNvPicPr>
            <a:picLocks noChangeAspect="1" noChangeArrowheads="1"/>
          </p:cNvPicPr>
          <p:nvPr/>
        </p:nvPicPr>
        <p:blipFill>
          <a:blip r:embed="rId5"/>
          <a:srcRect/>
          <a:stretch>
            <a:fillRect/>
          </a:stretch>
        </p:blipFill>
        <p:spPr bwMode="auto">
          <a:xfrm>
            <a:off x="6007531" y="2409278"/>
            <a:ext cx="3063969" cy="2561451"/>
          </a:xfrm>
          <a:prstGeom prst="rect">
            <a:avLst/>
          </a:prstGeom>
          <a:noFill/>
          <a:ln w="9525">
            <a:noFill/>
            <a:miter lim="800000"/>
            <a:headEnd/>
            <a:tailEnd/>
          </a:ln>
        </p:spPr>
      </p:pic>
    </p:spTree>
    <p:extLst>
      <p:ext uri="{BB962C8B-B14F-4D97-AF65-F5344CB8AC3E}">
        <p14:creationId xmlns:p14="http://schemas.microsoft.com/office/powerpoint/2010/main" xmlns="" val="28460008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627112" y="1545637"/>
            <a:ext cx="3537012" cy="323165"/>
          </a:xfrm>
          <a:prstGeom prst="rect">
            <a:avLst/>
          </a:prstGeom>
        </p:spPr>
        <p:txBody>
          <a:bodyPr wrap="square">
            <a:spAutoFit/>
          </a:bodyPr>
          <a:lstStyle/>
          <a:p>
            <a:pPr>
              <a:spcBef>
                <a:spcPct val="20000"/>
              </a:spcBef>
              <a:buClr>
                <a:srgbClr val="2B4475"/>
              </a:buClr>
              <a:defRPr/>
            </a:pPr>
            <a:r>
              <a:rPr lang="pt-BR" sz="1500" b="1" kern="0" dirty="0">
                <a:solidFill>
                  <a:srgbClr val="2B4475"/>
                </a:solidFill>
                <a:effectLst>
                  <a:outerShdw blurRad="38100" dist="38100" dir="2700000" algn="tl">
                    <a:srgbClr val="000000">
                      <a:alpha val="43137"/>
                    </a:srgbClr>
                  </a:outerShdw>
                </a:effectLst>
                <a:cs typeface="Arial" pitchFamily="34" charset="0"/>
              </a:rPr>
              <a:t>Prof. Adm. </a:t>
            </a:r>
            <a:r>
              <a:rPr lang="pt-BR" sz="1500" b="1" i="1" kern="0" dirty="0">
                <a:solidFill>
                  <a:srgbClr val="2B4475"/>
                </a:solidFill>
                <a:effectLst>
                  <a:outerShdw blurRad="38100" dist="38100" dir="2700000" algn="tl">
                    <a:srgbClr val="000000">
                      <a:alpha val="43137"/>
                    </a:srgbClr>
                  </a:outerShdw>
                </a:effectLst>
                <a:cs typeface="Arial" pitchFamily="34" charset="0"/>
              </a:rPr>
              <a:t>Msc</a:t>
            </a:r>
            <a:r>
              <a:rPr lang="pt-BR" sz="1500" b="1" kern="0" dirty="0">
                <a:solidFill>
                  <a:srgbClr val="2B4475"/>
                </a:solidFill>
                <a:effectLst>
                  <a:outerShdw blurRad="38100" dist="38100" dir="2700000" algn="tl">
                    <a:srgbClr val="000000">
                      <a:alpha val="43137"/>
                    </a:srgbClr>
                  </a:outerShdw>
                </a:effectLst>
                <a:cs typeface="Arial" pitchFamily="34" charset="0"/>
              </a:rPr>
              <a:t>. Luiz Cláudio Brites Lobato</a:t>
            </a:r>
          </a:p>
        </p:txBody>
      </p:sp>
      <p:sp>
        <p:nvSpPr>
          <p:cNvPr id="10" name="Retângulo 9"/>
          <p:cNvSpPr/>
          <p:nvPr/>
        </p:nvSpPr>
        <p:spPr>
          <a:xfrm>
            <a:off x="5277434" y="61317"/>
            <a:ext cx="3786742" cy="1323439"/>
          </a:xfrm>
          <a:prstGeom prst="rect">
            <a:avLst/>
          </a:prstGeom>
        </p:spPr>
        <p:txBody>
          <a:bodyPr wrap="none">
            <a:spAutoFit/>
          </a:bodyPr>
          <a:lstStyle/>
          <a:p>
            <a:pPr>
              <a:defRPr/>
            </a:pPr>
            <a:r>
              <a:rPr lang="pt-BR" sz="8000" b="1" dirty="0" smtClean="0">
                <a:solidFill>
                  <a:srgbClr val="C00000"/>
                </a:solidFill>
                <a:effectLst>
                  <a:outerShdw blurRad="38100" dist="38100" dir="2700000" algn="tl">
                    <a:srgbClr val="000000">
                      <a:alpha val="43137"/>
                    </a:srgbClr>
                  </a:outerShdw>
                </a:effectLst>
              </a:rPr>
              <a:t>AULA </a:t>
            </a:r>
            <a:r>
              <a:rPr lang="pt-BR" sz="8000" b="1" dirty="0" smtClean="0">
                <a:solidFill>
                  <a:srgbClr val="C00000"/>
                </a:solidFill>
                <a:effectLst>
                  <a:outerShdw blurRad="38100" dist="38100" dir="2700000" algn="tl">
                    <a:srgbClr val="000000">
                      <a:alpha val="43137"/>
                    </a:srgbClr>
                  </a:outerShdw>
                </a:effectLst>
              </a:rPr>
              <a:t>02</a:t>
            </a:r>
            <a:endParaRPr lang="pt-BR" sz="8000" dirty="0">
              <a:solidFill>
                <a:srgbClr val="C00000"/>
              </a:solidFill>
            </a:endParaRPr>
          </a:p>
        </p:txBody>
      </p:sp>
      <p:pic>
        <p:nvPicPr>
          <p:cNvPr id="15" name="Picture 2" descr="http://servicosweb.cnpq.br/wspessoa/servletrecuperafoto?tipo=1&amp;id=K4755251Z8"/>
          <p:cNvPicPr>
            <a:picLocks noChangeAspect="1" noChangeArrowheads="1"/>
          </p:cNvPicPr>
          <p:nvPr/>
        </p:nvPicPr>
        <p:blipFill>
          <a:blip r:embed="rId2" cstate="print"/>
          <a:srcRect/>
          <a:stretch>
            <a:fillRect/>
          </a:stretch>
        </p:blipFill>
        <p:spPr bwMode="auto">
          <a:xfrm>
            <a:off x="72646" y="1417238"/>
            <a:ext cx="538022" cy="391997"/>
          </a:xfrm>
          <a:prstGeom prst="rect">
            <a:avLst/>
          </a:prstGeom>
          <a:noFill/>
          <a:ln w="9525">
            <a:noFill/>
            <a:miter lim="800000"/>
            <a:headEnd/>
            <a:tailEnd/>
          </a:ln>
        </p:spPr>
      </p:pic>
      <p:pic>
        <p:nvPicPr>
          <p:cNvPr id="12" name="Picture 2"/>
          <p:cNvPicPr>
            <a:picLocks noChangeAspect="1" noChangeArrowheads="1"/>
          </p:cNvPicPr>
          <p:nvPr/>
        </p:nvPicPr>
        <p:blipFill>
          <a:blip r:embed="rId3" cstate="print"/>
          <a:srcRect/>
          <a:stretch>
            <a:fillRect/>
          </a:stretch>
        </p:blipFill>
        <p:spPr bwMode="auto">
          <a:xfrm>
            <a:off x="8005864" y="3601078"/>
            <a:ext cx="1058312" cy="751939"/>
          </a:xfrm>
          <a:prstGeom prst="rect">
            <a:avLst/>
          </a:prstGeom>
          <a:noFill/>
          <a:ln w="9525">
            <a:noFill/>
            <a:miter lim="800000"/>
            <a:headEnd/>
            <a:tailEnd/>
          </a:ln>
          <a:effectLst/>
        </p:spPr>
      </p:pic>
      <p:sp>
        <p:nvSpPr>
          <p:cNvPr id="9" name="CaixaDeTexto 8"/>
          <p:cNvSpPr txBox="1"/>
          <p:nvPr/>
        </p:nvSpPr>
        <p:spPr>
          <a:xfrm>
            <a:off x="184824" y="1877436"/>
            <a:ext cx="4991504" cy="400110"/>
          </a:xfrm>
          <a:prstGeom prst="rect">
            <a:avLst/>
          </a:prstGeom>
          <a:noFill/>
        </p:spPr>
        <p:txBody>
          <a:bodyPr wrap="square">
            <a:spAutoFit/>
          </a:bodyPr>
          <a:lstStyle/>
          <a:p>
            <a:pPr algn="ctr" defTabSz="685800" fontAlgn="auto">
              <a:spcBef>
                <a:spcPts val="0"/>
              </a:spcBef>
              <a:spcAft>
                <a:spcPts val="0"/>
              </a:spcAft>
              <a:defRPr/>
            </a:pPr>
            <a:r>
              <a:rPr lang="pt-BR" sz="2000" b="1" dirty="0" smtClean="0">
                <a:solidFill>
                  <a:schemeClr val="tx2"/>
                </a:solidFill>
                <a:effectLst>
                  <a:outerShdw blurRad="38100" dist="38100" dir="2700000" algn="tl">
                    <a:srgbClr val="000000">
                      <a:alpha val="43137"/>
                    </a:srgbClr>
                  </a:outerShdw>
                </a:effectLst>
                <a:latin typeface="Calibri"/>
                <a:ea typeface="+mn-ea"/>
                <a:cs typeface="Arial" pitchFamily="34" charset="0"/>
              </a:rPr>
              <a:t>GST 1078 - PANORAMA ECONÔMICO</a:t>
            </a:r>
            <a:endParaRPr lang="pt-BR" sz="2000" b="1" dirty="0">
              <a:solidFill>
                <a:schemeClr val="tx2"/>
              </a:solidFill>
              <a:effectLst>
                <a:outerShdw blurRad="38100" dist="38100" dir="2700000" algn="tl">
                  <a:srgbClr val="000000">
                    <a:alpha val="43137"/>
                  </a:srgbClr>
                </a:outerShdw>
              </a:effectLst>
              <a:latin typeface="Calibri"/>
              <a:ea typeface="+mn-ea"/>
              <a:cs typeface="Arial" pitchFamily="34" charset="0"/>
            </a:endParaRPr>
          </a:p>
        </p:txBody>
      </p:sp>
      <p:sp>
        <p:nvSpPr>
          <p:cNvPr id="14" name="CaixaDeTexto 13"/>
          <p:cNvSpPr txBox="1"/>
          <p:nvPr/>
        </p:nvSpPr>
        <p:spPr>
          <a:xfrm>
            <a:off x="4959118" y="2277546"/>
            <a:ext cx="4163426" cy="400110"/>
          </a:xfrm>
          <a:prstGeom prst="rect">
            <a:avLst/>
          </a:prstGeom>
          <a:noFill/>
        </p:spPr>
        <p:txBody>
          <a:bodyPr wrap="square" rtlCol="0">
            <a:spAutoFit/>
          </a:bodyPr>
          <a:lstStyle/>
          <a:p>
            <a:pPr marL="342900" indent="-342900" eaLnBrk="1" hangingPunct="1">
              <a:defRPr/>
            </a:pPr>
            <a:r>
              <a:rPr lang="pt-BR" sz="2000" b="1" dirty="0" smtClean="0">
                <a:solidFill>
                  <a:schemeClr val="tx2"/>
                </a:solidFill>
                <a:effectLst>
                  <a:outerShdw blurRad="38100" dist="38100" dir="2700000" algn="tl">
                    <a:srgbClr val="000000">
                      <a:alpha val="43137"/>
                    </a:srgbClr>
                  </a:outerShdw>
                </a:effectLst>
              </a:rPr>
              <a:t>AULA </a:t>
            </a:r>
            <a:r>
              <a:rPr lang="pt-BR" sz="2000" b="1" dirty="0" smtClean="0">
                <a:solidFill>
                  <a:schemeClr val="tx2"/>
                </a:solidFill>
                <a:effectLst>
                  <a:outerShdw blurRad="38100" dist="38100" dir="2700000" algn="tl">
                    <a:srgbClr val="000000">
                      <a:alpha val="43137"/>
                    </a:srgbClr>
                  </a:outerShdw>
                </a:effectLst>
              </a:rPr>
              <a:t>2: </a:t>
            </a:r>
            <a:r>
              <a:rPr lang="pt-BR" sz="2000" b="1" dirty="0" smtClean="0">
                <a:solidFill>
                  <a:schemeClr val="tx2"/>
                </a:solidFill>
                <a:effectLst>
                  <a:outerShdw blurRad="38100" dist="38100" dir="2700000" algn="tl">
                    <a:srgbClr val="000000">
                      <a:alpha val="43137"/>
                    </a:srgbClr>
                  </a:outerShdw>
                </a:effectLst>
              </a:rPr>
              <a:t>A EMPRESA E OS MERCADOS</a:t>
            </a:r>
            <a:endParaRPr lang="pt-BR" sz="2000" b="1" dirty="0">
              <a:solidFill>
                <a:schemeClr val="tx2"/>
              </a:solidFill>
              <a:effectLst>
                <a:outerShdw blurRad="38100" dist="38100" dir="2700000" algn="tl">
                  <a:srgbClr val="000000">
                    <a:alpha val="43137"/>
                  </a:srgbClr>
                </a:outerShdw>
              </a:effectLst>
            </a:endParaRPr>
          </a:p>
        </p:txBody>
      </p:sp>
      <p:pic>
        <p:nvPicPr>
          <p:cNvPr id="2050" name="Picture 2" descr="Imagem relacionada"/>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176330" y="2677657"/>
            <a:ext cx="2639131" cy="1690748"/>
          </a:xfrm>
          <a:prstGeom prst="rect">
            <a:avLst/>
          </a:prstGeom>
          <a:noFill/>
          <a:extLst>
            <a:ext uri="{909E8E84-426E-40DD-AFC4-6F175D3DCCD1}">
              <a14:hiddenFill xmlns:a14="http://schemas.microsoft.com/office/drawing/2010/main" xmlns="">
                <a:solidFill>
                  <a:srgbClr val="FFFFFF"/>
                </a:solidFill>
              </a14:hiddenFill>
            </a:ext>
          </a:extLst>
        </p:spPr>
      </p:pic>
      <p:pic>
        <p:nvPicPr>
          <p:cNvPr id="72708" name="Picture 4" descr="Imagem relacionada"/>
          <p:cNvPicPr>
            <a:picLocks noChangeAspect="1" noChangeArrowheads="1"/>
          </p:cNvPicPr>
          <p:nvPr/>
        </p:nvPicPr>
        <p:blipFill>
          <a:blip r:embed="rId5"/>
          <a:srcRect/>
          <a:stretch>
            <a:fillRect/>
          </a:stretch>
        </p:blipFill>
        <p:spPr bwMode="auto">
          <a:xfrm>
            <a:off x="33372" y="2195897"/>
            <a:ext cx="3437343" cy="2172508"/>
          </a:xfrm>
          <a:prstGeom prst="rect">
            <a:avLst/>
          </a:prstGeom>
          <a:noFill/>
        </p:spPr>
      </p:pic>
      <p:pic>
        <p:nvPicPr>
          <p:cNvPr id="72709" name="Picture 5"/>
          <p:cNvPicPr>
            <a:picLocks noChangeAspect="1" noChangeArrowheads="1"/>
          </p:cNvPicPr>
          <p:nvPr/>
        </p:nvPicPr>
        <p:blipFill>
          <a:blip r:embed="rId6"/>
          <a:srcRect/>
          <a:stretch>
            <a:fillRect/>
          </a:stretch>
        </p:blipFill>
        <p:spPr bwMode="auto">
          <a:xfrm>
            <a:off x="2744069" y="2362757"/>
            <a:ext cx="2253125" cy="1990260"/>
          </a:xfrm>
          <a:prstGeom prst="rect">
            <a:avLst/>
          </a:prstGeom>
          <a:noFill/>
          <a:ln w="9525">
            <a:noFill/>
            <a:miter lim="800000"/>
            <a:headEnd/>
            <a:tailEnd/>
          </a:ln>
        </p:spPr>
      </p:pic>
    </p:spTree>
    <p:extLst>
      <p:ext uri="{BB962C8B-B14F-4D97-AF65-F5344CB8AC3E}">
        <p14:creationId xmlns:p14="http://schemas.microsoft.com/office/powerpoint/2010/main" xmlns="" val="402415839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60" name="Picture 8" descr="Resultado de imagem para A EMPRESA E OS MERCADOS"/>
          <p:cNvPicPr>
            <a:picLocks noChangeAspect="1" noChangeArrowheads="1"/>
          </p:cNvPicPr>
          <p:nvPr/>
        </p:nvPicPr>
        <p:blipFill>
          <a:blip r:embed="rId3"/>
          <a:srcRect/>
          <a:stretch>
            <a:fillRect/>
          </a:stretch>
        </p:blipFill>
        <p:spPr bwMode="auto">
          <a:xfrm>
            <a:off x="2255967" y="2379637"/>
            <a:ext cx="3082671" cy="2623847"/>
          </a:xfrm>
          <a:prstGeom prst="rect">
            <a:avLst/>
          </a:prstGeom>
          <a:noFill/>
        </p:spPr>
      </p:pic>
      <p:pic>
        <p:nvPicPr>
          <p:cNvPr id="74756" name="Picture 4" descr="Imagem relacionada"/>
          <p:cNvPicPr>
            <a:picLocks noChangeAspect="1" noChangeArrowheads="1"/>
          </p:cNvPicPr>
          <p:nvPr/>
        </p:nvPicPr>
        <p:blipFill>
          <a:blip r:embed="rId4"/>
          <a:srcRect/>
          <a:stretch>
            <a:fillRect/>
          </a:stretch>
        </p:blipFill>
        <p:spPr bwMode="auto">
          <a:xfrm>
            <a:off x="15740" y="2342767"/>
            <a:ext cx="2627345" cy="2627346"/>
          </a:xfrm>
          <a:prstGeom prst="rect">
            <a:avLst/>
          </a:prstGeom>
          <a:noFill/>
        </p:spPr>
      </p:pic>
      <p:sp>
        <p:nvSpPr>
          <p:cNvPr id="10" name="CaixaDeTexto 9"/>
          <p:cNvSpPr txBox="1"/>
          <p:nvPr/>
        </p:nvSpPr>
        <p:spPr>
          <a:xfrm>
            <a:off x="940440" y="316766"/>
            <a:ext cx="2810065" cy="461665"/>
          </a:xfrm>
          <a:prstGeom prst="rect">
            <a:avLst/>
          </a:prstGeom>
          <a:noFill/>
        </p:spPr>
        <p:txBody>
          <a:bodyPr wrap="none" rtlCol="0">
            <a:spAutoFit/>
          </a:bodyPr>
          <a:lstStyle/>
          <a:p>
            <a:r>
              <a:rPr lang="pt-BR" sz="2400" b="1" dirty="0">
                <a:solidFill>
                  <a:schemeClr val="bg1"/>
                </a:solidFill>
              </a:rPr>
              <a:t>Conteúdo desta aula</a:t>
            </a:r>
          </a:p>
        </p:txBody>
      </p:sp>
      <p:sp>
        <p:nvSpPr>
          <p:cNvPr id="18" name="Elipse 17"/>
          <p:cNvSpPr/>
          <p:nvPr/>
        </p:nvSpPr>
        <p:spPr>
          <a:xfrm>
            <a:off x="758730" y="1527009"/>
            <a:ext cx="325633" cy="325633"/>
          </a:xfrm>
          <a:prstGeom prst="ellipse">
            <a:avLst/>
          </a:prstGeom>
          <a:solidFill>
            <a:srgbClr val="219D93"/>
          </a:solidFill>
          <a:ln w="57150">
            <a:solidFill>
              <a:srgbClr val="213F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400" b="1" dirty="0" smtClean="0">
                <a:solidFill>
                  <a:schemeClr val="bg1">
                    <a:lumMod val="95000"/>
                  </a:schemeClr>
                </a:solidFill>
              </a:rPr>
              <a:t>1</a:t>
            </a:r>
            <a:endParaRPr lang="pt-BR" sz="1400" b="1" dirty="0">
              <a:solidFill>
                <a:schemeClr val="bg1">
                  <a:lumMod val="95000"/>
                </a:schemeClr>
              </a:solidFill>
            </a:endParaRPr>
          </a:p>
        </p:txBody>
      </p:sp>
      <p:sp>
        <p:nvSpPr>
          <p:cNvPr id="21" name="Elipse 20"/>
          <p:cNvSpPr/>
          <p:nvPr/>
        </p:nvSpPr>
        <p:spPr>
          <a:xfrm>
            <a:off x="3598473" y="1513743"/>
            <a:ext cx="325633" cy="325633"/>
          </a:xfrm>
          <a:prstGeom prst="ellipse">
            <a:avLst/>
          </a:prstGeom>
          <a:solidFill>
            <a:srgbClr val="219D93"/>
          </a:solidFill>
          <a:ln w="57150">
            <a:solidFill>
              <a:srgbClr val="213F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400" b="1" dirty="0" smtClean="0">
                <a:solidFill>
                  <a:schemeClr val="bg1">
                    <a:lumMod val="95000"/>
                  </a:schemeClr>
                </a:solidFill>
              </a:rPr>
              <a:t>3</a:t>
            </a:r>
            <a:endParaRPr lang="pt-BR" sz="1400" b="1" dirty="0">
              <a:solidFill>
                <a:schemeClr val="bg1">
                  <a:lumMod val="95000"/>
                </a:schemeClr>
              </a:solidFill>
            </a:endParaRPr>
          </a:p>
        </p:txBody>
      </p:sp>
      <p:grpSp>
        <p:nvGrpSpPr>
          <p:cNvPr id="5" name="Grupo 21"/>
          <p:cNvGrpSpPr/>
          <p:nvPr/>
        </p:nvGrpSpPr>
        <p:grpSpPr>
          <a:xfrm>
            <a:off x="7124768" y="2402500"/>
            <a:ext cx="1778953" cy="750939"/>
            <a:chOff x="7233399" y="2340370"/>
            <a:chExt cx="1943424" cy="750939"/>
          </a:xfrm>
        </p:grpSpPr>
        <p:sp>
          <p:nvSpPr>
            <p:cNvPr id="23" name="Retângulo 22"/>
            <p:cNvSpPr/>
            <p:nvPr/>
          </p:nvSpPr>
          <p:spPr>
            <a:xfrm>
              <a:off x="7233399" y="2837393"/>
              <a:ext cx="1943424" cy="253916"/>
            </a:xfrm>
            <a:prstGeom prst="rect">
              <a:avLst/>
            </a:prstGeom>
            <a:noFill/>
          </p:spPr>
          <p:txBody>
            <a:bodyPr wrap="square">
              <a:spAutoFit/>
            </a:bodyPr>
            <a:lstStyle/>
            <a:p>
              <a:pPr algn="ctr"/>
              <a:r>
                <a:rPr lang="pt-BR" sz="1050" b="1" dirty="0" smtClean="0">
                  <a:solidFill>
                    <a:schemeClr val="tx1">
                      <a:lumMod val="65000"/>
                      <a:lumOff val="35000"/>
                    </a:schemeClr>
                  </a:solidFill>
                </a:rPr>
                <a:t>ATIVIDADES DE AULA</a:t>
              </a:r>
              <a:endParaRPr lang="pt-BR" sz="1050" b="1" dirty="0">
                <a:solidFill>
                  <a:schemeClr val="tx1">
                    <a:lumMod val="65000"/>
                    <a:lumOff val="35000"/>
                  </a:schemeClr>
                </a:solidFill>
              </a:endParaRPr>
            </a:p>
          </p:txBody>
        </p:sp>
        <p:sp>
          <p:nvSpPr>
            <p:cNvPr id="24" name="Elipse 23"/>
            <p:cNvSpPr/>
            <p:nvPr/>
          </p:nvSpPr>
          <p:spPr>
            <a:xfrm>
              <a:off x="8051765" y="2340370"/>
              <a:ext cx="325633" cy="325633"/>
            </a:xfrm>
            <a:prstGeom prst="ellipse">
              <a:avLst/>
            </a:prstGeom>
            <a:solidFill>
              <a:srgbClr val="E1E202"/>
            </a:solidFill>
            <a:ln w="57150">
              <a:solidFill>
                <a:srgbClr val="213F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400" dirty="0">
                <a:solidFill>
                  <a:schemeClr val="tx1"/>
                </a:solidFill>
              </a:endParaRPr>
            </a:p>
          </p:txBody>
        </p:sp>
      </p:grpSp>
      <p:sp>
        <p:nvSpPr>
          <p:cNvPr id="27" name="Elipse 26"/>
          <p:cNvSpPr/>
          <p:nvPr/>
        </p:nvSpPr>
        <p:spPr>
          <a:xfrm>
            <a:off x="2143769" y="2406396"/>
            <a:ext cx="325633" cy="325633"/>
          </a:xfrm>
          <a:prstGeom prst="ellipse">
            <a:avLst/>
          </a:prstGeom>
          <a:solidFill>
            <a:srgbClr val="219D93"/>
          </a:solidFill>
          <a:ln w="57150">
            <a:solidFill>
              <a:srgbClr val="213F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400" b="1" dirty="0" smtClean="0">
                <a:solidFill>
                  <a:schemeClr val="bg1">
                    <a:lumMod val="95000"/>
                  </a:schemeClr>
                </a:solidFill>
              </a:rPr>
              <a:t>2</a:t>
            </a:r>
            <a:endParaRPr lang="pt-BR" sz="1400" b="1" dirty="0">
              <a:solidFill>
                <a:schemeClr val="bg1">
                  <a:lumMod val="95000"/>
                </a:schemeClr>
              </a:solidFill>
            </a:endParaRPr>
          </a:p>
        </p:txBody>
      </p:sp>
      <p:sp>
        <p:nvSpPr>
          <p:cNvPr id="30" name="Elipse 29"/>
          <p:cNvSpPr/>
          <p:nvPr/>
        </p:nvSpPr>
        <p:spPr>
          <a:xfrm>
            <a:off x="5013005" y="2435155"/>
            <a:ext cx="325633" cy="325633"/>
          </a:xfrm>
          <a:prstGeom prst="ellipse">
            <a:avLst/>
          </a:prstGeom>
          <a:solidFill>
            <a:srgbClr val="219D93"/>
          </a:solidFill>
          <a:ln w="57150">
            <a:solidFill>
              <a:srgbClr val="213F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400" b="1" dirty="0" smtClean="0">
                <a:solidFill>
                  <a:schemeClr val="bg1">
                    <a:lumMod val="95000"/>
                  </a:schemeClr>
                </a:solidFill>
              </a:rPr>
              <a:t>4</a:t>
            </a:r>
            <a:endParaRPr lang="pt-BR" sz="1400" b="1" dirty="0">
              <a:solidFill>
                <a:schemeClr val="bg1">
                  <a:lumMod val="95000"/>
                </a:schemeClr>
              </a:solidFill>
            </a:endParaRPr>
          </a:p>
        </p:txBody>
      </p:sp>
      <p:sp>
        <p:nvSpPr>
          <p:cNvPr id="34" name="Elipse 33"/>
          <p:cNvSpPr/>
          <p:nvPr/>
        </p:nvSpPr>
        <p:spPr>
          <a:xfrm>
            <a:off x="6444731" y="1494484"/>
            <a:ext cx="325633" cy="325633"/>
          </a:xfrm>
          <a:prstGeom prst="ellipse">
            <a:avLst/>
          </a:prstGeom>
          <a:solidFill>
            <a:srgbClr val="219D93"/>
          </a:solidFill>
          <a:ln w="57150">
            <a:solidFill>
              <a:srgbClr val="213F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400" b="1" dirty="0">
                <a:solidFill>
                  <a:schemeClr val="bg1">
                    <a:lumMod val="95000"/>
                  </a:schemeClr>
                </a:solidFill>
              </a:rPr>
              <a:t>5</a:t>
            </a:r>
          </a:p>
        </p:txBody>
      </p:sp>
      <p:sp>
        <p:nvSpPr>
          <p:cNvPr id="35" name="CaixaDeTexto 34"/>
          <p:cNvSpPr txBox="1"/>
          <p:nvPr/>
        </p:nvSpPr>
        <p:spPr>
          <a:xfrm>
            <a:off x="9724" y="0"/>
            <a:ext cx="4991504" cy="400110"/>
          </a:xfrm>
          <a:prstGeom prst="rect">
            <a:avLst/>
          </a:prstGeom>
          <a:noFill/>
        </p:spPr>
        <p:txBody>
          <a:bodyPr wrap="square">
            <a:spAutoFit/>
          </a:bodyPr>
          <a:lstStyle/>
          <a:p>
            <a:pPr algn="ctr" defTabSz="685800" fontAlgn="auto">
              <a:spcBef>
                <a:spcPts val="0"/>
              </a:spcBef>
              <a:spcAft>
                <a:spcPts val="0"/>
              </a:spcAft>
              <a:defRPr/>
            </a:pPr>
            <a:r>
              <a:rPr lang="pt-BR" sz="2000" b="1" dirty="0" smtClean="0">
                <a:solidFill>
                  <a:schemeClr val="bg1"/>
                </a:solidFill>
                <a:effectLst>
                  <a:outerShdw blurRad="38100" dist="38100" dir="2700000" algn="tl">
                    <a:srgbClr val="000000">
                      <a:alpha val="43137"/>
                    </a:srgbClr>
                  </a:outerShdw>
                </a:effectLst>
                <a:latin typeface="Calibri"/>
                <a:ea typeface="+mn-ea"/>
                <a:cs typeface="Arial" pitchFamily="34" charset="0"/>
              </a:rPr>
              <a:t>GST 1078 - PANORAMA ECONÔMICO</a:t>
            </a:r>
            <a:endParaRPr lang="pt-BR" sz="2000" b="1" dirty="0">
              <a:solidFill>
                <a:schemeClr val="bg1"/>
              </a:solidFill>
              <a:effectLst>
                <a:outerShdw blurRad="38100" dist="38100" dir="2700000" algn="tl">
                  <a:srgbClr val="000000">
                    <a:alpha val="43137"/>
                  </a:srgbClr>
                </a:outerShdw>
              </a:effectLst>
              <a:latin typeface="Calibri"/>
              <a:ea typeface="+mn-ea"/>
              <a:cs typeface="Arial" pitchFamily="34" charset="0"/>
            </a:endParaRPr>
          </a:p>
        </p:txBody>
      </p:sp>
      <p:cxnSp>
        <p:nvCxnSpPr>
          <p:cNvPr id="3" name="Conector angulado 2"/>
          <p:cNvCxnSpPr/>
          <p:nvPr/>
        </p:nvCxnSpPr>
        <p:spPr>
          <a:xfrm>
            <a:off x="1167318" y="1673157"/>
            <a:ext cx="914400" cy="914400"/>
          </a:xfrm>
          <a:prstGeom prst="bentConnector3">
            <a:avLst/>
          </a:prstGeom>
          <a:ln>
            <a:solidFill>
              <a:schemeClr val="tx2"/>
            </a:solidFill>
            <a:tailEnd type="triangle"/>
          </a:ln>
        </p:spPr>
        <p:style>
          <a:lnRef idx="3">
            <a:schemeClr val="accent1"/>
          </a:lnRef>
          <a:fillRef idx="0">
            <a:schemeClr val="accent1"/>
          </a:fillRef>
          <a:effectRef idx="2">
            <a:schemeClr val="accent1"/>
          </a:effectRef>
          <a:fontRef idx="minor">
            <a:schemeClr val="tx1"/>
          </a:fontRef>
        </p:style>
      </p:cxnSp>
      <p:cxnSp>
        <p:nvCxnSpPr>
          <p:cNvPr id="36" name="Conector angulado 35"/>
          <p:cNvCxnSpPr/>
          <p:nvPr/>
        </p:nvCxnSpPr>
        <p:spPr>
          <a:xfrm>
            <a:off x="4020343" y="1650092"/>
            <a:ext cx="914400" cy="914400"/>
          </a:xfrm>
          <a:prstGeom prst="bentConnector3">
            <a:avLst/>
          </a:prstGeom>
          <a:ln>
            <a:solidFill>
              <a:schemeClr val="tx2"/>
            </a:solidFill>
            <a:tailEnd type="triangle"/>
          </a:ln>
        </p:spPr>
        <p:style>
          <a:lnRef idx="3">
            <a:schemeClr val="accent1"/>
          </a:lnRef>
          <a:fillRef idx="0">
            <a:schemeClr val="accent1"/>
          </a:fillRef>
          <a:effectRef idx="2">
            <a:schemeClr val="accent1"/>
          </a:effectRef>
          <a:fontRef idx="minor">
            <a:schemeClr val="tx1"/>
          </a:fontRef>
        </p:style>
      </p:cxnSp>
      <p:cxnSp>
        <p:nvCxnSpPr>
          <p:cNvPr id="37" name="Conector angulado 36"/>
          <p:cNvCxnSpPr/>
          <p:nvPr/>
        </p:nvCxnSpPr>
        <p:spPr>
          <a:xfrm>
            <a:off x="6868774" y="1654031"/>
            <a:ext cx="914400" cy="914400"/>
          </a:xfrm>
          <a:prstGeom prst="bentConnector3">
            <a:avLst/>
          </a:prstGeom>
          <a:ln>
            <a:solidFill>
              <a:schemeClr val="tx2"/>
            </a:solidFill>
            <a:tailEnd type="triangle"/>
          </a:ln>
        </p:spPr>
        <p:style>
          <a:lnRef idx="3">
            <a:schemeClr val="accent1"/>
          </a:lnRef>
          <a:fillRef idx="0">
            <a:schemeClr val="accent1"/>
          </a:fillRef>
          <a:effectRef idx="2">
            <a:schemeClr val="accent1"/>
          </a:effectRef>
          <a:fontRef idx="minor">
            <a:schemeClr val="tx1"/>
          </a:fontRef>
        </p:style>
      </p:cxnSp>
      <p:cxnSp>
        <p:nvCxnSpPr>
          <p:cNvPr id="38" name="Conector angulado 37"/>
          <p:cNvCxnSpPr/>
          <p:nvPr/>
        </p:nvCxnSpPr>
        <p:spPr>
          <a:xfrm flipV="1">
            <a:off x="2556370" y="1663774"/>
            <a:ext cx="951887" cy="946927"/>
          </a:xfrm>
          <a:prstGeom prst="bentConnector3">
            <a:avLst/>
          </a:prstGeom>
          <a:ln>
            <a:solidFill>
              <a:schemeClr val="tx2"/>
            </a:solidFill>
            <a:tailEnd type="triangle"/>
          </a:ln>
        </p:spPr>
        <p:style>
          <a:lnRef idx="3">
            <a:schemeClr val="accent1"/>
          </a:lnRef>
          <a:fillRef idx="0">
            <a:schemeClr val="accent1"/>
          </a:fillRef>
          <a:effectRef idx="2">
            <a:schemeClr val="accent1"/>
          </a:effectRef>
          <a:fontRef idx="minor">
            <a:schemeClr val="tx1"/>
          </a:fontRef>
        </p:style>
      </p:cxnSp>
      <p:cxnSp>
        <p:nvCxnSpPr>
          <p:cNvPr id="39" name="Conector angulado 38"/>
          <p:cNvCxnSpPr/>
          <p:nvPr/>
        </p:nvCxnSpPr>
        <p:spPr>
          <a:xfrm flipV="1">
            <a:off x="5442249" y="1641075"/>
            <a:ext cx="951887" cy="946927"/>
          </a:xfrm>
          <a:prstGeom prst="bentConnector3">
            <a:avLst/>
          </a:prstGeom>
          <a:ln>
            <a:solidFill>
              <a:schemeClr val="tx2"/>
            </a:solidFill>
            <a:tailEnd type="triangle"/>
          </a:ln>
        </p:spPr>
        <p:style>
          <a:lnRef idx="3">
            <a:schemeClr val="accent1"/>
          </a:lnRef>
          <a:fillRef idx="0">
            <a:schemeClr val="accent1"/>
          </a:fillRef>
          <a:effectRef idx="2">
            <a:schemeClr val="accent1"/>
          </a:effectRef>
          <a:fontRef idx="minor">
            <a:schemeClr val="tx1"/>
          </a:fontRef>
        </p:style>
      </p:cxnSp>
      <p:pic>
        <p:nvPicPr>
          <p:cNvPr id="11270" name="Picture 6" descr="Resultado de imagem para panorama economico"/>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783174" y="755051"/>
            <a:ext cx="1269570" cy="1269570"/>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Retângulo 30"/>
          <p:cNvSpPr/>
          <p:nvPr/>
        </p:nvSpPr>
        <p:spPr>
          <a:xfrm>
            <a:off x="501072" y="1123701"/>
            <a:ext cx="838691" cy="253916"/>
          </a:xfrm>
          <a:prstGeom prst="rect">
            <a:avLst/>
          </a:prstGeom>
        </p:spPr>
        <p:txBody>
          <a:bodyPr wrap="none">
            <a:spAutoFit/>
          </a:bodyPr>
          <a:lstStyle/>
          <a:p>
            <a:pPr algn="ctr"/>
            <a:r>
              <a:rPr lang="pt-BR" sz="1050" b="1" cap="all" dirty="0" smtClean="0">
                <a:solidFill>
                  <a:schemeClr val="tx1">
                    <a:lumMod val="65000"/>
                    <a:lumOff val="35000"/>
                  </a:schemeClr>
                </a:solidFill>
              </a:rPr>
              <a:t>A Empresa</a:t>
            </a:r>
            <a:endParaRPr lang="pt-BR" sz="1050" cap="all" dirty="0">
              <a:solidFill>
                <a:schemeClr val="tx1">
                  <a:lumMod val="65000"/>
                  <a:lumOff val="35000"/>
                </a:schemeClr>
              </a:solidFill>
            </a:endParaRPr>
          </a:p>
        </p:txBody>
      </p:sp>
      <p:sp>
        <p:nvSpPr>
          <p:cNvPr id="40" name="Retângulo 39"/>
          <p:cNvSpPr/>
          <p:nvPr/>
        </p:nvSpPr>
        <p:spPr>
          <a:xfrm>
            <a:off x="3356003" y="1123701"/>
            <a:ext cx="788999" cy="253916"/>
          </a:xfrm>
          <a:prstGeom prst="rect">
            <a:avLst/>
          </a:prstGeom>
        </p:spPr>
        <p:txBody>
          <a:bodyPr wrap="none">
            <a:spAutoFit/>
          </a:bodyPr>
          <a:lstStyle/>
          <a:p>
            <a:pPr algn="ctr"/>
            <a:r>
              <a:rPr lang="pt-BR" sz="1050" b="1" dirty="0" smtClean="0">
                <a:solidFill>
                  <a:schemeClr val="tx1">
                    <a:lumMod val="65000"/>
                    <a:lumOff val="35000"/>
                  </a:schemeClr>
                </a:solidFill>
              </a:rPr>
              <a:t>DEMANDA</a:t>
            </a:r>
            <a:endParaRPr lang="pt-BR" sz="1050" b="1" cap="all" dirty="0" smtClean="0">
              <a:solidFill>
                <a:schemeClr val="tx1">
                  <a:lumMod val="65000"/>
                  <a:lumOff val="35000"/>
                </a:schemeClr>
              </a:solidFill>
            </a:endParaRPr>
          </a:p>
        </p:txBody>
      </p:sp>
      <p:sp>
        <p:nvSpPr>
          <p:cNvPr id="43" name="Retângulo 42"/>
          <p:cNvSpPr/>
          <p:nvPr/>
        </p:nvSpPr>
        <p:spPr>
          <a:xfrm>
            <a:off x="1490624" y="2825751"/>
            <a:ext cx="1720343" cy="253916"/>
          </a:xfrm>
          <a:prstGeom prst="rect">
            <a:avLst/>
          </a:prstGeom>
        </p:spPr>
        <p:txBody>
          <a:bodyPr wrap="none">
            <a:spAutoFit/>
          </a:bodyPr>
          <a:lstStyle/>
          <a:p>
            <a:pPr algn="ctr"/>
            <a:r>
              <a:rPr lang="pt-BR" sz="1050" b="1" cap="all" dirty="0" smtClean="0">
                <a:solidFill>
                  <a:schemeClr val="tx1">
                    <a:lumMod val="65000"/>
                    <a:lumOff val="35000"/>
                  </a:schemeClr>
                </a:solidFill>
              </a:rPr>
              <a:t>Estruturas de Mercado</a:t>
            </a:r>
            <a:endParaRPr lang="pt-BR" sz="1050" cap="all" dirty="0" smtClean="0">
              <a:solidFill>
                <a:schemeClr val="tx1">
                  <a:lumMod val="65000"/>
                  <a:lumOff val="35000"/>
                </a:schemeClr>
              </a:solidFill>
            </a:endParaRPr>
          </a:p>
        </p:txBody>
      </p:sp>
      <p:sp>
        <p:nvSpPr>
          <p:cNvPr id="46" name="Retângulo 45"/>
          <p:cNvSpPr/>
          <p:nvPr/>
        </p:nvSpPr>
        <p:spPr>
          <a:xfrm>
            <a:off x="4894700" y="2832425"/>
            <a:ext cx="628697" cy="253916"/>
          </a:xfrm>
          <a:prstGeom prst="rect">
            <a:avLst/>
          </a:prstGeom>
        </p:spPr>
        <p:txBody>
          <a:bodyPr wrap="none">
            <a:spAutoFit/>
          </a:bodyPr>
          <a:lstStyle/>
          <a:p>
            <a:pPr algn="ctr"/>
            <a:r>
              <a:rPr lang="pt-BR" sz="1050" b="1" cap="all" dirty="0" smtClean="0">
                <a:solidFill>
                  <a:schemeClr val="tx1">
                    <a:lumMod val="65000"/>
                    <a:lumOff val="35000"/>
                  </a:schemeClr>
                </a:solidFill>
              </a:rPr>
              <a:t>OFERTA</a:t>
            </a:r>
          </a:p>
        </p:txBody>
      </p:sp>
      <p:sp>
        <p:nvSpPr>
          <p:cNvPr id="48" name="Retângulo 47"/>
          <p:cNvSpPr/>
          <p:nvPr/>
        </p:nvSpPr>
        <p:spPr>
          <a:xfrm>
            <a:off x="5794560" y="1123701"/>
            <a:ext cx="1635384" cy="253916"/>
          </a:xfrm>
          <a:prstGeom prst="rect">
            <a:avLst/>
          </a:prstGeom>
        </p:spPr>
        <p:txBody>
          <a:bodyPr wrap="none">
            <a:spAutoFit/>
          </a:bodyPr>
          <a:lstStyle/>
          <a:p>
            <a:pPr algn="ctr"/>
            <a:r>
              <a:rPr lang="pt-BR" sz="1050" b="1" cap="all" dirty="0" smtClean="0">
                <a:solidFill>
                  <a:schemeClr val="tx1">
                    <a:lumMod val="65000"/>
                    <a:lumOff val="35000"/>
                  </a:schemeClr>
                </a:solidFill>
              </a:rPr>
              <a:t>Equilíbrio de Mercado</a:t>
            </a:r>
          </a:p>
        </p:txBody>
      </p:sp>
      <p:pic>
        <p:nvPicPr>
          <p:cNvPr id="74762" name="Picture 10" descr="Resultado de imagem para A EMPRESA E OS MERCADOS"/>
          <p:cNvPicPr>
            <a:picLocks noChangeAspect="1" noChangeArrowheads="1"/>
          </p:cNvPicPr>
          <p:nvPr/>
        </p:nvPicPr>
        <p:blipFill>
          <a:blip r:embed="rId6"/>
          <a:srcRect/>
          <a:stretch>
            <a:fillRect/>
          </a:stretch>
        </p:blipFill>
        <p:spPr bwMode="auto">
          <a:xfrm>
            <a:off x="5358658" y="2804604"/>
            <a:ext cx="3714108" cy="2089187"/>
          </a:xfrm>
          <a:prstGeom prst="rect">
            <a:avLst/>
          </a:prstGeom>
          <a:noFill/>
        </p:spPr>
      </p:pic>
    </p:spTree>
    <p:extLst>
      <p:ext uri="{BB962C8B-B14F-4D97-AF65-F5344CB8AC3E}">
        <p14:creationId xmlns:p14="http://schemas.microsoft.com/office/powerpoint/2010/main" xmlns="" val="24457257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p:cNvSpPr txBox="1"/>
          <p:nvPr/>
        </p:nvSpPr>
        <p:spPr>
          <a:xfrm>
            <a:off x="154150" y="832808"/>
            <a:ext cx="1089657" cy="338554"/>
          </a:xfrm>
          <a:prstGeom prst="rect">
            <a:avLst/>
          </a:prstGeom>
          <a:noFill/>
        </p:spPr>
        <p:txBody>
          <a:bodyPr wrap="none" rtlCol="0">
            <a:spAutoFit/>
          </a:bodyPr>
          <a:lstStyle/>
          <a:p>
            <a:pPr marL="0" indent="0">
              <a:buFontTx/>
              <a:buNone/>
              <a:defRPr/>
            </a:pPr>
            <a:r>
              <a:rPr lang="pt-BR" sz="1600" b="1" dirty="0" smtClean="0">
                <a:solidFill>
                  <a:srgbClr val="C00000"/>
                </a:solidFill>
                <a:latin typeface="+mj-lt"/>
              </a:rPr>
              <a:t>A Empresa</a:t>
            </a:r>
            <a:endParaRPr lang="pt-BR" sz="1600" b="1" dirty="0">
              <a:solidFill>
                <a:srgbClr val="C00000"/>
              </a:solidFill>
              <a:latin typeface="+mj-lt"/>
            </a:endParaRPr>
          </a:p>
        </p:txBody>
      </p:sp>
      <p:sp>
        <p:nvSpPr>
          <p:cNvPr id="3" name="Retângulo 2"/>
          <p:cNvSpPr/>
          <p:nvPr/>
        </p:nvSpPr>
        <p:spPr>
          <a:xfrm>
            <a:off x="154148" y="1194753"/>
            <a:ext cx="8749572" cy="2462213"/>
          </a:xfrm>
          <a:prstGeom prst="rect">
            <a:avLst/>
          </a:prstGeom>
        </p:spPr>
        <p:txBody>
          <a:bodyPr wrap="square">
            <a:spAutoFit/>
          </a:bodyPr>
          <a:lstStyle/>
          <a:p>
            <a:pPr algn="just"/>
            <a:r>
              <a:rPr lang="pt-BR" sz="1400" dirty="0" smtClean="0">
                <a:solidFill>
                  <a:schemeClr val="tx1">
                    <a:lumMod val="75000"/>
                    <a:lumOff val="25000"/>
                  </a:schemeClr>
                </a:solidFill>
              </a:rPr>
              <a:t>A empresa é a entidade responsável direta pelas decisões de produção, tendo como objetivo primeiro obter os melhores resultados possíveis, a partir de uma lógica econômica. A essência dessa lógica se define pelo conceito de eficiência. A eficiência na empresa, ou em qualquer organização, corresponde, então, ao uso de todos os recursos na produção, de tal forma que não se pode aumentar a produção de um bem sem diminuir a de outro. </a:t>
            </a:r>
          </a:p>
          <a:p>
            <a:r>
              <a:rPr lang="pt-BR" sz="1400" dirty="0" smtClean="0">
                <a:solidFill>
                  <a:schemeClr val="tx1">
                    <a:lumMod val="75000"/>
                    <a:lumOff val="25000"/>
                  </a:schemeClr>
                </a:solidFill>
              </a:rPr>
              <a:t> </a:t>
            </a:r>
          </a:p>
          <a:p>
            <a:pPr algn="just"/>
            <a:r>
              <a:rPr lang="pt-BR" sz="1400" dirty="0" smtClean="0">
                <a:solidFill>
                  <a:schemeClr val="tx1">
                    <a:lumMod val="75000"/>
                    <a:lumOff val="25000"/>
                  </a:schemeClr>
                </a:solidFill>
              </a:rPr>
              <a:t>Esse conceito é central para a economia, tanto para países quanto para empresas, pois sua aplicação determina a dimensão dos resultados a serem alcançados. Os recursos devem ser empregados de tal forma que se obtenha a maior produção possível com dada quantidade de recursos. </a:t>
            </a:r>
          </a:p>
          <a:p>
            <a:pPr algn="just"/>
            <a:endParaRPr lang="pt-BR" sz="1400" b="1" dirty="0" smtClean="0"/>
          </a:p>
          <a:p>
            <a:pPr>
              <a:defRPr/>
            </a:pPr>
            <a:endParaRPr lang="pt-BR" sz="1400" b="1" dirty="0" smtClean="0"/>
          </a:p>
          <a:p>
            <a:pPr marL="1198563" lvl="2" indent="-285750">
              <a:defRPr/>
            </a:pPr>
            <a:endParaRPr lang="pt-BR" sz="1400" b="1" dirty="0" smtClean="0"/>
          </a:p>
        </p:txBody>
      </p:sp>
      <p:sp>
        <p:nvSpPr>
          <p:cNvPr id="6" name="CaixaDeTexto 5"/>
          <p:cNvSpPr txBox="1"/>
          <p:nvPr/>
        </p:nvSpPr>
        <p:spPr>
          <a:xfrm>
            <a:off x="9724" y="0"/>
            <a:ext cx="4991504" cy="400110"/>
          </a:xfrm>
          <a:prstGeom prst="rect">
            <a:avLst/>
          </a:prstGeom>
          <a:noFill/>
        </p:spPr>
        <p:txBody>
          <a:bodyPr wrap="square">
            <a:spAutoFit/>
          </a:bodyPr>
          <a:lstStyle/>
          <a:p>
            <a:pPr algn="ctr" defTabSz="685800" fontAlgn="auto">
              <a:spcBef>
                <a:spcPts val="0"/>
              </a:spcBef>
              <a:spcAft>
                <a:spcPts val="0"/>
              </a:spcAft>
              <a:defRPr/>
            </a:pPr>
            <a:r>
              <a:rPr lang="pt-BR" sz="2000" b="1" dirty="0" smtClean="0">
                <a:solidFill>
                  <a:schemeClr val="bg1"/>
                </a:solidFill>
                <a:effectLst>
                  <a:outerShdw blurRad="38100" dist="38100" dir="2700000" algn="tl">
                    <a:srgbClr val="000000">
                      <a:alpha val="43137"/>
                    </a:srgbClr>
                  </a:outerShdw>
                </a:effectLst>
                <a:latin typeface="Calibri"/>
                <a:ea typeface="+mn-ea"/>
                <a:cs typeface="Arial" pitchFamily="34" charset="0"/>
              </a:rPr>
              <a:t>GST 1078 - PANORAMA ECONÔMICO</a:t>
            </a:r>
            <a:endParaRPr lang="pt-BR" sz="2000" b="1" dirty="0">
              <a:solidFill>
                <a:schemeClr val="bg1"/>
              </a:solidFill>
              <a:effectLst>
                <a:outerShdw blurRad="38100" dist="38100" dir="2700000" algn="tl">
                  <a:srgbClr val="000000">
                    <a:alpha val="43137"/>
                  </a:srgbClr>
                </a:outerShdw>
              </a:effectLst>
              <a:latin typeface="Calibri"/>
              <a:ea typeface="+mn-ea"/>
              <a:cs typeface="Arial" pitchFamily="34" charset="0"/>
            </a:endParaRPr>
          </a:p>
        </p:txBody>
      </p:sp>
      <p:sp>
        <p:nvSpPr>
          <p:cNvPr id="9" name="CaixaDeTexto 8"/>
          <p:cNvSpPr txBox="1"/>
          <p:nvPr/>
        </p:nvSpPr>
        <p:spPr>
          <a:xfrm>
            <a:off x="448889" y="433500"/>
            <a:ext cx="1316707" cy="400110"/>
          </a:xfrm>
          <a:prstGeom prst="rect">
            <a:avLst/>
          </a:prstGeom>
          <a:noFill/>
        </p:spPr>
        <p:txBody>
          <a:bodyPr wrap="none" rtlCol="0">
            <a:spAutoFit/>
          </a:bodyPr>
          <a:lstStyle/>
          <a:p>
            <a:pPr marL="0" indent="0">
              <a:buFontTx/>
              <a:buNone/>
              <a:defRPr/>
            </a:pPr>
            <a:r>
              <a:rPr lang="pt-BR" sz="2000" b="1" dirty="0" smtClean="0">
                <a:solidFill>
                  <a:schemeClr val="bg1"/>
                </a:solidFill>
                <a:latin typeface="+mj-lt"/>
              </a:rPr>
              <a:t>A</a:t>
            </a:r>
            <a:r>
              <a:rPr lang="pt-BR" sz="2000" b="1" dirty="0" smtClean="0">
                <a:solidFill>
                  <a:schemeClr val="bg1"/>
                </a:solidFill>
                <a:latin typeface="+mj-lt"/>
              </a:rPr>
              <a:t> Empresa</a:t>
            </a:r>
            <a:endParaRPr lang="pt-BR" sz="2000" b="1" dirty="0">
              <a:solidFill>
                <a:schemeClr val="bg1"/>
              </a:solidFill>
              <a:latin typeface="+mj-lt"/>
            </a:endParaRPr>
          </a:p>
        </p:txBody>
      </p:sp>
      <p:sp>
        <p:nvSpPr>
          <p:cNvPr id="11" name="Retângulo 10"/>
          <p:cNvSpPr/>
          <p:nvPr/>
        </p:nvSpPr>
        <p:spPr>
          <a:xfrm>
            <a:off x="160824" y="3238410"/>
            <a:ext cx="5218787" cy="1600438"/>
          </a:xfrm>
          <a:prstGeom prst="rect">
            <a:avLst/>
          </a:prstGeom>
        </p:spPr>
        <p:txBody>
          <a:bodyPr wrap="square">
            <a:spAutoFit/>
          </a:bodyPr>
          <a:lstStyle/>
          <a:p>
            <a:pPr algn="just"/>
            <a:r>
              <a:rPr lang="pt-BR" sz="1400" dirty="0" smtClean="0">
                <a:solidFill>
                  <a:schemeClr val="tx1">
                    <a:lumMod val="75000"/>
                    <a:lumOff val="25000"/>
                  </a:schemeClr>
                </a:solidFill>
              </a:rPr>
              <a:t>Isso define a natureza econômica das organizações contemporâneas, independentemente de ter ou não fins lucrativos. As decisões de mercado e produção são feitas tendo sempre como base esse conceito. Pode ocorrer, no entanto, que organizações tomem decisões que não sejam racionais, por erro ou algum comportamento disfuncional, o que levará a resultados abaixo do esperado ou do possível</a:t>
            </a:r>
            <a:r>
              <a:rPr lang="pt-BR" sz="1400" dirty="0" smtClean="0">
                <a:solidFill>
                  <a:schemeClr val="tx1">
                    <a:lumMod val="75000"/>
                    <a:lumOff val="25000"/>
                  </a:schemeClr>
                </a:solidFill>
              </a:rPr>
              <a:t>.</a:t>
            </a:r>
            <a:endParaRPr lang="pt-BR" sz="1400" b="1" dirty="0" smtClean="0"/>
          </a:p>
        </p:txBody>
      </p:sp>
      <p:pic>
        <p:nvPicPr>
          <p:cNvPr id="25601" name="Picture 1"/>
          <p:cNvPicPr>
            <a:picLocks noChangeAspect="1" noChangeArrowheads="1"/>
          </p:cNvPicPr>
          <p:nvPr/>
        </p:nvPicPr>
        <p:blipFill>
          <a:blip r:embed="rId3"/>
          <a:srcRect/>
          <a:stretch>
            <a:fillRect/>
          </a:stretch>
        </p:blipFill>
        <p:spPr bwMode="auto">
          <a:xfrm>
            <a:off x="5486400" y="2990156"/>
            <a:ext cx="3564782" cy="1907920"/>
          </a:xfrm>
          <a:prstGeom prst="rect">
            <a:avLst/>
          </a:prstGeom>
          <a:noFill/>
          <a:ln w="9525">
            <a:noFill/>
            <a:miter lim="800000"/>
            <a:headEnd/>
            <a:tailEnd/>
          </a:ln>
        </p:spPr>
      </p:pic>
    </p:spTree>
    <p:extLst>
      <p:ext uri="{BB962C8B-B14F-4D97-AF65-F5344CB8AC3E}">
        <p14:creationId xmlns:p14="http://schemas.microsoft.com/office/powerpoint/2010/main" xmlns="" val="17537739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p:cNvSpPr txBox="1"/>
          <p:nvPr/>
        </p:nvSpPr>
        <p:spPr>
          <a:xfrm>
            <a:off x="154150" y="810966"/>
            <a:ext cx="2118209" cy="338554"/>
          </a:xfrm>
          <a:prstGeom prst="rect">
            <a:avLst/>
          </a:prstGeom>
          <a:noFill/>
        </p:spPr>
        <p:txBody>
          <a:bodyPr wrap="none" rtlCol="0">
            <a:spAutoFit/>
          </a:bodyPr>
          <a:lstStyle/>
          <a:p>
            <a:pPr marL="0" indent="0">
              <a:buFontTx/>
              <a:buNone/>
              <a:defRPr/>
            </a:pPr>
            <a:r>
              <a:rPr lang="pt-BR" sz="1600" b="1" dirty="0" smtClean="0">
                <a:solidFill>
                  <a:srgbClr val="C00000"/>
                </a:solidFill>
                <a:latin typeface="+mj-lt"/>
              </a:rPr>
              <a:t>Estruturas de Mercado</a:t>
            </a:r>
            <a:endParaRPr lang="pt-BR" sz="1600" b="1" dirty="0">
              <a:solidFill>
                <a:srgbClr val="C00000"/>
              </a:solidFill>
              <a:latin typeface="+mj-lt"/>
            </a:endParaRPr>
          </a:p>
        </p:txBody>
      </p:sp>
      <p:sp>
        <p:nvSpPr>
          <p:cNvPr id="3" name="Retângulo 2"/>
          <p:cNvSpPr/>
          <p:nvPr/>
        </p:nvSpPr>
        <p:spPr>
          <a:xfrm>
            <a:off x="154150" y="1201563"/>
            <a:ext cx="8863037" cy="2677656"/>
          </a:xfrm>
          <a:prstGeom prst="rect">
            <a:avLst/>
          </a:prstGeom>
        </p:spPr>
        <p:txBody>
          <a:bodyPr wrap="square">
            <a:spAutoFit/>
          </a:bodyPr>
          <a:lstStyle/>
          <a:p>
            <a:pPr algn="just"/>
            <a:r>
              <a:rPr lang="pt-BR" sz="1400" b="1" dirty="0" smtClean="0">
                <a:solidFill>
                  <a:schemeClr val="tx1">
                    <a:lumMod val="75000"/>
                    <a:lumOff val="25000"/>
                  </a:schemeClr>
                </a:solidFill>
              </a:rPr>
              <a:t>a) Concorrência </a:t>
            </a:r>
            <a:r>
              <a:rPr lang="pt-BR" sz="1400" b="1" dirty="0" smtClean="0">
                <a:solidFill>
                  <a:schemeClr val="tx1">
                    <a:lumMod val="75000"/>
                    <a:lumOff val="25000"/>
                  </a:schemeClr>
                </a:solidFill>
              </a:rPr>
              <a:t>perfeita: </a:t>
            </a:r>
            <a:endParaRPr lang="pt-BR" sz="1400" b="1" dirty="0" smtClean="0">
              <a:solidFill>
                <a:schemeClr val="tx1">
                  <a:lumMod val="75000"/>
                  <a:lumOff val="25000"/>
                </a:schemeClr>
              </a:solidFill>
            </a:endParaRPr>
          </a:p>
          <a:p>
            <a:pPr algn="just"/>
            <a:endParaRPr lang="pt-BR" sz="1400" dirty="0" smtClean="0">
              <a:solidFill>
                <a:schemeClr val="tx1">
                  <a:lumMod val="75000"/>
                  <a:lumOff val="25000"/>
                </a:schemeClr>
              </a:solidFill>
            </a:endParaRPr>
          </a:p>
          <a:p>
            <a:pPr algn="just"/>
            <a:r>
              <a:rPr lang="pt-BR" sz="1400" dirty="0" smtClean="0">
                <a:solidFill>
                  <a:schemeClr val="tx1">
                    <a:lumMod val="75000"/>
                    <a:lumOff val="25000"/>
                  </a:schemeClr>
                </a:solidFill>
              </a:rPr>
              <a:t>muitos </a:t>
            </a:r>
            <a:r>
              <a:rPr lang="pt-BR" sz="1400" dirty="0" smtClean="0">
                <a:solidFill>
                  <a:schemeClr val="tx1">
                    <a:lumMod val="75000"/>
                    <a:lumOff val="25000"/>
                  </a:schemeClr>
                </a:solidFill>
              </a:rPr>
              <a:t>ofertantes de um mesmo produto, sem que nenhum tenha capacidade de influenciar os preços. </a:t>
            </a:r>
          </a:p>
          <a:p>
            <a:endParaRPr lang="pt-BR" sz="1400" b="1" dirty="0">
              <a:solidFill>
                <a:schemeClr val="tx1">
                  <a:lumMod val="75000"/>
                  <a:lumOff val="25000"/>
                </a:schemeClr>
              </a:solidFill>
            </a:endParaRPr>
          </a:p>
          <a:p>
            <a:pPr algn="just"/>
            <a:r>
              <a:rPr lang="pt-BR" sz="1400" dirty="0" smtClean="0">
                <a:solidFill>
                  <a:schemeClr val="tx1">
                    <a:lumMod val="75000"/>
                    <a:lumOff val="25000"/>
                  </a:schemeClr>
                </a:solidFill>
              </a:rPr>
              <a:t>Na verdade, esse tipo de mercado raramente é encontrado, embora seja utilizado como modelo para se entender o funcionamento do mecanismo de preços em termos ideais. </a:t>
            </a:r>
            <a:endParaRPr lang="pt-BR" sz="1400" dirty="0" smtClean="0">
              <a:solidFill>
                <a:schemeClr val="tx1">
                  <a:lumMod val="75000"/>
                  <a:lumOff val="25000"/>
                </a:schemeClr>
              </a:solidFill>
            </a:endParaRPr>
          </a:p>
          <a:p>
            <a:pPr algn="just"/>
            <a:endParaRPr lang="pt-BR" sz="1400" dirty="0" smtClean="0">
              <a:solidFill>
                <a:schemeClr val="tx1">
                  <a:lumMod val="75000"/>
                  <a:lumOff val="25000"/>
                </a:schemeClr>
              </a:solidFill>
            </a:endParaRPr>
          </a:p>
          <a:p>
            <a:pPr algn="just"/>
            <a:r>
              <a:rPr lang="pt-BR" sz="1400" dirty="0" smtClean="0">
                <a:solidFill>
                  <a:schemeClr val="tx1">
                    <a:lumMod val="75000"/>
                    <a:lumOff val="25000"/>
                  </a:schemeClr>
                </a:solidFill>
              </a:rPr>
              <a:t>Poucos </a:t>
            </a:r>
            <a:r>
              <a:rPr lang="pt-BR" sz="1400" dirty="0" smtClean="0">
                <a:solidFill>
                  <a:schemeClr val="tx1">
                    <a:lumMod val="75000"/>
                    <a:lumOff val="25000"/>
                  </a:schemeClr>
                </a:solidFill>
              </a:rPr>
              <a:t>exemplos disponíveis: feiras livres podem se enquadrar nessa concepção ou o setor agrícola, quando em uma região temos pequenos produtores especializados em um mesmo produto. </a:t>
            </a:r>
            <a:endParaRPr lang="pt-BR" sz="1400" dirty="0" smtClean="0">
              <a:solidFill>
                <a:schemeClr val="tx1">
                  <a:lumMod val="75000"/>
                  <a:lumOff val="25000"/>
                </a:schemeClr>
              </a:solidFill>
            </a:endParaRPr>
          </a:p>
          <a:p>
            <a:pPr algn="just"/>
            <a:endParaRPr lang="pt-BR" sz="1400" dirty="0" smtClean="0">
              <a:solidFill>
                <a:schemeClr val="tx1">
                  <a:lumMod val="75000"/>
                  <a:lumOff val="25000"/>
                </a:schemeClr>
              </a:solidFill>
            </a:endParaRPr>
          </a:p>
          <a:p>
            <a:pPr algn="just"/>
            <a:r>
              <a:rPr lang="pt-BR" sz="1400" dirty="0" smtClean="0">
                <a:solidFill>
                  <a:schemeClr val="tx1">
                    <a:lumMod val="75000"/>
                    <a:lumOff val="25000"/>
                  </a:schemeClr>
                </a:solidFill>
              </a:rPr>
              <a:t>Os </a:t>
            </a:r>
            <a:r>
              <a:rPr lang="pt-BR" sz="1400" dirty="0" smtClean="0">
                <a:solidFill>
                  <a:schemeClr val="tx1">
                    <a:lumMod val="75000"/>
                    <a:lumOff val="25000"/>
                  </a:schemeClr>
                </a:solidFill>
              </a:rPr>
              <a:t>lucros, nesse caso, são sempre lucros normais, isto é, definidos pelo mínimo possível para que os empresários se mantenham no negócio. </a:t>
            </a:r>
            <a:endParaRPr lang="pt-BR" sz="1400" b="1" dirty="0" smtClean="0"/>
          </a:p>
        </p:txBody>
      </p:sp>
      <p:sp>
        <p:nvSpPr>
          <p:cNvPr id="6" name="CaixaDeTexto 5"/>
          <p:cNvSpPr txBox="1"/>
          <p:nvPr/>
        </p:nvSpPr>
        <p:spPr>
          <a:xfrm>
            <a:off x="9724" y="0"/>
            <a:ext cx="4991504" cy="400110"/>
          </a:xfrm>
          <a:prstGeom prst="rect">
            <a:avLst/>
          </a:prstGeom>
          <a:noFill/>
        </p:spPr>
        <p:txBody>
          <a:bodyPr wrap="square">
            <a:spAutoFit/>
          </a:bodyPr>
          <a:lstStyle/>
          <a:p>
            <a:pPr algn="ctr" defTabSz="685800" fontAlgn="auto">
              <a:spcBef>
                <a:spcPts val="0"/>
              </a:spcBef>
              <a:spcAft>
                <a:spcPts val="0"/>
              </a:spcAft>
              <a:defRPr/>
            </a:pPr>
            <a:r>
              <a:rPr lang="pt-BR" sz="2000" b="1" dirty="0" smtClean="0">
                <a:solidFill>
                  <a:schemeClr val="bg1"/>
                </a:solidFill>
                <a:effectLst>
                  <a:outerShdw blurRad="38100" dist="38100" dir="2700000" algn="tl">
                    <a:srgbClr val="000000">
                      <a:alpha val="43137"/>
                    </a:srgbClr>
                  </a:outerShdw>
                </a:effectLst>
                <a:latin typeface="Calibri"/>
                <a:ea typeface="+mn-ea"/>
                <a:cs typeface="Arial" pitchFamily="34" charset="0"/>
              </a:rPr>
              <a:t>GST 1078 - PANORAMA ECONÔMICO</a:t>
            </a:r>
            <a:endParaRPr lang="pt-BR" sz="2000" b="1" dirty="0">
              <a:solidFill>
                <a:schemeClr val="bg1"/>
              </a:solidFill>
              <a:effectLst>
                <a:outerShdw blurRad="38100" dist="38100" dir="2700000" algn="tl">
                  <a:srgbClr val="000000">
                    <a:alpha val="43137"/>
                  </a:srgbClr>
                </a:outerShdw>
              </a:effectLst>
              <a:latin typeface="Calibri"/>
              <a:ea typeface="+mn-ea"/>
              <a:cs typeface="Arial" pitchFamily="34" charset="0"/>
            </a:endParaRPr>
          </a:p>
        </p:txBody>
      </p:sp>
      <p:sp>
        <p:nvSpPr>
          <p:cNvPr id="9" name="CaixaDeTexto 8"/>
          <p:cNvSpPr txBox="1"/>
          <p:nvPr/>
        </p:nvSpPr>
        <p:spPr>
          <a:xfrm>
            <a:off x="448887" y="433500"/>
            <a:ext cx="2916952" cy="400110"/>
          </a:xfrm>
          <a:prstGeom prst="rect">
            <a:avLst/>
          </a:prstGeom>
          <a:noFill/>
        </p:spPr>
        <p:txBody>
          <a:bodyPr wrap="none" rtlCol="0">
            <a:spAutoFit/>
          </a:bodyPr>
          <a:lstStyle/>
          <a:p>
            <a:pPr marL="0" indent="0">
              <a:buFontTx/>
              <a:buNone/>
              <a:defRPr/>
            </a:pPr>
            <a:r>
              <a:rPr lang="pt-BR" sz="2000" b="1" dirty="0" smtClean="0">
                <a:solidFill>
                  <a:schemeClr val="bg1"/>
                </a:solidFill>
                <a:latin typeface="+mj-lt"/>
              </a:rPr>
              <a:t>As Estruturas de Mercado</a:t>
            </a:r>
            <a:endParaRPr lang="pt-BR" sz="2000" b="1" dirty="0">
              <a:solidFill>
                <a:schemeClr val="bg1"/>
              </a:solidFill>
              <a:latin typeface="+mj-lt"/>
            </a:endParaRPr>
          </a:p>
        </p:txBody>
      </p:sp>
      <p:pic>
        <p:nvPicPr>
          <p:cNvPr id="21505" name="Picture 1"/>
          <p:cNvPicPr>
            <a:picLocks noChangeAspect="1" noChangeArrowheads="1"/>
          </p:cNvPicPr>
          <p:nvPr/>
        </p:nvPicPr>
        <p:blipFill>
          <a:blip r:embed="rId3"/>
          <a:srcRect/>
          <a:stretch>
            <a:fillRect/>
          </a:stretch>
        </p:blipFill>
        <p:spPr bwMode="auto">
          <a:xfrm>
            <a:off x="136531" y="3817623"/>
            <a:ext cx="2940390" cy="1163464"/>
          </a:xfrm>
          <a:prstGeom prst="rect">
            <a:avLst/>
          </a:prstGeom>
          <a:noFill/>
          <a:ln w="9525">
            <a:noFill/>
            <a:miter lim="800000"/>
            <a:headEnd/>
            <a:tailEnd/>
          </a:ln>
        </p:spPr>
      </p:pic>
      <p:pic>
        <p:nvPicPr>
          <p:cNvPr id="11" name="Picture 1"/>
          <p:cNvPicPr>
            <a:picLocks noChangeAspect="1" noChangeArrowheads="1"/>
          </p:cNvPicPr>
          <p:nvPr/>
        </p:nvPicPr>
        <p:blipFill>
          <a:blip r:embed="rId3"/>
          <a:srcRect/>
          <a:stretch>
            <a:fillRect/>
          </a:stretch>
        </p:blipFill>
        <p:spPr bwMode="auto">
          <a:xfrm>
            <a:off x="3090269" y="3817623"/>
            <a:ext cx="2940390" cy="1163464"/>
          </a:xfrm>
          <a:prstGeom prst="rect">
            <a:avLst/>
          </a:prstGeom>
          <a:noFill/>
          <a:ln w="9525">
            <a:noFill/>
            <a:miter lim="800000"/>
            <a:headEnd/>
            <a:tailEnd/>
          </a:ln>
        </p:spPr>
      </p:pic>
      <p:pic>
        <p:nvPicPr>
          <p:cNvPr id="12" name="Picture 1"/>
          <p:cNvPicPr>
            <a:picLocks noChangeAspect="1" noChangeArrowheads="1"/>
          </p:cNvPicPr>
          <p:nvPr/>
        </p:nvPicPr>
        <p:blipFill>
          <a:blip r:embed="rId3"/>
          <a:srcRect/>
          <a:stretch>
            <a:fillRect/>
          </a:stretch>
        </p:blipFill>
        <p:spPr bwMode="auto">
          <a:xfrm>
            <a:off x="6076795" y="3817623"/>
            <a:ext cx="2940390" cy="1163464"/>
          </a:xfrm>
          <a:prstGeom prst="rect">
            <a:avLst/>
          </a:prstGeom>
          <a:noFill/>
          <a:ln w="9525">
            <a:noFill/>
            <a:miter lim="800000"/>
            <a:headEnd/>
            <a:tailEnd/>
          </a:ln>
        </p:spPr>
      </p:pic>
      <p:pic>
        <p:nvPicPr>
          <p:cNvPr id="21508" name="Picture 4" descr="Resultado de imagem para ConcorrÃªncia perfeita"/>
          <p:cNvPicPr>
            <a:picLocks noChangeAspect="1" noChangeArrowheads="1"/>
          </p:cNvPicPr>
          <p:nvPr/>
        </p:nvPicPr>
        <p:blipFill>
          <a:blip r:embed="rId4"/>
          <a:srcRect/>
          <a:stretch>
            <a:fillRect/>
          </a:stretch>
        </p:blipFill>
        <p:spPr bwMode="auto">
          <a:xfrm>
            <a:off x="7729018" y="639491"/>
            <a:ext cx="1288169" cy="1047493"/>
          </a:xfrm>
          <a:prstGeom prst="rect">
            <a:avLst/>
          </a:prstGeom>
          <a:noFill/>
        </p:spPr>
      </p:pic>
    </p:spTree>
    <p:extLst>
      <p:ext uri="{BB962C8B-B14F-4D97-AF65-F5344CB8AC3E}">
        <p14:creationId xmlns:p14="http://schemas.microsoft.com/office/powerpoint/2010/main" xmlns="" val="42913751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17691" y="1061409"/>
            <a:ext cx="8946217" cy="2893100"/>
          </a:xfrm>
          <a:prstGeom prst="rect">
            <a:avLst/>
          </a:prstGeom>
        </p:spPr>
        <p:txBody>
          <a:bodyPr wrap="square">
            <a:spAutoFit/>
          </a:bodyPr>
          <a:lstStyle/>
          <a:p>
            <a:r>
              <a:rPr lang="pt-BR" sz="1400" b="1" dirty="0" smtClean="0">
                <a:solidFill>
                  <a:schemeClr val="tx1">
                    <a:lumMod val="75000"/>
                    <a:lumOff val="25000"/>
                  </a:schemeClr>
                </a:solidFill>
              </a:rPr>
              <a:t>b) Concorrência imperfeita ou monopolista: </a:t>
            </a:r>
            <a:endParaRPr lang="pt-BR" sz="1400" b="1" dirty="0" smtClean="0">
              <a:solidFill>
                <a:schemeClr val="tx1">
                  <a:lumMod val="75000"/>
                  <a:lumOff val="25000"/>
                </a:schemeClr>
              </a:solidFill>
            </a:endParaRPr>
          </a:p>
          <a:p>
            <a:endParaRPr lang="pt-BR" sz="1400" b="1" dirty="0" smtClean="0">
              <a:solidFill>
                <a:schemeClr val="tx1">
                  <a:lumMod val="75000"/>
                  <a:lumOff val="25000"/>
                </a:schemeClr>
              </a:solidFill>
            </a:endParaRPr>
          </a:p>
          <a:p>
            <a:pPr algn="just"/>
            <a:r>
              <a:rPr lang="pt-BR" sz="1400" dirty="0" smtClean="0">
                <a:solidFill>
                  <a:schemeClr val="tx1">
                    <a:lumMod val="75000"/>
                    <a:lumOff val="25000"/>
                  </a:schemeClr>
                </a:solidFill>
              </a:rPr>
              <a:t>muitos </a:t>
            </a:r>
            <a:r>
              <a:rPr lang="pt-BR" sz="1400" dirty="0" smtClean="0">
                <a:solidFill>
                  <a:schemeClr val="tx1">
                    <a:lumMod val="75000"/>
                    <a:lumOff val="25000"/>
                  </a:schemeClr>
                </a:solidFill>
              </a:rPr>
              <a:t>ofertantes de produtos diferenciados, mas substituíveis uns pelos outros. </a:t>
            </a:r>
          </a:p>
          <a:p>
            <a:endParaRPr lang="pt-BR" sz="1400" dirty="0" smtClean="0">
              <a:solidFill>
                <a:schemeClr val="tx1">
                  <a:lumMod val="75000"/>
                  <a:lumOff val="25000"/>
                </a:schemeClr>
              </a:solidFill>
            </a:endParaRPr>
          </a:p>
          <a:p>
            <a:r>
              <a:rPr lang="pt-BR" sz="1400" dirty="0" smtClean="0">
                <a:solidFill>
                  <a:schemeClr val="tx1">
                    <a:lumMod val="75000"/>
                    <a:lumOff val="25000"/>
                  </a:schemeClr>
                </a:solidFill>
              </a:rPr>
              <a:t>A diferenciação de produto pode se dar por produto, por localização ou por qualidade</a:t>
            </a:r>
            <a:r>
              <a:rPr lang="pt-BR" sz="1400" dirty="0" smtClean="0">
                <a:solidFill>
                  <a:schemeClr val="tx1">
                    <a:lumMod val="75000"/>
                    <a:lumOff val="25000"/>
                  </a:schemeClr>
                </a:solidFill>
              </a:rPr>
              <a:t>.</a:t>
            </a:r>
          </a:p>
          <a:p>
            <a:pPr algn="just"/>
            <a:endParaRPr lang="pt-BR" sz="1400" dirty="0" smtClean="0">
              <a:solidFill>
                <a:schemeClr val="tx1">
                  <a:lumMod val="75000"/>
                  <a:lumOff val="25000"/>
                </a:schemeClr>
              </a:solidFill>
            </a:endParaRPr>
          </a:p>
          <a:p>
            <a:pPr algn="just"/>
            <a:r>
              <a:rPr lang="pt-BR" sz="1400" dirty="0" smtClean="0">
                <a:solidFill>
                  <a:schemeClr val="tx1">
                    <a:lumMod val="75000"/>
                    <a:lumOff val="25000"/>
                  </a:schemeClr>
                </a:solidFill>
              </a:rPr>
              <a:t>O </a:t>
            </a:r>
            <a:r>
              <a:rPr lang="pt-BR" sz="1400" dirty="0" smtClean="0">
                <a:solidFill>
                  <a:schemeClr val="tx1">
                    <a:lumMod val="75000"/>
                    <a:lumOff val="25000"/>
                  </a:schemeClr>
                </a:solidFill>
              </a:rPr>
              <a:t>comportamento das empresas em tal mercado é concorrencial e não cooperativo, podendo existir vantagens momentâneas nos preços. Exemplo: lojas de roupas de moda, com coleções exclusivas. </a:t>
            </a:r>
          </a:p>
          <a:p>
            <a:r>
              <a:rPr lang="pt-BR" sz="1400" dirty="0" smtClean="0">
                <a:solidFill>
                  <a:schemeClr val="tx1">
                    <a:lumMod val="75000"/>
                    <a:lumOff val="25000"/>
                  </a:schemeClr>
                </a:solidFill>
              </a:rPr>
              <a:t> </a:t>
            </a:r>
          </a:p>
          <a:p>
            <a:endParaRPr lang="pt-BR" sz="1400" dirty="0" smtClean="0">
              <a:solidFill>
                <a:schemeClr val="tx1">
                  <a:lumMod val="75000"/>
                  <a:lumOff val="25000"/>
                </a:schemeClr>
              </a:solidFill>
            </a:endParaRPr>
          </a:p>
          <a:p>
            <a:endParaRPr lang="pt-BR" sz="1400" b="1" dirty="0" smtClean="0"/>
          </a:p>
          <a:p>
            <a:pPr>
              <a:defRPr/>
            </a:pPr>
            <a:endParaRPr lang="pt-BR" sz="1400" b="1" dirty="0" smtClean="0"/>
          </a:p>
          <a:p>
            <a:pPr marL="1198563" lvl="2" indent="-285750">
              <a:defRPr/>
            </a:pPr>
            <a:endParaRPr lang="pt-BR" sz="1400" b="1" dirty="0" smtClean="0"/>
          </a:p>
        </p:txBody>
      </p:sp>
      <p:sp>
        <p:nvSpPr>
          <p:cNvPr id="6" name="CaixaDeTexto 5"/>
          <p:cNvSpPr txBox="1"/>
          <p:nvPr/>
        </p:nvSpPr>
        <p:spPr>
          <a:xfrm>
            <a:off x="9724" y="0"/>
            <a:ext cx="4991504" cy="400110"/>
          </a:xfrm>
          <a:prstGeom prst="rect">
            <a:avLst/>
          </a:prstGeom>
          <a:noFill/>
        </p:spPr>
        <p:txBody>
          <a:bodyPr wrap="square">
            <a:spAutoFit/>
          </a:bodyPr>
          <a:lstStyle/>
          <a:p>
            <a:pPr algn="ctr" defTabSz="685800" fontAlgn="auto">
              <a:spcBef>
                <a:spcPts val="0"/>
              </a:spcBef>
              <a:spcAft>
                <a:spcPts val="0"/>
              </a:spcAft>
              <a:defRPr/>
            </a:pPr>
            <a:r>
              <a:rPr lang="pt-BR" sz="2000" b="1" dirty="0" smtClean="0">
                <a:solidFill>
                  <a:schemeClr val="bg1"/>
                </a:solidFill>
                <a:effectLst>
                  <a:outerShdw blurRad="38100" dist="38100" dir="2700000" algn="tl">
                    <a:srgbClr val="000000">
                      <a:alpha val="43137"/>
                    </a:srgbClr>
                  </a:outerShdw>
                </a:effectLst>
                <a:latin typeface="Calibri"/>
                <a:ea typeface="+mn-ea"/>
                <a:cs typeface="Arial" pitchFamily="34" charset="0"/>
              </a:rPr>
              <a:t>GST 1078 - PANORAMA ECONÔMICO</a:t>
            </a:r>
            <a:endParaRPr lang="pt-BR" sz="2000" b="1" dirty="0">
              <a:solidFill>
                <a:schemeClr val="bg1"/>
              </a:solidFill>
              <a:effectLst>
                <a:outerShdw blurRad="38100" dist="38100" dir="2700000" algn="tl">
                  <a:srgbClr val="000000">
                    <a:alpha val="43137"/>
                  </a:srgbClr>
                </a:outerShdw>
              </a:effectLst>
              <a:latin typeface="Calibri"/>
              <a:ea typeface="+mn-ea"/>
              <a:cs typeface="Arial" pitchFamily="34" charset="0"/>
            </a:endParaRPr>
          </a:p>
        </p:txBody>
      </p:sp>
      <p:sp>
        <p:nvSpPr>
          <p:cNvPr id="9" name="CaixaDeTexto 8"/>
          <p:cNvSpPr txBox="1"/>
          <p:nvPr/>
        </p:nvSpPr>
        <p:spPr>
          <a:xfrm>
            <a:off x="448887" y="433500"/>
            <a:ext cx="2916952" cy="400110"/>
          </a:xfrm>
          <a:prstGeom prst="rect">
            <a:avLst/>
          </a:prstGeom>
          <a:noFill/>
        </p:spPr>
        <p:txBody>
          <a:bodyPr wrap="none" rtlCol="0">
            <a:spAutoFit/>
          </a:bodyPr>
          <a:lstStyle/>
          <a:p>
            <a:pPr marL="0" indent="0">
              <a:buFontTx/>
              <a:buNone/>
              <a:defRPr/>
            </a:pPr>
            <a:r>
              <a:rPr lang="pt-BR" sz="2000" b="1" dirty="0" smtClean="0">
                <a:solidFill>
                  <a:schemeClr val="bg1"/>
                </a:solidFill>
                <a:latin typeface="+mj-lt"/>
              </a:rPr>
              <a:t>As Estruturas de Mercado</a:t>
            </a:r>
            <a:endParaRPr lang="pt-BR" sz="2000" b="1" dirty="0">
              <a:solidFill>
                <a:schemeClr val="bg1"/>
              </a:solidFill>
              <a:latin typeface="+mj-lt"/>
            </a:endParaRPr>
          </a:p>
        </p:txBody>
      </p:sp>
      <p:sp>
        <p:nvSpPr>
          <p:cNvPr id="11" name="CaixaDeTexto 10"/>
          <p:cNvSpPr txBox="1"/>
          <p:nvPr/>
        </p:nvSpPr>
        <p:spPr>
          <a:xfrm>
            <a:off x="154150" y="810966"/>
            <a:ext cx="2118209" cy="338554"/>
          </a:xfrm>
          <a:prstGeom prst="rect">
            <a:avLst/>
          </a:prstGeom>
          <a:noFill/>
        </p:spPr>
        <p:txBody>
          <a:bodyPr wrap="none" rtlCol="0">
            <a:spAutoFit/>
          </a:bodyPr>
          <a:lstStyle/>
          <a:p>
            <a:pPr marL="0" indent="0">
              <a:buFontTx/>
              <a:buNone/>
              <a:defRPr/>
            </a:pPr>
            <a:r>
              <a:rPr lang="pt-BR" sz="1600" b="1" dirty="0" smtClean="0">
                <a:solidFill>
                  <a:srgbClr val="C00000"/>
                </a:solidFill>
                <a:latin typeface="+mj-lt"/>
              </a:rPr>
              <a:t>Estruturas de Mercado</a:t>
            </a:r>
            <a:endParaRPr lang="pt-BR" sz="1600" b="1" dirty="0">
              <a:solidFill>
                <a:srgbClr val="C00000"/>
              </a:solidFill>
              <a:latin typeface="+mj-lt"/>
            </a:endParaRPr>
          </a:p>
        </p:txBody>
      </p:sp>
      <p:pic>
        <p:nvPicPr>
          <p:cNvPr id="19458" name="Picture 2" descr="Resultado de imagem para ConcorrÃªncia imperfeita ou monopolista"/>
          <p:cNvPicPr>
            <a:picLocks noChangeAspect="1" noChangeArrowheads="1"/>
          </p:cNvPicPr>
          <p:nvPr/>
        </p:nvPicPr>
        <p:blipFill>
          <a:blip r:embed="rId3"/>
          <a:srcRect/>
          <a:stretch>
            <a:fillRect/>
          </a:stretch>
        </p:blipFill>
        <p:spPr bwMode="auto">
          <a:xfrm>
            <a:off x="7355249" y="733552"/>
            <a:ext cx="1495077" cy="831938"/>
          </a:xfrm>
          <a:prstGeom prst="rect">
            <a:avLst/>
          </a:prstGeom>
          <a:noFill/>
        </p:spPr>
      </p:pic>
      <p:pic>
        <p:nvPicPr>
          <p:cNvPr id="19460" name="Picture 4" descr="Resultado de imagem para ConcorrÃªncia imperfeita ou monopolista"/>
          <p:cNvPicPr>
            <a:picLocks noChangeAspect="1" noChangeArrowheads="1"/>
          </p:cNvPicPr>
          <p:nvPr/>
        </p:nvPicPr>
        <p:blipFill>
          <a:blip r:embed="rId4"/>
          <a:srcRect/>
          <a:stretch>
            <a:fillRect/>
          </a:stretch>
        </p:blipFill>
        <p:spPr bwMode="auto">
          <a:xfrm>
            <a:off x="6380779" y="2873353"/>
            <a:ext cx="2683129" cy="2012347"/>
          </a:xfrm>
          <a:prstGeom prst="rect">
            <a:avLst/>
          </a:prstGeom>
          <a:noFill/>
        </p:spPr>
      </p:pic>
      <p:pic>
        <p:nvPicPr>
          <p:cNvPr id="19461" name="Picture 5"/>
          <p:cNvPicPr>
            <a:picLocks noChangeAspect="1" noChangeArrowheads="1"/>
          </p:cNvPicPr>
          <p:nvPr/>
        </p:nvPicPr>
        <p:blipFill>
          <a:blip r:embed="rId5"/>
          <a:srcRect/>
          <a:stretch>
            <a:fillRect/>
          </a:stretch>
        </p:blipFill>
        <p:spPr bwMode="auto">
          <a:xfrm>
            <a:off x="154150" y="2873353"/>
            <a:ext cx="5906255" cy="1990725"/>
          </a:xfrm>
          <a:prstGeom prst="rect">
            <a:avLst/>
          </a:prstGeom>
          <a:noFill/>
          <a:ln w="9525">
            <a:noFill/>
            <a:miter lim="800000"/>
            <a:headEnd/>
            <a:tailEnd/>
          </a:ln>
        </p:spPr>
      </p:pic>
    </p:spTree>
    <p:extLst>
      <p:ext uri="{BB962C8B-B14F-4D97-AF65-F5344CB8AC3E}">
        <p14:creationId xmlns:p14="http://schemas.microsoft.com/office/powerpoint/2010/main" xmlns="" val="20149547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77756" y="1081432"/>
            <a:ext cx="8846104" cy="2462213"/>
          </a:xfrm>
          <a:prstGeom prst="rect">
            <a:avLst/>
          </a:prstGeom>
        </p:spPr>
        <p:txBody>
          <a:bodyPr wrap="square">
            <a:spAutoFit/>
          </a:bodyPr>
          <a:lstStyle/>
          <a:p>
            <a:pPr algn="just"/>
            <a:r>
              <a:rPr lang="pt-BR" sz="1400" b="1" dirty="0" smtClean="0">
                <a:solidFill>
                  <a:schemeClr val="tx1">
                    <a:lumMod val="75000"/>
                    <a:lumOff val="25000"/>
                  </a:schemeClr>
                </a:solidFill>
              </a:rPr>
              <a:t>c) Monopólio: </a:t>
            </a:r>
            <a:endParaRPr lang="pt-BR" sz="1400" b="1" dirty="0" smtClean="0">
              <a:solidFill>
                <a:schemeClr val="tx1">
                  <a:lumMod val="75000"/>
                  <a:lumOff val="25000"/>
                </a:schemeClr>
              </a:solidFill>
            </a:endParaRPr>
          </a:p>
          <a:p>
            <a:pPr algn="just"/>
            <a:endParaRPr lang="pt-BR" sz="1400" b="1" dirty="0" smtClean="0">
              <a:solidFill>
                <a:schemeClr val="tx1">
                  <a:lumMod val="75000"/>
                  <a:lumOff val="25000"/>
                </a:schemeClr>
              </a:solidFill>
            </a:endParaRPr>
          </a:p>
          <a:p>
            <a:pPr algn="just"/>
            <a:r>
              <a:rPr lang="pt-BR" sz="1400" dirty="0" smtClean="0">
                <a:solidFill>
                  <a:schemeClr val="tx1">
                    <a:lumMod val="75000"/>
                    <a:lumOff val="25000"/>
                  </a:schemeClr>
                </a:solidFill>
              </a:rPr>
              <a:t>uma </a:t>
            </a:r>
            <a:r>
              <a:rPr lang="pt-BR" sz="1400" dirty="0" smtClean="0">
                <a:solidFill>
                  <a:schemeClr val="tx1">
                    <a:lumMod val="75000"/>
                    <a:lumOff val="25000"/>
                  </a:schemeClr>
                </a:solidFill>
              </a:rPr>
              <a:t>empresa vende um produto que não possui substitutos. </a:t>
            </a:r>
          </a:p>
          <a:p>
            <a:pPr algn="just"/>
            <a:endParaRPr lang="pt-BR" sz="1400" dirty="0">
              <a:solidFill>
                <a:schemeClr val="tx1">
                  <a:lumMod val="75000"/>
                  <a:lumOff val="25000"/>
                </a:schemeClr>
              </a:solidFill>
            </a:endParaRPr>
          </a:p>
          <a:p>
            <a:pPr algn="just"/>
            <a:r>
              <a:rPr lang="pt-BR" sz="1400" dirty="0" smtClean="0">
                <a:solidFill>
                  <a:schemeClr val="tx1">
                    <a:lumMod val="75000"/>
                    <a:lumOff val="25000"/>
                  </a:schemeClr>
                </a:solidFill>
              </a:rPr>
              <a:t>Isso pode ocorrer por conta de uma patente que garanta a exclusividade, pelo domínio de uma tecnologia ou pela escala de produção. </a:t>
            </a:r>
          </a:p>
          <a:p>
            <a:pPr algn="just"/>
            <a:endParaRPr lang="pt-BR" sz="1400" dirty="0">
              <a:solidFill>
                <a:schemeClr val="tx1">
                  <a:lumMod val="75000"/>
                  <a:lumOff val="25000"/>
                </a:schemeClr>
              </a:solidFill>
            </a:endParaRPr>
          </a:p>
          <a:p>
            <a:pPr algn="just"/>
            <a:r>
              <a:rPr lang="pt-BR" sz="1400" dirty="0" smtClean="0">
                <a:solidFill>
                  <a:schemeClr val="tx1">
                    <a:lumMod val="75000"/>
                    <a:lumOff val="25000"/>
                  </a:schemeClr>
                </a:solidFill>
              </a:rPr>
              <a:t>São, normalmente, encontrados nos serviços públicos, como no fornecimento de água e de energia. </a:t>
            </a:r>
            <a:endParaRPr lang="pt-BR" sz="1400" dirty="0" smtClean="0">
              <a:solidFill>
                <a:schemeClr val="tx1">
                  <a:lumMod val="75000"/>
                  <a:lumOff val="25000"/>
                </a:schemeClr>
              </a:solidFill>
            </a:endParaRPr>
          </a:p>
          <a:p>
            <a:pPr algn="just"/>
            <a:endParaRPr lang="pt-BR" sz="1400" dirty="0" smtClean="0">
              <a:solidFill>
                <a:schemeClr val="tx1">
                  <a:lumMod val="75000"/>
                  <a:lumOff val="25000"/>
                </a:schemeClr>
              </a:solidFill>
            </a:endParaRPr>
          </a:p>
          <a:p>
            <a:pPr algn="just"/>
            <a:r>
              <a:rPr lang="pt-BR" sz="1400" dirty="0" smtClean="0">
                <a:solidFill>
                  <a:schemeClr val="tx1">
                    <a:lumMod val="75000"/>
                    <a:lumOff val="25000"/>
                  </a:schemeClr>
                </a:solidFill>
              </a:rPr>
              <a:t>O </a:t>
            </a:r>
            <a:r>
              <a:rPr lang="pt-BR" sz="1400" dirty="0" smtClean="0">
                <a:solidFill>
                  <a:schemeClr val="tx1">
                    <a:lumMod val="75000"/>
                    <a:lumOff val="25000"/>
                  </a:schemeClr>
                </a:solidFill>
              </a:rPr>
              <a:t>monopólio, como único fornecedor de um bem, pode escolher o preço em que a quantidade demandada maximize sua receita e seu lucro. </a:t>
            </a:r>
            <a:endParaRPr lang="pt-BR" sz="1400" b="1" dirty="0" smtClean="0"/>
          </a:p>
        </p:txBody>
      </p:sp>
      <p:sp>
        <p:nvSpPr>
          <p:cNvPr id="6" name="CaixaDeTexto 5"/>
          <p:cNvSpPr txBox="1"/>
          <p:nvPr/>
        </p:nvSpPr>
        <p:spPr>
          <a:xfrm>
            <a:off x="9724" y="0"/>
            <a:ext cx="4991504" cy="400110"/>
          </a:xfrm>
          <a:prstGeom prst="rect">
            <a:avLst/>
          </a:prstGeom>
          <a:noFill/>
        </p:spPr>
        <p:txBody>
          <a:bodyPr wrap="square">
            <a:spAutoFit/>
          </a:bodyPr>
          <a:lstStyle/>
          <a:p>
            <a:pPr algn="ctr" defTabSz="685800" fontAlgn="auto">
              <a:spcBef>
                <a:spcPts val="0"/>
              </a:spcBef>
              <a:spcAft>
                <a:spcPts val="0"/>
              </a:spcAft>
              <a:defRPr/>
            </a:pPr>
            <a:r>
              <a:rPr lang="pt-BR" sz="2000" b="1" dirty="0" smtClean="0">
                <a:solidFill>
                  <a:schemeClr val="bg1"/>
                </a:solidFill>
                <a:effectLst>
                  <a:outerShdw blurRad="38100" dist="38100" dir="2700000" algn="tl">
                    <a:srgbClr val="000000">
                      <a:alpha val="43137"/>
                    </a:srgbClr>
                  </a:outerShdw>
                </a:effectLst>
                <a:latin typeface="Calibri"/>
                <a:ea typeface="+mn-ea"/>
                <a:cs typeface="Arial" pitchFamily="34" charset="0"/>
              </a:rPr>
              <a:t>GST 1078 - PANORAMA ECONÔMICO</a:t>
            </a:r>
            <a:endParaRPr lang="pt-BR" sz="2000" b="1" dirty="0">
              <a:solidFill>
                <a:schemeClr val="bg1"/>
              </a:solidFill>
              <a:effectLst>
                <a:outerShdw blurRad="38100" dist="38100" dir="2700000" algn="tl">
                  <a:srgbClr val="000000">
                    <a:alpha val="43137"/>
                  </a:srgbClr>
                </a:outerShdw>
              </a:effectLst>
              <a:latin typeface="Calibri"/>
              <a:ea typeface="+mn-ea"/>
              <a:cs typeface="Arial" pitchFamily="34" charset="0"/>
            </a:endParaRPr>
          </a:p>
        </p:txBody>
      </p:sp>
      <p:sp>
        <p:nvSpPr>
          <p:cNvPr id="9" name="CaixaDeTexto 8"/>
          <p:cNvSpPr txBox="1"/>
          <p:nvPr/>
        </p:nvSpPr>
        <p:spPr>
          <a:xfrm>
            <a:off x="448887" y="433500"/>
            <a:ext cx="2916952" cy="400110"/>
          </a:xfrm>
          <a:prstGeom prst="rect">
            <a:avLst/>
          </a:prstGeom>
          <a:noFill/>
        </p:spPr>
        <p:txBody>
          <a:bodyPr wrap="none" rtlCol="0">
            <a:spAutoFit/>
          </a:bodyPr>
          <a:lstStyle/>
          <a:p>
            <a:pPr marL="0" indent="0">
              <a:buFontTx/>
              <a:buNone/>
              <a:defRPr/>
            </a:pPr>
            <a:r>
              <a:rPr lang="pt-BR" sz="2000" b="1" dirty="0" smtClean="0">
                <a:solidFill>
                  <a:schemeClr val="bg1"/>
                </a:solidFill>
                <a:latin typeface="+mj-lt"/>
              </a:rPr>
              <a:t>As Estruturas de Mercado</a:t>
            </a:r>
            <a:endParaRPr lang="pt-BR" sz="2000" b="1" dirty="0">
              <a:solidFill>
                <a:schemeClr val="bg1"/>
              </a:solidFill>
              <a:latin typeface="+mj-lt"/>
            </a:endParaRPr>
          </a:p>
        </p:txBody>
      </p:sp>
      <p:sp>
        <p:nvSpPr>
          <p:cNvPr id="11" name="CaixaDeTexto 10"/>
          <p:cNvSpPr txBox="1"/>
          <p:nvPr/>
        </p:nvSpPr>
        <p:spPr>
          <a:xfrm>
            <a:off x="154150" y="810966"/>
            <a:ext cx="2118209" cy="338554"/>
          </a:xfrm>
          <a:prstGeom prst="rect">
            <a:avLst/>
          </a:prstGeom>
          <a:noFill/>
        </p:spPr>
        <p:txBody>
          <a:bodyPr wrap="none" rtlCol="0">
            <a:spAutoFit/>
          </a:bodyPr>
          <a:lstStyle/>
          <a:p>
            <a:pPr marL="0" indent="0">
              <a:buFontTx/>
              <a:buNone/>
              <a:defRPr/>
            </a:pPr>
            <a:r>
              <a:rPr lang="pt-BR" sz="1600" b="1" dirty="0" smtClean="0">
                <a:solidFill>
                  <a:srgbClr val="C00000"/>
                </a:solidFill>
                <a:latin typeface="+mj-lt"/>
              </a:rPr>
              <a:t>Estruturas de Mercado</a:t>
            </a:r>
            <a:endParaRPr lang="pt-BR" sz="1600" b="1" dirty="0">
              <a:solidFill>
                <a:srgbClr val="C00000"/>
              </a:solidFill>
              <a:latin typeface="+mj-lt"/>
            </a:endParaRPr>
          </a:p>
        </p:txBody>
      </p:sp>
      <p:pic>
        <p:nvPicPr>
          <p:cNvPr id="17409" name="Picture 1"/>
          <p:cNvPicPr>
            <a:picLocks noChangeAspect="1" noChangeArrowheads="1"/>
          </p:cNvPicPr>
          <p:nvPr/>
        </p:nvPicPr>
        <p:blipFill>
          <a:blip r:embed="rId3"/>
          <a:srcRect/>
          <a:stretch>
            <a:fillRect/>
          </a:stretch>
        </p:blipFill>
        <p:spPr bwMode="auto">
          <a:xfrm>
            <a:off x="7381952" y="710851"/>
            <a:ext cx="1435006" cy="1221425"/>
          </a:xfrm>
          <a:prstGeom prst="rect">
            <a:avLst/>
          </a:prstGeom>
          <a:noFill/>
          <a:ln w="9525">
            <a:noFill/>
            <a:miter lim="800000"/>
            <a:headEnd/>
            <a:tailEnd/>
          </a:ln>
        </p:spPr>
      </p:pic>
      <p:pic>
        <p:nvPicPr>
          <p:cNvPr id="17411" name="Picture 3" descr="Resultado de imagem para monopolio"/>
          <p:cNvPicPr>
            <a:picLocks noChangeAspect="1" noChangeArrowheads="1"/>
          </p:cNvPicPr>
          <p:nvPr/>
        </p:nvPicPr>
        <p:blipFill>
          <a:blip r:embed="rId4"/>
          <a:srcRect/>
          <a:stretch>
            <a:fillRect/>
          </a:stretch>
        </p:blipFill>
        <p:spPr bwMode="auto">
          <a:xfrm>
            <a:off x="6147170" y="3283021"/>
            <a:ext cx="2815623" cy="1689374"/>
          </a:xfrm>
          <a:prstGeom prst="rect">
            <a:avLst/>
          </a:prstGeom>
          <a:noFill/>
        </p:spPr>
      </p:pic>
      <p:pic>
        <p:nvPicPr>
          <p:cNvPr id="17413" name="Picture 5" descr="Resultado de imagem para monopolio"/>
          <p:cNvPicPr>
            <a:picLocks noChangeAspect="1" noChangeArrowheads="1"/>
          </p:cNvPicPr>
          <p:nvPr/>
        </p:nvPicPr>
        <p:blipFill>
          <a:blip r:embed="rId5"/>
          <a:srcRect/>
          <a:stretch>
            <a:fillRect/>
          </a:stretch>
        </p:blipFill>
        <p:spPr bwMode="auto">
          <a:xfrm>
            <a:off x="3924578" y="3362549"/>
            <a:ext cx="2148254" cy="1609845"/>
          </a:xfrm>
          <a:prstGeom prst="rect">
            <a:avLst/>
          </a:prstGeom>
          <a:noFill/>
        </p:spPr>
      </p:pic>
      <p:pic>
        <p:nvPicPr>
          <p:cNvPr id="17414" name="Picture 6"/>
          <p:cNvPicPr>
            <a:picLocks noChangeAspect="1" noChangeArrowheads="1"/>
          </p:cNvPicPr>
          <p:nvPr/>
        </p:nvPicPr>
        <p:blipFill>
          <a:blip r:embed="rId6"/>
          <a:srcRect/>
          <a:stretch>
            <a:fillRect/>
          </a:stretch>
        </p:blipFill>
        <p:spPr bwMode="auto">
          <a:xfrm>
            <a:off x="1475054" y="3543644"/>
            <a:ext cx="2282366" cy="1428750"/>
          </a:xfrm>
          <a:prstGeom prst="rect">
            <a:avLst/>
          </a:prstGeom>
          <a:noFill/>
          <a:ln w="9525">
            <a:noFill/>
            <a:miter lim="800000"/>
            <a:headEnd/>
            <a:tailEnd/>
          </a:ln>
        </p:spPr>
      </p:pic>
      <p:pic>
        <p:nvPicPr>
          <p:cNvPr id="17416" name="Picture 8" descr="Imagem relacionada"/>
          <p:cNvPicPr>
            <a:picLocks noChangeAspect="1" noChangeArrowheads="1"/>
          </p:cNvPicPr>
          <p:nvPr/>
        </p:nvPicPr>
        <p:blipFill>
          <a:blip r:embed="rId7"/>
          <a:srcRect/>
          <a:stretch>
            <a:fillRect/>
          </a:stretch>
        </p:blipFill>
        <p:spPr bwMode="auto">
          <a:xfrm>
            <a:off x="76465" y="3684308"/>
            <a:ext cx="1266132" cy="1169235"/>
          </a:xfrm>
          <a:prstGeom prst="rect">
            <a:avLst/>
          </a:prstGeom>
          <a:noFill/>
        </p:spPr>
      </p:pic>
    </p:spTree>
    <p:extLst>
      <p:ext uri="{BB962C8B-B14F-4D97-AF65-F5344CB8AC3E}">
        <p14:creationId xmlns:p14="http://schemas.microsoft.com/office/powerpoint/2010/main" xmlns="" val="8143381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3"/>
          <p:cNvSpPr>
            <a:spLocks noChangeArrowheads="1"/>
          </p:cNvSpPr>
          <p:nvPr/>
        </p:nvSpPr>
        <p:spPr bwMode="auto">
          <a:xfrm>
            <a:off x="6566520" y="4089286"/>
            <a:ext cx="2451020" cy="276999"/>
          </a:xfrm>
          <a:prstGeom prst="rect">
            <a:avLst/>
          </a:prstGeom>
          <a:noFill/>
          <a:ln>
            <a:noFill/>
          </a:ln>
          <a:extLst/>
        </p:spPr>
        <p:txBody>
          <a:bodyPr wrap="square">
            <a:spAutoFit/>
          </a:bodyPr>
          <a:lstStyle/>
          <a:p>
            <a:pPr>
              <a:defRPr/>
            </a:pPr>
            <a:r>
              <a:rPr lang="pt-BR" sz="1200" b="1" dirty="0">
                <a:solidFill>
                  <a:schemeClr val="tx2"/>
                </a:solidFill>
                <a:effectLst>
                  <a:outerShdw blurRad="38100" dist="38100" dir="2700000" algn="tl">
                    <a:srgbClr val="000000">
                      <a:alpha val="43137"/>
                    </a:srgbClr>
                  </a:outerShdw>
                </a:effectLst>
              </a:rPr>
              <a:t>e-mail: </a:t>
            </a:r>
            <a:r>
              <a:rPr lang="pt-BR" sz="1200" b="1" dirty="0">
                <a:solidFill>
                  <a:schemeClr val="tx2"/>
                </a:solidFill>
                <a:effectLst>
                  <a:outerShdw blurRad="38100" dist="38100" dir="2700000" algn="tl">
                    <a:srgbClr val="000000">
                      <a:alpha val="43137"/>
                    </a:srgbClr>
                  </a:outerShdw>
                </a:effectLst>
                <a:hlinkClick r:id="rId2"/>
              </a:rPr>
              <a:t>luizlobato0101@gmail.com</a:t>
            </a:r>
            <a:endParaRPr lang="pt-BR" sz="1200" b="1" dirty="0">
              <a:solidFill>
                <a:schemeClr val="tx2"/>
              </a:solidFill>
              <a:effectLst>
                <a:outerShdw blurRad="38100" dist="38100" dir="2700000" algn="tl">
                  <a:srgbClr val="000000">
                    <a:alpha val="43137"/>
                  </a:srgbClr>
                </a:outerShdw>
              </a:effectLst>
            </a:endParaRPr>
          </a:p>
        </p:txBody>
      </p:sp>
      <p:sp>
        <p:nvSpPr>
          <p:cNvPr id="9" name="Retângulo 8"/>
          <p:cNvSpPr/>
          <p:nvPr/>
        </p:nvSpPr>
        <p:spPr>
          <a:xfrm>
            <a:off x="99581" y="1923680"/>
            <a:ext cx="6723459" cy="11633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a:defRPr/>
            </a:pPr>
            <a:r>
              <a:rPr lang="pt-BR" sz="1200" b="1" dirty="0">
                <a:solidFill>
                  <a:schemeClr val="tx2"/>
                </a:solidFill>
                <a:effectLst>
                  <a:outerShdw blurRad="38100" dist="38100" dir="2700000" algn="tl">
                    <a:srgbClr val="000000">
                      <a:alpha val="43137"/>
                    </a:srgbClr>
                  </a:outerShdw>
                </a:effectLst>
                <a:ea typeface="MS PGothic" pitchFamily="34" charset="-128"/>
              </a:rPr>
              <a:t>Atuação:</a:t>
            </a:r>
          </a:p>
          <a:p>
            <a:pPr eaLnBrk="0" hangingPunct="0">
              <a:spcBef>
                <a:spcPct val="20000"/>
              </a:spcBef>
              <a:buFont typeface="Arial" pitchFamily="34" charset="0"/>
              <a:buChar char="•"/>
              <a:defRPr/>
            </a:pPr>
            <a:r>
              <a:rPr lang="pt-BR" sz="1200" b="1" kern="0" dirty="0">
                <a:solidFill>
                  <a:schemeClr val="tx2"/>
                </a:solidFill>
                <a:effectLst>
                  <a:outerShdw blurRad="38100" dist="38100" dir="2700000" algn="tl">
                    <a:srgbClr val="000000">
                      <a:alpha val="43137"/>
                    </a:srgbClr>
                  </a:outerShdw>
                </a:effectLst>
              </a:rPr>
              <a:t>Diretor Executivo do SINAERJ – (</a:t>
            </a:r>
            <a:r>
              <a:rPr lang="pt-BR" sz="750" b="1" kern="0" dirty="0">
                <a:solidFill>
                  <a:schemeClr val="tx2"/>
                </a:solidFill>
                <a:effectLst>
                  <a:outerShdw blurRad="38100" dist="38100" dir="2700000" algn="tl">
                    <a:srgbClr val="000000">
                      <a:alpha val="43137"/>
                    </a:srgbClr>
                  </a:outerShdw>
                </a:effectLst>
              </a:rPr>
              <a:t>SINDICATO DOS ADMINISTRADORES DO ESTADO DO RIO DE JANEIRO</a:t>
            </a:r>
            <a:r>
              <a:rPr lang="pt-BR" sz="1200" b="1" kern="0" dirty="0">
                <a:solidFill>
                  <a:schemeClr val="tx2"/>
                </a:solidFill>
                <a:effectLst>
                  <a:outerShdw blurRad="38100" dist="38100" dir="2700000" algn="tl">
                    <a:srgbClr val="000000">
                      <a:alpha val="43137"/>
                    </a:srgbClr>
                  </a:outerShdw>
                </a:effectLst>
              </a:rPr>
              <a:t>)</a:t>
            </a:r>
          </a:p>
          <a:p>
            <a:pPr eaLnBrk="0" hangingPunct="0">
              <a:spcBef>
                <a:spcPct val="20000"/>
              </a:spcBef>
              <a:buFont typeface="Arial" pitchFamily="34" charset="0"/>
              <a:buChar char="•"/>
              <a:defRPr/>
            </a:pPr>
            <a:r>
              <a:rPr lang="pt-BR" sz="1200" b="1" kern="0" dirty="0">
                <a:solidFill>
                  <a:schemeClr val="tx2"/>
                </a:solidFill>
                <a:effectLst>
                  <a:outerShdw blurRad="38100" dist="38100" dir="2700000" algn="tl">
                    <a:srgbClr val="000000">
                      <a:alpha val="43137"/>
                    </a:srgbClr>
                  </a:outerShdw>
                </a:effectLst>
              </a:rPr>
              <a:t>Coordenador da Comissão de Relações de Trabalho do Conselho Regional de administração – CRA-RJ</a:t>
            </a:r>
          </a:p>
          <a:p>
            <a:pPr eaLnBrk="0" hangingPunct="0">
              <a:spcBef>
                <a:spcPct val="20000"/>
              </a:spcBef>
              <a:buFont typeface="Arial" pitchFamily="34" charset="0"/>
              <a:buChar char="•"/>
              <a:defRPr/>
            </a:pPr>
            <a:r>
              <a:rPr lang="pt-BR" sz="1200" b="1" kern="0" dirty="0">
                <a:solidFill>
                  <a:schemeClr val="tx2"/>
                </a:solidFill>
                <a:effectLst>
                  <a:outerShdw blurRad="38100" dist="38100" dir="2700000" algn="tl">
                    <a:srgbClr val="000000">
                      <a:alpha val="43137"/>
                    </a:srgbClr>
                  </a:outerShdw>
                </a:effectLst>
              </a:rPr>
              <a:t>Presidente do Conselho Municipal de Trabalho Emprego e Renda – Nova Iguaçu - PMNI</a:t>
            </a:r>
          </a:p>
          <a:p>
            <a:pPr eaLnBrk="0" hangingPunct="0">
              <a:spcBef>
                <a:spcPct val="20000"/>
              </a:spcBef>
              <a:buFont typeface="Arial" pitchFamily="34" charset="0"/>
              <a:buChar char="•"/>
              <a:defRPr/>
            </a:pPr>
            <a:r>
              <a:rPr lang="pt-BR" sz="1200" b="1" kern="0" dirty="0">
                <a:solidFill>
                  <a:schemeClr val="tx2"/>
                </a:solidFill>
                <a:effectLst>
                  <a:outerShdw blurRad="38100" dist="38100" dir="2700000" algn="tl">
                    <a:srgbClr val="000000">
                      <a:alpha val="43137"/>
                    </a:srgbClr>
                  </a:outerShdw>
                </a:effectLst>
              </a:rPr>
              <a:t>Diretor Executivo da Assertiva Inteligência Empresarial .</a:t>
            </a:r>
            <a:endParaRPr lang="pt-BR" sz="1200" dirty="0">
              <a:solidFill>
                <a:schemeClr val="tx2"/>
              </a:solidFill>
              <a:effectLst>
                <a:outerShdw blurRad="38100" dist="38100" dir="2700000" algn="tl">
                  <a:srgbClr val="000000">
                    <a:alpha val="43137"/>
                  </a:srgbClr>
                </a:outerShdw>
              </a:effectLst>
              <a:ea typeface="MS PGothic" pitchFamily="34" charset="-128"/>
            </a:endParaRPr>
          </a:p>
        </p:txBody>
      </p:sp>
      <p:sp>
        <p:nvSpPr>
          <p:cNvPr id="11" name="Retângulo 10"/>
          <p:cNvSpPr/>
          <p:nvPr/>
        </p:nvSpPr>
        <p:spPr>
          <a:xfrm>
            <a:off x="399985" y="3071251"/>
            <a:ext cx="4570848" cy="1269578"/>
          </a:xfrm>
          <a:prstGeom prst="rect">
            <a:avLst/>
          </a:prstGeom>
        </p:spPr>
        <p:txBody>
          <a:bodyPr wrap="square">
            <a:spAutoFit/>
          </a:bodyPr>
          <a:lstStyle/>
          <a:p>
            <a:pPr>
              <a:defRPr/>
            </a:pPr>
            <a:r>
              <a:rPr lang="pt-BR" sz="1275" b="1" dirty="0">
                <a:solidFill>
                  <a:schemeClr val="tx2"/>
                </a:solidFill>
                <a:effectLst>
                  <a:outerShdw blurRad="38100" dist="38100" dir="2700000" algn="tl">
                    <a:srgbClr val="000000">
                      <a:alpha val="43137"/>
                    </a:srgbClr>
                  </a:outerShdw>
                </a:effectLst>
              </a:rPr>
              <a:t>Formação:</a:t>
            </a:r>
          </a:p>
          <a:p>
            <a:pPr>
              <a:buFontTx/>
              <a:buChar char="•"/>
              <a:defRPr/>
            </a:pPr>
            <a:r>
              <a:rPr lang="pt-BR" sz="1275" b="1" dirty="0">
                <a:solidFill>
                  <a:schemeClr val="tx2"/>
                </a:solidFill>
                <a:effectLst>
                  <a:outerShdw blurRad="38100" dist="38100" dir="2700000" algn="tl">
                    <a:srgbClr val="000000">
                      <a:alpha val="43137"/>
                    </a:srgbClr>
                  </a:outerShdw>
                </a:effectLst>
              </a:rPr>
              <a:t>Administrador e Economista – UFRRJ / UNESA</a:t>
            </a:r>
          </a:p>
          <a:p>
            <a:pPr>
              <a:buFontTx/>
              <a:buChar char="•"/>
              <a:defRPr/>
            </a:pPr>
            <a:r>
              <a:rPr lang="pt-BR" sz="1275" b="1" dirty="0">
                <a:solidFill>
                  <a:schemeClr val="tx2"/>
                </a:solidFill>
                <a:effectLst>
                  <a:outerShdw blurRad="38100" dist="38100" dir="2700000" algn="tl">
                    <a:srgbClr val="000000">
                      <a:alpha val="43137"/>
                    </a:srgbClr>
                  </a:outerShdw>
                </a:effectLst>
              </a:rPr>
              <a:t>Especialista em Auditoria e Perícia Contábil - UNESA</a:t>
            </a:r>
          </a:p>
          <a:p>
            <a:pPr>
              <a:buFontTx/>
              <a:buChar char="•"/>
              <a:defRPr/>
            </a:pPr>
            <a:r>
              <a:rPr lang="pt-BR" sz="1275" b="1" dirty="0">
                <a:solidFill>
                  <a:schemeClr val="tx2"/>
                </a:solidFill>
                <a:effectLst>
                  <a:outerShdw blurRad="38100" dist="38100" dir="2700000" algn="tl">
                    <a:srgbClr val="000000">
                      <a:alpha val="43137"/>
                    </a:srgbClr>
                  </a:outerShdw>
                </a:effectLst>
              </a:rPr>
              <a:t>Mestre em Planejamento Urbano e Educação – UFRJ</a:t>
            </a:r>
          </a:p>
          <a:p>
            <a:pPr>
              <a:buFontTx/>
              <a:buChar char="•"/>
              <a:defRPr/>
            </a:pPr>
            <a:r>
              <a:rPr lang="pt-BR" sz="1275" b="1" dirty="0">
                <a:solidFill>
                  <a:schemeClr val="tx2"/>
                </a:solidFill>
                <a:effectLst>
                  <a:outerShdw blurRad="38100" dist="38100" dir="2700000" algn="tl">
                    <a:srgbClr val="000000">
                      <a:alpha val="43137"/>
                    </a:srgbClr>
                  </a:outerShdw>
                </a:effectLst>
              </a:rPr>
              <a:t>Diversas Especializações nas áreas de:</a:t>
            </a:r>
          </a:p>
          <a:p>
            <a:pPr lvl="1">
              <a:buFont typeface="Courier New" pitchFamily="49" charset="0"/>
              <a:buChar char="o"/>
              <a:defRPr/>
            </a:pPr>
            <a:r>
              <a:rPr lang="pt-BR" sz="1275" b="1" dirty="0">
                <a:solidFill>
                  <a:schemeClr val="tx2"/>
                </a:solidFill>
                <a:effectLst>
                  <a:outerShdw blurRad="38100" dist="38100" dir="2700000" algn="tl">
                    <a:srgbClr val="000000">
                      <a:alpha val="43137"/>
                    </a:srgbClr>
                  </a:outerShdw>
                </a:effectLst>
              </a:rPr>
              <a:t> Auditoria,  Perícia,  Contabilidade e  Educação. </a:t>
            </a:r>
          </a:p>
        </p:txBody>
      </p:sp>
      <p:sp>
        <p:nvSpPr>
          <p:cNvPr id="12" name="TextBox 6"/>
          <p:cNvSpPr txBox="1">
            <a:spLocks noChangeArrowheads="1"/>
          </p:cNvSpPr>
          <p:nvPr/>
        </p:nvSpPr>
        <p:spPr bwMode="auto">
          <a:xfrm>
            <a:off x="1143000" y="-20241"/>
            <a:ext cx="3644504" cy="553998"/>
          </a:xfrm>
          <a:prstGeom prst="rect">
            <a:avLst/>
          </a:prstGeom>
          <a:noFill/>
          <a:ln>
            <a:noFill/>
          </a:ln>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defRPr/>
            </a:pPr>
            <a:r>
              <a:rPr lang="pt-BR" sz="3000" b="1" dirty="0">
                <a:solidFill>
                  <a:schemeClr val="tx2"/>
                </a:solidFill>
                <a:effectLst>
                  <a:outerShdw blurRad="38100" dist="38100" dir="2700000" algn="tl">
                    <a:srgbClr val="000000">
                      <a:alpha val="43137"/>
                    </a:srgbClr>
                  </a:outerShdw>
                </a:effectLst>
                <a:latin typeface="Broadway" pitchFamily="82" charset="0"/>
              </a:rPr>
              <a:t>APRESENTAÇÃO</a:t>
            </a:r>
            <a:endParaRPr lang="pt-BR" sz="3000" dirty="0">
              <a:solidFill>
                <a:schemeClr val="tx2"/>
              </a:solidFill>
              <a:effectLst>
                <a:outerShdw blurRad="38100" dist="38100" dir="2700000" algn="tl">
                  <a:srgbClr val="000000">
                    <a:alpha val="43137"/>
                  </a:srgbClr>
                </a:outerShdw>
              </a:effectLst>
              <a:latin typeface="Broadway" pitchFamily="82" charset="0"/>
            </a:endParaRPr>
          </a:p>
        </p:txBody>
      </p:sp>
      <p:sp>
        <p:nvSpPr>
          <p:cNvPr id="14" name="Retângulo 13"/>
          <p:cNvSpPr/>
          <p:nvPr/>
        </p:nvSpPr>
        <p:spPr>
          <a:xfrm>
            <a:off x="-14590" y="1364162"/>
            <a:ext cx="4131078" cy="553998"/>
          </a:xfrm>
          <a:prstGeom prst="rect">
            <a:avLst/>
          </a:prstGeom>
        </p:spPr>
        <p:txBody>
          <a:bodyPr wrap="square">
            <a:spAutoFit/>
          </a:bodyPr>
          <a:lstStyle/>
          <a:p>
            <a:pPr>
              <a:defRPr/>
            </a:pPr>
            <a:r>
              <a:rPr lang="pt-BR" sz="1200" b="1" dirty="0">
                <a:solidFill>
                  <a:schemeClr val="tx2"/>
                </a:solidFill>
                <a:effectLst>
                  <a:outerShdw blurRad="38100" dist="38100" dir="2700000" algn="tl">
                    <a:srgbClr val="000000">
                      <a:alpha val="43137"/>
                    </a:srgbClr>
                  </a:outerShdw>
                </a:effectLst>
              </a:rPr>
              <a:t>MINI CURRÍCULO DO PROFESSOR</a:t>
            </a:r>
          </a:p>
          <a:p>
            <a:pPr>
              <a:defRPr/>
            </a:pPr>
            <a:r>
              <a:rPr lang="pt-BR" sz="1200" b="1" dirty="0">
                <a:solidFill>
                  <a:schemeClr val="tx2"/>
                </a:solidFill>
                <a:effectLst>
                  <a:outerShdw blurRad="38100" dist="38100" dir="2700000" algn="tl">
                    <a:srgbClr val="000000">
                      <a:alpha val="43137"/>
                    </a:srgbClr>
                  </a:outerShdw>
                </a:effectLst>
              </a:rPr>
              <a:t>	</a:t>
            </a:r>
            <a:r>
              <a:rPr lang="pt-BR" b="1" dirty="0" smtClean="0">
                <a:solidFill>
                  <a:schemeClr val="tx2"/>
                </a:solidFill>
                <a:effectLst>
                  <a:outerShdw blurRad="38100" dist="38100" dir="2700000" algn="tl">
                    <a:srgbClr val="000000">
                      <a:alpha val="43137"/>
                    </a:srgbClr>
                  </a:outerShdw>
                </a:effectLst>
              </a:rPr>
              <a:t>Adm. Msc. Luiz Cláudio Brites Lobato</a:t>
            </a:r>
            <a:endParaRPr lang="pt-BR" b="1" dirty="0">
              <a:solidFill>
                <a:schemeClr val="tx2"/>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3" cstate="print"/>
          <a:srcRect/>
          <a:stretch>
            <a:fillRect/>
          </a:stretch>
        </p:blipFill>
        <p:spPr bwMode="auto">
          <a:xfrm>
            <a:off x="6907560" y="2453793"/>
            <a:ext cx="2085784" cy="1481966"/>
          </a:xfrm>
          <a:prstGeom prst="rect">
            <a:avLst/>
          </a:prstGeom>
          <a:noFill/>
          <a:ln w="9525">
            <a:noFill/>
            <a:miter lim="800000"/>
            <a:headEnd/>
            <a:tailEnd/>
          </a:ln>
          <a:effectLst/>
        </p:spPr>
      </p:pic>
      <p:pic>
        <p:nvPicPr>
          <p:cNvPr id="10" name="Picture 2" descr="http://servicosweb.cnpq.br/wspessoa/servletrecuperafoto?tipo=1&amp;id=K4755251Z8"/>
          <p:cNvPicPr>
            <a:picLocks noChangeAspect="1" noChangeArrowheads="1"/>
          </p:cNvPicPr>
          <p:nvPr/>
        </p:nvPicPr>
        <p:blipFill>
          <a:blip r:embed="rId4" cstate="print"/>
          <a:srcRect/>
          <a:stretch>
            <a:fillRect/>
          </a:stretch>
        </p:blipFill>
        <p:spPr bwMode="auto">
          <a:xfrm>
            <a:off x="7180309" y="74028"/>
            <a:ext cx="1890713" cy="1377553"/>
          </a:xfrm>
          <a:prstGeom prst="rect">
            <a:avLst/>
          </a:prstGeom>
          <a:noFill/>
          <a:ln w="9525">
            <a:noFill/>
            <a:miter lim="800000"/>
            <a:headEnd/>
            <a:tailEnd/>
          </a:ln>
        </p:spPr>
      </p:pic>
    </p:spTree>
    <p:extLst>
      <p:ext uri="{BB962C8B-B14F-4D97-AF65-F5344CB8AC3E}">
        <p14:creationId xmlns:p14="http://schemas.microsoft.com/office/powerpoint/2010/main" xmlns="" val="6627978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54148" y="1149520"/>
            <a:ext cx="8989852" cy="3754874"/>
          </a:xfrm>
          <a:prstGeom prst="rect">
            <a:avLst/>
          </a:prstGeom>
        </p:spPr>
        <p:txBody>
          <a:bodyPr wrap="square">
            <a:spAutoFit/>
          </a:bodyPr>
          <a:lstStyle/>
          <a:p>
            <a:pPr algn="just"/>
            <a:r>
              <a:rPr lang="pt-BR" sz="1400" b="1" dirty="0" smtClean="0">
                <a:solidFill>
                  <a:schemeClr val="tx1">
                    <a:lumMod val="75000"/>
                    <a:lumOff val="25000"/>
                  </a:schemeClr>
                </a:solidFill>
              </a:rPr>
              <a:t>d) Oligopólio: </a:t>
            </a:r>
            <a:endParaRPr lang="pt-BR" sz="1400" b="1" dirty="0" smtClean="0">
              <a:solidFill>
                <a:schemeClr val="tx1">
                  <a:lumMod val="75000"/>
                  <a:lumOff val="25000"/>
                </a:schemeClr>
              </a:solidFill>
            </a:endParaRPr>
          </a:p>
          <a:p>
            <a:pPr algn="just"/>
            <a:endParaRPr lang="pt-BR" sz="1400" b="1" dirty="0" smtClean="0">
              <a:solidFill>
                <a:schemeClr val="tx1">
                  <a:lumMod val="75000"/>
                  <a:lumOff val="25000"/>
                </a:schemeClr>
              </a:solidFill>
            </a:endParaRPr>
          </a:p>
          <a:p>
            <a:pPr algn="just"/>
            <a:r>
              <a:rPr lang="pt-BR" sz="1400" dirty="0" smtClean="0">
                <a:solidFill>
                  <a:schemeClr val="tx1">
                    <a:lumMod val="75000"/>
                    <a:lumOff val="25000"/>
                  </a:schemeClr>
                </a:solidFill>
              </a:rPr>
              <a:t>pequeno </a:t>
            </a:r>
            <a:r>
              <a:rPr lang="pt-BR" sz="1400" dirty="0" smtClean="0">
                <a:solidFill>
                  <a:schemeClr val="tx1">
                    <a:lumMod val="75000"/>
                    <a:lumOff val="25000"/>
                  </a:schemeClr>
                </a:solidFill>
              </a:rPr>
              <a:t>número de ofertantes de um mesmo produto, mas que mantém certo grau de diferenciação, fazendo que as ações de uma em relação ao preço e ao produto afete as demais, quer dizer, afete o mercado como um todo. </a:t>
            </a:r>
          </a:p>
          <a:p>
            <a:pPr algn="just"/>
            <a:endParaRPr lang="pt-BR" sz="1400" dirty="0">
              <a:solidFill>
                <a:schemeClr val="tx1">
                  <a:lumMod val="75000"/>
                  <a:lumOff val="25000"/>
                </a:schemeClr>
              </a:solidFill>
            </a:endParaRPr>
          </a:p>
          <a:p>
            <a:pPr algn="just"/>
            <a:r>
              <a:rPr lang="pt-BR" sz="1400" dirty="0" smtClean="0">
                <a:solidFill>
                  <a:schemeClr val="tx1">
                    <a:lumMod val="75000"/>
                    <a:lumOff val="25000"/>
                  </a:schemeClr>
                </a:solidFill>
              </a:rPr>
              <a:t>Existe uma competição de preços mantida em estritos limites, pois qualquer movimento mais acentuado na tentativa de aumentar a participação de mercado pode ter como resultante uma guerra de preços, em caso de redução unilateral, ou exclusão do mercado, em caso de elevação. </a:t>
            </a:r>
          </a:p>
          <a:p>
            <a:pPr algn="just"/>
            <a:endParaRPr lang="pt-BR" sz="1400" dirty="0">
              <a:solidFill>
                <a:schemeClr val="tx1">
                  <a:lumMod val="75000"/>
                  <a:lumOff val="25000"/>
                </a:schemeClr>
              </a:solidFill>
            </a:endParaRPr>
          </a:p>
          <a:p>
            <a:pPr algn="just"/>
            <a:r>
              <a:rPr lang="pt-BR" sz="1400" dirty="0" smtClean="0">
                <a:solidFill>
                  <a:schemeClr val="tx1">
                    <a:lumMod val="75000"/>
                    <a:lumOff val="25000"/>
                  </a:schemeClr>
                </a:solidFill>
              </a:rPr>
              <a:t>É a forma predominante de organização de mercados dos setores mais dinâmicos da economia, como o automobilístico, o de eletrodomésticos, o de produtos de higiene, entre outros. O grau de diferenciação dos produtos é identificado diretamente pela marca. </a:t>
            </a:r>
          </a:p>
          <a:p>
            <a:pPr algn="just"/>
            <a:endParaRPr lang="pt-BR" sz="1400" dirty="0" smtClean="0">
              <a:solidFill>
                <a:schemeClr val="tx1">
                  <a:lumMod val="75000"/>
                  <a:lumOff val="25000"/>
                </a:schemeClr>
              </a:solidFill>
            </a:endParaRPr>
          </a:p>
          <a:p>
            <a:endParaRPr lang="pt-BR" sz="1400" dirty="0" smtClean="0"/>
          </a:p>
          <a:p>
            <a:endParaRPr lang="pt-BR" sz="1400" b="1" dirty="0" smtClean="0"/>
          </a:p>
          <a:p>
            <a:pPr>
              <a:defRPr/>
            </a:pPr>
            <a:endParaRPr lang="pt-BR" sz="1400" b="1" dirty="0" smtClean="0"/>
          </a:p>
          <a:p>
            <a:pPr marL="1198563" lvl="2" indent="-285750">
              <a:defRPr/>
            </a:pPr>
            <a:endParaRPr lang="pt-BR" sz="1400" b="1" dirty="0" smtClean="0"/>
          </a:p>
        </p:txBody>
      </p:sp>
      <p:sp>
        <p:nvSpPr>
          <p:cNvPr id="6" name="CaixaDeTexto 5"/>
          <p:cNvSpPr txBox="1"/>
          <p:nvPr/>
        </p:nvSpPr>
        <p:spPr>
          <a:xfrm>
            <a:off x="9724" y="0"/>
            <a:ext cx="4991504" cy="400110"/>
          </a:xfrm>
          <a:prstGeom prst="rect">
            <a:avLst/>
          </a:prstGeom>
          <a:noFill/>
        </p:spPr>
        <p:txBody>
          <a:bodyPr wrap="square">
            <a:spAutoFit/>
          </a:bodyPr>
          <a:lstStyle/>
          <a:p>
            <a:pPr algn="ctr" defTabSz="685800" fontAlgn="auto">
              <a:spcBef>
                <a:spcPts val="0"/>
              </a:spcBef>
              <a:spcAft>
                <a:spcPts val="0"/>
              </a:spcAft>
              <a:defRPr/>
            </a:pPr>
            <a:r>
              <a:rPr lang="pt-BR" sz="2000" b="1" dirty="0" smtClean="0">
                <a:solidFill>
                  <a:schemeClr val="bg1"/>
                </a:solidFill>
                <a:effectLst>
                  <a:outerShdw blurRad="38100" dist="38100" dir="2700000" algn="tl">
                    <a:srgbClr val="000000">
                      <a:alpha val="43137"/>
                    </a:srgbClr>
                  </a:outerShdw>
                </a:effectLst>
                <a:latin typeface="Calibri"/>
                <a:ea typeface="+mn-ea"/>
                <a:cs typeface="Arial" pitchFamily="34" charset="0"/>
              </a:rPr>
              <a:t>GST 1078 - PANORAMA ECONÔMICO</a:t>
            </a:r>
            <a:endParaRPr lang="pt-BR" sz="2000" b="1" dirty="0">
              <a:solidFill>
                <a:schemeClr val="bg1"/>
              </a:solidFill>
              <a:effectLst>
                <a:outerShdw blurRad="38100" dist="38100" dir="2700000" algn="tl">
                  <a:srgbClr val="000000">
                    <a:alpha val="43137"/>
                  </a:srgbClr>
                </a:outerShdw>
              </a:effectLst>
              <a:latin typeface="Calibri"/>
              <a:ea typeface="+mn-ea"/>
              <a:cs typeface="Arial" pitchFamily="34" charset="0"/>
            </a:endParaRPr>
          </a:p>
        </p:txBody>
      </p:sp>
      <p:sp>
        <p:nvSpPr>
          <p:cNvPr id="9" name="CaixaDeTexto 8"/>
          <p:cNvSpPr txBox="1"/>
          <p:nvPr/>
        </p:nvSpPr>
        <p:spPr>
          <a:xfrm>
            <a:off x="448887" y="433500"/>
            <a:ext cx="2916952" cy="400110"/>
          </a:xfrm>
          <a:prstGeom prst="rect">
            <a:avLst/>
          </a:prstGeom>
          <a:noFill/>
        </p:spPr>
        <p:txBody>
          <a:bodyPr wrap="none" rtlCol="0">
            <a:spAutoFit/>
          </a:bodyPr>
          <a:lstStyle/>
          <a:p>
            <a:pPr marL="0" indent="0">
              <a:buFontTx/>
              <a:buNone/>
              <a:defRPr/>
            </a:pPr>
            <a:r>
              <a:rPr lang="pt-BR" sz="2000" b="1" dirty="0" smtClean="0">
                <a:solidFill>
                  <a:schemeClr val="bg1"/>
                </a:solidFill>
                <a:latin typeface="+mj-lt"/>
              </a:rPr>
              <a:t>As Estruturas de Mercado</a:t>
            </a:r>
            <a:endParaRPr lang="pt-BR" sz="2000" b="1" dirty="0">
              <a:solidFill>
                <a:schemeClr val="bg1"/>
              </a:solidFill>
              <a:latin typeface="+mj-lt"/>
            </a:endParaRPr>
          </a:p>
        </p:txBody>
      </p:sp>
      <p:sp>
        <p:nvSpPr>
          <p:cNvPr id="11" name="CaixaDeTexto 10"/>
          <p:cNvSpPr txBox="1"/>
          <p:nvPr/>
        </p:nvSpPr>
        <p:spPr>
          <a:xfrm>
            <a:off x="154150" y="810966"/>
            <a:ext cx="2118209" cy="338554"/>
          </a:xfrm>
          <a:prstGeom prst="rect">
            <a:avLst/>
          </a:prstGeom>
          <a:noFill/>
        </p:spPr>
        <p:txBody>
          <a:bodyPr wrap="none" rtlCol="0">
            <a:spAutoFit/>
          </a:bodyPr>
          <a:lstStyle/>
          <a:p>
            <a:pPr marL="0" indent="0">
              <a:buFontTx/>
              <a:buNone/>
              <a:defRPr/>
            </a:pPr>
            <a:r>
              <a:rPr lang="pt-BR" sz="1600" b="1" dirty="0" smtClean="0">
                <a:solidFill>
                  <a:srgbClr val="C00000"/>
                </a:solidFill>
                <a:latin typeface="+mj-lt"/>
              </a:rPr>
              <a:t>Estruturas de Mercado</a:t>
            </a:r>
            <a:endParaRPr lang="pt-BR" sz="1600" b="1" dirty="0">
              <a:solidFill>
                <a:srgbClr val="C00000"/>
              </a:solidFill>
              <a:latin typeface="+mj-lt"/>
            </a:endParaRPr>
          </a:p>
        </p:txBody>
      </p:sp>
      <p:pic>
        <p:nvPicPr>
          <p:cNvPr id="15362" name="Picture 2" descr="Imagem relacionada"/>
          <p:cNvPicPr>
            <a:picLocks noChangeAspect="1" noChangeArrowheads="1"/>
          </p:cNvPicPr>
          <p:nvPr/>
        </p:nvPicPr>
        <p:blipFill>
          <a:blip r:embed="rId3"/>
          <a:srcRect/>
          <a:stretch>
            <a:fillRect/>
          </a:stretch>
        </p:blipFill>
        <p:spPr bwMode="auto">
          <a:xfrm>
            <a:off x="9725" y="3763036"/>
            <a:ext cx="1278445" cy="1227308"/>
          </a:xfrm>
          <a:prstGeom prst="rect">
            <a:avLst/>
          </a:prstGeom>
          <a:noFill/>
        </p:spPr>
      </p:pic>
      <p:pic>
        <p:nvPicPr>
          <p:cNvPr id="15363" name="Picture 3"/>
          <p:cNvPicPr>
            <a:picLocks noChangeAspect="1" noChangeArrowheads="1"/>
          </p:cNvPicPr>
          <p:nvPr/>
        </p:nvPicPr>
        <p:blipFill>
          <a:blip r:embed="rId4"/>
          <a:srcRect/>
          <a:stretch>
            <a:fillRect/>
          </a:stretch>
        </p:blipFill>
        <p:spPr bwMode="auto">
          <a:xfrm>
            <a:off x="7014850" y="669987"/>
            <a:ext cx="1994306" cy="759736"/>
          </a:xfrm>
          <a:prstGeom prst="rect">
            <a:avLst/>
          </a:prstGeom>
          <a:noFill/>
          <a:ln w="9525">
            <a:noFill/>
            <a:miter lim="800000"/>
            <a:headEnd/>
            <a:tailEnd/>
          </a:ln>
        </p:spPr>
      </p:pic>
      <p:pic>
        <p:nvPicPr>
          <p:cNvPr id="15364" name="Picture 4"/>
          <p:cNvPicPr>
            <a:picLocks noChangeAspect="1" noChangeArrowheads="1"/>
          </p:cNvPicPr>
          <p:nvPr/>
        </p:nvPicPr>
        <p:blipFill>
          <a:blip r:embed="rId5"/>
          <a:srcRect/>
          <a:stretch>
            <a:fillRect/>
          </a:stretch>
        </p:blipFill>
        <p:spPr bwMode="auto">
          <a:xfrm>
            <a:off x="1221466" y="3838464"/>
            <a:ext cx="2574983" cy="1081358"/>
          </a:xfrm>
          <a:prstGeom prst="rect">
            <a:avLst/>
          </a:prstGeom>
          <a:noFill/>
          <a:ln w="9525">
            <a:noFill/>
            <a:miter lim="800000"/>
            <a:headEnd/>
            <a:tailEnd/>
          </a:ln>
        </p:spPr>
      </p:pic>
      <p:pic>
        <p:nvPicPr>
          <p:cNvPr id="15365" name="Picture 5"/>
          <p:cNvPicPr>
            <a:picLocks noChangeAspect="1" noChangeArrowheads="1"/>
          </p:cNvPicPr>
          <p:nvPr/>
        </p:nvPicPr>
        <p:blipFill>
          <a:blip r:embed="rId6"/>
          <a:srcRect/>
          <a:stretch>
            <a:fillRect/>
          </a:stretch>
        </p:blipFill>
        <p:spPr bwMode="auto">
          <a:xfrm>
            <a:off x="4973472" y="3620464"/>
            <a:ext cx="4095750" cy="1323975"/>
          </a:xfrm>
          <a:prstGeom prst="rect">
            <a:avLst/>
          </a:prstGeom>
          <a:noFill/>
          <a:ln w="9525">
            <a:noFill/>
            <a:miter lim="800000"/>
            <a:headEnd/>
            <a:tailEnd/>
          </a:ln>
        </p:spPr>
      </p:pic>
      <p:pic>
        <p:nvPicPr>
          <p:cNvPr id="15366" name="Picture 6"/>
          <p:cNvPicPr>
            <a:picLocks noChangeAspect="1" noChangeArrowheads="1"/>
          </p:cNvPicPr>
          <p:nvPr/>
        </p:nvPicPr>
        <p:blipFill>
          <a:blip r:embed="rId7"/>
          <a:srcRect/>
          <a:stretch>
            <a:fillRect/>
          </a:stretch>
        </p:blipFill>
        <p:spPr bwMode="auto">
          <a:xfrm>
            <a:off x="3836174" y="3708068"/>
            <a:ext cx="1123950" cy="1209675"/>
          </a:xfrm>
          <a:prstGeom prst="rect">
            <a:avLst/>
          </a:prstGeom>
          <a:noFill/>
          <a:ln w="9525">
            <a:noFill/>
            <a:miter lim="800000"/>
            <a:headEnd/>
            <a:tailEnd/>
          </a:ln>
        </p:spPr>
      </p:pic>
    </p:spTree>
    <p:extLst>
      <p:ext uri="{BB962C8B-B14F-4D97-AF65-F5344CB8AC3E}">
        <p14:creationId xmlns:p14="http://schemas.microsoft.com/office/powerpoint/2010/main" xmlns="" val="16351076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Imagem relacionada"/>
          <p:cNvPicPr>
            <a:picLocks noChangeAspect="1" noChangeArrowheads="1"/>
          </p:cNvPicPr>
          <p:nvPr/>
        </p:nvPicPr>
        <p:blipFill>
          <a:blip r:embed="rId3"/>
          <a:srcRect/>
          <a:stretch>
            <a:fillRect/>
          </a:stretch>
        </p:blipFill>
        <p:spPr bwMode="auto">
          <a:xfrm>
            <a:off x="6701152" y="2672143"/>
            <a:ext cx="2283277" cy="2283278"/>
          </a:xfrm>
          <a:prstGeom prst="rect">
            <a:avLst/>
          </a:prstGeom>
          <a:noFill/>
        </p:spPr>
      </p:pic>
      <p:pic>
        <p:nvPicPr>
          <p:cNvPr id="13314" name="Picture 2" descr="Imagem relacionada"/>
          <p:cNvPicPr>
            <a:picLocks noChangeAspect="1" noChangeArrowheads="1"/>
          </p:cNvPicPr>
          <p:nvPr/>
        </p:nvPicPr>
        <p:blipFill>
          <a:blip r:embed="rId4"/>
          <a:srcRect/>
          <a:stretch>
            <a:fillRect/>
          </a:stretch>
        </p:blipFill>
        <p:spPr bwMode="auto">
          <a:xfrm flipH="1">
            <a:off x="7722341" y="611812"/>
            <a:ext cx="1241450" cy="630806"/>
          </a:xfrm>
          <a:prstGeom prst="rect">
            <a:avLst/>
          </a:prstGeom>
          <a:noFill/>
        </p:spPr>
      </p:pic>
      <p:sp>
        <p:nvSpPr>
          <p:cNvPr id="10" name="CaixaDeTexto 9"/>
          <p:cNvSpPr txBox="1"/>
          <p:nvPr/>
        </p:nvSpPr>
        <p:spPr>
          <a:xfrm>
            <a:off x="191065" y="805370"/>
            <a:ext cx="1007007" cy="338554"/>
          </a:xfrm>
          <a:prstGeom prst="rect">
            <a:avLst/>
          </a:prstGeom>
          <a:noFill/>
        </p:spPr>
        <p:txBody>
          <a:bodyPr wrap="none" rtlCol="0">
            <a:spAutoFit/>
          </a:bodyPr>
          <a:lstStyle/>
          <a:p>
            <a:pPr marL="0" indent="0">
              <a:buFontTx/>
              <a:buNone/>
              <a:defRPr/>
            </a:pPr>
            <a:r>
              <a:rPr lang="pt-BR" sz="1600" b="1" dirty="0" smtClean="0">
                <a:solidFill>
                  <a:srgbClr val="00B050"/>
                </a:solidFill>
                <a:effectLst>
                  <a:outerShdw blurRad="38100" dist="38100" dir="2700000" algn="tl">
                    <a:srgbClr val="000000">
                      <a:alpha val="43137"/>
                    </a:srgbClr>
                  </a:outerShdw>
                </a:effectLst>
                <a:latin typeface="+mj-lt"/>
              </a:rPr>
              <a:t>Demanda</a:t>
            </a:r>
            <a:endParaRPr lang="pt-BR" sz="1600" b="1" dirty="0">
              <a:solidFill>
                <a:srgbClr val="00B050"/>
              </a:solidFill>
              <a:effectLst>
                <a:outerShdw blurRad="38100" dist="38100" dir="2700000" algn="tl">
                  <a:srgbClr val="000000">
                    <a:alpha val="43137"/>
                  </a:srgbClr>
                </a:outerShdw>
              </a:effectLst>
              <a:latin typeface="+mj-lt"/>
            </a:endParaRPr>
          </a:p>
        </p:txBody>
      </p:sp>
      <p:sp>
        <p:nvSpPr>
          <p:cNvPr id="3" name="Retângulo 2"/>
          <p:cNvSpPr/>
          <p:nvPr/>
        </p:nvSpPr>
        <p:spPr>
          <a:xfrm>
            <a:off x="180215" y="1154846"/>
            <a:ext cx="8783579" cy="1384995"/>
          </a:xfrm>
          <a:prstGeom prst="rect">
            <a:avLst/>
          </a:prstGeom>
        </p:spPr>
        <p:txBody>
          <a:bodyPr wrap="square">
            <a:spAutoFit/>
          </a:bodyPr>
          <a:lstStyle/>
          <a:p>
            <a:pPr algn="just"/>
            <a:r>
              <a:rPr lang="pt-BR" sz="1400" dirty="0" smtClean="0">
                <a:solidFill>
                  <a:schemeClr val="tx1">
                    <a:lumMod val="75000"/>
                    <a:lumOff val="25000"/>
                  </a:schemeClr>
                </a:solidFill>
              </a:rPr>
              <a:t>A demanda ou procura pode ser definida como a quantidade de um determinado bem ou serviço que os consumidores desejam e podem adquirir em determinado período de tempo. </a:t>
            </a:r>
          </a:p>
          <a:p>
            <a:pPr algn="just"/>
            <a:endParaRPr lang="pt-BR" sz="1400" dirty="0">
              <a:solidFill>
                <a:schemeClr val="tx1">
                  <a:lumMod val="75000"/>
                  <a:lumOff val="25000"/>
                </a:schemeClr>
              </a:solidFill>
            </a:endParaRPr>
          </a:p>
          <a:p>
            <a:pPr algn="just"/>
            <a:r>
              <a:rPr lang="pt-BR" sz="1400" dirty="0" smtClean="0">
                <a:solidFill>
                  <a:schemeClr val="tx1">
                    <a:lumMod val="75000"/>
                    <a:lumOff val="25000"/>
                  </a:schemeClr>
                </a:solidFill>
              </a:rPr>
              <a:t>Por sua vez, a demanda do mercado corresponde ao somatório das demandas individuais. A demanda refere-se também à demanda das empresas que adquirem bens e serviços necessários ao desempenho de suas atividades produtivas. </a:t>
            </a:r>
          </a:p>
        </p:txBody>
      </p:sp>
      <p:sp>
        <p:nvSpPr>
          <p:cNvPr id="6" name="CaixaDeTexto 5"/>
          <p:cNvSpPr txBox="1"/>
          <p:nvPr/>
        </p:nvSpPr>
        <p:spPr>
          <a:xfrm>
            <a:off x="9724" y="0"/>
            <a:ext cx="4991504" cy="400110"/>
          </a:xfrm>
          <a:prstGeom prst="rect">
            <a:avLst/>
          </a:prstGeom>
          <a:noFill/>
        </p:spPr>
        <p:txBody>
          <a:bodyPr wrap="square">
            <a:spAutoFit/>
          </a:bodyPr>
          <a:lstStyle/>
          <a:p>
            <a:pPr algn="ctr" defTabSz="685800" fontAlgn="auto">
              <a:spcBef>
                <a:spcPts val="0"/>
              </a:spcBef>
              <a:spcAft>
                <a:spcPts val="0"/>
              </a:spcAft>
              <a:defRPr/>
            </a:pPr>
            <a:r>
              <a:rPr lang="pt-BR" sz="2000" b="1" dirty="0" smtClean="0">
                <a:solidFill>
                  <a:schemeClr val="bg1"/>
                </a:solidFill>
                <a:effectLst>
                  <a:outerShdw blurRad="38100" dist="38100" dir="2700000" algn="tl">
                    <a:srgbClr val="000000">
                      <a:alpha val="43137"/>
                    </a:srgbClr>
                  </a:outerShdw>
                </a:effectLst>
                <a:latin typeface="Calibri"/>
                <a:ea typeface="+mn-ea"/>
                <a:cs typeface="Arial" pitchFamily="34" charset="0"/>
              </a:rPr>
              <a:t>GST 1078 - PANORAMA ECONÔMICO</a:t>
            </a:r>
            <a:endParaRPr lang="pt-BR" sz="2000" b="1" dirty="0">
              <a:solidFill>
                <a:schemeClr val="bg1"/>
              </a:solidFill>
              <a:effectLst>
                <a:outerShdw blurRad="38100" dist="38100" dir="2700000" algn="tl">
                  <a:srgbClr val="000000">
                    <a:alpha val="43137"/>
                  </a:srgbClr>
                </a:outerShdw>
              </a:effectLst>
              <a:latin typeface="Calibri"/>
              <a:ea typeface="+mn-ea"/>
              <a:cs typeface="Arial" pitchFamily="34" charset="0"/>
            </a:endParaRPr>
          </a:p>
        </p:txBody>
      </p:sp>
      <p:sp>
        <p:nvSpPr>
          <p:cNvPr id="9" name="CaixaDeTexto 8"/>
          <p:cNvSpPr txBox="1"/>
          <p:nvPr/>
        </p:nvSpPr>
        <p:spPr>
          <a:xfrm>
            <a:off x="448887" y="433500"/>
            <a:ext cx="1426994" cy="400110"/>
          </a:xfrm>
          <a:prstGeom prst="rect">
            <a:avLst/>
          </a:prstGeom>
          <a:noFill/>
        </p:spPr>
        <p:txBody>
          <a:bodyPr wrap="none" rtlCol="0">
            <a:spAutoFit/>
          </a:bodyPr>
          <a:lstStyle/>
          <a:p>
            <a:pPr marL="0" indent="0">
              <a:buFontTx/>
              <a:buNone/>
              <a:defRPr/>
            </a:pPr>
            <a:r>
              <a:rPr lang="pt-BR" sz="2000" b="1" dirty="0" smtClean="0">
                <a:solidFill>
                  <a:schemeClr val="bg1"/>
                </a:solidFill>
                <a:latin typeface="+mj-lt"/>
              </a:rPr>
              <a:t>A Demanda</a:t>
            </a:r>
            <a:endParaRPr lang="pt-BR" sz="2000" b="1" dirty="0">
              <a:solidFill>
                <a:schemeClr val="bg1"/>
              </a:solidFill>
              <a:latin typeface="+mj-lt"/>
            </a:endParaRPr>
          </a:p>
        </p:txBody>
      </p:sp>
      <p:sp>
        <p:nvSpPr>
          <p:cNvPr id="11" name="Retângulo 10"/>
          <p:cNvSpPr/>
          <p:nvPr/>
        </p:nvSpPr>
        <p:spPr>
          <a:xfrm>
            <a:off x="191064" y="2652141"/>
            <a:ext cx="4200727" cy="2031325"/>
          </a:xfrm>
          <a:prstGeom prst="rect">
            <a:avLst/>
          </a:prstGeom>
        </p:spPr>
        <p:txBody>
          <a:bodyPr wrap="square">
            <a:spAutoFit/>
          </a:bodyPr>
          <a:lstStyle/>
          <a:p>
            <a:pPr algn="just"/>
            <a:r>
              <a:rPr lang="pt-BR" sz="1400" dirty="0" smtClean="0">
                <a:solidFill>
                  <a:schemeClr val="tx1">
                    <a:lumMod val="75000"/>
                    <a:lumOff val="25000"/>
                  </a:schemeClr>
                </a:solidFill>
              </a:rPr>
              <a:t>Ao contrário do consumidor, no entanto, a demanda organizacional é de caráter predominantemente econômico, aplicando-se os princípios relativos ao preço, mas com pouca ou nenhuma interferência do que chamamos preferências pessoais. </a:t>
            </a:r>
          </a:p>
          <a:p>
            <a:pPr algn="just"/>
            <a:endParaRPr lang="pt-BR" sz="1400" dirty="0" smtClean="0">
              <a:solidFill>
                <a:schemeClr val="tx1">
                  <a:lumMod val="75000"/>
                  <a:lumOff val="25000"/>
                </a:schemeClr>
              </a:solidFill>
            </a:endParaRPr>
          </a:p>
          <a:p>
            <a:pPr algn="just"/>
            <a:r>
              <a:rPr lang="pt-BR" sz="1400" dirty="0" smtClean="0">
                <a:solidFill>
                  <a:schemeClr val="tx1">
                    <a:lumMod val="75000"/>
                    <a:lumOff val="25000"/>
                  </a:schemeClr>
                </a:solidFill>
              </a:rPr>
              <a:t>Conhecer o comportamento da demanda é um aspecto crucial no processo de tomada de decisões dos governos e das empresas.</a:t>
            </a:r>
            <a:endParaRPr lang="pt-BR" sz="1400" dirty="0" smtClean="0">
              <a:solidFill>
                <a:schemeClr val="tx1">
                  <a:lumMod val="75000"/>
                  <a:lumOff val="25000"/>
                </a:schemeClr>
              </a:solidFill>
            </a:endParaRPr>
          </a:p>
        </p:txBody>
      </p:sp>
      <p:pic>
        <p:nvPicPr>
          <p:cNvPr id="13317" name="Picture 5"/>
          <p:cNvPicPr>
            <a:picLocks noChangeAspect="1" noChangeArrowheads="1"/>
          </p:cNvPicPr>
          <p:nvPr/>
        </p:nvPicPr>
        <p:blipFill>
          <a:blip r:embed="rId5"/>
          <a:srcRect/>
          <a:stretch>
            <a:fillRect/>
          </a:stretch>
        </p:blipFill>
        <p:spPr bwMode="auto">
          <a:xfrm>
            <a:off x="4391792" y="2292708"/>
            <a:ext cx="1347459" cy="917705"/>
          </a:xfrm>
          <a:prstGeom prst="rect">
            <a:avLst/>
          </a:prstGeom>
          <a:noFill/>
          <a:ln w="9525">
            <a:noFill/>
            <a:miter lim="800000"/>
            <a:headEnd/>
            <a:tailEnd/>
          </a:ln>
        </p:spPr>
      </p:pic>
      <p:pic>
        <p:nvPicPr>
          <p:cNvPr id="13318" name="Picture 6"/>
          <p:cNvPicPr>
            <a:picLocks noChangeAspect="1" noChangeArrowheads="1"/>
          </p:cNvPicPr>
          <p:nvPr/>
        </p:nvPicPr>
        <p:blipFill>
          <a:blip r:embed="rId6"/>
          <a:srcRect/>
          <a:stretch>
            <a:fillRect/>
          </a:stretch>
        </p:blipFill>
        <p:spPr bwMode="auto">
          <a:xfrm>
            <a:off x="4512623" y="3210413"/>
            <a:ext cx="1844108" cy="1745008"/>
          </a:xfrm>
          <a:prstGeom prst="rect">
            <a:avLst/>
          </a:prstGeom>
          <a:noFill/>
          <a:ln w="9525">
            <a:noFill/>
            <a:miter lim="800000"/>
            <a:headEnd/>
            <a:tailEnd/>
          </a:ln>
        </p:spPr>
      </p:pic>
      <p:pic>
        <p:nvPicPr>
          <p:cNvPr id="13319" name="Picture 7"/>
          <p:cNvPicPr>
            <a:picLocks noChangeAspect="1" noChangeArrowheads="1"/>
          </p:cNvPicPr>
          <p:nvPr/>
        </p:nvPicPr>
        <p:blipFill>
          <a:blip r:embed="rId7"/>
          <a:srcRect/>
          <a:stretch>
            <a:fillRect/>
          </a:stretch>
        </p:blipFill>
        <p:spPr bwMode="auto">
          <a:xfrm>
            <a:off x="6535749" y="2292707"/>
            <a:ext cx="971550" cy="933450"/>
          </a:xfrm>
          <a:prstGeom prst="rect">
            <a:avLst/>
          </a:prstGeom>
          <a:noFill/>
          <a:ln w="9525">
            <a:noFill/>
            <a:miter lim="800000"/>
            <a:headEnd/>
            <a:tailEnd/>
          </a:ln>
        </p:spPr>
      </p:pic>
    </p:spTree>
    <p:extLst>
      <p:ext uri="{BB962C8B-B14F-4D97-AF65-F5344CB8AC3E}">
        <p14:creationId xmlns:p14="http://schemas.microsoft.com/office/powerpoint/2010/main" xmlns="" val="35947945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26817" y="981321"/>
            <a:ext cx="8870347" cy="738664"/>
          </a:xfrm>
          <a:prstGeom prst="rect">
            <a:avLst/>
          </a:prstGeom>
        </p:spPr>
        <p:txBody>
          <a:bodyPr wrap="square">
            <a:spAutoFit/>
          </a:bodyPr>
          <a:lstStyle/>
          <a:p>
            <a:pPr algn="just"/>
            <a:endParaRPr lang="pt-BR" sz="1400" dirty="0">
              <a:solidFill>
                <a:schemeClr val="tx1">
                  <a:lumMod val="75000"/>
                  <a:lumOff val="25000"/>
                </a:schemeClr>
              </a:solidFill>
            </a:endParaRPr>
          </a:p>
          <a:p>
            <a:pPr algn="just"/>
            <a:r>
              <a:rPr lang="pt-BR" sz="1400" dirty="0" smtClean="0">
                <a:solidFill>
                  <a:schemeClr val="tx1">
                    <a:lumMod val="75000"/>
                    <a:lumOff val="25000"/>
                  </a:schemeClr>
                </a:solidFill>
              </a:rPr>
              <a:t>O que e quanto as famílias estão dispostas a consumir, e a que preço, são informações que requerem pesquisas extensas e muitas vezes bastante sofisticadas do ponto de vista metodológico. </a:t>
            </a:r>
          </a:p>
        </p:txBody>
      </p:sp>
      <p:sp>
        <p:nvSpPr>
          <p:cNvPr id="6" name="CaixaDeTexto 5"/>
          <p:cNvSpPr txBox="1"/>
          <p:nvPr/>
        </p:nvSpPr>
        <p:spPr>
          <a:xfrm>
            <a:off x="9724" y="0"/>
            <a:ext cx="4991504" cy="400110"/>
          </a:xfrm>
          <a:prstGeom prst="rect">
            <a:avLst/>
          </a:prstGeom>
          <a:noFill/>
        </p:spPr>
        <p:txBody>
          <a:bodyPr wrap="square">
            <a:spAutoFit/>
          </a:bodyPr>
          <a:lstStyle/>
          <a:p>
            <a:pPr algn="ctr" defTabSz="685800" fontAlgn="auto">
              <a:spcBef>
                <a:spcPts val="0"/>
              </a:spcBef>
              <a:spcAft>
                <a:spcPts val="0"/>
              </a:spcAft>
              <a:defRPr/>
            </a:pPr>
            <a:r>
              <a:rPr lang="pt-BR" sz="2000" b="1" dirty="0" smtClean="0">
                <a:solidFill>
                  <a:schemeClr val="bg1"/>
                </a:solidFill>
                <a:effectLst>
                  <a:outerShdw blurRad="38100" dist="38100" dir="2700000" algn="tl">
                    <a:srgbClr val="000000">
                      <a:alpha val="43137"/>
                    </a:srgbClr>
                  </a:outerShdw>
                </a:effectLst>
                <a:latin typeface="Calibri"/>
                <a:ea typeface="+mn-ea"/>
                <a:cs typeface="Arial" pitchFamily="34" charset="0"/>
              </a:rPr>
              <a:t>GST 1078 - PANORAMA ECONÔMICO</a:t>
            </a:r>
            <a:endParaRPr lang="pt-BR" sz="2000" b="1" dirty="0">
              <a:solidFill>
                <a:schemeClr val="bg1"/>
              </a:solidFill>
              <a:effectLst>
                <a:outerShdw blurRad="38100" dist="38100" dir="2700000" algn="tl">
                  <a:srgbClr val="000000">
                    <a:alpha val="43137"/>
                  </a:srgbClr>
                </a:outerShdw>
              </a:effectLst>
              <a:latin typeface="Calibri"/>
              <a:ea typeface="+mn-ea"/>
              <a:cs typeface="Arial" pitchFamily="34" charset="0"/>
            </a:endParaRPr>
          </a:p>
        </p:txBody>
      </p:sp>
      <p:sp>
        <p:nvSpPr>
          <p:cNvPr id="9" name="CaixaDeTexto 8"/>
          <p:cNvSpPr txBox="1"/>
          <p:nvPr/>
        </p:nvSpPr>
        <p:spPr>
          <a:xfrm>
            <a:off x="448887" y="433500"/>
            <a:ext cx="1426994" cy="400110"/>
          </a:xfrm>
          <a:prstGeom prst="rect">
            <a:avLst/>
          </a:prstGeom>
          <a:noFill/>
        </p:spPr>
        <p:txBody>
          <a:bodyPr wrap="none" rtlCol="0">
            <a:spAutoFit/>
          </a:bodyPr>
          <a:lstStyle/>
          <a:p>
            <a:pPr marL="0" indent="0">
              <a:buFontTx/>
              <a:buNone/>
              <a:defRPr/>
            </a:pPr>
            <a:r>
              <a:rPr lang="pt-BR" sz="2000" b="1" dirty="0" smtClean="0">
                <a:solidFill>
                  <a:schemeClr val="bg1"/>
                </a:solidFill>
                <a:latin typeface="+mj-lt"/>
              </a:rPr>
              <a:t>A Demanda</a:t>
            </a:r>
            <a:endParaRPr lang="pt-BR" sz="2000" b="1" dirty="0">
              <a:solidFill>
                <a:schemeClr val="bg1"/>
              </a:solidFill>
              <a:latin typeface="+mj-lt"/>
            </a:endParaRPr>
          </a:p>
        </p:txBody>
      </p:sp>
      <p:pic>
        <p:nvPicPr>
          <p:cNvPr id="11" name="Picture 2" descr="Imagem relacionada"/>
          <p:cNvPicPr>
            <a:picLocks noChangeAspect="1" noChangeArrowheads="1"/>
          </p:cNvPicPr>
          <p:nvPr/>
        </p:nvPicPr>
        <p:blipFill>
          <a:blip r:embed="rId3"/>
          <a:srcRect/>
          <a:stretch>
            <a:fillRect/>
          </a:stretch>
        </p:blipFill>
        <p:spPr bwMode="auto">
          <a:xfrm flipH="1">
            <a:off x="7722341" y="611812"/>
            <a:ext cx="1241450" cy="630806"/>
          </a:xfrm>
          <a:prstGeom prst="rect">
            <a:avLst/>
          </a:prstGeom>
          <a:noFill/>
        </p:spPr>
      </p:pic>
      <p:sp>
        <p:nvSpPr>
          <p:cNvPr id="12" name="CaixaDeTexto 11"/>
          <p:cNvSpPr txBox="1"/>
          <p:nvPr/>
        </p:nvSpPr>
        <p:spPr>
          <a:xfrm>
            <a:off x="191065" y="805370"/>
            <a:ext cx="1007007" cy="338554"/>
          </a:xfrm>
          <a:prstGeom prst="rect">
            <a:avLst/>
          </a:prstGeom>
          <a:noFill/>
        </p:spPr>
        <p:txBody>
          <a:bodyPr wrap="none" rtlCol="0">
            <a:spAutoFit/>
          </a:bodyPr>
          <a:lstStyle/>
          <a:p>
            <a:pPr marL="0" indent="0">
              <a:buFontTx/>
              <a:buNone/>
              <a:defRPr/>
            </a:pPr>
            <a:r>
              <a:rPr lang="pt-BR" sz="1600" b="1" dirty="0" smtClean="0">
                <a:solidFill>
                  <a:srgbClr val="00B050"/>
                </a:solidFill>
                <a:effectLst>
                  <a:outerShdw blurRad="38100" dist="38100" dir="2700000" algn="tl">
                    <a:srgbClr val="000000">
                      <a:alpha val="43137"/>
                    </a:srgbClr>
                  </a:outerShdw>
                </a:effectLst>
                <a:latin typeface="+mj-lt"/>
              </a:rPr>
              <a:t>Demanda</a:t>
            </a:r>
            <a:endParaRPr lang="pt-BR" sz="1600" b="1" dirty="0">
              <a:solidFill>
                <a:srgbClr val="00B050"/>
              </a:solidFill>
              <a:effectLst>
                <a:outerShdw blurRad="38100" dist="38100" dir="2700000" algn="tl">
                  <a:srgbClr val="000000">
                    <a:alpha val="43137"/>
                  </a:srgbClr>
                </a:outerShdw>
              </a:effectLst>
              <a:latin typeface="+mj-lt"/>
            </a:endParaRPr>
          </a:p>
        </p:txBody>
      </p:sp>
      <p:pic>
        <p:nvPicPr>
          <p:cNvPr id="11265" name="Picture 1"/>
          <p:cNvPicPr>
            <a:picLocks noChangeAspect="1" noChangeArrowheads="1"/>
          </p:cNvPicPr>
          <p:nvPr/>
        </p:nvPicPr>
        <p:blipFill>
          <a:blip r:embed="rId4"/>
          <a:srcRect/>
          <a:stretch>
            <a:fillRect/>
          </a:stretch>
        </p:blipFill>
        <p:spPr bwMode="auto">
          <a:xfrm>
            <a:off x="4738863" y="1802993"/>
            <a:ext cx="4258301" cy="3122754"/>
          </a:xfrm>
          <a:prstGeom prst="rect">
            <a:avLst/>
          </a:prstGeom>
          <a:noFill/>
          <a:ln w="9525">
            <a:noFill/>
            <a:miter lim="800000"/>
            <a:headEnd/>
            <a:tailEnd/>
          </a:ln>
        </p:spPr>
      </p:pic>
      <p:sp>
        <p:nvSpPr>
          <p:cNvPr id="13" name="Retângulo 12"/>
          <p:cNvSpPr/>
          <p:nvPr/>
        </p:nvSpPr>
        <p:spPr>
          <a:xfrm>
            <a:off x="166861" y="1802995"/>
            <a:ext cx="4385116" cy="1169551"/>
          </a:xfrm>
          <a:prstGeom prst="rect">
            <a:avLst/>
          </a:prstGeom>
        </p:spPr>
        <p:txBody>
          <a:bodyPr wrap="square">
            <a:spAutoFit/>
          </a:bodyPr>
          <a:lstStyle/>
          <a:p>
            <a:pPr algn="just"/>
            <a:r>
              <a:rPr lang="pt-BR" sz="1400" dirty="0" smtClean="0">
                <a:solidFill>
                  <a:schemeClr val="tx1">
                    <a:lumMod val="75000"/>
                    <a:lumOff val="25000"/>
                  </a:schemeClr>
                </a:solidFill>
              </a:rPr>
              <a:t>As empresas, com essas informações, procuram atender o consumidor da melhor forma possível e, com isso, aumentar suas vendas. Os governos buscam medir o nível de qualidade de vida da população, de forma a orientar suas políticas econômicas e sociais. </a:t>
            </a:r>
            <a:endParaRPr lang="pt-BR" sz="1400" dirty="0" smtClean="0">
              <a:solidFill>
                <a:schemeClr val="tx1">
                  <a:lumMod val="75000"/>
                  <a:lumOff val="25000"/>
                </a:schemeClr>
              </a:solidFill>
            </a:endParaRPr>
          </a:p>
        </p:txBody>
      </p:sp>
      <p:sp>
        <p:nvSpPr>
          <p:cNvPr id="14" name="CaixaDeTexto 13"/>
          <p:cNvSpPr txBox="1"/>
          <p:nvPr/>
        </p:nvSpPr>
        <p:spPr>
          <a:xfrm>
            <a:off x="6981476" y="2044226"/>
            <a:ext cx="1804084" cy="338554"/>
          </a:xfrm>
          <a:prstGeom prst="rect">
            <a:avLst/>
          </a:prstGeom>
          <a:noFill/>
        </p:spPr>
        <p:txBody>
          <a:bodyPr wrap="none" rtlCol="0">
            <a:spAutoFit/>
          </a:bodyPr>
          <a:lstStyle/>
          <a:p>
            <a:pPr marL="0" indent="0">
              <a:buFontTx/>
              <a:buNone/>
              <a:defRPr/>
            </a:pPr>
            <a:r>
              <a:rPr lang="pt-BR" sz="1600" b="1" dirty="0" smtClean="0">
                <a:solidFill>
                  <a:srgbClr val="00B050"/>
                </a:solidFill>
                <a:effectLst>
                  <a:outerShdw blurRad="38100" dist="38100" dir="2700000" algn="tl">
                    <a:srgbClr val="000000">
                      <a:alpha val="43137"/>
                    </a:srgbClr>
                  </a:outerShdw>
                </a:effectLst>
                <a:latin typeface="+mj-lt"/>
              </a:rPr>
              <a:t>Curva de Demanda</a:t>
            </a:r>
            <a:endParaRPr lang="pt-BR" sz="1600" b="1" dirty="0">
              <a:solidFill>
                <a:srgbClr val="00B050"/>
              </a:solidFill>
              <a:effectLst>
                <a:outerShdw blurRad="38100" dist="38100" dir="2700000" algn="tl">
                  <a:srgbClr val="000000">
                    <a:alpha val="43137"/>
                  </a:srgbClr>
                </a:outerShdw>
              </a:effectLst>
              <a:latin typeface="+mj-lt"/>
            </a:endParaRPr>
          </a:p>
        </p:txBody>
      </p:sp>
      <p:pic>
        <p:nvPicPr>
          <p:cNvPr id="11267" name="Picture 3" descr="Resultado de imagem para DEMANDA"/>
          <p:cNvPicPr>
            <a:picLocks noChangeAspect="1" noChangeArrowheads="1"/>
          </p:cNvPicPr>
          <p:nvPr/>
        </p:nvPicPr>
        <p:blipFill>
          <a:blip r:embed="rId5"/>
          <a:srcRect/>
          <a:stretch>
            <a:fillRect/>
          </a:stretch>
        </p:blipFill>
        <p:spPr bwMode="auto">
          <a:xfrm>
            <a:off x="2149176" y="2998412"/>
            <a:ext cx="2402803" cy="1784956"/>
          </a:xfrm>
          <a:prstGeom prst="rect">
            <a:avLst/>
          </a:prstGeom>
          <a:noFill/>
        </p:spPr>
      </p:pic>
      <p:pic>
        <p:nvPicPr>
          <p:cNvPr id="11268" name="Picture 4"/>
          <p:cNvPicPr>
            <a:picLocks noChangeAspect="1" noChangeArrowheads="1"/>
          </p:cNvPicPr>
          <p:nvPr/>
        </p:nvPicPr>
        <p:blipFill>
          <a:blip r:embed="rId6"/>
          <a:srcRect/>
          <a:stretch>
            <a:fillRect/>
          </a:stretch>
        </p:blipFill>
        <p:spPr bwMode="auto">
          <a:xfrm>
            <a:off x="166861" y="3009755"/>
            <a:ext cx="1831198" cy="1773613"/>
          </a:xfrm>
          <a:prstGeom prst="rect">
            <a:avLst/>
          </a:prstGeom>
          <a:noFill/>
          <a:ln w="9525">
            <a:noFill/>
            <a:miter lim="800000"/>
            <a:headEnd/>
            <a:tailEnd/>
          </a:ln>
        </p:spPr>
      </p:pic>
    </p:spTree>
    <p:extLst>
      <p:ext uri="{BB962C8B-B14F-4D97-AF65-F5344CB8AC3E}">
        <p14:creationId xmlns:p14="http://schemas.microsoft.com/office/powerpoint/2010/main" xmlns="" val="32031722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p:cNvSpPr txBox="1"/>
          <p:nvPr/>
        </p:nvSpPr>
        <p:spPr>
          <a:xfrm>
            <a:off x="82827" y="810966"/>
            <a:ext cx="732123" cy="338554"/>
          </a:xfrm>
          <a:prstGeom prst="rect">
            <a:avLst/>
          </a:prstGeom>
          <a:noFill/>
        </p:spPr>
        <p:txBody>
          <a:bodyPr wrap="none" rtlCol="0">
            <a:spAutoFit/>
          </a:bodyPr>
          <a:lstStyle/>
          <a:p>
            <a:pPr marL="0" indent="0">
              <a:buFontTx/>
              <a:buNone/>
              <a:defRPr/>
            </a:pPr>
            <a:r>
              <a:rPr lang="pt-BR" sz="1600" b="1" dirty="0" smtClean="0">
                <a:solidFill>
                  <a:srgbClr val="C00000"/>
                </a:solidFill>
                <a:effectLst>
                  <a:outerShdw blurRad="38100" dist="38100" dir="2700000" algn="tl">
                    <a:srgbClr val="000000">
                      <a:alpha val="43137"/>
                    </a:srgbClr>
                  </a:outerShdw>
                </a:effectLst>
                <a:latin typeface="+mj-lt"/>
              </a:rPr>
              <a:t>Oferta</a:t>
            </a:r>
            <a:endParaRPr lang="pt-BR" sz="1600" b="1" dirty="0">
              <a:solidFill>
                <a:srgbClr val="C00000"/>
              </a:solidFill>
              <a:effectLst>
                <a:outerShdw blurRad="38100" dist="38100" dir="2700000" algn="tl">
                  <a:srgbClr val="000000">
                    <a:alpha val="43137"/>
                  </a:srgbClr>
                </a:outerShdw>
              </a:effectLst>
              <a:latin typeface="+mj-lt"/>
            </a:endParaRPr>
          </a:p>
        </p:txBody>
      </p:sp>
      <p:sp>
        <p:nvSpPr>
          <p:cNvPr id="3" name="Retângulo 2"/>
          <p:cNvSpPr/>
          <p:nvPr/>
        </p:nvSpPr>
        <p:spPr>
          <a:xfrm>
            <a:off x="82828" y="1194889"/>
            <a:ext cx="5443621" cy="3539430"/>
          </a:xfrm>
          <a:prstGeom prst="rect">
            <a:avLst/>
          </a:prstGeom>
        </p:spPr>
        <p:txBody>
          <a:bodyPr wrap="square">
            <a:spAutoFit/>
          </a:bodyPr>
          <a:lstStyle/>
          <a:p>
            <a:pPr algn="just"/>
            <a:r>
              <a:rPr lang="pt-BR" sz="1400" dirty="0" smtClean="0">
                <a:solidFill>
                  <a:schemeClr val="tx1">
                    <a:lumMod val="75000"/>
                    <a:lumOff val="25000"/>
                  </a:schemeClr>
                </a:solidFill>
              </a:rPr>
              <a:t>Oferta de mercado são as várias quantidades que os produtores desejam oferecer ao mercado em determinado período de tempo. </a:t>
            </a:r>
          </a:p>
          <a:p>
            <a:pPr algn="just"/>
            <a:endParaRPr lang="pt-BR" sz="1400" dirty="0">
              <a:solidFill>
                <a:schemeClr val="tx1">
                  <a:lumMod val="75000"/>
                  <a:lumOff val="25000"/>
                </a:schemeClr>
              </a:solidFill>
            </a:endParaRPr>
          </a:p>
          <a:p>
            <a:pPr algn="just"/>
            <a:r>
              <a:rPr lang="pt-BR" sz="1400" dirty="0" smtClean="0">
                <a:solidFill>
                  <a:schemeClr val="tx1">
                    <a:lumMod val="75000"/>
                    <a:lumOff val="25000"/>
                  </a:schemeClr>
                </a:solidFill>
              </a:rPr>
              <a:t>A oferta depende de vários fatores, entre eles, do preço do bem em questão, dos demais preços, do preço dos fatores de produção (matérias-primas, salários, preço da terra), das preferências dos empresários, das alterações tecnológicas; do aumento do número de empresas no mercado. </a:t>
            </a:r>
          </a:p>
          <a:p>
            <a:pPr algn="just"/>
            <a:r>
              <a:rPr lang="pt-BR" sz="1400" dirty="0" smtClean="0">
                <a:solidFill>
                  <a:schemeClr val="tx1">
                    <a:lumMod val="75000"/>
                    <a:lumOff val="25000"/>
                  </a:schemeClr>
                </a:solidFill>
              </a:rPr>
              <a:t> </a:t>
            </a:r>
          </a:p>
          <a:p>
            <a:pPr algn="just"/>
            <a:r>
              <a:rPr lang="pt-BR" sz="1400" dirty="0" smtClean="0">
                <a:solidFill>
                  <a:schemeClr val="tx1">
                    <a:lumMod val="75000"/>
                    <a:lumOff val="25000"/>
                  </a:schemeClr>
                </a:solidFill>
              </a:rPr>
              <a:t>Vale ressaltar que a relação entre a oferta e os custos dos fatores de produção é inversamente proporcional. </a:t>
            </a:r>
            <a:endParaRPr lang="pt-BR" sz="1400" dirty="0" smtClean="0">
              <a:solidFill>
                <a:schemeClr val="tx1">
                  <a:lumMod val="75000"/>
                  <a:lumOff val="25000"/>
                </a:schemeClr>
              </a:solidFill>
            </a:endParaRPr>
          </a:p>
          <a:p>
            <a:pPr algn="just"/>
            <a:endParaRPr lang="pt-BR" sz="1400" dirty="0" smtClean="0">
              <a:solidFill>
                <a:schemeClr val="tx1">
                  <a:lumMod val="75000"/>
                  <a:lumOff val="25000"/>
                </a:schemeClr>
              </a:solidFill>
            </a:endParaRPr>
          </a:p>
          <a:p>
            <a:pPr algn="just"/>
            <a:r>
              <a:rPr lang="pt-BR" sz="1400" dirty="0" smtClean="0">
                <a:solidFill>
                  <a:schemeClr val="tx1">
                    <a:lumMod val="75000"/>
                    <a:lumOff val="25000"/>
                  </a:schemeClr>
                </a:solidFill>
              </a:rPr>
              <a:t>Exemplo</a:t>
            </a:r>
            <a:r>
              <a:rPr lang="pt-BR" sz="1400" dirty="0" smtClean="0">
                <a:solidFill>
                  <a:schemeClr val="tx1">
                    <a:lumMod val="75000"/>
                    <a:lumOff val="25000"/>
                  </a:schemeClr>
                </a:solidFill>
              </a:rPr>
              <a:t>: um aumento nos salários, tudo o mais constante, provoca uma retração da oferta de um produto. Porém, uma melhoria tecnológica é diretamente proporcional, ou seja, tudo o mais constante, deve provocar uma expansão da oferta</a:t>
            </a:r>
            <a:r>
              <a:rPr lang="pt-BR" sz="1400" dirty="0" smtClean="0">
                <a:solidFill>
                  <a:schemeClr val="tx1">
                    <a:lumMod val="75000"/>
                    <a:lumOff val="25000"/>
                  </a:schemeClr>
                </a:solidFill>
              </a:rPr>
              <a:t>.</a:t>
            </a:r>
            <a:endParaRPr lang="pt-BR" sz="1400" b="1" dirty="0" smtClean="0"/>
          </a:p>
        </p:txBody>
      </p:sp>
      <p:sp>
        <p:nvSpPr>
          <p:cNvPr id="6" name="CaixaDeTexto 5"/>
          <p:cNvSpPr txBox="1"/>
          <p:nvPr/>
        </p:nvSpPr>
        <p:spPr>
          <a:xfrm>
            <a:off x="9724" y="0"/>
            <a:ext cx="4991504" cy="400110"/>
          </a:xfrm>
          <a:prstGeom prst="rect">
            <a:avLst/>
          </a:prstGeom>
          <a:noFill/>
        </p:spPr>
        <p:txBody>
          <a:bodyPr wrap="square">
            <a:spAutoFit/>
          </a:bodyPr>
          <a:lstStyle/>
          <a:p>
            <a:pPr algn="ctr" defTabSz="685800" fontAlgn="auto">
              <a:spcBef>
                <a:spcPts val="0"/>
              </a:spcBef>
              <a:spcAft>
                <a:spcPts val="0"/>
              </a:spcAft>
              <a:defRPr/>
            </a:pPr>
            <a:r>
              <a:rPr lang="pt-BR" sz="2000" b="1" dirty="0" smtClean="0">
                <a:solidFill>
                  <a:schemeClr val="bg1"/>
                </a:solidFill>
                <a:effectLst>
                  <a:outerShdw blurRad="38100" dist="38100" dir="2700000" algn="tl">
                    <a:srgbClr val="000000">
                      <a:alpha val="43137"/>
                    </a:srgbClr>
                  </a:outerShdw>
                </a:effectLst>
                <a:latin typeface="Calibri"/>
                <a:ea typeface="+mn-ea"/>
                <a:cs typeface="Arial" pitchFamily="34" charset="0"/>
              </a:rPr>
              <a:t>GST 1078 - PANORAMA ECONÔMICO</a:t>
            </a:r>
            <a:endParaRPr lang="pt-BR" sz="2000" b="1" dirty="0">
              <a:solidFill>
                <a:schemeClr val="bg1"/>
              </a:solidFill>
              <a:effectLst>
                <a:outerShdw blurRad="38100" dist="38100" dir="2700000" algn="tl">
                  <a:srgbClr val="000000">
                    <a:alpha val="43137"/>
                  </a:srgbClr>
                </a:outerShdw>
              </a:effectLst>
              <a:latin typeface="Calibri"/>
              <a:ea typeface="+mn-ea"/>
              <a:cs typeface="Arial" pitchFamily="34" charset="0"/>
            </a:endParaRPr>
          </a:p>
        </p:txBody>
      </p:sp>
      <p:sp>
        <p:nvSpPr>
          <p:cNvPr id="9" name="CaixaDeTexto 8"/>
          <p:cNvSpPr txBox="1"/>
          <p:nvPr/>
        </p:nvSpPr>
        <p:spPr>
          <a:xfrm>
            <a:off x="448889" y="433500"/>
            <a:ext cx="1081771" cy="400110"/>
          </a:xfrm>
          <a:prstGeom prst="rect">
            <a:avLst/>
          </a:prstGeom>
          <a:noFill/>
        </p:spPr>
        <p:txBody>
          <a:bodyPr wrap="none" rtlCol="0">
            <a:spAutoFit/>
          </a:bodyPr>
          <a:lstStyle/>
          <a:p>
            <a:pPr marL="0" indent="0">
              <a:buFontTx/>
              <a:buNone/>
              <a:defRPr/>
            </a:pPr>
            <a:r>
              <a:rPr lang="pt-BR" sz="2000" b="1" dirty="0" smtClean="0">
                <a:solidFill>
                  <a:schemeClr val="bg1"/>
                </a:solidFill>
                <a:latin typeface="+mj-lt"/>
              </a:rPr>
              <a:t>A Oferta</a:t>
            </a:r>
            <a:endParaRPr lang="pt-BR" sz="2000" b="1" dirty="0">
              <a:solidFill>
                <a:schemeClr val="bg1"/>
              </a:solidFill>
              <a:latin typeface="+mj-lt"/>
            </a:endParaRPr>
          </a:p>
        </p:txBody>
      </p:sp>
      <p:pic>
        <p:nvPicPr>
          <p:cNvPr id="9218" name="Picture 2" descr="Resultado de imagem para oferta"/>
          <p:cNvPicPr>
            <a:picLocks noChangeAspect="1" noChangeArrowheads="1" noCrop="1"/>
          </p:cNvPicPr>
          <p:nvPr/>
        </p:nvPicPr>
        <p:blipFill>
          <a:blip r:embed="rId3"/>
          <a:srcRect/>
          <a:stretch>
            <a:fillRect/>
          </a:stretch>
        </p:blipFill>
        <p:spPr bwMode="auto">
          <a:xfrm>
            <a:off x="7155015" y="617123"/>
            <a:ext cx="1835475" cy="1110463"/>
          </a:xfrm>
          <a:prstGeom prst="rect">
            <a:avLst/>
          </a:prstGeom>
          <a:noFill/>
        </p:spPr>
      </p:pic>
      <p:pic>
        <p:nvPicPr>
          <p:cNvPr id="9220" name="Picture 4" descr="Resultado de imagem para curva de oferta"/>
          <p:cNvPicPr>
            <a:picLocks noChangeAspect="1" noChangeArrowheads="1"/>
          </p:cNvPicPr>
          <p:nvPr/>
        </p:nvPicPr>
        <p:blipFill>
          <a:blip r:embed="rId4"/>
          <a:srcRect/>
          <a:stretch>
            <a:fillRect/>
          </a:stretch>
        </p:blipFill>
        <p:spPr bwMode="auto">
          <a:xfrm>
            <a:off x="5386274" y="1184842"/>
            <a:ext cx="3757716" cy="3757716"/>
          </a:xfrm>
          <a:prstGeom prst="rect">
            <a:avLst/>
          </a:prstGeom>
          <a:noFill/>
        </p:spPr>
      </p:pic>
    </p:spTree>
    <p:extLst>
      <p:ext uri="{BB962C8B-B14F-4D97-AF65-F5344CB8AC3E}">
        <p14:creationId xmlns:p14="http://schemas.microsoft.com/office/powerpoint/2010/main" xmlns="" val="41484328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00120" y="1161519"/>
            <a:ext cx="8930415" cy="3754874"/>
          </a:xfrm>
          <a:prstGeom prst="rect">
            <a:avLst/>
          </a:prstGeom>
        </p:spPr>
        <p:txBody>
          <a:bodyPr wrap="square">
            <a:spAutoFit/>
          </a:bodyPr>
          <a:lstStyle/>
          <a:p>
            <a:pPr algn="just"/>
            <a:r>
              <a:rPr lang="pt-BR" sz="1400" dirty="0" smtClean="0">
                <a:solidFill>
                  <a:schemeClr val="tx1">
                    <a:lumMod val="75000"/>
                    <a:lumOff val="25000"/>
                  </a:schemeClr>
                </a:solidFill>
              </a:rPr>
              <a:t>Conhecendo o comportamento da demanda e da oferta, pode-se construir um modelo ideal que nos permita compreender como o preço se estabelece. </a:t>
            </a:r>
            <a:endParaRPr lang="pt-BR" sz="1400" dirty="0" smtClean="0">
              <a:solidFill>
                <a:schemeClr val="tx1">
                  <a:lumMod val="75000"/>
                  <a:lumOff val="25000"/>
                </a:schemeClr>
              </a:solidFill>
            </a:endParaRPr>
          </a:p>
          <a:p>
            <a:pPr algn="just"/>
            <a:endParaRPr lang="pt-BR" sz="1400" dirty="0" smtClean="0">
              <a:solidFill>
                <a:schemeClr val="tx1">
                  <a:lumMod val="75000"/>
                  <a:lumOff val="25000"/>
                </a:schemeClr>
              </a:solidFill>
            </a:endParaRPr>
          </a:p>
          <a:p>
            <a:pPr algn="just"/>
            <a:r>
              <a:rPr lang="pt-BR" sz="1400" dirty="0" smtClean="0">
                <a:solidFill>
                  <a:schemeClr val="tx1">
                    <a:lumMod val="75000"/>
                    <a:lumOff val="25000"/>
                  </a:schemeClr>
                </a:solidFill>
              </a:rPr>
              <a:t>Os </a:t>
            </a:r>
            <a:r>
              <a:rPr lang="pt-BR" sz="1400" dirty="0" smtClean="0">
                <a:solidFill>
                  <a:schemeClr val="tx1">
                    <a:lumMod val="75000"/>
                    <a:lumOff val="25000"/>
                  </a:schemeClr>
                </a:solidFill>
              </a:rPr>
              <a:t>mercados caminham para situações de equilíbrio, definidas como aquelas em que nenhum dos participantes conseguiria melhorar sua situação particular caso adotasse um curso de ação diferente. </a:t>
            </a:r>
            <a:endParaRPr lang="pt-BR" sz="1400" dirty="0" smtClean="0">
              <a:solidFill>
                <a:schemeClr val="tx1">
                  <a:lumMod val="75000"/>
                  <a:lumOff val="25000"/>
                </a:schemeClr>
              </a:solidFill>
            </a:endParaRPr>
          </a:p>
          <a:p>
            <a:pPr algn="just"/>
            <a:endParaRPr lang="pt-BR" sz="1400" dirty="0" smtClean="0">
              <a:solidFill>
                <a:schemeClr val="tx1">
                  <a:lumMod val="75000"/>
                  <a:lumOff val="25000"/>
                </a:schemeClr>
              </a:solidFill>
            </a:endParaRPr>
          </a:p>
          <a:p>
            <a:pPr algn="just"/>
            <a:r>
              <a:rPr lang="pt-BR" sz="1400" dirty="0" smtClean="0">
                <a:solidFill>
                  <a:schemeClr val="tx1">
                    <a:lumMod val="75000"/>
                    <a:lumOff val="25000"/>
                  </a:schemeClr>
                </a:solidFill>
              </a:rPr>
              <a:t>Em </a:t>
            </a:r>
            <a:r>
              <a:rPr lang="pt-BR" sz="1400" dirty="0" smtClean="0">
                <a:solidFill>
                  <a:schemeClr val="tx1">
                    <a:lumMod val="75000"/>
                    <a:lumOff val="25000"/>
                  </a:schemeClr>
                </a:solidFill>
              </a:rPr>
              <a:t>um mercado competitivo, a condição de equilíbrio se daria quando o nível de preço fizesse com que a quantidade demandada fosse igual à quantidade ofertada. </a:t>
            </a:r>
          </a:p>
          <a:p>
            <a:pPr algn="just"/>
            <a:endParaRPr lang="pt-BR" sz="1400" dirty="0" smtClean="0">
              <a:solidFill>
                <a:schemeClr val="tx1">
                  <a:lumMod val="75000"/>
                  <a:lumOff val="25000"/>
                </a:schemeClr>
              </a:solidFill>
            </a:endParaRPr>
          </a:p>
          <a:p>
            <a:pPr algn="just"/>
            <a:r>
              <a:rPr lang="pt-BR" sz="1400" dirty="0" smtClean="0">
                <a:solidFill>
                  <a:schemeClr val="tx1">
                    <a:lumMod val="75000"/>
                    <a:lumOff val="25000"/>
                  </a:schemeClr>
                </a:solidFill>
              </a:rPr>
              <a:t>A interação das curvas de demanda e de oferta determina o preço e a quantidade de equilíbrio de um bem ou serviço em um dado mercado. </a:t>
            </a:r>
            <a:endParaRPr lang="pt-BR" sz="1400" dirty="0" smtClean="0">
              <a:solidFill>
                <a:schemeClr val="tx1">
                  <a:lumMod val="75000"/>
                  <a:lumOff val="25000"/>
                </a:schemeClr>
              </a:solidFill>
            </a:endParaRPr>
          </a:p>
          <a:p>
            <a:pPr algn="just"/>
            <a:endParaRPr lang="pt-BR" sz="1400" dirty="0" smtClean="0">
              <a:solidFill>
                <a:schemeClr val="tx1">
                  <a:lumMod val="75000"/>
                  <a:lumOff val="25000"/>
                </a:schemeClr>
              </a:solidFill>
            </a:endParaRPr>
          </a:p>
          <a:p>
            <a:pPr algn="just"/>
            <a:r>
              <a:rPr lang="pt-BR" sz="1400" dirty="0" smtClean="0">
                <a:solidFill>
                  <a:schemeClr val="tx1">
                    <a:lumMod val="75000"/>
                    <a:lumOff val="25000"/>
                  </a:schemeClr>
                </a:solidFill>
              </a:rPr>
              <a:t>O </a:t>
            </a:r>
            <a:r>
              <a:rPr lang="pt-BR" sz="1400" dirty="0" smtClean="0">
                <a:solidFill>
                  <a:schemeClr val="tx1">
                    <a:lumMod val="75000"/>
                    <a:lumOff val="25000"/>
                  </a:schemeClr>
                </a:solidFill>
              </a:rPr>
              <a:t>mercado regula os interesses de produtores e consumidores: os produtores querem ganhar o máximo possível; enquanto os consumidores querem pagar o mínimo possível. </a:t>
            </a:r>
            <a:endParaRPr lang="pt-BR" sz="1400" dirty="0" smtClean="0">
              <a:solidFill>
                <a:schemeClr val="tx1">
                  <a:lumMod val="75000"/>
                  <a:lumOff val="25000"/>
                </a:schemeClr>
              </a:solidFill>
            </a:endParaRPr>
          </a:p>
          <a:p>
            <a:pPr algn="just"/>
            <a:endParaRPr lang="pt-BR" sz="1400" dirty="0" smtClean="0">
              <a:solidFill>
                <a:schemeClr val="tx1">
                  <a:lumMod val="75000"/>
                  <a:lumOff val="25000"/>
                </a:schemeClr>
              </a:solidFill>
            </a:endParaRPr>
          </a:p>
          <a:p>
            <a:pPr algn="just"/>
            <a:r>
              <a:rPr lang="pt-BR" sz="1400" dirty="0" smtClean="0">
                <a:solidFill>
                  <a:schemeClr val="tx1">
                    <a:lumMod val="75000"/>
                    <a:lumOff val="25000"/>
                  </a:schemeClr>
                </a:solidFill>
              </a:rPr>
              <a:t>O </a:t>
            </a:r>
            <a:r>
              <a:rPr lang="pt-BR" sz="1400" dirty="0" smtClean="0">
                <a:solidFill>
                  <a:schemeClr val="tx1">
                    <a:lumMod val="75000"/>
                    <a:lumOff val="25000"/>
                  </a:schemeClr>
                </a:solidFill>
              </a:rPr>
              <a:t>resultado desse processo são os preços de equilíbrio, ou seja, é o patamar em que os consumidores e os produtores realizam seus interesses. </a:t>
            </a:r>
            <a:endParaRPr lang="pt-BR" sz="1400" b="1" dirty="0" smtClean="0"/>
          </a:p>
        </p:txBody>
      </p:sp>
      <p:sp>
        <p:nvSpPr>
          <p:cNvPr id="6" name="CaixaDeTexto 5"/>
          <p:cNvSpPr txBox="1"/>
          <p:nvPr/>
        </p:nvSpPr>
        <p:spPr>
          <a:xfrm>
            <a:off x="9724" y="0"/>
            <a:ext cx="4991504" cy="400110"/>
          </a:xfrm>
          <a:prstGeom prst="rect">
            <a:avLst/>
          </a:prstGeom>
          <a:noFill/>
        </p:spPr>
        <p:txBody>
          <a:bodyPr wrap="square">
            <a:spAutoFit/>
          </a:bodyPr>
          <a:lstStyle/>
          <a:p>
            <a:pPr algn="ctr" defTabSz="685800" fontAlgn="auto">
              <a:spcBef>
                <a:spcPts val="0"/>
              </a:spcBef>
              <a:spcAft>
                <a:spcPts val="0"/>
              </a:spcAft>
              <a:defRPr/>
            </a:pPr>
            <a:r>
              <a:rPr lang="pt-BR" sz="2000" b="1" dirty="0" smtClean="0">
                <a:solidFill>
                  <a:schemeClr val="bg1"/>
                </a:solidFill>
                <a:effectLst>
                  <a:outerShdw blurRad="38100" dist="38100" dir="2700000" algn="tl">
                    <a:srgbClr val="000000">
                      <a:alpha val="43137"/>
                    </a:srgbClr>
                  </a:outerShdw>
                </a:effectLst>
                <a:latin typeface="Calibri"/>
                <a:ea typeface="+mn-ea"/>
                <a:cs typeface="Arial" pitchFamily="34" charset="0"/>
              </a:rPr>
              <a:t>GST 1078 - PANORAMA ECONÔMICO</a:t>
            </a:r>
            <a:endParaRPr lang="pt-BR" sz="2000" b="1" dirty="0">
              <a:solidFill>
                <a:schemeClr val="bg1"/>
              </a:solidFill>
              <a:effectLst>
                <a:outerShdw blurRad="38100" dist="38100" dir="2700000" algn="tl">
                  <a:srgbClr val="000000">
                    <a:alpha val="43137"/>
                  </a:srgbClr>
                </a:outerShdw>
              </a:effectLst>
              <a:latin typeface="Calibri"/>
              <a:ea typeface="+mn-ea"/>
              <a:cs typeface="Arial" pitchFamily="34" charset="0"/>
            </a:endParaRPr>
          </a:p>
        </p:txBody>
      </p:sp>
      <p:sp>
        <p:nvSpPr>
          <p:cNvPr id="9" name="CaixaDeTexto 8"/>
          <p:cNvSpPr txBox="1"/>
          <p:nvPr/>
        </p:nvSpPr>
        <p:spPr>
          <a:xfrm>
            <a:off x="448887" y="433500"/>
            <a:ext cx="2763000" cy="400110"/>
          </a:xfrm>
          <a:prstGeom prst="rect">
            <a:avLst/>
          </a:prstGeom>
          <a:noFill/>
        </p:spPr>
        <p:txBody>
          <a:bodyPr wrap="none" rtlCol="0">
            <a:spAutoFit/>
          </a:bodyPr>
          <a:lstStyle/>
          <a:p>
            <a:pPr marL="0" indent="0">
              <a:buFontTx/>
              <a:buNone/>
              <a:defRPr/>
            </a:pPr>
            <a:r>
              <a:rPr lang="pt-BR" sz="2000" b="1" dirty="0" smtClean="0">
                <a:solidFill>
                  <a:schemeClr val="bg1"/>
                </a:solidFill>
                <a:latin typeface="+mj-lt"/>
              </a:rPr>
              <a:t>O Equilíbrio de Mercado</a:t>
            </a:r>
            <a:endParaRPr lang="pt-BR" sz="2000" b="1" dirty="0">
              <a:solidFill>
                <a:schemeClr val="bg1"/>
              </a:solidFill>
              <a:latin typeface="+mj-lt"/>
            </a:endParaRPr>
          </a:p>
        </p:txBody>
      </p:sp>
      <p:sp>
        <p:nvSpPr>
          <p:cNvPr id="11" name="CaixaDeTexto 10"/>
          <p:cNvSpPr txBox="1"/>
          <p:nvPr/>
        </p:nvSpPr>
        <p:spPr>
          <a:xfrm>
            <a:off x="140165" y="810966"/>
            <a:ext cx="2062681" cy="338554"/>
          </a:xfrm>
          <a:prstGeom prst="rect">
            <a:avLst/>
          </a:prstGeom>
          <a:noFill/>
        </p:spPr>
        <p:txBody>
          <a:bodyPr wrap="none" rtlCol="0">
            <a:spAutoFit/>
          </a:bodyPr>
          <a:lstStyle/>
          <a:p>
            <a:pPr marL="0" indent="0">
              <a:buFontTx/>
              <a:buNone/>
              <a:defRPr/>
            </a:pPr>
            <a:r>
              <a:rPr lang="pt-BR" sz="1600" b="1" dirty="0" smtClean="0">
                <a:solidFill>
                  <a:srgbClr val="7030A0"/>
                </a:solidFill>
                <a:effectLst>
                  <a:outerShdw blurRad="38100" dist="38100" dir="2700000" algn="tl">
                    <a:srgbClr val="000000">
                      <a:alpha val="43137"/>
                    </a:srgbClr>
                  </a:outerShdw>
                </a:effectLst>
                <a:latin typeface="+mj-lt"/>
              </a:rPr>
              <a:t>Equilíbrio de Mercado</a:t>
            </a:r>
            <a:endParaRPr lang="pt-BR" sz="1600" b="1" dirty="0">
              <a:solidFill>
                <a:srgbClr val="7030A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xmlns="" val="1444596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Imagem relacionada"/>
          <p:cNvPicPr>
            <a:picLocks noChangeAspect="1" noChangeArrowheads="1"/>
          </p:cNvPicPr>
          <p:nvPr/>
        </p:nvPicPr>
        <p:blipFill>
          <a:blip r:embed="rId3"/>
          <a:srcRect/>
          <a:stretch>
            <a:fillRect/>
          </a:stretch>
        </p:blipFill>
        <p:spPr bwMode="auto">
          <a:xfrm>
            <a:off x="543985" y="3854928"/>
            <a:ext cx="1278152" cy="1105550"/>
          </a:xfrm>
          <a:prstGeom prst="rect">
            <a:avLst/>
          </a:prstGeom>
          <a:noFill/>
        </p:spPr>
      </p:pic>
      <p:sp>
        <p:nvSpPr>
          <p:cNvPr id="10" name="CaixaDeTexto 9"/>
          <p:cNvSpPr txBox="1"/>
          <p:nvPr/>
        </p:nvSpPr>
        <p:spPr>
          <a:xfrm>
            <a:off x="140165" y="810966"/>
            <a:ext cx="2062681" cy="338554"/>
          </a:xfrm>
          <a:prstGeom prst="rect">
            <a:avLst/>
          </a:prstGeom>
          <a:noFill/>
        </p:spPr>
        <p:txBody>
          <a:bodyPr wrap="none" rtlCol="0">
            <a:spAutoFit/>
          </a:bodyPr>
          <a:lstStyle/>
          <a:p>
            <a:pPr marL="0" indent="0">
              <a:buFontTx/>
              <a:buNone/>
              <a:defRPr/>
            </a:pPr>
            <a:r>
              <a:rPr lang="pt-BR" sz="1600" b="1" dirty="0" smtClean="0">
                <a:solidFill>
                  <a:srgbClr val="7030A0"/>
                </a:solidFill>
                <a:effectLst>
                  <a:outerShdw blurRad="38100" dist="38100" dir="2700000" algn="tl">
                    <a:srgbClr val="000000">
                      <a:alpha val="43137"/>
                    </a:srgbClr>
                  </a:outerShdw>
                </a:effectLst>
                <a:latin typeface="+mj-lt"/>
              </a:rPr>
              <a:t>Equilíbrio de Mercado</a:t>
            </a:r>
            <a:endParaRPr lang="pt-BR" sz="1600" b="1" dirty="0">
              <a:solidFill>
                <a:srgbClr val="7030A0"/>
              </a:solidFill>
              <a:effectLst>
                <a:outerShdw blurRad="38100" dist="38100" dir="2700000" algn="tl">
                  <a:srgbClr val="000000">
                    <a:alpha val="43137"/>
                  </a:srgbClr>
                </a:outerShdw>
              </a:effectLst>
              <a:latin typeface="+mj-lt"/>
            </a:endParaRPr>
          </a:p>
        </p:txBody>
      </p:sp>
      <p:sp>
        <p:nvSpPr>
          <p:cNvPr id="3" name="Retângulo 2"/>
          <p:cNvSpPr/>
          <p:nvPr/>
        </p:nvSpPr>
        <p:spPr>
          <a:xfrm>
            <a:off x="140163" y="1194889"/>
            <a:ext cx="8937092" cy="1600438"/>
          </a:xfrm>
          <a:prstGeom prst="rect">
            <a:avLst/>
          </a:prstGeom>
        </p:spPr>
        <p:txBody>
          <a:bodyPr wrap="square">
            <a:spAutoFit/>
          </a:bodyPr>
          <a:lstStyle/>
          <a:p>
            <a:pPr algn="just"/>
            <a:r>
              <a:rPr lang="pt-BR" sz="1400" dirty="0" smtClean="0">
                <a:solidFill>
                  <a:schemeClr val="tx1">
                    <a:lumMod val="75000"/>
                    <a:lumOff val="25000"/>
                  </a:schemeClr>
                </a:solidFill>
              </a:rPr>
              <a:t>Se a quantidade ofertada se encontrar abaixo daquela de equilíbrio, tem-se uma situação de escassez do produto. </a:t>
            </a:r>
            <a:r>
              <a:rPr lang="pt-BR" sz="1400" dirty="0" smtClean="0">
                <a:solidFill>
                  <a:schemeClr val="tx1">
                    <a:lumMod val="75000"/>
                    <a:lumOff val="25000"/>
                  </a:schemeClr>
                </a:solidFill>
              </a:rPr>
              <a:t> </a:t>
            </a:r>
            <a:r>
              <a:rPr lang="pt-BR" sz="1400" dirty="0" smtClean="0">
                <a:solidFill>
                  <a:schemeClr val="tx1">
                    <a:lumMod val="75000"/>
                    <a:lumOff val="25000"/>
                  </a:schemeClr>
                </a:solidFill>
              </a:rPr>
              <a:t>As </a:t>
            </a:r>
            <a:r>
              <a:rPr lang="pt-BR" sz="1400" dirty="0" smtClean="0">
                <a:solidFill>
                  <a:schemeClr val="tx1">
                    <a:lumMod val="75000"/>
                    <a:lumOff val="25000"/>
                  </a:schemeClr>
                </a:solidFill>
              </a:rPr>
              <a:t>quantidades demandadas serão maiores que as ofertadas, o que resultará em elevação de preços ou no aumento da quantidade ofertada, até atingir-se o equilíbrio.</a:t>
            </a:r>
          </a:p>
          <a:p>
            <a:pPr algn="just"/>
            <a:endParaRPr lang="pt-BR" sz="1400" dirty="0" smtClean="0">
              <a:solidFill>
                <a:schemeClr val="tx1">
                  <a:lumMod val="75000"/>
                  <a:lumOff val="25000"/>
                </a:schemeClr>
              </a:solidFill>
            </a:endParaRPr>
          </a:p>
          <a:p>
            <a:pPr algn="just"/>
            <a:r>
              <a:rPr lang="pt-BR" sz="1400" dirty="0" smtClean="0">
                <a:solidFill>
                  <a:schemeClr val="tx1">
                    <a:lumMod val="75000"/>
                    <a:lumOff val="25000"/>
                  </a:schemeClr>
                </a:solidFill>
              </a:rPr>
              <a:t>Entretanto, se a quantidade ofertada se encontrar acima do ponto de equilíbrio, haverá um excedente de produção, o que resultará em uma competição entre os produtores, conduzindo a uma redução dos preços ou na quantidade ofertada, até que se atinja o ponto de equilíbrio</a:t>
            </a:r>
            <a:r>
              <a:rPr lang="pt-BR" sz="1400" dirty="0" smtClean="0">
                <a:solidFill>
                  <a:schemeClr val="tx1">
                    <a:lumMod val="75000"/>
                    <a:lumOff val="25000"/>
                  </a:schemeClr>
                </a:solidFill>
              </a:rPr>
              <a:t>.</a:t>
            </a:r>
            <a:endParaRPr lang="pt-BR" sz="1400" dirty="0" smtClean="0">
              <a:solidFill>
                <a:schemeClr val="tx1">
                  <a:lumMod val="75000"/>
                  <a:lumOff val="25000"/>
                </a:schemeClr>
              </a:solidFill>
            </a:endParaRPr>
          </a:p>
        </p:txBody>
      </p:sp>
      <p:sp>
        <p:nvSpPr>
          <p:cNvPr id="6" name="CaixaDeTexto 5"/>
          <p:cNvSpPr txBox="1"/>
          <p:nvPr/>
        </p:nvSpPr>
        <p:spPr>
          <a:xfrm>
            <a:off x="9724" y="0"/>
            <a:ext cx="4991504" cy="400110"/>
          </a:xfrm>
          <a:prstGeom prst="rect">
            <a:avLst/>
          </a:prstGeom>
          <a:noFill/>
        </p:spPr>
        <p:txBody>
          <a:bodyPr wrap="square">
            <a:spAutoFit/>
          </a:bodyPr>
          <a:lstStyle/>
          <a:p>
            <a:pPr algn="ctr" defTabSz="685800" fontAlgn="auto">
              <a:spcBef>
                <a:spcPts val="0"/>
              </a:spcBef>
              <a:spcAft>
                <a:spcPts val="0"/>
              </a:spcAft>
              <a:defRPr/>
            </a:pPr>
            <a:r>
              <a:rPr lang="pt-BR" sz="2000" b="1" dirty="0" smtClean="0">
                <a:solidFill>
                  <a:schemeClr val="bg1"/>
                </a:solidFill>
                <a:effectLst>
                  <a:outerShdw blurRad="38100" dist="38100" dir="2700000" algn="tl">
                    <a:srgbClr val="000000">
                      <a:alpha val="43137"/>
                    </a:srgbClr>
                  </a:outerShdw>
                </a:effectLst>
                <a:latin typeface="Calibri"/>
                <a:ea typeface="+mn-ea"/>
                <a:cs typeface="Arial" pitchFamily="34" charset="0"/>
              </a:rPr>
              <a:t>GST 1078 - PANORAMA ECONÔMICO</a:t>
            </a:r>
            <a:endParaRPr lang="pt-BR" sz="2000" b="1" dirty="0">
              <a:solidFill>
                <a:schemeClr val="bg1"/>
              </a:solidFill>
              <a:effectLst>
                <a:outerShdw blurRad="38100" dist="38100" dir="2700000" algn="tl">
                  <a:srgbClr val="000000">
                    <a:alpha val="43137"/>
                  </a:srgbClr>
                </a:outerShdw>
              </a:effectLst>
              <a:latin typeface="Calibri"/>
              <a:ea typeface="+mn-ea"/>
              <a:cs typeface="Arial" pitchFamily="34" charset="0"/>
            </a:endParaRPr>
          </a:p>
        </p:txBody>
      </p:sp>
      <p:sp>
        <p:nvSpPr>
          <p:cNvPr id="9" name="CaixaDeTexto 8"/>
          <p:cNvSpPr txBox="1"/>
          <p:nvPr/>
        </p:nvSpPr>
        <p:spPr>
          <a:xfrm>
            <a:off x="448887" y="433500"/>
            <a:ext cx="2763000" cy="400110"/>
          </a:xfrm>
          <a:prstGeom prst="rect">
            <a:avLst/>
          </a:prstGeom>
          <a:noFill/>
        </p:spPr>
        <p:txBody>
          <a:bodyPr wrap="none" rtlCol="0">
            <a:spAutoFit/>
          </a:bodyPr>
          <a:lstStyle/>
          <a:p>
            <a:pPr marL="0" indent="0">
              <a:buFontTx/>
              <a:buNone/>
              <a:defRPr/>
            </a:pPr>
            <a:r>
              <a:rPr lang="pt-BR" sz="2000" b="1" dirty="0" smtClean="0">
                <a:solidFill>
                  <a:schemeClr val="bg1"/>
                </a:solidFill>
                <a:latin typeface="+mj-lt"/>
              </a:rPr>
              <a:t>O Equilíbrio de Mercado</a:t>
            </a:r>
            <a:endParaRPr lang="pt-BR" sz="2000" b="1" dirty="0">
              <a:solidFill>
                <a:schemeClr val="bg1"/>
              </a:solidFill>
              <a:latin typeface="+mj-lt"/>
            </a:endParaRPr>
          </a:p>
        </p:txBody>
      </p:sp>
      <p:pic>
        <p:nvPicPr>
          <p:cNvPr id="5121" name="Picture 1"/>
          <p:cNvPicPr>
            <a:picLocks noChangeAspect="1" noChangeArrowheads="1"/>
          </p:cNvPicPr>
          <p:nvPr/>
        </p:nvPicPr>
        <p:blipFill>
          <a:blip r:embed="rId4"/>
          <a:srcRect/>
          <a:stretch>
            <a:fillRect/>
          </a:stretch>
        </p:blipFill>
        <p:spPr bwMode="auto">
          <a:xfrm>
            <a:off x="5172709" y="2619402"/>
            <a:ext cx="3824455" cy="2272973"/>
          </a:xfrm>
          <a:prstGeom prst="rect">
            <a:avLst/>
          </a:prstGeom>
          <a:noFill/>
          <a:ln w="9525">
            <a:noFill/>
            <a:miter lim="800000"/>
            <a:headEnd/>
            <a:tailEnd/>
          </a:ln>
        </p:spPr>
      </p:pic>
      <p:sp>
        <p:nvSpPr>
          <p:cNvPr id="11" name="Retângulo 10"/>
          <p:cNvSpPr/>
          <p:nvPr/>
        </p:nvSpPr>
        <p:spPr>
          <a:xfrm>
            <a:off x="183553" y="3049106"/>
            <a:ext cx="4989154" cy="954107"/>
          </a:xfrm>
          <a:prstGeom prst="rect">
            <a:avLst/>
          </a:prstGeom>
        </p:spPr>
        <p:txBody>
          <a:bodyPr wrap="square">
            <a:spAutoFit/>
          </a:bodyPr>
          <a:lstStyle/>
          <a:p>
            <a:pPr algn="just"/>
            <a:r>
              <a:rPr lang="pt-BR" sz="1400" dirty="0" smtClean="0">
                <a:solidFill>
                  <a:schemeClr val="tx1">
                    <a:lumMod val="75000"/>
                    <a:lumOff val="25000"/>
                  </a:schemeClr>
                </a:solidFill>
              </a:rPr>
              <a:t>Assim sendo, quando há competição tanto dos compradores (demandantes) quanto dos vendedores (ofertantes), há uma tendência natural no mercado para se chegar a uma situação de equilíbrio.</a:t>
            </a:r>
            <a:endParaRPr lang="pt-BR" sz="1400" dirty="0" smtClean="0">
              <a:solidFill>
                <a:schemeClr val="tx1">
                  <a:lumMod val="75000"/>
                  <a:lumOff val="25000"/>
                </a:schemeClr>
              </a:solidFill>
            </a:endParaRPr>
          </a:p>
        </p:txBody>
      </p:sp>
      <p:pic>
        <p:nvPicPr>
          <p:cNvPr id="5123" name="Picture 3" descr="Resultado de imagem para EquilÃ­brio de Mercado"/>
          <p:cNvPicPr>
            <a:picLocks noChangeAspect="1" noChangeArrowheads="1"/>
          </p:cNvPicPr>
          <p:nvPr/>
        </p:nvPicPr>
        <p:blipFill>
          <a:blip r:embed="rId5"/>
          <a:srcRect/>
          <a:stretch>
            <a:fillRect/>
          </a:stretch>
        </p:blipFill>
        <p:spPr bwMode="auto">
          <a:xfrm>
            <a:off x="1995661" y="3834906"/>
            <a:ext cx="2855982" cy="1105550"/>
          </a:xfrm>
          <a:prstGeom prst="rect">
            <a:avLst/>
          </a:prstGeom>
          <a:noFill/>
        </p:spPr>
      </p:pic>
    </p:spTree>
    <p:extLst>
      <p:ext uri="{BB962C8B-B14F-4D97-AF65-F5344CB8AC3E}">
        <p14:creationId xmlns:p14="http://schemas.microsoft.com/office/powerpoint/2010/main" xmlns="" val="31238638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noChangeArrowheads="1"/>
          </p:cNvPicPr>
          <p:nvPr/>
        </p:nvPicPr>
        <p:blipFill>
          <a:blip r:embed="rId3"/>
          <a:srcRect/>
          <a:stretch>
            <a:fillRect/>
          </a:stretch>
        </p:blipFill>
        <p:spPr bwMode="auto">
          <a:xfrm>
            <a:off x="140165" y="1004688"/>
            <a:ext cx="4518605" cy="3973256"/>
          </a:xfrm>
          <a:prstGeom prst="rect">
            <a:avLst/>
          </a:prstGeom>
          <a:noFill/>
          <a:ln w="9525">
            <a:noFill/>
            <a:miter lim="800000"/>
            <a:headEnd/>
            <a:tailEnd/>
          </a:ln>
        </p:spPr>
      </p:pic>
      <p:sp>
        <p:nvSpPr>
          <p:cNvPr id="6" name="CaixaDeTexto 5"/>
          <p:cNvSpPr txBox="1"/>
          <p:nvPr/>
        </p:nvSpPr>
        <p:spPr>
          <a:xfrm>
            <a:off x="9724" y="0"/>
            <a:ext cx="4991504" cy="400110"/>
          </a:xfrm>
          <a:prstGeom prst="rect">
            <a:avLst/>
          </a:prstGeom>
          <a:noFill/>
        </p:spPr>
        <p:txBody>
          <a:bodyPr wrap="square">
            <a:spAutoFit/>
          </a:bodyPr>
          <a:lstStyle/>
          <a:p>
            <a:pPr algn="ctr" defTabSz="685800" fontAlgn="auto">
              <a:spcBef>
                <a:spcPts val="0"/>
              </a:spcBef>
              <a:spcAft>
                <a:spcPts val="0"/>
              </a:spcAft>
              <a:defRPr/>
            </a:pPr>
            <a:r>
              <a:rPr lang="pt-BR" sz="2000" b="1" dirty="0" smtClean="0">
                <a:solidFill>
                  <a:schemeClr val="bg1"/>
                </a:solidFill>
                <a:effectLst>
                  <a:outerShdw blurRad="38100" dist="38100" dir="2700000" algn="tl">
                    <a:srgbClr val="000000">
                      <a:alpha val="43137"/>
                    </a:srgbClr>
                  </a:outerShdw>
                </a:effectLst>
                <a:latin typeface="Calibri"/>
                <a:ea typeface="+mn-ea"/>
                <a:cs typeface="Arial" pitchFamily="34" charset="0"/>
              </a:rPr>
              <a:t>GST 1078 - PANORAMA ECONÔMICO</a:t>
            </a:r>
            <a:endParaRPr lang="pt-BR" sz="2000" b="1" dirty="0">
              <a:solidFill>
                <a:schemeClr val="bg1"/>
              </a:solidFill>
              <a:effectLst>
                <a:outerShdw blurRad="38100" dist="38100" dir="2700000" algn="tl">
                  <a:srgbClr val="000000">
                    <a:alpha val="43137"/>
                  </a:srgbClr>
                </a:outerShdw>
              </a:effectLst>
              <a:latin typeface="Calibri"/>
              <a:ea typeface="+mn-ea"/>
              <a:cs typeface="Arial" pitchFamily="34" charset="0"/>
            </a:endParaRPr>
          </a:p>
        </p:txBody>
      </p:sp>
      <p:sp>
        <p:nvSpPr>
          <p:cNvPr id="11" name="CaixaDeTexto 10"/>
          <p:cNvSpPr txBox="1"/>
          <p:nvPr/>
        </p:nvSpPr>
        <p:spPr>
          <a:xfrm>
            <a:off x="448887" y="433500"/>
            <a:ext cx="2763000" cy="400110"/>
          </a:xfrm>
          <a:prstGeom prst="rect">
            <a:avLst/>
          </a:prstGeom>
          <a:noFill/>
        </p:spPr>
        <p:txBody>
          <a:bodyPr wrap="none" rtlCol="0">
            <a:spAutoFit/>
          </a:bodyPr>
          <a:lstStyle/>
          <a:p>
            <a:pPr marL="0" indent="0">
              <a:buFontTx/>
              <a:buNone/>
              <a:defRPr/>
            </a:pPr>
            <a:r>
              <a:rPr lang="pt-BR" sz="2000" b="1" dirty="0" smtClean="0">
                <a:solidFill>
                  <a:schemeClr val="bg1"/>
                </a:solidFill>
                <a:latin typeface="+mj-lt"/>
              </a:rPr>
              <a:t>O Equilíbrio de Mercado</a:t>
            </a:r>
            <a:endParaRPr lang="pt-BR" sz="2000" b="1" dirty="0">
              <a:solidFill>
                <a:schemeClr val="bg1"/>
              </a:solidFill>
              <a:latin typeface="+mj-lt"/>
            </a:endParaRPr>
          </a:p>
        </p:txBody>
      </p:sp>
      <p:sp>
        <p:nvSpPr>
          <p:cNvPr id="12" name="CaixaDeTexto 11"/>
          <p:cNvSpPr txBox="1"/>
          <p:nvPr/>
        </p:nvSpPr>
        <p:spPr>
          <a:xfrm>
            <a:off x="140165" y="810966"/>
            <a:ext cx="2062681" cy="338554"/>
          </a:xfrm>
          <a:prstGeom prst="rect">
            <a:avLst/>
          </a:prstGeom>
          <a:noFill/>
        </p:spPr>
        <p:txBody>
          <a:bodyPr wrap="none" rtlCol="0">
            <a:spAutoFit/>
          </a:bodyPr>
          <a:lstStyle/>
          <a:p>
            <a:pPr marL="0" indent="0">
              <a:buFontTx/>
              <a:buNone/>
              <a:defRPr/>
            </a:pPr>
            <a:r>
              <a:rPr lang="pt-BR" sz="1600" b="1" dirty="0" smtClean="0">
                <a:solidFill>
                  <a:srgbClr val="7030A0"/>
                </a:solidFill>
                <a:effectLst>
                  <a:outerShdw blurRad="38100" dist="38100" dir="2700000" algn="tl">
                    <a:srgbClr val="000000">
                      <a:alpha val="43137"/>
                    </a:srgbClr>
                  </a:outerShdw>
                </a:effectLst>
                <a:latin typeface="+mj-lt"/>
              </a:rPr>
              <a:t>Equilíbrio de Mercado</a:t>
            </a:r>
            <a:endParaRPr lang="pt-BR" sz="1600" b="1" dirty="0">
              <a:solidFill>
                <a:srgbClr val="7030A0"/>
              </a:solidFill>
              <a:effectLst>
                <a:outerShdw blurRad="38100" dist="38100" dir="2700000" algn="tl">
                  <a:srgbClr val="000000">
                    <a:alpha val="43137"/>
                  </a:srgbClr>
                </a:outerShdw>
              </a:effectLst>
              <a:latin typeface="+mj-lt"/>
            </a:endParaRPr>
          </a:p>
        </p:txBody>
      </p:sp>
      <p:pic>
        <p:nvPicPr>
          <p:cNvPr id="23555" name="Picture 3" descr="Resultado de imagem para EquilÃ­brio de Mercado"/>
          <p:cNvPicPr>
            <a:picLocks noChangeAspect="1" noChangeArrowheads="1"/>
          </p:cNvPicPr>
          <p:nvPr/>
        </p:nvPicPr>
        <p:blipFill>
          <a:blip r:embed="rId4"/>
          <a:srcRect/>
          <a:stretch>
            <a:fillRect/>
          </a:stretch>
        </p:blipFill>
        <p:spPr bwMode="auto">
          <a:xfrm>
            <a:off x="4578360" y="1004687"/>
            <a:ext cx="4403551" cy="3972624"/>
          </a:xfrm>
          <a:prstGeom prst="rect">
            <a:avLst/>
          </a:prstGeom>
          <a:noFill/>
        </p:spPr>
      </p:pic>
    </p:spTree>
    <p:extLst>
      <p:ext uri="{BB962C8B-B14F-4D97-AF65-F5344CB8AC3E}">
        <p14:creationId xmlns:p14="http://schemas.microsoft.com/office/powerpoint/2010/main" xmlns="" val="7998033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9724" y="0"/>
            <a:ext cx="4991504" cy="400110"/>
          </a:xfrm>
          <a:prstGeom prst="rect">
            <a:avLst/>
          </a:prstGeom>
          <a:noFill/>
        </p:spPr>
        <p:txBody>
          <a:bodyPr wrap="square">
            <a:spAutoFit/>
          </a:bodyPr>
          <a:lstStyle/>
          <a:p>
            <a:pPr algn="ctr" defTabSz="685800" fontAlgn="auto">
              <a:spcBef>
                <a:spcPts val="0"/>
              </a:spcBef>
              <a:spcAft>
                <a:spcPts val="0"/>
              </a:spcAft>
              <a:defRPr/>
            </a:pPr>
            <a:r>
              <a:rPr lang="pt-BR" sz="2000" b="1" dirty="0" smtClean="0">
                <a:solidFill>
                  <a:schemeClr val="bg1"/>
                </a:solidFill>
                <a:effectLst>
                  <a:outerShdw blurRad="38100" dist="38100" dir="2700000" algn="tl">
                    <a:srgbClr val="000000">
                      <a:alpha val="43137"/>
                    </a:srgbClr>
                  </a:outerShdw>
                </a:effectLst>
                <a:latin typeface="Calibri"/>
                <a:ea typeface="+mn-ea"/>
                <a:cs typeface="Arial" pitchFamily="34" charset="0"/>
              </a:rPr>
              <a:t>GST 1078 - PANORAMA ECONÔMICO</a:t>
            </a:r>
            <a:endParaRPr lang="pt-BR" sz="2000" b="1" dirty="0">
              <a:solidFill>
                <a:schemeClr val="bg1"/>
              </a:solidFill>
              <a:effectLst>
                <a:outerShdw blurRad="38100" dist="38100" dir="2700000" algn="tl">
                  <a:srgbClr val="000000">
                    <a:alpha val="43137"/>
                  </a:srgbClr>
                </a:outerShdw>
              </a:effectLst>
              <a:latin typeface="Calibri"/>
              <a:ea typeface="+mn-ea"/>
              <a:cs typeface="Arial" pitchFamily="34" charset="0"/>
            </a:endParaRPr>
          </a:p>
        </p:txBody>
      </p:sp>
      <p:sp>
        <p:nvSpPr>
          <p:cNvPr id="11" name="CaixaDeTexto 10"/>
          <p:cNvSpPr txBox="1"/>
          <p:nvPr/>
        </p:nvSpPr>
        <p:spPr>
          <a:xfrm>
            <a:off x="448887" y="433500"/>
            <a:ext cx="2763000" cy="400110"/>
          </a:xfrm>
          <a:prstGeom prst="rect">
            <a:avLst/>
          </a:prstGeom>
          <a:noFill/>
        </p:spPr>
        <p:txBody>
          <a:bodyPr wrap="none" rtlCol="0">
            <a:spAutoFit/>
          </a:bodyPr>
          <a:lstStyle/>
          <a:p>
            <a:pPr marL="0" indent="0">
              <a:buFontTx/>
              <a:buNone/>
              <a:defRPr/>
            </a:pPr>
            <a:r>
              <a:rPr lang="pt-BR" sz="2000" b="1" dirty="0" smtClean="0">
                <a:solidFill>
                  <a:schemeClr val="bg1"/>
                </a:solidFill>
                <a:latin typeface="+mj-lt"/>
              </a:rPr>
              <a:t>O Equilíbrio de Mercado</a:t>
            </a:r>
            <a:endParaRPr lang="pt-BR" sz="2000" b="1" dirty="0">
              <a:solidFill>
                <a:schemeClr val="bg1"/>
              </a:solidFill>
              <a:latin typeface="+mj-lt"/>
            </a:endParaRPr>
          </a:p>
        </p:txBody>
      </p:sp>
      <p:sp>
        <p:nvSpPr>
          <p:cNvPr id="12" name="CaixaDeTexto 11"/>
          <p:cNvSpPr txBox="1"/>
          <p:nvPr/>
        </p:nvSpPr>
        <p:spPr>
          <a:xfrm>
            <a:off x="7001499" y="641689"/>
            <a:ext cx="2062681" cy="338554"/>
          </a:xfrm>
          <a:prstGeom prst="rect">
            <a:avLst/>
          </a:prstGeom>
          <a:noFill/>
        </p:spPr>
        <p:txBody>
          <a:bodyPr wrap="none" rtlCol="0">
            <a:spAutoFit/>
          </a:bodyPr>
          <a:lstStyle/>
          <a:p>
            <a:pPr marL="0" indent="0">
              <a:buFontTx/>
              <a:buNone/>
              <a:defRPr/>
            </a:pPr>
            <a:r>
              <a:rPr lang="pt-BR" sz="1600" b="1" dirty="0" smtClean="0">
                <a:solidFill>
                  <a:srgbClr val="7030A0"/>
                </a:solidFill>
                <a:effectLst>
                  <a:outerShdw blurRad="38100" dist="38100" dir="2700000" algn="tl">
                    <a:srgbClr val="000000">
                      <a:alpha val="43137"/>
                    </a:srgbClr>
                  </a:outerShdw>
                </a:effectLst>
                <a:latin typeface="+mj-lt"/>
              </a:rPr>
              <a:t>Equilíbrio de Mercado</a:t>
            </a:r>
            <a:endParaRPr lang="pt-BR" sz="1600" b="1" dirty="0">
              <a:solidFill>
                <a:srgbClr val="7030A0"/>
              </a:solidFill>
              <a:effectLst>
                <a:outerShdw blurRad="38100" dist="38100" dir="2700000" algn="tl">
                  <a:srgbClr val="000000">
                    <a:alpha val="43137"/>
                  </a:srgbClr>
                </a:outerShdw>
              </a:effectLst>
              <a:latin typeface="+mj-lt"/>
            </a:endParaRPr>
          </a:p>
        </p:txBody>
      </p:sp>
      <p:pic>
        <p:nvPicPr>
          <p:cNvPr id="76802" name="Picture 2" descr="Imagem relacionada"/>
          <p:cNvPicPr>
            <a:picLocks noChangeAspect="1" noChangeArrowheads="1"/>
          </p:cNvPicPr>
          <p:nvPr/>
        </p:nvPicPr>
        <p:blipFill>
          <a:blip r:embed="rId3"/>
          <a:srcRect/>
          <a:stretch>
            <a:fillRect/>
          </a:stretch>
        </p:blipFill>
        <p:spPr bwMode="auto">
          <a:xfrm>
            <a:off x="-165121" y="641689"/>
            <a:ext cx="6372858" cy="4779644"/>
          </a:xfrm>
          <a:prstGeom prst="rect">
            <a:avLst/>
          </a:prstGeom>
          <a:noFill/>
        </p:spPr>
      </p:pic>
      <p:pic>
        <p:nvPicPr>
          <p:cNvPr id="76803" name="Picture 3"/>
          <p:cNvPicPr>
            <a:picLocks noChangeAspect="1" noChangeArrowheads="1"/>
          </p:cNvPicPr>
          <p:nvPr/>
        </p:nvPicPr>
        <p:blipFill>
          <a:blip r:embed="rId4"/>
          <a:srcRect/>
          <a:stretch>
            <a:fillRect/>
          </a:stretch>
        </p:blipFill>
        <p:spPr bwMode="auto">
          <a:xfrm>
            <a:off x="5212394" y="1028218"/>
            <a:ext cx="3851784" cy="860655"/>
          </a:xfrm>
          <a:prstGeom prst="rect">
            <a:avLst/>
          </a:prstGeom>
          <a:noFill/>
          <a:ln w="9525">
            <a:noFill/>
            <a:miter lim="800000"/>
            <a:headEnd/>
            <a:tailEnd/>
          </a:ln>
        </p:spPr>
      </p:pic>
      <p:pic>
        <p:nvPicPr>
          <p:cNvPr id="76805" name="Picture 5"/>
          <p:cNvPicPr>
            <a:picLocks noChangeAspect="1" noChangeArrowheads="1"/>
          </p:cNvPicPr>
          <p:nvPr/>
        </p:nvPicPr>
        <p:blipFill>
          <a:blip r:embed="rId5"/>
          <a:srcRect/>
          <a:stretch>
            <a:fillRect/>
          </a:stretch>
        </p:blipFill>
        <p:spPr bwMode="auto">
          <a:xfrm>
            <a:off x="5766732" y="2562990"/>
            <a:ext cx="3290506" cy="2442826"/>
          </a:xfrm>
          <a:prstGeom prst="rect">
            <a:avLst/>
          </a:prstGeom>
          <a:noFill/>
          <a:ln w="9525">
            <a:noFill/>
            <a:miter lim="800000"/>
            <a:headEnd/>
            <a:tailEnd/>
          </a:ln>
        </p:spPr>
      </p:pic>
      <p:pic>
        <p:nvPicPr>
          <p:cNvPr id="76806" name="Picture 6"/>
          <p:cNvPicPr>
            <a:picLocks noChangeAspect="1" noChangeArrowheads="1"/>
          </p:cNvPicPr>
          <p:nvPr/>
        </p:nvPicPr>
        <p:blipFill>
          <a:blip r:embed="rId6"/>
          <a:srcRect/>
          <a:stretch>
            <a:fillRect/>
          </a:stretch>
        </p:blipFill>
        <p:spPr bwMode="auto">
          <a:xfrm>
            <a:off x="6207737" y="1854270"/>
            <a:ext cx="2816614" cy="604168"/>
          </a:xfrm>
          <a:prstGeom prst="rect">
            <a:avLst/>
          </a:prstGeom>
          <a:noFill/>
          <a:ln w="9525">
            <a:noFill/>
            <a:miter lim="800000"/>
            <a:headEnd/>
            <a:tailEnd/>
          </a:ln>
        </p:spPr>
      </p:pic>
      <p:sp>
        <p:nvSpPr>
          <p:cNvPr id="13" name="Seta para a direita 12"/>
          <p:cNvSpPr/>
          <p:nvPr/>
        </p:nvSpPr>
        <p:spPr>
          <a:xfrm>
            <a:off x="5639910" y="1988988"/>
            <a:ext cx="467211" cy="347071"/>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xmlns="" val="7998033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7" name="Picture 7"/>
          <p:cNvPicPr>
            <a:picLocks noChangeAspect="1" noChangeArrowheads="1"/>
          </p:cNvPicPr>
          <p:nvPr/>
        </p:nvPicPr>
        <p:blipFill>
          <a:blip r:embed="rId3"/>
          <a:srcRect/>
          <a:stretch>
            <a:fillRect/>
          </a:stretch>
        </p:blipFill>
        <p:spPr bwMode="auto">
          <a:xfrm>
            <a:off x="4365087" y="1888947"/>
            <a:ext cx="4654060" cy="3064402"/>
          </a:xfrm>
          <a:prstGeom prst="rect">
            <a:avLst/>
          </a:prstGeom>
          <a:noFill/>
          <a:ln w="9525">
            <a:noFill/>
            <a:miter lim="800000"/>
            <a:headEnd/>
            <a:tailEnd/>
          </a:ln>
        </p:spPr>
      </p:pic>
      <p:pic>
        <p:nvPicPr>
          <p:cNvPr id="14" name="Picture 2"/>
          <p:cNvPicPr>
            <a:picLocks noChangeAspect="1" noChangeArrowheads="1"/>
          </p:cNvPicPr>
          <p:nvPr/>
        </p:nvPicPr>
        <p:blipFill>
          <a:blip r:embed="rId4"/>
          <a:srcRect/>
          <a:stretch>
            <a:fillRect/>
          </a:stretch>
        </p:blipFill>
        <p:spPr bwMode="auto">
          <a:xfrm>
            <a:off x="31557" y="2019207"/>
            <a:ext cx="4466194" cy="2954156"/>
          </a:xfrm>
          <a:prstGeom prst="rect">
            <a:avLst/>
          </a:prstGeom>
          <a:noFill/>
          <a:ln w="9525">
            <a:noFill/>
            <a:miter lim="800000"/>
            <a:headEnd/>
            <a:tailEnd/>
          </a:ln>
        </p:spPr>
      </p:pic>
      <p:sp>
        <p:nvSpPr>
          <p:cNvPr id="6" name="CaixaDeTexto 5"/>
          <p:cNvSpPr txBox="1"/>
          <p:nvPr/>
        </p:nvSpPr>
        <p:spPr>
          <a:xfrm>
            <a:off x="9724" y="0"/>
            <a:ext cx="4991504" cy="400110"/>
          </a:xfrm>
          <a:prstGeom prst="rect">
            <a:avLst/>
          </a:prstGeom>
          <a:noFill/>
        </p:spPr>
        <p:txBody>
          <a:bodyPr wrap="square">
            <a:spAutoFit/>
          </a:bodyPr>
          <a:lstStyle/>
          <a:p>
            <a:pPr algn="ctr" defTabSz="685800" fontAlgn="auto">
              <a:spcBef>
                <a:spcPts val="0"/>
              </a:spcBef>
              <a:spcAft>
                <a:spcPts val="0"/>
              </a:spcAft>
              <a:defRPr/>
            </a:pPr>
            <a:r>
              <a:rPr lang="pt-BR" sz="2000" b="1" dirty="0" smtClean="0">
                <a:solidFill>
                  <a:schemeClr val="bg1"/>
                </a:solidFill>
                <a:effectLst>
                  <a:outerShdw blurRad="38100" dist="38100" dir="2700000" algn="tl">
                    <a:srgbClr val="000000">
                      <a:alpha val="43137"/>
                    </a:srgbClr>
                  </a:outerShdw>
                </a:effectLst>
                <a:latin typeface="Calibri"/>
                <a:ea typeface="+mn-ea"/>
                <a:cs typeface="Arial" pitchFamily="34" charset="0"/>
              </a:rPr>
              <a:t>GST 1078 - PANORAMA ECONÔMICO</a:t>
            </a:r>
            <a:endParaRPr lang="pt-BR" sz="2000" b="1" dirty="0">
              <a:solidFill>
                <a:schemeClr val="bg1"/>
              </a:solidFill>
              <a:effectLst>
                <a:outerShdw blurRad="38100" dist="38100" dir="2700000" algn="tl">
                  <a:srgbClr val="000000">
                    <a:alpha val="43137"/>
                  </a:srgbClr>
                </a:outerShdw>
              </a:effectLst>
              <a:latin typeface="Calibri"/>
              <a:ea typeface="+mn-ea"/>
              <a:cs typeface="Arial" pitchFamily="34" charset="0"/>
            </a:endParaRPr>
          </a:p>
        </p:txBody>
      </p:sp>
      <p:sp>
        <p:nvSpPr>
          <p:cNvPr id="12" name="CaixaDeTexto 11"/>
          <p:cNvSpPr txBox="1"/>
          <p:nvPr/>
        </p:nvSpPr>
        <p:spPr>
          <a:xfrm>
            <a:off x="448887" y="980243"/>
            <a:ext cx="3098028" cy="338554"/>
          </a:xfrm>
          <a:prstGeom prst="rect">
            <a:avLst/>
          </a:prstGeom>
          <a:noFill/>
        </p:spPr>
        <p:txBody>
          <a:bodyPr wrap="none" rtlCol="0">
            <a:spAutoFit/>
          </a:bodyPr>
          <a:lstStyle/>
          <a:p>
            <a:pPr marL="0" indent="0">
              <a:buFontTx/>
              <a:buNone/>
              <a:defRPr/>
            </a:pPr>
            <a:r>
              <a:rPr lang="pt-BR" sz="1600" b="1" dirty="0" smtClean="0">
                <a:solidFill>
                  <a:srgbClr val="7030A0"/>
                </a:solidFill>
                <a:effectLst>
                  <a:outerShdw blurRad="38100" dist="38100" dir="2700000" algn="tl">
                    <a:srgbClr val="000000">
                      <a:alpha val="43137"/>
                    </a:srgbClr>
                  </a:outerShdw>
                </a:effectLst>
                <a:latin typeface="+mj-lt"/>
              </a:rPr>
              <a:t>EXEMPLO DE OFERTA E DEMANDA</a:t>
            </a:r>
            <a:endParaRPr lang="pt-BR" sz="1600" b="1" dirty="0">
              <a:solidFill>
                <a:srgbClr val="7030A0"/>
              </a:solidFill>
              <a:effectLst>
                <a:outerShdw blurRad="38100" dist="38100" dir="2700000" algn="tl">
                  <a:srgbClr val="000000">
                    <a:alpha val="43137"/>
                  </a:srgbClr>
                </a:outerShdw>
              </a:effectLst>
              <a:latin typeface="+mj-lt"/>
            </a:endParaRPr>
          </a:p>
        </p:txBody>
      </p:sp>
      <p:sp>
        <p:nvSpPr>
          <p:cNvPr id="13" name="Seta para a direita 12"/>
          <p:cNvSpPr/>
          <p:nvPr/>
        </p:nvSpPr>
        <p:spPr>
          <a:xfrm>
            <a:off x="5306192" y="1145261"/>
            <a:ext cx="467211" cy="347071"/>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7826" name="Picture 2"/>
          <p:cNvPicPr>
            <a:picLocks noChangeAspect="1" noChangeArrowheads="1"/>
          </p:cNvPicPr>
          <p:nvPr/>
        </p:nvPicPr>
        <p:blipFill>
          <a:blip r:embed="rId5"/>
          <a:srcRect/>
          <a:stretch>
            <a:fillRect/>
          </a:stretch>
        </p:blipFill>
        <p:spPr bwMode="auto">
          <a:xfrm>
            <a:off x="5915980" y="833611"/>
            <a:ext cx="3047966" cy="1555844"/>
          </a:xfrm>
          <a:prstGeom prst="rect">
            <a:avLst/>
          </a:prstGeom>
          <a:noFill/>
          <a:ln w="9525">
            <a:noFill/>
            <a:miter lim="800000"/>
            <a:headEnd/>
            <a:tailEnd/>
          </a:ln>
        </p:spPr>
      </p:pic>
      <p:sp>
        <p:nvSpPr>
          <p:cNvPr id="15" name="CaixaDeTexto 14"/>
          <p:cNvSpPr txBox="1"/>
          <p:nvPr/>
        </p:nvSpPr>
        <p:spPr>
          <a:xfrm>
            <a:off x="448887" y="433500"/>
            <a:ext cx="2763000" cy="400110"/>
          </a:xfrm>
          <a:prstGeom prst="rect">
            <a:avLst/>
          </a:prstGeom>
          <a:noFill/>
        </p:spPr>
        <p:txBody>
          <a:bodyPr wrap="none" rtlCol="0">
            <a:spAutoFit/>
          </a:bodyPr>
          <a:lstStyle/>
          <a:p>
            <a:pPr marL="0" indent="0">
              <a:buFontTx/>
              <a:buNone/>
              <a:defRPr/>
            </a:pPr>
            <a:r>
              <a:rPr lang="pt-BR" sz="2000" b="1" dirty="0" smtClean="0">
                <a:solidFill>
                  <a:schemeClr val="bg1"/>
                </a:solidFill>
                <a:latin typeface="+mj-lt"/>
              </a:rPr>
              <a:t>O Equilíbrio de Mercado</a:t>
            </a:r>
            <a:endParaRPr lang="pt-BR" sz="2000" b="1" dirty="0">
              <a:solidFill>
                <a:schemeClr val="bg1"/>
              </a:solidFill>
              <a:latin typeface="+mj-lt"/>
            </a:endParaRPr>
          </a:p>
        </p:txBody>
      </p:sp>
    </p:spTree>
    <p:extLst>
      <p:ext uri="{BB962C8B-B14F-4D97-AF65-F5344CB8AC3E}">
        <p14:creationId xmlns:p14="http://schemas.microsoft.com/office/powerpoint/2010/main" xmlns="" val="7998033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9724" y="0"/>
            <a:ext cx="4991504" cy="400110"/>
          </a:xfrm>
          <a:prstGeom prst="rect">
            <a:avLst/>
          </a:prstGeom>
          <a:noFill/>
        </p:spPr>
        <p:txBody>
          <a:bodyPr wrap="square">
            <a:spAutoFit/>
          </a:bodyPr>
          <a:lstStyle/>
          <a:p>
            <a:pPr algn="ctr" defTabSz="685800" fontAlgn="auto">
              <a:spcBef>
                <a:spcPts val="0"/>
              </a:spcBef>
              <a:spcAft>
                <a:spcPts val="0"/>
              </a:spcAft>
              <a:defRPr/>
            </a:pPr>
            <a:r>
              <a:rPr lang="pt-BR" sz="2000" b="1" dirty="0" smtClean="0">
                <a:solidFill>
                  <a:schemeClr val="bg1"/>
                </a:solidFill>
                <a:effectLst>
                  <a:outerShdw blurRad="38100" dist="38100" dir="2700000" algn="tl">
                    <a:srgbClr val="000000">
                      <a:alpha val="43137"/>
                    </a:srgbClr>
                  </a:outerShdw>
                </a:effectLst>
                <a:latin typeface="Calibri"/>
                <a:ea typeface="+mn-ea"/>
                <a:cs typeface="Arial" pitchFamily="34" charset="0"/>
              </a:rPr>
              <a:t>GST 1078 - PANORAMA ECONÔMICO</a:t>
            </a:r>
            <a:endParaRPr lang="pt-BR" sz="2000" b="1" dirty="0">
              <a:solidFill>
                <a:schemeClr val="bg1"/>
              </a:solidFill>
              <a:effectLst>
                <a:outerShdw blurRad="38100" dist="38100" dir="2700000" algn="tl">
                  <a:srgbClr val="000000">
                    <a:alpha val="43137"/>
                  </a:srgbClr>
                </a:outerShdw>
              </a:effectLst>
              <a:latin typeface="Calibri"/>
              <a:ea typeface="+mn-ea"/>
              <a:cs typeface="Arial" pitchFamily="34" charset="0"/>
            </a:endParaRPr>
          </a:p>
        </p:txBody>
      </p:sp>
      <p:sp>
        <p:nvSpPr>
          <p:cNvPr id="10" name="Retângulo 9"/>
          <p:cNvSpPr/>
          <p:nvPr/>
        </p:nvSpPr>
        <p:spPr>
          <a:xfrm>
            <a:off x="100117" y="1008722"/>
            <a:ext cx="8910394" cy="3970318"/>
          </a:xfrm>
          <a:prstGeom prst="rect">
            <a:avLst/>
          </a:prstGeom>
        </p:spPr>
        <p:txBody>
          <a:bodyPr wrap="square">
            <a:spAutoFit/>
          </a:bodyPr>
          <a:lstStyle/>
          <a:p>
            <a:pPr algn="just"/>
            <a:r>
              <a:rPr lang="pt-BR" sz="1400" b="1" dirty="0" smtClean="0">
                <a:solidFill>
                  <a:srgbClr val="7030A0"/>
                </a:solidFill>
                <a:effectLst>
                  <a:outerShdw blurRad="38100" dist="38100" dir="2700000" algn="tl">
                    <a:srgbClr val="000000">
                      <a:alpha val="43137"/>
                    </a:srgbClr>
                  </a:outerShdw>
                </a:effectLst>
              </a:rPr>
              <a:t>Deslocamento da curva de demanda </a:t>
            </a:r>
            <a:endParaRPr lang="pt-BR" sz="1400" b="1" dirty="0" smtClean="0">
              <a:solidFill>
                <a:srgbClr val="7030A0"/>
              </a:solidFill>
              <a:effectLst>
                <a:outerShdw blurRad="38100" dist="38100" dir="2700000" algn="tl">
                  <a:srgbClr val="000000">
                    <a:alpha val="43137"/>
                  </a:srgbClr>
                </a:outerShdw>
              </a:effectLst>
            </a:endParaRPr>
          </a:p>
          <a:p>
            <a:pPr algn="just"/>
            <a:endParaRPr lang="pt-BR" sz="1400" b="1" dirty="0" smtClean="0">
              <a:solidFill>
                <a:srgbClr val="7030A0"/>
              </a:solidFill>
              <a:effectLst>
                <a:outerShdw blurRad="38100" dist="38100" dir="2700000" algn="tl">
                  <a:srgbClr val="000000">
                    <a:alpha val="43137"/>
                  </a:srgbClr>
                </a:outerShdw>
              </a:effectLst>
            </a:endParaRPr>
          </a:p>
          <a:p>
            <a:pPr algn="just"/>
            <a:endParaRPr lang="pt-BR" sz="1400" b="1" dirty="0" smtClean="0">
              <a:solidFill>
                <a:srgbClr val="7030A0"/>
              </a:solidFill>
              <a:effectLst>
                <a:outerShdw blurRad="38100" dist="38100" dir="2700000" algn="tl">
                  <a:srgbClr val="000000">
                    <a:alpha val="43137"/>
                  </a:srgbClr>
                </a:outerShdw>
              </a:effectLst>
            </a:endParaRPr>
          </a:p>
          <a:p>
            <a:pPr algn="just"/>
            <a:r>
              <a:rPr lang="pt-BR" sz="1400" dirty="0" smtClean="0"/>
              <a:t>A </a:t>
            </a:r>
            <a:r>
              <a:rPr lang="pt-BR" sz="1400" dirty="0" smtClean="0"/>
              <a:t>curva de demanda, então, expressa a intenção de consumo em um dado período de tempo, assumindo uma inclinação negativa, por conta da propensão a se consumir mais conforme o preço se reduza, conforme a figura </a:t>
            </a:r>
            <a:r>
              <a:rPr lang="pt-BR" sz="1400" dirty="0" smtClean="0"/>
              <a:t>a seguir.</a:t>
            </a:r>
          </a:p>
          <a:p>
            <a:pPr algn="just"/>
            <a:endParaRPr lang="pt-BR" sz="1400" dirty="0" smtClean="0"/>
          </a:p>
          <a:p>
            <a:pPr algn="just"/>
            <a:r>
              <a:rPr lang="pt-BR" sz="1400" dirty="0" smtClean="0"/>
              <a:t>Contudo</a:t>
            </a:r>
            <a:r>
              <a:rPr lang="pt-BR" sz="1400" dirty="0" smtClean="0"/>
              <a:t>, alguns fatores podem modificar essa curva de demanda. </a:t>
            </a:r>
            <a:endParaRPr lang="pt-BR" sz="1400" dirty="0" smtClean="0"/>
          </a:p>
          <a:p>
            <a:pPr algn="just"/>
            <a:endParaRPr lang="pt-BR" sz="1400" dirty="0" smtClean="0"/>
          </a:p>
          <a:p>
            <a:pPr algn="just"/>
            <a:r>
              <a:rPr lang="pt-BR" sz="1400" dirty="0" smtClean="0"/>
              <a:t>Por </a:t>
            </a:r>
            <a:r>
              <a:rPr lang="pt-BR" sz="1400" dirty="0" smtClean="0"/>
              <a:t>exemplo, se há um aumento na preferência do consumidor por determinado bem, os consumidores estarão dispostos a pagar mais pela mesma quantidade daquele bem. Isso fará com que a curva se desloque para a direita, de D0 para D1, como podemos ver na figura </a:t>
            </a:r>
            <a:r>
              <a:rPr lang="pt-BR" sz="1400" dirty="0" smtClean="0"/>
              <a:t>abaixo. </a:t>
            </a:r>
          </a:p>
          <a:p>
            <a:pPr algn="just"/>
            <a:endParaRPr lang="pt-BR" sz="1400" dirty="0" smtClean="0"/>
          </a:p>
          <a:p>
            <a:pPr algn="just"/>
            <a:r>
              <a:rPr lang="pt-BR" sz="1400" dirty="0" smtClean="0"/>
              <a:t>Esse </a:t>
            </a:r>
            <a:r>
              <a:rPr lang="pt-BR" sz="1400" dirty="0" smtClean="0"/>
              <a:t>deslocamento significa um aumento generalizado da demanda, isto é, para cada preço verificado anteriormente, o consumidor estará disposto a consumir uma quantidade maior</a:t>
            </a:r>
            <a:r>
              <a:rPr lang="pt-BR" sz="1400" dirty="0" smtClean="0"/>
              <a:t>.</a:t>
            </a:r>
          </a:p>
          <a:p>
            <a:pPr algn="just"/>
            <a:endParaRPr lang="pt-BR" sz="1400" dirty="0" smtClean="0"/>
          </a:p>
          <a:p>
            <a:pPr algn="just"/>
            <a:r>
              <a:rPr lang="pt-BR" sz="1400" dirty="0" smtClean="0"/>
              <a:t>Inversamente, quando, por exemplo, há uma redução na renda, verificamos uma diminuição da demanda por qualquer bem, ocorrendo um deslocamento da curva para a esquerda, de D0 para D2. Significa que, para o mesmo nível de preços, o consumidor estará demandando menos unidades do produto. </a:t>
            </a:r>
            <a:endParaRPr lang="pt-BR" sz="1400" dirty="0"/>
          </a:p>
        </p:txBody>
      </p:sp>
      <p:sp>
        <p:nvSpPr>
          <p:cNvPr id="14" name="CaixaDeTexto 13"/>
          <p:cNvSpPr txBox="1"/>
          <p:nvPr/>
        </p:nvSpPr>
        <p:spPr>
          <a:xfrm>
            <a:off x="448887" y="433500"/>
            <a:ext cx="2763000" cy="400110"/>
          </a:xfrm>
          <a:prstGeom prst="rect">
            <a:avLst/>
          </a:prstGeom>
          <a:noFill/>
        </p:spPr>
        <p:txBody>
          <a:bodyPr wrap="none" rtlCol="0">
            <a:spAutoFit/>
          </a:bodyPr>
          <a:lstStyle/>
          <a:p>
            <a:pPr marL="0" indent="0">
              <a:buFontTx/>
              <a:buNone/>
              <a:defRPr/>
            </a:pPr>
            <a:r>
              <a:rPr lang="pt-BR" sz="2000" b="1" dirty="0" smtClean="0">
                <a:solidFill>
                  <a:schemeClr val="bg1"/>
                </a:solidFill>
                <a:latin typeface="+mj-lt"/>
              </a:rPr>
              <a:t>O Equilíbrio de Mercado</a:t>
            </a:r>
            <a:endParaRPr lang="pt-BR" sz="2000" b="1" dirty="0">
              <a:solidFill>
                <a:schemeClr val="bg1"/>
              </a:solidFill>
              <a:latin typeface="+mj-lt"/>
            </a:endParaRPr>
          </a:p>
        </p:txBody>
      </p:sp>
      <p:pic>
        <p:nvPicPr>
          <p:cNvPr id="15" name="Picture 3"/>
          <p:cNvPicPr>
            <a:picLocks noChangeAspect="1" noChangeArrowheads="1"/>
          </p:cNvPicPr>
          <p:nvPr/>
        </p:nvPicPr>
        <p:blipFill>
          <a:blip r:embed="rId3"/>
          <a:srcRect/>
          <a:stretch>
            <a:fillRect/>
          </a:stretch>
        </p:blipFill>
        <p:spPr bwMode="auto">
          <a:xfrm>
            <a:off x="7101620" y="661637"/>
            <a:ext cx="1882197" cy="976625"/>
          </a:xfrm>
          <a:prstGeom prst="rect">
            <a:avLst/>
          </a:prstGeom>
          <a:noFill/>
          <a:ln w="9525">
            <a:noFill/>
            <a:miter lim="800000"/>
            <a:headEnd/>
            <a:tailEnd/>
          </a:ln>
        </p:spPr>
      </p:pic>
    </p:spTree>
    <p:extLst>
      <p:ext uri="{BB962C8B-B14F-4D97-AF65-F5344CB8AC3E}">
        <p14:creationId xmlns:p14="http://schemas.microsoft.com/office/powerpoint/2010/main" xmlns="" val="7998033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6989674" y="897138"/>
            <a:ext cx="890810" cy="11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 name="CaixaDeTexto 3"/>
          <p:cNvSpPr txBox="1"/>
          <p:nvPr/>
        </p:nvSpPr>
        <p:spPr>
          <a:xfrm>
            <a:off x="274673" y="195486"/>
            <a:ext cx="4806554" cy="369332"/>
          </a:xfrm>
          <a:prstGeom prst="rect">
            <a:avLst/>
          </a:prstGeom>
          <a:noFill/>
        </p:spPr>
        <p:txBody>
          <a:bodyPr>
            <a:spAutoFit/>
          </a:bodyPr>
          <a:lstStyle/>
          <a:p>
            <a:pPr fontAlgn="auto">
              <a:spcBef>
                <a:spcPts val="0"/>
              </a:spcBef>
              <a:spcAft>
                <a:spcPts val="0"/>
              </a:spcAft>
              <a:defRPr/>
            </a:pPr>
            <a:r>
              <a:rPr lang="pt-BR" b="1" dirty="0">
                <a:solidFill>
                  <a:schemeClr val="bg1"/>
                </a:solidFill>
                <a:latin typeface="+mj-lt"/>
                <a:cs typeface="Arial" pitchFamily="34" charset="0"/>
              </a:rPr>
              <a:t> ACESSO AO MATERIAL DE APOIO À DISCIPLINA</a:t>
            </a:r>
          </a:p>
        </p:txBody>
      </p:sp>
      <p:sp>
        <p:nvSpPr>
          <p:cNvPr id="5" name="Retângulo 4"/>
          <p:cNvSpPr/>
          <p:nvPr/>
        </p:nvSpPr>
        <p:spPr>
          <a:xfrm>
            <a:off x="-111869" y="4944260"/>
            <a:ext cx="2659856" cy="253916"/>
          </a:xfrm>
          <a:prstGeom prst="rect">
            <a:avLst/>
          </a:prstGeom>
        </p:spPr>
        <p:txBody>
          <a:bodyPr>
            <a:spAutoFit/>
          </a:bodyPr>
          <a:lstStyle/>
          <a:p>
            <a:pPr algn="ctr">
              <a:spcBef>
                <a:spcPct val="20000"/>
              </a:spcBef>
              <a:buClr>
                <a:srgbClr val="2B4475"/>
              </a:buClr>
              <a:defRPr/>
            </a:pPr>
            <a:r>
              <a:rPr lang="pt-BR" sz="1050" b="1" kern="0" dirty="0">
                <a:solidFill>
                  <a:schemeClr val="bg1"/>
                </a:solidFill>
                <a:effectLst>
                  <a:outerShdw blurRad="38100" dist="38100" dir="2700000" algn="tl">
                    <a:srgbClr val="000000">
                      <a:alpha val="43137"/>
                    </a:srgbClr>
                  </a:outerShdw>
                </a:effectLst>
                <a:cs typeface="Arial" pitchFamily="34" charset="0"/>
              </a:rPr>
              <a:t>Prof. Adm. </a:t>
            </a:r>
            <a:r>
              <a:rPr lang="pt-BR" sz="1050" b="1" i="1" kern="0" dirty="0">
                <a:solidFill>
                  <a:schemeClr val="bg1"/>
                </a:solidFill>
                <a:effectLst>
                  <a:outerShdw blurRad="38100" dist="38100" dir="2700000" algn="tl">
                    <a:srgbClr val="000000">
                      <a:alpha val="43137"/>
                    </a:srgbClr>
                  </a:outerShdw>
                </a:effectLst>
                <a:cs typeface="Arial" pitchFamily="34" charset="0"/>
              </a:rPr>
              <a:t>Msc</a:t>
            </a:r>
            <a:r>
              <a:rPr lang="pt-BR" sz="105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6" name="CaixaDeTexto 5"/>
          <p:cNvSpPr txBox="1"/>
          <p:nvPr/>
        </p:nvSpPr>
        <p:spPr>
          <a:xfrm>
            <a:off x="828731" y="821531"/>
            <a:ext cx="3024188" cy="1638910"/>
          </a:xfrm>
          <a:prstGeom prst="rect">
            <a:avLst/>
          </a:prstGeom>
          <a:noFill/>
        </p:spPr>
        <p:txBody>
          <a:bodyPr>
            <a:spAutoFit/>
          </a:bodyPr>
          <a:lstStyle/>
          <a:p>
            <a:pPr fontAlgn="auto">
              <a:spcBef>
                <a:spcPts val="0"/>
              </a:spcBef>
              <a:spcAft>
                <a:spcPts val="0"/>
              </a:spcAft>
              <a:defRPr/>
            </a:pPr>
            <a:r>
              <a:rPr lang="pt-BR" b="1" dirty="0" smtClean="0">
                <a:solidFill>
                  <a:schemeClr val="bg1"/>
                </a:solidFill>
                <a:latin typeface="+mj-lt"/>
                <a:cs typeface="Arial" pitchFamily="34" charset="0"/>
              </a:rPr>
              <a:t>	 </a:t>
            </a:r>
            <a:r>
              <a:rPr lang="pt-BR" b="1" u="sng" dirty="0">
                <a:solidFill>
                  <a:schemeClr val="tx2"/>
                </a:solidFill>
                <a:effectLst>
                  <a:outerShdw blurRad="38100" dist="38100" dir="2700000" algn="tl">
                    <a:srgbClr val="000000">
                      <a:alpha val="43137"/>
                    </a:srgbClr>
                  </a:outerShdw>
                </a:effectLst>
                <a:latin typeface="+mj-lt"/>
                <a:cs typeface="Arial" pitchFamily="34" charset="0"/>
              </a:rPr>
              <a:t>NO SAVA </a:t>
            </a:r>
          </a:p>
          <a:p>
            <a:pPr fontAlgn="auto">
              <a:spcBef>
                <a:spcPts val="0"/>
              </a:spcBef>
              <a:spcAft>
                <a:spcPts val="0"/>
              </a:spcAft>
              <a:defRPr/>
            </a:pPr>
            <a:endParaRPr lang="pt-BR" sz="750" b="1" dirty="0" smtClean="0">
              <a:solidFill>
                <a:schemeClr val="tx2"/>
              </a:solidFill>
              <a:latin typeface="+mj-lt"/>
              <a:cs typeface="Arial" pitchFamily="34" charset="0"/>
            </a:endParaRPr>
          </a:p>
          <a:p>
            <a:pPr fontAlgn="auto">
              <a:spcBef>
                <a:spcPts val="0"/>
              </a:spcBef>
              <a:spcAft>
                <a:spcPts val="0"/>
              </a:spcAft>
              <a:defRPr/>
            </a:pPr>
            <a:endParaRPr lang="pt-BR" sz="750" b="1" dirty="0">
              <a:solidFill>
                <a:schemeClr val="tx2"/>
              </a:solidFill>
              <a:latin typeface="+mj-lt"/>
              <a:cs typeface="Arial" pitchFamily="34" charset="0"/>
            </a:endParaRPr>
          </a:p>
          <a:p>
            <a:pPr fontAlgn="auto">
              <a:spcBef>
                <a:spcPts val="0"/>
              </a:spcBef>
              <a:spcAft>
                <a:spcPts val="0"/>
              </a:spcAft>
              <a:defRPr/>
            </a:pPr>
            <a:endParaRPr lang="pt-BR" sz="750" b="1" dirty="0" smtClean="0">
              <a:solidFill>
                <a:schemeClr val="tx2"/>
              </a:solidFill>
              <a:latin typeface="+mj-lt"/>
              <a:cs typeface="Arial" pitchFamily="34" charset="0"/>
            </a:endParaRPr>
          </a:p>
          <a:p>
            <a:pPr fontAlgn="auto">
              <a:spcBef>
                <a:spcPts val="0"/>
              </a:spcBef>
              <a:spcAft>
                <a:spcPts val="0"/>
              </a:spcAft>
              <a:defRPr/>
            </a:pPr>
            <a:endParaRPr lang="pt-BR" sz="750" b="1" dirty="0">
              <a:solidFill>
                <a:schemeClr val="tx2"/>
              </a:solidFill>
              <a:latin typeface="+mj-lt"/>
              <a:cs typeface="Arial" pitchFamily="34" charset="0"/>
            </a:endParaRPr>
          </a:p>
          <a:p>
            <a:pPr fontAlgn="auto">
              <a:spcBef>
                <a:spcPts val="0"/>
              </a:spcBef>
              <a:spcAft>
                <a:spcPts val="0"/>
              </a:spcAft>
              <a:defRPr/>
            </a:pPr>
            <a:r>
              <a:rPr lang="pt-BR" sz="1500" b="1" dirty="0">
                <a:solidFill>
                  <a:schemeClr val="tx2"/>
                </a:solidFill>
                <a:latin typeface="+mj-lt"/>
                <a:cs typeface="Arial" pitchFamily="34" charset="0"/>
              </a:rPr>
              <a:t>AMBIENTE DE APOIO VIRTUAL</a:t>
            </a:r>
          </a:p>
          <a:p>
            <a:pPr fontAlgn="auto">
              <a:spcBef>
                <a:spcPts val="0"/>
              </a:spcBef>
              <a:spcAft>
                <a:spcPts val="0"/>
              </a:spcAft>
              <a:defRPr/>
            </a:pPr>
            <a:endParaRPr lang="pt-BR" sz="1500" b="1" dirty="0">
              <a:solidFill>
                <a:schemeClr val="tx2"/>
              </a:solidFill>
              <a:latin typeface="+mj-lt"/>
              <a:cs typeface="Arial" pitchFamily="34" charset="0"/>
            </a:endParaRPr>
          </a:p>
          <a:p>
            <a:pPr fontAlgn="auto">
              <a:spcBef>
                <a:spcPts val="0"/>
              </a:spcBef>
              <a:spcAft>
                <a:spcPts val="0"/>
              </a:spcAft>
              <a:defRPr/>
            </a:pPr>
            <a:endParaRPr lang="pt-BR" sz="750" b="1" dirty="0">
              <a:solidFill>
                <a:schemeClr val="tx2"/>
              </a:solidFill>
              <a:latin typeface="+mj-lt"/>
              <a:cs typeface="Arial" pitchFamily="34" charset="0"/>
            </a:endParaRPr>
          </a:p>
          <a:p>
            <a:pPr fontAlgn="auto">
              <a:spcBef>
                <a:spcPts val="0"/>
              </a:spcBef>
              <a:spcAft>
                <a:spcPts val="0"/>
              </a:spcAft>
              <a:defRPr/>
            </a:pPr>
            <a:r>
              <a:rPr lang="pt-BR" sz="1500" b="1" dirty="0">
                <a:solidFill>
                  <a:schemeClr val="tx2"/>
                </a:solidFill>
                <a:latin typeface="+mj-lt"/>
                <a:cs typeface="Arial" pitchFamily="34" charset="0"/>
              </a:rPr>
              <a:t>NA PASTA DO PROFESSOR</a:t>
            </a:r>
          </a:p>
        </p:txBody>
      </p:sp>
      <p:pic>
        <p:nvPicPr>
          <p:cNvPr id="7" name="Picture 6"/>
          <p:cNvPicPr>
            <a:picLocks noChangeAspect="1" noChangeArrowheads="1"/>
          </p:cNvPicPr>
          <p:nvPr/>
        </p:nvPicPr>
        <p:blipFill>
          <a:blip r:embed="rId2" cstate="print"/>
          <a:srcRect/>
          <a:stretch>
            <a:fillRect/>
          </a:stretch>
        </p:blipFill>
        <p:spPr bwMode="auto">
          <a:xfrm>
            <a:off x="274673" y="2678970"/>
            <a:ext cx="3905580" cy="2216606"/>
          </a:xfrm>
          <a:prstGeom prst="rect">
            <a:avLst/>
          </a:prstGeom>
          <a:noFill/>
          <a:ln w="9525">
            <a:noFill/>
            <a:miter lim="800000"/>
            <a:headEnd/>
            <a:tailEnd/>
          </a:ln>
        </p:spPr>
      </p:pic>
      <p:pic>
        <p:nvPicPr>
          <p:cNvPr id="8" name="Picture 11"/>
          <p:cNvPicPr>
            <a:picLocks noChangeAspect="1" noChangeArrowheads="1"/>
          </p:cNvPicPr>
          <p:nvPr/>
        </p:nvPicPr>
        <p:blipFill>
          <a:blip r:embed="rId3" cstate="print"/>
          <a:srcRect/>
          <a:stretch>
            <a:fillRect/>
          </a:stretch>
        </p:blipFill>
        <p:spPr bwMode="auto">
          <a:xfrm>
            <a:off x="4523360" y="4117900"/>
            <a:ext cx="2234906" cy="776753"/>
          </a:xfrm>
          <a:prstGeom prst="rect">
            <a:avLst/>
          </a:prstGeom>
          <a:noFill/>
          <a:ln w="9525">
            <a:noFill/>
            <a:miter lim="800000"/>
            <a:headEnd/>
            <a:tailEnd/>
          </a:ln>
        </p:spPr>
      </p:pic>
      <p:sp>
        <p:nvSpPr>
          <p:cNvPr id="9" name="Seta para a direita 8"/>
          <p:cNvSpPr/>
          <p:nvPr/>
        </p:nvSpPr>
        <p:spPr>
          <a:xfrm>
            <a:off x="3442316" y="1467242"/>
            <a:ext cx="864394"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0" name="Seta para baixo 9"/>
          <p:cNvSpPr/>
          <p:nvPr/>
        </p:nvSpPr>
        <p:spPr>
          <a:xfrm>
            <a:off x="1370614" y="2451617"/>
            <a:ext cx="485775" cy="7560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pic>
        <p:nvPicPr>
          <p:cNvPr id="2050" name="Picture 2"/>
          <p:cNvPicPr>
            <a:picLocks noChangeAspect="1" noChangeArrowheads="1"/>
          </p:cNvPicPr>
          <p:nvPr/>
        </p:nvPicPr>
        <p:blipFill>
          <a:blip r:embed="rId4" cstate="print"/>
          <a:srcRect/>
          <a:stretch>
            <a:fillRect/>
          </a:stretch>
        </p:blipFill>
        <p:spPr bwMode="auto">
          <a:xfrm>
            <a:off x="4377448" y="843559"/>
            <a:ext cx="4571999" cy="3216117"/>
          </a:xfrm>
          <a:prstGeom prst="rect">
            <a:avLst/>
          </a:prstGeom>
          <a:noFill/>
          <a:ln w="9525">
            <a:noFill/>
            <a:miter lim="800000"/>
            <a:headEnd/>
            <a:tailEnd/>
          </a:ln>
        </p:spPr>
      </p:pic>
      <p:pic>
        <p:nvPicPr>
          <p:cNvPr id="11" name="Picture 2"/>
          <p:cNvPicPr>
            <a:picLocks noChangeAspect="1" noChangeArrowheads="1"/>
          </p:cNvPicPr>
          <p:nvPr/>
        </p:nvPicPr>
        <p:blipFill>
          <a:blip r:embed="rId5" cstate="print"/>
          <a:srcRect/>
          <a:stretch>
            <a:fillRect/>
          </a:stretch>
        </p:blipFill>
        <p:spPr bwMode="auto">
          <a:xfrm>
            <a:off x="7860870" y="4122133"/>
            <a:ext cx="1088576" cy="773442"/>
          </a:xfrm>
          <a:prstGeom prst="rect">
            <a:avLst/>
          </a:prstGeom>
          <a:noFill/>
          <a:ln w="9525">
            <a:noFill/>
            <a:miter lim="800000"/>
            <a:headEnd/>
            <a:tailEnd/>
          </a:ln>
          <a:effectLst/>
        </p:spPr>
      </p:pic>
      <p:pic>
        <p:nvPicPr>
          <p:cNvPr id="12" name="Picture 2" descr="http://servicosweb.cnpq.br/wspessoa/servletrecuperafoto?tipo=1&amp;id=K4755251Z8"/>
          <p:cNvPicPr>
            <a:picLocks noChangeAspect="1" noChangeArrowheads="1"/>
          </p:cNvPicPr>
          <p:nvPr/>
        </p:nvPicPr>
        <p:blipFill>
          <a:blip r:embed="rId6" cstate="print"/>
          <a:srcRect/>
          <a:stretch>
            <a:fillRect/>
          </a:stretch>
        </p:blipFill>
        <p:spPr bwMode="auto">
          <a:xfrm>
            <a:off x="39960" y="804647"/>
            <a:ext cx="1058529" cy="771233"/>
          </a:xfrm>
          <a:prstGeom prst="rect">
            <a:avLst/>
          </a:prstGeom>
          <a:noFill/>
          <a:ln w="9525">
            <a:noFill/>
            <a:miter lim="800000"/>
            <a:headEnd/>
            <a:tailEnd/>
          </a:ln>
        </p:spPr>
      </p:pic>
    </p:spTree>
    <p:extLst>
      <p:ext uri="{BB962C8B-B14F-4D97-AF65-F5344CB8AC3E}">
        <p14:creationId xmlns:p14="http://schemas.microsoft.com/office/powerpoint/2010/main" xmlns="" val="391061223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9724" y="0"/>
            <a:ext cx="4991504" cy="400110"/>
          </a:xfrm>
          <a:prstGeom prst="rect">
            <a:avLst/>
          </a:prstGeom>
          <a:noFill/>
        </p:spPr>
        <p:txBody>
          <a:bodyPr wrap="square">
            <a:spAutoFit/>
          </a:bodyPr>
          <a:lstStyle/>
          <a:p>
            <a:pPr algn="ctr" defTabSz="685800" fontAlgn="auto">
              <a:spcBef>
                <a:spcPts val="0"/>
              </a:spcBef>
              <a:spcAft>
                <a:spcPts val="0"/>
              </a:spcAft>
              <a:defRPr/>
            </a:pPr>
            <a:r>
              <a:rPr lang="pt-BR" sz="2000" b="1" dirty="0" smtClean="0">
                <a:solidFill>
                  <a:schemeClr val="bg1"/>
                </a:solidFill>
                <a:effectLst>
                  <a:outerShdw blurRad="38100" dist="38100" dir="2700000" algn="tl">
                    <a:srgbClr val="000000">
                      <a:alpha val="43137"/>
                    </a:srgbClr>
                  </a:outerShdw>
                </a:effectLst>
                <a:latin typeface="Calibri"/>
                <a:ea typeface="+mn-ea"/>
                <a:cs typeface="Arial" pitchFamily="34" charset="0"/>
              </a:rPr>
              <a:t>GST 1078 - PANORAMA ECONÔMICO</a:t>
            </a:r>
            <a:endParaRPr lang="pt-BR" sz="2000" b="1" dirty="0">
              <a:solidFill>
                <a:schemeClr val="bg1"/>
              </a:solidFill>
              <a:effectLst>
                <a:outerShdw blurRad="38100" dist="38100" dir="2700000" algn="tl">
                  <a:srgbClr val="000000">
                    <a:alpha val="43137"/>
                  </a:srgbClr>
                </a:outerShdw>
              </a:effectLst>
              <a:latin typeface="Calibri"/>
              <a:ea typeface="+mn-ea"/>
              <a:cs typeface="Arial" pitchFamily="34" charset="0"/>
            </a:endParaRPr>
          </a:p>
        </p:txBody>
      </p:sp>
      <p:sp>
        <p:nvSpPr>
          <p:cNvPr id="4" name="CaixaDeTexto 3"/>
          <p:cNvSpPr txBox="1"/>
          <p:nvPr/>
        </p:nvSpPr>
        <p:spPr>
          <a:xfrm>
            <a:off x="448887" y="433500"/>
            <a:ext cx="2763000" cy="400110"/>
          </a:xfrm>
          <a:prstGeom prst="rect">
            <a:avLst/>
          </a:prstGeom>
          <a:noFill/>
        </p:spPr>
        <p:txBody>
          <a:bodyPr wrap="none" rtlCol="0">
            <a:spAutoFit/>
          </a:bodyPr>
          <a:lstStyle/>
          <a:p>
            <a:pPr marL="0" indent="0">
              <a:buFontTx/>
              <a:buNone/>
              <a:defRPr/>
            </a:pPr>
            <a:r>
              <a:rPr lang="pt-BR" sz="2000" b="1" dirty="0" smtClean="0">
                <a:solidFill>
                  <a:schemeClr val="bg1"/>
                </a:solidFill>
                <a:latin typeface="+mj-lt"/>
              </a:rPr>
              <a:t>O Equilíbrio de Mercado</a:t>
            </a:r>
            <a:endParaRPr lang="pt-BR" sz="2000" b="1" dirty="0">
              <a:solidFill>
                <a:schemeClr val="bg1"/>
              </a:solidFill>
              <a:latin typeface="+mj-lt"/>
            </a:endParaRPr>
          </a:p>
        </p:txBody>
      </p:sp>
      <p:sp>
        <p:nvSpPr>
          <p:cNvPr id="5" name="Retângulo 4"/>
          <p:cNvSpPr/>
          <p:nvPr/>
        </p:nvSpPr>
        <p:spPr>
          <a:xfrm>
            <a:off x="24481" y="833610"/>
            <a:ext cx="3715441" cy="369332"/>
          </a:xfrm>
          <a:prstGeom prst="rect">
            <a:avLst/>
          </a:prstGeom>
        </p:spPr>
        <p:txBody>
          <a:bodyPr wrap="none">
            <a:spAutoFit/>
          </a:bodyPr>
          <a:lstStyle/>
          <a:p>
            <a:pPr algn="just"/>
            <a:r>
              <a:rPr lang="pt-BR" b="1" dirty="0" smtClean="0">
                <a:solidFill>
                  <a:srgbClr val="7030A0"/>
                </a:solidFill>
                <a:effectLst>
                  <a:outerShdw blurRad="38100" dist="38100" dir="2700000" algn="tl">
                    <a:srgbClr val="000000">
                      <a:alpha val="43137"/>
                    </a:srgbClr>
                  </a:outerShdw>
                </a:effectLst>
              </a:rPr>
              <a:t>Deslocamento da curva de demanda </a:t>
            </a:r>
          </a:p>
        </p:txBody>
      </p:sp>
      <p:pic>
        <p:nvPicPr>
          <p:cNvPr id="79874" name="Picture 2"/>
          <p:cNvPicPr>
            <a:picLocks noChangeAspect="1" noChangeArrowheads="1"/>
          </p:cNvPicPr>
          <p:nvPr/>
        </p:nvPicPr>
        <p:blipFill>
          <a:blip r:embed="rId3"/>
          <a:srcRect/>
          <a:stretch>
            <a:fillRect/>
          </a:stretch>
        </p:blipFill>
        <p:spPr bwMode="auto">
          <a:xfrm>
            <a:off x="9724" y="1210764"/>
            <a:ext cx="2940384" cy="2528878"/>
          </a:xfrm>
          <a:prstGeom prst="rect">
            <a:avLst/>
          </a:prstGeom>
          <a:noFill/>
          <a:ln w="9525">
            <a:noFill/>
            <a:miter lim="800000"/>
            <a:headEnd/>
            <a:tailEnd/>
          </a:ln>
        </p:spPr>
      </p:pic>
      <p:pic>
        <p:nvPicPr>
          <p:cNvPr id="79875" name="Picture 3"/>
          <p:cNvPicPr>
            <a:picLocks noChangeAspect="1" noChangeArrowheads="1"/>
          </p:cNvPicPr>
          <p:nvPr/>
        </p:nvPicPr>
        <p:blipFill>
          <a:blip r:embed="rId4"/>
          <a:srcRect/>
          <a:stretch>
            <a:fillRect/>
          </a:stretch>
        </p:blipFill>
        <p:spPr bwMode="auto">
          <a:xfrm>
            <a:off x="2871665" y="1848370"/>
            <a:ext cx="2964262" cy="2588194"/>
          </a:xfrm>
          <a:prstGeom prst="rect">
            <a:avLst/>
          </a:prstGeom>
          <a:noFill/>
          <a:ln w="9525">
            <a:noFill/>
            <a:miter lim="800000"/>
            <a:headEnd/>
            <a:tailEnd/>
          </a:ln>
        </p:spPr>
      </p:pic>
      <p:sp>
        <p:nvSpPr>
          <p:cNvPr id="8" name="Retângulo 7"/>
          <p:cNvSpPr/>
          <p:nvPr/>
        </p:nvSpPr>
        <p:spPr>
          <a:xfrm>
            <a:off x="2829730" y="1374937"/>
            <a:ext cx="3343672" cy="369332"/>
          </a:xfrm>
          <a:prstGeom prst="rect">
            <a:avLst/>
          </a:prstGeom>
        </p:spPr>
        <p:txBody>
          <a:bodyPr wrap="none">
            <a:spAutoFit/>
          </a:bodyPr>
          <a:lstStyle/>
          <a:p>
            <a:pPr algn="just"/>
            <a:r>
              <a:rPr lang="pt-BR" b="1" dirty="0" smtClean="0">
                <a:solidFill>
                  <a:srgbClr val="7030A0"/>
                </a:solidFill>
                <a:effectLst>
                  <a:outerShdw blurRad="38100" dist="38100" dir="2700000" algn="tl">
                    <a:srgbClr val="000000">
                      <a:alpha val="43137"/>
                    </a:srgbClr>
                  </a:outerShdw>
                </a:effectLst>
              </a:rPr>
              <a:t>Deslocamento da curva de </a:t>
            </a:r>
            <a:r>
              <a:rPr lang="pt-BR" b="1" dirty="0" smtClean="0">
                <a:solidFill>
                  <a:srgbClr val="7030A0"/>
                </a:solidFill>
                <a:effectLst>
                  <a:outerShdw blurRad="38100" dist="38100" dir="2700000" algn="tl">
                    <a:srgbClr val="000000">
                      <a:alpha val="43137"/>
                    </a:srgbClr>
                  </a:outerShdw>
                </a:effectLst>
              </a:rPr>
              <a:t>oferta</a:t>
            </a:r>
            <a:endParaRPr lang="pt-BR" b="1" dirty="0" smtClean="0">
              <a:solidFill>
                <a:srgbClr val="7030A0"/>
              </a:solidFill>
              <a:effectLst>
                <a:outerShdw blurRad="38100" dist="38100" dir="2700000" algn="tl">
                  <a:srgbClr val="000000">
                    <a:alpha val="43137"/>
                  </a:srgbClr>
                </a:outerShdw>
              </a:effectLst>
            </a:endParaRPr>
          </a:p>
        </p:txBody>
      </p:sp>
      <p:pic>
        <p:nvPicPr>
          <p:cNvPr id="9" name="Picture 2"/>
          <p:cNvPicPr>
            <a:picLocks noChangeAspect="1" noChangeArrowheads="1"/>
          </p:cNvPicPr>
          <p:nvPr/>
        </p:nvPicPr>
        <p:blipFill>
          <a:blip r:embed="rId5"/>
          <a:srcRect/>
          <a:stretch>
            <a:fillRect/>
          </a:stretch>
        </p:blipFill>
        <p:spPr bwMode="auto">
          <a:xfrm>
            <a:off x="5824805" y="2284203"/>
            <a:ext cx="3219087" cy="2632922"/>
          </a:xfrm>
          <a:prstGeom prst="rect">
            <a:avLst/>
          </a:prstGeom>
          <a:noFill/>
          <a:ln w="9525">
            <a:noFill/>
            <a:miter lim="800000"/>
            <a:headEnd/>
            <a:tailEnd/>
          </a:ln>
        </p:spPr>
      </p:pic>
      <p:sp>
        <p:nvSpPr>
          <p:cNvPr id="10" name="Retângulo 9"/>
          <p:cNvSpPr/>
          <p:nvPr/>
        </p:nvSpPr>
        <p:spPr>
          <a:xfrm>
            <a:off x="5800328" y="1914871"/>
            <a:ext cx="3343672" cy="369332"/>
          </a:xfrm>
          <a:prstGeom prst="rect">
            <a:avLst/>
          </a:prstGeom>
        </p:spPr>
        <p:txBody>
          <a:bodyPr wrap="none">
            <a:spAutoFit/>
          </a:bodyPr>
          <a:lstStyle/>
          <a:p>
            <a:pPr algn="just"/>
            <a:r>
              <a:rPr lang="pt-BR" b="1" dirty="0" smtClean="0">
                <a:solidFill>
                  <a:srgbClr val="7030A0"/>
                </a:solidFill>
                <a:effectLst>
                  <a:outerShdw blurRad="38100" dist="38100" dir="2700000" algn="tl">
                    <a:srgbClr val="000000">
                      <a:alpha val="43137"/>
                    </a:srgbClr>
                  </a:outerShdw>
                </a:effectLst>
              </a:rPr>
              <a:t>Deslocamento </a:t>
            </a:r>
            <a:r>
              <a:rPr lang="pt-BR" b="1" dirty="0" smtClean="0">
                <a:solidFill>
                  <a:srgbClr val="7030A0"/>
                </a:solidFill>
                <a:effectLst>
                  <a:outerShdw blurRad="38100" dist="38100" dir="2700000" algn="tl">
                    <a:srgbClr val="000000">
                      <a:alpha val="43137"/>
                    </a:srgbClr>
                  </a:outerShdw>
                </a:effectLst>
              </a:rPr>
              <a:t>na </a:t>
            </a:r>
            <a:r>
              <a:rPr lang="pt-BR" b="1" dirty="0" smtClean="0">
                <a:solidFill>
                  <a:srgbClr val="7030A0"/>
                </a:solidFill>
                <a:effectLst>
                  <a:outerShdw blurRad="38100" dist="38100" dir="2700000" algn="tl">
                    <a:srgbClr val="000000">
                      <a:alpha val="43137"/>
                    </a:srgbClr>
                  </a:outerShdw>
                </a:effectLst>
              </a:rPr>
              <a:t>curva de </a:t>
            </a:r>
            <a:r>
              <a:rPr lang="pt-BR" b="1" dirty="0" smtClean="0">
                <a:solidFill>
                  <a:srgbClr val="7030A0"/>
                </a:solidFill>
                <a:effectLst>
                  <a:outerShdw blurRad="38100" dist="38100" dir="2700000" algn="tl">
                    <a:srgbClr val="000000">
                      <a:alpha val="43137"/>
                    </a:srgbClr>
                  </a:outerShdw>
                </a:effectLst>
              </a:rPr>
              <a:t>oferta</a:t>
            </a:r>
            <a:endParaRPr lang="pt-BR" b="1" dirty="0" smtClean="0">
              <a:solidFill>
                <a:srgbClr val="7030A0"/>
              </a:solidFill>
              <a:effectLst>
                <a:outerShdw blurRad="38100" dist="38100" dir="2700000" algn="tl">
                  <a:srgbClr val="000000">
                    <a:alpha val="43137"/>
                  </a:srgbClr>
                </a:outerShdw>
              </a:effectLst>
            </a:endParaRPr>
          </a:p>
        </p:txBody>
      </p:sp>
      <p:pic>
        <p:nvPicPr>
          <p:cNvPr id="12" name="Picture 3"/>
          <p:cNvPicPr>
            <a:picLocks noChangeAspect="1" noChangeArrowheads="1"/>
          </p:cNvPicPr>
          <p:nvPr/>
        </p:nvPicPr>
        <p:blipFill>
          <a:blip r:embed="rId6"/>
          <a:srcRect/>
          <a:stretch>
            <a:fillRect/>
          </a:stretch>
        </p:blipFill>
        <p:spPr bwMode="auto">
          <a:xfrm>
            <a:off x="7101620" y="661637"/>
            <a:ext cx="1882197" cy="976625"/>
          </a:xfrm>
          <a:prstGeom prst="rect">
            <a:avLst/>
          </a:prstGeom>
          <a:noFill/>
          <a:ln w="9525">
            <a:noFill/>
            <a:miter lim="800000"/>
            <a:headEnd/>
            <a:tailEnd/>
          </a:ln>
        </p:spPr>
      </p:pic>
      <p:pic>
        <p:nvPicPr>
          <p:cNvPr id="79877" name="Picture 5" descr="Resultado de imagem para EquilÃ­brio"/>
          <p:cNvPicPr>
            <a:picLocks noChangeAspect="1" noChangeArrowheads="1"/>
          </p:cNvPicPr>
          <p:nvPr/>
        </p:nvPicPr>
        <p:blipFill>
          <a:blip r:embed="rId7"/>
          <a:srcRect/>
          <a:stretch>
            <a:fillRect/>
          </a:stretch>
        </p:blipFill>
        <p:spPr bwMode="auto">
          <a:xfrm>
            <a:off x="26698" y="3647668"/>
            <a:ext cx="1868849" cy="1345182"/>
          </a:xfrm>
          <a:prstGeom prst="rect">
            <a:avLst/>
          </a:prstGeom>
          <a:noFill/>
        </p:spPr>
      </p:pic>
    </p:spTree>
    <p:extLst>
      <p:ext uri="{BB962C8B-B14F-4D97-AF65-F5344CB8AC3E}">
        <p14:creationId xmlns:p14="http://schemas.microsoft.com/office/powerpoint/2010/main" xmlns="" val="7998033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9724" y="0"/>
            <a:ext cx="4991504" cy="400110"/>
          </a:xfrm>
          <a:prstGeom prst="rect">
            <a:avLst/>
          </a:prstGeom>
          <a:noFill/>
        </p:spPr>
        <p:txBody>
          <a:bodyPr wrap="square">
            <a:spAutoFit/>
          </a:bodyPr>
          <a:lstStyle/>
          <a:p>
            <a:pPr algn="ctr" defTabSz="685800" fontAlgn="auto">
              <a:spcBef>
                <a:spcPts val="0"/>
              </a:spcBef>
              <a:spcAft>
                <a:spcPts val="0"/>
              </a:spcAft>
              <a:defRPr/>
            </a:pPr>
            <a:r>
              <a:rPr lang="pt-BR" sz="2000" b="1" dirty="0" smtClean="0">
                <a:solidFill>
                  <a:schemeClr val="bg1"/>
                </a:solidFill>
                <a:effectLst>
                  <a:outerShdw blurRad="38100" dist="38100" dir="2700000" algn="tl">
                    <a:srgbClr val="000000">
                      <a:alpha val="43137"/>
                    </a:srgbClr>
                  </a:outerShdw>
                </a:effectLst>
                <a:latin typeface="Calibri"/>
                <a:ea typeface="+mn-ea"/>
                <a:cs typeface="Arial" pitchFamily="34" charset="0"/>
              </a:rPr>
              <a:t>GST 1078 - PANORAMA ECONÔMICO</a:t>
            </a:r>
            <a:endParaRPr lang="pt-BR" sz="2000" b="1" dirty="0">
              <a:solidFill>
                <a:schemeClr val="bg1"/>
              </a:solidFill>
              <a:effectLst>
                <a:outerShdw blurRad="38100" dist="38100" dir="2700000" algn="tl">
                  <a:srgbClr val="000000">
                    <a:alpha val="43137"/>
                  </a:srgbClr>
                </a:outerShdw>
              </a:effectLst>
              <a:latin typeface="Calibri"/>
              <a:ea typeface="+mn-ea"/>
              <a:cs typeface="Arial" pitchFamily="34" charset="0"/>
            </a:endParaRPr>
          </a:p>
        </p:txBody>
      </p:sp>
      <p:sp>
        <p:nvSpPr>
          <p:cNvPr id="4" name="CaixaDeTexto 3"/>
          <p:cNvSpPr txBox="1"/>
          <p:nvPr/>
        </p:nvSpPr>
        <p:spPr>
          <a:xfrm>
            <a:off x="448887" y="433500"/>
            <a:ext cx="2763000" cy="400110"/>
          </a:xfrm>
          <a:prstGeom prst="rect">
            <a:avLst/>
          </a:prstGeom>
          <a:noFill/>
        </p:spPr>
        <p:txBody>
          <a:bodyPr wrap="none" rtlCol="0">
            <a:spAutoFit/>
          </a:bodyPr>
          <a:lstStyle/>
          <a:p>
            <a:pPr marL="0" indent="0">
              <a:buFontTx/>
              <a:buNone/>
              <a:defRPr/>
            </a:pPr>
            <a:r>
              <a:rPr lang="pt-BR" sz="2000" b="1" dirty="0" smtClean="0">
                <a:solidFill>
                  <a:schemeClr val="bg1"/>
                </a:solidFill>
                <a:latin typeface="+mj-lt"/>
              </a:rPr>
              <a:t>O Equilíbrio de Mercado</a:t>
            </a:r>
            <a:endParaRPr lang="pt-BR" sz="2000" b="1" dirty="0">
              <a:solidFill>
                <a:schemeClr val="bg1"/>
              </a:solidFill>
              <a:latin typeface="+mj-lt"/>
            </a:endParaRPr>
          </a:p>
        </p:txBody>
      </p:sp>
      <p:sp>
        <p:nvSpPr>
          <p:cNvPr id="5" name="Retângulo 4"/>
          <p:cNvSpPr/>
          <p:nvPr/>
        </p:nvSpPr>
        <p:spPr>
          <a:xfrm>
            <a:off x="113466" y="828300"/>
            <a:ext cx="8890370" cy="3108543"/>
          </a:xfrm>
          <a:prstGeom prst="rect">
            <a:avLst/>
          </a:prstGeom>
        </p:spPr>
        <p:txBody>
          <a:bodyPr wrap="square">
            <a:spAutoFit/>
          </a:bodyPr>
          <a:lstStyle/>
          <a:p>
            <a:pPr algn="just"/>
            <a:r>
              <a:rPr lang="pt-BR" sz="1400" b="1" dirty="0" smtClean="0">
                <a:solidFill>
                  <a:srgbClr val="7030A0"/>
                </a:solidFill>
                <a:effectLst>
                  <a:outerShdw blurRad="38100" dist="38100" dir="2700000" algn="tl">
                    <a:srgbClr val="000000">
                      <a:alpha val="43137"/>
                    </a:srgbClr>
                  </a:outerShdw>
                </a:effectLst>
              </a:rPr>
              <a:t>Deslocamento da curva de </a:t>
            </a:r>
            <a:r>
              <a:rPr lang="pt-BR" sz="1400" b="1" dirty="0" smtClean="0">
                <a:solidFill>
                  <a:srgbClr val="7030A0"/>
                </a:solidFill>
                <a:effectLst>
                  <a:outerShdw blurRad="38100" dist="38100" dir="2700000" algn="tl">
                    <a:srgbClr val="000000">
                      <a:alpha val="43137"/>
                    </a:srgbClr>
                  </a:outerShdw>
                </a:effectLst>
              </a:rPr>
              <a:t>oferta </a:t>
            </a:r>
            <a:endParaRPr lang="pt-BR" sz="1400" b="1" dirty="0" smtClean="0">
              <a:solidFill>
                <a:srgbClr val="7030A0"/>
              </a:solidFill>
              <a:effectLst>
                <a:outerShdw blurRad="38100" dist="38100" dir="2700000" algn="tl">
                  <a:srgbClr val="000000">
                    <a:alpha val="43137"/>
                  </a:srgbClr>
                </a:outerShdw>
              </a:effectLst>
            </a:endParaRPr>
          </a:p>
          <a:p>
            <a:pPr algn="just"/>
            <a:endParaRPr lang="pt-BR" sz="1400" dirty="0" smtClean="0"/>
          </a:p>
          <a:p>
            <a:pPr algn="just"/>
            <a:r>
              <a:rPr lang="pt-BR" sz="1400" dirty="0" smtClean="0"/>
              <a:t>No </a:t>
            </a:r>
            <a:r>
              <a:rPr lang="pt-BR" sz="1400" dirty="0" smtClean="0"/>
              <a:t>entanto, outros fatores irão influenciar a própria decisão de oferta do produtor. </a:t>
            </a:r>
            <a:endParaRPr lang="pt-BR" sz="1400" dirty="0" smtClean="0"/>
          </a:p>
          <a:p>
            <a:pPr algn="just"/>
            <a:endParaRPr lang="pt-BR" sz="1400" dirty="0" smtClean="0"/>
          </a:p>
          <a:p>
            <a:pPr marL="342900" indent="-342900" algn="just">
              <a:buAutoNum type="arabicPeriod"/>
            </a:pPr>
            <a:r>
              <a:rPr lang="pt-BR" sz="1400" b="1" dirty="0" smtClean="0"/>
              <a:t>O </a:t>
            </a:r>
            <a:r>
              <a:rPr lang="pt-BR" sz="1400" b="1" dirty="0" smtClean="0"/>
              <a:t>preço dos outros bens. </a:t>
            </a:r>
            <a:r>
              <a:rPr lang="pt-BR" sz="1400" dirty="0" smtClean="0"/>
              <a:t>Se os preços de outros bens subirem e o preço de um dado bem considerado permanecer inalterado, sua produção se tornará menos atraente que a dos outros, resultando em diminuição da oferta. </a:t>
            </a:r>
            <a:endParaRPr lang="pt-BR" sz="1400" dirty="0" smtClean="0"/>
          </a:p>
          <a:p>
            <a:pPr marL="342900" indent="-342900" algn="just">
              <a:buAutoNum type="arabicPeriod"/>
            </a:pPr>
            <a:endParaRPr lang="pt-BR" sz="1400" dirty="0" smtClean="0"/>
          </a:p>
          <a:p>
            <a:pPr marL="342900" indent="-342900" algn="just">
              <a:buAutoNum type="arabicPeriod"/>
            </a:pPr>
            <a:r>
              <a:rPr lang="pt-BR" sz="1400" b="1" dirty="0" smtClean="0"/>
              <a:t>O </a:t>
            </a:r>
            <a:r>
              <a:rPr lang="pt-BR" sz="1400" b="1" dirty="0" smtClean="0"/>
              <a:t>preço dos fatores e dos insumos de produção. </a:t>
            </a:r>
            <a:r>
              <a:rPr lang="pt-BR" sz="1400" dirty="0" smtClean="0"/>
              <a:t>Esses preços constituem, em um sentido amplo, os custos de produção. A elevação desses preços implicará em diminuição da rentabilidade, tornando mais atraente a produção de bens que tenham sofrido menor aumento desses custos (VASCONCELLOS &amp; SAKURAI, 2011, p. 81). </a:t>
            </a:r>
            <a:endParaRPr lang="pt-BR" sz="1400" dirty="0" smtClean="0"/>
          </a:p>
          <a:p>
            <a:pPr marL="342900" indent="-342900" algn="just">
              <a:buAutoNum type="arabicPeriod"/>
            </a:pPr>
            <a:endParaRPr lang="pt-BR" sz="1400" dirty="0" smtClean="0"/>
          </a:p>
          <a:p>
            <a:pPr marL="342900" indent="-342900" algn="just">
              <a:buAutoNum type="arabicPeriod"/>
            </a:pPr>
            <a:r>
              <a:rPr lang="pt-BR" sz="1400" b="1" dirty="0" smtClean="0"/>
              <a:t>A </a:t>
            </a:r>
            <a:r>
              <a:rPr lang="pt-BR" sz="1400" b="1" dirty="0" smtClean="0"/>
              <a:t>tecnologia. </a:t>
            </a:r>
            <a:r>
              <a:rPr lang="pt-BR" sz="1400" dirty="0" smtClean="0"/>
              <a:t>Atrelada ao fator de produção capital, a tecnologia, no entanto, merece uma consideração a parte, pois, independentemente de seu custo, transformações tecnológicas podem acarretar em redução dos custos de produção. </a:t>
            </a:r>
            <a:endParaRPr lang="pt-BR" sz="1400" dirty="0"/>
          </a:p>
        </p:txBody>
      </p:sp>
      <p:sp>
        <p:nvSpPr>
          <p:cNvPr id="7" name="Retângulo 6"/>
          <p:cNvSpPr/>
          <p:nvPr/>
        </p:nvSpPr>
        <p:spPr>
          <a:xfrm>
            <a:off x="50072" y="4019853"/>
            <a:ext cx="9033863" cy="738664"/>
          </a:xfrm>
          <a:prstGeom prst="rect">
            <a:avLst/>
          </a:prstGeom>
        </p:spPr>
        <p:txBody>
          <a:bodyPr wrap="square">
            <a:spAutoFit/>
          </a:bodyPr>
          <a:lstStyle/>
          <a:p>
            <a:pPr algn="just"/>
            <a:r>
              <a:rPr lang="pt-BR" sz="1400" dirty="0" smtClean="0"/>
              <a:t>Quando, então, ocorre um aumento ou uma diminuição na oferta como um todo, temos um deslocamento da curva inteira para a esquerda, no caso de aumento, ou para a direita, em caso de redução, conforme vemos na figura </a:t>
            </a:r>
            <a:r>
              <a:rPr lang="pt-BR" sz="1400" dirty="0" smtClean="0"/>
              <a:t>anterior. </a:t>
            </a:r>
            <a:r>
              <a:rPr lang="pt-BR" sz="1400" dirty="0" smtClean="0"/>
              <a:t>Isso significa que, a qualquer preço, os produtores estarão dispostos a ofertar mais, ou menos, do bem.</a:t>
            </a:r>
            <a:endParaRPr lang="pt-BR" sz="1400" dirty="0"/>
          </a:p>
        </p:txBody>
      </p:sp>
      <p:pic>
        <p:nvPicPr>
          <p:cNvPr id="8" name="Picture 3"/>
          <p:cNvPicPr>
            <a:picLocks noChangeAspect="1" noChangeArrowheads="1"/>
          </p:cNvPicPr>
          <p:nvPr/>
        </p:nvPicPr>
        <p:blipFill>
          <a:blip r:embed="rId3"/>
          <a:srcRect/>
          <a:stretch>
            <a:fillRect/>
          </a:stretch>
        </p:blipFill>
        <p:spPr bwMode="auto">
          <a:xfrm>
            <a:off x="7101620" y="661637"/>
            <a:ext cx="1882197" cy="976625"/>
          </a:xfrm>
          <a:prstGeom prst="rect">
            <a:avLst/>
          </a:prstGeom>
          <a:noFill/>
          <a:ln w="9525">
            <a:noFill/>
            <a:miter lim="800000"/>
            <a:headEnd/>
            <a:tailEnd/>
          </a:ln>
        </p:spPr>
      </p:pic>
    </p:spTree>
    <p:extLst>
      <p:ext uri="{BB962C8B-B14F-4D97-AF65-F5344CB8AC3E}">
        <p14:creationId xmlns:p14="http://schemas.microsoft.com/office/powerpoint/2010/main" xmlns="" val="7998033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3"/>
          <a:srcRect/>
          <a:stretch>
            <a:fillRect/>
          </a:stretch>
        </p:blipFill>
        <p:spPr bwMode="auto">
          <a:xfrm>
            <a:off x="121552" y="1761822"/>
            <a:ext cx="4879676" cy="3160171"/>
          </a:xfrm>
          <a:prstGeom prst="rect">
            <a:avLst/>
          </a:prstGeom>
          <a:noFill/>
          <a:ln w="9525">
            <a:noFill/>
            <a:miter lim="800000"/>
            <a:headEnd/>
            <a:tailEnd/>
          </a:ln>
        </p:spPr>
      </p:pic>
      <p:sp>
        <p:nvSpPr>
          <p:cNvPr id="6" name="CaixaDeTexto 5"/>
          <p:cNvSpPr txBox="1"/>
          <p:nvPr/>
        </p:nvSpPr>
        <p:spPr>
          <a:xfrm>
            <a:off x="9724" y="0"/>
            <a:ext cx="4991504" cy="400110"/>
          </a:xfrm>
          <a:prstGeom prst="rect">
            <a:avLst/>
          </a:prstGeom>
          <a:noFill/>
        </p:spPr>
        <p:txBody>
          <a:bodyPr wrap="square">
            <a:spAutoFit/>
          </a:bodyPr>
          <a:lstStyle/>
          <a:p>
            <a:pPr algn="ctr" defTabSz="685800" fontAlgn="auto">
              <a:spcBef>
                <a:spcPts val="0"/>
              </a:spcBef>
              <a:spcAft>
                <a:spcPts val="0"/>
              </a:spcAft>
              <a:defRPr/>
            </a:pPr>
            <a:r>
              <a:rPr lang="pt-BR" sz="2000" b="1" dirty="0" smtClean="0">
                <a:solidFill>
                  <a:schemeClr val="bg1"/>
                </a:solidFill>
                <a:effectLst>
                  <a:outerShdw blurRad="38100" dist="38100" dir="2700000" algn="tl">
                    <a:srgbClr val="000000">
                      <a:alpha val="43137"/>
                    </a:srgbClr>
                  </a:outerShdw>
                </a:effectLst>
                <a:latin typeface="Calibri"/>
                <a:ea typeface="+mn-ea"/>
                <a:cs typeface="Arial" pitchFamily="34" charset="0"/>
              </a:rPr>
              <a:t>GST 1078 - PANORAMA ECONÔMICO</a:t>
            </a:r>
            <a:endParaRPr lang="pt-BR" sz="2000" b="1" dirty="0">
              <a:solidFill>
                <a:schemeClr val="bg1"/>
              </a:solidFill>
              <a:effectLst>
                <a:outerShdw blurRad="38100" dist="38100" dir="2700000" algn="tl">
                  <a:srgbClr val="000000">
                    <a:alpha val="43137"/>
                  </a:srgbClr>
                </a:outerShdw>
              </a:effectLst>
              <a:latin typeface="Calibri"/>
              <a:ea typeface="+mn-ea"/>
              <a:cs typeface="Arial" pitchFamily="34" charset="0"/>
            </a:endParaRPr>
          </a:p>
        </p:txBody>
      </p:sp>
      <p:pic>
        <p:nvPicPr>
          <p:cNvPr id="82945" name="Picture 1"/>
          <p:cNvPicPr>
            <a:picLocks noChangeAspect="1" noChangeArrowheads="1"/>
          </p:cNvPicPr>
          <p:nvPr/>
        </p:nvPicPr>
        <p:blipFill>
          <a:blip r:embed="rId4"/>
          <a:srcRect/>
          <a:stretch>
            <a:fillRect/>
          </a:stretch>
        </p:blipFill>
        <p:spPr bwMode="auto">
          <a:xfrm>
            <a:off x="4438447" y="1441685"/>
            <a:ext cx="4570588" cy="2055269"/>
          </a:xfrm>
          <a:prstGeom prst="rect">
            <a:avLst/>
          </a:prstGeom>
          <a:noFill/>
          <a:ln w="9525">
            <a:noFill/>
            <a:miter lim="800000"/>
            <a:headEnd/>
            <a:tailEnd/>
          </a:ln>
        </p:spPr>
      </p:pic>
      <p:sp>
        <p:nvSpPr>
          <p:cNvPr id="5" name="CaixaDeTexto 4"/>
          <p:cNvSpPr txBox="1"/>
          <p:nvPr/>
        </p:nvSpPr>
        <p:spPr>
          <a:xfrm>
            <a:off x="448887" y="433500"/>
            <a:ext cx="2763000" cy="400110"/>
          </a:xfrm>
          <a:prstGeom prst="rect">
            <a:avLst/>
          </a:prstGeom>
          <a:noFill/>
        </p:spPr>
        <p:txBody>
          <a:bodyPr wrap="none" rtlCol="0">
            <a:spAutoFit/>
          </a:bodyPr>
          <a:lstStyle/>
          <a:p>
            <a:pPr marL="0" indent="0">
              <a:buFontTx/>
              <a:buNone/>
              <a:defRPr/>
            </a:pPr>
            <a:r>
              <a:rPr lang="pt-BR" sz="2000" b="1" dirty="0" smtClean="0">
                <a:solidFill>
                  <a:schemeClr val="bg1"/>
                </a:solidFill>
                <a:latin typeface="+mj-lt"/>
              </a:rPr>
              <a:t>O Equilíbrio de Mercado</a:t>
            </a:r>
            <a:endParaRPr lang="pt-BR" sz="2000" b="1" dirty="0">
              <a:solidFill>
                <a:schemeClr val="bg1"/>
              </a:solidFill>
              <a:latin typeface="+mj-lt"/>
            </a:endParaRPr>
          </a:p>
        </p:txBody>
      </p:sp>
      <p:sp>
        <p:nvSpPr>
          <p:cNvPr id="7" name="Retângulo 6"/>
          <p:cNvSpPr/>
          <p:nvPr/>
        </p:nvSpPr>
        <p:spPr>
          <a:xfrm>
            <a:off x="121552" y="833610"/>
            <a:ext cx="9022448" cy="738664"/>
          </a:xfrm>
          <a:prstGeom prst="rect">
            <a:avLst/>
          </a:prstGeom>
        </p:spPr>
        <p:txBody>
          <a:bodyPr wrap="square">
            <a:spAutoFit/>
          </a:bodyPr>
          <a:lstStyle/>
          <a:p>
            <a:pPr algn="just"/>
            <a:r>
              <a:rPr lang="pt-BR" sz="1400" dirty="0" smtClean="0"/>
              <a:t>A tabela </a:t>
            </a:r>
            <a:r>
              <a:rPr lang="pt-BR" sz="1400" dirty="0" smtClean="0"/>
              <a:t>nos </a:t>
            </a:r>
            <a:r>
              <a:rPr lang="pt-BR" sz="1400" dirty="0" smtClean="0"/>
              <a:t>mostra as expectativas dos consumidores e dos </a:t>
            </a:r>
            <a:r>
              <a:rPr lang="pt-BR" sz="1400" dirty="0" smtClean="0"/>
              <a:t>produtores em </a:t>
            </a:r>
            <a:r>
              <a:rPr lang="pt-BR" sz="1400" dirty="0" smtClean="0"/>
              <a:t>termos das quantidades, respectivamente, demandadas e ofertadas. </a:t>
            </a:r>
            <a:r>
              <a:rPr lang="pt-BR" sz="1400" dirty="0" smtClean="0"/>
              <a:t>Vemos que </a:t>
            </a:r>
            <a:r>
              <a:rPr lang="pt-BR" sz="1400" dirty="0" smtClean="0"/>
              <a:t>quanto maior o preço maior a quantidade ofertada e, em </a:t>
            </a:r>
            <a:r>
              <a:rPr lang="pt-BR" sz="1400" dirty="0" smtClean="0"/>
              <a:t>contrapartida, quanto </a:t>
            </a:r>
            <a:r>
              <a:rPr lang="pt-BR" sz="1400" dirty="0" smtClean="0"/>
              <a:t>menor o preço maior a quantidade demandada.</a:t>
            </a:r>
            <a:endParaRPr lang="pt-BR" sz="1400" dirty="0"/>
          </a:p>
        </p:txBody>
      </p:sp>
      <p:sp>
        <p:nvSpPr>
          <p:cNvPr id="9" name="Retângulo 8"/>
          <p:cNvSpPr/>
          <p:nvPr/>
        </p:nvSpPr>
        <p:spPr>
          <a:xfrm>
            <a:off x="5279492" y="3536998"/>
            <a:ext cx="3590792" cy="1384995"/>
          </a:xfrm>
          <a:prstGeom prst="rect">
            <a:avLst/>
          </a:prstGeom>
        </p:spPr>
        <p:txBody>
          <a:bodyPr wrap="square">
            <a:spAutoFit/>
          </a:bodyPr>
          <a:lstStyle/>
          <a:p>
            <a:pPr algn="just"/>
            <a:r>
              <a:rPr lang="pt-BR" sz="1400" dirty="0" smtClean="0"/>
              <a:t>Ao se superporem as duas curvas, a de demanda e a de oferta, </a:t>
            </a:r>
            <a:r>
              <a:rPr lang="pt-BR" sz="1400" dirty="0" smtClean="0"/>
              <a:t>pode-se </a:t>
            </a:r>
            <a:r>
              <a:rPr lang="pt-BR" sz="1400" dirty="0" smtClean="0"/>
              <a:t>ver graficamente que o preço de equilíbrio do </a:t>
            </a:r>
            <a:r>
              <a:rPr lang="pt-BR" sz="1400" dirty="0" smtClean="0"/>
              <a:t>mercado é </a:t>
            </a:r>
            <a:r>
              <a:rPr lang="pt-BR" sz="1400" dirty="0" smtClean="0"/>
              <a:t>de R$ 17,50, pois, com este preço, as quantidades ofertadas e demandas </a:t>
            </a:r>
            <a:r>
              <a:rPr lang="pt-BR" sz="1400" dirty="0" smtClean="0"/>
              <a:t>se igualarão</a:t>
            </a:r>
            <a:r>
              <a:rPr lang="pt-BR" sz="1400" dirty="0" smtClean="0"/>
              <a:t>.</a:t>
            </a:r>
            <a:endParaRPr lang="pt-BR" sz="1400" dirty="0"/>
          </a:p>
        </p:txBody>
      </p:sp>
    </p:spTree>
    <p:extLst>
      <p:ext uri="{BB962C8B-B14F-4D97-AF65-F5344CB8AC3E}">
        <p14:creationId xmlns:p14="http://schemas.microsoft.com/office/powerpoint/2010/main" xmlns="" val="7998033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9724" y="0"/>
            <a:ext cx="4991504" cy="400110"/>
          </a:xfrm>
          <a:prstGeom prst="rect">
            <a:avLst/>
          </a:prstGeom>
          <a:noFill/>
        </p:spPr>
        <p:txBody>
          <a:bodyPr wrap="square">
            <a:spAutoFit/>
          </a:bodyPr>
          <a:lstStyle/>
          <a:p>
            <a:pPr algn="ctr" defTabSz="685800" fontAlgn="auto">
              <a:spcBef>
                <a:spcPts val="0"/>
              </a:spcBef>
              <a:spcAft>
                <a:spcPts val="0"/>
              </a:spcAft>
              <a:defRPr/>
            </a:pPr>
            <a:r>
              <a:rPr lang="pt-BR" sz="2000" b="1" dirty="0" smtClean="0">
                <a:solidFill>
                  <a:schemeClr val="bg1"/>
                </a:solidFill>
                <a:effectLst>
                  <a:outerShdw blurRad="38100" dist="38100" dir="2700000" algn="tl">
                    <a:srgbClr val="000000">
                      <a:alpha val="43137"/>
                    </a:srgbClr>
                  </a:outerShdw>
                </a:effectLst>
                <a:latin typeface="Calibri"/>
                <a:ea typeface="+mn-ea"/>
                <a:cs typeface="Arial" pitchFamily="34" charset="0"/>
              </a:rPr>
              <a:t>GST 1078 - PANORAMA ECONÔMICO</a:t>
            </a:r>
            <a:endParaRPr lang="pt-BR" sz="2000" b="1" dirty="0">
              <a:solidFill>
                <a:schemeClr val="bg1"/>
              </a:solidFill>
              <a:effectLst>
                <a:outerShdw blurRad="38100" dist="38100" dir="2700000" algn="tl">
                  <a:srgbClr val="000000">
                    <a:alpha val="43137"/>
                  </a:srgbClr>
                </a:outerShdw>
              </a:effectLst>
              <a:latin typeface="Calibri"/>
              <a:ea typeface="+mn-ea"/>
              <a:cs typeface="Arial" pitchFamily="34" charset="0"/>
            </a:endParaRPr>
          </a:p>
        </p:txBody>
      </p:sp>
      <p:sp>
        <p:nvSpPr>
          <p:cNvPr id="4" name="CaixaDeTexto 3"/>
          <p:cNvSpPr txBox="1"/>
          <p:nvPr/>
        </p:nvSpPr>
        <p:spPr>
          <a:xfrm>
            <a:off x="448887" y="433500"/>
            <a:ext cx="2763000" cy="400110"/>
          </a:xfrm>
          <a:prstGeom prst="rect">
            <a:avLst/>
          </a:prstGeom>
          <a:noFill/>
        </p:spPr>
        <p:txBody>
          <a:bodyPr wrap="none" rtlCol="0">
            <a:spAutoFit/>
          </a:bodyPr>
          <a:lstStyle/>
          <a:p>
            <a:pPr marL="0" indent="0">
              <a:buFontTx/>
              <a:buNone/>
              <a:defRPr/>
            </a:pPr>
            <a:r>
              <a:rPr lang="pt-BR" sz="2000" b="1" dirty="0" smtClean="0">
                <a:solidFill>
                  <a:schemeClr val="bg1"/>
                </a:solidFill>
                <a:latin typeface="+mj-lt"/>
              </a:rPr>
              <a:t>O Equilíbrio de Mercado</a:t>
            </a:r>
            <a:endParaRPr lang="pt-BR" sz="2000" b="1" dirty="0">
              <a:solidFill>
                <a:schemeClr val="bg1"/>
              </a:solidFill>
              <a:latin typeface="+mj-lt"/>
            </a:endParaRPr>
          </a:p>
        </p:txBody>
      </p:sp>
      <p:pic>
        <p:nvPicPr>
          <p:cNvPr id="79877" name="Picture 5" descr="Resultado de imagem para EquilÃ­brio"/>
          <p:cNvPicPr>
            <a:picLocks noChangeAspect="1" noChangeArrowheads="1"/>
          </p:cNvPicPr>
          <p:nvPr/>
        </p:nvPicPr>
        <p:blipFill>
          <a:blip r:embed="rId3"/>
          <a:srcRect/>
          <a:stretch>
            <a:fillRect/>
          </a:stretch>
        </p:blipFill>
        <p:spPr bwMode="auto">
          <a:xfrm>
            <a:off x="7966507" y="530352"/>
            <a:ext cx="1331013" cy="958052"/>
          </a:xfrm>
          <a:prstGeom prst="rect">
            <a:avLst/>
          </a:prstGeom>
          <a:noFill/>
        </p:spPr>
      </p:pic>
      <p:pic>
        <p:nvPicPr>
          <p:cNvPr id="88066" name="Picture 2"/>
          <p:cNvPicPr>
            <a:picLocks noChangeAspect="1" noChangeArrowheads="1"/>
          </p:cNvPicPr>
          <p:nvPr/>
        </p:nvPicPr>
        <p:blipFill>
          <a:blip r:embed="rId4"/>
          <a:srcRect/>
          <a:stretch>
            <a:fillRect/>
          </a:stretch>
        </p:blipFill>
        <p:spPr bwMode="auto">
          <a:xfrm>
            <a:off x="113243" y="1861406"/>
            <a:ext cx="4345293" cy="3030899"/>
          </a:xfrm>
          <a:prstGeom prst="rect">
            <a:avLst/>
          </a:prstGeom>
          <a:noFill/>
          <a:ln w="9525">
            <a:noFill/>
            <a:miter lim="800000"/>
            <a:headEnd/>
            <a:tailEnd/>
          </a:ln>
        </p:spPr>
      </p:pic>
      <p:pic>
        <p:nvPicPr>
          <p:cNvPr id="88067" name="Picture 3"/>
          <p:cNvPicPr>
            <a:picLocks noChangeAspect="1" noChangeArrowheads="1"/>
          </p:cNvPicPr>
          <p:nvPr/>
        </p:nvPicPr>
        <p:blipFill>
          <a:blip r:embed="rId5"/>
          <a:srcRect/>
          <a:stretch>
            <a:fillRect/>
          </a:stretch>
        </p:blipFill>
        <p:spPr bwMode="auto">
          <a:xfrm>
            <a:off x="4598698" y="1861406"/>
            <a:ext cx="4478558" cy="3123889"/>
          </a:xfrm>
          <a:prstGeom prst="rect">
            <a:avLst/>
          </a:prstGeom>
          <a:noFill/>
          <a:ln w="9525">
            <a:noFill/>
            <a:miter lim="800000"/>
            <a:headEnd/>
            <a:tailEnd/>
          </a:ln>
        </p:spPr>
      </p:pic>
      <p:sp>
        <p:nvSpPr>
          <p:cNvPr id="14" name="Retângulo 13"/>
          <p:cNvSpPr/>
          <p:nvPr/>
        </p:nvSpPr>
        <p:spPr>
          <a:xfrm>
            <a:off x="113242" y="907298"/>
            <a:ext cx="8082987" cy="523220"/>
          </a:xfrm>
          <a:prstGeom prst="rect">
            <a:avLst/>
          </a:prstGeom>
        </p:spPr>
        <p:txBody>
          <a:bodyPr wrap="square">
            <a:spAutoFit/>
          </a:bodyPr>
          <a:lstStyle/>
          <a:p>
            <a:pPr algn="just"/>
            <a:r>
              <a:rPr lang="pt-BR" sz="1400" dirty="0" smtClean="0"/>
              <a:t>Mas </a:t>
            </a:r>
            <a:r>
              <a:rPr lang="pt-BR" sz="1400" dirty="0" smtClean="0"/>
              <a:t>em mercados </a:t>
            </a:r>
            <a:r>
              <a:rPr lang="pt-BR" sz="1400" b="1" dirty="0" smtClean="0"/>
              <a:t>concorrenciais, os preços tendem a se estabilizar em torno de </a:t>
            </a:r>
            <a:r>
              <a:rPr lang="pt-BR" sz="1400" b="1" dirty="0" smtClean="0"/>
              <a:t>um </a:t>
            </a:r>
            <a:r>
              <a:rPr lang="pt-BR" sz="1400" dirty="0" smtClean="0"/>
              <a:t>equilíbrio </a:t>
            </a:r>
            <a:r>
              <a:rPr lang="pt-BR" sz="1400" dirty="0" smtClean="0"/>
              <a:t>geral (KRUGMAN, </a:t>
            </a:r>
            <a:r>
              <a:rPr lang="pt-BR" sz="1400" dirty="0" err="1" smtClean="0"/>
              <a:t>et</a:t>
            </a:r>
            <a:r>
              <a:rPr lang="pt-BR" sz="1400" dirty="0" smtClean="0"/>
              <a:t> al., 2010, p. 59</a:t>
            </a:r>
            <a:r>
              <a:rPr lang="pt-BR" sz="1400" dirty="0" smtClean="0"/>
              <a:t>). Mas </a:t>
            </a:r>
            <a:r>
              <a:rPr lang="pt-BR" sz="1400" dirty="0" smtClean="0"/>
              <a:t>vejamos como se dá esse </a:t>
            </a:r>
            <a:r>
              <a:rPr lang="pt-BR" sz="1400" dirty="0" smtClean="0"/>
              <a:t>ajuste:</a:t>
            </a:r>
            <a:endParaRPr lang="pt-BR" sz="1400" dirty="0"/>
          </a:p>
        </p:txBody>
      </p:sp>
      <p:sp>
        <p:nvSpPr>
          <p:cNvPr id="15" name="CaixaDeTexto 14"/>
          <p:cNvSpPr txBox="1"/>
          <p:nvPr/>
        </p:nvSpPr>
        <p:spPr>
          <a:xfrm>
            <a:off x="1171505" y="1522851"/>
            <a:ext cx="1690847" cy="338554"/>
          </a:xfrm>
          <a:prstGeom prst="rect">
            <a:avLst/>
          </a:prstGeom>
          <a:noFill/>
        </p:spPr>
        <p:txBody>
          <a:bodyPr wrap="none" rtlCol="0">
            <a:spAutoFit/>
          </a:bodyPr>
          <a:lstStyle/>
          <a:p>
            <a:pPr marL="0" indent="0">
              <a:buFontTx/>
              <a:buNone/>
              <a:defRPr/>
            </a:pPr>
            <a:r>
              <a:rPr lang="pt-BR" sz="1600" b="1" dirty="0" smtClean="0">
                <a:solidFill>
                  <a:srgbClr val="7030A0"/>
                </a:solidFill>
                <a:effectLst>
                  <a:outerShdw blurRad="38100" dist="38100" dir="2700000" algn="tl">
                    <a:srgbClr val="000000">
                      <a:alpha val="43137"/>
                    </a:srgbClr>
                  </a:outerShdw>
                </a:effectLst>
                <a:latin typeface="+mj-lt"/>
              </a:rPr>
              <a:t>Excesso de Oferta</a:t>
            </a:r>
            <a:endParaRPr lang="pt-BR" sz="1600" b="1" dirty="0">
              <a:solidFill>
                <a:srgbClr val="7030A0"/>
              </a:solidFill>
              <a:effectLst>
                <a:outerShdw blurRad="38100" dist="38100" dir="2700000" algn="tl">
                  <a:srgbClr val="000000">
                    <a:alpha val="43137"/>
                  </a:srgbClr>
                </a:outerShdw>
              </a:effectLst>
              <a:latin typeface="+mj-lt"/>
            </a:endParaRPr>
          </a:p>
        </p:txBody>
      </p:sp>
      <p:sp>
        <p:nvSpPr>
          <p:cNvPr id="16" name="CaixaDeTexto 15"/>
          <p:cNvSpPr txBox="1"/>
          <p:nvPr/>
        </p:nvSpPr>
        <p:spPr>
          <a:xfrm>
            <a:off x="5789113" y="1528423"/>
            <a:ext cx="898003" cy="338554"/>
          </a:xfrm>
          <a:prstGeom prst="rect">
            <a:avLst/>
          </a:prstGeom>
          <a:noFill/>
        </p:spPr>
        <p:txBody>
          <a:bodyPr wrap="none" rtlCol="0">
            <a:spAutoFit/>
          </a:bodyPr>
          <a:lstStyle/>
          <a:p>
            <a:pPr marL="0" indent="0">
              <a:buFontTx/>
              <a:buNone/>
              <a:defRPr/>
            </a:pPr>
            <a:r>
              <a:rPr lang="pt-BR" sz="1600" b="1" dirty="0" smtClean="0">
                <a:solidFill>
                  <a:srgbClr val="7030A0"/>
                </a:solidFill>
                <a:effectLst>
                  <a:outerShdw blurRad="38100" dist="38100" dir="2700000" algn="tl">
                    <a:srgbClr val="000000">
                      <a:alpha val="43137"/>
                    </a:srgbClr>
                  </a:outerShdw>
                </a:effectLst>
                <a:latin typeface="+mj-lt"/>
              </a:rPr>
              <a:t>Escassez</a:t>
            </a:r>
            <a:endParaRPr lang="pt-BR" sz="1600" b="1" dirty="0">
              <a:solidFill>
                <a:srgbClr val="7030A0"/>
              </a:solidFill>
              <a:effectLst>
                <a:outerShdw blurRad="38100" dist="38100" dir="2700000" algn="tl">
                  <a:srgbClr val="000000">
                    <a:alpha val="43137"/>
                  </a:srgbClr>
                </a:outerShdw>
              </a:effectLst>
              <a:latin typeface="+mj-lt"/>
            </a:endParaRPr>
          </a:p>
        </p:txBody>
      </p:sp>
      <p:cxnSp>
        <p:nvCxnSpPr>
          <p:cNvPr id="18" name="Conector de seta reta 17"/>
          <p:cNvCxnSpPr/>
          <p:nvPr/>
        </p:nvCxnSpPr>
        <p:spPr>
          <a:xfrm flipH="1">
            <a:off x="2202572" y="2603038"/>
            <a:ext cx="473885" cy="52060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Conector de seta reta 19"/>
          <p:cNvCxnSpPr/>
          <p:nvPr/>
        </p:nvCxnSpPr>
        <p:spPr>
          <a:xfrm flipH="1" flipV="1">
            <a:off x="6728626" y="3409530"/>
            <a:ext cx="406362" cy="39490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7998033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9724" y="0"/>
            <a:ext cx="4991504" cy="400110"/>
          </a:xfrm>
          <a:prstGeom prst="rect">
            <a:avLst/>
          </a:prstGeom>
          <a:noFill/>
        </p:spPr>
        <p:txBody>
          <a:bodyPr wrap="square">
            <a:spAutoFit/>
          </a:bodyPr>
          <a:lstStyle/>
          <a:p>
            <a:pPr algn="ctr" defTabSz="685800" fontAlgn="auto">
              <a:spcBef>
                <a:spcPts val="0"/>
              </a:spcBef>
              <a:spcAft>
                <a:spcPts val="0"/>
              </a:spcAft>
              <a:defRPr/>
            </a:pPr>
            <a:r>
              <a:rPr lang="pt-BR" sz="2000" b="1" dirty="0" smtClean="0">
                <a:solidFill>
                  <a:schemeClr val="bg1"/>
                </a:solidFill>
                <a:effectLst>
                  <a:outerShdw blurRad="38100" dist="38100" dir="2700000" algn="tl">
                    <a:srgbClr val="000000">
                      <a:alpha val="43137"/>
                    </a:srgbClr>
                  </a:outerShdw>
                </a:effectLst>
                <a:latin typeface="Calibri"/>
                <a:ea typeface="+mn-ea"/>
                <a:cs typeface="Arial" pitchFamily="34" charset="0"/>
              </a:rPr>
              <a:t>GST 1078 - PANORAMA ECONÔMICO</a:t>
            </a:r>
            <a:endParaRPr lang="pt-BR" sz="2000" b="1" dirty="0">
              <a:solidFill>
                <a:schemeClr val="bg1"/>
              </a:solidFill>
              <a:effectLst>
                <a:outerShdw blurRad="38100" dist="38100" dir="2700000" algn="tl">
                  <a:srgbClr val="000000">
                    <a:alpha val="43137"/>
                  </a:srgbClr>
                </a:outerShdw>
              </a:effectLst>
              <a:latin typeface="Calibri"/>
              <a:ea typeface="+mn-ea"/>
              <a:cs typeface="Arial" pitchFamily="34" charset="0"/>
            </a:endParaRPr>
          </a:p>
        </p:txBody>
      </p:sp>
      <p:pic>
        <p:nvPicPr>
          <p:cNvPr id="89090" name="Picture 2"/>
          <p:cNvPicPr>
            <a:picLocks noChangeAspect="1" noChangeArrowheads="1"/>
          </p:cNvPicPr>
          <p:nvPr/>
        </p:nvPicPr>
        <p:blipFill>
          <a:blip r:embed="rId3"/>
          <a:srcRect/>
          <a:stretch>
            <a:fillRect/>
          </a:stretch>
        </p:blipFill>
        <p:spPr bwMode="auto">
          <a:xfrm>
            <a:off x="98018" y="833610"/>
            <a:ext cx="8845749" cy="2729712"/>
          </a:xfrm>
          <a:prstGeom prst="rect">
            <a:avLst/>
          </a:prstGeom>
          <a:noFill/>
          <a:ln w="9525">
            <a:noFill/>
            <a:miter lim="800000"/>
            <a:headEnd/>
            <a:tailEnd/>
          </a:ln>
        </p:spPr>
      </p:pic>
      <p:sp>
        <p:nvSpPr>
          <p:cNvPr id="13" name="Retângulo 12"/>
          <p:cNvSpPr/>
          <p:nvPr/>
        </p:nvSpPr>
        <p:spPr>
          <a:xfrm>
            <a:off x="96780" y="3670818"/>
            <a:ext cx="8953779" cy="923330"/>
          </a:xfrm>
          <a:prstGeom prst="rect">
            <a:avLst/>
          </a:prstGeom>
        </p:spPr>
        <p:txBody>
          <a:bodyPr wrap="square">
            <a:spAutoFit/>
          </a:bodyPr>
          <a:lstStyle/>
          <a:p>
            <a:pPr algn="just"/>
            <a:r>
              <a:rPr lang="pt-BR" dirty="0" smtClean="0"/>
              <a:t>01. A </a:t>
            </a:r>
            <a:r>
              <a:rPr lang="pt-BR" dirty="0" smtClean="0"/>
              <a:t>matéria do Valor Econômico de 5/1/2016 é um bom exemplo de como o </a:t>
            </a:r>
            <a:r>
              <a:rPr lang="pt-BR" dirty="0" smtClean="0"/>
              <a:t>Governo pode </a:t>
            </a:r>
            <a:r>
              <a:rPr lang="pt-BR" dirty="0" smtClean="0"/>
              <a:t>usar os impostos para proteger as indústrias siderúrgicas nacionais. </a:t>
            </a:r>
            <a:r>
              <a:rPr lang="pt-BR" dirty="0" smtClean="0"/>
              <a:t>Como </a:t>
            </a:r>
            <a:r>
              <a:rPr lang="pt-BR" dirty="0" smtClean="0"/>
              <a:t>você </a:t>
            </a:r>
            <a:r>
              <a:rPr lang="pt-BR" dirty="0" smtClean="0"/>
              <a:t>explicaria o efeito </a:t>
            </a:r>
            <a:r>
              <a:rPr lang="pt-BR" dirty="0" smtClean="0"/>
              <a:t>dessa medida utilizando o modelo estudado?</a:t>
            </a:r>
            <a:endParaRPr lang="pt-BR" dirty="0"/>
          </a:p>
        </p:txBody>
      </p:sp>
      <p:sp>
        <p:nvSpPr>
          <p:cNvPr id="17" name="CaixaDeTexto 16"/>
          <p:cNvSpPr txBox="1"/>
          <p:nvPr/>
        </p:nvSpPr>
        <p:spPr>
          <a:xfrm>
            <a:off x="448887" y="433500"/>
            <a:ext cx="4639412" cy="400110"/>
          </a:xfrm>
          <a:prstGeom prst="rect">
            <a:avLst/>
          </a:prstGeom>
          <a:noFill/>
        </p:spPr>
        <p:txBody>
          <a:bodyPr wrap="none" rtlCol="0">
            <a:spAutoFit/>
          </a:bodyPr>
          <a:lstStyle/>
          <a:p>
            <a:pPr marL="0" indent="0">
              <a:buFontTx/>
              <a:buNone/>
              <a:defRPr/>
            </a:pPr>
            <a:r>
              <a:rPr lang="pt-BR" sz="2000" b="1" dirty="0" smtClean="0">
                <a:solidFill>
                  <a:schemeClr val="bg1"/>
                </a:solidFill>
                <a:latin typeface="+mj-lt"/>
              </a:rPr>
              <a:t>ATIVIDADES DE AULA – CICLO DE DEBATES</a:t>
            </a:r>
            <a:endParaRPr lang="pt-BR" sz="2000" b="1" dirty="0">
              <a:solidFill>
                <a:schemeClr val="bg1"/>
              </a:solidFill>
              <a:latin typeface="+mj-lt"/>
            </a:endParaRPr>
          </a:p>
        </p:txBody>
      </p:sp>
    </p:spTree>
    <p:extLst>
      <p:ext uri="{BB962C8B-B14F-4D97-AF65-F5344CB8AC3E}">
        <p14:creationId xmlns:p14="http://schemas.microsoft.com/office/powerpoint/2010/main" xmlns="" val="7998033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9724" y="0"/>
            <a:ext cx="4991504" cy="400110"/>
          </a:xfrm>
          <a:prstGeom prst="rect">
            <a:avLst/>
          </a:prstGeom>
          <a:noFill/>
        </p:spPr>
        <p:txBody>
          <a:bodyPr wrap="square">
            <a:spAutoFit/>
          </a:bodyPr>
          <a:lstStyle/>
          <a:p>
            <a:pPr algn="ctr" defTabSz="685800" fontAlgn="auto">
              <a:spcBef>
                <a:spcPts val="0"/>
              </a:spcBef>
              <a:spcAft>
                <a:spcPts val="0"/>
              </a:spcAft>
              <a:defRPr/>
            </a:pPr>
            <a:r>
              <a:rPr lang="pt-BR" sz="2000" b="1" dirty="0" smtClean="0">
                <a:solidFill>
                  <a:schemeClr val="bg1"/>
                </a:solidFill>
                <a:effectLst>
                  <a:outerShdw blurRad="38100" dist="38100" dir="2700000" algn="tl">
                    <a:srgbClr val="000000">
                      <a:alpha val="43137"/>
                    </a:srgbClr>
                  </a:outerShdw>
                </a:effectLst>
                <a:latin typeface="Calibri"/>
                <a:ea typeface="+mn-ea"/>
                <a:cs typeface="Arial" pitchFamily="34" charset="0"/>
              </a:rPr>
              <a:t>GST 1078 - PANORAMA ECONÔMICO</a:t>
            </a:r>
            <a:endParaRPr lang="pt-BR" sz="2000" b="1" dirty="0">
              <a:solidFill>
                <a:schemeClr val="bg1"/>
              </a:solidFill>
              <a:effectLst>
                <a:outerShdw blurRad="38100" dist="38100" dir="2700000" algn="tl">
                  <a:srgbClr val="000000">
                    <a:alpha val="43137"/>
                  </a:srgbClr>
                </a:outerShdw>
              </a:effectLst>
              <a:latin typeface="Calibri"/>
              <a:ea typeface="+mn-ea"/>
              <a:cs typeface="Arial" pitchFamily="34" charset="0"/>
            </a:endParaRPr>
          </a:p>
        </p:txBody>
      </p:sp>
      <p:sp>
        <p:nvSpPr>
          <p:cNvPr id="4" name="CaixaDeTexto 3"/>
          <p:cNvSpPr txBox="1"/>
          <p:nvPr/>
        </p:nvSpPr>
        <p:spPr>
          <a:xfrm>
            <a:off x="448887" y="433500"/>
            <a:ext cx="4639412" cy="400110"/>
          </a:xfrm>
          <a:prstGeom prst="rect">
            <a:avLst/>
          </a:prstGeom>
          <a:noFill/>
        </p:spPr>
        <p:txBody>
          <a:bodyPr wrap="none" rtlCol="0">
            <a:spAutoFit/>
          </a:bodyPr>
          <a:lstStyle/>
          <a:p>
            <a:pPr marL="0" indent="0">
              <a:buFontTx/>
              <a:buNone/>
              <a:defRPr/>
            </a:pPr>
            <a:r>
              <a:rPr lang="pt-BR" sz="2000" b="1" dirty="0" smtClean="0">
                <a:solidFill>
                  <a:schemeClr val="bg1"/>
                </a:solidFill>
                <a:latin typeface="+mj-lt"/>
              </a:rPr>
              <a:t>ATIVIDADES DE AULA – CICLO DE DEBATES</a:t>
            </a:r>
            <a:endParaRPr lang="pt-BR" sz="2000" b="1" dirty="0">
              <a:solidFill>
                <a:schemeClr val="bg1"/>
              </a:solidFill>
              <a:latin typeface="+mj-lt"/>
            </a:endParaRPr>
          </a:p>
        </p:txBody>
      </p:sp>
      <p:pic>
        <p:nvPicPr>
          <p:cNvPr id="90114" name="Picture 2"/>
          <p:cNvPicPr>
            <a:picLocks noChangeAspect="1" noChangeArrowheads="1"/>
          </p:cNvPicPr>
          <p:nvPr/>
        </p:nvPicPr>
        <p:blipFill>
          <a:blip r:embed="rId3"/>
          <a:srcRect/>
          <a:stretch>
            <a:fillRect/>
          </a:stretch>
        </p:blipFill>
        <p:spPr bwMode="auto">
          <a:xfrm>
            <a:off x="75380" y="793567"/>
            <a:ext cx="4603412" cy="1092559"/>
          </a:xfrm>
          <a:prstGeom prst="rect">
            <a:avLst/>
          </a:prstGeom>
          <a:noFill/>
          <a:ln w="9525">
            <a:noFill/>
            <a:miter lim="800000"/>
            <a:headEnd/>
            <a:tailEnd/>
          </a:ln>
        </p:spPr>
      </p:pic>
      <p:sp>
        <p:nvSpPr>
          <p:cNvPr id="5" name="Retângulo 4"/>
          <p:cNvSpPr/>
          <p:nvPr/>
        </p:nvSpPr>
        <p:spPr>
          <a:xfrm>
            <a:off x="9725" y="1886125"/>
            <a:ext cx="4588974" cy="2985433"/>
          </a:xfrm>
          <a:prstGeom prst="rect">
            <a:avLst/>
          </a:prstGeom>
        </p:spPr>
        <p:txBody>
          <a:bodyPr wrap="square">
            <a:spAutoFit/>
          </a:bodyPr>
          <a:lstStyle/>
          <a:p>
            <a:pPr algn="just"/>
            <a:r>
              <a:rPr lang="pt-BR" sz="1200" b="1" dirty="0" smtClean="0">
                <a:effectLst>
                  <a:outerShdw blurRad="38100" dist="38100" dir="2700000" algn="tl">
                    <a:srgbClr val="000000">
                      <a:alpha val="43137"/>
                    </a:srgbClr>
                  </a:outerShdw>
                </a:effectLst>
              </a:rPr>
              <a:t>Para </a:t>
            </a:r>
            <a:r>
              <a:rPr lang="pt-BR" sz="1200" b="1" dirty="0" smtClean="0">
                <a:effectLst>
                  <a:outerShdw blurRad="38100" dist="38100" dir="2700000" algn="tl">
                    <a:srgbClr val="000000">
                      <a:alpha val="43137"/>
                    </a:srgbClr>
                  </a:outerShdw>
                </a:effectLst>
              </a:rPr>
              <a:t>Magazine Luiza, câmbio é único indicador macro que preocupa varejo </a:t>
            </a:r>
            <a:r>
              <a:rPr lang="pt-BR" sz="1200" b="1" dirty="0" smtClean="0">
                <a:effectLst>
                  <a:outerShdw blurRad="38100" dist="38100" dir="2700000" algn="tl">
                    <a:srgbClr val="000000">
                      <a:alpha val="43137"/>
                    </a:srgbClr>
                  </a:outerShdw>
                </a:effectLst>
              </a:rPr>
              <a:t>hoje.</a:t>
            </a:r>
            <a:endParaRPr lang="pt-BR" sz="1200" b="1" dirty="0" smtClean="0">
              <a:effectLst>
                <a:outerShdw blurRad="38100" dist="38100" dir="2700000" algn="tl">
                  <a:srgbClr val="000000">
                    <a:alpha val="43137"/>
                  </a:srgbClr>
                </a:outerShdw>
              </a:effectLst>
            </a:endParaRPr>
          </a:p>
          <a:p>
            <a:pPr algn="just"/>
            <a:endParaRPr lang="pt-BR" sz="800" dirty="0" smtClean="0"/>
          </a:p>
          <a:p>
            <a:pPr algn="just"/>
            <a:r>
              <a:rPr lang="pt-BR" sz="1200" dirty="0" smtClean="0"/>
              <a:t>O </a:t>
            </a:r>
            <a:r>
              <a:rPr lang="pt-BR" sz="1200" dirty="0" smtClean="0"/>
              <a:t>presidente do Magazine Luiza, Frederico Trajano, considera que o câmbio é o único elemento no cenário macroeconômico atual que pode afetar o desempenho do varejo. Ele avaliou que o ambiente de instabilidade da moeda brasileira gera incertezas e pode afetar negociações com fornecedores e os preços ao consumidor no quarto trimestre deste ano e em 2019</a:t>
            </a:r>
            <a:r>
              <a:rPr lang="pt-BR" sz="1200" dirty="0" smtClean="0"/>
              <a:t>.</a:t>
            </a:r>
            <a:endParaRPr lang="pt-BR" sz="1200" dirty="0" smtClean="0"/>
          </a:p>
          <a:p>
            <a:pPr algn="just"/>
            <a:r>
              <a:rPr lang="pt-BR" sz="1200" dirty="0" smtClean="0"/>
              <a:t>O executivo afirmou que a depreciação do real já levou a aumentos de preço de produtos, mas esses reajustes não refletem ainda o impacto total que pode ocorrer caso o dólar se mantenha por vários meses em níveis próximos de R$ 4,20 ou acima disso</a:t>
            </a:r>
            <a:r>
              <a:rPr lang="pt-BR" sz="1200" dirty="0" smtClean="0"/>
              <a:t>.</a:t>
            </a:r>
            <a:endParaRPr lang="pt-BR" sz="1200" dirty="0" smtClean="0"/>
          </a:p>
          <a:p>
            <a:pPr algn="just"/>
            <a:r>
              <a:rPr lang="pt-BR" sz="1200" dirty="0" smtClean="0"/>
              <a:t>Esse cenário de moeda brasileira depreciada pode refletir nas próximas negociações com fornecedores. Até o momento, segundo ele, o desafio tem sido a instabilidade, algo que "trava" as negociações</a:t>
            </a:r>
            <a:r>
              <a:rPr lang="pt-BR" sz="1200" dirty="0" smtClean="0"/>
              <a:t>.</a:t>
            </a:r>
            <a:endParaRPr lang="pt-BR" sz="1200" dirty="0"/>
          </a:p>
        </p:txBody>
      </p:sp>
      <p:sp>
        <p:nvSpPr>
          <p:cNvPr id="7" name="Retângulo 6"/>
          <p:cNvSpPr/>
          <p:nvPr/>
        </p:nvSpPr>
        <p:spPr>
          <a:xfrm>
            <a:off x="4692141" y="818173"/>
            <a:ext cx="4371767" cy="4154984"/>
          </a:xfrm>
          <a:prstGeom prst="rect">
            <a:avLst/>
          </a:prstGeom>
        </p:spPr>
        <p:txBody>
          <a:bodyPr wrap="square">
            <a:spAutoFit/>
          </a:bodyPr>
          <a:lstStyle/>
          <a:p>
            <a:pPr algn="just"/>
            <a:r>
              <a:rPr lang="pt-BR" sz="1200" dirty="0" smtClean="0"/>
              <a:t>Apesar </a:t>
            </a:r>
            <a:r>
              <a:rPr lang="pt-BR" sz="1200" dirty="0" smtClean="0"/>
              <a:t>da preocupação com o câmbio, Trajano avaliou que as vendas em agosto tem ido bem, até mesmo superando as expectativas iniciais da companhia. Para ele, outros elementos do cenário econômico contribuem favoravelmente. "Tivemos uma leve melhora no desemprego e os juros continuam baixos", disse ele.</a:t>
            </a:r>
          </a:p>
          <a:p>
            <a:pPr algn="just"/>
            <a:r>
              <a:rPr lang="pt-BR" sz="1200" dirty="0" smtClean="0"/>
              <a:t>E-commerce</a:t>
            </a:r>
          </a:p>
          <a:p>
            <a:pPr algn="just"/>
            <a:r>
              <a:rPr lang="pt-BR" sz="1200" dirty="0" smtClean="0"/>
              <a:t>Realizar a totalidade das entregas de pedidos do e-commerce em até dois dias é uma ambição do Magazine Luiza no futuro, segundo afirmou Trajano.</a:t>
            </a:r>
          </a:p>
          <a:p>
            <a:pPr algn="just"/>
            <a:r>
              <a:rPr lang="pt-BR" sz="1200" dirty="0" smtClean="0"/>
              <a:t>Durante participação no </a:t>
            </a:r>
            <a:r>
              <a:rPr lang="pt-BR" sz="1200" dirty="0" err="1" smtClean="0"/>
              <a:t>Latam</a:t>
            </a:r>
            <a:r>
              <a:rPr lang="pt-BR" sz="1200" dirty="0" smtClean="0"/>
              <a:t> </a:t>
            </a:r>
            <a:r>
              <a:rPr lang="pt-BR" sz="1200" dirty="0" err="1" smtClean="0"/>
              <a:t>Retail</a:t>
            </a:r>
            <a:r>
              <a:rPr lang="pt-BR" sz="1200" dirty="0" smtClean="0"/>
              <a:t> Show, evento que reúne empresas de varejo em São Paulo, o executivo afirmou que a companhia tem desenvolvido iniciativas para lidar com os desafios logísticos do Brasil.</a:t>
            </a:r>
          </a:p>
          <a:p>
            <a:pPr algn="just"/>
            <a:r>
              <a:rPr lang="pt-BR" sz="1200" dirty="0" smtClean="0"/>
              <a:t>"Temos que criar formas de fazer entregas em nível de excelência", comentou Trajano ao ser questionado sobre como fazer a venda online ter uma participação maior no consumo no Brasil.</a:t>
            </a:r>
          </a:p>
          <a:p>
            <a:pPr algn="just"/>
            <a:r>
              <a:rPr lang="pt-BR" sz="1200" dirty="0" smtClean="0"/>
              <a:t>Trajano afirmou que hoje 20% das entregas na companhia são realizadas em até dois dias. A companhia já havia divulgado que tem uma meta para o ano que vem de chegar a 50% das entregas nesse prazo, objetivo que Trajano reforçou nesta quinta</a:t>
            </a:r>
            <a:r>
              <a:rPr lang="pt-BR" sz="1200" dirty="0" smtClean="0"/>
              <a:t>.</a:t>
            </a:r>
          </a:p>
          <a:p>
            <a:pPr algn="just"/>
            <a:r>
              <a:rPr lang="pt-BR" sz="1200" dirty="0" smtClean="0"/>
              <a:t>"</a:t>
            </a:r>
            <a:r>
              <a:rPr lang="pt-BR" sz="1200" dirty="0" smtClean="0"/>
              <a:t>No futuro, o desejo é ter quase 100% e a tentativa é chegar no mercado brasileiro inteiro", comentou.</a:t>
            </a:r>
            <a:endParaRPr lang="pt-BR" sz="1200" dirty="0"/>
          </a:p>
        </p:txBody>
      </p:sp>
      <p:sp>
        <p:nvSpPr>
          <p:cNvPr id="8" name="Retângulo 7"/>
          <p:cNvSpPr/>
          <p:nvPr/>
        </p:nvSpPr>
        <p:spPr>
          <a:xfrm>
            <a:off x="3657884" y="1154681"/>
            <a:ext cx="1034257" cy="246221"/>
          </a:xfrm>
          <a:prstGeom prst="rect">
            <a:avLst/>
          </a:prstGeom>
        </p:spPr>
        <p:txBody>
          <a:bodyPr wrap="none">
            <a:spAutoFit/>
          </a:bodyPr>
          <a:lstStyle/>
          <a:p>
            <a:pPr algn="just"/>
            <a:r>
              <a:rPr lang="pt-BR" sz="1000" b="1" dirty="0" smtClean="0">
                <a:effectLst>
                  <a:outerShdw blurRad="38100" dist="38100" dir="2700000" algn="tl">
                    <a:srgbClr val="000000">
                      <a:alpha val="43137"/>
                    </a:srgbClr>
                  </a:outerShdw>
                </a:effectLst>
              </a:rPr>
              <a:t>30/08 às 17h50 </a:t>
            </a:r>
          </a:p>
        </p:txBody>
      </p:sp>
    </p:spTree>
    <p:extLst>
      <p:ext uri="{BB962C8B-B14F-4D97-AF65-F5344CB8AC3E}">
        <p14:creationId xmlns:p14="http://schemas.microsoft.com/office/powerpoint/2010/main" xmlns="" val="7998033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9724" y="0"/>
            <a:ext cx="4991504" cy="400110"/>
          </a:xfrm>
          <a:prstGeom prst="rect">
            <a:avLst/>
          </a:prstGeom>
          <a:noFill/>
        </p:spPr>
        <p:txBody>
          <a:bodyPr wrap="square">
            <a:spAutoFit/>
          </a:bodyPr>
          <a:lstStyle/>
          <a:p>
            <a:pPr algn="ctr" defTabSz="685800" fontAlgn="auto">
              <a:spcBef>
                <a:spcPts val="0"/>
              </a:spcBef>
              <a:spcAft>
                <a:spcPts val="0"/>
              </a:spcAft>
              <a:defRPr/>
            </a:pPr>
            <a:r>
              <a:rPr lang="pt-BR" sz="2000" b="1" dirty="0" smtClean="0">
                <a:solidFill>
                  <a:schemeClr val="bg1"/>
                </a:solidFill>
                <a:effectLst>
                  <a:outerShdw blurRad="38100" dist="38100" dir="2700000" algn="tl">
                    <a:srgbClr val="000000">
                      <a:alpha val="43137"/>
                    </a:srgbClr>
                  </a:outerShdw>
                </a:effectLst>
                <a:latin typeface="Calibri"/>
                <a:ea typeface="+mn-ea"/>
                <a:cs typeface="Arial" pitchFamily="34" charset="0"/>
              </a:rPr>
              <a:t>GST 1078 - PANORAMA ECONÔMICO</a:t>
            </a:r>
            <a:endParaRPr lang="pt-BR" sz="2000" b="1" dirty="0">
              <a:solidFill>
                <a:schemeClr val="bg1"/>
              </a:solidFill>
              <a:effectLst>
                <a:outerShdw blurRad="38100" dist="38100" dir="2700000" algn="tl">
                  <a:srgbClr val="000000">
                    <a:alpha val="43137"/>
                  </a:srgbClr>
                </a:outerShdw>
              </a:effectLst>
              <a:latin typeface="Calibri"/>
              <a:ea typeface="+mn-ea"/>
              <a:cs typeface="Arial" pitchFamily="34" charset="0"/>
            </a:endParaRPr>
          </a:p>
        </p:txBody>
      </p:sp>
      <p:sp>
        <p:nvSpPr>
          <p:cNvPr id="5" name="Retângulo 4"/>
          <p:cNvSpPr/>
          <p:nvPr/>
        </p:nvSpPr>
        <p:spPr>
          <a:xfrm>
            <a:off x="9725" y="1172360"/>
            <a:ext cx="4588974" cy="3785652"/>
          </a:xfrm>
          <a:prstGeom prst="rect">
            <a:avLst/>
          </a:prstGeom>
        </p:spPr>
        <p:txBody>
          <a:bodyPr wrap="square">
            <a:spAutoFit/>
          </a:bodyPr>
          <a:lstStyle/>
          <a:p>
            <a:pPr algn="just"/>
            <a:r>
              <a:rPr lang="pt-BR" sz="1200" b="1" dirty="0" smtClean="0"/>
              <a:t>Mercado já prevê crescimento menor da economia em 2018, próximo de 1</a:t>
            </a:r>
            <a:r>
              <a:rPr lang="pt-BR" sz="1200" b="1" dirty="0" smtClean="0"/>
              <a:t>% - PIB </a:t>
            </a:r>
            <a:r>
              <a:rPr lang="pt-BR" sz="1200" b="1" dirty="0" smtClean="0"/>
              <a:t>avançou 0,2% no 2º trimestre; resultado do 1º trimestre foi revisado de alta de 0,4% para 0,1</a:t>
            </a:r>
            <a:r>
              <a:rPr lang="pt-BR" sz="1200" b="1" dirty="0" smtClean="0"/>
              <a:t>%.</a:t>
            </a:r>
          </a:p>
          <a:p>
            <a:pPr algn="just"/>
            <a:r>
              <a:rPr lang="pt-BR" sz="1200" dirty="0" smtClean="0"/>
              <a:t>O </a:t>
            </a:r>
            <a:r>
              <a:rPr lang="pt-BR" sz="1200" b="1" dirty="0" smtClean="0">
                <a:hlinkClick r:id="rId3"/>
              </a:rPr>
              <a:t>crescimento de 0,2% da economia brasileira</a:t>
            </a:r>
            <a:r>
              <a:rPr lang="pt-BR" sz="1200" dirty="0" smtClean="0"/>
              <a:t> no 2º trimestre veio em linha com o esperado, mas a revisão para baixo dos números do 1º trimestre surpreendeu e sinaliza que as projeções do mercado para o PIB do ano todo devem ser reduzidas para uma alta em torno de 1%, segundo economistas ouvidos pelo </a:t>
            </a:r>
            <a:r>
              <a:rPr lang="pt-BR" sz="1200" b="1" dirty="0" smtClean="0"/>
              <a:t>G1. </a:t>
            </a:r>
            <a:r>
              <a:rPr lang="pt-BR" sz="1200" dirty="0" smtClean="0"/>
              <a:t>O Instituto Brasileiro de Geografia e Estatística (IBGE) baixou de 0,4% para 0,1% o avanço da economia nos três primeiros meses do ano.</a:t>
            </a:r>
          </a:p>
          <a:p>
            <a:pPr algn="just"/>
            <a:r>
              <a:rPr lang="pt-BR" sz="1200" dirty="0" smtClean="0"/>
              <a:t>A atual estimativa Tendências é de uma alta de 1,7% no PIB do ano, mas pode ser revisada para um patamar abaixo dos </a:t>
            </a:r>
            <a:r>
              <a:rPr lang="pt-BR" sz="1200" b="1" dirty="0" smtClean="0">
                <a:hlinkClick r:id="rId4"/>
              </a:rPr>
              <a:t>1,47% esperados pelo mercado</a:t>
            </a:r>
            <a:r>
              <a:rPr lang="pt-BR" sz="1200" dirty="0" smtClean="0"/>
              <a:t> no último boletim </a:t>
            </a:r>
            <a:r>
              <a:rPr lang="pt-BR" sz="1200" dirty="0" err="1" smtClean="0"/>
              <a:t>Focus</a:t>
            </a:r>
            <a:r>
              <a:rPr lang="pt-BR" sz="1200" dirty="0" smtClean="0"/>
              <a:t>.</a:t>
            </a:r>
          </a:p>
          <a:p>
            <a:pPr algn="just"/>
            <a:r>
              <a:rPr lang="pt-BR" sz="1200" dirty="0" smtClean="0"/>
              <a:t>"Como derrubou muito no primeiro trimestre, por mais que a economia cresça no terceiro, e é esperada uma alta mais forte por causa do contraponto com a greve, é bem razoável que o mercado revise para baixo, porque a base mudou muito", diz Alessandra Ribeiro, economista da consultoria.</a:t>
            </a:r>
          </a:p>
          <a:p>
            <a:pPr algn="just"/>
            <a:r>
              <a:rPr lang="pt-BR" sz="1200" dirty="0" smtClean="0"/>
              <a:t>Nas contas dela, se a economia crescer 0,8% no segundo trimestre e 0,5% no quarto trimestre, o avanço no ano fica em torno de 1,2</a:t>
            </a:r>
            <a:r>
              <a:rPr lang="pt-BR" sz="1200" dirty="0" smtClean="0"/>
              <a:t>%.</a:t>
            </a:r>
            <a:endParaRPr lang="pt-BR" sz="1200" dirty="0" smtClean="0"/>
          </a:p>
        </p:txBody>
      </p:sp>
      <p:pic>
        <p:nvPicPr>
          <p:cNvPr id="91138" name="Picture 2"/>
          <p:cNvPicPr>
            <a:picLocks noChangeAspect="1" noChangeArrowheads="1"/>
          </p:cNvPicPr>
          <p:nvPr/>
        </p:nvPicPr>
        <p:blipFill>
          <a:blip r:embed="rId5"/>
          <a:srcRect/>
          <a:stretch>
            <a:fillRect/>
          </a:stretch>
        </p:blipFill>
        <p:spPr bwMode="auto">
          <a:xfrm>
            <a:off x="41774" y="777051"/>
            <a:ext cx="8007905" cy="357607"/>
          </a:xfrm>
          <a:prstGeom prst="rect">
            <a:avLst/>
          </a:prstGeom>
          <a:noFill/>
          <a:ln w="9525">
            <a:noFill/>
            <a:miter lim="800000"/>
            <a:headEnd/>
            <a:tailEnd/>
          </a:ln>
        </p:spPr>
      </p:pic>
      <p:sp>
        <p:nvSpPr>
          <p:cNvPr id="7" name="CaixaDeTexto 6"/>
          <p:cNvSpPr txBox="1"/>
          <p:nvPr/>
        </p:nvSpPr>
        <p:spPr>
          <a:xfrm>
            <a:off x="448887" y="433500"/>
            <a:ext cx="4639412" cy="400110"/>
          </a:xfrm>
          <a:prstGeom prst="rect">
            <a:avLst/>
          </a:prstGeom>
          <a:noFill/>
        </p:spPr>
        <p:txBody>
          <a:bodyPr wrap="none" rtlCol="0">
            <a:spAutoFit/>
          </a:bodyPr>
          <a:lstStyle/>
          <a:p>
            <a:pPr marL="0" indent="0">
              <a:buFontTx/>
              <a:buNone/>
              <a:defRPr/>
            </a:pPr>
            <a:r>
              <a:rPr lang="pt-BR" sz="2000" b="1" dirty="0" smtClean="0">
                <a:solidFill>
                  <a:schemeClr val="bg1"/>
                </a:solidFill>
                <a:latin typeface="+mj-lt"/>
              </a:rPr>
              <a:t>ATIVIDADES DE AULA – CICLO DE DEBATES</a:t>
            </a:r>
            <a:endParaRPr lang="pt-BR" sz="2000" b="1" dirty="0">
              <a:solidFill>
                <a:schemeClr val="bg1"/>
              </a:solidFill>
              <a:latin typeface="+mj-lt"/>
            </a:endParaRPr>
          </a:p>
        </p:txBody>
      </p:sp>
      <p:sp>
        <p:nvSpPr>
          <p:cNvPr id="8" name="Retângulo 7"/>
          <p:cNvSpPr/>
          <p:nvPr/>
        </p:nvSpPr>
        <p:spPr>
          <a:xfrm>
            <a:off x="4645425" y="1227376"/>
            <a:ext cx="4438511" cy="3970318"/>
          </a:xfrm>
          <a:prstGeom prst="rect">
            <a:avLst/>
          </a:prstGeom>
        </p:spPr>
        <p:txBody>
          <a:bodyPr wrap="square">
            <a:spAutoFit/>
          </a:bodyPr>
          <a:lstStyle/>
          <a:p>
            <a:pPr algn="just"/>
            <a:r>
              <a:rPr lang="pt-BR" sz="1200" dirty="0" smtClean="0"/>
              <a:t>Já o número do segundo trimestre vieram exatamente como esperado pela Tendências. "(Os dados) mostram que a greve dos caminhoneiros realmente deu uma boa quebrada (no ritmo de recuperação da economia). A indústria sofreu bem, especialmente a de transformação, muito por efeito da greve, e os serviços fizeram o contraponto positivo", afirma Alessandra.</a:t>
            </a:r>
          </a:p>
          <a:p>
            <a:pPr algn="just"/>
            <a:r>
              <a:rPr lang="pt-BR" sz="1200" dirty="0" smtClean="0"/>
              <a:t>"(A greve) foi um tombo muito grande para uma economia que vinha timidamente se recuperando, endossa a professora de </a:t>
            </a:r>
            <a:r>
              <a:rPr lang="pt-BR" sz="1200" dirty="0" err="1" smtClean="0"/>
              <a:t>MBAs</a:t>
            </a:r>
            <a:r>
              <a:rPr lang="pt-BR" sz="1200" dirty="0" smtClean="0"/>
              <a:t> da Fundação Getulio Vargas (FGV), </a:t>
            </a:r>
            <a:r>
              <a:rPr lang="pt-BR" sz="1200" dirty="0" err="1" smtClean="0"/>
              <a:t>Virene</a:t>
            </a:r>
            <a:r>
              <a:rPr lang="pt-BR" sz="1200" dirty="0" smtClean="0"/>
              <a:t> </a:t>
            </a:r>
            <a:r>
              <a:rPr lang="pt-BR" sz="1200" dirty="0" err="1" smtClean="0"/>
              <a:t>Matesco</a:t>
            </a:r>
            <a:r>
              <a:rPr lang="pt-BR" sz="1200" dirty="0" smtClean="0"/>
              <a:t>.</a:t>
            </a:r>
          </a:p>
          <a:p>
            <a:pPr algn="just"/>
            <a:r>
              <a:rPr lang="pt-BR" sz="1200" dirty="0" smtClean="0"/>
              <a:t>Para ela, o resultado do PIB do segundo trimestre também já era esperado. “A recuperação está lenta. Estamos vivendo muitas incertezas internas e externas”, diz. Por causa disso, ela prevê que o crescimento do ano fique entre 0,9% e 1%.</a:t>
            </a:r>
          </a:p>
          <a:p>
            <a:pPr algn="just"/>
            <a:r>
              <a:rPr lang="pt-BR" sz="1200" dirty="0" smtClean="0"/>
              <a:t>De acordo com a professora da FGV, apesar do crescimento tímido de 0,2% em relação ao trimestre anterior, que mostra baixa e tímida recuperação, olhando para o mesmo trimestre do ano anterior, sem os efeitos sazonais como a greve dos caminhoneiros, é possível notar uma recuperação – o crescimento foi de 1%, e nos últimos 12 meses, a variação é de 1,4%. "Ou seja, saímos da recessão, mas nada de grandes comemorações", afirma.</a:t>
            </a:r>
          </a:p>
          <a:p>
            <a:pPr algn="just"/>
            <a:endParaRPr lang="pt-BR" sz="1200" b="1" dirty="0"/>
          </a:p>
        </p:txBody>
      </p:sp>
      <p:sp>
        <p:nvSpPr>
          <p:cNvPr id="9" name="Retângulo 8"/>
          <p:cNvSpPr/>
          <p:nvPr/>
        </p:nvSpPr>
        <p:spPr>
          <a:xfrm>
            <a:off x="8109745" y="833611"/>
            <a:ext cx="1034257" cy="246221"/>
          </a:xfrm>
          <a:prstGeom prst="rect">
            <a:avLst/>
          </a:prstGeom>
        </p:spPr>
        <p:txBody>
          <a:bodyPr wrap="none">
            <a:spAutoFit/>
          </a:bodyPr>
          <a:lstStyle/>
          <a:p>
            <a:pPr algn="just"/>
            <a:r>
              <a:rPr lang="pt-BR" sz="1000" b="1" dirty="0" smtClean="0">
                <a:effectLst>
                  <a:outerShdw blurRad="38100" dist="38100" dir="2700000" algn="tl">
                    <a:srgbClr val="000000">
                      <a:alpha val="43137"/>
                    </a:srgbClr>
                  </a:outerShdw>
                </a:effectLst>
              </a:rPr>
              <a:t>07/09 </a:t>
            </a:r>
            <a:r>
              <a:rPr lang="pt-BR" sz="1000" b="1" dirty="0" smtClean="0">
                <a:effectLst>
                  <a:outerShdw blurRad="38100" dist="38100" dir="2700000" algn="tl">
                    <a:srgbClr val="000000">
                      <a:alpha val="43137"/>
                    </a:srgbClr>
                  </a:outerShdw>
                </a:effectLst>
              </a:rPr>
              <a:t>às </a:t>
            </a:r>
            <a:r>
              <a:rPr lang="pt-BR" sz="1000" b="1" dirty="0" smtClean="0">
                <a:effectLst>
                  <a:outerShdw blurRad="38100" dist="38100" dir="2700000" algn="tl">
                    <a:srgbClr val="000000">
                      <a:alpha val="43137"/>
                    </a:srgbClr>
                  </a:outerShdw>
                </a:effectLst>
              </a:rPr>
              <a:t>16h50 </a:t>
            </a:r>
            <a:endParaRPr lang="pt-BR" sz="1000" b="1" dirty="0" smtClean="0">
              <a:effectLst>
                <a:outerShdw blurRad="38100" dist="38100" dir="2700000" algn="tl">
                  <a:srgbClr val="000000">
                    <a:alpha val="43137"/>
                  </a:srgbClr>
                </a:outerShdw>
              </a:effectLst>
            </a:endParaRPr>
          </a:p>
        </p:txBody>
      </p:sp>
      <p:sp>
        <p:nvSpPr>
          <p:cNvPr id="10" name="Retângulo 9"/>
          <p:cNvSpPr/>
          <p:nvPr/>
        </p:nvSpPr>
        <p:spPr>
          <a:xfrm>
            <a:off x="8083049" y="777051"/>
            <a:ext cx="1034257" cy="35760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xmlns="" val="7998033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9724" y="0"/>
            <a:ext cx="4991504" cy="400110"/>
          </a:xfrm>
          <a:prstGeom prst="rect">
            <a:avLst/>
          </a:prstGeom>
          <a:noFill/>
        </p:spPr>
        <p:txBody>
          <a:bodyPr wrap="square">
            <a:spAutoFit/>
          </a:bodyPr>
          <a:lstStyle/>
          <a:p>
            <a:pPr algn="ctr" defTabSz="685800" fontAlgn="auto">
              <a:spcBef>
                <a:spcPts val="0"/>
              </a:spcBef>
              <a:spcAft>
                <a:spcPts val="0"/>
              </a:spcAft>
              <a:defRPr/>
            </a:pPr>
            <a:r>
              <a:rPr lang="pt-BR" sz="2000" b="1" dirty="0" smtClean="0">
                <a:solidFill>
                  <a:schemeClr val="bg1"/>
                </a:solidFill>
                <a:effectLst>
                  <a:outerShdw blurRad="38100" dist="38100" dir="2700000" algn="tl">
                    <a:srgbClr val="000000">
                      <a:alpha val="43137"/>
                    </a:srgbClr>
                  </a:outerShdw>
                </a:effectLst>
                <a:latin typeface="Calibri"/>
                <a:ea typeface="+mn-ea"/>
                <a:cs typeface="Arial" pitchFamily="34" charset="0"/>
              </a:rPr>
              <a:t>GST 1078 - PANORAMA ECONÔMICO</a:t>
            </a:r>
            <a:endParaRPr lang="pt-BR" sz="2000" b="1" dirty="0">
              <a:solidFill>
                <a:schemeClr val="bg1"/>
              </a:solidFill>
              <a:effectLst>
                <a:outerShdw blurRad="38100" dist="38100" dir="2700000" algn="tl">
                  <a:srgbClr val="000000">
                    <a:alpha val="43137"/>
                  </a:srgbClr>
                </a:outerShdw>
              </a:effectLst>
              <a:latin typeface="Calibri"/>
              <a:ea typeface="+mn-ea"/>
              <a:cs typeface="Arial" pitchFamily="34" charset="0"/>
            </a:endParaRPr>
          </a:p>
        </p:txBody>
      </p:sp>
      <p:sp>
        <p:nvSpPr>
          <p:cNvPr id="4" name="CaixaDeTexto 3"/>
          <p:cNvSpPr txBox="1"/>
          <p:nvPr/>
        </p:nvSpPr>
        <p:spPr>
          <a:xfrm>
            <a:off x="448887" y="433500"/>
            <a:ext cx="2439194" cy="400110"/>
          </a:xfrm>
          <a:prstGeom prst="rect">
            <a:avLst/>
          </a:prstGeom>
          <a:noFill/>
        </p:spPr>
        <p:txBody>
          <a:bodyPr wrap="none" rtlCol="0">
            <a:spAutoFit/>
          </a:bodyPr>
          <a:lstStyle/>
          <a:p>
            <a:pPr marL="0" indent="0">
              <a:buFontTx/>
              <a:buNone/>
              <a:defRPr/>
            </a:pPr>
            <a:r>
              <a:rPr lang="pt-BR" sz="2000" b="1" dirty="0" smtClean="0">
                <a:solidFill>
                  <a:schemeClr val="bg1"/>
                </a:solidFill>
                <a:latin typeface="+mj-lt"/>
              </a:rPr>
              <a:t>ATIVIDADES DE AULA</a:t>
            </a:r>
            <a:endParaRPr lang="pt-BR" sz="2000" b="1" dirty="0">
              <a:solidFill>
                <a:schemeClr val="bg1"/>
              </a:solidFill>
              <a:latin typeface="+mj-lt"/>
            </a:endParaRPr>
          </a:p>
        </p:txBody>
      </p:sp>
      <p:pic>
        <p:nvPicPr>
          <p:cNvPr id="92162" name="Picture 2"/>
          <p:cNvPicPr>
            <a:picLocks noChangeAspect="1" noChangeArrowheads="1"/>
          </p:cNvPicPr>
          <p:nvPr/>
        </p:nvPicPr>
        <p:blipFill>
          <a:blip r:embed="rId3"/>
          <a:srcRect/>
          <a:stretch>
            <a:fillRect/>
          </a:stretch>
        </p:blipFill>
        <p:spPr bwMode="auto">
          <a:xfrm>
            <a:off x="29747" y="806719"/>
            <a:ext cx="2960409" cy="4131661"/>
          </a:xfrm>
          <a:prstGeom prst="rect">
            <a:avLst/>
          </a:prstGeom>
          <a:noFill/>
          <a:ln w="9525">
            <a:noFill/>
            <a:miter lim="800000"/>
            <a:headEnd/>
            <a:tailEnd/>
          </a:ln>
        </p:spPr>
      </p:pic>
      <p:pic>
        <p:nvPicPr>
          <p:cNvPr id="92163" name="Picture 3"/>
          <p:cNvPicPr>
            <a:picLocks noChangeAspect="1" noChangeArrowheads="1"/>
          </p:cNvPicPr>
          <p:nvPr/>
        </p:nvPicPr>
        <p:blipFill>
          <a:blip r:embed="rId4"/>
          <a:srcRect/>
          <a:stretch>
            <a:fillRect/>
          </a:stretch>
        </p:blipFill>
        <p:spPr bwMode="auto">
          <a:xfrm>
            <a:off x="2990156" y="833611"/>
            <a:ext cx="5973647" cy="4069059"/>
          </a:xfrm>
          <a:prstGeom prst="rect">
            <a:avLst/>
          </a:prstGeom>
          <a:noFill/>
          <a:ln w="9525">
            <a:noFill/>
            <a:miter lim="800000"/>
            <a:headEnd/>
            <a:tailEnd/>
          </a:ln>
        </p:spPr>
      </p:pic>
    </p:spTree>
    <p:extLst>
      <p:ext uri="{BB962C8B-B14F-4D97-AF65-F5344CB8AC3E}">
        <p14:creationId xmlns:p14="http://schemas.microsoft.com/office/powerpoint/2010/main" xmlns="" val="7998033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5" y="897138"/>
            <a:ext cx="1187747" cy="11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 name="CaixaDeTexto 3"/>
          <p:cNvSpPr txBox="1"/>
          <p:nvPr/>
        </p:nvSpPr>
        <p:spPr>
          <a:xfrm>
            <a:off x="179388" y="250032"/>
            <a:ext cx="4464050" cy="646331"/>
          </a:xfrm>
          <a:prstGeom prst="rect">
            <a:avLst/>
          </a:prstGeom>
          <a:noFill/>
        </p:spPr>
        <p:txBody>
          <a:bodyPr>
            <a:spAutoFit/>
          </a:bodyPr>
          <a:lstStyle/>
          <a:p>
            <a:pPr algn="ctr" fontAlgn="auto">
              <a:spcBef>
                <a:spcPts val="0"/>
              </a:spcBef>
              <a:spcAft>
                <a:spcPts val="0"/>
              </a:spcAft>
              <a:defRPr/>
            </a:pPr>
            <a:r>
              <a:rPr lang="pt-BR" sz="3600" b="1" dirty="0">
                <a:solidFill>
                  <a:schemeClr val="bg1"/>
                </a:solidFill>
              </a:rPr>
              <a:t>AGUARDEM . . . </a:t>
            </a:r>
            <a:endParaRPr lang="pt-BR" sz="3600" b="1" dirty="0">
              <a:solidFill>
                <a:schemeClr val="bg1"/>
              </a:solidFill>
              <a:latin typeface="+mj-lt"/>
              <a:cs typeface="Arial" pitchFamily="34" charset="0"/>
            </a:endParaRPr>
          </a:p>
        </p:txBody>
      </p:sp>
      <p:pic>
        <p:nvPicPr>
          <p:cNvPr id="5" name="Picture 1"/>
          <p:cNvPicPr>
            <a:picLocks noChangeAspect="1" noChangeArrowheads="1"/>
          </p:cNvPicPr>
          <p:nvPr/>
        </p:nvPicPr>
        <p:blipFill>
          <a:blip r:embed="rId2" cstate="print"/>
          <a:srcRect/>
          <a:stretch>
            <a:fillRect/>
          </a:stretch>
        </p:blipFill>
        <p:spPr bwMode="auto">
          <a:xfrm>
            <a:off x="101159" y="2030838"/>
            <a:ext cx="5865301" cy="2970977"/>
          </a:xfrm>
          <a:prstGeom prst="rect">
            <a:avLst/>
          </a:prstGeom>
          <a:noFill/>
          <a:ln w="9525">
            <a:noFill/>
            <a:miter lim="800000"/>
            <a:headEnd/>
            <a:tailEnd/>
          </a:ln>
        </p:spPr>
      </p:pic>
      <p:sp>
        <p:nvSpPr>
          <p:cNvPr id="6" name="Retângulo 5"/>
          <p:cNvSpPr/>
          <p:nvPr/>
        </p:nvSpPr>
        <p:spPr>
          <a:xfrm>
            <a:off x="179389" y="844153"/>
            <a:ext cx="8785225" cy="2492990"/>
          </a:xfrm>
          <a:prstGeom prst="rect">
            <a:avLst/>
          </a:prstGeom>
        </p:spPr>
        <p:txBody>
          <a:bodyPr>
            <a:spAutoFit/>
          </a:bodyPr>
          <a:lstStyle/>
          <a:p>
            <a:pPr algn="just">
              <a:defRPr/>
            </a:pPr>
            <a:r>
              <a:rPr lang="pt-BR" sz="2000" dirty="0">
                <a:solidFill>
                  <a:schemeClr val="tx2"/>
                </a:solidFill>
                <a:effectLst>
                  <a:outerShdw blurRad="38100" dist="38100" dir="2700000" algn="tl">
                    <a:srgbClr val="000000">
                      <a:alpha val="43137"/>
                    </a:srgbClr>
                  </a:outerShdw>
                </a:effectLst>
                <a:latin typeface="Broadway" pitchFamily="82" charset="0"/>
              </a:rPr>
              <a:t>Estou construindo mais aulas , aguardem que assim que terminar mais aulas irei postar o material.</a:t>
            </a:r>
          </a:p>
          <a:p>
            <a:pPr algn="just">
              <a:defRPr/>
            </a:pPr>
            <a:r>
              <a:rPr lang="pt-BR" sz="2000" dirty="0">
                <a:solidFill>
                  <a:schemeClr val="tx2"/>
                </a:solidFill>
                <a:effectLst>
                  <a:outerShdw blurRad="38100" dist="38100" dir="2700000" algn="tl">
                    <a:srgbClr val="000000">
                      <a:alpha val="43137"/>
                    </a:srgbClr>
                  </a:outerShdw>
                </a:effectLst>
                <a:latin typeface="Broadway" pitchFamily="82" charset="0"/>
              </a:rPr>
              <a:t>Em quanto isso podem ficar a vontade para ler o material didático, pois ele é a fonte das aulas desenvolvidas até o presente momento.</a:t>
            </a:r>
          </a:p>
          <a:p>
            <a:pPr algn="just">
              <a:defRPr/>
            </a:pPr>
            <a:endParaRPr lang="pt-BR" sz="2400" dirty="0">
              <a:solidFill>
                <a:schemeClr val="bg1"/>
              </a:solidFill>
              <a:effectLst>
                <a:outerShdw blurRad="38100" dist="38100" dir="2700000" algn="tl">
                  <a:srgbClr val="000000">
                    <a:alpha val="43137"/>
                  </a:srgbClr>
                </a:outerShdw>
              </a:effectLst>
              <a:latin typeface="Broadway" pitchFamily="82" charset="0"/>
            </a:endParaRPr>
          </a:p>
          <a:p>
            <a:pPr algn="r">
              <a:defRPr/>
            </a:pPr>
            <a:r>
              <a:rPr lang="pt-BR" sz="3200" dirty="0">
                <a:solidFill>
                  <a:srgbClr val="C00000"/>
                </a:solidFill>
                <a:effectLst>
                  <a:outerShdw blurRad="38100" dist="38100" dir="2700000" algn="tl">
                    <a:srgbClr val="000000">
                      <a:alpha val="43137"/>
                    </a:srgbClr>
                  </a:outerShdw>
                </a:effectLst>
                <a:latin typeface="Broadway" pitchFamily="82" charset="0"/>
              </a:rPr>
              <a:t>Mãos à obra! ! ! !</a:t>
            </a:r>
            <a:endParaRPr lang="pt-BR" sz="3200" dirty="0">
              <a:solidFill>
                <a:srgbClr val="C00000"/>
              </a:solidFill>
            </a:endParaRPr>
          </a:p>
        </p:txBody>
      </p:sp>
      <p:sp>
        <p:nvSpPr>
          <p:cNvPr id="10" name="CaixaDeTexto 9"/>
          <p:cNvSpPr txBox="1"/>
          <p:nvPr/>
        </p:nvSpPr>
        <p:spPr>
          <a:xfrm>
            <a:off x="9724" y="0"/>
            <a:ext cx="4991504" cy="400110"/>
          </a:xfrm>
          <a:prstGeom prst="rect">
            <a:avLst/>
          </a:prstGeom>
          <a:noFill/>
        </p:spPr>
        <p:txBody>
          <a:bodyPr wrap="square">
            <a:spAutoFit/>
          </a:bodyPr>
          <a:lstStyle/>
          <a:p>
            <a:pPr algn="ctr" defTabSz="685800" fontAlgn="auto">
              <a:spcBef>
                <a:spcPts val="0"/>
              </a:spcBef>
              <a:spcAft>
                <a:spcPts val="0"/>
              </a:spcAft>
              <a:defRPr/>
            </a:pPr>
            <a:r>
              <a:rPr lang="pt-BR" sz="2000" b="1" dirty="0" smtClean="0">
                <a:solidFill>
                  <a:schemeClr val="bg1"/>
                </a:solidFill>
                <a:effectLst>
                  <a:outerShdw blurRad="38100" dist="38100" dir="2700000" algn="tl">
                    <a:srgbClr val="000000">
                      <a:alpha val="43137"/>
                    </a:srgbClr>
                  </a:outerShdw>
                </a:effectLst>
                <a:latin typeface="Calibri"/>
                <a:ea typeface="+mn-ea"/>
                <a:cs typeface="Arial" pitchFamily="34" charset="0"/>
              </a:rPr>
              <a:t>GST 1078 - PANORAMA ECONÔMICO</a:t>
            </a:r>
            <a:endParaRPr lang="pt-BR" sz="2000" b="1" dirty="0">
              <a:solidFill>
                <a:schemeClr val="bg1"/>
              </a:solidFill>
              <a:effectLst>
                <a:outerShdw blurRad="38100" dist="38100" dir="2700000" algn="tl">
                  <a:srgbClr val="000000">
                    <a:alpha val="43137"/>
                  </a:srgbClr>
                </a:outerShdw>
              </a:effectLst>
              <a:latin typeface="Calibri"/>
              <a:ea typeface="+mn-ea"/>
              <a:cs typeface="Arial" pitchFamily="34" charset="0"/>
            </a:endParaRPr>
          </a:p>
        </p:txBody>
      </p:sp>
    </p:spTree>
    <p:extLst>
      <p:ext uri="{BB962C8B-B14F-4D97-AF65-F5344CB8AC3E}">
        <p14:creationId xmlns="" xmlns:p14="http://schemas.microsoft.com/office/powerpoint/2010/main" val="130907202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3574476" y="4571999"/>
            <a:ext cx="1883352" cy="276999"/>
          </a:xfrm>
          <a:prstGeom prst="rect">
            <a:avLst/>
          </a:prstGeom>
          <a:noFill/>
        </p:spPr>
        <p:txBody>
          <a:bodyPr wrap="square" rtlCol="0">
            <a:spAutoFit/>
          </a:bodyPr>
          <a:lstStyle/>
          <a:p>
            <a:r>
              <a:rPr lang="pt-BR" sz="1200" b="1" dirty="0" smtClean="0">
                <a:solidFill>
                  <a:schemeClr val="bg1"/>
                </a:solidFill>
              </a:rPr>
              <a:t> </a:t>
            </a:r>
            <a:endParaRPr lang="pt-BR" sz="1200" b="1" dirty="0">
              <a:solidFill>
                <a:schemeClr val="bg1"/>
              </a:solidFill>
            </a:endParaRPr>
          </a:p>
        </p:txBody>
      </p:sp>
      <p:sp>
        <p:nvSpPr>
          <p:cNvPr id="22" name="Retângulo 21"/>
          <p:cNvSpPr/>
          <p:nvPr/>
        </p:nvSpPr>
        <p:spPr>
          <a:xfrm>
            <a:off x="589043" y="4171888"/>
            <a:ext cx="2384320" cy="523220"/>
          </a:xfrm>
          <a:prstGeom prst="rect">
            <a:avLst/>
          </a:prstGeom>
        </p:spPr>
        <p:txBody>
          <a:bodyPr wrap="square">
            <a:spAutoFit/>
          </a:bodyPr>
          <a:lstStyle/>
          <a:p>
            <a:endParaRPr lang="pt-BR" sz="1400" dirty="0" smtClean="0">
              <a:solidFill>
                <a:schemeClr val="tx1">
                  <a:lumMod val="75000"/>
                  <a:lumOff val="25000"/>
                </a:schemeClr>
              </a:solidFill>
              <a:latin typeface="+mj-lt"/>
            </a:endParaRPr>
          </a:p>
          <a:p>
            <a:pPr marL="0" indent="0">
              <a:buFontTx/>
              <a:buNone/>
              <a:defRPr/>
            </a:pPr>
            <a:r>
              <a:rPr lang="pt-BR" sz="1400" dirty="0" smtClean="0">
                <a:solidFill>
                  <a:schemeClr val="tx1">
                    <a:lumMod val="75000"/>
                    <a:lumOff val="25000"/>
                  </a:schemeClr>
                </a:solidFill>
                <a:latin typeface="+mj-lt"/>
              </a:rPr>
              <a:t> </a:t>
            </a:r>
          </a:p>
        </p:txBody>
      </p:sp>
      <p:sp>
        <p:nvSpPr>
          <p:cNvPr id="7" name="Retângulo 6"/>
          <p:cNvSpPr/>
          <p:nvPr/>
        </p:nvSpPr>
        <p:spPr>
          <a:xfrm>
            <a:off x="2843212" y="1078261"/>
            <a:ext cx="6300788" cy="492443"/>
          </a:xfrm>
          <a:prstGeom prst="rect">
            <a:avLst/>
          </a:prstGeom>
        </p:spPr>
        <p:txBody>
          <a:bodyPr>
            <a:spAutoFit/>
          </a:bodyPr>
          <a:lstStyle/>
          <a:p>
            <a:pPr algn="ctr">
              <a:spcBef>
                <a:spcPct val="20000"/>
              </a:spcBef>
              <a:buClr>
                <a:srgbClr val="2B4475"/>
              </a:buClr>
              <a:defRPr/>
            </a:pPr>
            <a:r>
              <a:rPr lang="pt-BR" sz="2600" b="1" kern="0" dirty="0">
                <a:solidFill>
                  <a:srgbClr val="2B4475"/>
                </a:solidFill>
                <a:effectLst>
                  <a:outerShdw blurRad="38100" dist="38100" dir="2700000" algn="tl">
                    <a:srgbClr val="000000">
                      <a:alpha val="43137"/>
                    </a:srgbClr>
                  </a:outerShdw>
                </a:effectLst>
                <a:cs typeface="Arial" pitchFamily="34" charset="0"/>
              </a:rPr>
              <a:t>Prof. Adm. </a:t>
            </a:r>
            <a:r>
              <a:rPr lang="pt-BR" sz="2600" b="1" i="1" kern="0" dirty="0">
                <a:solidFill>
                  <a:srgbClr val="2B4475"/>
                </a:solidFill>
                <a:effectLst>
                  <a:outerShdw blurRad="38100" dist="38100" dir="2700000" algn="tl">
                    <a:srgbClr val="000000">
                      <a:alpha val="43137"/>
                    </a:srgbClr>
                  </a:outerShdw>
                </a:effectLst>
                <a:cs typeface="Arial" pitchFamily="34" charset="0"/>
              </a:rPr>
              <a:t>Msc</a:t>
            </a:r>
            <a:r>
              <a:rPr lang="pt-BR" sz="2600" b="1" kern="0" dirty="0">
                <a:solidFill>
                  <a:srgbClr val="2B4475"/>
                </a:solidFill>
                <a:effectLst>
                  <a:outerShdw blurRad="38100" dist="38100" dir="2700000" algn="tl">
                    <a:srgbClr val="000000">
                      <a:alpha val="43137"/>
                    </a:srgbClr>
                  </a:outerShdw>
                </a:effectLst>
                <a:cs typeface="Arial" pitchFamily="34" charset="0"/>
              </a:rPr>
              <a:t>. Luiz Cláudio Brites Lobato</a:t>
            </a:r>
          </a:p>
        </p:txBody>
      </p:sp>
      <p:sp>
        <p:nvSpPr>
          <p:cNvPr id="9" name="Retângulo 8"/>
          <p:cNvSpPr/>
          <p:nvPr/>
        </p:nvSpPr>
        <p:spPr>
          <a:xfrm>
            <a:off x="107950" y="44624"/>
            <a:ext cx="8380730" cy="1077218"/>
          </a:xfrm>
          <a:prstGeom prst="rect">
            <a:avLst/>
          </a:prstGeom>
        </p:spPr>
        <p:txBody>
          <a:bodyPr wrap="square">
            <a:spAutoFit/>
          </a:bodyPr>
          <a:lstStyle/>
          <a:p>
            <a:pPr algn="just">
              <a:spcBef>
                <a:spcPct val="20000"/>
              </a:spcBef>
              <a:buClr>
                <a:srgbClr val="2B4475"/>
              </a:buClr>
              <a:defRPr/>
            </a:pPr>
            <a:r>
              <a:rPr lang="pt-BR" sz="3200" b="1" kern="0" dirty="0">
                <a:solidFill>
                  <a:srgbClr val="2B4475"/>
                </a:solidFill>
                <a:effectLst>
                  <a:outerShdw blurRad="38100" dist="38100" dir="2700000" algn="tl">
                    <a:srgbClr val="000000">
                      <a:alpha val="43137"/>
                    </a:srgbClr>
                  </a:outerShdw>
                </a:effectLst>
                <a:cs typeface="Arial" pitchFamily="34" charset="0"/>
              </a:rPr>
              <a:t>“Tenham sempre Força, Sabedoria e Beleza na condução de suas ações cotidianas”.</a:t>
            </a:r>
          </a:p>
        </p:txBody>
      </p:sp>
      <p:pic>
        <p:nvPicPr>
          <p:cNvPr id="10" name="Picture 2" descr="http://servicosweb.cnpq.br/wspessoa/servletrecuperafoto?tipo=1&amp;id=K4755251Z8"/>
          <p:cNvPicPr>
            <a:picLocks noChangeAspect="1" noChangeArrowheads="1"/>
          </p:cNvPicPr>
          <p:nvPr/>
        </p:nvPicPr>
        <p:blipFill>
          <a:blip r:embed="rId3" cstate="print"/>
          <a:srcRect/>
          <a:stretch>
            <a:fillRect/>
          </a:stretch>
        </p:blipFill>
        <p:spPr bwMode="auto">
          <a:xfrm>
            <a:off x="324944" y="2344648"/>
            <a:ext cx="2303833" cy="1556790"/>
          </a:xfrm>
          <a:prstGeom prst="rect">
            <a:avLst/>
          </a:prstGeom>
          <a:noFill/>
          <a:ln w="9525">
            <a:noFill/>
            <a:miter lim="800000"/>
            <a:headEnd/>
            <a:tailEnd/>
          </a:ln>
        </p:spPr>
      </p:pic>
      <p:sp>
        <p:nvSpPr>
          <p:cNvPr id="11" name="Retângulo 3"/>
          <p:cNvSpPr>
            <a:spLocks noChangeArrowheads="1"/>
          </p:cNvSpPr>
          <p:nvPr/>
        </p:nvSpPr>
        <p:spPr bwMode="auto">
          <a:xfrm>
            <a:off x="5807124" y="3467100"/>
            <a:ext cx="3131840" cy="338554"/>
          </a:xfrm>
          <a:prstGeom prst="rect">
            <a:avLst/>
          </a:prstGeom>
          <a:noFill/>
          <a:ln>
            <a:noFill/>
          </a:ln>
          <a:extLst>
            <a:ext uri="{909E8E84-426E-40DD-AFC4-6F175D3DCCD1}"/>
            <a:ext uri="{91240B29-F687-4F45-9708-019B960494DF}"/>
          </a:extLst>
        </p:spPr>
        <p:txBody>
          <a:bodyPr wrap="square">
            <a:spAutoFit/>
          </a:bodyPr>
          <a:lstStyle/>
          <a:p>
            <a:pPr>
              <a:defRPr/>
            </a:pPr>
            <a:r>
              <a:rPr lang="pt-BR" sz="1600" b="1" dirty="0" smtClean="0">
                <a:solidFill>
                  <a:schemeClr val="tx2"/>
                </a:solidFill>
                <a:effectLst>
                  <a:outerShdw blurRad="38100" dist="38100" dir="2700000" algn="tl">
                    <a:srgbClr val="000000">
                      <a:alpha val="43137"/>
                    </a:srgbClr>
                  </a:outerShdw>
                </a:effectLst>
              </a:rPr>
              <a:t>e-mail: </a:t>
            </a:r>
            <a:r>
              <a:rPr lang="pt-BR" sz="1600" b="1" dirty="0" smtClean="0">
                <a:solidFill>
                  <a:schemeClr val="tx2"/>
                </a:solidFill>
                <a:effectLst>
                  <a:outerShdw blurRad="38100" dist="38100" dir="2700000" algn="tl">
                    <a:srgbClr val="000000">
                      <a:alpha val="43137"/>
                    </a:srgbClr>
                  </a:outerShdw>
                </a:effectLst>
                <a:hlinkClick r:id="rId4"/>
              </a:rPr>
              <a:t>luizlobato0101@gmail.com</a:t>
            </a:r>
            <a:endParaRPr lang="pt-BR" sz="1600"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3881358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26241" y="1107579"/>
            <a:ext cx="7084540" cy="3711054"/>
          </a:xfrm>
          <a:prstGeom prst="rect">
            <a:avLst/>
          </a:prstGeom>
          <a:noFill/>
          <a:ln w="25400">
            <a:solidFill>
              <a:srgbClr val="C00000"/>
            </a:solidFill>
            <a:miter lim="800000"/>
            <a:headEnd/>
            <a:tailEnd/>
          </a:ln>
        </p:spPr>
      </p:pic>
      <p:sp>
        <p:nvSpPr>
          <p:cNvPr id="5" name="Retângulo 4"/>
          <p:cNvSpPr/>
          <p:nvPr/>
        </p:nvSpPr>
        <p:spPr>
          <a:xfrm>
            <a:off x="-53503" y="4953988"/>
            <a:ext cx="2659856" cy="253916"/>
          </a:xfrm>
          <a:prstGeom prst="rect">
            <a:avLst/>
          </a:prstGeom>
        </p:spPr>
        <p:txBody>
          <a:bodyPr>
            <a:spAutoFit/>
          </a:bodyPr>
          <a:lstStyle/>
          <a:p>
            <a:pPr algn="ctr">
              <a:spcBef>
                <a:spcPct val="20000"/>
              </a:spcBef>
              <a:buClr>
                <a:srgbClr val="2B4475"/>
              </a:buClr>
              <a:defRPr/>
            </a:pPr>
            <a:r>
              <a:rPr lang="pt-BR" sz="1050" b="1" kern="0" dirty="0">
                <a:solidFill>
                  <a:schemeClr val="bg1"/>
                </a:solidFill>
                <a:effectLst>
                  <a:outerShdw blurRad="38100" dist="38100" dir="2700000" algn="tl">
                    <a:srgbClr val="000000">
                      <a:alpha val="43137"/>
                    </a:srgbClr>
                  </a:outerShdw>
                </a:effectLst>
                <a:cs typeface="Arial" pitchFamily="34" charset="0"/>
              </a:rPr>
              <a:t>Prof. Adm. </a:t>
            </a:r>
            <a:r>
              <a:rPr lang="pt-BR" sz="1050" b="1" i="1" kern="0" dirty="0">
                <a:solidFill>
                  <a:schemeClr val="bg1"/>
                </a:solidFill>
                <a:effectLst>
                  <a:outerShdw blurRad="38100" dist="38100" dir="2700000" algn="tl">
                    <a:srgbClr val="000000">
                      <a:alpha val="43137"/>
                    </a:srgbClr>
                  </a:outerShdw>
                </a:effectLst>
                <a:cs typeface="Arial" pitchFamily="34" charset="0"/>
              </a:rPr>
              <a:t>Msc</a:t>
            </a:r>
            <a:r>
              <a:rPr lang="pt-BR" sz="105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6" name="CaixaDeTexto 5"/>
          <p:cNvSpPr txBox="1"/>
          <p:nvPr/>
        </p:nvSpPr>
        <p:spPr>
          <a:xfrm>
            <a:off x="731877" y="707876"/>
            <a:ext cx="6831378" cy="415498"/>
          </a:xfrm>
          <a:prstGeom prst="rect">
            <a:avLst/>
          </a:prstGeom>
          <a:noFill/>
        </p:spPr>
        <p:txBody>
          <a:bodyPr wrap="square">
            <a:spAutoFit/>
          </a:bodyPr>
          <a:lstStyle/>
          <a:p>
            <a:pPr fontAlgn="auto">
              <a:spcBef>
                <a:spcPts val="0"/>
              </a:spcBef>
              <a:spcAft>
                <a:spcPts val="0"/>
              </a:spcAft>
              <a:defRPr/>
            </a:pPr>
            <a:r>
              <a:rPr lang="pt-BR" sz="2100" b="1" dirty="0">
                <a:solidFill>
                  <a:schemeClr val="bg1"/>
                </a:solidFill>
                <a:latin typeface="+mj-lt"/>
                <a:cs typeface="Arial" pitchFamily="34" charset="0"/>
              </a:rPr>
              <a:t> </a:t>
            </a:r>
            <a:r>
              <a:rPr lang="pt-BR" b="1" u="sng" dirty="0">
                <a:solidFill>
                  <a:schemeClr val="tx2"/>
                </a:solidFill>
                <a:effectLst>
                  <a:outerShdw blurRad="38100" dist="38100" dir="2700000" algn="tl">
                    <a:srgbClr val="000000">
                      <a:alpha val="43137"/>
                    </a:srgbClr>
                  </a:outerShdw>
                </a:effectLst>
                <a:latin typeface="+mj-lt"/>
                <a:cs typeface="Arial" pitchFamily="34" charset="0"/>
              </a:rPr>
              <a:t>NO MEU SITE: </a:t>
            </a:r>
            <a:r>
              <a:rPr lang="pt-BR" b="1" dirty="0">
                <a:solidFill>
                  <a:schemeClr val="tx2"/>
                </a:solidFill>
                <a:latin typeface="+mj-lt"/>
                <a:cs typeface="Arial" pitchFamily="34" charset="0"/>
                <a:hlinkClick r:id="rId3"/>
              </a:rPr>
              <a:t>WWW.LUIZLOBATO0101.WIX.COM/QUASEMILALUNOS</a:t>
            </a:r>
            <a:r>
              <a:rPr lang="pt-BR" b="1" dirty="0">
                <a:solidFill>
                  <a:schemeClr val="tx2"/>
                </a:solidFill>
                <a:latin typeface="+mj-lt"/>
                <a:cs typeface="Arial" pitchFamily="34" charset="0"/>
              </a:rPr>
              <a:t> </a:t>
            </a:r>
          </a:p>
        </p:txBody>
      </p:sp>
      <p:pic>
        <p:nvPicPr>
          <p:cNvPr id="3075" name="Picture 3"/>
          <p:cNvPicPr>
            <a:picLocks noChangeAspect="1" noChangeArrowheads="1"/>
          </p:cNvPicPr>
          <p:nvPr/>
        </p:nvPicPr>
        <p:blipFill>
          <a:blip r:embed="rId4" cstate="print"/>
          <a:srcRect/>
          <a:stretch>
            <a:fillRect/>
          </a:stretch>
        </p:blipFill>
        <p:spPr bwMode="auto">
          <a:xfrm>
            <a:off x="2358536" y="3483484"/>
            <a:ext cx="6610366" cy="1271588"/>
          </a:xfrm>
          <a:prstGeom prst="rect">
            <a:avLst/>
          </a:prstGeom>
          <a:noFill/>
          <a:ln w="50800">
            <a:solidFill>
              <a:srgbClr val="00B050"/>
            </a:solidFill>
            <a:miter lim="800000"/>
            <a:headEnd/>
            <a:tailEnd/>
          </a:ln>
        </p:spPr>
      </p:pic>
      <p:sp>
        <p:nvSpPr>
          <p:cNvPr id="7" name="Retângulo 6"/>
          <p:cNvSpPr/>
          <p:nvPr/>
        </p:nvSpPr>
        <p:spPr>
          <a:xfrm>
            <a:off x="3430490" y="4802112"/>
            <a:ext cx="4698522" cy="276999"/>
          </a:xfrm>
          <a:prstGeom prst="rect">
            <a:avLst/>
          </a:prstGeom>
        </p:spPr>
        <p:txBody>
          <a:bodyPr wrap="square">
            <a:spAutoFit/>
          </a:bodyPr>
          <a:lstStyle/>
          <a:p>
            <a:pPr fontAlgn="auto">
              <a:spcBef>
                <a:spcPts val="0"/>
              </a:spcBef>
              <a:spcAft>
                <a:spcPts val="0"/>
              </a:spcAft>
              <a:defRPr/>
            </a:pPr>
            <a:r>
              <a:rPr lang="pt-BR" sz="1200" b="1" dirty="0">
                <a:solidFill>
                  <a:srgbClr val="C00000"/>
                </a:solidFill>
                <a:effectLst>
                  <a:outerShdw blurRad="38100" dist="38100" dir="2700000" algn="tl">
                    <a:srgbClr val="000000">
                      <a:alpha val="43137"/>
                    </a:srgbClr>
                  </a:outerShdw>
                </a:effectLst>
                <a:cs typeface="Arial" pitchFamily="34" charset="0"/>
              </a:rPr>
              <a:t>ARQUIVOS DE USO EM SALA DE AULA E ATIVIDADES DIVERSAS</a:t>
            </a:r>
          </a:p>
        </p:txBody>
      </p:sp>
      <p:sp>
        <p:nvSpPr>
          <p:cNvPr id="8" name="Seta para a direita listrada 7"/>
          <p:cNvSpPr/>
          <p:nvPr/>
        </p:nvSpPr>
        <p:spPr>
          <a:xfrm rot="11040697">
            <a:off x="2641939" y="2771236"/>
            <a:ext cx="4964846" cy="12719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0" name="Seta para a direita listrada 9"/>
          <p:cNvSpPr/>
          <p:nvPr/>
        </p:nvSpPr>
        <p:spPr>
          <a:xfrm rot="18243073">
            <a:off x="6889042" y="4602551"/>
            <a:ext cx="257857" cy="9197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2" name="Seta para a direita listrada 11"/>
          <p:cNvSpPr/>
          <p:nvPr/>
        </p:nvSpPr>
        <p:spPr>
          <a:xfrm rot="18243073">
            <a:off x="7839673" y="4602551"/>
            <a:ext cx="257857" cy="9197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4" name="Seta para a direita listrada 13"/>
          <p:cNvSpPr/>
          <p:nvPr/>
        </p:nvSpPr>
        <p:spPr>
          <a:xfrm rot="18243073">
            <a:off x="6025945" y="4602551"/>
            <a:ext cx="257857" cy="9197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5" name="Seta para a direita listrada 14"/>
          <p:cNvSpPr/>
          <p:nvPr/>
        </p:nvSpPr>
        <p:spPr>
          <a:xfrm rot="13474748">
            <a:off x="5172317" y="4593229"/>
            <a:ext cx="257857" cy="9197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6" name="Seta para a direita listrada 15"/>
          <p:cNvSpPr/>
          <p:nvPr/>
        </p:nvSpPr>
        <p:spPr>
          <a:xfrm rot="13474748">
            <a:off x="4142851" y="4647235"/>
            <a:ext cx="257857" cy="9197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7" name="Seta para a direita listrada 16"/>
          <p:cNvSpPr/>
          <p:nvPr/>
        </p:nvSpPr>
        <p:spPr>
          <a:xfrm rot="13474748">
            <a:off x="3163030" y="4593229"/>
            <a:ext cx="257857" cy="9197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8" name="Retângulo 17"/>
          <p:cNvSpPr/>
          <p:nvPr/>
        </p:nvSpPr>
        <p:spPr>
          <a:xfrm>
            <a:off x="7390619" y="2674427"/>
            <a:ext cx="1753383" cy="646331"/>
          </a:xfrm>
          <a:prstGeom prst="rect">
            <a:avLst/>
          </a:prstGeom>
        </p:spPr>
        <p:txBody>
          <a:bodyPr wrap="square">
            <a:spAutoFit/>
          </a:bodyPr>
          <a:lstStyle/>
          <a:p>
            <a:pPr algn="ctr"/>
            <a:r>
              <a:rPr lang="pt-BR" b="1" dirty="0" smtClean="0">
                <a:solidFill>
                  <a:srgbClr val="C00000"/>
                </a:solidFill>
                <a:effectLst>
                  <a:outerShdw blurRad="38100" dist="38100" dir="2700000" algn="tl">
                    <a:srgbClr val="000000">
                      <a:alpha val="43137"/>
                    </a:srgbClr>
                  </a:outerShdw>
                </a:effectLst>
                <a:cs typeface="Arial" pitchFamily="34" charset="0"/>
              </a:rPr>
              <a:t>ABA MATERIAIS DE GRADUAÇÃO </a:t>
            </a:r>
            <a:endParaRPr lang="pt-BR" dirty="0"/>
          </a:p>
        </p:txBody>
      </p:sp>
      <p:sp>
        <p:nvSpPr>
          <p:cNvPr id="19" name="CaixaDeTexto 18"/>
          <p:cNvSpPr txBox="1"/>
          <p:nvPr/>
        </p:nvSpPr>
        <p:spPr>
          <a:xfrm>
            <a:off x="274673" y="195486"/>
            <a:ext cx="4806554" cy="369332"/>
          </a:xfrm>
          <a:prstGeom prst="rect">
            <a:avLst/>
          </a:prstGeom>
          <a:noFill/>
        </p:spPr>
        <p:txBody>
          <a:bodyPr>
            <a:spAutoFit/>
          </a:bodyPr>
          <a:lstStyle/>
          <a:p>
            <a:pPr fontAlgn="auto">
              <a:spcBef>
                <a:spcPts val="0"/>
              </a:spcBef>
              <a:spcAft>
                <a:spcPts val="0"/>
              </a:spcAft>
              <a:defRPr/>
            </a:pPr>
            <a:r>
              <a:rPr lang="pt-BR" b="1" dirty="0">
                <a:solidFill>
                  <a:schemeClr val="bg1"/>
                </a:solidFill>
                <a:latin typeface="+mj-lt"/>
                <a:cs typeface="Arial" pitchFamily="34" charset="0"/>
              </a:rPr>
              <a:t> ACESSO AO MATERIAL DE APOIO À DISCIPLINA</a:t>
            </a:r>
          </a:p>
        </p:txBody>
      </p:sp>
      <p:pic>
        <p:nvPicPr>
          <p:cNvPr id="20" name="Picture 2"/>
          <p:cNvPicPr>
            <a:picLocks noChangeAspect="1" noChangeArrowheads="1"/>
          </p:cNvPicPr>
          <p:nvPr/>
        </p:nvPicPr>
        <p:blipFill>
          <a:blip r:embed="rId5" cstate="print"/>
          <a:srcRect/>
          <a:stretch>
            <a:fillRect/>
          </a:stretch>
        </p:blipFill>
        <p:spPr bwMode="auto">
          <a:xfrm>
            <a:off x="7412150" y="1530986"/>
            <a:ext cx="1609330" cy="1143441"/>
          </a:xfrm>
          <a:prstGeom prst="rect">
            <a:avLst/>
          </a:prstGeom>
          <a:noFill/>
          <a:ln w="9525">
            <a:noFill/>
            <a:miter lim="800000"/>
            <a:headEnd/>
            <a:tailEnd/>
          </a:ln>
          <a:effectLst/>
        </p:spPr>
      </p:pic>
      <p:pic>
        <p:nvPicPr>
          <p:cNvPr id="21" name="Picture 2" descr="http://servicosweb.cnpq.br/wspessoa/servletrecuperafoto?tipo=1&amp;id=K4755251Z8"/>
          <p:cNvPicPr>
            <a:picLocks noChangeAspect="1" noChangeArrowheads="1"/>
          </p:cNvPicPr>
          <p:nvPr/>
        </p:nvPicPr>
        <p:blipFill>
          <a:blip r:embed="rId6" cstate="print"/>
          <a:srcRect/>
          <a:stretch>
            <a:fillRect/>
          </a:stretch>
        </p:blipFill>
        <p:spPr bwMode="auto">
          <a:xfrm>
            <a:off x="8013081" y="683051"/>
            <a:ext cx="1058529" cy="771233"/>
          </a:xfrm>
          <a:prstGeom prst="rect">
            <a:avLst/>
          </a:prstGeom>
          <a:noFill/>
          <a:ln w="9525">
            <a:noFill/>
            <a:miter lim="800000"/>
            <a:headEnd/>
            <a:tailEnd/>
          </a:ln>
        </p:spPr>
      </p:pic>
      <p:sp>
        <p:nvSpPr>
          <p:cNvPr id="22" name="Seta para a direita listrada 21"/>
          <p:cNvSpPr/>
          <p:nvPr/>
        </p:nvSpPr>
        <p:spPr>
          <a:xfrm>
            <a:off x="563714" y="826852"/>
            <a:ext cx="257857" cy="19401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23" name="Seta para a direita listrada 22"/>
          <p:cNvSpPr/>
          <p:nvPr/>
        </p:nvSpPr>
        <p:spPr>
          <a:xfrm>
            <a:off x="190820" y="833335"/>
            <a:ext cx="257857" cy="19401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Tree>
    <p:extLst>
      <p:ext uri="{BB962C8B-B14F-4D97-AF65-F5344CB8AC3E}">
        <p14:creationId xmlns:p14="http://schemas.microsoft.com/office/powerpoint/2010/main" xmlns="" val="249224377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6989674" y="897138"/>
            <a:ext cx="890810" cy="11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 name="CaixaDeTexto 3"/>
          <p:cNvSpPr txBox="1"/>
          <p:nvPr/>
        </p:nvSpPr>
        <p:spPr>
          <a:xfrm>
            <a:off x="138484" y="296207"/>
            <a:ext cx="4537472" cy="461665"/>
          </a:xfrm>
          <a:prstGeom prst="rect">
            <a:avLst/>
          </a:prstGeom>
          <a:noFill/>
        </p:spPr>
        <p:txBody>
          <a:bodyPr>
            <a:spAutoFit/>
          </a:bodyPr>
          <a:lstStyle/>
          <a:p>
            <a:pPr fontAlgn="auto">
              <a:spcBef>
                <a:spcPts val="0"/>
              </a:spcBef>
              <a:spcAft>
                <a:spcPts val="0"/>
              </a:spcAft>
              <a:defRPr/>
            </a:pPr>
            <a:r>
              <a:rPr lang="pt-BR" sz="1500" b="1" dirty="0">
                <a:solidFill>
                  <a:schemeClr val="bg1"/>
                </a:solidFill>
                <a:latin typeface="+mj-lt"/>
                <a:cs typeface="Arial" pitchFamily="34" charset="0"/>
              </a:rPr>
              <a:t> </a:t>
            </a:r>
            <a:r>
              <a:rPr lang="pt-BR" sz="2400" b="1" dirty="0">
                <a:solidFill>
                  <a:schemeClr val="bg1"/>
                </a:solidFill>
                <a:latin typeface="+mj-lt"/>
                <a:cs typeface="Arial" pitchFamily="34" charset="0"/>
              </a:rPr>
              <a:t>A DISCIPLINA...</a:t>
            </a:r>
          </a:p>
        </p:txBody>
      </p:sp>
      <p:sp>
        <p:nvSpPr>
          <p:cNvPr id="5" name="Retângulo 4"/>
          <p:cNvSpPr/>
          <p:nvPr/>
        </p:nvSpPr>
        <p:spPr>
          <a:xfrm>
            <a:off x="63233" y="1125054"/>
            <a:ext cx="8759757" cy="2192908"/>
          </a:xfrm>
          <a:prstGeom prst="rect">
            <a:avLst/>
          </a:prstGeom>
        </p:spPr>
        <p:txBody>
          <a:bodyPr wrap="square">
            <a:spAutoFit/>
          </a:bodyPr>
          <a:lstStyle/>
          <a:p>
            <a:pPr algn="just"/>
            <a:endParaRPr lang="pt-BR" sz="1050" dirty="0" smtClean="0"/>
          </a:p>
          <a:p>
            <a:pPr algn="just"/>
            <a:r>
              <a:rPr lang="pt-BR" dirty="0" smtClean="0"/>
              <a:t>A </a:t>
            </a:r>
            <a:r>
              <a:rPr lang="pt-BR" dirty="0"/>
              <a:t>disciplina Panorama Econômico permite aos alunos das diversas áreas </a:t>
            </a:r>
            <a:r>
              <a:rPr lang="pt-BR" dirty="0" smtClean="0"/>
              <a:t>do conhecimento </a:t>
            </a:r>
            <a:r>
              <a:rPr lang="pt-BR" dirty="0"/>
              <a:t>ter ciência dos principais aspectos que norteiam as </a:t>
            </a:r>
            <a:r>
              <a:rPr lang="pt-BR" dirty="0" smtClean="0"/>
              <a:t>questões econômicas de nosso </a:t>
            </a:r>
            <a:r>
              <a:rPr lang="pt-BR" dirty="0"/>
              <a:t>dia a dia. No mundo globalizado, é fundamental que os estudantes conheçam </a:t>
            </a:r>
            <a:r>
              <a:rPr lang="pt-BR" dirty="0" smtClean="0"/>
              <a:t>os aspectos </a:t>
            </a:r>
            <a:r>
              <a:rPr lang="pt-BR" dirty="0"/>
              <a:t>de economia que venham a afetar suas vidas pessoais e profissionais. </a:t>
            </a:r>
            <a:endParaRPr lang="pt-BR" dirty="0" smtClean="0"/>
          </a:p>
          <a:p>
            <a:pPr algn="just"/>
            <a:endParaRPr lang="pt-BR" dirty="0"/>
          </a:p>
          <a:p>
            <a:pPr algn="just"/>
            <a:r>
              <a:rPr lang="pt-BR" dirty="0" smtClean="0"/>
              <a:t>A simples leitura </a:t>
            </a:r>
            <a:r>
              <a:rPr lang="pt-BR" dirty="0"/>
              <a:t>do jornal diário, do site especializado ou do noticiário do telejornal; transportam </a:t>
            </a:r>
            <a:r>
              <a:rPr lang="pt-BR" dirty="0" smtClean="0"/>
              <a:t>o indivíduo </a:t>
            </a:r>
            <a:r>
              <a:rPr lang="pt-BR" dirty="0"/>
              <a:t>diariamente as questões de natureza econômica</a:t>
            </a:r>
            <a:r>
              <a:rPr lang="pt-BR" dirty="0" smtClean="0"/>
              <a:t>.</a:t>
            </a:r>
          </a:p>
        </p:txBody>
      </p:sp>
      <p:pic>
        <p:nvPicPr>
          <p:cNvPr id="4098" name="Picture 2" descr="http://portaldoaluno.webaula.com.br/Customizacoes/imagens/arrow_opened.gif"/>
          <p:cNvPicPr>
            <a:picLocks noChangeAspect="1" noChangeArrowheads="1"/>
          </p:cNvPicPr>
          <p:nvPr/>
        </p:nvPicPr>
        <p:blipFill>
          <a:blip r:embed="rId2" cstate="print"/>
          <a:srcRect/>
          <a:stretch>
            <a:fillRect/>
          </a:stretch>
        </p:blipFill>
        <p:spPr bwMode="auto">
          <a:xfrm>
            <a:off x="1235871" y="-870346"/>
            <a:ext cx="42863" cy="21431"/>
          </a:xfrm>
          <a:prstGeom prst="rect">
            <a:avLst/>
          </a:prstGeom>
          <a:noFill/>
        </p:spPr>
      </p:pic>
      <p:pic>
        <p:nvPicPr>
          <p:cNvPr id="4099" name="Picture 3" descr="http://portaldoaluno.webaula.com.br/Customizacoes/imagens/arrow_opened.gif"/>
          <p:cNvPicPr>
            <a:picLocks noChangeAspect="1" noChangeArrowheads="1"/>
          </p:cNvPicPr>
          <p:nvPr/>
        </p:nvPicPr>
        <p:blipFill>
          <a:blip r:embed="rId2" cstate="print"/>
          <a:srcRect/>
          <a:stretch>
            <a:fillRect/>
          </a:stretch>
        </p:blipFill>
        <p:spPr bwMode="auto">
          <a:xfrm>
            <a:off x="1235871" y="-358377"/>
            <a:ext cx="42863" cy="21431"/>
          </a:xfrm>
          <a:prstGeom prst="rect">
            <a:avLst/>
          </a:prstGeom>
          <a:noFill/>
        </p:spPr>
      </p:pic>
      <p:sp>
        <p:nvSpPr>
          <p:cNvPr id="13" name="CaixaDeTexto 12"/>
          <p:cNvSpPr txBox="1"/>
          <p:nvPr/>
        </p:nvSpPr>
        <p:spPr>
          <a:xfrm>
            <a:off x="9724" y="0"/>
            <a:ext cx="4991504" cy="400110"/>
          </a:xfrm>
          <a:prstGeom prst="rect">
            <a:avLst/>
          </a:prstGeom>
          <a:noFill/>
        </p:spPr>
        <p:txBody>
          <a:bodyPr wrap="square">
            <a:spAutoFit/>
          </a:bodyPr>
          <a:lstStyle/>
          <a:p>
            <a:pPr algn="ctr" defTabSz="685800" fontAlgn="auto">
              <a:spcBef>
                <a:spcPts val="0"/>
              </a:spcBef>
              <a:spcAft>
                <a:spcPts val="0"/>
              </a:spcAft>
              <a:defRPr/>
            </a:pPr>
            <a:r>
              <a:rPr lang="pt-BR" sz="2000" b="1" dirty="0" smtClean="0">
                <a:solidFill>
                  <a:schemeClr val="bg1"/>
                </a:solidFill>
                <a:effectLst>
                  <a:outerShdw blurRad="38100" dist="38100" dir="2700000" algn="tl">
                    <a:srgbClr val="000000">
                      <a:alpha val="43137"/>
                    </a:srgbClr>
                  </a:outerShdw>
                </a:effectLst>
                <a:latin typeface="Calibri"/>
                <a:ea typeface="+mn-ea"/>
                <a:cs typeface="Arial" pitchFamily="34" charset="0"/>
              </a:rPr>
              <a:t>GST 1078 - PANORAMA ECONÔMICO</a:t>
            </a:r>
            <a:endParaRPr lang="pt-BR" sz="2000" b="1" dirty="0">
              <a:solidFill>
                <a:schemeClr val="bg1"/>
              </a:solidFill>
              <a:effectLst>
                <a:outerShdw blurRad="38100" dist="38100" dir="2700000" algn="tl">
                  <a:srgbClr val="000000">
                    <a:alpha val="43137"/>
                  </a:srgbClr>
                </a:outerShdw>
              </a:effectLst>
              <a:latin typeface="Calibri"/>
              <a:ea typeface="+mn-ea"/>
              <a:cs typeface="Arial" pitchFamily="34" charset="0"/>
            </a:endParaRPr>
          </a:p>
        </p:txBody>
      </p:sp>
      <p:pic>
        <p:nvPicPr>
          <p:cNvPr id="14" name="Picture 4" descr="Imagem relacionada"/>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120647" y="3111802"/>
            <a:ext cx="1921380" cy="185191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tângulo 1"/>
          <p:cNvSpPr/>
          <p:nvPr/>
        </p:nvSpPr>
        <p:spPr>
          <a:xfrm>
            <a:off x="103955" y="3566923"/>
            <a:ext cx="6968053" cy="923330"/>
          </a:xfrm>
          <a:prstGeom prst="rect">
            <a:avLst/>
          </a:prstGeom>
        </p:spPr>
        <p:txBody>
          <a:bodyPr wrap="square">
            <a:spAutoFit/>
          </a:bodyPr>
          <a:lstStyle/>
          <a:p>
            <a:pPr algn="just"/>
            <a:r>
              <a:rPr lang="pt-BR" dirty="0"/>
              <a:t>Com isso, o gestor de uma organização poderá enfrentar os desafios da administração, procurando lidar com os fatos econômicos e como eles influenciam o processo de tomada de decisões. </a:t>
            </a:r>
          </a:p>
        </p:txBody>
      </p:sp>
      <p:sp>
        <p:nvSpPr>
          <p:cNvPr id="10" name="Retângulo 9"/>
          <p:cNvSpPr/>
          <p:nvPr/>
        </p:nvSpPr>
        <p:spPr>
          <a:xfrm>
            <a:off x="63233" y="771090"/>
            <a:ext cx="1810111" cy="369332"/>
          </a:xfrm>
          <a:prstGeom prst="rect">
            <a:avLst/>
          </a:prstGeom>
        </p:spPr>
        <p:txBody>
          <a:bodyPr wrap="none">
            <a:spAutoFit/>
          </a:bodyPr>
          <a:lstStyle/>
          <a:p>
            <a:pPr algn="just"/>
            <a:r>
              <a:rPr lang="pt-BR" b="1" dirty="0">
                <a:solidFill>
                  <a:srgbClr val="C00000"/>
                </a:solidFill>
                <a:effectLst>
                  <a:outerShdw blurRad="38100" dist="38100" dir="2700000" algn="tl">
                    <a:srgbClr val="000000">
                      <a:alpha val="43137"/>
                    </a:srgbClr>
                  </a:outerShdw>
                </a:effectLst>
              </a:rPr>
              <a:t>Contextualização</a:t>
            </a:r>
          </a:p>
        </p:txBody>
      </p:sp>
    </p:spTree>
    <p:extLst>
      <p:ext uri="{BB962C8B-B14F-4D97-AF65-F5344CB8AC3E}">
        <p14:creationId xmlns:p14="http://schemas.microsoft.com/office/powerpoint/2010/main" xmlns="" val="359265883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6989674" y="897138"/>
            <a:ext cx="890810" cy="11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 name="CaixaDeTexto 3"/>
          <p:cNvSpPr txBox="1"/>
          <p:nvPr/>
        </p:nvSpPr>
        <p:spPr>
          <a:xfrm>
            <a:off x="138484" y="296207"/>
            <a:ext cx="4537472" cy="461665"/>
          </a:xfrm>
          <a:prstGeom prst="rect">
            <a:avLst/>
          </a:prstGeom>
          <a:noFill/>
        </p:spPr>
        <p:txBody>
          <a:bodyPr>
            <a:spAutoFit/>
          </a:bodyPr>
          <a:lstStyle/>
          <a:p>
            <a:pPr fontAlgn="auto">
              <a:spcBef>
                <a:spcPts val="0"/>
              </a:spcBef>
              <a:spcAft>
                <a:spcPts val="0"/>
              </a:spcAft>
              <a:defRPr/>
            </a:pPr>
            <a:r>
              <a:rPr lang="pt-BR" sz="1500" b="1" dirty="0">
                <a:solidFill>
                  <a:schemeClr val="bg1"/>
                </a:solidFill>
                <a:latin typeface="+mj-lt"/>
                <a:cs typeface="Arial" pitchFamily="34" charset="0"/>
              </a:rPr>
              <a:t> </a:t>
            </a:r>
            <a:r>
              <a:rPr lang="pt-BR" sz="2400" b="1" dirty="0">
                <a:solidFill>
                  <a:schemeClr val="bg1"/>
                </a:solidFill>
                <a:latin typeface="+mj-lt"/>
                <a:cs typeface="Arial" pitchFamily="34" charset="0"/>
              </a:rPr>
              <a:t>A DISCIPLINA...</a:t>
            </a:r>
          </a:p>
        </p:txBody>
      </p:sp>
      <p:sp>
        <p:nvSpPr>
          <p:cNvPr id="5" name="Retângulo 4"/>
          <p:cNvSpPr/>
          <p:nvPr/>
        </p:nvSpPr>
        <p:spPr>
          <a:xfrm>
            <a:off x="63233" y="1208846"/>
            <a:ext cx="8915399" cy="2308324"/>
          </a:xfrm>
          <a:prstGeom prst="rect">
            <a:avLst/>
          </a:prstGeom>
        </p:spPr>
        <p:txBody>
          <a:bodyPr wrap="square">
            <a:spAutoFit/>
          </a:bodyPr>
          <a:lstStyle/>
          <a:p>
            <a:pPr algn="just"/>
            <a:r>
              <a:rPr lang="pt-BR" dirty="0" smtClean="0"/>
              <a:t>As </a:t>
            </a:r>
            <a:r>
              <a:rPr lang="pt-BR" dirty="0"/>
              <a:t>questões de microeconomia e macroeconomia estão presentes no dia </a:t>
            </a:r>
            <a:r>
              <a:rPr lang="pt-BR" dirty="0" smtClean="0"/>
              <a:t>a dia </a:t>
            </a:r>
            <a:r>
              <a:rPr lang="pt-BR" dirty="0"/>
              <a:t>de uma organização, sendo importante que os profissionais saibam aproveitar </a:t>
            </a:r>
            <a:r>
              <a:rPr lang="pt-BR" dirty="0" smtClean="0"/>
              <a:t>as oportunidades </a:t>
            </a:r>
            <a:r>
              <a:rPr lang="pt-BR" dirty="0"/>
              <a:t>que um cenário econômico favorável possa propiciar ou tenha </a:t>
            </a:r>
            <a:r>
              <a:rPr lang="pt-BR" dirty="0" smtClean="0"/>
              <a:t>condições de </a:t>
            </a:r>
            <a:r>
              <a:rPr lang="pt-BR" dirty="0"/>
              <a:t>enfrentar com a destreza necessária as adversidades que possam surgir</a:t>
            </a:r>
            <a:r>
              <a:rPr lang="pt-BR" dirty="0" smtClean="0"/>
              <a:t>.</a:t>
            </a:r>
          </a:p>
          <a:p>
            <a:pPr algn="just"/>
            <a:endParaRPr lang="pt-BR" dirty="0"/>
          </a:p>
          <a:p>
            <a:pPr algn="just"/>
            <a:r>
              <a:rPr lang="pt-BR" dirty="0"/>
              <a:t>Estudar os conceitos de Microeconomia permitirá ao estudante conhecer como </a:t>
            </a:r>
            <a:r>
              <a:rPr lang="pt-BR" dirty="0" smtClean="0"/>
              <a:t>os consumidores </a:t>
            </a:r>
            <a:r>
              <a:rPr lang="pt-BR" dirty="0"/>
              <a:t>e as firmas interagem num mercado em concorrência ou sujeito </a:t>
            </a:r>
            <a:r>
              <a:rPr lang="pt-BR" dirty="0" smtClean="0"/>
              <a:t>a determinadas </a:t>
            </a:r>
            <a:r>
              <a:rPr lang="pt-BR" dirty="0"/>
              <a:t>imperfeições. </a:t>
            </a:r>
            <a:endParaRPr lang="pt-BR" dirty="0" smtClean="0"/>
          </a:p>
        </p:txBody>
      </p:sp>
      <p:pic>
        <p:nvPicPr>
          <p:cNvPr id="4098" name="Picture 2" descr="http://portaldoaluno.webaula.com.br/Customizacoes/imagens/arrow_opened.gif"/>
          <p:cNvPicPr>
            <a:picLocks noChangeAspect="1" noChangeArrowheads="1"/>
          </p:cNvPicPr>
          <p:nvPr/>
        </p:nvPicPr>
        <p:blipFill>
          <a:blip r:embed="rId2" cstate="print"/>
          <a:srcRect/>
          <a:stretch>
            <a:fillRect/>
          </a:stretch>
        </p:blipFill>
        <p:spPr bwMode="auto">
          <a:xfrm>
            <a:off x="1235871" y="-870346"/>
            <a:ext cx="42863" cy="21431"/>
          </a:xfrm>
          <a:prstGeom prst="rect">
            <a:avLst/>
          </a:prstGeom>
          <a:noFill/>
        </p:spPr>
      </p:pic>
      <p:pic>
        <p:nvPicPr>
          <p:cNvPr id="4099" name="Picture 3" descr="http://portaldoaluno.webaula.com.br/Customizacoes/imagens/arrow_opened.gif"/>
          <p:cNvPicPr>
            <a:picLocks noChangeAspect="1" noChangeArrowheads="1"/>
          </p:cNvPicPr>
          <p:nvPr/>
        </p:nvPicPr>
        <p:blipFill>
          <a:blip r:embed="rId2" cstate="print"/>
          <a:srcRect/>
          <a:stretch>
            <a:fillRect/>
          </a:stretch>
        </p:blipFill>
        <p:spPr bwMode="auto">
          <a:xfrm>
            <a:off x="1235871" y="-358377"/>
            <a:ext cx="42863" cy="21431"/>
          </a:xfrm>
          <a:prstGeom prst="rect">
            <a:avLst/>
          </a:prstGeom>
          <a:noFill/>
        </p:spPr>
      </p:pic>
      <p:sp>
        <p:nvSpPr>
          <p:cNvPr id="13" name="CaixaDeTexto 12"/>
          <p:cNvSpPr txBox="1"/>
          <p:nvPr/>
        </p:nvSpPr>
        <p:spPr>
          <a:xfrm>
            <a:off x="9724" y="0"/>
            <a:ext cx="4991504" cy="400110"/>
          </a:xfrm>
          <a:prstGeom prst="rect">
            <a:avLst/>
          </a:prstGeom>
          <a:noFill/>
        </p:spPr>
        <p:txBody>
          <a:bodyPr wrap="square">
            <a:spAutoFit/>
          </a:bodyPr>
          <a:lstStyle/>
          <a:p>
            <a:pPr algn="ctr" defTabSz="685800" fontAlgn="auto">
              <a:spcBef>
                <a:spcPts val="0"/>
              </a:spcBef>
              <a:spcAft>
                <a:spcPts val="0"/>
              </a:spcAft>
              <a:defRPr/>
            </a:pPr>
            <a:r>
              <a:rPr lang="pt-BR" sz="2000" b="1" dirty="0" smtClean="0">
                <a:solidFill>
                  <a:schemeClr val="bg1"/>
                </a:solidFill>
                <a:effectLst>
                  <a:outerShdw blurRad="38100" dist="38100" dir="2700000" algn="tl">
                    <a:srgbClr val="000000">
                      <a:alpha val="43137"/>
                    </a:srgbClr>
                  </a:outerShdw>
                </a:effectLst>
                <a:latin typeface="Calibri"/>
                <a:ea typeface="+mn-ea"/>
                <a:cs typeface="Arial" pitchFamily="34" charset="0"/>
              </a:rPr>
              <a:t>GST 1078 - PANORAMA ECONÔMICO</a:t>
            </a:r>
            <a:endParaRPr lang="pt-BR" sz="2000" b="1" dirty="0">
              <a:solidFill>
                <a:schemeClr val="bg1"/>
              </a:solidFill>
              <a:effectLst>
                <a:outerShdw blurRad="38100" dist="38100" dir="2700000" algn="tl">
                  <a:srgbClr val="000000">
                    <a:alpha val="43137"/>
                  </a:srgbClr>
                </a:outerShdw>
              </a:effectLst>
              <a:latin typeface="Calibri"/>
              <a:ea typeface="+mn-ea"/>
              <a:cs typeface="Arial" pitchFamily="34" charset="0"/>
            </a:endParaRPr>
          </a:p>
        </p:txBody>
      </p:sp>
      <p:pic>
        <p:nvPicPr>
          <p:cNvPr id="14" name="Picture 4" descr="Imagem relacionada"/>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704309" y="3548955"/>
            <a:ext cx="1366903" cy="131748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tângulo 1"/>
          <p:cNvSpPr/>
          <p:nvPr/>
        </p:nvSpPr>
        <p:spPr>
          <a:xfrm>
            <a:off x="63233" y="771090"/>
            <a:ext cx="1810111" cy="369332"/>
          </a:xfrm>
          <a:prstGeom prst="rect">
            <a:avLst/>
          </a:prstGeom>
        </p:spPr>
        <p:txBody>
          <a:bodyPr wrap="none">
            <a:spAutoFit/>
          </a:bodyPr>
          <a:lstStyle/>
          <a:p>
            <a:pPr algn="just"/>
            <a:r>
              <a:rPr lang="pt-BR" b="1" dirty="0" smtClean="0">
                <a:solidFill>
                  <a:srgbClr val="C00000"/>
                </a:solidFill>
                <a:effectLst>
                  <a:outerShdw blurRad="38100" dist="38100" dir="2700000" algn="tl">
                    <a:srgbClr val="000000">
                      <a:alpha val="43137"/>
                    </a:srgbClr>
                  </a:outerShdw>
                </a:effectLst>
              </a:rPr>
              <a:t>Contextualização</a:t>
            </a:r>
            <a:endParaRPr lang="pt-BR" b="1" dirty="0">
              <a:solidFill>
                <a:srgbClr val="C00000"/>
              </a:solidFill>
              <a:effectLst>
                <a:outerShdw blurRad="38100" dist="38100" dir="2700000" algn="tl">
                  <a:srgbClr val="000000">
                    <a:alpha val="43137"/>
                  </a:srgbClr>
                </a:outerShdw>
              </a:effectLst>
            </a:endParaRPr>
          </a:p>
        </p:txBody>
      </p:sp>
      <p:sp>
        <p:nvSpPr>
          <p:cNvPr id="3" name="Retângulo 2"/>
          <p:cNvSpPr/>
          <p:nvPr/>
        </p:nvSpPr>
        <p:spPr>
          <a:xfrm>
            <a:off x="59573" y="3734615"/>
            <a:ext cx="7644734" cy="923330"/>
          </a:xfrm>
          <a:prstGeom prst="rect">
            <a:avLst/>
          </a:prstGeom>
        </p:spPr>
        <p:txBody>
          <a:bodyPr wrap="square">
            <a:spAutoFit/>
          </a:bodyPr>
          <a:lstStyle/>
          <a:p>
            <a:pPr algn="just"/>
            <a:r>
              <a:rPr lang="pt-BR" dirty="0"/>
              <a:t>Além disso, permitirá entender como funcionam os mercados e as empresas se posicionam perante esses mercados. É importante que o aluno conheça a relação entre economia e governo, e como se organizam as finanças públicas. </a:t>
            </a:r>
          </a:p>
        </p:txBody>
      </p:sp>
    </p:spTree>
    <p:extLst>
      <p:ext uri="{BB962C8B-B14F-4D97-AF65-F5344CB8AC3E}">
        <p14:creationId xmlns:p14="http://schemas.microsoft.com/office/powerpoint/2010/main" xmlns="" val="60884833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6989674" y="897138"/>
            <a:ext cx="890810" cy="11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 name="CaixaDeTexto 3"/>
          <p:cNvSpPr txBox="1"/>
          <p:nvPr/>
        </p:nvSpPr>
        <p:spPr>
          <a:xfrm>
            <a:off x="138484" y="296207"/>
            <a:ext cx="4537472" cy="461665"/>
          </a:xfrm>
          <a:prstGeom prst="rect">
            <a:avLst/>
          </a:prstGeom>
          <a:noFill/>
        </p:spPr>
        <p:txBody>
          <a:bodyPr>
            <a:spAutoFit/>
          </a:bodyPr>
          <a:lstStyle/>
          <a:p>
            <a:pPr fontAlgn="auto">
              <a:spcBef>
                <a:spcPts val="0"/>
              </a:spcBef>
              <a:spcAft>
                <a:spcPts val="0"/>
              </a:spcAft>
              <a:defRPr/>
            </a:pPr>
            <a:r>
              <a:rPr lang="pt-BR" sz="1500" b="1" dirty="0">
                <a:solidFill>
                  <a:schemeClr val="bg1"/>
                </a:solidFill>
                <a:latin typeface="+mj-lt"/>
                <a:cs typeface="Arial" pitchFamily="34" charset="0"/>
              </a:rPr>
              <a:t> </a:t>
            </a:r>
            <a:r>
              <a:rPr lang="pt-BR" sz="2400" b="1" dirty="0">
                <a:solidFill>
                  <a:schemeClr val="bg1"/>
                </a:solidFill>
                <a:latin typeface="+mj-lt"/>
                <a:cs typeface="Arial" pitchFamily="34" charset="0"/>
              </a:rPr>
              <a:t>A DISCIPLINA...</a:t>
            </a:r>
          </a:p>
        </p:txBody>
      </p:sp>
      <p:sp>
        <p:nvSpPr>
          <p:cNvPr id="5" name="Retângulo 4"/>
          <p:cNvSpPr/>
          <p:nvPr/>
        </p:nvSpPr>
        <p:spPr>
          <a:xfrm>
            <a:off x="138484" y="1173812"/>
            <a:ext cx="8840146" cy="2308324"/>
          </a:xfrm>
          <a:prstGeom prst="rect">
            <a:avLst/>
          </a:prstGeom>
        </p:spPr>
        <p:txBody>
          <a:bodyPr wrap="square">
            <a:spAutoFit/>
          </a:bodyPr>
          <a:lstStyle/>
          <a:p>
            <a:pPr algn="just"/>
            <a:r>
              <a:rPr lang="pt-BR" dirty="0" smtClean="0"/>
              <a:t>As perspectivas </a:t>
            </a:r>
            <a:r>
              <a:rPr lang="pt-BR" dirty="0"/>
              <a:t>da Ação Governamental e do Gasto Público influenciam as decisões </a:t>
            </a:r>
            <a:r>
              <a:rPr lang="pt-BR" dirty="0" smtClean="0"/>
              <a:t>dos agentes </a:t>
            </a:r>
            <a:r>
              <a:rPr lang="pt-BR" dirty="0"/>
              <a:t>econômicos</a:t>
            </a:r>
            <a:r>
              <a:rPr lang="pt-BR" dirty="0" smtClean="0"/>
              <a:t>.</a:t>
            </a:r>
          </a:p>
          <a:p>
            <a:pPr algn="just"/>
            <a:endParaRPr lang="pt-BR" dirty="0"/>
          </a:p>
          <a:p>
            <a:pPr algn="just"/>
            <a:r>
              <a:rPr lang="pt-BR" dirty="0"/>
              <a:t>As questões de política monetária e comércio exterior afetam diretamente o processo </a:t>
            </a:r>
            <a:r>
              <a:rPr lang="pt-BR" dirty="0" smtClean="0"/>
              <a:t>de gestão </a:t>
            </a:r>
            <a:r>
              <a:rPr lang="pt-BR" dirty="0"/>
              <a:t>das empresas. As taxas de juros influenciam as decisões sobre </a:t>
            </a:r>
            <a:r>
              <a:rPr lang="pt-BR" dirty="0" smtClean="0"/>
              <a:t>estoque, investimentos </a:t>
            </a:r>
            <a:r>
              <a:rPr lang="pt-BR" dirty="0"/>
              <a:t>em ativo fixo e capital de giro, entre outros. Conhecer os </a:t>
            </a:r>
            <a:r>
              <a:rPr lang="pt-BR" dirty="0" smtClean="0"/>
              <a:t>fatores intervenientes </a:t>
            </a:r>
            <a:r>
              <a:rPr lang="pt-BR" dirty="0"/>
              <a:t>em relação ao comércio exterior e como o Brasil se insere numa </a:t>
            </a:r>
            <a:r>
              <a:rPr lang="pt-BR" dirty="0" smtClean="0"/>
              <a:t>economia globalizada </a:t>
            </a:r>
            <a:r>
              <a:rPr lang="pt-BR" dirty="0"/>
              <a:t>será fundamental para o aluno que deseja atuar em um </a:t>
            </a:r>
            <a:r>
              <a:rPr lang="pt-BR" dirty="0" smtClean="0"/>
              <a:t>mercado extremamente </a:t>
            </a:r>
            <a:r>
              <a:rPr lang="pt-BR" dirty="0"/>
              <a:t>competitivo</a:t>
            </a:r>
            <a:r>
              <a:rPr lang="pt-BR" dirty="0" smtClean="0"/>
              <a:t>.</a:t>
            </a:r>
            <a:endParaRPr lang="pt-BR" dirty="0"/>
          </a:p>
        </p:txBody>
      </p:sp>
      <p:pic>
        <p:nvPicPr>
          <p:cNvPr id="4098" name="Picture 2" descr="http://portaldoaluno.webaula.com.br/Customizacoes/imagens/arrow_opened.gif"/>
          <p:cNvPicPr>
            <a:picLocks noChangeAspect="1" noChangeArrowheads="1"/>
          </p:cNvPicPr>
          <p:nvPr/>
        </p:nvPicPr>
        <p:blipFill>
          <a:blip r:embed="rId2" cstate="print"/>
          <a:srcRect/>
          <a:stretch>
            <a:fillRect/>
          </a:stretch>
        </p:blipFill>
        <p:spPr bwMode="auto">
          <a:xfrm>
            <a:off x="1235871" y="-870346"/>
            <a:ext cx="42863" cy="21431"/>
          </a:xfrm>
          <a:prstGeom prst="rect">
            <a:avLst/>
          </a:prstGeom>
          <a:noFill/>
        </p:spPr>
      </p:pic>
      <p:pic>
        <p:nvPicPr>
          <p:cNvPr id="4099" name="Picture 3" descr="http://portaldoaluno.webaula.com.br/Customizacoes/imagens/arrow_opened.gif"/>
          <p:cNvPicPr>
            <a:picLocks noChangeAspect="1" noChangeArrowheads="1"/>
          </p:cNvPicPr>
          <p:nvPr/>
        </p:nvPicPr>
        <p:blipFill>
          <a:blip r:embed="rId2" cstate="print"/>
          <a:srcRect/>
          <a:stretch>
            <a:fillRect/>
          </a:stretch>
        </p:blipFill>
        <p:spPr bwMode="auto">
          <a:xfrm>
            <a:off x="1235871" y="-358377"/>
            <a:ext cx="42863" cy="21431"/>
          </a:xfrm>
          <a:prstGeom prst="rect">
            <a:avLst/>
          </a:prstGeom>
          <a:noFill/>
        </p:spPr>
      </p:pic>
      <p:sp>
        <p:nvSpPr>
          <p:cNvPr id="13" name="CaixaDeTexto 12"/>
          <p:cNvSpPr txBox="1"/>
          <p:nvPr/>
        </p:nvSpPr>
        <p:spPr>
          <a:xfrm>
            <a:off x="9724" y="0"/>
            <a:ext cx="4991504" cy="400110"/>
          </a:xfrm>
          <a:prstGeom prst="rect">
            <a:avLst/>
          </a:prstGeom>
          <a:noFill/>
        </p:spPr>
        <p:txBody>
          <a:bodyPr wrap="square">
            <a:spAutoFit/>
          </a:bodyPr>
          <a:lstStyle/>
          <a:p>
            <a:pPr algn="ctr" defTabSz="685800" fontAlgn="auto">
              <a:spcBef>
                <a:spcPts val="0"/>
              </a:spcBef>
              <a:spcAft>
                <a:spcPts val="0"/>
              </a:spcAft>
              <a:defRPr/>
            </a:pPr>
            <a:r>
              <a:rPr lang="pt-BR" sz="2000" b="1" dirty="0" smtClean="0">
                <a:solidFill>
                  <a:schemeClr val="bg1"/>
                </a:solidFill>
                <a:effectLst>
                  <a:outerShdw blurRad="38100" dist="38100" dir="2700000" algn="tl">
                    <a:srgbClr val="000000">
                      <a:alpha val="43137"/>
                    </a:srgbClr>
                  </a:outerShdw>
                </a:effectLst>
                <a:latin typeface="Calibri"/>
                <a:ea typeface="+mn-ea"/>
                <a:cs typeface="Arial" pitchFamily="34" charset="0"/>
              </a:rPr>
              <a:t>GST 1078 - PANORAMA ECONÔMICO</a:t>
            </a:r>
            <a:endParaRPr lang="pt-BR" sz="2000" b="1" dirty="0">
              <a:solidFill>
                <a:schemeClr val="bg1"/>
              </a:solidFill>
              <a:effectLst>
                <a:outerShdw blurRad="38100" dist="38100" dir="2700000" algn="tl">
                  <a:srgbClr val="000000">
                    <a:alpha val="43137"/>
                  </a:srgbClr>
                </a:outerShdw>
              </a:effectLst>
              <a:latin typeface="Calibri"/>
              <a:ea typeface="+mn-ea"/>
              <a:cs typeface="Arial" pitchFamily="34" charset="0"/>
            </a:endParaRPr>
          </a:p>
        </p:txBody>
      </p:sp>
      <p:pic>
        <p:nvPicPr>
          <p:cNvPr id="14" name="Picture 4" descr="Imagem relacionada"/>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466389" y="3327975"/>
            <a:ext cx="1590062" cy="1532575"/>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tângulo 8"/>
          <p:cNvSpPr/>
          <p:nvPr/>
        </p:nvSpPr>
        <p:spPr>
          <a:xfrm>
            <a:off x="63233" y="771090"/>
            <a:ext cx="1810111" cy="369332"/>
          </a:xfrm>
          <a:prstGeom prst="rect">
            <a:avLst/>
          </a:prstGeom>
        </p:spPr>
        <p:txBody>
          <a:bodyPr wrap="none">
            <a:spAutoFit/>
          </a:bodyPr>
          <a:lstStyle/>
          <a:p>
            <a:pPr algn="just"/>
            <a:r>
              <a:rPr lang="pt-BR" b="1" dirty="0">
                <a:solidFill>
                  <a:srgbClr val="C00000"/>
                </a:solidFill>
                <a:effectLst>
                  <a:outerShdw blurRad="38100" dist="38100" dir="2700000" algn="tl">
                    <a:srgbClr val="000000">
                      <a:alpha val="43137"/>
                    </a:srgbClr>
                  </a:outerShdw>
                </a:effectLst>
              </a:rPr>
              <a:t>Contextualização</a:t>
            </a:r>
          </a:p>
        </p:txBody>
      </p:sp>
      <p:sp>
        <p:nvSpPr>
          <p:cNvPr id="2" name="Retângulo 1"/>
          <p:cNvSpPr/>
          <p:nvPr/>
        </p:nvSpPr>
        <p:spPr>
          <a:xfrm>
            <a:off x="138485" y="3567410"/>
            <a:ext cx="7312903" cy="1477328"/>
          </a:xfrm>
          <a:prstGeom prst="rect">
            <a:avLst/>
          </a:prstGeom>
        </p:spPr>
        <p:txBody>
          <a:bodyPr wrap="square">
            <a:spAutoFit/>
          </a:bodyPr>
          <a:lstStyle/>
          <a:p>
            <a:pPr algn="just"/>
            <a:r>
              <a:rPr lang="pt-BR" dirty="0"/>
              <a:t>Por fim, compreender o Sistema de Contas Nacionais e comparar seus indicadores com aqueles relativos ao desenvolvimento humano permitirá ao gestor visualizar a importância dada pela sociedade à questão da sustentabilidade. Fatores como educação, saúde e segurança são importante para termos uma sociedade menos desigual.</a:t>
            </a:r>
            <a:endParaRPr lang="pt-BR" b="1" kern="0" dirty="0">
              <a:solidFill>
                <a:schemeClr val="bg1"/>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xmlns="" val="60539508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m relacionad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6566" y="771091"/>
            <a:ext cx="1517435" cy="1539491"/>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Imagem 2"/>
          <p:cNvPicPr>
            <a:picLocks noChangeAspect="1"/>
          </p:cNvPicPr>
          <p:nvPr/>
        </p:nvPicPr>
        <p:blipFill>
          <a:blip r:embed="rId3"/>
          <a:stretch>
            <a:fillRect/>
          </a:stretch>
        </p:blipFill>
        <p:spPr>
          <a:xfrm>
            <a:off x="7767484" y="2507226"/>
            <a:ext cx="1272356" cy="2345692"/>
          </a:xfrm>
          <a:prstGeom prst="rect">
            <a:avLst/>
          </a:prstGeom>
        </p:spPr>
      </p:pic>
      <p:sp>
        <p:nvSpPr>
          <p:cNvPr id="4" name="CaixaDeTexto 3"/>
          <p:cNvSpPr txBox="1"/>
          <p:nvPr/>
        </p:nvSpPr>
        <p:spPr>
          <a:xfrm>
            <a:off x="167672" y="296207"/>
            <a:ext cx="4537472" cy="461665"/>
          </a:xfrm>
          <a:prstGeom prst="rect">
            <a:avLst/>
          </a:prstGeom>
          <a:noFill/>
        </p:spPr>
        <p:txBody>
          <a:bodyPr>
            <a:spAutoFit/>
          </a:bodyPr>
          <a:lstStyle/>
          <a:p>
            <a:pPr fontAlgn="auto">
              <a:spcBef>
                <a:spcPts val="0"/>
              </a:spcBef>
              <a:spcAft>
                <a:spcPts val="0"/>
              </a:spcAft>
              <a:defRPr/>
            </a:pPr>
            <a:r>
              <a:rPr lang="pt-BR" sz="1500" b="1" dirty="0">
                <a:solidFill>
                  <a:schemeClr val="bg1"/>
                </a:solidFill>
                <a:latin typeface="+mj-lt"/>
                <a:cs typeface="Arial" pitchFamily="34" charset="0"/>
              </a:rPr>
              <a:t> </a:t>
            </a:r>
            <a:r>
              <a:rPr lang="pt-BR" sz="2400" b="1" dirty="0" smtClean="0">
                <a:solidFill>
                  <a:schemeClr val="bg1"/>
                </a:solidFill>
                <a:latin typeface="+mj-lt"/>
                <a:cs typeface="Arial" pitchFamily="34" charset="0"/>
              </a:rPr>
              <a:t>OBJETIVOS</a:t>
            </a:r>
            <a:endParaRPr lang="pt-BR" sz="2400" b="1" dirty="0">
              <a:solidFill>
                <a:schemeClr val="bg1"/>
              </a:solidFill>
              <a:latin typeface="+mj-lt"/>
              <a:cs typeface="Arial" pitchFamily="34" charset="0"/>
            </a:endParaRPr>
          </a:p>
        </p:txBody>
      </p:sp>
      <p:sp>
        <p:nvSpPr>
          <p:cNvPr id="5" name="Retângulo 4"/>
          <p:cNvSpPr/>
          <p:nvPr/>
        </p:nvSpPr>
        <p:spPr>
          <a:xfrm>
            <a:off x="-92413" y="4953988"/>
            <a:ext cx="2659856" cy="253916"/>
          </a:xfrm>
          <a:prstGeom prst="rect">
            <a:avLst/>
          </a:prstGeom>
        </p:spPr>
        <p:txBody>
          <a:bodyPr>
            <a:spAutoFit/>
          </a:bodyPr>
          <a:lstStyle/>
          <a:p>
            <a:pPr algn="ctr">
              <a:spcBef>
                <a:spcPct val="20000"/>
              </a:spcBef>
              <a:buClr>
                <a:srgbClr val="2B4475"/>
              </a:buClr>
              <a:defRPr/>
            </a:pPr>
            <a:r>
              <a:rPr lang="pt-BR" sz="1050" b="1" kern="0" dirty="0">
                <a:solidFill>
                  <a:schemeClr val="bg1"/>
                </a:solidFill>
                <a:effectLst>
                  <a:outerShdw blurRad="38100" dist="38100" dir="2700000" algn="tl">
                    <a:srgbClr val="000000">
                      <a:alpha val="43137"/>
                    </a:srgbClr>
                  </a:outerShdw>
                </a:effectLst>
                <a:cs typeface="Arial" pitchFamily="34" charset="0"/>
              </a:rPr>
              <a:t>Prof. Adm. </a:t>
            </a:r>
            <a:r>
              <a:rPr lang="pt-BR" sz="1050" b="1" i="1" kern="0" dirty="0">
                <a:solidFill>
                  <a:schemeClr val="bg1"/>
                </a:solidFill>
                <a:effectLst>
                  <a:outerShdw blurRad="38100" dist="38100" dir="2700000" algn="tl">
                    <a:srgbClr val="000000">
                      <a:alpha val="43137"/>
                    </a:srgbClr>
                  </a:outerShdw>
                </a:effectLst>
                <a:cs typeface="Arial" pitchFamily="34" charset="0"/>
              </a:rPr>
              <a:t>Msc</a:t>
            </a:r>
            <a:r>
              <a:rPr lang="pt-BR" sz="105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pic>
        <p:nvPicPr>
          <p:cNvPr id="4098" name="Picture 2" descr="http://portaldoaluno.webaula.com.br/Customizacoes/imagens/arrow_opened.gif"/>
          <p:cNvPicPr>
            <a:picLocks noChangeAspect="1" noChangeArrowheads="1"/>
          </p:cNvPicPr>
          <p:nvPr/>
        </p:nvPicPr>
        <p:blipFill>
          <a:blip r:embed="rId4" cstate="print"/>
          <a:srcRect/>
          <a:stretch>
            <a:fillRect/>
          </a:stretch>
        </p:blipFill>
        <p:spPr bwMode="auto">
          <a:xfrm>
            <a:off x="1235871" y="-870346"/>
            <a:ext cx="42863" cy="21431"/>
          </a:xfrm>
          <a:prstGeom prst="rect">
            <a:avLst/>
          </a:prstGeom>
          <a:noFill/>
        </p:spPr>
      </p:pic>
      <p:pic>
        <p:nvPicPr>
          <p:cNvPr id="4099" name="Picture 3" descr="http://portaldoaluno.webaula.com.br/Customizacoes/imagens/arrow_opened.gif"/>
          <p:cNvPicPr>
            <a:picLocks noChangeAspect="1" noChangeArrowheads="1"/>
          </p:cNvPicPr>
          <p:nvPr/>
        </p:nvPicPr>
        <p:blipFill>
          <a:blip r:embed="rId4" cstate="print"/>
          <a:srcRect/>
          <a:stretch>
            <a:fillRect/>
          </a:stretch>
        </p:blipFill>
        <p:spPr bwMode="auto">
          <a:xfrm>
            <a:off x="1235871" y="-358377"/>
            <a:ext cx="42863" cy="21431"/>
          </a:xfrm>
          <a:prstGeom prst="rect">
            <a:avLst/>
          </a:prstGeom>
          <a:noFill/>
        </p:spPr>
      </p:pic>
      <p:sp>
        <p:nvSpPr>
          <p:cNvPr id="2" name="Retângulo 1"/>
          <p:cNvSpPr/>
          <p:nvPr/>
        </p:nvSpPr>
        <p:spPr>
          <a:xfrm>
            <a:off x="212015" y="1098044"/>
            <a:ext cx="7742283" cy="3754874"/>
          </a:xfrm>
          <a:prstGeom prst="rect">
            <a:avLst/>
          </a:prstGeom>
        </p:spPr>
        <p:txBody>
          <a:bodyPr wrap="square">
            <a:spAutoFit/>
          </a:bodyPr>
          <a:lstStyle/>
          <a:p>
            <a:pPr marL="285750" indent="-285750" algn="just">
              <a:buFont typeface="Wingdings" panose="05000000000000000000" pitchFamily="2" charset="2"/>
              <a:buChar char="ü"/>
            </a:pPr>
            <a:r>
              <a:rPr lang="pt-BR" sz="1400" dirty="0" smtClean="0">
                <a:solidFill>
                  <a:srgbClr val="000000"/>
                </a:solidFill>
                <a:latin typeface="TimesNewRomanPSMT"/>
              </a:rPr>
              <a:t>Compreender </a:t>
            </a:r>
            <a:r>
              <a:rPr lang="pt-BR" sz="1400" dirty="0">
                <a:solidFill>
                  <a:srgbClr val="000000"/>
                </a:solidFill>
                <a:latin typeface="TimesNewRomanPSMT"/>
              </a:rPr>
              <a:t>como os fatores econômicos afetam o dia a dia das empresas e o </a:t>
            </a:r>
            <a:r>
              <a:rPr lang="pt-BR" sz="1400" dirty="0" smtClean="0">
                <a:solidFill>
                  <a:srgbClr val="000000"/>
                </a:solidFill>
                <a:latin typeface="TimesNewRomanPSMT"/>
              </a:rPr>
              <a:t>processo de </a:t>
            </a:r>
            <a:r>
              <a:rPr lang="pt-BR" sz="1400" dirty="0">
                <a:solidFill>
                  <a:srgbClr val="000000"/>
                </a:solidFill>
                <a:latin typeface="TimesNewRomanPSMT"/>
              </a:rPr>
              <a:t>tomada de decisão. </a:t>
            </a:r>
            <a:endParaRPr lang="pt-BR" sz="1400" dirty="0" smtClean="0">
              <a:solidFill>
                <a:srgbClr val="000000"/>
              </a:solidFill>
              <a:latin typeface="TimesNewRomanPSMT"/>
            </a:endParaRPr>
          </a:p>
          <a:p>
            <a:pPr marL="285750" indent="-285750" algn="just">
              <a:buFont typeface="Wingdings" panose="05000000000000000000" pitchFamily="2" charset="2"/>
              <a:buChar char="ü"/>
            </a:pPr>
            <a:endParaRPr lang="pt-BR" sz="1400" dirty="0">
              <a:solidFill>
                <a:srgbClr val="000000"/>
              </a:solidFill>
              <a:latin typeface="TimesNewRomanPSMT"/>
            </a:endParaRPr>
          </a:p>
          <a:p>
            <a:pPr marL="285750" indent="-285750" algn="just">
              <a:buFont typeface="Wingdings" panose="05000000000000000000" pitchFamily="2" charset="2"/>
              <a:buChar char="ü"/>
            </a:pPr>
            <a:r>
              <a:rPr lang="pt-BR" sz="1400" dirty="0" smtClean="0">
                <a:solidFill>
                  <a:srgbClr val="000000"/>
                </a:solidFill>
                <a:latin typeface="TimesNewRomanPSMT"/>
              </a:rPr>
              <a:t>Observar </a:t>
            </a:r>
            <a:r>
              <a:rPr lang="pt-BR" sz="1400" dirty="0">
                <a:solidFill>
                  <a:srgbClr val="000000"/>
                </a:solidFill>
                <a:latin typeface="TimesNewRomanPSMT"/>
              </a:rPr>
              <a:t>os fenômenos econômicos no ângulo do gestor e </a:t>
            </a:r>
            <a:r>
              <a:rPr lang="pt-BR" sz="1400" dirty="0" smtClean="0">
                <a:solidFill>
                  <a:srgbClr val="000000"/>
                </a:solidFill>
                <a:latin typeface="TimesNewRomanPSMT"/>
              </a:rPr>
              <a:t>como ele </a:t>
            </a:r>
            <a:r>
              <a:rPr lang="pt-BR" sz="1400" dirty="0">
                <a:solidFill>
                  <a:srgbClr val="000000"/>
                </a:solidFill>
                <a:latin typeface="TimesNewRomanPSMT"/>
              </a:rPr>
              <a:t>poderá reagir diante desses acontecimentos. </a:t>
            </a:r>
            <a:endParaRPr lang="pt-BR" sz="1400" dirty="0" smtClean="0">
              <a:solidFill>
                <a:srgbClr val="000000"/>
              </a:solidFill>
              <a:latin typeface="TimesNewRomanPSMT"/>
            </a:endParaRPr>
          </a:p>
          <a:p>
            <a:pPr marL="285750" indent="-285750" algn="just">
              <a:buFont typeface="Wingdings" panose="05000000000000000000" pitchFamily="2" charset="2"/>
              <a:buChar char="ü"/>
            </a:pPr>
            <a:endParaRPr lang="pt-BR" sz="1400" dirty="0">
              <a:solidFill>
                <a:srgbClr val="000000"/>
              </a:solidFill>
              <a:latin typeface="TimesNewRomanPSMT"/>
            </a:endParaRPr>
          </a:p>
          <a:p>
            <a:pPr marL="285750" indent="-285750" algn="just">
              <a:buFont typeface="Wingdings" panose="05000000000000000000" pitchFamily="2" charset="2"/>
              <a:buChar char="ü"/>
            </a:pPr>
            <a:r>
              <a:rPr lang="pt-BR" sz="1400" dirty="0" smtClean="0">
                <a:solidFill>
                  <a:srgbClr val="000000"/>
                </a:solidFill>
                <a:latin typeface="TimesNewRomanPSMT"/>
              </a:rPr>
              <a:t>Analisar </a:t>
            </a:r>
            <a:r>
              <a:rPr lang="pt-BR" sz="1400" dirty="0">
                <a:solidFill>
                  <a:srgbClr val="000000"/>
                </a:solidFill>
                <a:latin typeface="TimesNewRomanPSMT"/>
              </a:rPr>
              <a:t>a importância da participação </a:t>
            </a:r>
            <a:r>
              <a:rPr lang="pt-BR" sz="1400" dirty="0" smtClean="0">
                <a:solidFill>
                  <a:srgbClr val="000000"/>
                </a:solidFill>
                <a:latin typeface="TimesNewRomanPSMT"/>
              </a:rPr>
              <a:t>do Setor </a:t>
            </a:r>
            <a:r>
              <a:rPr lang="pt-BR" sz="1400" dirty="0">
                <a:solidFill>
                  <a:srgbClr val="000000"/>
                </a:solidFill>
                <a:latin typeface="TimesNewRomanPSMT"/>
              </a:rPr>
              <a:t>Público e a responsabilidade fiscal do administrador público. </a:t>
            </a:r>
            <a:endParaRPr lang="pt-BR" sz="1400" dirty="0" smtClean="0">
              <a:solidFill>
                <a:srgbClr val="000000"/>
              </a:solidFill>
              <a:latin typeface="TimesNewRomanPSMT"/>
            </a:endParaRPr>
          </a:p>
          <a:p>
            <a:pPr marL="285750" indent="-285750" algn="just">
              <a:buFont typeface="Wingdings" panose="05000000000000000000" pitchFamily="2" charset="2"/>
              <a:buChar char="ü"/>
            </a:pPr>
            <a:endParaRPr lang="pt-BR" sz="1400" dirty="0">
              <a:solidFill>
                <a:srgbClr val="000000"/>
              </a:solidFill>
              <a:latin typeface="TimesNewRomanPSMT"/>
            </a:endParaRPr>
          </a:p>
          <a:p>
            <a:pPr marL="285750" indent="-285750" algn="just">
              <a:buFont typeface="Wingdings" panose="05000000000000000000" pitchFamily="2" charset="2"/>
              <a:buChar char="ü"/>
            </a:pPr>
            <a:r>
              <a:rPr lang="pt-BR" sz="1400" dirty="0" smtClean="0">
                <a:solidFill>
                  <a:srgbClr val="000000"/>
                </a:solidFill>
                <a:latin typeface="TimesNewRomanPSMT"/>
              </a:rPr>
              <a:t>Compreender como aspectos </a:t>
            </a:r>
            <a:r>
              <a:rPr lang="pt-BR" sz="1400" dirty="0">
                <a:solidFill>
                  <a:srgbClr val="000000"/>
                </a:solidFill>
                <a:latin typeface="TimesNewRomanPSMT"/>
              </a:rPr>
              <a:t>inflacionários e a Política Monetária afetam a população. </a:t>
            </a:r>
            <a:endParaRPr lang="pt-BR" sz="1400" dirty="0" smtClean="0">
              <a:solidFill>
                <a:srgbClr val="000000"/>
              </a:solidFill>
              <a:latin typeface="TimesNewRomanPSMT"/>
            </a:endParaRPr>
          </a:p>
          <a:p>
            <a:pPr marL="285750" indent="-285750" algn="just">
              <a:buFont typeface="Wingdings" panose="05000000000000000000" pitchFamily="2" charset="2"/>
              <a:buChar char="ü"/>
            </a:pPr>
            <a:endParaRPr lang="pt-BR" sz="1400" dirty="0">
              <a:solidFill>
                <a:srgbClr val="000000"/>
              </a:solidFill>
              <a:latin typeface="TimesNewRomanPSMT"/>
            </a:endParaRPr>
          </a:p>
          <a:p>
            <a:pPr marL="285750" indent="-285750" algn="just">
              <a:buFont typeface="Wingdings" panose="05000000000000000000" pitchFamily="2" charset="2"/>
              <a:buChar char="ü"/>
            </a:pPr>
            <a:r>
              <a:rPr lang="pt-BR" sz="1400" dirty="0" smtClean="0">
                <a:solidFill>
                  <a:srgbClr val="000000"/>
                </a:solidFill>
                <a:latin typeface="TimesNewRomanPSMT"/>
              </a:rPr>
              <a:t>Visualizar </a:t>
            </a:r>
            <a:r>
              <a:rPr lang="pt-BR" sz="1400" dirty="0">
                <a:solidFill>
                  <a:srgbClr val="000000"/>
                </a:solidFill>
                <a:latin typeface="TimesNewRomanPSMT"/>
              </a:rPr>
              <a:t>os </a:t>
            </a:r>
            <a:r>
              <a:rPr lang="pt-BR" sz="1400" dirty="0" smtClean="0">
                <a:solidFill>
                  <a:srgbClr val="000000"/>
                </a:solidFill>
                <a:latin typeface="TimesNewRomanPSMT"/>
              </a:rPr>
              <a:t>aspectos pertinentes </a:t>
            </a:r>
            <a:r>
              <a:rPr lang="pt-BR" sz="1400" dirty="0">
                <a:solidFill>
                  <a:srgbClr val="000000"/>
                </a:solidFill>
                <a:latin typeface="TimesNewRomanPSMT"/>
              </a:rPr>
              <a:t>ao setor externo e o processo de integração </a:t>
            </a:r>
            <a:r>
              <a:rPr lang="pt-BR" sz="1400" dirty="0" smtClean="0">
                <a:solidFill>
                  <a:srgbClr val="000000"/>
                </a:solidFill>
                <a:latin typeface="TimesNewRomanPSMT"/>
              </a:rPr>
              <a:t>econômica. </a:t>
            </a:r>
          </a:p>
          <a:p>
            <a:pPr marL="285750" indent="-285750" algn="just">
              <a:buFont typeface="Wingdings" panose="05000000000000000000" pitchFamily="2" charset="2"/>
              <a:buChar char="ü"/>
            </a:pPr>
            <a:endParaRPr lang="pt-BR" sz="1400" dirty="0">
              <a:solidFill>
                <a:srgbClr val="000000"/>
              </a:solidFill>
              <a:latin typeface="TimesNewRomanPSMT"/>
            </a:endParaRPr>
          </a:p>
          <a:p>
            <a:pPr marL="285750" indent="-285750" algn="just">
              <a:buFont typeface="Wingdings" panose="05000000000000000000" pitchFamily="2" charset="2"/>
              <a:buChar char="ü"/>
            </a:pPr>
            <a:r>
              <a:rPr lang="pt-BR" sz="1400" dirty="0" smtClean="0">
                <a:solidFill>
                  <a:srgbClr val="000000"/>
                </a:solidFill>
                <a:latin typeface="TimesNewRomanPSMT"/>
              </a:rPr>
              <a:t>Compreender </a:t>
            </a:r>
            <a:r>
              <a:rPr lang="pt-BR" sz="1400" dirty="0">
                <a:solidFill>
                  <a:srgbClr val="000000"/>
                </a:solidFill>
                <a:latin typeface="TimesNewRomanPSMT"/>
              </a:rPr>
              <a:t>como </a:t>
            </a:r>
            <a:r>
              <a:rPr lang="pt-BR" sz="1400" dirty="0" smtClean="0">
                <a:solidFill>
                  <a:srgbClr val="000000"/>
                </a:solidFill>
                <a:latin typeface="TimesNewRomanPSMT"/>
              </a:rPr>
              <a:t>a fundamentação </a:t>
            </a:r>
            <a:r>
              <a:rPr lang="pt-BR" sz="1400" dirty="0">
                <a:solidFill>
                  <a:srgbClr val="000000"/>
                </a:solidFill>
                <a:latin typeface="TimesNewRomanPSMT"/>
              </a:rPr>
              <a:t>econômica e os seus desdobramentos têm impactos no </a:t>
            </a:r>
            <a:r>
              <a:rPr lang="pt-BR" sz="1400" dirty="0" smtClean="0">
                <a:solidFill>
                  <a:srgbClr val="000000"/>
                </a:solidFill>
                <a:latin typeface="TimesNewRomanPSMT"/>
              </a:rPr>
              <a:t>desenvolvimento econômico </a:t>
            </a:r>
            <a:r>
              <a:rPr lang="pt-BR" sz="1400" dirty="0">
                <a:solidFill>
                  <a:srgbClr val="000000"/>
                </a:solidFill>
                <a:latin typeface="TimesNewRomanPSMT"/>
              </a:rPr>
              <a:t>do país. </a:t>
            </a:r>
            <a:endParaRPr lang="pt-BR" sz="1400" dirty="0" smtClean="0">
              <a:solidFill>
                <a:srgbClr val="000000"/>
              </a:solidFill>
              <a:latin typeface="TimesNewRomanPSMT"/>
            </a:endParaRPr>
          </a:p>
          <a:p>
            <a:pPr marL="285750" indent="-285750" algn="just">
              <a:buFont typeface="Wingdings" panose="05000000000000000000" pitchFamily="2" charset="2"/>
              <a:buChar char="ü"/>
            </a:pPr>
            <a:endParaRPr lang="pt-BR" sz="1400" dirty="0">
              <a:solidFill>
                <a:srgbClr val="000000"/>
              </a:solidFill>
              <a:latin typeface="TimesNewRomanPSMT"/>
            </a:endParaRPr>
          </a:p>
          <a:p>
            <a:pPr marL="285750" indent="-285750" algn="just">
              <a:buFont typeface="Wingdings" panose="05000000000000000000" pitchFamily="2" charset="2"/>
              <a:buChar char="ü"/>
            </a:pPr>
            <a:r>
              <a:rPr lang="pt-BR" sz="1400" dirty="0" smtClean="0">
                <a:solidFill>
                  <a:srgbClr val="000000"/>
                </a:solidFill>
                <a:latin typeface="TimesNewRomanPSMT"/>
              </a:rPr>
              <a:t>Enfim</a:t>
            </a:r>
            <a:r>
              <a:rPr lang="pt-BR" sz="1400" dirty="0">
                <a:solidFill>
                  <a:srgbClr val="000000"/>
                </a:solidFill>
                <a:latin typeface="TimesNewRomanPSMT"/>
              </a:rPr>
              <a:t>, entender como os fatores econômicos afetam o dia a dia </a:t>
            </a:r>
            <a:r>
              <a:rPr lang="pt-BR" sz="1400" dirty="0" smtClean="0">
                <a:solidFill>
                  <a:srgbClr val="000000"/>
                </a:solidFill>
                <a:latin typeface="TimesNewRomanPSMT"/>
              </a:rPr>
              <a:t>das famílias </a:t>
            </a:r>
            <a:r>
              <a:rPr lang="pt-BR" sz="1400" dirty="0">
                <a:solidFill>
                  <a:srgbClr val="000000"/>
                </a:solidFill>
                <a:latin typeface="TimesNewRomanPSMT"/>
              </a:rPr>
              <a:t>e empresas.</a:t>
            </a:r>
            <a:endParaRPr lang="pt-BR" sz="1400" dirty="0"/>
          </a:p>
        </p:txBody>
      </p:sp>
      <p:sp>
        <p:nvSpPr>
          <p:cNvPr id="14" name="CaixaDeTexto 13"/>
          <p:cNvSpPr txBox="1"/>
          <p:nvPr/>
        </p:nvSpPr>
        <p:spPr>
          <a:xfrm>
            <a:off x="9724" y="0"/>
            <a:ext cx="4991504" cy="400110"/>
          </a:xfrm>
          <a:prstGeom prst="rect">
            <a:avLst/>
          </a:prstGeom>
          <a:noFill/>
        </p:spPr>
        <p:txBody>
          <a:bodyPr wrap="square">
            <a:spAutoFit/>
          </a:bodyPr>
          <a:lstStyle/>
          <a:p>
            <a:pPr algn="ctr" defTabSz="685800" fontAlgn="auto">
              <a:spcBef>
                <a:spcPts val="0"/>
              </a:spcBef>
              <a:spcAft>
                <a:spcPts val="0"/>
              </a:spcAft>
              <a:defRPr/>
            </a:pPr>
            <a:r>
              <a:rPr lang="pt-BR" sz="2000" b="1" dirty="0" smtClean="0">
                <a:solidFill>
                  <a:schemeClr val="bg1"/>
                </a:solidFill>
                <a:effectLst>
                  <a:outerShdw blurRad="38100" dist="38100" dir="2700000" algn="tl">
                    <a:srgbClr val="000000">
                      <a:alpha val="43137"/>
                    </a:srgbClr>
                  </a:outerShdw>
                </a:effectLst>
                <a:latin typeface="Calibri"/>
                <a:ea typeface="+mn-ea"/>
                <a:cs typeface="Arial" pitchFamily="34" charset="0"/>
              </a:rPr>
              <a:t>GST 1078 - PANORAMA ECONÔMICO</a:t>
            </a:r>
            <a:endParaRPr lang="pt-BR" sz="2000" b="1" dirty="0">
              <a:solidFill>
                <a:schemeClr val="bg1"/>
              </a:solidFill>
              <a:effectLst>
                <a:outerShdw blurRad="38100" dist="38100" dir="2700000" algn="tl">
                  <a:srgbClr val="000000">
                    <a:alpha val="43137"/>
                  </a:srgbClr>
                </a:outerShdw>
              </a:effectLst>
              <a:latin typeface="Calibri"/>
              <a:ea typeface="+mn-ea"/>
              <a:cs typeface="Arial" pitchFamily="34" charset="0"/>
            </a:endParaRPr>
          </a:p>
        </p:txBody>
      </p:sp>
      <p:sp>
        <p:nvSpPr>
          <p:cNvPr id="8" name="Retângulo 7"/>
          <p:cNvSpPr/>
          <p:nvPr/>
        </p:nvSpPr>
        <p:spPr>
          <a:xfrm>
            <a:off x="193333" y="771090"/>
            <a:ext cx="1549911" cy="369332"/>
          </a:xfrm>
          <a:prstGeom prst="rect">
            <a:avLst/>
          </a:prstGeom>
        </p:spPr>
        <p:txBody>
          <a:bodyPr wrap="none">
            <a:spAutoFit/>
          </a:bodyPr>
          <a:lstStyle/>
          <a:p>
            <a:pPr algn="just"/>
            <a:r>
              <a:rPr lang="pt-BR" b="1" dirty="0" smtClean="0">
                <a:solidFill>
                  <a:srgbClr val="C00000"/>
                </a:solidFill>
                <a:effectLst>
                  <a:outerShdw blurRad="38100" dist="38100" dir="2700000" algn="tl">
                    <a:srgbClr val="000000">
                      <a:alpha val="43137"/>
                    </a:srgbClr>
                  </a:outerShdw>
                </a:effectLst>
              </a:rPr>
              <a:t>Objetivos . . . .</a:t>
            </a:r>
            <a:endParaRPr lang="pt-BR"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9225739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Apresentação_estácio_2016_">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42628</TotalTime>
  <Words>4703</Words>
  <Application>Microsoft Office PowerPoint</Application>
  <PresentationFormat>Apresentação na tela (16:9)</PresentationFormat>
  <Paragraphs>486</Paragraphs>
  <Slides>49</Slides>
  <Notes>35</Notes>
  <HiddenSlides>0</HiddenSlides>
  <MMClips>0</MMClips>
  <ScaleCrop>false</ScaleCrop>
  <HeadingPairs>
    <vt:vector size="4" baseType="variant">
      <vt:variant>
        <vt:lpstr>Tema</vt:lpstr>
      </vt:variant>
      <vt:variant>
        <vt:i4>1</vt:i4>
      </vt:variant>
      <vt:variant>
        <vt:lpstr>Títulos de slides</vt:lpstr>
      </vt:variant>
      <vt:variant>
        <vt:i4>49</vt:i4>
      </vt:variant>
    </vt:vector>
  </HeadingPairs>
  <TitlesOfParts>
    <vt:vector size="50" baseType="lpstr">
      <vt:lpstr>Apresentação_estácio_2016_</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vector>
  </TitlesOfParts>
  <Company>Estácio de Sá</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Luís Salgueiro</dc:creator>
  <cp:lastModifiedBy>maq</cp:lastModifiedBy>
  <cp:revision>1006</cp:revision>
  <dcterms:created xsi:type="dcterms:W3CDTF">2014-11-17T17:44:06Z</dcterms:created>
  <dcterms:modified xsi:type="dcterms:W3CDTF">2018-09-07T19:53:06Z</dcterms:modified>
  <cp:version>2</cp:version>
</cp:coreProperties>
</file>