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56" r:id="rId2"/>
    <p:sldId id="259" r:id="rId3"/>
    <p:sldId id="260" r:id="rId4"/>
    <p:sldId id="257" r:id="rId5"/>
    <p:sldId id="287" r:id="rId6"/>
    <p:sldId id="289" r:id="rId7"/>
    <p:sldId id="290" r:id="rId8"/>
    <p:sldId id="261" r:id="rId9"/>
    <p:sldId id="291" r:id="rId10"/>
    <p:sldId id="288" r:id="rId11"/>
    <p:sldId id="292" r:id="rId12"/>
    <p:sldId id="310" r:id="rId13"/>
    <p:sldId id="311" r:id="rId14"/>
    <p:sldId id="312" r:id="rId15"/>
    <p:sldId id="294" r:id="rId16"/>
    <p:sldId id="313" r:id="rId17"/>
    <p:sldId id="314" r:id="rId18"/>
    <p:sldId id="315" r:id="rId19"/>
    <p:sldId id="316" r:id="rId20"/>
    <p:sldId id="323" r:id="rId21"/>
    <p:sldId id="325" r:id="rId22"/>
    <p:sldId id="324" r:id="rId23"/>
    <p:sldId id="317" r:id="rId24"/>
    <p:sldId id="320" r:id="rId25"/>
    <p:sldId id="329" r:id="rId26"/>
    <p:sldId id="330" r:id="rId27"/>
    <p:sldId id="331" r:id="rId28"/>
    <p:sldId id="332" r:id="rId29"/>
    <p:sldId id="333" r:id="rId30"/>
    <p:sldId id="334" r:id="rId31"/>
    <p:sldId id="319" r:id="rId32"/>
    <p:sldId id="326" r:id="rId33"/>
    <p:sldId id="327" r:id="rId34"/>
    <p:sldId id="328" r:id="rId35"/>
    <p:sldId id="321" r:id="rId36"/>
    <p:sldId id="306" r:id="rId37"/>
    <p:sldId id="335" r:id="rId38"/>
    <p:sldId id="336" r:id="rId39"/>
    <p:sldId id="337" r:id="rId40"/>
    <p:sldId id="338" r:id="rId41"/>
    <p:sldId id="339" r:id="rId42"/>
    <p:sldId id="340" r:id="rId43"/>
    <p:sldId id="348" r:id="rId44"/>
    <p:sldId id="286" r:id="rId45"/>
    <p:sldId id="258" r:id="rId4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6334E"/>
    <a:srgbClr val="264A76"/>
    <a:srgbClr val="3AB09C"/>
    <a:srgbClr val="E06B0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76" autoAdjust="0"/>
    <p:restoredTop sz="94660"/>
  </p:normalViewPr>
  <p:slideViewPr>
    <p:cSldViewPr>
      <p:cViewPr varScale="1">
        <p:scale>
          <a:sx n="106" d="100"/>
          <a:sy n="106" d="100"/>
        </p:scale>
        <p:origin x="-118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AD12EF-1170-436C-BE1B-7852EBFB085E}" type="datetimeFigureOut">
              <a:rPr lang="pt-BR" smtClean="0"/>
              <a:pPr/>
              <a:t>15/08/2017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3FD2E8-649B-4A74-94E6-320F192DC00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2047197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D559A0-00C7-4788-A762-D487B46E5CCD}" type="datetimeFigureOut">
              <a:rPr lang="pt-BR" smtClean="0"/>
              <a:pPr/>
              <a:t>15/08/2017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46133-019B-4654-B02D-602962D5E96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71183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ão 20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3252" y="1371"/>
            <a:ext cx="9157252" cy="6856629"/>
          </a:xfrm>
          <a:prstGeom prst="rect">
            <a:avLst/>
          </a:prstGeom>
        </p:spPr>
      </p:pic>
      <p:sp>
        <p:nvSpPr>
          <p:cNvPr id="8" name="Retângulo 7"/>
          <p:cNvSpPr/>
          <p:nvPr userDrawn="1"/>
        </p:nvSpPr>
        <p:spPr>
          <a:xfrm>
            <a:off x="-13252" y="3933056"/>
            <a:ext cx="9157252" cy="1944216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450312"/>
            <a:ext cx="4499992" cy="1586293"/>
          </a:xfrm>
          <a:prstGeom prst="rect">
            <a:avLst/>
          </a:prstGeom>
        </p:spPr>
      </p:pic>
      <p:sp>
        <p:nvSpPr>
          <p:cNvPr id="6" name="Pentágono 5"/>
          <p:cNvSpPr/>
          <p:nvPr userDrawn="1"/>
        </p:nvSpPr>
        <p:spPr>
          <a:xfrm flipV="1">
            <a:off x="0" y="2447176"/>
            <a:ext cx="5580112" cy="45719"/>
          </a:xfrm>
          <a:prstGeom prst="homePlate">
            <a:avLst/>
          </a:prstGeom>
          <a:solidFill>
            <a:srgbClr val="06334E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chemeClr val="tx2">
                    <a:lumMod val="75000"/>
                  </a:schemeClr>
                </a:solidFill>
              </a:ln>
            </a:endParaRPr>
          </a:p>
        </p:txBody>
      </p:sp>
      <p:pic>
        <p:nvPicPr>
          <p:cNvPr id="10" name="Imagem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56151" y="2087613"/>
            <a:ext cx="3206528" cy="76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2883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ão 2020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29128" y="323708"/>
            <a:ext cx="2014415" cy="478805"/>
          </a:xfrm>
          <a:prstGeom prst="rect">
            <a:avLst/>
          </a:prstGeom>
        </p:spPr>
      </p:pic>
      <p:sp>
        <p:nvSpPr>
          <p:cNvPr id="13" name="Retângulo 12"/>
          <p:cNvSpPr/>
          <p:nvPr userDrawn="1"/>
        </p:nvSpPr>
        <p:spPr>
          <a:xfrm>
            <a:off x="-20140" y="13094"/>
            <a:ext cx="6328984" cy="1008112"/>
          </a:xfrm>
          <a:prstGeom prst="rect">
            <a:avLst/>
          </a:prstGeom>
          <a:solidFill>
            <a:srgbClr val="083E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Retângulo 13"/>
          <p:cNvSpPr/>
          <p:nvPr userDrawn="1"/>
        </p:nvSpPr>
        <p:spPr>
          <a:xfrm>
            <a:off x="6325657" y="13094"/>
            <a:ext cx="196385" cy="1008112"/>
          </a:xfrm>
          <a:prstGeom prst="rect">
            <a:avLst/>
          </a:prstGeom>
          <a:solidFill>
            <a:srgbClr val="B0E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 userDrawn="1"/>
        </p:nvSpPr>
        <p:spPr>
          <a:xfrm>
            <a:off x="6538681" y="13094"/>
            <a:ext cx="196385" cy="1008112"/>
          </a:xfrm>
          <a:prstGeom prst="rect">
            <a:avLst/>
          </a:prstGeom>
          <a:solidFill>
            <a:srgbClr val="83B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 userDrawn="1"/>
        </p:nvSpPr>
        <p:spPr>
          <a:xfrm>
            <a:off x="6751879" y="13094"/>
            <a:ext cx="196385" cy="1008112"/>
          </a:xfrm>
          <a:prstGeom prst="rect">
            <a:avLst/>
          </a:prstGeom>
          <a:solidFill>
            <a:srgbClr val="30A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682060"/>
            <a:ext cx="9144000" cy="17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6622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ão 2020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3252" y="685"/>
            <a:ext cx="9157252" cy="685662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05485" y="2347766"/>
            <a:ext cx="3337139" cy="793202"/>
          </a:xfrm>
          <a:prstGeom prst="rect">
            <a:avLst/>
          </a:prstGeom>
        </p:spPr>
      </p:pic>
      <p:sp>
        <p:nvSpPr>
          <p:cNvPr id="12" name="CaixaDeTexto 11"/>
          <p:cNvSpPr txBox="1"/>
          <p:nvPr userDrawn="1"/>
        </p:nvSpPr>
        <p:spPr>
          <a:xfrm>
            <a:off x="459099" y="2346946"/>
            <a:ext cx="36631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6334E"/>
                </a:solidFill>
                <a:latin typeface="+mn-lt"/>
                <a:cs typeface="Arial" panose="020B0604020202020204" pitchFamily="34" charset="0"/>
              </a:rPr>
              <a:t>Obrigado!</a:t>
            </a:r>
          </a:p>
        </p:txBody>
      </p:sp>
    </p:spTree>
    <p:extLst>
      <p:ext uri="{BB962C8B-B14F-4D97-AF65-F5344CB8AC3E}">
        <p14:creationId xmlns:p14="http://schemas.microsoft.com/office/powerpoint/2010/main" xmlns="" val="484065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7446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luizlobato0101@gmail.com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8.png"/><Relationship Id="rId4" Type="http://schemas.openxmlformats.org/officeDocument/2006/relationships/image" Target="../media/image2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mailto:luizlobato0101@gmail.com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luizlobato0101.com.br/QUASEMILALUNO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2267744" y="5497487"/>
            <a:ext cx="4320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LOGÍSTICA - Nova Iguaçu / Duque de Caxias – 2017.02</a:t>
            </a:r>
            <a:endParaRPr lang="pt-BR" sz="1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0" y="2825750"/>
            <a:ext cx="914400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GST 1225 </a:t>
            </a:r>
            <a:endParaRPr lang="pt-BR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Comunicação Organizacional</a:t>
            </a:r>
            <a:endParaRPr lang="pt-BR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4925" y="4581525"/>
            <a:ext cx="9037638" cy="6159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2B4475"/>
              </a:buClr>
              <a:defRPr/>
            </a:pPr>
            <a:r>
              <a:rPr lang="pt-BR" sz="3400" b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Prof. Adm. </a:t>
            </a:r>
            <a:r>
              <a:rPr lang="pt-BR" sz="3400" b="1" i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Msc</a:t>
            </a:r>
            <a:r>
              <a:rPr lang="pt-BR" sz="3400" b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Luiz Cláudio Brites Lobato</a:t>
            </a:r>
          </a:p>
        </p:txBody>
      </p:sp>
    </p:spTree>
    <p:extLst>
      <p:ext uri="{BB962C8B-B14F-4D97-AF65-F5344CB8AC3E}">
        <p14:creationId xmlns:p14="http://schemas.microsoft.com/office/powerpoint/2010/main" xmlns="" val="2922132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5496" y="394941"/>
            <a:ext cx="626469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pt-BR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comunicação no ambiente organizacional</a:t>
            </a:r>
            <a:endParaRPr lang="pt-BR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6618288"/>
            <a:ext cx="354647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2B4475"/>
              </a:buClr>
              <a:defRPr/>
            </a:pP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Prof. Adm. </a:t>
            </a:r>
            <a:r>
              <a:rPr lang="pt-BR" sz="14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Msc</a:t>
            </a: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Luiz Cláudio Brites Lobato</a:t>
            </a:r>
          </a:p>
        </p:txBody>
      </p:sp>
      <p:sp>
        <p:nvSpPr>
          <p:cNvPr id="6" name="Retângulo 5"/>
          <p:cNvSpPr/>
          <p:nvPr/>
        </p:nvSpPr>
        <p:spPr>
          <a:xfrm>
            <a:off x="0" y="0"/>
            <a:ext cx="6300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 1225 - 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Comunicação Organizacional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0" y="1923504"/>
            <a:ext cx="9144000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Ao final deste capítulo, objetivamos que o aluno seja capaz de identificar e se relacionar com:</a:t>
            </a:r>
          </a:p>
          <a:p>
            <a:endParaRPr lang="pt-BR" dirty="0" smtClean="0"/>
          </a:p>
          <a:p>
            <a:pPr>
              <a:lnSpc>
                <a:spcPct val="150000"/>
              </a:lnSpc>
            </a:pPr>
            <a:r>
              <a:rPr lang="pt-BR" dirty="0" smtClean="0"/>
              <a:t>•  As principais características da Pesquisa Operacional; 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•  Fatores determinantes na para o uso da Pesquisa Operacional; 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•  Aplicação dos conceitos da Pesquisa Operacional; 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•  Identificar os conceitos iniciais para a construção de Modelos de Pesquisa Operacional; 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•  Conhecer exemplos de aplicação prática de Modelos de Pesquisa Operacional;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 •  Identificar os conceitos iniciais para a construção de grafos; 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•  Conhecer exemplos de aplicação prática de grafos; 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•  Identificar os conceitos iniciais para a varredura de uma Árvore Binária; 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•  Conhecer exemplos de aplicação de varredura de uma Árvore Binária.</a:t>
            </a:r>
            <a:endParaRPr lang="pt-BR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6048672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Resultado de imagem para comunicação nas empresa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400302" y="5210982"/>
            <a:ext cx="1708201" cy="14401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09072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7795564" y="1196184"/>
            <a:ext cx="1187747" cy="151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6618288"/>
            <a:ext cx="354647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2B4475"/>
              </a:buClr>
              <a:defRPr/>
            </a:pP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Prof. Adm. </a:t>
            </a:r>
            <a:r>
              <a:rPr lang="pt-BR" sz="14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Msc</a:t>
            </a: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Luiz Cláudio Brites Lobato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5496" y="394941"/>
            <a:ext cx="626469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pt-BR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comunicação no ambiente organizacional</a:t>
            </a:r>
            <a:endParaRPr lang="pt-BR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pic>
        <p:nvPicPr>
          <p:cNvPr id="10" name="Picture 2" descr="Resultado de imagem para comunicação nas empres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956375" y="5679800"/>
            <a:ext cx="1152127" cy="971342"/>
          </a:xfrm>
          <a:prstGeom prst="rect">
            <a:avLst/>
          </a:prstGeom>
          <a:noFill/>
        </p:spPr>
      </p:pic>
      <p:sp>
        <p:nvSpPr>
          <p:cNvPr id="7" name="Retângulo 6"/>
          <p:cNvSpPr/>
          <p:nvPr/>
        </p:nvSpPr>
        <p:spPr>
          <a:xfrm>
            <a:off x="0" y="0"/>
            <a:ext cx="6300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 1225 - 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Comunicação Organizacional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0" y="1052736"/>
            <a:ext cx="91440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À procura de definição</a:t>
            </a:r>
          </a:p>
          <a:p>
            <a:endParaRPr lang="pt-BR" dirty="0" smtClean="0"/>
          </a:p>
          <a:p>
            <a:pPr algn="just"/>
            <a:r>
              <a:rPr lang="pt-BR" dirty="0" smtClean="0"/>
              <a:t>Iremos discutir o conceito de comunicação, bem como analisar como se dá o processo de comunicação nas organizações. Para isso, vamos começar mostrando a complexidade do termo, o seu surgimento e as transformações que ocorreram.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Também vamos analisar a distinção entre comunicação e informação e evidenciar como a comunicação pode, e é um diferencial cada vez mais efetivo para as organizações se estabelecerem num mundo de elevada competitividade e desafios.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A comunicação é uma atividade inerente à ação humana e nos distingue, inclusive, dos animais e de outras formas de vida. 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Desde que a humanidade surgiu, buscamos formas de nos comunicar. E é justamente essa busca incessante que nos faz avançar de forma considerável, desde as primeiras formas, por meio de grunhidos, passando pelos elementos pictográficos desenhados em cavernas, até o desenvolvimento do alfabeto e, posteriormente, da escrita e da impressão, </a:t>
            </a:r>
          </a:p>
          <a:p>
            <a:pPr algn="just"/>
            <a:r>
              <a:rPr lang="pt-BR" dirty="0" smtClean="0"/>
              <a:t>até chegar ao desenvolvimento dos meios de comunicação, da internet, </a:t>
            </a:r>
          </a:p>
          <a:p>
            <a:pPr algn="just"/>
            <a:r>
              <a:rPr lang="pt-BR" dirty="0" smtClean="0"/>
              <a:t>das redes sociais.</a:t>
            </a:r>
          </a:p>
        </p:txBody>
      </p:sp>
    </p:spTree>
    <p:extLst>
      <p:ext uri="{BB962C8B-B14F-4D97-AF65-F5344CB8AC3E}">
        <p14:creationId xmlns:p14="http://schemas.microsoft.com/office/powerpoint/2010/main" xmlns="" val="1309072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7795564" y="1196184"/>
            <a:ext cx="1187747" cy="151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6618288"/>
            <a:ext cx="354647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2B4475"/>
              </a:buClr>
              <a:defRPr/>
            </a:pP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Prof. Adm. </a:t>
            </a:r>
            <a:r>
              <a:rPr lang="pt-BR" sz="14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Msc</a:t>
            </a: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Luiz Cláudio Brites Lobato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5496" y="394941"/>
            <a:ext cx="626469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pt-BR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comunicação no ambiente organizacional</a:t>
            </a:r>
            <a:endParaRPr lang="pt-BR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pic>
        <p:nvPicPr>
          <p:cNvPr id="10" name="Picture 2" descr="Resultado de imagem para comunicação nas empres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956375" y="5679800"/>
            <a:ext cx="1152127" cy="971342"/>
          </a:xfrm>
          <a:prstGeom prst="rect">
            <a:avLst/>
          </a:prstGeom>
          <a:noFill/>
        </p:spPr>
      </p:pic>
      <p:sp>
        <p:nvSpPr>
          <p:cNvPr id="7" name="Retângulo 6"/>
          <p:cNvSpPr/>
          <p:nvPr/>
        </p:nvSpPr>
        <p:spPr>
          <a:xfrm>
            <a:off x="0" y="0"/>
            <a:ext cx="6300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 1225 - 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Comunicação Organizacional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0" y="1052736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À procura de definição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É uma evolução fantástica e que nos torna únicos, além de permitir que nos conectemos aos nossos semelhantes e ao mundo como um todo.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Todo esse processo tem ocorrido de forma rápida e intensa e ainda segue em curso, com muitas novas descobertas e formas de comunicação que surgem com enorme frequência, visando diminuir a distância, nos aproximar, resolver problemas etc.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230" y="3323385"/>
            <a:ext cx="6672018" cy="3312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6876256" y="3573016"/>
            <a:ext cx="21602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Petróglifo conhecido como Pedra do Ingá localizado na cidade de Ingá. </a:t>
            </a:r>
          </a:p>
          <a:p>
            <a:r>
              <a:rPr lang="pt-BR" dirty="0" smtClean="0"/>
              <a:t>Paraíba - Brasil</a:t>
            </a:r>
          </a:p>
          <a:p>
            <a:r>
              <a:rPr lang="pt-BR" dirty="0" smtClean="0"/>
              <a:t>Fonte:</a:t>
            </a:r>
          </a:p>
          <a:p>
            <a:r>
              <a:rPr lang="pt-BR" dirty="0" smtClean="0"/>
              <a:t>Leonardo H Chaves.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309072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7795564" y="1196184"/>
            <a:ext cx="1187747" cy="151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6618288"/>
            <a:ext cx="354647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2B4475"/>
              </a:buClr>
              <a:defRPr/>
            </a:pP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Prof. Adm. </a:t>
            </a:r>
            <a:r>
              <a:rPr lang="pt-BR" sz="14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Msc</a:t>
            </a: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Luiz Cláudio Brites Lobato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5496" y="394941"/>
            <a:ext cx="626469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pt-BR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comunicação no ambiente organizacional</a:t>
            </a:r>
            <a:endParaRPr lang="pt-BR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0"/>
            <a:ext cx="6300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 1225 - 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Comunicação Organizacional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0" y="1052736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À procura de definição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Ao longo da nossa história, podemos perceber que a comunicação acaba se tornando a expressão que passa a designar inúmeros processos antes denominados de formas distintas. Sim, até que isso ocorresse, chamávamos cada ação de forma específica, como explica Vera Veiga França (2010), ao lembrar que tudo passa a ser chamado comunicação: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780928"/>
            <a:ext cx="8784976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Resultado de imagem para comunicação nas empresa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956375" y="5679800"/>
            <a:ext cx="1152127" cy="9713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09072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7795564" y="1196184"/>
            <a:ext cx="1187747" cy="151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6618288"/>
            <a:ext cx="354647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2B4475"/>
              </a:buClr>
              <a:defRPr/>
            </a:pP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Prof. Adm. </a:t>
            </a:r>
            <a:r>
              <a:rPr lang="pt-BR" sz="14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Msc</a:t>
            </a: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Luiz Cláudio Brites Lobato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5496" y="394941"/>
            <a:ext cx="626469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pt-BR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comunicação no ambiente organizacional</a:t>
            </a:r>
            <a:endParaRPr lang="pt-BR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0"/>
            <a:ext cx="6300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 1225 - 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Comunicação Organizacional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0" name="Picture 2" descr="Resultado de imagem para comunicação nas empres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956375" y="5679800"/>
            <a:ext cx="1152127" cy="971342"/>
          </a:xfrm>
          <a:prstGeom prst="rect">
            <a:avLst/>
          </a:prstGeom>
          <a:noFill/>
        </p:spPr>
      </p:pic>
      <p:sp>
        <p:nvSpPr>
          <p:cNvPr id="11" name="Retângulo 10"/>
          <p:cNvSpPr/>
          <p:nvPr/>
        </p:nvSpPr>
        <p:spPr>
          <a:xfrm>
            <a:off x="0" y="1052736"/>
            <a:ext cx="91440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À procura de definição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A mesma autora lembra que a palavra </a:t>
            </a:r>
            <a:r>
              <a:rPr lang="pt-BR" b="1" dirty="0" smtClean="0"/>
              <a:t>comunicação é recente e o seu uso </a:t>
            </a:r>
            <a:r>
              <a:rPr lang="pt-BR" dirty="0" smtClean="0"/>
              <a:t>para diversas aplicações começa a se dar a partir da segunda metade do século XX, já que antes “se nomeavam as práticas, os procedimentos, os objetos: era a linguagem; a retórica; os arautos; os </a:t>
            </a:r>
            <a:r>
              <a:rPr lang="pt-BR" i="1" dirty="0" err="1" smtClean="0"/>
              <a:t>avizzi</a:t>
            </a:r>
            <a:r>
              <a:rPr lang="pt-BR" i="1" dirty="0" smtClean="0"/>
              <a:t>; o jornal (...)”. (FRANÇA, Vera Veiga;</a:t>
            </a:r>
            <a:r>
              <a:rPr lang="pt-BR" dirty="0" smtClean="0"/>
              <a:t>2010: 41)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Assim, podemos considerar que ao longo do tempo muitas definições foram sendo atribuídas à comunicação e hoje, num simples “</a:t>
            </a:r>
            <a:r>
              <a:rPr lang="pt-BR" dirty="0" err="1" smtClean="0"/>
              <a:t>googlada</a:t>
            </a:r>
            <a:r>
              <a:rPr lang="pt-BR" dirty="0" smtClean="0"/>
              <a:t>” (“</a:t>
            </a:r>
            <a:r>
              <a:rPr lang="pt-BR" dirty="0" err="1" smtClean="0"/>
              <a:t>googar</a:t>
            </a:r>
            <a:r>
              <a:rPr lang="pt-BR" dirty="0" smtClean="0"/>
              <a:t>” ou “</a:t>
            </a:r>
            <a:r>
              <a:rPr lang="pt-BR" dirty="0" err="1" smtClean="0"/>
              <a:t>guglar</a:t>
            </a:r>
            <a:r>
              <a:rPr lang="pt-BR" dirty="0" smtClean="0"/>
              <a:t>”, num neologismo que define a execução de pesquisas que utilizam o Google), é possível encontrar inúmeras definições para a palavra.</a:t>
            </a:r>
          </a:p>
          <a:p>
            <a:pPr algn="just"/>
            <a:r>
              <a:rPr lang="pt-BR" dirty="0" smtClean="0"/>
              <a:t>Quantas você imagina encontrar?</a:t>
            </a:r>
          </a:p>
          <a:p>
            <a:pPr algn="just"/>
            <a:r>
              <a:rPr lang="pt-BR" dirty="0" smtClean="0"/>
              <a:t>Uma, duas, três, dez? Muito mais que isso. São 150.000.000 resultados!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Isso mesmo. E vão desde a definição clássica do dicionário, o que aponta a palavra como um substantivo feminino, para designar tanto a ação de transmitir e receber uma mensagem, quanto a informação transmitida, ou seja, o conteúdo mostrado, passando pela </a:t>
            </a:r>
          </a:p>
          <a:p>
            <a:pPr algn="just"/>
            <a:r>
              <a:rPr lang="pt-BR" dirty="0" smtClean="0"/>
              <a:t>Wikipédia que, por sua vez, define comunicação como “um campo de conhecimento</a:t>
            </a:r>
          </a:p>
          <a:p>
            <a:pPr algn="just"/>
            <a:r>
              <a:rPr lang="pt-BR" dirty="0" smtClean="0"/>
              <a:t>Acadêmico que estuda os processos de comunicação humana”.</a:t>
            </a:r>
          </a:p>
        </p:txBody>
      </p:sp>
    </p:spTree>
    <p:extLst>
      <p:ext uri="{BB962C8B-B14F-4D97-AF65-F5344CB8AC3E}">
        <p14:creationId xmlns:p14="http://schemas.microsoft.com/office/powerpoint/2010/main" xmlns="" val="1309072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7795564" y="1196184"/>
            <a:ext cx="1187747" cy="151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6618288"/>
            <a:ext cx="354647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2B4475"/>
              </a:buClr>
              <a:defRPr/>
            </a:pP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Prof. Adm. </a:t>
            </a:r>
            <a:r>
              <a:rPr lang="pt-BR" sz="14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Msc</a:t>
            </a: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Luiz Cláudio Brites Lobato</a:t>
            </a:r>
          </a:p>
        </p:txBody>
      </p:sp>
      <p:sp>
        <p:nvSpPr>
          <p:cNvPr id="7" name="Retângulo 6"/>
          <p:cNvSpPr/>
          <p:nvPr/>
        </p:nvSpPr>
        <p:spPr>
          <a:xfrm>
            <a:off x="395536" y="1124744"/>
            <a:ext cx="30755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1.1 Definições Preliminares</a:t>
            </a:r>
            <a:endParaRPr lang="pt-BR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5496" y="394941"/>
            <a:ext cx="626469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pt-BR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comunicação no ambiente organizacional</a:t>
            </a:r>
            <a:endParaRPr lang="pt-BR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pic>
        <p:nvPicPr>
          <p:cNvPr id="13" name="Picture 2" descr="Resultado de imagem para comunicação nas empres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8244407" y="912934"/>
            <a:ext cx="720079" cy="607088"/>
          </a:xfrm>
          <a:prstGeom prst="rect">
            <a:avLst/>
          </a:prstGeom>
          <a:noFill/>
        </p:spPr>
      </p:pic>
      <p:sp>
        <p:nvSpPr>
          <p:cNvPr id="8" name="Retângulo 7"/>
          <p:cNvSpPr/>
          <p:nvPr/>
        </p:nvSpPr>
        <p:spPr>
          <a:xfrm>
            <a:off x="0" y="0"/>
            <a:ext cx="6300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 1225 - 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Comunicação Organizacional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628800"/>
            <a:ext cx="892899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1043" y="3848819"/>
            <a:ext cx="8905453" cy="2748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09072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7795564" y="1196184"/>
            <a:ext cx="1187747" cy="151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6618288"/>
            <a:ext cx="354647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2B4475"/>
              </a:buClr>
              <a:defRPr/>
            </a:pP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Prof. Adm. </a:t>
            </a:r>
            <a:r>
              <a:rPr lang="pt-BR" sz="14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Msc</a:t>
            </a: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Luiz Cláudio Brites Lobato</a:t>
            </a:r>
          </a:p>
        </p:txBody>
      </p:sp>
      <p:sp>
        <p:nvSpPr>
          <p:cNvPr id="7" name="Retângulo 6"/>
          <p:cNvSpPr/>
          <p:nvPr/>
        </p:nvSpPr>
        <p:spPr>
          <a:xfrm>
            <a:off x="395536" y="1124744"/>
            <a:ext cx="30755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1.1 Definições Preliminares</a:t>
            </a:r>
            <a:endParaRPr lang="pt-BR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5496" y="394941"/>
            <a:ext cx="626469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pt-BR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comunicação no ambiente organizacional</a:t>
            </a:r>
            <a:endParaRPr lang="pt-BR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pic>
        <p:nvPicPr>
          <p:cNvPr id="13" name="Picture 2" descr="Resultado de imagem para comunicação nas empres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956375" y="5679800"/>
            <a:ext cx="1152127" cy="971342"/>
          </a:xfrm>
          <a:prstGeom prst="rect">
            <a:avLst/>
          </a:prstGeom>
          <a:noFill/>
        </p:spPr>
      </p:pic>
      <p:sp>
        <p:nvSpPr>
          <p:cNvPr id="8" name="Retângulo 7"/>
          <p:cNvSpPr/>
          <p:nvPr/>
        </p:nvSpPr>
        <p:spPr>
          <a:xfrm>
            <a:off x="0" y="0"/>
            <a:ext cx="6300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 1225 - 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Comunicação Organizacional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0" y="1628800"/>
            <a:ext cx="90364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Margarida </a:t>
            </a:r>
            <a:r>
              <a:rPr lang="pt-BR" dirty="0" err="1" smtClean="0"/>
              <a:t>Kunsch</a:t>
            </a:r>
            <a:r>
              <a:rPr lang="pt-BR" dirty="0" smtClean="0"/>
              <a:t> (2003), uma importante autora do campo da comunicação corporativa, alerta para a necessidade de a comunicação ser entendida muito além da mera transmissão de informações. 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Isso não significa que a autora considere a transmissão de informação um processo simples. Na verdade, o que ela aponta é a complexidade da comunicação no ambiente corporativo deve e vai muito além da transmissão da informação, devendo ser vista como “um ato de comunhão de ideias e o estabelecimento de um diálogo”. (KUNSCH,2003:161)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Mas antes de entrar nessa parte, de abordarmos a comunicação nas empresas, vamos avançar um pouco mais na definição da comunicação e dos elementos que a compõem.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Podemos compreender que, no emaranhado de significados os quais a comunicação reúne, temos desde a troca de informações, passando pela definição de campo, área de conhecimento e até disciplina, e também a ideia de compartilhamento, </a:t>
            </a:r>
          </a:p>
          <a:p>
            <a:pPr algn="just"/>
            <a:r>
              <a:rPr lang="pt-BR" dirty="0" smtClean="0"/>
              <a:t>de comunhão de ideias.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309072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7795564" y="1196184"/>
            <a:ext cx="1187747" cy="151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6618288"/>
            <a:ext cx="354647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2B4475"/>
              </a:buClr>
              <a:defRPr/>
            </a:pP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Prof. Adm. </a:t>
            </a:r>
            <a:r>
              <a:rPr lang="pt-BR" sz="14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Msc</a:t>
            </a: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Luiz Cláudio Brites Lobato</a:t>
            </a:r>
          </a:p>
        </p:txBody>
      </p:sp>
      <p:sp>
        <p:nvSpPr>
          <p:cNvPr id="7" name="Retângulo 6"/>
          <p:cNvSpPr/>
          <p:nvPr/>
        </p:nvSpPr>
        <p:spPr>
          <a:xfrm>
            <a:off x="395536" y="1124744"/>
            <a:ext cx="30755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1.1 Definições Preliminares</a:t>
            </a:r>
            <a:endParaRPr lang="pt-BR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5496" y="394941"/>
            <a:ext cx="626469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pt-BR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comunicação no ambiente organizacional</a:t>
            </a:r>
            <a:endParaRPr lang="pt-BR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pic>
        <p:nvPicPr>
          <p:cNvPr id="13" name="Picture 2" descr="Resultado de imagem para comunicação nas empres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956375" y="5679800"/>
            <a:ext cx="1152127" cy="971342"/>
          </a:xfrm>
          <a:prstGeom prst="rect">
            <a:avLst/>
          </a:prstGeom>
          <a:noFill/>
        </p:spPr>
      </p:pic>
      <p:sp>
        <p:nvSpPr>
          <p:cNvPr id="8" name="Retângulo 7"/>
          <p:cNvSpPr/>
          <p:nvPr/>
        </p:nvSpPr>
        <p:spPr>
          <a:xfrm>
            <a:off x="0" y="0"/>
            <a:ext cx="6300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 1225 - 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Comunicação Organizacional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07504" y="1484784"/>
            <a:ext cx="89289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Em todos esses significados, podemos compreender que a comunicação envolve diferentes elementos para que ocorra de forma efetiva. Em geral, o modelo tradicional de comunicação reúne o emissor, o receptor, a mensagem, o canal ou meio de comunicação e o código utilizado.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O </a:t>
            </a:r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emissor </a:t>
            </a:r>
            <a:r>
              <a:rPr lang="pt-BR" dirty="0" smtClean="0"/>
              <a:t>deve ser compreendido como aquele que detém e transmite a mensagem</a:t>
            </a:r>
            <a:r>
              <a:rPr lang="pt-BR" b="1" dirty="0" smtClean="0"/>
              <a:t>, </a:t>
            </a:r>
            <a:r>
              <a:rPr lang="pt-BR" dirty="0" smtClean="0"/>
              <a:t>enquanto o </a:t>
            </a:r>
            <a:r>
              <a:rPr lang="pt-B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receptor </a:t>
            </a:r>
            <a:r>
              <a:rPr lang="pt-BR" dirty="0" smtClean="0"/>
              <a:t>a recebe e a decodifica.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 </a:t>
            </a:r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mensagem </a:t>
            </a:r>
            <a:r>
              <a:rPr lang="pt-BR" dirty="0" smtClean="0"/>
              <a:t>é o objeto da comunicação, constituída por um conjunto de signos e sinais que constituem o </a:t>
            </a:r>
            <a:r>
              <a:rPr lang="pt-B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código.</a:t>
            </a:r>
          </a:p>
          <a:p>
            <a:pPr algn="just"/>
            <a:endParaRPr lang="pt-BR" b="1" dirty="0" smtClean="0"/>
          </a:p>
          <a:p>
            <a:pPr algn="just"/>
            <a:r>
              <a:rPr lang="pt-BR" dirty="0" smtClean="0"/>
              <a:t>O </a:t>
            </a:r>
            <a:r>
              <a:rPr lang="pt-B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canal ou mei</a:t>
            </a:r>
            <a:r>
              <a:rPr lang="pt-BR" b="1" dirty="0" smtClean="0">
                <a:solidFill>
                  <a:srgbClr val="00B050"/>
                </a:solidFill>
              </a:rPr>
              <a:t>o </a:t>
            </a:r>
            <a:r>
              <a:rPr lang="pt-BR" dirty="0" smtClean="0"/>
              <a:t>possibilita que a comunicação ocorra entre dois ou mais indivíduos.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E há ainda o </a:t>
            </a:r>
            <a:r>
              <a:rPr lang="pt-B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ambiente</a:t>
            </a:r>
            <a:r>
              <a:rPr lang="pt-BR" dirty="0" smtClean="0"/>
              <a:t>, que pode também interferir na comunicação, tanto no sentido de criar as condições mais propícias à sua ocorrência como também de impedir que se dê o processo da forma mais adequada.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309072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7795564" y="1196184"/>
            <a:ext cx="1187747" cy="151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6618288"/>
            <a:ext cx="354647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2B4475"/>
              </a:buClr>
              <a:defRPr/>
            </a:pP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Prof. Adm. </a:t>
            </a:r>
            <a:r>
              <a:rPr lang="pt-BR" sz="14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Msc</a:t>
            </a: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Luiz Cláudio Brites Lobato</a:t>
            </a:r>
          </a:p>
        </p:txBody>
      </p:sp>
      <p:sp>
        <p:nvSpPr>
          <p:cNvPr id="7" name="Retângulo 6"/>
          <p:cNvSpPr/>
          <p:nvPr/>
        </p:nvSpPr>
        <p:spPr>
          <a:xfrm>
            <a:off x="395536" y="1124744"/>
            <a:ext cx="30755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1.1 Definições Preliminares</a:t>
            </a:r>
            <a:endParaRPr lang="pt-BR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5496" y="394941"/>
            <a:ext cx="626469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pt-BR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comunicação no ambiente organizacional</a:t>
            </a:r>
            <a:endParaRPr lang="pt-BR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pic>
        <p:nvPicPr>
          <p:cNvPr id="13" name="Picture 2" descr="Resultado de imagem para comunicação nas empres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8172399" y="839584"/>
            <a:ext cx="936103" cy="789215"/>
          </a:xfrm>
          <a:prstGeom prst="rect">
            <a:avLst/>
          </a:prstGeom>
          <a:noFill/>
        </p:spPr>
      </p:pic>
      <p:sp>
        <p:nvSpPr>
          <p:cNvPr id="8" name="Retângulo 7"/>
          <p:cNvSpPr/>
          <p:nvPr/>
        </p:nvSpPr>
        <p:spPr>
          <a:xfrm>
            <a:off x="0" y="0"/>
            <a:ext cx="6300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 1225 - 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Comunicação Organizacional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0" y="1563757"/>
            <a:ext cx="914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Importante ressaltar que há uma mudança constante de papéis para que a comunicação efetivamente ocorra. Assim, o emissor é também receptor e vice-versa.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O que resulta desse processo é chamado de </a:t>
            </a:r>
            <a:r>
              <a:rPr lang="pt-BR" i="1" dirty="0" smtClean="0"/>
              <a:t>feedback, por possibilitar exatamente </a:t>
            </a:r>
            <a:r>
              <a:rPr lang="pt-BR" dirty="0" smtClean="0"/>
              <a:t>a retroalimentação do processo de comunicação, bem na lógica da ideia de comunhão, de compartilhamento.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Cabe também fazer referência ao fato de que a comunicação não deve ser entendida apenas no âmbito verbal. O âmbito não verbal é tão importante quanto o verbal e não deve nunca ser desconsiderado. Afinal, falamos com nosso silêncio, com o olhar, com nossos gestos, com nossas roupas e nossos suspiros!</a:t>
            </a:r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609" y="4653136"/>
            <a:ext cx="4464496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89930" y="4671066"/>
            <a:ext cx="4464496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09072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7795564" y="1196184"/>
            <a:ext cx="1187747" cy="151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6618288"/>
            <a:ext cx="354647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2B4475"/>
              </a:buClr>
              <a:defRPr/>
            </a:pP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Prof. Adm. </a:t>
            </a:r>
            <a:r>
              <a:rPr lang="pt-BR" sz="14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Msc</a:t>
            </a: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Luiz Cláudio Brites Lobato</a:t>
            </a:r>
          </a:p>
        </p:txBody>
      </p:sp>
      <p:sp>
        <p:nvSpPr>
          <p:cNvPr id="7" name="Retângulo 6"/>
          <p:cNvSpPr/>
          <p:nvPr/>
        </p:nvSpPr>
        <p:spPr>
          <a:xfrm>
            <a:off x="395536" y="1124744"/>
            <a:ext cx="30755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1.1 Definições Preliminares</a:t>
            </a:r>
            <a:endParaRPr lang="pt-BR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5496" y="394941"/>
            <a:ext cx="626469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pt-BR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comunicação no ambiente organizacional</a:t>
            </a:r>
            <a:endParaRPr lang="pt-BR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pic>
        <p:nvPicPr>
          <p:cNvPr id="13" name="Picture 2" descr="Resultado de imagem para comunicação nas empres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8172399" y="839584"/>
            <a:ext cx="936103" cy="789215"/>
          </a:xfrm>
          <a:prstGeom prst="rect">
            <a:avLst/>
          </a:prstGeom>
          <a:noFill/>
        </p:spPr>
      </p:pic>
      <p:sp>
        <p:nvSpPr>
          <p:cNvPr id="8" name="Retângulo 7"/>
          <p:cNvSpPr/>
          <p:nvPr/>
        </p:nvSpPr>
        <p:spPr>
          <a:xfrm>
            <a:off x="0" y="0"/>
            <a:ext cx="6300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 1225 - 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Comunicação Organizacional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0" y="1552724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E para que o outro nos compreenda, precisamos utilizar um código comum com outras pessoas envolvidas. Do contrário, teremos o famoso ruído, que acabará por impedir comunicação.</a:t>
            </a:r>
          </a:p>
          <a:p>
            <a:pPr algn="just"/>
            <a:endParaRPr lang="pt-BR" dirty="0" smtClean="0"/>
          </a:p>
          <a:p>
            <a:pPr algn="just"/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Ruído </a:t>
            </a:r>
            <a:r>
              <a:rPr lang="pt-BR" dirty="0" smtClean="0"/>
              <a:t>significa tudo que interfere no processo da comunicação e pode ser de ordem semântica (usar palavras ou expressões desconhecidas das pessoas a quem direcionamos a mensagem), fisiológica (deficiência auditiva, visual), psicológica (motivas por crenças, valores, preconceitos) ou física e mecânica (decorrentes de defeitos ou mau uso de equipamentos, excesso de barulho etc.).</a:t>
            </a:r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618129"/>
            <a:ext cx="699797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Resultado de imagem para comunicação nas empres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956375" y="5679800"/>
            <a:ext cx="1152127" cy="9713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09072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840906" y="3212976"/>
            <a:ext cx="217936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360040" y="2492896"/>
            <a:ext cx="5004048" cy="981075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GST 1225</a:t>
            </a:r>
            <a:endParaRPr lang="pt-BR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Comunicação Organizacional</a:t>
            </a:r>
            <a:endParaRPr lang="pt-BR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868144" y="2924944"/>
            <a:ext cx="327585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ct val="20000"/>
              </a:spcBef>
              <a:buClr>
                <a:srgbClr val="2B4475"/>
              </a:buClr>
              <a:buFont typeface="Wingdings" pitchFamily="2" charset="2"/>
              <a:buChar char="ü"/>
              <a:defRPr/>
            </a:pPr>
            <a:r>
              <a:rPr lang="pt-BR" sz="2000" b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Unidade: Nova Iguaçu</a:t>
            </a:r>
          </a:p>
          <a:p>
            <a:pPr lvl="2">
              <a:spcBef>
                <a:spcPct val="20000"/>
              </a:spcBef>
              <a:buClr>
                <a:srgbClr val="2B4475"/>
              </a:buClr>
              <a:buFont typeface="Wingdings" pitchFamily="2" charset="2"/>
              <a:buChar char="ü"/>
              <a:defRPr/>
            </a:pPr>
            <a:r>
              <a:rPr lang="pt-BR" sz="2000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Turma: </a:t>
            </a:r>
            <a:r>
              <a:rPr lang="pt-BR" sz="200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3014</a:t>
            </a:r>
            <a:endParaRPr lang="pt-BR" sz="2000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lvl="2">
              <a:spcBef>
                <a:spcPct val="20000"/>
              </a:spcBef>
              <a:buClr>
                <a:srgbClr val="2B4475"/>
              </a:buClr>
              <a:buFont typeface="Wingdings" pitchFamily="2" charset="2"/>
              <a:buChar char="ü"/>
              <a:defRPr/>
            </a:pPr>
            <a:r>
              <a:rPr lang="pt-BR" sz="20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Terça-feira</a:t>
            </a:r>
            <a:endParaRPr lang="pt-BR" sz="20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lvl="2">
              <a:spcBef>
                <a:spcPct val="20000"/>
              </a:spcBef>
              <a:buClr>
                <a:srgbClr val="2B4475"/>
              </a:buClr>
              <a:buFont typeface="Wingdings" pitchFamily="2" charset="2"/>
              <a:buChar char="ü"/>
              <a:defRPr/>
            </a:pPr>
            <a:r>
              <a:rPr lang="pt-BR" sz="20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18:30 </a:t>
            </a:r>
            <a:r>
              <a:rPr lang="pt-BR" sz="20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às </a:t>
            </a:r>
            <a:r>
              <a:rPr lang="pt-BR" sz="20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20:10</a:t>
            </a:r>
            <a:endParaRPr lang="pt-BR" sz="20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0" y="2060848"/>
            <a:ext cx="47160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defRPr/>
            </a:pPr>
            <a:r>
              <a:rPr lang="pt-BR" sz="2000" b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Prof. Adm. </a:t>
            </a:r>
            <a:r>
              <a:rPr lang="pt-BR" sz="2000" b="1" i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Msc</a:t>
            </a:r>
            <a:r>
              <a:rPr lang="pt-BR" sz="2000" b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Luiz Cláudio Brites Lobato</a:t>
            </a:r>
          </a:p>
        </p:txBody>
      </p:sp>
      <p:pic>
        <p:nvPicPr>
          <p:cNvPr id="13" name="Picture 2" descr="http://servicosweb.cnpq.br/wspessoa/servletrecuperafoto?tipo=1&amp;id=K4755251Z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6963" y="98702"/>
            <a:ext cx="2520950" cy="183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3260177"/>
            <a:ext cx="4680520" cy="254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22132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7795564" y="1196184"/>
            <a:ext cx="1187747" cy="151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6618288"/>
            <a:ext cx="354647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2B4475"/>
              </a:buClr>
              <a:defRPr/>
            </a:pP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Prof. Adm. </a:t>
            </a:r>
            <a:r>
              <a:rPr lang="pt-BR" sz="14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Msc</a:t>
            </a: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Luiz Cláudio Brites Lobato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5496" y="394941"/>
            <a:ext cx="626469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pt-BR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comunicação no ambiente organizacional</a:t>
            </a:r>
            <a:endParaRPr lang="pt-BR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pic>
        <p:nvPicPr>
          <p:cNvPr id="13" name="Picture 2" descr="Resultado de imagem para comunicação nas empres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8172399" y="839584"/>
            <a:ext cx="936103" cy="789215"/>
          </a:xfrm>
          <a:prstGeom prst="rect">
            <a:avLst/>
          </a:prstGeom>
          <a:noFill/>
        </p:spPr>
      </p:pic>
      <p:sp>
        <p:nvSpPr>
          <p:cNvPr id="8" name="Retângulo 7"/>
          <p:cNvSpPr/>
          <p:nvPr/>
        </p:nvSpPr>
        <p:spPr>
          <a:xfrm>
            <a:off x="0" y="0"/>
            <a:ext cx="6300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 1225 - 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Comunicação Organizacional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grpSp>
        <p:nvGrpSpPr>
          <p:cNvPr id="2" name="Grupo 11"/>
          <p:cNvGrpSpPr/>
          <p:nvPr/>
        </p:nvGrpSpPr>
        <p:grpSpPr>
          <a:xfrm>
            <a:off x="107504" y="1124744"/>
            <a:ext cx="5019650" cy="371276"/>
            <a:chOff x="107504" y="1124744"/>
            <a:chExt cx="5019650" cy="371276"/>
          </a:xfrm>
        </p:grpSpPr>
        <p:pic>
          <p:nvPicPr>
            <p:cNvPr id="10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504" y="1124744"/>
              <a:ext cx="5019650" cy="371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tângulo 10"/>
            <p:cNvSpPr/>
            <p:nvPr/>
          </p:nvSpPr>
          <p:spPr>
            <a:xfrm>
              <a:off x="1907704" y="1124744"/>
              <a:ext cx="320453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dirty="0" smtClean="0"/>
                <a:t>: </a:t>
              </a:r>
              <a:r>
                <a:rPr lang="pt-BR" b="1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Comunicação e/ou informação</a:t>
              </a:r>
              <a:endParaRPr lang="pt-BR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2" name="Retângulo 11"/>
          <p:cNvSpPr/>
          <p:nvPr/>
        </p:nvSpPr>
        <p:spPr>
          <a:xfrm>
            <a:off x="107504" y="1696740"/>
            <a:ext cx="89289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A </a:t>
            </a:r>
            <a:r>
              <a:rPr lang="pt-BR" b="1" dirty="0" smtClean="0"/>
              <a:t>comunicação </a:t>
            </a:r>
            <a:r>
              <a:rPr lang="pt-BR" dirty="0" smtClean="0"/>
              <a:t>pode ser entendida como um processo que se destina a tornar comum algo que se considera relevante. A comunicação, portanto, implica relação, troca, compartilhamento e é, portanto, complexa. Exige a participação de todos os envolvidos.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A </a:t>
            </a:r>
            <a:r>
              <a:rPr lang="pt-BR" b="1" dirty="0" smtClean="0"/>
              <a:t>informação, </a:t>
            </a:r>
            <a:r>
              <a:rPr lang="pt-BR" dirty="0" smtClean="0"/>
              <a:t>por sua vez, pode ser considerada a mensagem, aquilo que se deseja transmitir. Ela tem como matéria-prima os dados, sejam eles números, fatos, ocorrências e situações.</a:t>
            </a:r>
          </a:p>
          <a:p>
            <a:pPr algn="just"/>
            <a:endParaRPr lang="pt-BR" dirty="0" smtClean="0"/>
          </a:p>
        </p:txBody>
      </p:sp>
      <p:pic>
        <p:nvPicPr>
          <p:cNvPr id="3074" name="Picture 2" descr="Imagem relacionad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429000"/>
            <a:ext cx="3456384" cy="3208747"/>
          </a:xfrm>
          <a:prstGeom prst="rect">
            <a:avLst/>
          </a:prstGeom>
          <a:noFill/>
        </p:spPr>
      </p:pic>
      <p:pic>
        <p:nvPicPr>
          <p:cNvPr id="3076" name="Picture 4" descr="Resultado de imagem para informaçã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3501008"/>
            <a:ext cx="3300663" cy="3125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09072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7795564" y="1196184"/>
            <a:ext cx="1187747" cy="151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6618288"/>
            <a:ext cx="354647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2B4475"/>
              </a:buClr>
              <a:defRPr/>
            </a:pP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Prof. Adm. </a:t>
            </a:r>
            <a:r>
              <a:rPr lang="pt-BR" sz="14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Msc</a:t>
            </a: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Luiz Cláudio Brites Lobato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5496" y="394941"/>
            <a:ext cx="626469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pt-BR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comunicação no ambiente organizacional</a:t>
            </a:r>
            <a:endParaRPr lang="pt-BR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pic>
        <p:nvPicPr>
          <p:cNvPr id="13" name="Picture 2" descr="Resultado de imagem para comunicação nas empres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8172399" y="839584"/>
            <a:ext cx="936103" cy="789215"/>
          </a:xfrm>
          <a:prstGeom prst="rect">
            <a:avLst/>
          </a:prstGeom>
          <a:noFill/>
        </p:spPr>
      </p:pic>
      <p:sp>
        <p:nvSpPr>
          <p:cNvPr id="8" name="Retângulo 7"/>
          <p:cNvSpPr/>
          <p:nvPr/>
        </p:nvSpPr>
        <p:spPr>
          <a:xfrm>
            <a:off x="0" y="0"/>
            <a:ext cx="6300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 1225 - 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Comunicação Organizacional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grpSp>
        <p:nvGrpSpPr>
          <p:cNvPr id="2" name="Grupo 11"/>
          <p:cNvGrpSpPr/>
          <p:nvPr/>
        </p:nvGrpSpPr>
        <p:grpSpPr>
          <a:xfrm>
            <a:off x="107504" y="1124744"/>
            <a:ext cx="5019650" cy="371276"/>
            <a:chOff x="107504" y="1124744"/>
            <a:chExt cx="5019650" cy="371276"/>
          </a:xfrm>
        </p:grpSpPr>
        <p:pic>
          <p:nvPicPr>
            <p:cNvPr id="10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504" y="1124744"/>
              <a:ext cx="5019650" cy="371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tângulo 10"/>
            <p:cNvSpPr/>
            <p:nvPr/>
          </p:nvSpPr>
          <p:spPr>
            <a:xfrm>
              <a:off x="1907704" y="1124744"/>
              <a:ext cx="320453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dirty="0" smtClean="0"/>
                <a:t>: </a:t>
              </a:r>
              <a:r>
                <a:rPr lang="pt-BR" b="1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Comunicação e/ou informação</a:t>
              </a:r>
              <a:endParaRPr lang="pt-BR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2" name="Retângulo 11"/>
          <p:cNvSpPr/>
          <p:nvPr/>
        </p:nvSpPr>
        <p:spPr>
          <a:xfrm>
            <a:off x="107504" y="1574790"/>
            <a:ext cx="89289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A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informação </a:t>
            </a:r>
            <a:r>
              <a:rPr lang="pt-BR" dirty="0" smtClean="0"/>
              <a:t>é constituída por dados com algum significado, propósito e valor. Ou seja, para que os dados transformem-se em informação, precisam ser analisados, interpretados e convertidos em um material que seja útil e significativo para o receptor (tomador de decisão). 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Para esclarecer essa questão, vários estudiosos costumam definir dados como um elemento sintático e informação como um elemento semântico cujo significado é representado pelos dados. (TERCIOTTI e MACARENCO, 2013:23).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As autoras apontam três aspectos que devem ser considerados para que a informação seja considerada útil. São eles: o </a:t>
            </a:r>
            <a:r>
              <a:rPr lang="pt-BR" b="1" dirty="0" smtClean="0"/>
              <a:t>tempo, o conteúdo e a forma.</a:t>
            </a:r>
            <a:endParaRPr lang="pt-BR" dirty="0" smtClean="0"/>
          </a:p>
        </p:txBody>
      </p:sp>
      <p:sp>
        <p:nvSpPr>
          <p:cNvPr id="14" name="Retângulo 13"/>
          <p:cNvSpPr/>
          <p:nvPr/>
        </p:nvSpPr>
        <p:spPr>
          <a:xfrm>
            <a:off x="0" y="4437112"/>
            <a:ext cx="91440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smtClean="0">
                <a:solidFill>
                  <a:srgbClr val="C00000"/>
                </a:solidFill>
              </a:rPr>
              <a:t>Tempo: a informação para ser útil deve ser oportuna e atualizada, visando possibilitar a ação e a tomada de decisões. </a:t>
            </a:r>
          </a:p>
          <a:p>
            <a:pPr algn="just"/>
            <a:endParaRPr lang="pt-BR" sz="800" dirty="0" smtClean="0">
              <a:solidFill>
                <a:srgbClr val="C00000"/>
              </a:solidFill>
            </a:endParaRPr>
          </a:p>
          <a:p>
            <a:pPr algn="just"/>
            <a:r>
              <a:rPr lang="pt-BR" b="1" dirty="0" smtClean="0">
                <a:solidFill>
                  <a:schemeClr val="tx2"/>
                </a:solidFill>
              </a:rPr>
              <a:t>Conteúdo: exige qualidade, a precisão e a confiabilidade (informação livre de erros), além de ser completa deve ser capaz de atender às necessidades da pessoa a quem se destina. </a:t>
            </a:r>
          </a:p>
          <a:p>
            <a:pPr algn="just"/>
            <a:endParaRPr lang="pt-BR" sz="800" dirty="0" smtClean="0">
              <a:solidFill>
                <a:schemeClr val="tx2"/>
              </a:solidFill>
            </a:endParaRPr>
          </a:p>
          <a:p>
            <a:pPr algn="just"/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  <a:t>Forma: relacionada à clareza e à facilidade de compreensão, devendo, assim, ser ordenada, além de “apresentada em mídia adequada”.</a:t>
            </a:r>
            <a:endParaRPr lang="pt-BR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9072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7795564" y="1196184"/>
            <a:ext cx="1187747" cy="151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6618288"/>
            <a:ext cx="354647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2B4475"/>
              </a:buClr>
              <a:defRPr/>
            </a:pP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Prof. Adm. </a:t>
            </a:r>
            <a:r>
              <a:rPr lang="pt-BR" sz="14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Msc</a:t>
            </a: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Luiz Cláudio Brites Lobato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5496" y="394941"/>
            <a:ext cx="626469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pt-BR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comunicação no ambiente organizacional</a:t>
            </a:r>
            <a:endParaRPr lang="pt-BR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pic>
        <p:nvPicPr>
          <p:cNvPr id="13" name="Picture 2" descr="Resultado de imagem para comunicação nas empres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8172399" y="839584"/>
            <a:ext cx="936103" cy="789215"/>
          </a:xfrm>
          <a:prstGeom prst="rect">
            <a:avLst/>
          </a:prstGeom>
          <a:noFill/>
        </p:spPr>
      </p:pic>
      <p:sp>
        <p:nvSpPr>
          <p:cNvPr id="8" name="Retângulo 7"/>
          <p:cNvSpPr/>
          <p:nvPr/>
        </p:nvSpPr>
        <p:spPr>
          <a:xfrm>
            <a:off x="0" y="0"/>
            <a:ext cx="6300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 1225 - 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Comunicação Organizacional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grpSp>
        <p:nvGrpSpPr>
          <p:cNvPr id="2" name="Grupo 11"/>
          <p:cNvGrpSpPr/>
          <p:nvPr/>
        </p:nvGrpSpPr>
        <p:grpSpPr>
          <a:xfrm>
            <a:off x="107504" y="1124744"/>
            <a:ext cx="5019650" cy="371276"/>
            <a:chOff x="107504" y="1124744"/>
            <a:chExt cx="5019650" cy="371276"/>
          </a:xfrm>
        </p:grpSpPr>
        <p:pic>
          <p:nvPicPr>
            <p:cNvPr id="10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504" y="1124744"/>
              <a:ext cx="5019650" cy="371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tângulo 10"/>
            <p:cNvSpPr/>
            <p:nvPr/>
          </p:nvSpPr>
          <p:spPr>
            <a:xfrm>
              <a:off x="1907704" y="1124744"/>
              <a:ext cx="320453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dirty="0" smtClean="0"/>
                <a:t>: </a:t>
              </a:r>
              <a:r>
                <a:rPr lang="pt-BR" b="1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Comunicação e/ou informação</a:t>
              </a:r>
              <a:endParaRPr lang="pt-BR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2" name="Retângulo 11"/>
          <p:cNvSpPr/>
          <p:nvPr/>
        </p:nvSpPr>
        <p:spPr>
          <a:xfrm>
            <a:off x="0" y="1700808"/>
            <a:ext cx="9144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A comunicação tem, segundo as mesmas autoras, quatro importantes funções:</a:t>
            </a:r>
          </a:p>
          <a:p>
            <a:pPr algn="just"/>
            <a:r>
              <a:rPr lang="pt-BR" b="1" dirty="0" smtClean="0"/>
              <a:t>controle, motivação, expressão emocional e informação.</a:t>
            </a:r>
          </a:p>
          <a:p>
            <a:pPr algn="just"/>
            <a:endParaRPr lang="pt-BR" b="1" dirty="0" smtClean="0"/>
          </a:p>
          <a:p>
            <a:pPr algn="just"/>
            <a:r>
              <a:rPr lang="pt-BR" b="1" dirty="0" smtClean="0"/>
              <a:t>No caso do controle, </a:t>
            </a:r>
            <a:r>
              <a:rPr lang="pt-BR" dirty="0" smtClean="0"/>
              <a:t>se relaciona aos comportamentos dos membros de um determinado grupo e está relacionada à autoridade e ao poder.</a:t>
            </a:r>
          </a:p>
          <a:p>
            <a:pPr algn="just"/>
            <a:endParaRPr lang="pt-BR" dirty="0" smtClean="0"/>
          </a:p>
          <a:p>
            <a:pPr algn="just"/>
            <a:r>
              <a:rPr lang="pt-BR" b="1" dirty="0" smtClean="0"/>
              <a:t>Já a motivação </a:t>
            </a:r>
            <a:r>
              <a:rPr lang="pt-BR" dirty="0" smtClean="0"/>
              <a:t>está relacionada à importância de “deixar claro o que deve ser feito e qual deve ser o desempenho de cada um, constituindo um reforço ao comportamento esperado”. </a:t>
            </a:r>
          </a:p>
          <a:p>
            <a:pPr algn="just"/>
            <a:endParaRPr lang="pt-BR" dirty="0" smtClean="0"/>
          </a:p>
          <a:p>
            <a:pPr algn="just"/>
            <a:r>
              <a:rPr lang="pt-BR" b="1" dirty="0" smtClean="0"/>
              <a:t>Já a expressão emocional </a:t>
            </a:r>
            <a:r>
              <a:rPr lang="pt-BR" dirty="0" smtClean="0"/>
              <a:t>refere-se aos sentimentos, “facilitando a demonstração de satisfação ou de frustração por parte dos indivíduos”.</a:t>
            </a:r>
          </a:p>
          <a:p>
            <a:pPr algn="just"/>
            <a:endParaRPr lang="pt-BR" dirty="0" smtClean="0"/>
          </a:p>
          <a:p>
            <a:pPr algn="just"/>
            <a:r>
              <a:rPr lang="pt-BR" b="1" dirty="0" smtClean="0"/>
              <a:t>Por fim, as informações </a:t>
            </a:r>
            <a:r>
              <a:rPr lang="pt-BR" dirty="0" smtClean="0"/>
              <a:t>devem ser fornecidas para “criação de alternativas de solução de problemas ou para servir de base à tomada de decisão”. </a:t>
            </a:r>
          </a:p>
          <a:p>
            <a:pPr algn="r"/>
            <a:r>
              <a:rPr lang="pt-BR" dirty="0" smtClean="0"/>
              <a:t>(TERCIOTTI e MACARENCO, 2013:3)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309072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7795564" y="1196184"/>
            <a:ext cx="1187747" cy="151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6618288"/>
            <a:ext cx="354647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2B4475"/>
              </a:buClr>
              <a:defRPr/>
            </a:pP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Prof. Adm. </a:t>
            </a:r>
            <a:r>
              <a:rPr lang="pt-BR" sz="14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Msc</a:t>
            </a: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Luiz Cláudio Brites Lobato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5496" y="394941"/>
            <a:ext cx="626469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pt-BR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comunicação no ambiente organizacional</a:t>
            </a:r>
            <a:endParaRPr lang="pt-BR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pic>
        <p:nvPicPr>
          <p:cNvPr id="13" name="Picture 2" descr="Resultado de imagem para comunicação nas empres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5497" y="5880145"/>
            <a:ext cx="936103" cy="789215"/>
          </a:xfrm>
          <a:prstGeom prst="rect">
            <a:avLst/>
          </a:prstGeom>
          <a:noFill/>
        </p:spPr>
      </p:pic>
      <p:sp>
        <p:nvSpPr>
          <p:cNvPr id="8" name="Retângulo 7"/>
          <p:cNvSpPr/>
          <p:nvPr/>
        </p:nvSpPr>
        <p:spPr>
          <a:xfrm>
            <a:off x="0" y="0"/>
            <a:ext cx="6300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 1225 - 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Comunicação Organizacional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39552" y="155679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b="1" dirty="0" smtClean="0"/>
              <a:t>Conceito de comunicação </a:t>
            </a:r>
          </a:p>
          <a:p>
            <a:r>
              <a:rPr lang="pt-BR" b="1" dirty="0" smtClean="0"/>
              <a:t>Comunicar significa: </a:t>
            </a:r>
          </a:p>
          <a:p>
            <a:r>
              <a:rPr lang="pt-BR" dirty="0" smtClean="0"/>
              <a:t>      •Tornar comum; </a:t>
            </a:r>
          </a:p>
          <a:p>
            <a:r>
              <a:rPr lang="pt-BR" dirty="0" smtClean="0"/>
              <a:t>      •Trocar informação e mensagens; </a:t>
            </a:r>
          </a:p>
          <a:p>
            <a:r>
              <a:rPr lang="pt-BR" dirty="0" smtClean="0"/>
              <a:t>      •Manter a interação. </a:t>
            </a:r>
          </a:p>
        </p:txBody>
      </p:sp>
      <p:grpSp>
        <p:nvGrpSpPr>
          <p:cNvPr id="14" name="Grupo 13"/>
          <p:cNvGrpSpPr/>
          <p:nvPr/>
        </p:nvGrpSpPr>
        <p:grpSpPr>
          <a:xfrm>
            <a:off x="107504" y="1124744"/>
            <a:ext cx="5019650" cy="371276"/>
            <a:chOff x="107504" y="1124744"/>
            <a:chExt cx="5019650" cy="371276"/>
          </a:xfrm>
        </p:grpSpPr>
        <p:pic>
          <p:nvPicPr>
            <p:cNvPr id="10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504" y="1124744"/>
              <a:ext cx="5019650" cy="371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tângulo 11"/>
            <p:cNvSpPr/>
            <p:nvPr/>
          </p:nvSpPr>
          <p:spPr>
            <a:xfrm>
              <a:off x="1907704" y="1124744"/>
              <a:ext cx="28813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b="1" dirty="0" smtClean="0"/>
                <a:t>: Resumindo tudo até agora.</a:t>
              </a:r>
              <a:endParaRPr lang="pt-BR" dirty="0"/>
            </a:p>
          </p:txBody>
        </p:sp>
      </p:grpSp>
      <p:sp>
        <p:nvSpPr>
          <p:cNvPr id="15" name="Retângulo 14"/>
          <p:cNvSpPr/>
          <p:nvPr/>
        </p:nvSpPr>
        <p:spPr>
          <a:xfrm>
            <a:off x="2915816" y="3391832"/>
            <a:ext cx="53640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Tipos de comunicação </a:t>
            </a:r>
          </a:p>
          <a:p>
            <a:r>
              <a:rPr lang="pt-BR" b="1" dirty="0" smtClean="0"/>
              <a:t>A comunicação pode ser: </a:t>
            </a:r>
            <a:endParaRPr lang="pt-BR" dirty="0" smtClean="0"/>
          </a:p>
          <a:p>
            <a:r>
              <a:rPr lang="pt-BR" dirty="0" smtClean="0"/>
              <a:t>      •Verbal – oralidade e escrita; </a:t>
            </a:r>
          </a:p>
          <a:p>
            <a:r>
              <a:rPr lang="pt-BR" dirty="0" smtClean="0"/>
              <a:t>      •Não verbal – gestos, postura, expressão facial etc. </a:t>
            </a:r>
          </a:p>
          <a:p>
            <a:endParaRPr lang="pt-BR" dirty="0" smtClean="0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1" y="1196752"/>
            <a:ext cx="3384377" cy="240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068960"/>
            <a:ext cx="2841707" cy="209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tângulo 15"/>
          <p:cNvSpPr/>
          <p:nvPr/>
        </p:nvSpPr>
        <p:spPr>
          <a:xfrm>
            <a:off x="1728192" y="512002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b="1" dirty="0" smtClean="0"/>
              <a:t>O corpo fala! </a:t>
            </a:r>
          </a:p>
          <a:p>
            <a:r>
              <a:rPr lang="pt-BR" b="1" dirty="0" smtClean="0"/>
              <a:t>Efeitos da comunicação verbal </a:t>
            </a:r>
          </a:p>
          <a:p>
            <a:r>
              <a:rPr lang="pt-BR" dirty="0" smtClean="0"/>
              <a:t>     •Palavra = 7%; </a:t>
            </a:r>
          </a:p>
          <a:p>
            <a:r>
              <a:rPr lang="pt-BR" dirty="0" smtClean="0"/>
              <a:t>     •Tom de voz = 38%; </a:t>
            </a:r>
          </a:p>
          <a:p>
            <a:r>
              <a:rPr lang="pt-BR" dirty="0" smtClean="0"/>
              <a:t>     •Postura corporal = 55%. 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4653136"/>
            <a:ext cx="4019550" cy="1956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09072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7795564" y="1196184"/>
            <a:ext cx="1187747" cy="151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6618288"/>
            <a:ext cx="354647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2B4475"/>
              </a:buClr>
              <a:defRPr/>
            </a:pP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Prof. Adm. </a:t>
            </a:r>
            <a:r>
              <a:rPr lang="pt-BR" sz="14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Msc</a:t>
            </a: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Luiz Cláudio Brites Lobato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5496" y="394941"/>
            <a:ext cx="626469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pt-BR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comunicação no ambiente organizacional</a:t>
            </a:r>
            <a:endParaRPr lang="pt-BR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pic>
        <p:nvPicPr>
          <p:cNvPr id="13" name="Picture 2" descr="Resultado de imagem para comunicação nas empres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8172399" y="839584"/>
            <a:ext cx="936103" cy="789215"/>
          </a:xfrm>
          <a:prstGeom prst="rect">
            <a:avLst/>
          </a:prstGeom>
          <a:noFill/>
        </p:spPr>
      </p:pic>
      <p:sp>
        <p:nvSpPr>
          <p:cNvPr id="8" name="Retângulo 7"/>
          <p:cNvSpPr/>
          <p:nvPr/>
        </p:nvSpPr>
        <p:spPr>
          <a:xfrm>
            <a:off x="0" y="0"/>
            <a:ext cx="6300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 1225 - 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Comunicação Organizacional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107504" y="1124744"/>
            <a:ext cx="7200800" cy="371276"/>
            <a:chOff x="107504" y="1124744"/>
            <a:chExt cx="7200800" cy="371276"/>
          </a:xfrm>
        </p:grpSpPr>
        <p:pic>
          <p:nvPicPr>
            <p:cNvPr id="10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504" y="1124744"/>
              <a:ext cx="7200800" cy="371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tângulo 10"/>
            <p:cNvSpPr/>
            <p:nvPr/>
          </p:nvSpPr>
          <p:spPr>
            <a:xfrm>
              <a:off x="2555776" y="1124744"/>
              <a:ext cx="468052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dirty="0" smtClean="0"/>
                <a:t>: Comunicação como estratégia de diferenciação</a:t>
              </a:r>
              <a:endParaRPr lang="pt-BR" dirty="0"/>
            </a:p>
          </p:txBody>
        </p:sp>
      </p:grpSp>
      <p:sp>
        <p:nvSpPr>
          <p:cNvPr id="14" name="Retângulo 13"/>
          <p:cNvSpPr/>
          <p:nvPr/>
        </p:nvSpPr>
        <p:spPr>
          <a:xfrm>
            <a:off x="0" y="162880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Depois de termos compreendido </a:t>
            </a:r>
            <a:r>
              <a:rPr lang="pt-BR" b="1" dirty="0" smtClean="0"/>
              <a:t>a importância da comunicação e sua distinção com informação, </a:t>
            </a:r>
            <a:r>
              <a:rPr lang="pt-BR" dirty="0" smtClean="0"/>
              <a:t>vamos focar agora na comunicação que ocorre no âmbito das empresas, normalmente </a:t>
            </a:r>
            <a:r>
              <a:rPr lang="pt-BR" b="1" dirty="0" smtClean="0"/>
              <a:t>chamada de comunicação organizacional ou comunicação empresarial.</a:t>
            </a:r>
          </a:p>
        </p:txBody>
      </p:sp>
      <p:pic>
        <p:nvPicPr>
          <p:cNvPr id="6146" name="Picture 2" descr="Resultado de imagem para ivy le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4437112"/>
            <a:ext cx="1728192" cy="2088232"/>
          </a:xfrm>
          <a:prstGeom prst="rect">
            <a:avLst/>
          </a:prstGeom>
          <a:noFill/>
        </p:spPr>
      </p:pic>
      <p:sp>
        <p:nvSpPr>
          <p:cNvPr id="15" name="Retângulo 14"/>
          <p:cNvSpPr/>
          <p:nvPr/>
        </p:nvSpPr>
        <p:spPr>
          <a:xfrm>
            <a:off x="3491880" y="2549803"/>
            <a:ext cx="56521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dirty="0" smtClean="0"/>
          </a:p>
          <a:p>
            <a:pPr algn="just"/>
            <a:r>
              <a:rPr lang="pt-BR" dirty="0" smtClean="0"/>
              <a:t>A primeira notícia que se tem a respeito data de 1906, quando um jornalista americano, chamado </a:t>
            </a:r>
            <a:r>
              <a:rPr lang="pt-BR" b="1" dirty="0" err="1" smtClean="0"/>
              <a:t>Ivy</a:t>
            </a:r>
            <a:r>
              <a:rPr lang="pt-BR" b="1" dirty="0" smtClean="0"/>
              <a:t> Lee</a:t>
            </a:r>
            <a:r>
              <a:rPr lang="pt-BR" dirty="0" smtClean="0"/>
              <a:t>, percebeu uma oportunidade de negócios diferenciada: assessorar empresários dos Estados Unidos a lidarem com a imprensa e, assim, construírem uma imagem mais positiva e favorável.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0" y="4494019"/>
            <a:ext cx="70922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dirty="0" smtClean="0"/>
          </a:p>
          <a:p>
            <a:pPr algn="just"/>
            <a:r>
              <a:rPr lang="pt-BR" dirty="0" err="1" smtClean="0"/>
              <a:t>Ivy</a:t>
            </a:r>
            <a:r>
              <a:rPr lang="pt-BR" dirty="0" smtClean="0"/>
              <a:t> Lee, que até então trabalhava numa redação de jornal, montou o que se considera o primeiro escritório destinado à atividade de </a:t>
            </a:r>
            <a:r>
              <a:rPr lang="pt-BR" b="1" dirty="0" smtClean="0"/>
              <a:t>assessoria de imprensa</a:t>
            </a:r>
            <a:r>
              <a:rPr lang="pt-BR" dirty="0" smtClean="0"/>
              <a:t>, que consiste em cuidar, basicamente, do relacionamento dos assessorados com a imprensa, por meio do envio de notícias e do atendimento de demandas dos repórteres que atuam em jornais, rádios, TVs e, claro, </a:t>
            </a:r>
            <a:r>
              <a:rPr lang="pt-BR" i="1" dirty="0" smtClean="0"/>
              <a:t>web.</a:t>
            </a:r>
          </a:p>
        </p:txBody>
      </p:sp>
      <p:pic>
        <p:nvPicPr>
          <p:cNvPr id="6148" name="Picture 4" descr="Resultado de imagem para ivy le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2582834"/>
            <a:ext cx="3365104" cy="2160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09072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7795564" y="1196184"/>
            <a:ext cx="1187747" cy="151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6618288"/>
            <a:ext cx="354647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2B4475"/>
              </a:buClr>
              <a:defRPr/>
            </a:pP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Prof. Adm. </a:t>
            </a:r>
            <a:r>
              <a:rPr lang="pt-BR" sz="14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Msc</a:t>
            </a: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Luiz Cláudio Brites Lobato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5496" y="394941"/>
            <a:ext cx="626469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pt-BR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comunicação no ambiente organizacional</a:t>
            </a:r>
            <a:endParaRPr lang="pt-BR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pic>
        <p:nvPicPr>
          <p:cNvPr id="13" name="Picture 2" descr="Resultado de imagem para comunicação nas empres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8172399" y="839584"/>
            <a:ext cx="936103" cy="789215"/>
          </a:xfrm>
          <a:prstGeom prst="rect">
            <a:avLst/>
          </a:prstGeom>
          <a:noFill/>
        </p:spPr>
      </p:pic>
      <p:sp>
        <p:nvSpPr>
          <p:cNvPr id="8" name="Retângulo 7"/>
          <p:cNvSpPr/>
          <p:nvPr/>
        </p:nvSpPr>
        <p:spPr>
          <a:xfrm>
            <a:off x="0" y="0"/>
            <a:ext cx="6300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 1225 - 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Comunicação Organizacional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grpSp>
        <p:nvGrpSpPr>
          <p:cNvPr id="2" name="Grupo 11"/>
          <p:cNvGrpSpPr/>
          <p:nvPr/>
        </p:nvGrpSpPr>
        <p:grpSpPr>
          <a:xfrm>
            <a:off x="107504" y="1124744"/>
            <a:ext cx="7200800" cy="371276"/>
            <a:chOff x="107504" y="1124744"/>
            <a:chExt cx="7200800" cy="371276"/>
          </a:xfrm>
        </p:grpSpPr>
        <p:pic>
          <p:nvPicPr>
            <p:cNvPr id="10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504" y="1124744"/>
              <a:ext cx="7200800" cy="371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tângulo 10"/>
            <p:cNvSpPr/>
            <p:nvPr/>
          </p:nvSpPr>
          <p:spPr>
            <a:xfrm>
              <a:off x="2555776" y="1124744"/>
              <a:ext cx="468052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dirty="0" smtClean="0"/>
                <a:t>: Comunicação como estratégia de diferenciação</a:t>
              </a:r>
              <a:endParaRPr lang="pt-BR" dirty="0"/>
            </a:p>
          </p:txBody>
        </p:sp>
      </p:grpSp>
      <p:sp>
        <p:nvSpPr>
          <p:cNvPr id="12" name="Retângulo 11"/>
          <p:cNvSpPr/>
          <p:nvPr/>
        </p:nvSpPr>
        <p:spPr>
          <a:xfrm>
            <a:off x="0" y="1484784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O primeiro </a:t>
            </a:r>
            <a:r>
              <a:rPr lang="pt-BR" b="1" dirty="0" smtClean="0"/>
              <a:t>“cliente” de </a:t>
            </a:r>
            <a:r>
              <a:rPr lang="pt-BR" b="1" dirty="0" err="1" smtClean="0"/>
              <a:t>Ivy</a:t>
            </a:r>
            <a:r>
              <a:rPr lang="pt-BR" b="1" dirty="0" smtClean="0"/>
              <a:t> Lee </a:t>
            </a:r>
            <a:r>
              <a:rPr lang="pt-BR" dirty="0" smtClean="0"/>
              <a:t>foi nada menos que o empresário </a:t>
            </a:r>
            <a:r>
              <a:rPr lang="pt-BR" b="1" dirty="0" smtClean="0"/>
              <a:t>John </a:t>
            </a:r>
            <a:r>
              <a:rPr lang="pt-BR" b="1" dirty="0" err="1" smtClean="0"/>
              <a:t>Rockefeller</a:t>
            </a:r>
            <a:r>
              <a:rPr lang="pt-BR" b="1" dirty="0" smtClean="0"/>
              <a:t>, </a:t>
            </a:r>
            <a:r>
              <a:rPr lang="pt-BR" dirty="0" smtClean="0"/>
              <a:t>conhecido pela sua imensa fortuna e, também, pela forma grotesca com que tratava os operários de suas fábricas e as pessoas em geral.</a:t>
            </a:r>
          </a:p>
          <a:p>
            <a:pPr algn="just"/>
            <a:r>
              <a:rPr lang="pt-BR" dirty="0" smtClean="0"/>
              <a:t>Lee o convenceu a </a:t>
            </a:r>
            <a:r>
              <a:rPr lang="pt-BR" b="1" dirty="0" smtClean="0"/>
              <a:t>mudar de postura e, assim, ter uma melhor reputação.</a:t>
            </a:r>
            <a:r>
              <a:rPr lang="pt-BR" dirty="0" smtClean="0"/>
              <a:t> O trabalho consistiu em duas estratégias bem conjugadas: </a:t>
            </a:r>
            <a:r>
              <a:rPr lang="pt-BR" b="1" dirty="0" smtClean="0"/>
              <a:t>mudar o comportamento do empresário, </a:t>
            </a:r>
            <a:r>
              <a:rPr lang="pt-BR" dirty="0" smtClean="0"/>
              <a:t>que passou a se portar de forma diferente e educada. E, </a:t>
            </a:r>
            <a:r>
              <a:rPr lang="pt-BR" b="1" dirty="0" smtClean="0"/>
              <a:t>claro, noticiar aquilo que ele (Rockfeller) e suas empresas faziam.</a:t>
            </a:r>
            <a:endParaRPr lang="pt-BR" b="1" dirty="0"/>
          </a:p>
        </p:txBody>
      </p:sp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645024"/>
            <a:ext cx="2502793" cy="2558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3" descr="Resultado de imagem para rockefeller cent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3212976"/>
            <a:ext cx="5732518" cy="3359890"/>
          </a:xfrm>
          <a:prstGeom prst="rect">
            <a:avLst/>
          </a:prstGeom>
          <a:noFill/>
        </p:spPr>
      </p:pic>
      <p:sp>
        <p:nvSpPr>
          <p:cNvPr id="16" name="Retângulo 15"/>
          <p:cNvSpPr/>
          <p:nvPr/>
        </p:nvSpPr>
        <p:spPr>
          <a:xfrm>
            <a:off x="755576" y="6237312"/>
            <a:ext cx="1708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John </a:t>
            </a:r>
            <a:r>
              <a:rPr lang="pt-BR" dirty="0" err="1" smtClean="0"/>
              <a:t>Rockefeller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309072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7795564" y="1196184"/>
            <a:ext cx="1187747" cy="151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6618288"/>
            <a:ext cx="354647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2B4475"/>
              </a:buClr>
              <a:defRPr/>
            </a:pP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Prof. Adm. </a:t>
            </a:r>
            <a:r>
              <a:rPr lang="pt-BR" sz="14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Msc</a:t>
            </a: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Luiz Cláudio Brites Lobato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5496" y="394941"/>
            <a:ext cx="626469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pt-BR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comunicação no ambiente organizacional</a:t>
            </a:r>
            <a:endParaRPr lang="pt-BR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pic>
        <p:nvPicPr>
          <p:cNvPr id="13" name="Picture 2" descr="Resultado de imagem para comunicação nas empres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8172399" y="839584"/>
            <a:ext cx="936103" cy="789215"/>
          </a:xfrm>
          <a:prstGeom prst="rect">
            <a:avLst/>
          </a:prstGeom>
          <a:noFill/>
        </p:spPr>
      </p:pic>
      <p:sp>
        <p:nvSpPr>
          <p:cNvPr id="8" name="Retângulo 7"/>
          <p:cNvSpPr/>
          <p:nvPr/>
        </p:nvSpPr>
        <p:spPr>
          <a:xfrm>
            <a:off x="0" y="0"/>
            <a:ext cx="6300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 1225 - 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Comunicação Organizacional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grpSp>
        <p:nvGrpSpPr>
          <p:cNvPr id="2" name="Grupo 11"/>
          <p:cNvGrpSpPr/>
          <p:nvPr/>
        </p:nvGrpSpPr>
        <p:grpSpPr>
          <a:xfrm>
            <a:off x="107504" y="1124744"/>
            <a:ext cx="7200800" cy="371276"/>
            <a:chOff x="107504" y="1124744"/>
            <a:chExt cx="7200800" cy="371276"/>
          </a:xfrm>
        </p:grpSpPr>
        <p:pic>
          <p:nvPicPr>
            <p:cNvPr id="10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504" y="1124744"/>
              <a:ext cx="7200800" cy="371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tângulo 10"/>
            <p:cNvSpPr/>
            <p:nvPr/>
          </p:nvSpPr>
          <p:spPr>
            <a:xfrm>
              <a:off x="2555776" y="1124744"/>
              <a:ext cx="468052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dirty="0" smtClean="0"/>
                <a:t>: Comunicação como estratégia de diferenciação</a:t>
              </a:r>
              <a:endParaRPr lang="pt-BR" dirty="0"/>
            </a:p>
          </p:txBody>
        </p:sp>
      </p:grpSp>
      <p:sp>
        <p:nvSpPr>
          <p:cNvPr id="12" name="Retângulo 11"/>
          <p:cNvSpPr/>
          <p:nvPr/>
        </p:nvSpPr>
        <p:spPr>
          <a:xfrm>
            <a:off x="2267744" y="1700808"/>
            <a:ext cx="68762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O presidente Franklin Roosevelt, eleito em 1932 e reeleito em 1936, foi um dos que recorreu às estratégias de comunicação para mobilizar a população em torno da superação dos problemas. Surgia assim o chamado </a:t>
            </a:r>
            <a:r>
              <a:rPr lang="pt-BR" i="1" dirty="0" err="1" smtClean="0"/>
              <a:t>New</a:t>
            </a:r>
            <a:r>
              <a:rPr lang="pt-BR" i="1" dirty="0" smtClean="0"/>
              <a:t> </a:t>
            </a:r>
            <a:r>
              <a:rPr lang="pt-BR" i="1" dirty="0" err="1" smtClean="0"/>
              <a:t>Deal</a:t>
            </a:r>
            <a:r>
              <a:rPr lang="pt-BR" i="1" dirty="0" smtClean="0"/>
              <a:t>, série de </a:t>
            </a:r>
            <a:r>
              <a:rPr lang="pt-BR" dirty="0" smtClean="0"/>
              <a:t>programas implementados e difundidos à exaustão pelo governo para recuperar e reformar a economia do país e convencer as pessoas de que precisavam passar por sacrifícios para superar a crise e fazer os EUA voltarem a crescer.</a:t>
            </a:r>
            <a:endParaRPr lang="pt-BR" dirty="0"/>
          </a:p>
        </p:txBody>
      </p:sp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628800"/>
            <a:ext cx="209550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0" y="3861048"/>
            <a:ext cx="68042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No Brasil, os primeiros registros da atividade não ocorreram muito mais tarde. Na verdade, há quem aponte o presidente Campos Sales, que governou entre 1898 e 1902, como o primeiro a utilizar os serviços de um jornalista, chamado Tobias Monteiro, do </a:t>
            </a:r>
            <a:r>
              <a:rPr lang="pt-BR" i="1" dirty="0" smtClean="0"/>
              <a:t>Jornal do </a:t>
            </a:r>
            <a:r>
              <a:rPr lang="pt-BR" i="1" dirty="0" err="1" smtClean="0"/>
              <a:t>Commercio</a:t>
            </a:r>
            <a:r>
              <a:rPr lang="pt-BR" i="1" dirty="0" smtClean="0"/>
              <a:t>, para divulgar a visita que fez à Europa. </a:t>
            </a:r>
            <a:r>
              <a:rPr lang="pt-BR" dirty="0" smtClean="0"/>
              <a:t>O jornalista viajou como secretário particular do presidente e publicou os relatos da viagem em jornais da época. Nilo Peçanha, por sua vez, entre 1908 e 1909, criou no Ministério da Agricultura, Indústria e Comércio a Seção de Publicações e Biblioteca para registrar tudo o que o governo fazia na área e, claro, fornecer notícias à imprensa.</a:t>
            </a:r>
            <a:endParaRPr lang="pt-BR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68388" y="3692547"/>
            <a:ext cx="2339752" cy="2869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09072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7795564" y="1196184"/>
            <a:ext cx="1187747" cy="151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6618288"/>
            <a:ext cx="354647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2B4475"/>
              </a:buClr>
              <a:defRPr/>
            </a:pP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Prof. Adm. </a:t>
            </a:r>
            <a:r>
              <a:rPr lang="pt-BR" sz="14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Msc</a:t>
            </a: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Luiz Cláudio Brites Lobato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5496" y="394941"/>
            <a:ext cx="626469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pt-BR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comunicação no ambiente organizacional</a:t>
            </a:r>
            <a:endParaRPr lang="pt-BR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pic>
        <p:nvPicPr>
          <p:cNvPr id="13" name="Picture 2" descr="Resultado de imagem para comunicação nas empres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8172399" y="839584"/>
            <a:ext cx="936103" cy="789215"/>
          </a:xfrm>
          <a:prstGeom prst="rect">
            <a:avLst/>
          </a:prstGeom>
          <a:noFill/>
        </p:spPr>
      </p:pic>
      <p:sp>
        <p:nvSpPr>
          <p:cNvPr id="8" name="Retângulo 7"/>
          <p:cNvSpPr/>
          <p:nvPr/>
        </p:nvSpPr>
        <p:spPr>
          <a:xfrm>
            <a:off x="0" y="0"/>
            <a:ext cx="6300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 1225 - 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Comunicação Organizacional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grpSp>
        <p:nvGrpSpPr>
          <p:cNvPr id="2" name="Grupo 11"/>
          <p:cNvGrpSpPr/>
          <p:nvPr/>
        </p:nvGrpSpPr>
        <p:grpSpPr>
          <a:xfrm>
            <a:off x="107504" y="1124744"/>
            <a:ext cx="7200800" cy="371276"/>
            <a:chOff x="107504" y="1124744"/>
            <a:chExt cx="7200800" cy="371276"/>
          </a:xfrm>
        </p:grpSpPr>
        <p:pic>
          <p:nvPicPr>
            <p:cNvPr id="10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504" y="1124744"/>
              <a:ext cx="7200800" cy="371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tângulo 10"/>
            <p:cNvSpPr/>
            <p:nvPr/>
          </p:nvSpPr>
          <p:spPr>
            <a:xfrm>
              <a:off x="2555776" y="1124744"/>
              <a:ext cx="468052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dirty="0" smtClean="0"/>
                <a:t>: Comunicação como estratégia de diferenciação</a:t>
              </a:r>
              <a:endParaRPr lang="pt-BR" dirty="0"/>
            </a:p>
          </p:txBody>
        </p:sp>
      </p:grpSp>
      <p:sp>
        <p:nvSpPr>
          <p:cNvPr id="12" name="Retângulo 11"/>
          <p:cNvSpPr/>
          <p:nvPr/>
        </p:nvSpPr>
        <p:spPr>
          <a:xfrm>
            <a:off x="54078" y="1628800"/>
            <a:ext cx="90364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De acordo com Wilson da Costa Bueno (2003), a comunicação empresarial, pensada de forma mais abrangente, é relativamente recente. “Na década de 1970, as empresas e associações, evidentemente, já se comunicavam.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Mas seria prematuro imaginar que se tivesse verdadeiramente uma </a:t>
            </a:r>
            <a:r>
              <a:rPr lang="pt-BR" b="1" dirty="0" smtClean="0"/>
              <a:t>comunicação empresarial,</a:t>
            </a:r>
          </a:p>
          <a:p>
            <a:pPr algn="just"/>
            <a:r>
              <a:rPr lang="pt-BR" dirty="0" smtClean="0"/>
              <a:t>no sentido amplo com que é conceituada hoje em dia”. </a:t>
            </a:r>
          </a:p>
          <a:p>
            <a:pPr algn="just"/>
            <a:endParaRPr lang="pt-BR" dirty="0" smtClean="0"/>
          </a:p>
        </p:txBody>
      </p:sp>
      <p:pic>
        <p:nvPicPr>
          <p:cNvPr id="40962" name="Picture 2" descr="Imagem relacionad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3573016"/>
            <a:ext cx="3131840" cy="3059833"/>
          </a:xfrm>
          <a:prstGeom prst="rect">
            <a:avLst/>
          </a:prstGeom>
          <a:noFill/>
        </p:spPr>
      </p:pic>
      <p:sp>
        <p:nvSpPr>
          <p:cNvPr id="14" name="Retângulo 13"/>
          <p:cNvSpPr/>
          <p:nvPr/>
        </p:nvSpPr>
        <p:spPr>
          <a:xfrm>
            <a:off x="107504" y="3501008"/>
            <a:ext cx="61206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O autor lembra ainda que a expressão “comunicação empresarial” era até desconhecida naquela época. Isso porque as atividades eram realizadas de forma isolada, com edição de informativos (os chamados </a:t>
            </a:r>
            <a:r>
              <a:rPr lang="pt-BR" i="1" dirty="0" err="1" smtClean="0"/>
              <a:t>house-organs</a:t>
            </a:r>
            <a:r>
              <a:rPr lang="pt-BR" i="1" dirty="0" smtClean="0"/>
              <a:t>), a atividade de assessoria </a:t>
            </a:r>
            <a:r>
              <a:rPr lang="pt-BR" dirty="0" smtClean="0"/>
              <a:t>de imprensa, a realização de eventos, ações de publicidade. 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Nada era articulado e muito menos pensado de forma integrada. As equipes, inclusive, eram muitas vezes distintas e não dispunham de qualquer planejamento comum.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309072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7795564" y="1196184"/>
            <a:ext cx="1187747" cy="151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6618288"/>
            <a:ext cx="354647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2B4475"/>
              </a:buClr>
              <a:defRPr/>
            </a:pP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Prof. Adm. </a:t>
            </a:r>
            <a:r>
              <a:rPr lang="pt-BR" sz="14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Msc</a:t>
            </a: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Luiz Cláudio Brites Lobato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5496" y="394941"/>
            <a:ext cx="626469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pt-BR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comunicação no ambiente organizacional</a:t>
            </a:r>
            <a:endParaRPr lang="pt-BR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pic>
        <p:nvPicPr>
          <p:cNvPr id="13" name="Picture 2" descr="Resultado de imagem para comunicação nas empres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8172399" y="839584"/>
            <a:ext cx="936103" cy="789215"/>
          </a:xfrm>
          <a:prstGeom prst="rect">
            <a:avLst/>
          </a:prstGeom>
          <a:noFill/>
        </p:spPr>
      </p:pic>
      <p:sp>
        <p:nvSpPr>
          <p:cNvPr id="8" name="Retângulo 7"/>
          <p:cNvSpPr/>
          <p:nvPr/>
        </p:nvSpPr>
        <p:spPr>
          <a:xfrm>
            <a:off x="0" y="0"/>
            <a:ext cx="6300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 1225 - 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Comunicação Organizacional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grpSp>
        <p:nvGrpSpPr>
          <p:cNvPr id="2" name="Grupo 11"/>
          <p:cNvGrpSpPr/>
          <p:nvPr/>
        </p:nvGrpSpPr>
        <p:grpSpPr>
          <a:xfrm>
            <a:off x="107504" y="1124744"/>
            <a:ext cx="7200800" cy="371276"/>
            <a:chOff x="107504" y="1124744"/>
            <a:chExt cx="7200800" cy="371276"/>
          </a:xfrm>
        </p:grpSpPr>
        <p:pic>
          <p:nvPicPr>
            <p:cNvPr id="10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504" y="1124744"/>
              <a:ext cx="7200800" cy="371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tângulo 10"/>
            <p:cNvSpPr/>
            <p:nvPr/>
          </p:nvSpPr>
          <p:spPr>
            <a:xfrm>
              <a:off x="2555776" y="1124744"/>
              <a:ext cx="468052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dirty="0" smtClean="0"/>
                <a:t>: Comunicação como estratégia de diferenciação</a:t>
              </a:r>
              <a:endParaRPr lang="pt-BR" dirty="0"/>
            </a:p>
          </p:txBody>
        </p:sp>
      </p:grpSp>
      <p:sp>
        <p:nvSpPr>
          <p:cNvPr id="12" name="Retângulo 11"/>
          <p:cNvSpPr/>
          <p:nvPr/>
        </p:nvSpPr>
        <p:spPr>
          <a:xfrm>
            <a:off x="0" y="16288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O propósito da comunicação nas organizações é contemplar os diferentes públicos de interesse, ou públicos-alvo, das organizações que são divididos em:</a:t>
            </a:r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35496" y="2272804"/>
            <a:ext cx="90364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  <a:t>Públicos essenciais: </a:t>
            </a:r>
            <a:r>
              <a:rPr lang="pt-BR" dirty="0" smtClean="0"/>
              <a:t>são aqueles “ligados ou não juridicamente à organização e dos quais ela depende para a sua constituição, manutenção de sua estrutura, sobrevivência e para a execução de suas atividades fim”.</a:t>
            </a:r>
          </a:p>
          <a:p>
            <a:r>
              <a:rPr lang="pt-BR" dirty="0" smtClean="0"/>
              <a:t> </a:t>
            </a:r>
          </a:p>
          <a:p>
            <a:pPr algn="just"/>
            <a:r>
              <a:rPr lang="pt-BR" dirty="0" smtClean="0"/>
              <a:t>Os públicos essenciais são divididos entre </a:t>
            </a:r>
            <a:r>
              <a:rPr lang="pt-BR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públicos constitutivos da organização</a:t>
            </a:r>
            <a:r>
              <a:rPr lang="pt-BR" dirty="0" smtClean="0"/>
              <a:t>: formados pelos investidores, sócios, diretores, conselhos administrativos, governo e autoridades governamentais, com poder de autorizar ou desautorizar; e </a:t>
            </a:r>
            <a:r>
              <a:rPr lang="pt-BR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públicos não constitutivos ou de sustentação: </a:t>
            </a:r>
            <a:r>
              <a:rPr lang="pt-BR" dirty="0" smtClean="0"/>
              <a:t>formados pelos colaboradores, fornecedores, clientes e consumidores, revendedores e concessionários, sócios de clubes, alunos e outros”.</a:t>
            </a:r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07504" y="4941168"/>
            <a:ext cx="90364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smtClean="0">
                <a:solidFill>
                  <a:srgbClr val="C00000"/>
                </a:solidFill>
              </a:rPr>
              <a:t>Públicos não essenciais: </a:t>
            </a:r>
            <a:r>
              <a:rPr lang="pt-BR" dirty="0" smtClean="0"/>
              <a:t>são os que não estão ligados à atividade fim da organização. </a:t>
            </a:r>
            <a:r>
              <a:rPr lang="pt-BR" b="1" dirty="0" smtClean="0"/>
              <a:t>São as redes de consultoria, </a:t>
            </a:r>
            <a:r>
              <a:rPr lang="pt-BR" dirty="0" smtClean="0"/>
              <a:t>que prestam serviços de divulgação e promoção, propaganda </a:t>
            </a:r>
            <a:r>
              <a:rPr lang="pt-BR" dirty="0" err="1" smtClean="0"/>
              <a:t>etc</a:t>
            </a:r>
            <a:r>
              <a:rPr lang="pt-BR" dirty="0" smtClean="0"/>
              <a:t>; </a:t>
            </a:r>
            <a:r>
              <a:rPr lang="pt-BR" b="1" dirty="0" smtClean="0"/>
              <a:t>as redes de setores associativos </a:t>
            </a:r>
            <a:r>
              <a:rPr lang="pt-BR" dirty="0" smtClean="0"/>
              <a:t>(associações de classe, conselhos profissionais, associações patronais, comerciais etc.);</a:t>
            </a:r>
            <a:r>
              <a:rPr lang="pt-BR" b="1" dirty="0" smtClean="0"/>
              <a:t> as redes de setores sindicais</a:t>
            </a:r>
            <a:r>
              <a:rPr lang="pt-BR" dirty="0" smtClean="0"/>
              <a:t>, que envolvem sindicatos; </a:t>
            </a:r>
            <a:r>
              <a:rPr lang="pt-BR" b="1" dirty="0" smtClean="0"/>
              <a:t>e as redes de setores da comunidade </a:t>
            </a:r>
            <a:r>
              <a:rPr lang="pt-BR" dirty="0" smtClean="0"/>
              <a:t>(associações beneficentes, </a:t>
            </a:r>
            <a:r>
              <a:rPr lang="pt-BR" dirty="0" err="1" smtClean="0"/>
              <a:t>ulturais</a:t>
            </a:r>
            <a:r>
              <a:rPr lang="pt-BR" dirty="0" smtClean="0"/>
              <a:t>, comerciais etc.).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309072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7795564" y="1196184"/>
            <a:ext cx="1187747" cy="151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6618288"/>
            <a:ext cx="354647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2B4475"/>
              </a:buClr>
              <a:defRPr/>
            </a:pP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Prof. Adm. </a:t>
            </a:r>
            <a:r>
              <a:rPr lang="pt-BR" sz="14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Msc</a:t>
            </a: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Luiz Cláudio Brites Lobato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5496" y="394941"/>
            <a:ext cx="626469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pt-BR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comunicação no ambiente organizacional</a:t>
            </a:r>
            <a:endParaRPr lang="pt-BR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pic>
        <p:nvPicPr>
          <p:cNvPr id="13" name="Picture 2" descr="Resultado de imagem para comunicação nas empres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8172399" y="839584"/>
            <a:ext cx="936103" cy="789215"/>
          </a:xfrm>
          <a:prstGeom prst="rect">
            <a:avLst/>
          </a:prstGeom>
          <a:noFill/>
        </p:spPr>
      </p:pic>
      <p:sp>
        <p:nvSpPr>
          <p:cNvPr id="8" name="Retângulo 7"/>
          <p:cNvSpPr/>
          <p:nvPr/>
        </p:nvSpPr>
        <p:spPr>
          <a:xfrm>
            <a:off x="0" y="0"/>
            <a:ext cx="6300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 1225 - 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Comunicação Organizacional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grpSp>
        <p:nvGrpSpPr>
          <p:cNvPr id="2" name="Grupo 11"/>
          <p:cNvGrpSpPr/>
          <p:nvPr/>
        </p:nvGrpSpPr>
        <p:grpSpPr>
          <a:xfrm>
            <a:off x="107504" y="1124744"/>
            <a:ext cx="7200800" cy="371276"/>
            <a:chOff x="107504" y="1124744"/>
            <a:chExt cx="7200800" cy="371276"/>
          </a:xfrm>
        </p:grpSpPr>
        <p:pic>
          <p:nvPicPr>
            <p:cNvPr id="10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504" y="1124744"/>
              <a:ext cx="7200800" cy="371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tângulo 10"/>
            <p:cNvSpPr/>
            <p:nvPr/>
          </p:nvSpPr>
          <p:spPr>
            <a:xfrm>
              <a:off x="2555776" y="1124744"/>
              <a:ext cx="468052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dirty="0" smtClean="0"/>
                <a:t>: Comunicação como estratégia de diferenciação</a:t>
              </a:r>
              <a:endParaRPr lang="pt-BR" dirty="0"/>
            </a:p>
          </p:txBody>
        </p:sp>
      </p:grpSp>
      <p:sp>
        <p:nvSpPr>
          <p:cNvPr id="12" name="Retângulo 11"/>
          <p:cNvSpPr/>
          <p:nvPr/>
        </p:nvSpPr>
        <p:spPr>
          <a:xfrm>
            <a:off x="0" y="1582341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Há ainda os chamados </a:t>
            </a:r>
            <a:r>
              <a:rPr lang="pt-BR" b="1" dirty="0" smtClean="0"/>
              <a:t>públicos de redes de interferência</a:t>
            </a:r>
            <a:r>
              <a:rPr lang="pt-BR" dirty="0" smtClean="0"/>
              <a:t>, “aqueles que tanto podem interferir de modo indesejável nas organizações quanto apoiá-las”.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Seriam os concorrentes, diretos e indiretos e os meios de comunicação de massa. 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Esses públicos são chamados de </a:t>
            </a:r>
            <a:r>
              <a:rPr lang="pt-BR" i="1" dirty="0" smtClean="0">
                <a:solidFill>
                  <a:srgbClr val="C00000"/>
                </a:solidFill>
              </a:rPr>
              <a:t>stakeholders,</a:t>
            </a:r>
            <a:r>
              <a:rPr lang="pt-BR" i="1" dirty="0" smtClean="0"/>
              <a:t> que podem ser definidos como </a:t>
            </a:r>
            <a:r>
              <a:rPr lang="pt-BR" dirty="0" smtClean="0"/>
              <a:t>públicos de interesse de uma organização, especialmente pelo impacto que podem causar ou por poderem ser afetados por ela, a organização.</a:t>
            </a:r>
            <a:endParaRPr lang="pt-BR" dirty="0"/>
          </a:p>
        </p:txBody>
      </p:sp>
      <p:pic>
        <p:nvPicPr>
          <p:cNvPr id="49154" name="Picture 2" descr="Imagem relacionad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3908678"/>
            <a:ext cx="4824536" cy="2688674"/>
          </a:xfrm>
          <a:prstGeom prst="rect">
            <a:avLst/>
          </a:prstGeom>
          <a:noFill/>
        </p:spPr>
      </p:pic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97871" y="3789040"/>
            <a:ext cx="42386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09072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servicosweb.cnpq.br/wspessoa/servletrecuperafoto?tipo=1&amp;id=K4755251Z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6963" y="98702"/>
            <a:ext cx="2520950" cy="183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3"/>
          <p:cNvSpPr>
            <a:spLocks noChangeArrowheads="1"/>
          </p:cNvSpPr>
          <p:nvPr/>
        </p:nvSpPr>
        <p:spPr bwMode="auto">
          <a:xfrm>
            <a:off x="6012160" y="5517232"/>
            <a:ext cx="3131840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e-mail: </a:t>
            </a:r>
            <a:r>
              <a:rPr lang="pt-BR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luizlobato0101@gmail.com</a:t>
            </a:r>
            <a:endParaRPr lang="pt-BR" sz="1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5496" y="2564904"/>
            <a:ext cx="8964612" cy="15204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Atuação: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BR" sz="16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Diretor Executivo do SINAERJ – (</a:t>
            </a:r>
            <a:r>
              <a:rPr lang="pt-BR" sz="10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SINDICATO DOS ADMINISTRADORES DO ESTADO DO RIO DE JANEIRO</a:t>
            </a:r>
            <a:r>
              <a:rPr lang="pt-BR" sz="16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BR" sz="16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Coordenador da Comissão de Relações de Trabalho do Conselho Regional de administração – </a:t>
            </a:r>
            <a:r>
              <a:rPr lang="pt-BR" sz="1600" b="1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CRA-RJ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BR" sz="1600" b="1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Presidente do Conselho Municipal de Trabalho Emprego e Renda – Nova Iguaçu - PMNI</a:t>
            </a:r>
            <a:endParaRPr lang="pt-BR" sz="1600" b="1" kern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BR" sz="16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Diretor Executivo da Assertiva Inteligência Empresarial </a:t>
            </a:r>
            <a:r>
              <a:rPr lang="pt-BR" sz="1600" b="1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pt-BR" sz="1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itchFamily="34" charset="-128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39800" y="4095002"/>
            <a:ext cx="5040312" cy="1662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sz="17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Formação:</a:t>
            </a:r>
          </a:p>
          <a:p>
            <a:pPr>
              <a:buFontTx/>
              <a:buChar char="•"/>
              <a:defRPr/>
            </a:pPr>
            <a:r>
              <a:rPr lang="pt-BR" sz="17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Administrador e Economista – UFRRJ / UNESA</a:t>
            </a:r>
          </a:p>
          <a:p>
            <a:pPr>
              <a:buFontTx/>
              <a:buChar char="•"/>
              <a:defRPr/>
            </a:pPr>
            <a:r>
              <a:rPr lang="pt-BR" sz="17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Especialista em Auditoria e Perícia Contábil - UNESA</a:t>
            </a:r>
          </a:p>
          <a:p>
            <a:pPr>
              <a:buFontTx/>
              <a:buChar char="•"/>
              <a:defRPr/>
            </a:pPr>
            <a:r>
              <a:rPr lang="pt-BR" sz="17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Mestre em Planejamento Urbano e Educação – UFRJ</a:t>
            </a:r>
          </a:p>
          <a:p>
            <a:pPr>
              <a:buFontTx/>
              <a:buChar char="•"/>
              <a:defRPr/>
            </a:pPr>
            <a:r>
              <a:rPr lang="pt-BR" sz="17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Diversas Especializações nas áreas de:</a:t>
            </a:r>
          </a:p>
          <a:p>
            <a:pPr lvl="1">
              <a:buFont typeface="Courier New" pitchFamily="49" charset="0"/>
              <a:buChar char="o"/>
              <a:defRPr/>
            </a:pPr>
            <a:r>
              <a:rPr lang="pt-BR" sz="17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Auditoria,  Perícia,  Contabilidade e  Educação. </a:t>
            </a: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0" y="-26988"/>
            <a:ext cx="4859338" cy="708026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  <a:t>APRESENTAÇÃO</a:t>
            </a:r>
            <a:endParaRPr lang="pt-BR" sz="4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itchFamily="82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0" y="1844824"/>
            <a:ext cx="55081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 CURRÍCULO DO PROFESSOR</a:t>
            </a:r>
          </a:p>
          <a:p>
            <a:pPr>
              <a:defRPr/>
            </a:pPr>
            <a:r>
              <a:rPr lang="pt-BR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pt-B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Adm. Msc. Luiz Cláudio Brites Lobato</a:t>
            </a:r>
            <a:endParaRPr lang="pt-BR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2" descr="C:\Users\maq\Desktop\FOTOS PARA O BLOG\LOGO 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3906937"/>
            <a:ext cx="2016125" cy="153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22132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7795564" y="1196184"/>
            <a:ext cx="1187747" cy="151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6618288"/>
            <a:ext cx="354647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2B4475"/>
              </a:buClr>
              <a:defRPr/>
            </a:pP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Prof. Adm. </a:t>
            </a:r>
            <a:r>
              <a:rPr lang="pt-BR" sz="14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Msc</a:t>
            </a: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Luiz Cláudio Brites Lobato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5496" y="394941"/>
            <a:ext cx="626469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pt-BR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comunicação no ambiente organizacional</a:t>
            </a:r>
            <a:endParaRPr lang="pt-BR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pic>
        <p:nvPicPr>
          <p:cNvPr id="13" name="Picture 2" descr="Resultado de imagem para comunicação nas empres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8172399" y="839584"/>
            <a:ext cx="936103" cy="789215"/>
          </a:xfrm>
          <a:prstGeom prst="rect">
            <a:avLst/>
          </a:prstGeom>
          <a:noFill/>
        </p:spPr>
      </p:pic>
      <p:sp>
        <p:nvSpPr>
          <p:cNvPr id="8" name="Retângulo 7"/>
          <p:cNvSpPr/>
          <p:nvPr/>
        </p:nvSpPr>
        <p:spPr>
          <a:xfrm>
            <a:off x="0" y="0"/>
            <a:ext cx="6300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 1225 - 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Comunicação Organizacional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grpSp>
        <p:nvGrpSpPr>
          <p:cNvPr id="2" name="Grupo 11"/>
          <p:cNvGrpSpPr/>
          <p:nvPr/>
        </p:nvGrpSpPr>
        <p:grpSpPr>
          <a:xfrm>
            <a:off x="107504" y="1124744"/>
            <a:ext cx="7200800" cy="371276"/>
            <a:chOff x="107504" y="1124744"/>
            <a:chExt cx="7200800" cy="371276"/>
          </a:xfrm>
        </p:grpSpPr>
        <p:pic>
          <p:nvPicPr>
            <p:cNvPr id="10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504" y="1124744"/>
              <a:ext cx="7200800" cy="371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tângulo 10"/>
            <p:cNvSpPr/>
            <p:nvPr/>
          </p:nvSpPr>
          <p:spPr>
            <a:xfrm>
              <a:off x="2555776" y="1124744"/>
              <a:ext cx="468052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dirty="0" smtClean="0"/>
                <a:t>: Comunicação como estratégia de diferenciação</a:t>
              </a:r>
              <a:endParaRPr lang="pt-BR" dirty="0"/>
            </a:p>
          </p:txBody>
        </p:sp>
      </p:grpSp>
      <p:sp>
        <p:nvSpPr>
          <p:cNvPr id="14" name="Retângulo 13"/>
          <p:cNvSpPr/>
          <p:nvPr/>
        </p:nvSpPr>
        <p:spPr>
          <a:xfrm>
            <a:off x="0" y="1556792"/>
            <a:ext cx="914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Quais são as funções e os objetivos da comunicação organizacional e que podem torná-la um diferencial competitivo?</a:t>
            </a:r>
          </a:p>
          <a:p>
            <a:pPr algn="just"/>
            <a:r>
              <a:rPr lang="pt-BR" dirty="0" smtClean="0"/>
              <a:t> </a:t>
            </a:r>
          </a:p>
          <a:p>
            <a:pPr algn="just"/>
            <a:r>
              <a:rPr lang="pt-BR" dirty="0" smtClean="0"/>
              <a:t>Podemos apontar como principais:</a:t>
            </a:r>
          </a:p>
          <a:p>
            <a:pPr algn="just"/>
            <a:endParaRPr lang="pt-BR" b="1" dirty="0" smtClean="0"/>
          </a:p>
          <a:p>
            <a:pPr algn="just"/>
            <a:r>
              <a:rPr lang="pt-BR" b="1" dirty="0" smtClean="0"/>
              <a:t>1. A construção e o fortalecimento da identidade e da imagem institucional, </a:t>
            </a:r>
            <a:r>
              <a:rPr lang="pt-BR" dirty="0" smtClean="0"/>
              <a:t>visando enfatizar os seus atributos diferenciados;</a:t>
            </a:r>
          </a:p>
          <a:p>
            <a:pPr algn="just"/>
            <a:endParaRPr lang="pt-BR" b="1" dirty="0" smtClean="0"/>
          </a:p>
          <a:p>
            <a:pPr algn="just"/>
            <a:r>
              <a:rPr lang="pt-BR" b="1" dirty="0" smtClean="0"/>
              <a:t>2. A comunicação permanente com a sociedade, visando informá-la sobre </a:t>
            </a:r>
            <a:r>
              <a:rPr lang="pt-BR" dirty="0" smtClean="0"/>
              <a:t>compromissos e contribuições que a organização apresenta, por meio de seus produtos e serviços;</a:t>
            </a:r>
          </a:p>
          <a:p>
            <a:pPr algn="just"/>
            <a:endParaRPr lang="pt-BR" b="1" dirty="0" smtClean="0"/>
          </a:p>
          <a:p>
            <a:pPr algn="just"/>
            <a:r>
              <a:rPr lang="pt-BR" b="1" dirty="0" smtClean="0"/>
              <a:t>3. A integração da sua força de trabalho, por meio do estabelecimento </a:t>
            </a:r>
            <a:r>
              <a:rPr lang="pt-BR" dirty="0" smtClean="0"/>
              <a:t>de canais eficazes de comunicação, bem como de eventos e atividades que promovam a valorização, o reconhecimento e o engajamento de todos os que trabalham na organização;</a:t>
            </a:r>
          </a:p>
          <a:p>
            <a:pPr algn="just"/>
            <a:endParaRPr lang="pt-BR" b="1" dirty="0" smtClean="0"/>
          </a:p>
          <a:p>
            <a:pPr algn="just"/>
            <a:r>
              <a:rPr lang="pt-BR" b="1" dirty="0" smtClean="0"/>
              <a:t>4. A criação e manutenção de canais de comunicação com todos os demais </a:t>
            </a:r>
            <a:r>
              <a:rPr lang="pt-BR" dirty="0" smtClean="0"/>
              <a:t>públicos de interesse, incluindo as diferentes esferas de governo (União, estados e municípios), bem como sindicatos, órgãos de classe, entre outras.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309072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7795564" y="1196184"/>
            <a:ext cx="1187747" cy="151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6618288"/>
            <a:ext cx="354647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2B4475"/>
              </a:buClr>
              <a:defRPr/>
            </a:pP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Prof. Adm. </a:t>
            </a:r>
            <a:r>
              <a:rPr lang="pt-BR" sz="14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Msc</a:t>
            </a: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Luiz Cláudio Brites Lobato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5496" y="394941"/>
            <a:ext cx="626469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pt-BR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comunicação no ambiente organizacional</a:t>
            </a:r>
            <a:endParaRPr lang="pt-BR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pic>
        <p:nvPicPr>
          <p:cNvPr id="13" name="Picture 2" descr="Resultado de imagem para comunicação nas empres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8172399" y="839584"/>
            <a:ext cx="936103" cy="789215"/>
          </a:xfrm>
          <a:prstGeom prst="rect">
            <a:avLst/>
          </a:prstGeom>
          <a:noFill/>
        </p:spPr>
      </p:pic>
      <p:sp>
        <p:nvSpPr>
          <p:cNvPr id="8" name="Retângulo 7"/>
          <p:cNvSpPr/>
          <p:nvPr/>
        </p:nvSpPr>
        <p:spPr>
          <a:xfrm>
            <a:off x="0" y="0"/>
            <a:ext cx="6300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 1225 - 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Comunicação Organizacional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107504" y="1124744"/>
            <a:ext cx="5019650" cy="371276"/>
            <a:chOff x="107504" y="1124744"/>
            <a:chExt cx="5019650" cy="371276"/>
          </a:xfrm>
        </p:grpSpPr>
        <p:pic>
          <p:nvPicPr>
            <p:cNvPr id="12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504" y="1124744"/>
              <a:ext cx="5019650" cy="371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tângulo 13"/>
            <p:cNvSpPr/>
            <p:nvPr/>
          </p:nvSpPr>
          <p:spPr>
            <a:xfrm>
              <a:off x="1907704" y="1124744"/>
              <a:ext cx="28813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b="1" dirty="0" smtClean="0"/>
                <a:t>: Resumindo tudo até agora.</a:t>
              </a:r>
              <a:endParaRPr lang="pt-BR" dirty="0"/>
            </a:p>
          </p:txBody>
        </p:sp>
      </p:grpSp>
      <p:sp>
        <p:nvSpPr>
          <p:cNvPr id="15" name="Retângulo 14"/>
          <p:cNvSpPr/>
          <p:nvPr/>
        </p:nvSpPr>
        <p:spPr>
          <a:xfrm>
            <a:off x="0" y="185934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smtClean="0"/>
              <a:t>O profissional de comunicação </a:t>
            </a:r>
            <a:r>
              <a:rPr lang="pt-BR" dirty="0" smtClean="0"/>
              <a:t>– executivo ou gestor – precisa ser capaz de planejar estrategicamente o esforço de comunicação da empresa ou entidade. Além disso, esse profissional tem de ser: 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•</a:t>
            </a:r>
            <a:r>
              <a:rPr lang="pt-BR" b="1" dirty="0" smtClean="0"/>
              <a:t>Flexível e assertivo – transmitir o que acredita; </a:t>
            </a:r>
          </a:p>
          <a:p>
            <a:pPr algn="just"/>
            <a:r>
              <a:rPr lang="pt-BR" dirty="0" smtClean="0"/>
              <a:t>•</a:t>
            </a:r>
            <a:r>
              <a:rPr lang="pt-BR" b="1" dirty="0" smtClean="0"/>
              <a:t>Líder – fazer com que acreditem em seus próprios sonhos; </a:t>
            </a:r>
          </a:p>
          <a:p>
            <a:pPr algn="just"/>
            <a:r>
              <a:rPr lang="pt-BR" dirty="0" smtClean="0"/>
              <a:t>•</a:t>
            </a:r>
            <a:r>
              <a:rPr lang="pt-BR" b="1" dirty="0" smtClean="0"/>
              <a:t>Bom orador – saber se expressar; </a:t>
            </a:r>
          </a:p>
          <a:p>
            <a:pPr algn="just"/>
            <a:r>
              <a:rPr lang="pt-BR" dirty="0" smtClean="0"/>
              <a:t>•</a:t>
            </a:r>
            <a:r>
              <a:rPr lang="pt-BR" b="1" dirty="0" smtClean="0"/>
              <a:t>Natural e HUMILDE – apresentar o básico. 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107504" y="1484784"/>
            <a:ext cx="2072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/>
              <a:t>O Papel Estratégico </a:t>
            </a:r>
            <a:endParaRPr lang="pt-BR" dirty="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8540" y="2636912"/>
            <a:ext cx="325750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tângulo 16"/>
          <p:cNvSpPr/>
          <p:nvPr/>
        </p:nvSpPr>
        <p:spPr>
          <a:xfrm>
            <a:off x="0" y="5301208"/>
            <a:ext cx="3844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/>
              <a:t>Processo de comunicação na empresa </a:t>
            </a:r>
            <a:endParaRPr lang="pt-BR" dirty="0"/>
          </a:p>
        </p:txBody>
      </p:sp>
      <p:sp>
        <p:nvSpPr>
          <p:cNvPr id="18" name="Retângulo 17"/>
          <p:cNvSpPr/>
          <p:nvPr/>
        </p:nvSpPr>
        <p:spPr>
          <a:xfrm>
            <a:off x="179512" y="5795972"/>
            <a:ext cx="5832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A comunicação tem de ser direcionada a cada organização. </a:t>
            </a:r>
            <a:endParaRPr lang="pt-BR" dirty="0"/>
          </a:p>
        </p:txBody>
      </p:sp>
      <p:sp>
        <p:nvSpPr>
          <p:cNvPr id="19" name="Retângulo 18"/>
          <p:cNvSpPr/>
          <p:nvPr/>
        </p:nvSpPr>
        <p:spPr>
          <a:xfrm>
            <a:off x="467544" y="6228020"/>
            <a:ext cx="8856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Os gestores precisam ter consciência de sua responsabilidade em relação à comunicação. </a:t>
            </a:r>
            <a:endParaRPr lang="pt-BR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016" y="4149080"/>
            <a:ext cx="5292080" cy="1242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09072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7795564" y="1196184"/>
            <a:ext cx="1187747" cy="151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6618288"/>
            <a:ext cx="354647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2B4475"/>
              </a:buClr>
              <a:defRPr/>
            </a:pP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Prof. Adm. </a:t>
            </a:r>
            <a:r>
              <a:rPr lang="pt-BR" sz="14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Msc</a:t>
            </a: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Luiz Cláudio Brites Lobato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5496" y="394941"/>
            <a:ext cx="626469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pt-BR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comunicação no ambiente organizacional</a:t>
            </a:r>
            <a:endParaRPr lang="pt-BR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pic>
        <p:nvPicPr>
          <p:cNvPr id="13" name="Picture 2" descr="Resultado de imagem para comunicação nas empres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8028384" y="5733256"/>
            <a:ext cx="936103" cy="789215"/>
          </a:xfrm>
          <a:prstGeom prst="rect">
            <a:avLst/>
          </a:prstGeom>
          <a:noFill/>
        </p:spPr>
      </p:pic>
      <p:sp>
        <p:nvSpPr>
          <p:cNvPr id="8" name="Retângulo 7"/>
          <p:cNvSpPr/>
          <p:nvPr/>
        </p:nvSpPr>
        <p:spPr>
          <a:xfrm>
            <a:off x="0" y="0"/>
            <a:ext cx="6300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 1225 - 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Comunicação Organizacional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grpSp>
        <p:nvGrpSpPr>
          <p:cNvPr id="2" name="Grupo 10"/>
          <p:cNvGrpSpPr/>
          <p:nvPr/>
        </p:nvGrpSpPr>
        <p:grpSpPr>
          <a:xfrm>
            <a:off x="107504" y="1124744"/>
            <a:ext cx="5019650" cy="371276"/>
            <a:chOff x="107504" y="1124744"/>
            <a:chExt cx="5019650" cy="371276"/>
          </a:xfrm>
        </p:grpSpPr>
        <p:pic>
          <p:nvPicPr>
            <p:cNvPr id="12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504" y="1124744"/>
              <a:ext cx="5019650" cy="371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tângulo 13"/>
            <p:cNvSpPr/>
            <p:nvPr/>
          </p:nvSpPr>
          <p:spPr>
            <a:xfrm>
              <a:off x="1907704" y="1124744"/>
              <a:ext cx="28813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b="1" dirty="0" smtClean="0"/>
                <a:t>: Resumindo tudo até agora.</a:t>
              </a:r>
              <a:endParaRPr lang="pt-BR" dirty="0"/>
            </a:p>
          </p:txBody>
        </p:sp>
      </p:grpSp>
      <p:sp>
        <p:nvSpPr>
          <p:cNvPr id="11" name="Retângulo 10"/>
          <p:cNvSpPr/>
          <p:nvPr/>
        </p:nvSpPr>
        <p:spPr>
          <a:xfrm>
            <a:off x="0" y="1556792"/>
            <a:ext cx="67322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Categorias da comunicação </a:t>
            </a:r>
            <a:endParaRPr lang="pt-BR" dirty="0" smtClean="0"/>
          </a:p>
          <a:p>
            <a:r>
              <a:rPr lang="pt-BR" b="1" dirty="0" smtClean="0"/>
              <a:t>A comunicação pode ser dividida em quatro categorias :</a:t>
            </a:r>
            <a:endParaRPr lang="pt-BR" dirty="0" smtClean="0"/>
          </a:p>
          <a:p>
            <a:endParaRPr lang="pt-BR" dirty="0" smtClean="0"/>
          </a:p>
          <a:p>
            <a:r>
              <a:rPr lang="pt-BR" b="1" dirty="0" smtClean="0"/>
              <a:t>1.Comunicação interpessoal – eu com o outro; </a:t>
            </a:r>
          </a:p>
          <a:p>
            <a:r>
              <a:rPr lang="pt-BR" b="1" dirty="0" smtClean="0"/>
              <a:t>2.Comunicação interfuncional – departamento/departamento; </a:t>
            </a:r>
          </a:p>
          <a:p>
            <a:r>
              <a:rPr lang="pt-BR" b="1" dirty="0" smtClean="0"/>
              <a:t>3.Comunicação corporativa – da empresa para alguém ou para </a:t>
            </a:r>
          </a:p>
          <a:p>
            <a:r>
              <a:rPr lang="pt-BR" b="1" dirty="0" smtClean="0"/>
              <a:t>outra empresa; </a:t>
            </a:r>
          </a:p>
          <a:p>
            <a:r>
              <a:rPr lang="pt-BR" b="1" dirty="0" smtClean="0"/>
              <a:t>4.Comunicação informal – quando os canais formais não funcionam. 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672408" y="4077072"/>
            <a:ext cx="54360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Funções da organização </a:t>
            </a:r>
          </a:p>
          <a:p>
            <a:r>
              <a:rPr lang="pt-BR" b="1" dirty="0" smtClean="0"/>
              <a:t>A organização tem o papel de: </a:t>
            </a:r>
          </a:p>
          <a:p>
            <a:endParaRPr lang="pt-BR" b="1" dirty="0" smtClean="0"/>
          </a:p>
          <a:p>
            <a:r>
              <a:rPr lang="pt-BR" b="1" dirty="0" smtClean="0"/>
              <a:t>•Incentivar e protagonizar a comunicação no cotidiano de seus colaboradores; </a:t>
            </a:r>
          </a:p>
          <a:p>
            <a:r>
              <a:rPr lang="pt-BR" b="1" dirty="0" smtClean="0"/>
              <a:t>•Inseri-los nos acontecimentos; </a:t>
            </a:r>
          </a:p>
          <a:p>
            <a:r>
              <a:rPr lang="pt-BR" b="1" dirty="0" smtClean="0"/>
              <a:t>•Envolvê-los nos processos organizacionais. </a:t>
            </a:r>
          </a:p>
        </p:txBody>
      </p:sp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1089248"/>
            <a:ext cx="2627784" cy="248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3" descr="Imagem relacionad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826" y="3933056"/>
            <a:ext cx="3419872" cy="24247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09072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7795564" y="1196184"/>
            <a:ext cx="1187747" cy="151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6618288"/>
            <a:ext cx="354647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2B4475"/>
              </a:buClr>
              <a:defRPr/>
            </a:pP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Prof. Adm. </a:t>
            </a:r>
            <a:r>
              <a:rPr lang="pt-BR" sz="14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Msc</a:t>
            </a: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Luiz Cláudio Brites Lobato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5496" y="394941"/>
            <a:ext cx="626469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pt-BR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comunicação no ambiente organizacional</a:t>
            </a:r>
            <a:endParaRPr lang="pt-BR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pic>
        <p:nvPicPr>
          <p:cNvPr id="13" name="Picture 2" descr="Resultado de imagem para comunicação nas empres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8172399" y="839584"/>
            <a:ext cx="936103" cy="789215"/>
          </a:xfrm>
          <a:prstGeom prst="rect">
            <a:avLst/>
          </a:prstGeom>
          <a:noFill/>
        </p:spPr>
      </p:pic>
      <p:sp>
        <p:nvSpPr>
          <p:cNvPr id="8" name="Retângulo 7"/>
          <p:cNvSpPr/>
          <p:nvPr/>
        </p:nvSpPr>
        <p:spPr>
          <a:xfrm>
            <a:off x="0" y="0"/>
            <a:ext cx="6300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 1225 - 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Comunicação Organizacional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grpSp>
        <p:nvGrpSpPr>
          <p:cNvPr id="2" name="Grupo 10"/>
          <p:cNvGrpSpPr/>
          <p:nvPr/>
        </p:nvGrpSpPr>
        <p:grpSpPr>
          <a:xfrm>
            <a:off x="107504" y="1124744"/>
            <a:ext cx="5019650" cy="371276"/>
            <a:chOff x="107504" y="1124744"/>
            <a:chExt cx="5019650" cy="371276"/>
          </a:xfrm>
        </p:grpSpPr>
        <p:pic>
          <p:nvPicPr>
            <p:cNvPr id="12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504" y="1124744"/>
              <a:ext cx="5019650" cy="371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tângulo 13"/>
            <p:cNvSpPr/>
            <p:nvPr/>
          </p:nvSpPr>
          <p:spPr>
            <a:xfrm>
              <a:off x="1907704" y="1124744"/>
              <a:ext cx="28813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b="1" dirty="0" smtClean="0"/>
                <a:t>: Resumindo tudo até agora.</a:t>
              </a:r>
              <a:endParaRPr lang="pt-BR" dirty="0"/>
            </a:p>
          </p:txBody>
        </p:sp>
      </p:grpSp>
      <p:sp>
        <p:nvSpPr>
          <p:cNvPr id="10" name="Retângulo 9"/>
          <p:cNvSpPr/>
          <p:nvPr/>
        </p:nvSpPr>
        <p:spPr>
          <a:xfrm>
            <a:off x="107505" y="1556792"/>
            <a:ext cx="53285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smtClean="0"/>
              <a:t>Resultados de uma boa comunicação 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•Relacionamento contínuo e de credibilidade entre as partes envolvidas; </a:t>
            </a:r>
          </a:p>
          <a:p>
            <a:pPr algn="just"/>
            <a:r>
              <a:rPr lang="pt-BR" dirty="0" smtClean="0"/>
              <a:t>•Estímulo constante ao diálogo; </a:t>
            </a:r>
          </a:p>
          <a:p>
            <a:pPr algn="just"/>
            <a:r>
              <a:rPr lang="pt-BR" dirty="0" smtClean="0"/>
              <a:t>•Aumento da interação – reforçada pelo feedback. </a:t>
            </a:r>
          </a:p>
          <a:p>
            <a:pPr algn="just"/>
            <a:r>
              <a:rPr lang="pt-BR" dirty="0" smtClean="0"/>
              <a:t>•Faça a diferença em um contexto de turbulência! </a:t>
            </a:r>
          </a:p>
          <a:p>
            <a:pPr algn="just"/>
            <a:endParaRPr lang="pt-BR" dirty="0"/>
          </a:p>
        </p:txBody>
      </p:sp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1700808"/>
            <a:ext cx="3579826" cy="2373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tângulo 14"/>
          <p:cNvSpPr/>
          <p:nvPr/>
        </p:nvSpPr>
        <p:spPr>
          <a:xfrm>
            <a:off x="3203848" y="4221088"/>
            <a:ext cx="59401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smtClean="0"/>
              <a:t>Comunicação eficaz </a:t>
            </a:r>
          </a:p>
          <a:p>
            <a:pPr algn="just"/>
            <a:r>
              <a:rPr lang="pt-BR" b="1" dirty="0" smtClean="0"/>
              <a:t>A comunicação nas organizações tornou-se: </a:t>
            </a:r>
            <a:endParaRPr lang="pt-BR" dirty="0" smtClean="0"/>
          </a:p>
          <a:p>
            <a:pPr algn="just"/>
            <a:endParaRPr lang="pt-BR" b="1" dirty="0" smtClean="0"/>
          </a:p>
          <a:p>
            <a:pPr algn="just"/>
            <a:r>
              <a:rPr lang="pt-BR" dirty="0" smtClean="0"/>
              <a:t>•Um estudo indispensável para aqueles que atuam na área de gestão; </a:t>
            </a:r>
          </a:p>
          <a:p>
            <a:pPr algn="just"/>
            <a:r>
              <a:rPr lang="pt-BR" dirty="0" smtClean="0"/>
              <a:t>•Um aspecto fundamental para a relação interpessoal; </a:t>
            </a:r>
          </a:p>
          <a:p>
            <a:pPr algn="just"/>
            <a:r>
              <a:rPr lang="pt-BR" dirty="0" smtClean="0"/>
              <a:t>•O alicerce da construção de um clima organizacional mais positivo e produtivo. 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221088"/>
            <a:ext cx="304033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09072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7795564" y="1196184"/>
            <a:ext cx="1187747" cy="151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6618288"/>
            <a:ext cx="354647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2B4475"/>
              </a:buClr>
              <a:defRPr/>
            </a:pP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Prof. Adm. </a:t>
            </a:r>
            <a:r>
              <a:rPr lang="pt-BR" sz="14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Msc</a:t>
            </a: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Luiz Cláudio Brites Lobato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5496" y="394941"/>
            <a:ext cx="626469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pt-BR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comunicação no ambiente organizacional</a:t>
            </a:r>
            <a:endParaRPr lang="pt-BR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pic>
        <p:nvPicPr>
          <p:cNvPr id="13" name="Picture 2" descr="Resultado de imagem para comunicação nas empres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8172399" y="839584"/>
            <a:ext cx="936103" cy="789215"/>
          </a:xfrm>
          <a:prstGeom prst="rect">
            <a:avLst/>
          </a:prstGeom>
          <a:noFill/>
        </p:spPr>
      </p:pic>
      <p:sp>
        <p:nvSpPr>
          <p:cNvPr id="8" name="Retângulo 7"/>
          <p:cNvSpPr/>
          <p:nvPr/>
        </p:nvSpPr>
        <p:spPr>
          <a:xfrm>
            <a:off x="0" y="0"/>
            <a:ext cx="6300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 1225 - 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Comunicação Organizacional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grpSp>
        <p:nvGrpSpPr>
          <p:cNvPr id="2" name="Grupo 10"/>
          <p:cNvGrpSpPr/>
          <p:nvPr/>
        </p:nvGrpSpPr>
        <p:grpSpPr>
          <a:xfrm>
            <a:off x="107504" y="1124744"/>
            <a:ext cx="5019650" cy="371276"/>
            <a:chOff x="107504" y="1124744"/>
            <a:chExt cx="5019650" cy="371276"/>
          </a:xfrm>
        </p:grpSpPr>
        <p:pic>
          <p:nvPicPr>
            <p:cNvPr id="12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504" y="1124744"/>
              <a:ext cx="5019650" cy="371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tângulo 13"/>
            <p:cNvSpPr/>
            <p:nvPr/>
          </p:nvSpPr>
          <p:spPr>
            <a:xfrm>
              <a:off x="1907704" y="1124744"/>
              <a:ext cx="28813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b="1" dirty="0" smtClean="0"/>
                <a:t>: Resumindo tudo até agora.</a:t>
              </a:r>
              <a:endParaRPr lang="pt-BR" dirty="0"/>
            </a:p>
          </p:txBody>
        </p:sp>
      </p:grpSp>
      <p:sp>
        <p:nvSpPr>
          <p:cNvPr id="10" name="Retângulo 9"/>
          <p:cNvSpPr/>
          <p:nvPr/>
        </p:nvSpPr>
        <p:spPr>
          <a:xfrm>
            <a:off x="107504" y="1628800"/>
            <a:ext cx="90364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smtClean="0"/>
              <a:t>Funções da comunicação Suas principais funções são: </a:t>
            </a:r>
          </a:p>
          <a:p>
            <a:pPr algn="just"/>
            <a:r>
              <a:rPr lang="pt-BR" b="1" dirty="0" smtClean="0"/>
              <a:t>A comunicação é a solução de muitos problemas dentro das organizações. </a:t>
            </a:r>
            <a:endParaRPr lang="pt-BR" dirty="0" smtClean="0"/>
          </a:p>
          <a:p>
            <a:pPr algn="just"/>
            <a:endParaRPr lang="pt-BR" b="1" dirty="0" smtClean="0"/>
          </a:p>
          <a:p>
            <a:pPr algn="just"/>
            <a:r>
              <a:rPr lang="pt-BR" dirty="0" smtClean="0"/>
              <a:t>•Buscar a consonância de interesses entre a organização e seu público, vislumbrando sempre a sustentabilidade do negócio; </a:t>
            </a:r>
          </a:p>
          <a:p>
            <a:pPr algn="just"/>
            <a:r>
              <a:rPr lang="pt-BR" dirty="0" smtClean="0"/>
              <a:t>•Propagar as diretrizes e políticas da organização para seu público imediato (interno) – grande responsável por interagir com o público externo. </a:t>
            </a:r>
          </a:p>
        </p:txBody>
      </p:sp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3630353"/>
            <a:ext cx="4896544" cy="296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3" descr="Imagem relacionad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717032"/>
            <a:ext cx="3528392" cy="28803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09072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7795564" y="1196184"/>
            <a:ext cx="1187747" cy="151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6618288"/>
            <a:ext cx="354647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2B4475"/>
              </a:buClr>
              <a:defRPr/>
            </a:pP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Prof. Adm. </a:t>
            </a:r>
            <a:r>
              <a:rPr lang="pt-BR" sz="14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Msc</a:t>
            </a: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Luiz Cláudio Brites Lobato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5496" y="394941"/>
            <a:ext cx="626469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pt-BR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comunicação no ambiente organizacional</a:t>
            </a:r>
            <a:endParaRPr lang="pt-BR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pic>
        <p:nvPicPr>
          <p:cNvPr id="13" name="Picture 2" descr="Resultado de imagem para comunicação nas empres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8172399" y="839584"/>
            <a:ext cx="936103" cy="789215"/>
          </a:xfrm>
          <a:prstGeom prst="rect">
            <a:avLst/>
          </a:prstGeom>
          <a:noFill/>
        </p:spPr>
      </p:pic>
      <p:sp>
        <p:nvSpPr>
          <p:cNvPr id="8" name="Retângulo 7"/>
          <p:cNvSpPr/>
          <p:nvPr/>
        </p:nvSpPr>
        <p:spPr>
          <a:xfrm>
            <a:off x="0" y="0"/>
            <a:ext cx="6300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 1225 - 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Comunicação Organizacional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251520" y="1844824"/>
            <a:ext cx="87849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 smtClean="0"/>
              <a:t>“Se falares a um homem em uma linguagem que compreenda, tua mensagem entrará na cabeça dele. Se lhe falares em sua própria linguagem, tua mensagem entrará diretamente no coração dele.” </a:t>
            </a: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24744"/>
            <a:ext cx="67913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ângulo 11"/>
          <p:cNvSpPr/>
          <p:nvPr/>
        </p:nvSpPr>
        <p:spPr>
          <a:xfrm>
            <a:off x="6660232" y="6165304"/>
            <a:ext cx="1944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b="1" dirty="0" smtClean="0"/>
              <a:t>(Nelson Mandela) </a:t>
            </a:r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3645024"/>
            <a:ext cx="6048672" cy="2958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Imagem relacionad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3356992"/>
            <a:ext cx="2496877" cy="2736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09072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7795564" y="1196184"/>
            <a:ext cx="1187747" cy="151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6618288"/>
            <a:ext cx="354647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2B4475"/>
              </a:buClr>
              <a:defRPr/>
            </a:pP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Prof. Adm. </a:t>
            </a:r>
            <a:r>
              <a:rPr lang="pt-BR" sz="14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Msc</a:t>
            </a: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Luiz Cláudio Brites Lobato</a:t>
            </a:r>
          </a:p>
        </p:txBody>
      </p:sp>
      <p:sp>
        <p:nvSpPr>
          <p:cNvPr id="6" name="Retângulo 5"/>
          <p:cNvSpPr/>
          <p:nvPr/>
        </p:nvSpPr>
        <p:spPr>
          <a:xfrm>
            <a:off x="0" y="3645024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03. Agora que encerramos este primeiro capítulo, vamos pesquisar um pouco mais a respeito da comunicação nas organizações. Utilizando a internet, escolha duas empresas de segmentos diferenciados e procure identificar em seus </a:t>
            </a:r>
            <a:r>
              <a:rPr lang="pt-BR" i="1" dirty="0" smtClean="0"/>
              <a:t>sites e redes sociais como utiliza a </a:t>
            </a:r>
            <a:r>
              <a:rPr lang="pt-BR" dirty="0" smtClean="0"/>
              <a:t>comunicação. 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O assunto deverá ser discutido em na próxima aula, com apresentação dos modelos encontrados para comparação e análise.</a:t>
            </a:r>
          </a:p>
          <a:p>
            <a:pPr algn="just"/>
            <a:endParaRPr lang="pt-BR" dirty="0" smtClean="0"/>
          </a:p>
          <a:p>
            <a:pPr algn="r"/>
            <a:r>
              <a:rPr lang="pt-BR" dirty="0" smtClean="0"/>
              <a:t>Não deixe de registrar as fontes consultadas. </a:t>
            </a:r>
          </a:p>
          <a:p>
            <a:pPr algn="just"/>
            <a:endParaRPr lang="pt-BR" dirty="0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24" y="1097849"/>
            <a:ext cx="5810250" cy="439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35496" y="394941"/>
            <a:ext cx="626469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pt-BR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comunicação no ambiente organizacional</a:t>
            </a:r>
            <a:endParaRPr lang="pt-BR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0" y="0"/>
            <a:ext cx="6300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 1225 - 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Comunicação Organizacional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0" y="1700808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01. Estabeleça a diferença entre comunicação e informação.</a:t>
            </a:r>
          </a:p>
          <a:p>
            <a:r>
              <a:rPr lang="pt-BR" dirty="0" smtClean="0"/>
              <a:t> </a:t>
            </a:r>
          </a:p>
          <a:p>
            <a:endParaRPr lang="pt-BR" dirty="0" smtClean="0"/>
          </a:p>
          <a:p>
            <a:pPr algn="just"/>
            <a:r>
              <a:rPr lang="pt-BR" dirty="0" smtClean="0"/>
              <a:t>02. Como a Comunicação organizacional pode ser um elemento estratégico para a construção da identidade corporativa e da imagem institucional das empresas?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309072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738874" y="2060848"/>
            <a:ext cx="47160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defRPr/>
            </a:pPr>
            <a:r>
              <a:rPr lang="pt-BR" sz="2000" b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Prof. Adm. </a:t>
            </a:r>
            <a:r>
              <a:rPr lang="pt-BR" sz="2000" b="1" i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Msc</a:t>
            </a:r>
            <a:r>
              <a:rPr lang="pt-BR" sz="2000" b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Luiz Cláudio Brites Lobato</a:t>
            </a:r>
          </a:p>
        </p:txBody>
      </p:sp>
      <p:sp>
        <p:nvSpPr>
          <p:cNvPr id="10" name="Retângulo 9"/>
          <p:cNvSpPr/>
          <p:nvPr/>
        </p:nvSpPr>
        <p:spPr>
          <a:xfrm>
            <a:off x="5292080" y="548680"/>
            <a:ext cx="378674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8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AULA </a:t>
            </a:r>
            <a:r>
              <a:rPr lang="pt-BR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</a:t>
            </a:r>
            <a:endParaRPr lang="pt-BR" sz="8000" dirty="0">
              <a:solidFill>
                <a:srgbClr val="C00000"/>
              </a:solidFill>
            </a:endParaRPr>
          </a:p>
        </p:txBody>
      </p:sp>
      <p:pic>
        <p:nvPicPr>
          <p:cNvPr id="14" name="Picture 2" descr="C:\Users\maq\Desktop\FOTOS PARA O BLOG\LOGO 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5229200"/>
            <a:ext cx="814510" cy="621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http://servicosweb.cnpq.br/wspessoa/servletrecuperafoto?tipo=1&amp;id=K4755251Z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01" y="1889649"/>
            <a:ext cx="717363" cy="52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360040" y="2492896"/>
            <a:ext cx="5004048" cy="981075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GST 1225</a:t>
            </a:r>
            <a:endParaRPr lang="pt-BR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Comunicação Organizacional</a:t>
            </a:r>
            <a:endParaRPr lang="pt-BR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284984"/>
            <a:ext cx="3960440" cy="2507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40" y="2955498"/>
            <a:ext cx="4104456" cy="281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4207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476829"/>
            <a:ext cx="630019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pt-BR" sz="2200" b="1" dirty="0" smtClean="0">
                <a:solidFill>
                  <a:schemeClr val="bg1"/>
                </a:solidFill>
              </a:rPr>
              <a:t>Cultura organizacional e </a:t>
            </a:r>
            <a:r>
              <a:rPr lang="pt-BR" sz="2200" b="1" dirty="0">
                <a:solidFill>
                  <a:schemeClr val="bg1"/>
                </a:solidFill>
              </a:rPr>
              <a:t>o processo </a:t>
            </a:r>
            <a:r>
              <a:rPr lang="pt-BR" sz="2200" b="1" dirty="0" smtClean="0">
                <a:solidFill>
                  <a:schemeClr val="bg1"/>
                </a:solidFill>
              </a:rPr>
              <a:t>da comunicação</a:t>
            </a:r>
            <a:endParaRPr lang="pt-BR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6618288"/>
            <a:ext cx="354647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2B4475"/>
              </a:buClr>
              <a:defRPr/>
            </a:pP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Prof. Adm. </a:t>
            </a:r>
            <a:r>
              <a:rPr lang="pt-BR" sz="14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Msc</a:t>
            </a: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Luiz Cláudio Brites Lobato</a:t>
            </a:r>
          </a:p>
        </p:txBody>
      </p:sp>
      <p:sp>
        <p:nvSpPr>
          <p:cNvPr id="6" name="Retângulo 5"/>
          <p:cNvSpPr/>
          <p:nvPr/>
        </p:nvSpPr>
        <p:spPr>
          <a:xfrm>
            <a:off x="0" y="0"/>
            <a:ext cx="6300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 1225 - 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Comunicação Organizacional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6048672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Resultado de imagem para comunicação nas empresa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400302" y="5210982"/>
            <a:ext cx="1708201" cy="144016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107503" y="2059101"/>
            <a:ext cx="900099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latin typeface="AkzidenzGroteskBQ-Light"/>
              </a:rPr>
              <a:t>• Compreender como se constitui a cultura das organizações e a relação com a cultura </a:t>
            </a:r>
            <a:r>
              <a:rPr lang="pt-BR" sz="2000" dirty="0" smtClean="0">
                <a:latin typeface="AkzidenzGroteskBQ-Light"/>
              </a:rPr>
              <a:t>do ambiente </a:t>
            </a:r>
            <a:r>
              <a:rPr lang="pt-BR" sz="2000" dirty="0">
                <a:latin typeface="AkzidenzGroteskBQ-Light"/>
              </a:rPr>
              <a:t>e a </a:t>
            </a:r>
            <a:r>
              <a:rPr lang="pt-BR" sz="2000" dirty="0" smtClean="0">
                <a:latin typeface="AkzidenzGroteskBQ-Light"/>
              </a:rPr>
              <a:t>interculturalidade;</a:t>
            </a:r>
          </a:p>
          <a:p>
            <a:endParaRPr lang="pt-BR" sz="2000" dirty="0">
              <a:latin typeface="AkzidenzGroteskBQ-Light"/>
            </a:endParaRPr>
          </a:p>
          <a:p>
            <a:r>
              <a:rPr lang="pt-BR" sz="2000" dirty="0">
                <a:latin typeface="AkzidenzGroteskBQ-Light"/>
              </a:rPr>
              <a:t>• Identificar a relação entre cultura organizacional e comunicação</a:t>
            </a:r>
            <a:r>
              <a:rPr lang="pt-BR" sz="2000" dirty="0" smtClean="0">
                <a:latin typeface="AkzidenzGroteskBQ-Light"/>
              </a:rPr>
              <a:t>;</a:t>
            </a:r>
          </a:p>
          <a:p>
            <a:endParaRPr lang="pt-BR" sz="2000" dirty="0">
              <a:latin typeface="AkzidenzGroteskBQ-Light"/>
            </a:endParaRPr>
          </a:p>
          <a:p>
            <a:r>
              <a:rPr lang="pt-BR" sz="2000" dirty="0">
                <a:latin typeface="AkzidenzGroteskBQ-Light"/>
              </a:rPr>
              <a:t>• Conhecer as práticas que tornam a comunicação um diferencial competitivo</a:t>
            </a:r>
            <a:r>
              <a:rPr lang="pt-BR" sz="2000" dirty="0" smtClean="0">
                <a:latin typeface="AkzidenzGroteskBQ-Light"/>
              </a:rPr>
              <a:t>;</a:t>
            </a:r>
          </a:p>
          <a:p>
            <a:endParaRPr lang="pt-BR" sz="2000" dirty="0">
              <a:latin typeface="AkzidenzGroteskBQ-Light"/>
            </a:endParaRPr>
          </a:p>
          <a:p>
            <a:r>
              <a:rPr lang="pt-BR" sz="2000" dirty="0" smtClean="0">
                <a:latin typeface="AkzidenzGroteskBQ-Light"/>
              </a:rPr>
              <a:t>• </a:t>
            </a:r>
            <a:r>
              <a:rPr lang="pt-BR" sz="2000" dirty="0">
                <a:latin typeface="AkzidenzGroteskBQ-Light"/>
              </a:rPr>
              <a:t>Apresentar o conceito da comunicação integrada</a:t>
            </a:r>
            <a:r>
              <a:rPr lang="pt-BR" sz="2000" dirty="0" smtClean="0">
                <a:latin typeface="AkzidenzGroteskBQ-Light"/>
              </a:rPr>
              <a:t>;</a:t>
            </a:r>
          </a:p>
          <a:p>
            <a:endParaRPr lang="pt-BR" sz="2000" dirty="0">
              <a:latin typeface="AkzidenzGroteskBQ-Light"/>
            </a:endParaRPr>
          </a:p>
          <a:p>
            <a:r>
              <a:rPr lang="pt-BR" sz="2000" dirty="0">
                <a:latin typeface="AkzidenzGroteskBQ-Light"/>
              </a:rPr>
              <a:t>• Analisar e identificar as funções de comunicação interna e externa.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xmlns="" val="1863681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476829"/>
            <a:ext cx="630019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pt-BR" sz="2200" b="1" dirty="0" smtClean="0">
                <a:solidFill>
                  <a:schemeClr val="bg1"/>
                </a:solidFill>
              </a:rPr>
              <a:t>Cultura organizacional e </a:t>
            </a:r>
            <a:r>
              <a:rPr lang="pt-BR" sz="2200" b="1" dirty="0">
                <a:solidFill>
                  <a:schemeClr val="bg1"/>
                </a:solidFill>
              </a:rPr>
              <a:t>o processo </a:t>
            </a:r>
            <a:r>
              <a:rPr lang="pt-BR" sz="2200" b="1" dirty="0" smtClean="0">
                <a:solidFill>
                  <a:schemeClr val="bg1"/>
                </a:solidFill>
              </a:rPr>
              <a:t>da comunicação</a:t>
            </a:r>
            <a:endParaRPr lang="pt-BR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6618288"/>
            <a:ext cx="354647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2B4475"/>
              </a:buClr>
              <a:defRPr/>
            </a:pP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Prof. Adm. </a:t>
            </a:r>
            <a:r>
              <a:rPr lang="pt-BR" sz="14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Msc</a:t>
            </a: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Luiz Cláudio Brites Lobato</a:t>
            </a:r>
          </a:p>
        </p:txBody>
      </p:sp>
      <p:sp>
        <p:nvSpPr>
          <p:cNvPr id="6" name="Retângulo 5"/>
          <p:cNvSpPr/>
          <p:nvPr/>
        </p:nvSpPr>
        <p:spPr>
          <a:xfrm>
            <a:off x="0" y="0"/>
            <a:ext cx="6300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 1225 - 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Comunicação Organizacional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7" name="Picture 2" descr="Resultado de imagem para comunicação nas empres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8172399" y="839584"/>
            <a:ext cx="936103" cy="789215"/>
          </a:xfrm>
          <a:prstGeom prst="rect">
            <a:avLst/>
          </a:prstGeom>
          <a:noFill/>
        </p:spPr>
      </p:pic>
      <p:sp>
        <p:nvSpPr>
          <p:cNvPr id="9" name="Retângulo 8"/>
          <p:cNvSpPr/>
          <p:nvPr/>
        </p:nvSpPr>
        <p:spPr>
          <a:xfrm>
            <a:off x="107504" y="1124744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C00000"/>
                </a:solidFill>
                <a:latin typeface="AkzidenzGroteskBQ-Light"/>
              </a:rPr>
              <a:t>Elementos que constituem a cultura organizacional</a:t>
            </a:r>
            <a:endParaRPr lang="pt-BR" b="1" dirty="0">
              <a:solidFill>
                <a:srgbClr val="C00000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1628800"/>
            <a:ext cx="9144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De acordo com o dicionário, a palavra </a:t>
            </a:r>
            <a:r>
              <a:rPr lang="pt-BR" b="1" dirty="0" smtClean="0"/>
              <a:t>cultura é um substantivo feminino </a:t>
            </a:r>
            <a:r>
              <a:rPr lang="pt-BR" b="1" dirty="0" smtClean="0"/>
              <a:t>que </a:t>
            </a:r>
            <a:r>
              <a:rPr lang="pt-BR" dirty="0" smtClean="0"/>
              <a:t>significa </a:t>
            </a:r>
            <a:r>
              <a:rPr lang="pt-BR" dirty="0" smtClean="0"/>
              <a:t>“ação, processo ou efeito de cultivar a terra; lavra, cultivo”. Pode </a:t>
            </a:r>
            <a:r>
              <a:rPr lang="pt-BR" dirty="0" smtClean="0"/>
              <a:t>também ser </a:t>
            </a:r>
            <a:r>
              <a:rPr lang="pt-BR" dirty="0" smtClean="0"/>
              <a:t>definido como “cultivo de célula ou tecidos vivos em uma solução </a:t>
            </a:r>
            <a:r>
              <a:rPr lang="pt-BR" dirty="0" smtClean="0"/>
              <a:t>contendo nutrientes </a:t>
            </a:r>
            <a:r>
              <a:rPr lang="pt-BR" dirty="0" smtClean="0"/>
              <a:t>adequados e em condições propícias à sobrevivência</a:t>
            </a:r>
            <a:r>
              <a:rPr lang="pt-BR" dirty="0" smtClean="0"/>
              <a:t>”.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EXEMPLOS:</a:t>
            </a:r>
            <a:endParaRPr lang="pt-BR" dirty="0" smtClean="0"/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Diferentes </a:t>
            </a:r>
            <a:r>
              <a:rPr lang="pt-BR" dirty="0" smtClean="0"/>
              <a:t>significados foram sendo atribuídos com o passar do tempo e </a:t>
            </a:r>
            <a:r>
              <a:rPr lang="pt-BR" dirty="0" smtClean="0"/>
              <a:t>as transformações </a:t>
            </a:r>
            <a:r>
              <a:rPr lang="pt-BR" dirty="0" smtClean="0"/>
              <a:t>da sociedade. Por isso, vale conhecer a etimologia da palavra, </a:t>
            </a:r>
            <a:r>
              <a:rPr lang="pt-BR" dirty="0" smtClean="0"/>
              <a:t>que tem </a:t>
            </a:r>
            <a:r>
              <a:rPr lang="pt-BR" dirty="0" smtClean="0"/>
              <a:t>origem no latim </a:t>
            </a:r>
            <a:r>
              <a:rPr lang="pt-BR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colere</a:t>
            </a:r>
            <a:r>
              <a:rPr lang="pt-BR" i="1" dirty="0" smtClean="0"/>
              <a:t>, </a:t>
            </a:r>
            <a:r>
              <a:rPr lang="pt-BR" dirty="0" smtClean="0"/>
              <a:t>cujo </a:t>
            </a:r>
            <a:r>
              <a:rPr lang="pt-BR" dirty="0" smtClean="0"/>
              <a:t>significado é </a:t>
            </a:r>
            <a:r>
              <a:rPr lang="pt-BR" dirty="0" smtClean="0"/>
              <a:t>relacionado ao ato de cultivar, </a:t>
            </a:r>
            <a:r>
              <a:rPr lang="pt-BR" dirty="0" smtClean="0"/>
              <a:t>de tomar </a:t>
            </a:r>
            <a:r>
              <a:rPr lang="pt-BR" dirty="0" smtClean="0"/>
              <a:t>conta e cuidar da terra, da natureza.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74457" y="2564903"/>
            <a:ext cx="2497943" cy="1478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16982" y="2564904"/>
            <a:ext cx="2107146" cy="1404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3861048"/>
            <a:ext cx="269721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0" y="3356992"/>
            <a:ext cx="5004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smtClean="0">
                <a:solidFill>
                  <a:srgbClr val="FF0000"/>
                </a:solidFill>
              </a:rPr>
              <a:t>“Criação de alguns animais”, 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251520" y="4654877"/>
            <a:ext cx="5976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</a:rPr>
              <a:t>“Conjunto de padrões de comportamento, crenças, conhecimentos, costumes que distinguem um grupo social”.</a:t>
            </a:r>
            <a:endParaRPr lang="pt-BR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107504" y="4067780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smtClean="0">
                <a:solidFill>
                  <a:schemeClr val="tx2"/>
                </a:solidFill>
              </a:rPr>
              <a:t>“Cabedal de conhecimentos de uma pessoa ou grupo social”, </a:t>
            </a:r>
          </a:p>
        </p:txBody>
      </p:sp>
    </p:spTree>
    <p:extLst>
      <p:ext uri="{BB962C8B-B14F-4D97-AF65-F5344CB8AC3E}">
        <p14:creationId xmlns:p14="http://schemas.microsoft.com/office/powerpoint/2010/main" xmlns="" val="2019424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7795564" y="1196184"/>
            <a:ext cx="1187747" cy="151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35496" y="260648"/>
            <a:ext cx="6408738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ACESSO AO MATERIAL DE APOIO À DISCIPLINA</a:t>
            </a:r>
          </a:p>
        </p:txBody>
      </p:sp>
      <p:sp>
        <p:nvSpPr>
          <p:cNvPr id="5" name="Retângulo 4"/>
          <p:cNvSpPr/>
          <p:nvPr/>
        </p:nvSpPr>
        <p:spPr>
          <a:xfrm>
            <a:off x="0" y="6618288"/>
            <a:ext cx="354647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2B4475"/>
              </a:buClr>
              <a:defRPr/>
            </a:pP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Prof. Adm. </a:t>
            </a:r>
            <a:r>
              <a:rPr lang="pt-BR" sz="14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Msc</a:t>
            </a: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Luiz Cláudio Brites Lobato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4925" y="1095375"/>
            <a:ext cx="4032250" cy="2000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pt-BR" sz="24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NO SAVA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00" b="1" dirty="0">
              <a:solidFill>
                <a:schemeClr val="tx2"/>
              </a:solidFill>
              <a:latin typeface="+mj-lt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chemeClr val="tx2"/>
                </a:solidFill>
                <a:latin typeface="+mj-lt"/>
                <a:cs typeface="Arial" pitchFamily="34" charset="0"/>
              </a:rPr>
              <a:t>AMBIENTE DE APOIO VIRTUAL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b="1" dirty="0">
              <a:solidFill>
                <a:schemeClr val="tx2"/>
              </a:solidFill>
              <a:latin typeface="+mj-lt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b="1" dirty="0">
              <a:solidFill>
                <a:schemeClr val="tx2"/>
              </a:solidFill>
              <a:latin typeface="+mj-lt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00" b="1" dirty="0">
              <a:solidFill>
                <a:schemeClr val="tx2"/>
              </a:solidFill>
              <a:latin typeface="+mj-lt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chemeClr val="tx2"/>
                </a:solidFill>
                <a:latin typeface="+mj-lt"/>
                <a:cs typeface="Arial" pitchFamily="34" charset="0"/>
              </a:rPr>
              <a:t>NA PASTA DO PROFESSOR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98900"/>
            <a:ext cx="4500563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5373688"/>
            <a:ext cx="3311525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eta para a direita 8"/>
          <p:cNvSpPr/>
          <p:nvPr/>
        </p:nvSpPr>
        <p:spPr>
          <a:xfrm>
            <a:off x="2195513" y="2060575"/>
            <a:ext cx="1152525" cy="64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0" name="Seta para baixo 9"/>
          <p:cNvSpPr/>
          <p:nvPr/>
        </p:nvSpPr>
        <p:spPr>
          <a:xfrm>
            <a:off x="900113" y="3068638"/>
            <a:ext cx="647700" cy="10080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1124744"/>
            <a:ext cx="5629275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09072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476829"/>
            <a:ext cx="630019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pt-BR" sz="2200" b="1" dirty="0" smtClean="0">
                <a:solidFill>
                  <a:schemeClr val="bg1"/>
                </a:solidFill>
              </a:rPr>
              <a:t>Cultura organizacional e </a:t>
            </a:r>
            <a:r>
              <a:rPr lang="pt-BR" sz="2200" b="1" dirty="0">
                <a:solidFill>
                  <a:schemeClr val="bg1"/>
                </a:solidFill>
              </a:rPr>
              <a:t>o processo </a:t>
            </a:r>
            <a:r>
              <a:rPr lang="pt-BR" sz="2200" b="1" dirty="0" smtClean="0">
                <a:solidFill>
                  <a:schemeClr val="bg1"/>
                </a:solidFill>
              </a:rPr>
              <a:t>da comunicação</a:t>
            </a:r>
            <a:endParaRPr lang="pt-BR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6618288"/>
            <a:ext cx="354647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2B4475"/>
              </a:buClr>
              <a:defRPr/>
            </a:pP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Prof. Adm. </a:t>
            </a:r>
            <a:r>
              <a:rPr lang="pt-BR" sz="14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Msc</a:t>
            </a: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Luiz Cláudio Brites Lobato</a:t>
            </a:r>
          </a:p>
        </p:txBody>
      </p:sp>
      <p:sp>
        <p:nvSpPr>
          <p:cNvPr id="6" name="Retângulo 5"/>
          <p:cNvSpPr/>
          <p:nvPr/>
        </p:nvSpPr>
        <p:spPr>
          <a:xfrm>
            <a:off x="0" y="0"/>
            <a:ext cx="6300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 1225 - 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Comunicação Organizacional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7" name="Picture 2" descr="Resultado de imagem para comunicação nas empres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8172399" y="839584"/>
            <a:ext cx="936103" cy="789215"/>
          </a:xfrm>
          <a:prstGeom prst="rect">
            <a:avLst/>
          </a:prstGeom>
          <a:noFill/>
        </p:spPr>
      </p:pic>
      <p:sp>
        <p:nvSpPr>
          <p:cNvPr id="8" name="Retângulo 7"/>
          <p:cNvSpPr/>
          <p:nvPr/>
        </p:nvSpPr>
        <p:spPr>
          <a:xfrm>
            <a:off x="107504" y="1124744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C00000"/>
                </a:solidFill>
                <a:latin typeface="AkzidenzGroteskBQ-Light"/>
              </a:rPr>
              <a:t>Elementos que constituem a cultura organizacional</a:t>
            </a:r>
            <a:endParaRPr lang="pt-BR" b="1" dirty="0">
              <a:solidFill>
                <a:srgbClr val="C00000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5496" y="1924777"/>
            <a:ext cx="90364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Apesar da palavra cultura fazer parte </a:t>
            </a:r>
            <a:r>
              <a:rPr lang="pt-BR" dirty="0" smtClean="0"/>
              <a:t>do vocabulário </a:t>
            </a:r>
            <a:r>
              <a:rPr lang="pt-BR" dirty="0" smtClean="0"/>
              <a:t>cotidiano, trata-se de um </a:t>
            </a:r>
            <a:r>
              <a:rPr lang="pt-BR" dirty="0" smtClean="0"/>
              <a:t>conceito de </a:t>
            </a:r>
            <a:r>
              <a:rPr lang="pt-BR" dirty="0" smtClean="0"/>
              <a:t>difícil definição. A cultura é parte de tudo o que pensamos, fazemos, sentimos </a:t>
            </a:r>
            <a:r>
              <a:rPr lang="pt-BR" dirty="0" smtClean="0"/>
              <a:t>e acreditamos</a:t>
            </a:r>
            <a:r>
              <a:rPr lang="pt-BR" dirty="0" smtClean="0"/>
              <a:t>, mas não é possível identificar um único elemento como cultura. Em </a:t>
            </a:r>
            <a:r>
              <a:rPr lang="pt-BR" dirty="0" smtClean="0"/>
              <a:t>sua definição </a:t>
            </a:r>
            <a:r>
              <a:rPr lang="pt-BR" dirty="0" smtClean="0"/>
              <a:t>mais simples, cultura é um estilo de vida – um sistema de ideias, </a:t>
            </a:r>
            <a:r>
              <a:rPr lang="pt-BR" dirty="0" smtClean="0"/>
              <a:t>valores, crenças</a:t>
            </a:r>
            <a:r>
              <a:rPr lang="pt-BR" dirty="0" smtClean="0"/>
              <a:t>, costumes e linguagem que é transmitido de uma geração a outra e que </a:t>
            </a:r>
            <a:r>
              <a:rPr lang="pt-BR" dirty="0" smtClean="0"/>
              <a:t>sustenta um </a:t>
            </a:r>
            <a:r>
              <a:rPr lang="pt-BR" dirty="0" smtClean="0"/>
              <a:t>estilo de vida específico. </a:t>
            </a:r>
            <a:endParaRPr lang="pt-BR" dirty="0" smtClean="0"/>
          </a:p>
        </p:txBody>
      </p:sp>
      <p:sp>
        <p:nvSpPr>
          <p:cNvPr id="10" name="Retângulo 9"/>
          <p:cNvSpPr/>
          <p:nvPr/>
        </p:nvSpPr>
        <p:spPr>
          <a:xfrm>
            <a:off x="0" y="3342062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Wood explica que as culturas podem ser classificadas como individualistas ou </a:t>
            </a:r>
            <a:r>
              <a:rPr lang="pt-BR" dirty="0" smtClean="0"/>
              <a:t>coletivistas. As </a:t>
            </a:r>
            <a:r>
              <a:rPr lang="pt-BR" dirty="0" smtClean="0"/>
              <a:t>individualistas “consideram que cada indivíduo é diferente de outras pessoas, </a:t>
            </a:r>
            <a:r>
              <a:rPr lang="pt-BR" dirty="0" smtClean="0"/>
              <a:t>grupos ou </a:t>
            </a:r>
            <a:r>
              <a:rPr lang="pt-BR" dirty="0" smtClean="0"/>
              <a:t>organizações” e, por isso, há uma valorização da liberdade pessoal, assim como </a:t>
            </a:r>
            <a:r>
              <a:rPr lang="pt-BR" dirty="0" smtClean="0"/>
              <a:t>dos direitos </a:t>
            </a:r>
            <a:r>
              <a:rPr lang="pt-BR" dirty="0" smtClean="0"/>
              <a:t>e da independência. “(...) a comunicação tende a ser assertiva e muitas vezes competitiva</a:t>
            </a:r>
            <a:r>
              <a:rPr lang="pt-BR" dirty="0" smtClean="0"/>
              <a:t>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Rituais e papéis celebram indivíduos bem-sucedidos – o jogador mais caro, o </a:t>
            </a:r>
            <a:r>
              <a:rPr lang="pt-BR" dirty="0" smtClean="0"/>
              <a:t>vendedor do </a:t>
            </a:r>
            <a:r>
              <a:rPr lang="pt-BR" dirty="0" smtClean="0"/>
              <a:t>mês, o líder da equipe (...)”. As culturas coletivistas, por outro lado, levam em conta que </a:t>
            </a:r>
            <a:r>
              <a:rPr lang="pt-BR" dirty="0" smtClean="0"/>
              <a:t>as pessoas </a:t>
            </a:r>
            <a:r>
              <a:rPr lang="pt-BR" dirty="0" smtClean="0"/>
              <a:t>precisam estar conectadas umas às outras, valorizando a ordem e a harmonia </a:t>
            </a:r>
            <a:r>
              <a:rPr lang="pt-BR" dirty="0" smtClean="0"/>
              <a:t>intergrupal, assim </a:t>
            </a:r>
            <a:r>
              <a:rPr lang="pt-BR" dirty="0" smtClean="0"/>
              <a:t>como a interdependência e bem-estar do grupo. “Em culturas coletivistas, </a:t>
            </a:r>
            <a:r>
              <a:rPr lang="pt-BR" dirty="0" smtClean="0"/>
              <a:t>a comunicação </a:t>
            </a:r>
            <a:r>
              <a:rPr lang="pt-BR" dirty="0" smtClean="0"/>
              <a:t>tende a ser cooperativa e orientada para o outro, e as realizações coletivas </a:t>
            </a:r>
            <a:r>
              <a:rPr lang="pt-BR" dirty="0" smtClean="0"/>
              <a:t>são mais </a:t>
            </a:r>
            <a:r>
              <a:rPr lang="pt-BR" dirty="0" smtClean="0"/>
              <a:t>valorizadas do que as pessoais. Rituais e papéis culturais tendem a celebrar </a:t>
            </a:r>
            <a:r>
              <a:rPr lang="pt-BR" dirty="0" smtClean="0"/>
              <a:t>realizações comunais </a:t>
            </a:r>
            <a:r>
              <a:rPr lang="pt-BR" dirty="0" smtClean="0"/>
              <a:t>em detrimento das individuais.”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502715"/>
            <a:ext cx="7776864" cy="414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46619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476829"/>
            <a:ext cx="630019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pt-BR" sz="2200" b="1" dirty="0" smtClean="0">
                <a:solidFill>
                  <a:schemeClr val="bg1"/>
                </a:solidFill>
              </a:rPr>
              <a:t>Cultura organizacional e </a:t>
            </a:r>
            <a:r>
              <a:rPr lang="pt-BR" sz="2200" b="1" dirty="0">
                <a:solidFill>
                  <a:schemeClr val="bg1"/>
                </a:solidFill>
              </a:rPr>
              <a:t>o processo </a:t>
            </a:r>
            <a:r>
              <a:rPr lang="pt-BR" sz="2200" b="1" dirty="0" smtClean="0">
                <a:solidFill>
                  <a:schemeClr val="bg1"/>
                </a:solidFill>
              </a:rPr>
              <a:t>da comunicação</a:t>
            </a:r>
            <a:endParaRPr lang="pt-BR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6618288"/>
            <a:ext cx="354647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2B4475"/>
              </a:buClr>
              <a:defRPr/>
            </a:pP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Prof. Adm. </a:t>
            </a:r>
            <a:r>
              <a:rPr lang="pt-BR" sz="14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Msc</a:t>
            </a: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Luiz Cláudio Brites Lobato</a:t>
            </a:r>
          </a:p>
        </p:txBody>
      </p:sp>
      <p:sp>
        <p:nvSpPr>
          <p:cNvPr id="6" name="Retângulo 5"/>
          <p:cNvSpPr/>
          <p:nvPr/>
        </p:nvSpPr>
        <p:spPr>
          <a:xfrm>
            <a:off x="0" y="0"/>
            <a:ext cx="6300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 1225 - 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Comunicação Organizacional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7" name="Picture 2" descr="Resultado de imagem para comunicação nas empres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8172399" y="839584"/>
            <a:ext cx="936103" cy="789215"/>
          </a:xfrm>
          <a:prstGeom prst="rect">
            <a:avLst/>
          </a:prstGeom>
          <a:noFill/>
        </p:spPr>
      </p:pic>
      <p:sp>
        <p:nvSpPr>
          <p:cNvPr id="8" name="Retângulo 7"/>
          <p:cNvSpPr/>
          <p:nvPr/>
        </p:nvSpPr>
        <p:spPr>
          <a:xfrm>
            <a:off x="107504" y="1052736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C00000"/>
                </a:solidFill>
                <a:latin typeface="AkzidenzGroteskBQ-Light"/>
              </a:rPr>
              <a:t>Elementos que constituem a cultura </a:t>
            </a:r>
            <a:r>
              <a:rPr lang="pt-BR" b="1" dirty="0" smtClean="0">
                <a:solidFill>
                  <a:srgbClr val="C00000"/>
                </a:solidFill>
                <a:latin typeface="AkzidenzGroteskBQ-Light"/>
              </a:rPr>
              <a:t>organizacional – Segundo WOOD.</a:t>
            </a:r>
            <a:endParaRPr lang="pt-BR" b="1" dirty="0">
              <a:solidFill>
                <a:srgbClr val="C00000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0" y="162880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A comunicação, assim, “cria, mantém e expressa a cultura de uma organização</a:t>
            </a:r>
            <a:r>
              <a:rPr lang="pt-BR" dirty="0" smtClean="0"/>
              <a:t>”, estabelecendo </a:t>
            </a:r>
            <a:r>
              <a:rPr lang="pt-BR" dirty="0" smtClean="0"/>
              <a:t>uma relação recíproca entre comunicação e cultura organizacional</a:t>
            </a:r>
            <a:r>
              <a:rPr lang="pt-BR" dirty="0" smtClean="0"/>
              <a:t>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“(...) a comunicação entre os membros de uma organização cria, mantém </a:t>
            </a:r>
            <a:r>
              <a:rPr lang="pt-BR" dirty="0" smtClean="0"/>
              <a:t>e algumas </a:t>
            </a:r>
            <a:r>
              <a:rPr lang="pt-BR" dirty="0" smtClean="0"/>
              <a:t>vezes altera a cultura, ao mesmo tempo que esta influencia os padrões </a:t>
            </a:r>
            <a:r>
              <a:rPr lang="pt-BR" dirty="0" smtClean="0"/>
              <a:t>de comunicação </a:t>
            </a:r>
            <a:r>
              <a:rPr lang="pt-BR" dirty="0" smtClean="0"/>
              <a:t>entre eles”. </a:t>
            </a:r>
            <a:endParaRPr lang="pt-BR" dirty="0" smtClean="0"/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Vocabulário, histórias, ritos, rituais e estruturas seriam alguns exemplos </a:t>
            </a:r>
            <a:r>
              <a:rPr lang="pt-BR" dirty="0" smtClean="0"/>
              <a:t>da cultura </a:t>
            </a:r>
            <a:r>
              <a:rPr lang="pt-BR" dirty="0" smtClean="0"/>
              <a:t>organizacional estabelecidos pela comunicação. </a:t>
            </a:r>
            <a:endParaRPr lang="pt-BR" dirty="0" smtClean="0"/>
          </a:p>
        </p:txBody>
      </p:sp>
      <p:pic>
        <p:nvPicPr>
          <p:cNvPr id="14338" name="Picture 2" descr="Imagem relacion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4005064"/>
            <a:ext cx="2555106" cy="2555107"/>
          </a:xfrm>
          <a:prstGeom prst="rect">
            <a:avLst/>
          </a:prstGeom>
          <a:noFill/>
        </p:spPr>
      </p:pic>
      <p:sp>
        <p:nvSpPr>
          <p:cNvPr id="10" name="Retângulo 9"/>
          <p:cNvSpPr/>
          <p:nvPr/>
        </p:nvSpPr>
        <p:spPr>
          <a:xfrm>
            <a:off x="0" y="4145012"/>
            <a:ext cx="65162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O vocabulário diz respeito à linguagem que vai refletir alguns componentes fundamentais da cultura organizacional, como “sua história, normas, valores e identidades”.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A linguagem, observa a autora, se divide em dois aspectos: a hierárquica, que distingue níveis de </a:t>
            </a:r>
            <a:r>
              <a:rPr lang="pt-BR" i="1" dirty="0" smtClean="0"/>
              <a:t>status. E a masculina, pelo fato de ao longo da história as organizações </a:t>
            </a:r>
            <a:r>
              <a:rPr lang="pt-BR" dirty="0" smtClean="0"/>
              <a:t>serem lideradas por homens.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1944682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476829"/>
            <a:ext cx="630019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pt-BR" sz="2200" b="1" dirty="0" smtClean="0">
                <a:solidFill>
                  <a:schemeClr val="bg1"/>
                </a:solidFill>
              </a:rPr>
              <a:t>Cultura organizacional e </a:t>
            </a:r>
            <a:r>
              <a:rPr lang="pt-BR" sz="2200" b="1" dirty="0">
                <a:solidFill>
                  <a:schemeClr val="bg1"/>
                </a:solidFill>
              </a:rPr>
              <a:t>o processo </a:t>
            </a:r>
            <a:r>
              <a:rPr lang="pt-BR" sz="2200" b="1" dirty="0" smtClean="0">
                <a:solidFill>
                  <a:schemeClr val="bg1"/>
                </a:solidFill>
              </a:rPr>
              <a:t>da comunicação</a:t>
            </a:r>
            <a:endParaRPr lang="pt-BR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6618288"/>
            <a:ext cx="354647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2B4475"/>
              </a:buClr>
              <a:defRPr/>
            </a:pP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Prof. Adm. </a:t>
            </a:r>
            <a:r>
              <a:rPr lang="pt-BR" sz="14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Msc</a:t>
            </a: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Luiz Cláudio Brites Lobato</a:t>
            </a:r>
          </a:p>
        </p:txBody>
      </p:sp>
      <p:sp>
        <p:nvSpPr>
          <p:cNvPr id="6" name="Retângulo 5"/>
          <p:cNvSpPr/>
          <p:nvPr/>
        </p:nvSpPr>
        <p:spPr>
          <a:xfrm>
            <a:off x="0" y="0"/>
            <a:ext cx="6300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 1225 - 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Comunicação Organizacional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7" name="Picture 2" descr="Resultado de imagem para comunicação nas empres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8172399" y="839584"/>
            <a:ext cx="936103" cy="789215"/>
          </a:xfrm>
          <a:prstGeom prst="rect">
            <a:avLst/>
          </a:prstGeom>
          <a:noFill/>
        </p:spPr>
      </p:pic>
      <p:sp>
        <p:nvSpPr>
          <p:cNvPr id="8" name="Retângulo 7"/>
          <p:cNvSpPr/>
          <p:nvPr/>
        </p:nvSpPr>
        <p:spPr>
          <a:xfrm>
            <a:off x="107504" y="1412776"/>
            <a:ext cx="9036496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smtClean="0">
                <a:solidFill>
                  <a:srgbClr val="C00000"/>
                </a:solidFill>
              </a:rPr>
              <a:t>Já as histórias </a:t>
            </a:r>
            <a:r>
              <a:rPr lang="pt-BR" dirty="0" smtClean="0"/>
              <a:t>referem-se ao fato de essa ser uma característica humana</a:t>
            </a:r>
            <a:r>
              <a:rPr lang="pt-BR" dirty="0" smtClean="0"/>
              <a:t>.</a:t>
            </a:r>
          </a:p>
          <a:p>
            <a:pPr algn="just"/>
            <a:endParaRPr lang="pt-BR" sz="1000" dirty="0" smtClean="0"/>
          </a:p>
          <a:p>
            <a:pPr algn="just"/>
            <a:r>
              <a:rPr lang="pt-BR" dirty="0" smtClean="0"/>
              <a:t>“Contamos histórias para criar narrativas coerentes com base na experiência e para dar significado à nossa vida. Além disso, as histórias que contamos têm uma função prática ao estabelecer e perpetuar as culturas organizacionais”. </a:t>
            </a:r>
            <a:endParaRPr lang="pt-BR" dirty="0" smtClean="0"/>
          </a:p>
          <a:p>
            <a:pPr algn="just"/>
            <a:endParaRPr lang="pt-BR" sz="1000" dirty="0" smtClean="0"/>
          </a:p>
          <a:p>
            <a:pPr algn="just"/>
            <a:r>
              <a:rPr lang="pt-BR" dirty="0" smtClean="0"/>
              <a:t>Há </a:t>
            </a:r>
            <a:r>
              <a:rPr lang="pt-BR" dirty="0" smtClean="0"/>
              <a:t>inclusive o que ela chama de histórias corporativas, que “transmitem os valores, o estilo e o histórico de uma organização”.</a:t>
            </a:r>
          </a:p>
          <a:p>
            <a:pPr algn="just"/>
            <a:endParaRPr lang="pt-BR" sz="1000" dirty="0" smtClean="0"/>
          </a:p>
          <a:p>
            <a:pPr algn="just"/>
            <a:r>
              <a:rPr lang="pt-BR" dirty="0" smtClean="0"/>
              <a:t>Outro </a:t>
            </a:r>
            <a:r>
              <a:rPr lang="pt-BR" dirty="0" smtClean="0"/>
              <a:t>aspecto apontado é a estrutura, que organiza as relações e </a:t>
            </a:r>
            <a:r>
              <a:rPr lang="pt-BR" dirty="0" smtClean="0"/>
              <a:t>também as </a:t>
            </a:r>
            <a:r>
              <a:rPr lang="pt-BR" dirty="0" smtClean="0"/>
              <a:t>interações entre seus membros. </a:t>
            </a:r>
            <a:endParaRPr lang="pt-BR" dirty="0" smtClean="0"/>
          </a:p>
          <a:p>
            <a:pPr algn="just"/>
            <a:endParaRPr lang="pt-BR" sz="1000" dirty="0" smtClean="0"/>
          </a:p>
          <a:p>
            <a:pPr algn="just"/>
            <a:r>
              <a:rPr lang="pt-BR" dirty="0" smtClean="0"/>
              <a:t>E </a:t>
            </a:r>
            <a:r>
              <a:rPr lang="pt-BR" dirty="0" smtClean="0"/>
              <a:t>as estruturas que expressam e </a:t>
            </a:r>
            <a:r>
              <a:rPr lang="pt-BR" dirty="0" smtClean="0"/>
              <a:t>perpetuam a </a:t>
            </a:r>
            <a:r>
              <a:rPr lang="pt-BR" dirty="0" smtClean="0"/>
              <a:t>cultura </a:t>
            </a:r>
            <a:r>
              <a:rPr lang="pt-BR" dirty="0" smtClean="0"/>
              <a:t>organizacional, segundo </a:t>
            </a:r>
            <a:r>
              <a:rPr lang="pt-BR" dirty="0" smtClean="0"/>
              <a:t>Wood, são</a:t>
            </a:r>
            <a:r>
              <a:rPr lang="pt-BR" dirty="0" smtClean="0"/>
              <a:t>:</a:t>
            </a:r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pPr lvl="4" algn="just">
              <a:buFont typeface="Wingdings" pitchFamily="2" charset="2"/>
              <a:buChar char="ü"/>
            </a:pPr>
            <a:r>
              <a:rPr lang="pt-BR" dirty="0" smtClean="0">
                <a:solidFill>
                  <a:srgbClr val="C00000"/>
                </a:solidFill>
              </a:rPr>
              <a:t>Funções</a:t>
            </a:r>
            <a:r>
              <a:rPr lang="pt-BR" dirty="0" smtClean="0">
                <a:solidFill>
                  <a:srgbClr val="C00000"/>
                </a:solidFill>
              </a:rPr>
              <a:t>, </a:t>
            </a:r>
            <a:endParaRPr lang="pt-BR" dirty="0" smtClean="0">
              <a:solidFill>
                <a:srgbClr val="C00000"/>
              </a:solidFill>
            </a:endParaRPr>
          </a:p>
          <a:p>
            <a:pPr lvl="5" algn="just">
              <a:buFont typeface="Wingdings" pitchFamily="2" charset="2"/>
              <a:buChar char="ü"/>
            </a:pPr>
            <a:r>
              <a:rPr lang="pt-BR" dirty="0" smtClean="0">
                <a:solidFill>
                  <a:srgbClr val="C00000"/>
                </a:solidFill>
              </a:rPr>
              <a:t>Regras</a:t>
            </a:r>
            <a:r>
              <a:rPr lang="pt-BR" dirty="0" smtClean="0">
                <a:solidFill>
                  <a:srgbClr val="C00000"/>
                </a:solidFill>
              </a:rPr>
              <a:t>, </a:t>
            </a:r>
            <a:endParaRPr lang="pt-BR" dirty="0" smtClean="0">
              <a:solidFill>
                <a:srgbClr val="C00000"/>
              </a:solidFill>
            </a:endParaRPr>
          </a:p>
          <a:p>
            <a:pPr lvl="6" algn="just">
              <a:buFont typeface="Wingdings" pitchFamily="2" charset="2"/>
              <a:buChar char="ü"/>
            </a:pPr>
            <a:r>
              <a:rPr lang="pt-BR" dirty="0" smtClean="0">
                <a:solidFill>
                  <a:srgbClr val="C00000"/>
                </a:solidFill>
              </a:rPr>
              <a:t>Políticas </a:t>
            </a:r>
            <a:r>
              <a:rPr lang="pt-BR" dirty="0" smtClean="0">
                <a:solidFill>
                  <a:srgbClr val="C00000"/>
                </a:solidFill>
              </a:rPr>
              <a:t>e </a:t>
            </a:r>
            <a:endParaRPr lang="pt-BR" dirty="0" smtClean="0">
              <a:solidFill>
                <a:srgbClr val="C00000"/>
              </a:solidFill>
            </a:endParaRPr>
          </a:p>
          <a:p>
            <a:pPr lvl="7" algn="just">
              <a:buFont typeface="Wingdings" pitchFamily="2" charset="2"/>
              <a:buChar char="ü"/>
            </a:pPr>
            <a:r>
              <a:rPr lang="pt-BR" dirty="0" smtClean="0">
                <a:solidFill>
                  <a:srgbClr val="C00000"/>
                </a:solidFill>
              </a:rPr>
              <a:t>Redes de Comunicação.</a:t>
            </a:r>
            <a:endParaRPr lang="pt-BR" dirty="0" smtClean="0">
              <a:solidFill>
                <a:srgbClr val="C00000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07504" y="1052736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C00000"/>
                </a:solidFill>
                <a:latin typeface="AkzidenzGroteskBQ-Light"/>
              </a:rPr>
              <a:t>Elementos que constituem a cultura </a:t>
            </a:r>
            <a:r>
              <a:rPr lang="pt-BR" b="1" dirty="0" smtClean="0">
                <a:solidFill>
                  <a:srgbClr val="C00000"/>
                </a:solidFill>
                <a:latin typeface="AkzidenzGroteskBQ-Light"/>
              </a:rPr>
              <a:t>organizacional – Segundo WOOD.</a:t>
            </a:r>
            <a:endParaRPr lang="pt-BR" b="1" dirty="0">
              <a:solidFill>
                <a:srgbClr val="C00000"/>
              </a:solidFill>
            </a:endParaRPr>
          </a:p>
        </p:txBody>
      </p:sp>
      <p:pic>
        <p:nvPicPr>
          <p:cNvPr id="13314" name="Picture 2" descr="Resultado de imagem para comunicação empresari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4653136"/>
            <a:ext cx="3024336" cy="1939556"/>
          </a:xfrm>
          <a:prstGeom prst="rect">
            <a:avLst/>
          </a:prstGeom>
          <a:noFill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4653136"/>
            <a:ext cx="194421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20605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476829"/>
            <a:ext cx="630019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pt-BR" sz="2200" b="1" dirty="0" smtClean="0">
                <a:solidFill>
                  <a:schemeClr val="bg1"/>
                </a:solidFill>
              </a:rPr>
              <a:t>Cultura organizacional e </a:t>
            </a:r>
            <a:r>
              <a:rPr lang="pt-BR" sz="2200" b="1" dirty="0">
                <a:solidFill>
                  <a:schemeClr val="bg1"/>
                </a:solidFill>
              </a:rPr>
              <a:t>o processo </a:t>
            </a:r>
            <a:r>
              <a:rPr lang="pt-BR" sz="2200" b="1" dirty="0" smtClean="0">
                <a:solidFill>
                  <a:schemeClr val="bg1"/>
                </a:solidFill>
              </a:rPr>
              <a:t>da comunicação</a:t>
            </a:r>
            <a:endParaRPr lang="pt-BR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6618288"/>
            <a:ext cx="354647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2B4475"/>
              </a:buClr>
              <a:defRPr/>
            </a:pP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Prof. Adm. </a:t>
            </a:r>
            <a:r>
              <a:rPr lang="pt-BR" sz="14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Msc</a:t>
            </a: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Luiz Cláudio Brites Lobato</a:t>
            </a:r>
          </a:p>
        </p:txBody>
      </p:sp>
      <p:sp>
        <p:nvSpPr>
          <p:cNvPr id="6" name="Retângulo 5"/>
          <p:cNvSpPr/>
          <p:nvPr/>
        </p:nvSpPr>
        <p:spPr>
          <a:xfrm>
            <a:off x="0" y="0"/>
            <a:ext cx="6300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 1225 - 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Comunicação Organizacional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7" name="Picture 2" descr="Resultado de imagem para comunicação nas empres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8172399" y="839584"/>
            <a:ext cx="936103" cy="789215"/>
          </a:xfrm>
          <a:prstGeom prst="rect">
            <a:avLst/>
          </a:prstGeom>
          <a:noFill/>
        </p:spPr>
      </p:pic>
      <p:sp>
        <p:nvSpPr>
          <p:cNvPr id="8" name="Retângulo 7"/>
          <p:cNvSpPr/>
          <p:nvPr/>
        </p:nvSpPr>
        <p:spPr>
          <a:xfrm>
            <a:off x="107504" y="1412776"/>
            <a:ext cx="903649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dirty="0" smtClean="0"/>
          </a:p>
          <a:p>
            <a:pPr algn="just"/>
            <a:r>
              <a:rPr lang="pt-BR" b="1" dirty="0" smtClean="0">
                <a:solidFill>
                  <a:srgbClr val="C00000"/>
                </a:solidFill>
              </a:rPr>
              <a:t>As funções </a:t>
            </a:r>
            <a:r>
              <a:rPr lang="pt-BR" dirty="0" smtClean="0"/>
              <a:t>têm a ver com as responsabilidades e comportamentos que são esperados por pessoas que ocupam determinadas posições nas organizações (gerente, coordenador, diretor, professor...). </a:t>
            </a:r>
          </a:p>
          <a:p>
            <a:pPr algn="just"/>
            <a:endParaRPr lang="pt-BR" dirty="0" smtClean="0"/>
          </a:p>
          <a:p>
            <a:pPr algn="just"/>
            <a:r>
              <a:rPr lang="pt-BR" b="1" dirty="0" smtClean="0">
                <a:solidFill>
                  <a:srgbClr val="C00000"/>
                </a:solidFill>
              </a:rPr>
              <a:t>As regras, </a:t>
            </a:r>
            <a:r>
              <a:rPr lang="pt-BR" dirty="0" smtClean="0"/>
              <a:t>por sua vez, acrescenta Wood, “são formas padronizadas de interação” e estão presentes em todos os ambientes em que ocorra interação, podendo ser formais ou informais.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Além disso, existem </a:t>
            </a:r>
            <a:r>
              <a:rPr lang="pt-BR" b="1" dirty="0" smtClean="0">
                <a:solidFill>
                  <a:srgbClr val="C00000"/>
                </a:solidFill>
              </a:rPr>
              <a:t>as políticas, </a:t>
            </a:r>
            <a:r>
              <a:rPr lang="pt-BR" dirty="0" smtClean="0"/>
              <a:t>“formalizações de práticas que refletem e mantêm a cultura geral de uma organização”. Essas políticas se traduzem na missão das organizações que são definidas em conformidade com sua identidade</a:t>
            </a:r>
            <a:r>
              <a:rPr lang="pt-BR" dirty="0" smtClean="0"/>
              <a:t>.</a:t>
            </a:r>
            <a:endParaRPr lang="pt-BR" dirty="0" smtClean="0"/>
          </a:p>
        </p:txBody>
      </p:sp>
      <p:sp>
        <p:nvSpPr>
          <p:cNvPr id="9" name="Retângulo 8"/>
          <p:cNvSpPr/>
          <p:nvPr/>
        </p:nvSpPr>
        <p:spPr>
          <a:xfrm>
            <a:off x="107504" y="1052736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C00000"/>
                </a:solidFill>
                <a:latin typeface="AkzidenzGroteskBQ-Light"/>
              </a:rPr>
              <a:t>Elementos que constituem a cultura </a:t>
            </a:r>
            <a:r>
              <a:rPr lang="pt-BR" b="1" dirty="0" smtClean="0">
                <a:solidFill>
                  <a:srgbClr val="C00000"/>
                </a:solidFill>
                <a:latin typeface="AkzidenzGroteskBQ-Light"/>
              </a:rPr>
              <a:t>organizacional – Segundo WOOD.</a:t>
            </a:r>
            <a:endParaRPr lang="pt-BR" b="1" dirty="0">
              <a:solidFill>
                <a:srgbClr val="C00000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653136"/>
            <a:ext cx="194421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2123728" y="4365104"/>
            <a:ext cx="69482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dirty="0" smtClean="0"/>
          </a:p>
          <a:p>
            <a:pPr algn="just"/>
            <a:r>
              <a:rPr lang="pt-BR" b="1" dirty="0" smtClean="0">
                <a:solidFill>
                  <a:srgbClr val="C00000"/>
                </a:solidFill>
              </a:rPr>
              <a:t>As redes de comunicação</a:t>
            </a:r>
            <a:r>
              <a:rPr lang="pt-BR" dirty="0" smtClean="0"/>
              <a:t>, por outro lado, possibilitam as relações formais e informais e também são outro aspecto fundamental na expressão e reforço da cultura organizacional.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Importante observar que a perspectiva da interculturalidade tem se destacado na abordagem da comunicação, inclusive no âmbito das organizações.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720605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7795564" y="1196184"/>
            <a:ext cx="1187747" cy="151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179388" y="333375"/>
            <a:ext cx="44640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chemeClr val="bg1"/>
                </a:solidFill>
              </a:rPr>
              <a:t>AGUARDEM . . . </a:t>
            </a:r>
            <a:endParaRPr lang="pt-BR" sz="36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068960"/>
            <a:ext cx="5945850" cy="3600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179388" y="1125538"/>
            <a:ext cx="8785225" cy="31686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  <a:t>Estou construindo mais aulas , aguardem que assim que terminar mais aulas irei postar o material.</a:t>
            </a:r>
          </a:p>
          <a:p>
            <a:pPr algn="just">
              <a:defRPr/>
            </a:pPr>
            <a:r>
              <a:rPr lang="pt-BR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  <a:t>Em quanto isso podem ficar a vontade para ler o material didático, pois ele é a fonte das aulas desenvolvidas até o presente momento.</a:t>
            </a:r>
          </a:p>
          <a:p>
            <a:pPr algn="just">
              <a:defRPr/>
            </a:pPr>
            <a:endParaRPr 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itchFamily="82" charset="0"/>
            </a:endParaRPr>
          </a:p>
          <a:p>
            <a:pPr algn="r">
              <a:defRPr/>
            </a:pPr>
            <a:r>
              <a:rPr 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  <a:t>Mãos à obra! ! ! !</a:t>
            </a:r>
            <a:endParaRPr lang="pt-BR" sz="3200" dirty="0">
              <a:solidFill>
                <a:srgbClr val="C00000"/>
              </a:solidFill>
            </a:endParaRPr>
          </a:p>
        </p:txBody>
      </p:sp>
      <p:pic>
        <p:nvPicPr>
          <p:cNvPr id="10" name="Picture 2" descr="Resultado de imagem para comunicação nas empresa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824040" y="4725144"/>
            <a:ext cx="2284462" cy="19259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09072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843212" y="1268760"/>
            <a:ext cx="6300788" cy="4921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2B4475"/>
              </a:buClr>
              <a:defRPr/>
            </a:pPr>
            <a:r>
              <a:rPr lang="pt-BR" sz="2600" b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Prof. Adm. </a:t>
            </a:r>
            <a:r>
              <a:rPr lang="pt-BR" sz="2600" b="1" i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Msc</a:t>
            </a:r>
            <a:r>
              <a:rPr lang="pt-BR" sz="2600" b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Luiz Cláudio Brites Lobato</a:t>
            </a:r>
          </a:p>
        </p:txBody>
      </p:sp>
      <p:sp>
        <p:nvSpPr>
          <p:cNvPr id="3" name="Retângulo 2"/>
          <p:cNvSpPr/>
          <p:nvPr/>
        </p:nvSpPr>
        <p:spPr>
          <a:xfrm>
            <a:off x="107950" y="44624"/>
            <a:ext cx="89281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  <a:buClr>
                <a:srgbClr val="2B4475"/>
              </a:buClr>
              <a:defRPr/>
            </a:pPr>
            <a:r>
              <a:rPr lang="pt-BR" sz="3600" b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“Tenham sempre Força, Sabedoria e Beleza na condução de suas ações cotidianas”.</a:t>
            </a:r>
          </a:p>
        </p:txBody>
      </p:sp>
      <p:pic>
        <p:nvPicPr>
          <p:cNvPr id="4" name="Picture 2" descr="http://servicosweb.cnpq.br/wspessoa/servletrecuperafoto?tipo=1&amp;id=K4755251Z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942" y="3015208"/>
            <a:ext cx="338296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3"/>
          <p:cNvSpPr>
            <a:spLocks noChangeArrowheads="1"/>
          </p:cNvSpPr>
          <p:nvPr/>
        </p:nvSpPr>
        <p:spPr bwMode="auto">
          <a:xfrm>
            <a:off x="5616624" y="4823271"/>
            <a:ext cx="3131840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e-mail: </a:t>
            </a:r>
            <a:r>
              <a:rPr lang="pt-BR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luizlobato0101@gmail.com</a:t>
            </a:r>
            <a:endParaRPr lang="pt-BR" sz="1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C:\Users\maq\Desktop\FOTOS PARA O BLOG\LOGO 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2728" y="3212976"/>
            <a:ext cx="2016125" cy="153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89014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5496" y="260648"/>
            <a:ext cx="6408738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ACESSO AO MATERIAL DE APOIO À DISCIPLINA</a:t>
            </a:r>
          </a:p>
        </p:txBody>
      </p:sp>
      <p:sp>
        <p:nvSpPr>
          <p:cNvPr id="5" name="Retângulo 4"/>
          <p:cNvSpPr/>
          <p:nvPr/>
        </p:nvSpPr>
        <p:spPr>
          <a:xfrm>
            <a:off x="0" y="6618288"/>
            <a:ext cx="354647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2B4475"/>
              </a:buClr>
              <a:defRPr/>
            </a:pP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Prof. Adm. </a:t>
            </a:r>
            <a:r>
              <a:rPr lang="pt-BR" sz="14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Msc</a:t>
            </a: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Luiz Cláudio Brites Lobato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5496" y="1034629"/>
            <a:ext cx="91085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pt-BR" sz="24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NO MEU </a:t>
            </a:r>
            <a:r>
              <a:rPr lang="pt-BR" sz="24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SITE: </a:t>
            </a:r>
            <a:r>
              <a:rPr lang="pt-BR" sz="2400" b="1" dirty="0" smtClean="0">
                <a:solidFill>
                  <a:schemeClr val="tx2"/>
                </a:solidFill>
                <a:latin typeface="+mj-lt"/>
                <a:cs typeface="Arial" pitchFamily="34" charset="0"/>
                <a:hlinkClick r:id="rId2"/>
              </a:rPr>
              <a:t>WWW.LUIZLOBATO0101.WIX.COM/QUASEMILALUNOS</a:t>
            </a:r>
            <a:r>
              <a:rPr lang="pt-BR" sz="2400" b="1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 </a:t>
            </a:r>
            <a:endParaRPr lang="pt-BR" sz="2400" b="1" dirty="0">
              <a:solidFill>
                <a:schemeClr val="tx2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556793"/>
            <a:ext cx="8928991" cy="4392488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4725144"/>
            <a:ext cx="7280151" cy="1695450"/>
          </a:xfrm>
          <a:prstGeom prst="rect">
            <a:avLst/>
          </a:prstGeom>
          <a:noFill/>
          <a:ln w="5080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2699792" y="6402814"/>
            <a:ext cx="62646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ARQUIVOS DE USO EM SALA DE AULA E ATIVIDADES DIVERSAS</a:t>
            </a:r>
            <a:endParaRPr lang="pt-BR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8" name="Seta para a direita listrada 7"/>
          <p:cNvSpPr/>
          <p:nvPr/>
        </p:nvSpPr>
        <p:spPr>
          <a:xfrm rot="18351972">
            <a:off x="432915" y="4662959"/>
            <a:ext cx="3016861" cy="29201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0" name="Seta para a direita listrada 9"/>
          <p:cNvSpPr/>
          <p:nvPr/>
        </p:nvSpPr>
        <p:spPr>
          <a:xfrm rot="18243073">
            <a:off x="6779403" y="6136734"/>
            <a:ext cx="343809" cy="12263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2" name="Seta para a direita listrada 11"/>
          <p:cNvSpPr/>
          <p:nvPr/>
        </p:nvSpPr>
        <p:spPr>
          <a:xfrm rot="18243073">
            <a:off x="7787515" y="6136734"/>
            <a:ext cx="343809" cy="12263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4" name="Seta para a direita listrada 13"/>
          <p:cNvSpPr/>
          <p:nvPr/>
        </p:nvSpPr>
        <p:spPr>
          <a:xfrm rot="18243073">
            <a:off x="5771290" y="6136734"/>
            <a:ext cx="343809" cy="12263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5" name="Seta para a direita listrada 14"/>
          <p:cNvSpPr/>
          <p:nvPr/>
        </p:nvSpPr>
        <p:spPr>
          <a:xfrm rot="13474748">
            <a:off x="4853610" y="6124304"/>
            <a:ext cx="343809" cy="12263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6" name="Seta para a direita listrada 15"/>
          <p:cNvSpPr/>
          <p:nvPr/>
        </p:nvSpPr>
        <p:spPr>
          <a:xfrm rot="13474748">
            <a:off x="3701482" y="6196313"/>
            <a:ext cx="343809" cy="12263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7" name="Seta para a direita listrada 16"/>
          <p:cNvSpPr/>
          <p:nvPr/>
        </p:nvSpPr>
        <p:spPr>
          <a:xfrm rot="13474748">
            <a:off x="2693370" y="6124305"/>
            <a:ext cx="343809" cy="12263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8" name="Retângulo 17"/>
          <p:cNvSpPr/>
          <p:nvPr/>
        </p:nvSpPr>
        <p:spPr>
          <a:xfrm>
            <a:off x="-36512" y="6021288"/>
            <a:ext cx="1763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ABA MATERIAIS DE GRADUAÇÃO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309072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7795564" y="1196184"/>
            <a:ext cx="1187747" cy="151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5496" y="394941"/>
            <a:ext cx="6049963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pt-BR" sz="32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A DISCIPLINA...</a:t>
            </a:r>
            <a:endParaRPr lang="pt-BR" sz="32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6618288"/>
            <a:ext cx="354647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2B4475"/>
              </a:buClr>
              <a:defRPr/>
            </a:pP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Prof. Adm. </a:t>
            </a:r>
            <a:r>
              <a:rPr lang="pt-BR" sz="14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Msc</a:t>
            </a: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Luiz Cláudio Brites Lobato</a:t>
            </a:r>
          </a:p>
        </p:txBody>
      </p:sp>
      <p:sp>
        <p:nvSpPr>
          <p:cNvPr id="6" name="Retângulo 5"/>
          <p:cNvSpPr/>
          <p:nvPr/>
        </p:nvSpPr>
        <p:spPr>
          <a:xfrm>
            <a:off x="0" y="0"/>
            <a:ext cx="63001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 1225 - </a:t>
            </a:r>
            <a:r>
              <a:rPr lang="pt-BR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Comunicação Organizacional</a:t>
            </a:r>
          </a:p>
        </p:txBody>
      </p:sp>
      <p:pic>
        <p:nvPicPr>
          <p:cNvPr id="4098" name="Picture 2" descr="http://portaldoaluno.webaula.com.br/Customizacoes/imagens/arrow_opene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-1160463"/>
            <a:ext cx="57150" cy="28575"/>
          </a:xfrm>
          <a:prstGeom prst="rect">
            <a:avLst/>
          </a:prstGeom>
          <a:noFill/>
        </p:spPr>
      </p:pic>
      <p:pic>
        <p:nvPicPr>
          <p:cNvPr id="4099" name="Picture 3" descr="http://portaldoaluno.webaula.com.br/Customizacoes/imagens/arrow_opene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-477838"/>
            <a:ext cx="57150" cy="28575"/>
          </a:xfrm>
          <a:prstGeom prst="rect">
            <a:avLst/>
          </a:prstGeom>
          <a:noFill/>
        </p:spPr>
      </p:pic>
      <p:sp>
        <p:nvSpPr>
          <p:cNvPr id="11" name="Retângulo 10"/>
          <p:cNvSpPr/>
          <p:nvPr/>
        </p:nvSpPr>
        <p:spPr>
          <a:xfrm>
            <a:off x="3203848" y="1136065"/>
            <a:ext cx="594015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Contextualização:</a:t>
            </a:r>
          </a:p>
          <a:p>
            <a:pPr algn="just"/>
            <a:endParaRPr lang="pt-BR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t-BR" dirty="0" smtClean="0"/>
              <a:t>Para atingimento dos objetivos empresariais, faz se necessário que as organizações alinhem seu modelo estrutural aos projetos desenvolvidos. A Comunicação Organizacional deverá acompanhar as necessidades das Empresas.  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As organizações e seus colaboradores precisam estar atentos a maneira como estão estabelecendo a comunicação, partindo do princípio que muitas acham que informar é comunicar. </a:t>
            </a:r>
          </a:p>
          <a:p>
            <a:pPr algn="just"/>
            <a:endParaRPr lang="pt-BR" dirty="0" smtClean="0"/>
          </a:p>
        </p:txBody>
      </p:sp>
      <p:sp>
        <p:nvSpPr>
          <p:cNvPr id="12" name="Retângulo 11"/>
          <p:cNvSpPr/>
          <p:nvPr/>
        </p:nvSpPr>
        <p:spPr>
          <a:xfrm>
            <a:off x="107504" y="5373216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A Comunicação só acontecerá se ela gerar envolvimentos das partes, se gerar o comprometimento dos colaboradores, uma vez que a comunicação tem o objetivo de fazer com que todos executem suas atividades, e isto só  acontecerá se houver entendimento do que fora "pedido".  </a:t>
            </a:r>
            <a:endParaRPr lang="pt-BR" dirty="0"/>
          </a:p>
        </p:txBody>
      </p:sp>
      <p:pic>
        <p:nvPicPr>
          <p:cNvPr id="28674" name="Picture 2" descr="Resultado de imagem para comunicação nas empresa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956376" y="5661248"/>
            <a:ext cx="1152128" cy="971343"/>
          </a:xfrm>
          <a:prstGeom prst="rect">
            <a:avLst/>
          </a:prstGeom>
          <a:noFill/>
        </p:spPr>
      </p:pic>
      <p:pic>
        <p:nvPicPr>
          <p:cNvPr id="28676" name="Picture 4" descr="Resultado de imagem para comunicação nas empresa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20080"/>
            <a:ext cx="3029000" cy="3533056"/>
          </a:xfrm>
          <a:prstGeom prst="rect">
            <a:avLst/>
          </a:prstGeom>
          <a:noFill/>
        </p:spPr>
      </p:pic>
      <p:sp>
        <p:nvSpPr>
          <p:cNvPr id="15" name="Retângulo 14"/>
          <p:cNvSpPr/>
          <p:nvPr/>
        </p:nvSpPr>
        <p:spPr>
          <a:xfrm>
            <a:off x="107504" y="4726885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Quando você informa, você não comunica, a comunicação só acontecerá se houver feedback, ou seja, troca de informações.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309072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7795564" y="1196184"/>
            <a:ext cx="1187747" cy="151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5496" y="394941"/>
            <a:ext cx="6049963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pt-BR" sz="32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OGJETIVOS</a:t>
            </a:r>
            <a:endParaRPr lang="pt-BR" sz="32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6618288"/>
            <a:ext cx="354647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2B4475"/>
              </a:buClr>
              <a:defRPr/>
            </a:pP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Prof. Adm. </a:t>
            </a:r>
            <a:r>
              <a:rPr lang="pt-BR" sz="14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Msc</a:t>
            </a: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Luiz Cláudio Brites Lobato</a:t>
            </a:r>
          </a:p>
        </p:txBody>
      </p:sp>
      <p:pic>
        <p:nvPicPr>
          <p:cNvPr id="4098" name="Picture 2" descr="http://portaldoaluno.webaula.com.br/Customizacoes/imagens/arrow_opene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-1160463"/>
            <a:ext cx="57150" cy="28575"/>
          </a:xfrm>
          <a:prstGeom prst="rect">
            <a:avLst/>
          </a:prstGeom>
          <a:noFill/>
        </p:spPr>
      </p:pic>
      <p:pic>
        <p:nvPicPr>
          <p:cNvPr id="4099" name="Picture 3" descr="http://portaldoaluno.webaula.com.br/Customizacoes/imagens/arrow_opene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-477838"/>
            <a:ext cx="57150" cy="28575"/>
          </a:xfrm>
          <a:prstGeom prst="rect">
            <a:avLst/>
          </a:prstGeom>
          <a:noFill/>
        </p:spPr>
      </p:pic>
      <p:sp>
        <p:nvSpPr>
          <p:cNvPr id="9" name="Retângulo 8"/>
          <p:cNvSpPr/>
          <p:nvPr/>
        </p:nvSpPr>
        <p:spPr>
          <a:xfrm>
            <a:off x="35496" y="3356992"/>
            <a:ext cx="903649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 específicos</a:t>
            </a:r>
          </a:p>
          <a:p>
            <a:pPr algn="just"/>
            <a:endParaRPr lang="pt-BR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pt-BR" sz="1600" dirty="0" smtClean="0"/>
              <a:t>Definir a comunicação organizacional.</a:t>
            </a:r>
          </a:p>
          <a:p>
            <a:pPr>
              <a:buFont typeface="Wingdings" pitchFamily="2" charset="2"/>
              <a:buChar char="ü"/>
            </a:pPr>
            <a:r>
              <a:rPr lang="pt-BR" sz="1600" dirty="0" smtClean="0"/>
              <a:t>Conhecer valorização estratégica da comunicação e o seu impacto na estruturação e operação do negócio. O alinhamento entre identidade, marca e comunicação corporativa.</a:t>
            </a:r>
          </a:p>
          <a:p>
            <a:pPr>
              <a:buFont typeface="Wingdings" pitchFamily="2" charset="2"/>
              <a:buChar char="ü"/>
            </a:pPr>
            <a:r>
              <a:rPr lang="pt-BR" sz="1600" dirty="0" smtClean="0"/>
              <a:t>Identificar importância das lógicas culturais para a construção da comunicação. </a:t>
            </a:r>
          </a:p>
          <a:p>
            <a:pPr>
              <a:buFont typeface="Wingdings" pitchFamily="2" charset="2"/>
              <a:buChar char="ü"/>
            </a:pPr>
            <a:r>
              <a:rPr lang="pt-BR" sz="1600" dirty="0" smtClean="0"/>
              <a:t>Os diferentes níveis de integração da comunicação de uma organização.</a:t>
            </a:r>
          </a:p>
          <a:p>
            <a:pPr>
              <a:buFont typeface="Wingdings" pitchFamily="2" charset="2"/>
              <a:buChar char="ü"/>
            </a:pPr>
            <a:r>
              <a:rPr lang="pt-BR" sz="1600" dirty="0" smtClean="0"/>
              <a:t>Definir plano de comunicação e sua prática.</a:t>
            </a:r>
          </a:p>
          <a:p>
            <a:pPr>
              <a:buFont typeface="Wingdings" pitchFamily="2" charset="2"/>
              <a:buChar char="ü"/>
            </a:pPr>
            <a:r>
              <a:rPr lang="pt-BR" sz="1600" dirty="0" smtClean="0"/>
              <a:t>Conhecer  as mudanças trazidas pela era digital nas organizações.</a:t>
            </a:r>
          </a:p>
          <a:p>
            <a:pPr>
              <a:buFont typeface="Wingdings" pitchFamily="2" charset="2"/>
              <a:buChar char="ü"/>
            </a:pPr>
            <a:r>
              <a:rPr lang="pt-BR" sz="1600" dirty="0" smtClean="0"/>
              <a:t>Conhecer a Comunicação corporativa, atores e perspectivas:</a:t>
            </a:r>
            <a:br>
              <a:rPr lang="pt-BR" sz="1600" dirty="0" smtClean="0"/>
            </a:br>
            <a:r>
              <a:rPr lang="pt-BR" sz="1600" dirty="0" smtClean="0"/>
              <a:t>	Definir a importância relações públicas e assessoria de imprensa;</a:t>
            </a:r>
          </a:p>
          <a:p>
            <a:r>
              <a:rPr lang="pt-BR" sz="1600" dirty="0" smtClean="0"/>
              <a:t>	Comunicação interna versus endomarketing;</a:t>
            </a:r>
          </a:p>
          <a:p>
            <a:r>
              <a:rPr lang="pt-BR" sz="1600" dirty="0" smtClean="0"/>
              <a:t>	Comunicação interna e relacionamento com o RH.</a:t>
            </a:r>
            <a:endParaRPr lang="pt-B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2051720" y="1124744"/>
            <a:ext cx="6984776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 gerais</a:t>
            </a:r>
          </a:p>
          <a:p>
            <a:pPr algn="just"/>
            <a:endParaRPr lang="pt-BR" sz="1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t-BR" dirty="0" smtClean="0"/>
              <a:t>Levar o aluno a compreender a centralidade da Comunicação Organizacional no ambiente produtivo atual. </a:t>
            </a:r>
          </a:p>
          <a:p>
            <a:pPr algn="just"/>
            <a:r>
              <a:rPr lang="pt-BR" dirty="0" smtClean="0"/>
              <a:t>Embasar conceitualmente as práticas de Comunicação Organizacional.</a:t>
            </a:r>
          </a:p>
          <a:p>
            <a:pPr algn="just"/>
            <a:r>
              <a:rPr lang="pt-BR" dirty="0" smtClean="0"/>
              <a:t>Ampliar a visão do aluno sobre a dimensão discursiva e estrategicamente integrada da Comunicação Organizacional.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0" y="0"/>
            <a:ext cx="63001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 1225 - </a:t>
            </a:r>
            <a:r>
              <a:rPr lang="pt-BR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Comunicação Organizacional</a:t>
            </a:r>
          </a:p>
        </p:txBody>
      </p:sp>
      <p:pic>
        <p:nvPicPr>
          <p:cNvPr id="15" name="Picture 2" descr="Resultado de imagem para comunicação nas empresa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164288" y="5030219"/>
            <a:ext cx="1944216" cy="1639141"/>
          </a:xfrm>
          <a:prstGeom prst="rect">
            <a:avLst/>
          </a:prstGeom>
          <a:noFill/>
        </p:spPr>
      </p:pic>
      <p:pic>
        <p:nvPicPr>
          <p:cNvPr id="16" name="Picture 4" descr="Resultado de imagem para comunicação nas empresa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24744"/>
            <a:ext cx="1852042" cy="2160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09072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7795564" y="1196184"/>
            <a:ext cx="1187747" cy="151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35496" y="394941"/>
            <a:ext cx="6049963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pt-BR" sz="3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CONTEÚDO PROGRAMADO</a:t>
            </a:r>
          </a:p>
        </p:txBody>
      </p:sp>
      <p:sp>
        <p:nvSpPr>
          <p:cNvPr id="5" name="Retângulo 4"/>
          <p:cNvSpPr/>
          <p:nvPr/>
        </p:nvSpPr>
        <p:spPr>
          <a:xfrm>
            <a:off x="0" y="6618288"/>
            <a:ext cx="354647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2B4475"/>
              </a:buClr>
              <a:defRPr/>
            </a:pP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Prof. Adm. </a:t>
            </a:r>
            <a:r>
              <a:rPr lang="pt-BR" sz="14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Msc</a:t>
            </a: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Luiz Cláudio Brites Lobato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0" y="0"/>
            <a:ext cx="63001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 1225 - </a:t>
            </a:r>
            <a:r>
              <a:rPr lang="pt-BR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Comunicação Organizacional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4644008" y="1196752"/>
            <a:ext cx="4499992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500" b="1" dirty="0" smtClean="0"/>
              <a:t>Unidade IV - Comunicação e Marca</a:t>
            </a:r>
            <a:br>
              <a:rPr lang="pt-BR" sz="1500" b="1" dirty="0" smtClean="0"/>
            </a:br>
            <a:r>
              <a:rPr lang="pt-BR" sz="1500" dirty="0" smtClean="0"/>
              <a:t>          - A valorização da Comunicação Organizacional e sua articulação com as marcas;</a:t>
            </a:r>
            <a:br>
              <a:rPr lang="pt-BR" sz="1500" dirty="0" smtClean="0"/>
            </a:br>
            <a:r>
              <a:rPr lang="pt-BR" sz="1500" dirty="0" smtClean="0"/>
              <a:t>          - A comunicação corporativa gerando reputação à marca e agregando valor aos negócios;</a:t>
            </a:r>
            <a:br>
              <a:rPr lang="pt-BR" sz="1500" dirty="0" smtClean="0"/>
            </a:br>
            <a:r>
              <a:rPr lang="pt-BR" sz="1500" b="1" dirty="0" smtClean="0"/>
              <a:t>        </a:t>
            </a:r>
            <a:r>
              <a:rPr lang="pt-BR" sz="1500" dirty="0" smtClean="0"/>
              <a:t>  - Comunicação de Marca.</a:t>
            </a:r>
            <a:r>
              <a:rPr lang="pt-BR" sz="1500" b="1" dirty="0" smtClean="0"/>
              <a:t/>
            </a:r>
            <a:br>
              <a:rPr lang="pt-BR" sz="1500" b="1" dirty="0" smtClean="0"/>
            </a:br>
            <a:r>
              <a:rPr lang="pt-BR" sz="1500" b="1" dirty="0" smtClean="0"/>
              <a:t/>
            </a:r>
            <a:br>
              <a:rPr lang="pt-BR" sz="1500" b="1" dirty="0" smtClean="0"/>
            </a:br>
            <a:r>
              <a:rPr lang="pt-BR" sz="1500" b="1" dirty="0" smtClean="0"/>
              <a:t>Unidade V - - Comunicação e as Mídias Sociais</a:t>
            </a:r>
            <a:br>
              <a:rPr lang="pt-BR" sz="1500" b="1" dirty="0" smtClean="0"/>
            </a:br>
            <a:r>
              <a:rPr lang="pt-BR" sz="1500" b="1" dirty="0" smtClean="0"/>
              <a:t>  </a:t>
            </a:r>
            <a:r>
              <a:rPr lang="pt-BR" sz="1500" dirty="0" smtClean="0"/>
              <a:t>- Impactos da era digital na Comunicação Organizacional;</a:t>
            </a:r>
            <a:br>
              <a:rPr lang="pt-BR" sz="1500" dirty="0" smtClean="0"/>
            </a:br>
            <a:r>
              <a:rPr lang="pt-BR" sz="1500" dirty="0" smtClean="0"/>
              <a:t>          - Comunicação e as Mídias Sociais;</a:t>
            </a:r>
            <a:br>
              <a:rPr lang="pt-BR" sz="1500" dirty="0" smtClean="0"/>
            </a:br>
            <a:r>
              <a:rPr lang="pt-BR" sz="1500" dirty="0" smtClean="0"/>
              <a:t>          - Mídias Sociais e comunicação interna;</a:t>
            </a:r>
            <a:br>
              <a:rPr lang="pt-BR" sz="1500" dirty="0" smtClean="0"/>
            </a:br>
            <a:r>
              <a:rPr lang="pt-BR" sz="1500" dirty="0" smtClean="0"/>
              <a:t>          -Mídias Sociais e relacionamento do os clientes. </a:t>
            </a:r>
          </a:p>
          <a:p>
            <a:endParaRPr lang="pt-BR" sz="1500" b="1" dirty="0" smtClean="0"/>
          </a:p>
          <a:p>
            <a:r>
              <a:rPr lang="pt-BR" sz="1500" b="1" dirty="0" smtClean="0"/>
              <a:t>Unidade VI- Comunicação corporativa: Destacando o Relacionamento com o Público</a:t>
            </a:r>
            <a:endParaRPr lang="pt-BR" sz="1500" dirty="0" smtClean="0"/>
          </a:p>
          <a:p>
            <a:r>
              <a:rPr lang="pt-BR" sz="1500" dirty="0" smtClean="0"/>
              <a:t>- Comunicação Integrada - Conceito;</a:t>
            </a:r>
          </a:p>
          <a:p>
            <a:r>
              <a:rPr lang="pt-BR" sz="1500" dirty="0" smtClean="0"/>
              <a:t>- Comunicação Interna como ferramenta estratégica;</a:t>
            </a:r>
            <a:br>
              <a:rPr lang="pt-BR" sz="1500" dirty="0" smtClean="0"/>
            </a:br>
            <a:r>
              <a:rPr lang="pt-BR" sz="1500" dirty="0" smtClean="0"/>
              <a:t>- Comunicação interna versus endomarketing e seu conceito</a:t>
            </a:r>
            <a:br>
              <a:rPr lang="pt-BR" sz="1500" dirty="0" smtClean="0"/>
            </a:br>
            <a:r>
              <a:rPr lang="pt-BR" sz="1500" dirty="0" smtClean="0"/>
              <a:t>- Identificar ações práticas para desenvolver junto ao público interno; </a:t>
            </a:r>
          </a:p>
          <a:p>
            <a:r>
              <a:rPr lang="pt-BR" sz="1500" dirty="0" smtClean="0"/>
              <a:t>- Comunicação em momentos de crise;</a:t>
            </a:r>
            <a:endParaRPr lang="pt-BR" sz="1500" dirty="0"/>
          </a:p>
        </p:txBody>
      </p:sp>
      <p:sp>
        <p:nvSpPr>
          <p:cNvPr id="14" name="Retângulo 13"/>
          <p:cNvSpPr/>
          <p:nvPr/>
        </p:nvSpPr>
        <p:spPr>
          <a:xfrm>
            <a:off x="0" y="1196752"/>
            <a:ext cx="4572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500" b="1" dirty="0" smtClean="0"/>
              <a:t>Unidade I - Comunicação Organizacional </a:t>
            </a:r>
            <a:br>
              <a:rPr lang="pt-BR" sz="1500" b="1" dirty="0" smtClean="0"/>
            </a:br>
            <a:r>
              <a:rPr lang="pt-BR" sz="1500" b="1" dirty="0" smtClean="0"/>
              <a:t>         -</a:t>
            </a:r>
            <a:r>
              <a:rPr lang="pt-BR" sz="1500" dirty="0" smtClean="0"/>
              <a:t> Conceito de comunicação; </a:t>
            </a:r>
            <a:br>
              <a:rPr lang="pt-BR" sz="1500" dirty="0" smtClean="0"/>
            </a:br>
            <a:r>
              <a:rPr lang="pt-BR" sz="1500" dirty="0" smtClean="0"/>
              <a:t>         - O processo de comunicação dentro da empresa;</a:t>
            </a:r>
            <a:br>
              <a:rPr lang="pt-BR" sz="1500" dirty="0" smtClean="0"/>
            </a:br>
            <a:r>
              <a:rPr lang="pt-BR" sz="1500" dirty="0" smtClean="0"/>
              <a:t>         - Diferença entre comunicação e informação;</a:t>
            </a:r>
          </a:p>
          <a:p>
            <a:endParaRPr lang="pt-BR" sz="1500" b="1" dirty="0" smtClean="0"/>
          </a:p>
          <a:p>
            <a:r>
              <a:rPr lang="pt-BR" sz="1500" b="1" dirty="0" smtClean="0"/>
              <a:t>Unidade II - Cultura organizacional e Comunicação </a:t>
            </a:r>
            <a:br>
              <a:rPr lang="pt-BR" sz="1500" b="1" dirty="0" smtClean="0"/>
            </a:br>
            <a:r>
              <a:rPr lang="pt-BR" sz="1500" b="1" dirty="0" smtClean="0"/>
              <a:t>         </a:t>
            </a:r>
            <a:r>
              <a:rPr lang="pt-BR" sz="1500" dirty="0" smtClean="0"/>
              <a:t>- Cultura Empresarial;</a:t>
            </a:r>
          </a:p>
          <a:p>
            <a:r>
              <a:rPr lang="pt-BR" sz="1500" dirty="0" smtClean="0"/>
              <a:t>- Comunicação e Cultura Organizacional;</a:t>
            </a:r>
          </a:p>
          <a:p>
            <a:pPr>
              <a:buFontTx/>
              <a:buChar char="-"/>
            </a:pPr>
            <a:r>
              <a:rPr lang="pt-BR" sz="1500" dirty="0" smtClean="0"/>
              <a:t>Dependência das lógicas culturais: cultura organizacional, cultura do ambiente e interculturalidade.</a:t>
            </a:r>
          </a:p>
          <a:p>
            <a:endParaRPr lang="pt-BR" sz="1500" b="1" dirty="0" smtClean="0"/>
          </a:p>
          <a:p>
            <a:r>
              <a:rPr lang="pt-BR" sz="1500" b="1" dirty="0" smtClean="0"/>
              <a:t>Unidade III -  Plano de comunicação</a:t>
            </a:r>
            <a:endParaRPr lang="pt-BR" sz="1500" dirty="0" smtClean="0"/>
          </a:p>
          <a:p>
            <a:r>
              <a:rPr lang="pt-BR" sz="1500" b="1" dirty="0" smtClean="0"/>
              <a:t>          </a:t>
            </a:r>
            <a:r>
              <a:rPr lang="pt-BR" sz="1500" dirty="0" smtClean="0"/>
              <a:t>- O que é plano de comunicação;</a:t>
            </a:r>
            <a:br>
              <a:rPr lang="pt-BR" sz="1500" dirty="0" smtClean="0"/>
            </a:br>
            <a:r>
              <a:rPr lang="pt-BR" sz="1500" dirty="0" smtClean="0"/>
              <a:t>         - Como montar um plano de comunicação;</a:t>
            </a:r>
            <a:br>
              <a:rPr lang="pt-BR" sz="1500" dirty="0" smtClean="0"/>
            </a:br>
            <a:r>
              <a:rPr lang="pt-BR" sz="1500" dirty="0" smtClean="0"/>
              <a:t>         - Conheça exemplos práticos de comunicação das empresas;</a:t>
            </a:r>
            <a:br>
              <a:rPr lang="pt-BR" sz="1500" dirty="0" smtClean="0"/>
            </a:br>
            <a:r>
              <a:rPr lang="pt-BR" sz="1500" dirty="0" smtClean="0"/>
              <a:t>         - Pense soluções de comunicação a partir de dados fictícios sobre um determinado negócio;</a:t>
            </a:r>
            <a:br>
              <a:rPr lang="pt-BR" sz="1500" dirty="0" smtClean="0"/>
            </a:br>
            <a:r>
              <a:rPr lang="pt-BR" sz="1500" dirty="0" smtClean="0"/>
              <a:t>         - Exercite um modelo a montagem de um plano de Comunicação.</a:t>
            </a:r>
          </a:p>
        </p:txBody>
      </p:sp>
      <p:pic>
        <p:nvPicPr>
          <p:cNvPr id="16" name="Picture 2" descr="Resultado de imagem para comunicação nas empres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5661248"/>
            <a:ext cx="1080120" cy="971343"/>
          </a:xfrm>
          <a:prstGeom prst="rect">
            <a:avLst/>
          </a:prstGeom>
          <a:noFill/>
        </p:spPr>
      </p:pic>
      <p:pic>
        <p:nvPicPr>
          <p:cNvPr id="17" name="Picture 2" descr="Resultado de imagem para comunicação nas empres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987824" y="5661248"/>
            <a:ext cx="1152128" cy="9713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09072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738874" y="2060848"/>
            <a:ext cx="47160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defRPr/>
            </a:pPr>
            <a:r>
              <a:rPr lang="pt-BR" sz="2000" b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Prof. Adm. </a:t>
            </a:r>
            <a:r>
              <a:rPr lang="pt-BR" sz="2000" b="1" i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Msc</a:t>
            </a:r>
            <a:r>
              <a:rPr lang="pt-BR" sz="2000" b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Luiz Cláudio Brites Lobato</a:t>
            </a:r>
          </a:p>
        </p:txBody>
      </p:sp>
      <p:sp>
        <p:nvSpPr>
          <p:cNvPr id="10" name="Retângulo 9"/>
          <p:cNvSpPr/>
          <p:nvPr/>
        </p:nvSpPr>
        <p:spPr>
          <a:xfrm>
            <a:off x="5292080" y="548680"/>
            <a:ext cx="378674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8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AULA 01</a:t>
            </a:r>
            <a:endParaRPr lang="pt-BR" sz="8000" dirty="0">
              <a:solidFill>
                <a:srgbClr val="C00000"/>
              </a:solidFill>
            </a:endParaRPr>
          </a:p>
        </p:txBody>
      </p:sp>
      <p:pic>
        <p:nvPicPr>
          <p:cNvPr id="14" name="Picture 2" descr="C:\Users\maq\Desktop\FOTOS PARA O BLOG\LOGO 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5229200"/>
            <a:ext cx="814510" cy="621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http://servicosweb.cnpq.br/wspessoa/servletrecuperafoto?tipo=1&amp;id=K4755251Z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01" y="1889649"/>
            <a:ext cx="717363" cy="52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360040" y="2492896"/>
            <a:ext cx="5004048" cy="981075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GST 1225</a:t>
            </a:r>
            <a:endParaRPr lang="pt-BR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Comunicação Organizacional</a:t>
            </a:r>
            <a:endParaRPr lang="pt-BR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284984"/>
            <a:ext cx="4392488" cy="2507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 descr="Imagem relacionad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2996952"/>
            <a:ext cx="3598540" cy="2808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22132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presentação_estácio_2016_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Apresentação_estácio_2016_</Template>
  <TotalTime>1457</TotalTime>
  <Words>4887</Words>
  <Application>Microsoft Office PowerPoint</Application>
  <PresentationFormat>Apresentação na tela (4:3)</PresentationFormat>
  <Paragraphs>485</Paragraphs>
  <Slides>45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45</vt:i4>
      </vt:variant>
    </vt:vector>
  </HeadingPairs>
  <TitlesOfParts>
    <vt:vector size="46" baseType="lpstr">
      <vt:lpstr>Apresentação_estácio_2016_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ESTACIOUSER</dc:creator>
  <cp:lastModifiedBy>maq</cp:lastModifiedBy>
  <cp:revision>64</cp:revision>
  <dcterms:created xsi:type="dcterms:W3CDTF">2015-11-30T17:28:00Z</dcterms:created>
  <dcterms:modified xsi:type="dcterms:W3CDTF">2017-08-15T15:46:32Z</dcterms:modified>
</cp:coreProperties>
</file>