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57" r:id="rId5"/>
    <p:sldId id="287" r:id="rId6"/>
    <p:sldId id="301" r:id="rId7"/>
    <p:sldId id="289" r:id="rId8"/>
    <p:sldId id="299" r:id="rId9"/>
    <p:sldId id="290" r:id="rId10"/>
    <p:sldId id="261" r:id="rId11"/>
    <p:sldId id="300" r:id="rId12"/>
    <p:sldId id="291" r:id="rId13"/>
    <p:sldId id="288" r:id="rId14"/>
    <p:sldId id="298" r:id="rId15"/>
    <p:sldId id="309" r:id="rId16"/>
    <p:sldId id="310" r:id="rId17"/>
    <p:sldId id="311" r:id="rId18"/>
    <p:sldId id="314" r:id="rId19"/>
    <p:sldId id="312" r:id="rId20"/>
    <p:sldId id="306" r:id="rId21"/>
    <p:sldId id="305" r:id="rId22"/>
    <p:sldId id="308" r:id="rId23"/>
    <p:sldId id="286" r:id="rId24"/>
    <p:sldId id="25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76"/>
    <a:srgbClr val="06334E"/>
    <a:srgbClr val="3AB09C"/>
    <a:srgbClr val="E06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52" autoAdjust="0"/>
  </p:normalViewPr>
  <p:slideViewPr>
    <p:cSldViewPr>
      <p:cViewPr varScale="1">
        <p:scale>
          <a:sx n="102" d="100"/>
          <a:sy n="102" d="100"/>
        </p:scale>
        <p:origin x="3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D12EF-1170-436C-BE1B-7852EBFB085E}" type="datetimeFigureOut">
              <a:rPr lang="pt-BR" smtClean="0"/>
              <a:pPr/>
              <a:t>10/02/2019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D2E8-649B-4A74-94E6-320F192DC0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719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59A0-00C7-4788-A762-D487B46E5CCD}" type="datetimeFigureOut">
              <a:rPr lang="pt-BR" smtClean="0"/>
              <a:pPr/>
              <a:t>10/02/2019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46133-019B-4654-B02D-602962D5E9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18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46133-019B-4654-B02D-602962D5E96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68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546133-019B-4654-B02D-602962D5E968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05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840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luizlobato0101.com.br/QUASEMILALU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2825750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</a:t>
            </a:r>
            <a:endParaRPr lang="pt-BR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GESTÃO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</a:t>
            </a:r>
            <a:endParaRPr lang="pt-BR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PASSIVOS TRABALHISTAS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25" y="4973290"/>
            <a:ext cx="9037638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</a:t>
            </a:r>
            <a:r>
              <a:rPr lang="pt-BR" sz="34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Eco. Adm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pt-BR" sz="3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</p:spTree>
    <p:extLst>
      <p:ext uri="{BB962C8B-B14F-4D97-AF65-F5344CB8AC3E}">
        <p14:creationId xmlns:p14="http://schemas.microsoft.com/office/powerpoint/2010/main" val="29221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CONTEÚDO PROGRAMADO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830" y="1003801"/>
            <a:ext cx="44901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1400" dirty="0" smtClean="0">
                <a:solidFill>
                  <a:schemeClr val="tx2"/>
                </a:solidFill>
              </a:rPr>
              <a:t>Rotinas </a:t>
            </a:r>
            <a:r>
              <a:rPr lang="pt-BR" sz="1400" dirty="0">
                <a:solidFill>
                  <a:schemeClr val="tx2"/>
                </a:solidFill>
              </a:rPr>
              <a:t>Admissionais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1.1 </a:t>
            </a:r>
            <a:r>
              <a:rPr lang="pt-BR" sz="1400" dirty="0">
                <a:solidFill>
                  <a:schemeClr val="tx2"/>
                </a:solidFill>
              </a:rPr>
              <a:t>Admissão de Colaboradores, Proventos e Descontos.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1.1.1 </a:t>
            </a:r>
            <a:r>
              <a:rPr lang="pt-BR" sz="1400" dirty="0">
                <a:solidFill>
                  <a:schemeClr val="tx2"/>
                </a:solidFill>
              </a:rPr>
              <a:t>Contrato de Trabalho indeterminado e determinado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1.1.2 </a:t>
            </a:r>
            <a:r>
              <a:rPr lang="pt-BR" sz="1400" dirty="0">
                <a:solidFill>
                  <a:schemeClr val="tx2"/>
                </a:solidFill>
              </a:rPr>
              <a:t>Ocorrências no Contrato de Trabalho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1.1.3 </a:t>
            </a:r>
            <a:r>
              <a:rPr lang="pt-BR" sz="1400" dirty="0">
                <a:solidFill>
                  <a:schemeClr val="tx2"/>
                </a:solidFill>
              </a:rPr>
              <a:t>Salário x Remuneração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1.1.4 </a:t>
            </a:r>
            <a:r>
              <a:rPr lang="pt-BR" sz="1400" dirty="0">
                <a:solidFill>
                  <a:schemeClr val="tx2"/>
                </a:solidFill>
              </a:rPr>
              <a:t>DSR - Descanso Semanal Remunerado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1.1.5 </a:t>
            </a:r>
            <a:r>
              <a:rPr lang="pt-BR" sz="1400" dirty="0">
                <a:solidFill>
                  <a:schemeClr val="tx2"/>
                </a:solidFill>
              </a:rPr>
              <a:t>Verbas Adicionais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1.1.6 </a:t>
            </a:r>
            <a:r>
              <a:rPr lang="pt-BR" sz="1400" dirty="0">
                <a:solidFill>
                  <a:schemeClr val="tx2"/>
                </a:solidFill>
              </a:rPr>
              <a:t>Insalubridade, Periculosidade e Adicional Noturno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1.1.7 </a:t>
            </a:r>
            <a:r>
              <a:rPr lang="pt-BR" sz="1400" dirty="0">
                <a:solidFill>
                  <a:schemeClr val="tx2"/>
                </a:solidFill>
              </a:rPr>
              <a:t>Hora Extra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 </a:t>
            </a:r>
            <a:r>
              <a:rPr lang="pt-BR" sz="1400" dirty="0">
                <a:solidFill>
                  <a:schemeClr val="tx2"/>
                </a:solidFill>
              </a:rPr>
              <a:t>Benefícios Previdênciários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1.2.1 </a:t>
            </a:r>
            <a:r>
              <a:rPr lang="pt-BR" sz="1400" dirty="0">
                <a:solidFill>
                  <a:schemeClr val="tx2"/>
                </a:solidFill>
              </a:rPr>
              <a:t>Salário Familia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1.2.2 </a:t>
            </a:r>
            <a:r>
              <a:rPr lang="pt-BR" sz="1400" dirty="0">
                <a:solidFill>
                  <a:schemeClr val="tx2"/>
                </a:solidFill>
              </a:rPr>
              <a:t>Salário Maternidade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1.2.3 </a:t>
            </a:r>
            <a:r>
              <a:rPr lang="pt-BR" sz="1400" dirty="0">
                <a:solidFill>
                  <a:schemeClr val="tx2"/>
                </a:solidFill>
              </a:rPr>
              <a:t>Descontos na Folha de Pagamento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1.2.5 </a:t>
            </a:r>
            <a:r>
              <a:rPr lang="pt-BR" sz="1400" dirty="0">
                <a:solidFill>
                  <a:schemeClr val="tx2"/>
                </a:solidFill>
              </a:rPr>
              <a:t>Faltas e Atrasos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1.2.6 </a:t>
            </a:r>
            <a:r>
              <a:rPr lang="pt-BR" sz="1400" dirty="0">
                <a:solidFill>
                  <a:schemeClr val="tx2"/>
                </a:solidFill>
              </a:rPr>
              <a:t>Pensão Alimentícia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1.2.7 </a:t>
            </a:r>
            <a:r>
              <a:rPr lang="pt-BR" sz="1400" dirty="0">
                <a:solidFill>
                  <a:schemeClr val="tx2"/>
                </a:solidFill>
              </a:rPr>
              <a:t>Adiantamento de Salário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1.2.8 </a:t>
            </a:r>
            <a:r>
              <a:rPr lang="pt-BR" sz="1400" dirty="0">
                <a:solidFill>
                  <a:schemeClr val="tx2"/>
                </a:solidFill>
              </a:rPr>
              <a:t>Vale Transporte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1.2.9 </a:t>
            </a:r>
            <a:r>
              <a:rPr lang="pt-BR" sz="1400" dirty="0">
                <a:solidFill>
                  <a:schemeClr val="tx2"/>
                </a:solidFill>
              </a:rPr>
              <a:t>Sindicato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1.2.10 </a:t>
            </a:r>
            <a:r>
              <a:rPr lang="pt-BR" sz="1400" dirty="0">
                <a:solidFill>
                  <a:schemeClr val="tx2"/>
                </a:solidFill>
              </a:rPr>
              <a:t>Requisitos Legais : Direitos de Igualdade </a:t>
            </a:r>
            <a:endParaRPr lang="pt-BR" sz="1400" dirty="0" smtClean="0">
              <a:solidFill>
                <a:schemeClr val="tx2"/>
              </a:solidFill>
            </a:endParaRPr>
          </a:p>
          <a:p>
            <a:endParaRPr lang="pt-BR" sz="1400" dirty="0"/>
          </a:p>
          <a:p>
            <a:r>
              <a:rPr lang="pt-BR" sz="1400" dirty="0" smtClean="0">
                <a:solidFill>
                  <a:srgbClr val="C00000"/>
                </a:solidFill>
              </a:rPr>
              <a:t>2 Carga Tributária Trabalhista </a:t>
            </a:r>
          </a:p>
          <a:p>
            <a:r>
              <a:rPr lang="pt-BR" sz="1400" dirty="0" smtClean="0">
                <a:solidFill>
                  <a:srgbClr val="C00000"/>
                </a:solidFill>
              </a:rPr>
              <a:t>2.1 </a:t>
            </a:r>
            <a:r>
              <a:rPr lang="pt-BR" sz="1400" dirty="0">
                <a:solidFill>
                  <a:srgbClr val="C00000"/>
                </a:solidFill>
              </a:rPr>
              <a:t>Contribuição Previdenciária do Empregado e do Empregados </a:t>
            </a:r>
            <a:r>
              <a:rPr lang="pt-BR" sz="1400" dirty="0" smtClean="0">
                <a:solidFill>
                  <a:srgbClr val="C00000"/>
                </a:solidFill>
              </a:rPr>
              <a:t>– GPS </a:t>
            </a:r>
          </a:p>
          <a:p>
            <a:r>
              <a:rPr lang="pt-BR" sz="1400" dirty="0" smtClean="0">
                <a:solidFill>
                  <a:srgbClr val="C00000"/>
                </a:solidFill>
              </a:rPr>
              <a:t>2.2 </a:t>
            </a:r>
            <a:r>
              <a:rPr lang="pt-BR" sz="1400" dirty="0">
                <a:solidFill>
                  <a:srgbClr val="C00000"/>
                </a:solidFill>
              </a:rPr>
              <a:t>Fundo de Garantia por Tempo de Serviço - FGTS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2.3 </a:t>
            </a:r>
            <a:r>
              <a:rPr lang="pt-BR" sz="1400" dirty="0">
                <a:solidFill>
                  <a:srgbClr val="C00000"/>
                </a:solidFill>
              </a:rPr>
              <a:t>Imposto de Renda Retido na Fonte - IRRF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2.4 </a:t>
            </a:r>
            <a:r>
              <a:rPr lang="pt-BR" sz="1400" dirty="0">
                <a:solidFill>
                  <a:srgbClr val="C00000"/>
                </a:solidFill>
              </a:rPr>
              <a:t>Tabelas de Incidências </a:t>
            </a:r>
            <a:r>
              <a:rPr lang="pt-BR" sz="1400" dirty="0" smtClean="0">
                <a:solidFill>
                  <a:srgbClr val="C00000"/>
                </a:solidFill>
              </a:rPr>
              <a:t>Trabalhistas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11311" y="119035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</a:rPr>
              <a:t>3. Rotinas de Férias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3.1 </a:t>
            </a:r>
            <a:r>
              <a:rPr lang="pt-BR" sz="1400" dirty="0">
                <a:solidFill>
                  <a:srgbClr val="C00000"/>
                </a:solidFill>
              </a:rPr>
              <a:t>Remuneração de Férias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3.2 </a:t>
            </a:r>
            <a:r>
              <a:rPr lang="pt-BR" sz="1400" dirty="0">
                <a:solidFill>
                  <a:srgbClr val="C00000"/>
                </a:solidFill>
              </a:rPr>
              <a:t>Adicional de 1/3 de férias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3.3 </a:t>
            </a:r>
            <a:r>
              <a:rPr lang="pt-BR" sz="1400" dirty="0">
                <a:solidFill>
                  <a:srgbClr val="C00000"/>
                </a:solidFill>
              </a:rPr>
              <a:t>Abono Pecuniário de Férias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3.4 </a:t>
            </a:r>
            <a:r>
              <a:rPr lang="pt-BR" sz="1400" dirty="0">
                <a:solidFill>
                  <a:srgbClr val="C00000"/>
                </a:solidFill>
              </a:rPr>
              <a:t>Período Aquisitivo de Férias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3.5 </a:t>
            </a:r>
            <a:r>
              <a:rPr lang="pt-BR" sz="1400" dirty="0">
                <a:solidFill>
                  <a:srgbClr val="C00000"/>
                </a:solidFill>
              </a:rPr>
              <a:t>Período Concessivo de Férias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3.6 </a:t>
            </a:r>
            <a:r>
              <a:rPr lang="pt-BR" sz="1400" dirty="0">
                <a:solidFill>
                  <a:srgbClr val="C00000"/>
                </a:solidFill>
              </a:rPr>
              <a:t>Perda do Direito as Férias </a:t>
            </a:r>
            <a:endParaRPr lang="pt-BR" sz="1400" dirty="0" smtClean="0">
              <a:solidFill>
                <a:srgbClr val="C00000"/>
              </a:solidFill>
            </a:endParaRPr>
          </a:p>
          <a:p>
            <a:endParaRPr lang="pt-BR" sz="1400" dirty="0"/>
          </a:p>
          <a:p>
            <a:r>
              <a:rPr lang="pt-BR" sz="1400" dirty="0" smtClean="0">
                <a:solidFill>
                  <a:schemeClr val="tx2"/>
                </a:solidFill>
              </a:rPr>
              <a:t>4</a:t>
            </a:r>
            <a:r>
              <a:rPr lang="pt-BR" sz="1400" dirty="0">
                <a:solidFill>
                  <a:schemeClr val="tx2"/>
                </a:solidFill>
              </a:rPr>
              <a:t>. 13º Salário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4.1 </a:t>
            </a:r>
            <a:r>
              <a:rPr lang="pt-BR" sz="1400" dirty="0">
                <a:solidFill>
                  <a:schemeClr val="tx2"/>
                </a:solidFill>
              </a:rPr>
              <a:t>Encargos sobre o 13º salário</a:t>
            </a:r>
          </a:p>
          <a:p>
            <a:r>
              <a:rPr lang="pt-BR" sz="1400" dirty="0" smtClean="0">
                <a:solidFill>
                  <a:schemeClr val="tx2"/>
                </a:solidFill>
              </a:rPr>
              <a:t>4.2 </a:t>
            </a:r>
            <a:r>
              <a:rPr lang="pt-BR" sz="1400" dirty="0">
                <a:solidFill>
                  <a:schemeClr val="tx2"/>
                </a:solidFill>
              </a:rPr>
              <a:t>Remuneração do 13º salário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4.3 </a:t>
            </a:r>
            <a:r>
              <a:rPr lang="pt-BR" sz="1400" dirty="0">
                <a:solidFill>
                  <a:schemeClr val="tx2"/>
                </a:solidFill>
              </a:rPr>
              <a:t>Avos 13º salário 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4.4 </a:t>
            </a:r>
            <a:r>
              <a:rPr lang="pt-BR" sz="1400" dirty="0">
                <a:solidFill>
                  <a:schemeClr val="tx2"/>
                </a:solidFill>
              </a:rPr>
              <a:t>Perda do direito </a:t>
            </a:r>
            <a:endParaRPr lang="pt-BR" sz="1400" dirty="0" smtClean="0">
              <a:solidFill>
                <a:schemeClr val="tx2"/>
              </a:solidFill>
            </a:endParaRPr>
          </a:p>
          <a:p>
            <a:endParaRPr lang="pt-BR" sz="1400" dirty="0"/>
          </a:p>
          <a:p>
            <a:r>
              <a:rPr lang="pt-BR" sz="1400" dirty="0" smtClean="0">
                <a:solidFill>
                  <a:srgbClr val="C00000"/>
                </a:solidFill>
              </a:rPr>
              <a:t>5</a:t>
            </a:r>
            <a:r>
              <a:rPr lang="pt-BR" sz="1400" dirty="0">
                <a:solidFill>
                  <a:srgbClr val="C00000"/>
                </a:solidFill>
              </a:rPr>
              <a:t>. Rotinas Demissionais e Obrigações acessórias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5.1 </a:t>
            </a:r>
            <a:r>
              <a:rPr lang="pt-BR" sz="1400" dirty="0">
                <a:solidFill>
                  <a:srgbClr val="C00000"/>
                </a:solidFill>
              </a:rPr>
              <a:t>Modalidades Habituais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5.2 </a:t>
            </a:r>
            <a:r>
              <a:rPr lang="pt-BR" sz="1400" dirty="0">
                <a:solidFill>
                  <a:srgbClr val="C00000"/>
                </a:solidFill>
              </a:rPr>
              <a:t>Modalidades Especiais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5.3 </a:t>
            </a:r>
            <a:r>
              <a:rPr lang="pt-BR" sz="1400" dirty="0">
                <a:solidFill>
                  <a:srgbClr val="C00000"/>
                </a:solidFill>
              </a:rPr>
              <a:t>Verbas Rescisórias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5.4 </a:t>
            </a:r>
            <a:r>
              <a:rPr lang="pt-BR" sz="1400" dirty="0">
                <a:solidFill>
                  <a:srgbClr val="C00000"/>
                </a:solidFill>
              </a:rPr>
              <a:t>Homologação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5.5 </a:t>
            </a:r>
            <a:r>
              <a:rPr lang="pt-BR" sz="1400" dirty="0">
                <a:solidFill>
                  <a:srgbClr val="C00000"/>
                </a:solidFill>
              </a:rPr>
              <a:t>Seguro Desemprego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5.6 </a:t>
            </a:r>
            <a:r>
              <a:rPr lang="pt-BR" sz="1400" dirty="0">
                <a:solidFill>
                  <a:srgbClr val="C00000"/>
                </a:solidFill>
              </a:rPr>
              <a:t>Obrigações Acessórias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5.7 </a:t>
            </a:r>
            <a:r>
              <a:rPr lang="pt-BR" sz="1400" dirty="0">
                <a:solidFill>
                  <a:srgbClr val="C00000"/>
                </a:solidFill>
              </a:rPr>
              <a:t>CAGED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5.8 </a:t>
            </a:r>
            <a:r>
              <a:rPr lang="pt-BR" sz="1400" dirty="0">
                <a:solidFill>
                  <a:srgbClr val="C00000"/>
                </a:solidFill>
              </a:rPr>
              <a:t>RAIS </a:t>
            </a:r>
            <a:endParaRPr lang="pt-BR" sz="1400" dirty="0" smtClean="0">
              <a:solidFill>
                <a:srgbClr val="C00000"/>
              </a:solidFill>
            </a:endParaRPr>
          </a:p>
          <a:p>
            <a:r>
              <a:rPr lang="pt-BR" sz="1400" dirty="0" smtClean="0">
                <a:solidFill>
                  <a:srgbClr val="C00000"/>
                </a:solidFill>
              </a:rPr>
              <a:t>5.9 </a:t>
            </a:r>
            <a:r>
              <a:rPr lang="pt-BR" sz="1400" dirty="0">
                <a:solidFill>
                  <a:srgbClr val="C00000"/>
                </a:solidFill>
              </a:rPr>
              <a:t>DIRF </a:t>
            </a:r>
            <a:endParaRPr lang="pt-BR" sz="1400" dirty="0" smtClean="0">
              <a:solidFill>
                <a:srgbClr val="C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36440" y="5433240"/>
            <a:ext cx="2246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</a:rPr>
              <a:t>5.10 conectividade Social </a:t>
            </a:r>
          </a:p>
          <a:p>
            <a:r>
              <a:rPr lang="pt-BR" sz="1400" dirty="0">
                <a:solidFill>
                  <a:srgbClr val="C00000"/>
                </a:solidFill>
              </a:rPr>
              <a:t>5.11 SEFIP </a:t>
            </a:r>
          </a:p>
          <a:p>
            <a:r>
              <a:rPr lang="pt-BR" sz="1400" dirty="0">
                <a:solidFill>
                  <a:srgbClr val="C00000"/>
                </a:solidFill>
              </a:rPr>
              <a:t>5.12 GRRF </a:t>
            </a:r>
          </a:p>
          <a:p>
            <a:r>
              <a:rPr lang="pt-BR" sz="1400" dirty="0">
                <a:solidFill>
                  <a:srgbClr val="C00000"/>
                </a:solidFill>
              </a:rPr>
              <a:t>5.13 eSocial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384" y="2484329"/>
            <a:ext cx="815973" cy="13615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979" y="981043"/>
            <a:ext cx="488388" cy="81491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12" y="1594302"/>
            <a:ext cx="667327" cy="11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5496" y="1219393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Básica:</a:t>
            </a:r>
            <a:endParaRPr lang="pt-B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pt-BR" sz="1600" dirty="0"/>
              <a:t>CARVALHO, Nardi Henrique/Sandrime Machado Paula/Silva Silveira Raquel da. Diversidade Sexual, Relações de Gêneros e Politicas Publicas. 2a.. Sao Paulo: Saraiva, 2015. 1.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CARVALHO, Zenaide. eSocial nas empresas e escritórios contábeis guia prático para implantação. 2ª. Rio de Janeiro: NITH, 2017. 1.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CASSAR, Volia Bomfim. CLT - Organizada. 1ª. Rio de Janeiro: Método, 2018. 1.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FEDERAL, Senado. CLT e normas correlatas, mesa biênio. 1a.. Brasilia: Senado Federal, 2017. 1.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Complementar: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COUTO, C.M.C. Direito do Trabalho - TRT-RJ. 2ª. Rio de Janeiro: Elsevier - Impetus, 2006. v01 - 632p.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FILHO, José Gomes Pacheco. KRUGER, Samuel. Modernidade na Prestação de Informações ao Governo Federal - eSocial. 1a. Sao Paulo: Atlas, 2015. 1.</a:t>
            </a:r>
          </a:p>
          <a:p>
            <a:pPr algn="just">
              <a:lnSpc>
                <a:spcPct val="150000"/>
              </a:lnSpc>
            </a:pPr>
            <a:r>
              <a:rPr lang="pt-BR" sz="1600" dirty="0"/>
              <a:t>GARCIA, Roni Genicolo. Manual de Rotinas Trabalhistas. 8ª. São Paulo: Atlas, 2014. 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/>
              <a:t>OLIVEIRA</a:t>
            </a:r>
            <a:r>
              <a:rPr lang="pt-BR" sz="1600" dirty="0"/>
              <a:t>, Aristeu de. eSocial: Sistema de Escrituração Digital das Obrigações Fiscais, Previdenciárias e Trabalhistas. 2a.. São Paulo: Atlas, 2015. 1.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94941"/>
            <a:ext cx="60499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REFERÊNCIAIS TEÓRICOS...</a:t>
            </a:r>
            <a:endParaRPr lang="pt-B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604" y="908720"/>
            <a:ext cx="417876" cy="69725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78" y="918161"/>
            <a:ext cx="315766" cy="52687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918161"/>
            <a:ext cx="360040" cy="6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429000"/>
            <a:ext cx="4536503" cy="24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5496" y="206084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Eco. Adm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2080" y="404664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01</a:t>
            </a:r>
            <a:endParaRPr lang="pt-BR" sz="8000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2488550"/>
            <a:ext cx="7308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srgbClr val="264A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srgbClr val="264A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GESTÃO </a:t>
            </a:r>
            <a:r>
              <a:rPr lang="pt-BR" sz="2800" b="1" dirty="0">
                <a:solidFill>
                  <a:srgbClr val="264A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2657"/>
            <a:ext cx="4545931" cy="23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672"/>
            <a:ext cx="6300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e 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a tomada de decisão. 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5746" y="1045950"/>
            <a:ext cx="85782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Rotinas de Pessoal e seus conceitos chaves </a:t>
            </a:r>
            <a:endParaRPr lang="pt-B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 smtClean="0"/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Palavras-chave: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/>
              <a:t>Rotinas, Pessoal, Passivo, Trabalhista, Folha </a:t>
            </a:r>
            <a:endParaRPr lang="pt-B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Entender </a:t>
            </a:r>
            <a:r>
              <a:rPr lang="pt-BR" dirty="0"/>
              <a:t>a contextualização da disciplina de Gestão de Rotinas e Passivos Trabalhistas</a:t>
            </a:r>
            <a:r>
              <a:rPr lang="pt-B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Conhecer </a:t>
            </a:r>
            <a:r>
              <a:rPr lang="pt-BR" dirty="0"/>
              <a:t>o plano de ensino da disciplina. 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Compreender </a:t>
            </a:r>
            <a:r>
              <a:rPr lang="pt-BR" dirty="0"/>
              <a:t>o papel da Gestão de Rotinas e Passivos Trabalhista como instrumento de ação e preservação dos direitos do empregado e do empregador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-175580" y="1230547"/>
            <a:ext cx="942975" cy="53967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932179" cy="19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ROTINAS TRABALHIST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50" y="4821155"/>
            <a:ext cx="2927747" cy="17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ROTINAS TRABALHIS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22278"/>
            <a:ext cx="2804342" cy="18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ROTINAS TRABALHIST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8655"/>
            <a:ext cx="2923776" cy="17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Conceitos: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062" y="908721"/>
            <a:ext cx="302088" cy="504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88" y="908721"/>
            <a:ext cx="302088" cy="5040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36" y="908721"/>
            <a:ext cx="302088" cy="5040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32" y="908720"/>
            <a:ext cx="302088" cy="5040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9512" y="1196752"/>
            <a:ext cx="88006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</a:rPr>
              <a:t>Conseitos Históricos: </a:t>
            </a:r>
            <a:endParaRPr lang="pt-BR" dirty="0" smtClean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conflitos trabalhistas gerados ao longo de décadas gerou a necessidade de ser organizar o trabalho.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Diante </a:t>
            </a:r>
            <a:r>
              <a:rPr lang="pt-BR" dirty="0"/>
              <a:t>deste conflito a normalização do trabalho sempre foi administrada pelo Estado, visando diminuir a hipossuficiência do empregado em relação ao empregador. Esta relação vem sofrendo transformações durante todos estes anos, globalização, crises econômicas, desenvolvimento tecnológico e a necessidade de uma competição saudável as empresas tem necessidades de recursos humanos cada vez com maior potencial e tendo regras protetoras para ambos os lados, uma vez que as obrigações trabalhistas são vias de mão dupla (direitos e deveres para empregador e empregado).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</a:t>
            </a:r>
            <a:r>
              <a:rPr lang="pt-BR" dirty="0"/>
              <a:t>Brasil a Legislação Trabalhista tradicional e rígida surgiu na Década de 1930, através do então Presidente da República do Brasil Getúlio Vargas.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>
                <a:solidFill>
                  <a:srgbClr val="C00000"/>
                </a:solidFill>
              </a:rPr>
              <a:t>Década </a:t>
            </a:r>
            <a:r>
              <a:rPr lang="pt-BR" dirty="0">
                <a:solidFill>
                  <a:srgbClr val="C00000"/>
                </a:solidFill>
              </a:rPr>
              <a:t>de 1940: </a:t>
            </a:r>
            <a:endParaRPr lang="pt-BR" dirty="0" smtClean="0">
              <a:solidFill>
                <a:srgbClr val="C00000"/>
              </a:solidFill>
            </a:endParaRPr>
          </a:p>
          <a:p>
            <a:pPr algn="just"/>
            <a:r>
              <a:rPr lang="pt-BR" dirty="0" smtClean="0"/>
              <a:t>Entrou </a:t>
            </a:r>
            <a:r>
              <a:rPr lang="pt-BR" dirty="0"/>
              <a:t>em vigor o Decreto-Lei nº </a:t>
            </a:r>
            <a:r>
              <a:rPr lang="pt-BR" dirty="0" smtClean="0"/>
              <a:t>5.452.</a:t>
            </a:r>
          </a:p>
          <a:p>
            <a:pPr algn="just"/>
            <a:r>
              <a:rPr lang="pt-BR" dirty="0" smtClean="0"/>
              <a:t>Em 1943</a:t>
            </a:r>
            <a:r>
              <a:rPr lang="pt-BR" dirty="0"/>
              <a:t>, que aprovou a Consolidação das Leis do Trabalho (CLT), que reuniu todas as normas trabalhistas até </a:t>
            </a:r>
            <a:r>
              <a:rPr lang="pt-BR" dirty="0" smtClean="0"/>
              <a:t>2017.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Conceitos: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062" y="908721"/>
            <a:ext cx="302088" cy="504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88" y="908721"/>
            <a:ext cx="302088" cy="5040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36" y="908721"/>
            <a:ext cx="302088" cy="5040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32" y="908720"/>
            <a:ext cx="302088" cy="5040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3591" y="1196150"/>
            <a:ext cx="88006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Década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de 1950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pt-BR" dirty="0" smtClean="0"/>
              <a:t>Surgiram </a:t>
            </a:r>
            <a:r>
              <a:rPr lang="pt-BR" dirty="0"/>
              <a:t>as primeiras tensões trabalhistas com a instalação do parque industrial brasileiro (governo Juscelino Kubitschek).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Década de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1970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pt-BR" dirty="0" smtClean="0"/>
              <a:t>1978</a:t>
            </a:r>
            <a:r>
              <a:rPr lang="pt-BR" dirty="0"/>
              <a:t>: agravam-se os movimentos sindicais até 6 greves diárias no ABC paulista.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Década de 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1980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pt-BR" dirty="0" smtClean="0"/>
              <a:t>1988</a:t>
            </a:r>
            <a:r>
              <a:rPr lang="pt-BR" dirty="0"/>
              <a:t>: Nova Constituição Federal promulgada em 05 de outubro que consubstancia uma enormidade de direitos para os trabalhadores, oriundos de reivindicações, principalmente, pelos sindicatos dos trabalhadores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1998</a:t>
            </a:r>
            <a:r>
              <a:rPr lang="pt-BR" dirty="0"/>
              <a:t>: Promulgadas as primeiras leis e medidas provisórias para a flexibilização das leis trabalhistas, tais como: </a:t>
            </a:r>
            <a:endParaRPr lang="pt-BR" dirty="0" smtClean="0"/>
          </a:p>
          <a:p>
            <a:pPr algn="just"/>
            <a:r>
              <a:rPr lang="pt-BR" dirty="0" smtClean="0"/>
              <a:t>Lei </a:t>
            </a:r>
            <a:r>
              <a:rPr lang="pt-BR" dirty="0"/>
              <a:t>9601/98 </a:t>
            </a:r>
            <a:r>
              <a:rPr lang="pt-BR" dirty="0" smtClean="0"/>
              <a:t>- </a:t>
            </a:r>
            <a:r>
              <a:rPr lang="pt-BR" dirty="0"/>
              <a:t>Contrato de trabalho por prazo determinado, com regras específicas </a:t>
            </a:r>
            <a:r>
              <a:rPr lang="pt-BR" dirty="0" smtClean="0"/>
              <a:t>- </a:t>
            </a:r>
            <a:r>
              <a:rPr lang="pt-BR" dirty="0"/>
              <a:t>obrigatório Acordo Coletivo ou Convenção Coletiva de Trabalho. </a:t>
            </a:r>
            <a:endParaRPr lang="pt-BR" dirty="0" smtClean="0"/>
          </a:p>
          <a:p>
            <a:pPr algn="just"/>
            <a:r>
              <a:rPr lang="pt-BR" dirty="0" smtClean="0"/>
              <a:t>Lei </a:t>
            </a:r>
            <a:r>
              <a:rPr lang="pt-BR" dirty="0"/>
              <a:t>9601/98 e Medida Provisória (MP) nº 1.709/98, Banco de Horas </a:t>
            </a:r>
            <a:r>
              <a:rPr lang="pt-BR" dirty="0" smtClean="0"/>
              <a:t>- </a:t>
            </a:r>
            <a:r>
              <a:rPr lang="pt-BR" dirty="0"/>
              <a:t>na tentativa de não perder postos de trabalho e manutenção dos empregos, mas obrigatoriamente, com a participação do Sindicato dos Trabalhadores</a:t>
            </a:r>
            <a:r>
              <a:rPr lang="pt-BR" dirty="0" smtClean="0"/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</p:spTree>
    <p:extLst>
      <p:ext uri="{BB962C8B-B14F-4D97-AF65-F5344CB8AC3E}">
        <p14:creationId xmlns:p14="http://schemas.microsoft.com/office/powerpoint/2010/main" val="23565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Conceitos: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062" y="908721"/>
            <a:ext cx="302088" cy="504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88" y="908721"/>
            <a:ext cx="302088" cy="5040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36" y="908721"/>
            <a:ext cx="302088" cy="5040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32" y="908720"/>
            <a:ext cx="302088" cy="5040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0657" y="1066965"/>
            <a:ext cx="88576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</a:rPr>
              <a:t>Decada de 2010:</a:t>
            </a:r>
          </a:p>
          <a:p>
            <a:pPr algn="just"/>
            <a:r>
              <a:rPr lang="pt-BR" dirty="0" smtClean="0"/>
              <a:t>Em </a:t>
            </a:r>
            <a:r>
              <a:rPr lang="pt-BR" dirty="0"/>
              <a:t>Novembro de 2017, foi aprovada uma Reforma trabalhista que flexibilizou a relação capital x trabalho, com a tentativa cada vez maior de afastar o Estado desta relação.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Lei </a:t>
            </a:r>
            <a:r>
              <a:rPr lang="pt-BR" b="1" dirty="0"/>
              <a:t>13.467/2017 - LINHAS MESTRAS DA REFORMA </a:t>
            </a:r>
            <a:endParaRPr lang="pt-BR" b="1" dirty="0" smtClean="0"/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1ª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) Reduzir a interferência do Estado na relação entre empregador e empregado, o chamado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“Estado mínimo”.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</a:rPr>
              <a:t>2ª</a:t>
            </a:r>
            <a:r>
              <a:rPr lang="pt-BR" dirty="0">
                <a:solidFill>
                  <a:srgbClr val="C00000"/>
                </a:solidFill>
              </a:rPr>
              <a:t>) Favorecer a negociação direta entre empregador e empregado, alterando a concepção central do Direito do Trabalho de que o empregado é vulnerável, porque depende de seu trabalho para garantir sua subsistência, necessitando de proteção estatal. E também incentivando a negociação dos direitos da categoria econômica entre sindicatos, que passarão a ter nova configuração, pois deverão serem independentes do Estado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3ª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) Renúncia fiscal: várias parcelas salariais passam a ter natureza indenizatória; facultatividade da contribuição sindical, que destina percentuais para conta salário e emprego, para fornecer recursos para o Fundo de Amparo ao Trabalhador e retirou do FGTS os depósitos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recursais.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</a:rPr>
              <a:t>4ª</a:t>
            </a:r>
            <a:r>
              <a:rPr lang="pt-BR" dirty="0">
                <a:solidFill>
                  <a:srgbClr val="C00000"/>
                </a:solidFill>
              </a:rPr>
              <a:t>) Aumento da competitividade das empresas ante à economia </a:t>
            </a:r>
            <a:r>
              <a:rPr lang="pt-BR" dirty="0" smtClean="0">
                <a:solidFill>
                  <a:srgbClr val="C00000"/>
                </a:solidFill>
              </a:rPr>
              <a:t>globalizada.</a:t>
            </a: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5ª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) Múltiplas possibilidades de relações de trabalho para ampliar o mercado de trabalho, provocando profunda alteração do princípio da alteridade social, pois os riscos da atividade econômica passam a ser transferidos também para o empregado. </a:t>
            </a: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</p:spTree>
    <p:extLst>
      <p:ext uri="{BB962C8B-B14F-4D97-AF65-F5344CB8AC3E}">
        <p14:creationId xmlns:p14="http://schemas.microsoft.com/office/powerpoint/2010/main" val="41236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Conceitos: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062" y="908721"/>
            <a:ext cx="302088" cy="504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288" y="908721"/>
            <a:ext cx="302088" cy="5040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36" y="908721"/>
            <a:ext cx="302088" cy="5040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232" y="908720"/>
            <a:ext cx="302088" cy="5040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7504" y="1018436"/>
            <a:ext cx="88726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</a:rPr>
              <a:t>Bases da Atividade de Administração de pessoal :</a:t>
            </a:r>
            <a:endParaRPr lang="pt-BR" dirty="0">
              <a:solidFill>
                <a:srgbClr val="C00000"/>
              </a:solidFill>
            </a:endParaRP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Todas </a:t>
            </a:r>
            <a:r>
              <a:rPr lang="pt-BR" dirty="0"/>
              <a:t>as atividades da Administração de Pessoal são disciplinadas pela Constituição das Leis Trabalhistas-CLT, Consolidação da Legislação da Previdência Social </a:t>
            </a:r>
            <a:r>
              <a:rPr lang="pt-BR" dirty="0" smtClean="0"/>
              <a:t>- </a:t>
            </a:r>
            <a:r>
              <a:rPr lang="pt-BR" dirty="0"/>
              <a:t>CLPS, por normas jurídicas e complementares, Acordos Coletivos e Convenções Coletivas </a:t>
            </a:r>
            <a:r>
              <a:rPr lang="pt-BR" dirty="0" smtClean="0"/>
              <a:t>ou Dissídio </a:t>
            </a:r>
            <a:r>
              <a:rPr lang="pt-BR" dirty="0"/>
              <a:t>Coletivo, as </a:t>
            </a:r>
            <a:r>
              <a:rPr lang="pt-BR" dirty="0" smtClean="0"/>
              <a:t>NR’s - </a:t>
            </a:r>
            <a:r>
              <a:rPr lang="pt-BR" dirty="0"/>
              <a:t>Normas Regulamentadoras de Segurança e Medicina do Trabalho Imposto de Renda Retido na Fonte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Administração </a:t>
            </a:r>
            <a:r>
              <a:rPr lang="pt-BR" dirty="0"/>
              <a:t>de Pessoal deve cuidar de todos os direitos trabalhistas do trabalhador, a movimentação de pessoal entre empregador e empregados, direitos de diversidade de gêneros e inclusão social, através das cotas de aprendiz e Pessoas com Deficiências, cuidar da folha de pagamentos e todos os processos de férias, 13º salário, rescisão de contrato de trabalho, obrigações acessórias diversas.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administração e gestão da folha de pagamento das empresas é uma atividade rotineira e uma das mais importantes nesta área, pois ela envolve a garantia que os empregados terão prerrogativas respeitadas na relação formal de trabalho, assim a formação do Tecnólogo em Gestão de Recursos Humanos não pode prescindir de um desenvolvimento adequado das habilidades de gestão e conhecimentos técnicos imprescindíveis para ser um profissional bem sucedido</a:t>
            </a:r>
            <a:r>
              <a:rPr lang="pt-BR" dirty="0" smtClean="0"/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</p:spTree>
    <p:extLst>
      <p:ext uri="{BB962C8B-B14F-4D97-AF65-F5344CB8AC3E}">
        <p14:creationId xmlns:p14="http://schemas.microsoft.com/office/powerpoint/2010/main" val="35266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Conceitos: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062" y="908721"/>
            <a:ext cx="302088" cy="504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288" y="908721"/>
            <a:ext cx="302088" cy="5040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36" y="908721"/>
            <a:ext cx="302088" cy="5040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232" y="908720"/>
            <a:ext cx="302088" cy="5040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7504" y="1219974"/>
            <a:ext cx="88726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</a:rPr>
              <a:t>Bases da Atividade de Administração de pessoal :</a:t>
            </a:r>
            <a:endParaRPr lang="pt-BR" dirty="0">
              <a:solidFill>
                <a:srgbClr val="C00000"/>
              </a:solidFill>
            </a:endParaRP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Todas </a:t>
            </a:r>
            <a:r>
              <a:rPr lang="pt-BR" dirty="0"/>
              <a:t>as mudanças geram dúvidas, e com elas os questionamentos de como agir, executar uma ação, um procedimento de forma correta, para que possamos evitar os conflitos posteriores.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Não </a:t>
            </a:r>
            <a:r>
              <a:rPr lang="pt-BR" dirty="0"/>
              <a:t>seria diferente com o cenário atual em que estamos vivendo.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Com </a:t>
            </a:r>
            <a:r>
              <a:rPr lang="pt-BR" dirty="0"/>
              <a:t>tantas mudanças/alterações contínuas em nossas Normas, previstas pela Consolidação das Leis do Trabalho, se faz necessário agir corretamente, e é preciso que o </a:t>
            </a:r>
            <a:r>
              <a:rPr lang="pt-BR" dirty="0" smtClean="0"/>
              <a:t>Empregador </a:t>
            </a:r>
            <a:r>
              <a:rPr lang="pt-BR" dirty="0"/>
              <a:t>conheça tudo o que envolve o ramo de atividade do qual atua, fazendo valer as suas obrigações e conscientizando de que todo trabalho é uma via de mão dupla, onde os deveres e obrigações se fazem necessários a ambos.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Todo profissional de RH deve possuir ou desenvolver </a:t>
            </a:r>
            <a:r>
              <a:rPr lang="pt-BR" dirty="0"/>
              <a:t>competências necessárias para administrar as áreas de Administração de Pessoal e Passivo Trabalhista em empresas de todos os portes</a:t>
            </a:r>
            <a:r>
              <a:rPr lang="pt-BR" dirty="0" smtClean="0"/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</p:spTree>
    <p:extLst>
      <p:ext uri="{BB962C8B-B14F-4D97-AF65-F5344CB8AC3E}">
        <p14:creationId xmlns:p14="http://schemas.microsoft.com/office/powerpoint/2010/main" val="32940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Conceitos: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062" y="908721"/>
            <a:ext cx="302088" cy="504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88" y="908721"/>
            <a:ext cx="302088" cy="5040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36" y="908721"/>
            <a:ext cx="302088" cy="5040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32" y="908720"/>
            <a:ext cx="302088" cy="5040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7504" y="1291982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C00000"/>
                </a:solidFill>
              </a:rPr>
              <a:t>Bases da Atividade de Administração de pessoal :</a:t>
            </a:r>
          </a:p>
          <a:p>
            <a:pPr algn="just"/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Realizar </a:t>
            </a:r>
            <a:r>
              <a:rPr lang="pt-BR" dirty="0"/>
              <a:t>as rotinas trabalhistas </a:t>
            </a:r>
            <a:r>
              <a:rPr lang="pt-BR" dirty="0" smtClean="0"/>
              <a:t>admissionais;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Realizar </a:t>
            </a:r>
            <a:r>
              <a:rPr lang="pt-BR" dirty="0"/>
              <a:t>as rotinas trabalhistas </a:t>
            </a:r>
            <a:r>
              <a:rPr lang="pt-BR" dirty="0" smtClean="0"/>
              <a:t>de </a:t>
            </a:r>
            <a:r>
              <a:rPr lang="pt-BR" dirty="0"/>
              <a:t>manutenção </a:t>
            </a:r>
            <a:r>
              <a:rPr lang="pt-BR" dirty="0" smtClean="0"/>
              <a:t>do empregado;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Realizar as rotinas trabalhistas </a:t>
            </a:r>
            <a:r>
              <a:rPr lang="pt-BR" dirty="0" smtClean="0"/>
              <a:t>demissionais.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Atividades complementares:</a:t>
            </a:r>
          </a:p>
          <a:p>
            <a:pPr algn="just"/>
            <a:endParaRPr lang="pt-BR" dirty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Compreender os cálculos trabalhistas;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Conhecer a carga tributária trabalhista;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Administrar os processos de obrigações acessórias trabalhistas</a:t>
            </a:r>
            <a:r>
              <a:rPr lang="pt-BR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Compreender </a:t>
            </a:r>
            <a:r>
              <a:rPr lang="pt-BR" dirty="0"/>
              <a:t>a diversidade de Gêneros e a inclusão social através das cotas</a:t>
            </a:r>
            <a:r>
              <a:rPr lang="pt-BR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Entender </a:t>
            </a:r>
            <a:r>
              <a:rPr lang="pt-BR" dirty="0"/>
              <a:t>a necessidade de reduzir o passivo trabalhista de uma organização.</a:t>
            </a: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238"/>
            <a:ext cx="2718359" cy="23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98299" y="4615139"/>
            <a:ext cx="2304254" cy="13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</p:spTree>
    <p:extLst>
      <p:ext uri="{BB962C8B-B14F-4D97-AF65-F5344CB8AC3E}">
        <p14:creationId xmlns:p14="http://schemas.microsoft.com/office/powerpoint/2010/main" val="13402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ministÃ©rio de trabal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45158"/>
            <a:ext cx="1419378" cy="15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1589" y="2602922"/>
            <a:ext cx="7502739" cy="9810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GESTÃO DE ROTINAS E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PASSIVOS </a:t>
            </a: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TRABALHISTAS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7504" y="2060848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Eco. Adm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3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963" y="98702"/>
            <a:ext cx="2520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47723"/>
            <a:ext cx="1347370" cy="957541"/>
          </a:xfrm>
          <a:prstGeom prst="rect">
            <a:avLst/>
          </a:prstGeom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80047"/>
            <a:ext cx="5832648" cy="23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874" y="3480047"/>
            <a:ext cx="1663624" cy="2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Conceitos: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1556792"/>
            <a:ext cx="900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Quais as principais mudanças da Reforma Trabalhista?</a:t>
            </a:r>
          </a:p>
          <a:p>
            <a:r>
              <a:rPr lang="pt-BR" sz="1400" dirty="0" smtClean="0"/>
              <a:t>Publicado </a:t>
            </a:r>
            <a:r>
              <a:rPr lang="pt-BR" sz="1400" dirty="0"/>
              <a:t>por Ana Winter Advocacia e Assessoria </a:t>
            </a:r>
            <a:r>
              <a:rPr lang="pt-BR" sz="1400" dirty="0" smtClean="0"/>
              <a:t>Empresariala.</a:t>
            </a:r>
            <a:endParaRPr lang="pt-BR" sz="1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85100"/>
            <a:ext cx="6912768" cy="4476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27584" y="1131130"/>
            <a:ext cx="357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VAMOS LER E DEBATER O ARTIGO:</a:t>
            </a: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5785" y="2276872"/>
            <a:ext cx="88287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Inúmeros </a:t>
            </a:r>
            <a:r>
              <a:rPr lang="pt-BR" dirty="0"/>
              <a:t>direitos trabalhistas foram profundamente alterados pela lei 13.467/17, a famosa “Reforma Trabalhista”. A nova lei que entrou em vigor no dia 11 de novembro de 2017 alterou mais de 100 pontos da CLT. </a:t>
            </a:r>
            <a:endParaRPr lang="pt-BR" dirty="0" smtClean="0"/>
          </a:p>
          <a:p>
            <a:pPr algn="just"/>
            <a:endParaRPr lang="pt-BR" sz="1200" dirty="0"/>
          </a:p>
          <a:p>
            <a:pPr algn="just"/>
            <a:r>
              <a:rPr lang="pt-BR" dirty="0" smtClean="0"/>
              <a:t>Todavia</a:t>
            </a:r>
            <a:r>
              <a:rPr lang="pt-BR" dirty="0"/>
              <a:t>, já houve alterações adotadas pela Medida Provisória 808, publicada pelo presidente Michel Temer no dia 14.11.2017.</a:t>
            </a:r>
          </a:p>
          <a:p>
            <a:pPr algn="just"/>
            <a:endParaRPr lang="pt-BR" sz="1200" dirty="0"/>
          </a:p>
          <a:p>
            <a:pPr algn="just"/>
            <a:r>
              <a:rPr lang="pt-BR" dirty="0"/>
              <a:t>Para os empresários, as mudanças são um avanço e modernizam as relações do trabalho no país. </a:t>
            </a:r>
            <a:endParaRPr lang="pt-BR" dirty="0" smtClean="0"/>
          </a:p>
          <a:p>
            <a:pPr algn="just"/>
            <a:endParaRPr lang="pt-BR" sz="1200" dirty="0"/>
          </a:p>
          <a:p>
            <a:pPr algn="just"/>
            <a:r>
              <a:rPr lang="pt-BR" dirty="0" smtClean="0"/>
              <a:t>Para </a:t>
            </a:r>
            <a:r>
              <a:rPr lang="pt-BR" dirty="0"/>
              <a:t>a Confederação Nacional da Indústria (CNI), a reforma valoriza a negociação coletiva e prestigia empresas e trabalhadores, que, poderão dialogar e encontrar soluções pactuadas para suas divergências.</a:t>
            </a:r>
          </a:p>
          <a:p>
            <a:pPr algn="just"/>
            <a:endParaRPr lang="pt-BR" sz="1200" dirty="0"/>
          </a:p>
          <a:p>
            <a:pPr algn="just"/>
            <a:r>
              <a:rPr lang="pt-BR" dirty="0"/>
              <a:t>Nesse viés, sintetizamos as principais mudanças compreendidas pela Reforma Trabalhista e alteradas pela Medida Provisória </a:t>
            </a:r>
            <a:r>
              <a:rPr lang="pt-BR" dirty="0" smtClean="0"/>
              <a:t>808: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</p:spTree>
    <p:extLst>
      <p:ext uri="{BB962C8B-B14F-4D97-AF65-F5344CB8AC3E}">
        <p14:creationId xmlns:p14="http://schemas.microsoft.com/office/powerpoint/2010/main" val="40901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243226"/>
            <a:ext cx="3524105" cy="2375062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 de Tomada de Decisão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922590"/>
            <a:ext cx="4824536" cy="274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204" y="1037290"/>
            <a:ext cx="676875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as principais mudanças da Reforma Trabalhista?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15007" y="1412776"/>
            <a:ext cx="41409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A DISPOSIÇÃO DO EMPREGADOR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HORAS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JORNADA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12X36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FÉRIAS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INTERVALO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INTRAJORNADA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DE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AMAMENTAÇÃO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35486" y="1412776"/>
            <a:ext cx="442900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TRABALHADOR AUTÔNOMO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 INTERMITENTE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EXTINÇÃO DO CONTRATO DE TRABALHO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RESCISÃO POR ACORDO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INSALUBRIDADE DA GESTANTE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 DE QUITAÇÃO ANUAL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HOMOLOGAÇÃO DE ACORDO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EXTRAJUDICIAL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Conceitos de Tomada de Decisão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5" y="1988840"/>
            <a:ext cx="89478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Quen criou a legislação trabalhista? </a:t>
            </a:r>
          </a:p>
          <a:p>
            <a:pPr marL="342900" indent="-342900">
              <a:buAutoNum type="arabicParenR"/>
            </a:pP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endParaRPr 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endParaRPr 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pontos da Reforma Trabalhista de 2017?</a:t>
            </a:r>
          </a:p>
          <a:p>
            <a:pPr marL="342900" indent="-342900">
              <a:buAutoNum type="arabicParenR"/>
            </a:pPr>
            <a:endParaRPr 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 um ponto relevante para as seguintes décadas:</a:t>
            </a:r>
          </a:p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pic>
        <p:nvPicPr>
          <p:cNvPr id="11266" name="Picture 2" descr="Resultado de imagem para atividades sala de a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08" y="949005"/>
            <a:ext cx="1455857" cy="14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EXERCICIOS sala de a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" y="1055390"/>
            <a:ext cx="3493629" cy="7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</p:spTree>
    <p:extLst>
      <p:ext uri="{BB962C8B-B14F-4D97-AF65-F5344CB8AC3E}">
        <p14:creationId xmlns:p14="http://schemas.microsoft.com/office/powerpoint/2010/main" val="2063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388" y="333375"/>
            <a:ext cx="4464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</a:rPr>
              <a:t>AGUARDEM . . . </a:t>
            </a:r>
            <a:endParaRPr lang="pt-B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1469"/>
            <a:ext cx="6701426" cy="405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9388" y="1125538"/>
            <a:ext cx="8785225" cy="3168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Estou construindo mais aulas , aguardem que assim que terminar mais aulas irei postar o material.</a:t>
            </a:r>
          </a:p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Em quanto isso podem ficar a vontade para ler o material didático, pois ele é a fonte das aulas desenvolvidas até o presente momento.</a:t>
            </a:r>
          </a:p>
          <a:p>
            <a:pPr algn="just"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  <a:p>
            <a:pPr algn="r">
              <a:defRPr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Mãos à obra! ! ! !</a:t>
            </a:r>
            <a:endParaRPr lang="pt-BR" sz="3200" dirty="0">
              <a:solidFill>
                <a:srgbClr val="C0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0" y="4688436"/>
            <a:ext cx="2179445" cy="15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212" y="1268760"/>
            <a:ext cx="630078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6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950" y="44624"/>
            <a:ext cx="8928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“Tenham sempre Força, Sabedoria e Beleza na condução de suas ações cotidianas”.</a:t>
            </a:r>
          </a:p>
        </p:txBody>
      </p:sp>
      <p:pic>
        <p:nvPicPr>
          <p:cNvPr id="4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42" y="3015208"/>
            <a:ext cx="3382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5796136" y="1769221"/>
            <a:ext cx="313184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6991"/>
            <a:ext cx="2829997" cy="20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1333" y="98703"/>
            <a:ext cx="2396580" cy="174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6012160" y="5517232"/>
            <a:ext cx="313184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96" y="2484648"/>
            <a:ext cx="8964612" cy="1520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Conselheiro do Observatório Social de Nova Iguaçu 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OSNI -RJ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  <a:endParaRPr lang="pt-BR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3933056"/>
            <a:ext cx="561637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</a:t>
            </a:r>
            <a:r>
              <a:rPr lang="pt-BR" sz="1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UFRJ</a:t>
            </a:r>
          </a:p>
          <a:p>
            <a:pPr>
              <a:buFontTx/>
              <a:buChar char="•"/>
              <a:defRPr/>
            </a:pPr>
            <a:r>
              <a:rPr lang="pt-BR" sz="1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Mestrando Em Patrimônio Cultura e Sociedade - UFRRJ</a:t>
            </a: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</a:t>
            </a:r>
            <a:r>
              <a:rPr lang="pt-BR" sz="1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Perícia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1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Contabilidade e 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-26988"/>
            <a:ext cx="4859338" cy="7080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844824"/>
            <a:ext cx="55081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Eco.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62" y="3933056"/>
            <a:ext cx="2040471" cy="14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260648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ACESSO AO MATERIAL DE APOIO À DISCIPLINA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" y="1095375"/>
            <a:ext cx="403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SAVA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AMBIENTE DE APOIO VIRTUAL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NA PASTA DO PROFESSOR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8900"/>
            <a:ext cx="4500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373688"/>
            <a:ext cx="3311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195513" y="2060575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900113" y="3068638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56292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260648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ACESSO AO MATERIAL DE APOIO À DISCIPLINA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1034629"/>
            <a:ext cx="9108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</a:t>
            </a:r>
            <a:r>
              <a:rPr lang="pt-B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SITE: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  <a:hlinkClick r:id="rId2"/>
              </a:rPr>
              <a:t>WWW.LUIZLOBATO0101.WIX.COM/QUASEMILALUNOS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endParaRPr lang="pt-BR" sz="2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3"/>
            <a:ext cx="8928991" cy="43924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25144"/>
            <a:ext cx="7280151" cy="169545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699792" y="6402814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  <a:endParaRPr lang="pt-B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Seta para a direita listrada 7"/>
          <p:cNvSpPr/>
          <p:nvPr/>
        </p:nvSpPr>
        <p:spPr>
          <a:xfrm rot="18351972">
            <a:off x="432915" y="4662959"/>
            <a:ext cx="3016861" cy="2920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6779403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8243073">
            <a:off x="7787515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Seta para a direita listrada 13"/>
          <p:cNvSpPr/>
          <p:nvPr/>
        </p:nvSpPr>
        <p:spPr>
          <a:xfrm rot="18243073">
            <a:off x="5771290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a direita listrada 14"/>
          <p:cNvSpPr/>
          <p:nvPr/>
        </p:nvSpPr>
        <p:spPr>
          <a:xfrm rot="13474748">
            <a:off x="4853610" y="612430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3474748">
            <a:off x="3701482" y="6196313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listrada 16"/>
          <p:cNvSpPr/>
          <p:nvPr/>
        </p:nvSpPr>
        <p:spPr>
          <a:xfrm rot="13474748">
            <a:off x="2693370" y="6124305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36512" y="6021288"/>
            <a:ext cx="176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Procedimentos Acadêmicos 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2" y="2420888"/>
            <a:ext cx="90364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processo de avaliação será composto de três etapas, Avaliação 1 (AV1), Avaliação 2 (AV2) e Avaliação 3 (AV3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Avaliação 1 (AV1</a:t>
            </a:r>
            <a:r>
              <a:rPr lang="pt-BR" dirty="0" smtClean="0"/>
              <a:t>): Prova teórica valendo 80% do valor do grau final e Atividades </a:t>
            </a:r>
            <a:r>
              <a:rPr lang="pt-BR" dirty="0"/>
              <a:t>acadêmicas de </a:t>
            </a:r>
            <a:r>
              <a:rPr lang="pt-BR" dirty="0" smtClean="0"/>
              <a:t>ensino valendo até </a:t>
            </a:r>
            <a:r>
              <a:rPr lang="pt-BR" dirty="0"/>
              <a:t>20% da composição do grau final. A AV1 contemplará o conteúdo da disciplina até a sua realização, incluindo o das atividades </a:t>
            </a:r>
            <a:r>
              <a:rPr lang="pt-BR" dirty="0" smtClean="0"/>
              <a:t>estruturadas com o grau final de 10,0. 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Avaliação </a:t>
            </a:r>
            <a:r>
              <a:rPr lang="pt-BR" dirty="0"/>
              <a:t>2 (AV2) e Avaliação 3 (AV3</a:t>
            </a:r>
            <a:r>
              <a:rPr lang="pt-BR" dirty="0" smtClean="0"/>
              <a:t>): As </a:t>
            </a:r>
            <a:r>
              <a:rPr lang="pt-BR" dirty="0"/>
              <a:t>AV2 e AV3 abrangerão todo o conteúdo da disciplina, incluindo o das atividades estruturadas.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aprovação na disciplina o aluno deverá: </a:t>
            </a:r>
            <a:endPara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/>
              <a:t>1</a:t>
            </a:r>
            <a:r>
              <a:rPr lang="pt-BR" dirty="0"/>
              <a:t>. Atingir resultado igual ou superior a 6,0, calculado a partir da média aritmética entre os graus das avaliações, sendo consideradas apenas as duas maiores notas </a:t>
            </a:r>
            <a:r>
              <a:rPr lang="pt-BR" dirty="0" smtClean="0"/>
              <a:t>obtidas. </a:t>
            </a:r>
            <a:r>
              <a:rPr lang="pt-BR" dirty="0"/>
              <a:t>A média </a:t>
            </a:r>
            <a:r>
              <a:rPr lang="pt-BR" dirty="0" smtClean="0"/>
              <a:t>será </a:t>
            </a:r>
            <a:r>
              <a:rPr lang="pt-BR" dirty="0"/>
              <a:t>o grau final do aluno na disciplina. </a:t>
            </a:r>
            <a:endParaRPr lang="pt-BR" dirty="0" smtClean="0"/>
          </a:p>
          <a:p>
            <a:pPr algn="just"/>
            <a:r>
              <a:rPr lang="pt-BR" dirty="0" smtClean="0"/>
              <a:t>2</a:t>
            </a:r>
            <a:r>
              <a:rPr lang="pt-BR" dirty="0"/>
              <a:t>. Obter grau igual ou superior a 4,0 em, pelo menos, duas das três avaliações.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98521"/>
            <a:ext cx="5076825" cy="4476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85100"/>
            <a:ext cx="5076825" cy="4476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7502" y="1502930"/>
            <a:ext cx="6768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Frequentar, no mínimo, 75% das aulas ministradas.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3568" y="1071590"/>
            <a:ext cx="2856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Limites de Presenças: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607992" y="1982046"/>
            <a:ext cx="376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Procedimentos de </a:t>
            </a:r>
            <a:r>
              <a:rPr lang="pt-BR" sz="2400" dirty="0" smtClean="0"/>
              <a:t>Avaliação: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399" y="1071590"/>
            <a:ext cx="815973" cy="136151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605977"/>
            <a:ext cx="488388" cy="81491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065" y="1340768"/>
            <a:ext cx="667327" cy="11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DISCIPLINA...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267841" y="1302434"/>
            <a:ext cx="862463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Contextualização: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Os conflitos trabalhistas gerados ao longo de décadas gerou a necessidade de se organizar o trabalho.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Diante </a:t>
            </a:r>
            <a:r>
              <a:rPr lang="pt-BR" dirty="0"/>
              <a:t>deste conflito a normalização do trabalho sempre foi administrada pelo Estado, visando diminuir a hipossuficiência do empregado em relação ao empregador.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Esta </a:t>
            </a:r>
            <a:r>
              <a:rPr lang="pt-BR" dirty="0"/>
              <a:t>relação vem sofrendo transformações durante todos estes anos, globalização, crises econômicas, desenvolvimento tecnológico e a necessidade de uma competição saudável as empresas tem necessidades de recursos humanos cada vez com maior potencial e tendo regras protetoras para ambos os lados, uma vez que as obrigações trabalhistas são vias de mão dupla (direitos e deveres para empregador e empregado).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No Brasil a Legislação Trabalhista tradicional e rígida surgiu na Década de 1930, através do então Presidente da República do Brasil - Getúlio Vargas.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Década de 1940: Entrou em vigor o Decreto Lei 5452 - 1943, que aprovou a Consolidação das Leis do Trabalho (CLT), que reuniu todas as normas trabalhistas até o momento. Tendo aprovado uma Reforma em Novembro de 2017, flexibilizou a relação capital x trabalho, com a tentativa cada vez maior de afastar o Estado desta relação. </a:t>
            </a:r>
            <a:endParaRPr lang="pt-BR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763" y="908720"/>
            <a:ext cx="488388" cy="81491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87" y="908720"/>
            <a:ext cx="488388" cy="81491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175" y="908720"/>
            <a:ext cx="488388" cy="8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DISCIPLINA...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3825" y="1136065"/>
            <a:ext cx="902017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Ementa:</a:t>
            </a:r>
          </a:p>
          <a:p>
            <a:pPr algn="just">
              <a:buFont typeface="Wingdings" pitchFamily="2" charset="2"/>
              <a:buChar char="ü"/>
            </a:pPr>
            <a:endParaRPr lang="pt-BR" sz="1200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/>
              <a:t>Direito do Trabalho: conceito, fundamentos, características e aplicações: Rotinas e Passivos Trabalhistas.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Rotinas </a:t>
            </a:r>
            <a:r>
              <a:rPr lang="pt-BR" dirty="0"/>
              <a:t>Folha de Pagamento - Admissão de empregados, Férias, 13º salário, Rescisão de Contrato de Trabalho, Obrigações Acessórias (GPS, RAIS, CAGED, Seguro Desemprego, SEFIP, GRRF) e o eSocial.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Contrato </a:t>
            </a:r>
            <a:r>
              <a:rPr lang="pt-BR" dirty="0"/>
              <a:t>de trabalho por prazos determinados, indeterminados e intermitentes e sua espécies.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endParaRPr lang="pt-BR" dirty="0"/>
          </a:p>
          <a:p>
            <a:pPr algn="just"/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Gerais: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/>
              <a:t>A disciplina desenvolverá as competências requeridas para que o aluno atue, de forma que tenham habilidades para o exercício das rotinas trabalhistas, envolvendo o empregado e a organização. Dar ao aluno condições de conhecer e aplicar todas as rotinas, com conhecimentos técnicos e práticos, envolvendo desde desde a contratação do empregado até o seu desligamento da organização.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471" y="894859"/>
            <a:ext cx="483017" cy="80594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10" y="925066"/>
            <a:ext cx="431554" cy="72008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866" y="925066"/>
            <a:ext cx="451303" cy="7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44923" y="1081187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específicos:</a:t>
            </a:r>
          </a:p>
          <a:p>
            <a:pPr algn="just"/>
            <a:endParaRPr lang="pt-BR" sz="1000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/>
              <a:t>Analisar as normas regulamentadoras mínimas do direito do trabalho na atualidade</a:t>
            </a:r>
            <a:r>
              <a:rPr lang="pt-BR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Compreender </a:t>
            </a:r>
            <a:r>
              <a:rPr lang="pt-BR" dirty="0"/>
              <a:t>as diferenças de tutela em cargos e ou profissões diferenciadas e </a:t>
            </a:r>
            <a:r>
              <a:rPr lang="pt-BR" dirty="0" smtClean="0"/>
              <a:t>consequência </a:t>
            </a:r>
            <a:r>
              <a:rPr lang="pt-BR" dirty="0"/>
              <a:t>de tratamento jurídico. </a:t>
            </a: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Atualizar </a:t>
            </a:r>
            <a:r>
              <a:rPr lang="pt-BR" dirty="0"/>
              <a:t>as hipóteses de limitação ao exercício do direito tutelar do trabalho, material e processualmente, inclusive quanto aos danos materiais e morais de assédios no ambiente do trabalho. </a:t>
            </a: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Realizar </a:t>
            </a:r>
            <a:r>
              <a:rPr lang="pt-BR" dirty="0"/>
              <a:t>as rotinas trabalhistas (processos admissionais, demissionais, férias e 13º salário</a:t>
            </a:r>
            <a:r>
              <a:rPr lang="pt-BR" dirty="0" smtClean="0"/>
              <a:t>).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Compreender </a:t>
            </a:r>
            <a:r>
              <a:rPr lang="pt-BR" dirty="0"/>
              <a:t>os cãlculos trabalhistas e carga tributária. </a:t>
            </a: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Administrar </a:t>
            </a:r>
            <a:r>
              <a:rPr lang="pt-BR" dirty="0"/>
              <a:t>os processos de obrigações acessórias trabalhistas, Realizar as rotinas trabalhistas (admissionais, manutenção e demissionais). </a:t>
            </a: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Compreender </a:t>
            </a:r>
            <a:r>
              <a:rPr lang="pt-BR" dirty="0"/>
              <a:t>os cálculos trabalhistas. </a:t>
            </a: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Conhecer </a:t>
            </a:r>
            <a:r>
              <a:rPr lang="pt-BR" dirty="0"/>
              <a:t>a carga tributária trabalhista.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DISCIPLINA...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35332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GST1533 - GESTÃO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ROTINAS E PASSIVOS TRABALHISTAS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517" y="836712"/>
            <a:ext cx="617855" cy="103093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375" y="958467"/>
            <a:ext cx="416380" cy="69476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378" y="933593"/>
            <a:ext cx="47471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Apresentação_estácio_2016_</Template>
  <TotalTime>1417</TotalTime>
  <Words>3021</Words>
  <Application>Microsoft Office PowerPoint</Application>
  <PresentationFormat>Apresentação na tela (4:3)</PresentationFormat>
  <Paragraphs>309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Broadway</vt:lpstr>
      <vt:lpstr>Calibri</vt:lpstr>
      <vt:lpstr>Courier New</vt:lpstr>
      <vt:lpstr>Times New Roman</vt:lpstr>
      <vt:lpstr>Wingdings</vt:lpstr>
      <vt:lpstr>Apresentação_estácio_2016_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ESTACIOUSER</dc:creator>
  <cp:lastModifiedBy>Cliente</cp:lastModifiedBy>
  <cp:revision>81</cp:revision>
  <dcterms:created xsi:type="dcterms:W3CDTF">2015-11-30T17:28:00Z</dcterms:created>
  <dcterms:modified xsi:type="dcterms:W3CDTF">2019-02-10T23:49:42Z</dcterms:modified>
</cp:coreProperties>
</file>