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56"/>
  </p:notesMasterIdLst>
  <p:handoutMasterIdLst>
    <p:handoutMasterId r:id="rId57"/>
  </p:handoutMasterIdLst>
  <p:sldIdLst>
    <p:sldId id="421" r:id="rId3"/>
    <p:sldId id="445" r:id="rId4"/>
    <p:sldId id="446" r:id="rId5"/>
    <p:sldId id="447" r:id="rId6"/>
    <p:sldId id="448" r:id="rId7"/>
    <p:sldId id="257" r:id="rId8"/>
    <p:sldId id="259" r:id="rId9"/>
    <p:sldId id="262" r:id="rId10"/>
    <p:sldId id="423" r:id="rId11"/>
    <p:sldId id="424" r:id="rId12"/>
    <p:sldId id="488" r:id="rId13"/>
    <p:sldId id="429" r:id="rId14"/>
    <p:sldId id="430" r:id="rId15"/>
    <p:sldId id="468" r:id="rId16"/>
    <p:sldId id="438" r:id="rId17"/>
    <p:sldId id="489" r:id="rId18"/>
    <p:sldId id="490" r:id="rId19"/>
    <p:sldId id="491" r:id="rId20"/>
    <p:sldId id="492" r:id="rId21"/>
    <p:sldId id="493" r:id="rId22"/>
    <p:sldId id="494" r:id="rId23"/>
    <p:sldId id="496" r:id="rId24"/>
    <p:sldId id="497" r:id="rId25"/>
    <p:sldId id="502" r:id="rId26"/>
    <p:sldId id="503" r:id="rId27"/>
    <p:sldId id="498" r:id="rId28"/>
    <p:sldId id="499" r:id="rId29"/>
    <p:sldId id="500" r:id="rId30"/>
    <p:sldId id="504" r:id="rId31"/>
    <p:sldId id="505" r:id="rId32"/>
    <p:sldId id="506" r:id="rId33"/>
    <p:sldId id="517" r:id="rId34"/>
    <p:sldId id="518" r:id="rId35"/>
    <p:sldId id="519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20" r:id="rId47"/>
    <p:sldId id="521" r:id="rId48"/>
    <p:sldId id="522" r:id="rId49"/>
    <p:sldId id="526" r:id="rId50"/>
    <p:sldId id="527" r:id="rId51"/>
    <p:sldId id="528" r:id="rId52"/>
    <p:sldId id="529" r:id="rId53"/>
    <p:sldId id="530" r:id="rId54"/>
    <p:sldId id="531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E824-D66E-4114-9144-099A3C0E226C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57D-FD2A-401C-B78A-912CDD4F7B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1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13" y="6553200"/>
            <a:ext cx="72532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610-75DC-4717-BD2D-4828D836AD84}" type="datetimeFigureOut">
              <a:rPr lang="pt-BR" smtClean="0"/>
              <a:pPr/>
              <a:t>28/03/2018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microsoft.com/office/2007/relationships/hdphoto" Target="../media/hdphoto2.wdp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6.png"/><Relationship Id="rId7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7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3370674"/>
            <a:ext cx="2880320" cy="2045037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-108520" y="2420888"/>
            <a:ext cx="6983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292497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00020"/>
            <a:ext cx="3059832" cy="25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matematica para negoc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088232" cy="1544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51520" y="198884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disciplina de </a:t>
            </a:r>
            <a:r>
              <a:rPr lang="pt-BR" b="1" dirty="0" smtClean="0"/>
              <a:t>Matemática para Negócios</a:t>
            </a:r>
            <a:r>
              <a:rPr lang="pt-BR" dirty="0" smtClean="0"/>
              <a:t> foi elaborada tendo em vista desenvolver o raciocínio lógico, crítico e analítico, de forma que o discente desenvolva a capacidade de tomar decisões.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disciplina de </a:t>
            </a:r>
            <a:r>
              <a:rPr lang="pt-BR" b="1" dirty="0" smtClean="0"/>
              <a:t>Matemática para Negócios</a:t>
            </a:r>
            <a:r>
              <a:rPr lang="pt-BR" dirty="0" smtClean="0"/>
              <a:t> busca evidenciar a aplicação da Matemática e do Raciocínio em problemas práticos, aplicando conceitos teóricos e proporcionando informações não só para o processo de gestão dos negócios das empresas, como também na vida pessoal de todo indivíduo.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Tal conhecimento auxilia em decisões rápidas e precisas, tendo em vista as constantes mudanças no mundo dos negócios.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Nesse sentido a disciplina envolve </a:t>
            </a:r>
            <a:r>
              <a:rPr lang="pt-BR" b="1" dirty="0" smtClean="0"/>
              <a:t>conteúdos matemáticos e financeiros</a:t>
            </a:r>
            <a:r>
              <a:rPr lang="pt-BR" dirty="0" smtClean="0"/>
              <a:t> e será apresentada de forma que haja compreensão da sua utilização no cotidiano, estimulando o interesse do aluno pelo aprendizado.</a:t>
            </a:r>
          </a:p>
        </p:txBody>
      </p:sp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51520" y="1988840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disciplina ainda envolve </a:t>
            </a:r>
            <a:r>
              <a:rPr lang="pt-BR" b="1" dirty="0" smtClean="0"/>
              <a:t>conteúdos matemáticos e financeiros</a:t>
            </a:r>
            <a:r>
              <a:rPr lang="pt-BR" dirty="0" smtClean="0"/>
              <a:t>, de tal forma que ele construa o seu conhecimento dentro do contexto real, adequando-o às necessidades e dinâmica dos novos mercados de trabalho, com isso, melhorando as suas condições de empregabilidade.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uma disciplina que proporciona ferramental para estabelecimento de relações interdisciplinares com os conteúdos de outras áreas que demandem aplicações matemáticas, mais especificamente:</a:t>
            </a:r>
          </a:p>
          <a:p>
            <a:pPr algn="just"/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572000" y="4632579"/>
            <a:ext cx="4572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Aplicações Matemáticas em Logística;</a:t>
            </a:r>
            <a:endParaRPr lang="pt-BR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Aplicações Matemáticas em Finanças;</a:t>
            </a:r>
            <a:endParaRPr lang="pt-BR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 Aplicações Matemáticas em Negócios.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4560571"/>
            <a:ext cx="4572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Economia;</a:t>
            </a:r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Marketing;</a:t>
            </a:r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Aplicações Matemáticas em Produção;</a:t>
            </a:r>
            <a:endParaRPr lang="pt-B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2474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0838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1187574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01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2385"/>
            <a:ext cx="3888432" cy="259295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07504" y="2085816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	UNIDADE 1    Revisão de Funções e Gráficos</a:t>
            </a:r>
            <a:endParaRPr lang="pt-BR" sz="2000" dirty="0" smtClean="0"/>
          </a:p>
          <a:p>
            <a:r>
              <a:rPr lang="pt-BR" sz="2000" dirty="0" smtClean="0"/>
              <a:t>1.1         Conceito</a:t>
            </a:r>
          </a:p>
          <a:p>
            <a:r>
              <a:rPr lang="pt-BR" sz="2000" dirty="0" smtClean="0"/>
              <a:t>1.2         Domínio</a:t>
            </a:r>
          </a:p>
          <a:p>
            <a:r>
              <a:rPr lang="pt-BR" sz="2000" dirty="0" smtClean="0"/>
              <a:t>1.3         Funções lineares e não lineares</a:t>
            </a:r>
          </a:p>
          <a:p>
            <a:r>
              <a:rPr lang="pt-BR" sz="2000" dirty="0" smtClean="0"/>
              <a:t>1.4         Funções crescentes e decrescentes</a:t>
            </a:r>
          </a:p>
          <a:p>
            <a:r>
              <a:rPr lang="pt-BR" sz="2000" dirty="0" smtClean="0"/>
              <a:t>1.5         Pontos de máximo e mínimo</a:t>
            </a:r>
          </a:p>
          <a:p>
            <a:r>
              <a:rPr lang="pt-BR" sz="2000" dirty="0" smtClean="0"/>
              <a:t>1.6         Estudo do sinal de funções elementares e suas aplicações</a:t>
            </a:r>
            <a:endParaRPr lang="pt-BR" sz="2000" dirty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17" y="1124744"/>
            <a:ext cx="3215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47" y="4293096"/>
            <a:ext cx="3082345" cy="23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3369" y="980728"/>
            <a:ext cx="482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Revisão de Funções e Gráficos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685707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48727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Função do 2º grau – Relembrando -  passo a passo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Esta é uma continuação daquela matéria que foi apresentada a vocês como sendo a definição e as características da função do segundo grau, deste modo, continuaremos com a explicação: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Para iniciar, reapresenta-se a definição deste tipo de função: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51520" y="3987061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Uma função		    é chamada de FUNÇÃO 2º GRAU quando existem números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reais </a:t>
            </a:r>
            <a:r>
              <a:rPr lang="pt-BR" sz="20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a, b, c 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           tais que:</a:t>
            </a:r>
            <a:endParaRPr kumimoji="0" lang="pt-B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Imagem 37" descr="\displaystyle f:\mathbb{R}\rightarrow \mathbb{R}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156646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 descr="a\neq 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504056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 descr="\displaystyle f(x)=ax^{2}+bx+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34563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tângulo 40"/>
          <p:cNvSpPr/>
          <p:nvPr/>
        </p:nvSpPr>
        <p:spPr>
          <a:xfrm>
            <a:off x="4139952" y="5373216"/>
            <a:ext cx="108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Para todo</a:t>
            </a:r>
            <a:endParaRPr lang="pt-BR" dirty="0"/>
          </a:p>
        </p:txBody>
      </p:sp>
      <p:pic>
        <p:nvPicPr>
          <p:cNvPr id="42" name="Imagem 41" descr="x\in \mathbb{R}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01208"/>
            <a:ext cx="881435" cy="43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694902"/>
            <a:ext cx="2483768" cy="18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ção do 2 grau - exercícios resolvid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5004048" cy="33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GST1528 – Fundamentos de Economia.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430" y="908720"/>
            <a:ext cx="1229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660739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1600" dirty="0" smtClean="0"/>
              <a:t>- </a:t>
            </a:r>
            <a:r>
              <a:rPr lang="pt-BR" sz="1600" b="1" dirty="0" smtClean="0"/>
              <a:t>Construa o esboço da função                                        , a  partir das características desta função. </a:t>
            </a:r>
            <a:endParaRPr lang="pt-BR" sz="16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Iniciamos observando as informações fornecidas pelos coeficientes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 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a=2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nos diz que a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concavidade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da parábola está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voltada para cima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pois a&gt;0. 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b=2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nos diz que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gráfico ao interceptar o eixo 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 forma 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crescente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pois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b&gt;0.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coeficiente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c=-4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nos diz que o ponto onde o gráfico intercepta o eixo 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 estas informações já podemos ter uma ideia do gráfico da função: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f(x)=2x^{2}+2x-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1728192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504" y="3618890"/>
            <a:ext cx="48965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Como tem-se uma parábola voltada para cima, o vértice desta uma função do 2 grau é um ponto de mínimo.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Este ponto é dado por: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 descr="\displaystyle \left (-\frac{b}{2a},-\frac{b^{2}-4ac}{4a} \right 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30963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m 12" descr="x_{1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76657" cy="288032"/>
          </a:xfrm>
          <a:prstGeom prst="rect">
            <a:avLst/>
          </a:prstGeom>
          <a:noFill/>
        </p:spPr>
      </p:pic>
      <p:pic>
        <p:nvPicPr>
          <p:cNvPr id="21505" name="Imagem 11" descr="x_{2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01008"/>
            <a:ext cx="432048" cy="28803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504" y="1757715"/>
            <a:ext cx="8460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Substituindo encontra-se: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Por fim, encontraremos as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Raízes da função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desta função segundo grau utilizando a conhecida FÓRMULA DE BHASKARA.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Lembre-se que as raízes são os pontos onde a função intercepta o eixo 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Usando a Fórmula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Bhaskara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temos as raízes               e            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22" descr="\displaystyle x_{1}=\frac{-b + \sqrt{b^{2}-4ac}}{2a}=\frac{-2 + \sqrt{2^{2}-4\cdot 2\cdot (-4)}}{2\cdot 2}=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5544616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 descr="\displaystyle x_{2}=\frac{-b-\sqrt{b^{2}-4ac}}{2a}=\frac{-2-\sqrt{2^{2}-4\cdot 2\cdot (-4)}}{2\cdot 2}=-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1"/>
            <a:ext cx="521984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ção do 2 grau - exercícios resolvidos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815343" cy="454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5112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45150"/>
            <a:ext cx="1944216" cy="14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7504" y="2012647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 mais estas informações podemos construir um esboço mais completo do gráfico da função dada: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733256"/>
            <a:ext cx="93610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197085"/>
            <a:ext cx="1512168" cy="8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ta para a direita 18"/>
          <p:cNvSpPr/>
          <p:nvPr/>
        </p:nvSpPr>
        <p:spPr>
          <a:xfrm rot="20445985">
            <a:off x="1950126" y="4104395"/>
            <a:ext cx="1977259" cy="15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5065325">
            <a:off x="7001628" y="4671789"/>
            <a:ext cx="1977259" cy="15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720"/>
            <a:ext cx="1403648" cy="10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e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686287"/>
            <a:ext cx="9051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Domínio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Contradomínio e imagem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400" dirty="0" smtClean="0"/>
          </a:p>
          <a:p>
            <a:r>
              <a:rPr lang="pt-BR" dirty="0" smtClean="0"/>
              <a:t>O </a:t>
            </a:r>
            <a:r>
              <a:rPr lang="pt-BR" dirty="0"/>
              <a:t>domínio é o conjunto que contém todos os </a:t>
            </a:r>
            <a:r>
              <a:rPr lang="pt-BR" dirty="0" smtClean="0"/>
              <a:t>elementos x </a:t>
            </a:r>
            <a:r>
              <a:rPr lang="pt-BR" dirty="0"/>
              <a:t>para os quais a função deve ser definida.</a:t>
            </a:r>
          </a:p>
          <a:p>
            <a:r>
              <a:rPr lang="pt-BR" dirty="0"/>
              <a:t>Já o contradomínio é: o conjunto que contém </a:t>
            </a:r>
            <a:r>
              <a:rPr lang="pt-BR" dirty="0" smtClean="0"/>
              <a:t>os elementos </a:t>
            </a:r>
            <a:r>
              <a:rPr lang="pt-BR" dirty="0"/>
              <a:t>que podem ser relacionados a elementos </a:t>
            </a:r>
            <a:r>
              <a:rPr lang="pt-BR" dirty="0" smtClean="0"/>
              <a:t>do domínio.</a:t>
            </a:r>
          </a:p>
          <a:p>
            <a:r>
              <a:rPr lang="pt-BR" dirty="0" smtClean="0"/>
              <a:t>Também </a:t>
            </a:r>
            <a:r>
              <a:rPr lang="pt-BR" dirty="0"/>
              <a:t>define-se o conjunto imagem como </a:t>
            </a:r>
            <a:r>
              <a:rPr lang="pt-BR" dirty="0" smtClean="0"/>
              <a:t>o conjunto </a:t>
            </a:r>
            <a:r>
              <a:rPr lang="pt-BR" dirty="0"/>
              <a:t>de valores que efetivamente f(x) assume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5834" y="3940021"/>
            <a:ext cx="4908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conjunto imagem é, pois, sempre </a:t>
            </a:r>
            <a:r>
              <a:rPr lang="pt-BR" dirty="0" smtClean="0"/>
              <a:t>um subconjunto </a:t>
            </a:r>
            <a:r>
              <a:rPr lang="pt-BR" dirty="0"/>
              <a:t>do contradomínio.</a:t>
            </a:r>
          </a:p>
          <a:p>
            <a:pPr algn="just"/>
            <a:r>
              <a:rPr lang="pt-BR" dirty="0"/>
              <a:t>Note-se que a função se caracteriza pelo domínio, o contra-domínio, e a lei de associação.</a:t>
            </a:r>
          </a:p>
          <a:p>
            <a:pPr algn="just"/>
            <a:r>
              <a:rPr lang="pt-BR" dirty="0"/>
              <a:t>Exemplo: Com os conjuntos A={1, 4, 7} e B={1, 4, 6, 7, 8, 9, 12} cria-se a função f: A —&gt; B definida por f(x) = x + 5 que também pode ser representada por y = x + 5. </a:t>
            </a:r>
            <a:endParaRPr lang="pt-B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86" y="3573016"/>
            <a:ext cx="40815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3447" y="6237312"/>
            <a:ext cx="536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 representação, utilizando conjuntos, desta função, é: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</p:spTree>
    <p:extLst>
      <p:ext uri="{BB962C8B-B14F-4D97-AF65-F5344CB8AC3E}">
        <p14:creationId xmlns:p14="http://schemas.microsoft.com/office/powerpoint/2010/main" val="2654679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1796623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nosso exemplo, o domínio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smtClean="0"/>
              <a:t>D </a:t>
            </a:r>
            <a:r>
              <a:rPr lang="pt-BR" dirty="0"/>
              <a:t>= {1, 4, 7</a:t>
            </a:r>
            <a:r>
              <a:rPr lang="pt-BR" dirty="0" smtClean="0"/>
              <a:t>}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contra-domínio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smtClean="0"/>
              <a:t>= </a:t>
            </a:r>
            <a:r>
              <a:rPr lang="pt-BR" dirty="0"/>
              <a:t>{1, 4, 6, 7, 8, 9, 12} </a:t>
            </a:r>
            <a:r>
              <a:rPr lang="pt-BR" dirty="0" smtClean="0"/>
              <a:t>e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conjunto imagem </a:t>
            </a:r>
            <a:r>
              <a:rPr lang="pt-BR" dirty="0" smtClean="0"/>
              <a:t>é:</a:t>
            </a:r>
          </a:p>
          <a:p>
            <a:pPr algn="just"/>
            <a:r>
              <a:rPr lang="pt-BR" dirty="0" err="1" smtClean="0"/>
              <a:t>Im</a:t>
            </a:r>
            <a:r>
              <a:rPr lang="pt-BR" dirty="0" smtClean="0"/>
              <a:t> </a:t>
            </a:r>
            <a:r>
              <a:rPr lang="pt-BR" dirty="0"/>
              <a:t>= {6, 9, 12}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1 é y = 6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f(1) = 6;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4 é y = 9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f(4) = 9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imagem do ponto x = 7 é y = 12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indicado </a:t>
            </a:r>
            <a:r>
              <a:rPr lang="pt-BR" dirty="0"/>
              <a:t>por f(7) = 12.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1" y="2060847"/>
            <a:ext cx="5695178" cy="4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41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608" y="1681127"/>
            <a:ext cx="283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afim ou do 1º Grau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207070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Chama-se função polinomial do 1º grau, ou função afim, a qualquer função </a:t>
            </a:r>
            <a:r>
              <a:rPr lang="pt-BR" b="1" dirty="0" smtClean="0"/>
              <a:t>F</a:t>
            </a:r>
            <a:r>
              <a:rPr lang="pt-BR" dirty="0" smtClean="0"/>
              <a:t> de </a:t>
            </a:r>
            <a:r>
              <a:rPr lang="pt-BR" b="1" dirty="0"/>
              <a:t>IR</a:t>
            </a:r>
            <a:r>
              <a:rPr lang="pt-BR" dirty="0"/>
              <a:t> em </a:t>
            </a:r>
            <a:r>
              <a:rPr lang="pt-BR" b="1" dirty="0"/>
              <a:t>IR</a:t>
            </a:r>
            <a:r>
              <a:rPr lang="pt-BR" dirty="0"/>
              <a:t> dada por uma lei da forma f(x) = </a:t>
            </a:r>
            <a:r>
              <a:rPr lang="pt-BR" dirty="0" err="1"/>
              <a:t>ax</a:t>
            </a:r>
            <a:r>
              <a:rPr lang="pt-BR" dirty="0"/>
              <a:t> + b, onde a e b são </a:t>
            </a:r>
            <a:r>
              <a:rPr lang="pt-BR" dirty="0" smtClean="0"/>
              <a:t>números reais </a:t>
            </a:r>
            <a:r>
              <a:rPr lang="pt-BR" dirty="0"/>
              <a:t>dados e </a:t>
            </a:r>
            <a:r>
              <a:rPr lang="pt-BR" dirty="0" smtClean="0"/>
              <a:t>a      </a:t>
            </a:r>
            <a:r>
              <a:rPr lang="pt-BR" dirty="0"/>
              <a:t>0.</a:t>
            </a:r>
          </a:p>
          <a:p>
            <a:pPr algn="just"/>
            <a:r>
              <a:rPr lang="pt-BR" dirty="0"/>
              <a:t>Na função f(x) = </a:t>
            </a:r>
            <a:r>
              <a:rPr lang="pt-BR" dirty="0" err="1"/>
              <a:t>ax</a:t>
            </a:r>
            <a:r>
              <a:rPr lang="pt-BR" dirty="0"/>
              <a:t> + b, o número </a:t>
            </a:r>
            <a:r>
              <a:rPr lang="pt-BR" b="1" dirty="0"/>
              <a:t>a</a:t>
            </a:r>
            <a:r>
              <a:rPr lang="pt-BR" dirty="0"/>
              <a:t> é chamado de coeficiente de </a:t>
            </a:r>
            <a:r>
              <a:rPr lang="pt-BR" b="1" dirty="0"/>
              <a:t>x</a:t>
            </a:r>
            <a:r>
              <a:rPr lang="pt-BR" dirty="0"/>
              <a:t> e o </a:t>
            </a:r>
            <a:r>
              <a:rPr lang="pt-BR" dirty="0" smtClean="0"/>
              <a:t>número </a:t>
            </a:r>
            <a:r>
              <a:rPr lang="pt-BR" b="1" dirty="0" smtClean="0"/>
              <a:t>b</a:t>
            </a:r>
            <a:r>
              <a:rPr lang="pt-BR" dirty="0" smtClean="0"/>
              <a:t> </a:t>
            </a:r>
            <a:r>
              <a:rPr lang="pt-BR" dirty="0"/>
              <a:t>é chamado termo constante.</a:t>
            </a:r>
          </a:p>
          <a:p>
            <a:endParaRPr lang="pt-BR" dirty="0" smtClean="0"/>
          </a:p>
          <a:p>
            <a:r>
              <a:rPr lang="pt-BR" dirty="0" smtClean="0"/>
              <a:t>Veja </a:t>
            </a:r>
            <a:r>
              <a:rPr lang="pt-BR" dirty="0"/>
              <a:t>alguns exemplos de funções polinomiais do 1º grau:</a:t>
            </a:r>
          </a:p>
          <a:p>
            <a:r>
              <a:rPr lang="pt-BR" dirty="0"/>
              <a:t>f(x) = 5x - 3, onde a = 5 e b = - 3</a:t>
            </a:r>
          </a:p>
          <a:p>
            <a:r>
              <a:rPr lang="pt-BR" dirty="0"/>
              <a:t>f(x) = -2x - 7, onde a = -2 e b = - 7</a:t>
            </a:r>
          </a:p>
          <a:p>
            <a:r>
              <a:rPr lang="pt-BR" dirty="0"/>
              <a:t>f(x) = 11x, onde a = 11 e b = 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52" y="2446288"/>
            <a:ext cx="238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9904" y="4869160"/>
            <a:ext cx="342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Gráfico de uma função do 1º Grau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3" y="5373216"/>
            <a:ext cx="8879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gráfico de uma função polinomial do 1º grau,  y = </a:t>
            </a:r>
            <a:r>
              <a:rPr lang="pt-BR" dirty="0" err="1"/>
              <a:t>ax</a:t>
            </a:r>
            <a:r>
              <a:rPr lang="pt-BR" dirty="0"/>
              <a:t> + b, com a </a:t>
            </a:r>
            <a:r>
              <a:rPr lang="pt-BR" dirty="0" smtClean="0"/>
              <a:t>     0</a:t>
            </a:r>
            <a:r>
              <a:rPr lang="pt-BR" dirty="0"/>
              <a:t>, é uma reta oblíqua aos eixos </a:t>
            </a:r>
            <a:r>
              <a:rPr lang="pt-BR" dirty="0" err="1"/>
              <a:t>Ox</a:t>
            </a:r>
            <a:r>
              <a:rPr lang="pt-BR" dirty="0"/>
              <a:t> e </a:t>
            </a:r>
            <a:r>
              <a:rPr lang="pt-BR" dirty="0" err="1"/>
              <a:t>Oy</a:t>
            </a:r>
            <a:r>
              <a:rPr lang="pt-BR" dirty="0" smtClean="0"/>
              <a:t>.</a:t>
            </a:r>
          </a:p>
          <a:p>
            <a:pPr algn="just"/>
            <a:r>
              <a:rPr lang="pt-BR" sz="1000" dirty="0"/>
              <a:t>   </a:t>
            </a:r>
            <a:endParaRPr lang="pt-BR" sz="1000" dirty="0" smtClean="0"/>
          </a:p>
          <a:p>
            <a:pPr algn="just"/>
            <a:r>
              <a:rPr lang="pt-BR" dirty="0" smtClean="0"/>
              <a:t>Exemplo</a:t>
            </a:r>
            <a:r>
              <a:rPr lang="pt-BR" dirty="0"/>
              <a:t>:  </a:t>
            </a:r>
            <a:r>
              <a:rPr lang="pt-BR" dirty="0" smtClean="0"/>
              <a:t>O </a:t>
            </a:r>
            <a:r>
              <a:rPr lang="pt-BR" dirty="0"/>
              <a:t>gráfico da função y = 3x - 1:  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1" y="5504532"/>
            <a:ext cx="238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392" y="3366072"/>
            <a:ext cx="3203848" cy="24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370" y="3284984"/>
            <a:ext cx="3445510" cy="2418759"/>
          </a:xfrm>
          <a:prstGeom prst="rect">
            <a:avLst/>
          </a:prstGeo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75125"/>
            <a:ext cx="15668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2924175"/>
            <a:ext cx="34559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Alcântara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1018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Quarta-Feira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09:40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11:20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575"/>
            <a:ext cx="550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395536" y="2430016"/>
            <a:ext cx="51845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</a:t>
            </a:r>
            <a:b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PARA NEGÓCIOS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4871"/>
            <a:ext cx="4489412" cy="403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9904" y="1844824"/>
            <a:ext cx="342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Gráfico de uma função do 1º Grau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3" y="2348880"/>
            <a:ext cx="8879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Como </a:t>
            </a:r>
            <a:r>
              <a:rPr lang="pt-BR" dirty="0"/>
              <a:t>o gráfico é uma reta, basta obter dois de seus pontos e ligá-los:    </a:t>
            </a:r>
            <a:endParaRPr lang="pt-BR" dirty="0" smtClean="0"/>
          </a:p>
          <a:p>
            <a:pPr algn="just"/>
            <a:r>
              <a:rPr lang="pt-BR" dirty="0" smtClean="0"/>
              <a:t>a</a:t>
            </a:r>
            <a:r>
              <a:rPr lang="pt-BR" dirty="0"/>
              <a:t>)    Para   x = 0, tem-se   y = 3 · 0 - 1 = -1</a:t>
            </a:r>
            <a:r>
              <a:rPr lang="pt-BR" dirty="0" smtClean="0"/>
              <a:t>;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 </a:t>
            </a:r>
            <a:r>
              <a:rPr lang="pt-BR" dirty="0"/>
              <a:t>portanto, um ponto é (0, -1).    </a:t>
            </a:r>
            <a:endParaRPr lang="pt-BR" dirty="0" smtClean="0"/>
          </a:p>
          <a:p>
            <a:pPr algn="just"/>
            <a:r>
              <a:rPr lang="pt-BR" dirty="0" smtClean="0"/>
              <a:t>b</a:t>
            </a:r>
            <a:r>
              <a:rPr lang="pt-BR" dirty="0"/>
              <a:t>)   </a:t>
            </a:r>
            <a:r>
              <a:rPr lang="pt-BR" dirty="0" smtClean="0"/>
              <a:t>Para</a:t>
            </a:r>
            <a:r>
              <a:rPr lang="pt-BR" dirty="0"/>
              <a:t>   y = 0, tem-se   0 = 3x - 1; </a:t>
            </a:r>
            <a:endParaRPr lang="pt-BR" dirty="0" smtClean="0"/>
          </a:p>
          <a:p>
            <a:pPr algn="just"/>
            <a:r>
              <a:rPr lang="pt-BR" dirty="0"/>
              <a:t>	</a:t>
            </a:r>
            <a:r>
              <a:rPr lang="pt-BR" dirty="0" smtClean="0"/>
              <a:t>portanto</a:t>
            </a:r>
            <a:r>
              <a:rPr lang="pt-BR" dirty="0"/>
              <a:t>, x=1/3, é outro ponto (1/3,0) 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Marca-se </a:t>
            </a:r>
            <a:r>
              <a:rPr lang="pt-BR" dirty="0"/>
              <a:t>os pontos (0, -1) e (1/3,0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no </a:t>
            </a:r>
            <a:r>
              <a:rPr lang="pt-BR" dirty="0"/>
              <a:t>plano cartesiano e liga-se os </a:t>
            </a:r>
            <a:r>
              <a:rPr lang="pt-BR" dirty="0" smtClean="0"/>
              <a:t>dois</a:t>
            </a:r>
          </a:p>
          <a:p>
            <a:pPr algn="just"/>
            <a:r>
              <a:rPr lang="pt-BR" dirty="0" smtClean="0"/>
              <a:t>com </a:t>
            </a:r>
            <a:r>
              <a:rPr lang="pt-BR" dirty="0"/>
              <a:t>uma reta.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27" y="4652115"/>
            <a:ext cx="1696281" cy="197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35" y="5517232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628800"/>
            <a:ext cx="424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lineares crescentes e decrescentes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96270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Já verificou-se que o gráfico da função afim y = </a:t>
            </a:r>
            <a:r>
              <a:rPr lang="pt-BR" dirty="0" err="1"/>
              <a:t>ax</a:t>
            </a:r>
            <a:r>
              <a:rPr lang="pt-BR" dirty="0"/>
              <a:t> + b é uma reta.    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coeficiente de </a:t>
            </a:r>
            <a:r>
              <a:rPr lang="pt-BR" b="1" dirty="0"/>
              <a:t>x, a, </a:t>
            </a:r>
            <a:r>
              <a:rPr lang="pt-BR" dirty="0"/>
              <a:t>é chamado coeficiente angular da reta e, como será verificado adiante, a está ligado à inclinação da reta em relação ao eixo </a:t>
            </a:r>
            <a:r>
              <a:rPr lang="pt-BR" dirty="0" err="1"/>
              <a:t>Ox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termo constante, b, é chamado coeficiente linear da reta. </a:t>
            </a:r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x = 0, tem-se y = a · 0 + b = b. Assim, o coeficiente linear é a ordenada do ponto em que a reta corta o eixo </a:t>
            </a:r>
            <a:r>
              <a:rPr lang="pt-BR" dirty="0" err="1"/>
              <a:t>Oy</a:t>
            </a:r>
            <a:r>
              <a:rPr lang="pt-BR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4498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• Função Linear Crescente: a &gt; 0 (</a:t>
            </a:r>
            <a:r>
              <a:rPr lang="pt-BR" sz="1600" b="1" dirty="0" err="1"/>
              <a:t>Ex</a:t>
            </a:r>
            <a:r>
              <a:rPr lang="pt-BR" sz="1600" b="1" dirty="0"/>
              <a:t>: y = 3x – 1) </a:t>
            </a:r>
            <a:r>
              <a:rPr lang="pt-BR" sz="1600" b="1" dirty="0" smtClean="0"/>
              <a:t>               • </a:t>
            </a:r>
            <a:r>
              <a:rPr lang="pt-BR" sz="1600" b="1" dirty="0"/>
              <a:t>Função Linear Decrescente: a &lt; 0 (</a:t>
            </a:r>
            <a:r>
              <a:rPr lang="pt-BR" sz="1600" b="1" dirty="0" err="1"/>
              <a:t>Ex</a:t>
            </a:r>
            <a:r>
              <a:rPr lang="pt-BR" sz="1600" b="1" dirty="0"/>
              <a:t>: y = -2x + 5)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8440"/>
            <a:ext cx="2520280" cy="17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1"/>
            <a:ext cx="2287289" cy="18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5036983"/>
            <a:ext cx="193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os valores de x, os valores das </a:t>
            </a:r>
            <a:r>
              <a:rPr lang="pt-BR" b="1" dirty="0" smtClean="0">
                <a:solidFill>
                  <a:schemeClr val="tx2"/>
                </a:solidFill>
              </a:rPr>
              <a:t>imagens também </a:t>
            </a:r>
            <a:r>
              <a:rPr lang="pt-BR" b="1" dirty="0">
                <a:solidFill>
                  <a:schemeClr val="tx2"/>
                </a:solidFill>
              </a:rPr>
              <a:t>aumentem.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8304" y="5108991"/>
            <a:ext cx="177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os valores de x aumentam e os valores de y diminuem. </a:t>
            </a:r>
          </a:p>
        </p:txBody>
      </p:sp>
    </p:spTree>
    <p:extLst>
      <p:ext uri="{BB962C8B-B14F-4D97-AF65-F5344CB8AC3E}">
        <p14:creationId xmlns:p14="http://schemas.microsoft.com/office/powerpoint/2010/main" val="3619460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4" y="2000250"/>
            <a:ext cx="8700966" cy="43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8" y="2014538"/>
            <a:ext cx="8751032" cy="35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7"/>
            <a:ext cx="87129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879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6" y="2010832"/>
            <a:ext cx="5686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" y="4077072"/>
            <a:ext cx="89249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2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" y="1916832"/>
            <a:ext cx="887916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" y="4509120"/>
            <a:ext cx="8297069" cy="21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2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6414"/>
            <a:ext cx="8855109" cy="44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>
                <a:solidFill>
                  <a:schemeClr val="tx2"/>
                </a:solidFill>
              </a:rPr>
              <a:t>1: REVISÃO DE FUNÇÕES E GRÁFICOS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320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Funções Polinomiais do 2º Grau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7948"/>
            <a:ext cx="8712968" cy="439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677"/>
            <a:ext cx="8568952" cy="45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8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603"/>
            <a:ext cx="2808312" cy="253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9577"/>
            <a:ext cx="6404158" cy="196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63" y="4328580"/>
            <a:ext cx="6912768" cy="195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5517232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465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5795963" y="5516563"/>
            <a:ext cx="3348037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25" y="2565400"/>
            <a:ext cx="8964613" cy="151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CRA-RJ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750" y="4148138"/>
            <a:ext cx="5040313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675"/>
            <a:ext cx="550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 algn="l">
              <a:buFontTx/>
              <a:buNone/>
              <a:defRPr/>
            </a:pP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</a:p>
        </p:txBody>
      </p:sp>
      <p:pic>
        <p:nvPicPr>
          <p:cNvPr id="11272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06838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691"/>
            <a:ext cx="6048672" cy="4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5555"/>
            <a:ext cx="7704856" cy="49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24" y="5445224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ta para a direita 1"/>
          <p:cNvSpPr/>
          <p:nvPr/>
        </p:nvSpPr>
        <p:spPr>
          <a:xfrm rot="10800000">
            <a:off x="5580112" y="6111924"/>
            <a:ext cx="1512168" cy="21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164288" y="6021288"/>
            <a:ext cx="1689245" cy="33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VÉRTICE ( 2 , -9)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04275" y="242088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² ( - 1 , 0)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2350480">
            <a:off x="5415982" y="3165420"/>
            <a:ext cx="1512168" cy="18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96684" y="233958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¹ ( 5 , 0)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 rot="2350480">
            <a:off x="1025575" y="3249746"/>
            <a:ext cx="1512168" cy="18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465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1038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6934128" cy="24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02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49476" y="1224488"/>
            <a:ext cx="169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lgerian" pitchFamily="82" charset="0"/>
              </a:rPr>
              <a:t>RESPOSTAS</a:t>
            </a:r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4" y="1844824"/>
            <a:ext cx="814037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347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49476" y="1224488"/>
            <a:ext cx="169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lgerian" pitchFamily="82" charset="0"/>
              </a:rPr>
              <a:t>RESPOSTAS</a:t>
            </a: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799288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6" y="4570437"/>
            <a:ext cx="8153400" cy="195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5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49476" y="1224488"/>
            <a:ext cx="169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lgerian" pitchFamily="82" charset="0"/>
              </a:rPr>
              <a:t>RESPOSTAS</a:t>
            </a: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8" y="1836217"/>
            <a:ext cx="8092664" cy="43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53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2474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0838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1187574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</a:t>
            </a:r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02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2385"/>
            <a:ext cx="3888432" cy="259295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71600" y="2085816"/>
            <a:ext cx="81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	</a:t>
            </a:r>
            <a:r>
              <a:rPr lang="pt-BR" sz="3200" b="1" dirty="0"/>
              <a:t>UNIDADE 2 </a:t>
            </a:r>
            <a:r>
              <a:rPr lang="pt-BR" sz="3200" b="1" dirty="0" smtClean="0"/>
              <a:t> - Limites</a:t>
            </a:r>
            <a:endParaRPr lang="pt-BR" sz="3200" b="1" dirty="0"/>
          </a:p>
          <a:p>
            <a:r>
              <a:rPr lang="pt-BR" sz="2000" dirty="0" smtClean="0"/>
              <a:t>2.1 	Introdução </a:t>
            </a:r>
            <a:r>
              <a:rPr lang="pt-BR" sz="2000" dirty="0"/>
              <a:t>ao Limite</a:t>
            </a:r>
          </a:p>
          <a:p>
            <a:endParaRPr lang="pt-BR" sz="2000" dirty="0" smtClean="0"/>
          </a:p>
          <a:p>
            <a:r>
              <a:rPr lang="pt-BR" sz="2000" dirty="0" smtClean="0"/>
              <a:t>2.2	Análise </a:t>
            </a:r>
            <a:r>
              <a:rPr lang="pt-BR" sz="2000" dirty="0"/>
              <a:t>gráfica de Limite</a:t>
            </a:r>
          </a:p>
          <a:p>
            <a:endParaRPr lang="pt-BR" sz="2000" dirty="0" smtClean="0"/>
          </a:p>
          <a:p>
            <a:r>
              <a:rPr lang="pt-BR" sz="2000" dirty="0" smtClean="0"/>
              <a:t>2.3	Como </a:t>
            </a:r>
            <a:r>
              <a:rPr lang="pt-BR" sz="2000" dirty="0"/>
              <a:t>calcular </a:t>
            </a:r>
            <a:r>
              <a:rPr lang="pt-BR" sz="2000" dirty="0" smtClean="0"/>
              <a:t>Limites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17" y="1124744"/>
            <a:ext cx="3215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47" y="4293096"/>
            <a:ext cx="3082345" cy="23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590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189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 de Funções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2060848"/>
            <a:ext cx="8712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matemática, o conceito de </a:t>
            </a:r>
            <a:r>
              <a:rPr lang="pt-BR" b="1" dirty="0"/>
              <a:t>limite </a:t>
            </a:r>
            <a:r>
              <a:rPr lang="pt-BR" dirty="0"/>
              <a:t>é usado para descrever o comportamento de uma função </a:t>
            </a:r>
            <a:r>
              <a:rPr lang="pt-BR" dirty="0" smtClean="0"/>
              <a:t>à medida </a:t>
            </a:r>
            <a:r>
              <a:rPr lang="pt-BR" dirty="0"/>
              <a:t>que seu argumento se aproxima de um determinado valor, assim como o comportamento </a:t>
            </a:r>
            <a:r>
              <a:rPr lang="pt-BR" dirty="0" smtClean="0"/>
              <a:t>de uma </a:t>
            </a:r>
            <a:r>
              <a:rPr lang="pt-BR" dirty="0"/>
              <a:t>sequência de números reais, à medida que o índice (da sequência) vai crescendo, isto </a:t>
            </a:r>
            <a:r>
              <a:rPr lang="pt-BR" dirty="0" smtClean="0"/>
              <a:t>é, tende </a:t>
            </a:r>
            <a:r>
              <a:rPr lang="pt-BR" dirty="0"/>
              <a:t>para infinito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	Seja </a:t>
            </a:r>
            <a:r>
              <a:rPr lang="pt-BR" dirty="0"/>
              <a:t>uma sequência de números reais.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expressão</a:t>
            </a:r>
            <a:r>
              <a:rPr lang="pt-BR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Significa </a:t>
            </a:r>
            <a:r>
              <a:rPr lang="pt-BR" dirty="0"/>
              <a:t>que, quanto maior o valor i , mais próximo de L serão os termos da sequência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Neste </a:t>
            </a:r>
            <a:r>
              <a:rPr lang="pt-BR" dirty="0"/>
              <a:t>caso, dizemos que </a:t>
            </a:r>
            <a:r>
              <a:rPr lang="pt-BR" i="1" dirty="0"/>
              <a:t>o limite da sequência é L</a:t>
            </a:r>
            <a:r>
              <a:rPr lang="pt-BR" dirty="0"/>
              <a:t>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" y="3284984"/>
            <a:ext cx="1244223" cy="3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99758"/>
            <a:ext cx="1654085" cy="5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505020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Suponhamos que </a:t>
            </a:r>
            <a:r>
              <a:rPr lang="pt-BR" i="1" dirty="0"/>
              <a:t>f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é uma função real e que </a:t>
            </a:r>
            <a:r>
              <a:rPr lang="pt-BR" i="1" dirty="0"/>
              <a:t>c </a:t>
            </a:r>
            <a:r>
              <a:rPr lang="pt-BR" dirty="0"/>
              <a:t>é um número real. A expressão:</a:t>
            </a:r>
            <a:endParaRPr lang="pt-B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89405"/>
            <a:ext cx="2016224" cy="5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55776" y="537321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S</a:t>
            </a:r>
            <a:r>
              <a:rPr lang="pt-BR" b="1" dirty="0" smtClean="0"/>
              <a:t>ignifica </a:t>
            </a:r>
            <a:r>
              <a:rPr lang="pt-BR" b="1" dirty="0"/>
              <a:t>que </a:t>
            </a:r>
            <a:r>
              <a:rPr lang="pt-BR" b="1" i="1" dirty="0"/>
              <a:t>f</a:t>
            </a:r>
            <a:r>
              <a:rPr lang="pt-BR" b="1" dirty="0"/>
              <a:t>(</a:t>
            </a:r>
            <a:r>
              <a:rPr lang="pt-BR" b="1" i="1" dirty="0"/>
              <a:t>x</a:t>
            </a:r>
            <a:r>
              <a:rPr lang="pt-BR" b="1" dirty="0"/>
              <a:t>) se aproxima tanto de </a:t>
            </a:r>
            <a:r>
              <a:rPr lang="pt-BR" b="1" i="1" dirty="0"/>
              <a:t>L </a:t>
            </a:r>
            <a:r>
              <a:rPr lang="pt-BR" b="1" dirty="0"/>
              <a:t>quanto quisermos, quando se toma </a:t>
            </a:r>
            <a:r>
              <a:rPr lang="pt-BR" b="1" i="1" dirty="0"/>
              <a:t>x </a:t>
            </a:r>
            <a:r>
              <a:rPr lang="pt-BR" b="1" dirty="0" smtClean="0"/>
              <a:t>suficientemente próximo </a:t>
            </a:r>
            <a:r>
              <a:rPr lang="pt-BR" b="1" dirty="0"/>
              <a:t>de </a:t>
            </a:r>
            <a:r>
              <a:rPr lang="pt-BR" b="1" i="1" dirty="0"/>
              <a:t>c</a:t>
            </a:r>
            <a:r>
              <a:rPr lang="pt-BR" b="1" dirty="0"/>
              <a:t>. </a:t>
            </a:r>
            <a:endParaRPr lang="pt-BR" b="1" dirty="0" smtClean="0"/>
          </a:p>
          <a:p>
            <a:pPr algn="just"/>
            <a:r>
              <a:rPr lang="pt-BR" b="1" dirty="0" smtClean="0"/>
              <a:t>Quando </a:t>
            </a:r>
            <a:r>
              <a:rPr lang="pt-BR" b="1" dirty="0"/>
              <a:t>tal acontece dizemos que "o limite de </a:t>
            </a:r>
            <a:r>
              <a:rPr lang="pt-BR" b="1" i="1" dirty="0"/>
              <a:t>f</a:t>
            </a:r>
            <a:r>
              <a:rPr lang="pt-BR" b="1" dirty="0"/>
              <a:t>(</a:t>
            </a:r>
            <a:r>
              <a:rPr lang="pt-BR" b="1" i="1" dirty="0"/>
              <a:t>x</a:t>
            </a:r>
            <a:r>
              <a:rPr lang="pt-BR" b="1" dirty="0"/>
              <a:t>), à medida que </a:t>
            </a:r>
            <a:r>
              <a:rPr lang="pt-BR" b="1" i="1" dirty="0"/>
              <a:t>x </a:t>
            </a:r>
            <a:r>
              <a:rPr lang="pt-BR" b="1" dirty="0"/>
              <a:t>se aproxima de </a:t>
            </a:r>
            <a:r>
              <a:rPr lang="pt-BR" b="1" i="1" dirty="0" smtClean="0"/>
              <a:t>c</a:t>
            </a:r>
            <a:r>
              <a:rPr lang="pt-BR" b="1" dirty="0" smtClean="0"/>
              <a:t>, é </a:t>
            </a:r>
            <a:r>
              <a:rPr lang="pt-BR" b="1" i="1" dirty="0"/>
              <a:t>L</a:t>
            </a:r>
            <a:r>
              <a:rPr lang="pt-BR" b="1" dirty="0"/>
              <a:t>".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40842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480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 de </a:t>
            </a:r>
            <a:r>
              <a:rPr lang="pt-BR" b="1" dirty="0" smtClean="0"/>
              <a:t>Funções/ </a:t>
            </a:r>
            <a:r>
              <a:rPr lang="pt-BR" b="1" dirty="0"/>
              <a:t>Continuidade de uma função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179511" y="2132856"/>
            <a:ext cx="887916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Consideremos			  </a:t>
            </a:r>
            <a:r>
              <a:rPr lang="pt-BR" dirty="0"/>
              <a:t>à medida que </a:t>
            </a:r>
            <a:r>
              <a:rPr lang="pt-BR" i="1" dirty="0"/>
              <a:t>x </a:t>
            </a:r>
            <a:r>
              <a:rPr lang="pt-BR" dirty="0"/>
              <a:t>se aproxima de 2. Neste caso, </a:t>
            </a:r>
            <a:r>
              <a:rPr lang="pt-BR" i="1" dirty="0"/>
              <a:t>f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está definido em 2 e </a:t>
            </a:r>
            <a:r>
              <a:rPr lang="pt-BR" dirty="0" smtClean="0"/>
              <a:t>é igual </a:t>
            </a:r>
            <a:r>
              <a:rPr lang="pt-BR" dirty="0"/>
              <a:t>ao seu limite: 0.4, vejamos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4240"/>
            <a:ext cx="19497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0" y="4482986"/>
            <a:ext cx="8784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À medida que </a:t>
            </a:r>
            <a:r>
              <a:rPr lang="pt-BR" i="1" dirty="0"/>
              <a:t>x </a:t>
            </a:r>
            <a:r>
              <a:rPr lang="pt-BR" dirty="0"/>
              <a:t>aproxima-se de 2, </a:t>
            </a:r>
            <a:r>
              <a:rPr lang="pt-BR" i="1" dirty="0"/>
              <a:t>f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aproxima-se de 0.4 e consequentemente</a:t>
            </a:r>
          </a:p>
          <a:p>
            <a:pPr>
              <a:lnSpc>
                <a:spcPct val="150000"/>
              </a:lnSpc>
            </a:pPr>
            <a:r>
              <a:rPr lang="pt-BR" dirty="0"/>
              <a:t>temos a igualdade</a:t>
            </a:r>
          </a:p>
          <a:p>
            <a:pPr>
              <a:lnSpc>
                <a:spcPct val="150000"/>
              </a:lnSpc>
            </a:pPr>
            <a:r>
              <a:rPr lang="pt-BR" dirty="0"/>
              <a:t>Sempre que se verifique a </a:t>
            </a:r>
            <a:r>
              <a:rPr lang="pt-BR" dirty="0" smtClean="0"/>
              <a:t>igualdade		               </a:t>
            </a:r>
            <a:r>
              <a:rPr lang="pt-BR" dirty="0"/>
              <a:t>, </a:t>
            </a:r>
            <a:r>
              <a:rPr lang="pt-BR" dirty="0" smtClean="0"/>
              <a:t>diz-se </a:t>
            </a:r>
            <a:r>
              <a:rPr lang="pt-BR" dirty="0"/>
              <a:t>que </a:t>
            </a:r>
            <a:r>
              <a:rPr lang="pt-BR" i="1" dirty="0"/>
              <a:t>f </a:t>
            </a:r>
            <a:r>
              <a:rPr lang="pt-BR" dirty="0"/>
              <a:t>é contínua em </a:t>
            </a:r>
            <a:r>
              <a:rPr lang="pt-BR" i="1" dirty="0"/>
              <a:t>x </a:t>
            </a:r>
            <a:r>
              <a:rPr lang="pt-BR" dirty="0"/>
              <a:t>= </a:t>
            </a:r>
            <a:r>
              <a:rPr lang="pt-BR" i="1" dirty="0"/>
              <a:t>c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r>
              <a:rPr lang="pt-BR" dirty="0"/>
              <a:t>A igualdade não é válida para todas as funções. Vejamos uma função onde tal não acontece: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5138"/>
            <a:ext cx="8424936" cy="9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68" y="4984201"/>
            <a:ext cx="1584028" cy="46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9" y="5246024"/>
            <a:ext cx="1699515" cy="63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cima 10"/>
          <p:cNvSpPr/>
          <p:nvPr/>
        </p:nvSpPr>
        <p:spPr>
          <a:xfrm>
            <a:off x="4244300" y="4005064"/>
            <a:ext cx="828092" cy="4779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4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Análise Gráfica de limites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22048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Graficamente falando, uma função é contínua em um ponto se o gráfico não apresenta </a:t>
            </a:r>
            <a:r>
              <a:rPr lang="pt-BR" dirty="0" smtClean="0"/>
              <a:t>falha (do </a:t>
            </a:r>
            <a:r>
              <a:rPr lang="pt-BR" dirty="0"/>
              <a:t>tipo “quebra”, “pulo”....) naquele ponto. Exemplos: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28092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30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Análise Gráfica de limites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4241"/>
            <a:ext cx="8496944" cy="43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68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6213" y="1196975"/>
            <a:ext cx="1187450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9957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284734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41136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212976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78637"/>
            <a:ext cx="5268838" cy="36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Análise Gráfica de limites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2" y="1998132"/>
            <a:ext cx="8332588" cy="44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2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Análise Gráfica de limites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45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2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600" y="1628800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Como calcular limites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203471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Determinar o limite da função </a:t>
            </a:r>
            <a:r>
              <a:rPr lang="pt-BR" b="1" dirty="0"/>
              <a:t>f(x) = x² – 5x + 3</a:t>
            </a:r>
            <a:r>
              <a:rPr lang="pt-BR" dirty="0"/>
              <a:t>, quando </a:t>
            </a:r>
            <a:r>
              <a:rPr lang="pt-BR" b="1" dirty="0"/>
              <a:t>x</a:t>
            </a:r>
            <a:r>
              <a:rPr lang="pt-BR" dirty="0"/>
              <a:t> tende a </a:t>
            </a:r>
            <a:r>
              <a:rPr lang="pt-BR" b="1" dirty="0"/>
              <a:t>4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Nesse caso, devemos aplicar a seguinte regra: o limite das somas é a soma dos limites.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Portanto, devemos determinar o limite de cada monômio e depois realizar a soma entre eles.</a:t>
            </a:r>
            <a:endParaRPr lang="pt-B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58" y="3635004"/>
            <a:ext cx="5454638" cy="289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2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1628800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Como calcular limites</a:t>
            </a:r>
            <a:endParaRPr lang="pt-B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6" y="3672783"/>
            <a:ext cx="6575796" cy="2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3" y="2448222"/>
            <a:ext cx="1711057" cy="6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205224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Exemplo 2</a:t>
            </a:r>
            <a:r>
              <a:rPr lang="pt-BR" b="1" dirty="0" smtClean="0"/>
              <a:t>: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r>
              <a:rPr lang="pt-BR" dirty="0"/>
              <a:t>Calcular o limite da função, quando x tende a –2.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22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1628800"/>
            <a:ext cx="277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Limites envolvendo infinito</a:t>
            </a:r>
            <a:endParaRPr lang="pt-B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5583"/>
            <a:ext cx="8640960" cy="43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71342"/>
            <a:ext cx="2396852" cy="15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2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1628800"/>
            <a:ext cx="277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Limites envolvendo infinito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206084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Outro exemplo: Seja f a função definida por f(x)=1/x. Iremos analisar o comportamento </a:t>
            </a:r>
            <a:r>
              <a:rPr lang="pt-BR" dirty="0" smtClean="0"/>
              <a:t>numérico desta </a:t>
            </a:r>
            <a:r>
              <a:rPr lang="pt-BR" dirty="0"/>
              <a:t>função pelas tabelas a seguir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Quando x -&gt; 0, por valores maiores que zero (x -&gt; 0</a:t>
            </a:r>
            <a:r>
              <a:rPr lang="pt-BR" b="1" dirty="0"/>
              <a:t>+</a:t>
            </a:r>
            <a:r>
              <a:rPr lang="pt-BR" dirty="0"/>
              <a:t>) os valores da função crescem sem limite.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24906"/>
            <a:ext cx="6120680" cy="14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2" y="5200169"/>
            <a:ext cx="6090344" cy="13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76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77" y="1700808"/>
            <a:ext cx="4580527" cy="320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1628800"/>
            <a:ext cx="277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Limites envolvendo infinito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206084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Quando x -&gt; 0, por valores menores que zero (x-&gt; 0_) os valores da função decrescem sem limite.</a:t>
            </a:r>
          </a:p>
          <a:p>
            <a:pPr algn="just"/>
            <a:r>
              <a:rPr lang="pt-BR" dirty="0"/>
              <a:t>Observamos que próximo de x=0, o comportamento da função é estranho.</a:t>
            </a:r>
            <a:endParaRPr lang="pt-B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24" y="5337132"/>
            <a:ext cx="1983060" cy="12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755" y="3729806"/>
            <a:ext cx="5072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Analisaremos agora o comportamento de h(x)=1/x, quando x cresce </a:t>
            </a:r>
            <a:r>
              <a:rPr lang="pt-BR" dirty="0" smtClean="0"/>
              <a:t>arbitrariamente                   </a:t>
            </a:r>
            <a:r>
              <a:rPr lang="pt-BR" dirty="0"/>
              <a:t>ou</a:t>
            </a:r>
          </a:p>
          <a:p>
            <a:pPr algn="just"/>
            <a:r>
              <a:rPr lang="pt-BR" dirty="0"/>
              <a:t>quando x decresce </a:t>
            </a:r>
            <a:r>
              <a:rPr lang="pt-BR" dirty="0" smtClean="0"/>
              <a:t>arbitrariamente                 .</a:t>
            </a:r>
            <a:endParaRPr lang="pt-B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0" y="4005064"/>
            <a:ext cx="795213" cy="30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01" y="4356596"/>
            <a:ext cx="878667" cy="2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6408712" cy="193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76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40" y="1615819"/>
            <a:ext cx="5140640" cy="37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62113"/>
            <a:ext cx="1318321" cy="10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13597"/>
            <a:ext cx="720080" cy="5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54708" y="107496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MATEMÁTICA PARA NEGÓCIOS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AULA </a:t>
            </a:r>
            <a:r>
              <a:rPr lang="pt-BR" b="1" dirty="0" smtClean="0">
                <a:solidFill>
                  <a:schemeClr val="tx2"/>
                </a:solidFill>
              </a:rPr>
              <a:t>2: LIMITES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1628800"/>
            <a:ext cx="277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Limites envolvendo infinito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384448" y="2123564"/>
            <a:ext cx="82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Pelas tabelas observamos que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05" y="2564904"/>
            <a:ext cx="2419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5365085"/>
            <a:ext cx="8807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 quando construímos o gráfico de h, observamos que existe uma reta (assíntota) horizontal que é a  reta y=0, que nunca toca a função, mas se aproxima dela em </a:t>
            </a:r>
            <a:r>
              <a:rPr lang="pt-BR" dirty="0" smtClean="0"/>
              <a:t>+ </a:t>
            </a:r>
            <a:r>
              <a:rPr lang="pt-BR" sz="2800" dirty="0" smtClean="0"/>
              <a:t>∞</a:t>
            </a:r>
            <a:r>
              <a:rPr lang="pt-BR" dirty="0" smtClean="0"/>
              <a:t> </a:t>
            </a:r>
            <a:r>
              <a:rPr lang="pt-BR" dirty="0"/>
              <a:t>e em </a:t>
            </a:r>
            <a:r>
              <a:rPr lang="pt-BR" dirty="0" smtClean="0"/>
              <a:t>-</a:t>
            </a:r>
            <a:r>
              <a:rPr lang="pt-BR" sz="2800" dirty="0"/>
              <a:t>∞</a:t>
            </a:r>
            <a:r>
              <a:rPr lang="pt-BR" dirty="0" smtClean="0"/>
              <a:t> </a:t>
            </a:r>
            <a:r>
              <a:rPr 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176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7899" y="177281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1" y="1988840"/>
            <a:ext cx="43372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36467" y="1619508"/>
            <a:ext cx="26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EXERCÍCIO RESOLVIDO 01:</a:t>
            </a:r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49588"/>
            <a:ext cx="9014018" cy="31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707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8" y="1700808"/>
            <a:ext cx="7138476" cy="42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29" y="5860107"/>
            <a:ext cx="873779" cy="6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840" y="908720"/>
            <a:ext cx="18408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80" y="3400037"/>
            <a:ext cx="4213958" cy="326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38" y="2780928"/>
            <a:ext cx="356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90" y="5768239"/>
            <a:ext cx="3476734" cy="83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4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0975" y="6618288"/>
            <a:ext cx="40687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513" y="1106512"/>
            <a:ext cx="9109076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SITE: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808"/>
            <a:ext cx="8928100" cy="4392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24400"/>
            <a:ext cx="7280275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979613" y="6402388"/>
            <a:ext cx="6985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618578" y="4661150"/>
            <a:ext cx="265701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8625" y="6137275"/>
            <a:ext cx="344488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6688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0563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2988" y="6124575"/>
            <a:ext cx="344487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2050" y="6196013"/>
            <a:ext cx="342900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988" y="6124575"/>
            <a:ext cx="342900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0" y="6073775"/>
            <a:ext cx="1763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451" y="1736812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6" y="2001390"/>
            <a:ext cx="2933936" cy="121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36467" y="1619508"/>
            <a:ext cx="26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EXERCÍCIO RESOLVIDO 02:</a:t>
            </a:r>
            <a:endParaRPr lang="pt-B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5"/>
            <a:ext cx="8712968" cy="341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4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509"/>
            <a:ext cx="576064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575"/>
            <a:ext cx="8364067" cy="32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97993"/>
            <a:ext cx="8568951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052736"/>
            <a:ext cx="2057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94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366" y="5474187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1439" y="1720840"/>
            <a:ext cx="8893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 smtClean="0"/>
          </a:p>
          <a:p>
            <a:r>
              <a:rPr lang="pt-BR" b="1" i="1" dirty="0" smtClean="0"/>
              <a:t>Exercício 01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Um motorista de táxi cobra R$ 3,50 de bandeirada (valor fixo) mais R$ 0,70 por quilômetro rodado (valor variável). Determine o valor a ser pago por uma corrida relativa a um percurso de 18 quilômetros. </a:t>
            </a:r>
            <a:endParaRPr lang="pt-BR" dirty="0"/>
          </a:p>
          <a:p>
            <a:r>
              <a:rPr lang="pt-BR" dirty="0" smtClean="0"/>
              <a:t>Função </a:t>
            </a:r>
            <a:r>
              <a:rPr lang="pt-BR" dirty="0"/>
              <a:t>que define o valor a ser cobrado por uma corrida de x quilômetros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f(x</a:t>
            </a:r>
            <a:r>
              <a:rPr lang="pt-BR" dirty="0"/>
              <a:t>) = 0,70x + 3,50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r>
              <a:rPr lang="pt-BR" b="1" i="1" dirty="0" smtClean="0"/>
              <a:t>Exercício 02</a:t>
            </a:r>
            <a:r>
              <a:rPr lang="pt-BR" b="1" i="1" dirty="0"/>
              <a:t> </a:t>
            </a:r>
            <a:br>
              <a:rPr lang="pt-BR" b="1" i="1" dirty="0"/>
            </a:br>
            <a:r>
              <a:rPr lang="pt-BR" dirty="0"/>
              <a:t>O salário de um vendedor é composto de uma parte fixa no valor de R$ 800,00, mais uma parte variável de 12% sobre o valor de suas vendas no mês. Caso ele consiga vender R$ 450 000,00, calcule o valor de seu salário. </a:t>
            </a:r>
            <a:br>
              <a:rPr lang="pt-BR" dirty="0"/>
            </a:br>
            <a:r>
              <a:rPr lang="pt-BR" dirty="0"/>
              <a:t>f(x) = 12% de x (valor das vendas mensais) + 800 (valor fixo) </a:t>
            </a:r>
            <a:br>
              <a:rPr lang="pt-BR" dirty="0"/>
            </a:br>
            <a:r>
              <a:rPr lang="pt-BR" dirty="0"/>
              <a:t>f(x) = 12/100 * x + 800 </a:t>
            </a:r>
            <a:br>
              <a:rPr lang="pt-BR" dirty="0"/>
            </a:br>
            <a:r>
              <a:rPr lang="pt-BR" dirty="0"/>
              <a:t>f(x) = 0,12x + 800 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92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7"/>
            <a:ext cx="8909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4" y="5373216"/>
            <a:ext cx="151330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52736"/>
            <a:ext cx="1769368" cy="11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177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172084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Exercício 03</a:t>
            </a:r>
            <a:r>
              <a:rPr lang="pt-BR" dirty="0"/>
              <a:t> </a:t>
            </a:r>
            <a:endParaRPr lang="pt-BR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O preço de venda de um livro é de R$ 25,00 a unidade. Sabendo que o custo de cada livro corresponde a um valor fixo de R$ 4,00 mais R$ 6,00 por unidade, construa uma função capaz de determinar o lucro líquido (valor descontado das despesas) na venda de x livros, e o lucro obtido na venda de 500 livros. 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Venda </a:t>
            </a:r>
            <a:r>
              <a:rPr lang="pt-BR" dirty="0"/>
              <a:t>= função receita </a:t>
            </a:r>
            <a:br>
              <a:rPr lang="pt-BR" dirty="0"/>
            </a:br>
            <a:r>
              <a:rPr lang="pt-BR" dirty="0"/>
              <a:t>R(x) = 25 * x 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Fabricação</a:t>
            </a:r>
            <a:r>
              <a:rPr lang="pt-BR" dirty="0"/>
              <a:t>: função custo </a:t>
            </a:r>
            <a:br>
              <a:rPr lang="pt-BR" dirty="0"/>
            </a:br>
            <a:r>
              <a:rPr lang="pt-BR" dirty="0"/>
              <a:t>C(x) = 6 * x + 4  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1560"/>
            <a:ext cx="3510137" cy="216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78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112"/>
            <a:ext cx="4464496" cy="3045949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1124744"/>
            <a:ext cx="2170891" cy="20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44824"/>
            <a:ext cx="4427984" cy="33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2008" y="605380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80816"/>
            <a:ext cx="1224136" cy="8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m para ECONOM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86354" y="1628800"/>
            <a:ext cx="2101870" cy="151216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3549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QUARTA-FEIRA / 09:40 ÀS 11:20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1018 – Alcântara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55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232248" cy="20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779912" cy="5620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OBJETIVO GERAL: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72008" y="3731121"/>
            <a:ext cx="5364088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 ESPECÍFICOS: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873" y="5157192"/>
            <a:ext cx="1891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627784" y="174668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Proporcionar ao aluno os fundamentos teóricos para resolver casos e situações práticas, utilizando conhecimentos de cálculo matemático e financeiro, e as condições adequadas de informações necessárias aos processos de planejamento, controle e tomada de decisão nas Áreas de Economia, Marketing, Produção, Logística, Finanças e Negócios.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1520" y="422108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Diferenciar o custo fixo do custo variável.</a:t>
            </a:r>
          </a:p>
          <a:p>
            <a:pPr algn="just"/>
            <a:r>
              <a:rPr lang="pt-BR" dirty="0" smtClean="0"/>
              <a:t>Determinar a função custo total a partir dos custos fixos e variáveis.</a:t>
            </a:r>
          </a:p>
          <a:p>
            <a:pPr algn="just"/>
            <a:r>
              <a:rPr lang="pt-BR" dirty="0" smtClean="0"/>
              <a:t>Determinar o custo médio de fabricação de determinado número de produtos.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51520" y="515719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Esboçar a função custo total linear e identificar no gráfico os custos fixos e variáveis, associando-os aos coeficientes da função de primeiro grau.</a:t>
            </a:r>
          </a:p>
          <a:p>
            <a:pPr algn="just"/>
            <a:r>
              <a:rPr lang="pt-BR" dirty="0" smtClean="0"/>
              <a:t>Entre outras decisões empresariais.</a:t>
            </a:r>
          </a:p>
        </p:txBody>
      </p:sp>
    </p:spTree>
    <p:extLst>
      <p:ext uri="{BB962C8B-B14F-4D97-AF65-F5344CB8AC3E}">
        <p14:creationId xmlns:p14="http://schemas.microsoft.com/office/powerpoint/2010/main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" y="1052736"/>
            <a:ext cx="918720" cy="7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3168352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tx2"/>
                </a:solidFill>
              </a:rPr>
              <a:t>CONTEÚDO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PROGRAMADO: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6144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106150" cy="2354286"/>
          </a:xfrm>
          <a:prstGeom prst="rect">
            <a:avLst/>
          </a:prstGeom>
          <a:noFill/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9512" y="1916832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UNIDADE 1    Revisão de Funções e Gráficos</a:t>
            </a:r>
          </a:p>
          <a:p>
            <a:endParaRPr lang="pt-BR" sz="1600" dirty="0" smtClean="0"/>
          </a:p>
          <a:p>
            <a:r>
              <a:rPr lang="pt-BR" sz="1600" b="1" dirty="0" smtClean="0"/>
              <a:t>UNIDADE 2     Limites</a:t>
            </a:r>
          </a:p>
          <a:p>
            <a:endParaRPr lang="pt-BR" sz="1600" dirty="0" smtClean="0"/>
          </a:p>
          <a:p>
            <a:r>
              <a:rPr lang="pt-BR" sz="1600" b="1" dirty="0" smtClean="0"/>
              <a:t>UNIDADE 3      Derivada de uma função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UNIDADE 4       Regras de derivação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      UNIDADE 5       Aplicações Matemáticas em Economia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              UNIDADE 6         Aplicações Matemáticas em Marketing</a:t>
            </a:r>
            <a:endParaRPr lang="pt-BR" sz="1600" dirty="0" smtClean="0"/>
          </a:p>
          <a:p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 smtClean="0"/>
              <a:t>	   UNIDADE 7         Aplicações Matemáticas em Produção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619672" y="531572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UNIDADE 8          Aplicações Matemáticas em Logística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	UNIDADE 9          Aplicações Matemáticas em Finanças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b="1" dirty="0" smtClean="0"/>
              <a:t>		UNIDADE 10        Aplicações Matemáticas em Negócios</a:t>
            </a:r>
            <a:endParaRPr lang="pt-BR" sz="1600" dirty="0" smtClean="0"/>
          </a:p>
          <a:p>
            <a:endParaRPr lang="pt-BR" sz="1600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1800200" cy="13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17232"/>
            <a:ext cx="1421873" cy="108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3028950" cy="1127252"/>
          </a:xfrm>
          <a:prstGeom prst="rect">
            <a:avLst/>
          </a:prstGeom>
          <a:noFill/>
        </p:spPr>
      </p:pic>
      <p:pic>
        <p:nvPicPr>
          <p:cNvPr id="3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73216"/>
            <a:ext cx="3028950" cy="112725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1196752"/>
            <a:ext cx="349188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REFERÊNCIAS: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79512" y="1772816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Indicação do material didático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BELMIRO, Luiz Alberto G. </a:t>
            </a:r>
            <a:r>
              <a:rPr lang="pt-BR" sz="1600" b="1" dirty="0" smtClean="0"/>
              <a:t>Matemática para Negócios</a:t>
            </a:r>
            <a:r>
              <a:rPr lang="pt-BR" sz="1600" dirty="0" smtClean="0"/>
              <a:t>. Rio de Janeiro: Ed. Estácio de Sá, 2015.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LAPA, Nilton. </a:t>
            </a:r>
            <a:r>
              <a:rPr lang="pt-BR" sz="1600" b="1" dirty="0" smtClean="0"/>
              <a:t>Matemática Aplicada: Uma abordagem Introdutória</a:t>
            </a:r>
            <a:r>
              <a:rPr lang="pt-BR" sz="1600" dirty="0" smtClean="0"/>
              <a:t>. Rio de Janeiro: Saraiva, 2012.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MULLER, Franz August; GARCIA, Adriana Martins. </a:t>
            </a:r>
            <a:r>
              <a:rPr lang="pt-BR" sz="1600" b="1" dirty="0" smtClean="0"/>
              <a:t>Matemática Aplicada a Negócios: Uma ferramenta para comunicação e decisão</a:t>
            </a:r>
            <a:r>
              <a:rPr lang="pt-BR" sz="1600" dirty="0" smtClean="0"/>
              <a:t>. Rio de Janeiro: Saraiva, 2012.</a:t>
            </a: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309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908720"/>
            <a:ext cx="2051720" cy="150816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9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373216"/>
            <a:ext cx="3028950" cy="1127252"/>
          </a:xfrm>
          <a:prstGeom prst="rect">
            <a:avLst/>
          </a:prstGeom>
          <a:noFill/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ADMINISTRAÇ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ÃO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GST1900 - MATEMÁTICA PARA NEGÓCIOS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05064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0807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2179</Words>
  <Application>Microsoft Office PowerPoint</Application>
  <PresentationFormat>Apresentação na tela (4:3)</PresentationFormat>
  <Paragraphs>415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Apresentação_estácio_2016_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GERAL:</vt:lpstr>
      <vt:lpstr>CONTEÚDO PROGRAMADO:</vt:lpstr>
      <vt:lpstr>REFERÊNCIAS:</vt:lpstr>
      <vt:lpstr>CONTEXTUALIZAÇÃO:</vt:lpstr>
      <vt:lpstr>CONTEXTUALIZAÇÃO:</vt:lpstr>
      <vt:lpstr>AULA 01: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AULA 02: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Docentes Alcântara</cp:lastModifiedBy>
  <cp:revision>85</cp:revision>
  <dcterms:created xsi:type="dcterms:W3CDTF">2014-03-11T05:23:22Z</dcterms:created>
  <dcterms:modified xsi:type="dcterms:W3CDTF">2018-03-28T19:23:35Z</dcterms:modified>
</cp:coreProperties>
</file>