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421" r:id="rId3"/>
    <p:sldId id="445" r:id="rId4"/>
    <p:sldId id="257" r:id="rId5"/>
    <p:sldId id="533" r:id="rId6"/>
    <p:sldId id="532" r:id="rId7"/>
    <p:sldId id="534" r:id="rId8"/>
    <p:sldId id="535" r:id="rId9"/>
    <p:sldId id="536" r:id="rId10"/>
    <p:sldId id="537" r:id="rId11"/>
    <p:sldId id="541" r:id="rId12"/>
    <p:sldId id="543" r:id="rId13"/>
    <p:sldId id="542" r:id="rId14"/>
    <p:sldId id="544" r:id="rId15"/>
    <p:sldId id="545" r:id="rId16"/>
    <p:sldId id="546" r:id="rId17"/>
    <p:sldId id="547" r:id="rId18"/>
    <p:sldId id="548" r:id="rId19"/>
    <p:sldId id="538" r:id="rId20"/>
    <p:sldId id="506" r:id="rId21"/>
    <p:sldId id="549" r:id="rId22"/>
    <p:sldId id="539" r:id="rId23"/>
    <p:sldId id="550" r:id="rId24"/>
    <p:sldId id="530" r:id="rId25"/>
    <p:sldId id="552" r:id="rId26"/>
    <p:sldId id="551" r:id="rId27"/>
    <p:sldId id="554" r:id="rId28"/>
    <p:sldId id="55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E824-D66E-4114-9144-099A3C0E226C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57D-FD2A-401C-B78A-912CDD4F7B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1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13" y="6553200"/>
            <a:ext cx="72532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610-75DC-4717-BD2D-4828D836AD84}" type="datetimeFigureOut">
              <a:rPr lang="pt-BR" smtClean="0"/>
              <a:pPr/>
              <a:t>11/04/2018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3370674"/>
            <a:ext cx="2880320" cy="2045037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-108520" y="2420888"/>
            <a:ext cx="6983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292497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00020"/>
            <a:ext cx="3059832" cy="25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matematica para negoc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088232" cy="1544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77281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Função Receita Marginal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Suponha </a:t>
            </a:r>
            <a:r>
              <a:rPr lang="pt-BR" dirty="0"/>
              <a:t>que </a:t>
            </a:r>
            <a:r>
              <a:rPr lang="pt-BR" i="1" dirty="0"/>
              <a:t>R(x) </a:t>
            </a:r>
            <a:r>
              <a:rPr lang="pt-BR" dirty="0"/>
              <a:t>seja a receita total obtida pela venda de </a:t>
            </a:r>
            <a:r>
              <a:rPr lang="pt-BR" i="1" dirty="0"/>
              <a:t>x </a:t>
            </a:r>
            <a:r>
              <a:rPr lang="pt-BR" dirty="0"/>
              <a:t>unidades de um produto e temos </a:t>
            </a:r>
            <a:r>
              <a:rPr lang="pt-BR" dirty="0" smtClean="0"/>
              <a:t>a seguinte </a:t>
            </a:r>
            <a:r>
              <a:rPr lang="pt-BR" dirty="0"/>
              <a:t>definição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Definição: </a:t>
            </a:r>
            <a:r>
              <a:rPr lang="pt-BR" dirty="0"/>
              <a:t>Se </a:t>
            </a:r>
            <a:r>
              <a:rPr lang="pt-BR" i="1" dirty="0"/>
              <a:t>R(x) </a:t>
            </a:r>
            <a:r>
              <a:rPr lang="pt-BR" dirty="0"/>
              <a:t>é a receita obtida quando </a:t>
            </a:r>
            <a:r>
              <a:rPr lang="pt-BR" i="1" dirty="0"/>
              <a:t>x </a:t>
            </a:r>
            <a:r>
              <a:rPr lang="pt-BR" dirty="0"/>
              <a:t>unidades de um produto são demandadas, então </a:t>
            </a:r>
            <a:r>
              <a:rPr lang="pt-BR" dirty="0" smtClean="0"/>
              <a:t>a </a:t>
            </a:r>
            <a:r>
              <a:rPr lang="pt-BR" b="1" dirty="0" smtClean="0"/>
              <a:t>receita </a:t>
            </a:r>
            <a:r>
              <a:rPr lang="pt-BR" b="1" dirty="0"/>
              <a:t>marginal</a:t>
            </a:r>
            <a:r>
              <a:rPr lang="pt-BR" dirty="0"/>
              <a:t>, quando </a:t>
            </a:r>
            <a:r>
              <a:rPr lang="pt-BR" i="1" dirty="0"/>
              <a:t>x=x0</a:t>
            </a:r>
            <a:r>
              <a:rPr lang="pt-BR" dirty="0"/>
              <a:t>, é dado por </a:t>
            </a:r>
            <a:r>
              <a:rPr lang="pt-BR" i="1" dirty="0"/>
              <a:t>R’(x)</a:t>
            </a:r>
            <a:r>
              <a:rPr lang="pt-BR" dirty="0"/>
              <a:t>, caso exista. A função </a:t>
            </a:r>
            <a:r>
              <a:rPr lang="pt-BR" i="1" dirty="0"/>
              <a:t>R’(x) </a:t>
            </a:r>
            <a:r>
              <a:rPr lang="pt-BR" dirty="0"/>
              <a:t>é chamada </a:t>
            </a:r>
            <a:r>
              <a:rPr lang="pt-BR" b="1" dirty="0"/>
              <a:t>função </a:t>
            </a:r>
            <a:r>
              <a:rPr lang="pt-BR" b="1" dirty="0" smtClean="0"/>
              <a:t>receita marginal</a:t>
            </a:r>
            <a:r>
              <a:rPr lang="pt-BR" dirty="0"/>
              <a:t>. </a:t>
            </a:r>
            <a:r>
              <a:rPr lang="pt-BR" i="1" dirty="0"/>
              <a:t>R’(x0) </a:t>
            </a:r>
            <a:r>
              <a:rPr lang="pt-BR" dirty="0"/>
              <a:t>pode ser positiva, negativa ou nula, e pode ser interpretada como a taxa de </a:t>
            </a:r>
            <a:r>
              <a:rPr lang="pt-BR" dirty="0" smtClean="0"/>
              <a:t>variação da </a:t>
            </a:r>
            <a:r>
              <a:rPr lang="pt-BR" dirty="0"/>
              <a:t>receita total quanto </a:t>
            </a:r>
            <a:r>
              <a:rPr lang="pt-BR" i="1" dirty="0"/>
              <a:t>x=x0 </a:t>
            </a:r>
            <a:r>
              <a:rPr lang="pt-BR" dirty="0"/>
              <a:t>unidades são demandadas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Assim,                                                            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Portanto</a:t>
            </a:r>
            <a:r>
              <a:rPr lang="pt-BR" dirty="0"/>
              <a:t>, a receita marginal é aproximadamente igual à variação da receita decorrente da </a:t>
            </a:r>
            <a:r>
              <a:rPr lang="pt-BR" dirty="0" smtClean="0"/>
              <a:t>venda de </a:t>
            </a:r>
            <a:r>
              <a:rPr lang="pt-BR" dirty="0"/>
              <a:t>uma unidade adicional, a partir de </a:t>
            </a:r>
            <a:r>
              <a:rPr lang="pt-BR" i="1" dirty="0"/>
              <a:t>x0 </a:t>
            </a:r>
            <a:r>
              <a:rPr lang="pt-BR" dirty="0"/>
              <a:t>unidades.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4464496" cy="4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5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19" y="1751905"/>
            <a:ext cx="88071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Função Receita Marginal</a:t>
            </a:r>
          </a:p>
          <a:p>
            <a:pPr algn="just">
              <a:lnSpc>
                <a:spcPct val="200000"/>
              </a:lnSpc>
            </a:pPr>
            <a:r>
              <a:rPr lang="pt-BR" b="1" dirty="0" smtClean="0"/>
              <a:t>Exemplo</a:t>
            </a:r>
            <a:r>
              <a:rPr lang="pt-BR" b="1" dirty="0"/>
              <a:t>: </a:t>
            </a:r>
            <a:r>
              <a:rPr lang="pt-BR" dirty="0"/>
              <a:t>Suponha de </a:t>
            </a:r>
            <a:r>
              <a:rPr lang="pt-BR" i="1" dirty="0"/>
              <a:t>R(x) </a:t>
            </a:r>
            <a:r>
              <a:rPr lang="pt-BR" dirty="0"/>
              <a:t>seja a receita total recebida na venda de </a:t>
            </a:r>
            <a:r>
              <a:rPr lang="pt-BR" i="1" dirty="0"/>
              <a:t>x </a:t>
            </a:r>
            <a:r>
              <a:rPr lang="pt-BR" dirty="0"/>
              <a:t>cadeiras da loja BBC, </a:t>
            </a:r>
            <a:r>
              <a:rPr lang="pt-BR" dirty="0" smtClean="0"/>
              <a:t>		                  </a:t>
            </a:r>
            <a:r>
              <a:rPr lang="pt-BR" dirty="0"/>
              <a:t> </a:t>
            </a:r>
            <a:r>
              <a:rPr lang="pt-BR" dirty="0" smtClean="0"/>
              <a:t>      e. </a:t>
            </a:r>
            <a:r>
              <a:rPr lang="pt-BR" dirty="0"/>
              <a:t>Calcular a receita marginal para </a:t>
            </a:r>
            <a:r>
              <a:rPr lang="pt-BR" i="1" dirty="0"/>
              <a:t>x</a:t>
            </a:r>
            <a:r>
              <a:rPr lang="pt-BR" dirty="0"/>
              <a:t>=40 .</a:t>
            </a:r>
          </a:p>
          <a:p>
            <a:pPr algn="just">
              <a:lnSpc>
                <a:spcPct val="200000"/>
              </a:lnSpc>
            </a:pPr>
            <a:r>
              <a:rPr lang="pt-BR" b="1" dirty="0" smtClean="0"/>
              <a:t>Resolução:</a:t>
            </a:r>
          </a:p>
          <a:p>
            <a:pPr algn="just">
              <a:lnSpc>
                <a:spcPct val="200000"/>
              </a:lnSpc>
            </a:pPr>
            <a:r>
              <a:rPr lang="pt-BR" b="1" dirty="0" smtClean="0"/>
              <a:t> </a:t>
            </a:r>
            <a:r>
              <a:rPr lang="pt-BR" dirty="0"/>
              <a:t>Inicialmente, vamos calcular a derivada da função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Ou seja</a:t>
            </a:r>
            <a:r>
              <a:rPr lang="pt-BR" dirty="0" smtClean="0"/>
              <a:t>,                                                       e    </a:t>
            </a:r>
            <a:r>
              <a:rPr lang="pt-BR" i="1" dirty="0" smtClean="0"/>
              <a:t>R</a:t>
            </a:r>
            <a:r>
              <a:rPr lang="pt-BR" dirty="0"/>
              <a:t>'(40) = - 8× 40 + 2000 = 1.680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Como</a:t>
            </a:r>
          </a:p>
          <a:p>
            <a:r>
              <a:rPr lang="pt-BR" dirty="0" smtClean="0"/>
              <a:t>				≡ </a:t>
            </a:r>
            <a:r>
              <a:rPr lang="pt-BR" dirty="0"/>
              <a:t>- 4 × ( 41) 2 + 2000 × 41- ( - 4 × (40)2 + 2000 × 40</a:t>
            </a:r>
            <a:r>
              <a:rPr lang="pt-BR" dirty="0" smtClean="0"/>
              <a:t>)</a:t>
            </a:r>
          </a:p>
          <a:p>
            <a:r>
              <a:rPr lang="pt-BR" dirty="0"/>
              <a:t>	</a:t>
            </a:r>
            <a:r>
              <a:rPr lang="pt-BR" dirty="0" smtClean="0"/>
              <a:t>			≡ </a:t>
            </a:r>
            <a:r>
              <a:rPr lang="pt-BR" dirty="0"/>
              <a:t>75.276 - 73.600 = </a:t>
            </a:r>
            <a:r>
              <a:rPr lang="pt-BR" dirty="0" smtClean="0"/>
              <a:t>1.676</a:t>
            </a:r>
          </a:p>
          <a:p>
            <a:r>
              <a:rPr lang="pt-BR" b="1" dirty="0" smtClean="0"/>
              <a:t>Logo</a:t>
            </a:r>
            <a:r>
              <a:rPr lang="pt-BR" b="1" dirty="0"/>
              <a:t>, </a:t>
            </a:r>
            <a:r>
              <a:rPr lang="pt-BR" b="1" i="1" dirty="0"/>
              <a:t>R’(40) </a:t>
            </a:r>
            <a:r>
              <a:rPr lang="pt-BR" b="1" dirty="0"/>
              <a:t>é a receita efetiva da venda da 41o carteira.</a:t>
            </a:r>
          </a:p>
          <a:p>
            <a:pPr algn="just"/>
            <a:r>
              <a:rPr lang="pt-BR" b="1" dirty="0"/>
              <a:t>Portanto, a receita marginal quando </a:t>
            </a:r>
            <a:r>
              <a:rPr lang="pt-BR" b="1" i="1" dirty="0"/>
              <a:t>x</a:t>
            </a:r>
            <a:r>
              <a:rPr lang="pt-BR" b="1" dirty="0"/>
              <a:t>=40 é </a:t>
            </a:r>
            <a:r>
              <a:rPr lang="pt-BR" b="1" i="1" dirty="0"/>
              <a:t>R’(40)=1.680 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3498"/>
            <a:ext cx="3070968" cy="46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689816" cy="48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64" y="4287008"/>
            <a:ext cx="2664297" cy="4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0" y="4920059"/>
            <a:ext cx="3123907" cy="4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12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1640" y="1865793"/>
            <a:ext cx="603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COMPORTAMENTO DOS GRÁFICOS DE CUSTOS E DE RECEITAS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" y="2236989"/>
            <a:ext cx="5508904" cy="43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28" y="2359629"/>
            <a:ext cx="358453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9038"/>
            <a:ext cx="2076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5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65202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Função Lucro Marginal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Vale </a:t>
            </a:r>
            <a:r>
              <a:rPr lang="pt-BR" dirty="0"/>
              <a:t>lembrar que o lucro na venda de um produto é dado por:</a:t>
            </a:r>
          </a:p>
          <a:p>
            <a:pPr algn="just"/>
            <a:r>
              <a:rPr lang="pt-BR" b="1" dirty="0"/>
              <a:t>L = R – C</a:t>
            </a:r>
          </a:p>
          <a:p>
            <a:pPr algn="just"/>
            <a:r>
              <a:rPr lang="pt-BR" dirty="0"/>
              <a:t>Onde </a:t>
            </a:r>
            <a:r>
              <a:rPr lang="pt-BR" b="1" dirty="0"/>
              <a:t>R </a:t>
            </a:r>
            <a:r>
              <a:rPr lang="pt-BR" dirty="0"/>
              <a:t>é a receita e </a:t>
            </a:r>
            <a:r>
              <a:rPr lang="pt-BR" b="1" dirty="0"/>
              <a:t>C </a:t>
            </a:r>
            <a:r>
              <a:rPr lang="pt-BR" dirty="0"/>
              <a:t>o custo. Lucro Marginal é obtido a partir da derivada do lucro.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Definição</a:t>
            </a:r>
            <a:r>
              <a:rPr lang="pt-BR" b="1" dirty="0"/>
              <a:t>: </a:t>
            </a:r>
            <a:r>
              <a:rPr lang="pt-BR" dirty="0"/>
              <a:t>Se </a:t>
            </a:r>
            <a:r>
              <a:rPr lang="pt-BR" i="1" dirty="0"/>
              <a:t>L(x) </a:t>
            </a:r>
            <a:r>
              <a:rPr lang="pt-BR" dirty="0"/>
              <a:t>é o lucro obtido quando </a:t>
            </a:r>
            <a:r>
              <a:rPr lang="pt-BR" i="1" dirty="0"/>
              <a:t>x </a:t>
            </a:r>
            <a:r>
              <a:rPr lang="pt-BR" dirty="0"/>
              <a:t>unidades de um produto são produzidas e </a:t>
            </a:r>
            <a:r>
              <a:rPr lang="pt-BR" dirty="0" smtClean="0"/>
              <a:t>vendidas, então </a:t>
            </a:r>
            <a:r>
              <a:rPr lang="pt-BR" dirty="0"/>
              <a:t>o </a:t>
            </a:r>
            <a:r>
              <a:rPr lang="pt-BR" b="1" dirty="0"/>
              <a:t>lucro marginal</a:t>
            </a:r>
            <a:r>
              <a:rPr lang="pt-BR" dirty="0"/>
              <a:t>, quando </a:t>
            </a:r>
            <a:r>
              <a:rPr lang="pt-BR" i="1" dirty="0"/>
              <a:t>x=x0</a:t>
            </a:r>
            <a:r>
              <a:rPr lang="pt-BR" dirty="0"/>
              <a:t>, é dado por </a:t>
            </a:r>
            <a:r>
              <a:rPr lang="pt-BR" i="1" dirty="0"/>
              <a:t>L’(x)</a:t>
            </a:r>
            <a:r>
              <a:rPr lang="pt-BR" dirty="0"/>
              <a:t>, caso exista. A função </a:t>
            </a:r>
            <a:r>
              <a:rPr lang="pt-BR" i="1" dirty="0"/>
              <a:t>L’(x) </a:t>
            </a:r>
            <a:r>
              <a:rPr lang="pt-BR" dirty="0"/>
              <a:t>é chamada </a:t>
            </a:r>
            <a:r>
              <a:rPr lang="pt-BR" b="1" dirty="0" smtClean="0"/>
              <a:t>função lucro </a:t>
            </a:r>
            <a:r>
              <a:rPr lang="pt-BR" b="1" dirty="0"/>
              <a:t>marginal</a:t>
            </a:r>
            <a:r>
              <a:rPr lang="pt-BR" dirty="0"/>
              <a:t>. </a:t>
            </a:r>
            <a:r>
              <a:rPr lang="pt-BR" i="1" dirty="0"/>
              <a:t>L’(x0) </a:t>
            </a:r>
            <a:r>
              <a:rPr lang="pt-BR" dirty="0"/>
              <a:t>pode ser positiva, negativa ou nula, e pode ser interpretada como a taxa </a:t>
            </a:r>
            <a:r>
              <a:rPr lang="pt-BR" dirty="0" smtClean="0"/>
              <a:t>de variação </a:t>
            </a:r>
            <a:r>
              <a:rPr lang="pt-BR" dirty="0"/>
              <a:t>do lucro total quanto </a:t>
            </a:r>
            <a:r>
              <a:rPr lang="pt-BR" i="1" dirty="0"/>
              <a:t>x=x0 </a:t>
            </a:r>
            <a:r>
              <a:rPr lang="pt-BR" dirty="0"/>
              <a:t>unidades são produzidas e vendidas.</a:t>
            </a:r>
          </a:p>
          <a:p>
            <a:pPr algn="just"/>
            <a:r>
              <a:rPr lang="pt-BR" dirty="0"/>
              <a:t>Assim, L’(x0) </a:t>
            </a:r>
            <a:r>
              <a:rPr lang="pt-BR" dirty="0" smtClean="0"/>
              <a:t>`</a:t>
            </a:r>
            <a:r>
              <a:rPr lang="pt-BR" dirty="0" err="1" smtClean="0"/>
              <a:t>VàL</a:t>
            </a:r>
            <a:r>
              <a:rPr lang="pt-BR" dirty="0" smtClean="0"/>
              <a:t> </a:t>
            </a:r>
            <a:r>
              <a:rPr lang="pt-BR" dirty="0"/>
              <a:t>= L(x0 + 1) – L(x0)</a:t>
            </a:r>
          </a:p>
          <a:p>
            <a:pPr algn="just"/>
            <a:r>
              <a:rPr lang="pt-BR" dirty="0"/>
              <a:t>Portanto, o lucro marginal é aproximadamente igual à variação do lucro decorrente da produção </a:t>
            </a:r>
            <a:r>
              <a:rPr lang="pt-BR" dirty="0" smtClean="0"/>
              <a:t>e venda </a:t>
            </a:r>
            <a:r>
              <a:rPr lang="pt-BR" dirty="0"/>
              <a:t>de uma unidade adicional, a partir de </a:t>
            </a:r>
            <a:r>
              <a:rPr lang="pt-BR" i="1" dirty="0"/>
              <a:t>x0 </a:t>
            </a:r>
            <a:r>
              <a:rPr lang="pt-BR" dirty="0"/>
              <a:t>unidades.</a:t>
            </a:r>
          </a:p>
        </p:txBody>
      </p:sp>
    </p:spTree>
    <p:extLst>
      <p:ext uri="{BB962C8B-B14F-4D97-AF65-F5344CB8AC3E}">
        <p14:creationId xmlns:p14="http://schemas.microsoft.com/office/powerpoint/2010/main" val="897912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65202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Função Lucro </a:t>
            </a:r>
            <a:r>
              <a:rPr lang="pt-BR" b="1" dirty="0" smtClean="0"/>
              <a:t>Marginal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2060848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Exemplo: </a:t>
            </a:r>
            <a:r>
              <a:rPr lang="pt-BR" dirty="0"/>
              <a:t>Uma fábrica de pneus tem a receita na venda e seu custo de um tipo de pneu dados,</a:t>
            </a:r>
          </a:p>
          <a:p>
            <a:r>
              <a:rPr lang="pt-BR" dirty="0"/>
              <a:t>respectivamente, por</a:t>
            </a:r>
            <a:r>
              <a:rPr lang="pt-BR" dirty="0" smtClean="0"/>
              <a:t>:</a:t>
            </a:r>
          </a:p>
          <a:p>
            <a:endParaRPr lang="pt-BR" b="1" dirty="0"/>
          </a:p>
          <a:p>
            <a:r>
              <a:rPr lang="pt-BR" b="1" dirty="0" smtClean="0"/>
              <a:t>R(q</a:t>
            </a:r>
            <a:r>
              <a:rPr lang="pt-BR" b="1" dirty="0"/>
              <a:t>) = -0,4q2 + 400q</a:t>
            </a:r>
          </a:p>
          <a:p>
            <a:r>
              <a:rPr lang="pt-BR" b="1" dirty="0"/>
              <a:t>C(q) = 80q + </a:t>
            </a:r>
            <a:r>
              <a:rPr lang="pt-BR" b="1" dirty="0" smtClean="0"/>
              <a:t>28.000</a:t>
            </a:r>
          </a:p>
          <a:p>
            <a:endParaRPr lang="pt-BR" b="1" dirty="0"/>
          </a:p>
          <a:p>
            <a:r>
              <a:rPr lang="pt-BR" b="1" dirty="0"/>
              <a:t>a) </a:t>
            </a:r>
            <a:r>
              <a:rPr lang="pt-BR" dirty="0"/>
              <a:t>Obtenha a função lucro.</a:t>
            </a:r>
          </a:p>
          <a:p>
            <a:r>
              <a:rPr lang="pt-BR" b="1" dirty="0"/>
              <a:t>b) </a:t>
            </a:r>
            <a:r>
              <a:rPr lang="pt-BR" dirty="0"/>
              <a:t>Obtenha a função lucro marginal.</a:t>
            </a:r>
          </a:p>
          <a:p>
            <a:r>
              <a:rPr lang="pt-BR" b="1" dirty="0"/>
              <a:t>c) </a:t>
            </a:r>
            <a:r>
              <a:rPr lang="pt-BR" dirty="0"/>
              <a:t>Obtenha o lucro marginal aos níveis q = 300 e q = 600, interpretando seus resultados.</a:t>
            </a:r>
          </a:p>
          <a:p>
            <a:r>
              <a:rPr lang="pt-BR" b="1" dirty="0"/>
              <a:t>d) </a:t>
            </a:r>
            <a:r>
              <a:rPr lang="pt-BR" dirty="0"/>
              <a:t>Obtenha a quantidade que dá lucro máximo a partir das derivadas do lucro e também</a:t>
            </a:r>
          </a:p>
          <a:p>
            <a:r>
              <a:rPr lang="pt-BR" dirty="0"/>
              <a:t>encontre o lucro máximo.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95811" y="52001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Solução:</a:t>
            </a:r>
          </a:p>
          <a:p>
            <a:r>
              <a:rPr lang="pt-BR" dirty="0"/>
              <a:t>a) Como sabemos: L(q) = R(q) – C(q), ou seja:</a:t>
            </a:r>
          </a:p>
          <a:p>
            <a:r>
              <a:rPr lang="fr-FR" dirty="0"/>
              <a:t>L(q) = (-0,4q2 + 400q) – (80q + 28000)</a:t>
            </a:r>
          </a:p>
          <a:p>
            <a:r>
              <a:rPr lang="pt-BR" b="1" dirty="0"/>
              <a:t>L(q) = -0,4q2 + 320q - 28000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413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628800"/>
            <a:ext cx="234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Função Lucro Marginal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2648"/>
            <a:ext cx="8568952" cy="35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73584" y="1988840"/>
            <a:ext cx="8246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Solução:</a:t>
            </a:r>
          </a:p>
          <a:p>
            <a:r>
              <a:rPr lang="pt-BR" dirty="0"/>
              <a:t>a) Como sabemos: L(q) = R(q) – C(q), ou seja:</a:t>
            </a:r>
          </a:p>
          <a:p>
            <a:r>
              <a:rPr lang="fr-FR" dirty="0"/>
              <a:t>L(q) = (-0,4q2 + 400q) – (80q + </a:t>
            </a:r>
            <a:r>
              <a:rPr lang="fr-FR" dirty="0" smtClean="0"/>
              <a:t>28000)                 </a:t>
            </a:r>
            <a:r>
              <a:rPr lang="pt-BR" b="1" dirty="0" smtClean="0"/>
              <a:t>L(q</a:t>
            </a:r>
            <a:r>
              <a:rPr lang="pt-BR" b="1" dirty="0"/>
              <a:t>) = -0,4q2 + 320q - 28000</a:t>
            </a:r>
            <a:endParaRPr lang="pt-BR" dirty="0"/>
          </a:p>
        </p:txBody>
      </p:sp>
      <p:sp>
        <p:nvSpPr>
          <p:cNvPr id="3" name="Seta entalhada para a direita 2"/>
          <p:cNvSpPr/>
          <p:nvPr/>
        </p:nvSpPr>
        <p:spPr>
          <a:xfrm>
            <a:off x="4334768" y="2670820"/>
            <a:ext cx="501960" cy="2724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69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1628800"/>
            <a:ext cx="234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Função Lucro Marginal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64480" y="1992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b) L(q) = -0,4q2 + 320q - 28000</a:t>
            </a:r>
          </a:p>
          <a:p>
            <a:r>
              <a:rPr lang="fr-FR" b="1" dirty="0"/>
              <a:t>L’(q) = -0,4.2.q + 320 = -0,8q + 320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4736"/>
            <a:ext cx="8777734" cy="39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6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1628800"/>
            <a:ext cx="234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Função Lucro Marginal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51520" y="2062003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c) Basta calcular a derivada nos pontos de </a:t>
            </a:r>
            <a:r>
              <a:rPr lang="pt-BR" dirty="0" smtClean="0"/>
              <a:t>abscissa 300 </a:t>
            </a:r>
            <a:r>
              <a:rPr lang="pt-BR" dirty="0"/>
              <a:t>e 600.</a:t>
            </a:r>
          </a:p>
          <a:p>
            <a:pPr algn="just"/>
            <a:r>
              <a:rPr lang="pt-BR" b="1" dirty="0"/>
              <a:t>L’(300) = -0,8.300 + 320 = 80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Assim</a:t>
            </a:r>
            <a:r>
              <a:rPr lang="pt-BR" dirty="0"/>
              <a:t>, R$ 80,00 é o lucro aproximado com a </a:t>
            </a:r>
            <a:r>
              <a:rPr lang="pt-BR" dirty="0" smtClean="0"/>
              <a:t>venda do </a:t>
            </a:r>
            <a:r>
              <a:rPr lang="pt-BR" dirty="0"/>
              <a:t>301º pneu.</a:t>
            </a:r>
          </a:p>
          <a:p>
            <a:pPr algn="just"/>
            <a:r>
              <a:rPr lang="pt-BR" b="1" dirty="0"/>
              <a:t>L’(600) = -0,8.600 + 320 = -</a:t>
            </a:r>
            <a:r>
              <a:rPr lang="pt-BR" b="1" dirty="0" smtClean="0"/>
              <a:t>160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O valor – R$ 160,00 indica que, na venda do </a:t>
            </a:r>
            <a:r>
              <a:rPr lang="pt-BR" dirty="0" smtClean="0"/>
              <a:t>601º pneu</a:t>
            </a:r>
            <a:r>
              <a:rPr lang="pt-BR" dirty="0"/>
              <a:t>, haverá um decréscimo de R$ 160,00 no </a:t>
            </a:r>
            <a:r>
              <a:rPr lang="pt-BR" dirty="0" smtClean="0"/>
              <a:t>lucro, pois </a:t>
            </a:r>
            <a:r>
              <a:rPr lang="pt-BR" dirty="0"/>
              <a:t>o lucro marginal é negativo, o que indica </a:t>
            </a:r>
            <a:r>
              <a:rPr lang="pt-BR" dirty="0" smtClean="0"/>
              <a:t>um lucro </a:t>
            </a:r>
            <a:r>
              <a:rPr lang="pt-BR" dirty="0"/>
              <a:t>decrescente (prejuízo).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15" y="2112786"/>
            <a:ext cx="4032448" cy="40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272883" y="2875002"/>
            <a:ext cx="67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L’300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62887" y="4198352"/>
            <a:ext cx="67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L’600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 rot="3341033" flipV="1">
            <a:off x="6733159" y="2801643"/>
            <a:ext cx="792088" cy="1697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entalhada para a direita 13"/>
          <p:cNvSpPr/>
          <p:nvPr/>
        </p:nvSpPr>
        <p:spPr>
          <a:xfrm rot="10172701" flipV="1">
            <a:off x="6439797" y="4117684"/>
            <a:ext cx="792088" cy="1613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6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" y="2149813"/>
            <a:ext cx="8191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29" y="2115409"/>
            <a:ext cx="2000708" cy="4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1628800"/>
            <a:ext cx="603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COMPORTAMENTO DOS GRÁFICOS DE CUSTOS E DE RECEITAS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75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51520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Exercício 01</a:t>
            </a:r>
          </a:p>
          <a:p>
            <a:endParaRPr lang="pt-BR" dirty="0"/>
          </a:p>
          <a:p>
            <a:r>
              <a:rPr lang="pt-BR" dirty="0"/>
              <a:t>Uma indústria apresentou, num determinado mês, um custo fixo de R$15.000,00. Nesse mesmo mês, a indústria produziu uma quantidade de 3.000 produtos.</a:t>
            </a:r>
          </a:p>
          <a:p>
            <a:endParaRPr lang="pt-BR" dirty="0"/>
          </a:p>
          <a:p>
            <a:r>
              <a:rPr lang="pt-BR" dirty="0"/>
              <a:t>Qual foi o custo fixo unitário daquele produto naquele mês?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GABARITO</a:t>
            </a:r>
            <a:endParaRPr lang="pt-BR" dirty="0"/>
          </a:p>
          <a:p>
            <a:r>
              <a:rPr lang="pt-BR" dirty="0"/>
              <a:t>Custo fixo unitário = custo fixo/quantidade de itens produzidos.</a:t>
            </a:r>
          </a:p>
          <a:p>
            <a:r>
              <a:rPr lang="pt-BR" dirty="0"/>
              <a:t>Custo fixo unitário = R$15.000,00/3.000 = R$5,00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702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392" y="3366072"/>
            <a:ext cx="3203848" cy="24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370" y="3284984"/>
            <a:ext cx="3445510" cy="2418759"/>
          </a:xfrm>
          <a:prstGeom prst="rect">
            <a:avLst/>
          </a:prstGeo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75125"/>
            <a:ext cx="15668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2924175"/>
            <a:ext cx="34559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Alcântara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1018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Quarta-Feira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09:40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11:20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575"/>
            <a:ext cx="550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395536" y="2430016"/>
            <a:ext cx="51845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51520" y="153007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b="1" dirty="0" smtClean="0">
                <a:solidFill>
                  <a:srgbClr val="C00000"/>
                </a:solidFill>
              </a:rPr>
              <a:t>Exercício 02</a:t>
            </a:r>
          </a:p>
          <a:p>
            <a:endParaRPr lang="pt-BR" dirty="0"/>
          </a:p>
          <a:p>
            <a:r>
              <a:rPr lang="pt-BR" dirty="0"/>
              <a:t>Uma indústria, que produz apenas um tipo de produto, gasta mensalmente R$3.000,00 com aluguel da fábrica e R$500,00 com o contador. O custo unitário de produção é de R$20,00, supondo computados todos os fatores de produção.</a:t>
            </a:r>
          </a:p>
          <a:p>
            <a:r>
              <a:rPr lang="pt-BR" dirty="0" smtClean="0"/>
              <a:t>Se </a:t>
            </a:r>
            <a:r>
              <a:rPr lang="pt-BR" dirty="0"/>
              <a:t>num determinado mês o custo total da indústria foi de R$15.500,00, qual a quantidade de produtos fabricados?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GABARITO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Custo </a:t>
            </a:r>
            <a:r>
              <a:rPr lang="pt-BR" dirty="0"/>
              <a:t>total = Custo fixo + Custo variável</a:t>
            </a:r>
          </a:p>
          <a:p>
            <a:r>
              <a:rPr lang="pt-BR" dirty="0"/>
              <a:t>15.500 = (3.000 + 500) + (20 x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92488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sendo x a quantidade de produtos fabricados</a:t>
            </a:r>
          </a:p>
          <a:p>
            <a:r>
              <a:rPr lang="pt-BR" dirty="0"/>
              <a:t>15.500 = 3.500 + 20x</a:t>
            </a:r>
          </a:p>
          <a:p>
            <a:r>
              <a:rPr lang="pt-BR" dirty="0"/>
              <a:t>20x = 12.000</a:t>
            </a:r>
          </a:p>
          <a:p>
            <a:r>
              <a:rPr lang="pt-BR" dirty="0"/>
              <a:t>x = 12.000/20</a:t>
            </a:r>
          </a:p>
          <a:p>
            <a:r>
              <a:rPr lang="pt-BR" dirty="0"/>
              <a:t>x = 600</a:t>
            </a:r>
          </a:p>
        </p:txBody>
      </p:sp>
    </p:spTree>
    <p:extLst>
      <p:ext uri="{BB962C8B-B14F-4D97-AF65-F5344CB8AC3E}">
        <p14:creationId xmlns:p14="http://schemas.microsoft.com/office/powerpoint/2010/main" val="3337677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439" y="1700808"/>
            <a:ext cx="898723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	RESUMÃO DE FUNÇÃO APLICADA A GESTÃO</a:t>
            </a:r>
            <a:endParaRPr lang="pt-BR" b="1" dirty="0">
              <a:solidFill>
                <a:schemeClr val="tx2"/>
              </a:solidFill>
            </a:endParaRP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Podemos classificar a função em: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pPr algn="just"/>
            <a:r>
              <a:rPr lang="pt-BR" b="1" dirty="0">
                <a:solidFill>
                  <a:schemeClr val="tx2"/>
                </a:solidFill>
              </a:rPr>
              <a:t>FUNÇÃO CUSTO</a:t>
            </a:r>
          </a:p>
          <a:p>
            <a:pPr algn="just"/>
            <a:r>
              <a:rPr lang="pt-BR" b="1" dirty="0">
                <a:solidFill>
                  <a:schemeClr val="tx2"/>
                </a:solidFill>
              </a:rPr>
              <a:t>A função custo está relacionada aos gastos efetuados por uma empresa, indústria ou loja, na produção ou aquisição de algum produto. Como vimos, o custo possui duas parcelas: uma fixa e outra variável. Podemos representar uma função custo usando a seguinte expressão: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pPr algn="ctr"/>
            <a:r>
              <a:rPr lang="pt-BR" sz="7200" b="1" dirty="0">
                <a:solidFill>
                  <a:schemeClr val="tx2"/>
                </a:solidFill>
              </a:rPr>
              <a:t>C(x) = </a:t>
            </a:r>
            <a:r>
              <a:rPr lang="pt-BR" sz="7200" b="1" dirty="0" err="1">
                <a:solidFill>
                  <a:schemeClr val="tx2"/>
                </a:solidFill>
              </a:rPr>
              <a:t>Cf</a:t>
            </a:r>
            <a:r>
              <a:rPr lang="pt-BR" sz="7200" b="1" dirty="0">
                <a:solidFill>
                  <a:schemeClr val="tx2"/>
                </a:solidFill>
              </a:rPr>
              <a:t> + </a:t>
            </a:r>
            <a:r>
              <a:rPr lang="pt-BR" sz="7200" b="1" dirty="0" err="1" smtClean="0">
                <a:solidFill>
                  <a:schemeClr val="tx2"/>
                </a:solidFill>
              </a:rPr>
              <a:t>Cv</a:t>
            </a:r>
            <a:endParaRPr lang="pt-BR" sz="7200" b="1" dirty="0">
              <a:solidFill>
                <a:schemeClr val="tx2"/>
              </a:solidFill>
            </a:endParaRPr>
          </a:p>
          <a:p>
            <a:endParaRPr lang="pt-BR" b="1" dirty="0" smtClean="0">
              <a:solidFill>
                <a:schemeClr val="tx2"/>
              </a:solidFill>
            </a:endParaRP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sz="2800" b="1" dirty="0" smtClean="0">
                <a:solidFill>
                  <a:schemeClr val="tx2"/>
                </a:solidFill>
              </a:rPr>
              <a:t>Onde </a:t>
            </a:r>
            <a:r>
              <a:rPr lang="pt-BR" sz="2800" b="1" dirty="0" err="1">
                <a:solidFill>
                  <a:schemeClr val="tx2"/>
                </a:solidFill>
              </a:rPr>
              <a:t>Cf</a:t>
            </a:r>
            <a:r>
              <a:rPr lang="pt-BR" sz="2800" b="1" dirty="0">
                <a:solidFill>
                  <a:schemeClr val="tx2"/>
                </a:solidFill>
              </a:rPr>
              <a:t>: custo fixo e </a:t>
            </a:r>
            <a:r>
              <a:rPr lang="pt-BR" sz="2800" b="1" dirty="0" err="1">
                <a:solidFill>
                  <a:schemeClr val="tx2"/>
                </a:solidFill>
              </a:rPr>
              <a:t>Cv</a:t>
            </a:r>
            <a:r>
              <a:rPr lang="pt-BR" sz="2800" b="1" dirty="0">
                <a:solidFill>
                  <a:schemeClr val="tx2"/>
                </a:solidFill>
              </a:rPr>
              <a:t>: custo </a:t>
            </a:r>
            <a:r>
              <a:rPr lang="pt-BR" sz="2800" b="1" dirty="0" smtClean="0">
                <a:solidFill>
                  <a:schemeClr val="tx2"/>
                </a:solidFill>
              </a:rPr>
              <a:t>variável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439" y="1700808"/>
            <a:ext cx="8987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	RESUMÃO DE FUNÇÃO APLICADA A GESTÃO</a:t>
            </a:r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 smtClean="0">
                <a:solidFill>
                  <a:schemeClr val="tx2"/>
                </a:solidFill>
              </a:rPr>
              <a:t>Podemos </a:t>
            </a:r>
            <a:r>
              <a:rPr lang="pt-BR" b="1" dirty="0">
                <a:solidFill>
                  <a:schemeClr val="tx2"/>
                </a:solidFill>
              </a:rPr>
              <a:t>classificar a função em</a:t>
            </a:r>
            <a:r>
              <a:rPr lang="pt-BR" b="1" dirty="0" smtClean="0">
                <a:solidFill>
                  <a:schemeClr val="tx2"/>
                </a:solidFill>
              </a:rPr>
              <a:t>: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2348880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</a:rPr>
              <a:t>FUNÇÃO RECEITA</a:t>
            </a:r>
          </a:p>
          <a:p>
            <a:pPr algn="just"/>
            <a:r>
              <a:rPr lang="pt-BR" b="1" dirty="0">
                <a:solidFill>
                  <a:schemeClr val="tx2"/>
                </a:solidFill>
              </a:rPr>
              <a:t>A função receita está ligada ao faturamento bruto de uma entidade, dependendo do número de vendas de determinado produto.</a:t>
            </a: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tx2"/>
                </a:solidFill>
              </a:rPr>
              <a:t>	R(x</a:t>
            </a:r>
            <a:r>
              <a:rPr lang="pt-BR" sz="4400" b="1" dirty="0">
                <a:solidFill>
                  <a:schemeClr val="tx2"/>
                </a:solidFill>
              </a:rPr>
              <a:t>) = </a:t>
            </a:r>
            <a:r>
              <a:rPr lang="pt-BR" sz="4400" b="1" dirty="0" err="1">
                <a:solidFill>
                  <a:schemeClr val="tx2"/>
                </a:solidFill>
              </a:rPr>
              <a:t>px</a:t>
            </a:r>
            <a:r>
              <a:rPr lang="pt-BR" sz="4400" b="1" dirty="0">
                <a:solidFill>
                  <a:schemeClr val="tx2"/>
                </a:solidFill>
              </a:rPr>
              <a:t>, </a:t>
            </a:r>
            <a:endParaRPr lang="pt-BR" sz="4400" b="1" dirty="0" smtClean="0">
              <a:solidFill>
                <a:schemeClr val="tx2"/>
              </a:solidFill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onde </a:t>
            </a:r>
            <a:r>
              <a:rPr lang="pt-BR" b="1" dirty="0">
                <a:solidFill>
                  <a:schemeClr val="tx2"/>
                </a:solidFill>
              </a:rPr>
              <a:t>p: preço de mercado e x: nº de mercadorias vendidas.</a:t>
            </a: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FUNÇÃO </a:t>
            </a:r>
            <a:r>
              <a:rPr lang="pt-BR" b="1" dirty="0">
                <a:solidFill>
                  <a:schemeClr val="tx2"/>
                </a:solidFill>
              </a:rPr>
              <a:t>LUCRO</a:t>
            </a:r>
          </a:p>
          <a:p>
            <a:pPr algn="just"/>
            <a:r>
              <a:rPr lang="pt-BR" b="1" dirty="0">
                <a:solidFill>
                  <a:schemeClr val="tx2"/>
                </a:solidFill>
              </a:rPr>
              <a:t>A função lucro diz respeito ao lucro líquido das empresas, lucro oriundo da subtração entre a função receita e a função custo.</a:t>
            </a: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algn="just"/>
            <a:r>
              <a:rPr lang="pt-BR" sz="4000" b="1" dirty="0" smtClean="0">
                <a:solidFill>
                  <a:schemeClr val="tx2"/>
                </a:solidFill>
              </a:rPr>
              <a:t>	</a:t>
            </a:r>
            <a:r>
              <a:rPr lang="pt-BR" sz="4400" b="1" dirty="0" smtClean="0">
                <a:solidFill>
                  <a:schemeClr val="tx2"/>
                </a:solidFill>
              </a:rPr>
              <a:t>L(x</a:t>
            </a:r>
            <a:r>
              <a:rPr lang="pt-BR" sz="4400" b="1" dirty="0">
                <a:solidFill>
                  <a:schemeClr val="tx2"/>
                </a:solidFill>
              </a:rPr>
              <a:t>) = R(x) – C(x)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47051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1439" y="1916832"/>
            <a:ext cx="9072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Exercício 01</a:t>
            </a:r>
            <a:endParaRPr lang="pt-BR" dirty="0"/>
          </a:p>
          <a:p>
            <a:r>
              <a:rPr lang="pt-BR" dirty="0"/>
              <a:t>Uma siderúrgica fabrica pistões para montadoras de motores automotivos. O custo fixo mensal de R$950,00 inclui conta de energia elétrica, de água, impostos, salários, etc. Existe também um custo variável que depende da quantidade de pistões produzidos, sendo a unidade R$41,00. Considerando que o valor de venda de cada pistão no mercado seja equivalente a R$120,00, monte as Funções Custo, Receita e Lucro.</a:t>
            </a:r>
          </a:p>
          <a:p>
            <a:endParaRPr lang="pt-BR" dirty="0"/>
          </a:p>
          <a:p>
            <a:r>
              <a:rPr lang="pt-BR" dirty="0"/>
              <a:t>Calcule o valor do lucro líquido na venda de 1.000 pistões e quantas peças, no mínimo, precisam ser vendidas para que se tenha lucro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8918" y="4494019"/>
            <a:ext cx="7455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 smtClean="0"/>
              <a:t>Exercício 02</a:t>
            </a:r>
            <a:endParaRPr lang="pt-BR" dirty="0"/>
          </a:p>
          <a:p>
            <a:pPr algn="just"/>
            <a:r>
              <a:rPr lang="pt-BR" dirty="0"/>
              <a:t>Uma indústria de sapatos tem um custo fixo de R$ 150.000,00 por mês. Se cada par de sapato produzido tem um custo de R$ 20,00 e o preço de venda é de R$ 50,00, quantos pares de sapatos a indústria deve produzir para ter um lucro de R$ 30.000,00 por mês? A partir de quantos pares de sapatos haverá lucro?</a:t>
            </a:r>
          </a:p>
        </p:txBody>
      </p:sp>
    </p:spTree>
    <p:extLst>
      <p:ext uri="{BB962C8B-B14F-4D97-AF65-F5344CB8AC3E}">
        <p14:creationId xmlns:p14="http://schemas.microsoft.com/office/powerpoint/2010/main" val="3627292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0344" y="1772816"/>
            <a:ext cx="8898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GABARITO DO EXERCÍCIO 01</a:t>
            </a:r>
          </a:p>
          <a:p>
            <a:endParaRPr lang="pt-BR" dirty="0"/>
          </a:p>
          <a:p>
            <a:r>
              <a:rPr lang="pt-BR" dirty="0"/>
              <a:t>Função Custo total mensal:</a:t>
            </a:r>
          </a:p>
          <a:p>
            <a:r>
              <a:rPr lang="pt-BR" dirty="0"/>
              <a:t>C(x) = 950 + 41x</a:t>
            </a:r>
          </a:p>
          <a:p>
            <a:r>
              <a:rPr lang="pt-BR" dirty="0"/>
              <a:t>Função Receita</a:t>
            </a:r>
          </a:p>
          <a:p>
            <a:r>
              <a:rPr lang="pt-BR" dirty="0"/>
              <a:t>R(x) = 120x</a:t>
            </a:r>
          </a:p>
          <a:p>
            <a:r>
              <a:rPr lang="pt-BR" dirty="0"/>
              <a:t>Função Lucro</a:t>
            </a:r>
          </a:p>
          <a:p>
            <a:r>
              <a:rPr lang="pt-BR" dirty="0"/>
              <a:t>L(x) = 120x – (950 + 41x)</a:t>
            </a:r>
          </a:p>
          <a:p>
            <a:r>
              <a:rPr lang="pt-BR" dirty="0"/>
              <a:t>Lucro líquido na produção de 1000 pistões</a:t>
            </a:r>
          </a:p>
          <a:p>
            <a:r>
              <a:rPr lang="pt-BR" dirty="0"/>
              <a:t>L(1000) = 120*1.000 – (950 + 41 * 1.000)</a:t>
            </a:r>
          </a:p>
          <a:p>
            <a:r>
              <a:rPr lang="pt-BR" dirty="0"/>
              <a:t>L(1000) = 120.000 – 950 + 41.000</a:t>
            </a:r>
          </a:p>
          <a:p>
            <a:r>
              <a:rPr lang="pt-BR" dirty="0"/>
              <a:t>L(1000) = 120.000 – 41.950</a:t>
            </a:r>
          </a:p>
          <a:p>
            <a:r>
              <a:rPr lang="pt-BR" dirty="0"/>
              <a:t>L(1000) = </a:t>
            </a:r>
            <a:r>
              <a:rPr lang="pt-BR" dirty="0" smtClean="0"/>
              <a:t>78.050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464496" y="24208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lucro líquido na produção de 1000 pistões será de R$78.050,00.</a:t>
            </a:r>
          </a:p>
          <a:p>
            <a:r>
              <a:rPr lang="pt-BR" dirty="0"/>
              <a:t>Para que se tenha lucro, é preciso que a receita seja maior que o custo.</a:t>
            </a:r>
          </a:p>
          <a:p>
            <a:r>
              <a:rPr lang="pt-BR" dirty="0"/>
              <a:t>R(x) &gt; C(x)</a:t>
            </a:r>
          </a:p>
          <a:p>
            <a:r>
              <a:rPr lang="pt-BR" dirty="0"/>
              <a:t>120x &gt; 950 + 41x</a:t>
            </a:r>
          </a:p>
          <a:p>
            <a:r>
              <a:rPr lang="pt-BR" dirty="0"/>
              <a:t>120x – 41x &gt; 950</a:t>
            </a:r>
          </a:p>
          <a:p>
            <a:r>
              <a:rPr lang="pt-BR" dirty="0"/>
              <a:t>79x &gt; 950</a:t>
            </a:r>
          </a:p>
          <a:p>
            <a:r>
              <a:rPr lang="pt-BR" dirty="0"/>
              <a:t>x &gt; 950 / 79</a:t>
            </a:r>
          </a:p>
          <a:p>
            <a:r>
              <a:rPr lang="pt-BR" dirty="0"/>
              <a:t>x &gt; </a:t>
            </a:r>
            <a:r>
              <a:rPr lang="pt-BR" dirty="0" smtClean="0"/>
              <a:t>12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3584" y="5867980"/>
            <a:ext cx="5870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ter lucro, é preciso vender acima de 12 peças.</a:t>
            </a:r>
          </a:p>
        </p:txBody>
      </p:sp>
    </p:spTree>
    <p:extLst>
      <p:ext uri="{BB962C8B-B14F-4D97-AF65-F5344CB8AC3E}">
        <p14:creationId xmlns:p14="http://schemas.microsoft.com/office/powerpoint/2010/main" val="110306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1801847"/>
            <a:ext cx="7544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GABARITO EXERCÍCO 02</a:t>
            </a:r>
            <a:endParaRPr lang="pt-BR" dirty="0"/>
          </a:p>
          <a:p>
            <a:endParaRPr lang="pt-BR" dirty="0"/>
          </a:p>
          <a:p>
            <a:r>
              <a:rPr lang="pt-BR" dirty="0"/>
              <a:t>Lucro = Receita – </a:t>
            </a:r>
            <a:r>
              <a:rPr lang="pt-BR" dirty="0" smtClean="0"/>
              <a:t>Custo</a:t>
            </a:r>
          </a:p>
          <a:p>
            <a:endParaRPr lang="pt-BR" dirty="0"/>
          </a:p>
          <a:p>
            <a:r>
              <a:rPr lang="pt-BR" dirty="0"/>
              <a:t>Seja x → a quantidade de pares de sapatos produzidos e vendidos</a:t>
            </a:r>
          </a:p>
          <a:p>
            <a:r>
              <a:rPr lang="pt-BR" dirty="0"/>
              <a:t>30.000 = 50 x – (150.000 + 20 x)</a:t>
            </a:r>
          </a:p>
          <a:p>
            <a:r>
              <a:rPr lang="pt-BR" dirty="0"/>
              <a:t>30.000 = 50 x – 150.000 – 20 x → 30.000 +150.000 = 30 x → x = </a:t>
            </a:r>
            <a:r>
              <a:rPr lang="pt-BR" dirty="0" smtClean="0"/>
              <a:t>6.000</a:t>
            </a:r>
          </a:p>
          <a:p>
            <a:endParaRPr lang="pt-BR" dirty="0"/>
          </a:p>
          <a:p>
            <a:r>
              <a:rPr lang="pt-BR" dirty="0"/>
              <a:t>Agora vamos analisar: a partir de quantos pares de sapatos haverá lucro:</a:t>
            </a:r>
          </a:p>
          <a:p>
            <a:r>
              <a:rPr lang="pt-BR" dirty="0"/>
              <a:t>Ou seja, o lucro será zero: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0 </a:t>
            </a:r>
            <a:r>
              <a:rPr lang="pt-BR" dirty="0"/>
              <a:t>= 50 x – (150.000 + 20x)</a:t>
            </a:r>
          </a:p>
          <a:p>
            <a:r>
              <a:rPr lang="pt-BR" dirty="0"/>
              <a:t>0 = 50 x – 150.000 – 20 x → 150.000 = 30 x → x = 5.000</a:t>
            </a:r>
          </a:p>
        </p:txBody>
      </p:sp>
    </p:spTree>
    <p:extLst>
      <p:ext uri="{BB962C8B-B14F-4D97-AF65-F5344CB8AC3E}">
        <p14:creationId xmlns:p14="http://schemas.microsoft.com/office/powerpoint/2010/main" val="110306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1439" y="1772816"/>
            <a:ext cx="9006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EXERCÍCIOS DE MÚLTIPLA ESCOLHA</a:t>
            </a:r>
            <a:endParaRPr lang="pt-BR" dirty="0"/>
          </a:p>
          <a:p>
            <a:r>
              <a:rPr lang="pt-BR" dirty="0"/>
              <a:t>1 - Os custos de uma empresa resultam de uma combinação de uma série de fatores. Assinale aquele fator que NÃO faz parte dessa combinação:</a:t>
            </a:r>
          </a:p>
          <a:p>
            <a:endParaRPr lang="pt-BR" dirty="0"/>
          </a:p>
          <a:p>
            <a:r>
              <a:rPr lang="pt-BR" dirty="0" smtClean="0"/>
              <a:t>(        ) A </a:t>
            </a:r>
            <a:r>
              <a:rPr lang="pt-BR" dirty="0"/>
              <a:t>capacitação tecnológica e produtiva relativa a processos.</a:t>
            </a:r>
          </a:p>
          <a:p>
            <a:r>
              <a:rPr lang="pt-BR" dirty="0"/>
              <a:t>(        ) </a:t>
            </a:r>
            <a:r>
              <a:rPr lang="pt-BR" dirty="0" smtClean="0"/>
              <a:t>Fornecedores</a:t>
            </a:r>
            <a:r>
              <a:rPr lang="pt-BR" dirty="0"/>
              <a:t>.</a:t>
            </a:r>
          </a:p>
          <a:p>
            <a:r>
              <a:rPr lang="pt-BR" dirty="0"/>
              <a:t>(        ) </a:t>
            </a:r>
            <a:r>
              <a:rPr lang="pt-BR" dirty="0" smtClean="0"/>
              <a:t>Produtos </a:t>
            </a:r>
            <a:r>
              <a:rPr lang="pt-BR" dirty="0"/>
              <a:t>e gestão.</a:t>
            </a:r>
          </a:p>
          <a:p>
            <a:r>
              <a:rPr lang="pt-BR" dirty="0"/>
              <a:t>(        ) </a:t>
            </a:r>
            <a:r>
              <a:rPr lang="pt-BR" dirty="0" smtClean="0"/>
              <a:t>O </a:t>
            </a:r>
            <a:r>
              <a:rPr lang="pt-BR" dirty="0"/>
              <a:t>nível de atualização da estrutura organizacional.</a:t>
            </a:r>
          </a:p>
          <a:p>
            <a:endParaRPr lang="pt-BR" dirty="0"/>
          </a:p>
          <a:p>
            <a:r>
              <a:rPr lang="pt-BR" dirty="0"/>
              <a:t>2 - Uma indústria de autopeças tem um custo fixo de R$10.000,00 por mês. Se cada peça produzida no mês tem um custo de R$12,00 e a indústria produz naquele mês 1.000 peças, qual será o custo total do mês?</a:t>
            </a:r>
          </a:p>
          <a:p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R$12.000,00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R$10.000,00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R$11.000,00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R$22.000,00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835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1439" y="1772816"/>
            <a:ext cx="9006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EXERCÍCIOS DE MÚLTIPLA ESCOLHA</a:t>
            </a:r>
            <a:endParaRPr lang="pt-BR" dirty="0"/>
          </a:p>
          <a:p>
            <a:r>
              <a:rPr lang="pt-BR" dirty="0"/>
              <a:t>3 - Em uma indústria, o custo fixo para fabricação de um determinado produto é R$10.000,00 e o custo total do mês foi de R$90.000,00. Quantas unidades do produto foram produzidas no mês, se o custo de produção de cada produto foi de R$40,00?</a:t>
            </a:r>
          </a:p>
          <a:p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5.000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2.000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8.000</a:t>
            </a:r>
            <a:endParaRPr lang="pt-BR" dirty="0"/>
          </a:p>
          <a:p>
            <a:r>
              <a:rPr lang="pt-BR" dirty="0"/>
              <a:t>(        ) </a:t>
            </a:r>
            <a:r>
              <a:rPr lang="pt-BR" dirty="0" smtClean="0"/>
              <a:t>10.000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GABARITO</a:t>
            </a:r>
            <a:endParaRPr lang="pt-BR" dirty="0"/>
          </a:p>
          <a:p>
            <a:r>
              <a:rPr lang="pt-BR" dirty="0" smtClean="0"/>
              <a:t>1 – fornecedores</a:t>
            </a:r>
          </a:p>
          <a:p>
            <a:r>
              <a:rPr lang="pt-BR" dirty="0" smtClean="0"/>
              <a:t>2 –  R$22.000,00</a:t>
            </a:r>
          </a:p>
          <a:p>
            <a:r>
              <a:rPr lang="pt-BR" dirty="0" smtClean="0"/>
              <a:t>3 – 2.000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52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112"/>
            <a:ext cx="4464496" cy="3045949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1124744"/>
            <a:ext cx="2170891" cy="20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44824"/>
            <a:ext cx="4427984" cy="33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2008" y="605380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80816"/>
            <a:ext cx="1224136" cy="8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m para ECONOM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86354" y="1628800"/>
            <a:ext cx="2101870" cy="151216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3549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QUARTA-FEIRA / 09:40 ÀS 11:20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1018 – Alcântara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55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2474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0838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1187574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03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2385"/>
            <a:ext cx="3888432" cy="259295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71600" y="2085816"/>
            <a:ext cx="81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RECEITA</a:t>
            </a:r>
            <a:r>
              <a:rPr lang="pt-BR" sz="3200" b="1" dirty="0">
                <a:solidFill>
                  <a:schemeClr val="tx2"/>
                </a:solidFill>
              </a:rPr>
              <a:t>, </a:t>
            </a:r>
            <a:endParaRPr lang="pt-BR" sz="3200" b="1" dirty="0" smtClean="0">
              <a:solidFill>
                <a:schemeClr val="tx2"/>
              </a:solidFill>
            </a:endParaRPr>
          </a:p>
          <a:p>
            <a:r>
              <a:rPr lang="pt-BR" sz="3200" b="1" dirty="0" smtClean="0">
                <a:solidFill>
                  <a:schemeClr val="tx2"/>
                </a:solidFill>
              </a:rPr>
              <a:t>	CUSTO </a:t>
            </a:r>
            <a:r>
              <a:rPr lang="pt-BR" sz="3200" b="1" dirty="0">
                <a:solidFill>
                  <a:schemeClr val="tx2"/>
                </a:solidFill>
              </a:rPr>
              <a:t>E </a:t>
            </a:r>
            <a:endParaRPr lang="pt-BR" sz="3200" b="1" dirty="0" smtClean="0">
              <a:solidFill>
                <a:schemeClr val="tx2"/>
              </a:solidFill>
            </a:endParaRPr>
          </a:p>
          <a:p>
            <a:r>
              <a:rPr lang="pt-BR" sz="3200" b="1" dirty="0" smtClean="0">
                <a:solidFill>
                  <a:schemeClr val="tx2"/>
                </a:solidFill>
              </a:rPr>
              <a:t>		LUCRO </a:t>
            </a:r>
            <a:r>
              <a:rPr lang="pt-BR" sz="3200" b="1" dirty="0">
                <a:solidFill>
                  <a:schemeClr val="tx2"/>
                </a:solidFill>
              </a:rPr>
              <a:t>MARGINAIS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Função </a:t>
            </a:r>
            <a:r>
              <a:rPr lang="pt-BR" sz="2000" dirty="0"/>
              <a:t>Custo Marginal</a:t>
            </a:r>
            <a:r>
              <a:rPr lang="pt-BR" sz="2000" dirty="0" smtClean="0"/>
              <a:t>;</a:t>
            </a:r>
          </a:p>
          <a:p>
            <a:endParaRPr lang="pt-BR" sz="2000" dirty="0" smtClean="0"/>
          </a:p>
          <a:p>
            <a:r>
              <a:rPr lang="pt-BR" sz="2000" dirty="0" smtClean="0"/>
              <a:t>2</a:t>
            </a:r>
            <a:r>
              <a:rPr lang="pt-BR" sz="2000" dirty="0"/>
              <a:t>. Função Receita Marginal;</a:t>
            </a:r>
          </a:p>
          <a:p>
            <a:endParaRPr lang="pt-BR" sz="2000" dirty="0" smtClean="0"/>
          </a:p>
          <a:p>
            <a:r>
              <a:rPr lang="pt-BR" sz="2000" dirty="0" smtClean="0"/>
              <a:t>3</a:t>
            </a:r>
            <a:r>
              <a:rPr lang="pt-BR" sz="2000" dirty="0"/>
              <a:t>. Função Lucro Marginal.</a:t>
            </a:r>
            <a:endParaRPr lang="pt-BR" sz="2000" dirty="0" smtClean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17" y="1124744"/>
            <a:ext cx="3215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47" y="5252048"/>
            <a:ext cx="1822773" cy="138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44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4482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Função Custo Marginal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/>
              <a:t>Administração e Economia, dada uma função </a:t>
            </a:r>
            <a:r>
              <a:rPr lang="pt-BR" i="1" dirty="0"/>
              <a:t>f(x)</a:t>
            </a:r>
            <a:r>
              <a:rPr lang="pt-BR" dirty="0"/>
              <a:t>, costuma-se utilizar o conceito de </a:t>
            </a:r>
            <a:r>
              <a:rPr lang="pt-BR" dirty="0" smtClean="0"/>
              <a:t>função marginal </a:t>
            </a:r>
            <a:r>
              <a:rPr lang="pt-BR" dirty="0"/>
              <a:t>para avaliar o efeito causado em </a:t>
            </a:r>
            <a:r>
              <a:rPr lang="pt-BR" i="1" dirty="0"/>
              <a:t>f(x) </a:t>
            </a:r>
            <a:r>
              <a:rPr lang="pt-BR" dirty="0"/>
              <a:t>por uma pequena variação de </a:t>
            </a:r>
            <a:r>
              <a:rPr lang="pt-BR" i="1" dirty="0"/>
              <a:t>x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b="1" dirty="0" smtClean="0"/>
              <a:t>Chama-se </a:t>
            </a:r>
            <a:r>
              <a:rPr lang="pt-BR" b="1" dirty="0"/>
              <a:t>função</a:t>
            </a:r>
          </a:p>
          <a:p>
            <a:pPr algn="just"/>
            <a:r>
              <a:rPr lang="pt-BR" b="1" dirty="0"/>
              <a:t>marginal de </a:t>
            </a:r>
            <a:r>
              <a:rPr lang="pt-BR" b="1" i="1" dirty="0"/>
              <a:t>f(x) </a:t>
            </a:r>
            <a:r>
              <a:rPr lang="pt-BR" b="1" dirty="0"/>
              <a:t>à função derivada de </a:t>
            </a:r>
            <a:r>
              <a:rPr lang="pt-BR" b="1" i="1" dirty="0"/>
              <a:t>f(x)</a:t>
            </a:r>
            <a:r>
              <a:rPr lang="pt-BR" dirty="0"/>
              <a:t>. Assim, a função custo marginal é a derivada da </a:t>
            </a:r>
            <a:r>
              <a:rPr lang="pt-BR" dirty="0" smtClean="0"/>
              <a:t>função custo</a:t>
            </a:r>
            <a:r>
              <a:rPr lang="pt-BR" dirty="0"/>
              <a:t>, a função receita marginal é a derivada da função receita, e assim por diante. </a:t>
            </a:r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Função </a:t>
            </a:r>
            <a:r>
              <a:rPr lang="pt-BR" b="1" dirty="0"/>
              <a:t>Custo Marginal:</a:t>
            </a:r>
          </a:p>
          <a:p>
            <a:pPr algn="just"/>
            <a:r>
              <a:rPr lang="pt-BR" dirty="0"/>
              <a:t>Suponha que </a:t>
            </a:r>
            <a:r>
              <a:rPr lang="pt-BR" i="1" dirty="0"/>
              <a:t>C(x) </a:t>
            </a:r>
            <a:r>
              <a:rPr lang="pt-BR" dirty="0"/>
              <a:t>seja o custo total de produção de </a:t>
            </a:r>
            <a:r>
              <a:rPr lang="pt-BR" i="1" dirty="0"/>
              <a:t>x </a:t>
            </a:r>
            <a:r>
              <a:rPr lang="pt-BR" dirty="0"/>
              <a:t>unidades de certo produto, com </a:t>
            </a:r>
            <a:r>
              <a:rPr lang="pt-BR" i="1" dirty="0"/>
              <a:t>x </a:t>
            </a:r>
            <a:r>
              <a:rPr lang="pt-BR" dirty="0"/>
              <a:t>≥ 0 e </a:t>
            </a:r>
            <a:r>
              <a:rPr lang="pt-BR" i="1" dirty="0"/>
              <a:t>C(x) </a:t>
            </a:r>
            <a:r>
              <a:rPr lang="pt-BR" dirty="0"/>
              <a:t>≥ 0.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função é chamada de </a:t>
            </a:r>
            <a:r>
              <a:rPr lang="pt-BR" b="1" dirty="0"/>
              <a:t>função custo total </a:t>
            </a:r>
            <a:r>
              <a:rPr lang="pt-BR" dirty="0"/>
              <a:t>e temos a seguinte definição</a:t>
            </a:r>
            <a:r>
              <a:rPr lang="pt-BR" dirty="0" smtClean="0"/>
              <a:t>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Definição</a:t>
            </a:r>
            <a:r>
              <a:rPr lang="pt-BR" b="1" dirty="0"/>
              <a:t>: </a:t>
            </a:r>
            <a:r>
              <a:rPr lang="pt-BR" dirty="0"/>
              <a:t>Se </a:t>
            </a:r>
            <a:r>
              <a:rPr lang="pt-BR" i="1" dirty="0"/>
              <a:t>C(x) </a:t>
            </a:r>
            <a:r>
              <a:rPr lang="pt-BR" dirty="0"/>
              <a:t>é o custo total de produção de </a:t>
            </a:r>
            <a:r>
              <a:rPr lang="pt-BR" i="1" dirty="0"/>
              <a:t>x </a:t>
            </a:r>
            <a:r>
              <a:rPr lang="pt-BR" dirty="0"/>
              <a:t>unidades de um produto, então o </a:t>
            </a:r>
            <a:r>
              <a:rPr lang="pt-BR" b="1" dirty="0"/>
              <a:t>custo </a:t>
            </a:r>
            <a:r>
              <a:rPr lang="pt-BR" b="1" dirty="0" smtClean="0"/>
              <a:t>marginal </a:t>
            </a:r>
            <a:r>
              <a:rPr lang="pt-BR" dirty="0" smtClean="0"/>
              <a:t>quando </a:t>
            </a:r>
            <a:r>
              <a:rPr lang="pt-BR" i="1" dirty="0"/>
              <a:t>x=x0 </a:t>
            </a:r>
            <a:r>
              <a:rPr lang="pt-BR" dirty="0"/>
              <a:t>, é dado por </a:t>
            </a:r>
            <a:r>
              <a:rPr lang="pt-BR" i="1" dirty="0"/>
              <a:t>C’(x0) </a:t>
            </a:r>
            <a:r>
              <a:rPr lang="pt-BR" dirty="0"/>
              <a:t>, caso exista. A função </a:t>
            </a:r>
            <a:r>
              <a:rPr lang="pt-BR" i="1" dirty="0"/>
              <a:t>C’(x) </a:t>
            </a:r>
            <a:r>
              <a:rPr lang="pt-BR" dirty="0"/>
              <a:t>é chamada </a:t>
            </a:r>
            <a:r>
              <a:rPr lang="pt-BR" b="1" dirty="0"/>
              <a:t>função custo marginal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1056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85934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Assim,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Portanto</a:t>
            </a:r>
            <a:r>
              <a:rPr lang="pt-BR" dirty="0"/>
              <a:t>, o custo marginal é aproximadamente igual à variação do custo, decorrente da </a:t>
            </a:r>
            <a:r>
              <a:rPr lang="pt-BR" dirty="0" smtClean="0"/>
              <a:t>produção de </a:t>
            </a:r>
            <a:r>
              <a:rPr lang="pt-BR" dirty="0"/>
              <a:t>uma unidade adicional, a partir de </a:t>
            </a:r>
            <a:r>
              <a:rPr lang="pt-BR" i="1" dirty="0"/>
              <a:t>x0 </a:t>
            </a:r>
            <a:r>
              <a:rPr lang="pt-BR" dirty="0"/>
              <a:t>unidades.</a:t>
            </a:r>
          </a:p>
          <a:p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definição acima, </a:t>
            </a:r>
            <a:r>
              <a:rPr lang="pt-BR" i="1" dirty="0"/>
              <a:t>C’(x0) </a:t>
            </a:r>
            <a:r>
              <a:rPr lang="pt-BR" dirty="0"/>
              <a:t>pode ser interpretada como a </a:t>
            </a:r>
            <a:r>
              <a:rPr lang="pt-BR" b="1" dirty="0"/>
              <a:t>taxa de variação </a:t>
            </a:r>
            <a:r>
              <a:rPr lang="pt-BR" dirty="0"/>
              <a:t>do custo total quando </a:t>
            </a:r>
            <a:r>
              <a:rPr lang="pt-BR" i="1" dirty="0" smtClean="0"/>
              <a:t>x=x0 </a:t>
            </a:r>
            <a:r>
              <a:rPr lang="pt-BR" dirty="0" smtClean="0"/>
              <a:t>unidades </a:t>
            </a:r>
            <a:r>
              <a:rPr lang="pt-BR" dirty="0"/>
              <a:t>são produzidas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algn="just"/>
            <a:r>
              <a:rPr lang="pt-BR" b="1" dirty="0"/>
              <a:t>Exemplo: </a:t>
            </a:r>
            <a:r>
              <a:rPr lang="pt-BR" dirty="0"/>
              <a:t>Suponhamos que </a:t>
            </a:r>
            <a:r>
              <a:rPr lang="pt-BR" i="1" dirty="0"/>
              <a:t>C(x) </a:t>
            </a:r>
            <a:r>
              <a:rPr lang="pt-BR" dirty="0"/>
              <a:t>seja o custo total de fabricação de </a:t>
            </a:r>
            <a:r>
              <a:rPr lang="pt-BR" i="1" dirty="0"/>
              <a:t>x </a:t>
            </a:r>
            <a:r>
              <a:rPr lang="pt-BR" dirty="0"/>
              <a:t>pares de calçados da marca </a:t>
            </a:r>
            <a:r>
              <a:rPr lang="pt-BR" dirty="0" smtClean="0"/>
              <a:t>WW dado </a:t>
            </a:r>
            <a:r>
              <a:rPr lang="pt-BR" dirty="0"/>
              <a:t>pela equação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Determinar </a:t>
            </a:r>
            <a:r>
              <a:rPr lang="pt-BR" dirty="0"/>
              <a:t>o custo marginal quando </a:t>
            </a:r>
            <a:r>
              <a:rPr lang="pt-BR" i="1" dirty="0"/>
              <a:t>x</a:t>
            </a:r>
            <a:r>
              <a:rPr lang="pt-BR" dirty="0"/>
              <a:t>=50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666723" cy="5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43" y="5301208"/>
            <a:ext cx="3988674" cy="5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65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9168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b="1" dirty="0"/>
              <a:t>Resolução: </a:t>
            </a:r>
            <a:r>
              <a:rPr lang="pt-BR" dirty="0"/>
              <a:t>Vamos calcular a derivada da </a:t>
            </a:r>
            <a:r>
              <a:rPr lang="pt-BR" dirty="0" smtClean="0"/>
              <a:t>função                                                             </a:t>
            </a:r>
            <a:r>
              <a:rPr lang="pt-BR" dirty="0"/>
              <a:t>, ou seja, </a:t>
            </a:r>
            <a:r>
              <a:rPr lang="pt-BR" dirty="0" smtClean="0"/>
              <a:t>	                   	e                 			   . 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Assim </a:t>
            </a:r>
            <a:r>
              <a:rPr lang="pt-BR" dirty="0"/>
              <a:t>sendo, a taxa de variação do custo total, quando 50 pares de </a:t>
            </a:r>
            <a:r>
              <a:rPr lang="pt-BR" dirty="0" smtClean="0"/>
              <a:t>calçados da </a:t>
            </a:r>
            <a:r>
              <a:rPr lang="pt-BR" dirty="0"/>
              <a:t>marca WW são fabricados, é R$6,00 por par fabricado</a:t>
            </a:r>
            <a:r>
              <a:rPr lang="pt-BR" dirty="0" smtClean="0"/>
              <a:t>.</a:t>
            </a:r>
          </a:p>
          <a:p>
            <a:pPr algn="just">
              <a:lnSpc>
                <a:spcPct val="200000"/>
              </a:lnSpc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custo de fabricação do </a:t>
            </a:r>
            <a:r>
              <a:rPr lang="pt-BR" dirty="0" smtClean="0"/>
              <a:t>51 o </a:t>
            </a:r>
            <a:r>
              <a:rPr lang="pt-BR" dirty="0"/>
              <a:t>par de calçado 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05" y="1996754"/>
            <a:ext cx="3033514" cy="49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0" y="2632036"/>
            <a:ext cx="2454928" cy="44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80" y="2612410"/>
            <a:ext cx="3500217" cy="4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45" y="4221088"/>
            <a:ext cx="4669321" cy="51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5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31640" y="1865793"/>
            <a:ext cx="463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COMPORTAMENTO DOS GRÁFICOS DE CUSTOS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924944"/>
            <a:ext cx="3996505" cy="366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47978" y="2780928"/>
            <a:ext cx="254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GRÁFICO </a:t>
            </a:r>
            <a:r>
              <a:rPr lang="pt-BR" b="1" dirty="0">
                <a:solidFill>
                  <a:schemeClr val="tx2"/>
                </a:solidFill>
              </a:rPr>
              <a:t>DE </a:t>
            </a:r>
            <a:r>
              <a:rPr lang="pt-BR" b="1" dirty="0" smtClean="0">
                <a:solidFill>
                  <a:schemeClr val="tx2"/>
                </a:solidFill>
              </a:rPr>
              <a:t>CUSTO FIXO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68" y="2898125"/>
            <a:ext cx="4653285" cy="369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076056" y="2852936"/>
            <a:ext cx="303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GRÁFICO </a:t>
            </a:r>
            <a:r>
              <a:rPr lang="pt-BR" b="1" dirty="0">
                <a:solidFill>
                  <a:schemeClr val="tx2"/>
                </a:solidFill>
              </a:rPr>
              <a:t>DE </a:t>
            </a:r>
            <a:r>
              <a:rPr lang="pt-BR" b="1" dirty="0" smtClean="0">
                <a:solidFill>
                  <a:schemeClr val="tx2"/>
                </a:solidFill>
              </a:rPr>
              <a:t>CUSTO VARIÁVEL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75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5290"/>
            <a:ext cx="8424936" cy="46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3</a:t>
            </a:r>
            <a:r>
              <a:rPr lang="pt-BR" b="1" dirty="0">
                <a:solidFill>
                  <a:schemeClr val="tx2"/>
                </a:solidFill>
              </a:rPr>
              <a:t>: RECEITA, </a:t>
            </a:r>
            <a:r>
              <a:rPr lang="pt-BR" b="1" dirty="0" smtClean="0">
                <a:solidFill>
                  <a:schemeClr val="tx2"/>
                </a:solidFill>
              </a:rPr>
              <a:t>CUSTO E LUCRO MARGINAIS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1700808"/>
            <a:ext cx="463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COMPORTAMENTO DOS GRÁFICOS DE CUSTOS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324036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5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2237</Words>
  <Application>Microsoft Office PowerPoint</Application>
  <PresentationFormat>Apresentação na tela (4:3)</PresentationFormat>
  <Paragraphs>328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Apresentação_estácio_2016_</vt:lpstr>
      <vt:lpstr>Personalizar design</vt:lpstr>
      <vt:lpstr>Apresentação do PowerPoint</vt:lpstr>
      <vt:lpstr>Apresentação do PowerPoint</vt:lpstr>
      <vt:lpstr>Apresentação do PowerPoint</vt:lpstr>
      <vt:lpstr>AULA 03: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Docentes Alcântara</cp:lastModifiedBy>
  <cp:revision>98</cp:revision>
  <dcterms:created xsi:type="dcterms:W3CDTF">2014-03-11T05:23:22Z</dcterms:created>
  <dcterms:modified xsi:type="dcterms:W3CDTF">2018-04-11T18:24:58Z</dcterms:modified>
</cp:coreProperties>
</file>