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421" r:id="rId2"/>
    <p:sldId id="257" r:id="rId3"/>
    <p:sldId id="259" r:id="rId4"/>
    <p:sldId id="422" r:id="rId5"/>
    <p:sldId id="262" r:id="rId6"/>
    <p:sldId id="423" r:id="rId7"/>
    <p:sldId id="424" r:id="rId8"/>
    <p:sldId id="425" r:id="rId9"/>
    <p:sldId id="428" r:id="rId10"/>
    <p:sldId id="426" r:id="rId11"/>
    <p:sldId id="427" r:id="rId12"/>
    <p:sldId id="429" r:id="rId13"/>
    <p:sldId id="430" r:id="rId14"/>
    <p:sldId id="433" r:id="rId15"/>
    <p:sldId id="434" r:id="rId16"/>
    <p:sldId id="435" r:id="rId17"/>
    <p:sldId id="431" r:id="rId18"/>
    <p:sldId id="432" r:id="rId19"/>
    <p:sldId id="355" r:id="rId20"/>
    <p:sldId id="436" r:id="rId21"/>
    <p:sldId id="437" r:id="rId22"/>
    <p:sldId id="438" r:id="rId23"/>
    <p:sldId id="439" r:id="rId24"/>
    <p:sldId id="441" r:id="rId25"/>
    <p:sldId id="442" r:id="rId26"/>
    <p:sldId id="440" r:id="rId27"/>
    <p:sldId id="420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EC104-039D-4D3B-9F0B-711435A3A496}" type="datetimeFigureOut">
              <a:rPr lang="pt-BR" smtClean="0"/>
              <a:pPr/>
              <a:t>21/02/2016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0FFAE-0031-4AD0-BFFE-F029804EE3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9192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8A13E-1325-406C-9484-9B93370CE20F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854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8A13E-1325-406C-9484-9B93370CE20F}" type="slidenum">
              <a:rPr lang="pt-BR" smtClean="0">
                <a:solidFill>
                  <a:prstClr val="black"/>
                </a:solidFill>
              </a:rPr>
              <a:pPr/>
              <a:t>27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67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barra_slide_estaci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9" descr="Estacio_de_Sa_transp_cor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2632075"/>
            <a:ext cx="410368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pt-BR" smtClean="0">
                <a:solidFill>
                  <a:srgbClr val="000000"/>
                </a:solidFill>
              </a:rPr>
              <a:t>Prof. Msc. Roberson Baggio</a:t>
            </a:r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771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62878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99319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700213"/>
            <a:ext cx="4038600" cy="21367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89388"/>
            <a:ext cx="4038600" cy="21367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43820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0573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91130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91289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05896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85068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44989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90537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89298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87514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34337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32334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oter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3" y="6553200"/>
            <a:ext cx="72532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DDDDDD"/>
                </a:solidFill>
                <a:latin typeface="Arial" charset="0"/>
              </a:defRPr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  <p:pic>
        <p:nvPicPr>
          <p:cNvPr id="2" name="Imagem 6" descr="barra_slide_estacio.png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m 7" descr="Estacio_de_Sa_transp_corte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4471988"/>
            <a:ext cx="195897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0447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E4D8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E4D8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E4D8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E4D8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E4D8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E4D8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E4D8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E4D8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E4D8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B4475"/>
        </a:buClr>
        <a:buChar char="•"/>
        <a:defRPr sz="2400">
          <a:solidFill>
            <a:srgbClr val="2B447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B4475"/>
        </a:buClr>
        <a:buChar char="–"/>
        <a:defRPr sz="2200">
          <a:solidFill>
            <a:srgbClr val="2B447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B4475"/>
        </a:buClr>
        <a:buChar char="•"/>
        <a:defRPr sz="2000">
          <a:solidFill>
            <a:srgbClr val="2B447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B4475"/>
        </a:buClr>
        <a:buChar char="–"/>
        <a:defRPr sz="2000">
          <a:solidFill>
            <a:srgbClr val="2B447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B4475"/>
        </a:buClr>
        <a:buChar char="»"/>
        <a:defRPr sz="2000">
          <a:solidFill>
            <a:srgbClr val="2B447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B4475"/>
        </a:buClr>
        <a:buChar char="»"/>
        <a:defRPr sz="2000">
          <a:solidFill>
            <a:srgbClr val="2B447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B4475"/>
        </a:buClr>
        <a:buChar char="»"/>
        <a:defRPr sz="2000">
          <a:solidFill>
            <a:srgbClr val="2B447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B4475"/>
        </a:buClr>
        <a:buChar char="»"/>
        <a:defRPr sz="2000">
          <a:solidFill>
            <a:srgbClr val="2B447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B4475"/>
        </a:buClr>
        <a:buChar char="»"/>
        <a:defRPr sz="2000">
          <a:solidFill>
            <a:srgbClr val="2B4475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80602" y="4221163"/>
            <a:ext cx="8351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GST1141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ROTINAS DE ADMINISTRAÇÃO DE PESSOAL FOLHA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438" y="6197600"/>
            <a:ext cx="90376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32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32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32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CONTEXTUALIZAÇÃO: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22055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• 1964: importação de técnicas de administração de Recursos Humanos (RH), como administração de pessoal, planos de treinamento e métodos para cálculo de remuneração.</a:t>
            </a:r>
          </a:p>
          <a:p>
            <a:pPr algn="just"/>
            <a:r>
              <a:rPr lang="pt-BR" sz="2000" dirty="0" smtClean="0"/>
              <a:t>• 1973: Crise do petróleo maior especialização da </a:t>
            </a:r>
            <a:r>
              <a:rPr lang="pt-BR" sz="2000" dirty="0" err="1" smtClean="0"/>
              <a:t>mão-de-obra</a:t>
            </a:r>
            <a:r>
              <a:rPr lang="pt-BR" sz="2000" dirty="0" smtClean="0"/>
              <a:t> e descontentamento com as condições de trabalho.</a:t>
            </a:r>
          </a:p>
          <a:p>
            <a:pPr algn="just"/>
            <a:r>
              <a:rPr lang="pt-BR" sz="2000" dirty="0" smtClean="0"/>
              <a:t>• 1978: agravam-se os movimentos sindicais até 6 greves por dia no ABC paulista.</a:t>
            </a:r>
          </a:p>
          <a:p>
            <a:pPr algn="just"/>
            <a:r>
              <a:rPr lang="pt-BR" sz="2000" dirty="0" smtClean="0"/>
              <a:t>• 1980: elevada recessão econômica. Preocupação com planos estratégicos em RH.</a:t>
            </a:r>
          </a:p>
          <a:p>
            <a:pPr algn="just"/>
            <a:r>
              <a:rPr lang="pt-BR" sz="2000" dirty="0" smtClean="0"/>
              <a:t>• 1986: Início de uma série de planos econômicos. Movimento das diretas já. Solidificou-se o anseio do povo pelas reivindicações de direitos.</a:t>
            </a:r>
          </a:p>
          <a:p>
            <a:pPr algn="just"/>
            <a:r>
              <a:rPr lang="pt-BR" sz="2000" dirty="0" smtClean="0"/>
              <a:t>• 1988: Nova Constituição Federal promulgada em 5 de outubro que consubstancia uma enormidade de direitos para os trabalhadores, oriundos de reivindicações.</a:t>
            </a:r>
          </a:p>
          <a:p>
            <a:pPr algn="just"/>
            <a:r>
              <a:rPr lang="pt-BR" sz="2000" dirty="0" smtClean="0"/>
              <a:t>• 1998: Promulgadas as primeiras leis e medidas provisórias para a flexibilização das leis trabalhistas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CONTEXTUALIZAÇÃO: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0" y="1220554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 atividades do Departamento de Pessoal são disciplinadas pela Consolidação das Leis Trabalhistas - CLT e por normas jurídicas a ela complementares.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Função do Departamento Pessoal é Administrar a movimentação de pessoal entre empregador e empregado, preparar folha de pagamento, férias, 13º salário, rescisão do contrato de trabalho e encargos sociais.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gestão da folha de pagamento é uma das atividades rotineiras da administração de pessoal e que se constitui numa das atividades específicas do profissional de Gestão de Recursos Humanos e ao mesmo tempo uma das mais delicadas de suas tarefas, pois envolve a garantia de que o empregado terá suas prerrogativas respeitadas na relação formal de trabalho.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Assim a formação de Tecnólogos em Gestão de Recursos Humanos não pode prescindir de um desenvolvimento adequado das habilidades de gestão necessários a este processo.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221088"/>
            <a:ext cx="1944216" cy="20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3528" y="2045747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pt-B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Rotinas Admissionais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1.1  Admissão de empregados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1.2  Contrato de Trabalho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1.3  Ocorrências no Contrato de Trabalho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1.4  Salário X Remuneração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1.5  DSR - Descanso Semanal Remunerado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68760"/>
            <a:ext cx="2952328" cy="2279816"/>
          </a:xfrm>
          <a:prstGeom prst="rect">
            <a:avLst/>
          </a:prstGeom>
          <a:noFill/>
        </p:spPr>
      </p:pic>
      <p:pic>
        <p:nvPicPr>
          <p:cNvPr id="6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49080"/>
            <a:ext cx="2952328" cy="2279816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3600400" cy="562074"/>
          </a:xfrm>
        </p:spPr>
        <p:txBody>
          <a:bodyPr/>
          <a:lstStyle/>
          <a:p>
            <a:pPr algn="ctr"/>
            <a:r>
              <a:rPr lang="pt-BR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AULA 01</a:t>
            </a:r>
            <a:r>
              <a:rPr lang="pt-BR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:</a:t>
            </a:r>
            <a:endParaRPr lang="pt-BR" sz="3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971600" y="80772"/>
            <a:ext cx="8085584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</a:t>
            </a:r>
            <a:b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Rotinas de Administração de Pessoal – folha. </a:t>
            </a: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73977" y="179929"/>
            <a:ext cx="4658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Admissão de Empregados: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784976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157192"/>
            <a:ext cx="51125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091731"/>
            <a:ext cx="1368152" cy="136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73977" y="179929"/>
            <a:ext cx="4658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Admissão de Empregados: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323" y="1268760"/>
            <a:ext cx="5958061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1512168" cy="150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852936"/>
            <a:ext cx="87849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73977" y="179929"/>
            <a:ext cx="4658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Admissão de Empregados: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6" y="1133693"/>
            <a:ext cx="9001000" cy="517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2753" y="1196752"/>
            <a:ext cx="18088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73977" y="179929"/>
            <a:ext cx="4658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Admissão de Empregados: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72728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3360" y="1196752"/>
            <a:ext cx="147388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50" y="2853655"/>
            <a:ext cx="8452098" cy="345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87" y="1331803"/>
            <a:ext cx="8856984" cy="368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 descr="http://www.sintratelcampinaseregiao.org.br/wp-content/uploads/2012/09/homolog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92896"/>
            <a:ext cx="2786395" cy="1872208"/>
          </a:xfrm>
          <a:prstGeom prst="rect">
            <a:avLst/>
          </a:prstGeom>
          <a:noFill/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115207"/>
            <a:ext cx="2708151" cy="127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2073977" y="179929"/>
            <a:ext cx="3888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Contrato de Trabalho: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7849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331928" y="234007"/>
            <a:ext cx="6534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Ocorrências no Contrato de Trabalho: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69847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996952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31928" y="234007"/>
            <a:ext cx="6534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Ocorrências no Contrato de Trabalho: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885698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652" y="2690589"/>
            <a:ext cx="6228548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636912"/>
            <a:ext cx="20882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541" y="5877272"/>
            <a:ext cx="812486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71600" y="80772"/>
            <a:ext cx="8085584" cy="792088"/>
          </a:xfrm>
        </p:spPr>
        <p:txBody>
          <a:bodyPr/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GST1141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Rotinas de Administração de Pessoal – folha.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5733257"/>
            <a:ext cx="9036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2B4475"/>
              </a:buClr>
            </a:pP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pt-BR" sz="3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</a:t>
            </a:r>
            <a:r>
              <a:rPr lang="pt-BR" sz="3400" b="1" i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3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Luiz Cláudio Brites Lobato</a:t>
            </a:r>
            <a:endParaRPr lang="pt-BR" sz="3400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496" y="12705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b="1" kern="0" dirty="0" smtClean="0">
                <a:solidFill>
                  <a:srgbClr val="004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SEGUNDA-FEIRA / 19:20 ÀS 22:50 HS.</a:t>
            </a:r>
          </a:p>
          <a:p>
            <a:pPr algn="ctr">
              <a:spcBef>
                <a:spcPts val="0"/>
              </a:spcBef>
              <a:defRPr/>
            </a:pPr>
            <a:r>
              <a:rPr lang="pt-BR" b="1" kern="0" dirty="0" smtClean="0">
                <a:solidFill>
                  <a:srgbClr val="004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Turma 3010 – Via Brasil</a:t>
            </a:r>
            <a:endParaRPr lang="pt-BR" b="1" kern="0" dirty="0">
              <a:solidFill>
                <a:srgbClr val="004D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1043" y="1297204"/>
            <a:ext cx="1825453" cy="169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21088"/>
            <a:ext cx="189562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http://www.cidadedeparanavai.com.br/img/layout/vale-transpor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003854"/>
            <a:ext cx="2448272" cy="2654666"/>
          </a:xfrm>
          <a:prstGeom prst="rect">
            <a:avLst/>
          </a:prstGeom>
          <a:noFill/>
        </p:spPr>
      </p:pic>
      <p:pic>
        <p:nvPicPr>
          <p:cNvPr id="27657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237670"/>
            <a:ext cx="4608512" cy="3558738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916832"/>
            <a:ext cx="2053580" cy="179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992664"/>
            <a:ext cx="1296144" cy="86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9556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31928" y="234007"/>
            <a:ext cx="6534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Ocorrências no Contrato de Trabalho: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8856984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74" y="2535535"/>
            <a:ext cx="8874914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13176"/>
            <a:ext cx="20882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5092" y="5013176"/>
            <a:ext cx="27051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31928" y="234007"/>
            <a:ext cx="6534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Ocorrências no Contrato de Trabalho: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208" y="1412776"/>
            <a:ext cx="8797280" cy="445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124744"/>
            <a:ext cx="1656184" cy="116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31928" y="234007"/>
            <a:ext cx="4219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Salário X Remuneração: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2008" y="1136933"/>
            <a:ext cx="89644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diferença entre salário e remuneração?</a:t>
            </a:r>
          </a:p>
          <a:p>
            <a:pPr algn="just" fontAlgn="base"/>
            <a:endParaRPr lang="pt-BR" b="1" dirty="0" smtClean="0"/>
          </a:p>
          <a:p>
            <a:pPr algn="just" fontAlgn="base"/>
            <a:r>
              <a:rPr lang="pt-BR" sz="2000" dirty="0" smtClean="0"/>
              <a:t>Pouca gente sabe, mas existe diferença entre o que é definido por lei dos termos </a:t>
            </a:r>
            <a:r>
              <a:rPr lang="pt-BR" sz="2000" b="1" dirty="0" smtClean="0"/>
              <a:t>salário </a:t>
            </a:r>
            <a:r>
              <a:rPr lang="pt-BR" sz="2000" dirty="0" smtClean="0"/>
              <a:t>e </a:t>
            </a:r>
            <a:r>
              <a:rPr lang="pt-BR" sz="2000" b="1" dirty="0" smtClean="0"/>
              <a:t>remuneração</a:t>
            </a:r>
            <a:r>
              <a:rPr lang="pt-BR" sz="2000" dirty="0" smtClean="0"/>
              <a:t>.</a:t>
            </a:r>
          </a:p>
          <a:p>
            <a:pPr algn="just" fontAlgn="base"/>
            <a:endParaRPr lang="pt-BR" sz="2000" b="1" dirty="0" smtClean="0"/>
          </a:p>
          <a:p>
            <a:pPr algn="just" fontAlgn="base">
              <a:buFont typeface="Wingdings" pitchFamily="2" charset="2"/>
              <a:buChar char="v"/>
            </a:pPr>
            <a:r>
              <a:rPr lang="pt-BR" sz="2000" b="1" dirty="0" smtClean="0"/>
              <a:t> Salário</a:t>
            </a:r>
            <a:r>
              <a:rPr lang="pt-BR" sz="2000" dirty="0" smtClean="0"/>
              <a:t> é o valor estipulado para retribuição pelo trabalho prestado e é pago diretamente para o trabalhador, não envolvendo terceiros.</a:t>
            </a:r>
          </a:p>
          <a:p>
            <a:pPr algn="just" fontAlgn="base"/>
            <a:endParaRPr lang="pt-BR" sz="2000" dirty="0" smtClean="0"/>
          </a:p>
          <a:p>
            <a:pPr algn="just" fontAlgn="base"/>
            <a:endParaRPr lang="pt-BR" sz="2000" dirty="0" smtClean="0"/>
          </a:p>
          <a:p>
            <a:pPr algn="just" fontAlgn="base">
              <a:buFont typeface="Wingdings" pitchFamily="2" charset="2"/>
              <a:buChar char="v"/>
            </a:pPr>
            <a:r>
              <a:rPr lang="pt-BR" sz="2000" b="1" dirty="0" smtClean="0"/>
              <a:t> Remuneração</a:t>
            </a:r>
            <a:r>
              <a:rPr lang="pt-BR" sz="2000" dirty="0" smtClean="0"/>
              <a:t>, segundo o Art. 457 da Consolidação das Leis Trabalhistas (CLT), é o total de bens fornecidos ao empregado pelo trabalho prestado, ou seja, o resultado da somatória do salário adicionado de comissões, porcentagens, horas extras, gratificações, gorjetas e abonos pagos pelo empregador.</a:t>
            </a:r>
          </a:p>
          <a:p>
            <a:pPr algn="just" fontAlgn="base"/>
            <a:endParaRPr lang="pt-BR" dirty="0" smtClean="0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589240"/>
            <a:ext cx="1542852" cy="89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7504" y="1305342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000" dirty="0" smtClean="0"/>
              <a:t>O salário deve ser pago em períodos máximos de </a:t>
            </a:r>
            <a:r>
              <a:rPr lang="pt-BR" sz="2000" b="1" dirty="0" smtClean="0"/>
              <a:t>um mês</a:t>
            </a:r>
            <a:r>
              <a:rPr lang="pt-BR" sz="2000" dirty="0" smtClean="0"/>
              <a:t> e pode ser realizado em dinheiro, cheque, depósito bancário ou utilidades (nesse caso, pelo menos 30% do salário deverá ser pago em dinheiro).</a:t>
            </a:r>
          </a:p>
          <a:p>
            <a:pPr algn="just" fontAlgn="base"/>
            <a:endParaRPr lang="pt-BR" sz="2000" dirty="0" smtClean="0"/>
          </a:p>
          <a:p>
            <a:pPr algn="just" fontAlgn="base"/>
            <a:r>
              <a:rPr lang="pt-BR" sz="2000" dirty="0" smtClean="0"/>
              <a:t>A CLT fixa o </a:t>
            </a:r>
            <a:r>
              <a:rPr lang="pt-BR" sz="2000" b="1" dirty="0" smtClean="0"/>
              <a:t>quinto</a:t>
            </a:r>
            <a:r>
              <a:rPr lang="pt-BR" sz="2000" dirty="0" smtClean="0"/>
              <a:t> dia útil do mês subsequente ao do vencimento como o dia do pagamento. O salário pode ser estipulado com base no tempo que o empregado permaneceu à disposição do empregador ou pelo tempo no qual o serviço foi prestado. Também pode ser calculado em função da produção por unidade ou por tarefa.</a:t>
            </a:r>
            <a:endParaRPr lang="pt-BR" sz="2000" dirty="0"/>
          </a:p>
        </p:txBody>
      </p:sp>
      <p:sp>
        <p:nvSpPr>
          <p:cNvPr id="10" name="Retângulo 9"/>
          <p:cNvSpPr/>
          <p:nvPr/>
        </p:nvSpPr>
        <p:spPr>
          <a:xfrm>
            <a:off x="1331928" y="234007"/>
            <a:ext cx="4219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Salário X Remuneração: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6512" y="4365104"/>
            <a:ext cx="8999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buFont typeface="Wingdings" pitchFamily="2" charset="2"/>
              <a:buChar char="v"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Salário Mínimo</a:t>
            </a:r>
          </a:p>
          <a:p>
            <a:pPr algn="just" fontAlgn="base"/>
            <a:endParaRPr lang="pt-BR" dirty="0" smtClean="0"/>
          </a:p>
          <a:p>
            <a:pPr algn="just" fontAlgn="base"/>
            <a:r>
              <a:rPr lang="pt-BR" dirty="0" smtClean="0"/>
              <a:t>Criado na Austrália no século XIX, o </a:t>
            </a:r>
            <a:r>
              <a:rPr lang="pt-BR" b="1" dirty="0" smtClean="0"/>
              <a:t>salário mínimo</a:t>
            </a:r>
            <a:r>
              <a:rPr lang="pt-BR" dirty="0" smtClean="0"/>
              <a:t> só foi chegar ao Brasil na década de 30, pelo presidente Getúlio Vargas. Nessa época, existiam 14 salários mínimos diferentes no país, de forma que na capital, Rio de Janeiro, o mínimo valia quase três vezes mais que no Nordeste. A unificação total do salário mínimo no Brasil só foi estabelecida em 1984.</a:t>
            </a:r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861048"/>
            <a:ext cx="1830884" cy="102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59632" y="234007"/>
            <a:ext cx="6705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DSR - Descanso Semanal Remunerado: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7504" y="1124744"/>
          <a:ext cx="5832648" cy="430530"/>
        </p:xfrm>
        <a:graphic>
          <a:graphicData uri="http://schemas.openxmlformats.org/drawingml/2006/table">
            <a:tbl>
              <a:tblPr/>
              <a:tblGrid>
                <a:gridCol w="5832648"/>
              </a:tblGrid>
              <a:tr h="0">
                <a:tc>
                  <a:txBody>
                    <a:bodyPr/>
                    <a:lstStyle/>
                    <a:p>
                      <a:r>
                        <a:rPr lang="pt-BR" sz="2200" b="1" u="sng" dirty="0" smtClean="0">
                          <a:solidFill>
                            <a:srgbClr val="CC3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Descanso Semanal Remunerado – DSR.</a:t>
                      </a:r>
                      <a:endParaRPr lang="pt-BR" sz="2200" b="1" u="sng" dirty="0">
                        <a:solidFill>
                          <a:srgbClr val="CC3F5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107504" y="1657245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O que é:</a:t>
            </a:r>
            <a:r>
              <a:rPr lang="pt-BR" dirty="0" smtClean="0"/>
              <a:t> 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Repouso semanal é uma medida sócio-recreativa que visa à recuperação física e mental do trabalhador. O repouso semanal é remunerado e pago pelo empregador.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Como funciona:</a:t>
            </a:r>
            <a:r>
              <a:rPr lang="pt-BR" dirty="0" smtClean="0"/>
              <a:t> 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 cada período de 24 horas consecutivas, o trabalhador passa a ter direito ao repouso semanal remunerado que deve coincidir, preferencialmente, no todo ou em parte, com o domingo.</a:t>
            </a:r>
          </a:p>
          <a:p>
            <a:pPr algn="just"/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Quem tem direito: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Todo o trabalhador com carteira de trabalho assinada.</a:t>
            </a:r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93038"/>
            <a:ext cx="3168352" cy="216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 descr="http://www.premiumcontabil.com.br/images/img-repousoSemanalRemunerad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3544" y="1178823"/>
            <a:ext cx="1472952" cy="972149"/>
          </a:xfrm>
          <a:prstGeom prst="rect">
            <a:avLst/>
          </a:prstGeom>
          <a:noFill/>
        </p:spPr>
      </p:pic>
      <p:pic>
        <p:nvPicPr>
          <p:cNvPr id="11" name="Picture 3" descr="http://www.premiumcontabil.com.br/images/img-repousoSemanalRemunerad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62" y="5634065"/>
            <a:ext cx="1224136" cy="807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59632" y="234007"/>
            <a:ext cx="6705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DSR - Descanso Semanal Remunerado: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2008" y="1485939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Nos serviços que exigirem trabalho aos domingos (exceção feita aos elencos de teatro e congêneres), o descanso semanal deverá ser realizado em sistema de revezamento constante, fixada em escala mensalmente organizada e sujeita à fiscalização. Para isso, é ainda necessária autorização prévia da autoridade trabalhista competente.</a:t>
            </a:r>
          </a:p>
          <a:p>
            <a:pPr algn="just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Se não houver remanejamento, e o trabalhador não tiver acesso a um dia semanal de repouso, este deve ser pago com o dobro do valor do dia normal, além do valor do repouso.</a:t>
            </a:r>
          </a:p>
          <a:p>
            <a:pPr algn="just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Faltas injustificadas nos dias que antecedem ao repouso semanal não implica na perda do direito à ele. Mas, neste caso perderá o direito à remuneração pelo dia de descanso semanal.</a:t>
            </a:r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07504" y="1124744"/>
          <a:ext cx="5832648" cy="430530"/>
        </p:xfrm>
        <a:graphic>
          <a:graphicData uri="http://schemas.openxmlformats.org/drawingml/2006/table">
            <a:tbl>
              <a:tblPr/>
              <a:tblGrid>
                <a:gridCol w="5832648"/>
              </a:tblGrid>
              <a:tr h="0">
                <a:tc>
                  <a:txBody>
                    <a:bodyPr/>
                    <a:lstStyle/>
                    <a:p>
                      <a:r>
                        <a:rPr lang="pt-BR" sz="2200" b="1" u="sng" dirty="0" smtClean="0">
                          <a:solidFill>
                            <a:srgbClr val="CC3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Descanso Semanal Remunerado – DSR.</a:t>
                      </a:r>
                      <a:endParaRPr lang="pt-BR" sz="2200" b="1" u="sng" dirty="0">
                        <a:solidFill>
                          <a:srgbClr val="CC3F5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 descr="http://www.premiumcontabil.com.br/images/img-repousoSemanalRemunera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407779"/>
            <a:ext cx="1584176" cy="1045557"/>
          </a:xfrm>
          <a:prstGeom prst="rect">
            <a:avLst/>
          </a:prstGeom>
          <a:noFill/>
        </p:spPr>
      </p:pic>
      <p:pic>
        <p:nvPicPr>
          <p:cNvPr id="11" name="Picture 3" descr="http://www.premiumcontabil.com.br/images/img-repousoSemanalRemunera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7600" y="1124744"/>
            <a:ext cx="1040904" cy="686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59632" y="234007"/>
            <a:ext cx="6705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DSR - Descanso Semanal Remunerado: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45114" y="1628800"/>
            <a:ext cx="903649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 Descanso Semanal Remunerada tem sua previsão legal sustentada no art. 1º a Lei 605/49.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Todo empregado tem direito ao repouso semanal remunerado de vinte e quatro horas consecutivas, preferentemente aos domingos e, nos limites das exigências técnicas das empresas, nos feriados civis e religiosos, de acordo com a tradição local".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No inciso XV da CF/88.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 " repouso semanal remunerado, preferencialmente aos domingos".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Na CLT 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Art. 67.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Será assegurado a todo empregado um descanso semanal de 24 (vinte e quatro) horas consecutivas, o qual, salvo motivo de conveniência pública ou necessidade imperiosa do serviço, deverá coincidir com o domingo, no todo ou em parte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".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pt-BR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7504" y="1124744"/>
          <a:ext cx="5832648" cy="430530"/>
        </p:xfrm>
        <a:graphic>
          <a:graphicData uri="http://schemas.openxmlformats.org/drawingml/2006/table">
            <a:tbl>
              <a:tblPr/>
              <a:tblGrid>
                <a:gridCol w="5832648"/>
              </a:tblGrid>
              <a:tr h="0">
                <a:tc>
                  <a:txBody>
                    <a:bodyPr/>
                    <a:lstStyle/>
                    <a:p>
                      <a:r>
                        <a:rPr lang="pt-BR" sz="2200" b="1" u="sng" dirty="0" smtClean="0">
                          <a:solidFill>
                            <a:srgbClr val="CC3F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Descanso Semanal Remunerado – DSR.</a:t>
                      </a:r>
                      <a:endParaRPr lang="pt-BR" sz="2200" b="1" u="sng" dirty="0">
                        <a:solidFill>
                          <a:srgbClr val="CC3F5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3" descr="http://www.premiumcontabil.com.br/images/img-repousoSemanalRemunera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1616" y="1124744"/>
            <a:ext cx="896888" cy="576064"/>
          </a:xfrm>
          <a:prstGeom prst="rect">
            <a:avLst/>
          </a:prstGeom>
          <a:noFill/>
        </p:spPr>
      </p:pic>
      <p:pic>
        <p:nvPicPr>
          <p:cNvPr id="10" name="Picture 3" descr="http://www.premiumcontabil.com.br/images/img-repousoSemanalRemunerad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55" y="5974552"/>
            <a:ext cx="773794" cy="497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7612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28708"/>
            <a:ext cx="1152128" cy="122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941168"/>
            <a:ext cx="1795462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7511" y="2116807"/>
            <a:ext cx="58388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79512" y="126876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Estou construindo mais slides para as próximas aulas.</a:t>
            </a:r>
          </a:p>
          <a:p>
            <a:pPr algn="just"/>
            <a:r>
              <a:rPr lang="pt-BR" sz="24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 enquanto estamos em dia.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3591071" y="5867980"/>
            <a:ext cx="5229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2B4475"/>
              </a:buClr>
            </a:pPr>
            <a:r>
              <a:rPr lang="pt-BR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pt-BR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</a:t>
            </a:r>
            <a:r>
              <a:rPr lang="pt-BR" b="1" i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Luiz Cláudio Brites Lobato</a:t>
            </a:r>
            <a:endParaRPr lang="pt-BR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ítulo 3"/>
          <p:cNvSpPr>
            <a:spLocks noGrp="1"/>
          </p:cNvSpPr>
          <p:nvPr>
            <p:ph type="title"/>
          </p:nvPr>
        </p:nvSpPr>
        <p:spPr>
          <a:xfrm>
            <a:off x="971600" y="80772"/>
            <a:ext cx="8085584" cy="792088"/>
          </a:xfrm>
        </p:spPr>
        <p:txBody>
          <a:bodyPr/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GST1141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Rotinas de Administração de Pessoal – folha. 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9176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OBJETIVO GERAL: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4785395"/>
          </a:xfrm>
        </p:spPr>
        <p:txBody>
          <a:bodyPr/>
          <a:lstStyle/>
          <a:p>
            <a:pPr algn="just"/>
            <a:r>
              <a:rPr lang="pt-BR" sz="2000" dirty="0" smtClean="0"/>
              <a:t>Fazer com que os alunos tenham habilidades para o exercício das rotinas trabalhistas, envolvendo o empregado e a organização. Dar ao aluno condições de conhecer e aplicar todas as rotinas, envolvendo desde a contratação do empregado até o seu desligamento da organização. </a:t>
            </a:r>
          </a:p>
          <a:p>
            <a:pPr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Os alunos concluintes da disciplina estarão capacitados à elaborem qualquer atividade relacionada ao Setor de Pessoal de uma Organização, evolvendo toda a sistemática de folha de pagamento bem como as rotinas inerentes a administração de pessoal</a:t>
            </a:r>
            <a:r>
              <a:rPr lang="pt-BR" sz="2800" dirty="0" smtClean="0"/>
              <a:t>.</a:t>
            </a:r>
          </a:p>
          <a:p>
            <a:pPr algn="just">
              <a:buNone/>
            </a:pPr>
            <a:endParaRPr lang="pt-B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2558"/>
            <a:ext cx="2376264" cy="223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221088"/>
            <a:ext cx="2890729" cy="2232249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</p:spTree>
    <p:extLst>
      <p:ext uri="{BB962C8B-B14F-4D97-AF65-F5344CB8AC3E}">
        <p14:creationId xmlns="" xmlns:p14="http://schemas.microsoft.com/office/powerpoint/2010/main" val="3436289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OBJETIVOS ESPECÍFICOS: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4785395"/>
          </a:xfrm>
        </p:spPr>
        <p:txBody>
          <a:bodyPr/>
          <a:lstStyle/>
          <a:p>
            <a:r>
              <a:rPr lang="pt-BR" dirty="0" smtClean="0"/>
              <a:t>Realizar as rotinas trabalhistas (admissionais, manutenção e demissionais);</a:t>
            </a:r>
          </a:p>
          <a:p>
            <a:r>
              <a:rPr lang="pt-BR" dirty="0" smtClean="0"/>
              <a:t>Compreender os cálculos trabalhistas;</a:t>
            </a:r>
          </a:p>
          <a:p>
            <a:r>
              <a:rPr lang="pt-BR" dirty="0" smtClean="0"/>
              <a:t>Conhecer a carga tributária trabalhista e </a:t>
            </a:r>
          </a:p>
          <a:p>
            <a:r>
              <a:rPr lang="pt-BR" dirty="0" smtClean="0"/>
              <a:t>Administrar os processos de obrigações acessórias trabalhistas.</a:t>
            </a:r>
          </a:p>
          <a:p>
            <a:pPr algn="just">
              <a:buNone/>
            </a:pPr>
            <a:endParaRPr lang="pt-B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3356991"/>
            <a:ext cx="2880320" cy="270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98010"/>
            <a:ext cx="3744416" cy="2891474"/>
          </a:xfrm>
          <a:prstGeom prst="rect">
            <a:avLst/>
          </a:prstGeom>
          <a:noFill/>
        </p:spPr>
      </p:pic>
      <p:pic>
        <p:nvPicPr>
          <p:cNvPr id="7" name="Picture 5" descr="https://catracalivre.com.br/wp-content/uploads/2010/01/livro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4624"/>
            <a:ext cx="1368153" cy="1005694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</p:spTree>
    <p:extLst>
      <p:ext uri="{BB962C8B-B14F-4D97-AF65-F5344CB8AC3E}">
        <p14:creationId xmlns="" xmlns:p14="http://schemas.microsoft.com/office/powerpoint/2010/main" val="3436289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5113" y="1070666"/>
            <a:ext cx="507605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   Rotinas Admissionais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1.1  Admissão de empregados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1.2  Contrato de Trabalho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1.3  Ocorrências no Contrato de Trabalho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1.4  Salário X Remuneração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1.5  DSR - Descanso Semanal Remunerado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   Verbas Adicionais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2.1  Insalubridade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2.2  Periculosidade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2.3  Adicional Noturno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2.4  Hora Extra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   Benefícios Previdenciários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3.1  Salário Família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3.2  Salário Maternidade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   Descontos na Folha de Pagamento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4.1  Faltas e Atrasos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4.2  Pensão Alimentícia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4.3  Adiantamento de Salário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4.4  Vale Transporte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4.5  Sindicato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    Carga Tributária Trabalhista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5.1  Contribuição Previdenciária do Empregado e do Empregador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5.2  Fundo de Garantia por Tempo de Serviço - FGTS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5.3  Imposto de Renda Retido na Fonte - IRRF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5.4  Tabela de Incidências Trabalhistas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39952" y="1189776"/>
            <a:ext cx="5004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6.    Rotinas de Férias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6.1  Remuneração das Férias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6.2  Adicional de 1/3 de Férias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6.3  Abono Pecuniário de Férias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7.    13º Salário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7.1  Encargos sobre o 13º Salário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7.2  Calculo da Folha de Pagamento do 13º Salário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    Rotinas Demissionais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8.1  Modalidades Habituais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8.2  Modalidades Especiais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8.3  Verbas Rescisórias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8.4  Homologação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8.5  Seguro Desemprego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9.    Obrigações Acessórias Trabalhistas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9.1  CAGED       9.2  RAIS       9.3  DIRF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9.4  CONECTIVIDADE SOCIAL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9.5  SEFIP      9.6  E-Social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10.  Sistema de Folha de Pagamento Informatizado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143964"/>
            <a:ext cx="1512168" cy="12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CONTEÚDO PROGRAMADO: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Image result for LIV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373216"/>
            <a:ext cx="3028950" cy="1127252"/>
          </a:xfrm>
          <a:prstGeom prst="rect">
            <a:avLst/>
          </a:prstGeom>
          <a:noFill/>
        </p:spPr>
      </p:pic>
      <p:pic>
        <p:nvPicPr>
          <p:cNvPr id="3" name="Picture 2" descr="Image result for LIV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373216"/>
            <a:ext cx="3028950" cy="1127252"/>
          </a:xfrm>
          <a:prstGeom prst="rect">
            <a:avLst/>
          </a:prstGeom>
          <a:noFill/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REFERÊNCIAS: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1188035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Indicação do material didático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Aristeu de Oliveira, Manual de Prática Trabalhista, editora: Atlas, edição: 49, ano: 2014.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	capítulo: 2 Folha de Pagamento, 108 - Parte I,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	 capítulo: 12 Rescisão do Contrato de Trabalho, 510 - Parte I,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	 capítulo: 19 Multa Trabalhista, 699,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Roni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Genicolo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Garcia, Manual de Rotinas Trabalhistas, editora: Atlas, edição: 8, ano:2014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	 capítulo: 4 Suspensão e Interrupção do Contrato de Trabalho: Faltas. Licenças. Férias, 201,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	 capítulo: 8 Extinção do Contrato de Trabalho, 357,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endParaRPr lang="pt-BR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Bibliografia básica</a:t>
            </a:r>
          </a:p>
          <a:p>
            <a:endParaRPr lang="pt-B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600" dirty="0" smtClean="0">
                <a:latin typeface="Calibri" pitchFamily="34" charset="0"/>
                <a:cs typeface="Calibri" pitchFamily="34" charset="0"/>
              </a:rPr>
              <a:t>FILHO, José Gomes Pacheco. KRUGER, Samuel. ESOCIAL: Modernidade na Prestação de Informações ao Governo Federal. São Paulo: Atlas, 2015.</a:t>
            </a:r>
          </a:p>
          <a:p>
            <a:pPr algn="just"/>
            <a:r>
              <a:rPr lang="pt-BR" sz="1600" dirty="0" smtClean="0">
                <a:latin typeface="Calibri" pitchFamily="34" charset="0"/>
                <a:cs typeface="Calibri" pitchFamily="34" charset="0"/>
              </a:rPr>
              <a:t>OLIVEIRA, Aristeu de. Cálculos Trabalhistas. 27.ed. São Paulo: Atlas, 2015.</a:t>
            </a:r>
          </a:p>
          <a:p>
            <a:pPr algn="just"/>
            <a:r>
              <a:rPr lang="pt-BR" sz="1600" dirty="0" smtClean="0">
                <a:latin typeface="Calibri" pitchFamily="34" charset="0"/>
                <a:cs typeface="Calibri" pitchFamily="34" charset="0"/>
              </a:rPr>
              <a:t>OLIVEIRA, Aristeu de. </a:t>
            </a:r>
            <a:r>
              <a:rPr lang="pt-BR" sz="1600" dirty="0" err="1" smtClean="0">
                <a:latin typeface="Calibri" pitchFamily="34" charset="0"/>
                <a:cs typeface="Calibri" pitchFamily="34" charset="0"/>
              </a:rPr>
              <a:t>eSOCIAL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: Sistema de Escrituração Digital das Obrigações Fiscais, Previdenciárias e Trabalhistas. São Paulo: Atlas, 2015.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8309" name="Picture 5" descr="https://catracalivre.com.br/wp-content/uploads/2010/01/livro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4624"/>
            <a:ext cx="1368153" cy="1005694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CONTEXTUALIZAÇÃO: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1124744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organização industrial do trabalho foi gerada a partir de conflitos entre trabalhadores e patrões. Desde a Revolução Industrial, a normalização do trabalho tem sido feita pelo Estado, visando um equilíbrio de poder entre patrões e empregados. As relações do trabalho têm sofrido transformações ao longo do tempo, frutos de fatores como, crise econômica, globalização, desenvolvimento tecnológico, competição industrial, desemprego, etc.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Ocorrem duas formas para a adaptação da legislação trabalhista às necessidades atuais de mercado: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Desregulamentação: eliminar a maior parte das leis que regulamentam o trabalho, que passariam e conter apenas princípios fundamentais norteadores dessas relações;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Flexibilização: adaptação das normas trabalhistas às realidades sociais.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573793"/>
            <a:ext cx="1008112" cy="89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CONTEXTUALIZAÇÃO: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294016"/>
            <a:ext cx="91440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dirty="0" smtClean="0"/>
              <a:t>No Brasil a Legislação trabalhista tradicional e rígida.  Em 1998, primeiros passos para flexibilização, com a introdução dos seguintes institutos:</a:t>
            </a:r>
          </a:p>
          <a:p>
            <a:pPr algn="just"/>
            <a:endParaRPr lang="pt-BR" sz="2100" dirty="0" smtClean="0"/>
          </a:p>
          <a:p>
            <a:pPr algn="just"/>
            <a:r>
              <a:rPr lang="pt-BR" sz="2100" dirty="0" smtClean="0"/>
              <a:t>• Contrato por prazo determinado (Lei nº. 9.601/98)</a:t>
            </a:r>
          </a:p>
          <a:p>
            <a:pPr algn="just"/>
            <a:endParaRPr lang="pt-BR" sz="2100" dirty="0" smtClean="0"/>
          </a:p>
          <a:p>
            <a:pPr algn="just"/>
            <a:r>
              <a:rPr lang="pt-BR" sz="2100" dirty="0" smtClean="0"/>
              <a:t>• Banco de horas (Lei nº. 9.601/98 e Medida Provisória (MP) nº. 1.709/98)</a:t>
            </a:r>
          </a:p>
          <a:p>
            <a:pPr algn="just"/>
            <a:endParaRPr lang="pt-BR" sz="2100" dirty="0" smtClean="0"/>
          </a:p>
          <a:p>
            <a:pPr algn="just"/>
            <a:r>
              <a:rPr lang="pt-BR" sz="2100" dirty="0" smtClean="0"/>
              <a:t>• Contrato por tempo parcial (MP nº 1.709/98) e;</a:t>
            </a:r>
          </a:p>
          <a:p>
            <a:pPr algn="just"/>
            <a:endParaRPr lang="pt-BR" sz="2100" dirty="0" smtClean="0"/>
          </a:p>
          <a:p>
            <a:pPr algn="just"/>
            <a:r>
              <a:rPr lang="pt-BR" sz="2100" dirty="0" smtClean="0"/>
              <a:t>• Supressão do contrato de trabalho para participação do empregado em cursos ou programas de qualificação profissional (MP nº. 1.726/98)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930949"/>
            <a:ext cx="1728192" cy="154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196752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• Década de 1930: Começa a normalização do trabalho por meio de decretos (</a:t>
            </a:r>
            <a:r>
              <a:rPr lang="pt-BR" sz="2000" dirty="0" err="1" smtClean="0"/>
              <a:t>Getulismo</a:t>
            </a:r>
            <a:r>
              <a:rPr lang="pt-BR" sz="2000" dirty="0" smtClean="0"/>
              <a:t>).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Surge a figura do chefe de pessoal: criação do Departamento Nacional do Trabalho; férias; CTPS: Carteira de Trabalho e Previdência Social (Carteira Profissional), regulamentação dos horários de trabalho; comissões mistas de conciliação, precursoras das atuais Juntas de Conciliação e Julgamento (JCJ), da Justiça do Trabalho; regulamentação sobre o trabalho do menor; o Ministério do Trabalho. 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Década de 1940: Entra em vigor em 1943, o Decreto-Lei nº. 5.452, em vigor até hoje, que aprovou a Consolidação das Leis do Trabalho (CLT), que reuniu todas as normas trabalhistas até então existentes.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Década de 1950: Surgem as primeiras tensões trabalhistas com a instalação do parque industrial brasileiro (governo de Juscelino Kubitschek).</a:t>
            </a:r>
          </a:p>
          <a:p>
            <a:pPr algn="just"/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CONTEXTUALIZAÇÃO: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02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1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1513</Words>
  <Application>Microsoft Office PowerPoint</Application>
  <PresentationFormat>Apresentação na tela (4:3)</PresentationFormat>
  <Paragraphs>209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1_Tema1</vt:lpstr>
      <vt:lpstr>Slide 1</vt:lpstr>
      <vt:lpstr>GST1141 Rotinas de Administração de Pessoal – folha. </vt:lpstr>
      <vt:lpstr>OBJETIVO GERAL:</vt:lpstr>
      <vt:lpstr>OBJETIVOS ESPECÍFICOS:</vt:lpstr>
      <vt:lpstr>CONTEÚDO PROGRAMADO:</vt:lpstr>
      <vt:lpstr>REFERÊNCIAS:</vt:lpstr>
      <vt:lpstr>CONTEXTUALIZAÇÃO:</vt:lpstr>
      <vt:lpstr>CONTEXTUALIZAÇÃO:</vt:lpstr>
      <vt:lpstr>CONTEXTUALIZAÇÃO:</vt:lpstr>
      <vt:lpstr>CONTEXTUALIZAÇÃO:</vt:lpstr>
      <vt:lpstr>CONTEXTUALIZAÇÃO:</vt:lpstr>
      <vt:lpstr>AULA 01: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GST1141 Rotinas de Administração de Pessoal – folha.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de Processos - GST</dc:title>
  <dc:creator>Roberson</dc:creator>
  <cp:lastModifiedBy>maq</cp:lastModifiedBy>
  <cp:revision>43</cp:revision>
  <dcterms:created xsi:type="dcterms:W3CDTF">2014-03-11T05:23:22Z</dcterms:created>
  <dcterms:modified xsi:type="dcterms:W3CDTF">2016-02-21T15:42:15Z</dcterms:modified>
</cp:coreProperties>
</file>