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844" r:id="rId1"/>
  </p:sldMasterIdLst>
  <p:notesMasterIdLst>
    <p:notesMasterId r:id="rId64"/>
  </p:notesMasterIdLst>
  <p:handoutMasterIdLst>
    <p:handoutMasterId r:id="rId65"/>
  </p:handoutMasterIdLst>
  <p:sldIdLst>
    <p:sldId id="330" r:id="rId2"/>
    <p:sldId id="331" r:id="rId3"/>
    <p:sldId id="332" r:id="rId4"/>
    <p:sldId id="306" r:id="rId5"/>
    <p:sldId id="338" r:id="rId6"/>
    <p:sldId id="300" r:id="rId7"/>
    <p:sldId id="323" r:id="rId8"/>
    <p:sldId id="324" r:id="rId9"/>
    <p:sldId id="339" r:id="rId10"/>
    <p:sldId id="308" r:id="rId11"/>
    <p:sldId id="316" r:id="rId12"/>
    <p:sldId id="328" r:id="rId13"/>
    <p:sldId id="327" r:id="rId14"/>
    <p:sldId id="329" r:id="rId15"/>
    <p:sldId id="315" r:id="rId16"/>
    <p:sldId id="326" r:id="rId17"/>
    <p:sldId id="305" r:id="rId18"/>
    <p:sldId id="340" r:id="rId19"/>
    <p:sldId id="342" r:id="rId20"/>
    <p:sldId id="343" r:id="rId21"/>
    <p:sldId id="344" r:id="rId22"/>
    <p:sldId id="341" r:id="rId23"/>
    <p:sldId id="361" r:id="rId24"/>
    <p:sldId id="362" r:id="rId25"/>
    <p:sldId id="363" r:id="rId26"/>
    <p:sldId id="346" r:id="rId27"/>
    <p:sldId id="347" r:id="rId28"/>
    <p:sldId id="364" r:id="rId29"/>
    <p:sldId id="365" r:id="rId30"/>
    <p:sldId id="366" r:id="rId31"/>
    <p:sldId id="348" r:id="rId32"/>
    <p:sldId id="349" r:id="rId33"/>
    <p:sldId id="350" r:id="rId34"/>
    <p:sldId id="351" r:id="rId35"/>
    <p:sldId id="352" r:id="rId36"/>
    <p:sldId id="353" r:id="rId37"/>
    <p:sldId id="358" r:id="rId38"/>
    <p:sldId id="368" r:id="rId39"/>
    <p:sldId id="367" r:id="rId40"/>
    <p:sldId id="369" r:id="rId41"/>
    <p:sldId id="370" r:id="rId42"/>
    <p:sldId id="371" r:id="rId43"/>
    <p:sldId id="372" r:id="rId44"/>
    <p:sldId id="374" r:id="rId45"/>
    <p:sldId id="375" r:id="rId46"/>
    <p:sldId id="376" r:id="rId47"/>
    <p:sldId id="373" r:id="rId48"/>
    <p:sldId id="377" r:id="rId49"/>
    <p:sldId id="386" r:id="rId50"/>
    <p:sldId id="387" r:id="rId51"/>
    <p:sldId id="388" r:id="rId52"/>
    <p:sldId id="389" r:id="rId53"/>
    <p:sldId id="390" r:id="rId54"/>
    <p:sldId id="392" r:id="rId55"/>
    <p:sldId id="391" r:id="rId56"/>
    <p:sldId id="380" r:id="rId57"/>
    <p:sldId id="381" r:id="rId58"/>
    <p:sldId id="382" r:id="rId59"/>
    <p:sldId id="384" r:id="rId60"/>
    <p:sldId id="379" r:id="rId61"/>
    <p:sldId id="393" r:id="rId62"/>
    <p:sldId id="385" r:id="rId63"/>
  </p:sldIdLst>
  <p:sldSz cx="9144000" cy="5143500" type="screen16x9"/>
  <p:notesSz cx="6858000" cy="9144000"/>
  <p:defaultTextStyle>
    <a:defPPr>
      <a:defRPr lang="en-US"/>
    </a:defPPr>
    <a:lvl1pPr algn="l" defTabSz="455613" rtl="0" fontAlgn="base">
      <a:spcBef>
        <a:spcPct val="0"/>
      </a:spcBef>
      <a:spcAft>
        <a:spcPct val="0"/>
      </a:spcAft>
      <a:defRPr kern="1200">
        <a:solidFill>
          <a:schemeClr val="tx1"/>
        </a:solidFill>
        <a:latin typeface="Calibri" pitchFamily="34" charset="0"/>
        <a:ea typeface="MS PGothic" pitchFamily="34" charset="-128"/>
        <a:cs typeface="+mn-cs"/>
      </a:defRPr>
    </a:lvl1pPr>
    <a:lvl2pPr marL="455613" indent="1588" algn="l" defTabSz="455613" rtl="0" fontAlgn="base">
      <a:spcBef>
        <a:spcPct val="0"/>
      </a:spcBef>
      <a:spcAft>
        <a:spcPct val="0"/>
      </a:spcAft>
      <a:defRPr kern="1200">
        <a:solidFill>
          <a:schemeClr val="tx1"/>
        </a:solidFill>
        <a:latin typeface="Calibri" pitchFamily="34" charset="0"/>
        <a:ea typeface="MS PGothic" pitchFamily="34" charset="-128"/>
        <a:cs typeface="+mn-cs"/>
      </a:defRPr>
    </a:lvl2pPr>
    <a:lvl3pPr marL="912813" indent="1588" algn="l" defTabSz="455613" rtl="0" fontAlgn="base">
      <a:spcBef>
        <a:spcPct val="0"/>
      </a:spcBef>
      <a:spcAft>
        <a:spcPct val="0"/>
      </a:spcAft>
      <a:defRPr kern="1200">
        <a:solidFill>
          <a:schemeClr val="tx1"/>
        </a:solidFill>
        <a:latin typeface="Calibri" pitchFamily="34" charset="0"/>
        <a:ea typeface="MS PGothic" pitchFamily="34" charset="-128"/>
        <a:cs typeface="+mn-cs"/>
      </a:defRPr>
    </a:lvl3pPr>
    <a:lvl4pPr marL="1370013" indent="1588" algn="l" defTabSz="455613" rtl="0" fontAlgn="base">
      <a:spcBef>
        <a:spcPct val="0"/>
      </a:spcBef>
      <a:spcAft>
        <a:spcPct val="0"/>
      </a:spcAft>
      <a:defRPr kern="1200">
        <a:solidFill>
          <a:schemeClr val="tx1"/>
        </a:solidFill>
        <a:latin typeface="Calibri" pitchFamily="34" charset="0"/>
        <a:ea typeface="MS PGothic" pitchFamily="34" charset="-128"/>
        <a:cs typeface="+mn-cs"/>
      </a:defRPr>
    </a:lvl4pPr>
    <a:lvl5pPr marL="1827213" indent="1588" algn="l" defTabSz="455613"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 xmlns:p15="http://schemas.microsoft.com/office/powerpoint/2012/main">
        <p15:guide id="1" orient="horz" pos="259" userDrawn="1">
          <p15:clr>
            <a:srgbClr val="A4A3A4"/>
          </p15:clr>
        </p15:guide>
        <p15:guide id="4" pos="5534" userDrawn="1">
          <p15:clr>
            <a:srgbClr val="A4A3A4"/>
          </p15:clr>
        </p15:guide>
        <p15:guide id="5" orient="horz" pos="2867" userDrawn="1">
          <p15:clr>
            <a:srgbClr val="A4A3A4"/>
          </p15:clr>
        </p15:guide>
        <p15:guide id="7" pos="226" userDrawn="1">
          <p15:clr>
            <a:srgbClr val="A4A3A4"/>
          </p15:clr>
        </p15:guide>
        <p15:guide id="8" userDrawn="1">
          <p15:clr>
            <a:srgbClr val="000000"/>
          </p15:clr>
        </p15:guide>
        <p15:guide id="9" orient="horz" userDrawn="1">
          <p15:clr>
            <a:srgbClr val="000000"/>
          </p15:clr>
        </p15:guide>
        <p15:guide id="10" orient="horz" pos="3240" userDrawn="1">
          <p15:clr>
            <a:srgbClr val="000000"/>
          </p15:clr>
        </p15:guide>
        <p15:guide id="11" pos="5760" userDrawn="1">
          <p15:clr>
            <a:srgbClr val="000000"/>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157D64"/>
    <a:srgbClr val="FDFDFD"/>
    <a:srgbClr val="213F5E"/>
    <a:srgbClr val="F8F8F8"/>
    <a:srgbClr val="219D93"/>
    <a:srgbClr val="2ABEB1"/>
    <a:srgbClr val="25AEA3"/>
    <a:srgbClr val="004E62"/>
    <a:srgbClr val="006580"/>
    <a:srgbClr val="EAAC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Estilo Médio 2 - Ênfas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61" autoAdjust="0"/>
    <p:restoredTop sz="93559" autoAdjust="0"/>
  </p:normalViewPr>
  <p:slideViewPr>
    <p:cSldViewPr snapToGrid="0" snapToObjects="1">
      <p:cViewPr>
        <p:scale>
          <a:sx n="125" d="100"/>
          <a:sy n="125" d="100"/>
        </p:scale>
        <p:origin x="-114" y="-288"/>
      </p:cViewPr>
      <p:guideLst>
        <p:guide orient="horz" pos="259"/>
        <p:guide orient="horz" pos="2867"/>
        <p:guide orient="horz"/>
        <p:guide orient="horz" pos="3240"/>
        <p:guide pos="5534"/>
        <p:guide pos="226"/>
        <p:guide/>
        <p:guide pos="5760"/>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p:cViewPr varScale="1">
        <p:scale>
          <a:sx n="58" d="100"/>
          <a:sy n="58" d="100"/>
        </p:scale>
        <p:origin x="2808" y="72"/>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42B43C5-6F52-AD40-A97F-6E8DC5AF1C1A}" type="datetimeFigureOut">
              <a:rPr lang="en-US" smtClean="0"/>
              <a:pPr/>
              <a:t>9/7/2018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56A60AB-6121-1D4C-9565-E7EB4E0D1A5B}" type="slidenum">
              <a:rPr lang="en-US" smtClean="0"/>
              <a:pPr/>
              <a:t>‹nº›</a:t>
            </a:fld>
            <a:endParaRPr lang="en-US"/>
          </a:p>
        </p:txBody>
      </p:sp>
    </p:spTree>
    <p:extLst>
      <p:ext uri="{BB962C8B-B14F-4D97-AF65-F5344CB8AC3E}">
        <p14:creationId xmlns="" xmlns:p14="http://schemas.microsoft.com/office/powerpoint/2010/main" val="595298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456977">
              <a:defRPr sz="1200">
                <a:latin typeface="Calibri"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3F3EF2BD-F832-4131-93A4-A20917D2CFF3}" type="datetimeFigureOut">
              <a:rPr lang="en-US"/>
              <a:pPr>
                <a:defRPr/>
              </a:pPr>
              <a:t>9/7/2018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noProof="0" smtClean="0"/>
              <a:t>Click to edit Master text styles</a:t>
            </a:r>
          </a:p>
          <a:p>
            <a:pPr lvl="1"/>
            <a:r>
              <a:rPr lang="x-none" noProof="0" smtClean="0"/>
              <a:t>Second level</a:t>
            </a:r>
          </a:p>
          <a:p>
            <a:pPr lvl="2"/>
            <a:r>
              <a:rPr lang="x-none" noProof="0" smtClean="0"/>
              <a:t>Third level</a:t>
            </a:r>
          </a:p>
          <a:p>
            <a:pPr lvl="3"/>
            <a:r>
              <a:rPr lang="x-none" noProof="0" smtClean="0"/>
              <a:t>Fourth level</a:t>
            </a:r>
          </a:p>
          <a:p>
            <a:pPr lvl="4"/>
            <a:r>
              <a:rPr lang="x-none" noProof="0" smtClean="0"/>
              <a:t>Fifth level</a:t>
            </a:r>
            <a:endParaRPr 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456977">
              <a:defRPr sz="1200">
                <a:latin typeface="Calibri"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F7747FA5-7DBF-4787-98CD-3C5843D2809D}" type="slidenum">
              <a:rPr lang="en-US"/>
              <a:pPr>
                <a:defRPr/>
              </a:pPr>
              <a:t>‹nº›</a:t>
            </a:fld>
            <a:endParaRPr lang="en-US"/>
          </a:p>
        </p:txBody>
      </p:sp>
    </p:spTree>
    <p:extLst>
      <p:ext uri="{BB962C8B-B14F-4D97-AF65-F5344CB8AC3E}">
        <p14:creationId xmlns="" xmlns:p14="http://schemas.microsoft.com/office/powerpoint/2010/main" val="1965177058"/>
      </p:ext>
    </p:extLst>
  </p:cSld>
  <p:clrMap bg1="lt1" tx1="dk1" bg2="lt2" tx2="dk2" accent1="accent1" accent2="accent2" accent3="accent3" accent4="accent4" accent5="accent5" accent6="accent6" hlink="hlink" folHlink="folHlink"/>
  <p:notesStyle>
    <a:lvl1pPr algn="l" defTabSz="455613"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5613" algn="l" defTabSz="455613"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2813" algn="l" defTabSz="455613"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0013" algn="l" defTabSz="455613"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7213" algn="l" defTabSz="455613"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4896" algn="l" defTabSz="456977" rtl="0" eaLnBrk="1" latinLnBrk="0" hangingPunct="1">
      <a:defRPr sz="1200" kern="1200">
        <a:solidFill>
          <a:schemeClr val="tx1"/>
        </a:solidFill>
        <a:latin typeface="+mn-lt"/>
        <a:ea typeface="+mn-ea"/>
        <a:cs typeface="+mn-cs"/>
      </a:defRPr>
    </a:lvl6pPr>
    <a:lvl7pPr marL="2741876" algn="l" defTabSz="456977" rtl="0" eaLnBrk="1" latinLnBrk="0" hangingPunct="1">
      <a:defRPr sz="1200" kern="1200">
        <a:solidFill>
          <a:schemeClr val="tx1"/>
        </a:solidFill>
        <a:latin typeface="+mn-lt"/>
        <a:ea typeface="+mn-ea"/>
        <a:cs typeface="+mn-cs"/>
      </a:defRPr>
    </a:lvl7pPr>
    <a:lvl8pPr marL="3198856" algn="l" defTabSz="456977" rtl="0" eaLnBrk="1" latinLnBrk="0" hangingPunct="1">
      <a:defRPr sz="1200" kern="1200">
        <a:solidFill>
          <a:schemeClr val="tx1"/>
        </a:solidFill>
        <a:latin typeface="+mn-lt"/>
        <a:ea typeface="+mn-ea"/>
        <a:cs typeface="+mn-cs"/>
      </a:defRPr>
    </a:lvl8pPr>
    <a:lvl9pPr marL="3655835" algn="l" defTabSz="456977"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Visão 2020">
    <p:spTree>
      <p:nvGrpSpPr>
        <p:cNvPr id="1" name=""/>
        <p:cNvGrpSpPr/>
        <p:nvPr/>
      </p:nvGrpSpPr>
      <p:grpSpPr>
        <a:xfrm>
          <a:off x="0" y="0"/>
          <a:ext cx="0" cy="0"/>
          <a:chOff x="0" y="0"/>
          <a:chExt cx="0" cy="0"/>
        </a:xfrm>
      </p:grpSpPr>
      <p:pic>
        <p:nvPicPr>
          <p:cNvPr id="2" name="Imagem 1"/>
          <p:cNvPicPr>
            <a:picLocks noChangeAspect="1"/>
          </p:cNvPicPr>
          <p:nvPr userDrawn="1"/>
        </p:nvPicPr>
        <p:blipFill>
          <a:blip r:embed="rId2"/>
          <a:srcRect/>
          <a:stretch>
            <a:fillRect/>
          </a:stretch>
        </p:blipFill>
        <p:spPr bwMode="auto">
          <a:xfrm>
            <a:off x="-12700" y="1191"/>
            <a:ext cx="9156700" cy="5142309"/>
          </a:xfrm>
          <a:prstGeom prst="rect">
            <a:avLst/>
          </a:prstGeom>
          <a:noFill/>
          <a:ln w="9525">
            <a:noFill/>
            <a:miter lim="800000"/>
            <a:headEnd/>
            <a:tailEnd/>
          </a:ln>
        </p:spPr>
      </p:pic>
      <p:sp>
        <p:nvSpPr>
          <p:cNvPr id="3" name="Retângulo 2"/>
          <p:cNvSpPr/>
          <p:nvPr userDrawn="1"/>
        </p:nvSpPr>
        <p:spPr>
          <a:xfrm>
            <a:off x="-12700" y="2950369"/>
            <a:ext cx="9156700" cy="1457325"/>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schemeClr val="bg1"/>
              </a:solidFill>
            </a:endParaRPr>
          </a:p>
        </p:txBody>
      </p:sp>
      <p:pic>
        <p:nvPicPr>
          <p:cNvPr id="4" name="Imagem 3"/>
          <p:cNvPicPr>
            <a:picLocks noChangeAspect="1"/>
          </p:cNvPicPr>
          <p:nvPr userDrawn="1"/>
        </p:nvPicPr>
        <p:blipFill>
          <a:blip r:embed="rId3"/>
          <a:srcRect/>
          <a:stretch>
            <a:fillRect/>
          </a:stretch>
        </p:blipFill>
        <p:spPr bwMode="auto">
          <a:xfrm>
            <a:off x="107951" y="338138"/>
            <a:ext cx="4498975" cy="1189435"/>
          </a:xfrm>
          <a:prstGeom prst="rect">
            <a:avLst/>
          </a:prstGeom>
          <a:noFill/>
          <a:ln w="9525">
            <a:noFill/>
            <a:miter lim="800000"/>
            <a:headEnd/>
            <a:tailEnd/>
          </a:ln>
        </p:spPr>
      </p:pic>
      <p:sp>
        <p:nvSpPr>
          <p:cNvPr id="5" name="Pentágono 4"/>
          <p:cNvSpPr/>
          <p:nvPr userDrawn="1"/>
        </p:nvSpPr>
        <p:spPr>
          <a:xfrm flipV="1">
            <a:off x="1" y="1835944"/>
            <a:ext cx="5580063" cy="33338"/>
          </a:xfrm>
          <a:prstGeom prst="homePlate">
            <a:avLst/>
          </a:prstGeom>
          <a:solidFill>
            <a:srgbClr val="06334E">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ln>
                <a:solidFill>
                  <a:schemeClr val="tx2">
                    <a:lumMod val="75000"/>
                  </a:schemeClr>
                </a:solidFill>
              </a:ln>
            </a:endParaRPr>
          </a:p>
        </p:txBody>
      </p:sp>
      <p:pic>
        <p:nvPicPr>
          <p:cNvPr id="6" name="Imagem 5"/>
          <p:cNvPicPr>
            <a:picLocks noChangeAspect="1"/>
          </p:cNvPicPr>
          <p:nvPr userDrawn="1"/>
        </p:nvPicPr>
        <p:blipFill>
          <a:blip r:embed="rId4"/>
          <a:srcRect/>
          <a:stretch>
            <a:fillRect/>
          </a:stretch>
        </p:blipFill>
        <p:spPr bwMode="auto">
          <a:xfrm>
            <a:off x="5756275" y="1565672"/>
            <a:ext cx="3206750" cy="571500"/>
          </a:xfrm>
          <a:prstGeom prst="rect">
            <a:avLst/>
          </a:prstGeom>
          <a:noFill/>
          <a:ln w="9525">
            <a:noFill/>
            <a:miter lim="800000"/>
            <a:headEnd/>
            <a:tailEnd/>
          </a:ln>
        </p:spPr>
      </p:pic>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Visão 2020 ">
    <p:spTree>
      <p:nvGrpSpPr>
        <p:cNvPr id="1" name=""/>
        <p:cNvGrpSpPr/>
        <p:nvPr/>
      </p:nvGrpSpPr>
      <p:grpSpPr>
        <a:xfrm>
          <a:off x="0" y="0"/>
          <a:ext cx="0" cy="0"/>
          <a:chOff x="0" y="0"/>
          <a:chExt cx="0" cy="0"/>
        </a:xfrm>
      </p:grpSpPr>
      <p:pic>
        <p:nvPicPr>
          <p:cNvPr id="2" name="Imagem 1"/>
          <p:cNvPicPr>
            <a:picLocks noChangeAspect="1"/>
          </p:cNvPicPr>
          <p:nvPr userDrawn="1"/>
        </p:nvPicPr>
        <p:blipFill>
          <a:blip r:embed="rId2"/>
          <a:srcRect/>
          <a:stretch>
            <a:fillRect/>
          </a:stretch>
        </p:blipFill>
        <p:spPr bwMode="auto">
          <a:xfrm>
            <a:off x="7029450" y="242888"/>
            <a:ext cx="2014538" cy="359569"/>
          </a:xfrm>
          <a:prstGeom prst="rect">
            <a:avLst/>
          </a:prstGeom>
          <a:noFill/>
          <a:ln w="9525">
            <a:noFill/>
            <a:miter lim="800000"/>
            <a:headEnd/>
            <a:tailEnd/>
          </a:ln>
        </p:spPr>
      </p:pic>
      <p:sp>
        <p:nvSpPr>
          <p:cNvPr id="3" name="Retângulo 2"/>
          <p:cNvSpPr/>
          <p:nvPr userDrawn="1"/>
        </p:nvSpPr>
        <p:spPr>
          <a:xfrm>
            <a:off x="-20638" y="9526"/>
            <a:ext cx="6329363" cy="756047"/>
          </a:xfrm>
          <a:prstGeom prst="rect">
            <a:avLst/>
          </a:prstGeom>
          <a:solidFill>
            <a:srgbClr val="083E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4" name="Retângulo 3"/>
          <p:cNvSpPr/>
          <p:nvPr userDrawn="1"/>
        </p:nvSpPr>
        <p:spPr>
          <a:xfrm>
            <a:off x="6326188" y="9526"/>
            <a:ext cx="195262" cy="756047"/>
          </a:xfrm>
          <a:prstGeom prst="rect">
            <a:avLst/>
          </a:prstGeom>
          <a:solidFill>
            <a:srgbClr val="B0E2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5" name="Retângulo 4"/>
          <p:cNvSpPr/>
          <p:nvPr userDrawn="1"/>
        </p:nvSpPr>
        <p:spPr>
          <a:xfrm>
            <a:off x="6538913" y="9526"/>
            <a:ext cx="196850" cy="756047"/>
          </a:xfrm>
          <a:prstGeom prst="rect">
            <a:avLst/>
          </a:prstGeom>
          <a:solidFill>
            <a:srgbClr val="83B3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6" name="Retângulo 5"/>
          <p:cNvSpPr/>
          <p:nvPr userDrawn="1"/>
        </p:nvSpPr>
        <p:spPr>
          <a:xfrm>
            <a:off x="6751638" y="9526"/>
            <a:ext cx="196850" cy="756047"/>
          </a:xfrm>
          <a:prstGeom prst="rect">
            <a:avLst/>
          </a:prstGeom>
          <a:solidFill>
            <a:srgbClr val="30AC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pic>
        <p:nvPicPr>
          <p:cNvPr id="7" name="Imagem 6"/>
          <p:cNvPicPr>
            <a:picLocks noChangeAspect="1"/>
          </p:cNvPicPr>
          <p:nvPr userDrawn="1"/>
        </p:nvPicPr>
        <p:blipFill>
          <a:blip r:embed="rId3"/>
          <a:srcRect/>
          <a:stretch>
            <a:fillRect/>
          </a:stretch>
        </p:blipFill>
        <p:spPr bwMode="auto">
          <a:xfrm>
            <a:off x="0" y="5011341"/>
            <a:ext cx="9144000" cy="128588"/>
          </a:xfrm>
          <a:prstGeom prst="rect">
            <a:avLst/>
          </a:prstGeom>
          <a:noFill/>
          <a:ln w="9525">
            <a:noFill/>
            <a:miter lim="800000"/>
            <a:headEnd/>
            <a:tailEnd/>
          </a:ln>
        </p:spPr>
      </p:pic>
    </p:spTree>
  </p:cSld>
  <p:clrMapOvr>
    <a:masterClrMapping/>
  </p:clrMapOvr>
  <p:transition spd="med">
    <p:fade/>
  </p:transition>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Visão 2020">
    <p:spTree>
      <p:nvGrpSpPr>
        <p:cNvPr id="1" name=""/>
        <p:cNvGrpSpPr/>
        <p:nvPr/>
      </p:nvGrpSpPr>
      <p:grpSpPr>
        <a:xfrm>
          <a:off x="0" y="0"/>
          <a:ext cx="0" cy="0"/>
          <a:chOff x="0" y="0"/>
          <a:chExt cx="0" cy="0"/>
        </a:xfrm>
      </p:grpSpPr>
      <p:pic>
        <p:nvPicPr>
          <p:cNvPr id="2" name="Imagem 1"/>
          <p:cNvPicPr>
            <a:picLocks noChangeAspect="1"/>
          </p:cNvPicPr>
          <p:nvPr userDrawn="1"/>
        </p:nvPicPr>
        <p:blipFill>
          <a:blip r:embed="rId2"/>
          <a:srcRect/>
          <a:stretch>
            <a:fillRect/>
          </a:stretch>
        </p:blipFill>
        <p:spPr bwMode="auto">
          <a:xfrm>
            <a:off x="-12700" y="1191"/>
            <a:ext cx="9156700" cy="5142309"/>
          </a:xfrm>
          <a:prstGeom prst="rect">
            <a:avLst/>
          </a:prstGeom>
          <a:noFill/>
          <a:ln w="9525">
            <a:noFill/>
            <a:miter lim="800000"/>
            <a:headEnd/>
            <a:tailEnd/>
          </a:ln>
        </p:spPr>
      </p:pic>
      <p:sp>
        <p:nvSpPr>
          <p:cNvPr id="3" name="Retângulo 2"/>
          <p:cNvSpPr/>
          <p:nvPr userDrawn="1"/>
        </p:nvSpPr>
        <p:spPr>
          <a:xfrm>
            <a:off x="-12700" y="2950369"/>
            <a:ext cx="9156700" cy="1457325"/>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schemeClr val="bg1"/>
              </a:solidFill>
            </a:endParaRPr>
          </a:p>
        </p:txBody>
      </p:sp>
      <p:pic>
        <p:nvPicPr>
          <p:cNvPr id="4" name="Imagem 3"/>
          <p:cNvPicPr>
            <a:picLocks noChangeAspect="1"/>
          </p:cNvPicPr>
          <p:nvPr userDrawn="1"/>
        </p:nvPicPr>
        <p:blipFill>
          <a:blip r:embed="rId3"/>
          <a:srcRect/>
          <a:stretch>
            <a:fillRect/>
          </a:stretch>
        </p:blipFill>
        <p:spPr bwMode="auto">
          <a:xfrm>
            <a:off x="107951" y="338138"/>
            <a:ext cx="4498975" cy="1189435"/>
          </a:xfrm>
          <a:prstGeom prst="rect">
            <a:avLst/>
          </a:prstGeom>
          <a:noFill/>
          <a:ln w="9525">
            <a:noFill/>
            <a:miter lim="800000"/>
            <a:headEnd/>
            <a:tailEnd/>
          </a:ln>
        </p:spPr>
      </p:pic>
      <p:sp>
        <p:nvSpPr>
          <p:cNvPr id="5" name="Pentágono 4"/>
          <p:cNvSpPr/>
          <p:nvPr userDrawn="1"/>
        </p:nvSpPr>
        <p:spPr>
          <a:xfrm flipV="1">
            <a:off x="1" y="1835944"/>
            <a:ext cx="5580063" cy="33338"/>
          </a:xfrm>
          <a:prstGeom prst="homePlate">
            <a:avLst/>
          </a:prstGeom>
          <a:solidFill>
            <a:srgbClr val="06334E">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ln>
                <a:solidFill>
                  <a:schemeClr val="tx2">
                    <a:lumMod val="75000"/>
                  </a:schemeClr>
                </a:solidFill>
              </a:ln>
            </a:endParaRPr>
          </a:p>
        </p:txBody>
      </p:sp>
      <p:pic>
        <p:nvPicPr>
          <p:cNvPr id="6" name="Imagem 5"/>
          <p:cNvPicPr>
            <a:picLocks noChangeAspect="1"/>
          </p:cNvPicPr>
          <p:nvPr userDrawn="1"/>
        </p:nvPicPr>
        <p:blipFill>
          <a:blip r:embed="rId4"/>
          <a:srcRect/>
          <a:stretch>
            <a:fillRect/>
          </a:stretch>
        </p:blipFill>
        <p:spPr bwMode="auto">
          <a:xfrm>
            <a:off x="5756275" y="1565672"/>
            <a:ext cx="3206750" cy="571500"/>
          </a:xfrm>
          <a:prstGeom prst="rect">
            <a:avLst/>
          </a:prstGeom>
          <a:noFill/>
          <a:ln w="9525">
            <a:noFill/>
            <a:miter lim="800000"/>
            <a:headEnd/>
            <a:tailEnd/>
          </a:ln>
        </p:spPr>
      </p:pic>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56" r:id="rId1"/>
    <p:sldLayoutId id="2147483857" r:id="rId2"/>
    <p:sldLayoutId id="214748384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5.png"/><Relationship Id="rId7"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44.png"/><Relationship Id="rId4" Type="http://schemas.openxmlformats.org/officeDocument/2006/relationships/image" Target="../media/image17.png"/><Relationship Id="rId9"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luizlobato0101@gmail.com" TargetMode="External"/><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www.significados.com.br/truste/"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3.jpe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25.jpe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7.png"/><Relationship Id="rId10" Type="http://schemas.openxmlformats.org/officeDocument/2006/relationships/image" Target="../media/image15.png"/><Relationship Id="rId4" Type="http://schemas.openxmlformats.org/officeDocument/2006/relationships/image" Target="../media/image6.png"/><Relationship Id="rId9" Type="http://schemas.openxmlformats.org/officeDocument/2006/relationships/image" Target="../media/image14.png"/></Relationships>
</file>

<file path=ppt/slides/_rels/slide4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14.png"/><Relationship Id="rId9" Type="http://schemas.openxmlformats.org/officeDocument/2006/relationships/image" Target="../media/image24.png"/></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1.png"/><Relationship Id="rId7" Type="http://schemas.openxmlformats.org/officeDocument/2006/relationships/image" Target="../media/image13.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63.png"/><Relationship Id="rId10" Type="http://schemas.openxmlformats.org/officeDocument/2006/relationships/image" Target="../media/image65.png"/><Relationship Id="rId4" Type="http://schemas.openxmlformats.org/officeDocument/2006/relationships/image" Target="../media/image62.png"/><Relationship Id="rId9" Type="http://schemas.openxmlformats.org/officeDocument/2006/relationships/image" Target="../media/image64.png"/></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68.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0.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png"/></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2.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3.png"/></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png"/></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png"/></Relationships>
</file>

<file path=ppt/slides/_rels/slide54.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77.png"/><Relationship Id="rId2"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10.png"/></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png"/></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8.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3.png"/></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9.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3.png"/></Relationships>
</file>

<file path=ppt/slides/_rels/slide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3.jpe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25.jpe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7.png"/><Relationship Id="rId10" Type="http://schemas.openxmlformats.org/officeDocument/2006/relationships/image" Target="../media/image15.png"/><Relationship Id="rId4" Type="http://schemas.openxmlformats.org/officeDocument/2006/relationships/image" Target="../media/image6.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14314" y="4125517"/>
            <a:ext cx="8643937" cy="307777"/>
          </a:xfrm>
          <a:prstGeom prst="rect">
            <a:avLst/>
          </a:prstGeom>
          <a:noFill/>
        </p:spPr>
        <p:txBody>
          <a:bodyPr>
            <a:spAutoFit/>
          </a:bodyPr>
          <a:lstStyle/>
          <a:p>
            <a:pPr algn="ctr">
              <a:defRPr/>
            </a:pPr>
            <a:r>
              <a:rPr lang="pt-BR" sz="1400" b="1" dirty="0" smtClean="0">
                <a:solidFill>
                  <a:schemeClr val="accent1">
                    <a:lumMod val="50000"/>
                  </a:schemeClr>
                </a:solidFill>
                <a:latin typeface="+mn-lt"/>
              </a:rPr>
              <a:t>ADMINISTRAÇÃO </a:t>
            </a:r>
            <a:r>
              <a:rPr lang="pt-BR" sz="1400" b="1" dirty="0">
                <a:solidFill>
                  <a:schemeClr val="accent1">
                    <a:lumMod val="50000"/>
                  </a:schemeClr>
                </a:solidFill>
                <a:latin typeface="+mn-lt"/>
              </a:rPr>
              <a:t>- Nova </a:t>
            </a:r>
            <a:r>
              <a:rPr lang="pt-BR" sz="1400" b="1" dirty="0" smtClean="0">
                <a:solidFill>
                  <a:schemeClr val="accent1">
                    <a:lumMod val="50000"/>
                  </a:schemeClr>
                </a:solidFill>
                <a:latin typeface="+mn-lt"/>
              </a:rPr>
              <a:t>Iguaçu </a:t>
            </a:r>
            <a:r>
              <a:rPr lang="pt-BR" sz="1400" b="1" dirty="0">
                <a:solidFill>
                  <a:schemeClr val="accent1">
                    <a:lumMod val="50000"/>
                  </a:schemeClr>
                </a:solidFill>
                <a:latin typeface="+mn-lt"/>
              </a:rPr>
              <a:t>– 2018.02</a:t>
            </a:r>
          </a:p>
        </p:txBody>
      </p:sp>
      <p:sp>
        <p:nvSpPr>
          <p:cNvPr id="5" name="Retângulo 4"/>
          <p:cNvSpPr/>
          <p:nvPr/>
        </p:nvSpPr>
        <p:spPr>
          <a:xfrm>
            <a:off x="34925" y="3436143"/>
            <a:ext cx="9037638" cy="615553"/>
          </a:xfrm>
          <a:prstGeom prst="rect">
            <a:avLst/>
          </a:prstGeom>
        </p:spPr>
        <p:txBody>
          <a:bodyPr>
            <a:spAutoFit/>
          </a:bodyPr>
          <a:lstStyle/>
          <a:p>
            <a:pPr algn="ctr">
              <a:spcBef>
                <a:spcPct val="20000"/>
              </a:spcBef>
              <a:buClr>
                <a:srgbClr val="2B4475"/>
              </a:buClr>
              <a:defRPr/>
            </a:pPr>
            <a:r>
              <a:rPr lang="pt-BR" sz="3400" b="1" kern="0" dirty="0">
                <a:solidFill>
                  <a:srgbClr val="2B4475"/>
                </a:solidFill>
                <a:effectLst>
                  <a:outerShdw blurRad="38100" dist="38100" dir="2700000" algn="tl">
                    <a:srgbClr val="000000">
                      <a:alpha val="43137"/>
                    </a:srgbClr>
                  </a:outerShdw>
                </a:effectLst>
                <a:cs typeface="Arial" pitchFamily="34" charset="0"/>
              </a:rPr>
              <a:t>Prof. Adm. </a:t>
            </a:r>
            <a:r>
              <a:rPr lang="pt-BR" sz="3400" b="1" i="1" kern="0" dirty="0">
                <a:solidFill>
                  <a:srgbClr val="2B4475"/>
                </a:solidFill>
                <a:effectLst>
                  <a:outerShdw blurRad="38100" dist="38100" dir="2700000" algn="tl">
                    <a:srgbClr val="000000">
                      <a:alpha val="43137"/>
                    </a:srgbClr>
                  </a:outerShdw>
                </a:effectLst>
                <a:cs typeface="Arial" pitchFamily="34" charset="0"/>
              </a:rPr>
              <a:t>Msc</a:t>
            </a:r>
            <a:r>
              <a:rPr lang="pt-BR" sz="3400" b="1" kern="0" dirty="0">
                <a:solidFill>
                  <a:srgbClr val="2B4475"/>
                </a:solidFill>
                <a:effectLst>
                  <a:outerShdw blurRad="38100" dist="38100" dir="2700000" algn="tl">
                    <a:srgbClr val="000000">
                      <a:alpha val="43137"/>
                    </a:srgbClr>
                  </a:outerShdw>
                </a:effectLst>
                <a:cs typeface="Arial" pitchFamily="34" charset="0"/>
              </a:rPr>
              <a:t>. Luiz Cláudio Brites Lobato</a:t>
            </a:r>
          </a:p>
        </p:txBody>
      </p:sp>
      <p:sp>
        <p:nvSpPr>
          <p:cNvPr id="7" name="Retângulo 6"/>
          <p:cNvSpPr/>
          <p:nvPr/>
        </p:nvSpPr>
        <p:spPr>
          <a:xfrm>
            <a:off x="34925" y="1821865"/>
            <a:ext cx="7966075" cy="1569660"/>
          </a:xfrm>
          <a:prstGeom prst="rect">
            <a:avLst/>
          </a:prstGeom>
        </p:spPr>
        <p:txBody>
          <a:bodyPr wrap="square">
            <a:spAutoFit/>
          </a:bodyPr>
          <a:lstStyle/>
          <a:p>
            <a:pPr algn="ctr" fontAlgn="auto">
              <a:spcAft>
                <a:spcPts val="0"/>
              </a:spcAft>
              <a:defRPr/>
            </a:pPr>
            <a:r>
              <a:rPr lang="pt-BR" sz="4800" b="1" dirty="0" smtClean="0">
                <a:solidFill>
                  <a:schemeClr val="tx2"/>
                </a:solidFill>
                <a:effectLst>
                  <a:outerShdw blurRad="38100" dist="38100" dir="2700000" algn="tl">
                    <a:srgbClr val="000000">
                      <a:alpha val="43137"/>
                    </a:srgbClr>
                  </a:outerShdw>
                </a:effectLst>
                <a:cs typeface="Arial" pitchFamily="34" charset="0"/>
              </a:rPr>
              <a:t>GST 1229</a:t>
            </a:r>
          </a:p>
          <a:p>
            <a:pPr algn="ctr" fontAlgn="auto">
              <a:spcAft>
                <a:spcPts val="0"/>
              </a:spcAft>
              <a:defRPr/>
            </a:pPr>
            <a:r>
              <a:rPr lang="pt-BR" sz="4800" b="1" dirty="0" smtClean="0">
                <a:solidFill>
                  <a:schemeClr val="tx2"/>
                </a:solidFill>
                <a:effectLst>
                  <a:outerShdw blurRad="38100" dist="38100" dir="2700000" algn="tl">
                    <a:srgbClr val="000000">
                      <a:alpha val="43137"/>
                    </a:srgbClr>
                  </a:outerShdw>
                </a:effectLst>
                <a:cs typeface="Arial" pitchFamily="34" charset="0"/>
              </a:rPr>
              <a:t>TEORIA DOS JOGOS</a:t>
            </a:r>
            <a:endParaRPr lang="pt-BR" sz="4800" b="1" dirty="0">
              <a:solidFill>
                <a:schemeClr val="tx2"/>
              </a:solidFill>
              <a:effectLst>
                <a:outerShdw blurRad="38100" dist="38100" dir="2700000" algn="tl">
                  <a:srgbClr val="000000">
                    <a:alpha val="43137"/>
                  </a:srgbClr>
                </a:outerShdw>
              </a:effectLst>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ixaDeTexto 10"/>
          <p:cNvSpPr txBox="1"/>
          <p:nvPr/>
        </p:nvSpPr>
        <p:spPr>
          <a:xfrm>
            <a:off x="114300" y="1055238"/>
            <a:ext cx="8923019" cy="2031325"/>
          </a:xfrm>
          <a:prstGeom prst="rect">
            <a:avLst/>
          </a:prstGeom>
          <a:noFill/>
        </p:spPr>
        <p:txBody>
          <a:bodyPr wrap="square" rtlCol="0">
            <a:spAutoFit/>
          </a:bodyPr>
          <a:lstStyle/>
          <a:p>
            <a:pPr algn="just"/>
            <a:r>
              <a:rPr lang="pt-BR" sz="1400" dirty="0">
                <a:solidFill>
                  <a:schemeClr val="tx1">
                    <a:lumMod val="65000"/>
                    <a:lumOff val="35000"/>
                  </a:schemeClr>
                </a:solidFill>
              </a:rPr>
              <a:t>Entre os anos de 1928 a 1942, John von </a:t>
            </a:r>
            <a:r>
              <a:rPr lang="pt-BR" sz="1400" dirty="0" err="1">
                <a:solidFill>
                  <a:schemeClr val="tx1">
                    <a:lumMod val="65000"/>
                    <a:lumOff val="35000"/>
                  </a:schemeClr>
                </a:solidFill>
              </a:rPr>
              <a:t>Newmann</a:t>
            </a:r>
            <a:r>
              <a:rPr lang="pt-BR" sz="1400" dirty="0">
                <a:solidFill>
                  <a:schemeClr val="tx1">
                    <a:lumMod val="65000"/>
                    <a:lumOff val="35000"/>
                  </a:schemeClr>
                </a:solidFill>
              </a:rPr>
              <a:t> publicou os primeiros artigos em revistas especializadas em Matemática sobre a Teoria dos Jogos . </a:t>
            </a:r>
          </a:p>
          <a:p>
            <a:endParaRPr lang="pt-BR" sz="1400" dirty="0">
              <a:solidFill>
                <a:schemeClr val="tx1">
                  <a:lumMod val="65000"/>
                  <a:lumOff val="35000"/>
                </a:schemeClr>
              </a:solidFill>
            </a:endParaRPr>
          </a:p>
          <a:p>
            <a:pPr algn="just"/>
            <a:r>
              <a:rPr lang="pt-BR" sz="1400" dirty="0">
                <a:solidFill>
                  <a:schemeClr val="tx1">
                    <a:lumMod val="65000"/>
                    <a:lumOff val="35000"/>
                  </a:schemeClr>
                </a:solidFill>
              </a:rPr>
              <a:t>Em 1944, von </a:t>
            </a:r>
            <a:r>
              <a:rPr lang="pt-BR" sz="1400" dirty="0" err="1">
                <a:solidFill>
                  <a:schemeClr val="tx1">
                    <a:lumMod val="65000"/>
                    <a:lumOff val="35000"/>
                  </a:schemeClr>
                </a:solidFill>
              </a:rPr>
              <a:t>Newmann</a:t>
            </a:r>
            <a:r>
              <a:rPr lang="pt-BR" sz="1400" dirty="0">
                <a:solidFill>
                  <a:schemeClr val="tx1">
                    <a:lumMod val="65000"/>
                    <a:lumOff val="35000"/>
                  </a:schemeClr>
                </a:solidFill>
              </a:rPr>
              <a:t> e </a:t>
            </a:r>
            <a:r>
              <a:rPr lang="pt-BR" sz="1400" dirty="0" err="1">
                <a:solidFill>
                  <a:schemeClr val="tx1">
                    <a:lumMod val="65000"/>
                    <a:lumOff val="35000"/>
                  </a:schemeClr>
                </a:solidFill>
              </a:rPr>
              <a:t>Oskar</a:t>
            </a:r>
            <a:r>
              <a:rPr lang="pt-BR" sz="1400" dirty="0">
                <a:solidFill>
                  <a:schemeClr val="tx1">
                    <a:lumMod val="65000"/>
                    <a:lumOff val="35000"/>
                  </a:schemeClr>
                </a:solidFill>
              </a:rPr>
              <a:t> </a:t>
            </a:r>
            <a:r>
              <a:rPr lang="pt-BR" sz="1400" dirty="0" err="1">
                <a:solidFill>
                  <a:schemeClr val="tx1">
                    <a:lumMod val="65000"/>
                    <a:lumOff val="35000"/>
                  </a:schemeClr>
                </a:solidFill>
              </a:rPr>
              <a:t>Morgenstern</a:t>
            </a:r>
            <a:r>
              <a:rPr lang="pt-BR" sz="1400" dirty="0">
                <a:solidFill>
                  <a:schemeClr val="tx1">
                    <a:lumMod val="65000"/>
                    <a:lumOff val="35000"/>
                  </a:schemeClr>
                </a:solidFill>
              </a:rPr>
              <a:t> publicaram o livro Teoria dos Jogos e Desenvolvimento Econômico, marcando o início da Teoria dos Jogos.</a:t>
            </a:r>
          </a:p>
          <a:p>
            <a:endParaRPr lang="pt-BR" sz="1400" dirty="0">
              <a:solidFill>
                <a:schemeClr val="tx1">
                  <a:lumMod val="65000"/>
                  <a:lumOff val="35000"/>
                </a:schemeClr>
              </a:solidFill>
            </a:endParaRPr>
          </a:p>
          <a:p>
            <a:pPr algn="just"/>
            <a:r>
              <a:rPr lang="pt-BR" sz="1400" dirty="0">
                <a:solidFill>
                  <a:schemeClr val="tx1">
                    <a:lumMod val="65000"/>
                    <a:lumOff val="35000"/>
                  </a:schemeClr>
                </a:solidFill>
              </a:rPr>
              <a:t>No livro publicado por </a:t>
            </a:r>
            <a:r>
              <a:rPr lang="pt-BR" sz="1400" dirty="0" err="1">
                <a:solidFill>
                  <a:schemeClr val="tx1">
                    <a:lumMod val="65000"/>
                    <a:lumOff val="35000"/>
                  </a:schemeClr>
                </a:solidFill>
              </a:rPr>
              <a:t>Newmann</a:t>
            </a:r>
            <a:r>
              <a:rPr lang="pt-BR" sz="1400" dirty="0">
                <a:solidFill>
                  <a:schemeClr val="tx1">
                    <a:lumMod val="65000"/>
                    <a:lumOff val="35000"/>
                  </a:schemeClr>
                </a:solidFill>
              </a:rPr>
              <a:t> e </a:t>
            </a:r>
            <a:r>
              <a:rPr lang="pt-BR" sz="1400" dirty="0" err="1">
                <a:solidFill>
                  <a:schemeClr val="tx1">
                    <a:lumMod val="65000"/>
                    <a:lumOff val="35000"/>
                  </a:schemeClr>
                </a:solidFill>
              </a:rPr>
              <a:t>Morgenstern</a:t>
            </a:r>
            <a:r>
              <a:rPr lang="pt-BR" sz="1400" dirty="0">
                <a:solidFill>
                  <a:schemeClr val="tx1">
                    <a:lumMod val="65000"/>
                    <a:lumOff val="35000"/>
                  </a:schemeClr>
                </a:solidFill>
              </a:rPr>
              <a:t>, são analisadas duas abordagens. A primeira é a dos jogos cooperativos, e procura descrever o comportamento ótimo em jogos que envolvem a participação muito grande de jogadores. Na segunda abordagem, é analisada a estratégica de jogos não cooperativos</a:t>
            </a:r>
            <a:r>
              <a:rPr lang="pt-BR" sz="1400" dirty="0" smtClean="0">
                <a:solidFill>
                  <a:schemeClr val="tx1">
                    <a:lumMod val="65000"/>
                    <a:lumOff val="35000"/>
                  </a:schemeClr>
                </a:solidFill>
              </a:rPr>
              <a:t>.</a:t>
            </a:r>
          </a:p>
        </p:txBody>
      </p:sp>
      <p:pic>
        <p:nvPicPr>
          <p:cNvPr id="4" name="Picture 2"/>
          <p:cNvPicPr>
            <a:picLocks noChangeAspect="1" noChangeArrowheads="1"/>
          </p:cNvPicPr>
          <p:nvPr/>
        </p:nvPicPr>
        <p:blipFill>
          <a:blip r:embed="rId2" cstate="print"/>
          <a:srcRect/>
          <a:stretch>
            <a:fillRect/>
          </a:stretch>
        </p:blipFill>
        <p:spPr bwMode="auto">
          <a:xfrm>
            <a:off x="114301" y="4153522"/>
            <a:ext cx="1028699" cy="730898"/>
          </a:xfrm>
          <a:prstGeom prst="rect">
            <a:avLst/>
          </a:prstGeom>
          <a:noFill/>
          <a:ln w="9525">
            <a:noFill/>
            <a:miter lim="800000"/>
            <a:headEnd/>
            <a:tailEnd/>
          </a:ln>
          <a:effectLst/>
        </p:spPr>
      </p:pic>
      <p:sp>
        <p:nvSpPr>
          <p:cNvPr id="5" name="CaixaDeTexto 4"/>
          <p:cNvSpPr txBox="1"/>
          <p:nvPr/>
        </p:nvSpPr>
        <p:spPr>
          <a:xfrm>
            <a:off x="1325041" y="3159787"/>
            <a:ext cx="7712278" cy="1600438"/>
          </a:xfrm>
          <a:prstGeom prst="rect">
            <a:avLst/>
          </a:prstGeom>
          <a:noFill/>
        </p:spPr>
        <p:txBody>
          <a:bodyPr wrap="square" rtlCol="0">
            <a:spAutoFit/>
          </a:bodyPr>
          <a:lstStyle/>
          <a:p>
            <a:pPr algn="just"/>
            <a:r>
              <a:rPr lang="pt-BR" sz="1400" dirty="0">
                <a:solidFill>
                  <a:schemeClr val="tx1">
                    <a:lumMod val="65000"/>
                    <a:lumOff val="35000"/>
                  </a:schemeClr>
                </a:solidFill>
              </a:rPr>
              <a:t>Em 1994, os pesquisadores John Nash, o alemão Reinhard Selten e o húngaro naturalizado americano John Harsanyi, foram agraciados com o Nobel de Economia, em reconhecimento aos seus trabalhos no campo da Teoria dos Jogos não cooperativos que é uma das ferramentas mais utilizadas na Economia.</a:t>
            </a:r>
          </a:p>
          <a:p>
            <a:pPr algn="just"/>
            <a:endParaRPr lang="pt-BR" sz="1400" dirty="0">
              <a:solidFill>
                <a:schemeClr val="tx1">
                  <a:lumMod val="65000"/>
                  <a:lumOff val="35000"/>
                </a:schemeClr>
              </a:solidFill>
            </a:endParaRPr>
          </a:p>
          <a:p>
            <a:pPr algn="just"/>
            <a:r>
              <a:rPr lang="pt-BR" sz="1400" dirty="0">
                <a:solidFill>
                  <a:schemeClr val="tx1">
                    <a:lumMod val="65000"/>
                    <a:lumOff val="35000"/>
                  </a:schemeClr>
                </a:solidFill>
              </a:rPr>
              <a:t>A Teoria dos Jogos não pretende resolver todos os tipos de conflito, porém dá uma melhor compreensão em situações complicadas, através da sua coleção de técnicas para analisar estes problemas.</a:t>
            </a:r>
          </a:p>
        </p:txBody>
      </p:sp>
      <p:sp>
        <p:nvSpPr>
          <p:cNvPr id="6" name="CaixaDeTexto 5"/>
          <p:cNvSpPr txBox="1"/>
          <p:nvPr/>
        </p:nvSpPr>
        <p:spPr>
          <a:xfrm>
            <a:off x="375047" y="748593"/>
            <a:ext cx="942374" cy="338554"/>
          </a:xfrm>
          <a:prstGeom prst="rect">
            <a:avLst/>
          </a:prstGeom>
          <a:noFill/>
        </p:spPr>
        <p:txBody>
          <a:bodyPr wrap="none" rtlCol="0">
            <a:spAutoFit/>
          </a:bodyPr>
          <a:lstStyle/>
          <a:p>
            <a:r>
              <a:rPr lang="pt-BR" sz="1600" b="1" dirty="0">
                <a:solidFill>
                  <a:schemeClr val="tx2"/>
                </a:solidFill>
                <a:effectLst>
                  <a:outerShdw blurRad="38100" dist="38100" dir="2700000" algn="tl">
                    <a:srgbClr val="000000">
                      <a:alpha val="43137"/>
                    </a:srgbClr>
                  </a:outerShdw>
                </a:effectLst>
              </a:rPr>
              <a:t>Histórico</a:t>
            </a:r>
          </a:p>
        </p:txBody>
      </p:sp>
      <p:pic>
        <p:nvPicPr>
          <p:cNvPr id="7" name="Picture 4" descr="Imagem relacionada"/>
          <p:cNvPicPr>
            <a:picLocks noChangeAspect="1" noChangeArrowheads="1"/>
          </p:cNvPicPr>
          <p:nvPr/>
        </p:nvPicPr>
        <p:blipFill>
          <a:blip r:embed="rId3"/>
          <a:srcRect/>
          <a:stretch>
            <a:fillRect/>
          </a:stretch>
        </p:blipFill>
        <p:spPr bwMode="auto">
          <a:xfrm>
            <a:off x="359807" y="3078943"/>
            <a:ext cx="529453" cy="1004001"/>
          </a:xfrm>
          <a:prstGeom prst="rect">
            <a:avLst/>
          </a:prstGeom>
          <a:noFill/>
        </p:spPr>
      </p:pic>
      <p:sp>
        <p:nvSpPr>
          <p:cNvPr id="8" name="Retângulo 7"/>
          <p:cNvSpPr/>
          <p:nvPr/>
        </p:nvSpPr>
        <p:spPr>
          <a:xfrm>
            <a:off x="5016" y="1524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GST 1229 – TEORIA DOS JOGOS</a:t>
            </a:r>
            <a:endParaRPr lang="pt-BR" b="1" dirty="0">
              <a:solidFill>
                <a:schemeClr val="bg1"/>
              </a:solidFill>
              <a:effectLst>
                <a:outerShdw blurRad="38100" dist="38100" dir="2700000" algn="tl">
                  <a:srgbClr val="000000">
                    <a:alpha val="43137"/>
                  </a:srgbClr>
                </a:outerShdw>
              </a:effectLst>
              <a:cs typeface="Arial" pitchFamily="34" charset="0"/>
            </a:endParaRPr>
          </a:p>
        </p:txBody>
      </p:sp>
      <p:sp>
        <p:nvSpPr>
          <p:cNvPr id="9" name="Retângulo 8"/>
          <p:cNvSpPr/>
          <p:nvPr/>
        </p:nvSpPr>
        <p:spPr>
          <a:xfrm>
            <a:off x="157416" y="33528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A TEORIA DOS JOGOS ...</a:t>
            </a:r>
            <a:endParaRPr lang="pt-BR" b="1" dirty="0">
              <a:solidFill>
                <a:schemeClr val="bg1"/>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 xmlns:p14="http://schemas.microsoft.com/office/powerpoint/2010/main" val="1363357248"/>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7833549" y="4153522"/>
            <a:ext cx="1028699" cy="730898"/>
          </a:xfrm>
          <a:prstGeom prst="rect">
            <a:avLst/>
          </a:prstGeom>
          <a:noFill/>
          <a:ln w="9525">
            <a:noFill/>
            <a:miter lim="800000"/>
            <a:headEnd/>
            <a:tailEnd/>
          </a:ln>
          <a:effectLst/>
        </p:spPr>
      </p:pic>
      <p:pic>
        <p:nvPicPr>
          <p:cNvPr id="6" name="Picture 4" descr="Imagem relacionada"/>
          <p:cNvPicPr>
            <a:picLocks noChangeAspect="1" noChangeArrowheads="1"/>
          </p:cNvPicPr>
          <p:nvPr/>
        </p:nvPicPr>
        <p:blipFill>
          <a:blip r:embed="rId3"/>
          <a:srcRect/>
          <a:stretch>
            <a:fillRect/>
          </a:stretch>
        </p:blipFill>
        <p:spPr bwMode="auto">
          <a:xfrm>
            <a:off x="8208595" y="928788"/>
            <a:ext cx="653653" cy="1239521"/>
          </a:xfrm>
          <a:prstGeom prst="rect">
            <a:avLst/>
          </a:prstGeom>
          <a:noFill/>
        </p:spPr>
      </p:pic>
      <p:sp>
        <p:nvSpPr>
          <p:cNvPr id="12" name="Retângulo 11"/>
          <p:cNvSpPr/>
          <p:nvPr/>
        </p:nvSpPr>
        <p:spPr>
          <a:xfrm>
            <a:off x="152400" y="749956"/>
            <a:ext cx="3695700" cy="369332"/>
          </a:xfrm>
          <a:prstGeom prst="rect">
            <a:avLst/>
          </a:prstGeom>
        </p:spPr>
        <p:txBody>
          <a:bodyPr wrap="square">
            <a:spAutoFit/>
          </a:bodyPr>
          <a:lstStyle/>
          <a:p>
            <a:pPr algn="just"/>
            <a:r>
              <a:rPr lang="pt-BR" b="1" dirty="0" smtClean="0">
                <a:solidFill>
                  <a:schemeClr val="tx2"/>
                </a:solidFill>
                <a:effectLst>
                  <a:outerShdw blurRad="38100" dist="38100" dir="2700000" algn="tl">
                    <a:srgbClr val="000000">
                      <a:alpha val="43137"/>
                    </a:srgbClr>
                  </a:outerShdw>
                </a:effectLst>
              </a:rPr>
              <a:t>Mas o que é Teoria dos Jogos?</a:t>
            </a:r>
          </a:p>
        </p:txBody>
      </p:sp>
      <p:sp>
        <p:nvSpPr>
          <p:cNvPr id="13" name="Retângulo 12"/>
          <p:cNvSpPr/>
          <p:nvPr/>
        </p:nvSpPr>
        <p:spPr>
          <a:xfrm>
            <a:off x="335279" y="1298942"/>
            <a:ext cx="8397241" cy="3139321"/>
          </a:xfrm>
          <a:prstGeom prst="rect">
            <a:avLst/>
          </a:prstGeom>
        </p:spPr>
        <p:txBody>
          <a:bodyPr wrap="square">
            <a:spAutoFit/>
          </a:bodyPr>
          <a:lstStyle/>
          <a:p>
            <a:pPr algn="just"/>
            <a:r>
              <a:rPr lang="pt-BR" dirty="0" smtClean="0"/>
              <a:t> 			</a:t>
            </a:r>
            <a:r>
              <a:rPr lang="pt-BR" b="1" dirty="0" smtClean="0">
                <a:solidFill>
                  <a:schemeClr val="tx2"/>
                </a:solidFill>
              </a:rPr>
              <a:t>Garrincha: O senhor já combinou com os russos?     </a:t>
            </a:r>
          </a:p>
          <a:p>
            <a:pPr algn="just"/>
            <a:r>
              <a:rPr lang="pt-BR" dirty="0" smtClean="0"/>
              <a:t> </a:t>
            </a:r>
          </a:p>
          <a:p>
            <a:pPr algn="just"/>
            <a:r>
              <a:rPr lang="pt-BR" dirty="0" smtClean="0"/>
              <a:t>			</a:t>
            </a:r>
            <a:r>
              <a:rPr lang="pt-BR" b="1" dirty="0" smtClean="0">
                <a:solidFill>
                  <a:schemeClr val="tx2"/>
                </a:solidFill>
                <a:effectLst>
                  <a:outerShdw blurRad="38100" dist="38100" dir="2700000" algn="tl">
                    <a:srgbClr val="000000">
                      <a:alpha val="43137"/>
                    </a:srgbClr>
                  </a:outerShdw>
                </a:effectLst>
              </a:rPr>
              <a:t>Ele não sabia, mas estava raciocinando com a Teoria dos Jogos</a:t>
            </a:r>
          </a:p>
          <a:p>
            <a:pPr algn="just"/>
            <a:r>
              <a:rPr lang="pt-BR" dirty="0" smtClean="0"/>
              <a:t> </a:t>
            </a:r>
          </a:p>
          <a:p>
            <a:pPr algn="just"/>
            <a:r>
              <a:rPr lang="pt-BR" dirty="0" smtClean="0"/>
              <a:t>Conta a lenda que na Copa de 1958, durante a preleção antes do jogo contra a antiga União Soviética, o técnico brasileiro Vicente </a:t>
            </a:r>
            <a:r>
              <a:rPr lang="pt-BR" dirty="0" err="1" smtClean="0"/>
              <a:t>Feola</a:t>
            </a:r>
            <a:r>
              <a:rPr lang="pt-BR" dirty="0" smtClean="0"/>
              <a:t> reuniu os jogadores e combinou a estratégia da partida. Segundo Nelson Correa, foi algo assim: </a:t>
            </a:r>
          </a:p>
          <a:p>
            <a:pPr algn="just"/>
            <a:endParaRPr lang="pt-BR" dirty="0" smtClean="0"/>
          </a:p>
          <a:p>
            <a:pPr algn="just"/>
            <a:r>
              <a:rPr lang="pt-BR" dirty="0" smtClean="0"/>
              <a:t>No meio de campo, Nilson Santos, </a:t>
            </a:r>
            <a:r>
              <a:rPr lang="pt-BR" dirty="0" err="1" smtClean="0"/>
              <a:t>Zito</a:t>
            </a:r>
            <a:r>
              <a:rPr lang="pt-BR" dirty="0" smtClean="0"/>
              <a:t> e Didi trocariam passes curtos para atrair a atenção dos russos… Vavá puxaria a marcação da defesa deles caindo para o lado esquerdo do campo…</a:t>
            </a:r>
          </a:p>
        </p:txBody>
      </p:sp>
      <p:pic>
        <p:nvPicPr>
          <p:cNvPr id="4101" name="Picture 5"/>
          <p:cNvPicPr>
            <a:picLocks noChangeAspect="1" noChangeArrowheads="1"/>
          </p:cNvPicPr>
          <p:nvPr/>
        </p:nvPicPr>
        <p:blipFill>
          <a:blip r:embed="rId4"/>
          <a:srcRect/>
          <a:stretch>
            <a:fillRect/>
          </a:stretch>
        </p:blipFill>
        <p:spPr bwMode="auto">
          <a:xfrm>
            <a:off x="472439" y="1153847"/>
            <a:ext cx="1089661" cy="1290520"/>
          </a:xfrm>
          <a:prstGeom prst="rect">
            <a:avLst/>
          </a:prstGeom>
          <a:noFill/>
          <a:ln w="9525">
            <a:noFill/>
            <a:miter lim="800000"/>
            <a:headEnd/>
            <a:tailEnd/>
          </a:ln>
        </p:spPr>
      </p:pic>
      <p:sp>
        <p:nvSpPr>
          <p:cNvPr id="8" name="Retângulo 7"/>
          <p:cNvSpPr/>
          <p:nvPr/>
        </p:nvSpPr>
        <p:spPr>
          <a:xfrm>
            <a:off x="5016" y="1524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GST 1229 – TEORIA DOS JOGOS</a:t>
            </a:r>
            <a:endParaRPr lang="pt-BR" b="1" dirty="0">
              <a:solidFill>
                <a:schemeClr val="bg1"/>
              </a:solidFill>
              <a:effectLst>
                <a:outerShdw blurRad="38100" dist="38100" dir="2700000" algn="tl">
                  <a:srgbClr val="000000">
                    <a:alpha val="43137"/>
                  </a:srgbClr>
                </a:outerShdw>
              </a:effectLst>
              <a:cs typeface="Arial" pitchFamily="34" charset="0"/>
            </a:endParaRPr>
          </a:p>
        </p:txBody>
      </p:sp>
      <p:sp>
        <p:nvSpPr>
          <p:cNvPr id="9" name="Retângulo 8"/>
          <p:cNvSpPr/>
          <p:nvPr/>
        </p:nvSpPr>
        <p:spPr>
          <a:xfrm>
            <a:off x="157416" y="33528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A TEORIA DOS JOGOS ...</a:t>
            </a:r>
            <a:endParaRPr lang="pt-BR" b="1" dirty="0">
              <a:solidFill>
                <a:schemeClr val="bg1"/>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 xmlns:p14="http://schemas.microsoft.com/office/powerpoint/2010/main" val="3420867269"/>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114301" y="4153522"/>
            <a:ext cx="1028699" cy="730898"/>
          </a:xfrm>
          <a:prstGeom prst="rect">
            <a:avLst/>
          </a:prstGeom>
          <a:noFill/>
          <a:ln w="9525">
            <a:noFill/>
            <a:miter lim="800000"/>
            <a:headEnd/>
            <a:tailEnd/>
          </a:ln>
          <a:effectLst/>
        </p:spPr>
      </p:pic>
      <p:sp>
        <p:nvSpPr>
          <p:cNvPr id="12" name="Retângulo 11"/>
          <p:cNvSpPr/>
          <p:nvPr/>
        </p:nvSpPr>
        <p:spPr>
          <a:xfrm>
            <a:off x="152400" y="795676"/>
            <a:ext cx="3695700" cy="369332"/>
          </a:xfrm>
          <a:prstGeom prst="rect">
            <a:avLst/>
          </a:prstGeom>
        </p:spPr>
        <p:txBody>
          <a:bodyPr wrap="square">
            <a:spAutoFit/>
          </a:bodyPr>
          <a:lstStyle/>
          <a:p>
            <a:pPr algn="just"/>
            <a:r>
              <a:rPr lang="pt-BR" b="1" dirty="0" smtClean="0">
                <a:solidFill>
                  <a:schemeClr val="tx2"/>
                </a:solidFill>
                <a:effectLst>
                  <a:outerShdw blurRad="38100" dist="38100" dir="2700000" algn="tl">
                    <a:srgbClr val="000000">
                      <a:alpha val="43137"/>
                    </a:srgbClr>
                  </a:outerShdw>
                </a:effectLst>
              </a:rPr>
              <a:t>Mas o que é Teoria dos Jogos?</a:t>
            </a:r>
          </a:p>
        </p:txBody>
      </p:sp>
      <p:sp>
        <p:nvSpPr>
          <p:cNvPr id="13" name="Retângulo 12"/>
          <p:cNvSpPr/>
          <p:nvPr/>
        </p:nvSpPr>
        <p:spPr>
          <a:xfrm>
            <a:off x="304800" y="1789848"/>
            <a:ext cx="7903796" cy="2308324"/>
          </a:xfrm>
          <a:prstGeom prst="rect">
            <a:avLst/>
          </a:prstGeom>
        </p:spPr>
        <p:txBody>
          <a:bodyPr wrap="square">
            <a:spAutoFit/>
          </a:bodyPr>
          <a:lstStyle/>
          <a:p>
            <a:pPr algn="just"/>
            <a:endParaRPr lang="pt-BR" dirty="0" smtClean="0"/>
          </a:p>
          <a:p>
            <a:pPr algn="just"/>
            <a:r>
              <a:rPr lang="pt-BR" dirty="0" smtClean="0"/>
              <a:t>Garrincha venceria facilmente seu marcador na corrida e com a bola dominada iria até à área do adversário, sempre pela direita, e ao chegar à linha de fundo cruzaria a bola na direção da marca de pênalti; </a:t>
            </a:r>
            <a:r>
              <a:rPr lang="pt-BR" dirty="0" err="1" smtClean="0"/>
              <a:t>Mazzola</a:t>
            </a:r>
            <a:r>
              <a:rPr lang="pt-BR" dirty="0" smtClean="0"/>
              <a:t> viria de frente em grande velocidade já sabendo onde a bola seria lançada… e faria o gol! </a:t>
            </a:r>
          </a:p>
          <a:p>
            <a:pPr algn="just"/>
            <a:endParaRPr lang="pt-BR" dirty="0" smtClean="0"/>
          </a:p>
          <a:p>
            <a:pPr algn="just"/>
            <a:r>
              <a:rPr lang="pt-BR" dirty="0" smtClean="0"/>
              <a:t>Garrincha com a camisa jogada no ombro, ouvia sem muito interesse a preleção, e em sua natural simplicidade perguntou ao técnico:</a:t>
            </a:r>
          </a:p>
        </p:txBody>
      </p:sp>
      <p:sp>
        <p:nvSpPr>
          <p:cNvPr id="7" name="Retângulo 6"/>
          <p:cNvSpPr/>
          <p:nvPr/>
        </p:nvSpPr>
        <p:spPr>
          <a:xfrm>
            <a:off x="312418" y="1241208"/>
            <a:ext cx="7810501" cy="646331"/>
          </a:xfrm>
          <a:prstGeom prst="rect">
            <a:avLst/>
          </a:prstGeom>
        </p:spPr>
        <p:txBody>
          <a:bodyPr wrap="square">
            <a:spAutoFit/>
          </a:bodyPr>
          <a:lstStyle/>
          <a:p>
            <a:pPr algn="just"/>
            <a:r>
              <a:rPr lang="pt-BR" dirty="0" smtClean="0"/>
              <a:t>Depois da troca de passes no meio do campo, repentinamente a bola seria lançada por Nilton Santos nas costas do marcador de Garrincha. </a:t>
            </a:r>
          </a:p>
        </p:txBody>
      </p:sp>
      <p:pic>
        <p:nvPicPr>
          <p:cNvPr id="8" name="Picture 4" descr="Imagem relacionada"/>
          <p:cNvPicPr>
            <a:picLocks noChangeAspect="1" noChangeArrowheads="1"/>
          </p:cNvPicPr>
          <p:nvPr/>
        </p:nvPicPr>
        <p:blipFill>
          <a:blip r:embed="rId3"/>
          <a:srcRect/>
          <a:stretch>
            <a:fillRect/>
          </a:stretch>
        </p:blipFill>
        <p:spPr bwMode="auto">
          <a:xfrm>
            <a:off x="8208595" y="928788"/>
            <a:ext cx="653653" cy="1239521"/>
          </a:xfrm>
          <a:prstGeom prst="rect">
            <a:avLst/>
          </a:prstGeom>
          <a:noFill/>
        </p:spPr>
      </p:pic>
      <p:sp>
        <p:nvSpPr>
          <p:cNvPr id="9" name="Retângulo 8"/>
          <p:cNvSpPr/>
          <p:nvPr/>
        </p:nvSpPr>
        <p:spPr>
          <a:xfrm>
            <a:off x="1234439" y="4283809"/>
            <a:ext cx="7840981" cy="400110"/>
          </a:xfrm>
          <a:prstGeom prst="rect">
            <a:avLst/>
          </a:prstGeom>
        </p:spPr>
        <p:txBody>
          <a:bodyPr wrap="square">
            <a:spAutoFit/>
          </a:bodyPr>
          <a:lstStyle/>
          <a:p>
            <a:r>
              <a:rPr lang="pt-BR" sz="2000" b="1" dirty="0" smtClean="0">
                <a:solidFill>
                  <a:schemeClr val="tx2"/>
                </a:solidFill>
                <a:effectLst>
                  <a:outerShdw blurRad="38100" dist="38100" dir="2700000" algn="tl">
                    <a:srgbClr val="000000">
                      <a:alpha val="43137"/>
                    </a:srgbClr>
                  </a:outerShdw>
                </a:effectLst>
              </a:rPr>
              <a:t>Tá legal, seu </a:t>
            </a:r>
            <a:r>
              <a:rPr lang="pt-BR" sz="2000" b="1" dirty="0" err="1" smtClean="0">
                <a:solidFill>
                  <a:schemeClr val="tx2"/>
                </a:solidFill>
                <a:effectLst>
                  <a:outerShdw blurRad="38100" dist="38100" dir="2700000" algn="tl">
                    <a:srgbClr val="000000">
                      <a:alpha val="43137"/>
                    </a:srgbClr>
                  </a:outerShdw>
                </a:effectLst>
              </a:rPr>
              <a:t>Feola</a:t>
            </a:r>
            <a:r>
              <a:rPr lang="pt-BR" sz="2000" b="1" dirty="0" smtClean="0">
                <a:solidFill>
                  <a:schemeClr val="tx2"/>
                </a:solidFill>
                <a:effectLst>
                  <a:outerShdw blurRad="38100" dist="38100" dir="2700000" algn="tl">
                    <a:srgbClr val="000000">
                      <a:alpha val="43137"/>
                    </a:srgbClr>
                  </a:outerShdw>
                </a:effectLst>
              </a:rPr>
              <a:t>… mas o senhor já combinou tudo isso com os russos?</a:t>
            </a:r>
            <a:endParaRPr lang="pt-BR" sz="2000" dirty="0"/>
          </a:p>
        </p:txBody>
      </p:sp>
      <p:sp>
        <p:nvSpPr>
          <p:cNvPr id="10" name="Retângulo 9"/>
          <p:cNvSpPr/>
          <p:nvPr/>
        </p:nvSpPr>
        <p:spPr>
          <a:xfrm>
            <a:off x="5016" y="1524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GST 1229 – TEORIA DOS JOGOS</a:t>
            </a:r>
            <a:endParaRPr lang="pt-BR" b="1" dirty="0">
              <a:solidFill>
                <a:schemeClr val="bg1"/>
              </a:solidFill>
              <a:effectLst>
                <a:outerShdw blurRad="38100" dist="38100" dir="2700000" algn="tl">
                  <a:srgbClr val="000000">
                    <a:alpha val="43137"/>
                  </a:srgbClr>
                </a:outerShdw>
              </a:effectLst>
              <a:cs typeface="Arial" pitchFamily="34" charset="0"/>
            </a:endParaRPr>
          </a:p>
        </p:txBody>
      </p:sp>
      <p:sp>
        <p:nvSpPr>
          <p:cNvPr id="11" name="Retângulo 10"/>
          <p:cNvSpPr/>
          <p:nvPr/>
        </p:nvSpPr>
        <p:spPr>
          <a:xfrm>
            <a:off x="157416" y="33528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A TEORIA DOS JOGOS ...</a:t>
            </a:r>
            <a:endParaRPr lang="pt-BR" b="1" dirty="0">
              <a:solidFill>
                <a:schemeClr val="bg1"/>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 xmlns:p14="http://schemas.microsoft.com/office/powerpoint/2010/main" val="3420867269"/>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114301" y="4153522"/>
            <a:ext cx="1028699" cy="730898"/>
          </a:xfrm>
          <a:prstGeom prst="rect">
            <a:avLst/>
          </a:prstGeom>
          <a:noFill/>
          <a:ln w="9525">
            <a:noFill/>
            <a:miter lim="800000"/>
            <a:headEnd/>
            <a:tailEnd/>
          </a:ln>
          <a:effectLst/>
        </p:spPr>
      </p:pic>
      <p:sp>
        <p:nvSpPr>
          <p:cNvPr id="12" name="Retângulo 11"/>
          <p:cNvSpPr/>
          <p:nvPr/>
        </p:nvSpPr>
        <p:spPr>
          <a:xfrm>
            <a:off x="1043940" y="1214776"/>
            <a:ext cx="7923414" cy="2031325"/>
          </a:xfrm>
          <a:prstGeom prst="rect">
            <a:avLst/>
          </a:prstGeom>
        </p:spPr>
        <p:txBody>
          <a:bodyPr wrap="square">
            <a:spAutoFit/>
          </a:bodyPr>
          <a:lstStyle/>
          <a:p>
            <a:pPr algn="just"/>
            <a:r>
              <a:rPr lang="pt-BR" dirty="0" smtClean="0"/>
              <a:t>uma das características de qualquer ser humano racional, cartesiano, é a capacidade de prever as consequências de um lance jogado. </a:t>
            </a:r>
          </a:p>
          <a:p>
            <a:pPr algn="just"/>
            <a:endParaRPr lang="pt-BR" dirty="0" smtClean="0"/>
          </a:p>
          <a:p>
            <a:pPr algn="just"/>
            <a:r>
              <a:rPr lang="pt-BR" dirty="0" smtClean="0"/>
              <a:t>Até Garrincha, gênio do futebol e escasso em raciocínio, entendia que não existe tática eficiente se não se prever qual será a reação do adversário. </a:t>
            </a:r>
          </a:p>
          <a:p>
            <a:endParaRPr lang="pt-BR" dirty="0" smtClean="0"/>
          </a:p>
          <a:p>
            <a:pPr algn="just"/>
            <a:endParaRPr lang="pt-BR" dirty="0" smtClean="0"/>
          </a:p>
        </p:txBody>
      </p:sp>
      <p:sp>
        <p:nvSpPr>
          <p:cNvPr id="9" name="Retângulo 8"/>
          <p:cNvSpPr/>
          <p:nvPr/>
        </p:nvSpPr>
        <p:spPr>
          <a:xfrm>
            <a:off x="152400" y="803296"/>
            <a:ext cx="3695700" cy="369332"/>
          </a:xfrm>
          <a:prstGeom prst="rect">
            <a:avLst/>
          </a:prstGeom>
        </p:spPr>
        <p:txBody>
          <a:bodyPr wrap="square">
            <a:spAutoFit/>
          </a:bodyPr>
          <a:lstStyle/>
          <a:p>
            <a:pPr algn="just"/>
            <a:r>
              <a:rPr lang="pt-BR" b="1" dirty="0" smtClean="0">
                <a:solidFill>
                  <a:schemeClr val="tx2"/>
                </a:solidFill>
                <a:effectLst>
                  <a:outerShdw blurRad="38100" dist="38100" dir="2700000" algn="tl">
                    <a:srgbClr val="000000">
                      <a:alpha val="43137"/>
                    </a:srgbClr>
                  </a:outerShdw>
                </a:effectLst>
              </a:rPr>
              <a:t>Mas o que é Teoria dos Jogos?</a:t>
            </a:r>
          </a:p>
        </p:txBody>
      </p:sp>
      <p:pic>
        <p:nvPicPr>
          <p:cNvPr id="11" name="Picture 4" descr="Imagem relacionada"/>
          <p:cNvPicPr>
            <a:picLocks noChangeAspect="1" noChangeArrowheads="1"/>
          </p:cNvPicPr>
          <p:nvPr/>
        </p:nvPicPr>
        <p:blipFill>
          <a:blip r:embed="rId3"/>
          <a:srcRect/>
          <a:stretch>
            <a:fillRect/>
          </a:stretch>
        </p:blipFill>
        <p:spPr bwMode="auto">
          <a:xfrm>
            <a:off x="283607" y="1369087"/>
            <a:ext cx="653653" cy="1239521"/>
          </a:xfrm>
          <a:prstGeom prst="rect">
            <a:avLst/>
          </a:prstGeom>
          <a:noFill/>
        </p:spPr>
      </p:pic>
      <p:pic>
        <p:nvPicPr>
          <p:cNvPr id="26626" name="Picture 2" descr="Resultado de imagem para garrincha contr os russos"/>
          <p:cNvPicPr>
            <a:picLocks noChangeAspect="1" noChangeArrowheads="1"/>
          </p:cNvPicPr>
          <p:nvPr/>
        </p:nvPicPr>
        <p:blipFill>
          <a:blip r:embed="rId4"/>
          <a:srcRect/>
          <a:stretch>
            <a:fillRect/>
          </a:stretch>
        </p:blipFill>
        <p:spPr bwMode="auto">
          <a:xfrm>
            <a:off x="6294121" y="3111680"/>
            <a:ext cx="2476498" cy="1857374"/>
          </a:xfrm>
          <a:prstGeom prst="rect">
            <a:avLst/>
          </a:prstGeom>
          <a:noFill/>
        </p:spPr>
      </p:pic>
      <p:sp>
        <p:nvSpPr>
          <p:cNvPr id="13" name="Retângulo 12"/>
          <p:cNvSpPr/>
          <p:nvPr/>
        </p:nvSpPr>
        <p:spPr>
          <a:xfrm>
            <a:off x="190500" y="2514868"/>
            <a:ext cx="8458199" cy="1754326"/>
          </a:xfrm>
          <a:prstGeom prst="rect">
            <a:avLst/>
          </a:prstGeom>
        </p:spPr>
        <p:txBody>
          <a:bodyPr wrap="square">
            <a:spAutoFit/>
          </a:bodyPr>
          <a:lstStyle/>
          <a:p>
            <a:pPr algn="just"/>
            <a:endParaRPr lang="pt-BR" dirty="0" smtClean="0"/>
          </a:p>
          <a:p>
            <a:pPr algn="just">
              <a:buFont typeface="Wingdings" pitchFamily="2" charset="2"/>
              <a:buChar char="ü"/>
            </a:pPr>
            <a:r>
              <a:rPr lang="pt-BR" b="1" dirty="0" smtClean="0">
                <a:solidFill>
                  <a:schemeClr val="tx2"/>
                </a:solidFill>
              </a:rPr>
              <a:t>O famoso “já combinaram com os russos” é um monumento à boa lógica”.</a:t>
            </a:r>
          </a:p>
          <a:p>
            <a:pPr algn="just">
              <a:buFont typeface="Wingdings" pitchFamily="2" charset="2"/>
              <a:buChar char="ü"/>
            </a:pPr>
            <a:endParaRPr lang="pt-BR" b="1" dirty="0" smtClean="0">
              <a:solidFill>
                <a:schemeClr val="tx2"/>
              </a:solidFill>
            </a:endParaRPr>
          </a:p>
          <a:p>
            <a:pPr lvl="1" algn="just">
              <a:buFont typeface="Wingdings" pitchFamily="2" charset="2"/>
              <a:buChar char="ü"/>
            </a:pPr>
            <a:r>
              <a:rPr lang="pt-BR" dirty="0" smtClean="0"/>
              <a:t>Bem vindo ao mundo da Teoria dos Jogos. </a:t>
            </a:r>
          </a:p>
          <a:p>
            <a:pPr algn="just">
              <a:buFont typeface="Wingdings" pitchFamily="2" charset="2"/>
              <a:buChar char="ü"/>
            </a:pPr>
            <a:endParaRPr lang="pt-BR" dirty="0" smtClean="0"/>
          </a:p>
          <a:p>
            <a:pPr lvl="2" algn="just">
              <a:buFont typeface="Wingdings" pitchFamily="2" charset="2"/>
              <a:buChar char="ü"/>
            </a:pPr>
            <a:r>
              <a:rPr lang="pt-BR" dirty="0" smtClean="0"/>
              <a:t>Garrincha não foi nada ingênuo.</a:t>
            </a:r>
            <a:endParaRPr lang="pt-BR" b="1" dirty="0" smtClean="0">
              <a:solidFill>
                <a:schemeClr val="tx2"/>
              </a:solidFill>
            </a:endParaRPr>
          </a:p>
        </p:txBody>
      </p:sp>
      <p:sp>
        <p:nvSpPr>
          <p:cNvPr id="10" name="Retângulo 9"/>
          <p:cNvSpPr/>
          <p:nvPr/>
        </p:nvSpPr>
        <p:spPr>
          <a:xfrm>
            <a:off x="5016" y="1524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GST 1229 – TEORIA DOS JOGOS</a:t>
            </a:r>
            <a:endParaRPr lang="pt-BR" b="1" dirty="0">
              <a:solidFill>
                <a:schemeClr val="bg1"/>
              </a:solidFill>
              <a:effectLst>
                <a:outerShdw blurRad="38100" dist="38100" dir="2700000" algn="tl">
                  <a:srgbClr val="000000">
                    <a:alpha val="43137"/>
                  </a:srgbClr>
                </a:outerShdw>
              </a:effectLst>
              <a:cs typeface="Arial" pitchFamily="34" charset="0"/>
            </a:endParaRPr>
          </a:p>
        </p:txBody>
      </p:sp>
      <p:sp>
        <p:nvSpPr>
          <p:cNvPr id="14" name="Retângulo 13"/>
          <p:cNvSpPr/>
          <p:nvPr/>
        </p:nvSpPr>
        <p:spPr>
          <a:xfrm>
            <a:off x="157416" y="33528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A TEORIA DOS JOGOS ...</a:t>
            </a:r>
            <a:endParaRPr lang="pt-BR" b="1" dirty="0">
              <a:solidFill>
                <a:schemeClr val="bg1"/>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 xmlns:p14="http://schemas.microsoft.com/office/powerpoint/2010/main" val="3420867269"/>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114301" y="4153522"/>
            <a:ext cx="1028699" cy="730898"/>
          </a:xfrm>
          <a:prstGeom prst="rect">
            <a:avLst/>
          </a:prstGeom>
          <a:noFill/>
          <a:ln w="9525">
            <a:noFill/>
            <a:miter lim="800000"/>
            <a:headEnd/>
            <a:tailEnd/>
          </a:ln>
          <a:effectLst/>
        </p:spPr>
      </p:pic>
      <p:sp>
        <p:nvSpPr>
          <p:cNvPr id="12" name="Retângulo 11"/>
          <p:cNvSpPr/>
          <p:nvPr/>
        </p:nvSpPr>
        <p:spPr>
          <a:xfrm>
            <a:off x="937260" y="1214776"/>
            <a:ext cx="8030094" cy="646331"/>
          </a:xfrm>
          <a:prstGeom prst="rect">
            <a:avLst/>
          </a:prstGeom>
        </p:spPr>
        <p:txBody>
          <a:bodyPr wrap="square">
            <a:spAutoFit/>
          </a:bodyPr>
          <a:lstStyle/>
          <a:p>
            <a:pPr algn="just"/>
            <a:r>
              <a:rPr lang="pt-BR" dirty="0" smtClean="0"/>
              <a:t>Elaborar uma estratégia significa pensar todas as suas opções considerando as reações do seu adversário. </a:t>
            </a:r>
          </a:p>
        </p:txBody>
      </p:sp>
      <p:sp>
        <p:nvSpPr>
          <p:cNvPr id="9" name="Retângulo 8"/>
          <p:cNvSpPr/>
          <p:nvPr/>
        </p:nvSpPr>
        <p:spPr>
          <a:xfrm>
            <a:off x="960120" y="788056"/>
            <a:ext cx="3695700" cy="369332"/>
          </a:xfrm>
          <a:prstGeom prst="rect">
            <a:avLst/>
          </a:prstGeom>
        </p:spPr>
        <p:txBody>
          <a:bodyPr wrap="square">
            <a:spAutoFit/>
          </a:bodyPr>
          <a:lstStyle/>
          <a:p>
            <a:pPr algn="just"/>
            <a:r>
              <a:rPr lang="pt-BR" b="1" dirty="0" smtClean="0">
                <a:solidFill>
                  <a:schemeClr val="tx2"/>
                </a:solidFill>
                <a:effectLst>
                  <a:outerShdw blurRad="38100" dist="38100" dir="2700000" algn="tl">
                    <a:srgbClr val="000000">
                      <a:alpha val="43137"/>
                    </a:srgbClr>
                  </a:outerShdw>
                </a:effectLst>
              </a:rPr>
              <a:t>Mas o que é Teoria dos Jogos?</a:t>
            </a:r>
          </a:p>
        </p:txBody>
      </p:sp>
      <p:pic>
        <p:nvPicPr>
          <p:cNvPr id="6" name="Picture 4" descr="Imagem relacionada"/>
          <p:cNvPicPr>
            <a:picLocks noChangeAspect="1" noChangeArrowheads="1"/>
          </p:cNvPicPr>
          <p:nvPr/>
        </p:nvPicPr>
        <p:blipFill>
          <a:blip r:embed="rId3"/>
          <a:srcRect/>
          <a:stretch>
            <a:fillRect/>
          </a:stretch>
        </p:blipFill>
        <p:spPr bwMode="auto">
          <a:xfrm>
            <a:off x="283607" y="1079527"/>
            <a:ext cx="493633" cy="936075"/>
          </a:xfrm>
          <a:prstGeom prst="rect">
            <a:avLst/>
          </a:prstGeom>
          <a:noFill/>
        </p:spPr>
      </p:pic>
      <p:pic>
        <p:nvPicPr>
          <p:cNvPr id="28674" name="Picture 2" descr="Resultado de imagem para teoria dos jogos"/>
          <p:cNvPicPr>
            <a:picLocks noChangeAspect="1" noChangeArrowheads="1"/>
          </p:cNvPicPr>
          <p:nvPr/>
        </p:nvPicPr>
        <p:blipFill>
          <a:blip r:embed="rId4"/>
          <a:srcRect/>
          <a:stretch>
            <a:fillRect/>
          </a:stretch>
        </p:blipFill>
        <p:spPr bwMode="auto">
          <a:xfrm>
            <a:off x="4597610" y="1594407"/>
            <a:ext cx="4369744" cy="3260348"/>
          </a:xfrm>
          <a:prstGeom prst="rect">
            <a:avLst/>
          </a:prstGeom>
          <a:noFill/>
        </p:spPr>
      </p:pic>
      <p:sp>
        <p:nvSpPr>
          <p:cNvPr id="8" name="Retângulo 7"/>
          <p:cNvSpPr/>
          <p:nvPr/>
        </p:nvSpPr>
        <p:spPr>
          <a:xfrm>
            <a:off x="192167" y="2019300"/>
            <a:ext cx="4405443" cy="2031325"/>
          </a:xfrm>
          <a:prstGeom prst="rect">
            <a:avLst/>
          </a:prstGeom>
        </p:spPr>
        <p:txBody>
          <a:bodyPr wrap="square">
            <a:spAutoFit/>
          </a:bodyPr>
          <a:lstStyle/>
          <a:p>
            <a:pPr algn="just"/>
            <a:r>
              <a:rPr lang="pt-BR" dirty="0" smtClean="0"/>
              <a:t>A ciência e arte da Teoria dos Jogos está em oferecer algumas ferramentas formais para antecipar o movimento do outro jogador. </a:t>
            </a:r>
          </a:p>
          <a:p>
            <a:pPr algn="just"/>
            <a:endParaRPr lang="pt-BR" dirty="0" smtClean="0"/>
          </a:p>
          <a:p>
            <a:pPr algn="just"/>
            <a:r>
              <a:rPr lang="pt-BR" dirty="0" smtClean="0"/>
              <a:t>Como exemplo, uma dos principais conceitos é "coloque-se na posição do adversário e veja o que você faria se fosse ele".</a:t>
            </a:r>
            <a:endParaRPr lang="pt-BR" dirty="0"/>
          </a:p>
        </p:txBody>
      </p:sp>
      <p:sp>
        <p:nvSpPr>
          <p:cNvPr id="10" name="Retângulo 9"/>
          <p:cNvSpPr/>
          <p:nvPr/>
        </p:nvSpPr>
        <p:spPr>
          <a:xfrm>
            <a:off x="5016" y="1524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GST 1229 – TEORIA DOS JOGOS</a:t>
            </a:r>
            <a:endParaRPr lang="pt-BR" b="1" dirty="0">
              <a:solidFill>
                <a:schemeClr val="bg1"/>
              </a:solidFill>
              <a:effectLst>
                <a:outerShdw blurRad="38100" dist="38100" dir="2700000" algn="tl">
                  <a:srgbClr val="000000">
                    <a:alpha val="43137"/>
                  </a:srgbClr>
                </a:outerShdw>
              </a:effectLst>
              <a:cs typeface="Arial" pitchFamily="34" charset="0"/>
            </a:endParaRPr>
          </a:p>
        </p:txBody>
      </p:sp>
      <p:sp>
        <p:nvSpPr>
          <p:cNvPr id="11" name="Retângulo 10"/>
          <p:cNvSpPr/>
          <p:nvPr/>
        </p:nvSpPr>
        <p:spPr>
          <a:xfrm>
            <a:off x="157416" y="33528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A TEORIA DOS JOGOS ...</a:t>
            </a:r>
            <a:endParaRPr lang="pt-BR" b="1" dirty="0">
              <a:solidFill>
                <a:schemeClr val="bg1"/>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 xmlns:p14="http://schemas.microsoft.com/office/powerpoint/2010/main" val="3420867269"/>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p:cNvSpPr txBox="1"/>
          <p:nvPr/>
        </p:nvSpPr>
        <p:spPr>
          <a:xfrm>
            <a:off x="375047" y="725733"/>
            <a:ext cx="995914" cy="338554"/>
          </a:xfrm>
          <a:prstGeom prst="rect">
            <a:avLst/>
          </a:prstGeom>
          <a:noFill/>
        </p:spPr>
        <p:txBody>
          <a:bodyPr wrap="none" rtlCol="0">
            <a:spAutoFit/>
          </a:bodyPr>
          <a:lstStyle/>
          <a:p>
            <a:r>
              <a:rPr lang="pt-BR" sz="1600" b="1" dirty="0" smtClean="0">
                <a:solidFill>
                  <a:schemeClr val="tx2"/>
                </a:solidFill>
                <a:effectLst>
                  <a:outerShdw blurRad="38100" dist="38100" dir="2700000" algn="tl">
                    <a:srgbClr val="000000">
                      <a:alpha val="43137"/>
                    </a:srgbClr>
                  </a:outerShdw>
                </a:effectLst>
              </a:rPr>
              <a:t>Atividade</a:t>
            </a:r>
            <a:endParaRPr lang="pt-BR" sz="1600" b="1" dirty="0">
              <a:solidFill>
                <a:schemeClr val="tx2"/>
              </a:solidFill>
              <a:effectLst>
                <a:outerShdw blurRad="38100" dist="38100" dir="2700000" algn="tl">
                  <a:srgbClr val="000000">
                    <a:alpha val="43137"/>
                  </a:srgbClr>
                </a:outerShdw>
              </a:effectLst>
            </a:endParaRPr>
          </a:p>
        </p:txBody>
      </p:sp>
      <p:sp>
        <p:nvSpPr>
          <p:cNvPr id="11" name="CaixaDeTexto 10"/>
          <p:cNvSpPr txBox="1"/>
          <p:nvPr/>
        </p:nvSpPr>
        <p:spPr>
          <a:xfrm>
            <a:off x="274321" y="1028913"/>
            <a:ext cx="8717280" cy="3170099"/>
          </a:xfrm>
          <a:prstGeom prst="rect">
            <a:avLst/>
          </a:prstGeom>
          <a:noFill/>
        </p:spPr>
        <p:txBody>
          <a:bodyPr wrap="square" rtlCol="0">
            <a:spAutoFit/>
          </a:bodyPr>
          <a:lstStyle/>
          <a:p>
            <a:pPr marL="285750" indent="-285750" algn="just">
              <a:buFont typeface="Arial" panose="020B0604020202020204" pitchFamily="34" charset="0"/>
              <a:buChar char="•"/>
              <a:defRPr/>
            </a:pPr>
            <a:r>
              <a:rPr lang="pt-BR" sz="1400" b="1" dirty="0">
                <a:solidFill>
                  <a:schemeClr val="tx1">
                    <a:lumMod val="65000"/>
                    <a:lumOff val="35000"/>
                  </a:schemeClr>
                </a:solidFill>
              </a:rPr>
              <a:t>Marque a opção correta</a:t>
            </a:r>
            <a:r>
              <a:rPr lang="pt-BR" sz="1400" b="1" dirty="0" smtClean="0">
                <a:solidFill>
                  <a:schemeClr val="tx1">
                    <a:lumMod val="65000"/>
                    <a:lumOff val="35000"/>
                  </a:schemeClr>
                </a:solidFill>
              </a:rPr>
              <a:t>:</a:t>
            </a:r>
          </a:p>
          <a:p>
            <a:pPr marL="285750" indent="-285750" algn="just">
              <a:buFont typeface="Arial" panose="020B0604020202020204" pitchFamily="34" charset="0"/>
              <a:buChar char="•"/>
              <a:defRPr/>
            </a:pPr>
            <a:endParaRPr lang="pt-BR" sz="1400" b="1" dirty="0" smtClean="0">
              <a:solidFill>
                <a:schemeClr val="tx1">
                  <a:lumMod val="65000"/>
                  <a:lumOff val="35000"/>
                </a:schemeClr>
              </a:solidFill>
            </a:endParaRPr>
          </a:p>
          <a:p>
            <a:pPr marL="342900" indent="-342900" algn="just">
              <a:buFont typeface="+mj-lt"/>
              <a:buAutoNum type="alphaLcParenR"/>
              <a:defRPr/>
            </a:pPr>
            <a:r>
              <a:rPr lang="pt-BR" sz="1400" dirty="0" smtClean="0">
                <a:solidFill>
                  <a:schemeClr val="tx1">
                    <a:lumMod val="65000"/>
                    <a:lumOff val="35000"/>
                  </a:schemeClr>
                </a:solidFill>
                <a:cs typeface="Arial" pitchFamily="34" charset="0"/>
              </a:rPr>
              <a:t>A </a:t>
            </a:r>
            <a:r>
              <a:rPr lang="pt-BR" sz="1400" dirty="0">
                <a:solidFill>
                  <a:schemeClr val="tx1">
                    <a:lumMod val="65000"/>
                    <a:lumOff val="35000"/>
                  </a:schemeClr>
                </a:solidFill>
                <a:cs typeface="Arial" pitchFamily="34" charset="0"/>
              </a:rPr>
              <a:t>Teoria dos Jogos  pretende resolver todos os tipos de conflito, porém dá uma melhor compreensão em situações complicadas, através da sua coleção de técnicas para analisar estes problemas</a:t>
            </a:r>
            <a:r>
              <a:rPr lang="pt-BR" sz="1400" dirty="0" smtClean="0">
                <a:solidFill>
                  <a:schemeClr val="tx1">
                    <a:lumMod val="65000"/>
                    <a:lumOff val="35000"/>
                  </a:schemeClr>
                </a:solidFill>
                <a:cs typeface="Arial" pitchFamily="34" charset="0"/>
              </a:rPr>
              <a:t>.</a:t>
            </a:r>
          </a:p>
          <a:p>
            <a:pPr marL="342900" indent="-342900" algn="just">
              <a:buFont typeface="+mj-lt"/>
              <a:buAutoNum type="alphaLcParenR"/>
              <a:defRPr/>
            </a:pPr>
            <a:endParaRPr lang="pt-BR" sz="800" dirty="0">
              <a:solidFill>
                <a:schemeClr val="tx1">
                  <a:lumMod val="65000"/>
                  <a:lumOff val="35000"/>
                </a:schemeClr>
              </a:solidFill>
              <a:cs typeface="Arial" pitchFamily="34" charset="0"/>
            </a:endParaRPr>
          </a:p>
          <a:p>
            <a:pPr marL="342900" indent="-342900" algn="just">
              <a:buFont typeface="+mj-lt"/>
              <a:buAutoNum type="alphaLcParenR"/>
              <a:defRPr/>
            </a:pPr>
            <a:r>
              <a:rPr lang="pt-BR" sz="1400" dirty="0" smtClean="0">
                <a:solidFill>
                  <a:schemeClr val="tx1">
                    <a:lumMod val="65000"/>
                    <a:lumOff val="35000"/>
                  </a:schemeClr>
                </a:solidFill>
                <a:cs typeface="Arial" pitchFamily="34" charset="0"/>
              </a:rPr>
              <a:t>A </a:t>
            </a:r>
            <a:r>
              <a:rPr lang="pt-BR" sz="1400" dirty="0">
                <a:solidFill>
                  <a:schemeClr val="tx1">
                    <a:lumMod val="65000"/>
                    <a:lumOff val="35000"/>
                  </a:schemeClr>
                </a:solidFill>
                <a:cs typeface="Arial" pitchFamily="34" charset="0"/>
              </a:rPr>
              <a:t>Teoria dos Jogos não pretende resolver todos os tipos de conflito e não dá uma melhor compreensão em situações complicadas, através da sua coleção de técnicas para analisar estes problemas</a:t>
            </a:r>
            <a:r>
              <a:rPr lang="pt-BR" sz="1400" dirty="0" smtClean="0">
                <a:solidFill>
                  <a:schemeClr val="tx1">
                    <a:lumMod val="65000"/>
                    <a:lumOff val="35000"/>
                  </a:schemeClr>
                </a:solidFill>
                <a:cs typeface="Arial" pitchFamily="34" charset="0"/>
              </a:rPr>
              <a:t>.</a:t>
            </a:r>
          </a:p>
          <a:p>
            <a:pPr marL="342900" indent="-342900" algn="just">
              <a:buFont typeface="+mj-lt"/>
              <a:buAutoNum type="alphaLcParenR"/>
              <a:defRPr/>
            </a:pPr>
            <a:endParaRPr lang="pt-BR" sz="800" dirty="0">
              <a:solidFill>
                <a:schemeClr val="tx1">
                  <a:lumMod val="65000"/>
                  <a:lumOff val="35000"/>
                </a:schemeClr>
              </a:solidFill>
              <a:cs typeface="Arial" pitchFamily="34" charset="0"/>
            </a:endParaRPr>
          </a:p>
          <a:p>
            <a:pPr marL="342900" indent="-342900" algn="just">
              <a:buFont typeface="+mj-lt"/>
              <a:buAutoNum type="alphaLcParenR"/>
              <a:defRPr/>
            </a:pPr>
            <a:r>
              <a:rPr lang="pt-BR" sz="1400" dirty="0" smtClean="0">
                <a:solidFill>
                  <a:schemeClr val="tx1">
                    <a:lumMod val="65000"/>
                    <a:lumOff val="35000"/>
                  </a:schemeClr>
                </a:solidFill>
                <a:cs typeface="Arial" pitchFamily="34" charset="0"/>
              </a:rPr>
              <a:t>A </a:t>
            </a:r>
            <a:r>
              <a:rPr lang="pt-BR" sz="1400" dirty="0">
                <a:solidFill>
                  <a:schemeClr val="tx1">
                    <a:lumMod val="65000"/>
                    <a:lumOff val="35000"/>
                  </a:schemeClr>
                </a:solidFill>
                <a:cs typeface="Arial" pitchFamily="34" charset="0"/>
              </a:rPr>
              <a:t>Teoria dos Jogos não pretende resolver todos os tipos de conflito, porém dá uma pior compreensão em situações complicadas, através da sua coleção de técnicas para analisar estes problemas</a:t>
            </a:r>
            <a:r>
              <a:rPr lang="pt-BR" sz="1400" dirty="0" smtClean="0">
                <a:solidFill>
                  <a:schemeClr val="tx1">
                    <a:lumMod val="65000"/>
                    <a:lumOff val="35000"/>
                  </a:schemeClr>
                </a:solidFill>
                <a:cs typeface="Arial" pitchFamily="34" charset="0"/>
              </a:rPr>
              <a:t>.</a:t>
            </a:r>
          </a:p>
          <a:p>
            <a:pPr marL="342900" indent="-342900" algn="just">
              <a:buFont typeface="+mj-lt"/>
              <a:buAutoNum type="alphaLcParenR"/>
              <a:defRPr/>
            </a:pPr>
            <a:endParaRPr lang="pt-BR" sz="800" dirty="0">
              <a:solidFill>
                <a:schemeClr val="tx1">
                  <a:lumMod val="65000"/>
                  <a:lumOff val="35000"/>
                </a:schemeClr>
              </a:solidFill>
              <a:cs typeface="Arial" pitchFamily="34" charset="0"/>
            </a:endParaRPr>
          </a:p>
          <a:p>
            <a:pPr marL="342900" indent="-342900" algn="just">
              <a:buFont typeface="+mj-lt"/>
              <a:buAutoNum type="alphaLcParenR"/>
              <a:defRPr/>
            </a:pPr>
            <a:r>
              <a:rPr lang="pt-BR" sz="1400" dirty="0" smtClean="0">
                <a:solidFill>
                  <a:schemeClr val="tx1">
                    <a:lumMod val="65000"/>
                    <a:lumOff val="35000"/>
                  </a:schemeClr>
                </a:solidFill>
                <a:cs typeface="Arial" pitchFamily="34" charset="0"/>
              </a:rPr>
              <a:t>A </a:t>
            </a:r>
            <a:r>
              <a:rPr lang="pt-BR" sz="1400" dirty="0">
                <a:solidFill>
                  <a:schemeClr val="tx1">
                    <a:lumMod val="65000"/>
                    <a:lumOff val="35000"/>
                  </a:schemeClr>
                </a:solidFill>
                <a:cs typeface="Arial" pitchFamily="34" charset="0"/>
              </a:rPr>
              <a:t>Teoria dos Jogos  pretende resolver todos os tipos de conflito, porém dá uma pior compreensão em situações complicadas, através da sua coleção de técnicas para analisar estes problemas</a:t>
            </a:r>
            <a:r>
              <a:rPr lang="pt-BR" sz="1400" dirty="0" smtClean="0">
                <a:solidFill>
                  <a:schemeClr val="tx1">
                    <a:lumMod val="65000"/>
                    <a:lumOff val="35000"/>
                  </a:schemeClr>
                </a:solidFill>
                <a:cs typeface="Arial" pitchFamily="34" charset="0"/>
              </a:rPr>
              <a:t>.</a:t>
            </a:r>
          </a:p>
          <a:p>
            <a:pPr marL="342900" indent="-342900" algn="just">
              <a:buFont typeface="+mj-lt"/>
              <a:buAutoNum type="alphaLcParenR"/>
              <a:defRPr/>
            </a:pPr>
            <a:endParaRPr lang="pt-BR" sz="800" dirty="0">
              <a:solidFill>
                <a:schemeClr val="tx1">
                  <a:lumMod val="65000"/>
                  <a:lumOff val="35000"/>
                </a:schemeClr>
              </a:solidFill>
              <a:cs typeface="Arial" pitchFamily="34" charset="0"/>
            </a:endParaRPr>
          </a:p>
          <a:p>
            <a:pPr marL="342900" indent="-342900" algn="just">
              <a:buFont typeface="+mj-lt"/>
              <a:buAutoNum type="alphaLcParenR"/>
              <a:defRPr/>
            </a:pPr>
            <a:r>
              <a:rPr lang="pt-BR" sz="1400" dirty="0" smtClean="0">
                <a:solidFill>
                  <a:schemeClr val="tx1">
                    <a:lumMod val="65000"/>
                    <a:lumOff val="35000"/>
                  </a:schemeClr>
                </a:solidFill>
                <a:cs typeface="Arial" pitchFamily="34" charset="0"/>
              </a:rPr>
              <a:t>A </a:t>
            </a:r>
            <a:r>
              <a:rPr lang="pt-BR" sz="1400" dirty="0">
                <a:solidFill>
                  <a:schemeClr val="tx1">
                    <a:lumMod val="65000"/>
                    <a:lumOff val="35000"/>
                  </a:schemeClr>
                </a:solidFill>
                <a:cs typeface="Arial" pitchFamily="34" charset="0"/>
              </a:rPr>
              <a:t>Teoria dos Jogos não pretende resolver todos os tipos de conflito, porém dá uma melhor compreensão em situações complicadas, através da sua coleção de técnicas para analisar estes problemas</a:t>
            </a:r>
            <a:r>
              <a:rPr lang="pt-BR" sz="1400" dirty="0" smtClean="0">
                <a:solidFill>
                  <a:schemeClr val="tx1">
                    <a:lumMod val="65000"/>
                    <a:lumOff val="35000"/>
                  </a:schemeClr>
                </a:solidFill>
                <a:cs typeface="Arial" pitchFamily="34" charset="0"/>
              </a:rPr>
              <a:t>.</a:t>
            </a:r>
            <a:endParaRPr lang="pt-BR" sz="1400" dirty="0">
              <a:solidFill>
                <a:schemeClr val="tx1">
                  <a:lumMod val="65000"/>
                  <a:lumOff val="35000"/>
                </a:schemeClr>
              </a:solidFill>
              <a:cs typeface="Arial"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114301" y="4153522"/>
            <a:ext cx="1028699" cy="730898"/>
          </a:xfrm>
          <a:prstGeom prst="rect">
            <a:avLst/>
          </a:prstGeom>
          <a:noFill/>
          <a:ln w="9525">
            <a:noFill/>
            <a:miter lim="800000"/>
            <a:headEnd/>
            <a:tailEnd/>
          </a:ln>
          <a:effectLst/>
        </p:spPr>
      </p:pic>
      <p:sp>
        <p:nvSpPr>
          <p:cNvPr id="5" name="Retângulo 4"/>
          <p:cNvSpPr/>
          <p:nvPr/>
        </p:nvSpPr>
        <p:spPr>
          <a:xfrm>
            <a:off x="5016" y="1524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GST 1229 – TEORIA DOS JOGOS</a:t>
            </a:r>
            <a:endParaRPr lang="pt-BR" b="1" dirty="0">
              <a:solidFill>
                <a:schemeClr val="bg1"/>
              </a:solidFill>
              <a:effectLst>
                <a:outerShdw blurRad="38100" dist="38100" dir="2700000" algn="tl">
                  <a:srgbClr val="000000">
                    <a:alpha val="43137"/>
                  </a:srgbClr>
                </a:outerShdw>
              </a:effectLst>
              <a:cs typeface="Arial" pitchFamily="34" charset="0"/>
            </a:endParaRPr>
          </a:p>
        </p:txBody>
      </p:sp>
      <p:sp>
        <p:nvSpPr>
          <p:cNvPr id="6" name="Retângulo 5"/>
          <p:cNvSpPr/>
          <p:nvPr/>
        </p:nvSpPr>
        <p:spPr>
          <a:xfrm>
            <a:off x="157416" y="33528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A TEORIA DOS JOGOS ...</a:t>
            </a:r>
            <a:endParaRPr lang="pt-BR" b="1" dirty="0">
              <a:solidFill>
                <a:schemeClr val="bg1"/>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 xmlns:p14="http://schemas.microsoft.com/office/powerpoint/2010/main" val="439180062"/>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67828" y="879619"/>
            <a:ext cx="8799527" cy="1371745"/>
          </a:xfrm>
          <a:prstGeom prst="rect">
            <a:avLst/>
          </a:prstGeom>
          <a:solidFill>
            <a:schemeClr val="bg1">
              <a:lumMod val="95000"/>
            </a:schemeClr>
          </a:solidFill>
          <a:ln w="3175">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0" name="CaixaDeTexto 9"/>
          <p:cNvSpPr txBox="1"/>
          <p:nvPr/>
        </p:nvSpPr>
        <p:spPr>
          <a:xfrm>
            <a:off x="1209320" y="942367"/>
            <a:ext cx="942374" cy="338554"/>
          </a:xfrm>
          <a:prstGeom prst="rect">
            <a:avLst/>
          </a:prstGeom>
          <a:noFill/>
        </p:spPr>
        <p:txBody>
          <a:bodyPr wrap="none" rtlCol="0">
            <a:spAutoFit/>
          </a:bodyPr>
          <a:lstStyle/>
          <a:p>
            <a:r>
              <a:rPr lang="pt-BR" sz="1600" b="1" dirty="0">
                <a:solidFill>
                  <a:schemeClr val="tx1">
                    <a:lumMod val="65000"/>
                    <a:lumOff val="35000"/>
                  </a:schemeClr>
                </a:solidFill>
              </a:rPr>
              <a:t>Gabarito</a:t>
            </a:r>
          </a:p>
        </p:txBody>
      </p:sp>
      <p:sp>
        <p:nvSpPr>
          <p:cNvPr id="11" name="CaixaDeTexto 10"/>
          <p:cNvSpPr txBox="1"/>
          <p:nvPr/>
        </p:nvSpPr>
        <p:spPr>
          <a:xfrm>
            <a:off x="982981" y="1261675"/>
            <a:ext cx="7847964" cy="923330"/>
          </a:xfrm>
          <a:prstGeom prst="rect">
            <a:avLst/>
          </a:prstGeom>
          <a:noFill/>
        </p:spPr>
        <p:txBody>
          <a:bodyPr wrap="square" rtlCol="0">
            <a:spAutoFit/>
          </a:bodyPr>
          <a:lstStyle/>
          <a:p>
            <a:pPr marL="342900" indent="-342900" algn="just">
              <a:buFont typeface="+mj-lt"/>
              <a:buAutoNum type="alphaLcParenR" startAt="5"/>
              <a:defRPr/>
            </a:pPr>
            <a:r>
              <a:rPr lang="pt-BR" dirty="0" smtClean="0">
                <a:solidFill>
                  <a:schemeClr val="tx1">
                    <a:lumMod val="65000"/>
                    <a:lumOff val="35000"/>
                  </a:schemeClr>
                </a:solidFill>
                <a:cs typeface="Arial" pitchFamily="34" charset="0"/>
              </a:rPr>
              <a:t>A </a:t>
            </a:r>
            <a:r>
              <a:rPr lang="pt-BR" dirty="0">
                <a:solidFill>
                  <a:schemeClr val="tx1">
                    <a:lumMod val="65000"/>
                    <a:lumOff val="35000"/>
                  </a:schemeClr>
                </a:solidFill>
                <a:cs typeface="Arial" pitchFamily="34" charset="0"/>
              </a:rPr>
              <a:t>Teoria dos Jogos não pretende resolver todos os tipos de conflito, porém dá uma melhor compreensão em situações complicadas, através da sua coleção de técnicas para analisar estes problemas</a:t>
            </a:r>
            <a:r>
              <a:rPr lang="pt-BR" dirty="0" smtClean="0">
                <a:solidFill>
                  <a:schemeClr val="tx1">
                    <a:lumMod val="65000"/>
                    <a:lumOff val="35000"/>
                  </a:schemeClr>
                </a:solidFill>
                <a:cs typeface="Arial" pitchFamily="34" charset="0"/>
              </a:rPr>
              <a:t>.</a:t>
            </a:r>
            <a:endParaRPr lang="pt-BR" dirty="0">
              <a:solidFill>
                <a:schemeClr val="tx1">
                  <a:lumMod val="65000"/>
                  <a:lumOff val="35000"/>
                </a:schemeClr>
              </a:solidFill>
              <a:cs typeface="Arial" pitchFamily="34" charset="0"/>
            </a:endParaRPr>
          </a:p>
        </p:txBody>
      </p:sp>
      <p:pic>
        <p:nvPicPr>
          <p:cNvPr id="5" name="Picture 2"/>
          <p:cNvPicPr>
            <a:picLocks noChangeAspect="1" noChangeArrowheads="1"/>
          </p:cNvPicPr>
          <p:nvPr/>
        </p:nvPicPr>
        <p:blipFill>
          <a:blip r:embed="rId2" cstate="print"/>
          <a:srcRect/>
          <a:stretch>
            <a:fillRect/>
          </a:stretch>
        </p:blipFill>
        <p:spPr bwMode="auto">
          <a:xfrm>
            <a:off x="114301" y="4153522"/>
            <a:ext cx="1028699" cy="730898"/>
          </a:xfrm>
          <a:prstGeom prst="rect">
            <a:avLst/>
          </a:prstGeom>
          <a:noFill/>
          <a:ln w="9525">
            <a:noFill/>
            <a:miter lim="800000"/>
            <a:headEnd/>
            <a:tailEnd/>
          </a:ln>
          <a:effectLst/>
        </p:spPr>
      </p:pic>
      <p:pic>
        <p:nvPicPr>
          <p:cNvPr id="6" name="Picture 4" descr="Imagem relacionada"/>
          <p:cNvPicPr>
            <a:picLocks noChangeAspect="1" noChangeArrowheads="1"/>
          </p:cNvPicPr>
          <p:nvPr/>
        </p:nvPicPr>
        <p:blipFill>
          <a:blip r:embed="rId3"/>
          <a:srcRect/>
          <a:stretch>
            <a:fillRect/>
          </a:stretch>
        </p:blipFill>
        <p:spPr bwMode="auto">
          <a:xfrm>
            <a:off x="283607" y="942367"/>
            <a:ext cx="653653" cy="1239521"/>
          </a:xfrm>
          <a:prstGeom prst="rect">
            <a:avLst/>
          </a:prstGeom>
          <a:noFill/>
        </p:spPr>
      </p:pic>
      <p:pic>
        <p:nvPicPr>
          <p:cNvPr id="27650" name="Picture 2" descr="Resultado de imagem para teoria dos jogos"/>
          <p:cNvPicPr>
            <a:picLocks noChangeAspect="1" noChangeArrowheads="1"/>
          </p:cNvPicPr>
          <p:nvPr/>
        </p:nvPicPr>
        <p:blipFill>
          <a:blip r:embed="rId4"/>
          <a:srcRect/>
          <a:stretch>
            <a:fillRect/>
          </a:stretch>
        </p:blipFill>
        <p:spPr bwMode="auto">
          <a:xfrm>
            <a:off x="4602479" y="2331847"/>
            <a:ext cx="4364875" cy="2182438"/>
          </a:xfrm>
          <a:prstGeom prst="rect">
            <a:avLst/>
          </a:prstGeom>
          <a:noFill/>
        </p:spPr>
      </p:pic>
      <p:pic>
        <p:nvPicPr>
          <p:cNvPr id="13" name="Picture 2" descr="Imagem relacionada"/>
          <p:cNvPicPr>
            <a:picLocks noChangeAspect="1" noChangeArrowheads="1"/>
          </p:cNvPicPr>
          <p:nvPr/>
        </p:nvPicPr>
        <p:blipFill>
          <a:blip r:embed="rId5"/>
          <a:srcRect/>
          <a:stretch>
            <a:fillRect/>
          </a:stretch>
        </p:blipFill>
        <p:spPr bwMode="auto">
          <a:xfrm>
            <a:off x="1209320" y="2331847"/>
            <a:ext cx="3294245" cy="2182438"/>
          </a:xfrm>
          <a:prstGeom prst="rect">
            <a:avLst/>
          </a:prstGeom>
          <a:noFill/>
        </p:spPr>
      </p:pic>
      <p:sp>
        <p:nvSpPr>
          <p:cNvPr id="9" name="Retângulo 8"/>
          <p:cNvSpPr/>
          <p:nvPr/>
        </p:nvSpPr>
        <p:spPr>
          <a:xfrm>
            <a:off x="5016" y="1524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GST 1229 – TEORIA DOS JOGOS</a:t>
            </a:r>
            <a:endParaRPr lang="pt-BR" b="1" dirty="0">
              <a:solidFill>
                <a:schemeClr val="bg1"/>
              </a:solidFill>
              <a:effectLst>
                <a:outerShdw blurRad="38100" dist="38100" dir="2700000" algn="tl">
                  <a:srgbClr val="000000">
                    <a:alpha val="43137"/>
                  </a:srgbClr>
                </a:outerShdw>
              </a:effectLst>
              <a:cs typeface="Arial" pitchFamily="34" charset="0"/>
            </a:endParaRPr>
          </a:p>
        </p:txBody>
      </p:sp>
      <p:sp>
        <p:nvSpPr>
          <p:cNvPr id="12" name="Retângulo 11"/>
          <p:cNvSpPr/>
          <p:nvPr/>
        </p:nvSpPr>
        <p:spPr>
          <a:xfrm>
            <a:off x="157416" y="33528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A TEORIA DOS JOGOS ...</a:t>
            </a:r>
            <a:endParaRPr lang="pt-BR" b="1" dirty="0">
              <a:solidFill>
                <a:schemeClr val="bg1"/>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 xmlns:p14="http://schemas.microsoft.com/office/powerpoint/2010/main" val="3420867269"/>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tângulo 19"/>
          <p:cNvSpPr/>
          <p:nvPr/>
        </p:nvSpPr>
        <p:spPr>
          <a:xfrm>
            <a:off x="5016" y="1524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GST 1229 – TEORIA DOS JOGOS</a:t>
            </a:r>
            <a:endParaRPr lang="pt-BR" b="1" dirty="0">
              <a:solidFill>
                <a:schemeClr val="bg1"/>
              </a:solidFill>
              <a:effectLst>
                <a:outerShdw blurRad="38100" dist="38100" dir="2700000" algn="tl">
                  <a:srgbClr val="000000">
                    <a:alpha val="43137"/>
                  </a:srgbClr>
                </a:outerShdw>
              </a:effectLst>
              <a:cs typeface="Arial" pitchFamily="34" charset="0"/>
            </a:endParaRPr>
          </a:p>
        </p:txBody>
      </p:sp>
      <p:sp>
        <p:nvSpPr>
          <p:cNvPr id="22" name="Retângulo 21"/>
          <p:cNvSpPr/>
          <p:nvPr/>
        </p:nvSpPr>
        <p:spPr>
          <a:xfrm>
            <a:off x="157416" y="33528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A TEORIA DOS JOGOS ...</a:t>
            </a:r>
            <a:endParaRPr lang="pt-BR" b="1" dirty="0">
              <a:solidFill>
                <a:schemeClr val="bg1"/>
              </a:solidFill>
              <a:effectLst>
                <a:outerShdw blurRad="38100" dist="38100" dir="2700000" algn="tl">
                  <a:srgbClr val="000000">
                    <a:alpha val="43137"/>
                  </a:srgbClr>
                </a:outerShdw>
              </a:effectLst>
              <a:cs typeface="Arial" pitchFamily="34" charset="0"/>
            </a:endParaRPr>
          </a:p>
        </p:txBody>
      </p:sp>
      <p:sp>
        <p:nvSpPr>
          <p:cNvPr id="25" name="Retângulo 24"/>
          <p:cNvSpPr/>
          <p:nvPr/>
        </p:nvSpPr>
        <p:spPr>
          <a:xfrm>
            <a:off x="215516" y="889288"/>
            <a:ext cx="7907404" cy="1631216"/>
          </a:xfrm>
          <a:prstGeom prst="rect">
            <a:avLst/>
          </a:prstGeom>
        </p:spPr>
        <p:txBody>
          <a:bodyPr wrap="square">
            <a:spAutoFit/>
          </a:bodyPr>
          <a:lstStyle/>
          <a:p>
            <a:pPr algn="just">
              <a:spcBef>
                <a:spcPts val="600"/>
              </a:spcBef>
              <a:spcAft>
                <a:spcPts val="600"/>
              </a:spcAft>
            </a:pPr>
            <a:r>
              <a:rPr lang="pt-BR" dirty="0" smtClean="0"/>
              <a:t>É </a:t>
            </a:r>
            <a:r>
              <a:rPr lang="pt-BR" dirty="0"/>
              <a:t>um ramo </a:t>
            </a:r>
            <a:r>
              <a:rPr lang="pt-BR" dirty="0" smtClean="0"/>
              <a:t>da MATEMÁTICA APLICADA</a:t>
            </a:r>
            <a:r>
              <a:rPr lang="pt-BR" dirty="0"/>
              <a:t> que </a:t>
            </a:r>
            <a:r>
              <a:rPr lang="pt-BR" b="1" dirty="0">
                <a:solidFill>
                  <a:schemeClr val="tx2"/>
                </a:solidFill>
              </a:rPr>
              <a:t>estuda situações estratégicas </a:t>
            </a:r>
            <a:r>
              <a:rPr lang="pt-BR" dirty="0"/>
              <a:t>onde jogadores escolhem diferentes ações na tentativa de melhorar seu retorno</a:t>
            </a:r>
            <a:r>
              <a:rPr lang="pt-BR" dirty="0" smtClean="0"/>
              <a:t>.</a:t>
            </a:r>
          </a:p>
          <a:p>
            <a:pPr algn="just">
              <a:spcBef>
                <a:spcPts val="600"/>
              </a:spcBef>
              <a:spcAft>
                <a:spcPts val="600"/>
              </a:spcAft>
            </a:pPr>
            <a:r>
              <a:rPr lang="pt-BR" dirty="0"/>
              <a:t>A partir de </a:t>
            </a:r>
            <a:r>
              <a:rPr lang="pt-BR" dirty="0" smtClean="0"/>
              <a:t>1970, </a:t>
            </a:r>
            <a:r>
              <a:rPr lang="pt-BR" dirty="0"/>
              <a:t>a teoria dos jogos passou a ser aplicada ao estudo do comportamento animal, incluindo evolução das espécies </a:t>
            </a:r>
            <a:r>
              <a:rPr lang="pt-BR" dirty="0" smtClean="0"/>
              <a:t>por SELEÇÃO NATURAL (Charles </a:t>
            </a:r>
            <a:r>
              <a:rPr lang="pt-BR" dirty="0" err="1" smtClean="0"/>
              <a:t>Darwing</a:t>
            </a:r>
            <a:r>
              <a:rPr lang="pt-BR" dirty="0" smtClean="0"/>
              <a:t> – teoria da evolução por seleção natural).</a:t>
            </a:r>
          </a:p>
        </p:txBody>
      </p:sp>
      <p:pic>
        <p:nvPicPr>
          <p:cNvPr id="26" name="Picture 10"/>
          <p:cNvPicPr>
            <a:picLocks noChangeAspect="1" noChangeArrowheads="1"/>
          </p:cNvPicPr>
          <p:nvPr/>
        </p:nvPicPr>
        <p:blipFill>
          <a:blip r:embed="rId2"/>
          <a:srcRect/>
          <a:stretch>
            <a:fillRect/>
          </a:stretch>
        </p:blipFill>
        <p:spPr bwMode="auto">
          <a:xfrm>
            <a:off x="8122920" y="704613"/>
            <a:ext cx="1021080" cy="836102"/>
          </a:xfrm>
          <a:prstGeom prst="rect">
            <a:avLst/>
          </a:prstGeom>
          <a:noFill/>
          <a:ln w="9525">
            <a:noFill/>
            <a:miter lim="800000"/>
            <a:headEnd/>
            <a:tailEnd/>
          </a:ln>
        </p:spPr>
      </p:pic>
      <p:pic>
        <p:nvPicPr>
          <p:cNvPr id="30722" name="Picture 2" descr="Resultado de imagem para Charles Darwin"/>
          <p:cNvPicPr>
            <a:picLocks noChangeAspect="1" noChangeArrowheads="1"/>
          </p:cNvPicPr>
          <p:nvPr/>
        </p:nvPicPr>
        <p:blipFill>
          <a:blip r:embed="rId3"/>
          <a:srcRect/>
          <a:stretch>
            <a:fillRect/>
          </a:stretch>
        </p:blipFill>
        <p:spPr bwMode="auto">
          <a:xfrm>
            <a:off x="7502465" y="2272235"/>
            <a:ext cx="1557173" cy="2026920"/>
          </a:xfrm>
          <a:prstGeom prst="rect">
            <a:avLst/>
          </a:prstGeom>
          <a:noFill/>
        </p:spPr>
      </p:pic>
      <p:sp>
        <p:nvSpPr>
          <p:cNvPr id="27" name="Retângulo 26"/>
          <p:cNvSpPr/>
          <p:nvPr/>
        </p:nvSpPr>
        <p:spPr>
          <a:xfrm>
            <a:off x="1463040" y="2704505"/>
            <a:ext cx="5935980" cy="1477328"/>
          </a:xfrm>
          <a:prstGeom prst="rect">
            <a:avLst/>
          </a:prstGeom>
        </p:spPr>
        <p:txBody>
          <a:bodyPr wrap="square">
            <a:spAutoFit/>
          </a:bodyPr>
          <a:lstStyle/>
          <a:p>
            <a:pPr algn="just">
              <a:spcBef>
                <a:spcPts val="600"/>
              </a:spcBef>
              <a:spcAft>
                <a:spcPts val="600"/>
              </a:spcAft>
            </a:pPr>
            <a:r>
              <a:rPr lang="pt-BR" dirty="0" smtClean="0"/>
              <a:t>Devido a interesse em jogos como </a:t>
            </a:r>
            <a:r>
              <a:rPr lang="pt-BR" b="1" dirty="0" smtClean="0">
                <a:solidFill>
                  <a:schemeClr val="tx2"/>
                </a:solidFill>
              </a:rPr>
              <a:t>o dilema do prisioneiro </a:t>
            </a:r>
            <a:r>
              <a:rPr lang="pt-BR" dirty="0" smtClean="0"/>
              <a:t>iterado, no qual interesses próprios e racionais prejudicam a todos, a teoria dos jogos vem sendo aplicada nas ciências políticas, ciências militares, ética, economia, filosofia e, recentemente, no jornalismo.</a:t>
            </a:r>
          </a:p>
        </p:txBody>
      </p:sp>
      <p:sp>
        <p:nvSpPr>
          <p:cNvPr id="28" name="Retângulo 27"/>
          <p:cNvSpPr/>
          <p:nvPr/>
        </p:nvSpPr>
        <p:spPr>
          <a:xfrm>
            <a:off x="121920" y="4288066"/>
            <a:ext cx="8937718" cy="646331"/>
          </a:xfrm>
          <a:prstGeom prst="rect">
            <a:avLst/>
          </a:prstGeom>
        </p:spPr>
        <p:txBody>
          <a:bodyPr wrap="square">
            <a:spAutoFit/>
          </a:bodyPr>
          <a:lstStyle/>
          <a:p>
            <a:pPr algn="just">
              <a:spcBef>
                <a:spcPts val="600"/>
              </a:spcBef>
              <a:spcAft>
                <a:spcPts val="600"/>
              </a:spcAft>
            </a:pPr>
            <a:r>
              <a:rPr lang="pt-BR" dirty="0" smtClean="0"/>
              <a:t>Finalmente, a teoria dos jogos </a:t>
            </a:r>
            <a:r>
              <a:rPr lang="pt-BR" b="1" dirty="0" smtClean="0">
                <a:solidFill>
                  <a:schemeClr val="tx2"/>
                </a:solidFill>
              </a:rPr>
              <a:t>despertou a atenção da ciência da computação </a:t>
            </a:r>
            <a:r>
              <a:rPr lang="pt-BR" dirty="0" smtClean="0"/>
              <a:t>que a vem utilizando em avanços </a:t>
            </a:r>
            <a:r>
              <a:rPr lang="pt-BR" b="1" dirty="0" smtClean="0">
                <a:solidFill>
                  <a:schemeClr val="tx2"/>
                </a:solidFill>
              </a:rPr>
              <a:t>na inteligência artificial e cibernética</a:t>
            </a:r>
            <a:r>
              <a:rPr lang="pt-BR" dirty="0" smtClean="0"/>
              <a:t>.</a:t>
            </a:r>
          </a:p>
        </p:txBody>
      </p:sp>
      <p:pic>
        <p:nvPicPr>
          <p:cNvPr id="29"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61244" y="2704505"/>
            <a:ext cx="1301796" cy="147732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783844995"/>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tângulo 19"/>
          <p:cNvSpPr/>
          <p:nvPr/>
        </p:nvSpPr>
        <p:spPr>
          <a:xfrm>
            <a:off x="5016" y="1524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GST 1229 – TEORIA DOS JOGOS</a:t>
            </a:r>
            <a:endParaRPr lang="pt-BR" b="1" dirty="0">
              <a:solidFill>
                <a:schemeClr val="bg1"/>
              </a:solidFill>
              <a:effectLst>
                <a:outerShdw blurRad="38100" dist="38100" dir="2700000" algn="tl">
                  <a:srgbClr val="000000">
                    <a:alpha val="43137"/>
                  </a:srgbClr>
                </a:outerShdw>
              </a:effectLst>
              <a:cs typeface="Arial" pitchFamily="34" charset="0"/>
            </a:endParaRPr>
          </a:p>
        </p:txBody>
      </p:sp>
      <p:sp>
        <p:nvSpPr>
          <p:cNvPr id="22" name="Retângulo 21"/>
          <p:cNvSpPr/>
          <p:nvPr/>
        </p:nvSpPr>
        <p:spPr>
          <a:xfrm>
            <a:off x="157416" y="33528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A TEORIA DOS JOGOS ...</a:t>
            </a:r>
            <a:endParaRPr lang="pt-BR" b="1" dirty="0">
              <a:solidFill>
                <a:schemeClr val="bg1"/>
              </a:solidFill>
              <a:effectLst>
                <a:outerShdw blurRad="38100" dist="38100" dir="2700000" algn="tl">
                  <a:srgbClr val="000000">
                    <a:alpha val="43137"/>
                  </a:srgbClr>
                </a:outerShdw>
              </a:effectLst>
              <a:cs typeface="Arial" pitchFamily="34" charset="0"/>
            </a:endParaRPr>
          </a:p>
        </p:txBody>
      </p:sp>
      <p:pic>
        <p:nvPicPr>
          <p:cNvPr id="4" name="Picture 10"/>
          <p:cNvPicPr>
            <a:picLocks noChangeAspect="1" noChangeArrowheads="1"/>
          </p:cNvPicPr>
          <p:nvPr/>
        </p:nvPicPr>
        <p:blipFill>
          <a:blip r:embed="rId2"/>
          <a:srcRect/>
          <a:stretch>
            <a:fillRect/>
          </a:stretch>
        </p:blipFill>
        <p:spPr bwMode="auto">
          <a:xfrm>
            <a:off x="8122920" y="704613"/>
            <a:ext cx="1021080" cy="836102"/>
          </a:xfrm>
          <a:prstGeom prst="rect">
            <a:avLst/>
          </a:prstGeom>
          <a:noFill/>
          <a:ln w="9525">
            <a:noFill/>
            <a:miter lim="800000"/>
            <a:headEnd/>
            <a:tailEnd/>
          </a:ln>
        </p:spPr>
      </p:pic>
      <p:sp>
        <p:nvSpPr>
          <p:cNvPr id="5" name="Retângulo 4"/>
          <p:cNvSpPr/>
          <p:nvPr/>
        </p:nvSpPr>
        <p:spPr>
          <a:xfrm>
            <a:off x="157416" y="861507"/>
            <a:ext cx="7965504" cy="1477328"/>
          </a:xfrm>
          <a:prstGeom prst="rect">
            <a:avLst/>
          </a:prstGeom>
        </p:spPr>
        <p:txBody>
          <a:bodyPr wrap="square">
            <a:spAutoFit/>
          </a:bodyPr>
          <a:lstStyle/>
          <a:p>
            <a:pPr algn="just">
              <a:spcBef>
                <a:spcPts val="600"/>
              </a:spcBef>
              <a:spcAft>
                <a:spcPts val="600"/>
              </a:spcAft>
            </a:pPr>
            <a:r>
              <a:rPr lang="pt-BR" dirty="0" smtClean="0"/>
              <a:t>A teoria dos jogos </a:t>
            </a:r>
            <a:r>
              <a:rPr lang="pt-BR" b="1" dirty="0" smtClean="0">
                <a:solidFill>
                  <a:schemeClr val="tx2"/>
                </a:solidFill>
              </a:rPr>
              <a:t>distingue-se da economia </a:t>
            </a:r>
            <a:r>
              <a:rPr lang="pt-BR" dirty="0" smtClean="0"/>
              <a:t>na medida em que procura encontrar estratégias racionais em situações em que </a:t>
            </a:r>
            <a:r>
              <a:rPr lang="pt-BR" b="1" dirty="0" smtClean="0">
                <a:solidFill>
                  <a:schemeClr val="tx2"/>
                </a:solidFill>
              </a:rPr>
              <a:t>o resultado depende não só da estratégia própria de um agente e das condições de mercado, mas também das estratégias escolhidas por outros agentes</a:t>
            </a:r>
            <a:r>
              <a:rPr lang="pt-BR" dirty="0" smtClean="0"/>
              <a:t> que possivelmente têm estratégias diferentes ou objetivos comuns.</a:t>
            </a:r>
            <a:endParaRPr lang="pt-BR" dirty="0"/>
          </a:p>
        </p:txBody>
      </p:sp>
      <p:sp>
        <p:nvSpPr>
          <p:cNvPr id="6" name="Retângulo 5"/>
          <p:cNvSpPr/>
          <p:nvPr/>
        </p:nvSpPr>
        <p:spPr>
          <a:xfrm>
            <a:off x="1767840" y="2518648"/>
            <a:ext cx="7147560" cy="1908215"/>
          </a:xfrm>
          <a:prstGeom prst="rect">
            <a:avLst/>
          </a:prstGeom>
        </p:spPr>
        <p:txBody>
          <a:bodyPr wrap="square">
            <a:spAutoFit/>
          </a:bodyPr>
          <a:lstStyle/>
          <a:p>
            <a:pPr algn="just">
              <a:spcBef>
                <a:spcPts val="600"/>
              </a:spcBef>
              <a:spcAft>
                <a:spcPts val="600"/>
              </a:spcAft>
            </a:pPr>
            <a:r>
              <a:rPr lang="pt-BR" dirty="0" smtClean="0"/>
              <a:t>Os resultados da teoria dos jogos tanto podem ser aplicados a simples jogos de entretenimento como a aspectos significativos da vida em sociedade. </a:t>
            </a:r>
          </a:p>
          <a:p>
            <a:pPr algn="just">
              <a:spcBef>
                <a:spcPts val="600"/>
              </a:spcBef>
              <a:spcAft>
                <a:spcPts val="600"/>
              </a:spcAft>
            </a:pPr>
            <a:r>
              <a:rPr lang="pt-BR" dirty="0" smtClean="0"/>
              <a:t>O </a:t>
            </a:r>
            <a:r>
              <a:rPr lang="pt-BR" b="1" dirty="0" smtClean="0">
                <a:solidFill>
                  <a:schemeClr val="tx2"/>
                </a:solidFill>
              </a:rPr>
              <a:t>Dilema do Prisioneiro</a:t>
            </a:r>
            <a:r>
              <a:rPr lang="pt-BR" dirty="0" smtClean="0"/>
              <a:t> (é um jogo) teve sua primeira análise no ano de 1953 e foi popularizado pelo matemático Albert W. </a:t>
            </a:r>
            <a:r>
              <a:rPr lang="pt-BR" dirty="0" err="1" smtClean="0"/>
              <a:t>Tucker</a:t>
            </a:r>
            <a:r>
              <a:rPr lang="pt-BR" dirty="0" smtClean="0"/>
              <a:t>. Este jogo tem muitas implicações no </a:t>
            </a:r>
            <a:r>
              <a:rPr lang="pt-BR" b="1" dirty="0" smtClean="0">
                <a:solidFill>
                  <a:schemeClr val="tx2"/>
                </a:solidFill>
              </a:rPr>
              <a:t>estudo da cooperação entre indivíduos</a:t>
            </a:r>
            <a:r>
              <a:rPr lang="pt-BR" dirty="0" smtClean="0"/>
              <a:t>. </a:t>
            </a:r>
          </a:p>
        </p:txBody>
      </p:sp>
      <p:pic>
        <p:nvPicPr>
          <p:cNvPr id="20482" name="Picture 2" descr="Resultado de imagem para Albert W. Tucker."/>
          <p:cNvPicPr>
            <a:picLocks noChangeAspect="1" noChangeArrowheads="1"/>
          </p:cNvPicPr>
          <p:nvPr/>
        </p:nvPicPr>
        <p:blipFill>
          <a:blip r:embed="rId3"/>
          <a:srcRect/>
          <a:stretch>
            <a:fillRect/>
          </a:stretch>
        </p:blipFill>
        <p:spPr bwMode="auto">
          <a:xfrm>
            <a:off x="155575" y="2427208"/>
            <a:ext cx="1612265" cy="2265232"/>
          </a:xfrm>
          <a:prstGeom prst="rect">
            <a:avLst/>
          </a:prstGeom>
          <a:noFill/>
        </p:spPr>
      </p:pic>
    </p:spTree>
    <p:extLst>
      <p:ext uri="{BB962C8B-B14F-4D97-AF65-F5344CB8AC3E}">
        <p14:creationId xmlns="" xmlns:p14="http://schemas.microsoft.com/office/powerpoint/2010/main" val="783844995"/>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tângulo 19"/>
          <p:cNvSpPr/>
          <p:nvPr/>
        </p:nvSpPr>
        <p:spPr>
          <a:xfrm>
            <a:off x="5016" y="1524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GST 1229 – TEORIA DOS JOGOS</a:t>
            </a:r>
            <a:endParaRPr lang="pt-BR" b="1" dirty="0">
              <a:solidFill>
                <a:schemeClr val="bg1"/>
              </a:solidFill>
              <a:effectLst>
                <a:outerShdw blurRad="38100" dist="38100" dir="2700000" algn="tl">
                  <a:srgbClr val="000000">
                    <a:alpha val="43137"/>
                  </a:srgbClr>
                </a:outerShdw>
              </a:effectLst>
              <a:cs typeface="Arial" pitchFamily="34" charset="0"/>
            </a:endParaRPr>
          </a:p>
        </p:txBody>
      </p:sp>
      <p:sp>
        <p:nvSpPr>
          <p:cNvPr id="22" name="Retângulo 21"/>
          <p:cNvSpPr/>
          <p:nvPr/>
        </p:nvSpPr>
        <p:spPr>
          <a:xfrm>
            <a:off x="157416" y="33528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A TEORIA DOS JOGOS ...</a:t>
            </a:r>
            <a:endParaRPr lang="pt-BR" b="1" dirty="0">
              <a:solidFill>
                <a:schemeClr val="bg1"/>
              </a:solidFill>
              <a:effectLst>
                <a:outerShdw blurRad="38100" dist="38100" dir="2700000" algn="tl">
                  <a:srgbClr val="000000">
                    <a:alpha val="43137"/>
                  </a:srgbClr>
                </a:outerShdw>
              </a:effectLst>
              <a:cs typeface="Arial" pitchFamily="34" charset="0"/>
            </a:endParaRPr>
          </a:p>
        </p:txBody>
      </p:sp>
      <p:pic>
        <p:nvPicPr>
          <p:cNvPr id="18435" name="Picture 3"/>
          <p:cNvPicPr>
            <a:picLocks noChangeAspect="1" noChangeArrowheads="1"/>
          </p:cNvPicPr>
          <p:nvPr/>
        </p:nvPicPr>
        <p:blipFill>
          <a:blip r:embed="rId2"/>
          <a:srcRect/>
          <a:stretch>
            <a:fillRect/>
          </a:stretch>
        </p:blipFill>
        <p:spPr bwMode="auto">
          <a:xfrm>
            <a:off x="5698810" y="813911"/>
            <a:ext cx="3445190" cy="1464469"/>
          </a:xfrm>
          <a:prstGeom prst="rect">
            <a:avLst/>
          </a:prstGeom>
          <a:noFill/>
          <a:ln w="9525">
            <a:noFill/>
            <a:miter lim="800000"/>
            <a:headEnd/>
            <a:tailEnd/>
          </a:ln>
        </p:spPr>
      </p:pic>
      <p:pic>
        <p:nvPicPr>
          <p:cNvPr id="18436" name="Picture 4"/>
          <p:cNvPicPr>
            <a:picLocks noChangeAspect="1" noChangeArrowheads="1"/>
          </p:cNvPicPr>
          <p:nvPr/>
        </p:nvPicPr>
        <p:blipFill>
          <a:blip r:embed="rId3"/>
          <a:srcRect/>
          <a:stretch>
            <a:fillRect/>
          </a:stretch>
        </p:blipFill>
        <p:spPr bwMode="auto">
          <a:xfrm>
            <a:off x="157416" y="885825"/>
            <a:ext cx="5541393" cy="1293967"/>
          </a:xfrm>
          <a:prstGeom prst="rect">
            <a:avLst/>
          </a:prstGeom>
          <a:noFill/>
          <a:ln w="12700">
            <a:solidFill>
              <a:schemeClr val="tx1"/>
            </a:solidFill>
            <a:miter lim="800000"/>
            <a:headEnd/>
            <a:tailEnd/>
          </a:ln>
        </p:spPr>
      </p:pic>
      <p:pic>
        <p:nvPicPr>
          <p:cNvPr id="7" name="Picture 10"/>
          <p:cNvPicPr>
            <a:picLocks noChangeAspect="1" noChangeArrowheads="1"/>
          </p:cNvPicPr>
          <p:nvPr/>
        </p:nvPicPr>
        <p:blipFill>
          <a:blip r:embed="rId4"/>
          <a:srcRect/>
          <a:stretch>
            <a:fillRect/>
          </a:stretch>
        </p:blipFill>
        <p:spPr bwMode="auto">
          <a:xfrm>
            <a:off x="27876" y="4125993"/>
            <a:ext cx="1021080" cy="836102"/>
          </a:xfrm>
          <a:prstGeom prst="rect">
            <a:avLst/>
          </a:prstGeom>
          <a:noFill/>
          <a:ln w="9525">
            <a:noFill/>
            <a:miter lim="800000"/>
            <a:headEnd/>
            <a:tailEnd/>
          </a:ln>
        </p:spPr>
      </p:pic>
      <p:pic>
        <p:nvPicPr>
          <p:cNvPr id="18437" name="Picture 5"/>
          <p:cNvPicPr>
            <a:picLocks noChangeAspect="1" noChangeArrowheads="1"/>
          </p:cNvPicPr>
          <p:nvPr/>
        </p:nvPicPr>
        <p:blipFill>
          <a:blip r:embed="rId5"/>
          <a:srcRect/>
          <a:stretch>
            <a:fillRect/>
          </a:stretch>
        </p:blipFill>
        <p:spPr bwMode="auto">
          <a:xfrm>
            <a:off x="144780" y="2263140"/>
            <a:ext cx="8907780" cy="1741169"/>
          </a:xfrm>
          <a:prstGeom prst="rect">
            <a:avLst/>
          </a:prstGeom>
          <a:noFill/>
          <a:ln w="12700">
            <a:solidFill>
              <a:schemeClr val="tx1"/>
            </a:solidFill>
            <a:miter lim="800000"/>
            <a:headEnd/>
            <a:tailEnd/>
          </a:ln>
        </p:spPr>
      </p:pic>
      <p:pic>
        <p:nvPicPr>
          <p:cNvPr id="18438" name="Picture 6"/>
          <p:cNvPicPr>
            <a:picLocks noChangeAspect="1" noChangeArrowheads="1"/>
          </p:cNvPicPr>
          <p:nvPr/>
        </p:nvPicPr>
        <p:blipFill>
          <a:blip r:embed="rId6"/>
          <a:srcRect/>
          <a:stretch>
            <a:fillRect/>
          </a:stretch>
        </p:blipFill>
        <p:spPr bwMode="auto">
          <a:xfrm>
            <a:off x="1226819" y="4217433"/>
            <a:ext cx="7871461" cy="540928"/>
          </a:xfrm>
          <a:prstGeom prst="rect">
            <a:avLst/>
          </a:prstGeom>
          <a:noFill/>
          <a:ln w="19050">
            <a:solidFill>
              <a:schemeClr val="accent2">
                <a:lumMod val="75000"/>
              </a:schemeClr>
            </a:solidFill>
            <a:miter lim="800000"/>
            <a:headEnd/>
            <a:tailEnd/>
          </a:ln>
        </p:spPr>
      </p:pic>
    </p:spTree>
    <p:extLst>
      <p:ext uri="{BB962C8B-B14F-4D97-AF65-F5344CB8AC3E}">
        <p14:creationId xmlns="" xmlns:p14="http://schemas.microsoft.com/office/powerpoint/2010/main" val="783844995"/>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2704148" y="2284095"/>
            <a:ext cx="1457325" cy="962025"/>
          </a:xfrm>
          <a:prstGeom prst="rect">
            <a:avLst/>
          </a:prstGeom>
          <a:noFill/>
          <a:ln w="9525">
            <a:noFill/>
            <a:miter lim="800000"/>
            <a:headEnd/>
            <a:tailEnd/>
          </a:ln>
        </p:spPr>
      </p:pic>
      <p:pic>
        <p:nvPicPr>
          <p:cNvPr id="1029" name="Picture 5"/>
          <p:cNvPicPr>
            <a:picLocks noChangeAspect="1" noChangeArrowheads="1"/>
          </p:cNvPicPr>
          <p:nvPr/>
        </p:nvPicPr>
        <p:blipFill>
          <a:blip r:embed="rId3"/>
          <a:srcRect/>
          <a:stretch>
            <a:fillRect/>
          </a:stretch>
        </p:blipFill>
        <p:spPr bwMode="auto">
          <a:xfrm>
            <a:off x="1358265" y="2284572"/>
            <a:ext cx="1276350" cy="952500"/>
          </a:xfrm>
          <a:prstGeom prst="rect">
            <a:avLst/>
          </a:prstGeom>
          <a:noFill/>
          <a:ln w="9525">
            <a:noFill/>
            <a:miter lim="800000"/>
            <a:headEnd/>
            <a:tailEnd/>
          </a:ln>
        </p:spPr>
      </p:pic>
      <p:pic>
        <p:nvPicPr>
          <p:cNvPr id="10244" name="Picture 2"/>
          <p:cNvPicPr>
            <a:picLocks noChangeAspect="1" noChangeArrowheads="1"/>
          </p:cNvPicPr>
          <p:nvPr/>
        </p:nvPicPr>
        <p:blipFill>
          <a:blip r:embed="rId4"/>
          <a:srcRect/>
          <a:stretch>
            <a:fillRect/>
          </a:stretch>
        </p:blipFill>
        <p:spPr bwMode="auto">
          <a:xfrm>
            <a:off x="5247385" y="2651760"/>
            <a:ext cx="2043209" cy="1669034"/>
          </a:xfrm>
          <a:prstGeom prst="rect">
            <a:avLst/>
          </a:prstGeom>
          <a:noFill/>
          <a:ln w="9525">
            <a:noFill/>
            <a:miter lim="800000"/>
            <a:headEnd/>
            <a:tailEnd/>
          </a:ln>
        </p:spPr>
      </p:pic>
      <p:sp>
        <p:nvSpPr>
          <p:cNvPr id="8" name="Título 1"/>
          <p:cNvSpPr txBox="1">
            <a:spLocks/>
          </p:cNvSpPr>
          <p:nvPr/>
        </p:nvSpPr>
        <p:spPr>
          <a:xfrm>
            <a:off x="0" y="1869282"/>
            <a:ext cx="5724525" cy="477678"/>
          </a:xfrm>
          <a:prstGeom prst="rect">
            <a:avLst/>
          </a:prstGeom>
        </p:spPr>
        <p:txBody>
          <a:bodyPr/>
          <a:lstStyle/>
          <a:p>
            <a:pPr algn="ctr" fontAlgn="auto">
              <a:spcAft>
                <a:spcPts val="0"/>
              </a:spcAft>
              <a:buClrTx/>
              <a:buSzTx/>
              <a:buFontTx/>
              <a:buNone/>
              <a:defRPr/>
            </a:pPr>
            <a:r>
              <a:rPr lang="pt-BR" sz="2800" b="1" dirty="0" smtClean="0">
                <a:solidFill>
                  <a:schemeClr val="tx2"/>
                </a:solidFill>
                <a:effectLst>
                  <a:outerShdw blurRad="38100" dist="38100" dir="2700000" algn="tl">
                    <a:srgbClr val="000000">
                      <a:alpha val="43137"/>
                    </a:srgbClr>
                  </a:outerShdw>
                </a:effectLst>
              </a:rPr>
              <a:t>GST1229 – Teoria dos Jogos</a:t>
            </a:r>
            <a:endParaRPr lang="pt-BR" sz="2800" b="1" dirty="0">
              <a:solidFill>
                <a:schemeClr val="tx2"/>
              </a:solidFill>
              <a:effectLst>
                <a:outerShdw blurRad="38100" dist="38100" dir="2700000" algn="tl">
                  <a:srgbClr val="000000">
                    <a:alpha val="43137"/>
                  </a:srgbClr>
                </a:outerShdw>
              </a:effectLst>
            </a:endParaRPr>
          </a:p>
        </p:txBody>
      </p:sp>
      <p:sp>
        <p:nvSpPr>
          <p:cNvPr id="9" name="Retângulo 8"/>
          <p:cNvSpPr/>
          <p:nvPr/>
        </p:nvSpPr>
        <p:spPr>
          <a:xfrm>
            <a:off x="5836920" y="2193132"/>
            <a:ext cx="3199132" cy="1267458"/>
          </a:xfrm>
          <a:prstGeom prst="rect">
            <a:avLst/>
          </a:prstGeom>
        </p:spPr>
        <p:txBody>
          <a:bodyPr wrap="square" lIns="0" tIns="0" rIns="0" bIns="0">
            <a:noAutofit/>
          </a:bodyPr>
          <a:lstStyle/>
          <a:p>
            <a:pPr algn="ctr">
              <a:spcBef>
                <a:spcPts val="0"/>
              </a:spcBef>
              <a:buClr>
                <a:srgbClr val="2B4475"/>
              </a:buClr>
              <a:buFont typeface="Wingdings" pitchFamily="2" charset="2"/>
              <a:buChar char="ü"/>
              <a:defRPr/>
            </a:pPr>
            <a:r>
              <a:rPr lang="pt-BR" sz="2000" b="1" kern="0" dirty="0">
                <a:solidFill>
                  <a:srgbClr val="2B4475"/>
                </a:solidFill>
                <a:effectLst>
                  <a:outerShdw blurRad="38100" dist="38100" dir="2700000" algn="tl">
                    <a:srgbClr val="000000">
                      <a:alpha val="43137"/>
                    </a:srgbClr>
                  </a:outerShdw>
                </a:effectLst>
                <a:cs typeface="Arial" pitchFamily="34" charset="0"/>
              </a:rPr>
              <a:t>Unidade: Nova Iguaçu</a:t>
            </a:r>
          </a:p>
          <a:p>
            <a:pPr lvl="1" algn="ctr">
              <a:spcBef>
                <a:spcPts val="0"/>
              </a:spcBef>
              <a:buClr>
                <a:srgbClr val="2B4475"/>
              </a:buClr>
              <a:buFont typeface="Wingdings" pitchFamily="2" charset="2"/>
              <a:buChar char="ü"/>
              <a:defRPr/>
            </a:pPr>
            <a:r>
              <a:rPr lang="pt-BR" sz="2000" b="1" kern="0" dirty="0">
                <a:solidFill>
                  <a:srgbClr val="C00000"/>
                </a:solidFill>
                <a:effectLst>
                  <a:outerShdw blurRad="38100" dist="38100" dir="2700000" algn="tl">
                    <a:srgbClr val="000000">
                      <a:alpha val="43137"/>
                    </a:srgbClr>
                  </a:outerShdw>
                </a:effectLst>
                <a:cs typeface="Arial" pitchFamily="34" charset="0"/>
              </a:rPr>
              <a:t>Turma: </a:t>
            </a:r>
            <a:r>
              <a:rPr lang="pt-BR" sz="2000" b="1" kern="0" dirty="0" smtClean="0">
                <a:solidFill>
                  <a:srgbClr val="C00000"/>
                </a:solidFill>
                <a:effectLst>
                  <a:outerShdw blurRad="38100" dist="38100" dir="2700000" algn="tl">
                    <a:srgbClr val="000000">
                      <a:alpha val="43137"/>
                    </a:srgbClr>
                  </a:outerShdw>
                </a:effectLst>
                <a:cs typeface="Arial" pitchFamily="34" charset="0"/>
              </a:rPr>
              <a:t>1009</a:t>
            </a:r>
            <a:endParaRPr lang="pt-BR" sz="2000" b="1" kern="0" dirty="0">
              <a:solidFill>
                <a:srgbClr val="C00000"/>
              </a:solidFill>
              <a:effectLst>
                <a:outerShdw blurRad="38100" dist="38100" dir="2700000" algn="tl">
                  <a:srgbClr val="000000">
                    <a:alpha val="43137"/>
                  </a:srgbClr>
                </a:outerShdw>
              </a:effectLst>
              <a:cs typeface="Arial" pitchFamily="34" charset="0"/>
            </a:endParaRPr>
          </a:p>
          <a:p>
            <a:pPr lvl="2" algn="ctr">
              <a:spcBef>
                <a:spcPts val="0"/>
              </a:spcBef>
              <a:buClr>
                <a:srgbClr val="2B4475"/>
              </a:buClr>
              <a:buFont typeface="Wingdings" pitchFamily="2" charset="2"/>
              <a:buChar char="ü"/>
              <a:defRPr/>
            </a:pPr>
            <a:r>
              <a:rPr lang="pt-BR" sz="2000" b="1" kern="0" dirty="0" smtClean="0">
                <a:solidFill>
                  <a:srgbClr val="C00000"/>
                </a:solidFill>
                <a:effectLst>
                  <a:outerShdw blurRad="38100" dist="38100" dir="2700000" algn="tl">
                    <a:srgbClr val="000000">
                      <a:alpha val="43137"/>
                    </a:srgbClr>
                  </a:outerShdw>
                </a:effectLst>
                <a:cs typeface="Arial" pitchFamily="34" charset="0"/>
              </a:rPr>
              <a:t>Quarta-feira</a:t>
            </a:r>
            <a:endParaRPr lang="pt-BR" sz="2000" b="1" kern="0" dirty="0">
              <a:solidFill>
                <a:srgbClr val="C00000"/>
              </a:solidFill>
              <a:effectLst>
                <a:outerShdw blurRad="38100" dist="38100" dir="2700000" algn="tl">
                  <a:srgbClr val="000000">
                    <a:alpha val="43137"/>
                  </a:srgbClr>
                </a:outerShdw>
              </a:effectLst>
              <a:cs typeface="Arial" pitchFamily="34" charset="0"/>
            </a:endParaRPr>
          </a:p>
          <a:p>
            <a:pPr lvl="3" algn="ctr">
              <a:spcBef>
                <a:spcPts val="0"/>
              </a:spcBef>
              <a:buClr>
                <a:srgbClr val="2B4475"/>
              </a:buClr>
              <a:buFont typeface="Wingdings" pitchFamily="2" charset="2"/>
              <a:buChar char="ü"/>
              <a:defRPr/>
            </a:pPr>
            <a:r>
              <a:rPr lang="pt-BR" sz="2000" b="1" kern="0" dirty="0" smtClean="0">
                <a:solidFill>
                  <a:srgbClr val="C00000"/>
                </a:solidFill>
                <a:effectLst>
                  <a:outerShdw blurRad="38100" dist="38100" dir="2700000" algn="tl">
                    <a:srgbClr val="000000">
                      <a:alpha val="43137"/>
                    </a:srgbClr>
                  </a:outerShdw>
                </a:effectLst>
                <a:cs typeface="Arial" pitchFamily="34" charset="0"/>
              </a:rPr>
              <a:t>7:50 </a:t>
            </a:r>
            <a:r>
              <a:rPr lang="pt-BR" sz="2000" b="1" kern="0" dirty="0">
                <a:solidFill>
                  <a:srgbClr val="C00000"/>
                </a:solidFill>
                <a:effectLst>
                  <a:outerShdw blurRad="38100" dist="38100" dir="2700000" algn="tl">
                    <a:srgbClr val="000000">
                      <a:alpha val="43137"/>
                    </a:srgbClr>
                  </a:outerShdw>
                </a:effectLst>
                <a:cs typeface="Arial" pitchFamily="34" charset="0"/>
              </a:rPr>
              <a:t>às </a:t>
            </a:r>
            <a:r>
              <a:rPr lang="pt-BR" sz="2000" b="1" kern="0" dirty="0" smtClean="0">
                <a:solidFill>
                  <a:srgbClr val="C00000"/>
                </a:solidFill>
                <a:effectLst>
                  <a:outerShdw blurRad="38100" dist="38100" dir="2700000" algn="tl">
                    <a:srgbClr val="000000">
                      <a:alpha val="43137"/>
                    </a:srgbClr>
                  </a:outerShdw>
                </a:effectLst>
                <a:cs typeface="Arial" pitchFamily="34" charset="0"/>
              </a:rPr>
              <a:t>9:30</a:t>
            </a:r>
            <a:endParaRPr lang="pt-BR" sz="2000" b="1" kern="0" dirty="0">
              <a:solidFill>
                <a:srgbClr val="C00000"/>
              </a:solidFill>
              <a:effectLst>
                <a:outerShdw blurRad="38100" dist="38100" dir="2700000" algn="tl">
                  <a:srgbClr val="000000">
                    <a:alpha val="43137"/>
                  </a:srgbClr>
                </a:outerShdw>
              </a:effectLst>
              <a:cs typeface="Arial" pitchFamily="34" charset="0"/>
            </a:endParaRPr>
          </a:p>
        </p:txBody>
      </p:sp>
      <p:sp>
        <p:nvSpPr>
          <p:cNvPr id="11" name="Retângulo 10"/>
          <p:cNvSpPr/>
          <p:nvPr/>
        </p:nvSpPr>
        <p:spPr>
          <a:xfrm>
            <a:off x="0" y="1545431"/>
            <a:ext cx="5508625" cy="400110"/>
          </a:xfrm>
          <a:prstGeom prst="rect">
            <a:avLst/>
          </a:prstGeom>
        </p:spPr>
        <p:txBody>
          <a:bodyPr>
            <a:spAutoFit/>
          </a:bodyPr>
          <a:lstStyle/>
          <a:p>
            <a:pPr algn="l">
              <a:spcBef>
                <a:spcPct val="20000"/>
              </a:spcBef>
              <a:buClr>
                <a:srgbClr val="2B4475"/>
              </a:buClr>
              <a:buFontTx/>
              <a:buNone/>
              <a:defRPr/>
            </a:pPr>
            <a:r>
              <a:rPr lang="pt-BR" sz="2000" b="1" kern="0" dirty="0">
                <a:solidFill>
                  <a:srgbClr val="2B4475"/>
                </a:solidFill>
                <a:effectLst>
                  <a:outerShdw blurRad="38100" dist="38100" dir="2700000" algn="tl">
                    <a:srgbClr val="000000">
                      <a:alpha val="43137"/>
                    </a:srgbClr>
                  </a:outerShdw>
                </a:effectLst>
                <a:cs typeface="Arial" pitchFamily="34" charset="0"/>
              </a:rPr>
              <a:t>Prof. Adm. </a:t>
            </a:r>
            <a:r>
              <a:rPr lang="pt-BR" sz="2000" b="1" i="1" kern="0" dirty="0">
                <a:solidFill>
                  <a:srgbClr val="2B4475"/>
                </a:solidFill>
                <a:effectLst>
                  <a:outerShdw blurRad="38100" dist="38100" dir="2700000" algn="tl">
                    <a:srgbClr val="000000">
                      <a:alpha val="43137"/>
                    </a:srgbClr>
                  </a:outerShdw>
                </a:effectLst>
                <a:cs typeface="Arial" pitchFamily="34" charset="0"/>
              </a:rPr>
              <a:t>Msc</a:t>
            </a:r>
            <a:r>
              <a:rPr lang="pt-BR" sz="2000" b="1" kern="0" dirty="0">
                <a:solidFill>
                  <a:srgbClr val="2B4475"/>
                </a:solidFill>
                <a:effectLst>
                  <a:outerShdw blurRad="38100" dist="38100" dir="2700000" algn="tl">
                    <a:srgbClr val="000000">
                      <a:alpha val="43137"/>
                    </a:srgbClr>
                  </a:outerShdw>
                </a:effectLst>
                <a:cs typeface="Arial" pitchFamily="34" charset="0"/>
              </a:rPr>
              <a:t>. Luiz Cláudio Brites Lobato</a:t>
            </a:r>
          </a:p>
        </p:txBody>
      </p:sp>
      <p:pic>
        <p:nvPicPr>
          <p:cNvPr id="10248" name="Picture 2" descr="http://servicosweb.cnpq.br/wspessoa/servletrecuperafoto?tipo=1&amp;id=K4755251Z8"/>
          <p:cNvPicPr>
            <a:picLocks noChangeAspect="1" noChangeArrowheads="1"/>
          </p:cNvPicPr>
          <p:nvPr/>
        </p:nvPicPr>
        <p:blipFill>
          <a:blip r:embed="rId5"/>
          <a:srcRect/>
          <a:stretch>
            <a:fillRect/>
          </a:stretch>
        </p:blipFill>
        <p:spPr bwMode="auto">
          <a:xfrm>
            <a:off x="6507163" y="73818"/>
            <a:ext cx="2520950" cy="1377554"/>
          </a:xfrm>
          <a:prstGeom prst="rect">
            <a:avLst/>
          </a:prstGeom>
          <a:noFill/>
          <a:ln w="9525">
            <a:noFill/>
            <a:miter lim="800000"/>
            <a:headEnd/>
            <a:tailEnd/>
          </a:ln>
        </p:spPr>
      </p:pic>
      <p:pic>
        <p:nvPicPr>
          <p:cNvPr id="12" name="Picture 2"/>
          <p:cNvPicPr>
            <a:picLocks noChangeAspect="1" noChangeArrowheads="1"/>
          </p:cNvPicPr>
          <p:nvPr/>
        </p:nvPicPr>
        <p:blipFill>
          <a:blip r:embed="rId6" cstate="print"/>
          <a:srcRect/>
          <a:stretch>
            <a:fillRect/>
          </a:stretch>
        </p:blipFill>
        <p:spPr bwMode="auto">
          <a:xfrm>
            <a:off x="7868634" y="3460590"/>
            <a:ext cx="1182339" cy="840060"/>
          </a:xfrm>
          <a:prstGeom prst="rect">
            <a:avLst/>
          </a:prstGeom>
          <a:noFill/>
          <a:ln w="9525">
            <a:noFill/>
            <a:miter lim="800000"/>
            <a:headEnd/>
            <a:tailEnd/>
          </a:ln>
          <a:effectLst/>
        </p:spPr>
      </p:pic>
      <p:pic>
        <p:nvPicPr>
          <p:cNvPr id="1026" name="Picture 2"/>
          <p:cNvPicPr>
            <a:picLocks noChangeAspect="1" noChangeArrowheads="1"/>
          </p:cNvPicPr>
          <p:nvPr/>
        </p:nvPicPr>
        <p:blipFill>
          <a:blip r:embed="rId7"/>
          <a:srcRect/>
          <a:stretch>
            <a:fillRect/>
          </a:stretch>
        </p:blipFill>
        <p:spPr bwMode="auto">
          <a:xfrm>
            <a:off x="4161473" y="2352675"/>
            <a:ext cx="952500" cy="923925"/>
          </a:xfrm>
          <a:prstGeom prst="rect">
            <a:avLst/>
          </a:prstGeom>
          <a:noFill/>
          <a:ln w="9525">
            <a:noFill/>
            <a:miter lim="800000"/>
            <a:headEnd/>
            <a:tailEnd/>
          </a:ln>
        </p:spPr>
      </p:pic>
      <p:pic>
        <p:nvPicPr>
          <p:cNvPr id="1028" name="Picture 4"/>
          <p:cNvPicPr>
            <a:picLocks noChangeAspect="1" noChangeArrowheads="1"/>
          </p:cNvPicPr>
          <p:nvPr/>
        </p:nvPicPr>
        <p:blipFill>
          <a:blip r:embed="rId8"/>
          <a:srcRect/>
          <a:stretch>
            <a:fillRect/>
          </a:stretch>
        </p:blipFill>
        <p:spPr bwMode="auto">
          <a:xfrm>
            <a:off x="4418710" y="3275172"/>
            <a:ext cx="828675" cy="1047750"/>
          </a:xfrm>
          <a:prstGeom prst="rect">
            <a:avLst/>
          </a:prstGeom>
          <a:noFill/>
          <a:ln w="9525">
            <a:noFill/>
            <a:miter lim="800000"/>
            <a:headEnd/>
            <a:tailEnd/>
          </a:ln>
        </p:spPr>
      </p:pic>
      <p:pic>
        <p:nvPicPr>
          <p:cNvPr id="1030" name="Picture 6"/>
          <p:cNvPicPr>
            <a:picLocks noChangeAspect="1" noChangeArrowheads="1"/>
          </p:cNvPicPr>
          <p:nvPr/>
        </p:nvPicPr>
        <p:blipFill>
          <a:blip r:embed="rId9"/>
          <a:srcRect/>
          <a:stretch>
            <a:fillRect/>
          </a:stretch>
        </p:blipFill>
        <p:spPr bwMode="auto">
          <a:xfrm>
            <a:off x="3092768" y="3151823"/>
            <a:ext cx="1247775" cy="1143000"/>
          </a:xfrm>
          <a:prstGeom prst="rect">
            <a:avLst/>
          </a:prstGeom>
          <a:noFill/>
          <a:ln w="9525">
            <a:noFill/>
            <a:miter lim="800000"/>
            <a:headEnd/>
            <a:tailEnd/>
          </a:ln>
        </p:spPr>
      </p:pic>
      <p:pic>
        <p:nvPicPr>
          <p:cNvPr id="1031" name="Picture 7"/>
          <p:cNvPicPr>
            <a:picLocks noChangeAspect="1" noChangeArrowheads="1"/>
          </p:cNvPicPr>
          <p:nvPr/>
        </p:nvPicPr>
        <p:blipFill>
          <a:blip r:embed="rId10"/>
          <a:srcRect/>
          <a:stretch>
            <a:fillRect/>
          </a:stretch>
        </p:blipFill>
        <p:spPr bwMode="auto">
          <a:xfrm>
            <a:off x="1319213" y="3300525"/>
            <a:ext cx="1095375" cy="1000125"/>
          </a:xfrm>
          <a:prstGeom prst="rect">
            <a:avLst/>
          </a:prstGeom>
          <a:noFill/>
          <a:ln w="9525">
            <a:noFill/>
            <a:miter lim="800000"/>
            <a:headEnd/>
            <a:tailEnd/>
          </a:ln>
        </p:spPr>
      </p:pic>
      <p:pic>
        <p:nvPicPr>
          <p:cNvPr id="1032" name="Picture 8"/>
          <p:cNvPicPr>
            <a:picLocks noChangeAspect="1" noChangeArrowheads="1"/>
          </p:cNvPicPr>
          <p:nvPr/>
        </p:nvPicPr>
        <p:blipFill>
          <a:blip r:embed="rId11"/>
          <a:srcRect/>
          <a:stretch>
            <a:fillRect/>
          </a:stretch>
        </p:blipFill>
        <p:spPr bwMode="auto">
          <a:xfrm>
            <a:off x="953" y="3423285"/>
            <a:ext cx="1285875" cy="981075"/>
          </a:xfrm>
          <a:prstGeom prst="rect">
            <a:avLst/>
          </a:prstGeom>
          <a:noFill/>
          <a:ln w="9525">
            <a:noFill/>
            <a:miter lim="800000"/>
            <a:headEnd/>
            <a:tailEnd/>
          </a:ln>
        </p:spPr>
      </p:pic>
      <p:pic>
        <p:nvPicPr>
          <p:cNvPr id="1033" name="Picture 9"/>
          <p:cNvPicPr>
            <a:picLocks noChangeAspect="1" noChangeArrowheads="1"/>
          </p:cNvPicPr>
          <p:nvPr/>
        </p:nvPicPr>
        <p:blipFill>
          <a:blip r:embed="rId12"/>
          <a:srcRect/>
          <a:stretch>
            <a:fillRect/>
          </a:stretch>
        </p:blipFill>
        <p:spPr bwMode="auto">
          <a:xfrm>
            <a:off x="2399348" y="3228023"/>
            <a:ext cx="809625" cy="1028700"/>
          </a:xfrm>
          <a:prstGeom prst="rect">
            <a:avLst/>
          </a:prstGeom>
          <a:noFill/>
          <a:ln w="9525">
            <a:noFill/>
            <a:miter lim="800000"/>
            <a:headEnd/>
            <a:tailEnd/>
          </a:ln>
        </p:spPr>
      </p:pic>
      <p:pic>
        <p:nvPicPr>
          <p:cNvPr id="1034" name="Picture 10"/>
          <p:cNvPicPr>
            <a:picLocks noChangeAspect="1" noChangeArrowheads="1"/>
          </p:cNvPicPr>
          <p:nvPr/>
        </p:nvPicPr>
        <p:blipFill>
          <a:blip r:embed="rId13"/>
          <a:srcRect/>
          <a:stretch>
            <a:fillRect/>
          </a:stretch>
        </p:blipFill>
        <p:spPr bwMode="auto">
          <a:xfrm>
            <a:off x="20955" y="2301240"/>
            <a:ext cx="1314450" cy="10763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tângulo 19"/>
          <p:cNvSpPr/>
          <p:nvPr/>
        </p:nvSpPr>
        <p:spPr>
          <a:xfrm>
            <a:off x="5016" y="1524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GST 1229 – TEORIA DOS JOGOS</a:t>
            </a:r>
            <a:endParaRPr lang="pt-BR" b="1" dirty="0">
              <a:solidFill>
                <a:schemeClr val="bg1"/>
              </a:solidFill>
              <a:effectLst>
                <a:outerShdw blurRad="38100" dist="38100" dir="2700000" algn="tl">
                  <a:srgbClr val="000000">
                    <a:alpha val="43137"/>
                  </a:srgbClr>
                </a:outerShdw>
              </a:effectLst>
              <a:cs typeface="Arial" pitchFamily="34" charset="0"/>
            </a:endParaRPr>
          </a:p>
        </p:txBody>
      </p:sp>
      <p:sp>
        <p:nvSpPr>
          <p:cNvPr id="22" name="Retângulo 21"/>
          <p:cNvSpPr/>
          <p:nvPr/>
        </p:nvSpPr>
        <p:spPr>
          <a:xfrm>
            <a:off x="157416" y="33528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A TEORIA DOS JOGOS ...</a:t>
            </a:r>
            <a:endParaRPr lang="pt-BR" b="1" dirty="0">
              <a:solidFill>
                <a:schemeClr val="bg1"/>
              </a:solidFill>
              <a:effectLst>
                <a:outerShdw blurRad="38100" dist="38100" dir="2700000" algn="tl">
                  <a:srgbClr val="000000">
                    <a:alpha val="43137"/>
                  </a:srgbClr>
                </a:outerShdw>
              </a:effectLst>
              <a:cs typeface="Arial" pitchFamily="34" charset="0"/>
            </a:endParaRPr>
          </a:p>
        </p:txBody>
      </p:sp>
      <p:pic>
        <p:nvPicPr>
          <p:cNvPr id="17412" name="Picture 4"/>
          <p:cNvPicPr>
            <a:picLocks noChangeAspect="1" noChangeArrowheads="1"/>
          </p:cNvPicPr>
          <p:nvPr/>
        </p:nvPicPr>
        <p:blipFill>
          <a:blip r:embed="rId2"/>
          <a:srcRect/>
          <a:stretch>
            <a:fillRect/>
          </a:stretch>
        </p:blipFill>
        <p:spPr bwMode="auto">
          <a:xfrm>
            <a:off x="4339760" y="1943100"/>
            <a:ext cx="4688988" cy="2968944"/>
          </a:xfrm>
          <a:prstGeom prst="rect">
            <a:avLst/>
          </a:prstGeom>
          <a:noFill/>
          <a:ln w="9525">
            <a:noFill/>
            <a:miter lim="800000"/>
            <a:headEnd/>
            <a:tailEnd/>
          </a:ln>
        </p:spPr>
      </p:pic>
      <p:pic>
        <p:nvPicPr>
          <p:cNvPr id="5" name="Picture 10"/>
          <p:cNvPicPr>
            <a:picLocks noChangeAspect="1" noChangeArrowheads="1"/>
          </p:cNvPicPr>
          <p:nvPr/>
        </p:nvPicPr>
        <p:blipFill>
          <a:blip r:embed="rId3"/>
          <a:srcRect/>
          <a:stretch>
            <a:fillRect/>
          </a:stretch>
        </p:blipFill>
        <p:spPr bwMode="auto">
          <a:xfrm>
            <a:off x="8122920" y="704613"/>
            <a:ext cx="1021080" cy="836102"/>
          </a:xfrm>
          <a:prstGeom prst="rect">
            <a:avLst/>
          </a:prstGeom>
          <a:noFill/>
          <a:ln w="9525">
            <a:noFill/>
            <a:miter lim="800000"/>
            <a:headEnd/>
            <a:tailEnd/>
          </a:ln>
        </p:spPr>
      </p:pic>
      <p:pic>
        <p:nvPicPr>
          <p:cNvPr id="17413" name="Picture 5"/>
          <p:cNvPicPr>
            <a:picLocks noChangeAspect="1" noChangeArrowheads="1"/>
          </p:cNvPicPr>
          <p:nvPr/>
        </p:nvPicPr>
        <p:blipFill>
          <a:blip r:embed="rId4"/>
          <a:srcRect/>
          <a:stretch>
            <a:fillRect/>
          </a:stretch>
        </p:blipFill>
        <p:spPr bwMode="auto">
          <a:xfrm>
            <a:off x="104076" y="1695450"/>
            <a:ext cx="5481384" cy="1291590"/>
          </a:xfrm>
          <a:prstGeom prst="rect">
            <a:avLst/>
          </a:prstGeom>
          <a:noFill/>
          <a:ln w="22225">
            <a:solidFill>
              <a:schemeClr val="tx1"/>
            </a:solidFill>
            <a:miter lim="800000"/>
            <a:headEnd/>
            <a:tailEnd/>
          </a:ln>
        </p:spPr>
      </p:pic>
      <p:pic>
        <p:nvPicPr>
          <p:cNvPr id="17414" name="Picture 6"/>
          <p:cNvPicPr>
            <a:picLocks noChangeAspect="1" noChangeArrowheads="1"/>
          </p:cNvPicPr>
          <p:nvPr/>
        </p:nvPicPr>
        <p:blipFill>
          <a:blip r:embed="rId5"/>
          <a:srcRect/>
          <a:stretch>
            <a:fillRect/>
          </a:stretch>
        </p:blipFill>
        <p:spPr bwMode="auto">
          <a:xfrm>
            <a:off x="104076" y="3048000"/>
            <a:ext cx="4182344" cy="1925004"/>
          </a:xfrm>
          <a:prstGeom prst="rect">
            <a:avLst/>
          </a:prstGeom>
          <a:noFill/>
          <a:ln w="22225">
            <a:solidFill>
              <a:schemeClr val="tx1"/>
            </a:solidFill>
            <a:miter lim="800000"/>
            <a:headEnd/>
            <a:tailEnd/>
          </a:ln>
        </p:spPr>
      </p:pic>
      <p:pic>
        <p:nvPicPr>
          <p:cNvPr id="17411" name="Picture 3"/>
          <p:cNvPicPr>
            <a:picLocks noChangeAspect="1" noChangeArrowheads="1"/>
          </p:cNvPicPr>
          <p:nvPr/>
        </p:nvPicPr>
        <p:blipFill>
          <a:blip r:embed="rId6"/>
          <a:srcRect/>
          <a:stretch>
            <a:fillRect/>
          </a:stretch>
        </p:blipFill>
        <p:spPr bwMode="auto">
          <a:xfrm>
            <a:off x="0" y="873443"/>
            <a:ext cx="8122920" cy="764857"/>
          </a:xfrm>
          <a:prstGeom prst="rect">
            <a:avLst/>
          </a:prstGeom>
          <a:noFill/>
          <a:ln w="12700">
            <a:solidFill>
              <a:schemeClr val="tx1"/>
            </a:solidFill>
            <a:miter lim="800000"/>
            <a:headEnd/>
            <a:tailEnd/>
          </a:ln>
        </p:spPr>
      </p:pic>
    </p:spTree>
    <p:extLst>
      <p:ext uri="{BB962C8B-B14F-4D97-AF65-F5344CB8AC3E}">
        <p14:creationId xmlns="" xmlns:p14="http://schemas.microsoft.com/office/powerpoint/2010/main" val="783844995"/>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tângulo 19"/>
          <p:cNvSpPr/>
          <p:nvPr/>
        </p:nvSpPr>
        <p:spPr>
          <a:xfrm>
            <a:off x="5016" y="1524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GST 1229 – TEORIA DOS JOGOS</a:t>
            </a:r>
            <a:endParaRPr lang="pt-BR" b="1" dirty="0">
              <a:solidFill>
                <a:schemeClr val="bg1"/>
              </a:solidFill>
              <a:effectLst>
                <a:outerShdw blurRad="38100" dist="38100" dir="2700000" algn="tl">
                  <a:srgbClr val="000000">
                    <a:alpha val="43137"/>
                  </a:srgbClr>
                </a:outerShdw>
              </a:effectLst>
              <a:cs typeface="Arial" pitchFamily="34" charset="0"/>
            </a:endParaRPr>
          </a:p>
        </p:txBody>
      </p:sp>
      <p:sp>
        <p:nvSpPr>
          <p:cNvPr id="22" name="Retângulo 21"/>
          <p:cNvSpPr/>
          <p:nvPr/>
        </p:nvSpPr>
        <p:spPr>
          <a:xfrm>
            <a:off x="157416" y="33528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A TEORIA DOS JOGOS ...</a:t>
            </a:r>
            <a:endParaRPr lang="pt-BR" b="1" dirty="0">
              <a:solidFill>
                <a:schemeClr val="bg1"/>
              </a:solidFill>
              <a:effectLst>
                <a:outerShdw blurRad="38100" dist="38100" dir="2700000" algn="tl">
                  <a:srgbClr val="000000">
                    <a:alpha val="43137"/>
                  </a:srgbClr>
                </a:outerShdw>
              </a:effectLst>
              <a:cs typeface="Arial" pitchFamily="34" charset="0"/>
            </a:endParaRPr>
          </a:p>
        </p:txBody>
      </p:sp>
      <p:pic>
        <p:nvPicPr>
          <p:cNvPr id="5" name="Picture 10"/>
          <p:cNvPicPr>
            <a:picLocks noChangeAspect="1" noChangeArrowheads="1"/>
          </p:cNvPicPr>
          <p:nvPr/>
        </p:nvPicPr>
        <p:blipFill>
          <a:blip r:embed="rId2"/>
          <a:srcRect/>
          <a:stretch>
            <a:fillRect/>
          </a:stretch>
        </p:blipFill>
        <p:spPr bwMode="auto">
          <a:xfrm>
            <a:off x="167641" y="4079225"/>
            <a:ext cx="1021080" cy="836102"/>
          </a:xfrm>
          <a:prstGeom prst="rect">
            <a:avLst/>
          </a:prstGeom>
          <a:noFill/>
          <a:ln w="9525">
            <a:noFill/>
            <a:miter lim="800000"/>
            <a:headEnd/>
            <a:tailEnd/>
          </a:ln>
        </p:spPr>
      </p:pic>
      <p:pic>
        <p:nvPicPr>
          <p:cNvPr id="16386" name="Picture 2"/>
          <p:cNvPicPr>
            <a:picLocks noChangeAspect="1" noChangeArrowheads="1"/>
          </p:cNvPicPr>
          <p:nvPr/>
        </p:nvPicPr>
        <p:blipFill>
          <a:blip r:embed="rId3"/>
          <a:srcRect/>
          <a:stretch>
            <a:fillRect/>
          </a:stretch>
        </p:blipFill>
        <p:spPr bwMode="auto">
          <a:xfrm>
            <a:off x="157416" y="931115"/>
            <a:ext cx="8808720" cy="3148110"/>
          </a:xfrm>
          <a:prstGeom prst="rect">
            <a:avLst/>
          </a:prstGeom>
          <a:noFill/>
          <a:ln w="25400">
            <a:solidFill>
              <a:schemeClr val="tx1"/>
            </a:solidFill>
            <a:miter lim="800000"/>
            <a:headEnd/>
            <a:tailEnd/>
          </a:ln>
        </p:spPr>
      </p:pic>
      <p:pic>
        <p:nvPicPr>
          <p:cNvPr id="16387" name="Picture 3"/>
          <p:cNvPicPr>
            <a:picLocks noChangeAspect="1" noChangeArrowheads="1"/>
          </p:cNvPicPr>
          <p:nvPr/>
        </p:nvPicPr>
        <p:blipFill>
          <a:blip r:embed="rId4"/>
          <a:srcRect/>
          <a:stretch>
            <a:fillRect/>
          </a:stretch>
        </p:blipFill>
        <p:spPr bwMode="auto">
          <a:xfrm>
            <a:off x="1613535" y="4283916"/>
            <a:ext cx="5581650" cy="432864"/>
          </a:xfrm>
          <a:prstGeom prst="rect">
            <a:avLst/>
          </a:prstGeom>
          <a:noFill/>
          <a:ln w="22225">
            <a:solidFill>
              <a:schemeClr val="accent2">
                <a:lumMod val="75000"/>
              </a:schemeClr>
            </a:solidFill>
            <a:miter lim="800000"/>
            <a:headEnd/>
            <a:tailEnd/>
          </a:ln>
        </p:spPr>
      </p:pic>
      <p:pic>
        <p:nvPicPr>
          <p:cNvPr id="16388" name="Picture 4"/>
          <p:cNvPicPr>
            <a:picLocks noChangeAspect="1" noChangeArrowheads="1"/>
          </p:cNvPicPr>
          <p:nvPr/>
        </p:nvPicPr>
        <p:blipFill>
          <a:blip r:embed="rId5"/>
          <a:srcRect/>
          <a:stretch>
            <a:fillRect/>
          </a:stretch>
        </p:blipFill>
        <p:spPr bwMode="auto">
          <a:xfrm>
            <a:off x="7825740" y="3853796"/>
            <a:ext cx="1140396" cy="1061531"/>
          </a:xfrm>
          <a:prstGeom prst="rect">
            <a:avLst/>
          </a:prstGeom>
          <a:noFill/>
          <a:ln w="9525">
            <a:noFill/>
            <a:miter lim="800000"/>
            <a:headEnd/>
            <a:tailEnd/>
          </a:ln>
        </p:spPr>
      </p:pic>
    </p:spTree>
    <p:extLst>
      <p:ext uri="{BB962C8B-B14F-4D97-AF65-F5344CB8AC3E}">
        <p14:creationId xmlns="" xmlns:p14="http://schemas.microsoft.com/office/powerpoint/2010/main" val="783844995"/>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p:cNvPicPr>
            <a:picLocks noChangeAspect="1" noChangeArrowheads="1"/>
          </p:cNvPicPr>
          <p:nvPr/>
        </p:nvPicPr>
        <p:blipFill>
          <a:blip r:embed="rId2"/>
          <a:srcRect/>
          <a:stretch>
            <a:fillRect/>
          </a:stretch>
        </p:blipFill>
        <p:spPr bwMode="auto">
          <a:xfrm>
            <a:off x="165036" y="4009843"/>
            <a:ext cx="1334940" cy="996224"/>
          </a:xfrm>
          <a:prstGeom prst="rect">
            <a:avLst/>
          </a:prstGeom>
          <a:noFill/>
          <a:ln w="9525">
            <a:noFill/>
            <a:miter lim="800000"/>
            <a:headEnd/>
            <a:tailEnd/>
          </a:ln>
        </p:spPr>
      </p:pic>
      <p:pic>
        <p:nvPicPr>
          <p:cNvPr id="12" name="Picture 8"/>
          <p:cNvPicPr>
            <a:picLocks noChangeAspect="1" noChangeArrowheads="1"/>
          </p:cNvPicPr>
          <p:nvPr/>
        </p:nvPicPr>
        <p:blipFill>
          <a:blip r:embed="rId3"/>
          <a:srcRect/>
          <a:stretch>
            <a:fillRect/>
          </a:stretch>
        </p:blipFill>
        <p:spPr bwMode="auto">
          <a:xfrm>
            <a:off x="1996440" y="4009843"/>
            <a:ext cx="1305730" cy="996224"/>
          </a:xfrm>
          <a:prstGeom prst="rect">
            <a:avLst/>
          </a:prstGeom>
          <a:noFill/>
          <a:ln w="9525">
            <a:noFill/>
            <a:miter lim="800000"/>
            <a:headEnd/>
            <a:tailEnd/>
          </a:ln>
        </p:spPr>
      </p:pic>
      <p:sp>
        <p:nvSpPr>
          <p:cNvPr id="20" name="Retângulo 19"/>
          <p:cNvSpPr/>
          <p:nvPr/>
        </p:nvSpPr>
        <p:spPr>
          <a:xfrm>
            <a:off x="5016" y="1524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GST 1229 – TEORIA DOS JOGOS</a:t>
            </a:r>
            <a:endParaRPr lang="pt-BR" b="1" dirty="0">
              <a:solidFill>
                <a:schemeClr val="bg1"/>
              </a:solidFill>
              <a:effectLst>
                <a:outerShdw blurRad="38100" dist="38100" dir="2700000" algn="tl">
                  <a:srgbClr val="000000">
                    <a:alpha val="43137"/>
                  </a:srgbClr>
                </a:outerShdw>
              </a:effectLst>
              <a:cs typeface="Arial" pitchFamily="34" charset="0"/>
            </a:endParaRPr>
          </a:p>
        </p:txBody>
      </p:sp>
      <p:sp>
        <p:nvSpPr>
          <p:cNvPr id="22" name="Retângulo 21"/>
          <p:cNvSpPr/>
          <p:nvPr/>
        </p:nvSpPr>
        <p:spPr>
          <a:xfrm>
            <a:off x="157416" y="33528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A TEORIA DOS JOGOS ...</a:t>
            </a:r>
            <a:endParaRPr lang="pt-BR" b="1" dirty="0">
              <a:solidFill>
                <a:schemeClr val="bg1"/>
              </a:solidFill>
              <a:effectLst>
                <a:outerShdw blurRad="38100" dist="38100" dir="2700000" algn="tl">
                  <a:srgbClr val="000000">
                    <a:alpha val="43137"/>
                  </a:srgbClr>
                </a:outerShdw>
              </a:effectLst>
              <a:cs typeface="Arial" pitchFamily="34" charset="0"/>
            </a:endParaRPr>
          </a:p>
        </p:txBody>
      </p:sp>
      <p:sp>
        <p:nvSpPr>
          <p:cNvPr id="4" name="Retângulo 3"/>
          <p:cNvSpPr/>
          <p:nvPr/>
        </p:nvSpPr>
        <p:spPr>
          <a:xfrm>
            <a:off x="157416" y="1601986"/>
            <a:ext cx="8735124" cy="646331"/>
          </a:xfrm>
          <a:prstGeom prst="rect">
            <a:avLst/>
          </a:prstGeom>
        </p:spPr>
        <p:txBody>
          <a:bodyPr wrap="square">
            <a:spAutoFit/>
          </a:bodyPr>
          <a:lstStyle/>
          <a:p>
            <a:pPr algn="just">
              <a:spcBef>
                <a:spcPts val="600"/>
              </a:spcBef>
              <a:spcAft>
                <a:spcPts val="600"/>
              </a:spcAft>
            </a:pPr>
            <a:r>
              <a:rPr lang="pt-BR" dirty="0" smtClean="0"/>
              <a:t>Na economia, a teoria dos jogos tem sido usada, segundo Joseph </a:t>
            </a:r>
            <a:r>
              <a:rPr lang="pt-BR" dirty="0" err="1" smtClean="0"/>
              <a:t>Lampel</a:t>
            </a:r>
            <a:r>
              <a:rPr lang="pt-BR" dirty="0" smtClean="0"/>
              <a:t>, para examinar a concorrência e a cooperação dentro de pequenos grupos de empresas.</a:t>
            </a:r>
          </a:p>
        </p:txBody>
      </p:sp>
      <p:pic>
        <p:nvPicPr>
          <p:cNvPr id="5" name="Picture 10"/>
          <p:cNvPicPr>
            <a:picLocks noChangeAspect="1" noChangeArrowheads="1"/>
          </p:cNvPicPr>
          <p:nvPr/>
        </p:nvPicPr>
        <p:blipFill>
          <a:blip r:embed="rId4"/>
          <a:srcRect/>
          <a:stretch>
            <a:fillRect/>
          </a:stretch>
        </p:blipFill>
        <p:spPr bwMode="auto">
          <a:xfrm>
            <a:off x="8122920" y="704613"/>
            <a:ext cx="1021080" cy="836102"/>
          </a:xfrm>
          <a:prstGeom prst="rect">
            <a:avLst/>
          </a:prstGeom>
          <a:noFill/>
          <a:ln w="9525">
            <a:noFill/>
            <a:miter lim="800000"/>
            <a:headEnd/>
            <a:tailEnd/>
          </a:ln>
        </p:spPr>
      </p:pic>
      <p:sp>
        <p:nvSpPr>
          <p:cNvPr id="6" name="Retângulo 5"/>
          <p:cNvSpPr/>
          <p:nvPr/>
        </p:nvSpPr>
        <p:spPr>
          <a:xfrm>
            <a:off x="396240" y="868680"/>
            <a:ext cx="7726680" cy="646331"/>
          </a:xfrm>
          <a:prstGeom prst="rect">
            <a:avLst/>
          </a:prstGeom>
        </p:spPr>
        <p:txBody>
          <a:bodyPr wrap="square">
            <a:spAutoFit/>
          </a:bodyPr>
          <a:lstStyle/>
          <a:p>
            <a:pPr algn="just">
              <a:spcBef>
                <a:spcPts val="600"/>
              </a:spcBef>
              <a:spcAft>
                <a:spcPts val="600"/>
              </a:spcAft>
            </a:pPr>
            <a:r>
              <a:rPr lang="pt-BR" dirty="0" smtClean="0"/>
              <a:t>Os biólogos utilizam a teoria dos jogos para compreender e prever o desfecho da evolução de certas espécies.</a:t>
            </a:r>
          </a:p>
        </p:txBody>
      </p:sp>
      <p:pic>
        <p:nvPicPr>
          <p:cNvPr id="19457" name="Picture 1"/>
          <p:cNvPicPr>
            <a:picLocks noChangeAspect="1" noChangeArrowheads="1"/>
          </p:cNvPicPr>
          <p:nvPr/>
        </p:nvPicPr>
        <p:blipFill>
          <a:blip r:embed="rId5"/>
          <a:srcRect/>
          <a:stretch>
            <a:fillRect/>
          </a:stretch>
        </p:blipFill>
        <p:spPr bwMode="auto">
          <a:xfrm>
            <a:off x="157416" y="2271177"/>
            <a:ext cx="2524823" cy="1819571"/>
          </a:xfrm>
          <a:prstGeom prst="rect">
            <a:avLst/>
          </a:prstGeom>
          <a:noFill/>
          <a:ln w="9525">
            <a:noFill/>
            <a:miter lim="800000"/>
            <a:headEnd/>
            <a:tailEnd/>
          </a:ln>
        </p:spPr>
      </p:pic>
      <p:sp>
        <p:nvSpPr>
          <p:cNvPr id="8" name="Retângulo 7"/>
          <p:cNvSpPr/>
          <p:nvPr/>
        </p:nvSpPr>
        <p:spPr>
          <a:xfrm>
            <a:off x="2796540" y="2301657"/>
            <a:ext cx="6096000" cy="1754326"/>
          </a:xfrm>
          <a:prstGeom prst="rect">
            <a:avLst/>
          </a:prstGeom>
        </p:spPr>
        <p:txBody>
          <a:bodyPr wrap="square">
            <a:spAutoFit/>
          </a:bodyPr>
          <a:lstStyle/>
          <a:p>
            <a:pPr algn="just">
              <a:spcBef>
                <a:spcPts val="600"/>
              </a:spcBef>
              <a:spcAft>
                <a:spcPts val="600"/>
              </a:spcAft>
            </a:pPr>
            <a:r>
              <a:rPr lang="pt-BR" dirty="0" smtClean="0"/>
              <a:t>Pesquisadores de administração de estratégia têm procurado tirar proveito da teoria dos jogos, pois ela provê critérios valiosos quando lida com situações que permitem perguntas simples, </a:t>
            </a:r>
            <a:r>
              <a:rPr lang="pt-BR" dirty="0" smtClean="0">
                <a:solidFill>
                  <a:schemeClr val="tx2"/>
                </a:solidFill>
              </a:rPr>
              <a:t>não fornecendo respostas positivas ou negativas, mas ajuda a examinar de forma sistemática várias permutações e combinações de condições que podem alterar a situação.</a:t>
            </a:r>
            <a:endParaRPr lang="pt-BR" b="1" dirty="0">
              <a:solidFill>
                <a:schemeClr val="tx2"/>
              </a:solidFill>
            </a:endParaRPr>
          </a:p>
        </p:txBody>
      </p:sp>
      <p:pic>
        <p:nvPicPr>
          <p:cNvPr id="9" name="Picture 4"/>
          <p:cNvPicPr>
            <a:picLocks noChangeAspect="1" noChangeArrowheads="1"/>
          </p:cNvPicPr>
          <p:nvPr/>
        </p:nvPicPr>
        <p:blipFill>
          <a:blip r:embed="rId6"/>
          <a:srcRect/>
          <a:stretch>
            <a:fillRect/>
          </a:stretch>
        </p:blipFill>
        <p:spPr bwMode="auto">
          <a:xfrm>
            <a:off x="8188568" y="3953487"/>
            <a:ext cx="703972" cy="890079"/>
          </a:xfrm>
          <a:prstGeom prst="rect">
            <a:avLst/>
          </a:prstGeom>
          <a:noFill/>
          <a:ln w="9525">
            <a:noFill/>
            <a:miter lim="800000"/>
            <a:headEnd/>
            <a:tailEnd/>
          </a:ln>
        </p:spPr>
      </p:pic>
      <p:pic>
        <p:nvPicPr>
          <p:cNvPr id="10" name="Picture 6"/>
          <p:cNvPicPr>
            <a:picLocks noChangeAspect="1" noChangeArrowheads="1"/>
          </p:cNvPicPr>
          <p:nvPr/>
        </p:nvPicPr>
        <p:blipFill>
          <a:blip r:embed="rId7"/>
          <a:srcRect/>
          <a:stretch>
            <a:fillRect/>
          </a:stretch>
        </p:blipFill>
        <p:spPr bwMode="auto">
          <a:xfrm>
            <a:off x="6499861" y="3993945"/>
            <a:ext cx="1104900" cy="1012122"/>
          </a:xfrm>
          <a:prstGeom prst="rect">
            <a:avLst/>
          </a:prstGeom>
          <a:noFill/>
          <a:ln w="9525">
            <a:noFill/>
            <a:miter lim="800000"/>
            <a:headEnd/>
            <a:tailEnd/>
          </a:ln>
        </p:spPr>
      </p:pic>
      <p:pic>
        <p:nvPicPr>
          <p:cNvPr id="11" name="Picture 7"/>
          <p:cNvPicPr>
            <a:picLocks noChangeAspect="1" noChangeArrowheads="1"/>
          </p:cNvPicPr>
          <p:nvPr/>
        </p:nvPicPr>
        <p:blipFill>
          <a:blip r:embed="rId8"/>
          <a:srcRect/>
          <a:stretch>
            <a:fillRect/>
          </a:stretch>
        </p:blipFill>
        <p:spPr bwMode="auto">
          <a:xfrm>
            <a:off x="3785291" y="3981963"/>
            <a:ext cx="1076269" cy="982681"/>
          </a:xfrm>
          <a:prstGeom prst="rect">
            <a:avLst/>
          </a:prstGeom>
          <a:noFill/>
          <a:ln w="9525">
            <a:noFill/>
            <a:miter lim="800000"/>
            <a:headEnd/>
            <a:tailEnd/>
          </a:ln>
        </p:spPr>
      </p:pic>
      <p:pic>
        <p:nvPicPr>
          <p:cNvPr id="13" name="Picture 9"/>
          <p:cNvPicPr>
            <a:picLocks noChangeAspect="1" noChangeArrowheads="1"/>
          </p:cNvPicPr>
          <p:nvPr/>
        </p:nvPicPr>
        <p:blipFill>
          <a:blip r:embed="rId9"/>
          <a:srcRect/>
          <a:stretch>
            <a:fillRect/>
          </a:stretch>
        </p:blipFill>
        <p:spPr bwMode="auto">
          <a:xfrm>
            <a:off x="5249144" y="4090748"/>
            <a:ext cx="687789" cy="873896"/>
          </a:xfrm>
          <a:prstGeom prst="rect">
            <a:avLst/>
          </a:prstGeom>
          <a:noFill/>
          <a:ln w="9525">
            <a:noFill/>
            <a:miter lim="800000"/>
            <a:headEnd/>
            <a:tailEnd/>
          </a:ln>
        </p:spPr>
      </p:pic>
    </p:spTree>
    <p:extLst>
      <p:ext uri="{BB962C8B-B14F-4D97-AF65-F5344CB8AC3E}">
        <p14:creationId xmlns="" xmlns:p14="http://schemas.microsoft.com/office/powerpoint/2010/main" val="783844995"/>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tângulo 19"/>
          <p:cNvSpPr/>
          <p:nvPr/>
        </p:nvSpPr>
        <p:spPr>
          <a:xfrm>
            <a:off x="5016" y="1524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GST 1229 – TEORIA DOS JOGOS</a:t>
            </a:r>
            <a:endParaRPr lang="pt-BR" b="1" dirty="0">
              <a:solidFill>
                <a:schemeClr val="bg1"/>
              </a:solidFill>
              <a:effectLst>
                <a:outerShdw blurRad="38100" dist="38100" dir="2700000" algn="tl">
                  <a:srgbClr val="000000">
                    <a:alpha val="43137"/>
                  </a:srgbClr>
                </a:outerShdw>
              </a:effectLst>
              <a:cs typeface="Arial" pitchFamily="34" charset="0"/>
            </a:endParaRPr>
          </a:p>
        </p:txBody>
      </p:sp>
      <p:sp>
        <p:nvSpPr>
          <p:cNvPr id="22" name="Retângulo 21"/>
          <p:cNvSpPr/>
          <p:nvPr/>
        </p:nvSpPr>
        <p:spPr>
          <a:xfrm>
            <a:off x="157416" y="33528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 </a:t>
            </a:r>
            <a:r>
              <a:rPr lang="pt-BR" altLang="pt-BR" b="1" dirty="0" smtClean="0">
                <a:solidFill>
                  <a:schemeClr val="bg1"/>
                </a:solidFill>
                <a:latin typeface="Arial" charset="0"/>
                <a:cs typeface="Arial" charset="0"/>
              </a:rPr>
              <a:t>O Modelo de </a:t>
            </a:r>
            <a:r>
              <a:rPr lang="pt-BR" altLang="pt-BR" b="1" dirty="0" err="1" smtClean="0">
                <a:solidFill>
                  <a:schemeClr val="bg1"/>
                </a:solidFill>
                <a:latin typeface="Arial" charset="0"/>
                <a:cs typeface="Arial" charset="0"/>
              </a:rPr>
              <a:t>Cournot</a:t>
            </a:r>
            <a:r>
              <a:rPr lang="pt-BR" altLang="pt-BR" b="1" dirty="0" smtClean="0">
                <a:solidFill>
                  <a:schemeClr val="bg1"/>
                </a:solidFill>
                <a:latin typeface="Arial" charset="0"/>
                <a:cs typeface="Arial" charset="0"/>
              </a:rPr>
              <a:t>...</a:t>
            </a:r>
          </a:p>
        </p:txBody>
      </p:sp>
      <p:pic>
        <p:nvPicPr>
          <p:cNvPr id="4" name="Picture 7"/>
          <p:cNvPicPr>
            <a:picLocks noChangeAspect="1" noChangeArrowheads="1"/>
          </p:cNvPicPr>
          <p:nvPr/>
        </p:nvPicPr>
        <p:blipFill>
          <a:blip r:embed="rId2"/>
          <a:srcRect/>
          <a:stretch>
            <a:fillRect/>
          </a:stretch>
        </p:blipFill>
        <p:spPr bwMode="auto">
          <a:xfrm>
            <a:off x="8231362" y="632460"/>
            <a:ext cx="897398" cy="819364"/>
          </a:xfrm>
          <a:prstGeom prst="rect">
            <a:avLst/>
          </a:prstGeom>
          <a:noFill/>
          <a:ln w="9525">
            <a:noFill/>
            <a:miter lim="800000"/>
            <a:headEnd/>
            <a:tailEnd/>
          </a:ln>
        </p:spPr>
      </p:pic>
      <p:pic>
        <p:nvPicPr>
          <p:cNvPr id="46082" name="Picture 2" descr="Resultado de imagem para Antoine Augustin Cournot"/>
          <p:cNvPicPr>
            <a:picLocks noChangeAspect="1" noChangeArrowheads="1"/>
          </p:cNvPicPr>
          <p:nvPr/>
        </p:nvPicPr>
        <p:blipFill>
          <a:blip r:embed="rId3"/>
          <a:srcRect/>
          <a:stretch>
            <a:fillRect/>
          </a:stretch>
        </p:blipFill>
        <p:spPr bwMode="auto">
          <a:xfrm>
            <a:off x="104076" y="821591"/>
            <a:ext cx="1133593" cy="1593949"/>
          </a:xfrm>
          <a:prstGeom prst="rect">
            <a:avLst/>
          </a:prstGeom>
          <a:noFill/>
        </p:spPr>
      </p:pic>
      <p:sp>
        <p:nvSpPr>
          <p:cNvPr id="6" name="Retângulo 5"/>
          <p:cNvSpPr/>
          <p:nvPr/>
        </p:nvSpPr>
        <p:spPr>
          <a:xfrm>
            <a:off x="1349473" y="938212"/>
            <a:ext cx="6881889" cy="1477328"/>
          </a:xfrm>
          <a:prstGeom prst="rect">
            <a:avLst/>
          </a:prstGeom>
        </p:spPr>
        <p:txBody>
          <a:bodyPr wrap="square">
            <a:spAutoFit/>
          </a:bodyPr>
          <a:lstStyle/>
          <a:p>
            <a:pPr algn="just">
              <a:spcBef>
                <a:spcPts val="600"/>
              </a:spcBef>
              <a:spcAft>
                <a:spcPts val="600"/>
              </a:spcAft>
            </a:pPr>
            <a:r>
              <a:rPr lang="pt-BR" dirty="0" smtClean="0"/>
              <a:t>Desenvolvido por Antoine Augustin </a:t>
            </a:r>
            <a:r>
              <a:rPr lang="pt-BR" dirty="0" err="1" smtClean="0"/>
              <a:t>Cournot</a:t>
            </a:r>
            <a:r>
              <a:rPr lang="pt-BR" dirty="0" smtClean="0"/>
              <a:t> (1801-1877), o Modelo de </a:t>
            </a:r>
            <a:r>
              <a:rPr lang="pt-BR" dirty="0" err="1" smtClean="0"/>
              <a:t>Cournot</a:t>
            </a:r>
            <a:r>
              <a:rPr lang="pt-BR" dirty="0" smtClean="0"/>
              <a:t> é um modelo econômico utilizado para descrever uma estrutura de indústria em que </a:t>
            </a:r>
            <a:r>
              <a:rPr lang="pt-BR" b="1" dirty="0" smtClean="0">
                <a:solidFill>
                  <a:schemeClr val="tx2"/>
                </a:solidFill>
              </a:rPr>
              <a:t>as empresas competem de acordo com a quantidade produzida pelos seus concorrentes, existindo uma grande interdependência nas decisões dos agentes.</a:t>
            </a:r>
            <a:r>
              <a:rPr lang="pt-BR" dirty="0" smtClean="0"/>
              <a:t> </a:t>
            </a:r>
          </a:p>
        </p:txBody>
      </p:sp>
      <p:sp>
        <p:nvSpPr>
          <p:cNvPr id="7" name="Retângulo 6"/>
          <p:cNvSpPr/>
          <p:nvPr/>
        </p:nvSpPr>
        <p:spPr>
          <a:xfrm>
            <a:off x="104076" y="2603689"/>
            <a:ext cx="9024684" cy="2215991"/>
          </a:xfrm>
          <a:prstGeom prst="rect">
            <a:avLst/>
          </a:prstGeom>
        </p:spPr>
        <p:txBody>
          <a:bodyPr wrap="square">
            <a:spAutoFit/>
          </a:bodyPr>
          <a:lstStyle/>
          <a:p>
            <a:pPr>
              <a:spcBef>
                <a:spcPts val="600"/>
              </a:spcBef>
              <a:spcAft>
                <a:spcPts val="600"/>
              </a:spcAft>
            </a:pPr>
            <a:r>
              <a:rPr lang="pt-BR" b="1" dirty="0" smtClean="0"/>
              <a:t>O modelo tem as seguintes características:</a:t>
            </a:r>
          </a:p>
          <a:p>
            <a:pPr marL="857250" lvl="1" indent="-400050">
              <a:spcBef>
                <a:spcPts val="600"/>
              </a:spcBef>
              <a:spcAft>
                <a:spcPts val="600"/>
              </a:spcAft>
              <a:buFont typeface="Wingdings" pitchFamily="2" charset="2"/>
              <a:buChar char="ü"/>
            </a:pPr>
            <a:r>
              <a:rPr lang="pt-BR" dirty="0" smtClean="0"/>
              <a:t>Há mais de uma empresa e todas as empresas produzem produtos homogêneos, ou seja, não há uma diferenciação do produto;</a:t>
            </a:r>
          </a:p>
          <a:p>
            <a:pPr marL="857250" lvl="1" indent="-400050">
              <a:spcBef>
                <a:spcPts val="600"/>
              </a:spcBef>
              <a:spcAft>
                <a:spcPts val="600"/>
              </a:spcAft>
              <a:buFont typeface="Wingdings" pitchFamily="2" charset="2"/>
              <a:buChar char="ü"/>
            </a:pPr>
            <a:r>
              <a:rPr lang="pt-BR" dirty="0" smtClean="0"/>
              <a:t>As empresas não cooperam, ou seja, não há conluio;</a:t>
            </a:r>
          </a:p>
          <a:p>
            <a:pPr marL="857250" lvl="1" indent="-400050">
              <a:spcBef>
                <a:spcPts val="600"/>
              </a:spcBef>
              <a:spcAft>
                <a:spcPts val="600"/>
              </a:spcAft>
              <a:buFont typeface="Wingdings" pitchFamily="2" charset="2"/>
              <a:buChar char="ü"/>
            </a:pPr>
            <a:r>
              <a:rPr lang="pt-BR" dirty="0" smtClean="0"/>
              <a:t>As empresas têm poder de mercado , ou seja, a decisão de cada empresa afeta o preço de saída do produto;</a:t>
            </a:r>
          </a:p>
        </p:txBody>
      </p:sp>
    </p:spTree>
    <p:extLst>
      <p:ext uri="{BB962C8B-B14F-4D97-AF65-F5344CB8AC3E}">
        <p14:creationId xmlns="" xmlns:p14="http://schemas.microsoft.com/office/powerpoint/2010/main" val="783844995"/>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tângulo 19"/>
          <p:cNvSpPr/>
          <p:nvPr/>
        </p:nvSpPr>
        <p:spPr>
          <a:xfrm>
            <a:off x="5016" y="1524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GST 1229 – TEORIA DOS JOGOS</a:t>
            </a:r>
            <a:endParaRPr lang="pt-BR" b="1" dirty="0">
              <a:solidFill>
                <a:schemeClr val="bg1"/>
              </a:solidFill>
              <a:effectLst>
                <a:outerShdw blurRad="38100" dist="38100" dir="2700000" algn="tl">
                  <a:srgbClr val="000000">
                    <a:alpha val="43137"/>
                  </a:srgbClr>
                </a:outerShdw>
              </a:effectLst>
              <a:cs typeface="Arial" pitchFamily="34" charset="0"/>
            </a:endParaRPr>
          </a:p>
        </p:txBody>
      </p:sp>
      <p:sp>
        <p:nvSpPr>
          <p:cNvPr id="22" name="Retângulo 21"/>
          <p:cNvSpPr/>
          <p:nvPr/>
        </p:nvSpPr>
        <p:spPr>
          <a:xfrm>
            <a:off x="157416" y="335280"/>
            <a:ext cx="4688904" cy="646331"/>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 </a:t>
            </a:r>
            <a:r>
              <a:rPr lang="pt-BR" altLang="pt-BR" b="1" dirty="0" smtClean="0">
                <a:solidFill>
                  <a:schemeClr val="bg1"/>
                </a:solidFill>
                <a:latin typeface="Arial" charset="0"/>
                <a:cs typeface="Arial" charset="0"/>
              </a:rPr>
              <a:t>O Modelo de </a:t>
            </a:r>
            <a:r>
              <a:rPr lang="pt-BR" altLang="pt-BR" b="1" dirty="0" err="1" smtClean="0">
                <a:solidFill>
                  <a:schemeClr val="bg1"/>
                </a:solidFill>
                <a:latin typeface="Arial" charset="0"/>
                <a:cs typeface="Arial" charset="0"/>
              </a:rPr>
              <a:t>Cournot</a:t>
            </a:r>
            <a:r>
              <a:rPr lang="pt-BR" altLang="pt-BR" b="1" dirty="0" smtClean="0">
                <a:solidFill>
                  <a:schemeClr val="bg1"/>
                </a:solidFill>
                <a:latin typeface="Arial" charset="0"/>
                <a:cs typeface="Arial" charset="0"/>
              </a:rPr>
              <a:t>...</a:t>
            </a:r>
          </a:p>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a:t>
            </a:r>
            <a:endParaRPr lang="pt-BR" b="1" dirty="0">
              <a:solidFill>
                <a:schemeClr val="bg1"/>
              </a:solidFill>
              <a:effectLst>
                <a:outerShdw blurRad="38100" dist="38100" dir="2700000" algn="tl">
                  <a:srgbClr val="000000">
                    <a:alpha val="43137"/>
                  </a:srgbClr>
                </a:outerShdw>
              </a:effectLst>
              <a:cs typeface="Arial" pitchFamily="34" charset="0"/>
            </a:endParaRPr>
          </a:p>
        </p:txBody>
      </p:sp>
      <p:pic>
        <p:nvPicPr>
          <p:cNvPr id="4" name="Picture 7"/>
          <p:cNvPicPr>
            <a:picLocks noChangeAspect="1" noChangeArrowheads="1"/>
          </p:cNvPicPr>
          <p:nvPr/>
        </p:nvPicPr>
        <p:blipFill>
          <a:blip r:embed="rId2"/>
          <a:srcRect/>
          <a:stretch>
            <a:fillRect/>
          </a:stretch>
        </p:blipFill>
        <p:spPr bwMode="auto">
          <a:xfrm>
            <a:off x="8231362" y="632460"/>
            <a:ext cx="897398" cy="819364"/>
          </a:xfrm>
          <a:prstGeom prst="rect">
            <a:avLst/>
          </a:prstGeom>
          <a:noFill/>
          <a:ln w="9525">
            <a:noFill/>
            <a:miter lim="800000"/>
            <a:headEnd/>
            <a:tailEnd/>
          </a:ln>
        </p:spPr>
      </p:pic>
      <p:sp>
        <p:nvSpPr>
          <p:cNvPr id="5" name="Retângulo 4"/>
          <p:cNvSpPr/>
          <p:nvPr/>
        </p:nvSpPr>
        <p:spPr>
          <a:xfrm>
            <a:off x="104076" y="792480"/>
            <a:ext cx="9024684" cy="2215991"/>
          </a:xfrm>
          <a:prstGeom prst="rect">
            <a:avLst/>
          </a:prstGeom>
        </p:spPr>
        <p:txBody>
          <a:bodyPr wrap="square">
            <a:spAutoFit/>
          </a:bodyPr>
          <a:lstStyle/>
          <a:p>
            <a:pPr>
              <a:spcBef>
                <a:spcPts val="600"/>
              </a:spcBef>
              <a:spcAft>
                <a:spcPts val="600"/>
              </a:spcAft>
            </a:pPr>
            <a:r>
              <a:rPr lang="pt-BR" b="1" dirty="0" smtClean="0"/>
              <a:t>O modelo tem as seguintes características:</a:t>
            </a:r>
          </a:p>
          <a:p>
            <a:pPr marL="857250" lvl="1" indent="-400050">
              <a:spcBef>
                <a:spcPts val="600"/>
              </a:spcBef>
              <a:spcAft>
                <a:spcPts val="600"/>
              </a:spcAft>
              <a:buFont typeface="Wingdings" pitchFamily="2" charset="2"/>
              <a:buChar char="ü"/>
            </a:pPr>
            <a:r>
              <a:rPr lang="pt-BR" dirty="0" smtClean="0"/>
              <a:t>	O número de empresas é fixo;</a:t>
            </a:r>
          </a:p>
          <a:p>
            <a:pPr marL="857250" lvl="1" indent="-400050">
              <a:spcBef>
                <a:spcPts val="600"/>
              </a:spcBef>
              <a:spcAft>
                <a:spcPts val="600"/>
              </a:spcAft>
              <a:buFont typeface="Wingdings" pitchFamily="2" charset="2"/>
              <a:buChar char="ü"/>
            </a:pPr>
            <a:r>
              <a:rPr lang="pt-BR" dirty="0" smtClean="0"/>
              <a:t>As empresas competem em suas quantidades e escolhem quantidades simultaneamente;</a:t>
            </a:r>
          </a:p>
          <a:p>
            <a:pPr marL="857250" lvl="1" indent="-400050">
              <a:spcBef>
                <a:spcPts val="600"/>
              </a:spcBef>
              <a:spcAft>
                <a:spcPts val="600"/>
              </a:spcAft>
              <a:buFont typeface="Wingdings" pitchFamily="2" charset="2"/>
              <a:buChar char="ü"/>
            </a:pPr>
            <a:r>
              <a:rPr lang="pt-BR" dirty="0" smtClean="0"/>
              <a:t>As empresas são economicamente racionais e agem estrategicamente, procurando maximizar seu lucro dado decisões dos seus concorrentes.</a:t>
            </a:r>
            <a:endParaRPr lang="pt-BR" dirty="0"/>
          </a:p>
        </p:txBody>
      </p:sp>
      <p:sp>
        <p:nvSpPr>
          <p:cNvPr id="6" name="Retângulo 5"/>
          <p:cNvSpPr/>
          <p:nvPr/>
        </p:nvSpPr>
        <p:spPr>
          <a:xfrm>
            <a:off x="104076" y="3079482"/>
            <a:ext cx="8925624" cy="1825180"/>
          </a:xfrm>
          <a:prstGeom prst="rect">
            <a:avLst/>
          </a:prstGeom>
        </p:spPr>
        <p:txBody>
          <a:bodyPr wrap="square">
            <a:spAutoFit/>
          </a:bodyPr>
          <a:lstStyle/>
          <a:p>
            <a:pPr algn="just">
              <a:lnSpc>
                <a:spcPct val="114000"/>
              </a:lnSpc>
              <a:spcBef>
                <a:spcPts val="600"/>
              </a:spcBef>
              <a:spcAft>
                <a:spcPts val="600"/>
              </a:spcAft>
            </a:pPr>
            <a:r>
              <a:rPr lang="pt-BR" dirty="0" smtClean="0"/>
              <a:t>Um pressuposto essencial deste modelo é a "não conjectura", e cada empresa tem como objetivo maximizar os seus lucros, com base na expectativa de que a sua decisão própria não terá nenhum efeito sobre as decisões de seus rivais. </a:t>
            </a:r>
          </a:p>
          <a:p>
            <a:pPr algn="just">
              <a:lnSpc>
                <a:spcPct val="114000"/>
              </a:lnSpc>
              <a:spcBef>
                <a:spcPts val="600"/>
              </a:spcBef>
              <a:spcAft>
                <a:spcPts val="600"/>
              </a:spcAft>
            </a:pPr>
            <a:r>
              <a:rPr lang="pt-BR" dirty="0" smtClean="0"/>
              <a:t>Todas as empresas </a:t>
            </a:r>
            <a:r>
              <a:rPr lang="pt-BR" b="1" dirty="0" smtClean="0">
                <a:solidFill>
                  <a:schemeClr val="tx2"/>
                </a:solidFill>
              </a:rPr>
              <a:t>sabem, o número total de concorrentes no mercado, e tomam os preços e quantidades destas concorrentes como dado</a:t>
            </a:r>
            <a:r>
              <a:rPr lang="pt-BR" dirty="0" smtClean="0"/>
              <a:t>. </a:t>
            </a:r>
          </a:p>
        </p:txBody>
      </p:sp>
    </p:spTree>
    <p:extLst>
      <p:ext uri="{BB962C8B-B14F-4D97-AF65-F5344CB8AC3E}">
        <p14:creationId xmlns="" xmlns:p14="http://schemas.microsoft.com/office/powerpoint/2010/main" val="783844995"/>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tângulo 19"/>
          <p:cNvSpPr/>
          <p:nvPr/>
        </p:nvSpPr>
        <p:spPr>
          <a:xfrm>
            <a:off x="5016" y="1524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GST 1229 – TEORIA DOS JOGOS</a:t>
            </a:r>
            <a:endParaRPr lang="pt-BR" b="1" dirty="0">
              <a:solidFill>
                <a:schemeClr val="bg1"/>
              </a:solidFill>
              <a:effectLst>
                <a:outerShdw blurRad="38100" dist="38100" dir="2700000" algn="tl">
                  <a:srgbClr val="000000">
                    <a:alpha val="43137"/>
                  </a:srgbClr>
                </a:outerShdw>
              </a:effectLst>
              <a:cs typeface="Arial" pitchFamily="34" charset="0"/>
            </a:endParaRPr>
          </a:p>
        </p:txBody>
      </p:sp>
      <p:sp>
        <p:nvSpPr>
          <p:cNvPr id="22" name="Retângulo 21"/>
          <p:cNvSpPr/>
          <p:nvPr/>
        </p:nvSpPr>
        <p:spPr>
          <a:xfrm>
            <a:off x="157416" y="33528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 </a:t>
            </a:r>
            <a:r>
              <a:rPr lang="pt-BR" altLang="pt-BR" b="1" dirty="0" smtClean="0">
                <a:solidFill>
                  <a:schemeClr val="bg1"/>
                </a:solidFill>
                <a:latin typeface="Arial" charset="0"/>
                <a:cs typeface="Arial" charset="0"/>
              </a:rPr>
              <a:t>O Modelo de </a:t>
            </a:r>
            <a:r>
              <a:rPr lang="pt-BR" altLang="pt-BR" b="1" dirty="0" err="1" smtClean="0">
                <a:solidFill>
                  <a:schemeClr val="bg1"/>
                </a:solidFill>
                <a:latin typeface="Arial" charset="0"/>
                <a:cs typeface="Arial" charset="0"/>
              </a:rPr>
              <a:t>Cournot</a:t>
            </a:r>
            <a:r>
              <a:rPr lang="pt-BR" altLang="pt-BR" b="1" dirty="0" smtClean="0">
                <a:solidFill>
                  <a:schemeClr val="bg1"/>
                </a:solidFill>
                <a:latin typeface="Arial" charset="0"/>
                <a:cs typeface="Arial" charset="0"/>
              </a:rPr>
              <a:t>...</a:t>
            </a:r>
            <a:endParaRPr lang="pt-BR" b="1" dirty="0">
              <a:solidFill>
                <a:schemeClr val="bg1"/>
              </a:solidFill>
              <a:effectLst>
                <a:outerShdw blurRad="38100" dist="38100" dir="2700000" algn="tl">
                  <a:srgbClr val="000000">
                    <a:alpha val="43137"/>
                  </a:srgbClr>
                </a:outerShdw>
              </a:effectLst>
              <a:cs typeface="Arial" pitchFamily="34" charset="0"/>
            </a:endParaRPr>
          </a:p>
        </p:txBody>
      </p:sp>
      <p:pic>
        <p:nvPicPr>
          <p:cNvPr id="4" name="Picture 7"/>
          <p:cNvPicPr>
            <a:picLocks noChangeAspect="1" noChangeArrowheads="1"/>
          </p:cNvPicPr>
          <p:nvPr/>
        </p:nvPicPr>
        <p:blipFill>
          <a:blip r:embed="rId2"/>
          <a:srcRect/>
          <a:stretch>
            <a:fillRect/>
          </a:stretch>
        </p:blipFill>
        <p:spPr bwMode="auto">
          <a:xfrm>
            <a:off x="8231362" y="632460"/>
            <a:ext cx="897398" cy="819364"/>
          </a:xfrm>
          <a:prstGeom prst="rect">
            <a:avLst/>
          </a:prstGeom>
          <a:noFill/>
          <a:ln w="9525">
            <a:noFill/>
            <a:miter lim="800000"/>
            <a:headEnd/>
            <a:tailEnd/>
          </a:ln>
        </p:spPr>
      </p:pic>
      <p:sp>
        <p:nvSpPr>
          <p:cNvPr id="5" name="Retângulo 4"/>
          <p:cNvSpPr/>
          <p:nvPr/>
        </p:nvSpPr>
        <p:spPr>
          <a:xfrm>
            <a:off x="157416" y="873976"/>
            <a:ext cx="8073946" cy="923330"/>
          </a:xfrm>
          <a:prstGeom prst="rect">
            <a:avLst/>
          </a:prstGeom>
        </p:spPr>
        <p:txBody>
          <a:bodyPr wrap="square">
            <a:spAutoFit/>
          </a:bodyPr>
          <a:lstStyle/>
          <a:p>
            <a:pPr algn="just">
              <a:spcBef>
                <a:spcPts val="600"/>
              </a:spcBef>
              <a:spcAft>
                <a:spcPts val="600"/>
              </a:spcAft>
            </a:pPr>
            <a:r>
              <a:rPr lang="pt-BR" dirty="0" smtClean="0">
                <a:solidFill>
                  <a:schemeClr val="accent1"/>
                </a:solidFill>
              </a:rPr>
              <a:t>As empresas produzem uma mercadoria homogênea, cada uma delas considera fixa a quantidade produzida por suas concorrentes e todas decidem simultaneamente qual o nível de produto que maximiza lucro.</a:t>
            </a:r>
          </a:p>
        </p:txBody>
      </p:sp>
      <p:sp>
        <p:nvSpPr>
          <p:cNvPr id="6" name="Retângulo 5"/>
          <p:cNvSpPr/>
          <p:nvPr/>
        </p:nvSpPr>
        <p:spPr>
          <a:xfrm>
            <a:off x="157416" y="1932977"/>
            <a:ext cx="8796084" cy="1355499"/>
          </a:xfrm>
          <a:prstGeom prst="rect">
            <a:avLst/>
          </a:prstGeom>
        </p:spPr>
        <p:txBody>
          <a:bodyPr wrap="square">
            <a:spAutoFit/>
          </a:bodyPr>
          <a:lstStyle/>
          <a:p>
            <a:pPr algn="just">
              <a:lnSpc>
                <a:spcPct val="114000"/>
              </a:lnSpc>
              <a:spcBef>
                <a:spcPts val="600"/>
              </a:spcBef>
              <a:spcAft>
                <a:spcPts val="600"/>
              </a:spcAft>
            </a:pPr>
            <a:r>
              <a:rPr lang="pt-BR" dirty="0" smtClean="0"/>
              <a:t>Cada empresa tem a quantidade definida pelos seus concorrentes como algo dado, e avaliam a sua demanda residual, se comportando como se estivessem em um monopólio. Neste modelo</a:t>
            </a:r>
            <a:r>
              <a:rPr lang="pt-BR" dirty="0" smtClean="0">
                <a:solidFill>
                  <a:schemeClr val="tx2"/>
                </a:solidFill>
              </a:rPr>
              <a:t>, cada empresa decidirá quanto deverá produzir de uma mesma mercadoria homogênea e as duas empresas deverão tomar suas decisões simultaneamente.</a:t>
            </a:r>
            <a:endParaRPr lang="pt-BR" b="1" dirty="0">
              <a:solidFill>
                <a:schemeClr val="tx2"/>
              </a:solidFill>
            </a:endParaRPr>
          </a:p>
        </p:txBody>
      </p:sp>
      <p:sp>
        <p:nvSpPr>
          <p:cNvPr id="7" name="Retângulo 6"/>
          <p:cNvSpPr/>
          <p:nvPr/>
        </p:nvSpPr>
        <p:spPr>
          <a:xfrm>
            <a:off x="157416" y="3394529"/>
            <a:ext cx="8971344" cy="1509388"/>
          </a:xfrm>
          <a:prstGeom prst="rect">
            <a:avLst/>
          </a:prstGeom>
        </p:spPr>
        <p:txBody>
          <a:bodyPr wrap="square">
            <a:spAutoFit/>
          </a:bodyPr>
          <a:lstStyle/>
          <a:p>
            <a:pPr>
              <a:lnSpc>
                <a:spcPct val="114000"/>
              </a:lnSpc>
              <a:spcBef>
                <a:spcPts val="600"/>
              </a:spcBef>
              <a:spcAft>
                <a:spcPts val="600"/>
              </a:spcAft>
            </a:pPr>
            <a:r>
              <a:rPr lang="pt-BR" b="1" dirty="0" smtClean="0">
                <a:solidFill>
                  <a:srgbClr val="C00000"/>
                </a:solidFill>
              </a:rPr>
              <a:t>EQUILÍBRIO:</a:t>
            </a:r>
            <a:r>
              <a:rPr lang="pt-BR" dirty="0" smtClean="0">
                <a:solidFill>
                  <a:srgbClr val="C00000"/>
                </a:solidFill>
              </a:rPr>
              <a:t> Cada empresa produzirá o nível de produto que maximiza seus lucros em razão das quantidades produzidas por seus concorrentes.</a:t>
            </a:r>
          </a:p>
          <a:p>
            <a:pPr>
              <a:lnSpc>
                <a:spcPct val="114000"/>
              </a:lnSpc>
              <a:spcBef>
                <a:spcPts val="600"/>
              </a:spcBef>
              <a:spcAft>
                <a:spcPts val="600"/>
              </a:spcAft>
            </a:pPr>
            <a:r>
              <a:rPr lang="pt-BR" b="1" dirty="0" smtClean="0">
                <a:solidFill>
                  <a:schemeClr val="accent4">
                    <a:lumMod val="50000"/>
                  </a:schemeClr>
                </a:solidFill>
              </a:rPr>
              <a:t>CONJECTURA</a:t>
            </a:r>
            <a:r>
              <a:rPr lang="pt-BR" dirty="0" smtClean="0">
                <a:solidFill>
                  <a:schemeClr val="accent4">
                    <a:lumMod val="50000"/>
                  </a:schemeClr>
                </a:solidFill>
              </a:rPr>
              <a:t>: Ao decidir quanto produzir, cada empresa considera fixo o nível de produção de sua concorrente.</a:t>
            </a:r>
            <a:endParaRPr lang="pt-BR" dirty="0">
              <a:solidFill>
                <a:schemeClr val="accent4">
                  <a:lumMod val="50000"/>
                </a:schemeClr>
              </a:solidFill>
            </a:endParaRPr>
          </a:p>
        </p:txBody>
      </p:sp>
    </p:spTree>
    <p:extLst>
      <p:ext uri="{BB962C8B-B14F-4D97-AF65-F5344CB8AC3E}">
        <p14:creationId xmlns="" xmlns:p14="http://schemas.microsoft.com/office/powerpoint/2010/main" val="783844995"/>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tângulo 19"/>
          <p:cNvSpPr/>
          <p:nvPr/>
        </p:nvSpPr>
        <p:spPr>
          <a:xfrm>
            <a:off x="5016" y="1524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GST 1229 – TEORIA DOS JOGOS</a:t>
            </a:r>
            <a:endParaRPr lang="pt-BR" b="1" dirty="0">
              <a:solidFill>
                <a:schemeClr val="bg1"/>
              </a:solidFill>
              <a:effectLst>
                <a:outerShdw blurRad="38100" dist="38100" dir="2700000" algn="tl">
                  <a:srgbClr val="000000">
                    <a:alpha val="43137"/>
                  </a:srgbClr>
                </a:outerShdw>
              </a:effectLst>
              <a:cs typeface="Arial" pitchFamily="34" charset="0"/>
            </a:endParaRPr>
          </a:p>
        </p:txBody>
      </p:sp>
      <p:sp>
        <p:nvSpPr>
          <p:cNvPr id="22" name="Retângulo 21"/>
          <p:cNvSpPr/>
          <p:nvPr/>
        </p:nvSpPr>
        <p:spPr>
          <a:xfrm>
            <a:off x="157416" y="33528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OLIGOPÓLIO</a:t>
            </a:r>
            <a:endParaRPr lang="pt-BR" b="1" dirty="0">
              <a:solidFill>
                <a:schemeClr val="bg1"/>
              </a:solidFill>
              <a:effectLst>
                <a:outerShdw blurRad="38100" dist="38100" dir="2700000" algn="tl">
                  <a:srgbClr val="000000">
                    <a:alpha val="43137"/>
                  </a:srgbClr>
                </a:outerShdw>
              </a:effectLst>
              <a:cs typeface="Arial" pitchFamily="34" charset="0"/>
            </a:endParaRPr>
          </a:p>
        </p:txBody>
      </p:sp>
      <p:sp>
        <p:nvSpPr>
          <p:cNvPr id="4" name="Rectangle 1"/>
          <p:cNvSpPr>
            <a:spLocks noChangeArrowheads="1"/>
          </p:cNvSpPr>
          <p:nvPr/>
        </p:nvSpPr>
        <p:spPr bwMode="auto">
          <a:xfrm>
            <a:off x="215516" y="907258"/>
            <a:ext cx="8712968" cy="3046988"/>
          </a:xfrm>
          <a:prstGeom prst="rect">
            <a:avLst/>
          </a:prstGeom>
        </p:spPr>
        <p:txBody>
          <a:bodyPr wrap="square">
            <a:spAutoFit/>
          </a:bodyPr>
          <a:lstStyle/>
          <a:p>
            <a:pPr algn="just">
              <a:spcBef>
                <a:spcPts val="600"/>
              </a:spcBef>
              <a:spcAft>
                <a:spcPts val="600"/>
              </a:spcAft>
            </a:pPr>
            <a:r>
              <a:rPr lang="pt-BR" dirty="0" smtClean="0"/>
              <a:t>Palavra derivada do grego, que significa “poucos vendedores”, o Oligopólio</a:t>
            </a:r>
            <a:r>
              <a:rPr lang="pt-BR" dirty="0"/>
              <a:t> é um sistema que faz parte da economia </a:t>
            </a:r>
            <a:r>
              <a:rPr lang="pt-BR" dirty="0" smtClean="0"/>
              <a:t>política,</a:t>
            </a:r>
            <a:r>
              <a:rPr lang="pt-BR" dirty="0"/>
              <a:t> que caracteriza um mercado onde existem </a:t>
            </a:r>
            <a:r>
              <a:rPr lang="pt-BR" b="1" dirty="0">
                <a:solidFill>
                  <a:schemeClr val="tx2"/>
                </a:solidFill>
              </a:rPr>
              <a:t>poucos vendedores para muitos compradores</a:t>
            </a:r>
            <a:r>
              <a:rPr lang="pt-BR" dirty="0" smtClean="0"/>
              <a:t>. </a:t>
            </a:r>
          </a:p>
          <a:p>
            <a:pPr algn="just">
              <a:spcBef>
                <a:spcPts val="600"/>
              </a:spcBef>
              <a:spcAft>
                <a:spcPts val="600"/>
              </a:spcAft>
            </a:pPr>
            <a:endParaRPr lang="pt-BR" dirty="0" smtClean="0"/>
          </a:p>
          <a:p>
            <a:pPr algn="just">
              <a:spcBef>
                <a:spcPts val="600"/>
              </a:spcBef>
              <a:spcAft>
                <a:spcPts val="600"/>
              </a:spcAft>
            </a:pPr>
            <a:r>
              <a:rPr lang="pt-BR" dirty="0" smtClean="0"/>
              <a:t>Consiste na </a:t>
            </a:r>
            <a:r>
              <a:rPr lang="pt-BR" b="1" dirty="0" smtClean="0">
                <a:solidFill>
                  <a:schemeClr val="tx2"/>
                </a:solidFill>
              </a:rPr>
              <a:t>dominação </a:t>
            </a:r>
            <a:r>
              <a:rPr lang="pt-BR" b="1" dirty="0">
                <a:solidFill>
                  <a:schemeClr val="tx2"/>
                </a:solidFill>
              </a:rPr>
              <a:t>de todo mercado por um grupo reduzido de empresas</a:t>
            </a:r>
            <a:r>
              <a:rPr lang="pt-BR" dirty="0"/>
              <a:t>, sendo que estas em conjunto podem alterar as condições normais sobre a lei de oferta e procura, alterando preços e </a:t>
            </a:r>
            <a:r>
              <a:rPr lang="pt-BR" dirty="0" smtClean="0"/>
              <a:t>produção (normalmente preços altos e baixa produção). </a:t>
            </a:r>
            <a:endParaRPr lang="pt-BR" dirty="0"/>
          </a:p>
          <a:p>
            <a:pPr algn="just">
              <a:spcBef>
                <a:spcPts val="600"/>
              </a:spcBef>
              <a:spcAft>
                <a:spcPts val="600"/>
              </a:spcAft>
            </a:pPr>
            <a:r>
              <a:rPr lang="pt-BR" dirty="0" smtClean="0"/>
              <a:t>É </a:t>
            </a:r>
            <a:r>
              <a:rPr lang="pt-BR" dirty="0"/>
              <a:t>uma estrutura de mercado que se constitui num caso intermediário, onde </a:t>
            </a:r>
            <a:r>
              <a:rPr lang="pt-BR" b="1" dirty="0">
                <a:solidFill>
                  <a:schemeClr val="tx2"/>
                </a:solidFill>
              </a:rPr>
              <a:t>há poucas firmas que competem entre si e que tem certo poder de </a:t>
            </a:r>
            <a:r>
              <a:rPr lang="pt-BR" b="1" dirty="0" smtClean="0">
                <a:solidFill>
                  <a:schemeClr val="tx2"/>
                </a:solidFill>
              </a:rPr>
              <a:t>mercado.</a:t>
            </a:r>
            <a:r>
              <a:rPr lang="pt-BR" dirty="0" smtClean="0"/>
              <a:t> </a:t>
            </a:r>
          </a:p>
        </p:txBody>
      </p:sp>
      <p:pic>
        <p:nvPicPr>
          <p:cNvPr id="5" name="Picture 5"/>
          <p:cNvPicPr>
            <a:picLocks noChangeAspect="1" noChangeArrowheads="1"/>
          </p:cNvPicPr>
          <p:nvPr/>
        </p:nvPicPr>
        <p:blipFill>
          <a:blip r:embed="rId2"/>
          <a:srcRect/>
          <a:stretch>
            <a:fillRect/>
          </a:stretch>
        </p:blipFill>
        <p:spPr bwMode="auto">
          <a:xfrm>
            <a:off x="7932421" y="4101903"/>
            <a:ext cx="1211580" cy="904164"/>
          </a:xfrm>
          <a:prstGeom prst="rect">
            <a:avLst/>
          </a:prstGeom>
          <a:noFill/>
          <a:ln w="9525">
            <a:noFill/>
            <a:miter lim="800000"/>
            <a:headEnd/>
            <a:tailEnd/>
          </a:ln>
        </p:spPr>
      </p:pic>
      <p:sp>
        <p:nvSpPr>
          <p:cNvPr id="6" name="Retângulo 5"/>
          <p:cNvSpPr/>
          <p:nvPr/>
        </p:nvSpPr>
        <p:spPr>
          <a:xfrm>
            <a:off x="251459" y="4227517"/>
            <a:ext cx="7658101" cy="646331"/>
          </a:xfrm>
          <a:prstGeom prst="rect">
            <a:avLst/>
          </a:prstGeom>
        </p:spPr>
        <p:txBody>
          <a:bodyPr wrap="square">
            <a:spAutoFit/>
          </a:bodyPr>
          <a:lstStyle/>
          <a:p>
            <a:pPr algn="just"/>
            <a:r>
              <a:rPr lang="pt-BR" dirty="0" smtClean="0"/>
              <a:t>Por haver poucos participantes neste tipo de mercado, cada </a:t>
            </a:r>
            <a:r>
              <a:rPr lang="pt-BR" dirty="0" err="1" smtClean="0"/>
              <a:t>ologopolista</a:t>
            </a:r>
            <a:r>
              <a:rPr lang="pt-BR" dirty="0" smtClean="0"/>
              <a:t> está ciente das ações dos outros.</a:t>
            </a:r>
            <a:endParaRPr lang="pt-BR" dirty="0"/>
          </a:p>
        </p:txBody>
      </p:sp>
    </p:spTree>
    <p:extLst>
      <p:ext uri="{BB962C8B-B14F-4D97-AF65-F5344CB8AC3E}">
        <p14:creationId xmlns="" xmlns:p14="http://schemas.microsoft.com/office/powerpoint/2010/main" val="783844995"/>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tângulo 19"/>
          <p:cNvSpPr/>
          <p:nvPr/>
        </p:nvSpPr>
        <p:spPr>
          <a:xfrm>
            <a:off x="5016" y="1524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GST 1229 – TEORIA DOS JOGOS</a:t>
            </a:r>
            <a:endParaRPr lang="pt-BR" b="1" dirty="0">
              <a:solidFill>
                <a:schemeClr val="bg1"/>
              </a:solidFill>
              <a:effectLst>
                <a:outerShdw blurRad="38100" dist="38100" dir="2700000" algn="tl">
                  <a:srgbClr val="000000">
                    <a:alpha val="43137"/>
                  </a:srgbClr>
                </a:outerShdw>
              </a:effectLst>
              <a:cs typeface="Arial" pitchFamily="34" charset="0"/>
            </a:endParaRPr>
          </a:p>
        </p:txBody>
      </p:sp>
      <p:sp>
        <p:nvSpPr>
          <p:cNvPr id="4" name="Retângulo 3"/>
          <p:cNvSpPr/>
          <p:nvPr/>
        </p:nvSpPr>
        <p:spPr>
          <a:xfrm>
            <a:off x="157416" y="33528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OLIGOPÓLIO</a:t>
            </a:r>
            <a:endParaRPr lang="pt-BR" b="1" dirty="0">
              <a:solidFill>
                <a:schemeClr val="bg1"/>
              </a:solidFill>
              <a:effectLst>
                <a:outerShdw blurRad="38100" dist="38100" dir="2700000" algn="tl">
                  <a:srgbClr val="000000">
                    <a:alpha val="43137"/>
                  </a:srgbClr>
                </a:outerShdw>
              </a:effectLst>
              <a:cs typeface="Arial" pitchFamily="34" charset="0"/>
            </a:endParaRPr>
          </a:p>
        </p:txBody>
      </p:sp>
      <p:pic>
        <p:nvPicPr>
          <p:cNvPr id="5" name="Picture 5"/>
          <p:cNvPicPr>
            <a:picLocks noChangeAspect="1" noChangeArrowheads="1"/>
          </p:cNvPicPr>
          <p:nvPr/>
        </p:nvPicPr>
        <p:blipFill>
          <a:blip r:embed="rId2"/>
          <a:srcRect/>
          <a:stretch>
            <a:fillRect/>
          </a:stretch>
        </p:blipFill>
        <p:spPr bwMode="auto">
          <a:xfrm>
            <a:off x="7932421" y="4101903"/>
            <a:ext cx="1211580" cy="904164"/>
          </a:xfrm>
          <a:prstGeom prst="rect">
            <a:avLst/>
          </a:prstGeom>
          <a:noFill/>
          <a:ln w="9525">
            <a:noFill/>
            <a:miter lim="800000"/>
            <a:headEnd/>
            <a:tailEnd/>
          </a:ln>
        </p:spPr>
      </p:pic>
      <p:sp>
        <p:nvSpPr>
          <p:cNvPr id="6" name="Retângulo 5"/>
          <p:cNvSpPr/>
          <p:nvPr/>
        </p:nvSpPr>
        <p:spPr>
          <a:xfrm>
            <a:off x="157416" y="925146"/>
            <a:ext cx="8811324" cy="1908215"/>
          </a:xfrm>
          <a:prstGeom prst="rect">
            <a:avLst/>
          </a:prstGeom>
        </p:spPr>
        <p:txBody>
          <a:bodyPr wrap="square">
            <a:spAutoFit/>
          </a:bodyPr>
          <a:lstStyle/>
          <a:p>
            <a:pPr algn="just">
              <a:spcBef>
                <a:spcPts val="600"/>
              </a:spcBef>
              <a:spcAft>
                <a:spcPts val="600"/>
              </a:spcAft>
            </a:pPr>
            <a:r>
              <a:rPr lang="pt-BR" dirty="0" smtClean="0"/>
              <a:t>Quando nenhuma empresa tem um monopólio, mas </a:t>
            </a:r>
            <a:r>
              <a:rPr lang="pt-BR" b="1" dirty="0" smtClean="0">
                <a:solidFill>
                  <a:schemeClr val="tx2"/>
                </a:solidFill>
              </a:rPr>
              <a:t>os produtores percebem que eles podem afetar os preços de mercado</a:t>
            </a:r>
            <a:r>
              <a:rPr lang="pt-BR" dirty="0" smtClean="0"/>
              <a:t>, uma indústria é caracterizada por “competição Imperfeita”. </a:t>
            </a:r>
          </a:p>
          <a:p>
            <a:pPr algn="just">
              <a:spcBef>
                <a:spcPts val="600"/>
              </a:spcBef>
              <a:spcAft>
                <a:spcPts val="600"/>
              </a:spcAft>
            </a:pPr>
            <a:r>
              <a:rPr lang="pt-BR" dirty="0" smtClean="0"/>
              <a:t>Em um oligopólio, as </a:t>
            </a:r>
            <a:r>
              <a:rPr lang="pt-BR" b="1" dirty="0" smtClean="0">
                <a:solidFill>
                  <a:schemeClr val="tx2"/>
                </a:solidFill>
              </a:rPr>
              <a:t>alterações nas condições de atuação de uma empresa vai influenciar o desempenho de outras empresas </a:t>
            </a:r>
            <a:r>
              <a:rPr lang="pt-BR" dirty="0" smtClean="0"/>
              <a:t>no mercado. Isto provoca reações que são mais relevantes quando o número de empresas do oligopólio é reduzido.</a:t>
            </a:r>
            <a:endParaRPr lang="pt-BR" dirty="0"/>
          </a:p>
        </p:txBody>
      </p:sp>
      <p:pic>
        <p:nvPicPr>
          <p:cNvPr id="13314" name="Picture 2" descr="Imagem relacionada"/>
          <p:cNvPicPr>
            <a:picLocks noChangeAspect="1" noChangeArrowheads="1"/>
          </p:cNvPicPr>
          <p:nvPr/>
        </p:nvPicPr>
        <p:blipFill>
          <a:blip r:embed="rId3"/>
          <a:srcRect/>
          <a:stretch>
            <a:fillRect/>
          </a:stretch>
        </p:blipFill>
        <p:spPr bwMode="auto">
          <a:xfrm>
            <a:off x="18670" y="2818121"/>
            <a:ext cx="2263235" cy="2172706"/>
          </a:xfrm>
          <a:prstGeom prst="rect">
            <a:avLst/>
          </a:prstGeom>
          <a:noFill/>
        </p:spPr>
      </p:pic>
      <p:sp>
        <p:nvSpPr>
          <p:cNvPr id="13316" name="AutoShape 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3318" name="AutoShape 6"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13319" name="Picture 7"/>
          <p:cNvPicPr>
            <a:picLocks noChangeAspect="1" noChangeArrowheads="1"/>
          </p:cNvPicPr>
          <p:nvPr/>
        </p:nvPicPr>
        <p:blipFill>
          <a:blip r:embed="rId4"/>
          <a:srcRect/>
          <a:stretch>
            <a:fillRect/>
          </a:stretch>
        </p:blipFill>
        <p:spPr bwMode="auto">
          <a:xfrm>
            <a:off x="2281905" y="2879081"/>
            <a:ext cx="2982596" cy="1968775"/>
          </a:xfrm>
          <a:prstGeom prst="rect">
            <a:avLst/>
          </a:prstGeom>
          <a:noFill/>
          <a:ln w="9525">
            <a:noFill/>
            <a:miter lim="800000"/>
            <a:headEnd/>
            <a:tailEnd/>
          </a:ln>
        </p:spPr>
      </p:pic>
      <p:pic>
        <p:nvPicPr>
          <p:cNvPr id="13321" name="Picture 9" descr="Resultado de imagem para OLIGOPOLIO"/>
          <p:cNvPicPr>
            <a:picLocks noChangeAspect="1" noChangeArrowheads="1"/>
          </p:cNvPicPr>
          <p:nvPr/>
        </p:nvPicPr>
        <p:blipFill>
          <a:blip r:embed="rId5"/>
          <a:srcRect/>
          <a:stretch>
            <a:fillRect/>
          </a:stretch>
        </p:blipFill>
        <p:spPr bwMode="auto">
          <a:xfrm>
            <a:off x="5550535" y="2688250"/>
            <a:ext cx="2381885" cy="2190086"/>
          </a:xfrm>
          <a:prstGeom prst="rect">
            <a:avLst/>
          </a:prstGeom>
          <a:noFill/>
        </p:spPr>
      </p:pic>
    </p:spTree>
    <p:extLst>
      <p:ext uri="{BB962C8B-B14F-4D97-AF65-F5344CB8AC3E}">
        <p14:creationId xmlns="" xmlns:p14="http://schemas.microsoft.com/office/powerpoint/2010/main" val="783844995"/>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tângulo 19"/>
          <p:cNvSpPr/>
          <p:nvPr/>
        </p:nvSpPr>
        <p:spPr>
          <a:xfrm>
            <a:off x="5016" y="1524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GST 1229 – TEORIA DOS JOGOS</a:t>
            </a:r>
            <a:endParaRPr lang="pt-BR" b="1" dirty="0">
              <a:solidFill>
                <a:schemeClr val="bg1"/>
              </a:solidFill>
              <a:effectLst>
                <a:outerShdw blurRad="38100" dist="38100" dir="2700000" algn="tl">
                  <a:srgbClr val="000000">
                    <a:alpha val="43137"/>
                  </a:srgbClr>
                </a:outerShdw>
              </a:effectLst>
              <a:cs typeface="Arial" pitchFamily="34" charset="0"/>
            </a:endParaRPr>
          </a:p>
        </p:txBody>
      </p:sp>
      <p:sp>
        <p:nvSpPr>
          <p:cNvPr id="4" name="Retângulo 3"/>
          <p:cNvSpPr/>
          <p:nvPr/>
        </p:nvSpPr>
        <p:spPr>
          <a:xfrm>
            <a:off x="157416" y="33528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OLIGOPÓLIO</a:t>
            </a:r>
            <a:endParaRPr lang="pt-BR" b="1" dirty="0">
              <a:solidFill>
                <a:schemeClr val="bg1"/>
              </a:solidFill>
              <a:effectLst>
                <a:outerShdw blurRad="38100" dist="38100" dir="2700000" algn="tl">
                  <a:srgbClr val="000000">
                    <a:alpha val="43137"/>
                  </a:srgbClr>
                </a:outerShdw>
              </a:effectLst>
              <a:cs typeface="Arial" pitchFamily="34" charset="0"/>
            </a:endParaRPr>
          </a:p>
        </p:txBody>
      </p:sp>
      <p:pic>
        <p:nvPicPr>
          <p:cNvPr id="5" name="Picture 5"/>
          <p:cNvPicPr>
            <a:picLocks noChangeAspect="1" noChangeArrowheads="1"/>
          </p:cNvPicPr>
          <p:nvPr/>
        </p:nvPicPr>
        <p:blipFill>
          <a:blip r:embed="rId2"/>
          <a:srcRect/>
          <a:stretch>
            <a:fillRect/>
          </a:stretch>
        </p:blipFill>
        <p:spPr bwMode="auto">
          <a:xfrm>
            <a:off x="7932421" y="4101903"/>
            <a:ext cx="1211580" cy="904164"/>
          </a:xfrm>
          <a:prstGeom prst="rect">
            <a:avLst/>
          </a:prstGeom>
          <a:noFill/>
          <a:ln w="9525">
            <a:noFill/>
            <a:miter lim="800000"/>
            <a:headEnd/>
            <a:tailEnd/>
          </a:ln>
        </p:spPr>
      </p:pic>
      <p:sp>
        <p:nvSpPr>
          <p:cNvPr id="6" name="CaixaDeTexto 4"/>
          <p:cNvSpPr txBox="1">
            <a:spLocks noChangeArrowheads="1"/>
          </p:cNvSpPr>
          <p:nvPr/>
        </p:nvSpPr>
        <p:spPr bwMode="auto">
          <a:xfrm>
            <a:off x="15240" y="793036"/>
            <a:ext cx="44577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pt-BR" altLang="pt-BR" sz="1800" b="1" dirty="0" smtClean="0">
                <a:solidFill>
                  <a:srgbClr val="002060"/>
                </a:solidFill>
                <a:latin typeface="Arial" charset="0"/>
                <a:cs typeface="Arial" charset="0"/>
              </a:rPr>
              <a:t>CARACTERÍSTICAS DO OLIGOPÓLIO</a:t>
            </a:r>
            <a:endParaRPr lang="pt-BR" altLang="pt-BR" sz="1800" b="1" dirty="0">
              <a:solidFill>
                <a:srgbClr val="002060"/>
              </a:solidFill>
              <a:latin typeface="Arial" charset="0"/>
              <a:cs typeface="Arial" charset="0"/>
            </a:endParaRPr>
          </a:p>
        </p:txBody>
      </p:sp>
      <p:sp>
        <p:nvSpPr>
          <p:cNvPr id="7" name="Rectangle 1"/>
          <p:cNvSpPr>
            <a:spLocks noChangeArrowheads="1"/>
          </p:cNvSpPr>
          <p:nvPr/>
        </p:nvSpPr>
        <p:spPr bwMode="auto">
          <a:xfrm>
            <a:off x="25016" y="1128238"/>
            <a:ext cx="9019924" cy="3754874"/>
          </a:xfrm>
          <a:prstGeom prst="rect">
            <a:avLst/>
          </a:prstGeom>
        </p:spPr>
        <p:txBody>
          <a:bodyPr wrap="square">
            <a:spAutoFit/>
          </a:bodyPr>
          <a:lstStyle/>
          <a:p>
            <a:pPr algn="just">
              <a:spcBef>
                <a:spcPts val="600"/>
              </a:spcBef>
              <a:spcAft>
                <a:spcPts val="600"/>
              </a:spcAft>
            </a:pPr>
            <a:r>
              <a:rPr lang="pt-BR" sz="2000" dirty="0" smtClean="0"/>
              <a:t>O Oligopólio ocorre basicamente devido à existência de barreiras à entrada de novas empresas no setor, como a proteção de patentes, controle de matérias primas chaves, tradição, etc.</a:t>
            </a:r>
          </a:p>
          <a:p>
            <a:pPr algn="just">
              <a:spcBef>
                <a:spcPts val="600"/>
              </a:spcBef>
              <a:spcAft>
                <a:spcPts val="600"/>
              </a:spcAft>
            </a:pPr>
            <a:r>
              <a:rPr lang="pt-BR" sz="2000" b="1" dirty="0" smtClean="0"/>
              <a:t>Um </a:t>
            </a:r>
            <a:r>
              <a:rPr lang="pt-BR" sz="2000" b="1" dirty="0"/>
              <a:t>oligopólio é caracterizado por:</a:t>
            </a:r>
          </a:p>
          <a:p>
            <a:pPr marL="742950" lvl="1" indent="-285750" algn="just">
              <a:spcBef>
                <a:spcPts val="600"/>
              </a:spcBef>
              <a:spcAft>
                <a:spcPts val="600"/>
              </a:spcAft>
              <a:buFont typeface="Wingdings" panose="05000000000000000000" pitchFamily="2" charset="2"/>
              <a:buChar char="§"/>
            </a:pPr>
            <a:r>
              <a:rPr lang="pt-BR" b="1" dirty="0"/>
              <a:t>U</a:t>
            </a:r>
            <a:r>
              <a:rPr lang="pt-BR" b="1" dirty="0" smtClean="0"/>
              <a:t>m </a:t>
            </a:r>
            <a:r>
              <a:rPr lang="pt-BR" b="1" dirty="0"/>
              <a:t>estado de hegemonia</a:t>
            </a:r>
            <a:r>
              <a:rPr lang="pt-BR" dirty="0"/>
              <a:t>, em que existe a </a:t>
            </a:r>
            <a:r>
              <a:rPr lang="pt-BR" b="1" dirty="0">
                <a:solidFill>
                  <a:schemeClr val="tx2"/>
                </a:solidFill>
              </a:rPr>
              <a:t>luta para alcançar a supremacia total</a:t>
            </a:r>
            <a:r>
              <a:rPr lang="pt-BR" dirty="0"/>
              <a:t>;</a:t>
            </a:r>
          </a:p>
          <a:p>
            <a:pPr marL="742950" lvl="1" indent="-285750" algn="just">
              <a:spcBef>
                <a:spcPts val="600"/>
              </a:spcBef>
              <a:spcAft>
                <a:spcPts val="600"/>
              </a:spcAft>
              <a:buFont typeface="Wingdings" panose="05000000000000000000" pitchFamily="2" charset="2"/>
              <a:buChar char="§"/>
            </a:pPr>
            <a:r>
              <a:rPr lang="pt-BR" b="1" dirty="0" smtClean="0"/>
              <a:t>Inflexibilidade </a:t>
            </a:r>
            <a:r>
              <a:rPr lang="pt-BR" b="1" dirty="0"/>
              <a:t>de preços: </a:t>
            </a:r>
            <a:r>
              <a:rPr lang="pt-BR" dirty="0"/>
              <a:t>os preços em vigor são estabilizados, sendo </a:t>
            </a:r>
            <a:r>
              <a:rPr lang="pt-BR" b="1" dirty="0">
                <a:solidFill>
                  <a:schemeClr val="tx2"/>
                </a:solidFill>
              </a:rPr>
              <a:t>evitada a competição</a:t>
            </a:r>
            <a:r>
              <a:rPr lang="pt-BR" dirty="0"/>
              <a:t>;</a:t>
            </a:r>
          </a:p>
          <a:p>
            <a:pPr marL="742950" lvl="1" indent="-285750" algn="just">
              <a:spcBef>
                <a:spcPts val="600"/>
              </a:spcBef>
              <a:spcAft>
                <a:spcPts val="600"/>
              </a:spcAft>
              <a:buFont typeface="Wingdings" panose="05000000000000000000" pitchFamily="2" charset="2"/>
              <a:buChar char="§"/>
            </a:pPr>
            <a:r>
              <a:rPr lang="pt-BR" b="1" dirty="0" smtClean="0"/>
              <a:t>Predominância </a:t>
            </a:r>
            <a:r>
              <a:rPr lang="pt-BR" b="1" dirty="0"/>
              <a:t>dos </a:t>
            </a:r>
            <a:r>
              <a:rPr lang="pt-BR" b="1" dirty="0" smtClean="0"/>
              <a:t>preços:</a:t>
            </a:r>
            <a:r>
              <a:rPr lang="pt-BR" dirty="0" smtClean="0"/>
              <a:t> </a:t>
            </a:r>
            <a:r>
              <a:rPr lang="pt-BR" dirty="0"/>
              <a:t>sendo que todos os vendedores aceitam os preços estabelecidos;</a:t>
            </a:r>
          </a:p>
          <a:p>
            <a:pPr marL="742950" lvl="1" indent="-285750" algn="just">
              <a:spcBef>
                <a:spcPts val="600"/>
              </a:spcBef>
              <a:spcAft>
                <a:spcPts val="600"/>
              </a:spcAft>
              <a:buFont typeface="Wingdings" panose="05000000000000000000" pitchFamily="2" charset="2"/>
              <a:buChar char="§"/>
            </a:pPr>
            <a:r>
              <a:rPr lang="pt-BR" b="1" dirty="0" smtClean="0"/>
              <a:t>Ocorrência </a:t>
            </a:r>
            <a:r>
              <a:rPr lang="pt-BR" b="1" dirty="0"/>
              <a:t>de ações em </a:t>
            </a:r>
            <a:r>
              <a:rPr lang="pt-BR" b="1" dirty="0" smtClean="0"/>
              <a:t>conjunto:</a:t>
            </a:r>
            <a:r>
              <a:rPr lang="pt-BR" dirty="0" smtClean="0"/>
              <a:t> </a:t>
            </a:r>
            <a:r>
              <a:rPr lang="pt-BR" dirty="0"/>
              <a:t>frequentemente dando origem a </a:t>
            </a:r>
            <a:r>
              <a:rPr lang="pt-BR" b="1" dirty="0"/>
              <a:t>trustes</a:t>
            </a:r>
            <a:r>
              <a:rPr lang="pt-BR" dirty="0" smtClean="0"/>
              <a:t>.</a:t>
            </a:r>
            <a:endParaRPr lang="pt-BR" dirty="0"/>
          </a:p>
        </p:txBody>
      </p:sp>
    </p:spTree>
    <p:extLst>
      <p:ext uri="{BB962C8B-B14F-4D97-AF65-F5344CB8AC3E}">
        <p14:creationId xmlns="" xmlns:p14="http://schemas.microsoft.com/office/powerpoint/2010/main" val="783844995"/>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tângulo 19"/>
          <p:cNvSpPr/>
          <p:nvPr/>
        </p:nvSpPr>
        <p:spPr>
          <a:xfrm>
            <a:off x="5016" y="1524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GST 1229 – TEORIA DOS JOGOS</a:t>
            </a:r>
            <a:endParaRPr lang="pt-BR" b="1" dirty="0">
              <a:solidFill>
                <a:schemeClr val="bg1"/>
              </a:solidFill>
              <a:effectLst>
                <a:outerShdw blurRad="38100" dist="38100" dir="2700000" algn="tl">
                  <a:srgbClr val="000000">
                    <a:alpha val="43137"/>
                  </a:srgbClr>
                </a:outerShdw>
              </a:effectLst>
              <a:cs typeface="Arial" pitchFamily="34" charset="0"/>
            </a:endParaRPr>
          </a:p>
        </p:txBody>
      </p:sp>
      <p:sp>
        <p:nvSpPr>
          <p:cNvPr id="4" name="Retângulo 3"/>
          <p:cNvSpPr/>
          <p:nvPr/>
        </p:nvSpPr>
        <p:spPr>
          <a:xfrm>
            <a:off x="157416" y="33528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OLIGOPÓLIO</a:t>
            </a:r>
            <a:endParaRPr lang="pt-BR" b="1" dirty="0">
              <a:solidFill>
                <a:schemeClr val="bg1"/>
              </a:solidFill>
              <a:effectLst>
                <a:outerShdw blurRad="38100" dist="38100" dir="2700000" algn="tl">
                  <a:srgbClr val="000000">
                    <a:alpha val="43137"/>
                  </a:srgbClr>
                </a:outerShdw>
              </a:effectLst>
              <a:cs typeface="Arial" pitchFamily="34" charset="0"/>
            </a:endParaRPr>
          </a:p>
        </p:txBody>
      </p:sp>
      <p:pic>
        <p:nvPicPr>
          <p:cNvPr id="5" name="Picture 5"/>
          <p:cNvPicPr>
            <a:picLocks noChangeAspect="1" noChangeArrowheads="1"/>
          </p:cNvPicPr>
          <p:nvPr/>
        </p:nvPicPr>
        <p:blipFill>
          <a:blip r:embed="rId2"/>
          <a:srcRect/>
          <a:stretch>
            <a:fillRect/>
          </a:stretch>
        </p:blipFill>
        <p:spPr bwMode="auto">
          <a:xfrm>
            <a:off x="111696" y="4159870"/>
            <a:ext cx="1016064" cy="758257"/>
          </a:xfrm>
          <a:prstGeom prst="rect">
            <a:avLst/>
          </a:prstGeom>
          <a:noFill/>
          <a:ln w="9525">
            <a:noFill/>
            <a:miter lim="800000"/>
            <a:headEnd/>
            <a:tailEnd/>
          </a:ln>
        </p:spPr>
      </p:pic>
      <p:sp>
        <p:nvSpPr>
          <p:cNvPr id="6" name="CaixaDeTexto 4"/>
          <p:cNvSpPr txBox="1">
            <a:spLocks noChangeArrowheads="1"/>
          </p:cNvSpPr>
          <p:nvPr/>
        </p:nvSpPr>
        <p:spPr bwMode="auto">
          <a:xfrm>
            <a:off x="1" y="745173"/>
            <a:ext cx="326898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pt-BR" altLang="pt-BR" sz="1800" b="1" dirty="0" smtClean="0">
                <a:solidFill>
                  <a:srgbClr val="002060"/>
                </a:solidFill>
                <a:latin typeface="Arial" charset="0"/>
                <a:cs typeface="Arial" charset="0"/>
              </a:rPr>
              <a:t>MODELOS DE OLIGOPÓLIO</a:t>
            </a:r>
            <a:endParaRPr lang="pt-BR" altLang="pt-BR" sz="1800" b="1" dirty="0">
              <a:solidFill>
                <a:srgbClr val="002060"/>
              </a:solidFill>
              <a:latin typeface="Arial" charset="0"/>
              <a:cs typeface="Arial" charset="0"/>
            </a:endParaRPr>
          </a:p>
        </p:txBody>
      </p:sp>
      <p:sp>
        <p:nvSpPr>
          <p:cNvPr id="7" name="Rectangle 1"/>
          <p:cNvSpPr>
            <a:spLocks noChangeArrowheads="1"/>
          </p:cNvSpPr>
          <p:nvPr/>
        </p:nvSpPr>
        <p:spPr bwMode="auto">
          <a:xfrm>
            <a:off x="267216" y="1128782"/>
            <a:ext cx="8712968" cy="2862322"/>
          </a:xfrm>
          <a:prstGeom prst="rect">
            <a:avLst/>
          </a:prstGeom>
        </p:spPr>
        <p:txBody>
          <a:bodyPr wrap="square">
            <a:spAutoFit/>
          </a:bodyPr>
          <a:lstStyle/>
          <a:p>
            <a:r>
              <a:rPr lang="pt-BR" b="1" dirty="0" smtClean="0"/>
              <a:t>CARTEL:</a:t>
            </a:r>
            <a:r>
              <a:rPr lang="pt-BR" dirty="0" smtClean="0"/>
              <a:t> </a:t>
            </a:r>
          </a:p>
          <a:p>
            <a:pPr lvl="1" algn="just"/>
            <a:r>
              <a:rPr lang="pt-BR" dirty="0" smtClean="0"/>
              <a:t>é </a:t>
            </a:r>
            <a:r>
              <a:rPr lang="pt-BR" dirty="0"/>
              <a:t>formado por grupo de empresas independentes que produzem produtos semelhantes e fazem acordo para dominar o mercado. </a:t>
            </a:r>
            <a:r>
              <a:rPr lang="pt-BR" dirty="0" smtClean="0"/>
              <a:t>No Cartel, as </a:t>
            </a:r>
            <a:r>
              <a:rPr lang="pt-BR" dirty="0"/>
              <a:t>poucas empresas dominantes fazem um acordo para manter o preço do produto comercializado. </a:t>
            </a:r>
          </a:p>
          <a:p>
            <a:pPr lvl="1"/>
            <a:endParaRPr lang="pt-BR" dirty="0"/>
          </a:p>
          <a:p>
            <a:pPr lvl="1"/>
            <a:r>
              <a:rPr lang="pt-BR" dirty="0"/>
              <a:t>Os cartéis têm quatro características: </a:t>
            </a:r>
            <a:endParaRPr lang="pt-BR" dirty="0" smtClean="0"/>
          </a:p>
          <a:p>
            <a:pPr marL="1314450" lvl="2" indent="-400050">
              <a:buAutoNum type="romanUcParenR"/>
            </a:pPr>
            <a:r>
              <a:rPr lang="pt-BR" dirty="0" smtClean="0"/>
              <a:t>divisão </a:t>
            </a:r>
            <a:r>
              <a:rPr lang="pt-BR" dirty="0"/>
              <a:t>territorial dos </a:t>
            </a:r>
            <a:r>
              <a:rPr lang="pt-BR" dirty="0" smtClean="0"/>
              <a:t>mercados; </a:t>
            </a:r>
          </a:p>
          <a:p>
            <a:pPr marL="1314450" lvl="2" indent="-400050">
              <a:buAutoNum type="romanUcParenR"/>
            </a:pPr>
            <a:r>
              <a:rPr lang="pt-BR" dirty="0" smtClean="0"/>
              <a:t>controle </a:t>
            </a:r>
            <a:r>
              <a:rPr lang="pt-BR" dirty="0"/>
              <a:t>das matérias </a:t>
            </a:r>
            <a:r>
              <a:rPr lang="pt-BR" dirty="0" smtClean="0"/>
              <a:t>primas;</a:t>
            </a:r>
          </a:p>
          <a:p>
            <a:pPr marL="1314450" lvl="2" indent="-400050">
              <a:buAutoNum type="romanUcParenR"/>
            </a:pPr>
            <a:r>
              <a:rPr lang="pt-BR" dirty="0" smtClean="0"/>
              <a:t>determinação </a:t>
            </a:r>
            <a:r>
              <a:rPr lang="pt-BR" dirty="0"/>
              <a:t>do volume de </a:t>
            </a:r>
            <a:r>
              <a:rPr lang="pt-BR" dirty="0" smtClean="0"/>
              <a:t>produção;</a:t>
            </a:r>
          </a:p>
          <a:p>
            <a:pPr marL="1314450" lvl="2" indent="-400050" algn="just">
              <a:buAutoNum type="romanUcParenR"/>
            </a:pPr>
            <a:r>
              <a:rPr lang="pt-BR" dirty="0" smtClean="0"/>
              <a:t>equiparação </a:t>
            </a:r>
            <a:r>
              <a:rPr lang="pt-BR" dirty="0"/>
              <a:t>dos preços de vendas. </a:t>
            </a:r>
            <a:endParaRPr lang="pt-BR" dirty="0" smtClean="0"/>
          </a:p>
        </p:txBody>
      </p:sp>
      <p:pic>
        <p:nvPicPr>
          <p:cNvPr id="50177" name="Picture 1"/>
          <p:cNvPicPr>
            <a:picLocks noChangeAspect="1" noChangeArrowheads="1"/>
          </p:cNvPicPr>
          <p:nvPr/>
        </p:nvPicPr>
        <p:blipFill>
          <a:blip r:embed="rId3"/>
          <a:srcRect/>
          <a:stretch>
            <a:fillRect/>
          </a:stretch>
        </p:blipFill>
        <p:spPr bwMode="auto">
          <a:xfrm>
            <a:off x="5630226" y="2392679"/>
            <a:ext cx="3109914" cy="2487931"/>
          </a:xfrm>
          <a:prstGeom prst="rect">
            <a:avLst/>
          </a:prstGeom>
          <a:noFill/>
          <a:ln w="9525">
            <a:noFill/>
            <a:miter lim="800000"/>
            <a:headEnd/>
            <a:tailEnd/>
          </a:ln>
        </p:spPr>
      </p:pic>
    </p:spTree>
    <p:extLst>
      <p:ext uri="{BB962C8B-B14F-4D97-AF65-F5344CB8AC3E}">
        <p14:creationId xmlns="" xmlns:p14="http://schemas.microsoft.com/office/powerpoint/2010/main" val="783844995"/>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ervicosweb.cnpq.br/wspessoa/servletrecuperafoto?tipo=1&amp;id=K4755251Z8"/>
          <p:cNvPicPr>
            <a:picLocks noChangeAspect="1" noChangeArrowheads="1"/>
          </p:cNvPicPr>
          <p:nvPr/>
        </p:nvPicPr>
        <p:blipFill>
          <a:blip r:embed="rId2"/>
          <a:srcRect/>
          <a:stretch>
            <a:fillRect/>
          </a:stretch>
        </p:blipFill>
        <p:spPr bwMode="auto">
          <a:xfrm>
            <a:off x="6507163" y="73818"/>
            <a:ext cx="2520950" cy="1377554"/>
          </a:xfrm>
          <a:prstGeom prst="rect">
            <a:avLst/>
          </a:prstGeom>
          <a:noFill/>
          <a:ln w="9525">
            <a:noFill/>
            <a:miter lim="800000"/>
            <a:headEnd/>
            <a:tailEnd/>
          </a:ln>
        </p:spPr>
      </p:pic>
      <p:sp>
        <p:nvSpPr>
          <p:cNvPr id="8" name="Retângulo 3"/>
          <p:cNvSpPr>
            <a:spLocks noChangeArrowheads="1"/>
          </p:cNvSpPr>
          <p:nvPr/>
        </p:nvSpPr>
        <p:spPr bwMode="auto">
          <a:xfrm>
            <a:off x="5795964" y="4137423"/>
            <a:ext cx="3348037" cy="338554"/>
          </a:xfrm>
          <a:prstGeom prst="rect">
            <a:avLst/>
          </a:prstGeom>
          <a:noFill/>
          <a:ln>
            <a:noFill/>
          </a:ln>
          <a:extLst>
            <a:ext uri="{909E8E84-426E-40DD-AFC4-6F175D3DCCD1}"/>
            <a:ext uri="{91240B29-F687-4F45-9708-019B960494DF}"/>
          </a:extLst>
        </p:spPr>
        <p:txBody>
          <a:bodyPr>
            <a:spAutoFit/>
          </a:bodyPr>
          <a:lstStyle/>
          <a:p>
            <a:pPr algn="l">
              <a:buFontTx/>
              <a:buNone/>
              <a:defRPr/>
            </a:pPr>
            <a:r>
              <a:rPr lang="pt-BR" sz="1600" b="1" dirty="0">
                <a:solidFill>
                  <a:schemeClr val="tx2"/>
                </a:solidFill>
                <a:effectLst>
                  <a:outerShdw blurRad="38100" dist="38100" dir="2700000" algn="tl">
                    <a:srgbClr val="000000">
                      <a:alpha val="43137"/>
                    </a:srgbClr>
                  </a:outerShdw>
                </a:effectLst>
              </a:rPr>
              <a:t>e-mail: </a:t>
            </a:r>
            <a:r>
              <a:rPr lang="pt-BR" sz="1600" b="1" dirty="0">
                <a:solidFill>
                  <a:schemeClr val="tx2"/>
                </a:solidFill>
                <a:effectLst>
                  <a:outerShdw blurRad="38100" dist="38100" dir="2700000" algn="tl">
                    <a:srgbClr val="000000">
                      <a:alpha val="43137"/>
                    </a:srgbClr>
                  </a:outerShdw>
                </a:effectLst>
                <a:hlinkClick r:id="rId3"/>
              </a:rPr>
              <a:t>luizlobato0101@gmail.com</a:t>
            </a:r>
            <a:endParaRPr lang="pt-BR" sz="1600" b="1" dirty="0">
              <a:solidFill>
                <a:schemeClr val="tx2"/>
              </a:solidFill>
              <a:effectLst>
                <a:outerShdw blurRad="38100" dist="38100" dir="2700000" algn="tl">
                  <a:srgbClr val="000000">
                    <a:alpha val="43137"/>
                  </a:srgbClr>
                </a:outerShdw>
              </a:effectLst>
            </a:endParaRPr>
          </a:p>
        </p:txBody>
      </p:sp>
      <p:sp>
        <p:nvSpPr>
          <p:cNvPr id="9" name="Retângulo 8"/>
          <p:cNvSpPr/>
          <p:nvPr/>
        </p:nvSpPr>
        <p:spPr>
          <a:xfrm>
            <a:off x="34926" y="1817370"/>
            <a:ext cx="8964613" cy="134190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algn="l">
              <a:buFontTx/>
              <a:buNone/>
              <a:defRPr/>
            </a:pPr>
            <a:r>
              <a:rPr lang="pt-BR" sz="1400" b="1" dirty="0">
                <a:solidFill>
                  <a:schemeClr val="tx2"/>
                </a:solidFill>
                <a:effectLst>
                  <a:outerShdw blurRad="38100" dist="38100" dir="2700000" algn="tl">
                    <a:srgbClr val="000000">
                      <a:alpha val="43137"/>
                    </a:srgbClr>
                  </a:outerShdw>
                </a:effectLst>
                <a:ea typeface="MS PGothic" pitchFamily="34" charset="-128"/>
              </a:rPr>
              <a:t>Atuação:</a:t>
            </a:r>
          </a:p>
          <a:p>
            <a:pPr algn="l" eaLnBrk="0" hangingPunct="0">
              <a:spcBef>
                <a:spcPct val="20000"/>
              </a:spcBef>
              <a:buFont typeface="Wingdings" pitchFamily="2" charset="2"/>
              <a:buChar char="ü"/>
              <a:defRPr/>
            </a:pPr>
            <a:r>
              <a:rPr lang="pt-BR" sz="1400" b="1" kern="0" dirty="0">
                <a:solidFill>
                  <a:schemeClr val="tx2"/>
                </a:solidFill>
                <a:effectLst>
                  <a:outerShdw blurRad="38100" dist="38100" dir="2700000" algn="tl">
                    <a:srgbClr val="000000">
                      <a:alpha val="43137"/>
                    </a:srgbClr>
                  </a:outerShdw>
                </a:effectLst>
              </a:rPr>
              <a:t>Diretor Executivo do SINAERJ – (</a:t>
            </a:r>
            <a:r>
              <a:rPr lang="pt-BR" sz="900" b="1" kern="0" dirty="0">
                <a:solidFill>
                  <a:schemeClr val="tx2"/>
                </a:solidFill>
                <a:effectLst>
                  <a:outerShdw blurRad="38100" dist="38100" dir="2700000" algn="tl">
                    <a:srgbClr val="000000">
                      <a:alpha val="43137"/>
                    </a:srgbClr>
                  </a:outerShdw>
                </a:effectLst>
              </a:rPr>
              <a:t>SINDICATO DOS ADMINISTRADORES DO ESTADO DO RIO DE JANEIRO</a:t>
            </a:r>
            <a:r>
              <a:rPr lang="pt-BR" sz="1400" b="1" kern="0" dirty="0">
                <a:solidFill>
                  <a:schemeClr val="tx2"/>
                </a:solidFill>
                <a:effectLst>
                  <a:outerShdw blurRad="38100" dist="38100" dir="2700000" algn="tl">
                    <a:srgbClr val="000000">
                      <a:alpha val="43137"/>
                    </a:srgbClr>
                  </a:outerShdw>
                </a:effectLst>
              </a:rPr>
              <a:t>)</a:t>
            </a:r>
          </a:p>
          <a:p>
            <a:pPr algn="l" eaLnBrk="0" hangingPunct="0">
              <a:spcBef>
                <a:spcPct val="20000"/>
              </a:spcBef>
              <a:buFont typeface="Wingdings" pitchFamily="2" charset="2"/>
              <a:buChar char="ü"/>
              <a:defRPr/>
            </a:pPr>
            <a:r>
              <a:rPr lang="pt-BR" sz="1400" b="1" kern="0" dirty="0">
                <a:solidFill>
                  <a:schemeClr val="tx2"/>
                </a:solidFill>
                <a:effectLst>
                  <a:outerShdw blurRad="38100" dist="38100" dir="2700000" algn="tl">
                    <a:srgbClr val="000000">
                      <a:alpha val="43137"/>
                    </a:srgbClr>
                  </a:outerShdw>
                </a:effectLst>
              </a:rPr>
              <a:t>Coordenador da Comissão de Relações de Trabalho do Conselho Regional de administração – CRA-RJ</a:t>
            </a:r>
          </a:p>
          <a:p>
            <a:pPr algn="l" eaLnBrk="0" hangingPunct="0">
              <a:spcBef>
                <a:spcPct val="20000"/>
              </a:spcBef>
              <a:buFont typeface="Wingdings" pitchFamily="2" charset="2"/>
              <a:buChar char="ü"/>
              <a:defRPr/>
            </a:pPr>
            <a:r>
              <a:rPr lang="pt-BR" sz="1400" b="1" kern="0" dirty="0">
                <a:solidFill>
                  <a:schemeClr val="tx2"/>
                </a:solidFill>
                <a:effectLst>
                  <a:outerShdw blurRad="38100" dist="38100" dir="2700000" algn="tl">
                    <a:srgbClr val="000000">
                      <a:alpha val="43137"/>
                    </a:srgbClr>
                  </a:outerShdw>
                </a:effectLst>
              </a:rPr>
              <a:t>Presidente do Conselho Municipal de Trabalho Emprego e Renda – Nova Iguaçu - PMNI</a:t>
            </a:r>
          </a:p>
          <a:p>
            <a:pPr algn="l" eaLnBrk="0" hangingPunct="0">
              <a:spcBef>
                <a:spcPct val="20000"/>
              </a:spcBef>
              <a:buFont typeface="Wingdings" pitchFamily="2" charset="2"/>
              <a:buChar char="ü"/>
              <a:defRPr/>
            </a:pPr>
            <a:r>
              <a:rPr lang="pt-BR" sz="1400" b="1" kern="0" dirty="0">
                <a:solidFill>
                  <a:schemeClr val="tx2"/>
                </a:solidFill>
                <a:effectLst>
                  <a:outerShdw blurRad="38100" dist="38100" dir="2700000" algn="tl">
                    <a:srgbClr val="000000">
                      <a:alpha val="43137"/>
                    </a:srgbClr>
                  </a:outerShdw>
                </a:effectLst>
              </a:rPr>
              <a:t>Diretor Executivo da Assertiva Inteligência Empresarial .</a:t>
            </a:r>
            <a:endParaRPr lang="pt-BR" sz="1400" dirty="0">
              <a:solidFill>
                <a:schemeClr val="tx2"/>
              </a:solidFill>
              <a:effectLst>
                <a:outerShdw blurRad="38100" dist="38100" dir="2700000" algn="tl">
                  <a:srgbClr val="000000">
                    <a:alpha val="43137"/>
                  </a:srgbClr>
                </a:outerShdw>
              </a:effectLst>
              <a:ea typeface="MS PGothic" pitchFamily="34" charset="-128"/>
            </a:endParaRPr>
          </a:p>
        </p:txBody>
      </p:sp>
      <p:sp>
        <p:nvSpPr>
          <p:cNvPr id="11" name="Retângulo 10"/>
          <p:cNvSpPr/>
          <p:nvPr/>
        </p:nvSpPr>
        <p:spPr>
          <a:xfrm>
            <a:off x="417831" y="3126344"/>
            <a:ext cx="5480049" cy="1169551"/>
          </a:xfrm>
          <a:prstGeom prst="rect">
            <a:avLst/>
          </a:prstGeom>
        </p:spPr>
        <p:txBody>
          <a:bodyPr wrap="square">
            <a:spAutoFit/>
          </a:bodyPr>
          <a:lstStyle/>
          <a:p>
            <a:pPr algn="l">
              <a:buFontTx/>
              <a:buNone/>
              <a:defRPr/>
            </a:pPr>
            <a:r>
              <a:rPr lang="pt-BR" sz="1400" b="1" dirty="0">
                <a:solidFill>
                  <a:schemeClr val="tx2"/>
                </a:solidFill>
                <a:effectLst>
                  <a:outerShdw blurRad="38100" dist="38100" dir="2700000" algn="tl">
                    <a:srgbClr val="000000">
                      <a:alpha val="43137"/>
                    </a:srgbClr>
                  </a:outerShdw>
                </a:effectLst>
                <a:ea typeface="MS PGothic" pitchFamily="34" charset="-128"/>
              </a:rPr>
              <a:t>Formação:</a:t>
            </a:r>
          </a:p>
          <a:p>
            <a:pPr algn="l">
              <a:buFont typeface="Wingdings" pitchFamily="2" charset="2"/>
              <a:buChar char="ü"/>
              <a:defRPr/>
            </a:pPr>
            <a:r>
              <a:rPr lang="pt-BR" sz="1400" b="1" dirty="0">
                <a:solidFill>
                  <a:schemeClr val="tx2"/>
                </a:solidFill>
                <a:effectLst>
                  <a:outerShdw blurRad="38100" dist="38100" dir="2700000" algn="tl">
                    <a:srgbClr val="000000">
                      <a:alpha val="43137"/>
                    </a:srgbClr>
                  </a:outerShdw>
                </a:effectLst>
              </a:rPr>
              <a:t>Administrador e Economista – UFRRJ / UNESA</a:t>
            </a:r>
          </a:p>
          <a:p>
            <a:pPr algn="l">
              <a:buFont typeface="Wingdings" pitchFamily="2" charset="2"/>
              <a:buChar char="ü"/>
              <a:defRPr/>
            </a:pPr>
            <a:r>
              <a:rPr lang="pt-BR" sz="1400" b="1" dirty="0">
                <a:solidFill>
                  <a:schemeClr val="tx2"/>
                </a:solidFill>
                <a:effectLst>
                  <a:outerShdw blurRad="38100" dist="38100" dir="2700000" algn="tl">
                    <a:srgbClr val="000000">
                      <a:alpha val="43137"/>
                    </a:srgbClr>
                  </a:outerShdw>
                </a:effectLst>
              </a:rPr>
              <a:t>Especialista em Auditoria e Perícia Contábil - UNESA</a:t>
            </a:r>
          </a:p>
          <a:p>
            <a:pPr algn="l">
              <a:buFont typeface="Wingdings" pitchFamily="2" charset="2"/>
              <a:buChar char="ü"/>
              <a:defRPr/>
            </a:pPr>
            <a:r>
              <a:rPr lang="pt-BR" sz="1400" b="1" dirty="0">
                <a:solidFill>
                  <a:schemeClr val="tx2"/>
                </a:solidFill>
                <a:effectLst>
                  <a:outerShdw blurRad="38100" dist="38100" dir="2700000" algn="tl">
                    <a:srgbClr val="000000">
                      <a:alpha val="43137"/>
                    </a:srgbClr>
                  </a:outerShdw>
                </a:effectLst>
              </a:rPr>
              <a:t>Mestre em Planejamento Urbano e Educação – </a:t>
            </a:r>
            <a:r>
              <a:rPr lang="pt-BR" sz="1400" b="1" dirty="0" smtClean="0">
                <a:solidFill>
                  <a:schemeClr val="tx2"/>
                </a:solidFill>
                <a:effectLst>
                  <a:outerShdw blurRad="38100" dist="38100" dir="2700000" algn="tl">
                    <a:srgbClr val="000000">
                      <a:alpha val="43137"/>
                    </a:srgbClr>
                  </a:outerShdw>
                </a:effectLst>
              </a:rPr>
              <a:t>UFRJ</a:t>
            </a:r>
          </a:p>
          <a:p>
            <a:pPr algn="l">
              <a:buFont typeface="Wingdings" pitchFamily="2" charset="2"/>
              <a:buChar char="ü"/>
              <a:defRPr/>
            </a:pPr>
            <a:r>
              <a:rPr lang="pt-BR" sz="1400" b="1" dirty="0" smtClean="0">
                <a:solidFill>
                  <a:schemeClr val="tx2"/>
                </a:solidFill>
                <a:effectLst>
                  <a:outerShdw blurRad="38100" dist="38100" dir="2700000" algn="tl">
                    <a:srgbClr val="000000">
                      <a:alpha val="43137"/>
                    </a:srgbClr>
                  </a:outerShdw>
                </a:effectLst>
              </a:rPr>
              <a:t>Mestrando em Patrimônio Cultura e Sociedade – UFRRJ </a:t>
            </a:r>
            <a:endParaRPr lang="pt-BR" sz="1400" b="1" dirty="0">
              <a:solidFill>
                <a:schemeClr val="tx2"/>
              </a:solidFill>
              <a:effectLst>
                <a:outerShdw blurRad="38100" dist="38100" dir="2700000" algn="tl">
                  <a:srgbClr val="000000">
                    <a:alpha val="43137"/>
                  </a:srgbClr>
                </a:outerShdw>
              </a:effectLst>
            </a:endParaRPr>
          </a:p>
        </p:txBody>
      </p:sp>
      <p:sp>
        <p:nvSpPr>
          <p:cNvPr id="12" name="TextBox 6"/>
          <p:cNvSpPr txBox="1">
            <a:spLocks noChangeArrowheads="1"/>
          </p:cNvSpPr>
          <p:nvPr/>
        </p:nvSpPr>
        <p:spPr bwMode="auto">
          <a:xfrm>
            <a:off x="944880" y="-7621"/>
            <a:ext cx="4859338" cy="707886"/>
          </a:xfrm>
          <a:prstGeom prst="rect">
            <a:avLst/>
          </a:prstGeom>
          <a:noFill/>
          <a:ln>
            <a:noFill/>
          </a:ln>
          <a:extLst>
            <a:ext uri="{909E8E84-426E-40DD-AFC4-6F175D3DCCD1}"/>
            <a:ext uri="{91240B29-F687-4F45-9708-019B960494DF}"/>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buFontTx/>
              <a:buNone/>
              <a:defRPr/>
            </a:pPr>
            <a:r>
              <a:rPr lang="pt-BR" sz="4000" b="1" dirty="0" smtClean="0">
                <a:solidFill>
                  <a:schemeClr val="tx2"/>
                </a:solidFill>
                <a:effectLst>
                  <a:outerShdw blurRad="38100" dist="38100" dir="2700000" algn="tl">
                    <a:srgbClr val="000000">
                      <a:alpha val="43137"/>
                    </a:srgbClr>
                  </a:outerShdw>
                </a:effectLst>
                <a:latin typeface="Broadway" pitchFamily="82" charset="0"/>
              </a:rPr>
              <a:t>APRESENTAÇÃO</a:t>
            </a:r>
            <a:endParaRPr lang="pt-BR" sz="4000" dirty="0">
              <a:solidFill>
                <a:schemeClr val="tx2"/>
              </a:solidFill>
              <a:effectLst>
                <a:outerShdw blurRad="38100" dist="38100" dir="2700000" algn="tl">
                  <a:srgbClr val="000000">
                    <a:alpha val="43137"/>
                  </a:srgbClr>
                </a:outerShdw>
              </a:effectLst>
              <a:latin typeface="Broadway" pitchFamily="82" charset="0"/>
            </a:endParaRPr>
          </a:p>
        </p:txBody>
      </p:sp>
      <p:sp>
        <p:nvSpPr>
          <p:cNvPr id="14" name="Retângulo 13"/>
          <p:cNvSpPr/>
          <p:nvPr/>
        </p:nvSpPr>
        <p:spPr>
          <a:xfrm>
            <a:off x="0" y="1292067"/>
            <a:ext cx="5508625" cy="615553"/>
          </a:xfrm>
          <a:prstGeom prst="rect">
            <a:avLst/>
          </a:prstGeom>
        </p:spPr>
        <p:txBody>
          <a:bodyPr>
            <a:spAutoFit/>
          </a:bodyPr>
          <a:lstStyle/>
          <a:p>
            <a:pPr algn="l">
              <a:buFontTx/>
              <a:buNone/>
              <a:defRPr/>
            </a:pPr>
            <a:r>
              <a:rPr lang="pt-BR" sz="1600" b="1" dirty="0">
                <a:solidFill>
                  <a:schemeClr val="tx2"/>
                </a:solidFill>
                <a:effectLst>
                  <a:outerShdw blurRad="38100" dist="38100" dir="2700000" algn="tl">
                    <a:srgbClr val="000000">
                      <a:alpha val="43137"/>
                    </a:srgbClr>
                  </a:outerShdw>
                </a:effectLst>
              </a:rPr>
              <a:t>MINI CURRÍCULO DO PROFESSOR</a:t>
            </a:r>
          </a:p>
          <a:p>
            <a:pPr algn="l">
              <a:buFontTx/>
              <a:buNone/>
              <a:defRPr/>
            </a:pPr>
            <a:r>
              <a:rPr lang="pt-BR" b="1" dirty="0" smtClean="0">
                <a:solidFill>
                  <a:schemeClr val="tx2"/>
                </a:solidFill>
                <a:effectLst>
                  <a:outerShdw blurRad="38100" dist="38100" dir="2700000" algn="tl">
                    <a:srgbClr val="000000">
                      <a:alpha val="43137"/>
                    </a:srgbClr>
                  </a:outerShdw>
                </a:effectLst>
              </a:rPr>
              <a:t>	Adm</a:t>
            </a:r>
            <a:r>
              <a:rPr lang="pt-BR" b="1" dirty="0">
                <a:solidFill>
                  <a:schemeClr val="tx2"/>
                </a:solidFill>
                <a:effectLst>
                  <a:outerShdw blurRad="38100" dist="38100" dir="2700000" algn="tl">
                    <a:srgbClr val="000000">
                      <a:alpha val="43137"/>
                    </a:srgbClr>
                  </a:outerShdw>
                </a:effectLst>
              </a:rPr>
              <a:t>. Msc. Luiz Cláudio Brites Lobato</a:t>
            </a:r>
          </a:p>
        </p:txBody>
      </p:sp>
      <p:pic>
        <p:nvPicPr>
          <p:cNvPr id="10" name="Picture 2"/>
          <p:cNvPicPr>
            <a:picLocks noChangeAspect="1" noChangeArrowheads="1"/>
          </p:cNvPicPr>
          <p:nvPr/>
        </p:nvPicPr>
        <p:blipFill>
          <a:blip r:embed="rId4" cstate="print"/>
          <a:srcRect/>
          <a:stretch>
            <a:fillRect/>
          </a:stretch>
        </p:blipFill>
        <p:spPr bwMode="auto">
          <a:xfrm>
            <a:off x="6987540" y="2735507"/>
            <a:ext cx="2063433" cy="1466083"/>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tângulo 19"/>
          <p:cNvSpPr/>
          <p:nvPr/>
        </p:nvSpPr>
        <p:spPr>
          <a:xfrm>
            <a:off x="5016" y="1524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GST 1229 – TEORIA DOS JOGOS</a:t>
            </a:r>
            <a:endParaRPr lang="pt-BR" b="1" dirty="0">
              <a:solidFill>
                <a:schemeClr val="bg1"/>
              </a:solidFill>
              <a:effectLst>
                <a:outerShdw blurRad="38100" dist="38100" dir="2700000" algn="tl">
                  <a:srgbClr val="000000">
                    <a:alpha val="43137"/>
                  </a:srgbClr>
                </a:outerShdw>
              </a:effectLst>
              <a:cs typeface="Arial" pitchFamily="34" charset="0"/>
            </a:endParaRPr>
          </a:p>
        </p:txBody>
      </p:sp>
      <p:sp>
        <p:nvSpPr>
          <p:cNvPr id="4" name="Retângulo 3"/>
          <p:cNvSpPr/>
          <p:nvPr/>
        </p:nvSpPr>
        <p:spPr>
          <a:xfrm>
            <a:off x="157416" y="33528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OLIGOPÓLIO</a:t>
            </a:r>
            <a:endParaRPr lang="pt-BR" b="1" dirty="0">
              <a:solidFill>
                <a:schemeClr val="bg1"/>
              </a:solidFill>
              <a:effectLst>
                <a:outerShdw blurRad="38100" dist="38100" dir="2700000" algn="tl">
                  <a:srgbClr val="000000">
                    <a:alpha val="43137"/>
                  </a:srgbClr>
                </a:outerShdw>
              </a:effectLst>
              <a:cs typeface="Arial" pitchFamily="34" charset="0"/>
            </a:endParaRPr>
          </a:p>
        </p:txBody>
      </p:sp>
      <p:sp>
        <p:nvSpPr>
          <p:cNvPr id="7" name="Rectangle 1"/>
          <p:cNvSpPr>
            <a:spLocks noChangeArrowheads="1"/>
          </p:cNvSpPr>
          <p:nvPr/>
        </p:nvSpPr>
        <p:spPr bwMode="auto">
          <a:xfrm>
            <a:off x="274836" y="1121162"/>
            <a:ext cx="8712968" cy="1754326"/>
          </a:xfrm>
          <a:prstGeom prst="rect">
            <a:avLst/>
          </a:prstGeom>
        </p:spPr>
        <p:txBody>
          <a:bodyPr wrap="square">
            <a:spAutoFit/>
          </a:bodyPr>
          <a:lstStyle/>
          <a:p>
            <a:r>
              <a:rPr lang="pt-BR" b="1" dirty="0" smtClean="0"/>
              <a:t>TRUSTE:</a:t>
            </a:r>
          </a:p>
          <a:p>
            <a:pPr lvl="1" algn="just"/>
            <a:r>
              <a:rPr lang="pt-BR" dirty="0" smtClean="0"/>
              <a:t>Um </a:t>
            </a:r>
            <a:r>
              <a:rPr lang="pt-BR" b="1" dirty="0" smtClean="0"/>
              <a:t>truste</a:t>
            </a:r>
            <a:r>
              <a:rPr lang="pt-BR" dirty="0">
                <a:hlinkClick r:id="rId2"/>
              </a:rPr>
              <a:t> </a:t>
            </a:r>
            <a:r>
              <a:rPr lang="pt-BR" dirty="0"/>
              <a:t>é uma coligação econômica ou financeira, um </a:t>
            </a:r>
            <a:r>
              <a:rPr lang="pt-BR" b="1" dirty="0">
                <a:solidFill>
                  <a:schemeClr val="tx2"/>
                </a:solidFill>
              </a:rPr>
              <a:t>agrupamento de empresas que tem como objetivo diminuir e eliminar a concorrência</a:t>
            </a:r>
            <a:r>
              <a:rPr lang="pt-BR" dirty="0"/>
              <a:t>, dividindo o mercado. </a:t>
            </a:r>
            <a:r>
              <a:rPr lang="pt-BR" dirty="0" smtClean="0"/>
              <a:t>Portanto, um Truste pode </a:t>
            </a:r>
            <a:r>
              <a:rPr lang="pt-BR" dirty="0"/>
              <a:t>assumir várias formas, mas no geral e composto por empresas que eliminam as suas independências legais e econômicas para construir uma única </a:t>
            </a:r>
            <a:r>
              <a:rPr lang="pt-BR" dirty="0" smtClean="0"/>
              <a:t>organização.</a:t>
            </a:r>
          </a:p>
        </p:txBody>
      </p:sp>
      <p:sp>
        <p:nvSpPr>
          <p:cNvPr id="8" name="CaixaDeTexto 4"/>
          <p:cNvSpPr txBox="1">
            <a:spLocks noChangeArrowheads="1"/>
          </p:cNvSpPr>
          <p:nvPr/>
        </p:nvSpPr>
        <p:spPr bwMode="auto">
          <a:xfrm>
            <a:off x="1" y="745173"/>
            <a:ext cx="326898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pt-BR" altLang="pt-BR" sz="1800" b="1" dirty="0" smtClean="0">
                <a:solidFill>
                  <a:srgbClr val="002060"/>
                </a:solidFill>
                <a:latin typeface="Arial" charset="0"/>
                <a:cs typeface="Arial" charset="0"/>
              </a:rPr>
              <a:t>MODELOS DE OLIGOPÓLIO</a:t>
            </a:r>
            <a:endParaRPr lang="pt-BR" altLang="pt-BR" sz="1800" b="1" dirty="0">
              <a:solidFill>
                <a:srgbClr val="002060"/>
              </a:solidFill>
              <a:latin typeface="Arial" charset="0"/>
              <a:cs typeface="Arial" charset="0"/>
            </a:endParaRPr>
          </a:p>
        </p:txBody>
      </p:sp>
      <p:pic>
        <p:nvPicPr>
          <p:cNvPr id="49154" name="Picture 2" descr="Imagem relacionada"/>
          <p:cNvPicPr>
            <a:picLocks noChangeAspect="1" noChangeArrowheads="1"/>
          </p:cNvPicPr>
          <p:nvPr/>
        </p:nvPicPr>
        <p:blipFill>
          <a:blip r:embed="rId3"/>
          <a:srcRect/>
          <a:stretch>
            <a:fillRect/>
          </a:stretch>
        </p:blipFill>
        <p:spPr bwMode="auto">
          <a:xfrm>
            <a:off x="5463540" y="2685649"/>
            <a:ext cx="3524264" cy="2232477"/>
          </a:xfrm>
          <a:prstGeom prst="rect">
            <a:avLst/>
          </a:prstGeom>
          <a:noFill/>
        </p:spPr>
      </p:pic>
      <p:pic>
        <p:nvPicPr>
          <p:cNvPr id="9" name="Picture 5"/>
          <p:cNvPicPr>
            <a:picLocks noChangeAspect="1" noChangeArrowheads="1"/>
          </p:cNvPicPr>
          <p:nvPr/>
        </p:nvPicPr>
        <p:blipFill>
          <a:blip r:embed="rId4"/>
          <a:srcRect/>
          <a:stretch>
            <a:fillRect/>
          </a:stretch>
        </p:blipFill>
        <p:spPr bwMode="auto">
          <a:xfrm>
            <a:off x="111696" y="4159870"/>
            <a:ext cx="1016064" cy="758257"/>
          </a:xfrm>
          <a:prstGeom prst="rect">
            <a:avLst/>
          </a:prstGeom>
          <a:noFill/>
          <a:ln w="9525">
            <a:noFill/>
            <a:miter lim="800000"/>
            <a:headEnd/>
            <a:tailEnd/>
          </a:ln>
        </p:spPr>
      </p:pic>
      <p:sp>
        <p:nvSpPr>
          <p:cNvPr id="10" name="Retângulo 9"/>
          <p:cNvSpPr/>
          <p:nvPr/>
        </p:nvSpPr>
        <p:spPr>
          <a:xfrm>
            <a:off x="304800" y="3012648"/>
            <a:ext cx="5402580" cy="1200329"/>
          </a:xfrm>
          <a:prstGeom prst="rect">
            <a:avLst/>
          </a:prstGeom>
        </p:spPr>
        <p:txBody>
          <a:bodyPr wrap="square">
            <a:spAutoFit/>
          </a:bodyPr>
          <a:lstStyle/>
          <a:p>
            <a:pPr lvl="1" algn="just">
              <a:spcBef>
                <a:spcPts val="600"/>
              </a:spcBef>
              <a:spcAft>
                <a:spcPts val="600"/>
              </a:spcAft>
            </a:pPr>
            <a:r>
              <a:rPr lang="pt-BR" dirty="0" smtClean="0"/>
              <a:t>Quando se verifica a formação de trustes, </a:t>
            </a:r>
            <a:r>
              <a:rPr lang="pt-BR" b="1" dirty="0" smtClean="0">
                <a:solidFill>
                  <a:schemeClr val="tx2"/>
                </a:solidFill>
              </a:rPr>
              <a:t>a concorrência é transferida para a área da qualidade e apoio ao cliente</a:t>
            </a:r>
            <a:r>
              <a:rPr lang="pt-BR" dirty="0" smtClean="0"/>
              <a:t>, porque não existe concorrência  no que diz respeito aos preços.</a:t>
            </a:r>
            <a:endParaRPr lang="pt-BR" dirty="0"/>
          </a:p>
        </p:txBody>
      </p:sp>
    </p:spTree>
    <p:extLst>
      <p:ext uri="{BB962C8B-B14F-4D97-AF65-F5344CB8AC3E}">
        <p14:creationId xmlns="" xmlns:p14="http://schemas.microsoft.com/office/powerpoint/2010/main" val="783844995"/>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tângulo 19"/>
          <p:cNvSpPr/>
          <p:nvPr/>
        </p:nvSpPr>
        <p:spPr>
          <a:xfrm>
            <a:off x="5016" y="1524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GST 1229 – TEORIA DOS JOGOS</a:t>
            </a:r>
            <a:endParaRPr lang="pt-BR" b="1" dirty="0">
              <a:solidFill>
                <a:schemeClr val="bg1"/>
              </a:solidFill>
              <a:effectLst>
                <a:outerShdw blurRad="38100" dist="38100" dir="2700000" algn="tl">
                  <a:srgbClr val="000000">
                    <a:alpha val="43137"/>
                  </a:srgbClr>
                </a:outerShdw>
              </a:effectLst>
              <a:cs typeface="Arial" pitchFamily="34" charset="0"/>
            </a:endParaRPr>
          </a:p>
        </p:txBody>
      </p:sp>
      <p:sp>
        <p:nvSpPr>
          <p:cNvPr id="4" name="CaixaDeTexto 4"/>
          <p:cNvSpPr txBox="1">
            <a:spLocks noChangeArrowheads="1"/>
          </p:cNvSpPr>
          <p:nvPr/>
        </p:nvSpPr>
        <p:spPr bwMode="auto">
          <a:xfrm>
            <a:off x="1" y="745173"/>
            <a:ext cx="326898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pt-BR" altLang="pt-BR" sz="1800" b="1" dirty="0" smtClean="0">
                <a:solidFill>
                  <a:srgbClr val="002060"/>
                </a:solidFill>
                <a:latin typeface="Arial" charset="0"/>
                <a:cs typeface="Arial" charset="0"/>
              </a:rPr>
              <a:t>MODELOS DE OLIGOPÓLIO</a:t>
            </a:r>
            <a:endParaRPr lang="pt-BR" altLang="pt-BR" sz="1800" b="1" dirty="0">
              <a:solidFill>
                <a:srgbClr val="002060"/>
              </a:solidFill>
              <a:latin typeface="Arial" charset="0"/>
              <a:cs typeface="Arial" charset="0"/>
            </a:endParaRPr>
          </a:p>
        </p:txBody>
      </p:sp>
      <p:sp>
        <p:nvSpPr>
          <p:cNvPr id="5" name="Rectangle 1"/>
          <p:cNvSpPr>
            <a:spLocks noChangeArrowheads="1"/>
          </p:cNvSpPr>
          <p:nvPr/>
        </p:nvSpPr>
        <p:spPr bwMode="auto">
          <a:xfrm>
            <a:off x="274836" y="1067822"/>
            <a:ext cx="8712968" cy="1754326"/>
          </a:xfrm>
          <a:prstGeom prst="rect">
            <a:avLst/>
          </a:prstGeom>
        </p:spPr>
        <p:txBody>
          <a:bodyPr wrap="square">
            <a:spAutoFit/>
          </a:bodyPr>
          <a:lstStyle/>
          <a:p>
            <a:r>
              <a:rPr lang="pt-BR" b="1" dirty="0" smtClean="0"/>
              <a:t>HOLDING:</a:t>
            </a:r>
            <a:r>
              <a:rPr lang="pt-BR" dirty="0" smtClean="0"/>
              <a:t> </a:t>
            </a:r>
          </a:p>
          <a:p>
            <a:endParaRPr lang="pt-BR" dirty="0" smtClean="0"/>
          </a:p>
          <a:p>
            <a:pPr lvl="1" algn="just"/>
            <a:r>
              <a:rPr lang="pt-BR" dirty="0"/>
              <a:t>Empresa, que </a:t>
            </a:r>
            <a:r>
              <a:rPr lang="pt-BR" dirty="0">
                <a:solidFill>
                  <a:schemeClr val="tx2"/>
                </a:solidFill>
              </a:rPr>
              <a:t>pela posse majoritária das ações</a:t>
            </a:r>
            <a:r>
              <a:rPr lang="pt-BR" dirty="0"/>
              <a:t>, </a:t>
            </a:r>
            <a:r>
              <a:rPr lang="pt-BR" dirty="0">
                <a:solidFill>
                  <a:schemeClr val="tx2"/>
                </a:solidFill>
              </a:rPr>
              <a:t>mantém o controle </a:t>
            </a:r>
            <a:r>
              <a:rPr lang="pt-BR" dirty="0" smtClean="0">
                <a:solidFill>
                  <a:schemeClr val="tx2"/>
                </a:solidFill>
              </a:rPr>
              <a:t>e administra </a:t>
            </a:r>
            <a:r>
              <a:rPr lang="pt-BR" dirty="0">
                <a:solidFill>
                  <a:schemeClr val="tx2"/>
                </a:solidFill>
              </a:rPr>
              <a:t>outras empresas </a:t>
            </a:r>
            <a:r>
              <a:rPr lang="pt-BR" dirty="0"/>
              <a:t>(subsidiárias). </a:t>
            </a:r>
            <a:endParaRPr lang="pt-BR" dirty="0" smtClean="0"/>
          </a:p>
          <a:p>
            <a:pPr lvl="1" algn="just"/>
            <a:r>
              <a:rPr lang="pt-BR" dirty="0" smtClean="0"/>
              <a:t>O </a:t>
            </a:r>
            <a:r>
              <a:rPr lang="pt-BR" dirty="0"/>
              <a:t>Holding geralmente </a:t>
            </a:r>
            <a:r>
              <a:rPr lang="pt-BR" dirty="0">
                <a:solidFill>
                  <a:schemeClr val="tx2"/>
                </a:solidFill>
              </a:rPr>
              <a:t>nada </a:t>
            </a:r>
            <a:r>
              <a:rPr lang="pt-BR" dirty="0" smtClean="0">
                <a:solidFill>
                  <a:schemeClr val="tx2"/>
                </a:solidFill>
              </a:rPr>
              <a:t>produz, centralizando </a:t>
            </a:r>
            <a:r>
              <a:rPr lang="pt-BR" dirty="0">
                <a:solidFill>
                  <a:schemeClr val="tx2"/>
                </a:solidFill>
              </a:rPr>
              <a:t>o controle </a:t>
            </a:r>
            <a:r>
              <a:rPr lang="pt-BR" dirty="0"/>
              <a:t>de um complexo de empresas. </a:t>
            </a:r>
            <a:endParaRPr lang="pt-BR" dirty="0" smtClean="0"/>
          </a:p>
        </p:txBody>
      </p:sp>
      <p:sp>
        <p:nvSpPr>
          <p:cNvPr id="6" name="Retângulo 5"/>
          <p:cNvSpPr/>
          <p:nvPr/>
        </p:nvSpPr>
        <p:spPr>
          <a:xfrm>
            <a:off x="157416" y="33528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OLIGOPÓLIO</a:t>
            </a:r>
            <a:endParaRPr lang="pt-BR" b="1" dirty="0">
              <a:solidFill>
                <a:schemeClr val="bg1"/>
              </a:solidFill>
              <a:effectLst>
                <a:outerShdw blurRad="38100" dist="38100" dir="2700000" algn="tl">
                  <a:srgbClr val="000000">
                    <a:alpha val="43137"/>
                  </a:srgbClr>
                </a:outerShdw>
              </a:effectLst>
              <a:cs typeface="Arial" pitchFamily="34" charset="0"/>
            </a:endParaRPr>
          </a:p>
        </p:txBody>
      </p:sp>
      <p:pic>
        <p:nvPicPr>
          <p:cNvPr id="12290" name="Picture 2" descr="Imagem relacionada"/>
          <p:cNvPicPr>
            <a:picLocks noChangeAspect="1" noChangeArrowheads="1"/>
          </p:cNvPicPr>
          <p:nvPr/>
        </p:nvPicPr>
        <p:blipFill>
          <a:blip r:embed="rId2"/>
          <a:srcRect/>
          <a:stretch>
            <a:fillRect/>
          </a:stretch>
        </p:blipFill>
        <p:spPr bwMode="auto">
          <a:xfrm>
            <a:off x="5257800" y="2514311"/>
            <a:ext cx="3730004" cy="2367254"/>
          </a:xfrm>
          <a:prstGeom prst="rect">
            <a:avLst/>
          </a:prstGeom>
          <a:noFill/>
        </p:spPr>
      </p:pic>
      <p:pic>
        <p:nvPicPr>
          <p:cNvPr id="9" name="Picture 5"/>
          <p:cNvPicPr>
            <a:picLocks noChangeAspect="1" noChangeArrowheads="1"/>
          </p:cNvPicPr>
          <p:nvPr/>
        </p:nvPicPr>
        <p:blipFill>
          <a:blip r:embed="rId3"/>
          <a:srcRect/>
          <a:stretch>
            <a:fillRect/>
          </a:stretch>
        </p:blipFill>
        <p:spPr bwMode="auto">
          <a:xfrm>
            <a:off x="111696" y="4159870"/>
            <a:ext cx="1016064" cy="758257"/>
          </a:xfrm>
          <a:prstGeom prst="rect">
            <a:avLst/>
          </a:prstGeom>
          <a:noFill/>
          <a:ln w="9525">
            <a:noFill/>
            <a:miter lim="800000"/>
            <a:headEnd/>
            <a:tailEnd/>
          </a:ln>
        </p:spPr>
      </p:pic>
      <p:sp>
        <p:nvSpPr>
          <p:cNvPr id="10" name="Retângulo 9"/>
          <p:cNvSpPr/>
          <p:nvPr/>
        </p:nvSpPr>
        <p:spPr>
          <a:xfrm>
            <a:off x="274836" y="2816066"/>
            <a:ext cx="5386824" cy="1200329"/>
          </a:xfrm>
          <a:prstGeom prst="rect">
            <a:avLst/>
          </a:prstGeom>
        </p:spPr>
        <p:txBody>
          <a:bodyPr wrap="square">
            <a:spAutoFit/>
          </a:bodyPr>
          <a:lstStyle/>
          <a:p>
            <a:pPr lvl="1" algn="just"/>
            <a:r>
              <a:rPr lang="pt-BR" dirty="0" smtClean="0"/>
              <a:t>Considerado uma das formas mais avançadas do capitalismo, pois permite uma determinada estrutura controle investimentos muitas vezes superiores e em outros países.</a:t>
            </a:r>
          </a:p>
        </p:txBody>
      </p:sp>
    </p:spTree>
    <p:extLst>
      <p:ext uri="{BB962C8B-B14F-4D97-AF65-F5344CB8AC3E}">
        <p14:creationId xmlns="" xmlns:p14="http://schemas.microsoft.com/office/powerpoint/2010/main" val="783844995"/>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tângulo 19"/>
          <p:cNvSpPr/>
          <p:nvPr/>
        </p:nvSpPr>
        <p:spPr>
          <a:xfrm>
            <a:off x="5016" y="1524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GST 1229 – TEORIA DOS JOGOS</a:t>
            </a:r>
            <a:endParaRPr lang="pt-BR" b="1" dirty="0">
              <a:solidFill>
                <a:schemeClr val="bg1"/>
              </a:solidFill>
              <a:effectLst>
                <a:outerShdw blurRad="38100" dist="38100" dir="2700000" algn="tl">
                  <a:srgbClr val="000000">
                    <a:alpha val="43137"/>
                  </a:srgbClr>
                </a:outerShdw>
              </a:effectLst>
              <a:cs typeface="Arial" pitchFamily="34" charset="0"/>
            </a:endParaRPr>
          </a:p>
        </p:txBody>
      </p:sp>
      <p:sp>
        <p:nvSpPr>
          <p:cNvPr id="4" name="CaixaDeTexto 4"/>
          <p:cNvSpPr txBox="1">
            <a:spLocks noChangeArrowheads="1"/>
          </p:cNvSpPr>
          <p:nvPr/>
        </p:nvSpPr>
        <p:spPr bwMode="auto">
          <a:xfrm>
            <a:off x="1" y="745173"/>
            <a:ext cx="326898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pt-BR" altLang="pt-BR" sz="1800" b="1" dirty="0" smtClean="0">
                <a:solidFill>
                  <a:srgbClr val="002060"/>
                </a:solidFill>
                <a:latin typeface="Arial" charset="0"/>
                <a:cs typeface="Arial" charset="0"/>
              </a:rPr>
              <a:t>MODELOS DE OLIGOPÓLIO</a:t>
            </a:r>
            <a:endParaRPr lang="pt-BR" altLang="pt-BR" sz="1800" b="1" dirty="0">
              <a:solidFill>
                <a:srgbClr val="002060"/>
              </a:solidFill>
              <a:latin typeface="Arial" charset="0"/>
              <a:cs typeface="Arial" charset="0"/>
            </a:endParaRPr>
          </a:p>
        </p:txBody>
      </p:sp>
      <p:sp>
        <p:nvSpPr>
          <p:cNvPr id="5" name="Rectangle 1"/>
          <p:cNvSpPr>
            <a:spLocks noChangeArrowheads="1"/>
          </p:cNvSpPr>
          <p:nvPr/>
        </p:nvSpPr>
        <p:spPr bwMode="auto">
          <a:xfrm>
            <a:off x="152916" y="1144022"/>
            <a:ext cx="3794244" cy="2031325"/>
          </a:xfrm>
          <a:prstGeom prst="rect">
            <a:avLst/>
          </a:prstGeom>
        </p:spPr>
        <p:txBody>
          <a:bodyPr wrap="square">
            <a:spAutoFit/>
          </a:bodyPr>
          <a:lstStyle/>
          <a:p>
            <a:pPr algn="just"/>
            <a:r>
              <a:rPr lang="pt-BR" b="1" dirty="0" smtClean="0"/>
              <a:t>CONGLOMERADOS:</a:t>
            </a:r>
          </a:p>
          <a:p>
            <a:pPr lvl="1" algn="just"/>
            <a:r>
              <a:rPr lang="pt-BR" dirty="0"/>
              <a:t>várias empresas que </a:t>
            </a:r>
            <a:r>
              <a:rPr lang="pt-BR" dirty="0">
                <a:solidFill>
                  <a:schemeClr val="tx2"/>
                </a:solidFill>
              </a:rPr>
              <a:t>atuam em setores diversos</a:t>
            </a:r>
            <a:r>
              <a:rPr lang="pt-BR" dirty="0"/>
              <a:t> </a:t>
            </a:r>
            <a:r>
              <a:rPr lang="pt-BR" dirty="0">
                <a:solidFill>
                  <a:schemeClr val="tx2"/>
                </a:solidFill>
              </a:rPr>
              <a:t>se unem </a:t>
            </a:r>
            <a:r>
              <a:rPr lang="pt-BR" dirty="0" smtClean="0">
                <a:solidFill>
                  <a:schemeClr val="tx2"/>
                </a:solidFill>
              </a:rPr>
              <a:t>para tentar </a:t>
            </a:r>
            <a:r>
              <a:rPr lang="pt-BR" dirty="0">
                <a:solidFill>
                  <a:schemeClr val="tx2"/>
                </a:solidFill>
              </a:rPr>
              <a:t>dominar determinada oferta de produtos e/ou serviços</a:t>
            </a:r>
            <a:r>
              <a:rPr lang="pt-BR" dirty="0"/>
              <a:t>, </a:t>
            </a:r>
            <a:r>
              <a:rPr lang="pt-BR" dirty="0" smtClean="0"/>
              <a:t>sendo </a:t>
            </a:r>
            <a:r>
              <a:rPr lang="pt-BR" dirty="0" smtClean="0">
                <a:solidFill>
                  <a:schemeClr val="tx2"/>
                </a:solidFill>
              </a:rPr>
              <a:t>em geral administradas </a:t>
            </a:r>
            <a:r>
              <a:rPr lang="pt-BR" dirty="0">
                <a:solidFill>
                  <a:schemeClr val="tx2"/>
                </a:solidFill>
              </a:rPr>
              <a:t>por uma holding.</a:t>
            </a:r>
            <a:r>
              <a:rPr lang="pt-BR" dirty="0"/>
              <a:t> </a:t>
            </a:r>
            <a:endParaRPr lang="pt-BR" dirty="0" smtClean="0"/>
          </a:p>
        </p:txBody>
      </p:sp>
      <p:sp>
        <p:nvSpPr>
          <p:cNvPr id="6" name="Retângulo 5"/>
          <p:cNvSpPr/>
          <p:nvPr/>
        </p:nvSpPr>
        <p:spPr>
          <a:xfrm>
            <a:off x="157416" y="33528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OLIGOPÓLIO</a:t>
            </a:r>
            <a:endParaRPr lang="pt-BR" b="1" dirty="0">
              <a:solidFill>
                <a:schemeClr val="bg1"/>
              </a:solidFill>
              <a:effectLst>
                <a:outerShdw blurRad="38100" dist="38100" dir="2700000" algn="tl">
                  <a:srgbClr val="000000">
                    <a:alpha val="43137"/>
                  </a:srgbClr>
                </a:outerShdw>
              </a:effectLst>
              <a:cs typeface="Arial" pitchFamily="34" charset="0"/>
            </a:endParaRPr>
          </a:p>
        </p:txBody>
      </p:sp>
      <p:sp>
        <p:nvSpPr>
          <p:cNvPr id="10" name="Retângulo 9"/>
          <p:cNvSpPr/>
          <p:nvPr/>
        </p:nvSpPr>
        <p:spPr>
          <a:xfrm>
            <a:off x="-182880" y="3297226"/>
            <a:ext cx="4251960" cy="1477328"/>
          </a:xfrm>
          <a:prstGeom prst="rect">
            <a:avLst/>
          </a:prstGeom>
        </p:spPr>
        <p:txBody>
          <a:bodyPr wrap="square">
            <a:spAutoFit/>
          </a:bodyPr>
          <a:lstStyle/>
          <a:p>
            <a:pPr lvl="1" algn="just"/>
            <a:r>
              <a:rPr lang="pt-BR" dirty="0" smtClean="0"/>
              <a:t>Um exemplo são as grandes corporações que dominam desde a extração da matéria-prima até o transporte de seu produto já industrializado, ou seja, um truste. </a:t>
            </a:r>
          </a:p>
        </p:txBody>
      </p:sp>
      <p:pic>
        <p:nvPicPr>
          <p:cNvPr id="11268" name="Picture 4" descr="Imagem relacionada"/>
          <p:cNvPicPr>
            <a:picLocks noChangeAspect="1" noChangeArrowheads="1"/>
          </p:cNvPicPr>
          <p:nvPr/>
        </p:nvPicPr>
        <p:blipFill>
          <a:blip r:embed="rId2"/>
          <a:srcRect/>
          <a:stretch>
            <a:fillRect/>
          </a:stretch>
        </p:blipFill>
        <p:spPr bwMode="auto">
          <a:xfrm>
            <a:off x="4038600" y="1120763"/>
            <a:ext cx="5074920" cy="3806191"/>
          </a:xfrm>
          <a:prstGeom prst="rect">
            <a:avLst/>
          </a:prstGeom>
          <a:noFill/>
        </p:spPr>
      </p:pic>
      <p:pic>
        <p:nvPicPr>
          <p:cNvPr id="9" name="Picture 5"/>
          <p:cNvPicPr>
            <a:picLocks noChangeAspect="1" noChangeArrowheads="1"/>
          </p:cNvPicPr>
          <p:nvPr/>
        </p:nvPicPr>
        <p:blipFill>
          <a:blip r:embed="rId3"/>
          <a:srcRect/>
          <a:stretch>
            <a:fillRect/>
          </a:stretch>
        </p:blipFill>
        <p:spPr bwMode="auto">
          <a:xfrm>
            <a:off x="7971740" y="612095"/>
            <a:ext cx="1016064" cy="758257"/>
          </a:xfrm>
          <a:prstGeom prst="rect">
            <a:avLst/>
          </a:prstGeom>
          <a:noFill/>
          <a:ln w="9525">
            <a:noFill/>
            <a:miter lim="800000"/>
            <a:headEnd/>
            <a:tailEnd/>
          </a:ln>
        </p:spPr>
      </p:pic>
    </p:spTree>
    <p:extLst>
      <p:ext uri="{BB962C8B-B14F-4D97-AF65-F5344CB8AC3E}">
        <p14:creationId xmlns="" xmlns:p14="http://schemas.microsoft.com/office/powerpoint/2010/main" val="783844995"/>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tângulo 19"/>
          <p:cNvSpPr/>
          <p:nvPr/>
        </p:nvSpPr>
        <p:spPr>
          <a:xfrm>
            <a:off x="5016" y="1524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GST 1229 – TEORIA DOS JOGOS</a:t>
            </a:r>
            <a:endParaRPr lang="pt-BR" b="1" dirty="0">
              <a:solidFill>
                <a:schemeClr val="bg1"/>
              </a:solidFill>
              <a:effectLst>
                <a:outerShdw blurRad="38100" dist="38100" dir="2700000" algn="tl">
                  <a:srgbClr val="000000">
                    <a:alpha val="43137"/>
                  </a:srgbClr>
                </a:outerShdw>
              </a:effectLst>
              <a:cs typeface="Arial" pitchFamily="34" charset="0"/>
            </a:endParaRPr>
          </a:p>
        </p:txBody>
      </p:sp>
      <p:sp>
        <p:nvSpPr>
          <p:cNvPr id="4" name="Retângulo 3"/>
          <p:cNvSpPr/>
          <p:nvPr/>
        </p:nvSpPr>
        <p:spPr>
          <a:xfrm>
            <a:off x="157416" y="335280"/>
            <a:ext cx="619004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EXEMPLOS DE OLIGOPÓLIO NO MUNDO EMPRESARIAL</a:t>
            </a:r>
            <a:endParaRPr lang="pt-BR" b="1" dirty="0">
              <a:solidFill>
                <a:schemeClr val="bg1"/>
              </a:solidFill>
              <a:effectLst>
                <a:outerShdw blurRad="38100" dist="38100" dir="2700000" algn="tl">
                  <a:srgbClr val="000000">
                    <a:alpha val="43137"/>
                  </a:srgbClr>
                </a:outerShdw>
              </a:effectLst>
              <a:cs typeface="Arial" pitchFamily="34" charset="0"/>
            </a:endParaRPr>
          </a:p>
        </p:txBody>
      </p:sp>
      <p:pic>
        <p:nvPicPr>
          <p:cNvPr id="10242" name="Picture 2" descr="Resultado de imagem para CONGLOMERADO Mitsubishi"/>
          <p:cNvPicPr>
            <a:picLocks noChangeAspect="1" noChangeArrowheads="1"/>
          </p:cNvPicPr>
          <p:nvPr/>
        </p:nvPicPr>
        <p:blipFill>
          <a:blip r:embed="rId2"/>
          <a:srcRect/>
          <a:stretch>
            <a:fillRect/>
          </a:stretch>
        </p:blipFill>
        <p:spPr bwMode="auto">
          <a:xfrm>
            <a:off x="-7620" y="681752"/>
            <a:ext cx="9136380" cy="4362688"/>
          </a:xfrm>
          <a:prstGeom prst="rect">
            <a:avLst/>
          </a:prstGeom>
          <a:noFill/>
        </p:spPr>
      </p:pic>
      <p:pic>
        <p:nvPicPr>
          <p:cNvPr id="5" name="Picture 5"/>
          <p:cNvPicPr>
            <a:picLocks noChangeAspect="1" noChangeArrowheads="1"/>
          </p:cNvPicPr>
          <p:nvPr/>
        </p:nvPicPr>
        <p:blipFill>
          <a:blip r:embed="rId3"/>
          <a:srcRect/>
          <a:stretch>
            <a:fillRect/>
          </a:stretch>
        </p:blipFill>
        <p:spPr bwMode="auto">
          <a:xfrm>
            <a:off x="8176260" y="622338"/>
            <a:ext cx="952500" cy="710821"/>
          </a:xfrm>
          <a:prstGeom prst="rect">
            <a:avLst/>
          </a:prstGeom>
          <a:noFill/>
          <a:ln w="9525">
            <a:noFill/>
            <a:miter lim="800000"/>
            <a:headEnd/>
            <a:tailEnd/>
          </a:ln>
        </p:spPr>
      </p:pic>
    </p:spTree>
    <p:extLst>
      <p:ext uri="{BB962C8B-B14F-4D97-AF65-F5344CB8AC3E}">
        <p14:creationId xmlns="" xmlns:p14="http://schemas.microsoft.com/office/powerpoint/2010/main" val="783844995"/>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tângulo 19"/>
          <p:cNvSpPr/>
          <p:nvPr/>
        </p:nvSpPr>
        <p:spPr>
          <a:xfrm>
            <a:off x="5016" y="1524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GST 1229 – TEORIA DOS JOGOS</a:t>
            </a:r>
            <a:endParaRPr lang="pt-BR" b="1" dirty="0">
              <a:solidFill>
                <a:schemeClr val="bg1"/>
              </a:solidFill>
              <a:effectLst>
                <a:outerShdw blurRad="38100" dist="38100" dir="2700000" algn="tl">
                  <a:srgbClr val="000000">
                    <a:alpha val="43137"/>
                  </a:srgbClr>
                </a:outerShdw>
              </a:effectLst>
              <a:cs typeface="Arial" pitchFamily="34" charset="0"/>
            </a:endParaRPr>
          </a:p>
        </p:txBody>
      </p:sp>
      <p:sp>
        <p:nvSpPr>
          <p:cNvPr id="4" name="CaixaDeTexto 4"/>
          <p:cNvSpPr txBox="1">
            <a:spLocks noChangeArrowheads="1"/>
          </p:cNvSpPr>
          <p:nvPr/>
        </p:nvSpPr>
        <p:spPr bwMode="auto">
          <a:xfrm>
            <a:off x="5017" y="763022"/>
            <a:ext cx="310394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pt-BR" altLang="pt-BR" sz="1800" b="1" dirty="0" smtClean="0">
                <a:solidFill>
                  <a:srgbClr val="002060"/>
                </a:solidFill>
                <a:latin typeface="Arial" charset="0"/>
                <a:cs typeface="Arial" charset="0"/>
              </a:rPr>
              <a:t>OLIGOPÓLIO NO BRASIL</a:t>
            </a:r>
            <a:endParaRPr lang="pt-BR" altLang="pt-BR" sz="1800" b="1" dirty="0">
              <a:solidFill>
                <a:srgbClr val="002060"/>
              </a:solidFill>
              <a:latin typeface="Arial" charset="0"/>
              <a:cs typeface="Arial" charset="0"/>
            </a:endParaRPr>
          </a:p>
        </p:txBody>
      </p:sp>
      <p:sp>
        <p:nvSpPr>
          <p:cNvPr id="5" name="Rectangle 1"/>
          <p:cNvSpPr>
            <a:spLocks noChangeArrowheads="1"/>
          </p:cNvSpPr>
          <p:nvPr/>
        </p:nvSpPr>
        <p:spPr bwMode="auto">
          <a:xfrm>
            <a:off x="274836" y="1136402"/>
            <a:ext cx="8712968" cy="2492990"/>
          </a:xfrm>
          <a:prstGeom prst="rect">
            <a:avLst/>
          </a:prstGeom>
        </p:spPr>
        <p:txBody>
          <a:bodyPr wrap="square">
            <a:spAutoFit/>
          </a:bodyPr>
          <a:lstStyle/>
          <a:p>
            <a:pPr>
              <a:spcBef>
                <a:spcPts val="600"/>
              </a:spcBef>
              <a:spcAft>
                <a:spcPts val="600"/>
              </a:spcAft>
            </a:pPr>
            <a:r>
              <a:rPr lang="pt-BR" b="1" dirty="0" smtClean="0">
                <a:solidFill>
                  <a:schemeClr val="tx2"/>
                </a:solidFill>
              </a:rPr>
              <a:t>Tanto </a:t>
            </a:r>
            <a:r>
              <a:rPr lang="pt-BR" b="1" dirty="0">
                <a:solidFill>
                  <a:schemeClr val="tx2"/>
                </a:solidFill>
              </a:rPr>
              <a:t>o </a:t>
            </a:r>
            <a:r>
              <a:rPr lang="pt-BR" b="1" dirty="0" smtClean="0">
                <a:solidFill>
                  <a:schemeClr val="tx2"/>
                </a:solidFill>
              </a:rPr>
              <a:t>cartel </a:t>
            </a:r>
            <a:r>
              <a:rPr lang="pt-BR" b="1" dirty="0">
                <a:solidFill>
                  <a:schemeClr val="tx2"/>
                </a:solidFill>
              </a:rPr>
              <a:t>como o truste exercem poder de pressão sobre o mercado</a:t>
            </a:r>
            <a:r>
              <a:rPr lang="pt-BR" dirty="0"/>
              <a:t>. </a:t>
            </a:r>
            <a:endParaRPr lang="pt-BR" dirty="0" smtClean="0"/>
          </a:p>
          <a:p>
            <a:pPr>
              <a:spcBef>
                <a:spcPts val="600"/>
              </a:spcBef>
              <a:spcAft>
                <a:spcPts val="600"/>
              </a:spcAft>
            </a:pPr>
            <a:r>
              <a:rPr lang="pt-BR" dirty="0" smtClean="0"/>
              <a:t>Ao </a:t>
            </a:r>
            <a:r>
              <a:rPr lang="pt-BR" dirty="0"/>
              <a:t>contrário do truste, no cartel as empresas envolvidas continuam independentes no âmbito legal</a:t>
            </a:r>
            <a:r>
              <a:rPr lang="pt-BR" dirty="0" smtClean="0"/>
              <a:t>.</a:t>
            </a:r>
          </a:p>
          <a:p>
            <a:pPr>
              <a:spcBef>
                <a:spcPts val="600"/>
              </a:spcBef>
              <a:spcAft>
                <a:spcPts val="600"/>
              </a:spcAft>
            </a:pPr>
            <a:r>
              <a:rPr lang="pt-BR" b="1" dirty="0" smtClean="0"/>
              <a:t>Exemplos:</a:t>
            </a:r>
          </a:p>
          <a:p>
            <a:pPr marL="285750" indent="-285750">
              <a:spcBef>
                <a:spcPts val="600"/>
              </a:spcBef>
              <a:spcAft>
                <a:spcPts val="600"/>
              </a:spcAft>
              <a:buFont typeface="Wingdings" panose="05000000000000000000" pitchFamily="2" charset="2"/>
              <a:buChar char="§"/>
            </a:pPr>
            <a:r>
              <a:rPr lang="pt-BR" dirty="0" smtClean="0"/>
              <a:t>Um </a:t>
            </a:r>
            <a:r>
              <a:rPr lang="pt-BR" dirty="0"/>
              <a:t>exemplo claro de oligopólio no Brasil está presente na área das telecomunicações, especialmente a oferta de banda larga, que somente e ofertada por quatro empresas: Oi, </a:t>
            </a:r>
            <a:r>
              <a:rPr lang="pt-BR" dirty="0" smtClean="0"/>
              <a:t>Vivo, </a:t>
            </a:r>
            <a:r>
              <a:rPr lang="pt-BR" dirty="0"/>
              <a:t>Telefônica e Net. </a:t>
            </a:r>
            <a:endParaRPr lang="pt-BR" dirty="0" smtClean="0"/>
          </a:p>
        </p:txBody>
      </p:sp>
      <p:sp>
        <p:nvSpPr>
          <p:cNvPr id="6" name="Retângulo 5"/>
          <p:cNvSpPr/>
          <p:nvPr/>
        </p:nvSpPr>
        <p:spPr>
          <a:xfrm>
            <a:off x="157416" y="33528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OLIGOPÓLIO</a:t>
            </a:r>
            <a:endParaRPr lang="pt-BR" b="1" dirty="0">
              <a:solidFill>
                <a:schemeClr val="bg1"/>
              </a:solidFill>
              <a:effectLst>
                <a:outerShdw blurRad="38100" dist="38100" dir="2700000" algn="tl">
                  <a:srgbClr val="000000">
                    <a:alpha val="43137"/>
                  </a:srgbClr>
                </a:outerShdw>
              </a:effectLst>
              <a:cs typeface="Arial" pitchFamily="34" charset="0"/>
            </a:endParaRPr>
          </a:p>
        </p:txBody>
      </p:sp>
      <p:pic>
        <p:nvPicPr>
          <p:cNvPr id="7" name="Picture 5"/>
          <p:cNvPicPr>
            <a:picLocks noChangeAspect="1" noChangeArrowheads="1"/>
          </p:cNvPicPr>
          <p:nvPr/>
        </p:nvPicPr>
        <p:blipFill>
          <a:blip r:embed="rId2"/>
          <a:srcRect/>
          <a:stretch>
            <a:fillRect/>
          </a:stretch>
        </p:blipFill>
        <p:spPr bwMode="auto">
          <a:xfrm>
            <a:off x="7932421" y="4101903"/>
            <a:ext cx="1211580" cy="904164"/>
          </a:xfrm>
          <a:prstGeom prst="rect">
            <a:avLst/>
          </a:prstGeom>
          <a:noFill/>
          <a:ln w="9525">
            <a:noFill/>
            <a:miter lim="800000"/>
            <a:headEnd/>
            <a:tailEnd/>
          </a:ln>
        </p:spPr>
      </p:pic>
      <p:pic>
        <p:nvPicPr>
          <p:cNvPr id="9217" name="Picture 1"/>
          <p:cNvPicPr>
            <a:picLocks noChangeAspect="1" noChangeArrowheads="1"/>
          </p:cNvPicPr>
          <p:nvPr/>
        </p:nvPicPr>
        <p:blipFill>
          <a:blip r:embed="rId3"/>
          <a:srcRect/>
          <a:stretch>
            <a:fillRect/>
          </a:stretch>
        </p:blipFill>
        <p:spPr bwMode="auto">
          <a:xfrm>
            <a:off x="3411855" y="3460870"/>
            <a:ext cx="3905250" cy="1343025"/>
          </a:xfrm>
          <a:prstGeom prst="rect">
            <a:avLst/>
          </a:prstGeom>
          <a:noFill/>
          <a:ln w="9525">
            <a:noFill/>
            <a:miter lim="800000"/>
            <a:headEnd/>
            <a:tailEnd/>
          </a:ln>
        </p:spPr>
      </p:pic>
      <p:pic>
        <p:nvPicPr>
          <p:cNvPr id="9218" name="Picture 2"/>
          <p:cNvPicPr>
            <a:picLocks noChangeAspect="1" noChangeArrowheads="1"/>
          </p:cNvPicPr>
          <p:nvPr/>
        </p:nvPicPr>
        <p:blipFill>
          <a:blip r:embed="rId4"/>
          <a:srcRect/>
          <a:stretch>
            <a:fillRect/>
          </a:stretch>
        </p:blipFill>
        <p:spPr bwMode="auto">
          <a:xfrm>
            <a:off x="791053" y="3629392"/>
            <a:ext cx="1951672" cy="1269084"/>
          </a:xfrm>
          <a:prstGeom prst="rect">
            <a:avLst/>
          </a:prstGeom>
          <a:noFill/>
          <a:ln w="9525">
            <a:noFill/>
            <a:miter lim="800000"/>
            <a:headEnd/>
            <a:tailEnd/>
          </a:ln>
        </p:spPr>
      </p:pic>
    </p:spTree>
    <p:extLst>
      <p:ext uri="{BB962C8B-B14F-4D97-AF65-F5344CB8AC3E}">
        <p14:creationId xmlns="" xmlns:p14="http://schemas.microsoft.com/office/powerpoint/2010/main" val="783844995"/>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tângulo 19"/>
          <p:cNvSpPr/>
          <p:nvPr/>
        </p:nvSpPr>
        <p:spPr>
          <a:xfrm>
            <a:off x="5016" y="1524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GST 1229 – TEORIA DOS JOGOS</a:t>
            </a:r>
            <a:endParaRPr lang="pt-BR" b="1" dirty="0">
              <a:solidFill>
                <a:schemeClr val="bg1"/>
              </a:solidFill>
              <a:effectLst>
                <a:outerShdw blurRad="38100" dist="38100" dir="2700000" algn="tl">
                  <a:srgbClr val="000000">
                    <a:alpha val="43137"/>
                  </a:srgbClr>
                </a:outerShdw>
              </a:effectLst>
              <a:cs typeface="Arial" pitchFamily="34" charset="0"/>
            </a:endParaRPr>
          </a:p>
        </p:txBody>
      </p:sp>
      <p:sp>
        <p:nvSpPr>
          <p:cNvPr id="4" name="Retângulo 3"/>
          <p:cNvSpPr/>
          <p:nvPr/>
        </p:nvSpPr>
        <p:spPr>
          <a:xfrm>
            <a:off x="157416" y="1109812"/>
            <a:ext cx="8834184" cy="800219"/>
          </a:xfrm>
          <a:prstGeom prst="rect">
            <a:avLst/>
          </a:prstGeom>
        </p:spPr>
        <p:txBody>
          <a:bodyPr wrap="square">
            <a:spAutoFit/>
          </a:bodyPr>
          <a:lstStyle/>
          <a:p>
            <a:pPr marL="285750" indent="-285750">
              <a:spcBef>
                <a:spcPts val="600"/>
              </a:spcBef>
              <a:spcAft>
                <a:spcPts val="600"/>
              </a:spcAft>
              <a:buFont typeface="Wingdings" panose="05000000000000000000" pitchFamily="2" charset="2"/>
              <a:buChar char="§"/>
            </a:pPr>
            <a:r>
              <a:rPr lang="pt-BR" dirty="0" smtClean="0"/>
              <a:t>Outros exemplos: </a:t>
            </a:r>
          </a:p>
          <a:p>
            <a:pPr marL="742950" lvl="1" indent="-285750">
              <a:spcBef>
                <a:spcPts val="600"/>
              </a:spcBef>
              <a:spcAft>
                <a:spcPts val="600"/>
              </a:spcAft>
              <a:buFont typeface="Wingdings" panose="05000000000000000000" pitchFamily="2" charset="2"/>
              <a:buChar char="ü"/>
            </a:pPr>
            <a:r>
              <a:rPr lang="pt-BR" dirty="0" smtClean="0"/>
              <a:t>Empresas Aéreas. </a:t>
            </a:r>
            <a:endParaRPr lang="pt-BR" dirty="0"/>
          </a:p>
        </p:txBody>
      </p:sp>
      <p:sp>
        <p:nvSpPr>
          <p:cNvPr id="5" name="CaixaDeTexto 4"/>
          <p:cNvSpPr txBox="1">
            <a:spLocks noChangeArrowheads="1"/>
          </p:cNvSpPr>
          <p:nvPr/>
        </p:nvSpPr>
        <p:spPr bwMode="auto">
          <a:xfrm>
            <a:off x="5017" y="763022"/>
            <a:ext cx="310394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pt-BR" altLang="pt-BR" sz="1800" b="1" dirty="0" smtClean="0">
                <a:solidFill>
                  <a:srgbClr val="002060"/>
                </a:solidFill>
                <a:latin typeface="Arial" charset="0"/>
                <a:cs typeface="Arial" charset="0"/>
              </a:rPr>
              <a:t>OLIGOPÓLIO NO BRASIL</a:t>
            </a:r>
            <a:endParaRPr lang="pt-BR" altLang="pt-BR" sz="1800" b="1" dirty="0">
              <a:solidFill>
                <a:srgbClr val="002060"/>
              </a:solidFill>
              <a:latin typeface="Arial" charset="0"/>
              <a:cs typeface="Arial" charset="0"/>
            </a:endParaRPr>
          </a:p>
        </p:txBody>
      </p:sp>
      <p:sp>
        <p:nvSpPr>
          <p:cNvPr id="6" name="Retângulo 5"/>
          <p:cNvSpPr/>
          <p:nvPr/>
        </p:nvSpPr>
        <p:spPr>
          <a:xfrm>
            <a:off x="157416" y="33528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OLIGOPÓLIO</a:t>
            </a:r>
            <a:endParaRPr lang="pt-BR" b="1" dirty="0">
              <a:solidFill>
                <a:schemeClr val="bg1"/>
              </a:solidFill>
              <a:effectLst>
                <a:outerShdw blurRad="38100" dist="38100" dir="2700000" algn="tl">
                  <a:srgbClr val="000000">
                    <a:alpha val="43137"/>
                  </a:srgbClr>
                </a:outerShdw>
              </a:effectLst>
              <a:cs typeface="Arial" pitchFamily="34" charset="0"/>
            </a:endParaRPr>
          </a:p>
        </p:txBody>
      </p:sp>
      <p:pic>
        <p:nvPicPr>
          <p:cNvPr id="7" name="Picture 5"/>
          <p:cNvPicPr>
            <a:picLocks noChangeAspect="1" noChangeArrowheads="1"/>
          </p:cNvPicPr>
          <p:nvPr/>
        </p:nvPicPr>
        <p:blipFill>
          <a:blip r:embed="rId2"/>
          <a:srcRect/>
          <a:stretch>
            <a:fillRect/>
          </a:stretch>
        </p:blipFill>
        <p:spPr bwMode="auto">
          <a:xfrm>
            <a:off x="7932421" y="657730"/>
            <a:ext cx="1211580" cy="904164"/>
          </a:xfrm>
          <a:prstGeom prst="rect">
            <a:avLst/>
          </a:prstGeom>
          <a:noFill/>
          <a:ln w="9525">
            <a:noFill/>
            <a:miter lim="800000"/>
            <a:headEnd/>
            <a:tailEnd/>
          </a:ln>
        </p:spPr>
      </p:pic>
      <p:pic>
        <p:nvPicPr>
          <p:cNvPr id="8194" name="Picture 2" descr="Resultado de imagem para empresa aÃ©reas brasileiras"/>
          <p:cNvPicPr>
            <a:picLocks noChangeAspect="1" noChangeArrowheads="1"/>
          </p:cNvPicPr>
          <p:nvPr/>
        </p:nvPicPr>
        <p:blipFill>
          <a:blip r:embed="rId3"/>
          <a:srcRect/>
          <a:stretch>
            <a:fillRect/>
          </a:stretch>
        </p:blipFill>
        <p:spPr bwMode="auto">
          <a:xfrm>
            <a:off x="228348" y="2080260"/>
            <a:ext cx="4126230" cy="2750820"/>
          </a:xfrm>
          <a:prstGeom prst="rect">
            <a:avLst/>
          </a:prstGeom>
          <a:noFill/>
        </p:spPr>
      </p:pic>
      <p:sp>
        <p:nvSpPr>
          <p:cNvPr id="10" name="Retângulo 9"/>
          <p:cNvSpPr/>
          <p:nvPr/>
        </p:nvSpPr>
        <p:spPr>
          <a:xfrm>
            <a:off x="5054890" y="1540699"/>
            <a:ext cx="3255699" cy="369332"/>
          </a:xfrm>
          <a:prstGeom prst="rect">
            <a:avLst/>
          </a:prstGeom>
        </p:spPr>
        <p:txBody>
          <a:bodyPr wrap="none">
            <a:spAutoFit/>
          </a:bodyPr>
          <a:lstStyle/>
          <a:p>
            <a:pPr marL="742950" lvl="1" indent="-285750">
              <a:spcBef>
                <a:spcPts val="600"/>
              </a:spcBef>
              <a:spcAft>
                <a:spcPts val="600"/>
              </a:spcAft>
              <a:buFont typeface="Wingdings" panose="05000000000000000000" pitchFamily="2" charset="2"/>
              <a:buChar char="ü"/>
            </a:pPr>
            <a:r>
              <a:rPr lang="pt-BR" dirty="0" smtClean="0"/>
              <a:t>Montadoras de Veículos.</a:t>
            </a:r>
          </a:p>
        </p:txBody>
      </p:sp>
      <p:pic>
        <p:nvPicPr>
          <p:cNvPr id="8196" name="Picture 4" descr="Resultado de imagem para montadoras de veiculos no brasil"/>
          <p:cNvPicPr>
            <a:picLocks noChangeAspect="1" noChangeArrowheads="1"/>
          </p:cNvPicPr>
          <p:nvPr/>
        </p:nvPicPr>
        <p:blipFill>
          <a:blip r:embed="rId4"/>
          <a:srcRect/>
          <a:stretch>
            <a:fillRect/>
          </a:stretch>
        </p:blipFill>
        <p:spPr bwMode="auto">
          <a:xfrm>
            <a:off x="4406901" y="2080260"/>
            <a:ext cx="4584700" cy="2750820"/>
          </a:xfrm>
          <a:prstGeom prst="rect">
            <a:avLst/>
          </a:prstGeom>
          <a:noFill/>
        </p:spPr>
      </p:pic>
    </p:spTree>
    <p:extLst>
      <p:ext uri="{BB962C8B-B14F-4D97-AF65-F5344CB8AC3E}">
        <p14:creationId xmlns="" xmlns:p14="http://schemas.microsoft.com/office/powerpoint/2010/main" val="783844995"/>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tângulo 19"/>
          <p:cNvSpPr/>
          <p:nvPr/>
        </p:nvSpPr>
        <p:spPr>
          <a:xfrm>
            <a:off x="5016" y="1524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GST 1229 – TEORIA DOS JOGOS</a:t>
            </a:r>
            <a:endParaRPr lang="pt-BR" b="1" dirty="0">
              <a:solidFill>
                <a:schemeClr val="bg1"/>
              </a:solidFill>
              <a:effectLst>
                <a:outerShdw blurRad="38100" dist="38100" dir="2700000" algn="tl">
                  <a:srgbClr val="000000">
                    <a:alpha val="43137"/>
                  </a:srgbClr>
                </a:outerShdw>
              </a:effectLst>
              <a:cs typeface="Arial" pitchFamily="34" charset="0"/>
            </a:endParaRPr>
          </a:p>
        </p:txBody>
      </p:sp>
      <p:sp>
        <p:nvSpPr>
          <p:cNvPr id="4" name="CaixaDeTexto 4"/>
          <p:cNvSpPr txBox="1">
            <a:spLocks noChangeArrowheads="1"/>
          </p:cNvSpPr>
          <p:nvPr/>
        </p:nvSpPr>
        <p:spPr bwMode="auto">
          <a:xfrm>
            <a:off x="5016" y="763022"/>
            <a:ext cx="369068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pt-BR" altLang="pt-BR" sz="1800" b="1" dirty="0" smtClean="0">
                <a:solidFill>
                  <a:srgbClr val="002060"/>
                </a:solidFill>
                <a:latin typeface="Arial" charset="0"/>
                <a:cs typeface="Arial" charset="0"/>
              </a:rPr>
              <a:t>CARTEL E SUAS IMPLICAÇÕES</a:t>
            </a:r>
            <a:endParaRPr lang="pt-BR" altLang="pt-BR" sz="1800" b="1" dirty="0">
              <a:solidFill>
                <a:srgbClr val="002060"/>
              </a:solidFill>
              <a:latin typeface="Arial" charset="0"/>
              <a:cs typeface="Arial" charset="0"/>
            </a:endParaRPr>
          </a:p>
        </p:txBody>
      </p:sp>
      <p:sp>
        <p:nvSpPr>
          <p:cNvPr id="5" name="Retângulo 4"/>
          <p:cNvSpPr/>
          <p:nvPr/>
        </p:nvSpPr>
        <p:spPr>
          <a:xfrm>
            <a:off x="157416" y="33528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OLIGOPÓLIO</a:t>
            </a:r>
            <a:endParaRPr lang="pt-BR" b="1" dirty="0">
              <a:solidFill>
                <a:schemeClr val="bg1"/>
              </a:solidFill>
              <a:effectLst>
                <a:outerShdw blurRad="38100" dist="38100" dir="2700000" algn="tl">
                  <a:srgbClr val="000000">
                    <a:alpha val="43137"/>
                  </a:srgbClr>
                </a:outerShdw>
              </a:effectLst>
              <a:cs typeface="Arial" pitchFamily="34" charset="0"/>
            </a:endParaRPr>
          </a:p>
        </p:txBody>
      </p:sp>
      <p:pic>
        <p:nvPicPr>
          <p:cNvPr id="8" name="Picture 5"/>
          <p:cNvPicPr>
            <a:picLocks noChangeAspect="1" noChangeArrowheads="1"/>
          </p:cNvPicPr>
          <p:nvPr/>
        </p:nvPicPr>
        <p:blipFill>
          <a:blip r:embed="rId2"/>
          <a:srcRect/>
          <a:stretch>
            <a:fillRect/>
          </a:stretch>
        </p:blipFill>
        <p:spPr bwMode="auto">
          <a:xfrm>
            <a:off x="7932421" y="657730"/>
            <a:ext cx="1211580" cy="904164"/>
          </a:xfrm>
          <a:prstGeom prst="rect">
            <a:avLst/>
          </a:prstGeom>
          <a:noFill/>
          <a:ln w="9525">
            <a:noFill/>
            <a:miter lim="800000"/>
            <a:headEnd/>
            <a:tailEnd/>
          </a:ln>
        </p:spPr>
      </p:pic>
      <p:sp>
        <p:nvSpPr>
          <p:cNvPr id="11" name="Rectangle 1"/>
          <p:cNvSpPr>
            <a:spLocks noChangeArrowheads="1"/>
          </p:cNvSpPr>
          <p:nvPr/>
        </p:nvSpPr>
        <p:spPr bwMode="auto">
          <a:xfrm>
            <a:off x="157416" y="1113542"/>
            <a:ext cx="7775005" cy="923330"/>
          </a:xfrm>
          <a:prstGeom prst="rect">
            <a:avLst/>
          </a:prstGeom>
        </p:spPr>
        <p:txBody>
          <a:bodyPr wrap="square">
            <a:spAutoFit/>
          </a:bodyPr>
          <a:lstStyle/>
          <a:p>
            <a:pPr algn="just">
              <a:spcBef>
                <a:spcPts val="600"/>
              </a:spcBef>
              <a:spcAft>
                <a:spcPts val="600"/>
              </a:spcAft>
            </a:pPr>
            <a:r>
              <a:rPr lang="pt-BR" b="1" dirty="0"/>
              <a:t>Cartel</a:t>
            </a:r>
            <a:r>
              <a:rPr lang="pt-BR" dirty="0"/>
              <a:t> é uma organização formal ou informal de produtores dentro de um </a:t>
            </a:r>
            <a:r>
              <a:rPr lang="pt-BR" dirty="0" smtClean="0"/>
              <a:t>setor, que </a:t>
            </a:r>
            <a:r>
              <a:rPr lang="pt-BR" dirty="0"/>
              <a:t>determina a política de todas as empresas do cartel, </a:t>
            </a:r>
            <a:r>
              <a:rPr lang="pt-BR" b="1" dirty="0">
                <a:solidFill>
                  <a:schemeClr val="tx2"/>
                </a:solidFill>
              </a:rPr>
              <a:t>fixando preços e </a:t>
            </a:r>
            <a:r>
              <a:rPr lang="pt-BR" b="1" dirty="0" smtClean="0">
                <a:solidFill>
                  <a:schemeClr val="tx2"/>
                </a:solidFill>
              </a:rPr>
              <a:t>a repartição </a:t>
            </a:r>
            <a:r>
              <a:rPr lang="pt-BR" b="1" dirty="0">
                <a:solidFill>
                  <a:schemeClr val="tx2"/>
                </a:solidFill>
              </a:rPr>
              <a:t>(cota) do mercado </a:t>
            </a:r>
            <a:r>
              <a:rPr lang="pt-BR" dirty="0"/>
              <a:t>entre empresas</a:t>
            </a:r>
            <a:r>
              <a:rPr lang="pt-BR" dirty="0" smtClean="0"/>
              <a:t>.</a:t>
            </a:r>
            <a:endParaRPr lang="pt-BR" dirty="0"/>
          </a:p>
        </p:txBody>
      </p:sp>
      <p:sp>
        <p:nvSpPr>
          <p:cNvPr id="12" name="Retângulo 11"/>
          <p:cNvSpPr/>
          <p:nvPr/>
        </p:nvSpPr>
        <p:spPr>
          <a:xfrm>
            <a:off x="182880" y="2134642"/>
            <a:ext cx="5791186" cy="2616101"/>
          </a:xfrm>
          <a:prstGeom prst="rect">
            <a:avLst/>
          </a:prstGeom>
        </p:spPr>
        <p:txBody>
          <a:bodyPr wrap="square">
            <a:spAutoFit/>
          </a:bodyPr>
          <a:lstStyle/>
          <a:p>
            <a:pPr>
              <a:spcBef>
                <a:spcPts val="600"/>
              </a:spcBef>
              <a:spcAft>
                <a:spcPts val="600"/>
              </a:spcAft>
            </a:pPr>
            <a:r>
              <a:rPr lang="pt-BR" dirty="0" smtClean="0"/>
              <a:t>As </a:t>
            </a:r>
            <a:r>
              <a:rPr lang="pt-BR" b="1" dirty="0" smtClean="0">
                <a:solidFill>
                  <a:schemeClr val="tx2"/>
                </a:solidFill>
              </a:rPr>
              <a:t>cotas</a:t>
            </a:r>
            <a:r>
              <a:rPr lang="pt-BR" dirty="0" smtClean="0">
                <a:solidFill>
                  <a:schemeClr val="tx2"/>
                </a:solidFill>
              </a:rPr>
              <a:t> </a:t>
            </a:r>
            <a:r>
              <a:rPr lang="pt-BR" dirty="0" smtClean="0"/>
              <a:t>podem ser:</a:t>
            </a:r>
          </a:p>
          <a:p>
            <a:pPr algn="just">
              <a:spcBef>
                <a:spcPts val="600"/>
              </a:spcBef>
              <a:spcAft>
                <a:spcPts val="600"/>
              </a:spcAft>
            </a:pPr>
            <a:r>
              <a:rPr lang="pt-BR" b="1" dirty="0" smtClean="0"/>
              <a:t>Perfeitas (cartel perfeito):</a:t>
            </a:r>
            <a:r>
              <a:rPr lang="pt-BR" dirty="0" smtClean="0"/>
              <a:t> todas as empresas têm a mesma participação. A </a:t>
            </a:r>
            <a:r>
              <a:rPr lang="pt-BR" dirty="0" smtClean="0">
                <a:solidFill>
                  <a:schemeClr val="tx2"/>
                </a:solidFill>
              </a:rPr>
              <a:t>administração do cartel fixa um preço comum e divide igualmente o mercado</a:t>
            </a:r>
            <a:r>
              <a:rPr lang="pt-BR" dirty="0" smtClean="0"/>
              <a:t>, agindo como um bloco monopolista. É a chamada “solução de monopólio”. </a:t>
            </a:r>
          </a:p>
          <a:p>
            <a:pPr algn="just">
              <a:spcBef>
                <a:spcPts val="600"/>
              </a:spcBef>
              <a:spcAft>
                <a:spcPts val="600"/>
              </a:spcAft>
            </a:pPr>
            <a:r>
              <a:rPr lang="pt-BR" b="1" dirty="0" smtClean="0"/>
              <a:t>Imperfeitas (cartel imperfeito): </a:t>
            </a:r>
            <a:r>
              <a:rPr lang="pt-BR" dirty="0" smtClean="0"/>
              <a:t>existem </a:t>
            </a:r>
            <a:r>
              <a:rPr lang="pt-BR" dirty="0" smtClean="0">
                <a:solidFill>
                  <a:schemeClr val="tx2"/>
                </a:solidFill>
              </a:rPr>
              <a:t>empresas líderes que fixam os preços, ficando com a maior cota</a:t>
            </a:r>
            <a:r>
              <a:rPr lang="pt-BR" dirty="0" smtClean="0"/>
              <a:t>. As demais empresas concordam em seguir os preços do líder.</a:t>
            </a:r>
            <a:endParaRPr lang="pt-BR" dirty="0"/>
          </a:p>
        </p:txBody>
      </p:sp>
      <p:pic>
        <p:nvPicPr>
          <p:cNvPr id="7169" name="Picture 1"/>
          <p:cNvPicPr>
            <a:picLocks noChangeAspect="1" noChangeArrowheads="1"/>
          </p:cNvPicPr>
          <p:nvPr/>
        </p:nvPicPr>
        <p:blipFill>
          <a:blip r:embed="rId3"/>
          <a:srcRect/>
          <a:stretch>
            <a:fillRect/>
          </a:stretch>
        </p:blipFill>
        <p:spPr bwMode="auto">
          <a:xfrm>
            <a:off x="5974066" y="2732053"/>
            <a:ext cx="3086114" cy="2093739"/>
          </a:xfrm>
          <a:prstGeom prst="rect">
            <a:avLst/>
          </a:prstGeom>
          <a:noFill/>
          <a:ln w="9525">
            <a:noFill/>
            <a:miter lim="800000"/>
            <a:headEnd/>
            <a:tailEnd/>
          </a:ln>
        </p:spPr>
      </p:pic>
      <p:pic>
        <p:nvPicPr>
          <p:cNvPr id="7171" name="Picture 3" descr="Resultado de imagem para LAVA JATO E O CARTEL"/>
          <p:cNvPicPr>
            <a:picLocks noChangeAspect="1" noChangeArrowheads="1"/>
          </p:cNvPicPr>
          <p:nvPr/>
        </p:nvPicPr>
        <p:blipFill>
          <a:blip r:embed="rId4"/>
          <a:srcRect/>
          <a:stretch>
            <a:fillRect/>
          </a:stretch>
        </p:blipFill>
        <p:spPr bwMode="auto">
          <a:xfrm>
            <a:off x="6500837" y="1669574"/>
            <a:ext cx="2185963" cy="1165847"/>
          </a:xfrm>
          <a:prstGeom prst="rect">
            <a:avLst/>
          </a:prstGeom>
          <a:noFill/>
        </p:spPr>
      </p:pic>
    </p:spTree>
    <p:extLst>
      <p:ext uri="{BB962C8B-B14F-4D97-AF65-F5344CB8AC3E}">
        <p14:creationId xmlns="" xmlns:p14="http://schemas.microsoft.com/office/powerpoint/2010/main" val="783844995"/>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tângulo 19"/>
          <p:cNvSpPr/>
          <p:nvPr/>
        </p:nvSpPr>
        <p:spPr>
          <a:xfrm>
            <a:off x="5016" y="1524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GST 1229 – TEORIA DOS JOGOS</a:t>
            </a:r>
            <a:endParaRPr lang="pt-BR" b="1" dirty="0">
              <a:solidFill>
                <a:schemeClr val="bg1"/>
              </a:solidFill>
              <a:effectLst>
                <a:outerShdw blurRad="38100" dist="38100" dir="2700000" algn="tl">
                  <a:srgbClr val="000000">
                    <a:alpha val="43137"/>
                  </a:srgbClr>
                </a:outerShdw>
              </a:effectLst>
              <a:cs typeface="Arial" pitchFamily="34" charset="0"/>
            </a:endParaRPr>
          </a:p>
        </p:txBody>
      </p:sp>
      <p:sp>
        <p:nvSpPr>
          <p:cNvPr id="22" name="Retângulo 21"/>
          <p:cNvSpPr/>
          <p:nvPr/>
        </p:nvSpPr>
        <p:spPr>
          <a:xfrm>
            <a:off x="157416" y="33528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ATIVIDADES PRÁTICAS . . .</a:t>
            </a:r>
            <a:endParaRPr lang="pt-BR" b="1" dirty="0">
              <a:solidFill>
                <a:schemeClr val="bg1"/>
              </a:solidFill>
              <a:effectLst>
                <a:outerShdw blurRad="38100" dist="38100" dir="2700000" algn="tl">
                  <a:srgbClr val="000000">
                    <a:alpha val="43137"/>
                  </a:srgbClr>
                </a:outerShdw>
              </a:effectLst>
              <a:cs typeface="Arial" pitchFamily="34" charset="0"/>
            </a:endParaRPr>
          </a:p>
        </p:txBody>
      </p:sp>
      <p:pic>
        <p:nvPicPr>
          <p:cNvPr id="7" name="Picture 5"/>
          <p:cNvPicPr>
            <a:picLocks noChangeAspect="1" noChangeArrowheads="1"/>
          </p:cNvPicPr>
          <p:nvPr/>
        </p:nvPicPr>
        <p:blipFill>
          <a:blip r:embed="rId2"/>
          <a:srcRect/>
          <a:stretch>
            <a:fillRect/>
          </a:stretch>
        </p:blipFill>
        <p:spPr bwMode="auto">
          <a:xfrm>
            <a:off x="7932421" y="657730"/>
            <a:ext cx="1211580" cy="904164"/>
          </a:xfrm>
          <a:prstGeom prst="rect">
            <a:avLst/>
          </a:prstGeom>
          <a:noFill/>
          <a:ln w="9525">
            <a:noFill/>
            <a:miter lim="800000"/>
            <a:headEnd/>
            <a:tailEnd/>
          </a:ln>
        </p:spPr>
      </p:pic>
      <p:sp>
        <p:nvSpPr>
          <p:cNvPr id="11" name="Retângulo 10"/>
          <p:cNvSpPr/>
          <p:nvPr/>
        </p:nvSpPr>
        <p:spPr>
          <a:xfrm>
            <a:off x="126936" y="778103"/>
            <a:ext cx="8986584" cy="3970318"/>
          </a:xfrm>
          <a:prstGeom prst="rect">
            <a:avLst/>
          </a:prstGeom>
        </p:spPr>
        <p:txBody>
          <a:bodyPr wrap="square">
            <a:spAutoFit/>
          </a:bodyPr>
          <a:lstStyle/>
          <a:p>
            <a:r>
              <a:rPr lang="pt-BR" b="1" dirty="0" smtClean="0"/>
              <a:t>Pergunta 01: É próprio do modelo de </a:t>
            </a:r>
            <a:r>
              <a:rPr lang="pt-BR" b="1" dirty="0" err="1" smtClean="0"/>
              <a:t>Cournot</a:t>
            </a:r>
            <a:r>
              <a:rPr lang="pt-BR" b="1" dirty="0" smtClean="0"/>
              <a:t>?</a:t>
            </a:r>
          </a:p>
          <a:p>
            <a:endParaRPr lang="pt-BR" b="1" dirty="0" smtClean="0"/>
          </a:p>
          <a:p>
            <a:pPr algn="just"/>
            <a:r>
              <a:rPr lang="pt-BR" b="1" dirty="0" smtClean="0"/>
              <a:t>A)</a:t>
            </a:r>
            <a:r>
              <a:rPr lang="pt-BR" dirty="0" smtClean="0"/>
              <a:t>	As empresas produzem uma mercadoria homogênea, cada uma delas considera fixo o preço de suas concorrentes e todas decidem simultaneamente qual preço será cobrado;</a:t>
            </a:r>
          </a:p>
          <a:p>
            <a:pPr algn="just"/>
            <a:r>
              <a:rPr lang="pt-BR" b="1" dirty="0" smtClean="0"/>
              <a:t>B)</a:t>
            </a:r>
            <a:r>
              <a:rPr lang="pt-BR" dirty="0" smtClean="0"/>
              <a:t>	As empresas produzem uma mercadoria homogênea, cada uma delas considera fixa a quantidade produzida por suas concorrentes e todas decidem simultaneamente qual o nível de produto que maximiza lucro;</a:t>
            </a:r>
          </a:p>
          <a:p>
            <a:pPr algn="just"/>
            <a:r>
              <a:rPr lang="pt-BR" b="1" dirty="0" smtClean="0"/>
              <a:t>C)</a:t>
            </a:r>
            <a:r>
              <a:rPr lang="pt-BR" dirty="0" smtClean="0"/>
              <a:t>	As empresas produzem uma mercadoria homogênea, a seguidora considera fixa a quantidade produzida pela líder e esta decide antes de todas qual o nível de produto que maximiza lucro;</a:t>
            </a:r>
          </a:p>
          <a:p>
            <a:pPr algn="just"/>
            <a:r>
              <a:rPr lang="pt-BR" b="1" dirty="0" smtClean="0"/>
              <a:t>D)</a:t>
            </a:r>
            <a:r>
              <a:rPr lang="pt-BR" dirty="0" smtClean="0"/>
              <a:t>	As empresas produzem uma mercadoria homogênea e maximizam o lucro conjunto da indústria;</a:t>
            </a:r>
          </a:p>
          <a:p>
            <a:pPr algn="just"/>
            <a:r>
              <a:rPr lang="pt-BR" b="1" dirty="0" smtClean="0"/>
              <a:t>E)</a:t>
            </a:r>
            <a:r>
              <a:rPr lang="pt-BR" dirty="0" smtClean="0"/>
              <a:t>	As empresas produzem uma mercadoria homogênea e tomam o preço de mercado como dado.</a:t>
            </a:r>
          </a:p>
        </p:txBody>
      </p:sp>
      <p:sp>
        <p:nvSpPr>
          <p:cNvPr id="12" name="Retângulo 11"/>
          <p:cNvSpPr/>
          <p:nvPr/>
        </p:nvSpPr>
        <p:spPr>
          <a:xfrm>
            <a:off x="6853664" y="4525655"/>
            <a:ext cx="2157514" cy="369332"/>
          </a:xfrm>
          <a:prstGeom prst="rect">
            <a:avLst/>
          </a:prstGeom>
        </p:spPr>
        <p:txBody>
          <a:bodyPr wrap="none">
            <a:spAutoFit/>
          </a:bodyPr>
          <a:lstStyle/>
          <a:p>
            <a:r>
              <a:rPr lang="pt-BR" b="1" dirty="0" smtClean="0"/>
              <a:t>GABARITO: LETRA B</a:t>
            </a:r>
            <a:endParaRPr lang="pt-BR" dirty="0"/>
          </a:p>
        </p:txBody>
      </p:sp>
    </p:spTree>
    <p:extLst>
      <p:ext uri="{BB962C8B-B14F-4D97-AF65-F5344CB8AC3E}">
        <p14:creationId xmlns="" xmlns:p14="http://schemas.microsoft.com/office/powerpoint/2010/main" val="7838449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tângulo 19"/>
          <p:cNvSpPr/>
          <p:nvPr/>
        </p:nvSpPr>
        <p:spPr>
          <a:xfrm>
            <a:off x="5016" y="1524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GST 1229 – TEORIA DOS JOGOS</a:t>
            </a:r>
            <a:endParaRPr lang="pt-BR" b="1" dirty="0">
              <a:solidFill>
                <a:schemeClr val="bg1"/>
              </a:solidFill>
              <a:effectLst>
                <a:outerShdw blurRad="38100" dist="38100" dir="2700000" algn="tl">
                  <a:srgbClr val="000000">
                    <a:alpha val="43137"/>
                  </a:srgbClr>
                </a:outerShdw>
              </a:effectLst>
              <a:cs typeface="Arial" pitchFamily="34" charset="0"/>
            </a:endParaRPr>
          </a:p>
        </p:txBody>
      </p:sp>
      <p:sp>
        <p:nvSpPr>
          <p:cNvPr id="22" name="Retângulo 21"/>
          <p:cNvSpPr/>
          <p:nvPr/>
        </p:nvSpPr>
        <p:spPr>
          <a:xfrm>
            <a:off x="157416" y="33528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ATIVIDADES PRÁTICAS . . .</a:t>
            </a:r>
            <a:endParaRPr lang="pt-BR" b="1" dirty="0">
              <a:solidFill>
                <a:schemeClr val="bg1"/>
              </a:solidFill>
              <a:effectLst>
                <a:outerShdw blurRad="38100" dist="38100" dir="2700000" algn="tl">
                  <a:srgbClr val="000000">
                    <a:alpha val="43137"/>
                  </a:srgbClr>
                </a:outerShdw>
              </a:effectLst>
              <a:cs typeface="Arial" pitchFamily="34" charset="0"/>
            </a:endParaRPr>
          </a:p>
        </p:txBody>
      </p:sp>
      <p:pic>
        <p:nvPicPr>
          <p:cNvPr id="7" name="Picture 5"/>
          <p:cNvPicPr>
            <a:picLocks noChangeAspect="1" noChangeArrowheads="1"/>
          </p:cNvPicPr>
          <p:nvPr/>
        </p:nvPicPr>
        <p:blipFill>
          <a:blip r:embed="rId2"/>
          <a:srcRect/>
          <a:stretch>
            <a:fillRect/>
          </a:stretch>
        </p:blipFill>
        <p:spPr bwMode="auto">
          <a:xfrm>
            <a:off x="7932421" y="657730"/>
            <a:ext cx="1211580" cy="904164"/>
          </a:xfrm>
          <a:prstGeom prst="rect">
            <a:avLst/>
          </a:prstGeom>
          <a:noFill/>
          <a:ln w="9525">
            <a:noFill/>
            <a:miter lim="800000"/>
            <a:headEnd/>
            <a:tailEnd/>
          </a:ln>
        </p:spPr>
      </p:pic>
      <p:sp>
        <p:nvSpPr>
          <p:cNvPr id="11" name="Retângulo 10"/>
          <p:cNvSpPr/>
          <p:nvPr/>
        </p:nvSpPr>
        <p:spPr>
          <a:xfrm>
            <a:off x="126936" y="778103"/>
            <a:ext cx="7805485" cy="646331"/>
          </a:xfrm>
          <a:prstGeom prst="rect">
            <a:avLst/>
          </a:prstGeom>
        </p:spPr>
        <p:txBody>
          <a:bodyPr wrap="square">
            <a:spAutoFit/>
          </a:bodyPr>
          <a:lstStyle/>
          <a:p>
            <a:pPr algn="just"/>
            <a:r>
              <a:rPr lang="pt-BR" b="1" dirty="0" smtClean="0"/>
              <a:t>Pergunta 02: </a:t>
            </a:r>
            <a:r>
              <a:rPr lang="pt-BR" dirty="0" smtClean="0"/>
              <a:t>Na Teoria dos Jogos, um jogo com solução de equilíbrio em estratégia dominante cada jogador:</a:t>
            </a:r>
          </a:p>
        </p:txBody>
      </p:sp>
      <p:sp>
        <p:nvSpPr>
          <p:cNvPr id="8" name="Retângulo 7"/>
          <p:cNvSpPr/>
          <p:nvPr/>
        </p:nvSpPr>
        <p:spPr>
          <a:xfrm>
            <a:off x="157416" y="1390710"/>
            <a:ext cx="8986584" cy="1754326"/>
          </a:xfrm>
          <a:prstGeom prst="rect">
            <a:avLst/>
          </a:prstGeom>
        </p:spPr>
        <p:txBody>
          <a:bodyPr wrap="square">
            <a:spAutoFit/>
          </a:bodyPr>
          <a:lstStyle/>
          <a:p>
            <a:pPr algn="just"/>
            <a:r>
              <a:rPr lang="pt-BR" b="1" dirty="0" smtClean="0"/>
              <a:t>A)</a:t>
            </a:r>
            <a:r>
              <a:rPr lang="pt-BR" dirty="0" smtClean="0"/>
              <a:t>	faz um escolha estratégica e se mantém com esta escolha</a:t>
            </a:r>
          </a:p>
          <a:p>
            <a:pPr algn="just"/>
            <a:r>
              <a:rPr lang="pt-BR" b="1" dirty="0" smtClean="0"/>
              <a:t>B)</a:t>
            </a:r>
            <a:r>
              <a:rPr lang="pt-BR" dirty="0" smtClean="0"/>
              <a:t>	faz um escolha e muda, a depender da escolha do oponente.</a:t>
            </a:r>
          </a:p>
          <a:p>
            <a:pPr algn="just"/>
            <a:r>
              <a:rPr lang="pt-BR" b="1" dirty="0" smtClean="0"/>
              <a:t>C)</a:t>
            </a:r>
            <a:r>
              <a:rPr lang="pt-BR" dirty="0" smtClean="0"/>
              <a:t>	faz uma escolha estratégica, independente da escolha do oponente.</a:t>
            </a:r>
          </a:p>
          <a:p>
            <a:pPr algn="just"/>
            <a:r>
              <a:rPr lang="pt-BR" b="1" dirty="0" smtClean="0"/>
              <a:t>D)</a:t>
            </a:r>
            <a:r>
              <a:rPr lang="pt-BR" dirty="0" smtClean="0"/>
              <a:t>	faz uma escolha estratégica ótima em função da escolha do oponente.</a:t>
            </a:r>
          </a:p>
          <a:p>
            <a:pPr algn="just"/>
            <a:r>
              <a:rPr lang="pt-BR" b="1" dirty="0" smtClean="0"/>
              <a:t>E)</a:t>
            </a:r>
            <a:r>
              <a:rPr lang="pt-BR" dirty="0" smtClean="0"/>
              <a:t>	faz uma escolha estratégica considerando a frequência entre sua escolha e a escolha do jogador oponente.</a:t>
            </a:r>
          </a:p>
        </p:txBody>
      </p:sp>
      <p:sp>
        <p:nvSpPr>
          <p:cNvPr id="9" name="Retângulo 8"/>
          <p:cNvSpPr/>
          <p:nvPr/>
        </p:nvSpPr>
        <p:spPr>
          <a:xfrm>
            <a:off x="6853664" y="2960370"/>
            <a:ext cx="2077364" cy="369332"/>
          </a:xfrm>
          <a:prstGeom prst="rect">
            <a:avLst/>
          </a:prstGeom>
        </p:spPr>
        <p:txBody>
          <a:bodyPr wrap="none">
            <a:spAutoFit/>
          </a:bodyPr>
          <a:lstStyle/>
          <a:p>
            <a:r>
              <a:rPr lang="pt-BR" b="1" dirty="0" smtClean="0"/>
              <a:t>GABARITO: LETRA C</a:t>
            </a:r>
            <a:endParaRPr lang="pt-BR" dirty="0"/>
          </a:p>
        </p:txBody>
      </p:sp>
      <p:sp>
        <p:nvSpPr>
          <p:cNvPr id="10" name="Retângulo 9"/>
          <p:cNvSpPr/>
          <p:nvPr/>
        </p:nvSpPr>
        <p:spPr>
          <a:xfrm>
            <a:off x="157416" y="3463111"/>
            <a:ext cx="8773612" cy="369332"/>
          </a:xfrm>
          <a:prstGeom prst="rect">
            <a:avLst/>
          </a:prstGeom>
        </p:spPr>
        <p:txBody>
          <a:bodyPr wrap="square">
            <a:spAutoFit/>
          </a:bodyPr>
          <a:lstStyle/>
          <a:p>
            <a:r>
              <a:rPr lang="pt-BR" b="1" dirty="0" smtClean="0"/>
              <a:t>Pergunta 03: Defina jogador racional</a:t>
            </a:r>
          </a:p>
        </p:txBody>
      </p:sp>
      <p:sp>
        <p:nvSpPr>
          <p:cNvPr id="13" name="Retângulo 12"/>
          <p:cNvSpPr/>
          <p:nvPr/>
        </p:nvSpPr>
        <p:spPr>
          <a:xfrm>
            <a:off x="274320" y="3961090"/>
            <a:ext cx="8656708" cy="646331"/>
          </a:xfrm>
          <a:prstGeom prst="rect">
            <a:avLst/>
          </a:prstGeom>
        </p:spPr>
        <p:txBody>
          <a:bodyPr wrap="square">
            <a:spAutoFit/>
          </a:bodyPr>
          <a:lstStyle/>
          <a:p>
            <a:pPr algn="just"/>
            <a:r>
              <a:rPr lang="pt-BR" b="1" dirty="0" smtClean="0"/>
              <a:t>Gabarito: É o jogador que raciocina levando em consideração as consequências de suas ações</a:t>
            </a:r>
            <a:r>
              <a:rPr lang="pt-BR" dirty="0" smtClean="0"/>
              <a:t>.</a:t>
            </a:r>
          </a:p>
        </p:txBody>
      </p:sp>
    </p:spTree>
    <p:extLst>
      <p:ext uri="{BB962C8B-B14F-4D97-AF65-F5344CB8AC3E}">
        <p14:creationId xmlns="" xmlns:p14="http://schemas.microsoft.com/office/powerpoint/2010/main" val="7838449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tângulo 19"/>
          <p:cNvSpPr/>
          <p:nvPr/>
        </p:nvSpPr>
        <p:spPr>
          <a:xfrm>
            <a:off x="5016" y="1524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GST 1229 – TEORIA DOS JOGOS</a:t>
            </a:r>
            <a:endParaRPr lang="pt-BR" b="1" dirty="0">
              <a:solidFill>
                <a:schemeClr val="bg1"/>
              </a:solidFill>
              <a:effectLst>
                <a:outerShdw blurRad="38100" dist="38100" dir="2700000" algn="tl">
                  <a:srgbClr val="000000">
                    <a:alpha val="43137"/>
                  </a:srgbClr>
                </a:outerShdw>
              </a:effectLst>
              <a:cs typeface="Arial" pitchFamily="34" charset="0"/>
            </a:endParaRPr>
          </a:p>
        </p:txBody>
      </p:sp>
      <p:sp>
        <p:nvSpPr>
          <p:cNvPr id="22" name="Retângulo 21"/>
          <p:cNvSpPr/>
          <p:nvPr/>
        </p:nvSpPr>
        <p:spPr>
          <a:xfrm>
            <a:off x="157416" y="33528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ATIVIDADES PRÁTICAS . . .</a:t>
            </a:r>
            <a:endParaRPr lang="pt-BR" b="1" dirty="0">
              <a:solidFill>
                <a:schemeClr val="bg1"/>
              </a:solidFill>
              <a:effectLst>
                <a:outerShdw blurRad="38100" dist="38100" dir="2700000" algn="tl">
                  <a:srgbClr val="000000">
                    <a:alpha val="43137"/>
                  </a:srgbClr>
                </a:outerShdw>
              </a:effectLst>
              <a:cs typeface="Arial" pitchFamily="34" charset="0"/>
            </a:endParaRPr>
          </a:p>
        </p:txBody>
      </p:sp>
      <p:pic>
        <p:nvPicPr>
          <p:cNvPr id="7" name="Picture 5"/>
          <p:cNvPicPr>
            <a:picLocks noChangeAspect="1" noChangeArrowheads="1"/>
          </p:cNvPicPr>
          <p:nvPr/>
        </p:nvPicPr>
        <p:blipFill>
          <a:blip r:embed="rId2"/>
          <a:srcRect/>
          <a:stretch>
            <a:fillRect/>
          </a:stretch>
        </p:blipFill>
        <p:spPr bwMode="auto">
          <a:xfrm>
            <a:off x="7932421" y="657730"/>
            <a:ext cx="1211580" cy="904164"/>
          </a:xfrm>
          <a:prstGeom prst="rect">
            <a:avLst/>
          </a:prstGeom>
          <a:noFill/>
          <a:ln w="9525">
            <a:noFill/>
            <a:miter lim="800000"/>
            <a:headEnd/>
            <a:tailEnd/>
          </a:ln>
        </p:spPr>
      </p:pic>
      <p:sp>
        <p:nvSpPr>
          <p:cNvPr id="11" name="Retângulo 10"/>
          <p:cNvSpPr/>
          <p:nvPr/>
        </p:nvSpPr>
        <p:spPr>
          <a:xfrm>
            <a:off x="58357" y="802005"/>
            <a:ext cx="8872284" cy="4031873"/>
          </a:xfrm>
          <a:prstGeom prst="rect">
            <a:avLst/>
          </a:prstGeom>
        </p:spPr>
        <p:txBody>
          <a:bodyPr wrap="square">
            <a:spAutoFit/>
          </a:bodyPr>
          <a:lstStyle/>
          <a:p>
            <a:pPr algn="just"/>
            <a:r>
              <a:rPr lang="pt-BR" sz="1600" b="1" dirty="0" smtClean="0"/>
              <a:t>Pergunta 04: Define um equilíbrio de Nash:</a:t>
            </a:r>
          </a:p>
          <a:p>
            <a:pPr algn="just"/>
            <a:r>
              <a:rPr lang="pt-BR" sz="1600" b="1" dirty="0" smtClean="0"/>
              <a:t>A)</a:t>
            </a:r>
            <a:r>
              <a:rPr lang="pt-BR" sz="1600" dirty="0" smtClean="0"/>
              <a:t>	Cada jogador faz o melhor que pode em função das ações de seus oponentes;</a:t>
            </a:r>
          </a:p>
          <a:p>
            <a:pPr algn="just"/>
            <a:r>
              <a:rPr lang="pt-BR" sz="1600" b="1" dirty="0" smtClean="0"/>
              <a:t>B)</a:t>
            </a:r>
            <a:r>
              <a:rPr lang="pt-BR" sz="1600" dirty="0" smtClean="0"/>
              <a:t>	Cada jogador maximiza o ganho mínimo que pode ser obtido no jogo;</a:t>
            </a:r>
          </a:p>
          <a:p>
            <a:pPr algn="just"/>
            <a:r>
              <a:rPr lang="pt-BR" sz="1600" b="1" dirty="0" smtClean="0"/>
              <a:t>C)</a:t>
            </a:r>
            <a:r>
              <a:rPr lang="pt-BR" sz="1600" dirty="0" smtClean="0"/>
              <a:t>	Cada jogador responde de forma igual às prévias jogadas do oponente, cooperando com os oponentes que cooperam e retaliando os que não o fazem;</a:t>
            </a:r>
          </a:p>
          <a:p>
            <a:pPr algn="just"/>
            <a:r>
              <a:rPr lang="pt-BR" sz="1600" b="1" dirty="0" smtClean="0"/>
              <a:t>D)</a:t>
            </a:r>
            <a:r>
              <a:rPr lang="pt-BR" sz="1600" dirty="0" smtClean="0"/>
              <a:t>	Cada jogador escolhe após a movimentação do líder;</a:t>
            </a:r>
          </a:p>
          <a:p>
            <a:pPr algn="just"/>
            <a:r>
              <a:rPr lang="pt-BR" sz="1600" b="1" dirty="0" smtClean="0"/>
              <a:t>E)	</a:t>
            </a:r>
            <a:r>
              <a:rPr lang="pt-BR" sz="1600" dirty="0" smtClean="0"/>
              <a:t>Cada jogador responde às condições da procura.</a:t>
            </a:r>
          </a:p>
          <a:p>
            <a:pPr algn="just"/>
            <a:endParaRPr lang="pt-BR" sz="1600" dirty="0" smtClean="0"/>
          </a:p>
          <a:p>
            <a:pPr algn="just"/>
            <a:endParaRPr lang="pt-BR" sz="1600" dirty="0" smtClean="0"/>
          </a:p>
          <a:p>
            <a:pPr algn="just"/>
            <a:r>
              <a:rPr lang="pt-BR" sz="1600" b="1" dirty="0" smtClean="0"/>
              <a:t>Pergunta 05: Um equilíbrio de Nash é obtido quando:</a:t>
            </a:r>
          </a:p>
          <a:p>
            <a:pPr algn="just"/>
            <a:r>
              <a:rPr lang="pt-BR" sz="1600" b="1" dirty="0" smtClean="0"/>
              <a:t>A)</a:t>
            </a:r>
            <a:r>
              <a:rPr lang="pt-BR" sz="1600" dirty="0" smtClean="0"/>
              <a:t>	todos concordam com a distribuição de ganhos do jogo, dadas as escolhas de todos os outros jogadores.</a:t>
            </a:r>
          </a:p>
          <a:p>
            <a:pPr algn="just"/>
            <a:r>
              <a:rPr lang="pt-BR" sz="1600" b="1" dirty="0" smtClean="0"/>
              <a:t>B)</a:t>
            </a:r>
            <a:r>
              <a:rPr lang="pt-BR" sz="1600" dirty="0" smtClean="0"/>
              <a:t>	se atinge um impasse na distribuição de ganhos do jogo</a:t>
            </a:r>
          </a:p>
          <a:p>
            <a:pPr algn="just"/>
            <a:r>
              <a:rPr lang="pt-BR" sz="1600" b="1" dirty="0" smtClean="0"/>
              <a:t>C)</a:t>
            </a:r>
            <a:r>
              <a:rPr lang="pt-BR" sz="1600" dirty="0" smtClean="0"/>
              <a:t>	cada um dos jogadores faz uma escolha ótima, dadas as escolhas de todos os outros jogadores.</a:t>
            </a:r>
          </a:p>
          <a:p>
            <a:pPr algn="just"/>
            <a:r>
              <a:rPr lang="pt-BR" sz="1600" b="1" dirty="0" smtClean="0"/>
              <a:t>D)	</a:t>
            </a:r>
            <a:r>
              <a:rPr lang="pt-BR" sz="1600" dirty="0" smtClean="0"/>
              <a:t>a escolha de um dos jogadores domina a escolha do outro.</a:t>
            </a:r>
          </a:p>
          <a:p>
            <a:pPr algn="just"/>
            <a:r>
              <a:rPr lang="pt-BR" sz="1600" b="1" dirty="0" smtClean="0"/>
              <a:t>E)</a:t>
            </a:r>
            <a:r>
              <a:rPr lang="pt-BR" sz="1600" dirty="0" smtClean="0"/>
              <a:t>	não existem escolhas ótimas acessíveis aos jogadores.</a:t>
            </a:r>
            <a:endParaRPr lang="pt-BR" sz="1600" dirty="0"/>
          </a:p>
        </p:txBody>
      </p:sp>
      <p:sp>
        <p:nvSpPr>
          <p:cNvPr id="12" name="Retângulo 11"/>
          <p:cNvSpPr/>
          <p:nvPr/>
        </p:nvSpPr>
        <p:spPr>
          <a:xfrm>
            <a:off x="6773127" y="2362200"/>
            <a:ext cx="2094997" cy="369332"/>
          </a:xfrm>
          <a:prstGeom prst="rect">
            <a:avLst/>
          </a:prstGeom>
        </p:spPr>
        <p:txBody>
          <a:bodyPr wrap="none">
            <a:spAutoFit/>
          </a:bodyPr>
          <a:lstStyle/>
          <a:p>
            <a:r>
              <a:rPr lang="pt-BR" b="1" dirty="0" smtClean="0"/>
              <a:t>GABARITO: LETRA A</a:t>
            </a:r>
            <a:endParaRPr lang="pt-BR" dirty="0"/>
          </a:p>
        </p:txBody>
      </p:sp>
      <p:sp>
        <p:nvSpPr>
          <p:cNvPr id="13" name="Retângulo 12"/>
          <p:cNvSpPr/>
          <p:nvPr/>
        </p:nvSpPr>
        <p:spPr>
          <a:xfrm>
            <a:off x="6853664" y="4525655"/>
            <a:ext cx="2077364" cy="369332"/>
          </a:xfrm>
          <a:prstGeom prst="rect">
            <a:avLst/>
          </a:prstGeom>
        </p:spPr>
        <p:txBody>
          <a:bodyPr wrap="none">
            <a:spAutoFit/>
          </a:bodyPr>
          <a:lstStyle/>
          <a:p>
            <a:r>
              <a:rPr lang="pt-BR" b="1" dirty="0" smtClean="0"/>
              <a:t>GABARITO: LETRA C</a:t>
            </a:r>
            <a:endParaRPr lang="pt-BR" dirty="0"/>
          </a:p>
        </p:txBody>
      </p:sp>
    </p:spTree>
    <p:extLst>
      <p:ext uri="{BB962C8B-B14F-4D97-AF65-F5344CB8AC3E}">
        <p14:creationId xmlns="" xmlns:p14="http://schemas.microsoft.com/office/powerpoint/2010/main" val="7838449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ixaDeTexto 11"/>
          <p:cNvSpPr txBox="1"/>
          <p:nvPr/>
        </p:nvSpPr>
        <p:spPr>
          <a:xfrm>
            <a:off x="35496" y="16808"/>
            <a:ext cx="6408738" cy="461962"/>
          </a:xfrm>
          <a:prstGeom prst="rect">
            <a:avLst/>
          </a:prstGeom>
          <a:noFill/>
        </p:spPr>
        <p:txBody>
          <a:bodyPr>
            <a:spAutoFit/>
          </a:bodyPr>
          <a:lstStyle/>
          <a:p>
            <a:pPr fontAlgn="auto">
              <a:spcBef>
                <a:spcPts val="0"/>
              </a:spcBef>
              <a:spcAft>
                <a:spcPts val="0"/>
              </a:spcAft>
              <a:defRPr/>
            </a:pPr>
            <a:r>
              <a:rPr lang="pt-BR" sz="2400" b="1" dirty="0">
                <a:solidFill>
                  <a:schemeClr val="bg1"/>
                </a:solidFill>
                <a:latin typeface="+mj-lt"/>
                <a:cs typeface="Arial" pitchFamily="34" charset="0"/>
              </a:rPr>
              <a:t> ACESSO AO MATERIAL DE APOIO À DISCIPLINA</a:t>
            </a:r>
          </a:p>
        </p:txBody>
      </p:sp>
      <p:sp>
        <p:nvSpPr>
          <p:cNvPr id="13" name="Retângulo 12"/>
          <p:cNvSpPr/>
          <p:nvPr/>
        </p:nvSpPr>
        <p:spPr>
          <a:xfrm>
            <a:off x="0" y="4907757"/>
            <a:ext cx="3708400" cy="307777"/>
          </a:xfrm>
          <a:prstGeom prst="rect">
            <a:avLst/>
          </a:prstGeom>
        </p:spPr>
        <p:txBody>
          <a:bodyPr>
            <a:spAutoFit/>
          </a:bodyPr>
          <a:lstStyle/>
          <a:p>
            <a:pPr algn="ctr">
              <a:spcBef>
                <a:spcPct val="20000"/>
              </a:spcBef>
              <a:buClr>
                <a:srgbClr val="2B4475"/>
              </a:buClr>
              <a:buFontTx/>
              <a:buNone/>
              <a:defRPr/>
            </a:pPr>
            <a:r>
              <a:rPr lang="pt-BR" sz="1400" b="1" kern="0" dirty="0">
                <a:solidFill>
                  <a:schemeClr val="bg1"/>
                </a:solidFill>
                <a:effectLst>
                  <a:outerShdw blurRad="38100" dist="38100" dir="2700000" algn="tl">
                    <a:srgbClr val="000000">
                      <a:alpha val="43137"/>
                    </a:srgbClr>
                  </a:outerShdw>
                </a:effectLst>
              </a:rPr>
              <a:t>Prof. Adm. </a:t>
            </a:r>
            <a:r>
              <a:rPr lang="pt-BR" sz="1400" b="1" i="1" kern="0" dirty="0">
                <a:solidFill>
                  <a:schemeClr val="bg1"/>
                </a:solidFill>
                <a:effectLst>
                  <a:outerShdw blurRad="38100" dist="38100" dir="2700000" algn="tl">
                    <a:srgbClr val="000000">
                      <a:alpha val="43137"/>
                    </a:srgbClr>
                  </a:outerShdw>
                </a:effectLst>
              </a:rPr>
              <a:t>Msc</a:t>
            </a:r>
            <a:r>
              <a:rPr lang="pt-BR" sz="1400" b="1" kern="0" dirty="0">
                <a:solidFill>
                  <a:schemeClr val="bg1"/>
                </a:solidFill>
                <a:effectLst>
                  <a:outerShdw blurRad="38100" dist="38100" dir="2700000" algn="tl">
                    <a:srgbClr val="000000">
                      <a:alpha val="43137"/>
                    </a:srgbClr>
                  </a:outerShdw>
                </a:effectLst>
              </a:rPr>
              <a:t>. Luiz Cláudio Brites Lobato</a:t>
            </a:r>
          </a:p>
        </p:txBody>
      </p:sp>
      <p:sp>
        <p:nvSpPr>
          <p:cNvPr id="15" name="CaixaDeTexto 14"/>
          <p:cNvSpPr txBox="1"/>
          <p:nvPr/>
        </p:nvSpPr>
        <p:spPr>
          <a:xfrm>
            <a:off x="24816" y="778106"/>
            <a:ext cx="4032250" cy="1538883"/>
          </a:xfrm>
          <a:prstGeom prst="rect">
            <a:avLst/>
          </a:prstGeom>
          <a:noFill/>
        </p:spPr>
        <p:txBody>
          <a:bodyPr>
            <a:spAutoFit/>
          </a:bodyPr>
          <a:lstStyle/>
          <a:p>
            <a:pPr fontAlgn="auto">
              <a:spcBef>
                <a:spcPts val="0"/>
              </a:spcBef>
              <a:spcAft>
                <a:spcPts val="0"/>
              </a:spcAft>
              <a:defRPr/>
            </a:pPr>
            <a:r>
              <a:rPr lang="pt-BR" sz="2400" b="1" dirty="0">
                <a:solidFill>
                  <a:schemeClr val="bg1"/>
                </a:solidFill>
                <a:latin typeface="+mj-lt"/>
                <a:cs typeface="Arial" pitchFamily="34" charset="0"/>
              </a:rPr>
              <a:t> </a:t>
            </a:r>
            <a:r>
              <a:rPr lang="pt-BR" sz="2400" b="1" u="sng" dirty="0">
                <a:solidFill>
                  <a:schemeClr val="tx2"/>
                </a:solidFill>
                <a:effectLst>
                  <a:outerShdw blurRad="38100" dist="38100" dir="2700000" algn="tl">
                    <a:srgbClr val="000000">
                      <a:alpha val="43137"/>
                    </a:srgbClr>
                  </a:outerShdw>
                </a:effectLst>
                <a:latin typeface="+mj-lt"/>
                <a:cs typeface="Arial" pitchFamily="34" charset="0"/>
              </a:rPr>
              <a:t>NO SAVA </a:t>
            </a:r>
          </a:p>
          <a:p>
            <a:pPr fontAlgn="auto">
              <a:spcBef>
                <a:spcPts val="0"/>
              </a:spcBef>
              <a:spcAft>
                <a:spcPts val="0"/>
              </a:spcAft>
              <a:defRPr/>
            </a:pPr>
            <a:endParaRPr lang="pt-BR" sz="1000" b="1" dirty="0">
              <a:solidFill>
                <a:schemeClr val="tx2"/>
              </a:solidFill>
              <a:latin typeface="+mj-lt"/>
              <a:cs typeface="Arial" pitchFamily="34" charset="0"/>
            </a:endParaRPr>
          </a:p>
          <a:p>
            <a:pPr fontAlgn="auto">
              <a:spcBef>
                <a:spcPts val="0"/>
              </a:spcBef>
              <a:spcAft>
                <a:spcPts val="0"/>
              </a:spcAft>
              <a:defRPr/>
            </a:pPr>
            <a:r>
              <a:rPr lang="pt-BR" sz="2000" b="1" dirty="0">
                <a:solidFill>
                  <a:schemeClr val="tx2"/>
                </a:solidFill>
                <a:latin typeface="+mj-lt"/>
                <a:cs typeface="Arial" pitchFamily="34" charset="0"/>
              </a:rPr>
              <a:t>AMBIENTE DE APOIO VIRTUAL</a:t>
            </a:r>
          </a:p>
          <a:p>
            <a:pPr fontAlgn="auto">
              <a:spcBef>
                <a:spcPts val="0"/>
              </a:spcBef>
              <a:spcAft>
                <a:spcPts val="0"/>
              </a:spcAft>
              <a:defRPr/>
            </a:pPr>
            <a:endParaRPr lang="pt-BR" sz="2000" b="1" dirty="0" smtClean="0">
              <a:solidFill>
                <a:schemeClr val="tx2"/>
              </a:solidFill>
              <a:latin typeface="+mj-lt"/>
              <a:cs typeface="Arial" pitchFamily="34" charset="0"/>
            </a:endParaRPr>
          </a:p>
          <a:p>
            <a:pPr fontAlgn="auto">
              <a:spcBef>
                <a:spcPts val="0"/>
              </a:spcBef>
              <a:spcAft>
                <a:spcPts val="0"/>
              </a:spcAft>
              <a:defRPr/>
            </a:pPr>
            <a:r>
              <a:rPr lang="pt-BR" sz="2000" b="1" dirty="0" smtClean="0">
                <a:solidFill>
                  <a:schemeClr val="tx2"/>
                </a:solidFill>
                <a:latin typeface="+mj-lt"/>
                <a:cs typeface="Arial" pitchFamily="34" charset="0"/>
              </a:rPr>
              <a:t>NA </a:t>
            </a:r>
            <a:r>
              <a:rPr lang="pt-BR" sz="2000" b="1" dirty="0">
                <a:solidFill>
                  <a:schemeClr val="tx2"/>
                </a:solidFill>
                <a:latin typeface="+mj-lt"/>
                <a:cs typeface="Arial" pitchFamily="34" charset="0"/>
              </a:rPr>
              <a:t>PASTA DO PROFESSOR</a:t>
            </a:r>
          </a:p>
        </p:txBody>
      </p:sp>
      <p:pic>
        <p:nvPicPr>
          <p:cNvPr id="16" name="Picture 6"/>
          <p:cNvPicPr>
            <a:picLocks noChangeAspect="1" noChangeArrowheads="1"/>
          </p:cNvPicPr>
          <p:nvPr/>
        </p:nvPicPr>
        <p:blipFill>
          <a:blip r:embed="rId2" cstate="print"/>
          <a:srcRect/>
          <a:stretch>
            <a:fillRect/>
          </a:stretch>
        </p:blipFill>
        <p:spPr bwMode="auto">
          <a:xfrm>
            <a:off x="170844" y="2571425"/>
            <a:ext cx="4226342" cy="2398654"/>
          </a:xfrm>
          <a:prstGeom prst="rect">
            <a:avLst/>
          </a:prstGeom>
          <a:noFill/>
          <a:ln w="9525">
            <a:noFill/>
            <a:miter lim="800000"/>
            <a:headEnd/>
            <a:tailEnd/>
          </a:ln>
        </p:spPr>
      </p:pic>
      <p:sp>
        <p:nvSpPr>
          <p:cNvPr id="17" name="Seta para a direita 16"/>
          <p:cNvSpPr/>
          <p:nvPr/>
        </p:nvSpPr>
        <p:spPr>
          <a:xfrm>
            <a:off x="3154680" y="1478280"/>
            <a:ext cx="899743" cy="533400"/>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8" name="Seta para baixo 17"/>
          <p:cNvSpPr/>
          <p:nvPr/>
        </p:nvSpPr>
        <p:spPr>
          <a:xfrm>
            <a:off x="900113" y="2258696"/>
            <a:ext cx="540067" cy="1008062"/>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pic>
        <p:nvPicPr>
          <p:cNvPr id="19" name="Picture 2"/>
          <p:cNvPicPr>
            <a:picLocks noChangeAspect="1" noChangeArrowheads="1"/>
          </p:cNvPicPr>
          <p:nvPr/>
        </p:nvPicPr>
        <p:blipFill>
          <a:blip r:embed="rId3" cstate="print"/>
          <a:srcRect/>
          <a:stretch>
            <a:fillRect/>
          </a:stretch>
        </p:blipFill>
        <p:spPr bwMode="auto">
          <a:xfrm>
            <a:off x="4107763" y="816206"/>
            <a:ext cx="4895636" cy="3437714"/>
          </a:xfrm>
          <a:prstGeom prst="rect">
            <a:avLst/>
          </a:prstGeom>
          <a:noFill/>
          <a:ln w="9525">
            <a:noFill/>
            <a:miter lim="800000"/>
            <a:headEnd/>
            <a:tailEnd/>
          </a:ln>
        </p:spPr>
      </p:pic>
      <p:pic>
        <p:nvPicPr>
          <p:cNvPr id="14" name="Picture 2"/>
          <p:cNvPicPr>
            <a:picLocks noChangeAspect="1" noChangeArrowheads="1"/>
          </p:cNvPicPr>
          <p:nvPr/>
        </p:nvPicPr>
        <p:blipFill>
          <a:blip r:embed="rId4" cstate="print"/>
          <a:srcRect/>
          <a:stretch>
            <a:fillRect/>
          </a:stretch>
        </p:blipFill>
        <p:spPr bwMode="auto">
          <a:xfrm>
            <a:off x="7373609" y="3750375"/>
            <a:ext cx="1690750" cy="1201290"/>
          </a:xfrm>
          <a:prstGeom prst="rect">
            <a:avLst/>
          </a:prstGeom>
          <a:noFill/>
          <a:ln w="9525">
            <a:noFill/>
            <a:miter lim="800000"/>
            <a:headEnd/>
            <a:tailEnd/>
          </a:ln>
          <a:effectLst/>
        </p:spPr>
      </p:pic>
      <p:pic>
        <p:nvPicPr>
          <p:cNvPr id="20" name="Picture 3"/>
          <p:cNvPicPr>
            <a:picLocks noChangeAspect="1" noChangeArrowheads="1"/>
          </p:cNvPicPr>
          <p:nvPr/>
        </p:nvPicPr>
        <p:blipFill>
          <a:blip r:embed="rId5"/>
          <a:srcRect/>
          <a:stretch>
            <a:fillRect/>
          </a:stretch>
        </p:blipFill>
        <p:spPr bwMode="auto">
          <a:xfrm>
            <a:off x="5540626" y="4212117"/>
            <a:ext cx="1018439" cy="672303"/>
          </a:xfrm>
          <a:prstGeom prst="rect">
            <a:avLst/>
          </a:prstGeom>
          <a:noFill/>
          <a:ln w="9525">
            <a:noFill/>
            <a:miter lim="800000"/>
            <a:headEnd/>
            <a:tailEnd/>
          </a:ln>
        </p:spPr>
      </p:pic>
      <p:pic>
        <p:nvPicPr>
          <p:cNvPr id="21" name="Picture 5"/>
          <p:cNvPicPr>
            <a:picLocks noChangeAspect="1" noChangeArrowheads="1"/>
          </p:cNvPicPr>
          <p:nvPr/>
        </p:nvPicPr>
        <p:blipFill>
          <a:blip r:embed="rId6"/>
          <a:srcRect/>
          <a:stretch>
            <a:fillRect/>
          </a:stretch>
        </p:blipFill>
        <p:spPr bwMode="auto">
          <a:xfrm>
            <a:off x="4584907" y="4212117"/>
            <a:ext cx="891967" cy="665647"/>
          </a:xfrm>
          <a:prstGeom prst="rect">
            <a:avLst/>
          </a:prstGeom>
          <a:noFill/>
          <a:ln w="9525">
            <a:noFill/>
            <a:miter lim="800000"/>
            <a:headEnd/>
            <a:tailEnd/>
          </a:ln>
        </p:spPr>
      </p:pic>
      <p:pic>
        <p:nvPicPr>
          <p:cNvPr id="22" name="Picture 2"/>
          <p:cNvPicPr>
            <a:picLocks noChangeAspect="1" noChangeArrowheads="1"/>
          </p:cNvPicPr>
          <p:nvPr/>
        </p:nvPicPr>
        <p:blipFill>
          <a:blip r:embed="rId7"/>
          <a:srcRect/>
          <a:stretch>
            <a:fillRect/>
          </a:stretch>
        </p:blipFill>
        <p:spPr bwMode="auto">
          <a:xfrm>
            <a:off x="6612405" y="4305987"/>
            <a:ext cx="665647" cy="645678"/>
          </a:xfrm>
          <a:prstGeom prst="rect">
            <a:avLst/>
          </a:prstGeom>
          <a:noFill/>
          <a:ln w="9525">
            <a:noFill/>
            <a:miter lim="800000"/>
            <a:headEnd/>
            <a:tailEnd/>
          </a:ln>
        </p:spPr>
      </p:pic>
      <p:sp>
        <p:nvSpPr>
          <p:cNvPr id="23" name="Retângulo 22"/>
          <p:cNvSpPr/>
          <p:nvPr/>
        </p:nvSpPr>
        <p:spPr>
          <a:xfrm>
            <a:off x="-1" y="354541"/>
            <a:ext cx="6559065" cy="369332"/>
          </a:xfrm>
          <a:prstGeom prst="rect">
            <a:avLst/>
          </a:prstGeom>
        </p:spPr>
        <p:txBody>
          <a:bodyPr wrap="square">
            <a:spAutoFit/>
          </a:bodyPr>
          <a:lstStyle/>
          <a:p>
            <a:r>
              <a:rPr lang="pt-BR" b="1" u="sng" dirty="0" smtClean="0">
                <a:solidFill>
                  <a:srgbClr val="FDFDFD"/>
                </a:solidFill>
                <a:effectLst>
                  <a:outerShdw blurRad="38100" dist="38100" dir="2700000" algn="tl">
                    <a:srgbClr val="000000">
                      <a:alpha val="43137"/>
                    </a:srgbClr>
                  </a:outerShdw>
                </a:effectLst>
                <a:cs typeface="Arial" pitchFamily="34" charset="0"/>
              </a:rPr>
              <a:t>NO SITE DA ESTÁCIO:</a:t>
            </a:r>
            <a:r>
              <a:rPr lang="pt-BR" b="1" dirty="0" smtClean="0">
                <a:solidFill>
                  <a:srgbClr val="FDFDFD"/>
                </a:solidFill>
                <a:cs typeface="Arial" pitchFamily="34" charset="0"/>
              </a:rPr>
              <a:t> </a:t>
            </a:r>
            <a:endParaRPr lang="pt-BR" dirty="0"/>
          </a:p>
        </p:txBody>
      </p:sp>
    </p:spTree>
    <p:extLst>
      <p:ext uri="{BB962C8B-B14F-4D97-AF65-F5344CB8AC3E}">
        <p14:creationId xmlns="" xmlns:p14="http://schemas.microsoft.com/office/powerpoint/2010/main" val="277924323"/>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738188" y="1545431"/>
            <a:ext cx="4841875" cy="369332"/>
          </a:xfrm>
          <a:prstGeom prst="rect">
            <a:avLst/>
          </a:prstGeom>
        </p:spPr>
        <p:txBody>
          <a:bodyPr>
            <a:spAutoFit/>
          </a:bodyPr>
          <a:lstStyle/>
          <a:p>
            <a:pPr algn="l">
              <a:spcBef>
                <a:spcPct val="20000"/>
              </a:spcBef>
              <a:buClr>
                <a:srgbClr val="2B4475"/>
              </a:buClr>
              <a:buFontTx/>
              <a:buNone/>
              <a:defRPr/>
            </a:pPr>
            <a:r>
              <a:rPr lang="pt-BR" sz="1800" b="1" kern="0" dirty="0">
                <a:solidFill>
                  <a:srgbClr val="2B4475"/>
                </a:solidFill>
                <a:effectLst>
                  <a:outerShdw blurRad="38100" dist="38100" dir="2700000" algn="tl">
                    <a:srgbClr val="000000">
                      <a:alpha val="43137"/>
                    </a:srgbClr>
                  </a:outerShdw>
                </a:effectLst>
                <a:cs typeface="Arial" pitchFamily="34" charset="0"/>
              </a:rPr>
              <a:t>Prof. Adm. </a:t>
            </a:r>
            <a:r>
              <a:rPr lang="pt-BR" sz="1800" b="1" i="1" kern="0" dirty="0">
                <a:solidFill>
                  <a:srgbClr val="2B4475"/>
                </a:solidFill>
                <a:effectLst>
                  <a:outerShdw blurRad="38100" dist="38100" dir="2700000" algn="tl">
                    <a:srgbClr val="000000">
                      <a:alpha val="43137"/>
                    </a:srgbClr>
                  </a:outerShdw>
                </a:effectLst>
                <a:cs typeface="Arial" pitchFamily="34" charset="0"/>
              </a:rPr>
              <a:t>Msc</a:t>
            </a:r>
            <a:r>
              <a:rPr lang="pt-BR" sz="1800" b="1" kern="0" dirty="0">
                <a:solidFill>
                  <a:srgbClr val="2B4475"/>
                </a:solidFill>
                <a:effectLst>
                  <a:outerShdw blurRad="38100" dist="38100" dir="2700000" algn="tl">
                    <a:srgbClr val="000000">
                      <a:alpha val="43137"/>
                    </a:srgbClr>
                  </a:outerShdw>
                </a:effectLst>
                <a:cs typeface="Arial" pitchFamily="34" charset="0"/>
              </a:rPr>
              <a:t>. Luiz Cláudio Brites Lobato</a:t>
            </a:r>
          </a:p>
        </p:txBody>
      </p:sp>
      <p:sp>
        <p:nvSpPr>
          <p:cNvPr id="10" name="Retângulo 9"/>
          <p:cNvSpPr/>
          <p:nvPr/>
        </p:nvSpPr>
        <p:spPr>
          <a:xfrm>
            <a:off x="4762501" y="411956"/>
            <a:ext cx="3786742" cy="1323439"/>
          </a:xfrm>
          <a:prstGeom prst="rect">
            <a:avLst/>
          </a:prstGeom>
        </p:spPr>
        <p:txBody>
          <a:bodyPr wrap="none">
            <a:spAutoFit/>
          </a:bodyPr>
          <a:lstStyle/>
          <a:p>
            <a:pPr>
              <a:buFontTx/>
              <a:buNone/>
              <a:defRPr/>
            </a:pPr>
            <a:r>
              <a:rPr lang="pt-BR" sz="8000" b="1" dirty="0">
                <a:solidFill>
                  <a:srgbClr val="C00000"/>
                </a:solidFill>
                <a:effectLst>
                  <a:outerShdw blurRad="38100" dist="38100" dir="2700000" algn="tl">
                    <a:srgbClr val="000000">
                      <a:alpha val="43137"/>
                    </a:srgbClr>
                  </a:outerShdw>
                </a:effectLst>
              </a:rPr>
              <a:t>AULA </a:t>
            </a:r>
            <a:r>
              <a:rPr lang="pt-BR" sz="8000" b="1" dirty="0" smtClean="0">
                <a:solidFill>
                  <a:srgbClr val="C00000"/>
                </a:solidFill>
                <a:effectLst>
                  <a:outerShdw blurRad="38100" dist="38100" dir="2700000" algn="tl">
                    <a:srgbClr val="000000">
                      <a:alpha val="43137"/>
                    </a:srgbClr>
                  </a:outerShdw>
                </a:effectLst>
              </a:rPr>
              <a:t>02</a:t>
            </a:r>
            <a:endParaRPr lang="pt-BR" sz="8000" dirty="0">
              <a:solidFill>
                <a:srgbClr val="C00000"/>
              </a:solidFill>
            </a:endParaRPr>
          </a:p>
        </p:txBody>
      </p:sp>
      <p:pic>
        <p:nvPicPr>
          <p:cNvPr id="15366" name="Picture 2" descr="http://servicosweb.cnpq.br/wspessoa/servletrecuperafoto?tipo=1&amp;id=K4755251Z8"/>
          <p:cNvPicPr>
            <a:picLocks noChangeAspect="1" noChangeArrowheads="1"/>
          </p:cNvPicPr>
          <p:nvPr/>
        </p:nvPicPr>
        <p:blipFill>
          <a:blip r:embed="rId2"/>
          <a:srcRect/>
          <a:stretch>
            <a:fillRect/>
          </a:stretch>
        </p:blipFill>
        <p:spPr bwMode="auto">
          <a:xfrm>
            <a:off x="38100" y="1416844"/>
            <a:ext cx="717550" cy="392906"/>
          </a:xfrm>
          <a:prstGeom prst="rect">
            <a:avLst/>
          </a:prstGeom>
          <a:noFill/>
          <a:ln w="9525">
            <a:noFill/>
            <a:miter lim="800000"/>
            <a:headEnd/>
            <a:tailEnd/>
          </a:ln>
        </p:spPr>
      </p:pic>
      <p:pic>
        <p:nvPicPr>
          <p:cNvPr id="12" name="Picture 2" descr="Imagem relacionada"/>
          <p:cNvPicPr>
            <a:picLocks noChangeAspect="1" noChangeArrowheads="1"/>
          </p:cNvPicPr>
          <p:nvPr/>
        </p:nvPicPr>
        <p:blipFill>
          <a:blip r:embed="rId3"/>
          <a:srcRect/>
          <a:stretch>
            <a:fillRect/>
          </a:stretch>
        </p:blipFill>
        <p:spPr bwMode="auto">
          <a:xfrm>
            <a:off x="5814061" y="2193235"/>
            <a:ext cx="3198436" cy="2118965"/>
          </a:xfrm>
          <a:prstGeom prst="rect">
            <a:avLst/>
          </a:prstGeom>
          <a:noFill/>
        </p:spPr>
      </p:pic>
      <p:pic>
        <p:nvPicPr>
          <p:cNvPr id="13" name="Picture 3"/>
          <p:cNvPicPr>
            <a:picLocks noChangeAspect="1" noChangeArrowheads="1"/>
          </p:cNvPicPr>
          <p:nvPr/>
        </p:nvPicPr>
        <p:blipFill>
          <a:blip r:embed="rId4"/>
          <a:srcRect/>
          <a:stretch>
            <a:fillRect/>
          </a:stretch>
        </p:blipFill>
        <p:spPr bwMode="auto">
          <a:xfrm>
            <a:off x="2826068" y="2284095"/>
            <a:ext cx="1457325" cy="962025"/>
          </a:xfrm>
          <a:prstGeom prst="rect">
            <a:avLst/>
          </a:prstGeom>
          <a:noFill/>
          <a:ln w="9525">
            <a:noFill/>
            <a:miter lim="800000"/>
            <a:headEnd/>
            <a:tailEnd/>
          </a:ln>
        </p:spPr>
      </p:pic>
      <p:pic>
        <p:nvPicPr>
          <p:cNvPr id="14" name="Picture 5"/>
          <p:cNvPicPr>
            <a:picLocks noChangeAspect="1" noChangeArrowheads="1"/>
          </p:cNvPicPr>
          <p:nvPr/>
        </p:nvPicPr>
        <p:blipFill>
          <a:blip r:embed="rId5"/>
          <a:srcRect/>
          <a:stretch>
            <a:fillRect/>
          </a:stretch>
        </p:blipFill>
        <p:spPr bwMode="auto">
          <a:xfrm>
            <a:off x="1480185" y="2284572"/>
            <a:ext cx="1276350" cy="952500"/>
          </a:xfrm>
          <a:prstGeom prst="rect">
            <a:avLst/>
          </a:prstGeom>
          <a:noFill/>
          <a:ln w="9525">
            <a:noFill/>
            <a:miter lim="800000"/>
            <a:headEnd/>
            <a:tailEnd/>
          </a:ln>
        </p:spPr>
      </p:pic>
      <p:sp>
        <p:nvSpPr>
          <p:cNvPr id="15" name="Título 1"/>
          <p:cNvSpPr txBox="1">
            <a:spLocks/>
          </p:cNvSpPr>
          <p:nvPr/>
        </p:nvSpPr>
        <p:spPr>
          <a:xfrm>
            <a:off x="121920" y="1869282"/>
            <a:ext cx="5724525" cy="477678"/>
          </a:xfrm>
          <a:prstGeom prst="rect">
            <a:avLst/>
          </a:prstGeom>
        </p:spPr>
        <p:txBody>
          <a:bodyPr/>
          <a:lstStyle/>
          <a:p>
            <a:pPr algn="ctr" fontAlgn="auto">
              <a:spcAft>
                <a:spcPts val="0"/>
              </a:spcAft>
              <a:buClrTx/>
              <a:buSzTx/>
              <a:buFontTx/>
              <a:buNone/>
              <a:defRPr/>
            </a:pPr>
            <a:r>
              <a:rPr lang="pt-BR" sz="2800" b="1" dirty="0" smtClean="0">
                <a:solidFill>
                  <a:schemeClr val="tx2"/>
                </a:solidFill>
                <a:effectLst>
                  <a:outerShdw blurRad="38100" dist="38100" dir="2700000" algn="tl">
                    <a:srgbClr val="000000">
                      <a:alpha val="43137"/>
                    </a:srgbClr>
                  </a:outerShdw>
                </a:effectLst>
              </a:rPr>
              <a:t>GST1229 – Teoria dos Jogos</a:t>
            </a:r>
            <a:endParaRPr lang="pt-BR" sz="2800" b="1" dirty="0">
              <a:solidFill>
                <a:schemeClr val="tx2"/>
              </a:solidFill>
              <a:effectLst>
                <a:outerShdw blurRad="38100" dist="38100" dir="2700000" algn="tl">
                  <a:srgbClr val="000000">
                    <a:alpha val="43137"/>
                  </a:srgbClr>
                </a:outerShdw>
              </a:effectLst>
            </a:endParaRPr>
          </a:p>
        </p:txBody>
      </p:sp>
      <p:pic>
        <p:nvPicPr>
          <p:cNvPr id="16" name="Picture 2"/>
          <p:cNvPicPr>
            <a:picLocks noChangeAspect="1" noChangeArrowheads="1"/>
          </p:cNvPicPr>
          <p:nvPr/>
        </p:nvPicPr>
        <p:blipFill>
          <a:blip r:embed="rId6"/>
          <a:srcRect/>
          <a:stretch>
            <a:fillRect/>
          </a:stretch>
        </p:blipFill>
        <p:spPr bwMode="auto">
          <a:xfrm>
            <a:off x="4283393" y="2352675"/>
            <a:ext cx="952500" cy="923925"/>
          </a:xfrm>
          <a:prstGeom prst="rect">
            <a:avLst/>
          </a:prstGeom>
          <a:noFill/>
          <a:ln w="9525">
            <a:noFill/>
            <a:miter lim="800000"/>
            <a:headEnd/>
            <a:tailEnd/>
          </a:ln>
        </p:spPr>
      </p:pic>
      <p:pic>
        <p:nvPicPr>
          <p:cNvPr id="17" name="Picture 4"/>
          <p:cNvPicPr>
            <a:picLocks noChangeAspect="1" noChangeArrowheads="1"/>
          </p:cNvPicPr>
          <p:nvPr/>
        </p:nvPicPr>
        <p:blipFill>
          <a:blip r:embed="rId7"/>
          <a:srcRect/>
          <a:stretch>
            <a:fillRect/>
          </a:stretch>
        </p:blipFill>
        <p:spPr bwMode="auto">
          <a:xfrm>
            <a:off x="4540630" y="3275172"/>
            <a:ext cx="828675" cy="1047750"/>
          </a:xfrm>
          <a:prstGeom prst="rect">
            <a:avLst/>
          </a:prstGeom>
          <a:noFill/>
          <a:ln w="9525">
            <a:noFill/>
            <a:miter lim="800000"/>
            <a:headEnd/>
            <a:tailEnd/>
          </a:ln>
        </p:spPr>
      </p:pic>
      <p:pic>
        <p:nvPicPr>
          <p:cNvPr id="18" name="Picture 6"/>
          <p:cNvPicPr>
            <a:picLocks noChangeAspect="1" noChangeArrowheads="1"/>
          </p:cNvPicPr>
          <p:nvPr/>
        </p:nvPicPr>
        <p:blipFill>
          <a:blip r:embed="rId8"/>
          <a:srcRect/>
          <a:stretch>
            <a:fillRect/>
          </a:stretch>
        </p:blipFill>
        <p:spPr bwMode="auto">
          <a:xfrm>
            <a:off x="3214688" y="3151823"/>
            <a:ext cx="1247775" cy="1143000"/>
          </a:xfrm>
          <a:prstGeom prst="rect">
            <a:avLst/>
          </a:prstGeom>
          <a:noFill/>
          <a:ln w="9525">
            <a:noFill/>
            <a:miter lim="800000"/>
            <a:headEnd/>
            <a:tailEnd/>
          </a:ln>
        </p:spPr>
      </p:pic>
      <p:pic>
        <p:nvPicPr>
          <p:cNvPr id="19" name="Picture 7"/>
          <p:cNvPicPr>
            <a:picLocks noChangeAspect="1" noChangeArrowheads="1"/>
          </p:cNvPicPr>
          <p:nvPr/>
        </p:nvPicPr>
        <p:blipFill>
          <a:blip r:embed="rId9"/>
          <a:srcRect/>
          <a:stretch>
            <a:fillRect/>
          </a:stretch>
        </p:blipFill>
        <p:spPr bwMode="auto">
          <a:xfrm>
            <a:off x="1441133" y="3300525"/>
            <a:ext cx="1095375" cy="1000125"/>
          </a:xfrm>
          <a:prstGeom prst="rect">
            <a:avLst/>
          </a:prstGeom>
          <a:noFill/>
          <a:ln w="9525">
            <a:noFill/>
            <a:miter lim="800000"/>
            <a:headEnd/>
            <a:tailEnd/>
          </a:ln>
        </p:spPr>
      </p:pic>
      <p:pic>
        <p:nvPicPr>
          <p:cNvPr id="20" name="Picture 8"/>
          <p:cNvPicPr>
            <a:picLocks noChangeAspect="1" noChangeArrowheads="1"/>
          </p:cNvPicPr>
          <p:nvPr/>
        </p:nvPicPr>
        <p:blipFill>
          <a:blip r:embed="rId10"/>
          <a:srcRect/>
          <a:stretch>
            <a:fillRect/>
          </a:stretch>
        </p:blipFill>
        <p:spPr bwMode="auto">
          <a:xfrm>
            <a:off x="122873" y="3423285"/>
            <a:ext cx="1285875" cy="981075"/>
          </a:xfrm>
          <a:prstGeom prst="rect">
            <a:avLst/>
          </a:prstGeom>
          <a:noFill/>
          <a:ln w="9525">
            <a:noFill/>
            <a:miter lim="800000"/>
            <a:headEnd/>
            <a:tailEnd/>
          </a:ln>
        </p:spPr>
      </p:pic>
      <p:pic>
        <p:nvPicPr>
          <p:cNvPr id="21" name="Picture 9"/>
          <p:cNvPicPr>
            <a:picLocks noChangeAspect="1" noChangeArrowheads="1"/>
          </p:cNvPicPr>
          <p:nvPr/>
        </p:nvPicPr>
        <p:blipFill>
          <a:blip r:embed="rId11"/>
          <a:srcRect/>
          <a:stretch>
            <a:fillRect/>
          </a:stretch>
        </p:blipFill>
        <p:spPr bwMode="auto">
          <a:xfrm>
            <a:off x="2521268" y="3228023"/>
            <a:ext cx="809625" cy="1028700"/>
          </a:xfrm>
          <a:prstGeom prst="rect">
            <a:avLst/>
          </a:prstGeom>
          <a:noFill/>
          <a:ln w="9525">
            <a:noFill/>
            <a:miter lim="800000"/>
            <a:headEnd/>
            <a:tailEnd/>
          </a:ln>
        </p:spPr>
      </p:pic>
      <p:pic>
        <p:nvPicPr>
          <p:cNvPr id="22" name="Picture 10"/>
          <p:cNvPicPr>
            <a:picLocks noChangeAspect="1" noChangeArrowheads="1"/>
          </p:cNvPicPr>
          <p:nvPr/>
        </p:nvPicPr>
        <p:blipFill>
          <a:blip r:embed="rId12"/>
          <a:srcRect/>
          <a:stretch>
            <a:fillRect/>
          </a:stretch>
        </p:blipFill>
        <p:spPr bwMode="auto">
          <a:xfrm>
            <a:off x="142875" y="2301240"/>
            <a:ext cx="1314450" cy="10763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4"/>
          <p:cNvPicPr>
            <a:picLocks noChangeAspect="1" noChangeArrowheads="1"/>
          </p:cNvPicPr>
          <p:nvPr/>
        </p:nvPicPr>
        <p:blipFill>
          <a:blip r:embed="rId2"/>
          <a:srcRect/>
          <a:stretch>
            <a:fillRect/>
          </a:stretch>
        </p:blipFill>
        <p:spPr bwMode="auto">
          <a:xfrm rot="5400000">
            <a:off x="258755" y="3706442"/>
            <a:ext cx="1112528" cy="1406645"/>
          </a:xfrm>
          <a:prstGeom prst="rect">
            <a:avLst/>
          </a:prstGeom>
          <a:noFill/>
          <a:ln w="9525">
            <a:noFill/>
            <a:miter lim="800000"/>
            <a:headEnd/>
            <a:tailEnd/>
          </a:ln>
        </p:spPr>
      </p:pic>
      <p:pic>
        <p:nvPicPr>
          <p:cNvPr id="56" name="Picture 3"/>
          <p:cNvPicPr>
            <a:picLocks noChangeAspect="1" noChangeArrowheads="1"/>
          </p:cNvPicPr>
          <p:nvPr/>
        </p:nvPicPr>
        <p:blipFill>
          <a:blip r:embed="rId3"/>
          <a:srcRect/>
          <a:stretch>
            <a:fillRect/>
          </a:stretch>
        </p:blipFill>
        <p:spPr bwMode="auto">
          <a:xfrm>
            <a:off x="2649927" y="3802380"/>
            <a:ext cx="1684825" cy="1112205"/>
          </a:xfrm>
          <a:prstGeom prst="rect">
            <a:avLst/>
          </a:prstGeom>
          <a:noFill/>
          <a:ln w="9525">
            <a:noFill/>
            <a:miter lim="800000"/>
            <a:headEnd/>
            <a:tailEnd/>
          </a:ln>
        </p:spPr>
      </p:pic>
      <p:pic>
        <p:nvPicPr>
          <p:cNvPr id="57" name="Picture 7"/>
          <p:cNvPicPr>
            <a:picLocks noChangeAspect="1" noChangeArrowheads="1"/>
          </p:cNvPicPr>
          <p:nvPr/>
        </p:nvPicPr>
        <p:blipFill>
          <a:blip r:embed="rId4"/>
          <a:srcRect/>
          <a:stretch>
            <a:fillRect/>
          </a:stretch>
        </p:blipFill>
        <p:spPr bwMode="auto">
          <a:xfrm>
            <a:off x="5080149" y="3494384"/>
            <a:ext cx="1555458" cy="1420201"/>
          </a:xfrm>
          <a:prstGeom prst="rect">
            <a:avLst/>
          </a:prstGeom>
          <a:noFill/>
          <a:ln w="9525">
            <a:noFill/>
            <a:miter lim="800000"/>
            <a:headEnd/>
            <a:tailEnd/>
          </a:ln>
        </p:spPr>
      </p:pic>
      <p:pic>
        <p:nvPicPr>
          <p:cNvPr id="4" name="Picture 2"/>
          <p:cNvPicPr>
            <a:picLocks noChangeAspect="1" noChangeArrowheads="1"/>
          </p:cNvPicPr>
          <p:nvPr/>
        </p:nvPicPr>
        <p:blipFill>
          <a:blip r:embed="rId5" cstate="print"/>
          <a:srcRect/>
          <a:stretch>
            <a:fillRect/>
          </a:stretch>
        </p:blipFill>
        <p:spPr bwMode="auto">
          <a:xfrm>
            <a:off x="8336280" y="681752"/>
            <a:ext cx="769619" cy="546820"/>
          </a:xfrm>
          <a:prstGeom prst="rect">
            <a:avLst/>
          </a:prstGeom>
          <a:noFill/>
          <a:ln w="9525">
            <a:noFill/>
            <a:miter lim="800000"/>
            <a:headEnd/>
            <a:tailEnd/>
          </a:ln>
          <a:effectLst/>
        </p:spPr>
      </p:pic>
      <p:sp>
        <p:nvSpPr>
          <p:cNvPr id="6" name="CaixaDeTexto 5"/>
          <p:cNvSpPr txBox="1"/>
          <p:nvPr/>
        </p:nvSpPr>
        <p:spPr>
          <a:xfrm>
            <a:off x="375047" y="748593"/>
            <a:ext cx="1415131" cy="338554"/>
          </a:xfrm>
          <a:prstGeom prst="rect">
            <a:avLst/>
          </a:prstGeom>
          <a:noFill/>
        </p:spPr>
        <p:txBody>
          <a:bodyPr wrap="none" rtlCol="0">
            <a:spAutoFit/>
          </a:bodyPr>
          <a:lstStyle/>
          <a:p>
            <a:r>
              <a:rPr lang="pt-BR" sz="1600" b="1" dirty="0" smtClean="0">
                <a:solidFill>
                  <a:schemeClr val="tx2"/>
                </a:solidFill>
                <a:effectLst>
                  <a:outerShdw blurRad="38100" dist="38100" dir="2700000" algn="tl">
                    <a:srgbClr val="000000">
                      <a:alpha val="43137"/>
                    </a:srgbClr>
                  </a:outerShdw>
                </a:effectLst>
              </a:rPr>
              <a:t>Ação e Reação</a:t>
            </a:r>
            <a:endParaRPr lang="pt-BR" sz="1600" b="1" dirty="0">
              <a:solidFill>
                <a:schemeClr val="tx2"/>
              </a:solidFill>
              <a:effectLst>
                <a:outerShdw blurRad="38100" dist="38100" dir="2700000" algn="tl">
                  <a:srgbClr val="000000">
                    <a:alpha val="43137"/>
                  </a:srgbClr>
                </a:outerShdw>
              </a:effectLst>
            </a:endParaRPr>
          </a:p>
        </p:txBody>
      </p:sp>
      <p:sp>
        <p:nvSpPr>
          <p:cNvPr id="8" name="Retângulo 7"/>
          <p:cNvSpPr/>
          <p:nvPr/>
        </p:nvSpPr>
        <p:spPr>
          <a:xfrm>
            <a:off x="5016" y="1524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GST 1229 – TEORIA DOS JOGOS</a:t>
            </a:r>
            <a:endParaRPr lang="pt-BR" b="1" dirty="0">
              <a:solidFill>
                <a:schemeClr val="bg1"/>
              </a:solidFill>
              <a:effectLst>
                <a:outerShdw blurRad="38100" dist="38100" dir="2700000" algn="tl">
                  <a:srgbClr val="000000">
                    <a:alpha val="43137"/>
                  </a:srgbClr>
                </a:outerShdw>
              </a:effectLst>
              <a:cs typeface="Arial" pitchFamily="34" charset="0"/>
            </a:endParaRPr>
          </a:p>
        </p:txBody>
      </p:sp>
      <p:sp>
        <p:nvSpPr>
          <p:cNvPr id="9" name="Retângulo 8"/>
          <p:cNvSpPr/>
          <p:nvPr/>
        </p:nvSpPr>
        <p:spPr>
          <a:xfrm>
            <a:off x="157416" y="33528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A TEORIA DOS JOGOS ...</a:t>
            </a:r>
            <a:endParaRPr lang="pt-BR" b="1" dirty="0">
              <a:solidFill>
                <a:schemeClr val="bg1"/>
              </a:solidFill>
              <a:effectLst>
                <a:outerShdw blurRad="38100" dist="38100" dir="2700000" algn="tl">
                  <a:srgbClr val="000000">
                    <a:alpha val="43137"/>
                  </a:srgbClr>
                </a:outerShdw>
              </a:effectLst>
              <a:cs typeface="Arial" pitchFamily="34" charset="0"/>
            </a:endParaRPr>
          </a:p>
        </p:txBody>
      </p:sp>
      <p:pic>
        <p:nvPicPr>
          <p:cNvPr id="10" name="Picture 6"/>
          <p:cNvPicPr>
            <a:picLocks noChangeAspect="1" noChangeArrowheads="1"/>
          </p:cNvPicPr>
          <p:nvPr/>
        </p:nvPicPr>
        <p:blipFill>
          <a:blip r:embed="rId6"/>
          <a:srcRect/>
          <a:stretch>
            <a:fillRect/>
          </a:stretch>
        </p:blipFill>
        <p:spPr bwMode="auto">
          <a:xfrm>
            <a:off x="7635690" y="628691"/>
            <a:ext cx="654870" cy="599881"/>
          </a:xfrm>
          <a:prstGeom prst="rect">
            <a:avLst/>
          </a:prstGeom>
          <a:noFill/>
          <a:ln w="9525">
            <a:noFill/>
            <a:miter lim="800000"/>
            <a:headEnd/>
            <a:tailEnd/>
          </a:ln>
        </p:spPr>
      </p:pic>
      <p:pic>
        <p:nvPicPr>
          <p:cNvPr id="12" name="Picture 5"/>
          <p:cNvPicPr>
            <a:picLocks noChangeAspect="1" noChangeArrowheads="1"/>
          </p:cNvPicPr>
          <p:nvPr/>
        </p:nvPicPr>
        <p:blipFill>
          <a:blip r:embed="rId7"/>
          <a:srcRect/>
          <a:stretch>
            <a:fillRect/>
          </a:stretch>
        </p:blipFill>
        <p:spPr bwMode="auto">
          <a:xfrm>
            <a:off x="6967035" y="681752"/>
            <a:ext cx="699135" cy="521743"/>
          </a:xfrm>
          <a:prstGeom prst="rect">
            <a:avLst/>
          </a:prstGeom>
          <a:noFill/>
          <a:ln w="9525">
            <a:noFill/>
            <a:miter lim="800000"/>
            <a:headEnd/>
            <a:tailEnd/>
          </a:ln>
        </p:spPr>
      </p:pic>
      <p:cxnSp>
        <p:nvCxnSpPr>
          <p:cNvPr id="16" name="Conector de seta reta 15"/>
          <p:cNvCxnSpPr/>
          <p:nvPr/>
        </p:nvCxnSpPr>
        <p:spPr>
          <a:xfrm flipV="1">
            <a:off x="7169758" y="1911336"/>
            <a:ext cx="1006502" cy="1191724"/>
          </a:xfrm>
          <a:prstGeom prst="straightConnector1">
            <a:avLst/>
          </a:prstGeom>
          <a:ln w="57150">
            <a:solidFill>
              <a:srgbClr val="213F5E"/>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17" name="Grupo 16"/>
          <p:cNvGrpSpPr/>
          <p:nvPr/>
        </p:nvGrpSpPr>
        <p:grpSpPr>
          <a:xfrm>
            <a:off x="-23681" y="1240915"/>
            <a:ext cx="2101168" cy="814709"/>
            <a:chOff x="276666" y="1851295"/>
            <a:chExt cx="2101168" cy="814709"/>
          </a:xfrm>
        </p:grpSpPr>
        <p:sp>
          <p:nvSpPr>
            <p:cNvPr id="18" name="Retângulo 17"/>
            <p:cNvSpPr/>
            <p:nvPr/>
          </p:nvSpPr>
          <p:spPr>
            <a:xfrm>
              <a:off x="276666" y="1851295"/>
              <a:ext cx="2101168" cy="415498"/>
            </a:xfrm>
            <a:prstGeom prst="rect">
              <a:avLst/>
            </a:prstGeom>
          </p:spPr>
          <p:txBody>
            <a:bodyPr wrap="square">
              <a:spAutoFit/>
            </a:bodyPr>
            <a:lstStyle/>
            <a:p>
              <a:pPr algn="ctr">
                <a:spcBef>
                  <a:spcPts val="600"/>
                </a:spcBef>
                <a:spcAft>
                  <a:spcPts val="600"/>
                </a:spcAft>
              </a:pPr>
              <a:r>
                <a:rPr lang="pt-BR" sz="1050" b="1" dirty="0">
                  <a:solidFill>
                    <a:schemeClr val="tx1">
                      <a:lumMod val="65000"/>
                      <a:lumOff val="35000"/>
                    </a:schemeClr>
                  </a:solidFill>
                </a:rPr>
                <a:t>AS AÇÕES DOS JOGADORES E SUAS </a:t>
              </a:r>
              <a:r>
                <a:rPr lang="pt-BR" sz="1050" b="1" dirty="0" smtClean="0">
                  <a:solidFill>
                    <a:schemeClr val="tx1">
                      <a:lumMod val="65000"/>
                      <a:lumOff val="35000"/>
                    </a:schemeClr>
                  </a:solidFill>
                </a:rPr>
                <a:t>CONSEQUÊNCIAS</a:t>
              </a:r>
              <a:endParaRPr lang="pt-BR" sz="1050" b="1" dirty="0">
                <a:solidFill>
                  <a:schemeClr val="tx1">
                    <a:lumMod val="65000"/>
                    <a:lumOff val="35000"/>
                  </a:schemeClr>
                </a:solidFill>
              </a:endParaRPr>
            </a:p>
          </p:txBody>
        </p:sp>
        <p:sp>
          <p:nvSpPr>
            <p:cNvPr id="19" name="Elipse 18"/>
            <p:cNvSpPr/>
            <p:nvPr/>
          </p:nvSpPr>
          <p:spPr>
            <a:xfrm>
              <a:off x="1127064" y="2340371"/>
              <a:ext cx="325633" cy="325633"/>
            </a:xfrm>
            <a:prstGeom prst="ellipse">
              <a:avLst/>
            </a:prstGeom>
            <a:solidFill>
              <a:srgbClr val="219D93"/>
            </a:solidFill>
            <a:ln w="57150">
              <a:solidFill>
                <a:srgbClr val="213F5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400" b="1" dirty="0" smtClean="0">
                  <a:solidFill>
                    <a:schemeClr val="bg1">
                      <a:lumMod val="95000"/>
                    </a:schemeClr>
                  </a:solidFill>
                </a:rPr>
                <a:t>1</a:t>
              </a:r>
              <a:endParaRPr lang="pt-BR" sz="1400" b="1" dirty="0">
                <a:solidFill>
                  <a:schemeClr val="bg1">
                    <a:lumMod val="95000"/>
                  </a:schemeClr>
                </a:solidFill>
              </a:endParaRPr>
            </a:p>
          </p:txBody>
        </p:sp>
      </p:grpSp>
      <p:grpSp>
        <p:nvGrpSpPr>
          <p:cNvPr id="20" name="Grupo 19"/>
          <p:cNvGrpSpPr/>
          <p:nvPr/>
        </p:nvGrpSpPr>
        <p:grpSpPr>
          <a:xfrm>
            <a:off x="2439124" y="1238501"/>
            <a:ext cx="1868480" cy="769973"/>
            <a:chOff x="1733697" y="1894626"/>
            <a:chExt cx="1868480" cy="769973"/>
          </a:xfrm>
        </p:grpSpPr>
        <p:sp>
          <p:nvSpPr>
            <p:cNvPr id="21" name="Retângulo 20"/>
            <p:cNvSpPr/>
            <p:nvPr/>
          </p:nvSpPr>
          <p:spPr>
            <a:xfrm>
              <a:off x="1733697" y="1894626"/>
              <a:ext cx="1868480" cy="415498"/>
            </a:xfrm>
            <a:prstGeom prst="rect">
              <a:avLst/>
            </a:prstGeom>
          </p:spPr>
          <p:txBody>
            <a:bodyPr wrap="square">
              <a:spAutoFit/>
            </a:bodyPr>
            <a:lstStyle/>
            <a:p>
              <a:pPr algn="ctr"/>
              <a:r>
                <a:rPr lang="pt-BR" sz="1050" b="1" cap="all" dirty="0">
                  <a:solidFill>
                    <a:schemeClr val="tx1">
                      <a:lumMod val="65000"/>
                      <a:lumOff val="35000"/>
                    </a:schemeClr>
                  </a:solidFill>
                </a:rPr>
                <a:t>EMPREGO DE ESTRATÉGIA EM UM JOGO SEQUENCIAL</a:t>
              </a:r>
            </a:p>
          </p:txBody>
        </p:sp>
        <p:sp>
          <p:nvSpPr>
            <p:cNvPr id="22" name="Elipse 21"/>
            <p:cNvSpPr/>
            <p:nvPr/>
          </p:nvSpPr>
          <p:spPr>
            <a:xfrm>
              <a:off x="2512194" y="2338966"/>
              <a:ext cx="325633" cy="325633"/>
            </a:xfrm>
            <a:prstGeom prst="ellipse">
              <a:avLst/>
            </a:prstGeom>
            <a:solidFill>
              <a:srgbClr val="219D93"/>
            </a:solidFill>
            <a:ln w="57150">
              <a:solidFill>
                <a:srgbClr val="213F5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400" b="1" dirty="0" smtClean="0">
                  <a:solidFill>
                    <a:schemeClr val="bg1">
                      <a:lumMod val="95000"/>
                    </a:schemeClr>
                  </a:solidFill>
                </a:rPr>
                <a:t>3</a:t>
              </a:r>
              <a:endParaRPr lang="pt-BR" sz="1400" b="1" dirty="0">
                <a:solidFill>
                  <a:schemeClr val="bg1">
                    <a:lumMod val="95000"/>
                  </a:schemeClr>
                </a:solidFill>
              </a:endParaRPr>
            </a:p>
          </p:txBody>
        </p:sp>
      </p:grpSp>
      <p:grpSp>
        <p:nvGrpSpPr>
          <p:cNvPr id="23" name="Grupo 22"/>
          <p:cNvGrpSpPr/>
          <p:nvPr/>
        </p:nvGrpSpPr>
        <p:grpSpPr>
          <a:xfrm>
            <a:off x="8062121" y="1585703"/>
            <a:ext cx="814775" cy="737466"/>
            <a:chOff x="7807194" y="2340370"/>
            <a:chExt cx="814775" cy="737466"/>
          </a:xfrm>
        </p:grpSpPr>
        <p:sp>
          <p:nvSpPr>
            <p:cNvPr id="24" name="Retângulo 23"/>
            <p:cNvSpPr/>
            <p:nvPr/>
          </p:nvSpPr>
          <p:spPr>
            <a:xfrm>
              <a:off x="7807194" y="2770059"/>
              <a:ext cx="814775" cy="307777"/>
            </a:xfrm>
            <a:prstGeom prst="rect">
              <a:avLst/>
            </a:prstGeom>
            <a:noFill/>
          </p:spPr>
          <p:txBody>
            <a:bodyPr wrap="none">
              <a:spAutoFit/>
            </a:bodyPr>
            <a:lstStyle/>
            <a:p>
              <a:pPr algn="ctr"/>
              <a:r>
                <a:rPr lang="pt-BR" sz="1400" b="1" dirty="0" smtClean="0">
                  <a:solidFill>
                    <a:srgbClr val="C00000"/>
                  </a:solidFill>
                </a:rPr>
                <a:t>AULA 03</a:t>
              </a:r>
              <a:endParaRPr lang="pt-BR" sz="1400" b="1" dirty="0">
                <a:solidFill>
                  <a:srgbClr val="C00000"/>
                </a:solidFill>
              </a:endParaRPr>
            </a:p>
          </p:txBody>
        </p:sp>
        <p:sp>
          <p:nvSpPr>
            <p:cNvPr id="25" name="Elipse 24"/>
            <p:cNvSpPr/>
            <p:nvPr/>
          </p:nvSpPr>
          <p:spPr>
            <a:xfrm>
              <a:off x="8051765" y="2340370"/>
              <a:ext cx="325633" cy="325633"/>
            </a:xfrm>
            <a:prstGeom prst="ellipse">
              <a:avLst/>
            </a:prstGeom>
            <a:solidFill>
              <a:srgbClr val="E1E202"/>
            </a:solidFill>
            <a:ln w="57150">
              <a:solidFill>
                <a:srgbClr val="213F5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400" dirty="0">
                <a:solidFill>
                  <a:schemeClr val="tx1"/>
                </a:solidFill>
              </a:endParaRPr>
            </a:p>
          </p:txBody>
        </p:sp>
      </p:grpSp>
      <p:grpSp>
        <p:nvGrpSpPr>
          <p:cNvPr id="26" name="Grupo 25"/>
          <p:cNvGrpSpPr/>
          <p:nvPr/>
        </p:nvGrpSpPr>
        <p:grpSpPr>
          <a:xfrm>
            <a:off x="1117544" y="3168751"/>
            <a:ext cx="2027702" cy="914911"/>
            <a:chOff x="1650853" y="2338966"/>
            <a:chExt cx="2027702" cy="914911"/>
          </a:xfrm>
        </p:grpSpPr>
        <p:sp>
          <p:nvSpPr>
            <p:cNvPr id="27" name="Retângulo 26"/>
            <p:cNvSpPr/>
            <p:nvPr/>
          </p:nvSpPr>
          <p:spPr>
            <a:xfrm>
              <a:off x="1650853" y="2838379"/>
              <a:ext cx="2027702" cy="415498"/>
            </a:xfrm>
            <a:prstGeom prst="rect">
              <a:avLst/>
            </a:prstGeom>
          </p:spPr>
          <p:txBody>
            <a:bodyPr wrap="square">
              <a:spAutoFit/>
            </a:bodyPr>
            <a:lstStyle/>
            <a:p>
              <a:pPr algn="ctr"/>
              <a:r>
                <a:rPr lang="pt-BR" sz="1050" b="1" cap="all" dirty="0">
                  <a:solidFill>
                    <a:schemeClr val="tx1">
                      <a:lumMod val="65000"/>
                      <a:lumOff val="35000"/>
                    </a:schemeClr>
                  </a:solidFill>
                </a:rPr>
                <a:t>EMPREGO DE ESTRATÉGIAS EM UM JOGO </a:t>
              </a:r>
              <a:r>
                <a:rPr lang="pt-BR" sz="1050" b="1" cap="all" dirty="0" smtClean="0">
                  <a:solidFill>
                    <a:schemeClr val="tx1">
                      <a:lumMod val="65000"/>
                      <a:lumOff val="35000"/>
                    </a:schemeClr>
                  </a:solidFill>
                </a:rPr>
                <a:t>SIMULTÂNEO</a:t>
              </a:r>
              <a:endParaRPr lang="pt-BR" sz="1050" b="1" cap="all" dirty="0">
                <a:solidFill>
                  <a:schemeClr val="tx1">
                    <a:lumMod val="65000"/>
                    <a:lumOff val="35000"/>
                  </a:schemeClr>
                </a:solidFill>
              </a:endParaRPr>
            </a:p>
          </p:txBody>
        </p:sp>
        <p:sp>
          <p:nvSpPr>
            <p:cNvPr id="28" name="Elipse 27"/>
            <p:cNvSpPr/>
            <p:nvPr/>
          </p:nvSpPr>
          <p:spPr>
            <a:xfrm>
              <a:off x="2512194" y="2338966"/>
              <a:ext cx="325633" cy="325633"/>
            </a:xfrm>
            <a:prstGeom prst="ellipse">
              <a:avLst/>
            </a:prstGeom>
            <a:solidFill>
              <a:srgbClr val="219D93"/>
            </a:solidFill>
            <a:ln w="57150">
              <a:solidFill>
                <a:srgbClr val="213F5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400" b="1" dirty="0" smtClean="0">
                  <a:solidFill>
                    <a:schemeClr val="bg1">
                      <a:lumMod val="95000"/>
                    </a:schemeClr>
                  </a:solidFill>
                </a:rPr>
                <a:t>2</a:t>
              </a:r>
              <a:endParaRPr lang="pt-BR" sz="1400" b="1" dirty="0">
                <a:solidFill>
                  <a:schemeClr val="bg1">
                    <a:lumMod val="95000"/>
                  </a:schemeClr>
                </a:solidFill>
              </a:endParaRPr>
            </a:p>
          </p:txBody>
        </p:sp>
      </p:grpSp>
      <p:grpSp>
        <p:nvGrpSpPr>
          <p:cNvPr id="29" name="Grupo 28"/>
          <p:cNvGrpSpPr/>
          <p:nvPr/>
        </p:nvGrpSpPr>
        <p:grpSpPr>
          <a:xfrm>
            <a:off x="3679637" y="3166443"/>
            <a:ext cx="1697216" cy="753329"/>
            <a:chOff x="1835711" y="2338966"/>
            <a:chExt cx="1697216" cy="753329"/>
          </a:xfrm>
        </p:grpSpPr>
        <p:sp>
          <p:nvSpPr>
            <p:cNvPr id="30" name="Retângulo 29"/>
            <p:cNvSpPr/>
            <p:nvPr/>
          </p:nvSpPr>
          <p:spPr>
            <a:xfrm>
              <a:off x="1835711" y="2838379"/>
              <a:ext cx="1697216" cy="253916"/>
            </a:xfrm>
            <a:prstGeom prst="rect">
              <a:avLst/>
            </a:prstGeom>
          </p:spPr>
          <p:txBody>
            <a:bodyPr wrap="square">
              <a:spAutoFit/>
            </a:bodyPr>
            <a:lstStyle/>
            <a:p>
              <a:pPr algn="ctr"/>
              <a:r>
                <a:rPr lang="pt-BR" sz="1050" b="1" cap="all" dirty="0">
                  <a:solidFill>
                    <a:schemeClr val="tx1">
                      <a:lumMod val="65000"/>
                      <a:lumOff val="35000"/>
                    </a:schemeClr>
                  </a:solidFill>
                </a:rPr>
                <a:t>ÁRVORE DE DECISÃO</a:t>
              </a:r>
            </a:p>
          </p:txBody>
        </p:sp>
        <p:sp>
          <p:nvSpPr>
            <p:cNvPr id="31" name="Elipse 30"/>
            <p:cNvSpPr/>
            <p:nvPr/>
          </p:nvSpPr>
          <p:spPr>
            <a:xfrm>
              <a:off x="2512194" y="2338966"/>
              <a:ext cx="325633" cy="325633"/>
            </a:xfrm>
            <a:prstGeom prst="ellipse">
              <a:avLst/>
            </a:prstGeom>
            <a:solidFill>
              <a:srgbClr val="219D93"/>
            </a:solidFill>
            <a:ln w="57150">
              <a:solidFill>
                <a:srgbClr val="213F5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400" b="1" dirty="0" smtClean="0">
                  <a:solidFill>
                    <a:schemeClr val="bg1">
                      <a:lumMod val="95000"/>
                    </a:schemeClr>
                  </a:solidFill>
                </a:rPr>
                <a:t>4</a:t>
              </a:r>
              <a:endParaRPr lang="pt-BR" sz="1400" b="1" dirty="0">
                <a:solidFill>
                  <a:schemeClr val="bg1">
                    <a:lumMod val="95000"/>
                  </a:schemeClr>
                </a:solidFill>
              </a:endParaRPr>
            </a:p>
          </p:txBody>
        </p:sp>
      </p:grpSp>
      <p:grpSp>
        <p:nvGrpSpPr>
          <p:cNvPr id="32" name="Grupo 31"/>
          <p:cNvGrpSpPr/>
          <p:nvPr/>
        </p:nvGrpSpPr>
        <p:grpSpPr>
          <a:xfrm>
            <a:off x="4849340" y="1238324"/>
            <a:ext cx="1868480" cy="769973"/>
            <a:chOff x="1733697" y="1894626"/>
            <a:chExt cx="1868480" cy="769973"/>
          </a:xfrm>
        </p:grpSpPr>
        <p:sp>
          <p:nvSpPr>
            <p:cNvPr id="33" name="Retângulo 32"/>
            <p:cNvSpPr/>
            <p:nvPr/>
          </p:nvSpPr>
          <p:spPr>
            <a:xfrm>
              <a:off x="1733697" y="1894626"/>
              <a:ext cx="1868480" cy="415498"/>
            </a:xfrm>
            <a:prstGeom prst="rect">
              <a:avLst/>
            </a:prstGeom>
          </p:spPr>
          <p:txBody>
            <a:bodyPr wrap="square">
              <a:spAutoFit/>
            </a:bodyPr>
            <a:lstStyle/>
            <a:p>
              <a:pPr algn="ctr"/>
              <a:r>
                <a:rPr lang="pt-BR" sz="1050" b="1" cap="all" dirty="0">
                  <a:solidFill>
                    <a:schemeClr val="tx1">
                      <a:lumMod val="65000"/>
                      <a:lumOff val="35000"/>
                    </a:schemeClr>
                  </a:solidFill>
                </a:rPr>
                <a:t>ESTRATÉGIAS E CONJUNTOS DE INFORMAÇÃO</a:t>
              </a:r>
            </a:p>
          </p:txBody>
        </p:sp>
        <p:sp>
          <p:nvSpPr>
            <p:cNvPr id="34" name="Elipse 33"/>
            <p:cNvSpPr/>
            <p:nvPr/>
          </p:nvSpPr>
          <p:spPr>
            <a:xfrm>
              <a:off x="2512194" y="2338966"/>
              <a:ext cx="325633" cy="325633"/>
            </a:xfrm>
            <a:prstGeom prst="ellipse">
              <a:avLst/>
            </a:prstGeom>
            <a:solidFill>
              <a:srgbClr val="219D93"/>
            </a:solidFill>
            <a:ln w="57150">
              <a:solidFill>
                <a:srgbClr val="213F5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400" b="1" dirty="0">
                  <a:solidFill>
                    <a:schemeClr val="bg1">
                      <a:lumMod val="95000"/>
                    </a:schemeClr>
                  </a:solidFill>
                </a:rPr>
                <a:t>5</a:t>
              </a:r>
            </a:p>
          </p:txBody>
        </p:sp>
      </p:grpSp>
      <p:grpSp>
        <p:nvGrpSpPr>
          <p:cNvPr id="35" name="Grupo 34"/>
          <p:cNvGrpSpPr/>
          <p:nvPr/>
        </p:nvGrpSpPr>
        <p:grpSpPr>
          <a:xfrm>
            <a:off x="6472400" y="3161131"/>
            <a:ext cx="973717" cy="753329"/>
            <a:chOff x="2186231" y="2338966"/>
            <a:chExt cx="973717" cy="753329"/>
          </a:xfrm>
        </p:grpSpPr>
        <p:sp>
          <p:nvSpPr>
            <p:cNvPr id="36" name="Retângulo 35"/>
            <p:cNvSpPr/>
            <p:nvPr/>
          </p:nvSpPr>
          <p:spPr>
            <a:xfrm>
              <a:off x="2186231" y="2838379"/>
              <a:ext cx="973717" cy="253916"/>
            </a:xfrm>
            <a:prstGeom prst="rect">
              <a:avLst/>
            </a:prstGeom>
          </p:spPr>
          <p:txBody>
            <a:bodyPr wrap="square">
              <a:spAutoFit/>
            </a:bodyPr>
            <a:lstStyle/>
            <a:p>
              <a:pPr algn="ctr"/>
              <a:r>
                <a:rPr lang="pt-BR" sz="1050" b="1" cap="all" dirty="0">
                  <a:solidFill>
                    <a:schemeClr val="tx1">
                      <a:lumMod val="65000"/>
                      <a:lumOff val="35000"/>
                    </a:schemeClr>
                  </a:solidFill>
                </a:rPr>
                <a:t>EXERCÍCIOS</a:t>
              </a:r>
            </a:p>
          </p:txBody>
        </p:sp>
        <p:sp>
          <p:nvSpPr>
            <p:cNvPr id="37" name="Elipse 36"/>
            <p:cNvSpPr/>
            <p:nvPr/>
          </p:nvSpPr>
          <p:spPr>
            <a:xfrm>
              <a:off x="2512194" y="2338966"/>
              <a:ext cx="325633" cy="325633"/>
            </a:xfrm>
            <a:prstGeom prst="ellipse">
              <a:avLst/>
            </a:prstGeom>
            <a:solidFill>
              <a:srgbClr val="219D93"/>
            </a:solidFill>
            <a:ln w="57150">
              <a:solidFill>
                <a:srgbClr val="213F5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400" b="1" dirty="0" smtClean="0">
                  <a:solidFill>
                    <a:schemeClr val="bg1">
                      <a:lumMod val="95000"/>
                    </a:schemeClr>
                  </a:solidFill>
                </a:rPr>
                <a:t>6</a:t>
              </a:r>
              <a:endParaRPr lang="pt-BR" sz="1400" b="1" dirty="0">
                <a:solidFill>
                  <a:schemeClr val="bg1">
                    <a:lumMod val="95000"/>
                  </a:schemeClr>
                </a:solidFill>
              </a:endParaRPr>
            </a:p>
          </p:txBody>
        </p:sp>
      </p:grpSp>
      <p:cxnSp>
        <p:nvCxnSpPr>
          <p:cNvPr id="42" name="Conector angulado 41"/>
          <p:cNvCxnSpPr/>
          <p:nvPr/>
        </p:nvCxnSpPr>
        <p:spPr>
          <a:xfrm>
            <a:off x="3632353" y="1898583"/>
            <a:ext cx="644771" cy="1436452"/>
          </a:xfrm>
          <a:prstGeom prst="bentConnector3">
            <a:avLst>
              <a:gd name="adj1" fmla="val 50000"/>
            </a:avLst>
          </a:prstGeom>
          <a:ln w="508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Conector angulado 42"/>
          <p:cNvCxnSpPr/>
          <p:nvPr/>
        </p:nvCxnSpPr>
        <p:spPr>
          <a:xfrm>
            <a:off x="1257633" y="1923801"/>
            <a:ext cx="644771" cy="1436452"/>
          </a:xfrm>
          <a:prstGeom prst="bentConnector3">
            <a:avLst>
              <a:gd name="adj1" fmla="val 50000"/>
            </a:avLst>
          </a:prstGeom>
          <a:ln w="508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Conector angulado 43"/>
          <p:cNvCxnSpPr/>
          <p:nvPr/>
        </p:nvCxnSpPr>
        <p:spPr>
          <a:xfrm>
            <a:off x="6062152" y="1878202"/>
            <a:ext cx="644771" cy="1436452"/>
          </a:xfrm>
          <a:prstGeom prst="bentConnector3">
            <a:avLst>
              <a:gd name="adj1" fmla="val 50000"/>
            </a:avLst>
          </a:prstGeom>
          <a:ln w="508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2" name="Conector angulado 51"/>
          <p:cNvCxnSpPr/>
          <p:nvPr/>
        </p:nvCxnSpPr>
        <p:spPr>
          <a:xfrm flipV="1">
            <a:off x="4785360" y="1858614"/>
            <a:ext cx="745463" cy="1485910"/>
          </a:xfrm>
          <a:prstGeom prst="bentConnector3">
            <a:avLst>
              <a:gd name="adj1" fmla="val 50000"/>
            </a:avLst>
          </a:prstGeom>
          <a:ln w="508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3" name="Conector angulado 52"/>
          <p:cNvCxnSpPr/>
          <p:nvPr/>
        </p:nvCxnSpPr>
        <p:spPr>
          <a:xfrm flipV="1">
            <a:off x="2373098" y="1845658"/>
            <a:ext cx="745463" cy="1485910"/>
          </a:xfrm>
          <a:prstGeom prst="bentConnector3">
            <a:avLst>
              <a:gd name="adj1" fmla="val 50000"/>
            </a:avLst>
          </a:prstGeom>
          <a:ln w="508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58" name="Picture 10"/>
          <p:cNvPicPr>
            <a:picLocks noChangeAspect="1" noChangeArrowheads="1"/>
          </p:cNvPicPr>
          <p:nvPr/>
        </p:nvPicPr>
        <p:blipFill>
          <a:blip r:embed="rId8"/>
          <a:srcRect/>
          <a:stretch>
            <a:fillRect/>
          </a:stretch>
        </p:blipFill>
        <p:spPr bwMode="auto">
          <a:xfrm>
            <a:off x="157416" y="2301240"/>
            <a:ext cx="1314450" cy="1076325"/>
          </a:xfrm>
          <a:prstGeom prst="rect">
            <a:avLst/>
          </a:prstGeom>
          <a:noFill/>
          <a:ln w="9525">
            <a:noFill/>
            <a:miter lim="800000"/>
            <a:headEnd/>
            <a:tailEnd/>
          </a:ln>
        </p:spPr>
      </p:pic>
      <p:pic>
        <p:nvPicPr>
          <p:cNvPr id="60" name="Picture 4" descr="Imagem relacionada"/>
          <p:cNvPicPr>
            <a:picLocks noChangeAspect="1" noChangeArrowheads="1"/>
          </p:cNvPicPr>
          <p:nvPr/>
        </p:nvPicPr>
        <p:blipFill>
          <a:blip r:embed="rId9"/>
          <a:srcRect/>
          <a:stretch>
            <a:fillRect/>
          </a:stretch>
        </p:blipFill>
        <p:spPr bwMode="auto">
          <a:xfrm>
            <a:off x="7787640" y="2620160"/>
            <a:ext cx="1202293" cy="2279906"/>
          </a:xfrm>
          <a:prstGeom prst="rect">
            <a:avLst/>
          </a:prstGeom>
          <a:noFill/>
        </p:spPr>
      </p:pic>
    </p:spTree>
    <p:extLst>
      <p:ext uri="{BB962C8B-B14F-4D97-AF65-F5344CB8AC3E}">
        <p14:creationId xmlns="" xmlns:p14="http://schemas.microsoft.com/office/powerpoint/2010/main" val="13633572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par>
                          <p:cTn id="24" fill="hold">
                            <p:stCondLst>
                              <p:cond delay="3500"/>
                            </p:stCondLst>
                            <p:childTnLst>
                              <p:par>
                                <p:cTn id="25" presetID="10" presetClass="entr" presetSubtype="0"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par>
                          <p:cTn id="28" fill="hold">
                            <p:stCondLst>
                              <p:cond delay="4000"/>
                            </p:stCondLst>
                            <p:childTnLst>
                              <p:par>
                                <p:cTn id="29" presetID="10" presetClass="entr" presetSubtype="0"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childTnLst>
                          </p:cTn>
                        </p:par>
                        <p:par>
                          <p:cTn id="32" fill="hold">
                            <p:stCondLst>
                              <p:cond delay="4500"/>
                            </p:stCondLst>
                            <p:childTnLst>
                              <p:par>
                                <p:cTn id="33" presetID="10" presetClass="entr" presetSubtype="0"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8336280" y="681752"/>
            <a:ext cx="769619" cy="546820"/>
          </a:xfrm>
          <a:prstGeom prst="rect">
            <a:avLst/>
          </a:prstGeom>
          <a:noFill/>
          <a:ln w="9525">
            <a:noFill/>
            <a:miter lim="800000"/>
            <a:headEnd/>
            <a:tailEnd/>
          </a:ln>
          <a:effectLst/>
        </p:spPr>
      </p:pic>
      <p:sp>
        <p:nvSpPr>
          <p:cNvPr id="6" name="CaixaDeTexto 5"/>
          <p:cNvSpPr txBox="1"/>
          <p:nvPr/>
        </p:nvSpPr>
        <p:spPr>
          <a:xfrm>
            <a:off x="375047" y="748593"/>
            <a:ext cx="1415131" cy="338554"/>
          </a:xfrm>
          <a:prstGeom prst="rect">
            <a:avLst/>
          </a:prstGeom>
          <a:noFill/>
        </p:spPr>
        <p:txBody>
          <a:bodyPr wrap="none" rtlCol="0">
            <a:spAutoFit/>
          </a:bodyPr>
          <a:lstStyle/>
          <a:p>
            <a:r>
              <a:rPr lang="pt-BR" sz="1600" b="1" dirty="0" smtClean="0">
                <a:solidFill>
                  <a:schemeClr val="tx2"/>
                </a:solidFill>
                <a:effectLst>
                  <a:outerShdw blurRad="38100" dist="38100" dir="2700000" algn="tl">
                    <a:srgbClr val="000000">
                      <a:alpha val="43137"/>
                    </a:srgbClr>
                  </a:outerShdw>
                </a:effectLst>
              </a:rPr>
              <a:t>Ação e Reação</a:t>
            </a:r>
            <a:endParaRPr lang="pt-BR" sz="1600" b="1" dirty="0">
              <a:solidFill>
                <a:schemeClr val="tx2"/>
              </a:solidFill>
              <a:effectLst>
                <a:outerShdw blurRad="38100" dist="38100" dir="2700000" algn="tl">
                  <a:srgbClr val="000000">
                    <a:alpha val="43137"/>
                  </a:srgbClr>
                </a:outerShdw>
              </a:effectLst>
            </a:endParaRPr>
          </a:p>
        </p:txBody>
      </p:sp>
      <p:sp>
        <p:nvSpPr>
          <p:cNvPr id="8" name="Retângulo 7"/>
          <p:cNvSpPr/>
          <p:nvPr/>
        </p:nvSpPr>
        <p:spPr>
          <a:xfrm>
            <a:off x="5016" y="1524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GST 1229 – TEORIA DOS JOGOS</a:t>
            </a:r>
            <a:endParaRPr lang="pt-BR" b="1" dirty="0">
              <a:solidFill>
                <a:schemeClr val="bg1"/>
              </a:solidFill>
              <a:effectLst>
                <a:outerShdw blurRad="38100" dist="38100" dir="2700000" algn="tl">
                  <a:srgbClr val="000000">
                    <a:alpha val="43137"/>
                  </a:srgbClr>
                </a:outerShdw>
              </a:effectLst>
              <a:cs typeface="Arial" pitchFamily="34" charset="0"/>
            </a:endParaRPr>
          </a:p>
        </p:txBody>
      </p:sp>
      <p:sp>
        <p:nvSpPr>
          <p:cNvPr id="9" name="Retângulo 8"/>
          <p:cNvSpPr/>
          <p:nvPr/>
        </p:nvSpPr>
        <p:spPr>
          <a:xfrm>
            <a:off x="157416" y="33528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A TEORIA DOS JOGOS ...</a:t>
            </a:r>
            <a:endParaRPr lang="pt-BR" b="1" dirty="0">
              <a:solidFill>
                <a:schemeClr val="bg1"/>
              </a:solidFill>
              <a:effectLst>
                <a:outerShdw blurRad="38100" dist="38100" dir="2700000" algn="tl">
                  <a:srgbClr val="000000">
                    <a:alpha val="43137"/>
                  </a:srgbClr>
                </a:outerShdw>
              </a:effectLst>
              <a:cs typeface="Arial" pitchFamily="34" charset="0"/>
            </a:endParaRPr>
          </a:p>
        </p:txBody>
      </p:sp>
      <p:pic>
        <p:nvPicPr>
          <p:cNvPr id="10" name="Picture 6"/>
          <p:cNvPicPr>
            <a:picLocks noChangeAspect="1" noChangeArrowheads="1"/>
          </p:cNvPicPr>
          <p:nvPr/>
        </p:nvPicPr>
        <p:blipFill>
          <a:blip r:embed="rId3"/>
          <a:srcRect/>
          <a:stretch>
            <a:fillRect/>
          </a:stretch>
        </p:blipFill>
        <p:spPr bwMode="auto">
          <a:xfrm>
            <a:off x="7635690" y="628691"/>
            <a:ext cx="654870" cy="599881"/>
          </a:xfrm>
          <a:prstGeom prst="rect">
            <a:avLst/>
          </a:prstGeom>
          <a:noFill/>
          <a:ln w="9525">
            <a:noFill/>
            <a:miter lim="800000"/>
            <a:headEnd/>
            <a:tailEnd/>
          </a:ln>
        </p:spPr>
      </p:pic>
      <p:pic>
        <p:nvPicPr>
          <p:cNvPr id="12" name="Picture 5"/>
          <p:cNvPicPr>
            <a:picLocks noChangeAspect="1" noChangeArrowheads="1"/>
          </p:cNvPicPr>
          <p:nvPr/>
        </p:nvPicPr>
        <p:blipFill>
          <a:blip r:embed="rId4"/>
          <a:srcRect/>
          <a:stretch>
            <a:fillRect/>
          </a:stretch>
        </p:blipFill>
        <p:spPr bwMode="auto">
          <a:xfrm>
            <a:off x="6967035" y="681752"/>
            <a:ext cx="699135" cy="521743"/>
          </a:xfrm>
          <a:prstGeom prst="rect">
            <a:avLst/>
          </a:prstGeom>
          <a:noFill/>
          <a:ln w="9525">
            <a:noFill/>
            <a:miter lim="800000"/>
            <a:headEnd/>
            <a:tailEnd/>
          </a:ln>
        </p:spPr>
      </p:pic>
      <p:grpSp>
        <p:nvGrpSpPr>
          <p:cNvPr id="2" name="Grupo 16"/>
          <p:cNvGrpSpPr/>
          <p:nvPr/>
        </p:nvGrpSpPr>
        <p:grpSpPr>
          <a:xfrm>
            <a:off x="91596" y="1065655"/>
            <a:ext cx="4305143" cy="325633"/>
            <a:chOff x="337665" y="1820815"/>
            <a:chExt cx="2278064" cy="325633"/>
          </a:xfrm>
        </p:grpSpPr>
        <p:sp>
          <p:nvSpPr>
            <p:cNvPr id="18" name="Retângulo 17"/>
            <p:cNvSpPr/>
            <p:nvPr/>
          </p:nvSpPr>
          <p:spPr>
            <a:xfrm>
              <a:off x="531124" y="1851295"/>
              <a:ext cx="2084605" cy="276999"/>
            </a:xfrm>
            <a:prstGeom prst="rect">
              <a:avLst/>
            </a:prstGeom>
          </p:spPr>
          <p:txBody>
            <a:bodyPr wrap="square">
              <a:spAutoFit/>
            </a:bodyPr>
            <a:lstStyle/>
            <a:p>
              <a:pPr>
                <a:spcBef>
                  <a:spcPts val="600"/>
                </a:spcBef>
                <a:spcAft>
                  <a:spcPts val="600"/>
                </a:spcAft>
              </a:pPr>
              <a:r>
                <a:rPr lang="pt-BR" sz="1200" b="1" dirty="0">
                  <a:solidFill>
                    <a:schemeClr val="tx1">
                      <a:lumMod val="65000"/>
                      <a:lumOff val="35000"/>
                    </a:schemeClr>
                  </a:solidFill>
                  <a:effectLst>
                    <a:outerShdw blurRad="38100" dist="38100" dir="2700000" algn="tl">
                      <a:srgbClr val="000000">
                        <a:alpha val="43137"/>
                      </a:srgbClr>
                    </a:outerShdw>
                  </a:effectLst>
                </a:rPr>
                <a:t>AS AÇÕES DOS JOGADORES E SUAS </a:t>
              </a:r>
              <a:r>
                <a:rPr lang="pt-BR" sz="1200" b="1" dirty="0" smtClean="0">
                  <a:solidFill>
                    <a:schemeClr val="tx1">
                      <a:lumMod val="65000"/>
                      <a:lumOff val="35000"/>
                    </a:schemeClr>
                  </a:solidFill>
                  <a:effectLst>
                    <a:outerShdw blurRad="38100" dist="38100" dir="2700000" algn="tl">
                      <a:srgbClr val="000000">
                        <a:alpha val="43137"/>
                      </a:srgbClr>
                    </a:outerShdw>
                  </a:effectLst>
                </a:rPr>
                <a:t>CONSEQUÊNCIAS</a:t>
              </a:r>
              <a:endParaRPr lang="pt-BR" sz="1200" b="1" dirty="0">
                <a:solidFill>
                  <a:schemeClr val="tx1">
                    <a:lumMod val="65000"/>
                    <a:lumOff val="35000"/>
                  </a:schemeClr>
                </a:solidFill>
                <a:effectLst>
                  <a:outerShdw blurRad="38100" dist="38100" dir="2700000" algn="tl">
                    <a:srgbClr val="000000">
                      <a:alpha val="43137"/>
                    </a:srgbClr>
                  </a:outerShdw>
                </a:effectLst>
              </a:endParaRPr>
            </a:p>
          </p:txBody>
        </p:sp>
        <p:sp>
          <p:nvSpPr>
            <p:cNvPr id="19" name="Elipse 18"/>
            <p:cNvSpPr/>
            <p:nvPr/>
          </p:nvSpPr>
          <p:spPr>
            <a:xfrm>
              <a:off x="337665" y="1820815"/>
              <a:ext cx="193460" cy="325633"/>
            </a:xfrm>
            <a:prstGeom prst="ellipse">
              <a:avLst/>
            </a:prstGeom>
            <a:solidFill>
              <a:srgbClr val="219D93"/>
            </a:solidFill>
            <a:ln w="57150">
              <a:solidFill>
                <a:srgbClr val="213F5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400" b="1" dirty="0" smtClean="0">
                  <a:solidFill>
                    <a:schemeClr val="bg1">
                      <a:lumMod val="95000"/>
                    </a:schemeClr>
                  </a:solidFill>
                </a:rPr>
                <a:t>1</a:t>
              </a:r>
              <a:endParaRPr lang="pt-BR" sz="1400" b="1" dirty="0">
                <a:solidFill>
                  <a:schemeClr val="bg1">
                    <a:lumMod val="95000"/>
                  </a:schemeClr>
                </a:solidFill>
              </a:endParaRPr>
            </a:p>
          </p:txBody>
        </p:sp>
      </p:grpSp>
      <p:sp>
        <p:nvSpPr>
          <p:cNvPr id="41" name="CaixaDeTexto 40"/>
          <p:cNvSpPr txBox="1"/>
          <p:nvPr/>
        </p:nvSpPr>
        <p:spPr>
          <a:xfrm>
            <a:off x="157415" y="1402080"/>
            <a:ext cx="8948483" cy="2723823"/>
          </a:xfrm>
          <a:prstGeom prst="rect">
            <a:avLst/>
          </a:prstGeom>
          <a:noFill/>
        </p:spPr>
        <p:txBody>
          <a:bodyPr wrap="square" rtlCol="0">
            <a:spAutoFit/>
          </a:bodyPr>
          <a:lstStyle/>
          <a:p>
            <a:pPr algn="just">
              <a:lnSpc>
                <a:spcPct val="150000"/>
              </a:lnSpc>
            </a:pPr>
            <a:r>
              <a:rPr lang="pt-BR" sz="1400" b="1" dirty="0">
                <a:solidFill>
                  <a:schemeClr val="tx1">
                    <a:lumMod val="65000"/>
                    <a:lumOff val="35000"/>
                  </a:schemeClr>
                </a:solidFill>
              </a:rPr>
              <a:t>Jogos são modelos que tratam de interações estratégicas e elas são o resultado  do reconhecimento por parte de cada um dos jogadores, de que suas ações afetam os demais e vice-versa</a:t>
            </a:r>
            <a:r>
              <a:rPr lang="pt-BR" sz="1400" b="1" dirty="0" smtClean="0">
                <a:solidFill>
                  <a:schemeClr val="tx1">
                    <a:lumMod val="65000"/>
                    <a:lumOff val="35000"/>
                  </a:schemeClr>
                </a:solidFill>
              </a:rPr>
              <a:t>.</a:t>
            </a:r>
          </a:p>
          <a:p>
            <a:pPr algn="just">
              <a:lnSpc>
                <a:spcPct val="150000"/>
              </a:lnSpc>
            </a:pPr>
            <a:endParaRPr lang="pt-BR" sz="800" b="1" dirty="0">
              <a:solidFill>
                <a:schemeClr val="tx1">
                  <a:lumMod val="65000"/>
                  <a:lumOff val="35000"/>
                </a:schemeClr>
              </a:solidFill>
            </a:endParaRPr>
          </a:p>
          <a:p>
            <a:pPr algn="just">
              <a:lnSpc>
                <a:spcPct val="150000"/>
              </a:lnSpc>
            </a:pPr>
            <a:r>
              <a:rPr lang="pt-BR" sz="1400" b="1" dirty="0" smtClean="0">
                <a:solidFill>
                  <a:schemeClr val="tx1">
                    <a:lumMod val="65000"/>
                    <a:lumOff val="35000"/>
                  </a:schemeClr>
                </a:solidFill>
              </a:rPr>
              <a:t>Isto </a:t>
            </a:r>
            <a:r>
              <a:rPr lang="pt-BR" sz="1400" b="1" dirty="0">
                <a:solidFill>
                  <a:schemeClr val="tx1">
                    <a:lumMod val="65000"/>
                    <a:lumOff val="35000"/>
                  </a:schemeClr>
                </a:solidFill>
              </a:rPr>
              <a:t>reforça um conceito visto na aula anterior, de que jogador é qualquer indivíduo ou organização envolvido no processo de interação estratégica que tenha autonomia para tomar decisões. </a:t>
            </a:r>
            <a:endParaRPr lang="pt-BR" sz="1400" b="1" dirty="0" smtClean="0">
              <a:solidFill>
                <a:schemeClr val="tx1">
                  <a:lumMod val="65000"/>
                  <a:lumOff val="35000"/>
                </a:schemeClr>
              </a:solidFill>
            </a:endParaRPr>
          </a:p>
          <a:p>
            <a:pPr algn="just">
              <a:lnSpc>
                <a:spcPct val="150000"/>
              </a:lnSpc>
            </a:pPr>
            <a:endParaRPr lang="pt-BR" sz="800" b="1" dirty="0">
              <a:solidFill>
                <a:schemeClr val="tx1">
                  <a:lumMod val="65000"/>
                  <a:lumOff val="35000"/>
                </a:schemeClr>
              </a:solidFill>
            </a:endParaRPr>
          </a:p>
          <a:p>
            <a:pPr algn="just">
              <a:lnSpc>
                <a:spcPct val="150000"/>
              </a:lnSpc>
            </a:pPr>
            <a:r>
              <a:rPr lang="pt-BR" sz="1400" b="1" dirty="0" smtClean="0">
                <a:solidFill>
                  <a:schemeClr val="tx1">
                    <a:lumMod val="65000"/>
                    <a:lumOff val="35000"/>
                  </a:schemeClr>
                </a:solidFill>
              </a:rPr>
              <a:t>Todo </a:t>
            </a:r>
            <a:r>
              <a:rPr lang="pt-BR" sz="1400" b="1" dirty="0">
                <a:solidFill>
                  <a:schemeClr val="tx1">
                    <a:lumMod val="65000"/>
                    <a:lumOff val="35000"/>
                  </a:schemeClr>
                </a:solidFill>
              </a:rPr>
              <a:t>jogador tem como objetivo obter o melhor resultado possível do processo de interação estratégica, dada as suas preferências. Portanto, cada jogador é obrigado a interagir com os demais</a:t>
            </a:r>
            <a:r>
              <a:rPr lang="pt-BR" sz="1400" b="1" dirty="0" smtClean="0">
                <a:solidFill>
                  <a:schemeClr val="tx1">
                    <a:lumMod val="65000"/>
                    <a:lumOff val="35000"/>
                  </a:schemeClr>
                </a:solidFill>
              </a:rPr>
              <a:t>.</a:t>
            </a:r>
          </a:p>
          <a:p>
            <a:pPr>
              <a:lnSpc>
                <a:spcPct val="150000"/>
              </a:lnSpc>
            </a:pPr>
            <a:endParaRPr lang="pt-BR" sz="1400" dirty="0">
              <a:solidFill>
                <a:schemeClr val="tx1">
                  <a:lumMod val="65000"/>
                  <a:lumOff val="35000"/>
                </a:schemeClr>
              </a:solidFill>
            </a:endParaRPr>
          </a:p>
        </p:txBody>
      </p:sp>
      <p:sp>
        <p:nvSpPr>
          <p:cNvPr id="45" name="CaixaDeTexto 44"/>
          <p:cNvSpPr txBox="1"/>
          <p:nvPr/>
        </p:nvSpPr>
        <p:spPr>
          <a:xfrm>
            <a:off x="157415" y="3779520"/>
            <a:ext cx="8849425" cy="1061829"/>
          </a:xfrm>
          <a:prstGeom prst="rect">
            <a:avLst/>
          </a:prstGeom>
          <a:noFill/>
        </p:spPr>
        <p:txBody>
          <a:bodyPr wrap="square" rtlCol="0">
            <a:spAutoFit/>
          </a:bodyPr>
          <a:lstStyle/>
          <a:p>
            <a:pPr algn="just">
              <a:lnSpc>
                <a:spcPct val="150000"/>
              </a:lnSpc>
            </a:pPr>
            <a:r>
              <a:rPr lang="pt-BR" sz="1400" dirty="0">
                <a:solidFill>
                  <a:schemeClr val="tx1">
                    <a:lumMod val="65000"/>
                    <a:lumOff val="35000"/>
                  </a:schemeClr>
                </a:solidFill>
              </a:rPr>
              <a:t>Para entender o processo de interação, é preciso primeiro conceituar o que se entende por ação ou movimento de um jogador: </a:t>
            </a:r>
            <a:r>
              <a:rPr lang="pt-BR" sz="1400" b="1" dirty="0">
                <a:solidFill>
                  <a:schemeClr val="tx1">
                    <a:lumMod val="65000"/>
                    <a:lumOff val="35000"/>
                  </a:schemeClr>
                </a:solidFill>
              </a:rPr>
              <a:t>“é uma escolha que ele pode fazer em um dado momento do jogo”. </a:t>
            </a:r>
          </a:p>
          <a:p>
            <a:pPr algn="just">
              <a:lnSpc>
                <a:spcPct val="150000"/>
              </a:lnSpc>
            </a:pPr>
            <a:r>
              <a:rPr lang="pt-BR" sz="1400" dirty="0" smtClean="0">
                <a:solidFill>
                  <a:schemeClr val="tx1">
                    <a:lumMod val="65000"/>
                    <a:lumOff val="35000"/>
                  </a:schemeClr>
                </a:solidFill>
              </a:rPr>
              <a:t>	</a:t>
            </a:r>
            <a:r>
              <a:rPr lang="pt-BR" sz="1400" dirty="0" smtClean="0">
                <a:solidFill>
                  <a:schemeClr val="tx2">
                    <a:lumMod val="50000"/>
                  </a:schemeClr>
                </a:solidFill>
              </a:rPr>
              <a:t>Em </a:t>
            </a:r>
            <a:r>
              <a:rPr lang="pt-BR" sz="1400" dirty="0">
                <a:solidFill>
                  <a:schemeClr val="tx2">
                    <a:lumMod val="50000"/>
                  </a:schemeClr>
                </a:solidFill>
              </a:rPr>
              <a:t>um jogo, cada jogador tem certo número de ações disponíveis, e essas ações formam seu conjunto de ações.</a:t>
            </a:r>
          </a:p>
        </p:txBody>
      </p:sp>
    </p:spTree>
    <p:extLst>
      <p:ext uri="{BB962C8B-B14F-4D97-AF65-F5344CB8AC3E}">
        <p14:creationId xmlns="" xmlns:p14="http://schemas.microsoft.com/office/powerpoint/2010/main" val="13633572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8336280" y="681752"/>
            <a:ext cx="769619" cy="546820"/>
          </a:xfrm>
          <a:prstGeom prst="rect">
            <a:avLst/>
          </a:prstGeom>
          <a:noFill/>
          <a:ln w="9525">
            <a:noFill/>
            <a:miter lim="800000"/>
            <a:headEnd/>
            <a:tailEnd/>
          </a:ln>
          <a:effectLst/>
        </p:spPr>
      </p:pic>
      <p:sp>
        <p:nvSpPr>
          <p:cNvPr id="6" name="CaixaDeTexto 5"/>
          <p:cNvSpPr txBox="1"/>
          <p:nvPr/>
        </p:nvSpPr>
        <p:spPr>
          <a:xfrm>
            <a:off x="375047" y="748593"/>
            <a:ext cx="1415131" cy="338554"/>
          </a:xfrm>
          <a:prstGeom prst="rect">
            <a:avLst/>
          </a:prstGeom>
          <a:noFill/>
        </p:spPr>
        <p:txBody>
          <a:bodyPr wrap="none" rtlCol="0">
            <a:spAutoFit/>
          </a:bodyPr>
          <a:lstStyle/>
          <a:p>
            <a:r>
              <a:rPr lang="pt-BR" sz="1600" b="1" dirty="0" smtClean="0">
                <a:solidFill>
                  <a:schemeClr val="tx2"/>
                </a:solidFill>
                <a:effectLst>
                  <a:outerShdw blurRad="38100" dist="38100" dir="2700000" algn="tl">
                    <a:srgbClr val="000000">
                      <a:alpha val="43137"/>
                    </a:srgbClr>
                  </a:outerShdw>
                </a:effectLst>
              </a:rPr>
              <a:t>Ação e Reação</a:t>
            </a:r>
            <a:endParaRPr lang="pt-BR" sz="1600" b="1" dirty="0">
              <a:solidFill>
                <a:schemeClr val="tx2"/>
              </a:solidFill>
              <a:effectLst>
                <a:outerShdw blurRad="38100" dist="38100" dir="2700000" algn="tl">
                  <a:srgbClr val="000000">
                    <a:alpha val="43137"/>
                  </a:srgbClr>
                </a:outerShdw>
              </a:effectLst>
            </a:endParaRPr>
          </a:p>
        </p:txBody>
      </p:sp>
      <p:sp>
        <p:nvSpPr>
          <p:cNvPr id="8" name="Retângulo 7"/>
          <p:cNvSpPr/>
          <p:nvPr/>
        </p:nvSpPr>
        <p:spPr>
          <a:xfrm>
            <a:off x="5016" y="1524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GST 1229 – TEORIA DOS JOGOS</a:t>
            </a:r>
            <a:endParaRPr lang="pt-BR" b="1" dirty="0">
              <a:solidFill>
                <a:schemeClr val="bg1"/>
              </a:solidFill>
              <a:effectLst>
                <a:outerShdw blurRad="38100" dist="38100" dir="2700000" algn="tl">
                  <a:srgbClr val="000000">
                    <a:alpha val="43137"/>
                  </a:srgbClr>
                </a:outerShdw>
              </a:effectLst>
              <a:cs typeface="Arial" pitchFamily="34" charset="0"/>
            </a:endParaRPr>
          </a:p>
        </p:txBody>
      </p:sp>
      <p:sp>
        <p:nvSpPr>
          <p:cNvPr id="9" name="Retângulo 8"/>
          <p:cNvSpPr/>
          <p:nvPr/>
        </p:nvSpPr>
        <p:spPr>
          <a:xfrm>
            <a:off x="157416" y="33528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A TEORIA DOS JOGOS ...</a:t>
            </a:r>
            <a:endParaRPr lang="pt-BR" b="1" dirty="0">
              <a:solidFill>
                <a:schemeClr val="bg1"/>
              </a:solidFill>
              <a:effectLst>
                <a:outerShdw blurRad="38100" dist="38100" dir="2700000" algn="tl">
                  <a:srgbClr val="000000">
                    <a:alpha val="43137"/>
                  </a:srgbClr>
                </a:outerShdw>
              </a:effectLst>
              <a:cs typeface="Arial" pitchFamily="34" charset="0"/>
            </a:endParaRPr>
          </a:p>
        </p:txBody>
      </p:sp>
      <p:pic>
        <p:nvPicPr>
          <p:cNvPr id="10" name="Picture 6"/>
          <p:cNvPicPr>
            <a:picLocks noChangeAspect="1" noChangeArrowheads="1"/>
          </p:cNvPicPr>
          <p:nvPr/>
        </p:nvPicPr>
        <p:blipFill>
          <a:blip r:embed="rId3"/>
          <a:srcRect/>
          <a:stretch>
            <a:fillRect/>
          </a:stretch>
        </p:blipFill>
        <p:spPr bwMode="auto">
          <a:xfrm>
            <a:off x="7635690" y="628691"/>
            <a:ext cx="654870" cy="599881"/>
          </a:xfrm>
          <a:prstGeom prst="rect">
            <a:avLst/>
          </a:prstGeom>
          <a:noFill/>
          <a:ln w="9525">
            <a:noFill/>
            <a:miter lim="800000"/>
            <a:headEnd/>
            <a:tailEnd/>
          </a:ln>
        </p:spPr>
      </p:pic>
      <p:pic>
        <p:nvPicPr>
          <p:cNvPr id="12" name="Picture 5"/>
          <p:cNvPicPr>
            <a:picLocks noChangeAspect="1" noChangeArrowheads="1"/>
          </p:cNvPicPr>
          <p:nvPr/>
        </p:nvPicPr>
        <p:blipFill>
          <a:blip r:embed="rId4"/>
          <a:srcRect/>
          <a:stretch>
            <a:fillRect/>
          </a:stretch>
        </p:blipFill>
        <p:spPr bwMode="auto">
          <a:xfrm>
            <a:off x="6967035" y="681752"/>
            <a:ext cx="699135" cy="521743"/>
          </a:xfrm>
          <a:prstGeom prst="rect">
            <a:avLst/>
          </a:prstGeom>
          <a:noFill/>
          <a:ln w="9525">
            <a:noFill/>
            <a:miter lim="800000"/>
            <a:headEnd/>
            <a:tailEnd/>
          </a:ln>
        </p:spPr>
      </p:pic>
      <p:grpSp>
        <p:nvGrpSpPr>
          <p:cNvPr id="11" name="Grupo 16"/>
          <p:cNvGrpSpPr/>
          <p:nvPr/>
        </p:nvGrpSpPr>
        <p:grpSpPr>
          <a:xfrm>
            <a:off x="91596" y="1065655"/>
            <a:ext cx="4305143" cy="325633"/>
            <a:chOff x="337665" y="1820815"/>
            <a:chExt cx="2278064" cy="325633"/>
          </a:xfrm>
        </p:grpSpPr>
        <p:sp>
          <p:nvSpPr>
            <p:cNvPr id="13" name="Retângulo 12"/>
            <p:cNvSpPr/>
            <p:nvPr/>
          </p:nvSpPr>
          <p:spPr>
            <a:xfrm>
              <a:off x="531124" y="1851295"/>
              <a:ext cx="2084605" cy="276999"/>
            </a:xfrm>
            <a:prstGeom prst="rect">
              <a:avLst/>
            </a:prstGeom>
          </p:spPr>
          <p:txBody>
            <a:bodyPr wrap="square">
              <a:spAutoFit/>
            </a:bodyPr>
            <a:lstStyle/>
            <a:p>
              <a:r>
                <a:rPr lang="pt-BR" sz="1200" b="1" cap="all" dirty="0" smtClean="0">
                  <a:solidFill>
                    <a:schemeClr val="tx1">
                      <a:lumMod val="65000"/>
                      <a:lumOff val="35000"/>
                    </a:schemeClr>
                  </a:solidFill>
                  <a:effectLst>
                    <a:outerShdw blurRad="38100" dist="38100" dir="2700000" algn="tl">
                      <a:srgbClr val="000000">
                        <a:alpha val="43137"/>
                      </a:srgbClr>
                    </a:outerShdw>
                  </a:effectLst>
                </a:rPr>
                <a:t>EMPREGO DE ESTRATÉGIAS EM UM JOGO SIMULTÂNEO</a:t>
              </a:r>
              <a:endParaRPr lang="pt-BR" sz="1200" b="1" cap="all" dirty="0">
                <a:solidFill>
                  <a:schemeClr val="tx1">
                    <a:lumMod val="65000"/>
                    <a:lumOff val="35000"/>
                  </a:schemeClr>
                </a:solidFill>
                <a:effectLst>
                  <a:outerShdw blurRad="38100" dist="38100" dir="2700000" algn="tl">
                    <a:srgbClr val="000000">
                      <a:alpha val="43137"/>
                    </a:srgbClr>
                  </a:outerShdw>
                </a:effectLst>
              </a:endParaRPr>
            </a:p>
          </p:txBody>
        </p:sp>
        <p:sp>
          <p:nvSpPr>
            <p:cNvPr id="14" name="Elipse 13"/>
            <p:cNvSpPr/>
            <p:nvPr/>
          </p:nvSpPr>
          <p:spPr>
            <a:xfrm>
              <a:off x="337665" y="1820815"/>
              <a:ext cx="193460" cy="325633"/>
            </a:xfrm>
            <a:prstGeom prst="ellipse">
              <a:avLst/>
            </a:prstGeom>
            <a:solidFill>
              <a:srgbClr val="219D93"/>
            </a:solidFill>
            <a:ln w="57150">
              <a:solidFill>
                <a:srgbClr val="213F5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400" b="1" dirty="0" smtClean="0">
                  <a:solidFill>
                    <a:schemeClr val="bg1">
                      <a:lumMod val="95000"/>
                    </a:schemeClr>
                  </a:solidFill>
                </a:rPr>
                <a:t>2</a:t>
              </a:r>
              <a:endParaRPr lang="pt-BR" sz="1400" b="1" dirty="0">
                <a:solidFill>
                  <a:schemeClr val="bg1">
                    <a:lumMod val="95000"/>
                  </a:schemeClr>
                </a:solidFill>
              </a:endParaRPr>
            </a:p>
          </p:txBody>
        </p:sp>
      </p:grpSp>
      <p:sp>
        <p:nvSpPr>
          <p:cNvPr id="15" name="CaixaDeTexto 14"/>
          <p:cNvSpPr txBox="1"/>
          <p:nvPr/>
        </p:nvSpPr>
        <p:spPr>
          <a:xfrm>
            <a:off x="65976" y="1322631"/>
            <a:ext cx="9009445" cy="2723823"/>
          </a:xfrm>
          <a:prstGeom prst="rect">
            <a:avLst/>
          </a:prstGeom>
          <a:noFill/>
        </p:spPr>
        <p:txBody>
          <a:bodyPr wrap="square" rtlCol="0">
            <a:spAutoFit/>
          </a:bodyPr>
          <a:lstStyle/>
          <a:p>
            <a:pPr algn="just">
              <a:lnSpc>
                <a:spcPct val="150000"/>
              </a:lnSpc>
            </a:pPr>
            <a:r>
              <a:rPr lang="pt-BR" sz="1400" b="1" dirty="0">
                <a:solidFill>
                  <a:schemeClr val="tx1">
                    <a:lumMod val="65000"/>
                    <a:lumOff val="35000"/>
                  </a:schemeClr>
                </a:solidFill>
              </a:rPr>
              <a:t>Para apresentar um jogo simultâneo, a forma mais adequada é por meio da estratégica. Para facilitar o seu entendimento vamos utilizar o seguinte exemplo dado por </a:t>
            </a:r>
            <a:r>
              <a:rPr lang="pt-BR" sz="1400" b="1" dirty="0" err="1">
                <a:solidFill>
                  <a:schemeClr val="tx1">
                    <a:lumMod val="65000"/>
                    <a:lumOff val="35000"/>
                  </a:schemeClr>
                </a:solidFill>
              </a:rPr>
              <a:t>Fiani</a:t>
            </a:r>
            <a:r>
              <a:rPr lang="pt-BR" sz="1400" b="1" dirty="0">
                <a:solidFill>
                  <a:schemeClr val="tx1">
                    <a:lumMod val="65000"/>
                    <a:lumOff val="35000"/>
                  </a:schemeClr>
                </a:solidFill>
              </a:rPr>
              <a:t> (2006</a:t>
            </a:r>
            <a:r>
              <a:rPr lang="pt-BR" sz="1400" b="1" dirty="0" smtClean="0">
                <a:solidFill>
                  <a:schemeClr val="tx1">
                    <a:lumMod val="65000"/>
                    <a:lumOff val="35000"/>
                  </a:schemeClr>
                </a:solidFill>
              </a:rPr>
              <a:t>):</a:t>
            </a:r>
          </a:p>
          <a:p>
            <a:pPr algn="just">
              <a:lnSpc>
                <a:spcPct val="150000"/>
              </a:lnSpc>
            </a:pPr>
            <a:endParaRPr lang="pt-BR" sz="800" b="1" dirty="0">
              <a:solidFill>
                <a:schemeClr val="tx1">
                  <a:lumMod val="65000"/>
                  <a:lumOff val="35000"/>
                </a:schemeClr>
              </a:solidFill>
            </a:endParaRPr>
          </a:p>
          <a:p>
            <a:pPr algn="just">
              <a:lnSpc>
                <a:spcPct val="150000"/>
              </a:lnSpc>
            </a:pPr>
            <a:r>
              <a:rPr lang="pt-BR" sz="1400" b="1" dirty="0" smtClean="0">
                <a:solidFill>
                  <a:schemeClr val="tx1">
                    <a:lumMod val="65000"/>
                    <a:lumOff val="35000"/>
                  </a:schemeClr>
                </a:solidFill>
              </a:rPr>
              <a:t>Uma </a:t>
            </a:r>
            <a:r>
              <a:rPr lang="pt-BR" sz="1400" b="1" dirty="0">
                <a:solidFill>
                  <a:schemeClr val="tx1">
                    <a:lumMod val="65000"/>
                    <a:lumOff val="35000"/>
                  </a:schemeClr>
                </a:solidFill>
              </a:rPr>
              <a:t>empresa, para iniciar as suas atividades, tomou empréstimos de 5 milhões de reais em dois bancos: Alfa e Beta, totalizando 10 milhões de reais. A empresa não possui capital próprio, somente de terceiros. </a:t>
            </a:r>
            <a:endParaRPr lang="pt-BR" sz="1400" b="1" dirty="0" smtClean="0">
              <a:solidFill>
                <a:schemeClr val="tx1">
                  <a:lumMod val="65000"/>
                  <a:lumOff val="35000"/>
                </a:schemeClr>
              </a:solidFill>
            </a:endParaRPr>
          </a:p>
          <a:p>
            <a:pPr algn="just">
              <a:lnSpc>
                <a:spcPct val="150000"/>
              </a:lnSpc>
            </a:pPr>
            <a:endParaRPr lang="pt-BR" sz="800" b="1" dirty="0">
              <a:solidFill>
                <a:schemeClr val="tx1">
                  <a:lumMod val="65000"/>
                  <a:lumOff val="35000"/>
                </a:schemeClr>
              </a:solidFill>
            </a:endParaRPr>
          </a:p>
          <a:p>
            <a:pPr algn="just">
              <a:lnSpc>
                <a:spcPct val="150000"/>
              </a:lnSpc>
            </a:pPr>
            <a:r>
              <a:rPr lang="pt-BR" sz="1400" b="1" dirty="0" smtClean="0">
                <a:solidFill>
                  <a:schemeClr val="tx1">
                    <a:lumMod val="65000"/>
                    <a:lumOff val="35000"/>
                  </a:schemeClr>
                </a:solidFill>
              </a:rPr>
              <a:t>Após </a:t>
            </a:r>
            <a:r>
              <a:rPr lang="pt-BR" sz="1400" b="1" dirty="0">
                <a:solidFill>
                  <a:schemeClr val="tx1">
                    <a:lumMod val="65000"/>
                    <a:lumOff val="35000"/>
                  </a:schemeClr>
                </a:solidFill>
              </a:rPr>
              <a:t>um ano de funcionamento, em virtude dos seus maus resultados, seus ativos depreciaram e hoje só valem 6 milhões, o que é insuficiente para cobrir o total de empréstimos. Para complicar mais a situação, a perspectiva é que a empresa continue funcionando por apenas mais um ano.</a:t>
            </a:r>
          </a:p>
        </p:txBody>
      </p:sp>
      <p:sp>
        <p:nvSpPr>
          <p:cNvPr id="16" name="CaixaDeTexto 15"/>
          <p:cNvSpPr txBox="1"/>
          <p:nvPr/>
        </p:nvSpPr>
        <p:spPr>
          <a:xfrm>
            <a:off x="670560" y="3924577"/>
            <a:ext cx="8404860" cy="1061829"/>
          </a:xfrm>
          <a:prstGeom prst="rect">
            <a:avLst/>
          </a:prstGeom>
          <a:noFill/>
        </p:spPr>
        <p:txBody>
          <a:bodyPr wrap="square" rtlCol="0">
            <a:spAutoFit/>
          </a:bodyPr>
          <a:lstStyle/>
          <a:p>
            <a:pPr algn="just">
              <a:lnSpc>
                <a:spcPct val="150000"/>
              </a:lnSpc>
            </a:pPr>
            <a:r>
              <a:rPr lang="pt-BR" sz="1400" dirty="0">
                <a:solidFill>
                  <a:schemeClr val="tx2">
                    <a:lumMod val="50000"/>
                  </a:schemeClr>
                </a:solidFill>
              </a:rPr>
              <a:t>No exemplo em questão, os dois bancos têm que decidir se </a:t>
            </a:r>
            <a:r>
              <a:rPr lang="pt-BR" sz="1400" b="1" dirty="0">
                <a:solidFill>
                  <a:schemeClr val="tx2">
                    <a:lumMod val="50000"/>
                  </a:schemeClr>
                </a:solidFill>
              </a:rPr>
              <a:t>renovam</a:t>
            </a:r>
            <a:r>
              <a:rPr lang="pt-BR" sz="1400" dirty="0">
                <a:solidFill>
                  <a:schemeClr val="tx2">
                    <a:lumMod val="50000"/>
                  </a:schemeClr>
                </a:solidFill>
              </a:rPr>
              <a:t> ou </a:t>
            </a:r>
            <a:r>
              <a:rPr lang="pt-BR" sz="1400" b="1" dirty="0">
                <a:solidFill>
                  <a:schemeClr val="tx2">
                    <a:lumMod val="50000"/>
                  </a:schemeClr>
                </a:solidFill>
              </a:rPr>
              <a:t>não o empréstimo</a:t>
            </a:r>
            <a:r>
              <a:rPr lang="pt-BR" sz="1400" dirty="0">
                <a:solidFill>
                  <a:schemeClr val="tx2">
                    <a:lumMod val="50000"/>
                  </a:schemeClr>
                </a:solidFill>
              </a:rPr>
              <a:t>. A decisão se torna mais difícil a ser tomada, se cada banco tem de escolher o que fazer em relação ao seu empréstimo sem conhecer a decisão do outro banco, do que se um deles tem a chance de decidir conhecendo a escolha do outro.</a:t>
            </a:r>
          </a:p>
        </p:txBody>
      </p:sp>
      <p:pic>
        <p:nvPicPr>
          <p:cNvPr id="17" name="Picture 9"/>
          <p:cNvPicPr>
            <a:picLocks noChangeAspect="1" noChangeArrowheads="1"/>
          </p:cNvPicPr>
          <p:nvPr/>
        </p:nvPicPr>
        <p:blipFill>
          <a:blip r:embed="rId5"/>
          <a:srcRect/>
          <a:stretch>
            <a:fillRect/>
          </a:stretch>
        </p:blipFill>
        <p:spPr bwMode="auto">
          <a:xfrm>
            <a:off x="15239" y="4046454"/>
            <a:ext cx="684999" cy="870351"/>
          </a:xfrm>
          <a:prstGeom prst="rect">
            <a:avLst/>
          </a:prstGeom>
          <a:noFill/>
          <a:ln w="9525">
            <a:noFill/>
            <a:miter lim="800000"/>
            <a:headEnd/>
            <a:tailEnd/>
          </a:ln>
        </p:spPr>
      </p:pic>
    </p:spTree>
    <p:extLst>
      <p:ext uri="{BB962C8B-B14F-4D97-AF65-F5344CB8AC3E}">
        <p14:creationId xmlns="" xmlns:p14="http://schemas.microsoft.com/office/powerpoint/2010/main" val="13633572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8336280" y="681752"/>
            <a:ext cx="769619" cy="546820"/>
          </a:xfrm>
          <a:prstGeom prst="rect">
            <a:avLst/>
          </a:prstGeom>
          <a:noFill/>
          <a:ln w="9525">
            <a:noFill/>
            <a:miter lim="800000"/>
            <a:headEnd/>
            <a:tailEnd/>
          </a:ln>
          <a:effectLst/>
        </p:spPr>
      </p:pic>
      <p:sp>
        <p:nvSpPr>
          <p:cNvPr id="6" name="CaixaDeTexto 5"/>
          <p:cNvSpPr txBox="1"/>
          <p:nvPr/>
        </p:nvSpPr>
        <p:spPr>
          <a:xfrm>
            <a:off x="375047" y="748593"/>
            <a:ext cx="1415131" cy="338554"/>
          </a:xfrm>
          <a:prstGeom prst="rect">
            <a:avLst/>
          </a:prstGeom>
          <a:noFill/>
        </p:spPr>
        <p:txBody>
          <a:bodyPr wrap="none" rtlCol="0">
            <a:spAutoFit/>
          </a:bodyPr>
          <a:lstStyle/>
          <a:p>
            <a:r>
              <a:rPr lang="pt-BR" sz="1600" b="1" dirty="0" smtClean="0">
                <a:solidFill>
                  <a:schemeClr val="tx2"/>
                </a:solidFill>
                <a:effectLst>
                  <a:outerShdw blurRad="38100" dist="38100" dir="2700000" algn="tl">
                    <a:srgbClr val="000000">
                      <a:alpha val="43137"/>
                    </a:srgbClr>
                  </a:outerShdw>
                </a:effectLst>
              </a:rPr>
              <a:t>Ação e Reação</a:t>
            </a:r>
            <a:endParaRPr lang="pt-BR" sz="1600" b="1" dirty="0">
              <a:solidFill>
                <a:schemeClr val="tx2"/>
              </a:solidFill>
              <a:effectLst>
                <a:outerShdw blurRad="38100" dist="38100" dir="2700000" algn="tl">
                  <a:srgbClr val="000000">
                    <a:alpha val="43137"/>
                  </a:srgbClr>
                </a:outerShdw>
              </a:effectLst>
            </a:endParaRPr>
          </a:p>
        </p:txBody>
      </p:sp>
      <p:sp>
        <p:nvSpPr>
          <p:cNvPr id="8" name="Retângulo 7"/>
          <p:cNvSpPr/>
          <p:nvPr/>
        </p:nvSpPr>
        <p:spPr>
          <a:xfrm>
            <a:off x="5016" y="1524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GST 1229 – TEORIA DOS JOGOS</a:t>
            </a:r>
            <a:endParaRPr lang="pt-BR" b="1" dirty="0">
              <a:solidFill>
                <a:schemeClr val="bg1"/>
              </a:solidFill>
              <a:effectLst>
                <a:outerShdw blurRad="38100" dist="38100" dir="2700000" algn="tl">
                  <a:srgbClr val="000000">
                    <a:alpha val="43137"/>
                  </a:srgbClr>
                </a:outerShdw>
              </a:effectLst>
              <a:cs typeface="Arial" pitchFamily="34" charset="0"/>
            </a:endParaRPr>
          </a:p>
        </p:txBody>
      </p:sp>
      <p:sp>
        <p:nvSpPr>
          <p:cNvPr id="9" name="Retângulo 8"/>
          <p:cNvSpPr/>
          <p:nvPr/>
        </p:nvSpPr>
        <p:spPr>
          <a:xfrm>
            <a:off x="157416" y="33528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A TEORIA DOS JOGOS ...</a:t>
            </a:r>
            <a:endParaRPr lang="pt-BR" b="1" dirty="0">
              <a:solidFill>
                <a:schemeClr val="bg1"/>
              </a:solidFill>
              <a:effectLst>
                <a:outerShdw blurRad="38100" dist="38100" dir="2700000" algn="tl">
                  <a:srgbClr val="000000">
                    <a:alpha val="43137"/>
                  </a:srgbClr>
                </a:outerShdw>
              </a:effectLst>
              <a:cs typeface="Arial" pitchFamily="34" charset="0"/>
            </a:endParaRPr>
          </a:p>
        </p:txBody>
      </p:sp>
      <p:pic>
        <p:nvPicPr>
          <p:cNvPr id="10" name="Picture 6"/>
          <p:cNvPicPr>
            <a:picLocks noChangeAspect="1" noChangeArrowheads="1"/>
          </p:cNvPicPr>
          <p:nvPr/>
        </p:nvPicPr>
        <p:blipFill>
          <a:blip r:embed="rId3"/>
          <a:srcRect/>
          <a:stretch>
            <a:fillRect/>
          </a:stretch>
        </p:blipFill>
        <p:spPr bwMode="auto">
          <a:xfrm>
            <a:off x="7635690" y="628691"/>
            <a:ext cx="654870" cy="599881"/>
          </a:xfrm>
          <a:prstGeom prst="rect">
            <a:avLst/>
          </a:prstGeom>
          <a:noFill/>
          <a:ln w="9525">
            <a:noFill/>
            <a:miter lim="800000"/>
            <a:headEnd/>
            <a:tailEnd/>
          </a:ln>
        </p:spPr>
      </p:pic>
      <p:pic>
        <p:nvPicPr>
          <p:cNvPr id="12" name="Picture 5"/>
          <p:cNvPicPr>
            <a:picLocks noChangeAspect="1" noChangeArrowheads="1"/>
          </p:cNvPicPr>
          <p:nvPr/>
        </p:nvPicPr>
        <p:blipFill>
          <a:blip r:embed="rId4"/>
          <a:srcRect/>
          <a:stretch>
            <a:fillRect/>
          </a:stretch>
        </p:blipFill>
        <p:spPr bwMode="auto">
          <a:xfrm>
            <a:off x="6967035" y="681752"/>
            <a:ext cx="699135" cy="521743"/>
          </a:xfrm>
          <a:prstGeom prst="rect">
            <a:avLst/>
          </a:prstGeom>
          <a:noFill/>
          <a:ln w="9525">
            <a:noFill/>
            <a:miter lim="800000"/>
            <a:headEnd/>
            <a:tailEnd/>
          </a:ln>
        </p:spPr>
      </p:pic>
      <p:grpSp>
        <p:nvGrpSpPr>
          <p:cNvPr id="2" name="Grupo 16"/>
          <p:cNvGrpSpPr/>
          <p:nvPr/>
        </p:nvGrpSpPr>
        <p:grpSpPr>
          <a:xfrm>
            <a:off x="91596" y="1065655"/>
            <a:ext cx="4305143" cy="325633"/>
            <a:chOff x="337665" y="1820815"/>
            <a:chExt cx="2278064" cy="325633"/>
          </a:xfrm>
        </p:grpSpPr>
        <p:sp>
          <p:nvSpPr>
            <p:cNvPr id="13" name="Retângulo 12"/>
            <p:cNvSpPr/>
            <p:nvPr/>
          </p:nvSpPr>
          <p:spPr>
            <a:xfrm>
              <a:off x="531124" y="1851295"/>
              <a:ext cx="2084605" cy="276999"/>
            </a:xfrm>
            <a:prstGeom prst="rect">
              <a:avLst/>
            </a:prstGeom>
          </p:spPr>
          <p:txBody>
            <a:bodyPr wrap="square">
              <a:spAutoFit/>
            </a:bodyPr>
            <a:lstStyle/>
            <a:p>
              <a:r>
                <a:rPr lang="pt-BR" sz="1200" b="1" cap="all" dirty="0" smtClean="0">
                  <a:solidFill>
                    <a:schemeClr val="tx1">
                      <a:lumMod val="65000"/>
                      <a:lumOff val="35000"/>
                    </a:schemeClr>
                  </a:solidFill>
                  <a:effectLst>
                    <a:outerShdw blurRad="38100" dist="38100" dir="2700000" algn="tl">
                      <a:srgbClr val="000000">
                        <a:alpha val="43137"/>
                      </a:srgbClr>
                    </a:outerShdw>
                  </a:effectLst>
                </a:rPr>
                <a:t>EMPREGO DE ESTRATÉGIAS EM UM JOGO SIMULTÂNEO</a:t>
              </a:r>
              <a:endParaRPr lang="pt-BR" sz="1200" b="1" cap="all" dirty="0">
                <a:solidFill>
                  <a:schemeClr val="tx1">
                    <a:lumMod val="65000"/>
                    <a:lumOff val="35000"/>
                  </a:schemeClr>
                </a:solidFill>
                <a:effectLst>
                  <a:outerShdw blurRad="38100" dist="38100" dir="2700000" algn="tl">
                    <a:srgbClr val="000000">
                      <a:alpha val="43137"/>
                    </a:srgbClr>
                  </a:outerShdw>
                </a:effectLst>
              </a:endParaRPr>
            </a:p>
          </p:txBody>
        </p:sp>
        <p:sp>
          <p:nvSpPr>
            <p:cNvPr id="14" name="Elipse 13"/>
            <p:cNvSpPr/>
            <p:nvPr/>
          </p:nvSpPr>
          <p:spPr>
            <a:xfrm>
              <a:off x="337665" y="1820815"/>
              <a:ext cx="193460" cy="325633"/>
            </a:xfrm>
            <a:prstGeom prst="ellipse">
              <a:avLst/>
            </a:prstGeom>
            <a:solidFill>
              <a:srgbClr val="219D93"/>
            </a:solidFill>
            <a:ln w="57150">
              <a:solidFill>
                <a:srgbClr val="213F5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400" b="1" dirty="0" smtClean="0">
                  <a:solidFill>
                    <a:schemeClr val="bg1">
                      <a:lumMod val="95000"/>
                    </a:schemeClr>
                  </a:solidFill>
                </a:rPr>
                <a:t>2</a:t>
              </a:r>
              <a:endParaRPr lang="pt-BR" sz="1400" b="1" dirty="0">
                <a:solidFill>
                  <a:schemeClr val="bg1">
                    <a:lumMod val="95000"/>
                  </a:schemeClr>
                </a:solidFill>
              </a:endParaRPr>
            </a:p>
          </p:txBody>
        </p:sp>
      </p:grpSp>
      <p:sp>
        <p:nvSpPr>
          <p:cNvPr id="11" name="CaixaDeTexto 10"/>
          <p:cNvSpPr txBox="1"/>
          <p:nvPr/>
        </p:nvSpPr>
        <p:spPr>
          <a:xfrm>
            <a:off x="241236" y="1581788"/>
            <a:ext cx="8750363" cy="3647152"/>
          </a:xfrm>
          <a:prstGeom prst="rect">
            <a:avLst/>
          </a:prstGeom>
          <a:noFill/>
        </p:spPr>
        <p:txBody>
          <a:bodyPr wrap="square" rtlCol="0">
            <a:spAutoFit/>
          </a:bodyPr>
          <a:lstStyle/>
          <a:p>
            <a:pPr algn="just">
              <a:lnSpc>
                <a:spcPct val="150000"/>
              </a:lnSpc>
            </a:pPr>
            <a:r>
              <a:rPr lang="pt-BR" sz="1400" b="1" dirty="0">
                <a:solidFill>
                  <a:schemeClr val="tx1">
                    <a:lumMod val="65000"/>
                    <a:lumOff val="35000"/>
                  </a:schemeClr>
                </a:solidFill>
              </a:rPr>
              <a:t>Para analisar a forma estratégica, é necessário que os bancos possuam mais informações: precisam saber quais são as ações que cada banco pode adotar e quais seriam as consequências das várias combinações de ações. </a:t>
            </a:r>
            <a:endParaRPr lang="pt-BR" sz="1400" b="1" dirty="0" smtClean="0">
              <a:solidFill>
                <a:schemeClr val="tx1">
                  <a:lumMod val="65000"/>
                  <a:lumOff val="35000"/>
                </a:schemeClr>
              </a:solidFill>
            </a:endParaRPr>
          </a:p>
          <a:p>
            <a:pPr algn="just">
              <a:lnSpc>
                <a:spcPct val="150000"/>
              </a:lnSpc>
            </a:pPr>
            <a:endParaRPr lang="pt-BR" sz="1400" b="1" dirty="0">
              <a:solidFill>
                <a:schemeClr val="tx1">
                  <a:lumMod val="65000"/>
                  <a:lumOff val="35000"/>
                </a:schemeClr>
              </a:solidFill>
            </a:endParaRPr>
          </a:p>
          <a:p>
            <a:pPr algn="just">
              <a:lnSpc>
                <a:spcPct val="150000"/>
              </a:lnSpc>
            </a:pPr>
            <a:r>
              <a:rPr lang="pt-BR" sz="1400" dirty="0" smtClean="0">
                <a:solidFill>
                  <a:schemeClr val="tx1">
                    <a:lumMod val="65000"/>
                    <a:lumOff val="35000"/>
                  </a:schemeClr>
                </a:solidFill>
              </a:rPr>
              <a:t>Com </a:t>
            </a:r>
            <a:r>
              <a:rPr lang="pt-BR" sz="1400" dirty="0">
                <a:solidFill>
                  <a:schemeClr val="tx1">
                    <a:lumMod val="65000"/>
                    <a:lumOff val="35000"/>
                  </a:schemeClr>
                </a:solidFill>
              </a:rPr>
              <a:t>relação às ações, vamos considerar apenas duas possibilidades: </a:t>
            </a:r>
            <a:r>
              <a:rPr lang="pt-BR" sz="1400" b="1" dirty="0">
                <a:solidFill>
                  <a:schemeClr val="tx1">
                    <a:lumMod val="65000"/>
                    <a:lumOff val="35000"/>
                  </a:schemeClr>
                </a:solidFill>
              </a:rPr>
              <a:t>renovar</a:t>
            </a:r>
            <a:r>
              <a:rPr lang="pt-BR" sz="1400" dirty="0">
                <a:solidFill>
                  <a:schemeClr val="tx1">
                    <a:lumMod val="65000"/>
                    <a:lumOff val="35000"/>
                  </a:schemeClr>
                </a:solidFill>
              </a:rPr>
              <a:t> ou </a:t>
            </a:r>
            <a:r>
              <a:rPr lang="pt-BR" sz="1400" b="1" dirty="0">
                <a:solidFill>
                  <a:schemeClr val="tx1">
                    <a:lumMod val="65000"/>
                    <a:lumOff val="35000"/>
                  </a:schemeClr>
                </a:solidFill>
              </a:rPr>
              <a:t>não renovar</a:t>
            </a:r>
            <a:r>
              <a:rPr lang="pt-BR" sz="1400" dirty="0">
                <a:solidFill>
                  <a:schemeClr val="tx1">
                    <a:lumMod val="65000"/>
                    <a:lumOff val="35000"/>
                  </a:schemeClr>
                </a:solidFill>
              </a:rPr>
              <a:t> os empréstimos. Caso o banco decida renovar, ele continuará recebendo os juros do empréstimo. No caso de não renovar o empréstimo, a empresa é obrigada a reembolsar o principal do empréstimo</a:t>
            </a:r>
            <a:r>
              <a:rPr lang="pt-BR" sz="1400" dirty="0" smtClean="0">
                <a:solidFill>
                  <a:schemeClr val="tx1">
                    <a:lumMod val="65000"/>
                    <a:lumOff val="35000"/>
                  </a:schemeClr>
                </a:solidFill>
              </a:rPr>
              <a:t>.</a:t>
            </a:r>
          </a:p>
          <a:p>
            <a:pPr algn="just">
              <a:lnSpc>
                <a:spcPct val="150000"/>
              </a:lnSpc>
            </a:pPr>
            <a:endParaRPr lang="pt-BR" sz="1400" dirty="0" smtClean="0">
              <a:solidFill>
                <a:schemeClr val="tx1">
                  <a:lumMod val="65000"/>
                  <a:lumOff val="35000"/>
                </a:schemeClr>
              </a:solidFill>
            </a:endParaRPr>
          </a:p>
          <a:p>
            <a:pPr algn="just">
              <a:lnSpc>
                <a:spcPct val="150000"/>
              </a:lnSpc>
            </a:pPr>
            <a:r>
              <a:rPr lang="pt-BR" sz="1400" b="1" dirty="0" smtClean="0">
                <a:solidFill>
                  <a:schemeClr val="tx1">
                    <a:lumMod val="65000"/>
                    <a:lumOff val="35000"/>
                  </a:schemeClr>
                </a:solidFill>
              </a:rPr>
              <a:t>Se a decisão dos bancos for pela renovação de seus empréstimos, a perspectiva é de que a empresa consiga se manter operando por mais um ano, pagando os juros a partir de sua receita corrente, no valor de 1 milhão de reais para cada banco.</a:t>
            </a:r>
          </a:p>
          <a:p>
            <a:pPr algn="just">
              <a:lnSpc>
                <a:spcPct val="150000"/>
              </a:lnSpc>
            </a:pPr>
            <a:endParaRPr lang="pt-BR" sz="1400" dirty="0">
              <a:solidFill>
                <a:schemeClr val="tx1">
                  <a:lumMod val="65000"/>
                  <a:lumOff val="35000"/>
                </a:schemeClr>
              </a:solidFill>
            </a:endParaRPr>
          </a:p>
        </p:txBody>
      </p:sp>
    </p:spTree>
    <p:extLst>
      <p:ext uri="{BB962C8B-B14F-4D97-AF65-F5344CB8AC3E}">
        <p14:creationId xmlns="" xmlns:p14="http://schemas.microsoft.com/office/powerpoint/2010/main" val="13633572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8336280" y="681752"/>
            <a:ext cx="769619" cy="546820"/>
          </a:xfrm>
          <a:prstGeom prst="rect">
            <a:avLst/>
          </a:prstGeom>
          <a:noFill/>
          <a:ln w="9525">
            <a:noFill/>
            <a:miter lim="800000"/>
            <a:headEnd/>
            <a:tailEnd/>
          </a:ln>
          <a:effectLst/>
        </p:spPr>
      </p:pic>
      <p:sp>
        <p:nvSpPr>
          <p:cNvPr id="6" name="CaixaDeTexto 5"/>
          <p:cNvSpPr txBox="1"/>
          <p:nvPr/>
        </p:nvSpPr>
        <p:spPr>
          <a:xfrm>
            <a:off x="375047" y="748593"/>
            <a:ext cx="1415131" cy="338554"/>
          </a:xfrm>
          <a:prstGeom prst="rect">
            <a:avLst/>
          </a:prstGeom>
          <a:noFill/>
        </p:spPr>
        <p:txBody>
          <a:bodyPr wrap="none" rtlCol="0">
            <a:spAutoFit/>
          </a:bodyPr>
          <a:lstStyle/>
          <a:p>
            <a:r>
              <a:rPr lang="pt-BR" sz="1600" b="1" dirty="0" smtClean="0">
                <a:solidFill>
                  <a:schemeClr val="tx2"/>
                </a:solidFill>
                <a:effectLst>
                  <a:outerShdw blurRad="38100" dist="38100" dir="2700000" algn="tl">
                    <a:srgbClr val="000000">
                      <a:alpha val="43137"/>
                    </a:srgbClr>
                  </a:outerShdw>
                </a:effectLst>
              </a:rPr>
              <a:t>Ação e Reação</a:t>
            </a:r>
            <a:endParaRPr lang="pt-BR" sz="1600" b="1" dirty="0">
              <a:solidFill>
                <a:schemeClr val="tx2"/>
              </a:solidFill>
              <a:effectLst>
                <a:outerShdw blurRad="38100" dist="38100" dir="2700000" algn="tl">
                  <a:srgbClr val="000000">
                    <a:alpha val="43137"/>
                  </a:srgbClr>
                </a:outerShdw>
              </a:effectLst>
            </a:endParaRPr>
          </a:p>
        </p:txBody>
      </p:sp>
      <p:sp>
        <p:nvSpPr>
          <p:cNvPr id="8" name="Retângulo 7"/>
          <p:cNvSpPr/>
          <p:nvPr/>
        </p:nvSpPr>
        <p:spPr>
          <a:xfrm>
            <a:off x="5016" y="1524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GST 1229 – TEORIA DOS JOGOS</a:t>
            </a:r>
            <a:endParaRPr lang="pt-BR" b="1" dirty="0">
              <a:solidFill>
                <a:schemeClr val="bg1"/>
              </a:solidFill>
              <a:effectLst>
                <a:outerShdw blurRad="38100" dist="38100" dir="2700000" algn="tl">
                  <a:srgbClr val="000000">
                    <a:alpha val="43137"/>
                  </a:srgbClr>
                </a:outerShdw>
              </a:effectLst>
              <a:cs typeface="Arial" pitchFamily="34" charset="0"/>
            </a:endParaRPr>
          </a:p>
        </p:txBody>
      </p:sp>
      <p:sp>
        <p:nvSpPr>
          <p:cNvPr id="9" name="Retângulo 8"/>
          <p:cNvSpPr/>
          <p:nvPr/>
        </p:nvSpPr>
        <p:spPr>
          <a:xfrm>
            <a:off x="157416" y="33528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A TEORIA DOS JOGOS ...</a:t>
            </a:r>
            <a:endParaRPr lang="pt-BR" b="1" dirty="0">
              <a:solidFill>
                <a:schemeClr val="bg1"/>
              </a:solidFill>
              <a:effectLst>
                <a:outerShdw blurRad="38100" dist="38100" dir="2700000" algn="tl">
                  <a:srgbClr val="000000">
                    <a:alpha val="43137"/>
                  </a:srgbClr>
                </a:outerShdw>
              </a:effectLst>
              <a:cs typeface="Arial" pitchFamily="34" charset="0"/>
            </a:endParaRPr>
          </a:p>
        </p:txBody>
      </p:sp>
      <p:pic>
        <p:nvPicPr>
          <p:cNvPr id="10" name="Picture 6"/>
          <p:cNvPicPr>
            <a:picLocks noChangeAspect="1" noChangeArrowheads="1"/>
          </p:cNvPicPr>
          <p:nvPr/>
        </p:nvPicPr>
        <p:blipFill>
          <a:blip r:embed="rId3"/>
          <a:srcRect/>
          <a:stretch>
            <a:fillRect/>
          </a:stretch>
        </p:blipFill>
        <p:spPr bwMode="auto">
          <a:xfrm>
            <a:off x="7635690" y="628691"/>
            <a:ext cx="654870" cy="599881"/>
          </a:xfrm>
          <a:prstGeom prst="rect">
            <a:avLst/>
          </a:prstGeom>
          <a:noFill/>
          <a:ln w="9525">
            <a:noFill/>
            <a:miter lim="800000"/>
            <a:headEnd/>
            <a:tailEnd/>
          </a:ln>
        </p:spPr>
      </p:pic>
      <p:pic>
        <p:nvPicPr>
          <p:cNvPr id="12" name="Picture 5"/>
          <p:cNvPicPr>
            <a:picLocks noChangeAspect="1" noChangeArrowheads="1"/>
          </p:cNvPicPr>
          <p:nvPr/>
        </p:nvPicPr>
        <p:blipFill>
          <a:blip r:embed="rId4"/>
          <a:srcRect/>
          <a:stretch>
            <a:fillRect/>
          </a:stretch>
        </p:blipFill>
        <p:spPr bwMode="auto">
          <a:xfrm>
            <a:off x="6967035" y="681752"/>
            <a:ext cx="699135" cy="521743"/>
          </a:xfrm>
          <a:prstGeom prst="rect">
            <a:avLst/>
          </a:prstGeom>
          <a:noFill/>
          <a:ln w="9525">
            <a:noFill/>
            <a:miter lim="800000"/>
            <a:headEnd/>
            <a:tailEnd/>
          </a:ln>
        </p:spPr>
      </p:pic>
      <p:grpSp>
        <p:nvGrpSpPr>
          <p:cNvPr id="2" name="Grupo 16"/>
          <p:cNvGrpSpPr/>
          <p:nvPr/>
        </p:nvGrpSpPr>
        <p:grpSpPr>
          <a:xfrm>
            <a:off x="91596" y="1065655"/>
            <a:ext cx="4305143" cy="325633"/>
            <a:chOff x="337665" y="1820815"/>
            <a:chExt cx="2278064" cy="325633"/>
          </a:xfrm>
        </p:grpSpPr>
        <p:sp>
          <p:nvSpPr>
            <p:cNvPr id="13" name="Retângulo 12"/>
            <p:cNvSpPr/>
            <p:nvPr/>
          </p:nvSpPr>
          <p:spPr>
            <a:xfrm>
              <a:off x="531124" y="1851295"/>
              <a:ext cx="2084605" cy="276999"/>
            </a:xfrm>
            <a:prstGeom prst="rect">
              <a:avLst/>
            </a:prstGeom>
          </p:spPr>
          <p:txBody>
            <a:bodyPr wrap="square">
              <a:spAutoFit/>
            </a:bodyPr>
            <a:lstStyle/>
            <a:p>
              <a:r>
                <a:rPr lang="pt-BR" sz="1200" b="1" cap="all" dirty="0" smtClean="0">
                  <a:solidFill>
                    <a:schemeClr val="tx1">
                      <a:lumMod val="65000"/>
                      <a:lumOff val="35000"/>
                    </a:schemeClr>
                  </a:solidFill>
                  <a:effectLst>
                    <a:outerShdw blurRad="38100" dist="38100" dir="2700000" algn="tl">
                      <a:srgbClr val="000000">
                        <a:alpha val="43137"/>
                      </a:srgbClr>
                    </a:outerShdw>
                  </a:effectLst>
                </a:rPr>
                <a:t>EMPREGO DE ESTRATÉGIAS EM UM JOGO SIMULTÂNEO</a:t>
              </a:r>
              <a:endParaRPr lang="pt-BR" sz="1200" b="1" cap="all" dirty="0">
                <a:solidFill>
                  <a:schemeClr val="tx1">
                    <a:lumMod val="65000"/>
                    <a:lumOff val="35000"/>
                  </a:schemeClr>
                </a:solidFill>
                <a:effectLst>
                  <a:outerShdw blurRad="38100" dist="38100" dir="2700000" algn="tl">
                    <a:srgbClr val="000000">
                      <a:alpha val="43137"/>
                    </a:srgbClr>
                  </a:outerShdw>
                </a:effectLst>
              </a:endParaRPr>
            </a:p>
          </p:txBody>
        </p:sp>
        <p:sp>
          <p:nvSpPr>
            <p:cNvPr id="14" name="Elipse 13"/>
            <p:cNvSpPr/>
            <p:nvPr/>
          </p:nvSpPr>
          <p:spPr>
            <a:xfrm>
              <a:off x="337665" y="1820815"/>
              <a:ext cx="193460" cy="325633"/>
            </a:xfrm>
            <a:prstGeom prst="ellipse">
              <a:avLst/>
            </a:prstGeom>
            <a:solidFill>
              <a:srgbClr val="219D93"/>
            </a:solidFill>
            <a:ln w="57150">
              <a:solidFill>
                <a:srgbClr val="213F5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400" b="1" dirty="0" smtClean="0">
                  <a:solidFill>
                    <a:schemeClr val="bg1">
                      <a:lumMod val="95000"/>
                    </a:schemeClr>
                  </a:solidFill>
                </a:rPr>
                <a:t>2</a:t>
              </a:r>
              <a:endParaRPr lang="pt-BR" sz="1400" b="1" dirty="0">
                <a:solidFill>
                  <a:schemeClr val="bg1">
                    <a:lumMod val="95000"/>
                  </a:schemeClr>
                </a:solidFill>
              </a:endParaRPr>
            </a:p>
          </p:txBody>
        </p:sp>
      </p:grpSp>
      <p:sp>
        <p:nvSpPr>
          <p:cNvPr id="16" name="CaixaDeTexto 15"/>
          <p:cNvSpPr txBox="1"/>
          <p:nvPr/>
        </p:nvSpPr>
        <p:spPr>
          <a:xfrm>
            <a:off x="190175" y="1528448"/>
            <a:ext cx="8915723" cy="3370153"/>
          </a:xfrm>
          <a:prstGeom prst="rect">
            <a:avLst/>
          </a:prstGeom>
          <a:noFill/>
        </p:spPr>
        <p:txBody>
          <a:bodyPr wrap="square" rtlCol="0">
            <a:spAutoFit/>
          </a:bodyPr>
          <a:lstStyle/>
          <a:p>
            <a:pPr algn="just">
              <a:lnSpc>
                <a:spcPct val="150000"/>
              </a:lnSpc>
            </a:pPr>
            <a:r>
              <a:rPr lang="pt-BR" sz="1400" b="1" dirty="0" smtClean="0">
                <a:solidFill>
                  <a:schemeClr val="tx1">
                    <a:lumMod val="65000"/>
                    <a:lumOff val="35000"/>
                  </a:schemeClr>
                </a:solidFill>
              </a:rPr>
              <a:t>Caso a empresa seja obrigada a decretar a falência, pela não renovação dos empréstimos, os bancos dividiriam os ativos de 6 milhões, resultando em 3 milhões para cada banco, além de 1 milhão de juros, totalizando 4 milhões para cada banco.</a:t>
            </a:r>
          </a:p>
          <a:p>
            <a:pPr algn="just">
              <a:lnSpc>
                <a:spcPct val="150000"/>
              </a:lnSpc>
            </a:pPr>
            <a:endParaRPr lang="pt-BR" sz="800" dirty="0" smtClean="0">
              <a:solidFill>
                <a:schemeClr val="tx1">
                  <a:lumMod val="65000"/>
                  <a:lumOff val="35000"/>
                </a:schemeClr>
              </a:solidFill>
            </a:endParaRPr>
          </a:p>
          <a:p>
            <a:pPr algn="just">
              <a:lnSpc>
                <a:spcPct val="150000"/>
              </a:lnSpc>
            </a:pPr>
            <a:r>
              <a:rPr lang="pt-BR" sz="1400" dirty="0" smtClean="0">
                <a:solidFill>
                  <a:schemeClr val="tx1">
                    <a:lumMod val="65000"/>
                    <a:lumOff val="35000"/>
                  </a:schemeClr>
                </a:solidFill>
              </a:rPr>
              <a:t> </a:t>
            </a:r>
            <a:r>
              <a:rPr lang="pt-BR" sz="1400" dirty="0">
                <a:solidFill>
                  <a:schemeClr val="tx1">
                    <a:lumMod val="65000"/>
                    <a:lumOff val="35000"/>
                  </a:schemeClr>
                </a:solidFill>
              </a:rPr>
              <a:t>A outra possibilidade é de que um dos bancos não venha a renovar o seu crédito; ele receberia integralmente o seu empréstimo de 5 milhões, porém precipitaria a falência da empresa. O banco que renovou o empréstimo só teria condições de receber 1 milhão, correspondente ao que sobrou dos ativos da empresa.</a:t>
            </a:r>
          </a:p>
          <a:p>
            <a:pPr algn="just">
              <a:lnSpc>
                <a:spcPct val="150000"/>
              </a:lnSpc>
            </a:pPr>
            <a:endParaRPr lang="pt-BR" sz="800" dirty="0">
              <a:solidFill>
                <a:schemeClr val="tx1">
                  <a:lumMod val="65000"/>
                  <a:lumOff val="35000"/>
                </a:schemeClr>
              </a:solidFill>
            </a:endParaRPr>
          </a:p>
          <a:p>
            <a:pPr algn="just">
              <a:lnSpc>
                <a:spcPct val="150000"/>
              </a:lnSpc>
            </a:pPr>
            <a:r>
              <a:rPr lang="pt-BR" sz="1400" b="1" dirty="0">
                <a:solidFill>
                  <a:schemeClr val="tx1">
                    <a:lumMod val="65000"/>
                    <a:lumOff val="35000"/>
                  </a:schemeClr>
                </a:solidFill>
              </a:rPr>
              <a:t>Existe ainda uma última possibilidade: a de que os dois bancos decidam, simultaneamente, não renovar seus empréstimos. A empresa será obrigada a decretar a sua falência, o que leva os dois bancos a dividirem seus ativos, cabendo a cada um 3 milhões de reais.</a:t>
            </a:r>
          </a:p>
        </p:txBody>
      </p:sp>
    </p:spTree>
    <p:extLst>
      <p:ext uri="{BB962C8B-B14F-4D97-AF65-F5344CB8AC3E}">
        <p14:creationId xmlns="" xmlns:p14="http://schemas.microsoft.com/office/powerpoint/2010/main" val="13633572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5447150" y="3616289"/>
            <a:ext cx="1586253" cy="1365431"/>
          </a:xfrm>
          <a:prstGeom prst="rect">
            <a:avLst/>
          </a:prstGeom>
          <a:noFill/>
          <a:ln w="9525">
            <a:noFill/>
            <a:miter lim="800000"/>
            <a:headEnd/>
            <a:tailEnd/>
          </a:ln>
        </p:spPr>
      </p:pic>
      <p:pic>
        <p:nvPicPr>
          <p:cNvPr id="1028" name="Picture 4"/>
          <p:cNvPicPr>
            <a:picLocks noChangeAspect="1" noChangeArrowheads="1"/>
          </p:cNvPicPr>
          <p:nvPr/>
        </p:nvPicPr>
        <p:blipFill>
          <a:blip r:embed="rId3"/>
          <a:srcRect/>
          <a:stretch>
            <a:fillRect/>
          </a:stretch>
        </p:blipFill>
        <p:spPr bwMode="auto">
          <a:xfrm>
            <a:off x="3566159" y="3728048"/>
            <a:ext cx="1615441" cy="1230812"/>
          </a:xfrm>
          <a:prstGeom prst="rect">
            <a:avLst/>
          </a:prstGeom>
          <a:noFill/>
          <a:ln w="9525">
            <a:noFill/>
            <a:miter lim="800000"/>
            <a:headEnd/>
            <a:tailEnd/>
          </a:ln>
        </p:spPr>
      </p:pic>
      <p:pic>
        <p:nvPicPr>
          <p:cNvPr id="1029" name="Picture 5"/>
          <p:cNvPicPr>
            <a:picLocks noChangeAspect="1" noChangeArrowheads="1"/>
          </p:cNvPicPr>
          <p:nvPr/>
        </p:nvPicPr>
        <p:blipFill>
          <a:blip r:embed="rId4"/>
          <a:srcRect/>
          <a:stretch>
            <a:fillRect/>
          </a:stretch>
        </p:blipFill>
        <p:spPr bwMode="auto">
          <a:xfrm>
            <a:off x="1886903" y="3624153"/>
            <a:ext cx="1572577" cy="1334708"/>
          </a:xfrm>
          <a:prstGeom prst="rect">
            <a:avLst/>
          </a:prstGeom>
          <a:noFill/>
          <a:ln w="9525">
            <a:noFill/>
            <a:miter lim="800000"/>
            <a:headEnd/>
            <a:tailEnd/>
          </a:ln>
        </p:spPr>
      </p:pic>
      <p:pic>
        <p:nvPicPr>
          <p:cNvPr id="1030" name="Picture 6"/>
          <p:cNvPicPr>
            <a:picLocks noChangeAspect="1" noChangeArrowheads="1"/>
          </p:cNvPicPr>
          <p:nvPr/>
        </p:nvPicPr>
        <p:blipFill>
          <a:blip r:embed="rId5"/>
          <a:srcRect/>
          <a:stretch>
            <a:fillRect/>
          </a:stretch>
        </p:blipFill>
        <p:spPr bwMode="auto">
          <a:xfrm>
            <a:off x="91596" y="3775710"/>
            <a:ext cx="1698582" cy="1183150"/>
          </a:xfrm>
          <a:prstGeom prst="rect">
            <a:avLst/>
          </a:prstGeom>
          <a:noFill/>
          <a:ln w="9525">
            <a:noFill/>
            <a:miter lim="800000"/>
            <a:headEnd/>
            <a:tailEnd/>
          </a:ln>
        </p:spPr>
      </p:pic>
      <p:pic>
        <p:nvPicPr>
          <p:cNvPr id="4" name="Picture 2"/>
          <p:cNvPicPr>
            <a:picLocks noChangeAspect="1" noChangeArrowheads="1"/>
          </p:cNvPicPr>
          <p:nvPr/>
        </p:nvPicPr>
        <p:blipFill>
          <a:blip r:embed="rId6" cstate="print"/>
          <a:srcRect/>
          <a:stretch>
            <a:fillRect/>
          </a:stretch>
        </p:blipFill>
        <p:spPr bwMode="auto">
          <a:xfrm>
            <a:off x="8336280" y="681752"/>
            <a:ext cx="769619" cy="546820"/>
          </a:xfrm>
          <a:prstGeom prst="rect">
            <a:avLst/>
          </a:prstGeom>
          <a:noFill/>
          <a:ln w="9525">
            <a:noFill/>
            <a:miter lim="800000"/>
            <a:headEnd/>
            <a:tailEnd/>
          </a:ln>
          <a:effectLst/>
        </p:spPr>
      </p:pic>
      <p:sp>
        <p:nvSpPr>
          <p:cNvPr id="6" name="CaixaDeTexto 5"/>
          <p:cNvSpPr txBox="1"/>
          <p:nvPr/>
        </p:nvSpPr>
        <p:spPr>
          <a:xfrm>
            <a:off x="375047" y="748593"/>
            <a:ext cx="1415131" cy="338554"/>
          </a:xfrm>
          <a:prstGeom prst="rect">
            <a:avLst/>
          </a:prstGeom>
          <a:noFill/>
        </p:spPr>
        <p:txBody>
          <a:bodyPr wrap="none" rtlCol="0">
            <a:spAutoFit/>
          </a:bodyPr>
          <a:lstStyle/>
          <a:p>
            <a:r>
              <a:rPr lang="pt-BR" sz="1600" b="1" dirty="0" smtClean="0">
                <a:solidFill>
                  <a:schemeClr val="tx2"/>
                </a:solidFill>
                <a:effectLst>
                  <a:outerShdw blurRad="38100" dist="38100" dir="2700000" algn="tl">
                    <a:srgbClr val="000000">
                      <a:alpha val="43137"/>
                    </a:srgbClr>
                  </a:outerShdw>
                </a:effectLst>
              </a:rPr>
              <a:t>Ação e Reação</a:t>
            </a:r>
            <a:endParaRPr lang="pt-BR" sz="1600" b="1" dirty="0">
              <a:solidFill>
                <a:schemeClr val="tx2"/>
              </a:solidFill>
              <a:effectLst>
                <a:outerShdw blurRad="38100" dist="38100" dir="2700000" algn="tl">
                  <a:srgbClr val="000000">
                    <a:alpha val="43137"/>
                  </a:srgbClr>
                </a:outerShdw>
              </a:effectLst>
            </a:endParaRPr>
          </a:p>
        </p:txBody>
      </p:sp>
      <p:sp>
        <p:nvSpPr>
          <p:cNvPr id="8" name="Retângulo 7"/>
          <p:cNvSpPr/>
          <p:nvPr/>
        </p:nvSpPr>
        <p:spPr>
          <a:xfrm>
            <a:off x="5016" y="1524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GST 1229 – TEORIA DOS JOGOS</a:t>
            </a:r>
            <a:endParaRPr lang="pt-BR" b="1" dirty="0">
              <a:solidFill>
                <a:schemeClr val="bg1"/>
              </a:solidFill>
              <a:effectLst>
                <a:outerShdw blurRad="38100" dist="38100" dir="2700000" algn="tl">
                  <a:srgbClr val="000000">
                    <a:alpha val="43137"/>
                  </a:srgbClr>
                </a:outerShdw>
              </a:effectLst>
              <a:cs typeface="Arial" pitchFamily="34" charset="0"/>
            </a:endParaRPr>
          </a:p>
        </p:txBody>
      </p:sp>
      <p:sp>
        <p:nvSpPr>
          <p:cNvPr id="9" name="Retângulo 8"/>
          <p:cNvSpPr/>
          <p:nvPr/>
        </p:nvSpPr>
        <p:spPr>
          <a:xfrm>
            <a:off x="157416" y="33528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A TEORIA DOS JOGOS ...</a:t>
            </a:r>
            <a:endParaRPr lang="pt-BR" b="1" dirty="0">
              <a:solidFill>
                <a:schemeClr val="bg1"/>
              </a:solidFill>
              <a:effectLst>
                <a:outerShdw blurRad="38100" dist="38100" dir="2700000" algn="tl">
                  <a:srgbClr val="000000">
                    <a:alpha val="43137"/>
                  </a:srgbClr>
                </a:outerShdw>
              </a:effectLst>
              <a:cs typeface="Arial" pitchFamily="34" charset="0"/>
            </a:endParaRPr>
          </a:p>
        </p:txBody>
      </p:sp>
      <p:pic>
        <p:nvPicPr>
          <p:cNvPr id="10" name="Picture 6"/>
          <p:cNvPicPr>
            <a:picLocks noChangeAspect="1" noChangeArrowheads="1"/>
          </p:cNvPicPr>
          <p:nvPr/>
        </p:nvPicPr>
        <p:blipFill>
          <a:blip r:embed="rId7"/>
          <a:srcRect/>
          <a:stretch>
            <a:fillRect/>
          </a:stretch>
        </p:blipFill>
        <p:spPr bwMode="auto">
          <a:xfrm>
            <a:off x="7635690" y="628691"/>
            <a:ext cx="654870" cy="599881"/>
          </a:xfrm>
          <a:prstGeom prst="rect">
            <a:avLst/>
          </a:prstGeom>
          <a:noFill/>
          <a:ln w="9525">
            <a:noFill/>
            <a:miter lim="800000"/>
            <a:headEnd/>
            <a:tailEnd/>
          </a:ln>
        </p:spPr>
      </p:pic>
      <p:pic>
        <p:nvPicPr>
          <p:cNvPr id="12" name="Picture 5"/>
          <p:cNvPicPr>
            <a:picLocks noChangeAspect="1" noChangeArrowheads="1"/>
          </p:cNvPicPr>
          <p:nvPr/>
        </p:nvPicPr>
        <p:blipFill>
          <a:blip r:embed="rId8"/>
          <a:srcRect/>
          <a:stretch>
            <a:fillRect/>
          </a:stretch>
        </p:blipFill>
        <p:spPr bwMode="auto">
          <a:xfrm>
            <a:off x="6967035" y="681752"/>
            <a:ext cx="699135" cy="521743"/>
          </a:xfrm>
          <a:prstGeom prst="rect">
            <a:avLst/>
          </a:prstGeom>
          <a:noFill/>
          <a:ln w="9525">
            <a:noFill/>
            <a:miter lim="800000"/>
            <a:headEnd/>
            <a:tailEnd/>
          </a:ln>
        </p:spPr>
      </p:pic>
      <p:grpSp>
        <p:nvGrpSpPr>
          <p:cNvPr id="2" name="Grupo 16"/>
          <p:cNvGrpSpPr/>
          <p:nvPr/>
        </p:nvGrpSpPr>
        <p:grpSpPr>
          <a:xfrm>
            <a:off x="91596" y="1065655"/>
            <a:ext cx="4305143" cy="325633"/>
            <a:chOff x="337665" y="1820815"/>
            <a:chExt cx="2278064" cy="325633"/>
          </a:xfrm>
        </p:grpSpPr>
        <p:sp>
          <p:nvSpPr>
            <p:cNvPr id="13" name="Retângulo 12"/>
            <p:cNvSpPr/>
            <p:nvPr/>
          </p:nvSpPr>
          <p:spPr>
            <a:xfrm>
              <a:off x="531124" y="1851295"/>
              <a:ext cx="2084605" cy="276999"/>
            </a:xfrm>
            <a:prstGeom prst="rect">
              <a:avLst/>
            </a:prstGeom>
          </p:spPr>
          <p:txBody>
            <a:bodyPr wrap="square">
              <a:spAutoFit/>
            </a:bodyPr>
            <a:lstStyle/>
            <a:p>
              <a:r>
                <a:rPr lang="pt-BR" sz="1200" b="1" cap="all" dirty="0" smtClean="0">
                  <a:solidFill>
                    <a:schemeClr val="tx1">
                      <a:lumMod val="65000"/>
                      <a:lumOff val="35000"/>
                    </a:schemeClr>
                  </a:solidFill>
                  <a:effectLst>
                    <a:outerShdw blurRad="38100" dist="38100" dir="2700000" algn="tl">
                      <a:srgbClr val="000000">
                        <a:alpha val="43137"/>
                      </a:srgbClr>
                    </a:outerShdw>
                  </a:effectLst>
                </a:rPr>
                <a:t>EMPREGO DE ESTRATÉGIAS EM UM JOGO SIMULTÂNEO</a:t>
              </a:r>
              <a:endParaRPr lang="pt-BR" sz="1200" b="1" cap="all" dirty="0">
                <a:solidFill>
                  <a:schemeClr val="tx1">
                    <a:lumMod val="65000"/>
                    <a:lumOff val="35000"/>
                  </a:schemeClr>
                </a:solidFill>
                <a:effectLst>
                  <a:outerShdw blurRad="38100" dist="38100" dir="2700000" algn="tl">
                    <a:srgbClr val="000000">
                      <a:alpha val="43137"/>
                    </a:srgbClr>
                  </a:outerShdw>
                </a:effectLst>
              </a:endParaRPr>
            </a:p>
          </p:txBody>
        </p:sp>
        <p:sp>
          <p:nvSpPr>
            <p:cNvPr id="14" name="Elipse 13"/>
            <p:cNvSpPr/>
            <p:nvPr/>
          </p:nvSpPr>
          <p:spPr>
            <a:xfrm>
              <a:off x="337665" y="1820815"/>
              <a:ext cx="193460" cy="325633"/>
            </a:xfrm>
            <a:prstGeom prst="ellipse">
              <a:avLst/>
            </a:prstGeom>
            <a:solidFill>
              <a:srgbClr val="219D93"/>
            </a:solidFill>
            <a:ln w="57150">
              <a:solidFill>
                <a:srgbClr val="213F5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400" b="1" dirty="0" smtClean="0">
                  <a:solidFill>
                    <a:schemeClr val="bg1">
                      <a:lumMod val="95000"/>
                    </a:schemeClr>
                  </a:solidFill>
                </a:rPr>
                <a:t>2</a:t>
              </a:r>
              <a:endParaRPr lang="pt-BR" sz="1400" b="1" dirty="0">
                <a:solidFill>
                  <a:schemeClr val="bg1">
                    <a:lumMod val="95000"/>
                  </a:schemeClr>
                </a:solidFill>
              </a:endParaRPr>
            </a:p>
          </p:txBody>
        </p:sp>
      </p:grpSp>
      <p:sp>
        <p:nvSpPr>
          <p:cNvPr id="17" name="CaixaDeTexto 16"/>
          <p:cNvSpPr txBox="1"/>
          <p:nvPr/>
        </p:nvSpPr>
        <p:spPr>
          <a:xfrm>
            <a:off x="457202" y="1391288"/>
            <a:ext cx="6333501" cy="382092"/>
          </a:xfrm>
          <a:prstGeom prst="rect">
            <a:avLst/>
          </a:prstGeom>
          <a:noFill/>
        </p:spPr>
        <p:txBody>
          <a:bodyPr wrap="square" rtlCol="0">
            <a:spAutoFit/>
          </a:bodyPr>
          <a:lstStyle/>
          <a:p>
            <a:pPr>
              <a:lnSpc>
                <a:spcPct val="150000"/>
              </a:lnSpc>
            </a:pPr>
            <a:r>
              <a:rPr lang="pt-BR" sz="1400" dirty="0">
                <a:solidFill>
                  <a:schemeClr val="tx1">
                    <a:lumMod val="65000"/>
                    <a:lumOff val="35000"/>
                  </a:schemeClr>
                </a:solidFill>
              </a:rPr>
              <a:t> </a:t>
            </a:r>
            <a:r>
              <a:rPr lang="pt-BR" sz="1400" b="1" dirty="0">
                <a:solidFill>
                  <a:schemeClr val="tx1">
                    <a:lumMod val="65000"/>
                    <a:lumOff val="35000"/>
                  </a:schemeClr>
                </a:solidFill>
                <a:effectLst>
                  <a:outerShdw blurRad="38100" dist="38100" dir="2700000" algn="tl">
                    <a:srgbClr val="000000">
                      <a:alpha val="43137"/>
                    </a:srgbClr>
                  </a:outerShdw>
                </a:effectLst>
              </a:rPr>
              <a:t>A representação do hipotético jogo dos bancos em forma estratégica, é a seguinte:</a:t>
            </a:r>
          </a:p>
        </p:txBody>
      </p:sp>
      <p:graphicFrame>
        <p:nvGraphicFramePr>
          <p:cNvPr id="18" name="Tabela 17"/>
          <p:cNvGraphicFramePr>
            <a:graphicFrameLocks noGrp="1"/>
          </p:cNvGraphicFramePr>
          <p:nvPr>
            <p:extLst>
              <p:ext uri="{D42A27DB-BD31-4B8C-83A1-F6EECF244321}">
                <p14:modId xmlns:p14="http://schemas.microsoft.com/office/powerpoint/2010/main" xmlns="" val="1691577878"/>
              </p:ext>
            </p:extLst>
          </p:nvPr>
        </p:nvGraphicFramePr>
        <p:xfrm>
          <a:off x="375047" y="2004060"/>
          <a:ext cx="6415656" cy="1706880"/>
        </p:xfrm>
        <a:graphic>
          <a:graphicData uri="http://schemas.openxmlformats.org/drawingml/2006/table">
            <a:tbl>
              <a:tblPr bandRow="1">
                <a:tableStyleId>{7DF18680-E054-41AD-8BC1-D1AEF772440D}</a:tableStyleId>
              </a:tblPr>
              <a:tblGrid>
                <a:gridCol w="1689231"/>
                <a:gridCol w="2214986"/>
                <a:gridCol w="2511439"/>
              </a:tblGrid>
              <a:tr h="275574">
                <a:tc rowSpan="2">
                  <a:txBody>
                    <a:bodyPr/>
                    <a:lstStyle/>
                    <a:p>
                      <a:pPr algn="ctr"/>
                      <a:r>
                        <a:rPr lang="pt-BR" sz="2000" b="1" dirty="0" smtClean="0">
                          <a:solidFill>
                            <a:schemeClr val="tx2">
                              <a:lumMod val="50000"/>
                            </a:schemeClr>
                          </a:solidFill>
                          <a:effectLst>
                            <a:outerShdw blurRad="38100" dist="38100" dir="2700000" algn="tl">
                              <a:srgbClr val="000000">
                                <a:alpha val="43137"/>
                              </a:srgbClr>
                            </a:outerShdw>
                          </a:effectLst>
                        </a:rPr>
                        <a:t>Banco</a:t>
                      </a:r>
                      <a:r>
                        <a:rPr lang="pt-BR" sz="2000" b="1" baseline="0" dirty="0" smtClean="0">
                          <a:solidFill>
                            <a:schemeClr val="tx2">
                              <a:lumMod val="50000"/>
                            </a:schemeClr>
                          </a:solidFill>
                          <a:effectLst>
                            <a:outerShdw blurRad="38100" dist="38100" dir="2700000" algn="tl">
                              <a:srgbClr val="000000">
                                <a:alpha val="43137"/>
                              </a:srgbClr>
                            </a:outerShdw>
                          </a:effectLst>
                        </a:rPr>
                        <a:t> Alfa</a:t>
                      </a:r>
                      <a:endParaRPr lang="pt-BR" sz="2000" b="1" dirty="0">
                        <a:solidFill>
                          <a:schemeClr val="tx2">
                            <a:lumMod val="50000"/>
                          </a:schemeClr>
                        </a:solidFill>
                        <a:effectLst>
                          <a:outerShdw blurRad="38100" dist="38100" dir="2700000" algn="tl">
                            <a:srgbClr val="000000">
                              <a:alpha val="43137"/>
                            </a:srgbClr>
                          </a:outerShdw>
                        </a:effectLst>
                      </a:endParaRPr>
                    </a:p>
                  </a:txBody>
                  <a:tcPr>
                    <a:solidFill>
                      <a:srgbClr val="D0E3EA"/>
                    </a:solidFill>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pt-BR" sz="2000" b="1" dirty="0" smtClean="0">
                          <a:solidFill>
                            <a:srgbClr val="C00000"/>
                          </a:solidFill>
                          <a:effectLst>
                            <a:outerShdw blurRad="38100" dist="38100" dir="2700000" algn="tl">
                              <a:srgbClr val="000000">
                                <a:alpha val="43137"/>
                              </a:srgbClr>
                            </a:outerShdw>
                          </a:effectLst>
                        </a:rPr>
                        <a:t>Banco Beta</a:t>
                      </a:r>
                    </a:p>
                  </a:txBody>
                  <a:tcPr>
                    <a:solidFill>
                      <a:srgbClr val="D0E3EA"/>
                    </a:solid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pt-BR" sz="1400" dirty="0" smtClean="0">
                        <a:solidFill>
                          <a:schemeClr val="tx1">
                            <a:lumMod val="65000"/>
                            <a:lumOff val="35000"/>
                          </a:schemeClr>
                        </a:solidFill>
                      </a:endParaRPr>
                    </a:p>
                  </a:txBody>
                  <a:tcPr/>
                </a:tc>
              </a:tr>
              <a:tr h="370840">
                <a:tc vMerge="1">
                  <a:txBody>
                    <a:bodyPr/>
                    <a:lstStyle/>
                    <a:p>
                      <a:endParaRPr lang="pt-BR" sz="1400" dirty="0">
                        <a:solidFill>
                          <a:schemeClr val="tx1">
                            <a:lumMod val="65000"/>
                            <a:lumOff val="35000"/>
                          </a:schemeClr>
                        </a:solidFill>
                      </a:endParaRPr>
                    </a:p>
                  </a:txBody>
                  <a:tcPr/>
                </a:tc>
                <a:tc>
                  <a:txBody>
                    <a:bodyPr/>
                    <a:lstStyle/>
                    <a:p>
                      <a:pPr algn="ctr"/>
                      <a:r>
                        <a:rPr lang="pt-BR" sz="2000" b="1" dirty="0" smtClean="0">
                          <a:solidFill>
                            <a:schemeClr val="accent3">
                              <a:lumMod val="50000"/>
                            </a:schemeClr>
                          </a:solidFill>
                          <a:effectLst>
                            <a:outerShdw blurRad="38100" dist="38100" dir="2700000" algn="tl">
                              <a:srgbClr val="000000">
                                <a:alpha val="43137"/>
                              </a:srgbClr>
                            </a:outerShdw>
                          </a:effectLst>
                        </a:rPr>
                        <a:t>Renova</a:t>
                      </a:r>
                      <a:endParaRPr lang="pt-BR" sz="2000" b="1" dirty="0">
                        <a:solidFill>
                          <a:schemeClr val="accent3">
                            <a:lumMod val="50000"/>
                          </a:schemeClr>
                        </a:solidFill>
                        <a:effectLst>
                          <a:outerShdw blurRad="38100" dist="38100" dir="2700000" algn="tl">
                            <a:srgbClr val="000000">
                              <a:alpha val="43137"/>
                            </a:srgbClr>
                          </a:outerShdw>
                        </a:effectLst>
                      </a:endParaRPr>
                    </a:p>
                  </a:txBody>
                  <a:tcPr>
                    <a:solidFill>
                      <a:srgbClr val="D0E3EA"/>
                    </a:solidFill>
                  </a:tcPr>
                </a:tc>
                <a:tc>
                  <a:txBody>
                    <a:bodyPr/>
                    <a:lstStyle/>
                    <a:p>
                      <a:pPr algn="ctr"/>
                      <a:r>
                        <a:rPr lang="pt-BR" sz="2000" b="1" dirty="0" smtClean="0">
                          <a:solidFill>
                            <a:schemeClr val="accent6">
                              <a:lumMod val="75000"/>
                            </a:schemeClr>
                          </a:solidFill>
                          <a:effectLst>
                            <a:outerShdw blurRad="38100" dist="38100" dir="2700000" algn="tl">
                              <a:srgbClr val="000000">
                                <a:alpha val="43137"/>
                              </a:srgbClr>
                            </a:outerShdw>
                          </a:effectLst>
                        </a:rPr>
                        <a:t>Não Renova</a:t>
                      </a:r>
                      <a:endParaRPr lang="pt-BR" sz="2000" b="1" dirty="0">
                        <a:solidFill>
                          <a:schemeClr val="accent6">
                            <a:lumMod val="75000"/>
                          </a:schemeClr>
                        </a:solidFill>
                        <a:effectLst>
                          <a:outerShdw blurRad="38100" dist="38100" dir="2700000" algn="tl">
                            <a:srgbClr val="000000">
                              <a:alpha val="43137"/>
                            </a:srgbClr>
                          </a:outerShdw>
                        </a:effectLst>
                      </a:endParaRPr>
                    </a:p>
                  </a:txBody>
                  <a:tcPr>
                    <a:solidFill>
                      <a:srgbClr val="D0E3EA"/>
                    </a:solidFill>
                  </a:tcPr>
                </a:tc>
              </a:tr>
              <a:tr h="370840">
                <a:tc>
                  <a:txBody>
                    <a:bodyPr/>
                    <a:lstStyle/>
                    <a:p>
                      <a:pPr algn="ctr"/>
                      <a:r>
                        <a:rPr lang="pt-BR" sz="2000" b="1" dirty="0" smtClean="0">
                          <a:solidFill>
                            <a:schemeClr val="accent3">
                              <a:lumMod val="50000"/>
                            </a:schemeClr>
                          </a:solidFill>
                          <a:effectLst>
                            <a:outerShdw blurRad="38100" dist="38100" dir="2700000" algn="tl">
                              <a:srgbClr val="000000">
                                <a:alpha val="43137"/>
                              </a:srgbClr>
                            </a:outerShdw>
                          </a:effectLst>
                        </a:rPr>
                        <a:t>Renova</a:t>
                      </a:r>
                      <a:endParaRPr lang="pt-BR" sz="2000" b="1" dirty="0">
                        <a:solidFill>
                          <a:schemeClr val="accent3">
                            <a:lumMod val="50000"/>
                          </a:schemeClr>
                        </a:solidFill>
                        <a:effectLst>
                          <a:outerShdw blurRad="38100" dist="38100" dir="2700000" algn="tl">
                            <a:srgbClr val="000000">
                              <a:alpha val="43137"/>
                            </a:srgbClr>
                          </a:outerShdw>
                        </a:effectLst>
                      </a:endParaRPr>
                    </a:p>
                  </a:txBody>
                  <a:tcPr>
                    <a:solidFill>
                      <a:srgbClr val="E9F1F5"/>
                    </a:solidFill>
                  </a:tcPr>
                </a:tc>
                <a:tc>
                  <a:txBody>
                    <a:bodyPr/>
                    <a:lstStyle/>
                    <a:p>
                      <a:pPr algn="ctr"/>
                      <a:r>
                        <a:rPr lang="pt-BR" sz="2400" b="1" dirty="0" smtClean="0">
                          <a:solidFill>
                            <a:schemeClr val="tx2">
                              <a:lumMod val="50000"/>
                            </a:schemeClr>
                          </a:solidFill>
                          <a:effectLst>
                            <a:outerShdw blurRad="38100" dist="38100" dir="2700000" algn="tl">
                              <a:srgbClr val="000000">
                                <a:alpha val="43137"/>
                              </a:srgbClr>
                            </a:outerShdw>
                          </a:effectLst>
                        </a:rPr>
                        <a:t>4 </a:t>
                      </a:r>
                      <a:r>
                        <a:rPr lang="pt-BR" sz="2400" dirty="0" smtClean="0">
                          <a:solidFill>
                            <a:schemeClr val="tx1">
                              <a:lumMod val="65000"/>
                              <a:lumOff val="35000"/>
                            </a:schemeClr>
                          </a:solidFill>
                        </a:rPr>
                        <a:t>, </a:t>
                      </a:r>
                      <a:r>
                        <a:rPr lang="pt-BR" sz="2400" b="1" dirty="0" smtClean="0">
                          <a:solidFill>
                            <a:srgbClr val="C00000"/>
                          </a:solidFill>
                          <a:effectLst>
                            <a:outerShdw blurRad="38100" dist="38100" dir="2700000" algn="tl">
                              <a:srgbClr val="000000">
                                <a:alpha val="43137"/>
                              </a:srgbClr>
                            </a:outerShdw>
                          </a:effectLst>
                        </a:rPr>
                        <a:t>4</a:t>
                      </a:r>
                      <a:endParaRPr lang="pt-BR" sz="2400" b="1" dirty="0">
                        <a:solidFill>
                          <a:srgbClr val="C00000"/>
                        </a:solidFill>
                        <a:effectLst>
                          <a:outerShdw blurRad="38100" dist="38100" dir="2700000" algn="tl">
                            <a:srgbClr val="000000">
                              <a:alpha val="43137"/>
                            </a:srgbClr>
                          </a:outerShdw>
                        </a:effectLst>
                      </a:endParaRPr>
                    </a:p>
                  </a:txBody>
                  <a:tcPr>
                    <a:solidFill>
                      <a:srgbClr val="E9F1F5"/>
                    </a:solidFill>
                  </a:tcPr>
                </a:tc>
                <a:tc>
                  <a:txBody>
                    <a:bodyPr/>
                    <a:lstStyle/>
                    <a:p>
                      <a:pPr algn="ctr"/>
                      <a:r>
                        <a:rPr lang="pt-BR" sz="2400" b="1" dirty="0" smtClean="0">
                          <a:solidFill>
                            <a:schemeClr val="tx2">
                              <a:lumMod val="50000"/>
                            </a:schemeClr>
                          </a:solidFill>
                          <a:effectLst>
                            <a:outerShdw blurRad="38100" dist="38100" dir="2700000" algn="tl">
                              <a:srgbClr val="000000">
                                <a:alpha val="43137"/>
                              </a:srgbClr>
                            </a:outerShdw>
                          </a:effectLst>
                        </a:rPr>
                        <a:t>1</a:t>
                      </a:r>
                      <a:r>
                        <a:rPr lang="pt-BR" sz="2400" dirty="0" smtClean="0">
                          <a:solidFill>
                            <a:schemeClr val="tx1">
                              <a:lumMod val="65000"/>
                              <a:lumOff val="35000"/>
                            </a:schemeClr>
                          </a:solidFill>
                        </a:rPr>
                        <a:t> , </a:t>
                      </a:r>
                      <a:r>
                        <a:rPr lang="pt-BR" sz="2400" b="1" dirty="0" smtClean="0">
                          <a:solidFill>
                            <a:srgbClr val="C00000"/>
                          </a:solidFill>
                          <a:effectLst>
                            <a:outerShdw blurRad="38100" dist="38100" dir="2700000" algn="tl">
                              <a:srgbClr val="000000">
                                <a:alpha val="43137"/>
                              </a:srgbClr>
                            </a:outerShdw>
                          </a:effectLst>
                        </a:rPr>
                        <a:t>5</a:t>
                      </a:r>
                      <a:endParaRPr lang="pt-BR" sz="2400" b="1" dirty="0">
                        <a:solidFill>
                          <a:srgbClr val="C00000"/>
                        </a:solidFill>
                        <a:effectLst>
                          <a:outerShdw blurRad="38100" dist="38100" dir="2700000" algn="tl">
                            <a:srgbClr val="000000">
                              <a:alpha val="43137"/>
                            </a:srgbClr>
                          </a:outerShdw>
                        </a:effectLst>
                      </a:endParaRPr>
                    </a:p>
                  </a:txBody>
                  <a:tcPr>
                    <a:solidFill>
                      <a:srgbClr val="E9F1F5"/>
                    </a:solidFill>
                  </a:tcPr>
                </a:tc>
              </a:tr>
              <a:tr h="370840">
                <a:tc>
                  <a:txBody>
                    <a:bodyPr/>
                    <a:lstStyle/>
                    <a:p>
                      <a:pPr algn="ctr"/>
                      <a:r>
                        <a:rPr lang="pt-BR" sz="2000" b="1" dirty="0" smtClean="0">
                          <a:solidFill>
                            <a:schemeClr val="accent6">
                              <a:lumMod val="75000"/>
                            </a:schemeClr>
                          </a:solidFill>
                          <a:effectLst>
                            <a:outerShdw blurRad="38100" dist="38100" dir="2700000" algn="tl">
                              <a:srgbClr val="000000">
                                <a:alpha val="43137"/>
                              </a:srgbClr>
                            </a:outerShdw>
                          </a:effectLst>
                        </a:rPr>
                        <a:t>Não Renova</a:t>
                      </a:r>
                      <a:endParaRPr lang="pt-BR" sz="2000" b="1" dirty="0">
                        <a:solidFill>
                          <a:schemeClr val="accent6">
                            <a:lumMod val="75000"/>
                          </a:schemeClr>
                        </a:solidFill>
                        <a:effectLst>
                          <a:outerShdw blurRad="38100" dist="38100" dir="2700000" algn="tl">
                            <a:srgbClr val="000000">
                              <a:alpha val="43137"/>
                            </a:srgbClr>
                          </a:outerShdw>
                        </a:effectLst>
                      </a:endParaRPr>
                    </a:p>
                  </a:txBody>
                  <a:tcPr>
                    <a:solidFill>
                      <a:srgbClr val="D0E3EA"/>
                    </a:solidFill>
                  </a:tcPr>
                </a:tc>
                <a:tc>
                  <a:txBody>
                    <a:bodyPr/>
                    <a:lstStyle/>
                    <a:p>
                      <a:pPr algn="ctr"/>
                      <a:r>
                        <a:rPr lang="pt-BR" sz="2400" b="1" dirty="0" smtClean="0">
                          <a:solidFill>
                            <a:schemeClr val="tx2">
                              <a:lumMod val="50000"/>
                            </a:schemeClr>
                          </a:solidFill>
                          <a:effectLst>
                            <a:outerShdw blurRad="38100" dist="38100" dir="2700000" algn="tl">
                              <a:srgbClr val="000000">
                                <a:alpha val="43137"/>
                              </a:srgbClr>
                            </a:outerShdw>
                          </a:effectLst>
                        </a:rPr>
                        <a:t>5</a:t>
                      </a:r>
                      <a:r>
                        <a:rPr lang="pt-BR" sz="2400" dirty="0" smtClean="0">
                          <a:solidFill>
                            <a:schemeClr val="tx1">
                              <a:lumMod val="65000"/>
                              <a:lumOff val="35000"/>
                            </a:schemeClr>
                          </a:solidFill>
                        </a:rPr>
                        <a:t> , </a:t>
                      </a:r>
                      <a:r>
                        <a:rPr lang="pt-BR" sz="2400" b="1" dirty="0" smtClean="0">
                          <a:solidFill>
                            <a:srgbClr val="C00000"/>
                          </a:solidFill>
                          <a:effectLst>
                            <a:outerShdw blurRad="38100" dist="38100" dir="2700000" algn="tl">
                              <a:srgbClr val="000000">
                                <a:alpha val="43137"/>
                              </a:srgbClr>
                            </a:outerShdw>
                          </a:effectLst>
                        </a:rPr>
                        <a:t>1</a:t>
                      </a:r>
                      <a:endParaRPr lang="pt-BR" sz="2400" b="1" dirty="0">
                        <a:solidFill>
                          <a:srgbClr val="C00000"/>
                        </a:solidFill>
                        <a:effectLst>
                          <a:outerShdw blurRad="38100" dist="38100" dir="2700000" algn="tl">
                            <a:srgbClr val="000000">
                              <a:alpha val="43137"/>
                            </a:srgbClr>
                          </a:outerShdw>
                        </a:effectLst>
                      </a:endParaRPr>
                    </a:p>
                  </a:txBody>
                  <a:tcPr>
                    <a:solidFill>
                      <a:srgbClr val="D0E3EA"/>
                    </a:solidFill>
                  </a:tcPr>
                </a:tc>
                <a:tc>
                  <a:txBody>
                    <a:bodyPr/>
                    <a:lstStyle/>
                    <a:p>
                      <a:pPr algn="ctr"/>
                      <a:r>
                        <a:rPr lang="pt-BR" sz="2400" b="1" dirty="0" smtClean="0">
                          <a:solidFill>
                            <a:schemeClr val="tx2">
                              <a:lumMod val="50000"/>
                            </a:schemeClr>
                          </a:solidFill>
                          <a:effectLst>
                            <a:outerShdw blurRad="38100" dist="38100" dir="2700000" algn="tl">
                              <a:srgbClr val="000000">
                                <a:alpha val="43137"/>
                              </a:srgbClr>
                            </a:outerShdw>
                          </a:effectLst>
                        </a:rPr>
                        <a:t>3</a:t>
                      </a:r>
                      <a:r>
                        <a:rPr lang="pt-BR" sz="2400" dirty="0" smtClean="0">
                          <a:solidFill>
                            <a:schemeClr val="tx1">
                              <a:lumMod val="65000"/>
                              <a:lumOff val="35000"/>
                            </a:schemeClr>
                          </a:solidFill>
                        </a:rPr>
                        <a:t> , </a:t>
                      </a:r>
                      <a:r>
                        <a:rPr lang="pt-BR" sz="2400" b="1" dirty="0" smtClean="0">
                          <a:solidFill>
                            <a:srgbClr val="C00000"/>
                          </a:solidFill>
                          <a:effectLst>
                            <a:outerShdw blurRad="38100" dist="38100" dir="2700000" algn="tl">
                              <a:srgbClr val="000000">
                                <a:alpha val="43137"/>
                              </a:srgbClr>
                            </a:outerShdw>
                          </a:effectLst>
                        </a:rPr>
                        <a:t>3</a:t>
                      </a:r>
                      <a:endParaRPr lang="pt-BR" sz="2400" b="1" dirty="0">
                        <a:solidFill>
                          <a:srgbClr val="C00000"/>
                        </a:solidFill>
                        <a:effectLst>
                          <a:outerShdw blurRad="38100" dist="38100" dir="2700000" algn="tl">
                            <a:srgbClr val="000000">
                              <a:alpha val="43137"/>
                            </a:srgbClr>
                          </a:outerShdw>
                        </a:effectLst>
                      </a:endParaRPr>
                    </a:p>
                  </a:txBody>
                  <a:tcPr>
                    <a:solidFill>
                      <a:srgbClr val="D0E3EA"/>
                    </a:solidFill>
                  </a:tcPr>
                </a:tc>
              </a:tr>
            </a:tbl>
          </a:graphicData>
        </a:graphic>
      </p:graphicFrame>
      <p:pic>
        <p:nvPicPr>
          <p:cNvPr id="1027" name="Picture 3"/>
          <p:cNvPicPr>
            <a:picLocks noChangeAspect="1" noChangeArrowheads="1"/>
          </p:cNvPicPr>
          <p:nvPr/>
        </p:nvPicPr>
        <p:blipFill>
          <a:blip r:embed="rId9"/>
          <a:srcRect/>
          <a:stretch>
            <a:fillRect/>
          </a:stretch>
        </p:blipFill>
        <p:spPr bwMode="auto">
          <a:xfrm>
            <a:off x="6967035" y="1251432"/>
            <a:ext cx="2131244" cy="1884144"/>
          </a:xfrm>
          <a:prstGeom prst="rect">
            <a:avLst/>
          </a:prstGeom>
          <a:noFill/>
          <a:ln w="9525">
            <a:noFill/>
            <a:miter lim="800000"/>
            <a:headEnd/>
            <a:tailEnd/>
          </a:ln>
        </p:spPr>
      </p:pic>
      <p:pic>
        <p:nvPicPr>
          <p:cNvPr id="1031" name="Picture 7"/>
          <p:cNvPicPr>
            <a:picLocks noChangeAspect="1" noChangeArrowheads="1"/>
          </p:cNvPicPr>
          <p:nvPr/>
        </p:nvPicPr>
        <p:blipFill>
          <a:blip r:embed="rId10"/>
          <a:srcRect/>
          <a:stretch>
            <a:fillRect/>
          </a:stretch>
        </p:blipFill>
        <p:spPr bwMode="auto">
          <a:xfrm>
            <a:off x="7246620" y="3256225"/>
            <a:ext cx="1874520" cy="1738685"/>
          </a:xfrm>
          <a:prstGeom prst="rect">
            <a:avLst/>
          </a:prstGeom>
          <a:noFill/>
          <a:ln w="9525">
            <a:noFill/>
            <a:miter lim="800000"/>
            <a:headEnd/>
            <a:tailEnd/>
          </a:ln>
        </p:spPr>
      </p:pic>
    </p:spTree>
    <p:extLst>
      <p:ext uri="{BB962C8B-B14F-4D97-AF65-F5344CB8AC3E}">
        <p14:creationId xmlns="" xmlns:p14="http://schemas.microsoft.com/office/powerpoint/2010/main" val="13633572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 presetClass="entr" presetSubtype="2"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fill="hold"/>
                                        <p:tgtEl>
                                          <p:spTgt spid="18"/>
                                        </p:tgtEl>
                                        <p:attrNameLst>
                                          <p:attrName>ppt_x</p:attrName>
                                        </p:attrNameLst>
                                      </p:cBhvr>
                                      <p:tavLst>
                                        <p:tav tm="0">
                                          <p:val>
                                            <p:strVal val="1+#ppt_w/2"/>
                                          </p:val>
                                        </p:tav>
                                        <p:tav tm="100000">
                                          <p:val>
                                            <p:strVal val="#ppt_x"/>
                                          </p:val>
                                        </p:tav>
                                      </p:tavLst>
                                    </p:anim>
                                    <p:anim calcmode="lin" valueType="num">
                                      <p:cBhvr additive="base">
                                        <p:cTn id="11"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8336280" y="681752"/>
            <a:ext cx="769619" cy="546820"/>
          </a:xfrm>
          <a:prstGeom prst="rect">
            <a:avLst/>
          </a:prstGeom>
          <a:noFill/>
          <a:ln w="9525">
            <a:noFill/>
            <a:miter lim="800000"/>
            <a:headEnd/>
            <a:tailEnd/>
          </a:ln>
          <a:effectLst/>
        </p:spPr>
      </p:pic>
      <p:sp>
        <p:nvSpPr>
          <p:cNvPr id="6" name="CaixaDeTexto 5"/>
          <p:cNvSpPr txBox="1"/>
          <p:nvPr/>
        </p:nvSpPr>
        <p:spPr>
          <a:xfrm>
            <a:off x="375047" y="748593"/>
            <a:ext cx="1415131" cy="338554"/>
          </a:xfrm>
          <a:prstGeom prst="rect">
            <a:avLst/>
          </a:prstGeom>
          <a:noFill/>
        </p:spPr>
        <p:txBody>
          <a:bodyPr wrap="none" rtlCol="0">
            <a:spAutoFit/>
          </a:bodyPr>
          <a:lstStyle/>
          <a:p>
            <a:r>
              <a:rPr lang="pt-BR" sz="1600" b="1" dirty="0" smtClean="0">
                <a:solidFill>
                  <a:schemeClr val="tx2"/>
                </a:solidFill>
                <a:effectLst>
                  <a:outerShdw blurRad="38100" dist="38100" dir="2700000" algn="tl">
                    <a:srgbClr val="000000">
                      <a:alpha val="43137"/>
                    </a:srgbClr>
                  </a:outerShdw>
                </a:effectLst>
              </a:rPr>
              <a:t>Ação e Reação</a:t>
            </a:r>
            <a:endParaRPr lang="pt-BR" sz="1600" b="1" dirty="0">
              <a:solidFill>
                <a:schemeClr val="tx2"/>
              </a:solidFill>
              <a:effectLst>
                <a:outerShdw blurRad="38100" dist="38100" dir="2700000" algn="tl">
                  <a:srgbClr val="000000">
                    <a:alpha val="43137"/>
                  </a:srgbClr>
                </a:outerShdw>
              </a:effectLst>
            </a:endParaRPr>
          </a:p>
        </p:txBody>
      </p:sp>
      <p:sp>
        <p:nvSpPr>
          <p:cNvPr id="8" name="Retângulo 7"/>
          <p:cNvSpPr/>
          <p:nvPr/>
        </p:nvSpPr>
        <p:spPr>
          <a:xfrm>
            <a:off x="5016" y="1524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GST 1229 – TEORIA DOS JOGOS</a:t>
            </a:r>
            <a:endParaRPr lang="pt-BR" b="1" dirty="0">
              <a:solidFill>
                <a:schemeClr val="bg1"/>
              </a:solidFill>
              <a:effectLst>
                <a:outerShdw blurRad="38100" dist="38100" dir="2700000" algn="tl">
                  <a:srgbClr val="000000">
                    <a:alpha val="43137"/>
                  </a:srgbClr>
                </a:outerShdw>
              </a:effectLst>
              <a:cs typeface="Arial" pitchFamily="34" charset="0"/>
            </a:endParaRPr>
          </a:p>
        </p:txBody>
      </p:sp>
      <p:sp>
        <p:nvSpPr>
          <p:cNvPr id="9" name="Retângulo 8"/>
          <p:cNvSpPr/>
          <p:nvPr/>
        </p:nvSpPr>
        <p:spPr>
          <a:xfrm>
            <a:off x="157416" y="33528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A TEORIA DOS JOGOS ...</a:t>
            </a:r>
            <a:endParaRPr lang="pt-BR" b="1" dirty="0">
              <a:solidFill>
                <a:schemeClr val="bg1"/>
              </a:solidFill>
              <a:effectLst>
                <a:outerShdw blurRad="38100" dist="38100" dir="2700000" algn="tl">
                  <a:srgbClr val="000000">
                    <a:alpha val="43137"/>
                  </a:srgbClr>
                </a:outerShdw>
              </a:effectLst>
              <a:cs typeface="Arial" pitchFamily="34" charset="0"/>
            </a:endParaRPr>
          </a:p>
        </p:txBody>
      </p:sp>
      <p:pic>
        <p:nvPicPr>
          <p:cNvPr id="10" name="Picture 6"/>
          <p:cNvPicPr>
            <a:picLocks noChangeAspect="1" noChangeArrowheads="1"/>
          </p:cNvPicPr>
          <p:nvPr/>
        </p:nvPicPr>
        <p:blipFill>
          <a:blip r:embed="rId3"/>
          <a:srcRect/>
          <a:stretch>
            <a:fillRect/>
          </a:stretch>
        </p:blipFill>
        <p:spPr bwMode="auto">
          <a:xfrm>
            <a:off x="7635690" y="628691"/>
            <a:ext cx="654870" cy="599881"/>
          </a:xfrm>
          <a:prstGeom prst="rect">
            <a:avLst/>
          </a:prstGeom>
          <a:noFill/>
          <a:ln w="9525">
            <a:noFill/>
            <a:miter lim="800000"/>
            <a:headEnd/>
            <a:tailEnd/>
          </a:ln>
        </p:spPr>
      </p:pic>
      <p:pic>
        <p:nvPicPr>
          <p:cNvPr id="12" name="Picture 5"/>
          <p:cNvPicPr>
            <a:picLocks noChangeAspect="1" noChangeArrowheads="1"/>
          </p:cNvPicPr>
          <p:nvPr/>
        </p:nvPicPr>
        <p:blipFill>
          <a:blip r:embed="rId4"/>
          <a:srcRect/>
          <a:stretch>
            <a:fillRect/>
          </a:stretch>
        </p:blipFill>
        <p:spPr bwMode="auto">
          <a:xfrm>
            <a:off x="6967035" y="681752"/>
            <a:ext cx="699135" cy="521743"/>
          </a:xfrm>
          <a:prstGeom prst="rect">
            <a:avLst/>
          </a:prstGeom>
          <a:noFill/>
          <a:ln w="9525">
            <a:noFill/>
            <a:miter lim="800000"/>
            <a:headEnd/>
            <a:tailEnd/>
          </a:ln>
        </p:spPr>
      </p:pic>
      <p:sp>
        <p:nvSpPr>
          <p:cNvPr id="22" name="CaixaDeTexto 21"/>
          <p:cNvSpPr txBox="1"/>
          <p:nvPr/>
        </p:nvSpPr>
        <p:spPr>
          <a:xfrm>
            <a:off x="372099" y="1538764"/>
            <a:ext cx="8413126" cy="1674754"/>
          </a:xfrm>
          <a:prstGeom prst="rect">
            <a:avLst/>
          </a:prstGeom>
          <a:noFill/>
        </p:spPr>
        <p:txBody>
          <a:bodyPr wrap="square" rtlCol="0">
            <a:spAutoFit/>
          </a:bodyPr>
          <a:lstStyle/>
          <a:p>
            <a:pPr>
              <a:lnSpc>
                <a:spcPct val="150000"/>
              </a:lnSpc>
            </a:pPr>
            <a:r>
              <a:rPr lang="pt-BR" sz="1400" dirty="0">
                <a:solidFill>
                  <a:schemeClr val="tx1">
                    <a:lumMod val="65000"/>
                    <a:lumOff val="35000"/>
                  </a:schemeClr>
                </a:solidFill>
              </a:rPr>
              <a:t>Jogos simultâneos não nos fornecem informações sobre eventuais desdobramentos futuros das escolhas dos jogadores. Porém, muitas vezes, o processo de interação estratégica se desenvolve em </a:t>
            </a:r>
            <a:r>
              <a:rPr lang="pt-BR" sz="1400" b="1" dirty="0">
                <a:solidFill>
                  <a:schemeClr val="tx1">
                    <a:lumMod val="65000"/>
                    <a:lumOff val="35000"/>
                  </a:schemeClr>
                </a:solidFill>
              </a:rPr>
              <a:t>etapas sucessivas</a:t>
            </a:r>
            <a:r>
              <a:rPr lang="pt-BR" sz="1400" dirty="0">
                <a:solidFill>
                  <a:schemeClr val="tx1">
                    <a:lumMod val="65000"/>
                    <a:lumOff val="35000"/>
                  </a:schemeClr>
                </a:solidFill>
              </a:rPr>
              <a:t>.</a:t>
            </a:r>
          </a:p>
          <a:p>
            <a:pPr>
              <a:lnSpc>
                <a:spcPct val="150000"/>
              </a:lnSpc>
            </a:pPr>
            <a:endParaRPr lang="pt-BR" sz="1400" dirty="0">
              <a:solidFill>
                <a:schemeClr val="tx1">
                  <a:lumMod val="65000"/>
                  <a:lumOff val="35000"/>
                </a:schemeClr>
              </a:solidFill>
            </a:endParaRPr>
          </a:p>
          <a:p>
            <a:pPr>
              <a:lnSpc>
                <a:spcPct val="150000"/>
              </a:lnSpc>
            </a:pPr>
            <a:r>
              <a:rPr lang="pt-BR" sz="1400" dirty="0">
                <a:solidFill>
                  <a:schemeClr val="tx1">
                    <a:lumMod val="65000"/>
                    <a:lumOff val="35000"/>
                  </a:schemeClr>
                </a:solidFill>
              </a:rPr>
              <a:t>Muitas vezes, os jogadores fazem escolhas a partir do que os outros jogadores decidiram no passado e, portanto, nem sempre as decisões são tomadas ignorando as decisões dos demais jogadores.</a:t>
            </a:r>
          </a:p>
        </p:txBody>
      </p:sp>
      <p:grpSp>
        <p:nvGrpSpPr>
          <p:cNvPr id="23" name="Grupo 16"/>
          <p:cNvGrpSpPr/>
          <p:nvPr/>
        </p:nvGrpSpPr>
        <p:grpSpPr>
          <a:xfrm>
            <a:off x="91596" y="1065655"/>
            <a:ext cx="4305143" cy="325633"/>
            <a:chOff x="337665" y="1820815"/>
            <a:chExt cx="2278064" cy="325633"/>
          </a:xfrm>
        </p:grpSpPr>
        <p:sp>
          <p:nvSpPr>
            <p:cNvPr id="24" name="Retângulo 23"/>
            <p:cNvSpPr/>
            <p:nvPr/>
          </p:nvSpPr>
          <p:spPr>
            <a:xfrm>
              <a:off x="531124" y="1851295"/>
              <a:ext cx="2084605" cy="276999"/>
            </a:xfrm>
            <a:prstGeom prst="rect">
              <a:avLst/>
            </a:prstGeom>
          </p:spPr>
          <p:txBody>
            <a:bodyPr wrap="square">
              <a:spAutoFit/>
            </a:bodyPr>
            <a:lstStyle/>
            <a:p>
              <a:r>
                <a:rPr lang="pt-BR" sz="1200" b="1" cap="all" dirty="0" smtClean="0">
                  <a:solidFill>
                    <a:schemeClr val="tx1">
                      <a:lumMod val="65000"/>
                      <a:lumOff val="35000"/>
                    </a:schemeClr>
                  </a:solidFill>
                  <a:effectLst>
                    <a:outerShdw blurRad="38100" dist="38100" dir="2700000" algn="tl">
                      <a:srgbClr val="000000">
                        <a:alpha val="43137"/>
                      </a:srgbClr>
                    </a:outerShdw>
                  </a:effectLst>
                </a:rPr>
                <a:t>EMPREGO DE ESTRATÉGIAS EM UM JOGO SEQUÊNCIAL</a:t>
              </a:r>
              <a:endParaRPr lang="pt-BR" sz="1200" b="1" cap="all" dirty="0">
                <a:solidFill>
                  <a:schemeClr val="tx1">
                    <a:lumMod val="65000"/>
                    <a:lumOff val="35000"/>
                  </a:schemeClr>
                </a:solidFill>
                <a:effectLst>
                  <a:outerShdw blurRad="38100" dist="38100" dir="2700000" algn="tl">
                    <a:srgbClr val="000000">
                      <a:alpha val="43137"/>
                    </a:srgbClr>
                  </a:outerShdw>
                </a:effectLst>
              </a:endParaRPr>
            </a:p>
          </p:txBody>
        </p:sp>
        <p:sp>
          <p:nvSpPr>
            <p:cNvPr id="25" name="Elipse 24"/>
            <p:cNvSpPr/>
            <p:nvPr/>
          </p:nvSpPr>
          <p:spPr>
            <a:xfrm>
              <a:off x="337665" y="1820815"/>
              <a:ext cx="193460" cy="325633"/>
            </a:xfrm>
            <a:prstGeom prst="ellipse">
              <a:avLst/>
            </a:prstGeom>
            <a:solidFill>
              <a:srgbClr val="219D93"/>
            </a:solidFill>
            <a:ln w="57150">
              <a:solidFill>
                <a:srgbClr val="213F5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400" b="1" dirty="0" smtClean="0">
                  <a:solidFill>
                    <a:schemeClr val="bg1">
                      <a:lumMod val="95000"/>
                    </a:schemeClr>
                  </a:solidFill>
                </a:rPr>
                <a:t>3</a:t>
              </a:r>
              <a:endParaRPr lang="pt-BR" sz="1400" b="1" dirty="0">
                <a:solidFill>
                  <a:schemeClr val="bg1">
                    <a:lumMod val="95000"/>
                  </a:schemeClr>
                </a:solidFill>
              </a:endParaRPr>
            </a:p>
          </p:txBody>
        </p:sp>
      </p:grpSp>
      <p:pic>
        <p:nvPicPr>
          <p:cNvPr id="11266" name="Picture 2" descr="Resultado de imagem para domino"/>
          <p:cNvPicPr>
            <a:picLocks noChangeAspect="1" noChangeArrowheads="1"/>
          </p:cNvPicPr>
          <p:nvPr/>
        </p:nvPicPr>
        <p:blipFill>
          <a:blip r:embed="rId5"/>
          <a:srcRect/>
          <a:stretch>
            <a:fillRect/>
          </a:stretch>
        </p:blipFill>
        <p:spPr bwMode="auto">
          <a:xfrm>
            <a:off x="6179820" y="3192388"/>
            <a:ext cx="2830194" cy="1776242"/>
          </a:xfrm>
          <a:prstGeom prst="rect">
            <a:avLst/>
          </a:prstGeom>
          <a:noFill/>
        </p:spPr>
      </p:pic>
      <p:pic>
        <p:nvPicPr>
          <p:cNvPr id="11268" name="Picture 4" descr="Resultado de imagem para domino"/>
          <p:cNvPicPr>
            <a:picLocks noChangeAspect="1" noChangeArrowheads="1"/>
          </p:cNvPicPr>
          <p:nvPr/>
        </p:nvPicPr>
        <p:blipFill>
          <a:blip r:embed="rId6"/>
          <a:srcRect/>
          <a:stretch>
            <a:fillRect/>
          </a:stretch>
        </p:blipFill>
        <p:spPr bwMode="auto">
          <a:xfrm>
            <a:off x="89169" y="3349508"/>
            <a:ext cx="2394951" cy="1619121"/>
          </a:xfrm>
          <a:prstGeom prst="rect">
            <a:avLst/>
          </a:prstGeom>
          <a:noFill/>
        </p:spPr>
      </p:pic>
      <p:pic>
        <p:nvPicPr>
          <p:cNvPr id="11269" name="Picture 5"/>
          <p:cNvPicPr>
            <a:picLocks noChangeAspect="1" noChangeArrowheads="1"/>
          </p:cNvPicPr>
          <p:nvPr/>
        </p:nvPicPr>
        <p:blipFill>
          <a:blip r:embed="rId7"/>
          <a:srcRect/>
          <a:stretch>
            <a:fillRect/>
          </a:stretch>
        </p:blipFill>
        <p:spPr bwMode="auto">
          <a:xfrm>
            <a:off x="3235645" y="3349508"/>
            <a:ext cx="1985969" cy="1440569"/>
          </a:xfrm>
          <a:prstGeom prst="rect">
            <a:avLst/>
          </a:prstGeom>
          <a:noFill/>
          <a:ln w="9525">
            <a:noFill/>
            <a:miter lim="800000"/>
            <a:headEnd/>
            <a:tailEnd/>
          </a:ln>
        </p:spPr>
      </p:pic>
    </p:spTree>
    <p:extLst>
      <p:ext uri="{BB962C8B-B14F-4D97-AF65-F5344CB8AC3E}">
        <p14:creationId xmlns="" xmlns:p14="http://schemas.microsoft.com/office/powerpoint/2010/main" val="13633572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8336280" y="681752"/>
            <a:ext cx="769619" cy="546820"/>
          </a:xfrm>
          <a:prstGeom prst="rect">
            <a:avLst/>
          </a:prstGeom>
          <a:noFill/>
          <a:ln w="9525">
            <a:noFill/>
            <a:miter lim="800000"/>
            <a:headEnd/>
            <a:tailEnd/>
          </a:ln>
          <a:effectLst/>
        </p:spPr>
      </p:pic>
      <p:sp>
        <p:nvSpPr>
          <p:cNvPr id="6" name="CaixaDeTexto 5"/>
          <p:cNvSpPr txBox="1"/>
          <p:nvPr/>
        </p:nvSpPr>
        <p:spPr>
          <a:xfrm>
            <a:off x="375047" y="748593"/>
            <a:ext cx="1415131" cy="338554"/>
          </a:xfrm>
          <a:prstGeom prst="rect">
            <a:avLst/>
          </a:prstGeom>
          <a:noFill/>
        </p:spPr>
        <p:txBody>
          <a:bodyPr wrap="none" rtlCol="0">
            <a:spAutoFit/>
          </a:bodyPr>
          <a:lstStyle/>
          <a:p>
            <a:r>
              <a:rPr lang="pt-BR" sz="1600" b="1" dirty="0" smtClean="0">
                <a:solidFill>
                  <a:schemeClr val="tx2"/>
                </a:solidFill>
                <a:effectLst>
                  <a:outerShdw blurRad="38100" dist="38100" dir="2700000" algn="tl">
                    <a:srgbClr val="000000">
                      <a:alpha val="43137"/>
                    </a:srgbClr>
                  </a:outerShdw>
                </a:effectLst>
              </a:rPr>
              <a:t>Ação e Reação</a:t>
            </a:r>
            <a:endParaRPr lang="pt-BR" sz="1600" b="1" dirty="0">
              <a:solidFill>
                <a:schemeClr val="tx2"/>
              </a:solidFill>
              <a:effectLst>
                <a:outerShdw blurRad="38100" dist="38100" dir="2700000" algn="tl">
                  <a:srgbClr val="000000">
                    <a:alpha val="43137"/>
                  </a:srgbClr>
                </a:outerShdw>
              </a:effectLst>
            </a:endParaRPr>
          </a:p>
        </p:txBody>
      </p:sp>
      <p:sp>
        <p:nvSpPr>
          <p:cNvPr id="8" name="Retângulo 7"/>
          <p:cNvSpPr/>
          <p:nvPr/>
        </p:nvSpPr>
        <p:spPr>
          <a:xfrm>
            <a:off x="5016" y="1524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GST 1229 – TEORIA DOS JOGOS</a:t>
            </a:r>
            <a:endParaRPr lang="pt-BR" b="1" dirty="0">
              <a:solidFill>
                <a:schemeClr val="bg1"/>
              </a:solidFill>
              <a:effectLst>
                <a:outerShdw blurRad="38100" dist="38100" dir="2700000" algn="tl">
                  <a:srgbClr val="000000">
                    <a:alpha val="43137"/>
                  </a:srgbClr>
                </a:outerShdw>
              </a:effectLst>
              <a:cs typeface="Arial" pitchFamily="34" charset="0"/>
            </a:endParaRPr>
          </a:p>
        </p:txBody>
      </p:sp>
      <p:sp>
        <p:nvSpPr>
          <p:cNvPr id="9" name="Retângulo 8"/>
          <p:cNvSpPr/>
          <p:nvPr/>
        </p:nvSpPr>
        <p:spPr>
          <a:xfrm>
            <a:off x="157416" y="33528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A TEORIA DOS JOGOS ...</a:t>
            </a:r>
            <a:endParaRPr lang="pt-BR" b="1" dirty="0">
              <a:solidFill>
                <a:schemeClr val="bg1"/>
              </a:solidFill>
              <a:effectLst>
                <a:outerShdw blurRad="38100" dist="38100" dir="2700000" algn="tl">
                  <a:srgbClr val="000000">
                    <a:alpha val="43137"/>
                  </a:srgbClr>
                </a:outerShdw>
              </a:effectLst>
              <a:cs typeface="Arial" pitchFamily="34" charset="0"/>
            </a:endParaRPr>
          </a:p>
        </p:txBody>
      </p:sp>
      <p:pic>
        <p:nvPicPr>
          <p:cNvPr id="10" name="Picture 6"/>
          <p:cNvPicPr>
            <a:picLocks noChangeAspect="1" noChangeArrowheads="1"/>
          </p:cNvPicPr>
          <p:nvPr/>
        </p:nvPicPr>
        <p:blipFill>
          <a:blip r:embed="rId3"/>
          <a:srcRect/>
          <a:stretch>
            <a:fillRect/>
          </a:stretch>
        </p:blipFill>
        <p:spPr bwMode="auto">
          <a:xfrm>
            <a:off x="7635690" y="628691"/>
            <a:ext cx="654870" cy="599881"/>
          </a:xfrm>
          <a:prstGeom prst="rect">
            <a:avLst/>
          </a:prstGeom>
          <a:noFill/>
          <a:ln w="9525">
            <a:noFill/>
            <a:miter lim="800000"/>
            <a:headEnd/>
            <a:tailEnd/>
          </a:ln>
        </p:spPr>
      </p:pic>
      <p:pic>
        <p:nvPicPr>
          <p:cNvPr id="12" name="Picture 5"/>
          <p:cNvPicPr>
            <a:picLocks noChangeAspect="1" noChangeArrowheads="1"/>
          </p:cNvPicPr>
          <p:nvPr/>
        </p:nvPicPr>
        <p:blipFill>
          <a:blip r:embed="rId4"/>
          <a:srcRect/>
          <a:stretch>
            <a:fillRect/>
          </a:stretch>
        </p:blipFill>
        <p:spPr bwMode="auto">
          <a:xfrm>
            <a:off x="6967035" y="681752"/>
            <a:ext cx="699135" cy="521743"/>
          </a:xfrm>
          <a:prstGeom prst="rect">
            <a:avLst/>
          </a:prstGeom>
          <a:noFill/>
          <a:ln w="9525">
            <a:noFill/>
            <a:miter lim="800000"/>
            <a:headEnd/>
            <a:tailEnd/>
          </a:ln>
        </p:spPr>
      </p:pic>
      <p:grpSp>
        <p:nvGrpSpPr>
          <p:cNvPr id="11" name="Grupo 10"/>
          <p:cNvGrpSpPr/>
          <p:nvPr/>
        </p:nvGrpSpPr>
        <p:grpSpPr>
          <a:xfrm>
            <a:off x="91596" y="1065655"/>
            <a:ext cx="4305143" cy="325633"/>
            <a:chOff x="337665" y="1820815"/>
            <a:chExt cx="2278064" cy="325633"/>
          </a:xfrm>
        </p:grpSpPr>
        <p:sp>
          <p:nvSpPr>
            <p:cNvPr id="13" name="Retângulo 12"/>
            <p:cNvSpPr/>
            <p:nvPr/>
          </p:nvSpPr>
          <p:spPr>
            <a:xfrm>
              <a:off x="531124" y="1851295"/>
              <a:ext cx="2084605" cy="276999"/>
            </a:xfrm>
            <a:prstGeom prst="rect">
              <a:avLst/>
            </a:prstGeom>
          </p:spPr>
          <p:txBody>
            <a:bodyPr wrap="square">
              <a:spAutoFit/>
            </a:bodyPr>
            <a:lstStyle/>
            <a:p>
              <a:r>
                <a:rPr lang="pt-BR" sz="1200" b="1" cap="all" dirty="0" smtClean="0">
                  <a:solidFill>
                    <a:schemeClr val="tx1">
                      <a:lumMod val="65000"/>
                      <a:lumOff val="35000"/>
                    </a:schemeClr>
                  </a:solidFill>
                  <a:effectLst>
                    <a:outerShdw blurRad="38100" dist="38100" dir="2700000" algn="tl">
                      <a:srgbClr val="000000">
                        <a:alpha val="43137"/>
                      </a:srgbClr>
                    </a:outerShdw>
                  </a:effectLst>
                </a:rPr>
                <a:t>ÁRVORE DE DECISÃO</a:t>
              </a:r>
              <a:endParaRPr lang="pt-BR" sz="1200" b="1" cap="all" dirty="0">
                <a:solidFill>
                  <a:schemeClr val="tx1">
                    <a:lumMod val="65000"/>
                    <a:lumOff val="35000"/>
                  </a:schemeClr>
                </a:solidFill>
                <a:effectLst>
                  <a:outerShdw blurRad="38100" dist="38100" dir="2700000" algn="tl">
                    <a:srgbClr val="000000">
                      <a:alpha val="43137"/>
                    </a:srgbClr>
                  </a:outerShdw>
                </a:effectLst>
              </a:endParaRPr>
            </a:p>
          </p:txBody>
        </p:sp>
        <p:sp>
          <p:nvSpPr>
            <p:cNvPr id="14" name="Elipse 13"/>
            <p:cNvSpPr/>
            <p:nvPr/>
          </p:nvSpPr>
          <p:spPr>
            <a:xfrm>
              <a:off x="337665" y="1820815"/>
              <a:ext cx="193460" cy="325633"/>
            </a:xfrm>
            <a:prstGeom prst="ellipse">
              <a:avLst/>
            </a:prstGeom>
            <a:solidFill>
              <a:srgbClr val="219D93"/>
            </a:solidFill>
            <a:ln w="57150">
              <a:solidFill>
                <a:srgbClr val="213F5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400" b="1" dirty="0" smtClean="0">
                  <a:solidFill>
                    <a:schemeClr val="bg1">
                      <a:lumMod val="95000"/>
                    </a:schemeClr>
                  </a:solidFill>
                </a:rPr>
                <a:t>4</a:t>
              </a:r>
              <a:endParaRPr lang="pt-BR" sz="1400" b="1" dirty="0">
                <a:solidFill>
                  <a:schemeClr val="bg1">
                    <a:lumMod val="95000"/>
                  </a:schemeClr>
                </a:solidFill>
              </a:endParaRPr>
            </a:p>
          </p:txBody>
        </p:sp>
      </p:grpSp>
      <p:sp>
        <p:nvSpPr>
          <p:cNvPr id="15" name="CaixaDeTexto 14"/>
          <p:cNvSpPr txBox="1"/>
          <p:nvPr/>
        </p:nvSpPr>
        <p:spPr>
          <a:xfrm>
            <a:off x="1521397" y="1477804"/>
            <a:ext cx="7508754" cy="1384995"/>
          </a:xfrm>
          <a:prstGeom prst="rect">
            <a:avLst/>
          </a:prstGeom>
          <a:noFill/>
        </p:spPr>
        <p:txBody>
          <a:bodyPr wrap="square" rtlCol="0">
            <a:spAutoFit/>
          </a:bodyPr>
          <a:lstStyle/>
          <a:p>
            <a:pPr algn="just">
              <a:lnSpc>
                <a:spcPct val="150000"/>
              </a:lnSpc>
            </a:pPr>
            <a:r>
              <a:rPr lang="pt-BR" sz="1400" dirty="0">
                <a:solidFill>
                  <a:schemeClr val="tx1">
                    <a:lumMod val="65000"/>
                    <a:lumOff val="35000"/>
                  </a:schemeClr>
                </a:solidFill>
              </a:rPr>
              <a:t>Uma árvore de decisão, também chamada de árvore de jogos, é composta de ramos e nós. </a:t>
            </a:r>
          </a:p>
          <a:p>
            <a:pPr algn="just">
              <a:lnSpc>
                <a:spcPct val="150000"/>
              </a:lnSpc>
            </a:pPr>
            <a:r>
              <a:rPr lang="pt-BR" sz="1400" dirty="0" smtClean="0">
                <a:solidFill>
                  <a:schemeClr val="tx1">
                    <a:lumMod val="65000"/>
                    <a:lumOff val="35000"/>
                  </a:schemeClr>
                </a:solidFill>
              </a:rPr>
              <a:t>Cada </a:t>
            </a:r>
            <a:r>
              <a:rPr lang="pt-BR" sz="1400" dirty="0">
                <a:solidFill>
                  <a:schemeClr val="tx1">
                    <a:lumMod val="65000"/>
                    <a:lumOff val="35000"/>
                  </a:schemeClr>
                </a:solidFill>
              </a:rPr>
              <a:t>nó representa uma etapa do jogo em que um dos jogadores tem de tomar uma decisão. </a:t>
            </a:r>
          </a:p>
          <a:p>
            <a:pPr algn="just">
              <a:lnSpc>
                <a:spcPct val="150000"/>
              </a:lnSpc>
            </a:pPr>
            <a:r>
              <a:rPr lang="pt-BR" sz="1400" dirty="0" smtClean="0">
                <a:solidFill>
                  <a:schemeClr val="tx1">
                    <a:lumMod val="65000"/>
                    <a:lumOff val="35000"/>
                  </a:schemeClr>
                </a:solidFill>
              </a:rPr>
              <a:t>Já </a:t>
            </a:r>
            <a:r>
              <a:rPr lang="pt-BR" sz="1400" dirty="0">
                <a:solidFill>
                  <a:schemeClr val="tx1">
                    <a:lumMod val="65000"/>
                    <a:lumOff val="35000"/>
                  </a:schemeClr>
                </a:solidFill>
              </a:rPr>
              <a:t>um ramo representa uma escolha possível para o jogador, a partir do seu nó, isto é, um ramo é uma ação do conjunto de ações do jogador, em um determinado nó.</a:t>
            </a:r>
          </a:p>
        </p:txBody>
      </p:sp>
      <p:sp>
        <p:nvSpPr>
          <p:cNvPr id="16" name="CaixaDeTexto 15"/>
          <p:cNvSpPr txBox="1"/>
          <p:nvPr/>
        </p:nvSpPr>
        <p:spPr>
          <a:xfrm>
            <a:off x="143498" y="2904128"/>
            <a:ext cx="8832861" cy="2031325"/>
          </a:xfrm>
          <a:prstGeom prst="rect">
            <a:avLst/>
          </a:prstGeom>
          <a:noFill/>
        </p:spPr>
        <p:txBody>
          <a:bodyPr wrap="square" rtlCol="0">
            <a:spAutoFit/>
          </a:bodyPr>
          <a:lstStyle/>
          <a:p>
            <a:pPr algn="just">
              <a:lnSpc>
                <a:spcPct val="150000"/>
              </a:lnSpc>
            </a:pPr>
            <a:r>
              <a:rPr lang="pt-BR" sz="1400" dirty="0">
                <a:solidFill>
                  <a:schemeClr val="tx2">
                    <a:lumMod val="50000"/>
                  </a:schemeClr>
                </a:solidFill>
              </a:rPr>
              <a:t>Para ilustrarmos o uso da árvore de decisão, vejamos o seguinte exemplo:</a:t>
            </a:r>
          </a:p>
          <a:p>
            <a:pPr algn="just">
              <a:lnSpc>
                <a:spcPct val="150000"/>
              </a:lnSpc>
            </a:pPr>
            <a:r>
              <a:rPr lang="pt-BR" sz="1400" dirty="0" smtClean="0">
                <a:solidFill>
                  <a:schemeClr val="tx2">
                    <a:lumMod val="50000"/>
                  </a:schemeClr>
                </a:solidFill>
              </a:rPr>
              <a:t>A </a:t>
            </a:r>
            <a:r>
              <a:rPr lang="pt-BR" sz="1400" dirty="0">
                <a:solidFill>
                  <a:schemeClr val="tx2">
                    <a:lumMod val="50000"/>
                  </a:schemeClr>
                </a:solidFill>
              </a:rPr>
              <a:t>direção da empresa Beta concluiu que a situação delicada na qual ela se encontra, é decorrente dos elevados custos do seu processo produtivo. A empresa vem enfrentando a </a:t>
            </a:r>
            <a:r>
              <a:rPr lang="pt-BR" sz="1400" b="1" dirty="0">
                <a:solidFill>
                  <a:schemeClr val="tx2">
                    <a:lumMod val="50000"/>
                  </a:schemeClr>
                </a:solidFill>
              </a:rPr>
              <a:t>perda de R$ 200 mil por período</a:t>
            </a:r>
            <a:r>
              <a:rPr lang="pt-BR" sz="1400" dirty="0">
                <a:solidFill>
                  <a:schemeClr val="tx2">
                    <a:lumMod val="50000"/>
                  </a:schemeClr>
                </a:solidFill>
              </a:rPr>
              <a:t>. </a:t>
            </a:r>
          </a:p>
          <a:p>
            <a:pPr algn="just">
              <a:lnSpc>
                <a:spcPct val="150000"/>
              </a:lnSpc>
            </a:pPr>
            <a:r>
              <a:rPr lang="pt-BR" sz="1400" dirty="0" smtClean="0">
                <a:solidFill>
                  <a:schemeClr val="tx2">
                    <a:lumMod val="50000"/>
                  </a:schemeClr>
                </a:solidFill>
              </a:rPr>
              <a:t>A </a:t>
            </a:r>
            <a:r>
              <a:rPr lang="pt-BR" sz="1400" dirty="0">
                <a:solidFill>
                  <a:schemeClr val="tx2">
                    <a:lumMod val="50000"/>
                  </a:schemeClr>
                </a:solidFill>
              </a:rPr>
              <a:t>direção tem que decidir se troca todo o equipamento de produção. Se esta decisão </a:t>
            </a:r>
            <a:r>
              <a:rPr lang="pt-BR" sz="1400" b="1" dirty="0">
                <a:solidFill>
                  <a:schemeClr val="tx2">
                    <a:lumMod val="50000"/>
                  </a:schemeClr>
                </a:solidFill>
              </a:rPr>
              <a:t>obtiver êxito</a:t>
            </a:r>
            <a:r>
              <a:rPr lang="pt-BR" sz="1400" dirty="0">
                <a:solidFill>
                  <a:schemeClr val="tx2">
                    <a:lumMod val="50000"/>
                  </a:schemeClr>
                </a:solidFill>
              </a:rPr>
              <a:t>, a empresa </a:t>
            </a:r>
            <a:r>
              <a:rPr lang="pt-BR" sz="1400" b="1" dirty="0">
                <a:solidFill>
                  <a:schemeClr val="tx2">
                    <a:lumMod val="50000"/>
                  </a:schemeClr>
                </a:solidFill>
              </a:rPr>
              <a:t>lucrará o dobro do que perderia</a:t>
            </a:r>
            <a:r>
              <a:rPr lang="pt-BR" sz="1400" dirty="0">
                <a:solidFill>
                  <a:schemeClr val="tx2">
                    <a:lumMod val="50000"/>
                  </a:schemeClr>
                </a:solidFill>
              </a:rPr>
              <a:t> se nada fizesse; se por outro lado, a decisão </a:t>
            </a:r>
            <a:r>
              <a:rPr lang="pt-BR" sz="1400" b="1" dirty="0">
                <a:solidFill>
                  <a:schemeClr val="tx2">
                    <a:lumMod val="50000"/>
                  </a:schemeClr>
                </a:solidFill>
              </a:rPr>
              <a:t>não obtiver êxito</a:t>
            </a:r>
            <a:r>
              <a:rPr lang="pt-BR" sz="1400" dirty="0">
                <a:solidFill>
                  <a:schemeClr val="tx2">
                    <a:lumMod val="50000"/>
                  </a:schemeClr>
                </a:solidFill>
              </a:rPr>
              <a:t>, a empresa perde o triplo do que perderia se não substituísse o equipamento.</a:t>
            </a:r>
          </a:p>
        </p:txBody>
      </p:sp>
      <p:pic>
        <p:nvPicPr>
          <p:cNvPr id="8194" name="Picture 2" descr="Resultado de imagem para Ã¡rvore de jogos"/>
          <p:cNvPicPr>
            <a:picLocks noChangeAspect="1" noChangeArrowheads="1"/>
          </p:cNvPicPr>
          <p:nvPr/>
        </p:nvPicPr>
        <p:blipFill>
          <a:blip r:embed="rId5"/>
          <a:srcRect/>
          <a:stretch>
            <a:fillRect/>
          </a:stretch>
        </p:blipFill>
        <p:spPr bwMode="auto">
          <a:xfrm>
            <a:off x="43116" y="1542714"/>
            <a:ext cx="1478281" cy="1456161"/>
          </a:xfrm>
          <a:prstGeom prst="rect">
            <a:avLst/>
          </a:prstGeom>
          <a:noFill/>
        </p:spPr>
      </p:pic>
    </p:spTree>
    <p:extLst>
      <p:ext uri="{BB962C8B-B14F-4D97-AF65-F5344CB8AC3E}">
        <p14:creationId xmlns="" xmlns:p14="http://schemas.microsoft.com/office/powerpoint/2010/main" val="13633572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1"/>
          <p:cNvPicPr>
            <a:picLocks noChangeAspect="1" noChangeArrowheads="1"/>
          </p:cNvPicPr>
          <p:nvPr/>
        </p:nvPicPr>
        <p:blipFill>
          <a:blip r:embed="rId2"/>
          <a:srcRect/>
          <a:stretch>
            <a:fillRect/>
          </a:stretch>
        </p:blipFill>
        <p:spPr bwMode="auto">
          <a:xfrm>
            <a:off x="82847" y="2427148"/>
            <a:ext cx="4313891" cy="2558238"/>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8336280" y="681752"/>
            <a:ext cx="769619" cy="546820"/>
          </a:xfrm>
          <a:prstGeom prst="rect">
            <a:avLst/>
          </a:prstGeom>
          <a:noFill/>
          <a:ln w="9525">
            <a:noFill/>
            <a:miter lim="800000"/>
            <a:headEnd/>
            <a:tailEnd/>
          </a:ln>
          <a:effectLst/>
        </p:spPr>
      </p:pic>
      <p:sp>
        <p:nvSpPr>
          <p:cNvPr id="6" name="CaixaDeTexto 5"/>
          <p:cNvSpPr txBox="1"/>
          <p:nvPr/>
        </p:nvSpPr>
        <p:spPr>
          <a:xfrm>
            <a:off x="375047" y="748593"/>
            <a:ext cx="1415131" cy="338554"/>
          </a:xfrm>
          <a:prstGeom prst="rect">
            <a:avLst/>
          </a:prstGeom>
          <a:noFill/>
        </p:spPr>
        <p:txBody>
          <a:bodyPr wrap="none" rtlCol="0">
            <a:spAutoFit/>
          </a:bodyPr>
          <a:lstStyle/>
          <a:p>
            <a:r>
              <a:rPr lang="pt-BR" sz="1600" b="1" dirty="0" smtClean="0">
                <a:solidFill>
                  <a:schemeClr val="tx2"/>
                </a:solidFill>
                <a:effectLst>
                  <a:outerShdw blurRad="38100" dist="38100" dir="2700000" algn="tl">
                    <a:srgbClr val="000000">
                      <a:alpha val="43137"/>
                    </a:srgbClr>
                  </a:outerShdw>
                </a:effectLst>
              </a:rPr>
              <a:t>Ação e Reação</a:t>
            </a:r>
            <a:endParaRPr lang="pt-BR" sz="1600" b="1" dirty="0">
              <a:solidFill>
                <a:schemeClr val="tx2"/>
              </a:solidFill>
              <a:effectLst>
                <a:outerShdw blurRad="38100" dist="38100" dir="2700000" algn="tl">
                  <a:srgbClr val="000000">
                    <a:alpha val="43137"/>
                  </a:srgbClr>
                </a:outerShdw>
              </a:effectLst>
            </a:endParaRPr>
          </a:p>
        </p:txBody>
      </p:sp>
      <p:sp>
        <p:nvSpPr>
          <p:cNvPr id="8" name="Retângulo 7"/>
          <p:cNvSpPr/>
          <p:nvPr/>
        </p:nvSpPr>
        <p:spPr>
          <a:xfrm>
            <a:off x="5016" y="1524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GST 1229 – TEORIA DOS JOGOS</a:t>
            </a:r>
            <a:endParaRPr lang="pt-BR" b="1" dirty="0">
              <a:solidFill>
                <a:schemeClr val="bg1"/>
              </a:solidFill>
              <a:effectLst>
                <a:outerShdw blurRad="38100" dist="38100" dir="2700000" algn="tl">
                  <a:srgbClr val="000000">
                    <a:alpha val="43137"/>
                  </a:srgbClr>
                </a:outerShdw>
              </a:effectLst>
              <a:cs typeface="Arial" pitchFamily="34" charset="0"/>
            </a:endParaRPr>
          </a:p>
        </p:txBody>
      </p:sp>
      <p:sp>
        <p:nvSpPr>
          <p:cNvPr id="9" name="Retângulo 8"/>
          <p:cNvSpPr/>
          <p:nvPr/>
        </p:nvSpPr>
        <p:spPr>
          <a:xfrm>
            <a:off x="157416" y="33528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A TEORIA DOS JOGOS ...</a:t>
            </a:r>
            <a:endParaRPr lang="pt-BR" b="1" dirty="0">
              <a:solidFill>
                <a:schemeClr val="bg1"/>
              </a:solidFill>
              <a:effectLst>
                <a:outerShdw blurRad="38100" dist="38100" dir="2700000" algn="tl">
                  <a:srgbClr val="000000">
                    <a:alpha val="43137"/>
                  </a:srgbClr>
                </a:outerShdw>
              </a:effectLst>
              <a:cs typeface="Arial" pitchFamily="34" charset="0"/>
            </a:endParaRPr>
          </a:p>
        </p:txBody>
      </p:sp>
      <p:pic>
        <p:nvPicPr>
          <p:cNvPr id="10" name="Picture 6"/>
          <p:cNvPicPr>
            <a:picLocks noChangeAspect="1" noChangeArrowheads="1"/>
          </p:cNvPicPr>
          <p:nvPr/>
        </p:nvPicPr>
        <p:blipFill>
          <a:blip r:embed="rId4"/>
          <a:srcRect/>
          <a:stretch>
            <a:fillRect/>
          </a:stretch>
        </p:blipFill>
        <p:spPr bwMode="auto">
          <a:xfrm>
            <a:off x="7635690" y="628691"/>
            <a:ext cx="654870" cy="599881"/>
          </a:xfrm>
          <a:prstGeom prst="rect">
            <a:avLst/>
          </a:prstGeom>
          <a:noFill/>
          <a:ln w="9525">
            <a:noFill/>
            <a:miter lim="800000"/>
            <a:headEnd/>
            <a:tailEnd/>
          </a:ln>
        </p:spPr>
      </p:pic>
      <p:pic>
        <p:nvPicPr>
          <p:cNvPr id="12" name="Picture 5"/>
          <p:cNvPicPr>
            <a:picLocks noChangeAspect="1" noChangeArrowheads="1"/>
          </p:cNvPicPr>
          <p:nvPr/>
        </p:nvPicPr>
        <p:blipFill>
          <a:blip r:embed="rId5"/>
          <a:srcRect/>
          <a:stretch>
            <a:fillRect/>
          </a:stretch>
        </p:blipFill>
        <p:spPr bwMode="auto">
          <a:xfrm>
            <a:off x="6967035" y="681752"/>
            <a:ext cx="699135" cy="521743"/>
          </a:xfrm>
          <a:prstGeom prst="rect">
            <a:avLst/>
          </a:prstGeom>
          <a:noFill/>
          <a:ln w="9525">
            <a:noFill/>
            <a:miter lim="800000"/>
            <a:headEnd/>
            <a:tailEnd/>
          </a:ln>
        </p:spPr>
      </p:pic>
      <p:grpSp>
        <p:nvGrpSpPr>
          <p:cNvPr id="2" name="Grupo 10"/>
          <p:cNvGrpSpPr/>
          <p:nvPr/>
        </p:nvGrpSpPr>
        <p:grpSpPr>
          <a:xfrm>
            <a:off x="91596" y="1065655"/>
            <a:ext cx="4305143" cy="325633"/>
            <a:chOff x="337665" y="1820815"/>
            <a:chExt cx="2278064" cy="325633"/>
          </a:xfrm>
        </p:grpSpPr>
        <p:sp>
          <p:nvSpPr>
            <p:cNvPr id="13" name="Retângulo 12"/>
            <p:cNvSpPr/>
            <p:nvPr/>
          </p:nvSpPr>
          <p:spPr>
            <a:xfrm>
              <a:off x="531124" y="1851295"/>
              <a:ext cx="2084605" cy="276999"/>
            </a:xfrm>
            <a:prstGeom prst="rect">
              <a:avLst/>
            </a:prstGeom>
          </p:spPr>
          <p:txBody>
            <a:bodyPr wrap="square">
              <a:spAutoFit/>
            </a:bodyPr>
            <a:lstStyle/>
            <a:p>
              <a:r>
                <a:rPr lang="pt-BR" sz="1200" b="1" cap="all" dirty="0" smtClean="0">
                  <a:solidFill>
                    <a:schemeClr val="tx1">
                      <a:lumMod val="65000"/>
                      <a:lumOff val="35000"/>
                    </a:schemeClr>
                  </a:solidFill>
                  <a:effectLst>
                    <a:outerShdw blurRad="38100" dist="38100" dir="2700000" algn="tl">
                      <a:srgbClr val="000000">
                        <a:alpha val="43137"/>
                      </a:srgbClr>
                    </a:outerShdw>
                  </a:effectLst>
                </a:rPr>
                <a:t>ÁRVORE DE DECISÃO</a:t>
              </a:r>
              <a:endParaRPr lang="pt-BR" sz="1200" b="1" cap="all" dirty="0">
                <a:solidFill>
                  <a:schemeClr val="tx1">
                    <a:lumMod val="65000"/>
                    <a:lumOff val="35000"/>
                  </a:schemeClr>
                </a:solidFill>
                <a:effectLst>
                  <a:outerShdw blurRad="38100" dist="38100" dir="2700000" algn="tl">
                    <a:srgbClr val="000000">
                      <a:alpha val="43137"/>
                    </a:srgbClr>
                  </a:outerShdw>
                </a:effectLst>
              </a:endParaRPr>
            </a:p>
          </p:txBody>
        </p:sp>
        <p:sp>
          <p:nvSpPr>
            <p:cNvPr id="14" name="Elipse 13"/>
            <p:cNvSpPr/>
            <p:nvPr/>
          </p:nvSpPr>
          <p:spPr>
            <a:xfrm>
              <a:off x="337665" y="1820815"/>
              <a:ext cx="193460" cy="325633"/>
            </a:xfrm>
            <a:prstGeom prst="ellipse">
              <a:avLst/>
            </a:prstGeom>
            <a:solidFill>
              <a:srgbClr val="219D93"/>
            </a:solidFill>
            <a:ln w="57150">
              <a:solidFill>
                <a:srgbClr val="213F5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400" b="1" dirty="0" smtClean="0">
                  <a:solidFill>
                    <a:schemeClr val="bg1">
                      <a:lumMod val="95000"/>
                    </a:schemeClr>
                  </a:solidFill>
                </a:rPr>
                <a:t>4</a:t>
              </a:r>
              <a:endParaRPr lang="pt-BR" sz="1400" b="1" dirty="0">
                <a:solidFill>
                  <a:schemeClr val="bg1">
                    <a:lumMod val="95000"/>
                  </a:schemeClr>
                </a:solidFill>
              </a:endParaRPr>
            </a:p>
          </p:txBody>
        </p:sp>
      </p:grpSp>
      <p:sp>
        <p:nvSpPr>
          <p:cNvPr id="11" name="Retângulo 10"/>
          <p:cNvSpPr/>
          <p:nvPr/>
        </p:nvSpPr>
        <p:spPr>
          <a:xfrm>
            <a:off x="1952151" y="1087147"/>
            <a:ext cx="1340239" cy="276999"/>
          </a:xfrm>
          <a:prstGeom prst="rect">
            <a:avLst/>
          </a:prstGeom>
        </p:spPr>
        <p:txBody>
          <a:bodyPr wrap="none">
            <a:spAutoFit/>
          </a:bodyPr>
          <a:lstStyle/>
          <a:p>
            <a:r>
              <a:rPr lang="pt-BR" sz="1200" b="1" dirty="0" smtClean="0">
                <a:solidFill>
                  <a:srgbClr val="FF0000"/>
                </a:solidFill>
                <a:effectLst>
                  <a:outerShdw blurRad="38100" dist="38100" dir="2700000" algn="tl">
                    <a:srgbClr val="000000">
                      <a:alpha val="43137"/>
                    </a:srgbClr>
                  </a:outerShdw>
                </a:effectLst>
              </a:rPr>
              <a:t>-  Árvores binárias</a:t>
            </a:r>
            <a:endParaRPr lang="pt-BR" sz="1200" b="1" dirty="0">
              <a:solidFill>
                <a:srgbClr val="FF0000"/>
              </a:solidFill>
              <a:effectLst>
                <a:outerShdw blurRad="38100" dist="38100" dir="2700000" algn="tl">
                  <a:srgbClr val="000000">
                    <a:alpha val="43137"/>
                  </a:srgbClr>
                </a:outerShdw>
              </a:effectLst>
            </a:endParaRPr>
          </a:p>
        </p:txBody>
      </p:sp>
      <p:sp>
        <p:nvSpPr>
          <p:cNvPr id="15" name="Retângulo 14"/>
          <p:cNvSpPr/>
          <p:nvPr/>
        </p:nvSpPr>
        <p:spPr>
          <a:xfrm>
            <a:off x="157416" y="1503576"/>
            <a:ext cx="8879080" cy="1231106"/>
          </a:xfrm>
          <a:prstGeom prst="rect">
            <a:avLst/>
          </a:prstGeom>
        </p:spPr>
        <p:txBody>
          <a:bodyPr wrap="square">
            <a:spAutoFit/>
          </a:bodyPr>
          <a:lstStyle/>
          <a:p>
            <a:pPr algn="just"/>
            <a:r>
              <a:rPr lang="pt-BR" sz="1400" dirty="0" smtClean="0"/>
              <a:t>Arvores são estruturas de dados extremamente uteis em muitas aplicações. Uma arvore e formada por um conjunto finito </a:t>
            </a:r>
            <a:r>
              <a:rPr lang="pt-BR" sz="1400" b="1" dirty="0" smtClean="0">
                <a:effectLst>
                  <a:outerShdw blurRad="38100" dist="38100" dir="2700000" algn="tl">
                    <a:srgbClr val="000000">
                      <a:alpha val="43137"/>
                    </a:srgbClr>
                  </a:outerShdw>
                </a:effectLst>
                <a:latin typeface="Algerian" pitchFamily="82" charset="0"/>
              </a:rPr>
              <a:t>T</a:t>
            </a:r>
            <a:r>
              <a:rPr lang="pt-BR" sz="1400" dirty="0" smtClean="0"/>
              <a:t> de elementos denominados vértices ou nos de tal modo que se </a:t>
            </a:r>
            <a:r>
              <a:rPr lang="pt-BR" sz="1400" b="1" dirty="0" smtClean="0">
                <a:effectLst>
                  <a:outerShdw blurRad="38100" dist="38100" dir="2700000" algn="tl">
                    <a:srgbClr val="000000">
                      <a:alpha val="43137"/>
                    </a:srgbClr>
                  </a:outerShdw>
                </a:effectLst>
              </a:rPr>
              <a:t>T = 0 </a:t>
            </a:r>
            <a:r>
              <a:rPr lang="pt-BR" sz="1400" dirty="0" smtClean="0"/>
              <a:t>a arvore e vazia, caso contrario temos um no especial chamado raiz da arvore (r), e cujos elementos restantes são particionados em m &gt;= 1 conjuntos distintos não vazios, as subarvores de r, sendo cada um destes conjuntos por sua vez uma arvore.</a:t>
            </a:r>
          </a:p>
          <a:p>
            <a:endParaRPr lang="pt-BR" dirty="0" smtClean="0"/>
          </a:p>
        </p:txBody>
      </p:sp>
      <p:sp>
        <p:nvSpPr>
          <p:cNvPr id="17" name="Retângulo 16"/>
          <p:cNvSpPr/>
          <p:nvPr/>
        </p:nvSpPr>
        <p:spPr>
          <a:xfrm>
            <a:off x="3025964" y="2573322"/>
            <a:ext cx="5264596" cy="276999"/>
          </a:xfrm>
          <a:prstGeom prst="rect">
            <a:avLst/>
          </a:prstGeom>
        </p:spPr>
        <p:txBody>
          <a:bodyPr wrap="square">
            <a:spAutoFit/>
          </a:bodyPr>
          <a:lstStyle/>
          <a:p>
            <a:r>
              <a:rPr lang="pt-BR" sz="1200" dirty="0" smtClean="0"/>
              <a:t>A forma convencional de representar uma arvore esta indicada na figura ao lado. </a:t>
            </a:r>
          </a:p>
        </p:txBody>
      </p:sp>
      <p:sp>
        <p:nvSpPr>
          <p:cNvPr id="18" name="Retângulo 17"/>
          <p:cNvSpPr/>
          <p:nvPr/>
        </p:nvSpPr>
        <p:spPr>
          <a:xfrm>
            <a:off x="4693920" y="2987040"/>
            <a:ext cx="4283968" cy="307777"/>
          </a:xfrm>
          <a:prstGeom prst="rect">
            <a:avLst/>
          </a:prstGeom>
        </p:spPr>
        <p:txBody>
          <a:bodyPr wrap="square">
            <a:spAutoFit/>
          </a:bodyPr>
          <a:lstStyle/>
          <a:p>
            <a:r>
              <a:rPr lang="pt-BR" sz="1400" dirty="0" smtClean="0"/>
              <a:t>Esta arvore tem nove nos sendo A o no raiz.</a:t>
            </a:r>
            <a:endParaRPr lang="pt-BR" sz="1400" dirty="0"/>
          </a:p>
        </p:txBody>
      </p:sp>
      <p:sp>
        <p:nvSpPr>
          <p:cNvPr id="19" name="Retângulo 18"/>
          <p:cNvSpPr/>
          <p:nvPr/>
        </p:nvSpPr>
        <p:spPr>
          <a:xfrm>
            <a:off x="5661949" y="3602594"/>
            <a:ext cx="2160240" cy="1200329"/>
          </a:xfrm>
          <a:prstGeom prst="rect">
            <a:avLst/>
          </a:prstGeom>
        </p:spPr>
        <p:txBody>
          <a:bodyPr wrap="square">
            <a:spAutoFit/>
          </a:bodyPr>
          <a:lstStyle/>
          <a:p>
            <a:pPr>
              <a:buFont typeface="Wingdings" pitchFamily="2" charset="2"/>
              <a:buChar char="ü"/>
            </a:pPr>
            <a:r>
              <a:rPr lang="pt-BR" dirty="0" smtClean="0">
                <a:solidFill>
                  <a:srgbClr val="C00000"/>
                </a:solidFill>
              </a:rPr>
              <a:t> nível 0 = A</a:t>
            </a:r>
          </a:p>
          <a:p>
            <a:pPr>
              <a:buFont typeface="Wingdings" pitchFamily="2" charset="2"/>
              <a:buChar char="ü"/>
            </a:pPr>
            <a:r>
              <a:rPr lang="pt-BR" dirty="0" smtClean="0">
                <a:solidFill>
                  <a:srgbClr val="C00000"/>
                </a:solidFill>
              </a:rPr>
              <a:t> nível 1 = B, C</a:t>
            </a:r>
          </a:p>
          <a:p>
            <a:pPr>
              <a:buFont typeface="Wingdings" pitchFamily="2" charset="2"/>
              <a:buChar char="ü"/>
            </a:pPr>
            <a:r>
              <a:rPr lang="es-ES" dirty="0" smtClean="0">
                <a:solidFill>
                  <a:srgbClr val="C00000"/>
                </a:solidFill>
              </a:rPr>
              <a:t> nível 2 = D, E, F, H</a:t>
            </a:r>
          </a:p>
          <a:p>
            <a:pPr>
              <a:buFont typeface="Wingdings" pitchFamily="2" charset="2"/>
              <a:buChar char="ü"/>
            </a:pPr>
            <a:r>
              <a:rPr lang="pt-BR" dirty="0" smtClean="0">
                <a:solidFill>
                  <a:srgbClr val="C00000"/>
                </a:solidFill>
              </a:rPr>
              <a:t> nível 3 = I, J</a:t>
            </a:r>
            <a:endParaRPr lang="pt-BR" dirty="0">
              <a:solidFill>
                <a:srgbClr val="C00000"/>
              </a:solidFill>
            </a:endParaRPr>
          </a:p>
        </p:txBody>
      </p:sp>
      <p:sp>
        <p:nvSpPr>
          <p:cNvPr id="20" name="Retângulo 19"/>
          <p:cNvSpPr/>
          <p:nvPr/>
        </p:nvSpPr>
        <p:spPr>
          <a:xfrm>
            <a:off x="4770120" y="3294817"/>
            <a:ext cx="4075876" cy="307777"/>
          </a:xfrm>
          <a:prstGeom prst="rect">
            <a:avLst/>
          </a:prstGeom>
        </p:spPr>
        <p:txBody>
          <a:bodyPr wrap="square">
            <a:spAutoFit/>
          </a:bodyPr>
          <a:lstStyle/>
          <a:p>
            <a:r>
              <a:rPr lang="pt-BR" sz="1400" dirty="0" smtClean="0">
                <a:solidFill>
                  <a:srgbClr val="C00000"/>
                </a:solidFill>
              </a:rPr>
              <a:t>Na arvore da figura temos nos nós seguintes níveis:</a:t>
            </a:r>
            <a:endParaRPr lang="pt-BR" sz="1400" dirty="0">
              <a:solidFill>
                <a:srgbClr val="C00000"/>
              </a:solidFill>
            </a:endParaRPr>
          </a:p>
        </p:txBody>
      </p:sp>
    </p:spTree>
    <p:extLst>
      <p:ext uri="{BB962C8B-B14F-4D97-AF65-F5344CB8AC3E}">
        <p14:creationId xmlns="" xmlns:p14="http://schemas.microsoft.com/office/powerpoint/2010/main" val="13633572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4907757"/>
            <a:ext cx="3708400" cy="307777"/>
          </a:xfrm>
          <a:prstGeom prst="rect">
            <a:avLst/>
          </a:prstGeom>
        </p:spPr>
        <p:txBody>
          <a:bodyPr>
            <a:spAutoFit/>
          </a:bodyPr>
          <a:lstStyle/>
          <a:p>
            <a:pPr algn="ctr">
              <a:spcBef>
                <a:spcPct val="20000"/>
              </a:spcBef>
              <a:buClr>
                <a:srgbClr val="2B4475"/>
              </a:buClr>
              <a:buFontTx/>
              <a:buNone/>
              <a:defRPr/>
            </a:pPr>
            <a:r>
              <a:rPr lang="pt-BR" sz="1400" b="1" kern="0" dirty="0">
                <a:solidFill>
                  <a:schemeClr val="bg1"/>
                </a:solidFill>
                <a:effectLst>
                  <a:outerShdw blurRad="38100" dist="38100" dir="2700000" algn="tl">
                    <a:srgbClr val="000000">
                      <a:alpha val="43137"/>
                    </a:srgbClr>
                  </a:outerShdw>
                </a:effectLst>
              </a:rPr>
              <a:t>Prof. Adm. </a:t>
            </a:r>
            <a:r>
              <a:rPr lang="pt-BR" sz="1400" b="1" i="1" kern="0" dirty="0">
                <a:solidFill>
                  <a:schemeClr val="bg1"/>
                </a:solidFill>
                <a:effectLst>
                  <a:outerShdw blurRad="38100" dist="38100" dir="2700000" algn="tl">
                    <a:srgbClr val="000000">
                      <a:alpha val="43137"/>
                    </a:srgbClr>
                  </a:outerShdw>
                </a:effectLst>
              </a:rPr>
              <a:t>Msc</a:t>
            </a:r>
            <a:r>
              <a:rPr lang="pt-BR" sz="1400" b="1" kern="0" dirty="0">
                <a:solidFill>
                  <a:schemeClr val="bg1"/>
                </a:solidFill>
                <a:effectLst>
                  <a:outerShdw blurRad="38100" dist="38100" dir="2700000" algn="tl">
                    <a:srgbClr val="000000">
                      <a:alpha val="43137"/>
                    </a:srgbClr>
                  </a:outerShdw>
                </a:effectLst>
              </a:rPr>
              <a:t>. Luiz Cláudio Brites Lobato</a:t>
            </a:r>
          </a:p>
        </p:txBody>
      </p:sp>
      <p:sp>
        <p:nvSpPr>
          <p:cNvPr id="20" name="CaixaDeTexto 19"/>
          <p:cNvSpPr txBox="1"/>
          <p:nvPr/>
        </p:nvSpPr>
        <p:spPr>
          <a:xfrm>
            <a:off x="15024" y="-19136"/>
            <a:ext cx="6408738" cy="461962"/>
          </a:xfrm>
          <a:prstGeom prst="rect">
            <a:avLst/>
          </a:prstGeom>
          <a:noFill/>
        </p:spPr>
        <p:txBody>
          <a:bodyPr>
            <a:spAutoFit/>
          </a:bodyPr>
          <a:lstStyle/>
          <a:p>
            <a:pPr fontAlgn="auto">
              <a:spcBef>
                <a:spcPts val="0"/>
              </a:spcBef>
              <a:spcAft>
                <a:spcPts val="0"/>
              </a:spcAft>
              <a:defRPr/>
            </a:pPr>
            <a:r>
              <a:rPr lang="pt-BR" sz="2400" b="1" dirty="0">
                <a:solidFill>
                  <a:schemeClr val="bg1"/>
                </a:solidFill>
                <a:latin typeface="+mj-lt"/>
                <a:cs typeface="Arial" pitchFamily="34" charset="0"/>
              </a:rPr>
              <a:t> ACESSO AO MATERIAL DE APOIO À DISCIPLINA</a:t>
            </a:r>
          </a:p>
        </p:txBody>
      </p:sp>
      <p:sp>
        <p:nvSpPr>
          <p:cNvPr id="21" name="CaixaDeTexto 20"/>
          <p:cNvSpPr txBox="1"/>
          <p:nvPr/>
        </p:nvSpPr>
        <p:spPr>
          <a:xfrm>
            <a:off x="-150812" y="244706"/>
            <a:ext cx="6658292" cy="523220"/>
          </a:xfrm>
          <a:prstGeom prst="rect">
            <a:avLst/>
          </a:prstGeom>
          <a:noFill/>
        </p:spPr>
        <p:txBody>
          <a:bodyPr wrap="square">
            <a:spAutoFit/>
          </a:bodyPr>
          <a:lstStyle/>
          <a:p>
            <a:pPr fontAlgn="auto">
              <a:spcBef>
                <a:spcPts val="0"/>
              </a:spcBef>
              <a:spcAft>
                <a:spcPts val="0"/>
              </a:spcAft>
              <a:defRPr/>
            </a:pPr>
            <a:r>
              <a:rPr lang="pt-BR" sz="2800" b="1" dirty="0">
                <a:solidFill>
                  <a:schemeClr val="bg1"/>
                </a:solidFill>
                <a:latin typeface="+mj-lt"/>
                <a:cs typeface="Arial" pitchFamily="34" charset="0"/>
              </a:rPr>
              <a:t> </a:t>
            </a:r>
            <a:r>
              <a:rPr lang="pt-BR" b="1" u="sng" dirty="0">
                <a:solidFill>
                  <a:srgbClr val="FDFDFD"/>
                </a:solidFill>
                <a:effectLst>
                  <a:outerShdw blurRad="38100" dist="38100" dir="2700000" algn="tl">
                    <a:srgbClr val="000000">
                      <a:alpha val="43137"/>
                    </a:srgbClr>
                  </a:outerShdw>
                </a:effectLst>
                <a:latin typeface="+mj-lt"/>
                <a:cs typeface="Arial" pitchFamily="34" charset="0"/>
              </a:rPr>
              <a:t>NO MEU </a:t>
            </a:r>
            <a:r>
              <a:rPr lang="pt-BR" b="1" u="sng" dirty="0" smtClean="0">
                <a:solidFill>
                  <a:srgbClr val="FDFDFD"/>
                </a:solidFill>
                <a:effectLst>
                  <a:outerShdw blurRad="38100" dist="38100" dir="2700000" algn="tl">
                    <a:srgbClr val="000000">
                      <a:alpha val="43137"/>
                    </a:srgbClr>
                  </a:outerShdw>
                </a:effectLst>
                <a:latin typeface="+mj-lt"/>
                <a:cs typeface="Arial" pitchFamily="34" charset="0"/>
              </a:rPr>
              <a:t>SITE: LUIZLOBATO0101.WIXSITE.COM/QUASEMILALUNOS</a:t>
            </a:r>
            <a:r>
              <a:rPr lang="pt-BR" b="1" dirty="0" smtClean="0">
                <a:solidFill>
                  <a:srgbClr val="FDFDFD"/>
                </a:solidFill>
                <a:latin typeface="+mj-lt"/>
                <a:cs typeface="Arial" pitchFamily="34" charset="0"/>
              </a:rPr>
              <a:t> </a:t>
            </a:r>
            <a:endParaRPr lang="pt-BR" sz="2400" b="1" dirty="0">
              <a:solidFill>
                <a:srgbClr val="FDFDFD"/>
              </a:solidFill>
              <a:latin typeface="+mj-lt"/>
              <a:cs typeface="Arial" pitchFamily="34" charset="0"/>
            </a:endParaRPr>
          </a:p>
        </p:txBody>
      </p:sp>
      <p:pic>
        <p:nvPicPr>
          <p:cNvPr id="22" name="Picture 2"/>
          <p:cNvPicPr>
            <a:picLocks noChangeAspect="1" noChangeArrowheads="1"/>
          </p:cNvPicPr>
          <p:nvPr/>
        </p:nvPicPr>
        <p:blipFill>
          <a:blip r:embed="rId2" cstate="print"/>
          <a:srcRect/>
          <a:stretch>
            <a:fillRect/>
          </a:stretch>
        </p:blipFill>
        <p:spPr bwMode="auto">
          <a:xfrm>
            <a:off x="30480" y="809294"/>
            <a:ext cx="8823960" cy="4116926"/>
          </a:xfrm>
          <a:prstGeom prst="rect">
            <a:avLst/>
          </a:prstGeom>
          <a:noFill/>
          <a:ln w="25400">
            <a:solidFill>
              <a:srgbClr val="C00000"/>
            </a:solidFill>
            <a:miter lim="800000"/>
            <a:headEnd/>
            <a:tailEnd/>
          </a:ln>
        </p:spPr>
      </p:pic>
      <p:pic>
        <p:nvPicPr>
          <p:cNvPr id="24" name="Picture 3"/>
          <p:cNvPicPr>
            <a:picLocks noChangeAspect="1" noChangeArrowheads="1"/>
          </p:cNvPicPr>
          <p:nvPr/>
        </p:nvPicPr>
        <p:blipFill>
          <a:blip r:embed="rId3" cstate="print"/>
          <a:srcRect/>
          <a:stretch>
            <a:fillRect/>
          </a:stretch>
        </p:blipFill>
        <p:spPr bwMode="auto">
          <a:xfrm>
            <a:off x="190500" y="3574040"/>
            <a:ext cx="6443656" cy="1356896"/>
          </a:xfrm>
          <a:prstGeom prst="rect">
            <a:avLst/>
          </a:prstGeom>
          <a:noFill/>
          <a:ln w="50800">
            <a:solidFill>
              <a:srgbClr val="00B050"/>
            </a:solidFill>
            <a:miter lim="800000"/>
            <a:headEnd/>
            <a:tailEnd/>
          </a:ln>
        </p:spPr>
      </p:pic>
      <p:sp>
        <p:nvSpPr>
          <p:cNvPr id="25" name="Seta para cima e para baixo 24"/>
          <p:cNvSpPr/>
          <p:nvPr/>
        </p:nvSpPr>
        <p:spPr>
          <a:xfrm rot="1924182">
            <a:off x="3232659" y="2270047"/>
            <a:ext cx="603687" cy="1562630"/>
          </a:xfrm>
          <a:prstGeom prst="upDown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Tree>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8336280" y="681752"/>
            <a:ext cx="769619" cy="546820"/>
          </a:xfrm>
          <a:prstGeom prst="rect">
            <a:avLst/>
          </a:prstGeom>
          <a:noFill/>
          <a:ln w="9525">
            <a:noFill/>
            <a:miter lim="800000"/>
            <a:headEnd/>
            <a:tailEnd/>
          </a:ln>
          <a:effectLst/>
        </p:spPr>
      </p:pic>
      <p:sp>
        <p:nvSpPr>
          <p:cNvPr id="6" name="CaixaDeTexto 5"/>
          <p:cNvSpPr txBox="1"/>
          <p:nvPr/>
        </p:nvSpPr>
        <p:spPr>
          <a:xfrm>
            <a:off x="375047" y="748593"/>
            <a:ext cx="1415131" cy="338554"/>
          </a:xfrm>
          <a:prstGeom prst="rect">
            <a:avLst/>
          </a:prstGeom>
          <a:noFill/>
        </p:spPr>
        <p:txBody>
          <a:bodyPr wrap="none" rtlCol="0">
            <a:spAutoFit/>
          </a:bodyPr>
          <a:lstStyle/>
          <a:p>
            <a:r>
              <a:rPr lang="pt-BR" sz="1600" b="1" dirty="0" smtClean="0">
                <a:solidFill>
                  <a:schemeClr val="tx2"/>
                </a:solidFill>
                <a:effectLst>
                  <a:outerShdw blurRad="38100" dist="38100" dir="2700000" algn="tl">
                    <a:srgbClr val="000000">
                      <a:alpha val="43137"/>
                    </a:srgbClr>
                  </a:outerShdw>
                </a:effectLst>
              </a:rPr>
              <a:t>Ação e Reação</a:t>
            </a:r>
            <a:endParaRPr lang="pt-BR" sz="1600" b="1" dirty="0">
              <a:solidFill>
                <a:schemeClr val="tx2"/>
              </a:solidFill>
              <a:effectLst>
                <a:outerShdw blurRad="38100" dist="38100" dir="2700000" algn="tl">
                  <a:srgbClr val="000000">
                    <a:alpha val="43137"/>
                  </a:srgbClr>
                </a:outerShdw>
              </a:effectLst>
            </a:endParaRPr>
          </a:p>
        </p:txBody>
      </p:sp>
      <p:sp>
        <p:nvSpPr>
          <p:cNvPr id="8" name="Retângulo 7"/>
          <p:cNvSpPr/>
          <p:nvPr/>
        </p:nvSpPr>
        <p:spPr>
          <a:xfrm>
            <a:off x="5016" y="1524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GST 1229 – TEORIA DOS JOGOS</a:t>
            </a:r>
            <a:endParaRPr lang="pt-BR" b="1" dirty="0">
              <a:solidFill>
                <a:schemeClr val="bg1"/>
              </a:solidFill>
              <a:effectLst>
                <a:outerShdw blurRad="38100" dist="38100" dir="2700000" algn="tl">
                  <a:srgbClr val="000000">
                    <a:alpha val="43137"/>
                  </a:srgbClr>
                </a:outerShdw>
              </a:effectLst>
              <a:cs typeface="Arial" pitchFamily="34" charset="0"/>
            </a:endParaRPr>
          </a:p>
        </p:txBody>
      </p:sp>
      <p:sp>
        <p:nvSpPr>
          <p:cNvPr id="9" name="Retângulo 8"/>
          <p:cNvSpPr/>
          <p:nvPr/>
        </p:nvSpPr>
        <p:spPr>
          <a:xfrm>
            <a:off x="157416" y="33528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A TEORIA DOS JOGOS ...</a:t>
            </a:r>
            <a:endParaRPr lang="pt-BR" b="1" dirty="0">
              <a:solidFill>
                <a:schemeClr val="bg1"/>
              </a:solidFill>
              <a:effectLst>
                <a:outerShdw blurRad="38100" dist="38100" dir="2700000" algn="tl">
                  <a:srgbClr val="000000">
                    <a:alpha val="43137"/>
                  </a:srgbClr>
                </a:outerShdw>
              </a:effectLst>
              <a:cs typeface="Arial" pitchFamily="34" charset="0"/>
            </a:endParaRPr>
          </a:p>
        </p:txBody>
      </p:sp>
      <p:pic>
        <p:nvPicPr>
          <p:cNvPr id="10" name="Picture 6"/>
          <p:cNvPicPr>
            <a:picLocks noChangeAspect="1" noChangeArrowheads="1"/>
          </p:cNvPicPr>
          <p:nvPr/>
        </p:nvPicPr>
        <p:blipFill>
          <a:blip r:embed="rId3"/>
          <a:srcRect/>
          <a:stretch>
            <a:fillRect/>
          </a:stretch>
        </p:blipFill>
        <p:spPr bwMode="auto">
          <a:xfrm>
            <a:off x="7635690" y="628691"/>
            <a:ext cx="654870" cy="599881"/>
          </a:xfrm>
          <a:prstGeom prst="rect">
            <a:avLst/>
          </a:prstGeom>
          <a:noFill/>
          <a:ln w="9525">
            <a:noFill/>
            <a:miter lim="800000"/>
            <a:headEnd/>
            <a:tailEnd/>
          </a:ln>
        </p:spPr>
      </p:pic>
      <p:pic>
        <p:nvPicPr>
          <p:cNvPr id="12" name="Picture 5"/>
          <p:cNvPicPr>
            <a:picLocks noChangeAspect="1" noChangeArrowheads="1"/>
          </p:cNvPicPr>
          <p:nvPr/>
        </p:nvPicPr>
        <p:blipFill>
          <a:blip r:embed="rId4"/>
          <a:srcRect/>
          <a:stretch>
            <a:fillRect/>
          </a:stretch>
        </p:blipFill>
        <p:spPr bwMode="auto">
          <a:xfrm>
            <a:off x="6967035" y="681752"/>
            <a:ext cx="699135" cy="521743"/>
          </a:xfrm>
          <a:prstGeom prst="rect">
            <a:avLst/>
          </a:prstGeom>
          <a:noFill/>
          <a:ln w="9525">
            <a:noFill/>
            <a:miter lim="800000"/>
            <a:headEnd/>
            <a:tailEnd/>
          </a:ln>
        </p:spPr>
      </p:pic>
      <p:grpSp>
        <p:nvGrpSpPr>
          <p:cNvPr id="2" name="Grupo 10"/>
          <p:cNvGrpSpPr/>
          <p:nvPr/>
        </p:nvGrpSpPr>
        <p:grpSpPr>
          <a:xfrm>
            <a:off x="91596" y="1065655"/>
            <a:ext cx="4305143" cy="325633"/>
            <a:chOff x="337665" y="1820815"/>
            <a:chExt cx="2278064" cy="325633"/>
          </a:xfrm>
        </p:grpSpPr>
        <p:sp>
          <p:nvSpPr>
            <p:cNvPr id="13" name="Retângulo 12"/>
            <p:cNvSpPr/>
            <p:nvPr/>
          </p:nvSpPr>
          <p:spPr>
            <a:xfrm>
              <a:off x="531124" y="1851295"/>
              <a:ext cx="2084605" cy="276999"/>
            </a:xfrm>
            <a:prstGeom prst="rect">
              <a:avLst/>
            </a:prstGeom>
          </p:spPr>
          <p:txBody>
            <a:bodyPr wrap="square">
              <a:spAutoFit/>
            </a:bodyPr>
            <a:lstStyle/>
            <a:p>
              <a:r>
                <a:rPr lang="pt-BR" sz="1200" b="1" cap="all" dirty="0" smtClean="0">
                  <a:solidFill>
                    <a:schemeClr val="tx1">
                      <a:lumMod val="65000"/>
                      <a:lumOff val="35000"/>
                    </a:schemeClr>
                  </a:solidFill>
                  <a:effectLst>
                    <a:outerShdw blurRad="38100" dist="38100" dir="2700000" algn="tl">
                      <a:srgbClr val="000000">
                        <a:alpha val="43137"/>
                      </a:srgbClr>
                    </a:outerShdw>
                  </a:effectLst>
                </a:rPr>
                <a:t>ÁRVORE DE DECISÃO</a:t>
              </a:r>
              <a:endParaRPr lang="pt-BR" sz="1200" b="1" cap="all" dirty="0">
                <a:solidFill>
                  <a:schemeClr val="tx1">
                    <a:lumMod val="65000"/>
                    <a:lumOff val="35000"/>
                  </a:schemeClr>
                </a:solidFill>
                <a:effectLst>
                  <a:outerShdw blurRad="38100" dist="38100" dir="2700000" algn="tl">
                    <a:srgbClr val="000000">
                      <a:alpha val="43137"/>
                    </a:srgbClr>
                  </a:outerShdw>
                </a:effectLst>
              </a:endParaRPr>
            </a:p>
          </p:txBody>
        </p:sp>
        <p:sp>
          <p:nvSpPr>
            <p:cNvPr id="14" name="Elipse 13"/>
            <p:cNvSpPr/>
            <p:nvPr/>
          </p:nvSpPr>
          <p:spPr>
            <a:xfrm>
              <a:off x="337665" y="1820815"/>
              <a:ext cx="193460" cy="325633"/>
            </a:xfrm>
            <a:prstGeom prst="ellipse">
              <a:avLst/>
            </a:prstGeom>
            <a:solidFill>
              <a:srgbClr val="219D93"/>
            </a:solidFill>
            <a:ln w="57150">
              <a:solidFill>
                <a:srgbClr val="213F5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400" b="1" dirty="0" smtClean="0">
                  <a:solidFill>
                    <a:schemeClr val="bg1">
                      <a:lumMod val="95000"/>
                    </a:schemeClr>
                  </a:solidFill>
                </a:rPr>
                <a:t>4</a:t>
              </a:r>
              <a:endParaRPr lang="pt-BR" sz="1400" b="1" dirty="0">
                <a:solidFill>
                  <a:schemeClr val="bg1">
                    <a:lumMod val="95000"/>
                  </a:schemeClr>
                </a:solidFill>
              </a:endParaRPr>
            </a:p>
          </p:txBody>
        </p:sp>
      </p:grpSp>
      <p:pic>
        <p:nvPicPr>
          <p:cNvPr id="11" name="Picture 2"/>
          <p:cNvPicPr>
            <a:picLocks noChangeAspect="1" noChangeArrowheads="1"/>
          </p:cNvPicPr>
          <p:nvPr/>
        </p:nvPicPr>
        <p:blipFill>
          <a:blip r:embed="rId5" cstate="print"/>
          <a:srcRect/>
          <a:stretch>
            <a:fillRect/>
          </a:stretch>
        </p:blipFill>
        <p:spPr bwMode="auto">
          <a:xfrm>
            <a:off x="4488180" y="2156088"/>
            <a:ext cx="4548316" cy="2827392"/>
          </a:xfrm>
          <a:prstGeom prst="rect">
            <a:avLst/>
          </a:prstGeom>
          <a:noFill/>
          <a:ln w="9525">
            <a:noFill/>
            <a:miter lim="800000"/>
            <a:headEnd/>
            <a:tailEnd/>
          </a:ln>
        </p:spPr>
      </p:pic>
      <p:sp>
        <p:nvSpPr>
          <p:cNvPr id="15" name="Retângulo 14"/>
          <p:cNvSpPr/>
          <p:nvPr/>
        </p:nvSpPr>
        <p:spPr>
          <a:xfrm>
            <a:off x="0" y="1446684"/>
            <a:ext cx="9144000" cy="954107"/>
          </a:xfrm>
          <a:prstGeom prst="rect">
            <a:avLst/>
          </a:prstGeom>
        </p:spPr>
        <p:txBody>
          <a:bodyPr wrap="square">
            <a:spAutoFit/>
          </a:bodyPr>
          <a:lstStyle/>
          <a:p>
            <a:pPr algn="just"/>
            <a:r>
              <a:rPr lang="pt-BR" sz="1400" dirty="0" smtClean="0"/>
              <a:t>O nível de um nó </a:t>
            </a:r>
            <a:r>
              <a:rPr lang="pt-BR" sz="1400" b="1" dirty="0" smtClean="0">
                <a:effectLst>
                  <a:outerShdw blurRad="38100" dist="38100" dir="2700000" algn="tl">
                    <a:srgbClr val="000000">
                      <a:alpha val="43137"/>
                    </a:srgbClr>
                  </a:outerShdw>
                </a:effectLst>
              </a:rPr>
              <a:t>n</a:t>
            </a:r>
            <a:r>
              <a:rPr lang="pt-BR" sz="1400" dirty="0" smtClean="0"/>
              <a:t> pode ser definido do seguinte modo: o no raiz tem nível </a:t>
            </a:r>
            <a:r>
              <a:rPr lang="pt-BR" sz="1400" b="1" dirty="0" smtClean="0">
                <a:effectLst>
                  <a:outerShdw blurRad="38100" dist="38100" dir="2700000" algn="tl">
                    <a:srgbClr val="000000">
                      <a:alpha val="43137"/>
                    </a:srgbClr>
                  </a:outerShdw>
                </a:effectLst>
              </a:rPr>
              <a:t>0</a:t>
            </a:r>
            <a:r>
              <a:rPr lang="pt-BR" sz="1400" dirty="0" smtClean="0"/>
              <a:t>, os outros nós tem um nível que e maior uma unidade que o nível de seu pai. </a:t>
            </a:r>
          </a:p>
          <a:p>
            <a:pPr algn="just"/>
            <a:r>
              <a:rPr lang="pt-BR" sz="1400" dirty="0" smtClean="0"/>
              <a:t>Em uma arvore binária cada nó tem no máximo duas subarvores, e quando ha uma somente, e necessário distinguir entre subarvore esquerda e direita.</a:t>
            </a:r>
          </a:p>
        </p:txBody>
      </p:sp>
      <p:sp>
        <p:nvSpPr>
          <p:cNvPr id="16" name="Retângulo 15"/>
          <p:cNvSpPr/>
          <p:nvPr/>
        </p:nvSpPr>
        <p:spPr>
          <a:xfrm>
            <a:off x="-13652" y="2438891"/>
            <a:ext cx="4680520" cy="1600438"/>
          </a:xfrm>
          <a:prstGeom prst="rect">
            <a:avLst/>
          </a:prstGeom>
        </p:spPr>
        <p:txBody>
          <a:bodyPr wrap="square">
            <a:spAutoFit/>
          </a:bodyPr>
          <a:lstStyle/>
          <a:p>
            <a:pPr algn="just"/>
            <a:r>
              <a:rPr lang="pt-BR" sz="1400" dirty="0" smtClean="0"/>
              <a:t>Árvores binárias podem ser vistas em diversas situações do cotidiano. </a:t>
            </a:r>
          </a:p>
          <a:p>
            <a:pPr algn="just"/>
            <a:endParaRPr lang="pt-BR" sz="1400" dirty="0" smtClean="0"/>
          </a:p>
          <a:p>
            <a:pPr algn="just"/>
            <a:r>
              <a:rPr lang="pt-BR" sz="1400" dirty="0" smtClean="0"/>
              <a:t>Por exemplo, um torneio de futebol eliminatório, do tipo das copas dos países, como a Copa do Brasil, em que a cada etapa os times são agrupados dois a dois e sempre são eliminados metade dos times.</a:t>
            </a:r>
          </a:p>
        </p:txBody>
      </p:sp>
      <p:sp>
        <p:nvSpPr>
          <p:cNvPr id="17" name="Retângulo 16"/>
          <p:cNvSpPr/>
          <p:nvPr/>
        </p:nvSpPr>
        <p:spPr>
          <a:xfrm>
            <a:off x="5016" y="4168140"/>
            <a:ext cx="3779912" cy="523220"/>
          </a:xfrm>
          <a:prstGeom prst="rect">
            <a:avLst/>
          </a:prstGeom>
        </p:spPr>
        <p:txBody>
          <a:bodyPr wrap="square">
            <a:spAutoFit/>
          </a:bodyPr>
          <a:lstStyle/>
          <a:p>
            <a:pPr algn="just"/>
            <a:r>
              <a:rPr lang="pt-BR" sz="1400" dirty="0" smtClean="0"/>
              <a:t>Veja representação gráfica de uma árvore binária na figura ao lado.</a:t>
            </a:r>
            <a:endParaRPr lang="pt-BR" sz="1400" dirty="0"/>
          </a:p>
        </p:txBody>
      </p:sp>
    </p:spTree>
    <p:extLst>
      <p:ext uri="{BB962C8B-B14F-4D97-AF65-F5344CB8AC3E}">
        <p14:creationId xmlns="" xmlns:p14="http://schemas.microsoft.com/office/powerpoint/2010/main" val="13633572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a:blip r:embed="rId2" cstate="print"/>
          <a:srcRect/>
          <a:stretch>
            <a:fillRect/>
          </a:stretch>
        </p:blipFill>
        <p:spPr bwMode="auto">
          <a:xfrm>
            <a:off x="4625340" y="2156460"/>
            <a:ext cx="4480559" cy="2827161"/>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8336280" y="681752"/>
            <a:ext cx="769619" cy="546820"/>
          </a:xfrm>
          <a:prstGeom prst="rect">
            <a:avLst/>
          </a:prstGeom>
          <a:noFill/>
          <a:ln w="9525">
            <a:noFill/>
            <a:miter lim="800000"/>
            <a:headEnd/>
            <a:tailEnd/>
          </a:ln>
          <a:effectLst/>
        </p:spPr>
      </p:pic>
      <p:sp>
        <p:nvSpPr>
          <p:cNvPr id="6" name="CaixaDeTexto 5"/>
          <p:cNvSpPr txBox="1"/>
          <p:nvPr/>
        </p:nvSpPr>
        <p:spPr>
          <a:xfrm>
            <a:off x="375047" y="748593"/>
            <a:ext cx="1415131" cy="338554"/>
          </a:xfrm>
          <a:prstGeom prst="rect">
            <a:avLst/>
          </a:prstGeom>
          <a:noFill/>
        </p:spPr>
        <p:txBody>
          <a:bodyPr wrap="none" rtlCol="0">
            <a:spAutoFit/>
          </a:bodyPr>
          <a:lstStyle/>
          <a:p>
            <a:r>
              <a:rPr lang="pt-BR" sz="1600" b="1" dirty="0" smtClean="0">
                <a:solidFill>
                  <a:schemeClr val="tx2"/>
                </a:solidFill>
                <a:effectLst>
                  <a:outerShdw blurRad="38100" dist="38100" dir="2700000" algn="tl">
                    <a:srgbClr val="000000">
                      <a:alpha val="43137"/>
                    </a:srgbClr>
                  </a:outerShdw>
                </a:effectLst>
              </a:rPr>
              <a:t>Ação e Reação</a:t>
            </a:r>
            <a:endParaRPr lang="pt-BR" sz="1600" b="1" dirty="0">
              <a:solidFill>
                <a:schemeClr val="tx2"/>
              </a:solidFill>
              <a:effectLst>
                <a:outerShdw blurRad="38100" dist="38100" dir="2700000" algn="tl">
                  <a:srgbClr val="000000">
                    <a:alpha val="43137"/>
                  </a:srgbClr>
                </a:outerShdw>
              </a:effectLst>
            </a:endParaRPr>
          </a:p>
        </p:txBody>
      </p:sp>
      <p:sp>
        <p:nvSpPr>
          <p:cNvPr id="8" name="Retângulo 7"/>
          <p:cNvSpPr/>
          <p:nvPr/>
        </p:nvSpPr>
        <p:spPr>
          <a:xfrm>
            <a:off x="5016" y="1524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GST 1229 – TEORIA DOS JOGOS</a:t>
            </a:r>
            <a:endParaRPr lang="pt-BR" b="1" dirty="0">
              <a:solidFill>
                <a:schemeClr val="bg1"/>
              </a:solidFill>
              <a:effectLst>
                <a:outerShdw blurRad="38100" dist="38100" dir="2700000" algn="tl">
                  <a:srgbClr val="000000">
                    <a:alpha val="43137"/>
                  </a:srgbClr>
                </a:outerShdw>
              </a:effectLst>
              <a:cs typeface="Arial" pitchFamily="34" charset="0"/>
            </a:endParaRPr>
          </a:p>
        </p:txBody>
      </p:sp>
      <p:sp>
        <p:nvSpPr>
          <p:cNvPr id="9" name="Retângulo 8"/>
          <p:cNvSpPr/>
          <p:nvPr/>
        </p:nvSpPr>
        <p:spPr>
          <a:xfrm>
            <a:off x="157416" y="33528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A TEORIA DOS JOGOS ...</a:t>
            </a:r>
            <a:endParaRPr lang="pt-BR" b="1" dirty="0">
              <a:solidFill>
                <a:schemeClr val="bg1"/>
              </a:solidFill>
              <a:effectLst>
                <a:outerShdw blurRad="38100" dist="38100" dir="2700000" algn="tl">
                  <a:srgbClr val="000000">
                    <a:alpha val="43137"/>
                  </a:srgbClr>
                </a:outerShdw>
              </a:effectLst>
              <a:cs typeface="Arial" pitchFamily="34" charset="0"/>
            </a:endParaRPr>
          </a:p>
        </p:txBody>
      </p:sp>
      <p:pic>
        <p:nvPicPr>
          <p:cNvPr id="10" name="Picture 6"/>
          <p:cNvPicPr>
            <a:picLocks noChangeAspect="1" noChangeArrowheads="1"/>
          </p:cNvPicPr>
          <p:nvPr/>
        </p:nvPicPr>
        <p:blipFill>
          <a:blip r:embed="rId4"/>
          <a:srcRect/>
          <a:stretch>
            <a:fillRect/>
          </a:stretch>
        </p:blipFill>
        <p:spPr bwMode="auto">
          <a:xfrm>
            <a:off x="7635690" y="628691"/>
            <a:ext cx="654870" cy="599881"/>
          </a:xfrm>
          <a:prstGeom prst="rect">
            <a:avLst/>
          </a:prstGeom>
          <a:noFill/>
          <a:ln w="9525">
            <a:noFill/>
            <a:miter lim="800000"/>
            <a:headEnd/>
            <a:tailEnd/>
          </a:ln>
        </p:spPr>
      </p:pic>
      <p:pic>
        <p:nvPicPr>
          <p:cNvPr id="12" name="Picture 5"/>
          <p:cNvPicPr>
            <a:picLocks noChangeAspect="1" noChangeArrowheads="1"/>
          </p:cNvPicPr>
          <p:nvPr/>
        </p:nvPicPr>
        <p:blipFill>
          <a:blip r:embed="rId5"/>
          <a:srcRect/>
          <a:stretch>
            <a:fillRect/>
          </a:stretch>
        </p:blipFill>
        <p:spPr bwMode="auto">
          <a:xfrm>
            <a:off x="6967035" y="681752"/>
            <a:ext cx="699135" cy="521743"/>
          </a:xfrm>
          <a:prstGeom prst="rect">
            <a:avLst/>
          </a:prstGeom>
          <a:noFill/>
          <a:ln w="9525">
            <a:noFill/>
            <a:miter lim="800000"/>
            <a:headEnd/>
            <a:tailEnd/>
          </a:ln>
        </p:spPr>
      </p:pic>
      <p:grpSp>
        <p:nvGrpSpPr>
          <p:cNvPr id="2" name="Grupo 10"/>
          <p:cNvGrpSpPr/>
          <p:nvPr/>
        </p:nvGrpSpPr>
        <p:grpSpPr>
          <a:xfrm>
            <a:off x="91596" y="1065655"/>
            <a:ext cx="4305143" cy="325633"/>
            <a:chOff x="337665" y="1820815"/>
            <a:chExt cx="2278064" cy="325633"/>
          </a:xfrm>
        </p:grpSpPr>
        <p:sp>
          <p:nvSpPr>
            <p:cNvPr id="13" name="Retângulo 12"/>
            <p:cNvSpPr/>
            <p:nvPr/>
          </p:nvSpPr>
          <p:spPr>
            <a:xfrm>
              <a:off x="531124" y="1851295"/>
              <a:ext cx="2084605" cy="276999"/>
            </a:xfrm>
            <a:prstGeom prst="rect">
              <a:avLst/>
            </a:prstGeom>
          </p:spPr>
          <p:txBody>
            <a:bodyPr wrap="square">
              <a:spAutoFit/>
            </a:bodyPr>
            <a:lstStyle/>
            <a:p>
              <a:r>
                <a:rPr lang="pt-BR" sz="1200" b="1" cap="all" dirty="0" smtClean="0">
                  <a:solidFill>
                    <a:schemeClr val="tx1">
                      <a:lumMod val="65000"/>
                      <a:lumOff val="35000"/>
                    </a:schemeClr>
                  </a:solidFill>
                  <a:effectLst>
                    <a:outerShdw blurRad="38100" dist="38100" dir="2700000" algn="tl">
                      <a:srgbClr val="000000">
                        <a:alpha val="43137"/>
                      </a:srgbClr>
                    </a:outerShdw>
                  </a:effectLst>
                </a:rPr>
                <a:t>ÁRVORE DE DECISÃO</a:t>
              </a:r>
              <a:endParaRPr lang="pt-BR" sz="1200" b="1" cap="all" dirty="0">
                <a:solidFill>
                  <a:schemeClr val="tx1">
                    <a:lumMod val="65000"/>
                    <a:lumOff val="35000"/>
                  </a:schemeClr>
                </a:solidFill>
                <a:effectLst>
                  <a:outerShdw blurRad="38100" dist="38100" dir="2700000" algn="tl">
                    <a:srgbClr val="000000">
                      <a:alpha val="43137"/>
                    </a:srgbClr>
                  </a:outerShdw>
                </a:effectLst>
              </a:endParaRPr>
            </a:p>
          </p:txBody>
        </p:sp>
        <p:sp>
          <p:nvSpPr>
            <p:cNvPr id="14" name="Elipse 13"/>
            <p:cNvSpPr/>
            <p:nvPr/>
          </p:nvSpPr>
          <p:spPr>
            <a:xfrm>
              <a:off x="337665" y="1820815"/>
              <a:ext cx="193460" cy="325633"/>
            </a:xfrm>
            <a:prstGeom prst="ellipse">
              <a:avLst/>
            </a:prstGeom>
            <a:solidFill>
              <a:srgbClr val="219D93"/>
            </a:solidFill>
            <a:ln w="57150">
              <a:solidFill>
                <a:srgbClr val="213F5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400" b="1" dirty="0" smtClean="0">
                  <a:solidFill>
                    <a:schemeClr val="bg1">
                      <a:lumMod val="95000"/>
                    </a:schemeClr>
                  </a:solidFill>
                </a:rPr>
                <a:t>4</a:t>
              </a:r>
              <a:endParaRPr lang="pt-BR" sz="1400" b="1" dirty="0">
                <a:solidFill>
                  <a:schemeClr val="bg1">
                    <a:lumMod val="95000"/>
                  </a:schemeClr>
                </a:solidFill>
              </a:endParaRPr>
            </a:p>
          </p:txBody>
        </p:sp>
      </p:grpSp>
      <p:sp>
        <p:nvSpPr>
          <p:cNvPr id="18" name="Retângulo 17"/>
          <p:cNvSpPr/>
          <p:nvPr/>
        </p:nvSpPr>
        <p:spPr>
          <a:xfrm>
            <a:off x="375046" y="1391288"/>
            <a:ext cx="8661449" cy="523220"/>
          </a:xfrm>
          <a:prstGeom prst="rect">
            <a:avLst/>
          </a:prstGeom>
        </p:spPr>
        <p:txBody>
          <a:bodyPr wrap="square">
            <a:spAutoFit/>
          </a:bodyPr>
          <a:lstStyle/>
          <a:p>
            <a:pPr algn="just"/>
            <a:r>
              <a:rPr lang="pt-BR" sz="1400" dirty="0" smtClean="0"/>
              <a:t>Ha três maneiras de se percorrer árvores binárias: percurso em pré-ordem, percurso em pós-ordem e percurso em ordem.</a:t>
            </a:r>
          </a:p>
        </p:txBody>
      </p:sp>
      <p:sp>
        <p:nvSpPr>
          <p:cNvPr id="19" name="Retângulo 18"/>
          <p:cNvSpPr/>
          <p:nvPr/>
        </p:nvSpPr>
        <p:spPr>
          <a:xfrm>
            <a:off x="114456" y="1891648"/>
            <a:ext cx="8944900" cy="2462213"/>
          </a:xfrm>
          <a:prstGeom prst="rect">
            <a:avLst/>
          </a:prstGeom>
        </p:spPr>
        <p:txBody>
          <a:bodyPr wrap="square">
            <a:spAutoFit/>
          </a:bodyPr>
          <a:lstStyle/>
          <a:p>
            <a:pPr algn="just"/>
            <a:r>
              <a:rPr lang="pt-BR" sz="1400" dirty="0" smtClean="0"/>
              <a:t>O primeiro método, conhecido como percurso em pré-ordem, implica em executar os três passos na seguinte ordem:</a:t>
            </a:r>
          </a:p>
          <a:p>
            <a:pPr algn="just"/>
            <a:r>
              <a:rPr lang="pt-BR" sz="1400" b="1" dirty="0" smtClean="0"/>
              <a:t>	a) Visitar a raiz;</a:t>
            </a:r>
          </a:p>
          <a:p>
            <a:pPr algn="just"/>
            <a:r>
              <a:rPr lang="pt-BR" sz="1400" b="1" dirty="0" smtClean="0"/>
              <a:t>		b) Percorrer a subarvore da esquerda em pré-ordem;</a:t>
            </a:r>
          </a:p>
          <a:p>
            <a:pPr algn="just"/>
            <a:r>
              <a:rPr lang="pt-BR" sz="1400" b="1" dirty="0" smtClean="0"/>
              <a:t>			c) Percorre a subarvore da direita em pré-ordem.</a:t>
            </a:r>
          </a:p>
          <a:p>
            <a:pPr algn="just"/>
            <a:endParaRPr lang="pt-BR" sz="1400" dirty="0" smtClean="0"/>
          </a:p>
          <a:p>
            <a:pPr algn="just"/>
            <a:endParaRPr lang="pt-BR" sz="1400" dirty="0" smtClean="0"/>
          </a:p>
          <a:p>
            <a:pPr algn="just"/>
            <a:r>
              <a:rPr lang="pt-BR" sz="1400" dirty="0" smtClean="0"/>
              <a:t>O procedimento  para o percurso em pré ordem e:</a:t>
            </a:r>
          </a:p>
          <a:p>
            <a:pPr algn="just"/>
            <a:r>
              <a:rPr lang="pt-BR" sz="1400" b="1" dirty="0" smtClean="0">
                <a:solidFill>
                  <a:srgbClr val="C00000"/>
                </a:solidFill>
              </a:rPr>
              <a:t>Se árvore vazia → fim</a:t>
            </a:r>
          </a:p>
          <a:p>
            <a:pPr algn="just"/>
            <a:r>
              <a:rPr lang="pt-BR" sz="1400" dirty="0" smtClean="0"/>
              <a:t>	</a:t>
            </a:r>
            <a:r>
              <a:rPr lang="pt-BR" sz="1400" b="1" dirty="0" smtClean="0">
                <a:solidFill>
                  <a:schemeClr val="tx2"/>
                </a:solidFill>
              </a:rPr>
              <a:t>Visitar o nó raiz</a:t>
            </a:r>
          </a:p>
          <a:p>
            <a:pPr lvl="2" algn="just">
              <a:buFont typeface="Wingdings" pitchFamily="2" charset="2"/>
              <a:buChar char="ü"/>
            </a:pPr>
            <a:r>
              <a:rPr lang="pt-BR" sz="1400" b="1" dirty="0" smtClean="0">
                <a:solidFill>
                  <a:schemeClr val="accent3">
                    <a:lumMod val="50000"/>
                  </a:schemeClr>
                </a:solidFill>
              </a:rPr>
              <a:t>Percorrer em pré-ordem a subarvore esquerda</a:t>
            </a:r>
          </a:p>
          <a:p>
            <a:pPr lvl="2" algn="just">
              <a:buFont typeface="Wingdings" pitchFamily="2" charset="2"/>
              <a:buChar char="ü"/>
            </a:pPr>
            <a:r>
              <a:rPr lang="pt-BR" sz="1400" b="1" dirty="0" smtClean="0">
                <a:solidFill>
                  <a:schemeClr val="accent6">
                    <a:lumMod val="75000"/>
                  </a:schemeClr>
                </a:solidFill>
              </a:rPr>
              <a:t>Percorrer em pré-ordem a subarvore direita</a:t>
            </a:r>
            <a:endParaRPr lang="pt-BR" sz="1400" b="1" dirty="0">
              <a:solidFill>
                <a:schemeClr val="accent6">
                  <a:lumMod val="75000"/>
                </a:schemeClr>
              </a:solidFill>
            </a:endParaRPr>
          </a:p>
        </p:txBody>
      </p:sp>
      <p:sp>
        <p:nvSpPr>
          <p:cNvPr id="20" name="Retângulo 19"/>
          <p:cNvSpPr/>
          <p:nvPr/>
        </p:nvSpPr>
        <p:spPr>
          <a:xfrm>
            <a:off x="106836" y="4336256"/>
            <a:ext cx="4914744" cy="523220"/>
          </a:xfrm>
          <a:prstGeom prst="rect">
            <a:avLst/>
          </a:prstGeom>
        </p:spPr>
        <p:txBody>
          <a:bodyPr wrap="square">
            <a:spAutoFit/>
          </a:bodyPr>
          <a:lstStyle/>
          <a:p>
            <a:pPr algn="just"/>
            <a:r>
              <a:rPr lang="pt-BR" sz="1400" dirty="0" smtClean="0"/>
              <a:t>Para a árvore da figura ao lado este percurso forneceria os seguintes resultados: A B C D E F G H I. </a:t>
            </a:r>
          </a:p>
        </p:txBody>
      </p:sp>
    </p:spTree>
    <p:extLst>
      <p:ext uri="{BB962C8B-B14F-4D97-AF65-F5344CB8AC3E}">
        <p14:creationId xmlns="" xmlns:p14="http://schemas.microsoft.com/office/powerpoint/2010/main" val="13633572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8336280" y="681752"/>
            <a:ext cx="769619" cy="546820"/>
          </a:xfrm>
          <a:prstGeom prst="rect">
            <a:avLst/>
          </a:prstGeom>
          <a:noFill/>
          <a:ln w="9525">
            <a:noFill/>
            <a:miter lim="800000"/>
            <a:headEnd/>
            <a:tailEnd/>
          </a:ln>
          <a:effectLst/>
        </p:spPr>
      </p:pic>
      <p:sp>
        <p:nvSpPr>
          <p:cNvPr id="6" name="CaixaDeTexto 5"/>
          <p:cNvSpPr txBox="1"/>
          <p:nvPr/>
        </p:nvSpPr>
        <p:spPr>
          <a:xfrm>
            <a:off x="375047" y="748593"/>
            <a:ext cx="1415131" cy="338554"/>
          </a:xfrm>
          <a:prstGeom prst="rect">
            <a:avLst/>
          </a:prstGeom>
          <a:noFill/>
        </p:spPr>
        <p:txBody>
          <a:bodyPr wrap="none" rtlCol="0">
            <a:spAutoFit/>
          </a:bodyPr>
          <a:lstStyle/>
          <a:p>
            <a:r>
              <a:rPr lang="pt-BR" sz="1600" b="1" dirty="0" smtClean="0">
                <a:solidFill>
                  <a:schemeClr val="tx2"/>
                </a:solidFill>
                <a:effectLst>
                  <a:outerShdw blurRad="38100" dist="38100" dir="2700000" algn="tl">
                    <a:srgbClr val="000000">
                      <a:alpha val="43137"/>
                    </a:srgbClr>
                  </a:outerShdw>
                </a:effectLst>
              </a:rPr>
              <a:t>Ação e Reação</a:t>
            </a:r>
            <a:endParaRPr lang="pt-BR" sz="1600" b="1" dirty="0">
              <a:solidFill>
                <a:schemeClr val="tx2"/>
              </a:solidFill>
              <a:effectLst>
                <a:outerShdw blurRad="38100" dist="38100" dir="2700000" algn="tl">
                  <a:srgbClr val="000000">
                    <a:alpha val="43137"/>
                  </a:srgbClr>
                </a:outerShdw>
              </a:effectLst>
            </a:endParaRPr>
          </a:p>
        </p:txBody>
      </p:sp>
      <p:sp>
        <p:nvSpPr>
          <p:cNvPr id="8" name="Retângulo 7"/>
          <p:cNvSpPr/>
          <p:nvPr/>
        </p:nvSpPr>
        <p:spPr>
          <a:xfrm>
            <a:off x="5016" y="1524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GST 1229 – TEORIA DOS JOGOS</a:t>
            </a:r>
            <a:endParaRPr lang="pt-BR" b="1" dirty="0">
              <a:solidFill>
                <a:schemeClr val="bg1"/>
              </a:solidFill>
              <a:effectLst>
                <a:outerShdw blurRad="38100" dist="38100" dir="2700000" algn="tl">
                  <a:srgbClr val="000000">
                    <a:alpha val="43137"/>
                  </a:srgbClr>
                </a:outerShdw>
              </a:effectLst>
              <a:cs typeface="Arial" pitchFamily="34" charset="0"/>
            </a:endParaRPr>
          </a:p>
        </p:txBody>
      </p:sp>
      <p:sp>
        <p:nvSpPr>
          <p:cNvPr id="9" name="Retângulo 8"/>
          <p:cNvSpPr/>
          <p:nvPr/>
        </p:nvSpPr>
        <p:spPr>
          <a:xfrm>
            <a:off x="157416" y="33528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A TEORIA DOS JOGOS ...</a:t>
            </a:r>
            <a:endParaRPr lang="pt-BR" b="1" dirty="0">
              <a:solidFill>
                <a:schemeClr val="bg1"/>
              </a:solidFill>
              <a:effectLst>
                <a:outerShdw blurRad="38100" dist="38100" dir="2700000" algn="tl">
                  <a:srgbClr val="000000">
                    <a:alpha val="43137"/>
                  </a:srgbClr>
                </a:outerShdw>
              </a:effectLst>
              <a:cs typeface="Arial" pitchFamily="34" charset="0"/>
            </a:endParaRPr>
          </a:p>
        </p:txBody>
      </p:sp>
      <p:pic>
        <p:nvPicPr>
          <p:cNvPr id="10" name="Picture 6"/>
          <p:cNvPicPr>
            <a:picLocks noChangeAspect="1" noChangeArrowheads="1"/>
          </p:cNvPicPr>
          <p:nvPr/>
        </p:nvPicPr>
        <p:blipFill>
          <a:blip r:embed="rId3"/>
          <a:srcRect/>
          <a:stretch>
            <a:fillRect/>
          </a:stretch>
        </p:blipFill>
        <p:spPr bwMode="auto">
          <a:xfrm>
            <a:off x="7635690" y="628691"/>
            <a:ext cx="654870" cy="599881"/>
          </a:xfrm>
          <a:prstGeom prst="rect">
            <a:avLst/>
          </a:prstGeom>
          <a:noFill/>
          <a:ln w="9525">
            <a:noFill/>
            <a:miter lim="800000"/>
            <a:headEnd/>
            <a:tailEnd/>
          </a:ln>
        </p:spPr>
      </p:pic>
      <p:pic>
        <p:nvPicPr>
          <p:cNvPr id="12" name="Picture 5"/>
          <p:cNvPicPr>
            <a:picLocks noChangeAspect="1" noChangeArrowheads="1"/>
          </p:cNvPicPr>
          <p:nvPr/>
        </p:nvPicPr>
        <p:blipFill>
          <a:blip r:embed="rId4"/>
          <a:srcRect/>
          <a:stretch>
            <a:fillRect/>
          </a:stretch>
        </p:blipFill>
        <p:spPr bwMode="auto">
          <a:xfrm>
            <a:off x="6967035" y="681752"/>
            <a:ext cx="699135" cy="521743"/>
          </a:xfrm>
          <a:prstGeom prst="rect">
            <a:avLst/>
          </a:prstGeom>
          <a:noFill/>
          <a:ln w="9525">
            <a:noFill/>
            <a:miter lim="800000"/>
            <a:headEnd/>
            <a:tailEnd/>
          </a:ln>
        </p:spPr>
      </p:pic>
      <p:grpSp>
        <p:nvGrpSpPr>
          <p:cNvPr id="2" name="Grupo 10"/>
          <p:cNvGrpSpPr/>
          <p:nvPr/>
        </p:nvGrpSpPr>
        <p:grpSpPr>
          <a:xfrm>
            <a:off x="91596" y="1065655"/>
            <a:ext cx="4305143" cy="325633"/>
            <a:chOff x="337665" y="1820815"/>
            <a:chExt cx="2278064" cy="325633"/>
          </a:xfrm>
        </p:grpSpPr>
        <p:sp>
          <p:nvSpPr>
            <p:cNvPr id="13" name="Retângulo 12"/>
            <p:cNvSpPr/>
            <p:nvPr/>
          </p:nvSpPr>
          <p:spPr>
            <a:xfrm>
              <a:off x="531124" y="1851295"/>
              <a:ext cx="2084605" cy="276999"/>
            </a:xfrm>
            <a:prstGeom prst="rect">
              <a:avLst/>
            </a:prstGeom>
          </p:spPr>
          <p:txBody>
            <a:bodyPr wrap="square">
              <a:spAutoFit/>
            </a:bodyPr>
            <a:lstStyle/>
            <a:p>
              <a:r>
                <a:rPr lang="pt-BR" sz="1200" b="1" cap="all" dirty="0" smtClean="0">
                  <a:solidFill>
                    <a:schemeClr val="tx1">
                      <a:lumMod val="65000"/>
                      <a:lumOff val="35000"/>
                    </a:schemeClr>
                  </a:solidFill>
                  <a:effectLst>
                    <a:outerShdw blurRad="38100" dist="38100" dir="2700000" algn="tl">
                      <a:srgbClr val="000000">
                        <a:alpha val="43137"/>
                      </a:srgbClr>
                    </a:outerShdw>
                  </a:effectLst>
                </a:rPr>
                <a:t>ÁRVORE DE DECISÃO</a:t>
              </a:r>
              <a:endParaRPr lang="pt-BR" sz="1200" b="1" cap="all" dirty="0">
                <a:solidFill>
                  <a:schemeClr val="tx1">
                    <a:lumMod val="65000"/>
                    <a:lumOff val="35000"/>
                  </a:schemeClr>
                </a:solidFill>
                <a:effectLst>
                  <a:outerShdw blurRad="38100" dist="38100" dir="2700000" algn="tl">
                    <a:srgbClr val="000000">
                      <a:alpha val="43137"/>
                    </a:srgbClr>
                  </a:outerShdw>
                </a:effectLst>
              </a:endParaRPr>
            </a:p>
          </p:txBody>
        </p:sp>
        <p:sp>
          <p:nvSpPr>
            <p:cNvPr id="14" name="Elipse 13"/>
            <p:cNvSpPr/>
            <p:nvPr/>
          </p:nvSpPr>
          <p:spPr>
            <a:xfrm>
              <a:off x="337665" y="1820815"/>
              <a:ext cx="193460" cy="325633"/>
            </a:xfrm>
            <a:prstGeom prst="ellipse">
              <a:avLst/>
            </a:prstGeom>
            <a:solidFill>
              <a:srgbClr val="219D93"/>
            </a:solidFill>
            <a:ln w="57150">
              <a:solidFill>
                <a:srgbClr val="213F5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400" b="1" dirty="0" smtClean="0">
                  <a:solidFill>
                    <a:schemeClr val="bg1">
                      <a:lumMod val="95000"/>
                    </a:schemeClr>
                  </a:solidFill>
                </a:rPr>
                <a:t>4</a:t>
              </a:r>
              <a:endParaRPr lang="pt-BR" sz="1400" b="1" dirty="0">
                <a:solidFill>
                  <a:schemeClr val="bg1">
                    <a:lumMod val="95000"/>
                  </a:schemeClr>
                </a:solidFill>
              </a:endParaRPr>
            </a:p>
          </p:txBody>
        </p:sp>
      </p:grpSp>
      <p:sp>
        <p:nvSpPr>
          <p:cNvPr id="20" name="Retângulo 19"/>
          <p:cNvSpPr/>
          <p:nvPr/>
        </p:nvSpPr>
        <p:spPr>
          <a:xfrm>
            <a:off x="106836" y="4336256"/>
            <a:ext cx="4411824" cy="523220"/>
          </a:xfrm>
          <a:prstGeom prst="rect">
            <a:avLst/>
          </a:prstGeom>
        </p:spPr>
        <p:txBody>
          <a:bodyPr wrap="square">
            <a:spAutoFit/>
          </a:bodyPr>
          <a:lstStyle/>
          <a:p>
            <a:pPr algn="just"/>
            <a:r>
              <a:rPr lang="pt-BR" sz="1400" dirty="0" smtClean="0"/>
              <a:t>Para a árvore da figura ao lado este percurso forneceria os seguintes resultados: A B C D E F G H I. </a:t>
            </a:r>
          </a:p>
        </p:txBody>
      </p:sp>
      <p:sp>
        <p:nvSpPr>
          <p:cNvPr id="16" name="Retângulo 15"/>
          <p:cNvSpPr/>
          <p:nvPr/>
        </p:nvSpPr>
        <p:spPr>
          <a:xfrm>
            <a:off x="106835" y="1386691"/>
            <a:ext cx="8999063" cy="2677656"/>
          </a:xfrm>
          <a:prstGeom prst="rect">
            <a:avLst/>
          </a:prstGeom>
        </p:spPr>
        <p:txBody>
          <a:bodyPr wrap="square">
            <a:spAutoFit/>
          </a:bodyPr>
          <a:lstStyle/>
          <a:p>
            <a:r>
              <a:rPr lang="pt-BR" sz="1400" dirty="0" smtClean="0"/>
              <a:t>O segundo método, conhecido como percurso em ordem, implica em executar os três passos de baixo para cima e da esquerda para a direita seguinte ordem:</a:t>
            </a:r>
          </a:p>
          <a:p>
            <a:r>
              <a:rPr lang="pt-BR" sz="1400" b="1" dirty="0" smtClean="0"/>
              <a:t>1. Percorrer a subarvore da esquerda em ordem simétrica;</a:t>
            </a:r>
          </a:p>
          <a:p>
            <a:r>
              <a:rPr lang="pt-BR" sz="1400" b="1" dirty="0" smtClean="0"/>
              <a:t>2. Visitar a raiz;</a:t>
            </a:r>
          </a:p>
          <a:p>
            <a:r>
              <a:rPr lang="pt-BR" sz="1400" b="1" dirty="0" smtClean="0"/>
              <a:t>3. Percorrer a subarvore da direita em ordem simétrica.</a:t>
            </a:r>
          </a:p>
          <a:p>
            <a:endParaRPr lang="pt-BR" sz="1400" dirty="0" smtClean="0"/>
          </a:p>
          <a:p>
            <a:endParaRPr lang="pt-BR" sz="1400" dirty="0" smtClean="0"/>
          </a:p>
          <a:p>
            <a:r>
              <a:rPr lang="pt-BR" sz="1400" dirty="0" smtClean="0"/>
              <a:t>Assim, o procedimento e:</a:t>
            </a:r>
          </a:p>
          <a:p>
            <a:r>
              <a:rPr lang="pt-BR" sz="1400" dirty="0" smtClean="0">
                <a:solidFill>
                  <a:srgbClr val="157D64"/>
                </a:solidFill>
              </a:rPr>
              <a:t>Se arvore vazia → fim</a:t>
            </a:r>
          </a:p>
          <a:p>
            <a:pPr lvl="1">
              <a:buFont typeface="Wingdings" pitchFamily="2" charset="2"/>
              <a:buChar char="ü"/>
            </a:pPr>
            <a:r>
              <a:rPr lang="pt-BR" sz="1400" dirty="0" smtClean="0">
                <a:solidFill>
                  <a:schemeClr val="accent6">
                    <a:lumMod val="75000"/>
                  </a:schemeClr>
                </a:solidFill>
                <a:effectLst>
                  <a:outerShdw blurRad="38100" dist="38100" dir="2700000" algn="tl">
                    <a:srgbClr val="000000">
                      <a:alpha val="43137"/>
                    </a:srgbClr>
                  </a:outerShdw>
                </a:effectLst>
              </a:rPr>
              <a:t>percorrer em ordem a subarvore esquerda</a:t>
            </a:r>
          </a:p>
          <a:p>
            <a:r>
              <a:rPr lang="pt-BR" sz="1400" dirty="0" smtClean="0">
                <a:solidFill>
                  <a:srgbClr val="C00000"/>
                </a:solidFill>
              </a:rPr>
              <a:t>	</a:t>
            </a:r>
            <a:r>
              <a:rPr lang="pt-BR" sz="1400" dirty="0" smtClean="0">
                <a:solidFill>
                  <a:srgbClr val="C00000"/>
                </a:solidFill>
                <a:effectLst>
                  <a:outerShdw blurRad="38100" dist="38100" dir="2700000" algn="tl">
                    <a:srgbClr val="000000">
                      <a:alpha val="43137"/>
                    </a:srgbClr>
                  </a:outerShdw>
                </a:effectLst>
              </a:rPr>
              <a:t>Visitar o no raiz</a:t>
            </a:r>
          </a:p>
          <a:p>
            <a:pPr lvl="2">
              <a:buFont typeface="Wingdings" pitchFamily="2" charset="2"/>
              <a:buChar char="ü"/>
            </a:pPr>
            <a:r>
              <a:rPr lang="pt-BR" sz="1400" dirty="0" smtClean="0">
                <a:solidFill>
                  <a:schemeClr val="accent3">
                    <a:lumMod val="50000"/>
                  </a:schemeClr>
                </a:solidFill>
                <a:effectLst>
                  <a:outerShdw blurRad="38100" dist="38100" dir="2700000" algn="tl">
                    <a:srgbClr val="000000">
                      <a:alpha val="43137"/>
                    </a:srgbClr>
                  </a:outerShdw>
                </a:effectLst>
              </a:rPr>
              <a:t>percorrer em ordem a subarvore direita</a:t>
            </a:r>
          </a:p>
        </p:txBody>
      </p:sp>
      <p:pic>
        <p:nvPicPr>
          <p:cNvPr id="17" name="Picture 2"/>
          <p:cNvPicPr>
            <a:picLocks noChangeAspect="1" noChangeArrowheads="1"/>
          </p:cNvPicPr>
          <p:nvPr/>
        </p:nvPicPr>
        <p:blipFill>
          <a:blip r:embed="rId5" cstate="print"/>
          <a:srcRect/>
          <a:stretch>
            <a:fillRect/>
          </a:stretch>
        </p:blipFill>
        <p:spPr bwMode="auto">
          <a:xfrm>
            <a:off x="4518660" y="1735853"/>
            <a:ext cx="4589844" cy="3229344"/>
          </a:xfrm>
          <a:prstGeom prst="rect">
            <a:avLst/>
          </a:prstGeom>
          <a:noFill/>
          <a:ln w="9525">
            <a:noFill/>
            <a:miter lim="800000"/>
            <a:headEnd/>
            <a:tailEnd/>
          </a:ln>
        </p:spPr>
      </p:pic>
    </p:spTree>
    <p:extLst>
      <p:ext uri="{BB962C8B-B14F-4D97-AF65-F5344CB8AC3E}">
        <p14:creationId xmlns="" xmlns:p14="http://schemas.microsoft.com/office/powerpoint/2010/main" val="13633572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8336280" y="681752"/>
            <a:ext cx="769619" cy="546820"/>
          </a:xfrm>
          <a:prstGeom prst="rect">
            <a:avLst/>
          </a:prstGeom>
          <a:noFill/>
          <a:ln w="9525">
            <a:noFill/>
            <a:miter lim="800000"/>
            <a:headEnd/>
            <a:tailEnd/>
          </a:ln>
          <a:effectLst/>
        </p:spPr>
      </p:pic>
      <p:sp>
        <p:nvSpPr>
          <p:cNvPr id="6" name="CaixaDeTexto 5"/>
          <p:cNvSpPr txBox="1"/>
          <p:nvPr/>
        </p:nvSpPr>
        <p:spPr>
          <a:xfrm>
            <a:off x="375047" y="748593"/>
            <a:ext cx="1415131" cy="338554"/>
          </a:xfrm>
          <a:prstGeom prst="rect">
            <a:avLst/>
          </a:prstGeom>
          <a:noFill/>
        </p:spPr>
        <p:txBody>
          <a:bodyPr wrap="none" rtlCol="0">
            <a:spAutoFit/>
          </a:bodyPr>
          <a:lstStyle/>
          <a:p>
            <a:r>
              <a:rPr lang="pt-BR" sz="1600" b="1" dirty="0" smtClean="0">
                <a:solidFill>
                  <a:schemeClr val="tx2"/>
                </a:solidFill>
                <a:effectLst>
                  <a:outerShdw blurRad="38100" dist="38100" dir="2700000" algn="tl">
                    <a:srgbClr val="000000">
                      <a:alpha val="43137"/>
                    </a:srgbClr>
                  </a:outerShdw>
                </a:effectLst>
              </a:rPr>
              <a:t>Ação e Reação</a:t>
            </a:r>
            <a:endParaRPr lang="pt-BR" sz="1600" b="1" dirty="0">
              <a:solidFill>
                <a:schemeClr val="tx2"/>
              </a:solidFill>
              <a:effectLst>
                <a:outerShdw blurRad="38100" dist="38100" dir="2700000" algn="tl">
                  <a:srgbClr val="000000">
                    <a:alpha val="43137"/>
                  </a:srgbClr>
                </a:outerShdw>
              </a:effectLst>
            </a:endParaRPr>
          </a:p>
        </p:txBody>
      </p:sp>
      <p:sp>
        <p:nvSpPr>
          <p:cNvPr id="8" name="Retângulo 7"/>
          <p:cNvSpPr/>
          <p:nvPr/>
        </p:nvSpPr>
        <p:spPr>
          <a:xfrm>
            <a:off x="5016" y="1524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GST 1229 – TEORIA DOS JOGOS</a:t>
            </a:r>
            <a:endParaRPr lang="pt-BR" b="1" dirty="0">
              <a:solidFill>
                <a:schemeClr val="bg1"/>
              </a:solidFill>
              <a:effectLst>
                <a:outerShdw blurRad="38100" dist="38100" dir="2700000" algn="tl">
                  <a:srgbClr val="000000">
                    <a:alpha val="43137"/>
                  </a:srgbClr>
                </a:outerShdw>
              </a:effectLst>
              <a:cs typeface="Arial" pitchFamily="34" charset="0"/>
            </a:endParaRPr>
          </a:p>
        </p:txBody>
      </p:sp>
      <p:sp>
        <p:nvSpPr>
          <p:cNvPr id="9" name="Retângulo 8"/>
          <p:cNvSpPr/>
          <p:nvPr/>
        </p:nvSpPr>
        <p:spPr>
          <a:xfrm>
            <a:off x="157416" y="33528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A TEORIA DOS JOGOS ...</a:t>
            </a:r>
            <a:endParaRPr lang="pt-BR" b="1" dirty="0">
              <a:solidFill>
                <a:schemeClr val="bg1"/>
              </a:solidFill>
              <a:effectLst>
                <a:outerShdw blurRad="38100" dist="38100" dir="2700000" algn="tl">
                  <a:srgbClr val="000000">
                    <a:alpha val="43137"/>
                  </a:srgbClr>
                </a:outerShdw>
              </a:effectLst>
              <a:cs typeface="Arial" pitchFamily="34" charset="0"/>
            </a:endParaRPr>
          </a:p>
        </p:txBody>
      </p:sp>
      <p:pic>
        <p:nvPicPr>
          <p:cNvPr id="10" name="Picture 6"/>
          <p:cNvPicPr>
            <a:picLocks noChangeAspect="1" noChangeArrowheads="1"/>
          </p:cNvPicPr>
          <p:nvPr/>
        </p:nvPicPr>
        <p:blipFill>
          <a:blip r:embed="rId3"/>
          <a:srcRect/>
          <a:stretch>
            <a:fillRect/>
          </a:stretch>
        </p:blipFill>
        <p:spPr bwMode="auto">
          <a:xfrm>
            <a:off x="7635690" y="628691"/>
            <a:ext cx="654870" cy="599881"/>
          </a:xfrm>
          <a:prstGeom prst="rect">
            <a:avLst/>
          </a:prstGeom>
          <a:noFill/>
          <a:ln w="9525">
            <a:noFill/>
            <a:miter lim="800000"/>
            <a:headEnd/>
            <a:tailEnd/>
          </a:ln>
        </p:spPr>
      </p:pic>
      <p:pic>
        <p:nvPicPr>
          <p:cNvPr id="12" name="Picture 5"/>
          <p:cNvPicPr>
            <a:picLocks noChangeAspect="1" noChangeArrowheads="1"/>
          </p:cNvPicPr>
          <p:nvPr/>
        </p:nvPicPr>
        <p:blipFill>
          <a:blip r:embed="rId4"/>
          <a:srcRect/>
          <a:stretch>
            <a:fillRect/>
          </a:stretch>
        </p:blipFill>
        <p:spPr bwMode="auto">
          <a:xfrm>
            <a:off x="6967035" y="681752"/>
            <a:ext cx="699135" cy="521743"/>
          </a:xfrm>
          <a:prstGeom prst="rect">
            <a:avLst/>
          </a:prstGeom>
          <a:noFill/>
          <a:ln w="9525">
            <a:noFill/>
            <a:miter lim="800000"/>
            <a:headEnd/>
            <a:tailEnd/>
          </a:ln>
        </p:spPr>
      </p:pic>
      <p:grpSp>
        <p:nvGrpSpPr>
          <p:cNvPr id="2" name="Grupo 10"/>
          <p:cNvGrpSpPr/>
          <p:nvPr/>
        </p:nvGrpSpPr>
        <p:grpSpPr>
          <a:xfrm>
            <a:off x="91596" y="1065655"/>
            <a:ext cx="4305143" cy="325633"/>
            <a:chOff x="337665" y="1820815"/>
            <a:chExt cx="2278064" cy="325633"/>
          </a:xfrm>
        </p:grpSpPr>
        <p:sp>
          <p:nvSpPr>
            <p:cNvPr id="13" name="Retângulo 12"/>
            <p:cNvSpPr/>
            <p:nvPr/>
          </p:nvSpPr>
          <p:spPr>
            <a:xfrm>
              <a:off x="531124" y="1851295"/>
              <a:ext cx="2084605" cy="276999"/>
            </a:xfrm>
            <a:prstGeom prst="rect">
              <a:avLst/>
            </a:prstGeom>
          </p:spPr>
          <p:txBody>
            <a:bodyPr wrap="square">
              <a:spAutoFit/>
            </a:bodyPr>
            <a:lstStyle/>
            <a:p>
              <a:r>
                <a:rPr lang="pt-BR" sz="1200" b="1" cap="all" dirty="0" smtClean="0">
                  <a:solidFill>
                    <a:schemeClr val="tx1">
                      <a:lumMod val="65000"/>
                      <a:lumOff val="35000"/>
                    </a:schemeClr>
                  </a:solidFill>
                  <a:effectLst>
                    <a:outerShdw blurRad="38100" dist="38100" dir="2700000" algn="tl">
                      <a:srgbClr val="000000">
                        <a:alpha val="43137"/>
                      </a:srgbClr>
                    </a:outerShdw>
                  </a:effectLst>
                </a:rPr>
                <a:t>ÁRVORE DE DECISÃO</a:t>
              </a:r>
              <a:endParaRPr lang="pt-BR" sz="1200" b="1" cap="all" dirty="0">
                <a:solidFill>
                  <a:schemeClr val="tx1">
                    <a:lumMod val="65000"/>
                    <a:lumOff val="35000"/>
                  </a:schemeClr>
                </a:solidFill>
                <a:effectLst>
                  <a:outerShdw blurRad="38100" dist="38100" dir="2700000" algn="tl">
                    <a:srgbClr val="000000">
                      <a:alpha val="43137"/>
                    </a:srgbClr>
                  </a:outerShdw>
                </a:effectLst>
              </a:endParaRPr>
            </a:p>
          </p:txBody>
        </p:sp>
        <p:sp>
          <p:nvSpPr>
            <p:cNvPr id="14" name="Elipse 13"/>
            <p:cNvSpPr/>
            <p:nvPr/>
          </p:nvSpPr>
          <p:spPr>
            <a:xfrm>
              <a:off x="337665" y="1820815"/>
              <a:ext cx="193460" cy="325633"/>
            </a:xfrm>
            <a:prstGeom prst="ellipse">
              <a:avLst/>
            </a:prstGeom>
            <a:solidFill>
              <a:srgbClr val="219D93"/>
            </a:solidFill>
            <a:ln w="57150">
              <a:solidFill>
                <a:srgbClr val="213F5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400" b="1" dirty="0" smtClean="0">
                  <a:solidFill>
                    <a:schemeClr val="bg1">
                      <a:lumMod val="95000"/>
                    </a:schemeClr>
                  </a:solidFill>
                </a:rPr>
                <a:t>4</a:t>
              </a:r>
              <a:endParaRPr lang="pt-BR" sz="1400" b="1" dirty="0">
                <a:solidFill>
                  <a:schemeClr val="bg1">
                    <a:lumMod val="95000"/>
                  </a:schemeClr>
                </a:solidFill>
              </a:endParaRPr>
            </a:p>
          </p:txBody>
        </p:sp>
      </p:grpSp>
      <p:sp>
        <p:nvSpPr>
          <p:cNvPr id="20" name="Retângulo 19"/>
          <p:cNvSpPr/>
          <p:nvPr/>
        </p:nvSpPr>
        <p:spPr>
          <a:xfrm>
            <a:off x="106835" y="4336256"/>
            <a:ext cx="4289903" cy="523220"/>
          </a:xfrm>
          <a:prstGeom prst="rect">
            <a:avLst/>
          </a:prstGeom>
        </p:spPr>
        <p:txBody>
          <a:bodyPr wrap="square">
            <a:spAutoFit/>
          </a:bodyPr>
          <a:lstStyle/>
          <a:p>
            <a:pPr algn="just"/>
            <a:r>
              <a:rPr lang="pt-BR" sz="1400" dirty="0" smtClean="0"/>
              <a:t>Para a árvore da figura ao lado este percurso forneceria os seguintes resultados: A B C D E F G H I. </a:t>
            </a:r>
          </a:p>
        </p:txBody>
      </p:sp>
      <p:sp>
        <p:nvSpPr>
          <p:cNvPr id="17" name="Retângulo 16"/>
          <p:cNvSpPr/>
          <p:nvPr/>
        </p:nvSpPr>
        <p:spPr>
          <a:xfrm>
            <a:off x="106835" y="1391288"/>
            <a:ext cx="8999064" cy="2677656"/>
          </a:xfrm>
          <a:prstGeom prst="rect">
            <a:avLst/>
          </a:prstGeom>
        </p:spPr>
        <p:txBody>
          <a:bodyPr wrap="square">
            <a:spAutoFit/>
          </a:bodyPr>
          <a:lstStyle/>
          <a:p>
            <a:pPr algn="just"/>
            <a:r>
              <a:rPr lang="pt-BR" sz="1400" dirty="0" smtClean="0"/>
              <a:t>O terceiro método, o percurso pós ordem, pode ser ilustrado pelo cálculo da altura de uma árvore. Para calcular a altura de uma árvore é necessário calcular o maior caminho da raiz até uma de suas folhas. Deste modo só podemos calcular o comprimento de um caminho a partir de um nó </a:t>
            </a:r>
            <a:r>
              <a:rPr lang="pt-BR" sz="1400" b="1" dirty="0" smtClean="0">
                <a:effectLst>
                  <a:outerShdw blurRad="38100" dist="38100" dir="2700000" algn="tl">
                    <a:srgbClr val="000000">
                      <a:alpha val="43137"/>
                    </a:srgbClr>
                  </a:outerShdw>
                </a:effectLst>
              </a:rPr>
              <a:t>v</a:t>
            </a:r>
            <a:r>
              <a:rPr lang="pt-BR" sz="1400" dirty="0" smtClean="0"/>
              <a:t> após percorrermos todos os seus descendentes. Veja o resultado na figura a seguir.</a:t>
            </a:r>
          </a:p>
          <a:p>
            <a:endParaRPr lang="pt-BR" sz="1400" dirty="0" smtClean="0"/>
          </a:p>
          <a:p>
            <a:endParaRPr lang="pt-BR" sz="1400" dirty="0" smtClean="0"/>
          </a:p>
          <a:p>
            <a:endParaRPr lang="pt-BR" sz="1400" dirty="0" smtClean="0"/>
          </a:p>
          <a:p>
            <a:endParaRPr lang="pt-BR" sz="1400" dirty="0" smtClean="0"/>
          </a:p>
          <a:p>
            <a:r>
              <a:rPr lang="pt-BR" sz="1400" dirty="0" smtClean="0">
                <a:solidFill>
                  <a:schemeClr val="accent3">
                    <a:lumMod val="50000"/>
                  </a:schemeClr>
                </a:solidFill>
                <a:effectLst>
                  <a:outerShdw blurRad="38100" dist="38100" dir="2700000" algn="tl">
                    <a:srgbClr val="000000">
                      <a:alpha val="43137"/>
                    </a:srgbClr>
                  </a:outerShdw>
                </a:effectLst>
              </a:rPr>
              <a:t>Se árvore vazia → fim</a:t>
            </a:r>
          </a:p>
          <a:p>
            <a:pPr>
              <a:buFont typeface="Wingdings" pitchFamily="2" charset="2"/>
              <a:buChar char="ü"/>
            </a:pPr>
            <a:r>
              <a:rPr lang="pt-BR" sz="1400" dirty="0" smtClean="0">
                <a:solidFill>
                  <a:schemeClr val="accent4">
                    <a:lumMod val="75000"/>
                  </a:schemeClr>
                </a:solidFill>
                <a:effectLst>
                  <a:outerShdw blurRad="38100" dist="38100" dir="2700000" algn="tl">
                    <a:srgbClr val="000000">
                      <a:alpha val="43137"/>
                    </a:srgbClr>
                  </a:outerShdw>
                </a:effectLst>
              </a:rPr>
              <a:t>percorrer em pós-ordem a subarvore esquerda</a:t>
            </a:r>
          </a:p>
          <a:p>
            <a:pPr>
              <a:buFont typeface="Wingdings" pitchFamily="2" charset="2"/>
              <a:buChar char="ü"/>
            </a:pPr>
            <a:r>
              <a:rPr lang="pt-BR" sz="1400" dirty="0" smtClean="0">
                <a:solidFill>
                  <a:schemeClr val="accent5">
                    <a:lumMod val="75000"/>
                  </a:schemeClr>
                </a:solidFill>
                <a:effectLst>
                  <a:outerShdw blurRad="38100" dist="38100" dir="2700000" algn="tl">
                    <a:srgbClr val="000000">
                      <a:alpha val="43137"/>
                    </a:srgbClr>
                  </a:outerShdw>
                </a:effectLst>
              </a:rPr>
              <a:t>percorrer em pós-ordem a subarvore direita</a:t>
            </a:r>
          </a:p>
          <a:p>
            <a:r>
              <a:rPr lang="pt-BR" sz="1400" dirty="0" smtClean="0"/>
              <a:t>	</a:t>
            </a:r>
            <a:r>
              <a:rPr lang="pt-BR" sz="1400" dirty="0" smtClean="0">
                <a:solidFill>
                  <a:srgbClr val="C00000"/>
                </a:solidFill>
                <a:effectLst>
                  <a:outerShdw blurRad="38100" dist="38100" dir="2700000" algn="tl">
                    <a:srgbClr val="000000">
                      <a:alpha val="43137"/>
                    </a:srgbClr>
                  </a:outerShdw>
                </a:effectLst>
              </a:rPr>
              <a:t>Visitar o no raiz.</a:t>
            </a:r>
            <a:endParaRPr lang="pt-BR" sz="1400" dirty="0">
              <a:solidFill>
                <a:srgbClr val="C00000"/>
              </a:solidFill>
              <a:effectLst>
                <a:outerShdw blurRad="38100" dist="38100" dir="2700000" algn="tl">
                  <a:srgbClr val="000000">
                    <a:alpha val="43137"/>
                  </a:srgbClr>
                </a:outerShdw>
              </a:effectLst>
            </a:endParaRPr>
          </a:p>
        </p:txBody>
      </p:sp>
      <p:sp>
        <p:nvSpPr>
          <p:cNvPr id="22" name="Retângulo 21"/>
          <p:cNvSpPr/>
          <p:nvPr/>
        </p:nvSpPr>
        <p:spPr>
          <a:xfrm>
            <a:off x="111696" y="2486085"/>
            <a:ext cx="4285042" cy="584775"/>
          </a:xfrm>
          <a:prstGeom prst="rect">
            <a:avLst/>
          </a:prstGeom>
        </p:spPr>
        <p:txBody>
          <a:bodyPr wrap="square">
            <a:spAutoFit/>
          </a:bodyPr>
          <a:lstStyle/>
          <a:p>
            <a:r>
              <a:rPr lang="pt-BR" sz="1400" dirty="0" smtClean="0"/>
              <a:t>Neste caso a visita aos nós acontecem da esquerda para a direita de baixo para cima, visitando por ultimo a raiz</a:t>
            </a:r>
            <a:r>
              <a:rPr lang="pt-BR" dirty="0" smtClean="0"/>
              <a:t>.</a:t>
            </a:r>
          </a:p>
        </p:txBody>
      </p:sp>
      <p:pic>
        <p:nvPicPr>
          <p:cNvPr id="23" name="Picture 2"/>
          <p:cNvPicPr>
            <a:picLocks noChangeAspect="1" noChangeArrowheads="1"/>
          </p:cNvPicPr>
          <p:nvPr/>
        </p:nvPicPr>
        <p:blipFill>
          <a:blip r:embed="rId5" cstate="print"/>
          <a:srcRect/>
          <a:stretch>
            <a:fillRect/>
          </a:stretch>
        </p:blipFill>
        <p:spPr bwMode="auto">
          <a:xfrm>
            <a:off x="4492989" y="2182127"/>
            <a:ext cx="4612910" cy="2793734"/>
          </a:xfrm>
          <a:prstGeom prst="rect">
            <a:avLst/>
          </a:prstGeom>
          <a:noFill/>
          <a:ln w="9525">
            <a:noFill/>
            <a:miter lim="800000"/>
            <a:headEnd/>
            <a:tailEnd/>
          </a:ln>
        </p:spPr>
      </p:pic>
    </p:spTree>
    <p:extLst>
      <p:ext uri="{BB962C8B-B14F-4D97-AF65-F5344CB8AC3E}">
        <p14:creationId xmlns="" xmlns:p14="http://schemas.microsoft.com/office/powerpoint/2010/main" val="13633572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cstate="print"/>
          <a:srcRect/>
          <a:stretch>
            <a:fillRect/>
          </a:stretch>
        </p:blipFill>
        <p:spPr bwMode="auto">
          <a:xfrm>
            <a:off x="28084" y="1377285"/>
            <a:ext cx="3558948" cy="1947327"/>
          </a:xfrm>
          <a:prstGeom prst="rect">
            <a:avLst/>
          </a:prstGeom>
          <a:noFill/>
          <a:ln w="9525">
            <a:noFill/>
            <a:miter lim="800000"/>
            <a:headEnd/>
            <a:tailEnd/>
          </a:ln>
        </p:spPr>
      </p:pic>
      <p:pic>
        <p:nvPicPr>
          <p:cNvPr id="18" name="Picture 4"/>
          <p:cNvPicPr>
            <a:picLocks noChangeAspect="1" noChangeArrowheads="1"/>
          </p:cNvPicPr>
          <p:nvPr/>
        </p:nvPicPr>
        <p:blipFill>
          <a:blip r:embed="rId3" cstate="print"/>
          <a:srcRect/>
          <a:stretch>
            <a:fillRect/>
          </a:stretch>
        </p:blipFill>
        <p:spPr bwMode="auto">
          <a:xfrm>
            <a:off x="2230355" y="2859089"/>
            <a:ext cx="3347486" cy="2001420"/>
          </a:xfrm>
          <a:prstGeom prst="rect">
            <a:avLst/>
          </a:prstGeom>
          <a:noFill/>
          <a:ln w="9525">
            <a:noFill/>
            <a:miter lim="800000"/>
            <a:headEnd/>
            <a:tailEnd/>
          </a:ln>
        </p:spPr>
      </p:pic>
      <p:pic>
        <p:nvPicPr>
          <p:cNvPr id="4" name="Picture 2"/>
          <p:cNvPicPr>
            <a:picLocks noChangeAspect="1" noChangeArrowheads="1"/>
          </p:cNvPicPr>
          <p:nvPr/>
        </p:nvPicPr>
        <p:blipFill>
          <a:blip r:embed="rId4" cstate="print"/>
          <a:srcRect/>
          <a:stretch>
            <a:fillRect/>
          </a:stretch>
        </p:blipFill>
        <p:spPr bwMode="auto">
          <a:xfrm>
            <a:off x="8336280" y="681752"/>
            <a:ext cx="769619" cy="546820"/>
          </a:xfrm>
          <a:prstGeom prst="rect">
            <a:avLst/>
          </a:prstGeom>
          <a:noFill/>
          <a:ln w="9525">
            <a:noFill/>
            <a:miter lim="800000"/>
            <a:headEnd/>
            <a:tailEnd/>
          </a:ln>
          <a:effectLst/>
        </p:spPr>
      </p:pic>
      <p:sp>
        <p:nvSpPr>
          <p:cNvPr id="6" name="CaixaDeTexto 5"/>
          <p:cNvSpPr txBox="1"/>
          <p:nvPr/>
        </p:nvSpPr>
        <p:spPr>
          <a:xfrm>
            <a:off x="375047" y="748593"/>
            <a:ext cx="1415131" cy="338554"/>
          </a:xfrm>
          <a:prstGeom prst="rect">
            <a:avLst/>
          </a:prstGeom>
          <a:noFill/>
        </p:spPr>
        <p:txBody>
          <a:bodyPr wrap="none" rtlCol="0">
            <a:spAutoFit/>
          </a:bodyPr>
          <a:lstStyle/>
          <a:p>
            <a:r>
              <a:rPr lang="pt-BR" sz="1600" b="1" dirty="0" smtClean="0">
                <a:solidFill>
                  <a:schemeClr val="tx2"/>
                </a:solidFill>
                <a:effectLst>
                  <a:outerShdw blurRad="38100" dist="38100" dir="2700000" algn="tl">
                    <a:srgbClr val="000000">
                      <a:alpha val="43137"/>
                    </a:srgbClr>
                  </a:outerShdw>
                </a:effectLst>
              </a:rPr>
              <a:t>Ação e Reação</a:t>
            </a:r>
            <a:endParaRPr lang="pt-BR" sz="1600" b="1" dirty="0">
              <a:solidFill>
                <a:schemeClr val="tx2"/>
              </a:solidFill>
              <a:effectLst>
                <a:outerShdw blurRad="38100" dist="38100" dir="2700000" algn="tl">
                  <a:srgbClr val="000000">
                    <a:alpha val="43137"/>
                  </a:srgbClr>
                </a:outerShdw>
              </a:effectLst>
            </a:endParaRPr>
          </a:p>
        </p:txBody>
      </p:sp>
      <p:sp>
        <p:nvSpPr>
          <p:cNvPr id="8" name="Retângulo 7"/>
          <p:cNvSpPr/>
          <p:nvPr/>
        </p:nvSpPr>
        <p:spPr>
          <a:xfrm>
            <a:off x="5016" y="1524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GST 1229 – TEORIA DOS JOGOS</a:t>
            </a:r>
            <a:endParaRPr lang="pt-BR" b="1" dirty="0">
              <a:solidFill>
                <a:schemeClr val="bg1"/>
              </a:solidFill>
              <a:effectLst>
                <a:outerShdw blurRad="38100" dist="38100" dir="2700000" algn="tl">
                  <a:srgbClr val="000000">
                    <a:alpha val="43137"/>
                  </a:srgbClr>
                </a:outerShdw>
              </a:effectLst>
              <a:cs typeface="Arial" pitchFamily="34" charset="0"/>
            </a:endParaRPr>
          </a:p>
        </p:txBody>
      </p:sp>
      <p:sp>
        <p:nvSpPr>
          <p:cNvPr id="9" name="Retângulo 8"/>
          <p:cNvSpPr/>
          <p:nvPr/>
        </p:nvSpPr>
        <p:spPr>
          <a:xfrm>
            <a:off x="157416" y="33528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A TEORIA DOS JOGOS ...</a:t>
            </a:r>
            <a:endParaRPr lang="pt-BR" b="1" dirty="0">
              <a:solidFill>
                <a:schemeClr val="bg1"/>
              </a:solidFill>
              <a:effectLst>
                <a:outerShdw blurRad="38100" dist="38100" dir="2700000" algn="tl">
                  <a:srgbClr val="000000">
                    <a:alpha val="43137"/>
                  </a:srgbClr>
                </a:outerShdw>
              </a:effectLst>
              <a:cs typeface="Arial" pitchFamily="34" charset="0"/>
            </a:endParaRPr>
          </a:p>
        </p:txBody>
      </p:sp>
      <p:pic>
        <p:nvPicPr>
          <p:cNvPr id="10" name="Picture 6"/>
          <p:cNvPicPr>
            <a:picLocks noChangeAspect="1" noChangeArrowheads="1"/>
          </p:cNvPicPr>
          <p:nvPr/>
        </p:nvPicPr>
        <p:blipFill>
          <a:blip r:embed="rId5"/>
          <a:srcRect/>
          <a:stretch>
            <a:fillRect/>
          </a:stretch>
        </p:blipFill>
        <p:spPr bwMode="auto">
          <a:xfrm>
            <a:off x="7635690" y="628691"/>
            <a:ext cx="654870" cy="599881"/>
          </a:xfrm>
          <a:prstGeom prst="rect">
            <a:avLst/>
          </a:prstGeom>
          <a:noFill/>
          <a:ln w="9525">
            <a:noFill/>
            <a:miter lim="800000"/>
            <a:headEnd/>
            <a:tailEnd/>
          </a:ln>
        </p:spPr>
      </p:pic>
      <p:pic>
        <p:nvPicPr>
          <p:cNvPr id="12" name="Picture 5"/>
          <p:cNvPicPr>
            <a:picLocks noChangeAspect="1" noChangeArrowheads="1"/>
          </p:cNvPicPr>
          <p:nvPr/>
        </p:nvPicPr>
        <p:blipFill>
          <a:blip r:embed="rId6"/>
          <a:srcRect/>
          <a:stretch>
            <a:fillRect/>
          </a:stretch>
        </p:blipFill>
        <p:spPr bwMode="auto">
          <a:xfrm>
            <a:off x="6967035" y="681752"/>
            <a:ext cx="699135" cy="521743"/>
          </a:xfrm>
          <a:prstGeom prst="rect">
            <a:avLst/>
          </a:prstGeom>
          <a:noFill/>
          <a:ln w="9525">
            <a:noFill/>
            <a:miter lim="800000"/>
            <a:headEnd/>
            <a:tailEnd/>
          </a:ln>
        </p:spPr>
      </p:pic>
      <p:sp>
        <p:nvSpPr>
          <p:cNvPr id="11" name="Retângulo 10"/>
          <p:cNvSpPr/>
          <p:nvPr/>
        </p:nvSpPr>
        <p:spPr>
          <a:xfrm>
            <a:off x="7028419" y="2011700"/>
            <a:ext cx="2050369" cy="369332"/>
          </a:xfrm>
          <a:prstGeom prst="rect">
            <a:avLst/>
          </a:prstGeom>
        </p:spPr>
        <p:txBody>
          <a:bodyPr wrap="none">
            <a:spAutoFit/>
          </a:bodyPr>
          <a:lstStyle/>
          <a:p>
            <a:r>
              <a:rPr lang="pt-BR" dirty="0" smtClean="0"/>
              <a:t>Método em Ordem.</a:t>
            </a:r>
            <a:endParaRPr lang="pt-BR" dirty="0"/>
          </a:p>
        </p:txBody>
      </p:sp>
      <p:pic>
        <p:nvPicPr>
          <p:cNvPr id="15" name="Picture 3"/>
          <p:cNvPicPr>
            <a:picLocks noChangeAspect="1" noChangeArrowheads="1"/>
          </p:cNvPicPr>
          <p:nvPr/>
        </p:nvPicPr>
        <p:blipFill>
          <a:blip r:embed="rId7" cstate="print"/>
          <a:srcRect/>
          <a:stretch>
            <a:fillRect/>
          </a:stretch>
        </p:blipFill>
        <p:spPr bwMode="auto">
          <a:xfrm>
            <a:off x="5595406" y="2646204"/>
            <a:ext cx="3407823" cy="2163697"/>
          </a:xfrm>
          <a:prstGeom prst="rect">
            <a:avLst/>
          </a:prstGeom>
          <a:noFill/>
          <a:ln w="9525">
            <a:noFill/>
            <a:miter lim="800000"/>
            <a:headEnd/>
            <a:tailEnd/>
          </a:ln>
        </p:spPr>
      </p:pic>
      <p:sp>
        <p:nvSpPr>
          <p:cNvPr id="17" name="Retângulo 16"/>
          <p:cNvSpPr/>
          <p:nvPr/>
        </p:nvSpPr>
        <p:spPr>
          <a:xfrm>
            <a:off x="4396739" y="1930400"/>
            <a:ext cx="2347117" cy="369332"/>
          </a:xfrm>
          <a:prstGeom prst="rect">
            <a:avLst/>
          </a:prstGeom>
        </p:spPr>
        <p:txBody>
          <a:bodyPr wrap="none">
            <a:spAutoFit/>
          </a:bodyPr>
          <a:lstStyle/>
          <a:p>
            <a:r>
              <a:rPr lang="pt-BR" dirty="0" smtClean="0"/>
              <a:t>Método da Pré Ordem.</a:t>
            </a:r>
            <a:endParaRPr lang="pt-BR" dirty="0"/>
          </a:p>
        </p:txBody>
      </p:sp>
      <p:sp>
        <p:nvSpPr>
          <p:cNvPr id="19" name="Retângulo 18"/>
          <p:cNvSpPr/>
          <p:nvPr/>
        </p:nvSpPr>
        <p:spPr>
          <a:xfrm>
            <a:off x="2903220" y="1314480"/>
            <a:ext cx="6182599" cy="369332"/>
          </a:xfrm>
          <a:prstGeom prst="rect">
            <a:avLst/>
          </a:prstGeom>
        </p:spPr>
        <p:txBody>
          <a:bodyPr wrap="square">
            <a:spAutoFit/>
          </a:bodyPr>
          <a:lstStyle/>
          <a:p>
            <a:r>
              <a:rPr lang="pt-BR" dirty="0" smtClean="0"/>
              <a:t>Comparativo dos três métodos de percorrer uma árvore binária.</a:t>
            </a:r>
            <a:endParaRPr lang="pt-BR" dirty="0"/>
          </a:p>
        </p:txBody>
      </p:sp>
      <p:sp>
        <p:nvSpPr>
          <p:cNvPr id="20" name="Retângulo 19"/>
          <p:cNvSpPr/>
          <p:nvPr/>
        </p:nvSpPr>
        <p:spPr>
          <a:xfrm>
            <a:off x="0" y="4562490"/>
            <a:ext cx="2361544" cy="369332"/>
          </a:xfrm>
          <a:prstGeom prst="rect">
            <a:avLst/>
          </a:prstGeom>
        </p:spPr>
        <p:txBody>
          <a:bodyPr wrap="none">
            <a:spAutoFit/>
          </a:bodyPr>
          <a:lstStyle/>
          <a:p>
            <a:r>
              <a:rPr lang="pt-BR" dirty="0" smtClean="0"/>
              <a:t>Método da Pós Ordem.</a:t>
            </a:r>
            <a:endParaRPr lang="pt-BR" dirty="0"/>
          </a:p>
        </p:txBody>
      </p:sp>
      <p:sp>
        <p:nvSpPr>
          <p:cNvPr id="21" name="Seta para a esquerda 20"/>
          <p:cNvSpPr/>
          <p:nvPr/>
        </p:nvSpPr>
        <p:spPr>
          <a:xfrm>
            <a:off x="3347864" y="2011700"/>
            <a:ext cx="864096" cy="28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Seta para a esquerda 21"/>
          <p:cNvSpPr/>
          <p:nvPr/>
        </p:nvSpPr>
        <p:spPr>
          <a:xfrm rot="9682875">
            <a:off x="1358130" y="4209124"/>
            <a:ext cx="864096" cy="28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Seta para a esquerda 22"/>
          <p:cNvSpPr/>
          <p:nvPr/>
        </p:nvSpPr>
        <p:spPr>
          <a:xfrm rot="16200000">
            <a:off x="7786504" y="2604676"/>
            <a:ext cx="720080" cy="28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24" name="Grupo 10"/>
          <p:cNvGrpSpPr/>
          <p:nvPr/>
        </p:nvGrpSpPr>
        <p:grpSpPr>
          <a:xfrm>
            <a:off x="91596" y="1065655"/>
            <a:ext cx="4305143" cy="325633"/>
            <a:chOff x="337665" y="1820815"/>
            <a:chExt cx="2278064" cy="325633"/>
          </a:xfrm>
        </p:grpSpPr>
        <p:sp>
          <p:nvSpPr>
            <p:cNvPr id="25" name="Retângulo 24"/>
            <p:cNvSpPr/>
            <p:nvPr/>
          </p:nvSpPr>
          <p:spPr>
            <a:xfrm>
              <a:off x="531124" y="1851295"/>
              <a:ext cx="2084605" cy="276999"/>
            </a:xfrm>
            <a:prstGeom prst="rect">
              <a:avLst/>
            </a:prstGeom>
          </p:spPr>
          <p:txBody>
            <a:bodyPr wrap="square">
              <a:spAutoFit/>
            </a:bodyPr>
            <a:lstStyle/>
            <a:p>
              <a:r>
                <a:rPr lang="pt-BR" sz="1200" b="1" cap="all" dirty="0" smtClean="0">
                  <a:solidFill>
                    <a:schemeClr val="tx1">
                      <a:lumMod val="65000"/>
                      <a:lumOff val="35000"/>
                    </a:schemeClr>
                  </a:solidFill>
                  <a:effectLst>
                    <a:outerShdw blurRad="38100" dist="38100" dir="2700000" algn="tl">
                      <a:srgbClr val="000000">
                        <a:alpha val="43137"/>
                      </a:srgbClr>
                    </a:outerShdw>
                  </a:effectLst>
                </a:rPr>
                <a:t>ÁRVORE DE DECISÃO</a:t>
              </a:r>
              <a:endParaRPr lang="pt-BR" sz="1200" b="1" cap="all" dirty="0">
                <a:solidFill>
                  <a:schemeClr val="tx1">
                    <a:lumMod val="65000"/>
                    <a:lumOff val="35000"/>
                  </a:schemeClr>
                </a:solidFill>
                <a:effectLst>
                  <a:outerShdw blurRad="38100" dist="38100" dir="2700000" algn="tl">
                    <a:srgbClr val="000000">
                      <a:alpha val="43137"/>
                    </a:srgbClr>
                  </a:outerShdw>
                </a:effectLst>
              </a:endParaRPr>
            </a:p>
          </p:txBody>
        </p:sp>
        <p:sp>
          <p:nvSpPr>
            <p:cNvPr id="26" name="Elipse 25"/>
            <p:cNvSpPr/>
            <p:nvPr/>
          </p:nvSpPr>
          <p:spPr>
            <a:xfrm>
              <a:off x="337665" y="1820815"/>
              <a:ext cx="193460" cy="325633"/>
            </a:xfrm>
            <a:prstGeom prst="ellipse">
              <a:avLst/>
            </a:prstGeom>
            <a:solidFill>
              <a:srgbClr val="219D93"/>
            </a:solidFill>
            <a:ln w="57150">
              <a:solidFill>
                <a:srgbClr val="213F5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400" b="1" dirty="0" smtClean="0">
                  <a:solidFill>
                    <a:schemeClr val="bg1">
                      <a:lumMod val="95000"/>
                    </a:schemeClr>
                  </a:solidFill>
                </a:rPr>
                <a:t>4</a:t>
              </a:r>
              <a:endParaRPr lang="pt-BR" sz="1400" b="1" dirty="0">
                <a:solidFill>
                  <a:schemeClr val="bg1">
                    <a:lumMod val="95000"/>
                  </a:schemeClr>
                </a:solidFill>
              </a:endParaRPr>
            </a:p>
          </p:txBody>
        </p:sp>
      </p:grpSp>
    </p:spTree>
    <p:extLst>
      <p:ext uri="{BB962C8B-B14F-4D97-AF65-F5344CB8AC3E}">
        <p14:creationId xmlns="" xmlns:p14="http://schemas.microsoft.com/office/powerpoint/2010/main" val="13633572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8336280" y="681752"/>
            <a:ext cx="769619" cy="546820"/>
          </a:xfrm>
          <a:prstGeom prst="rect">
            <a:avLst/>
          </a:prstGeom>
          <a:noFill/>
          <a:ln w="9525">
            <a:noFill/>
            <a:miter lim="800000"/>
            <a:headEnd/>
            <a:tailEnd/>
          </a:ln>
          <a:effectLst/>
        </p:spPr>
      </p:pic>
      <p:sp>
        <p:nvSpPr>
          <p:cNvPr id="6" name="CaixaDeTexto 5"/>
          <p:cNvSpPr txBox="1"/>
          <p:nvPr/>
        </p:nvSpPr>
        <p:spPr>
          <a:xfrm>
            <a:off x="375047" y="748593"/>
            <a:ext cx="1415131" cy="338554"/>
          </a:xfrm>
          <a:prstGeom prst="rect">
            <a:avLst/>
          </a:prstGeom>
          <a:noFill/>
        </p:spPr>
        <p:txBody>
          <a:bodyPr wrap="none" rtlCol="0">
            <a:spAutoFit/>
          </a:bodyPr>
          <a:lstStyle/>
          <a:p>
            <a:r>
              <a:rPr lang="pt-BR" sz="1600" b="1" dirty="0" smtClean="0">
                <a:solidFill>
                  <a:schemeClr val="tx2"/>
                </a:solidFill>
                <a:effectLst>
                  <a:outerShdw blurRad="38100" dist="38100" dir="2700000" algn="tl">
                    <a:srgbClr val="000000">
                      <a:alpha val="43137"/>
                    </a:srgbClr>
                  </a:outerShdw>
                </a:effectLst>
              </a:rPr>
              <a:t>Ação e Reação</a:t>
            </a:r>
            <a:endParaRPr lang="pt-BR" sz="1600" b="1" dirty="0">
              <a:solidFill>
                <a:schemeClr val="tx2"/>
              </a:solidFill>
              <a:effectLst>
                <a:outerShdw blurRad="38100" dist="38100" dir="2700000" algn="tl">
                  <a:srgbClr val="000000">
                    <a:alpha val="43137"/>
                  </a:srgbClr>
                </a:outerShdw>
              </a:effectLst>
            </a:endParaRPr>
          </a:p>
        </p:txBody>
      </p:sp>
      <p:sp>
        <p:nvSpPr>
          <p:cNvPr id="8" name="Retângulo 7"/>
          <p:cNvSpPr/>
          <p:nvPr/>
        </p:nvSpPr>
        <p:spPr>
          <a:xfrm>
            <a:off x="5016" y="1524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GST 1229 – TEORIA DOS JOGOS</a:t>
            </a:r>
            <a:endParaRPr lang="pt-BR" b="1" dirty="0">
              <a:solidFill>
                <a:schemeClr val="bg1"/>
              </a:solidFill>
              <a:effectLst>
                <a:outerShdw blurRad="38100" dist="38100" dir="2700000" algn="tl">
                  <a:srgbClr val="000000">
                    <a:alpha val="43137"/>
                  </a:srgbClr>
                </a:outerShdw>
              </a:effectLst>
              <a:cs typeface="Arial" pitchFamily="34" charset="0"/>
            </a:endParaRPr>
          </a:p>
        </p:txBody>
      </p:sp>
      <p:sp>
        <p:nvSpPr>
          <p:cNvPr id="9" name="Retângulo 8"/>
          <p:cNvSpPr/>
          <p:nvPr/>
        </p:nvSpPr>
        <p:spPr>
          <a:xfrm>
            <a:off x="157416" y="33528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A TEORIA DOS JOGOS ...</a:t>
            </a:r>
            <a:endParaRPr lang="pt-BR" b="1" dirty="0">
              <a:solidFill>
                <a:schemeClr val="bg1"/>
              </a:solidFill>
              <a:effectLst>
                <a:outerShdw blurRad="38100" dist="38100" dir="2700000" algn="tl">
                  <a:srgbClr val="000000">
                    <a:alpha val="43137"/>
                  </a:srgbClr>
                </a:outerShdw>
              </a:effectLst>
              <a:cs typeface="Arial" pitchFamily="34" charset="0"/>
            </a:endParaRPr>
          </a:p>
        </p:txBody>
      </p:sp>
      <p:pic>
        <p:nvPicPr>
          <p:cNvPr id="10" name="Picture 6"/>
          <p:cNvPicPr>
            <a:picLocks noChangeAspect="1" noChangeArrowheads="1"/>
          </p:cNvPicPr>
          <p:nvPr/>
        </p:nvPicPr>
        <p:blipFill>
          <a:blip r:embed="rId3"/>
          <a:srcRect/>
          <a:stretch>
            <a:fillRect/>
          </a:stretch>
        </p:blipFill>
        <p:spPr bwMode="auto">
          <a:xfrm>
            <a:off x="7635690" y="628691"/>
            <a:ext cx="654870" cy="599881"/>
          </a:xfrm>
          <a:prstGeom prst="rect">
            <a:avLst/>
          </a:prstGeom>
          <a:noFill/>
          <a:ln w="9525">
            <a:noFill/>
            <a:miter lim="800000"/>
            <a:headEnd/>
            <a:tailEnd/>
          </a:ln>
        </p:spPr>
      </p:pic>
      <p:pic>
        <p:nvPicPr>
          <p:cNvPr id="12" name="Picture 5"/>
          <p:cNvPicPr>
            <a:picLocks noChangeAspect="1" noChangeArrowheads="1"/>
          </p:cNvPicPr>
          <p:nvPr/>
        </p:nvPicPr>
        <p:blipFill>
          <a:blip r:embed="rId4"/>
          <a:srcRect/>
          <a:stretch>
            <a:fillRect/>
          </a:stretch>
        </p:blipFill>
        <p:spPr bwMode="auto">
          <a:xfrm>
            <a:off x="6967035" y="681752"/>
            <a:ext cx="699135" cy="521743"/>
          </a:xfrm>
          <a:prstGeom prst="rect">
            <a:avLst/>
          </a:prstGeom>
          <a:noFill/>
          <a:ln w="9525">
            <a:noFill/>
            <a:miter lim="800000"/>
            <a:headEnd/>
            <a:tailEnd/>
          </a:ln>
        </p:spPr>
      </p:pic>
      <p:grpSp>
        <p:nvGrpSpPr>
          <p:cNvPr id="2" name="Grupo 10"/>
          <p:cNvGrpSpPr/>
          <p:nvPr/>
        </p:nvGrpSpPr>
        <p:grpSpPr>
          <a:xfrm>
            <a:off x="91596" y="1065655"/>
            <a:ext cx="4305143" cy="325633"/>
            <a:chOff x="337665" y="1820815"/>
            <a:chExt cx="2278064" cy="325633"/>
          </a:xfrm>
        </p:grpSpPr>
        <p:sp>
          <p:nvSpPr>
            <p:cNvPr id="13" name="Retângulo 12"/>
            <p:cNvSpPr/>
            <p:nvPr/>
          </p:nvSpPr>
          <p:spPr>
            <a:xfrm>
              <a:off x="531124" y="1851295"/>
              <a:ext cx="2084605" cy="276999"/>
            </a:xfrm>
            <a:prstGeom prst="rect">
              <a:avLst/>
            </a:prstGeom>
          </p:spPr>
          <p:txBody>
            <a:bodyPr wrap="square">
              <a:spAutoFit/>
            </a:bodyPr>
            <a:lstStyle/>
            <a:p>
              <a:r>
                <a:rPr lang="pt-BR" sz="1200" b="1" cap="all" dirty="0" smtClean="0">
                  <a:solidFill>
                    <a:schemeClr val="tx1">
                      <a:lumMod val="65000"/>
                      <a:lumOff val="35000"/>
                    </a:schemeClr>
                  </a:solidFill>
                  <a:effectLst>
                    <a:outerShdw blurRad="38100" dist="38100" dir="2700000" algn="tl">
                      <a:srgbClr val="000000">
                        <a:alpha val="43137"/>
                      </a:srgbClr>
                    </a:outerShdw>
                  </a:effectLst>
                </a:rPr>
                <a:t>ÁRVORE DE DECISÃO</a:t>
              </a:r>
              <a:endParaRPr lang="pt-BR" sz="1200" b="1" cap="all" dirty="0">
                <a:solidFill>
                  <a:schemeClr val="tx1">
                    <a:lumMod val="65000"/>
                    <a:lumOff val="35000"/>
                  </a:schemeClr>
                </a:solidFill>
                <a:effectLst>
                  <a:outerShdw blurRad="38100" dist="38100" dir="2700000" algn="tl">
                    <a:srgbClr val="000000">
                      <a:alpha val="43137"/>
                    </a:srgbClr>
                  </a:outerShdw>
                </a:effectLst>
              </a:endParaRPr>
            </a:p>
          </p:txBody>
        </p:sp>
        <p:sp>
          <p:nvSpPr>
            <p:cNvPr id="14" name="Elipse 13"/>
            <p:cNvSpPr/>
            <p:nvPr/>
          </p:nvSpPr>
          <p:spPr>
            <a:xfrm>
              <a:off x="337665" y="1820815"/>
              <a:ext cx="193460" cy="325633"/>
            </a:xfrm>
            <a:prstGeom prst="ellipse">
              <a:avLst/>
            </a:prstGeom>
            <a:solidFill>
              <a:srgbClr val="219D93"/>
            </a:solidFill>
            <a:ln w="57150">
              <a:solidFill>
                <a:srgbClr val="213F5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400" b="1" dirty="0" smtClean="0">
                  <a:solidFill>
                    <a:schemeClr val="bg1">
                      <a:lumMod val="95000"/>
                    </a:schemeClr>
                  </a:solidFill>
                </a:rPr>
                <a:t>4</a:t>
              </a:r>
              <a:endParaRPr lang="pt-BR" sz="1400" b="1" dirty="0">
                <a:solidFill>
                  <a:schemeClr val="bg1">
                    <a:lumMod val="95000"/>
                  </a:schemeClr>
                </a:solidFill>
              </a:endParaRPr>
            </a:p>
          </p:txBody>
        </p:sp>
      </p:grpSp>
      <p:pic>
        <p:nvPicPr>
          <p:cNvPr id="11" name="Picture 2"/>
          <p:cNvPicPr>
            <a:picLocks noChangeAspect="1" noChangeArrowheads="1"/>
          </p:cNvPicPr>
          <p:nvPr/>
        </p:nvPicPr>
        <p:blipFill>
          <a:blip r:embed="rId5" cstate="print"/>
          <a:srcRect/>
          <a:stretch>
            <a:fillRect/>
          </a:stretch>
        </p:blipFill>
        <p:spPr bwMode="auto">
          <a:xfrm>
            <a:off x="4526279" y="1873855"/>
            <a:ext cx="4533901" cy="3031341"/>
          </a:xfrm>
          <a:prstGeom prst="rect">
            <a:avLst/>
          </a:prstGeom>
          <a:noFill/>
          <a:ln w="9525">
            <a:noFill/>
            <a:miter lim="800000"/>
            <a:headEnd/>
            <a:tailEnd/>
          </a:ln>
        </p:spPr>
      </p:pic>
      <p:sp>
        <p:nvSpPr>
          <p:cNvPr id="20" name="Retângulo 19"/>
          <p:cNvSpPr/>
          <p:nvPr/>
        </p:nvSpPr>
        <p:spPr>
          <a:xfrm>
            <a:off x="457201" y="1373134"/>
            <a:ext cx="8648697" cy="307777"/>
          </a:xfrm>
          <a:prstGeom prst="rect">
            <a:avLst/>
          </a:prstGeom>
        </p:spPr>
        <p:txBody>
          <a:bodyPr wrap="square">
            <a:spAutoFit/>
          </a:bodyPr>
          <a:lstStyle/>
          <a:p>
            <a:pPr algn="just"/>
            <a:r>
              <a:rPr lang="pt-BR" sz="1400" dirty="0" smtClean="0"/>
              <a:t>Atividade: Percorrer a árvore (A B C D E F G H I) pelos três métodos. </a:t>
            </a:r>
          </a:p>
        </p:txBody>
      </p:sp>
      <p:pic>
        <p:nvPicPr>
          <p:cNvPr id="15" name="Picture 2"/>
          <p:cNvPicPr>
            <a:picLocks noChangeAspect="1" noChangeArrowheads="1"/>
          </p:cNvPicPr>
          <p:nvPr/>
        </p:nvPicPr>
        <p:blipFill>
          <a:blip r:embed="rId5" cstate="print"/>
          <a:srcRect/>
          <a:stretch>
            <a:fillRect/>
          </a:stretch>
        </p:blipFill>
        <p:spPr bwMode="auto">
          <a:xfrm>
            <a:off x="43115" y="1873855"/>
            <a:ext cx="4533901" cy="3031341"/>
          </a:xfrm>
          <a:prstGeom prst="rect">
            <a:avLst/>
          </a:prstGeom>
          <a:noFill/>
          <a:ln w="9525">
            <a:noFill/>
            <a:miter lim="800000"/>
            <a:headEnd/>
            <a:tailEnd/>
          </a:ln>
        </p:spPr>
      </p:pic>
    </p:spTree>
    <p:extLst>
      <p:ext uri="{BB962C8B-B14F-4D97-AF65-F5344CB8AC3E}">
        <p14:creationId xmlns="" xmlns:p14="http://schemas.microsoft.com/office/powerpoint/2010/main" val="13633572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m relacionada"/>
          <p:cNvPicPr>
            <a:picLocks noChangeAspect="1" noChangeArrowheads="1"/>
          </p:cNvPicPr>
          <p:nvPr/>
        </p:nvPicPr>
        <p:blipFill>
          <a:blip r:embed="rId2"/>
          <a:srcRect/>
          <a:stretch>
            <a:fillRect/>
          </a:stretch>
        </p:blipFill>
        <p:spPr bwMode="auto">
          <a:xfrm>
            <a:off x="655320" y="1322916"/>
            <a:ext cx="7881684" cy="3654467"/>
          </a:xfrm>
          <a:prstGeom prst="rect">
            <a:avLst/>
          </a:prstGeom>
          <a:noFill/>
        </p:spPr>
      </p:pic>
      <p:pic>
        <p:nvPicPr>
          <p:cNvPr id="4" name="Picture 2"/>
          <p:cNvPicPr>
            <a:picLocks noChangeAspect="1" noChangeArrowheads="1"/>
          </p:cNvPicPr>
          <p:nvPr/>
        </p:nvPicPr>
        <p:blipFill>
          <a:blip r:embed="rId3" cstate="print"/>
          <a:srcRect/>
          <a:stretch>
            <a:fillRect/>
          </a:stretch>
        </p:blipFill>
        <p:spPr bwMode="auto">
          <a:xfrm>
            <a:off x="8336280" y="681752"/>
            <a:ext cx="769619" cy="546820"/>
          </a:xfrm>
          <a:prstGeom prst="rect">
            <a:avLst/>
          </a:prstGeom>
          <a:noFill/>
          <a:ln w="9525">
            <a:noFill/>
            <a:miter lim="800000"/>
            <a:headEnd/>
            <a:tailEnd/>
          </a:ln>
          <a:effectLst/>
        </p:spPr>
      </p:pic>
      <p:sp>
        <p:nvSpPr>
          <p:cNvPr id="6" name="CaixaDeTexto 5"/>
          <p:cNvSpPr txBox="1"/>
          <p:nvPr/>
        </p:nvSpPr>
        <p:spPr>
          <a:xfrm>
            <a:off x="375047" y="748593"/>
            <a:ext cx="1415131" cy="338554"/>
          </a:xfrm>
          <a:prstGeom prst="rect">
            <a:avLst/>
          </a:prstGeom>
          <a:noFill/>
        </p:spPr>
        <p:txBody>
          <a:bodyPr wrap="none" rtlCol="0">
            <a:spAutoFit/>
          </a:bodyPr>
          <a:lstStyle/>
          <a:p>
            <a:r>
              <a:rPr lang="pt-BR" sz="1600" b="1" dirty="0" smtClean="0">
                <a:solidFill>
                  <a:schemeClr val="tx2"/>
                </a:solidFill>
                <a:effectLst>
                  <a:outerShdw blurRad="38100" dist="38100" dir="2700000" algn="tl">
                    <a:srgbClr val="000000">
                      <a:alpha val="43137"/>
                    </a:srgbClr>
                  </a:outerShdw>
                </a:effectLst>
              </a:rPr>
              <a:t>Ação e Reação</a:t>
            </a:r>
            <a:endParaRPr lang="pt-BR" sz="1600" b="1" dirty="0">
              <a:solidFill>
                <a:schemeClr val="tx2"/>
              </a:solidFill>
              <a:effectLst>
                <a:outerShdw blurRad="38100" dist="38100" dir="2700000" algn="tl">
                  <a:srgbClr val="000000">
                    <a:alpha val="43137"/>
                  </a:srgbClr>
                </a:outerShdw>
              </a:effectLst>
            </a:endParaRPr>
          </a:p>
        </p:txBody>
      </p:sp>
      <p:sp>
        <p:nvSpPr>
          <p:cNvPr id="8" name="Retângulo 7"/>
          <p:cNvSpPr/>
          <p:nvPr/>
        </p:nvSpPr>
        <p:spPr>
          <a:xfrm>
            <a:off x="5016" y="1524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GST 1229 – TEORIA DOS JOGOS</a:t>
            </a:r>
            <a:endParaRPr lang="pt-BR" b="1" dirty="0">
              <a:solidFill>
                <a:schemeClr val="bg1"/>
              </a:solidFill>
              <a:effectLst>
                <a:outerShdw blurRad="38100" dist="38100" dir="2700000" algn="tl">
                  <a:srgbClr val="000000">
                    <a:alpha val="43137"/>
                  </a:srgbClr>
                </a:outerShdw>
              </a:effectLst>
              <a:cs typeface="Arial" pitchFamily="34" charset="0"/>
            </a:endParaRPr>
          </a:p>
        </p:txBody>
      </p:sp>
      <p:sp>
        <p:nvSpPr>
          <p:cNvPr id="9" name="Retângulo 8"/>
          <p:cNvSpPr/>
          <p:nvPr/>
        </p:nvSpPr>
        <p:spPr>
          <a:xfrm>
            <a:off x="157416" y="33528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A TEORIA DOS JOGOS ...</a:t>
            </a:r>
            <a:endParaRPr lang="pt-BR" b="1" dirty="0">
              <a:solidFill>
                <a:schemeClr val="bg1"/>
              </a:solidFill>
              <a:effectLst>
                <a:outerShdw blurRad="38100" dist="38100" dir="2700000" algn="tl">
                  <a:srgbClr val="000000">
                    <a:alpha val="43137"/>
                  </a:srgbClr>
                </a:outerShdw>
              </a:effectLst>
              <a:cs typeface="Arial" pitchFamily="34" charset="0"/>
            </a:endParaRPr>
          </a:p>
        </p:txBody>
      </p:sp>
      <p:pic>
        <p:nvPicPr>
          <p:cNvPr id="10" name="Picture 6"/>
          <p:cNvPicPr>
            <a:picLocks noChangeAspect="1" noChangeArrowheads="1"/>
          </p:cNvPicPr>
          <p:nvPr/>
        </p:nvPicPr>
        <p:blipFill>
          <a:blip r:embed="rId4"/>
          <a:srcRect/>
          <a:stretch>
            <a:fillRect/>
          </a:stretch>
        </p:blipFill>
        <p:spPr bwMode="auto">
          <a:xfrm>
            <a:off x="7635690" y="628691"/>
            <a:ext cx="654870" cy="599881"/>
          </a:xfrm>
          <a:prstGeom prst="rect">
            <a:avLst/>
          </a:prstGeom>
          <a:noFill/>
          <a:ln w="9525">
            <a:noFill/>
            <a:miter lim="800000"/>
            <a:headEnd/>
            <a:tailEnd/>
          </a:ln>
        </p:spPr>
      </p:pic>
      <p:pic>
        <p:nvPicPr>
          <p:cNvPr id="12" name="Picture 5"/>
          <p:cNvPicPr>
            <a:picLocks noChangeAspect="1" noChangeArrowheads="1"/>
          </p:cNvPicPr>
          <p:nvPr/>
        </p:nvPicPr>
        <p:blipFill>
          <a:blip r:embed="rId5"/>
          <a:srcRect/>
          <a:stretch>
            <a:fillRect/>
          </a:stretch>
        </p:blipFill>
        <p:spPr bwMode="auto">
          <a:xfrm>
            <a:off x="6967035" y="681752"/>
            <a:ext cx="699135" cy="521743"/>
          </a:xfrm>
          <a:prstGeom prst="rect">
            <a:avLst/>
          </a:prstGeom>
          <a:noFill/>
          <a:ln w="9525">
            <a:noFill/>
            <a:miter lim="800000"/>
            <a:headEnd/>
            <a:tailEnd/>
          </a:ln>
        </p:spPr>
      </p:pic>
      <p:grpSp>
        <p:nvGrpSpPr>
          <p:cNvPr id="11" name="Grupo 10"/>
          <p:cNvGrpSpPr/>
          <p:nvPr/>
        </p:nvGrpSpPr>
        <p:grpSpPr>
          <a:xfrm>
            <a:off x="91596" y="1065655"/>
            <a:ext cx="4305143" cy="325633"/>
            <a:chOff x="337665" y="1820815"/>
            <a:chExt cx="2278064" cy="325633"/>
          </a:xfrm>
        </p:grpSpPr>
        <p:sp>
          <p:nvSpPr>
            <p:cNvPr id="13" name="Retângulo 12"/>
            <p:cNvSpPr/>
            <p:nvPr/>
          </p:nvSpPr>
          <p:spPr>
            <a:xfrm>
              <a:off x="531124" y="1851295"/>
              <a:ext cx="2084605" cy="276999"/>
            </a:xfrm>
            <a:prstGeom prst="rect">
              <a:avLst/>
            </a:prstGeom>
          </p:spPr>
          <p:txBody>
            <a:bodyPr wrap="square">
              <a:spAutoFit/>
            </a:bodyPr>
            <a:lstStyle/>
            <a:p>
              <a:r>
                <a:rPr lang="pt-BR" sz="1200" b="1" cap="all" dirty="0" smtClean="0">
                  <a:solidFill>
                    <a:schemeClr val="tx1">
                      <a:lumMod val="65000"/>
                      <a:lumOff val="35000"/>
                    </a:schemeClr>
                  </a:solidFill>
                  <a:effectLst>
                    <a:outerShdw blurRad="38100" dist="38100" dir="2700000" algn="tl">
                      <a:srgbClr val="000000">
                        <a:alpha val="43137"/>
                      </a:srgbClr>
                    </a:outerShdw>
                  </a:effectLst>
                </a:rPr>
                <a:t>ÁRVORE DE DECISÃO</a:t>
              </a:r>
              <a:endParaRPr lang="pt-BR" sz="1200" b="1" cap="all" dirty="0">
                <a:solidFill>
                  <a:schemeClr val="tx1">
                    <a:lumMod val="65000"/>
                    <a:lumOff val="35000"/>
                  </a:schemeClr>
                </a:solidFill>
                <a:effectLst>
                  <a:outerShdw blurRad="38100" dist="38100" dir="2700000" algn="tl">
                    <a:srgbClr val="000000">
                      <a:alpha val="43137"/>
                    </a:srgbClr>
                  </a:outerShdw>
                </a:effectLst>
              </a:endParaRPr>
            </a:p>
          </p:txBody>
        </p:sp>
        <p:sp>
          <p:nvSpPr>
            <p:cNvPr id="14" name="Elipse 13"/>
            <p:cNvSpPr/>
            <p:nvPr/>
          </p:nvSpPr>
          <p:spPr>
            <a:xfrm>
              <a:off x="337665" y="1820815"/>
              <a:ext cx="193460" cy="325633"/>
            </a:xfrm>
            <a:prstGeom prst="ellipse">
              <a:avLst/>
            </a:prstGeom>
            <a:solidFill>
              <a:srgbClr val="219D93"/>
            </a:solidFill>
            <a:ln w="57150">
              <a:solidFill>
                <a:srgbClr val="213F5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400" b="1" dirty="0" smtClean="0">
                  <a:solidFill>
                    <a:schemeClr val="bg1">
                      <a:lumMod val="95000"/>
                    </a:schemeClr>
                  </a:solidFill>
                </a:rPr>
                <a:t>4</a:t>
              </a:r>
              <a:endParaRPr lang="pt-BR" sz="1400" b="1" dirty="0">
                <a:solidFill>
                  <a:schemeClr val="bg1">
                    <a:lumMod val="95000"/>
                  </a:schemeClr>
                </a:solidFill>
              </a:endParaRPr>
            </a:p>
          </p:txBody>
        </p:sp>
      </p:grpSp>
      <p:sp>
        <p:nvSpPr>
          <p:cNvPr id="15" name="Retângulo 14"/>
          <p:cNvSpPr/>
          <p:nvPr/>
        </p:nvSpPr>
        <p:spPr>
          <a:xfrm>
            <a:off x="655323" y="1342654"/>
            <a:ext cx="1394458" cy="523220"/>
          </a:xfrm>
          <a:prstGeom prst="rect">
            <a:avLst/>
          </a:prstGeom>
        </p:spPr>
        <p:txBody>
          <a:bodyPr wrap="square">
            <a:spAutoFit/>
          </a:bodyPr>
          <a:lstStyle/>
          <a:p>
            <a:pPr>
              <a:buFont typeface="Wingdings" pitchFamily="2" charset="2"/>
              <a:buChar char="ü"/>
            </a:pPr>
            <a:r>
              <a:rPr lang="pt-BR" sz="1400" b="1" cap="all" dirty="0" smtClean="0">
                <a:solidFill>
                  <a:srgbClr val="157D64"/>
                </a:solidFill>
                <a:effectLst>
                  <a:outerShdw blurRad="38100" dist="38100" dir="2700000" algn="tl">
                    <a:srgbClr val="000000">
                      <a:alpha val="43137"/>
                    </a:srgbClr>
                  </a:outerShdw>
                </a:effectLst>
              </a:rPr>
              <a:t>aPLICAÇÃO NO COTIDIANO</a:t>
            </a:r>
            <a:endParaRPr lang="pt-BR" sz="1400" b="1" cap="all" dirty="0">
              <a:solidFill>
                <a:srgbClr val="157D64"/>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3633572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srcRect/>
          <a:stretch>
            <a:fillRect/>
          </a:stretch>
        </p:blipFill>
        <p:spPr bwMode="auto">
          <a:xfrm>
            <a:off x="247650" y="1357894"/>
            <a:ext cx="8801100" cy="3621776"/>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8336280" y="681752"/>
            <a:ext cx="769619" cy="546820"/>
          </a:xfrm>
          <a:prstGeom prst="rect">
            <a:avLst/>
          </a:prstGeom>
          <a:noFill/>
          <a:ln w="9525">
            <a:noFill/>
            <a:miter lim="800000"/>
            <a:headEnd/>
            <a:tailEnd/>
          </a:ln>
          <a:effectLst/>
        </p:spPr>
      </p:pic>
      <p:sp>
        <p:nvSpPr>
          <p:cNvPr id="6" name="CaixaDeTexto 5"/>
          <p:cNvSpPr txBox="1"/>
          <p:nvPr/>
        </p:nvSpPr>
        <p:spPr>
          <a:xfrm>
            <a:off x="375047" y="748593"/>
            <a:ext cx="1415131" cy="338554"/>
          </a:xfrm>
          <a:prstGeom prst="rect">
            <a:avLst/>
          </a:prstGeom>
          <a:noFill/>
        </p:spPr>
        <p:txBody>
          <a:bodyPr wrap="none" rtlCol="0">
            <a:spAutoFit/>
          </a:bodyPr>
          <a:lstStyle/>
          <a:p>
            <a:r>
              <a:rPr lang="pt-BR" sz="1600" b="1" dirty="0" smtClean="0">
                <a:solidFill>
                  <a:schemeClr val="tx2"/>
                </a:solidFill>
                <a:effectLst>
                  <a:outerShdw blurRad="38100" dist="38100" dir="2700000" algn="tl">
                    <a:srgbClr val="000000">
                      <a:alpha val="43137"/>
                    </a:srgbClr>
                  </a:outerShdw>
                </a:effectLst>
              </a:rPr>
              <a:t>Ação e Reação</a:t>
            </a:r>
            <a:endParaRPr lang="pt-BR" sz="1600" b="1" dirty="0">
              <a:solidFill>
                <a:schemeClr val="tx2"/>
              </a:solidFill>
              <a:effectLst>
                <a:outerShdw blurRad="38100" dist="38100" dir="2700000" algn="tl">
                  <a:srgbClr val="000000">
                    <a:alpha val="43137"/>
                  </a:srgbClr>
                </a:outerShdw>
              </a:effectLst>
            </a:endParaRPr>
          </a:p>
        </p:txBody>
      </p:sp>
      <p:sp>
        <p:nvSpPr>
          <p:cNvPr id="8" name="Retângulo 7"/>
          <p:cNvSpPr/>
          <p:nvPr/>
        </p:nvSpPr>
        <p:spPr>
          <a:xfrm>
            <a:off x="5016" y="1524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GST 1229 – TEORIA DOS JOGOS</a:t>
            </a:r>
            <a:endParaRPr lang="pt-BR" b="1" dirty="0">
              <a:solidFill>
                <a:schemeClr val="bg1"/>
              </a:solidFill>
              <a:effectLst>
                <a:outerShdw blurRad="38100" dist="38100" dir="2700000" algn="tl">
                  <a:srgbClr val="000000">
                    <a:alpha val="43137"/>
                  </a:srgbClr>
                </a:outerShdw>
              </a:effectLst>
              <a:cs typeface="Arial" pitchFamily="34" charset="0"/>
            </a:endParaRPr>
          </a:p>
        </p:txBody>
      </p:sp>
      <p:sp>
        <p:nvSpPr>
          <p:cNvPr id="9" name="Retângulo 8"/>
          <p:cNvSpPr/>
          <p:nvPr/>
        </p:nvSpPr>
        <p:spPr>
          <a:xfrm>
            <a:off x="157416" y="33528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A TEORIA DOS JOGOS ...</a:t>
            </a:r>
            <a:endParaRPr lang="pt-BR" b="1" dirty="0">
              <a:solidFill>
                <a:schemeClr val="bg1"/>
              </a:solidFill>
              <a:effectLst>
                <a:outerShdw blurRad="38100" dist="38100" dir="2700000" algn="tl">
                  <a:srgbClr val="000000">
                    <a:alpha val="43137"/>
                  </a:srgbClr>
                </a:outerShdw>
              </a:effectLst>
              <a:cs typeface="Arial" pitchFamily="34" charset="0"/>
            </a:endParaRPr>
          </a:p>
        </p:txBody>
      </p:sp>
      <p:pic>
        <p:nvPicPr>
          <p:cNvPr id="10" name="Picture 6"/>
          <p:cNvPicPr>
            <a:picLocks noChangeAspect="1" noChangeArrowheads="1"/>
          </p:cNvPicPr>
          <p:nvPr/>
        </p:nvPicPr>
        <p:blipFill>
          <a:blip r:embed="rId4"/>
          <a:srcRect/>
          <a:stretch>
            <a:fillRect/>
          </a:stretch>
        </p:blipFill>
        <p:spPr bwMode="auto">
          <a:xfrm>
            <a:off x="7635690" y="628691"/>
            <a:ext cx="654870" cy="599881"/>
          </a:xfrm>
          <a:prstGeom prst="rect">
            <a:avLst/>
          </a:prstGeom>
          <a:noFill/>
          <a:ln w="9525">
            <a:noFill/>
            <a:miter lim="800000"/>
            <a:headEnd/>
            <a:tailEnd/>
          </a:ln>
        </p:spPr>
      </p:pic>
      <p:pic>
        <p:nvPicPr>
          <p:cNvPr id="12" name="Picture 5"/>
          <p:cNvPicPr>
            <a:picLocks noChangeAspect="1" noChangeArrowheads="1"/>
          </p:cNvPicPr>
          <p:nvPr/>
        </p:nvPicPr>
        <p:blipFill>
          <a:blip r:embed="rId5"/>
          <a:srcRect/>
          <a:stretch>
            <a:fillRect/>
          </a:stretch>
        </p:blipFill>
        <p:spPr bwMode="auto">
          <a:xfrm>
            <a:off x="6967035" y="681752"/>
            <a:ext cx="699135" cy="521743"/>
          </a:xfrm>
          <a:prstGeom prst="rect">
            <a:avLst/>
          </a:prstGeom>
          <a:noFill/>
          <a:ln w="9525">
            <a:noFill/>
            <a:miter lim="800000"/>
            <a:headEnd/>
            <a:tailEnd/>
          </a:ln>
        </p:spPr>
      </p:pic>
      <p:grpSp>
        <p:nvGrpSpPr>
          <p:cNvPr id="2" name="Grupo 10"/>
          <p:cNvGrpSpPr/>
          <p:nvPr/>
        </p:nvGrpSpPr>
        <p:grpSpPr>
          <a:xfrm>
            <a:off x="91596" y="1065655"/>
            <a:ext cx="4305143" cy="325633"/>
            <a:chOff x="337665" y="1820815"/>
            <a:chExt cx="2278064" cy="325633"/>
          </a:xfrm>
        </p:grpSpPr>
        <p:sp>
          <p:nvSpPr>
            <p:cNvPr id="13" name="Retângulo 12"/>
            <p:cNvSpPr/>
            <p:nvPr/>
          </p:nvSpPr>
          <p:spPr>
            <a:xfrm>
              <a:off x="531124" y="1851295"/>
              <a:ext cx="2084605" cy="276999"/>
            </a:xfrm>
            <a:prstGeom prst="rect">
              <a:avLst/>
            </a:prstGeom>
          </p:spPr>
          <p:txBody>
            <a:bodyPr wrap="square">
              <a:spAutoFit/>
            </a:bodyPr>
            <a:lstStyle/>
            <a:p>
              <a:r>
                <a:rPr lang="pt-BR" sz="1200" b="1" cap="all" dirty="0" smtClean="0">
                  <a:solidFill>
                    <a:schemeClr val="tx1">
                      <a:lumMod val="65000"/>
                      <a:lumOff val="35000"/>
                    </a:schemeClr>
                  </a:solidFill>
                  <a:effectLst>
                    <a:outerShdw blurRad="38100" dist="38100" dir="2700000" algn="tl">
                      <a:srgbClr val="000000">
                        <a:alpha val="43137"/>
                      </a:srgbClr>
                    </a:outerShdw>
                  </a:effectLst>
                </a:rPr>
                <a:t>ÁRVORE DE DECISÃO</a:t>
              </a:r>
              <a:endParaRPr lang="pt-BR" sz="1200" b="1" cap="all" dirty="0">
                <a:solidFill>
                  <a:schemeClr val="tx1">
                    <a:lumMod val="65000"/>
                    <a:lumOff val="35000"/>
                  </a:schemeClr>
                </a:solidFill>
                <a:effectLst>
                  <a:outerShdw blurRad="38100" dist="38100" dir="2700000" algn="tl">
                    <a:srgbClr val="000000">
                      <a:alpha val="43137"/>
                    </a:srgbClr>
                  </a:outerShdw>
                </a:effectLst>
              </a:endParaRPr>
            </a:p>
          </p:txBody>
        </p:sp>
        <p:sp>
          <p:nvSpPr>
            <p:cNvPr id="14" name="Elipse 13"/>
            <p:cNvSpPr/>
            <p:nvPr/>
          </p:nvSpPr>
          <p:spPr>
            <a:xfrm>
              <a:off x="337665" y="1820815"/>
              <a:ext cx="193460" cy="325633"/>
            </a:xfrm>
            <a:prstGeom prst="ellipse">
              <a:avLst/>
            </a:prstGeom>
            <a:solidFill>
              <a:srgbClr val="219D93"/>
            </a:solidFill>
            <a:ln w="57150">
              <a:solidFill>
                <a:srgbClr val="213F5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400" b="1" dirty="0" smtClean="0">
                  <a:solidFill>
                    <a:schemeClr val="bg1">
                      <a:lumMod val="95000"/>
                    </a:schemeClr>
                  </a:solidFill>
                </a:rPr>
                <a:t>4</a:t>
              </a:r>
              <a:endParaRPr lang="pt-BR" sz="1400" b="1" dirty="0">
                <a:solidFill>
                  <a:schemeClr val="bg1">
                    <a:lumMod val="95000"/>
                  </a:schemeClr>
                </a:solidFill>
              </a:endParaRPr>
            </a:p>
          </p:txBody>
        </p:sp>
      </p:grpSp>
      <p:sp>
        <p:nvSpPr>
          <p:cNvPr id="15" name="Retângulo 14"/>
          <p:cNvSpPr/>
          <p:nvPr/>
        </p:nvSpPr>
        <p:spPr>
          <a:xfrm>
            <a:off x="457202" y="1418854"/>
            <a:ext cx="2880358" cy="307777"/>
          </a:xfrm>
          <a:prstGeom prst="rect">
            <a:avLst/>
          </a:prstGeom>
        </p:spPr>
        <p:txBody>
          <a:bodyPr wrap="square">
            <a:spAutoFit/>
          </a:bodyPr>
          <a:lstStyle/>
          <a:p>
            <a:pPr>
              <a:buFont typeface="Wingdings" pitchFamily="2" charset="2"/>
              <a:buChar char="ü"/>
            </a:pPr>
            <a:r>
              <a:rPr lang="pt-BR" sz="1400" b="1" cap="all" dirty="0" smtClean="0">
                <a:solidFill>
                  <a:schemeClr val="tx2">
                    <a:lumMod val="50000"/>
                  </a:schemeClr>
                </a:solidFill>
                <a:effectLst>
                  <a:outerShdw blurRad="38100" dist="38100" dir="2700000" algn="tl">
                    <a:srgbClr val="000000">
                      <a:alpha val="43137"/>
                    </a:srgbClr>
                  </a:outerShdw>
                </a:effectLst>
              </a:rPr>
              <a:t>APLICAÇÃO NA EMPRESA:</a:t>
            </a:r>
            <a:endParaRPr lang="pt-BR" sz="1400" b="1" cap="all" dirty="0">
              <a:solidFill>
                <a:schemeClr val="tx2">
                  <a:lumMod val="50000"/>
                </a:schemeClr>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3633572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8336280" y="681752"/>
            <a:ext cx="769619" cy="546820"/>
          </a:xfrm>
          <a:prstGeom prst="rect">
            <a:avLst/>
          </a:prstGeom>
          <a:noFill/>
          <a:ln w="9525">
            <a:noFill/>
            <a:miter lim="800000"/>
            <a:headEnd/>
            <a:tailEnd/>
          </a:ln>
          <a:effectLst/>
        </p:spPr>
      </p:pic>
      <p:sp>
        <p:nvSpPr>
          <p:cNvPr id="6" name="CaixaDeTexto 5"/>
          <p:cNvSpPr txBox="1"/>
          <p:nvPr/>
        </p:nvSpPr>
        <p:spPr>
          <a:xfrm>
            <a:off x="375047" y="748593"/>
            <a:ext cx="1415131" cy="338554"/>
          </a:xfrm>
          <a:prstGeom prst="rect">
            <a:avLst/>
          </a:prstGeom>
          <a:noFill/>
        </p:spPr>
        <p:txBody>
          <a:bodyPr wrap="none" rtlCol="0">
            <a:spAutoFit/>
          </a:bodyPr>
          <a:lstStyle/>
          <a:p>
            <a:r>
              <a:rPr lang="pt-BR" sz="1600" b="1" dirty="0" smtClean="0">
                <a:solidFill>
                  <a:schemeClr val="tx2"/>
                </a:solidFill>
                <a:effectLst>
                  <a:outerShdw blurRad="38100" dist="38100" dir="2700000" algn="tl">
                    <a:srgbClr val="000000">
                      <a:alpha val="43137"/>
                    </a:srgbClr>
                  </a:outerShdw>
                </a:effectLst>
              </a:rPr>
              <a:t>Ação e Reação</a:t>
            </a:r>
            <a:endParaRPr lang="pt-BR" sz="1600" b="1" dirty="0">
              <a:solidFill>
                <a:schemeClr val="tx2"/>
              </a:solidFill>
              <a:effectLst>
                <a:outerShdw blurRad="38100" dist="38100" dir="2700000" algn="tl">
                  <a:srgbClr val="000000">
                    <a:alpha val="43137"/>
                  </a:srgbClr>
                </a:outerShdw>
              </a:effectLst>
            </a:endParaRPr>
          </a:p>
        </p:txBody>
      </p:sp>
      <p:sp>
        <p:nvSpPr>
          <p:cNvPr id="8" name="Retângulo 7"/>
          <p:cNvSpPr/>
          <p:nvPr/>
        </p:nvSpPr>
        <p:spPr>
          <a:xfrm>
            <a:off x="5016" y="1524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GST 1229 – TEORIA DOS JOGOS</a:t>
            </a:r>
            <a:endParaRPr lang="pt-BR" b="1" dirty="0">
              <a:solidFill>
                <a:schemeClr val="bg1"/>
              </a:solidFill>
              <a:effectLst>
                <a:outerShdw blurRad="38100" dist="38100" dir="2700000" algn="tl">
                  <a:srgbClr val="000000">
                    <a:alpha val="43137"/>
                  </a:srgbClr>
                </a:outerShdw>
              </a:effectLst>
              <a:cs typeface="Arial" pitchFamily="34" charset="0"/>
            </a:endParaRPr>
          </a:p>
        </p:txBody>
      </p:sp>
      <p:sp>
        <p:nvSpPr>
          <p:cNvPr id="9" name="Retângulo 8"/>
          <p:cNvSpPr/>
          <p:nvPr/>
        </p:nvSpPr>
        <p:spPr>
          <a:xfrm>
            <a:off x="157416" y="33528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A TEORIA DOS JOGOS ...</a:t>
            </a:r>
            <a:endParaRPr lang="pt-BR" b="1" dirty="0">
              <a:solidFill>
                <a:schemeClr val="bg1"/>
              </a:solidFill>
              <a:effectLst>
                <a:outerShdw blurRad="38100" dist="38100" dir="2700000" algn="tl">
                  <a:srgbClr val="000000">
                    <a:alpha val="43137"/>
                  </a:srgbClr>
                </a:outerShdw>
              </a:effectLst>
              <a:cs typeface="Arial" pitchFamily="34" charset="0"/>
            </a:endParaRPr>
          </a:p>
        </p:txBody>
      </p:sp>
      <p:pic>
        <p:nvPicPr>
          <p:cNvPr id="10" name="Picture 6"/>
          <p:cNvPicPr>
            <a:picLocks noChangeAspect="1" noChangeArrowheads="1"/>
          </p:cNvPicPr>
          <p:nvPr/>
        </p:nvPicPr>
        <p:blipFill>
          <a:blip r:embed="rId3"/>
          <a:srcRect/>
          <a:stretch>
            <a:fillRect/>
          </a:stretch>
        </p:blipFill>
        <p:spPr bwMode="auto">
          <a:xfrm>
            <a:off x="7635690" y="628691"/>
            <a:ext cx="654870" cy="599881"/>
          </a:xfrm>
          <a:prstGeom prst="rect">
            <a:avLst/>
          </a:prstGeom>
          <a:noFill/>
          <a:ln w="9525">
            <a:noFill/>
            <a:miter lim="800000"/>
            <a:headEnd/>
            <a:tailEnd/>
          </a:ln>
        </p:spPr>
      </p:pic>
      <p:pic>
        <p:nvPicPr>
          <p:cNvPr id="12" name="Picture 5"/>
          <p:cNvPicPr>
            <a:picLocks noChangeAspect="1" noChangeArrowheads="1"/>
          </p:cNvPicPr>
          <p:nvPr/>
        </p:nvPicPr>
        <p:blipFill>
          <a:blip r:embed="rId4"/>
          <a:srcRect/>
          <a:stretch>
            <a:fillRect/>
          </a:stretch>
        </p:blipFill>
        <p:spPr bwMode="auto">
          <a:xfrm>
            <a:off x="6967035" y="681752"/>
            <a:ext cx="699135" cy="521743"/>
          </a:xfrm>
          <a:prstGeom prst="rect">
            <a:avLst/>
          </a:prstGeom>
          <a:noFill/>
          <a:ln w="9525">
            <a:noFill/>
            <a:miter lim="800000"/>
            <a:headEnd/>
            <a:tailEnd/>
          </a:ln>
        </p:spPr>
      </p:pic>
      <p:grpSp>
        <p:nvGrpSpPr>
          <p:cNvPr id="2" name="Grupo 10"/>
          <p:cNvGrpSpPr/>
          <p:nvPr/>
        </p:nvGrpSpPr>
        <p:grpSpPr>
          <a:xfrm>
            <a:off x="91596" y="1065655"/>
            <a:ext cx="4305143" cy="325633"/>
            <a:chOff x="337665" y="1820815"/>
            <a:chExt cx="2278064" cy="325633"/>
          </a:xfrm>
        </p:grpSpPr>
        <p:sp>
          <p:nvSpPr>
            <p:cNvPr id="13" name="Retângulo 12"/>
            <p:cNvSpPr/>
            <p:nvPr/>
          </p:nvSpPr>
          <p:spPr>
            <a:xfrm>
              <a:off x="531124" y="1851295"/>
              <a:ext cx="2084605" cy="276999"/>
            </a:xfrm>
            <a:prstGeom prst="rect">
              <a:avLst/>
            </a:prstGeom>
          </p:spPr>
          <p:txBody>
            <a:bodyPr wrap="square">
              <a:spAutoFit/>
            </a:bodyPr>
            <a:lstStyle/>
            <a:p>
              <a:r>
                <a:rPr lang="pt-BR" sz="1200" b="1" dirty="0" smtClean="0">
                  <a:solidFill>
                    <a:schemeClr val="tx1">
                      <a:lumMod val="65000"/>
                      <a:lumOff val="35000"/>
                    </a:schemeClr>
                  </a:solidFill>
                  <a:effectLst>
                    <a:outerShdw blurRad="38100" dist="38100" dir="2700000" algn="tl">
                      <a:srgbClr val="000000">
                        <a:alpha val="43137"/>
                      </a:srgbClr>
                    </a:outerShdw>
                  </a:effectLst>
                </a:rPr>
                <a:t>ESTRATÉGIAS E CONJUNTOS DE INFORMAÇÃO</a:t>
              </a:r>
              <a:endParaRPr lang="pt-BR" sz="1200" b="1" dirty="0">
                <a:solidFill>
                  <a:schemeClr val="tx1">
                    <a:lumMod val="65000"/>
                    <a:lumOff val="35000"/>
                  </a:schemeClr>
                </a:solidFill>
                <a:effectLst>
                  <a:outerShdw blurRad="38100" dist="38100" dir="2700000" algn="tl">
                    <a:srgbClr val="000000">
                      <a:alpha val="43137"/>
                    </a:srgbClr>
                  </a:outerShdw>
                </a:effectLst>
              </a:endParaRPr>
            </a:p>
          </p:txBody>
        </p:sp>
        <p:sp>
          <p:nvSpPr>
            <p:cNvPr id="14" name="Elipse 13"/>
            <p:cNvSpPr/>
            <p:nvPr/>
          </p:nvSpPr>
          <p:spPr>
            <a:xfrm>
              <a:off x="337665" y="1820815"/>
              <a:ext cx="193460" cy="325633"/>
            </a:xfrm>
            <a:prstGeom prst="ellipse">
              <a:avLst/>
            </a:prstGeom>
            <a:solidFill>
              <a:srgbClr val="219D93"/>
            </a:solidFill>
            <a:ln w="57150">
              <a:solidFill>
                <a:srgbClr val="213F5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400" b="1" dirty="0" smtClean="0">
                  <a:solidFill>
                    <a:schemeClr val="bg1">
                      <a:lumMod val="95000"/>
                    </a:schemeClr>
                  </a:solidFill>
                </a:rPr>
                <a:t>5</a:t>
              </a:r>
              <a:endParaRPr lang="pt-BR" sz="1400" b="1" dirty="0">
                <a:solidFill>
                  <a:schemeClr val="bg1">
                    <a:lumMod val="95000"/>
                  </a:schemeClr>
                </a:solidFill>
              </a:endParaRPr>
            </a:p>
          </p:txBody>
        </p:sp>
      </p:grpSp>
      <p:sp>
        <p:nvSpPr>
          <p:cNvPr id="11" name="CaixaDeTexto 10"/>
          <p:cNvSpPr txBox="1"/>
          <p:nvPr/>
        </p:nvSpPr>
        <p:spPr>
          <a:xfrm>
            <a:off x="190176" y="1427236"/>
            <a:ext cx="8801424" cy="2354491"/>
          </a:xfrm>
          <a:prstGeom prst="rect">
            <a:avLst/>
          </a:prstGeom>
          <a:noFill/>
        </p:spPr>
        <p:txBody>
          <a:bodyPr wrap="square" rtlCol="0">
            <a:spAutoFit/>
          </a:bodyPr>
          <a:lstStyle/>
          <a:p>
            <a:pPr algn="just">
              <a:lnSpc>
                <a:spcPct val="150000"/>
              </a:lnSpc>
            </a:pPr>
            <a:r>
              <a:rPr lang="pt-BR" sz="1400" dirty="0">
                <a:solidFill>
                  <a:schemeClr val="tx1">
                    <a:lumMod val="65000"/>
                    <a:lumOff val="35000"/>
                  </a:schemeClr>
                </a:solidFill>
              </a:rPr>
              <a:t>Em função dos conceitos já apresentados, temos condições de discutir as escolhas que os jogadores podem fazer em um jogo. A hipótese de que os jogadores são racionais, também deve ser levada em consideração. </a:t>
            </a:r>
          </a:p>
          <a:p>
            <a:pPr algn="just">
              <a:lnSpc>
                <a:spcPct val="150000"/>
              </a:lnSpc>
            </a:pPr>
            <a:endParaRPr lang="pt-BR" sz="1400" dirty="0">
              <a:solidFill>
                <a:schemeClr val="tx1">
                  <a:lumMod val="65000"/>
                  <a:lumOff val="35000"/>
                </a:schemeClr>
              </a:solidFill>
            </a:endParaRPr>
          </a:p>
          <a:p>
            <a:pPr algn="just">
              <a:lnSpc>
                <a:spcPct val="150000"/>
              </a:lnSpc>
            </a:pPr>
            <a:r>
              <a:rPr lang="pt-BR" sz="1400" dirty="0">
                <a:solidFill>
                  <a:schemeClr val="tx1">
                    <a:lumMod val="65000"/>
                    <a:lumOff val="35000"/>
                  </a:schemeClr>
                </a:solidFill>
              </a:rPr>
              <a:t>Sendo racionais, os jogadores envolvidos no processo de interação estratégica não decidem considerando apenas a etapa em que se encontram, mas também todo o desenvolvimento do processo de interação até ali e suas consequências  futuras. Como os jogadores podem, ou devem, interagir estrategicamente exige, uma análise das estratégias de cada jogador. </a:t>
            </a:r>
          </a:p>
        </p:txBody>
      </p:sp>
      <p:sp>
        <p:nvSpPr>
          <p:cNvPr id="15" name="CaixaDeTexto 14"/>
          <p:cNvSpPr txBox="1"/>
          <p:nvPr/>
        </p:nvSpPr>
        <p:spPr>
          <a:xfrm>
            <a:off x="190176" y="3822764"/>
            <a:ext cx="8801424" cy="1028423"/>
          </a:xfrm>
          <a:prstGeom prst="rect">
            <a:avLst/>
          </a:prstGeom>
          <a:noFill/>
        </p:spPr>
        <p:txBody>
          <a:bodyPr wrap="square" rtlCol="0">
            <a:spAutoFit/>
          </a:bodyPr>
          <a:lstStyle/>
          <a:p>
            <a:pPr algn="just">
              <a:lnSpc>
                <a:spcPct val="150000"/>
              </a:lnSpc>
            </a:pPr>
            <a:r>
              <a:rPr lang="pt-BR" sz="1400" b="1" dirty="0">
                <a:solidFill>
                  <a:schemeClr val="tx2">
                    <a:lumMod val="50000"/>
                  </a:schemeClr>
                </a:solidFill>
              </a:rPr>
              <a:t>O conjunto de estratégias de cada jogador é chamado de conjunto de estratégias ou espaço de estratégias.</a:t>
            </a:r>
          </a:p>
          <a:p>
            <a:pPr algn="just">
              <a:lnSpc>
                <a:spcPct val="150000"/>
              </a:lnSpc>
            </a:pPr>
            <a:r>
              <a:rPr lang="pt-BR" sz="1400" b="1" dirty="0" smtClean="0">
                <a:solidFill>
                  <a:schemeClr val="tx2">
                    <a:lumMod val="50000"/>
                  </a:schemeClr>
                </a:solidFill>
              </a:rPr>
              <a:t>Em </a:t>
            </a:r>
            <a:r>
              <a:rPr lang="pt-BR" sz="1400" b="1" dirty="0">
                <a:solidFill>
                  <a:schemeClr val="tx2">
                    <a:lumMod val="50000"/>
                  </a:schemeClr>
                </a:solidFill>
              </a:rPr>
              <a:t>jogos sequenciais os jogadores são capazes de, em algum momento, fazer suas escolhas conhecendo as ações dos demais em etapas anteriores. </a:t>
            </a:r>
          </a:p>
        </p:txBody>
      </p:sp>
    </p:spTree>
    <p:extLst>
      <p:ext uri="{BB962C8B-B14F-4D97-AF65-F5344CB8AC3E}">
        <p14:creationId xmlns="" xmlns:p14="http://schemas.microsoft.com/office/powerpoint/2010/main" val="13633572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8336280" y="681752"/>
            <a:ext cx="769619" cy="546820"/>
          </a:xfrm>
          <a:prstGeom prst="rect">
            <a:avLst/>
          </a:prstGeom>
          <a:noFill/>
          <a:ln w="9525">
            <a:noFill/>
            <a:miter lim="800000"/>
            <a:headEnd/>
            <a:tailEnd/>
          </a:ln>
          <a:effectLst/>
        </p:spPr>
      </p:pic>
      <p:sp>
        <p:nvSpPr>
          <p:cNvPr id="6" name="CaixaDeTexto 5"/>
          <p:cNvSpPr txBox="1"/>
          <p:nvPr/>
        </p:nvSpPr>
        <p:spPr>
          <a:xfrm>
            <a:off x="375047" y="748593"/>
            <a:ext cx="1415131" cy="338554"/>
          </a:xfrm>
          <a:prstGeom prst="rect">
            <a:avLst/>
          </a:prstGeom>
          <a:noFill/>
        </p:spPr>
        <p:txBody>
          <a:bodyPr wrap="none" rtlCol="0">
            <a:spAutoFit/>
          </a:bodyPr>
          <a:lstStyle/>
          <a:p>
            <a:r>
              <a:rPr lang="pt-BR" sz="1600" b="1" dirty="0" smtClean="0">
                <a:solidFill>
                  <a:schemeClr val="tx2"/>
                </a:solidFill>
                <a:effectLst>
                  <a:outerShdw blurRad="38100" dist="38100" dir="2700000" algn="tl">
                    <a:srgbClr val="000000">
                      <a:alpha val="43137"/>
                    </a:srgbClr>
                  </a:outerShdw>
                </a:effectLst>
              </a:rPr>
              <a:t>Ação e Reação</a:t>
            </a:r>
            <a:endParaRPr lang="pt-BR" sz="1600" b="1" dirty="0">
              <a:solidFill>
                <a:schemeClr val="tx2"/>
              </a:solidFill>
              <a:effectLst>
                <a:outerShdw blurRad="38100" dist="38100" dir="2700000" algn="tl">
                  <a:srgbClr val="000000">
                    <a:alpha val="43137"/>
                  </a:srgbClr>
                </a:outerShdw>
              </a:effectLst>
            </a:endParaRPr>
          </a:p>
        </p:txBody>
      </p:sp>
      <p:sp>
        <p:nvSpPr>
          <p:cNvPr id="8" name="Retângulo 7"/>
          <p:cNvSpPr/>
          <p:nvPr/>
        </p:nvSpPr>
        <p:spPr>
          <a:xfrm>
            <a:off x="5016" y="1524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GST 1229 – TEORIA DOS JOGOS</a:t>
            </a:r>
            <a:endParaRPr lang="pt-BR" b="1" dirty="0">
              <a:solidFill>
                <a:schemeClr val="bg1"/>
              </a:solidFill>
              <a:effectLst>
                <a:outerShdw blurRad="38100" dist="38100" dir="2700000" algn="tl">
                  <a:srgbClr val="000000">
                    <a:alpha val="43137"/>
                  </a:srgbClr>
                </a:outerShdw>
              </a:effectLst>
              <a:cs typeface="Arial" pitchFamily="34" charset="0"/>
            </a:endParaRPr>
          </a:p>
        </p:txBody>
      </p:sp>
      <p:sp>
        <p:nvSpPr>
          <p:cNvPr id="9" name="Retângulo 8"/>
          <p:cNvSpPr/>
          <p:nvPr/>
        </p:nvSpPr>
        <p:spPr>
          <a:xfrm>
            <a:off x="157416" y="33528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A TEORIA DOS JOGOS ...</a:t>
            </a:r>
            <a:endParaRPr lang="pt-BR" b="1" dirty="0">
              <a:solidFill>
                <a:schemeClr val="bg1"/>
              </a:solidFill>
              <a:effectLst>
                <a:outerShdw blurRad="38100" dist="38100" dir="2700000" algn="tl">
                  <a:srgbClr val="000000">
                    <a:alpha val="43137"/>
                  </a:srgbClr>
                </a:outerShdw>
              </a:effectLst>
              <a:cs typeface="Arial" pitchFamily="34" charset="0"/>
            </a:endParaRPr>
          </a:p>
        </p:txBody>
      </p:sp>
      <p:pic>
        <p:nvPicPr>
          <p:cNvPr id="10" name="Picture 6"/>
          <p:cNvPicPr>
            <a:picLocks noChangeAspect="1" noChangeArrowheads="1"/>
          </p:cNvPicPr>
          <p:nvPr/>
        </p:nvPicPr>
        <p:blipFill>
          <a:blip r:embed="rId3"/>
          <a:srcRect/>
          <a:stretch>
            <a:fillRect/>
          </a:stretch>
        </p:blipFill>
        <p:spPr bwMode="auto">
          <a:xfrm>
            <a:off x="7635690" y="628691"/>
            <a:ext cx="654870" cy="599881"/>
          </a:xfrm>
          <a:prstGeom prst="rect">
            <a:avLst/>
          </a:prstGeom>
          <a:noFill/>
          <a:ln w="9525">
            <a:noFill/>
            <a:miter lim="800000"/>
            <a:headEnd/>
            <a:tailEnd/>
          </a:ln>
        </p:spPr>
      </p:pic>
      <p:pic>
        <p:nvPicPr>
          <p:cNvPr id="12" name="Picture 5"/>
          <p:cNvPicPr>
            <a:picLocks noChangeAspect="1" noChangeArrowheads="1"/>
          </p:cNvPicPr>
          <p:nvPr/>
        </p:nvPicPr>
        <p:blipFill>
          <a:blip r:embed="rId4"/>
          <a:srcRect/>
          <a:stretch>
            <a:fillRect/>
          </a:stretch>
        </p:blipFill>
        <p:spPr bwMode="auto">
          <a:xfrm>
            <a:off x="6967035" y="681752"/>
            <a:ext cx="699135" cy="521743"/>
          </a:xfrm>
          <a:prstGeom prst="rect">
            <a:avLst/>
          </a:prstGeom>
          <a:noFill/>
          <a:ln w="9525">
            <a:noFill/>
            <a:miter lim="800000"/>
            <a:headEnd/>
            <a:tailEnd/>
          </a:ln>
        </p:spPr>
      </p:pic>
      <p:grpSp>
        <p:nvGrpSpPr>
          <p:cNvPr id="2" name="Grupo 10"/>
          <p:cNvGrpSpPr/>
          <p:nvPr/>
        </p:nvGrpSpPr>
        <p:grpSpPr>
          <a:xfrm>
            <a:off x="91596" y="1065655"/>
            <a:ext cx="4305143" cy="325633"/>
            <a:chOff x="337665" y="1820815"/>
            <a:chExt cx="2278064" cy="325633"/>
          </a:xfrm>
        </p:grpSpPr>
        <p:sp>
          <p:nvSpPr>
            <p:cNvPr id="13" name="Retângulo 12"/>
            <p:cNvSpPr/>
            <p:nvPr/>
          </p:nvSpPr>
          <p:spPr>
            <a:xfrm>
              <a:off x="531124" y="1851295"/>
              <a:ext cx="2084605" cy="276999"/>
            </a:xfrm>
            <a:prstGeom prst="rect">
              <a:avLst/>
            </a:prstGeom>
          </p:spPr>
          <p:txBody>
            <a:bodyPr wrap="square">
              <a:spAutoFit/>
            </a:bodyPr>
            <a:lstStyle/>
            <a:p>
              <a:r>
                <a:rPr lang="pt-BR" sz="1200" b="1" dirty="0" smtClean="0">
                  <a:solidFill>
                    <a:schemeClr val="tx1">
                      <a:lumMod val="65000"/>
                      <a:lumOff val="35000"/>
                    </a:schemeClr>
                  </a:solidFill>
                  <a:effectLst>
                    <a:outerShdw blurRad="38100" dist="38100" dir="2700000" algn="tl">
                      <a:srgbClr val="000000">
                        <a:alpha val="43137"/>
                      </a:srgbClr>
                    </a:outerShdw>
                  </a:effectLst>
                </a:rPr>
                <a:t>EXERCÍCIOS :</a:t>
              </a:r>
              <a:endParaRPr lang="pt-BR" sz="1200" b="1" dirty="0">
                <a:solidFill>
                  <a:schemeClr val="tx1">
                    <a:lumMod val="65000"/>
                    <a:lumOff val="35000"/>
                  </a:schemeClr>
                </a:solidFill>
                <a:effectLst>
                  <a:outerShdw blurRad="38100" dist="38100" dir="2700000" algn="tl">
                    <a:srgbClr val="000000">
                      <a:alpha val="43137"/>
                    </a:srgbClr>
                  </a:outerShdw>
                </a:effectLst>
              </a:endParaRPr>
            </a:p>
          </p:txBody>
        </p:sp>
        <p:sp>
          <p:nvSpPr>
            <p:cNvPr id="14" name="Elipse 13"/>
            <p:cNvSpPr/>
            <p:nvPr/>
          </p:nvSpPr>
          <p:spPr>
            <a:xfrm>
              <a:off x="337665" y="1820815"/>
              <a:ext cx="193460" cy="325633"/>
            </a:xfrm>
            <a:prstGeom prst="ellipse">
              <a:avLst/>
            </a:prstGeom>
            <a:solidFill>
              <a:srgbClr val="219D93"/>
            </a:solidFill>
            <a:ln w="57150">
              <a:solidFill>
                <a:srgbClr val="213F5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400" b="1" dirty="0" smtClean="0">
                  <a:solidFill>
                    <a:schemeClr val="bg1">
                      <a:lumMod val="95000"/>
                    </a:schemeClr>
                  </a:solidFill>
                </a:rPr>
                <a:t>6</a:t>
              </a:r>
              <a:endParaRPr lang="pt-BR" sz="1400" b="1" dirty="0">
                <a:solidFill>
                  <a:schemeClr val="bg1">
                    <a:lumMod val="95000"/>
                  </a:schemeClr>
                </a:solidFill>
              </a:endParaRPr>
            </a:p>
          </p:txBody>
        </p:sp>
      </p:grpSp>
      <p:sp>
        <p:nvSpPr>
          <p:cNvPr id="15" name="Retângulo 14"/>
          <p:cNvSpPr/>
          <p:nvPr/>
        </p:nvSpPr>
        <p:spPr>
          <a:xfrm>
            <a:off x="91597" y="1776910"/>
            <a:ext cx="9014302" cy="2862322"/>
          </a:xfrm>
          <a:prstGeom prst="rect">
            <a:avLst/>
          </a:prstGeom>
        </p:spPr>
        <p:txBody>
          <a:bodyPr wrap="square">
            <a:spAutoFit/>
          </a:bodyPr>
          <a:lstStyle/>
          <a:p>
            <a:pPr algn="just">
              <a:spcBef>
                <a:spcPts val="600"/>
              </a:spcBef>
              <a:spcAft>
                <a:spcPts val="600"/>
              </a:spcAft>
              <a:defRPr/>
            </a:pPr>
            <a:r>
              <a:rPr lang="pt-BR" sz="1400" dirty="0">
                <a:solidFill>
                  <a:schemeClr val="tx1">
                    <a:lumMod val="65000"/>
                    <a:lumOff val="35000"/>
                  </a:schemeClr>
                </a:solidFill>
              </a:rPr>
              <a:t>(a) Movimento de um jogador é uma escolha que ele pode fazer em um dado momento do jogo. Em um  jogo, cada jogador tem inúmeras ações disponíveis, e essas ações formam seu conjunto de ações.</a:t>
            </a:r>
          </a:p>
          <a:p>
            <a:pPr algn="just">
              <a:spcBef>
                <a:spcPts val="600"/>
              </a:spcBef>
              <a:spcAft>
                <a:spcPts val="600"/>
              </a:spcAft>
              <a:defRPr/>
            </a:pPr>
            <a:r>
              <a:rPr lang="pt-BR" sz="1400" dirty="0">
                <a:solidFill>
                  <a:schemeClr val="tx1">
                    <a:lumMod val="65000"/>
                    <a:lumOff val="35000"/>
                  </a:schemeClr>
                </a:solidFill>
              </a:rPr>
              <a:t>(b) Movimento de um jogador é uma escolha que ele pode fazer em um dado momento do jogo. Em um  jogo, certos jogadores têm determinado número de ações disponíveis, e essas ações formam seu conjunto de ações.</a:t>
            </a:r>
          </a:p>
          <a:p>
            <a:pPr algn="just">
              <a:spcBef>
                <a:spcPts val="600"/>
              </a:spcBef>
              <a:spcAft>
                <a:spcPts val="600"/>
              </a:spcAft>
              <a:defRPr/>
            </a:pPr>
            <a:r>
              <a:rPr lang="pt-BR" sz="1400" dirty="0">
                <a:solidFill>
                  <a:schemeClr val="tx1">
                    <a:lumMod val="65000"/>
                    <a:lumOff val="35000"/>
                  </a:schemeClr>
                </a:solidFill>
              </a:rPr>
              <a:t>(c) Estratégia é uma escolha que o jogador pode fazer em um dado momento do jogo. Em um  jogo, cada jogador tem determinado número de ações disponíveis, e essas ações formam seu conjunto de estratégias.</a:t>
            </a:r>
          </a:p>
          <a:p>
            <a:pPr algn="just">
              <a:spcBef>
                <a:spcPts val="600"/>
              </a:spcBef>
              <a:spcAft>
                <a:spcPts val="600"/>
              </a:spcAft>
              <a:defRPr/>
            </a:pPr>
            <a:r>
              <a:rPr lang="pt-BR" sz="1400" dirty="0">
                <a:solidFill>
                  <a:schemeClr val="tx1">
                    <a:lumMod val="65000"/>
                    <a:lumOff val="35000"/>
                  </a:schemeClr>
                </a:solidFill>
              </a:rPr>
              <a:t>(d) Jogadas são escolhas que o jogador pode fazer em um dado momento do jogo. Em um  jogo, cada jogador tem um  número mínimo  de ações disponíveis, e essas ações formam seu conjunto de ações.</a:t>
            </a:r>
          </a:p>
          <a:p>
            <a:pPr algn="just">
              <a:spcBef>
                <a:spcPts val="600"/>
              </a:spcBef>
              <a:spcAft>
                <a:spcPts val="600"/>
              </a:spcAft>
              <a:defRPr/>
            </a:pPr>
            <a:r>
              <a:rPr lang="pt-BR" sz="1400" dirty="0">
                <a:solidFill>
                  <a:schemeClr val="tx1">
                    <a:lumMod val="65000"/>
                    <a:lumOff val="35000"/>
                  </a:schemeClr>
                </a:solidFill>
              </a:rPr>
              <a:t>(e) Movimento de um jogador é uma escolha que ele pode fazer em um dado momento do jogo. Em um  jogo, cada jogador tem determinado número de ações disponíveis, e essas ações formam seu conjunto de ações.</a:t>
            </a:r>
          </a:p>
        </p:txBody>
      </p:sp>
      <p:sp>
        <p:nvSpPr>
          <p:cNvPr id="16" name="Retângulo 15"/>
          <p:cNvSpPr/>
          <p:nvPr/>
        </p:nvSpPr>
        <p:spPr>
          <a:xfrm>
            <a:off x="506131" y="1391288"/>
            <a:ext cx="3890608" cy="307002"/>
          </a:xfrm>
          <a:prstGeom prst="rect">
            <a:avLst/>
          </a:prstGeom>
          <a:solidFill>
            <a:srgbClr val="4BB7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pt-BR" sz="1400" b="1" dirty="0">
                <a:solidFill>
                  <a:schemeClr val="bg1"/>
                </a:solidFill>
              </a:rPr>
              <a:t>Marque a opção correta:</a:t>
            </a:r>
          </a:p>
        </p:txBody>
      </p:sp>
      <p:sp>
        <p:nvSpPr>
          <p:cNvPr id="17" name="Retângulo 16"/>
          <p:cNvSpPr/>
          <p:nvPr/>
        </p:nvSpPr>
        <p:spPr>
          <a:xfrm>
            <a:off x="4521494" y="1373134"/>
            <a:ext cx="2077364" cy="369332"/>
          </a:xfrm>
          <a:prstGeom prst="rect">
            <a:avLst/>
          </a:prstGeom>
        </p:spPr>
        <p:txBody>
          <a:bodyPr wrap="none">
            <a:spAutoFit/>
          </a:bodyPr>
          <a:lstStyle/>
          <a:p>
            <a:r>
              <a:rPr lang="pt-BR" b="1" dirty="0" smtClean="0"/>
              <a:t>GABARITO: LETRA C</a:t>
            </a:r>
            <a:endParaRPr lang="pt-BR" dirty="0"/>
          </a:p>
        </p:txBody>
      </p:sp>
    </p:spTree>
    <p:extLst>
      <p:ext uri="{BB962C8B-B14F-4D97-AF65-F5344CB8AC3E}">
        <p14:creationId xmlns="" xmlns:p14="http://schemas.microsoft.com/office/powerpoint/2010/main" val="13633572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dissolv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p:cNvPicPr>
            <a:picLocks noChangeAspect="1" noChangeArrowheads="1"/>
          </p:cNvPicPr>
          <p:nvPr/>
        </p:nvPicPr>
        <p:blipFill>
          <a:blip r:embed="rId2" cstate="print"/>
          <a:srcRect/>
          <a:stretch>
            <a:fillRect/>
          </a:stretch>
        </p:blipFill>
        <p:spPr bwMode="auto">
          <a:xfrm>
            <a:off x="121921" y="3970648"/>
            <a:ext cx="1318259" cy="936632"/>
          </a:xfrm>
          <a:prstGeom prst="rect">
            <a:avLst/>
          </a:prstGeom>
          <a:noFill/>
          <a:ln w="9525">
            <a:noFill/>
            <a:miter lim="800000"/>
            <a:headEnd/>
            <a:tailEnd/>
          </a:ln>
          <a:effectLst/>
        </p:spPr>
      </p:pic>
      <p:sp>
        <p:nvSpPr>
          <p:cNvPr id="33" name="Retângulo 32"/>
          <p:cNvSpPr/>
          <p:nvPr/>
        </p:nvSpPr>
        <p:spPr>
          <a:xfrm>
            <a:off x="91440" y="792480"/>
            <a:ext cx="9052560" cy="1754326"/>
          </a:xfrm>
          <a:prstGeom prst="rect">
            <a:avLst/>
          </a:prstGeom>
        </p:spPr>
        <p:txBody>
          <a:bodyPr wrap="square">
            <a:spAutoFit/>
          </a:bodyPr>
          <a:lstStyle/>
          <a:p>
            <a:pPr>
              <a:buFont typeface="Wingdings" pitchFamily="2" charset="2"/>
              <a:buChar char="ü"/>
            </a:pPr>
            <a:r>
              <a:rPr lang="pt-BR" b="1" dirty="0" smtClean="0">
                <a:solidFill>
                  <a:schemeClr val="tx2"/>
                </a:solidFill>
                <a:effectLst>
                  <a:outerShdw blurRad="38100" dist="38100" dir="2700000" algn="tl">
                    <a:srgbClr val="000000">
                      <a:alpha val="43137"/>
                    </a:srgbClr>
                  </a:outerShdw>
                </a:effectLst>
              </a:rPr>
              <a:t>CONTEXTUALIZAÇÃO</a:t>
            </a:r>
          </a:p>
          <a:p>
            <a:pPr algn="just"/>
            <a:r>
              <a:rPr lang="pt-BR" dirty="0" smtClean="0">
                <a:solidFill>
                  <a:schemeClr val="tx2"/>
                </a:solidFill>
              </a:rPr>
              <a:t>Disciplina pertencente ao núcleo de teoria econômica, tem a função de iniciar o estudo de modelos teóricos destinados a explicar o comportamento em ambientes interativos com diversas características. Esta disciplina dá continuidade ao estudo da microeconomia em MICROECONOMIA, sendo importante para dar continuidade ao desenvolvimento do treinamento do discente na forma de raciocinar próprio da Ciência Econômica.</a:t>
            </a:r>
            <a:endParaRPr lang="pt-BR" dirty="0">
              <a:solidFill>
                <a:schemeClr val="tx2"/>
              </a:solidFill>
            </a:endParaRPr>
          </a:p>
        </p:txBody>
      </p:sp>
      <p:sp>
        <p:nvSpPr>
          <p:cNvPr id="34" name="Retângulo 33"/>
          <p:cNvSpPr/>
          <p:nvPr/>
        </p:nvSpPr>
        <p:spPr>
          <a:xfrm>
            <a:off x="91439" y="2623006"/>
            <a:ext cx="9052561" cy="1200329"/>
          </a:xfrm>
          <a:prstGeom prst="rect">
            <a:avLst/>
          </a:prstGeom>
        </p:spPr>
        <p:txBody>
          <a:bodyPr wrap="square">
            <a:spAutoFit/>
          </a:bodyPr>
          <a:lstStyle/>
          <a:p>
            <a:pPr>
              <a:buFont typeface="Wingdings" pitchFamily="2" charset="2"/>
              <a:buChar char="ü"/>
            </a:pPr>
            <a:r>
              <a:rPr lang="pt-BR" b="1" dirty="0" smtClean="0">
                <a:solidFill>
                  <a:schemeClr val="tx2"/>
                </a:solidFill>
                <a:effectLst>
                  <a:outerShdw blurRad="38100" dist="38100" dir="2700000" algn="tl">
                    <a:srgbClr val="000000">
                      <a:alpha val="43137"/>
                    </a:srgbClr>
                  </a:outerShdw>
                </a:effectLst>
              </a:rPr>
              <a:t>EMENTA </a:t>
            </a:r>
          </a:p>
          <a:p>
            <a:pPr algn="just"/>
            <a:r>
              <a:rPr lang="pt-BR" dirty="0" smtClean="0">
                <a:solidFill>
                  <a:schemeClr val="tx2"/>
                </a:solidFill>
              </a:rPr>
              <a:t>Definição e propriedades de Oligopólio: Modelos Clássicos - </a:t>
            </a:r>
            <a:r>
              <a:rPr lang="pt-BR" dirty="0" err="1" smtClean="0">
                <a:solidFill>
                  <a:schemeClr val="tx2"/>
                </a:solidFill>
              </a:rPr>
              <a:t>Cournot</a:t>
            </a:r>
            <a:r>
              <a:rPr lang="pt-BR" dirty="0" smtClean="0">
                <a:solidFill>
                  <a:schemeClr val="tx2"/>
                </a:solidFill>
              </a:rPr>
              <a:t>, </a:t>
            </a:r>
            <a:r>
              <a:rPr lang="pt-BR" dirty="0" err="1" smtClean="0">
                <a:solidFill>
                  <a:schemeClr val="tx2"/>
                </a:solidFill>
              </a:rPr>
              <a:t>Stackelberg</a:t>
            </a:r>
            <a:r>
              <a:rPr lang="pt-BR" dirty="0" smtClean="0">
                <a:solidFill>
                  <a:schemeClr val="tx2"/>
                </a:solidFill>
              </a:rPr>
              <a:t> e Bertrand; cartéis; liderança de preços; Modelos de </a:t>
            </a:r>
            <a:r>
              <a:rPr lang="pt-BR" dirty="0" err="1" smtClean="0">
                <a:solidFill>
                  <a:schemeClr val="tx2"/>
                </a:solidFill>
              </a:rPr>
              <a:t>mark-up</a:t>
            </a:r>
            <a:r>
              <a:rPr lang="pt-BR" dirty="0" smtClean="0">
                <a:solidFill>
                  <a:schemeClr val="tx2"/>
                </a:solidFill>
              </a:rPr>
              <a:t>. Princípio do custo total; curva de demanda quebrada; concentração e barreiras à entrada; diferenciação e diversificação do produto. </a:t>
            </a:r>
            <a:endParaRPr lang="pt-BR" dirty="0">
              <a:solidFill>
                <a:schemeClr val="tx2"/>
              </a:solidFill>
            </a:endParaRPr>
          </a:p>
        </p:txBody>
      </p:sp>
      <p:sp>
        <p:nvSpPr>
          <p:cNvPr id="35" name="Retângulo 34"/>
          <p:cNvSpPr/>
          <p:nvPr/>
        </p:nvSpPr>
        <p:spPr>
          <a:xfrm>
            <a:off x="1546860" y="3882866"/>
            <a:ext cx="7452360" cy="923330"/>
          </a:xfrm>
          <a:prstGeom prst="rect">
            <a:avLst/>
          </a:prstGeom>
        </p:spPr>
        <p:txBody>
          <a:bodyPr wrap="square">
            <a:spAutoFit/>
          </a:bodyPr>
          <a:lstStyle/>
          <a:p>
            <a:pPr algn="just"/>
            <a:r>
              <a:rPr lang="pt-BR" dirty="0" smtClean="0">
                <a:solidFill>
                  <a:schemeClr val="tx2"/>
                </a:solidFill>
              </a:rPr>
              <a:t>Teoria dos Jogos: Equilíbrio de Nash; Equilíbrio de Nash em Estratégias Mistas; Jogo Repetido. Economia da Informação: Seleção adversa; Perigo Moral; Modelo de Sinalização; Modelo de Principal Agente.</a:t>
            </a:r>
            <a:endParaRPr lang="pt-BR" dirty="0">
              <a:solidFill>
                <a:schemeClr val="tx2"/>
              </a:solidFill>
            </a:endParaRPr>
          </a:p>
        </p:txBody>
      </p:sp>
      <p:sp>
        <p:nvSpPr>
          <p:cNvPr id="6" name="CaixaDeTexto 5"/>
          <p:cNvSpPr txBox="1"/>
          <p:nvPr/>
        </p:nvSpPr>
        <p:spPr>
          <a:xfrm>
            <a:off x="35496" y="2425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latin typeface="+mj-lt"/>
                <a:cs typeface="Arial" pitchFamily="34" charset="0"/>
              </a:rPr>
              <a:t>A DISCIPLINA...</a:t>
            </a:r>
            <a:endParaRPr lang="pt-BR" sz="3200" b="1" dirty="0">
              <a:solidFill>
                <a:schemeClr val="bg1"/>
              </a:solidFill>
              <a:latin typeface="+mj-lt"/>
              <a:cs typeface="Arial" pitchFamily="34" charset="0"/>
            </a:endParaRPr>
          </a:p>
        </p:txBody>
      </p:sp>
      <p:sp>
        <p:nvSpPr>
          <p:cNvPr id="7" name="Retângulo 6"/>
          <p:cNvSpPr/>
          <p:nvPr/>
        </p:nvSpPr>
        <p:spPr>
          <a:xfrm>
            <a:off x="5016" y="1524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GST 1229 – TEORIA DOS JOGOS</a:t>
            </a:r>
            <a:endParaRPr lang="pt-BR" b="1" dirty="0">
              <a:solidFill>
                <a:schemeClr val="bg1"/>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 xmlns:p14="http://schemas.microsoft.com/office/powerpoint/2010/main" val="530822199"/>
      </p:ext>
    </p:extLst>
  </p:cSld>
  <p:clrMapOvr>
    <a:masterClrMapping/>
  </p:clrMapOvr>
  <p:transition spd="med">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8336280" y="681752"/>
            <a:ext cx="769619" cy="546820"/>
          </a:xfrm>
          <a:prstGeom prst="rect">
            <a:avLst/>
          </a:prstGeom>
          <a:noFill/>
          <a:ln w="9525">
            <a:noFill/>
            <a:miter lim="800000"/>
            <a:headEnd/>
            <a:tailEnd/>
          </a:ln>
          <a:effectLst/>
        </p:spPr>
      </p:pic>
      <p:sp>
        <p:nvSpPr>
          <p:cNvPr id="6" name="CaixaDeTexto 5"/>
          <p:cNvSpPr txBox="1"/>
          <p:nvPr/>
        </p:nvSpPr>
        <p:spPr>
          <a:xfrm>
            <a:off x="375047" y="748593"/>
            <a:ext cx="1415131" cy="338554"/>
          </a:xfrm>
          <a:prstGeom prst="rect">
            <a:avLst/>
          </a:prstGeom>
          <a:noFill/>
        </p:spPr>
        <p:txBody>
          <a:bodyPr wrap="none" rtlCol="0">
            <a:spAutoFit/>
          </a:bodyPr>
          <a:lstStyle/>
          <a:p>
            <a:r>
              <a:rPr lang="pt-BR" sz="1600" b="1" dirty="0" smtClean="0">
                <a:solidFill>
                  <a:schemeClr val="tx2"/>
                </a:solidFill>
                <a:effectLst>
                  <a:outerShdw blurRad="38100" dist="38100" dir="2700000" algn="tl">
                    <a:srgbClr val="000000">
                      <a:alpha val="43137"/>
                    </a:srgbClr>
                  </a:outerShdw>
                </a:effectLst>
              </a:rPr>
              <a:t>Ação e Reação</a:t>
            </a:r>
            <a:endParaRPr lang="pt-BR" sz="1600" b="1" dirty="0">
              <a:solidFill>
                <a:schemeClr val="tx2"/>
              </a:solidFill>
              <a:effectLst>
                <a:outerShdw blurRad="38100" dist="38100" dir="2700000" algn="tl">
                  <a:srgbClr val="000000">
                    <a:alpha val="43137"/>
                  </a:srgbClr>
                </a:outerShdw>
              </a:effectLst>
            </a:endParaRPr>
          </a:p>
        </p:txBody>
      </p:sp>
      <p:sp>
        <p:nvSpPr>
          <p:cNvPr id="8" name="Retângulo 7"/>
          <p:cNvSpPr/>
          <p:nvPr/>
        </p:nvSpPr>
        <p:spPr>
          <a:xfrm>
            <a:off x="5016" y="1524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GST 1229 – TEORIA DOS JOGOS</a:t>
            </a:r>
            <a:endParaRPr lang="pt-BR" b="1" dirty="0">
              <a:solidFill>
                <a:schemeClr val="bg1"/>
              </a:solidFill>
              <a:effectLst>
                <a:outerShdw blurRad="38100" dist="38100" dir="2700000" algn="tl">
                  <a:srgbClr val="000000">
                    <a:alpha val="43137"/>
                  </a:srgbClr>
                </a:outerShdw>
              </a:effectLst>
              <a:cs typeface="Arial" pitchFamily="34" charset="0"/>
            </a:endParaRPr>
          </a:p>
        </p:txBody>
      </p:sp>
      <p:sp>
        <p:nvSpPr>
          <p:cNvPr id="9" name="Retângulo 8"/>
          <p:cNvSpPr/>
          <p:nvPr/>
        </p:nvSpPr>
        <p:spPr>
          <a:xfrm>
            <a:off x="157416" y="33528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A TEORIA DOS JOGOS ...</a:t>
            </a:r>
            <a:endParaRPr lang="pt-BR" b="1" dirty="0">
              <a:solidFill>
                <a:schemeClr val="bg1"/>
              </a:solidFill>
              <a:effectLst>
                <a:outerShdw blurRad="38100" dist="38100" dir="2700000" algn="tl">
                  <a:srgbClr val="000000">
                    <a:alpha val="43137"/>
                  </a:srgbClr>
                </a:outerShdw>
              </a:effectLst>
              <a:cs typeface="Arial" pitchFamily="34" charset="0"/>
            </a:endParaRPr>
          </a:p>
        </p:txBody>
      </p:sp>
      <p:pic>
        <p:nvPicPr>
          <p:cNvPr id="10" name="Picture 6"/>
          <p:cNvPicPr>
            <a:picLocks noChangeAspect="1" noChangeArrowheads="1"/>
          </p:cNvPicPr>
          <p:nvPr/>
        </p:nvPicPr>
        <p:blipFill>
          <a:blip r:embed="rId3"/>
          <a:srcRect/>
          <a:stretch>
            <a:fillRect/>
          </a:stretch>
        </p:blipFill>
        <p:spPr bwMode="auto">
          <a:xfrm>
            <a:off x="7635690" y="628691"/>
            <a:ext cx="654870" cy="599881"/>
          </a:xfrm>
          <a:prstGeom prst="rect">
            <a:avLst/>
          </a:prstGeom>
          <a:noFill/>
          <a:ln w="9525">
            <a:noFill/>
            <a:miter lim="800000"/>
            <a:headEnd/>
            <a:tailEnd/>
          </a:ln>
        </p:spPr>
      </p:pic>
      <p:pic>
        <p:nvPicPr>
          <p:cNvPr id="12" name="Picture 5"/>
          <p:cNvPicPr>
            <a:picLocks noChangeAspect="1" noChangeArrowheads="1"/>
          </p:cNvPicPr>
          <p:nvPr/>
        </p:nvPicPr>
        <p:blipFill>
          <a:blip r:embed="rId4"/>
          <a:srcRect/>
          <a:stretch>
            <a:fillRect/>
          </a:stretch>
        </p:blipFill>
        <p:spPr bwMode="auto">
          <a:xfrm>
            <a:off x="6967035" y="681752"/>
            <a:ext cx="699135" cy="521743"/>
          </a:xfrm>
          <a:prstGeom prst="rect">
            <a:avLst/>
          </a:prstGeom>
          <a:noFill/>
          <a:ln w="9525">
            <a:noFill/>
            <a:miter lim="800000"/>
            <a:headEnd/>
            <a:tailEnd/>
          </a:ln>
        </p:spPr>
      </p:pic>
      <p:grpSp>
        <p:nvGrpSpPr>
          <p:cNvPr id="2" name="Grupo 16"/>
          <p:cNvGrpSpPr/>
          <p:nvPr/>
        </p:nvGrpSpPr>
        <p:grpSpPr>
          <a:xfrm>
            <a:off x="91596" y="1065655"/>
            <a:ext cx="4305143" cy="325633"/>
            <a:chOff x="337665" y="1820815"/>
            <a:chExt cx="2278064" cy="325633"/>
          </a:xfrm>
        </p:grpSpPr>
        <p:sp>
          <p:nvSpPr>
            <p:cNvPr id="20" name="Retângulo 19"/>
            <p:cNvSpPr/>
            <p:nvPr/>
          </p:nvSpPr>
          <p:spPr>
            <a:xfrm>
              <a:off x="531124" y="1851295"/>
              <a:ext cx="2084605" cy="276999"/>
            </a:xfrm>
            <a:prstGeom prst="rect">
              <a:avLst/>
            </a:prstGeom>
          </p:spPr>
          <p:txBody>
            <a:bodyPr wrap="square">
              <a:spAutoFit/>
            </a:bodyPr>
            <a:lstStyle/>
            <a:p>
              <a:r>
                <a:rPr lang="pt-BR" sz="1200" b="1" dirty="0" smtClean="0">
                  <a:solidFill>
                    <a:schemeClr val="tx1">
                      <a:lumMod val="65000"/>
                      <a:lumOff val="35000"/>
                    </a:schemeClr>
                  </a:solidFill>
                  <a:effectLst>
                    <a:outerShdw blurRad="38100" dist="38100" dir="2700000" algn="tl">
                      <a:srgbClr val="000000">
                        <a:alpha val="43137"/>
                      </a:srgbClr>
                    </a:outerShdw>
                  </a:effectLst>
                </a:rPr>
                <a:t>EXERCÍCIOS : RESPONDA.</a:t>
              </a:r>
              <a:endParaRPr lang="pt-BR" sz="1200" b="1" dirty="0" smtClean="0">
                <a:solidFill>
                  <a:schemeClr val="tx1">
                    <a:lumMod val="65000"/>
                    <a:lumOff val="35000"/>
                  </a:schemeClr>
                </a:solidFill>
                <a:effectLst>
                  <a:outerShdw blurRad="38100" dist="38100" dir="2700000" algn="tl">
                    <a:srgbClr val="000000">
                      <a:alpha val="43137"/>
                    </a:srgbClr>
                  </a:outerShdw>
                </a:effectLst>
              </a:endParaRPr>
            </a:p>
          </p:txBody>
        </p:sp>
        <p:sp>
          <p:nvSpPr>
            <p:cNvPr id="21" name="Elipse 20"/>
            <p:cNvSpPr/>
            <p:nvPr/>
          </p:nvSpPr>
          <p:spPr>
            <a:xfrm>
              <a:off x="337665" y="1820815"/>
              <a:ext cx="193460" cy="325633"/>
            </a:xfrm>
            <a:prstGeom prst="ellipse">
              <a:avLst/>
            </a:prstGeom>
            <a:solidFill>
              <a:srgbClr val="219D93"/>
            </a:solidFill>
            <a:ln w="57150">
              <a:solidFill>
                <a:srgbClr val="213F5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400" b="1" dirty="0" smtClean="0">
                  <a:solidFill>
                    <a:schemeClr val="bg1">
                      <a:lumMod val="95000"/>
                    </a:schemeClr>
                  </a:solidFill>
                </a:rPr>
                <a:t>6</a:t>
              </a:r>
              <a:endParaRPr lang="pt-BR" sz="1400" b="1" dirty="0">
                <a:solidFill>
                  <a:schemeClr val="bg1">
                    <a:lumMod val="95000"/>
                  </a:schemeClr>
                </a:solidFill>
              </a:endParaRPr>
            </a:p>
          </p:txBody>
        </p:sp>
      </p:grpSp>
      <p:sp>
        <p:nvSpPr>
          <p:cNvPr id="15" name="Retângulo 14"/>
          <p:cNvSpPr/>
          <p:nvPr/>
        </p:nvSpPr>
        <p:spPr>
          <a:xfrm>
            <a:off x="91596" y="1433007"/>
            <a:ext cx="8948483" cy="3539430"/>
          </a:xfrm>
          <a:prstGeom prst="rect">
            <a:avLst/>
          </a:prstGeom>
        </p:spPr>
        <p:txBody>
          <a:bodyPr wrap="square">
            <a:spAutoFit/>
          </a:bodyPr>
          <a:lstStyle/>
          <a:p>
            <a:pPr algn="just"/>
            <a:r>
              <a:rPr lang="pt-BR" sz="1600" b="1" dirty="0" smtClean="0"/>
              <a:t>Pergunta 01: </a:t>
            </a:r>
            <a:r>
              <a:rPr lang="pt-BR" sz="1600" b="1" dirty="0" smtClean="0"/>
              <a:t>Defina modelo de </a:t>
            </a:r>
            <a:r>
              <a:rPr lang="pt-BR" sz="1600" b="1" dirty="0" err="1" smtClean="0"/>
              <a:t>Cournot</a:t>
            </a:r>
            <a:r>
              <a:rPr lang="pt-BR" sz="1600" b="1" dirty="0" smtClean="0"/>
              <a:t>.</a:t>
            </a:r>
          </a:p>
          <a:p>
            <a:pPr algn="just"/>
            <a:endParaRPr lang="pt-BR" sz="1600" dirty="0" smtClean="0"/>
          </a:p>
          <a:p>
            <a:pPr algn="just"/>
            <a:r>
              <a:rPr lang="pt-BR" sz="1600" dirty="0" smtClean="0">
                <a:solidFill>
                  <a:srgbClr val="C00000"/>
                </a:solidFill>
              </a:rPr>
              <a:t>Gabarito: Cada empresa decidirá quanto deverá produzir de uma mesma mercadoria homogênea e as duas empresas deverão tomar suas decisões simultaneamente.</a:t>
            </a:r>
          </a:p>
          <a:p>
            <a:pPr algn="just"/>
            <a:endParaRPr lang="pt-BR" sz="1600" dirty="0" smtClean="0"/>
          </a:p>
          <a:p>
            <a:pPr algn="just"/>
            <a:r>
              <a:rPr lang="pt-BR" sz="1600" b="1" dirty="0" smtClean="0"/>
              <a:t>Pergunta 02: </a:t>
            </a:r>
            <a:r>
              <a:rPr lang="pt-BR" sz="1600" b="1" dirty="0" smtClean="0"/>
              <a:t>Defina equilíbrio de </a:t>
            </a:r>
            <a:r>
              <a:rPr lang="pt-BR" sz="1600" b="1" dirty="0" err="1" smtClean="0"/>
              <a:t>Cournot</a:t>
            </a:r>
            <a:r>
              <a:rPr lang="pt-BR" sz="1600" b="1" dirty="0" smtClean="0"/>
              <a:t>.</a:t>
            </a:r>
          </a:p>
          <a:p>
            <a:pPr algn="just"/>
            <a:endParaRPr lang="pt-BR" sz="1600" dirty="0" smtClean="0"/>
          </a:p>
          <a:p>
            <a:pPr algn="just"/>
            <a:r>
              <a:rPr lang="pt-BR" sz="1600" dirty="0" smtClean="0">
                <a:solidFill>
                  <a:srgbClr val="C00000"/>
                </a:solidFill>
              </a:rPr>
              <a:t>Gabarito: Cada empresa produzirá o nível de produto que maximiza seus lucros em razão das quantidades produzidas por seus concorrentes.</a:t>
            </a:r>
          </a:p>
          <a:p>
            <a:pPr algn="just"/>
            <a:endParaRPr lang="pt-BR" sz="1600" dirty="0" smtClean="0"/>
          </a:p>
          <a:p>
            <a:pPr algn="just"/>
            <a:r>
              <a:rPr lang="pt-BR" sz="1600" b="1" dirty="0" smtClean="0"/>
              <a:t>Pergunta 03: </a:t>
            </a:r>
            <a:r>
              <a:rPr lang="pt-BR" sz="1600" b="1" dirty="0" smtClean="0"/>
              <a:t>Defina conjectura de </a:t>
            </a:r>
            <a:r>
              <a:rPr lang="pt-BR" sz="1600" b="1" dirty="0" err="1" smtClean="0"/>
              <a:t>Cournot</a:t>
            </a:r>
            <a:endParaRPr lang="pt-BR" sz="1600" b="1" dirty="0" smtClean="0"/>
          </a:p>
          <a:p>
            <a:pPr algn="just"/>
            <a:endParaRPr lang="pt-BR" sz="1600" dirty="0" smtClean="0"/>
          </a:p>
          <a:p>
            <a:pPr algn="just"/>
            <a:r>
              <a:rPr lang="pt-BR" sz="1600" dirty="0" smtClean="0">
                <a:solidFill>
                  <a:srgbClr val="C00000"/>
                </a:solidFill>
              </a:rPr>
              <a:t>Gabarito: Ao decidir quanto produzir, cada empresa considera fixo o nível de produção de sua concorrente</a:t>
            </a:r>
            <a:r>
              <a:rPr lang="pt-BR" sz="1600" dirty="0" smtClean="0">
                <a:solidFill>
                  <a:srgbClr val="C00000"/>
                </a:solidFill>
              </a:rPr>
              <a:t>.</a:t>
            </a:r>
            <a:endParaRPr lang="pt-BR" dirty="0">
              <a:solidFill>
                <a:srgbClr val="C00000"/>
              </a:solidFill>
            </a:endParaRPr>
          </a:p>
        </p:txBody>
      </p:sp>
    </p:spTree>
    <p:extLst>
      <p:ext uri="{BB962C8B-B14F-4D97-AF65-F5344CB8AC3E}">
        <p14:creationId xmlns="" xmlns:p14="http://schemas.microsoft.com/office/powerpoint/2010/main" val="13633572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box(in)">
                                      <p:cBhvr>
                                        <p:cTn id="12" dur="500"/>
                                        <p:tgtEl>
                                          <p:spTgt spid="15">
                                            <p:txEl>
                                              <p:pRg st="0" end="0"/>
                                            </p:tx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5">
                                            <p:txEl>
                                              <p:pRg st="4" end="4"/>
                                            </p:txEl>
                                          </p:spTgt>
                                        </p:tgtEl>
                                        <p:attrNameLst>
                                          <p:attrName>style.visibility</p:attrName>
                                        </p:attrNameLst>
                                      </p:cBhvr>
                                      <p:to>
                                        <p:strVal val="visible"/>
                                      </p:to>
                                    </p:set>
                                    <p:animEffect transition="in" filter="box(in)">
                                      <p:cBhvr>
                                        <p:cTn id="15" dur="500"/>
                                        <p:tgtEl>
                                          <p:spTgt spid="15">
                                            <p:txEl>
                                              <p:pRg st="4" end="4"/>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5">
                                            <p:txEl>
                                              <p:pRg st="8" end="8"/>
                                            </p:txEl>
                                          </p:spTgt>
                                        </p:tgtEl>
                                        <p:attrNameLst>
                                          <p:attrName>style.visibility</p:attrName>
                                        </p:attrNameLst>
                                      </p:cBhvr>
                                      <p:to>
                                        <p:strVal val="visible"/>
                                      </p:to>
                                    </p:set>
                                    <p:animEffect transition="in" filter="box(in)">
                                      <p:cBhvr>
                                        <p:cTn id="18" dur="500"/>
                                        <p:tgtEl>
                                          <p:spTgt spid="15">
                                            <p:txEl>
                                              <p:pRg st="8" end="8"/>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5">
                                            <p:txEl>
                                              <p:pRg st="2" end="2"/>
                                            </p:txEl>
                                          </p:spTgt>
                                        </p:tgtEl>
                                        <p:attrNameLst>
                                          <p:attrName>style.visibility</p:attrName>
                                        </p:attrNameLst>
                                      </p:cBhvr>
                                      <p:to>
                                        <p:strVal val="visible"/>
                                      </p:to>
                                    </p:set>
                                    <p:animEffect transition="in" filter="dissolve">
                                      <p:cBhvr>
                                        <p:cTn id="23" dur="500"/>
                                        <p:tgtEl>
                                          <p:spTgt spid="1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5">
                                            <p:txEl>
                                              <p:pRg st="6" end="6"/>
                                            </p:txEl>
                                          </p:spTgt>
                                        </p:tgtEl>
                                        <p:attrNameLst>
                                          <p:attrName>style.visibility</p:attrName>
                                        </p:attrNameLst>
                                      </p:cBhvr>
                                      <p:to>
                                        <p:strVal val="visible"/>
                                      </p:to>
                                    </p:set>
                                    <p:animEffect transition="in" filter="dissolve">
                                      <p:cBhvr>
                                        <p:cTn id="28" dur="500"/>
                                        <p:tgtEl>
                                          <p:spTgt spid="15">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15">
                                            <p:txEl>
                                              <p:pRg st="10" end="10"/>
                                            </p:txEl>
                                          </p:spTgt>
                                        </p:tgtEl>
                                        <p:attrNameLst>
                                          <p:attrName>style.visibility</p:attrName>
                                        </p:attrNameLst>
                                      </p:cBhvr>
                                      <p:to>
                                        <p:strVal val="visible"/>
                                      </p:to>
                                    </p:set>
                                    <p:animEffect transition="in" filter="dissolve">
                                      <p:cBhvr>
                                        <p:cTn id="33" dur="500"/>
                                        <p:tgtEl>
                                          <p:spTgt spid="1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8336280" y="681752"/>
            <a:ext cx="769619" cy="546820"/>
          </a:xfrm>
          <a:prstGeom prst="rect">
            <a:avLst/>
          </a:prstGeom>
          <a:noFill/>
          <a:ln w="9525">
            <a:noFill/>
            <a:miter lim="800000"/>
            <a:headEnd/>
            <a:tailEnd/>
          </a:ln>
          <a:effectLst/>
        </p:spPr>
      </p:pic>
      <p:sp>
        <p:nvSpPr>
          <p:cNvPr id="6" name="CaixaDeTexto 5"/>
          <p:cNvSpPr txBox="1"/>
          <p:nvPr/>
        </p:nvSpPr>
        <p:spPr>
          <a:xfrm>
            <a:off x="375047" y="748593"/>
            <a:ext cx="1415131" cy="338554"/>
          </a:xfrm>
          <a:prstGeom prst="rect">
            <a:avLst/>
          </a:prstGeom>
          <a:noFill/>
        </p:spPr>
        <p:txBody>
          <a:bodyPr wrap="none" rtlCol="0">
            <a:spAutoFit/>
          </a:bodyPr>
          <a:lstStyle/>
          <a:p>
            <a:r>
              <a:rPr lang="pt-BR" sz="1600" b="1" dirty="0" smtClean="0">
                <a:solidFill>
                  <a:schemeClr val="tx2"/>
                </a:solidFill>
                <a:effectLst>
                  <a:outerShdw blurRad="38100" dist="38100" dir="2700000" algn="tl">
                    <a:srgbClr val="000000">
                      <a:alpha val="43137"/>
                    </a:srgbClr>
                  </a:outerShdw>
                </a:effectLst>
              </a:rPr>
              <a:t>Ação e Reação</a:t>
            </a:r>
            <a:endParaRPr lang="pt-BR" sz="1600" b="1" dirty="0">
              <a:solidFill>
                <a:schemeClr val="tx2"/>
              </a:solidFill>
              <a:effectLst>
                <a:outerShdw blurRad="38100" dist="38100" dir="2700000" algn="tl">
                  <a:srgbClr val="000000">
                    <a:alpha val="43137"/>
                  </a:srgbClr>
                </a:outerShdw>
              </a:effectLst>
            </a:endParaRPr>
          </a:p>
        </p:txBody>
      </p:sp>
      <p:sp>
        <p:nvSpPr>
          <p:cNvPr id="8" name="Retângulo 7"/>
          <p:cNvSpPr/>
          <p:nvPr/>
        </p:nvSpPr>
        <p:spPr>
          <a:xfrm>
            <a:off x="5016" y="1524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GST 1229 – TEORIA DOS JOGOS</a:t>
            </a:r>
            <a:endParaRPr lang="pt-BR" b="1" dirty="0">
              <a:solidFill>
                <a:schemeClr val="bg1"/>
              </a:solidFill>
              <a:effectLst>
                <a:outerShdw blurRad="38100" dist="38100" dir="2700000" algn="tl">
                  <a:srgbClr val="000000">
                    <a:alpha val="43137"/>
                  </a:srgbClr>
                </a:outerShdw>
              </a:effectLst>
              <a:cs typeface="Arial" pitchFamily="34" charset="0"/>
            </a:endParaRPr>
          </a:p>
        </p:txBody>
      </p:sp>
      <p:sp>
        <p:nvSpPr>
          <p:cNvPr id="9" name="Retângulo 8"/>
          <p:cNvSpPr/>
          <p:nvPr/>
        </p:nvSpPr>
        <p:spPr>
          <a:xfrm>
            <a:off x="157416" y="33528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A TEORIA DOS JOGOS ...</a:t>
            </a:r>
            <a:endParaRPr lang="pt-BR" b="1" dirty="0">
              <a:solidFill>
                <a:schemeClr val="bg1"/>
              </a:solidFill>
              <a:effectLst>
                <a:outerShdw blurRad="38100" dist="38100" dir="2700000" algn="tl">
                  <a:srgbClr val="000000">
                    <a:alpha val="43137"/>
                  </a:srgbClr>
                </a:outerShdw>
              </a:effectLst>
              <a:cs typeface="Arial" pitchFamily="34" charset="0"/>
            </a:endParaRPr>
          </a:p>
        </p:txBody>
      </p:sp>
      <p:pic>
        <p:nvPicPr>
          <p:cNvPr id="10" name="Picture 6"/>
          <p:cNvPicPr>
            <a:picLocks noChangeAspect="1" noChangeArrowheads="1"/>
          </p:cNvPicPr>
          <p:nvPr/>
        </p:nvPicPr>
        <p:blipFill>
          <a:blip r:embed="rId3"/>
          <a:srcRect/>
          <a:stretch>
            <a:fillRect/>
          </a:stretch>
        </p:blipFill>
        <p:spPr bwMode="auto">
          <a:xfrm>
            <a:off x="7635690" y="628691"/>
            <a:ext cx="654870" cy="599881"/>
          </a:xfrm>
          <a:prstGeom prst="rect">
            <a:avLst/>
          </a:prstGeom>
          <a:noFill/>
          <a:ln w="9525">
            <a:noFill/>
            <a:miter lim="800000"/>
            <a:headEnd/>
            <a:tailEnd/>
          </a:ln>
        </p:spPr>
      </p:pic>
      <p:pic>
        <p:nvPicPr>
          <p:cNvPr id="12" name="Picture 5"/>
          <p:cNvPicPr>
            <a:picLocks noChangeAspect="1" noChangeArrowheads="1"/>
          </p:cNvPicPr>
          <p:nvPr/>
        </p:nvPicPr>
        <p:blipFill>
          <a:blip r:embed="rId4"/>
          <a:srcRect/>
          <a:stretch>
            <a:fillRect/>
          </a:stretch>
        </p:blipFill>
        <p:spPr bwMode="auto">
          <a:xfrm>
            <a:off x="6967035" y="681752"/>
            <a:ext cx="699135" cy="521743"/>
          </a:xfrm>
          <a:prstGeom prst="rect">
            <a:avLst/>
          </a:prstGeom>
          <a:noFill/>
          <a:ln w="9525">
            <a:noFill/>
            <a:miter lim="800000"/>
            <a:headEnd/>
            <a:tailEnd/>
          </a:ln>
        </p:spPr>
      </p:pic>
      <p:grpSp>
        <p:nvGrpSpPr>
          <p:cNvPr id="2" name="Grupo 16"/>
          <p:cNvGrpSpPr/>
          <p:nvPr/>
        </p:nvGrpSpPr>
        <p:grpSpPr>
          <a:xfrm>
            <a:off x="91596" y="1065655"/>
            <a:ext cx="4305143" cy="325633"/>
            <a:chOff x="337665" y="1820815"/>
            <a:chExt cx="2278064" cy="325633"/>
          </a:xfrm>
        </p:grpSpPr>
        <p:sp>
          <p:nvSpPr>
            <p:cNvPr id="20" name="Retângulo 19"/>
            <p:cNvSpPr/>
            <p:nvPr/>
          </p:nvSpPr>
          <p:spPr>
            <a:xfrm>
              <a:off x="531124" y="1851295"/>
              <a:ext cx="2084605" cy="276999"/>
            </a:xfrm>
            <a:prstGeom prst="rect">
              <a:avLst/>
            </a:prstGeom>
          </p:spPr>
          <p:txBody>
            <a:bodyPr wrap="square">
              <a:spAutoFit/>
            </a:bodyPr>
            <a:lstStyle/>
            <a:p>
              <a:r>
                <a:rPr lang="pt-BR" sz="1200" b="1" dirty="0" smtClean="0">
                  <a:solidFill>
                    <a:schemeClr val="tx1">
                      <a:lumMod val="65000"/>
                      <a:lumOff val="35000"/>
                    </a:schemeClr>
                  </a:solidFill>
                  <a:effectLst>
                    <a:outerShdw blurRad="38100" dist="38100" dir="2700000" algn="tl">
                      <a:srgbClr val="000000">
                        <a:alpha val="43137"/>
                      </a:srgbClr>
                    </a:outerShdw>
                  </a:effectLst>
                </a:rPr>
                <a:t>EXERCÍCIOS : RESPONDA.</a:t>
              </a:r>
              <a:endParaRPr lang="pt-BR" sz="1200" b="1" dirty="0" smtClean="0">
                <a:solidFill>
                  <a:schemeClr val="tx1">
                    <a:lumMod val="65000"/>
                    <a:lumOff val="35000"/>
                  </a:schemeClr>
                </a:solidFill>
                <a:effectLst>
                  <a:outerShdw blurRad="38100" dist="38100" dir="2700000" algn="tl">
                    <a:srgbClr val="000000">
                      <a:alpha val="43137"/>
                    </a:srgbClr>
                  </a:outerShdw>
                </a:effectLst>
              </a:endParaRPr>
            </a:p>
          </p:txBody>
        </p:sp>
        <p:sp>
          <p:nvSpPr>
            <p:cNvPr id="21" name="Elipse 20"/>
            <p:cNvSpPr/>
            <p:nvPr/>
          </p:nvSpPr>
          <p:spPr>
            <a:xfrm>
              <a:off x="337665" y="1820815"/>
              <a:ext cx="193460" cy="325633"/>
            </a:xfrm>
            <a:prstGeom prst="ellipse">
              <a:avLst/>
            </a:prstGeom>
            <a:solidFill>
              <a:srgbClr val="219D93"/>
            </a:solidFill>
            <a:ln w="57150">
              <a:solidFill>
                <a:srgbClr val="213F5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400" b="1" dirty="0" smtClean="0">
                  <a:solidFill>
                    <a:schemeClr val="bg1">
                      <a:lumMod val="95000"/>
                    </a:schemeClr>
                  </a:solidFill>
                </a:rPr>
                <a:t>6</a:t>
              </a:r>
              <a:endParaRPr lang="pt-BR" sz="1400" b="1" dirty="0">
                <a:solidFill>
                  <a:schemeClr val="bg1">
                    <a:lumMod val="95000"/>
                  </a:schemeClr>
                </a:solidFill>
              </a:endParaRPr>
            </a:p>
          </p:txBody>
        </p:sp>
      </p:grpSp>
      <p:sp>
        <p:nvSpPr>
          <p:cNvPr id="15" name="Retângulo 14"/>
          <p:cNvSpPr/>
          <p:nvPr/>
        </p:nvSpPr>
        <p:spPr>
          <a:xfrm>
            <a:off x="91596" y="1493967"/>
            <a:ext cx="8948483" cy="4585871"/>
          </a:xfrm>
          <a:prstGeom prst="rect">
            <a:avLst/>
          </a:prstGeom>
        </p:spPr>
        <p:txBody>
          <a:bodyPr wrap="square">
            <a:spAutoFit/>
          </a:bodyPr>
          <a:lstStyle/>
          <a:p>
            <a:pPr algn="just"/>
            <a:r>
              <a:rPr lang="pt-BR" sz="1400" b="1" dirty="0" smtClean="0"/>
              <a:t>Pergunta 04: </a:t>
            </a:r>
            <a:r>
              <a:rPr lang="pt-BR" sz="1400" b="1" dirty="0" smtClean="0"/>
              <a:t>Defina estratégia em oligopólio.</a:t>
            </a:r>
          </a:p>
          <a:p>
            <a:pPr algn="just"/>
            <a:endParaRPr lang="pt-BR" sz="1400" dirty="0" smtClean="0"/>
          </a:p>
          <a:p>
            <a:pPr algn="just"/>
            <a:r>
              <a:rPr lang="pt-BR" sz="1400" dirty="0" smtClean="0">
                <a:solidFill>
                  <a:srgbClr val="C00000"/>
                </a:solidFill>
              </a:rPr>
              <a:t>Gabarito</a:t>
            </a:r>
            <a:r>
              <a:rPr lang="pt-BR" sz="1400" dirty="0" smtClean="0">
                <a:solidFill>
                  <a:srgbClr val="C00000"/>
                </a:solidFill>
              </a:rPr>
              <a:t>: No mercado oligopolista, cada empresa determina seu preço ou seu volume com base, pelo menos em parte, em considerações a respeito do comportamento de seus concorrentes.</a:t>
            </a:r>
          </a:p>
          <a:p>
            <a:pPr algn="just"/>
            <a:endParaRPr lang="pt-BR" sz="1400" dirty="0" smtClean="0"/>
          </a:p>
          <a:p>
            <a:pPr algn="just"/>
            <a:r>
              <a:rPr lang="pt-BR" sz="1400" b="1" dirty="0" smtClean="0"/>
              <a:t>Pergunta 05: </a:t>
            </a:r>
            <a:r>
              <a:rPr lang="pt-BR" sz="1400" b="1" dirty="0" smtClean="0"/>
              <a:t>Defina equilíbrio de mercado.</a:t>
            </a:r>
          </a:p>
          <a:p>
            <a:pPr algn="just"/>
            <a:endParaRPr lang="pt-BR" sz="1400" dirty="0" smtClean="0"/>
          </a:p>
          <a:p>
            <a:pPr algn="just"/>
            <a:r>
              <a:rPr lang="pt-BR" sz="1400" dirty="0" smtClean="0">
                <a:solidFill>
                  <a:srgbClr val="C00000"/>
                </a:solidFill>
              </a:rPr>
              <a:t>Gabarito</a:t>
            </a:r>
            <a:r>
              <a:rPr lang="pt-BR" sz="1400" dirty="0" smtClean="0">
                <a:solidFill>
                  <a:srgbClr val="C00000"/>
                </a:solidFill>
              </a:rPr>
              <a:t>: Quando um mercado se encontra em equilíbrio, as empresas bem como os consumidores estão fazendo o melhor que podem e não têm motivação alguma para modificar seus preços ou níveis de produção ou níveis de consumo.</a:t>
            </a:r>
          </a:p>
          <a:p>
            <a:pPr algn="just"/>
            <a:endParaRPr lang="pt-BR" sz="1400" dirty="0" smtClean="0"/>
          </a:p>
          <a:p>
            <a:pPr algn="just"/>
            <a:r>
              <a:rPr lang="pt-BR" sz="1400" b="1" dirty="0" smtClean="0"/>
              <a:t>Pergunta 06: </a:t>
            </a:r>
            <a:r>
              <a:rPr lang="pt-BR" sz="1400" b="1" dirty="0" smtClean="0"/>
              <a:t>Defina curva de reação.</a:t>
            </a:r>
          </a:p>
          <a:p>
            <a:pPr algn="just"/>
            <a:endParaRPr lang="pt-BR" sz="1400" dirty="0" smtClean="0"/>
          </a:p>
          <a:p>
            <a:pPr algn="just"/>
            <a:r>
              <a:rPr lang="pt-BR" sz="1400" dirty="0" smtClean="0">
                <a:solidFill>
                  <a:srgbClr val="C00000"/>
                </a:solidFill>
              </a:rPr>
              <a:t>Gabarito</a:t>
            </a:r>
            <a:r>
              <a:rPr lang="pt-BR" sz="1400" dirty="0" smtClean="0">
                <a:solidFill>
                  <a:srgbClr val="C00000"/>
                </a:solidFill>
              </a:rPr>
              <a:t>: É a relação entre a quantidade de produção que maximiza os lucros de uma empresa e a quantidade que ela imagina que seus concorrentes produzirão.</a:t>
            </a:r>
          </a:p>
          <a:p>
            <a:pPr algn="just"/>
            <a:endParaRPr lang="pt-BR" sz="1400" dirty="0" smtClean="0"/>
          </a:p>
          <a:p>
            <a:pPr algn="just"/>
            <a:endParaRPr lang="pt-BR" sz="1400" dirty="0" smtClean="0"/>
          </a:p>
          <a:p>
            <a:endParaRPr lang="pt-BR" dirty="0" smtClean="0"/>
          </a:p>
          <a:p>
            <a:endParaRPr lang="pt-BR" dirty="0" smtClean="0"/>
          </a:p>
          <a:p>
            <a:endParaRPr lang="pt-BR" dirty="0"/>
          </a:p>
        </p:txBody>
      </p:sp>
    </p:spTree>
    <p:extLst>
      <p:ext uri="{BB962C8B-B14F-4D97-AF65-F5344CB8AC3E}">
        <p14:creationId xmlns="" xmlns:p14="http://schemas.microsoft.com/office/powerpoint/2010/main" val="13633572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box(in)">
                                      <p:cBhvr>
                                        <p:cTn id="12" dur="500"/>
                                        <p:tgtEl>
                                          <p:spTgt spid="15">
                                            <p:txEl>
                                              <p:pRg st="0" end="0"/>
                                            </p:tx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animEffect transition="in" filter="box(in)">
                                      <p:cBhvr>
                                        <p:cTn id="15" dur="500"/>
                                        <p:tgtEl>
                                          <p:spTgt spid="15">
                                            <p:txEl>
                                              <p:pRg st="2" end="2"/>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5">
                                            <p:txEl>
                                              <p:pRg st="4" end="4"/>
                                            </p:txEl>
                                          </p:spTgt>
                                        </p:tgtEl>
                                        <p:attrNameLst>
                                          <p:attrName>style.visibility</p:attrName>
                                        </p:attrNameLst>
                                      </p:cBhvr>
                                      <p:to>
                                        <p:strVal val="visible"/>
                                      </p:to>
                                    </p:set>
                                    <p:animEffect transition="in" filter="box(in)">
                                      <p:cBhvr>
                                        <p:cTn id="18" dur="500"/>
                                        <p:tgtEl>
                                          <p:spTgt spid="15">
                                            <p:txEl>
                                              <p:pRg st="4" end="4"/>
                                            </p:txEl>
                                          </p:spTgt>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5">
                                            <p:txEl>
                                              <p:pRg st="6" end="6"/>
                                            </p:txEl>
                                          </p:spTgt>
                                        </p:tgtEl>
                                        <p:attrNameLst>
                                          <p:attrName>style.visibility</p:attrName>
                                        </p:attrNameLst>
                                      </p:cBhvr>
                                      <p:to>
                                        <p:strVal val="visible"/>
                                      </p:to>
                                    </p:set>
                                    <p:animEffect transition="in" filter="box(in)">
                                      <p:cBhvr>
                                        <p:cTn id="21" dur="500"/>
                                        <p:tgtEl>
                                          <p:spTgt spid="15">
                                            <p:txEl>
                                              <p:pRg st="6" end="6"/>
                                            </p:txEl>
                                          </p:spTgt>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15">
                                            <p:txEl>
                                              <p:pRg st="8" end="8"/>
                                            </p:txEl>
                                          </p:spTgt>
                                        </p:tgtEl>
                                        <p:attrNameLst>
                                          <p:attrName>style.visibility</p:attrName>
                                        </p:attrNameLst>
                                      </p:cBhvr>
                                      <p:to>
                                        <p:strVal val="visible"/>
                                      </p:to>
                                    </p:set>
                                    <p:animEffect transition="in" filter="box(in)">
                                      <p:cBhvr>
                                        <p:cTn id="24" dur="500"/>
                                        <p:tgtEl>
                                          <p:spTgt spid="15">
                                            <p:txEl>
                                              <p:pRg st="8" end="8"/>
                                            </p:txEl>
                                          </p:spTgt>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15">
                                            <p:txEl>
                                              <p:pRg st="10" end="10"/>
                                            </p:txEl>
                                          </p:spTgt>
                                        </p:tgtEl>
                                        <p:attrNameLst>
                                          <p:attrName>style.visibility</p:attrName>
                                        </p:attrNameLst>
                                      </p:cBhvr>
                                      <p:to>
                                        <p:strVal val="visible"/>
                                      </p:to>
                                    </p:set>
                                    <p:animEffect transition="in" filter="box(in)">
                                      <p:cBhvr>
                                        <p:cTn id="27" dur="500"/>
                                        <p:tgtEl>
                                          <p:spTgt spid="15">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5">
                                            <p:txEl>
                                              <p:pRg st="2" end="2"/>
                                            </p:txEl>
                                          </p:spTgt>
                                        </p:tgtEl>
                                        <p:attrNameLst>
                                          <p:attrName>style.visibility</p:attrName>
                                        </p:attrNameLst>
                                      </p:cBhvr>
                                      <p:to>
                                        <p:strVal val="visible"/>
                                      </p:to>
                                    </p:set>
                                    <p:animEffect transition="in" filter="dissolve">
                                      <p:cBhvr>
                                        <p:cTn id="32" dur="500"/>
                                        <p:tgtEl>
                                          <p:spTgt spid="1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5">
                                            <p:txEl>
                                              <p:pRg st="6" end="6"/>
                                            </p:txEl>
                                          </p:spTgt>
                                        </p:tgtEl>
                                        <p:attrNameLst>
                                          <p:attrName>style.visibility</p:attrName>
                                        </p:attrNameLst>
                                      </p:cBhvr>
                                      <p:to>
                                        <p:strVal val="visible"/>
                                      </p:to>
                                    </p:set>
                                    <p:animEffect transition="in" filter="dissolve">
                                      <p:cBhvr>
                                        <p:cTn id="37" dur="500"/>
                                        <p:tgtEl>
                                          <p:spTgt spid="1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5">
                                            <p:txEl>
                                              <p:pRg st="10" end="10"/>
                                            </p:txEl>
                                          </p:spTgt>
                                        </p:tgtEl>
                                        <p:attrNameLst>
                                          <p:attrName>style.visibility</p:attrName>
                                        </p:attrNameLst>
                                      </p:cBhvr>
                                      <p:to>
                                        <p:strVal val="visible"/>
                                      </p:to>
                                    </p:set>
                                    <p:animEffect transition="in" filter="dissolve">
                                      <p:cBhvr>
                                        <p:cTn id="42" dur="500"/>
                                        <p:tgtEl>
                                          <p:spTgt spid="1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8336280" y="681752"/>
            <a:ext cx="769619" cy="546820"/>
          </a:xfrm>
          <a:prstGeom prst="rect">
            <a:avLst/>
          </a:prstGeom>
          <a:noFill/>
          <a:ln w="9525">
            <a:noFill/>
            <a:miter lim="800000"/>
            <a:headEnd/>
            <a:tailEnd/>
          </a:ln>
          <a:effectLst/>
        </p:spPr>
      </p:pic>
      <p:sp>
        <p:nvSpPr>
          <p:cNvPr id="6" name="CaixaDeTexto 5"/>
          <p:cNvSpPr txBox="1"/>
          <p:nvPr/>
        </p:nvSpPr>
        <p:spPr>
          <a:xfrm>
            <a:off x="375047" y="748593"/>
            <a:ext cx="1415131" cy="338554"/>
          </a:xfrm>
          <a:prstGeom prst="rect">
            <a:avLst/>
          </a:prstGeom>
          <a:noFill/>
        </p:spPr>
        <p:txBody>
          <a:bodyPr wrap="none" rtlCol="0">
            <a:spAutoFit/>
          </a:bodyPr>
          <a:lstStyle/>
          <a:p>
            <a:r>
              <a:rPr lang="pt-BR" sz="1600" b="1" dirty="0" smtClean="0">
                <a:solidFill>
                  <a:schemeClr val="tx2"/>
                </a:solidFill>
                <a:effectLst>
                  <a:outerShdw blurRad="38100" dist="38100" dir="2700000" algn="tl">
                    <a:srgbClr val="000000">
                      <a:alpha val="43137"/>
                    </a:srgbClr>
                  </a:outerShdw>
                </a:effectLst>
              </a:rPr>
              <a:t>Ação e Reação</a:t>
            </a:r>
            <a:endParaRPr lang="pt-BR" sz="1600" b="1" dirty="0">
              <a:solidFill>
                <a:schemeClr val="tx2"/>
              </a:solidFill>
              <a:effectLst>
                <a:outerShdw blurRad="38100" dist="38100" dir="2700000" algn="tl">
                  <a:srgbClr val="000000">
                    <a:alpha val="43137"/>
                  </a:srgbClr>
                </a:outerShdw>
              </a:effectLst>
            </a:endParaRPr>
          </a:p>
        </p:txBody>
      </p:sp>
      <p:sp>
        <p:nvSpPr>
          <p:cNvPr id="8" name="Retângulo 7"/>
          <p:cNvSpPr/>
          <p:nvPr/>
        </p:nvSpPr>
        <p:spPr>
          <a:xfrm>
            <a:off x="5016" y="1524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GST 1229 – TEORIA DOS JOGOS</a:t>
            </a:r>
            <a:endParaRPr lang="pt-BR" b="1" dirty="0">
              <a:solidFill>
                <a:schemeClr val="bg1"/>
              </a:solidFill>
              <a:effectLst>
                <a:outerShdw blurRad="38100" dist="38100" dir="2700000" algn="tl">
                  <a:srgbClr val="000000">
                    <a:alpha val="43137"/>
                  </a:srgbClr>
                </a:outerShdw>
              </a:effectLst>
              <a:cs typeface="Arial" pitchFamily="34" charset="0"/>
            </a:endParaRPr>
          </a:p>
        </p:txBody>
      </p:sp>
      <p:sp>
        <p:nvSpPr>
          <p:cNvPr id="9" name="Retângulo 8"/>
          <p:cNvSpPr/>
          <p:nvPr/>
        </p:nvSpPr>
        <p:spPr>
          <a:xfrm>
            <a:off x="157416" y="33528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A TEORIA DOS JOGOS ...</a:t>
            </a:r>
            <a:endParaRPr lang="pt-BR" b="1" dirty="0">
              <a:solidFill>
                <a:schemeClr val="bg1"/>
              </a:solidFill>
              <a:effectLst>
                <a:outerShdw blurRad="38100" dist="38100" dir="2700000" algn="tl">
                  <a:srgbClr val="000000">
                    <a:alpha val="43137"/>
                  </a:srgbClr>
                </a:outerShdw>
              </a:effectLst>
              <a:cs typeface="Arial" pitchFamily="34" charset="0"/>
            </a:endParaRPr>
          </a:p>
        </p:txBody>
      </p:sp>
      <p:pic>
        <p:nvPicPr>
          <p:cNvPr id="10" name="Picture 6"/>
          <p:cNvPicPr>
            <a:picLocks noChangeAspect="1" noChangeArrowheads="1"/>
          </p:cNvPicPr>
          <p:nvPr/>
        </p:nvPicPr>
        <p:blipFill>
          <a:blip r:embed="rId3"/>
          <a:srcRect/>
          <a:stretch>
            <a:fillRect/>
          </a:stretch>
        </p:blipFill>
        <p:spPr bwMode="auto">
          <a:xfrm>
            <a:off x="7635690" y="628691"/>
            <a:ext cx="654870" cy="599881"/>
          </a:xfrm>
          <a:prstGeom prst="rect">
            <a:avLst/>
          </a:prstGeom>
          <a:noFill/>
          <a:ln w="9525">
            <a:noFill/>
            <a:miter lim="800000"/>
            <a:headEnd/>
            <a:tailEnd/>
          </a:ln>
        </p:spPr>
      </p:pic>
      <p:pic>
        <p:nvPicPr>
          <p:cNvPr id="12" name="Picture 5"/>
          <p:cNvPicPr>
            <a:picLocks noChangeAspect="1" noChangeArrowheads="1"/>
          </p:cNvPicPr>
          <p:nvPr/>
        </p:nvPicPr>
        <p:blipFill>
          <a:blip r:embed="rId4"/>
          <a:srcRect/>
          <a:stretch>
            <a:fillRect/>
          </a:stretch>
        </p:blipFill>
        <p:spPr bwMode="auto">
          <a:xfrm>
            <a:off x="6967035" y="681752"/>
            <a:ext cx="699135" cy="521743"/>
          </a:xfrm>
          <a:prstGeom prst="rect">
            <a:avLst/>
          </a:prstGeom>
          <a:noFill/>
          <a:ln w="9525">
            <a:noFill/>
            <a:miter lim="800000"/>
            <a:headEnd/>
            <a:tailEnd/>
          </a:ln>
        </p:spPr>
      </p:pic>
      <p:grpSp>
        <p:nvGrpSpPr>
          <p:cNvPr id="2" name="Grupo 10"/>
          <p:cNvGrpSpPr/>
          <p:nvPr/>
        </p:nvGrpSpPr>
        <p:grpSpPr>
          <a:xfrm>
            <a:off x="91596" y="1065655"/>
            <a:ext cx="4305143" cy="325633"/>
            <a:chOff x="337665" y="1820815"/>
            <a:chExt cx="2278064" cy="325633"/>
          </a:xfrm>
        </p:grpSpPr>
        <p:sp>
          <p:nvSpPr>
            <p:cNvPr id="13" name="Retângulo 12"/>
            <p:cNvSpPr/>
            <p:nvPr/>
          </p:nvSpPr>
          <p:spPr>
            <a:xfrm>
              <a:off x="531124" y="1851295"/>
              <a:ext cx="2084605" cy="276999"/>
            </a:xfrm>
            <a:prstGeom prst="rect">
              <a:avLst/>
            </a:prstGeom>
          </p:spPr>
          <p:txBody>
            <a:bodyPr wrap="square">
              <a:spAutoFit/>
            </a:bodyPr>
            <a:lstStyle/>
            <a:p>
              <a:r>
                <a:rPr lang="pt-BR" sz="1200" b="1" dirty="0" smtClean="0">
                  <a:solidFill>
                    <a:schemeClr val="tx1">
                      <a:lumMod val="65000"/>
                      <a:lumOff val="35000"/>
                    </a:schemeClr>
                  </a:solidFill>
                  <a:effectLst>
                    <a:outerShdw blurRad="38100" dist="38100" dir="2700000" algn="tl">
                      <a:srgbClr val="000000">
                        <a:alpha val="43137"/>
                      </a:srgbClr>
                    </a:outerShdw>
                  </a:effectLst>
                </a:rPr>
                <a:t>EXERCÍCIOS :</a:t>
              </a:r>
              <a:endParaRPr lang="pt-BR" sz="1200" b="1" dirty="0">
                <a:solidFill>
                  <a:schemeClr val="tx1">
                    <a:lumMod val="65000"/>
                    <a:lumOff val="35000"/>
                  </a:schemeClr>
                </a:solidFill>
                <a:effectLst>
                  <a:outerShdw blurRad="38100" dist="38100" dir="2700000" algn="tl">
                    <a:srgbClr val="000000">
                      <a:alpha val="43137"/>
                    </a:srgbClr>
                  </a:outerShdw>
                </a:effectLst>
              </a:endParaRPr>
            </a:p>
          </p:txBody>
        </p:sp>
        <p:sp>
          <p:nvSpPr>
            <p:cNvPr id="14" name="Elipse 13"/>
            <p:cNvSpPr/>
            <p:nvPr/>
          </p:nvSpPr>
          <p:spPr>
            <a:xfrm>
              <a:off x="337665" y="1820815"/>
              <a:ext cx="193460" cy="325633"/>
            </a:xfrm>
            <a:prstGeom prst="ellipse">
              <a:avLst/>
            </a:prstGeom>
            <a:solidFill>
              <a:srgbClr val="219D93"/>
            </a:solidFill>
            <a:ln w="57150">
              <a:solidFill>
                <a:srgbClr val="213F5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400" b="1" dirty="0" smtClean="0">
                  <a:solidFill>
                    <a:schemeClr val="bg1">
                      <a:lumMod val="95000"/>
                    </a:schemeClr>
                  </a:solidFill>
                </a:rPr>
                <a:t>6</a:t>
              </a:r>
              <a:endParaRPr lang="pt-BR" sz="1400" b="1" dirty="0">
                <a:solidFill>
                  <a:schemeClr val="bg1">
                    <a:lumMod val="95000"/>
                  </a:schemeClr>
                </a:solidFill>
              </a:endParaRPr>
            </a:p>
          </p:txBody>
        </p:sp>
      </p:grpSp>
      <p:sp>
        <p:nvSpPr>
          <p:cNvPr id="15" name="Retângulo 14"/>
          <p:cNvSpPr/>
          <p:nvPr/>
        </p:nvSpPr>
        <p:spPr>
          <a:xfrm>
            <a:off x="6597008" y="4442460"/>
            <a:ext cx="2101409" cy="369332"/>
          </a:xfrm>
          <a:prstGeom prst="rect">
            <a:avLst/>
          </a:prstGeom>
        </p:spPr>
        <p:txBody>
          <a:bodyPr wrap="none">
            <a:spAutoFit/>
          </a:bodyPr>
          <a:lstStyle/>
          <a:p>
            <a:r>
              <a:rPr lang="pt-BR" b="1" dirty="0" smtClean="0"/>
              <a:t>GABARITO: LETRA </a:t>
            </a:r>
            <a:r>
              <a:rPr lang="pt-BR" b="1" dirty="0" smtClean="0"/>
              <a:t>D</a:t>
            </a:r>
            <a:endParaRPr lang="pt-BR" dirty="0"/>
          </a:p>
        </p:txBody>
      </p:sp>
      <p:sp>
        <p:nvSpPr>
          <p:cNvPr id="16" name="Retângulo 15"/>
          <p:cNvSpPr/>
          <p:nvPr/>
        </p:nvSpPr>
        <p:spPr>
          <a:xfrm>
            <a:off x="157415" y="1499652"/>
            <a:ext cx="8948483" cy="3139321"/>
          </a:xfrm>
          <a:prstGeom prst="rect">
            <a:avLst/>
          </a:prstGeom>
        </p:spPr>
        <p:txBody>
          <a:bodyPr wrap="square">
            <a:spAutoFit/>
          </a:bodyPr>
          <a:lstStyle/>
          <a:p>
            <a:r>
              <a:rPr lang="pt-BR" b="1" dirty="0" smtClean="0"/>
              <a:t>Pergunta 01: </a:t>
            </a:r>
            <a:r>
              <a:rPr lang="pt-BR" b="1" dirty="0" smtClean="0"/>
              <a:t>Não é premissa do modelo de mercados competitivos</a:t>
            </a:r>
            <a:r>
              <a:rPr lang="pt-BR" b="1" dirty="0" smtClean="0"/>
              <a:t>:</a:t>
            </a:r>
          </a:p>
          <a:p>
            <a:endParaRPr lang="pt-BR" dirty="0" smtClean="0"/>
          </a:p>
          <a:p>
            <a:pPr>
              <a:lnSpc>
                <a:spcPct val="150000"/>
              </a:lnSpc>
            </a:pPr>
            <a:r>
              <a:rPr lang="pt-BR" dirty="0" smtClean="0"/>
              <a:t>A</a:t>
            </a:r>
            <a:r>
              <a:rPr lang="pt-BR" dirty="0" smtClean="0"/>
              <a:t>	Liberdade de entrada e de saída dos mercados;</a:t>
            </a:r>
          </a:p>
          <a:p>
            <a:pPr>
              <a:lnSpc>
                <a:spcPct val="150000"/>
              </a:lnSpc>
            </a:pPr>
            <a:r>
              <a:rPr lang="pt-BR" dirty="0" smtClean="0"/>
              <a:t>B</a:t>
            </a:r>
            <a:r>
              <a:rPr lang="pt-BR" dirty="0" smtClean="0"/>
              <a:t>	Ausência de custos de transação;</a:t>
            </a:r>
          </a:p>
          <a:p>
            <a:pPr>
              <a:lnSpc>
                <a:spcPct val="150000"/>
              </a:lnSpc>
            </a:pPr>
            <a:r>
              <a:rPr lang="pt-BR" dirty="0" smtClean="0"/>
              <a:t>C</a:t>
            </a:r>
            <a:r>
              <a:rPr lang="pt-BR" dirty="0" smtClean="0"/>
              <a:t>	Todos os agentes são perfeitamente </a:t>
            </a:r>
            <a:r>
              <a:rPr lang="pt-BR" dirty="0" smtClean="0"/>
              <a:t>informados </a:t>
            </a:r>
            <a:r>
              <a:rPr lang="pt-BR" dirty="0" smtClean="0"/>
              <a:t>a respeito das condições de mercado;</a:t>
            </a:r>
          </a:p>
          <a:p>
            <a:pPr>
              <a:lnSpc>
                <a:spcPct val="150000"/>
              </a:lnSpc>
            </a:pPr>
            <a:r>
              <a:rPr lang="pt-BR" dirty="0" smtClean="0"/>
              <a:t>D</a:t>
            </a:r>
            <a:r>
              <a:rPr lang="pt-BR" dirty="0" smtClean="0"/>
              <a:t>	Pequeno número de participantes com algum poder de mercado entre os participantes;</a:t>
            </a:r>
          </a:p>
          <a:p>
            <a:pPr algn="just">
              <a:lnSpc>
                <a:spcPct val="150000"/>
              </a:lnSpc>
            </a:pPr>
            <a:r>
              <a:rPr lang="pt-BR" dirty="0" smtClean="0"/>
              <a:t>E</a:t>
            </a:r>
            <a:r>
              <a:rPr lang="pt-BR" dirty="0" smtClean="0"/>
              <a:t>	Todos os vendedores ofertam bens e serviços idênticos, seja do ponto de vista </a:t>
            </a:r>
            <a:r>
              <a:rPr lang="pt-BR" dirty="0" smtClean="0"/>
              <a:t>do consumidor</a:t>
            </a:r>
            <a:r>
              <a:rPr lang="pt-BR" dirty="0" smtClean="0"/>
              <a:t>, seja do ponto de vista da técnica de produção.</a:t>
            </a:r>
            <a:endParaRPr lang="pt-BR" dirty="0"/>
          </a:p>
        </p:txBody>
      </p:sp>
    </p:spTree>
    <p:extLst>
      <p:ext uri="{BB962C8B-B14F-4D97-AF65-F5344CB8AC3E}">
        <p14:creationId xmlns="" xmlns:p14="http://schemas.microsoft.com/office/powerpoint/2010/main" val="13633572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i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Resultado de imagem para teoria dos jogos"/>
          <p:cNvPicPr>
            <a:picLocks noChangeAspect="1" noChangeArrowheads="1"/>
          </p:cNvPicPr>
          <p:nvPr/>
        </p:nvPicPr>
        <p:blipFill>
          <a:blip r:embed="rId2"/>
          <a:srcRect/>
          <a:stretch>
            <a:fillRect/>
          </a:stretch>
        </p:blipFill>
        <p:spPr bwMode="auto">
          <a:xfrm>
            <a:off x="4937761" y="3020534"/>
            <a:ext cx="1912620" cy="1937016"/>
          </a:xfrm>
          <a:prstGeom prst="rect">
            <a:avLst/>
          </a:prstGeom>
          <a:noFill/>
        </p:spPr>
      </p:pic>
      <p:pic>
        <p:nvPicPr>
          <p:cNvPr id="18" name="Picture 2"/>
          <p:cNvPicPr>
            <a:picLocks noChangeAspect="1" noChangeArrowheads="1"/>
          </p:cNvPicPr>
          <p:nvPr/>
        </p:nvPicPr>
        <p:blipFill>
          <a:blip r:embed="rId3" cstate="print"/>
          <a:srcRect/>
          <a:stretch>
            <a:fillRect/>
          </a:stretch>
        </p:blipFill>
        <p:spPr bwMode="auto">
          <a:xfrm>
            <a:off x="121921" y="3970648"/>
            <a:ext cx="1318259" cy="936632"/>
          </a:xfrm>
          <a:prstGeom prst="rect">
            <a:avLst/>
          </a:prstGeom>
          <a:noFill/>
          <a:ln w="9525">
            <a:noFill/>
            <a:miter lim="800000"/>
            <a:headEnd/>
            <a:tailEnd/>
          </a:ln>
          <a:effectLst/>
        </p:spPr>
      </p:pic>
      <p:sp>
        <p:nvSpPr>
          <p:cNvPr id="19" name="Retângulo 18"/>
          <p:cNvSpPr/>
          <p:nvPr/>
        </p:nvSpPr>
        <p:spPr>
          <a:xfrm>
            <a:off x="121920" y="791409"/>
            <a:ext cx="6964680" cy="2585323"/>
          </a:xfrm>
          <a:prstGeom prst="rect">
            <a:avLst/>
          </a:prstGeom>
        </p:spPr>
        <p:txBody>
          <a:bodyPr wrap="square">
            <a:spAutoFit/>
          </a:bodyPr>
          <a:lstStyle/>
          <a:p>
            <a:pPr algn="just">
              <a:buFont typeface="Wingdings" pitchFamily="2" charset="2"/>
              <a:buChar char="ü"/>
            </a:pPr>
            <a:r>
              <a:rPr lang="pt-BR" b="1" dirty="0" smtClean="0">
                <a:solidFill>
                  <a:schemeClr val="tx2"/>
                </a:solidFill>
                <a:effectLst>
                  <a:outerShdw blurRad="38100" dist="38100" dir="2700000" algn="tl">
                    <a:srgbClr val="000000">
                      <a:alpha val="43137"/>
                    </a:srgbClr>
                  </a:outerShdw>
                </a:effectLst>
              </a:rPr>
              <a:t>Objetivos Gerais:</a:t>
            </a:r>
          </a:p>
          <a:p>
            <a:pPr algn="just"/>
            <a:r>
              <a:rPr lang="pt-BR" dirty="0" smtClean="0">
                <a:solidFill>
                  <a:schemeClr val="tx2"/>
                </a:solidFill>
              </a:rPr>
              <a:t>Apresentar os vários modelos analíticos abstratos desenvolvidos pela teoria econômica para estudo dos comportamentos nos mercados. </a:t>
            </a:r>
          </a:p>
          <a:p>
            <a:pPr algn="just"/>
            <a:endParaRPr lang="pt-BR" dirty="0" smtClean="0"/>
          </a:p>
          <a:p>
            <a:pPr algn="just">
              <a:buFont typeface="Wingdings" pitchFamily="2" charset="2"/>
              <a:buChar char="ü"/>
            </a:pPr>
            <a:r>
              <a:rPr lang="pt-BR" b="1" dirty="0" smtClean="0">
                <a:solidFill>
                  <a:schemeClr val="tx2"/>
                </a:solidFill>
                <a:effectLst>
                  <a:outerShdw blurRad="38100" dist="38100" dir="2700000" algn="tl">
                    <a:srgbClr val="000000">
                      <a:alpha val="43137"/>
                    </a:srgbClr>
                  </a:outerShdw>
                </a:effectLst>
              </a:rPr>
              <a:t>Objetivos Específicos:</a:t>
            </a:r>
          </a:p>
          <a:p>
            <a:pPr algn="just"/>
            <a:r>
              <a:rPr lang="pt-BR" dirty="0" smtClean="0"/>
              <a:t> </a:t>
            </a:r>
            <a:r>
              <a:rPr lang="pt-BR" dirty="0" smtClean="0">
                <a:solidFill>
                  <a:schemeClr val="tx2"/>
                </a:solidFill>
              </a:rPr>
              <a:t>Apresentar, em detalhes, os modelos teóricos mais populares que explicam o funcionamento dos vários tipos de mercados, aplicando-os, sempre que possível, ao ambiente presente, contextualizando suas implicações. </a:t>
            </a:r>
            <a:endParaRPr lang="pt-BR" dirty="0">
              <a:solidFill>
                <a:schemeClr val="tx2"/>
              </a:solidFill>
            </a:endParaRPr>
          </a:p>
        </p:txBody>
      </p:sp>
      <p:pic>
        <p:nvPicPr>
          <p:cNvPr id="20" name="Picture 2" descr="Imagem relacionada"/>
          <p:cNvPicPr>
            <a:picLocks noChangeAspect="1" noChangeArrowheads="1"/>
          </p:cNvPicPr>
          <p:nvPr/>
        </p:nvPicPr>
        <p:blipFill>
          <a:blip r:embed="rId4"/>
          <a:srcRect/>
          <a:stretch>
            <a:fillRect/>
          </a:stretch>
        </p:blipFill>
        <p:spPr bwMode="auto">
          <a:xfrm>
            <a:off x="1805938" y="3261548"/>
            <a:ext cx="2484122" cy="1645732"/>
          </a:xfrm>
          <a:prstGeom prst="rect">
            <a:avLst/>
          </a:prstGeom>
          <a:noFill/>
        </p:spPr>
      </p:pic>
      <p:pic>
        <p:nvPicPr>
          <p:cNvPr id="23" name="Picture 4" descr="Imagem relacionada"/>
          <p:cNvPicPr>
            <a:picLocks noChangeAspect="1" noChangeArrowheads="1"/>
          </p:cNvPicPr>
          <p:nvPr/>
        </p:nvPicPr>
        <p:blipFill>
          <a:blip r:embed="rId5"/>
          <a:srcRect/>
          <a:stretch>
            <a:fillRect/>
          </a:stretch>
        </p:blipFill>
        <p:spPr bwMode="auto">
          <a:xfrm>
            <a:off x="7235163" y="1097860"/>
            <a:ext cx="1733576" cy="3493117"/>
          </a:xfrm>
          <a:prstGeom prst="rect">
            <a:avLst/>
          </a:prstGeom>
          <a:noFill/>
        </p:spPr>
      </p:pic>
      <p:sp>
        <p:nvSpPr>
          <p:cNvPr id="8" name="CaixaDeTexto 7"/>
          <p:cNvSpPr txBox="1"/>
          <p:nvPr/>
        </p:nvSpPr>
        <p:spPr>
          <a:xfrm>
            <a:off x="35496" y="2425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latin typeface="+mj-lt"/>
                <a:cs typeface="Arial" pitchFamily="34" charset="0"/>
              </a:rPr>
              <a:t>A DISCIPLINA...</a:t>
            </a:r>
            <a:endParaRPr lang="pt-BR" sz="3200" b="1" dirty="0">
              <a:solidFill>
                <a:schemeClr val="bg1"/>
              </a:solidFill>
              <a:latin typeface="+mj-lt"/>
              <a:cs typeface="Arial" pitchFamily="34" charset="0"/>
            </a:endParaRPr>
          </a:p>
        </p:txBody>
      </p:sp>
      <p:sp>
        <p:nvSpPr>
          <p:cNvPr id="9" name="Retângulo 8"/>
          <p:cNvSpPr/>
          <p:nvPr/>
        </p:nvSpPr>
        <p:spPr>
          <a:xfrm>
            <a:off x="5016" y="1524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GST 1229 – TEORIA DOS JOGOS</a:t>
            </a:r>
            <a:endParaRPr lang="pt-BR" b="1" dirty="0">
              <a:solidFill>
                <a:schemeClr val="bg1"/>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 xmlns:p14="http://schemas.microsoft.com/office/powerpoint/2010/main" val="530822199"/>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Resultado de imagem para teoria dos jogos"/>
          <p:cNvPicPr>
            <a:picLocks noChangeAspect="1" noChangeArrowheads="1"/>
          </p:cNvPicPr>
          <p:nvPr/>
        </p:nvPicPr>
        <p:blipFill>
          <a:blip r:embed="rId2"/>
          <a:srcRect/>
          <a:stretch>
            <a:fillRect/>
          </a:stretch>
        </p:blipFill>
        <p:spPr bwMode="auto">
          <a:xfrm>
            <a:off x="2019301" y="3961130"/>
            <a:ext cx="922019" cy="933779"/>
          </a:xfrm>
          <a:prstGeom prst="rect">
            <a:avLst/>
          </a:prstGeom>
          <a:noFill/>
        </p:spPr>
      </p:pic>
      <p:pic>
        <p:nvPicPr>
          <p:cNvPr id="18" name="Picture 2"/>
          <p:cNvPicPr>
            <a:picLocks noChangeAspect="1" noChangeArrowheads="1"/>
          </p:cNvPicPr>
          <p:nvPr/>
        </p:nvPicPr>
        <p:blipFill>
          <a:blip r:embed="rId3" cstate="print"/>
          <a:srcRect/>
          <a:stretch>
            <a:fillRect/>
          </a:stretch>
        </p:blipFill>
        <p:spPr bwMode="auto">
          <a:xfrm>
            <a:off x="121921" y="3970648"/>
            <a:ext cx="1318259" cy="936632"/>
          </a:xfrm>
          <a:prstGeom prst="rect">
            <a:avLst/>
          </a:prstGeom>
          <a:noFill/>
          <a:ln w="9525">
            <a:noFill/>
            <a:miter lim="800000"/>
            <a:headEnd/>
            <a:tailEnd/>
          </a:ln>
          <a:effectLst/>
        </p:spPr>
      </p:pic>
      <p:pic>
        <p:nvPicPr>
          <p:cNvPr id="18436" name="Picture 4" descr="Imagem relacionada"/>
          <p:cNvPicPr>
            <a:picLocks noChangeAspect="1" noChangeArrowheads="1"/>
          </p:cNvPicPr>
          <p:nvPr/>
        </p:nvPicPr>
        <p:blipFill>
          <a:blip r:embed="rId4"/>
          <a:srcRect/>
          <a:stretch>
            <a:fillRect/>
          </a:stretch>
        </p:blipFill>
        <p:spPr bwMode="auto">
          <a:xfrm>
            <a:off x="7376160" y="1103505"/>
            <a:ext cx="1630680" cy="3438015"/>
          </a:xfrm>
          <a:prstGeom prst="rect">
            <a:avLst/>
          </a:prstGeom>
          <a:noFill/>
        </p:spPr>
      </p:pic>
      <p:sp>
        <p:nvSpPr>
          <p:cNvPr id="8" name="Retângulo 7"/>
          <p:cNvSpPr/>
          <p:nvPr/>
        </p:nvSpPr>
        <p:spPr>
          <a:xfrm>
            <a:off x="121921" y="1122670"/>
            <a:ext cx="3063239" cy="2862322"/>
          </a:xfrm>
          <a:prstGeom prst="rect">
            <a:avLst/>
          </a:prstGeom>
        </p:spPr>
        <p:txBody>
          <a:bodyPr wrap="square">
            <a:spAutoFit/>
          </a:bodyPr>
          <a:lstStyle/>
          <a:p>
            <a:pPr algn="just"/>
            <a:r>
              <a:rPr lang="pt-BR" b="1" dirty="0" smtClean="0">
                <a:solidFill>
                  <a:schemeClr val="tx2"/>
                </a:solidFill>
              </a:rPr>
              <a:t>UNIDADE I:</a:t>
            </a:r>
          </a:p>
          <a:p>
            <a:pPr algn="just"/>
            <a:r>
              <a:rPr lang="pt-BR" dirty="0" smtClean="0">
                <a:solidFill>
                  <a:schemeClr val="tx2"/>
                </a:solidFill>
              </a:rPr>
              <a:t>1. Oligopólio </a:t>
            </a:r>
          </a:p>
          <a:p>
            <a:pPr algn="just"/>
            <a:r>
              <a:rPr lang="pt-BR" dirty="0" smtClean="0">
                <a:solidFill>
                  <a:schemeClr val="tx2"/>
                </a:solidFill>
              </a:rPr>
              <a:t>1.1. Modelo de </a:t>
            </a:r>
            <a:r>
              <a:rPr lang="pt-BR" dirty="0" err="1" smtClean="0">
                <a:solidFill>
                  <a:schemeClr val="tx2"/>
                </a:solidFill>
              </a:rPr>
              <a:t>Cournot</a:t>
            </a:r>
            <a:r>
              <a:rPr lang="pt-BR" dirty="0" smtClean="0">
                <a:solidFill>
                  <a:schemeClr val="tx2"/>
                </a:solidFill>
              </a:rPr>
              <a:t> </a:t>
            </a:r>
          </a:p>
          <a:p>
            <a:pPr algn="just"/>
            <a:r>
              <a:rPr lang="pt-BR" dirty="0" smtClean="0">
                <a:solidFill>
                  <a:schemeClr val="tx2"/>
                </a:solidFill>
              </a:rPr>
              <a:t>1.2. Modelo de </a:t>
            </a:r>
            <a:r>
              <a:rPr lang="pt-BR" dirty="0" err="1" smtClean="0">
                <a:solidFill>
                  <a:schemeClr val="tx2"/>
                </a:solidFill>
              </a:rPr>
              <a:t>Stackelberg</a:t>
            </a:r>
            <a:r>
              <a:rPr lang="pt-BR" dirty="0" smtClean="0">
                <a:solidFill>
                  <a:schemeClr val="tx2"/>
                </a:solidFill>
              </a:rPr>
              <a:t> </a:t>
            </a:r>
          </a:p>
          <a:p>
            <a:pPr algn="just"/>
            <a:r>
              <a:rPr lang="pt-BR" dirty="0" smtClean="0">
                <a:solidFill>
                  <a:schemeClr val="tx2"/>
                </a:solidFill>
              </a:rPr>
              <a:t>1.3. Modelo de Bertrand </a:t>
            </a:r>
          </a:p>
          <a:p>
            <a:pPr algn="just"/>
            <a:r>
              <a:rPr lang="pt-BR" b="1" dirty="0" smtClean="0">
                <a:solidFill>
                  <a:schemeClr val="tx2"/>
                </a:solidFill>
              </a:rPr>
              <a:t>UNIDADE II: </a:t>
            </a:r>
          </a:p>
          <a:p>
            <a:pPr algn="just"/>
            <a:r>
              <a:rPr lang="pt-BR" dirty="0" smtClean="0">
                <a:solidFill>
                  <a:schemeClr val="tx2"/>
                </a:solidFill>
              </a:rPr>
              <a:t>2. Teoria do Jogos </a:t>
            </a:r>
          </a:p>
          <a:p>
            <a:pPr algn="just"/>
            <a:r>
              <a:rPr lang="pt-BR" dirty="0" smtClean="0">
                <a:solidFill>
                  <a:schemeClr val="tx2"/>
                </a:solidFill>
              </a:rPr>
              <a:t>2.1. Elementos básicos </a:t>
            </a:r>
          </a:p>
          <a:p>
            <a:pPr algn="just"/>
            <a:r>
              <a:rPr lang="pt-BR" dirty="0" smtClean="0">
                <a:solidFill>
                  <a:schemeClr val="tx2"/>
                </a:solidFill>
              </a:rPr>
              <a:t>2.2. Exemplos de jogos </a:t>
            </a:r>
          </a:p>
          <a:p>
            <a:pPr algn="just"/>
            <a:r>
              <a:rPr lang="pt-BR" dirty="0" smtClean="0">
                <a:solidFill>
                  <a:schemeClr val="tx2"/>
                </a:solidFill>
              </a:rPr>
              <a:t>2.3. O Dilema dos Prisioneiros</a:t>
            </a:r>
            <a:endParaRPr lang="pt-BR" dirty="0">
              <a:solidFill>
                <a:schemeClr val="tx2"/>
              </a:solidFill>
            </a:endParaRPr>
          </a:p>
        </p:txBody>
      </p:sp>
      <p:sp>
        <p:nvSpPr>
          <p:cNvPr id="9" name="CaixaDeTexto 8"/>
          <p:cNvSpPr txBox="1"/>
          <p:nvPr/>
        </p:nvSpPr>
        <p:spPr>
          <a:xfrm>
            <a:off x="27876" y="760701"/>
            <a:ext cx="3340165" cy="400110"/>
          </a:xfrm>
          <a:prstGeom prst="rect">
            <a:avLst/>
          </a:prstGeom>
          <a:noFill/>
        </p:spPr>
        <p:txBody>
          <a:bodyPr wrap="square">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2000" b="1" dirty="0">
                <a:solidFill>
                  <a:schemeClr val="tx2"/>
                </a:solidFill>
                <a:effectLst>
                  <a:outerShdw blurRad="38100" dist="38100" dir="2700000" algn="tl">
                    <a:srgbClr val="000000">
                      <a:alpha val="43137"/>
                    </a:srgbClr>
                  </a:outerShdw>
                </a:effectLst>
                <a:latin typeface="+mj-lt"/>
                <a:cs typeface="Arial" pitchFamily="34" charset="0"/>
              </a:rPr>
              <a:t>CONTEÚDO PROGRAMADO</a:t>
            </a:r>
          </a:p>
        </p:txBody>
      </p:sp>
      <p:sp>
        <p:nvSpPr>
          <p:cNvPr id="10" name="Retângulo 9"/>
          <p:cNvSpPr/>
          <p:nvPr/>
        </p:nvSpPr>
        <p:spPr>
          <a:xfrm>
            <a:off x="3528059" y="1031271"/>
            <a:ext cx="4572000" cy="3970318"/>
          </a:xfrm>
          <a:prstGeom prst="rect">
            <a:avLst/>
          </a:prstGeom>
        </p:spPr>
        <p:txBody>
          <a:bodyPr>
            <a:spAutoFit/>
          </a:bodyPr>
          <a:lstStyle/>
          <a:p>
            <a:r>
              <a:rPr lang="pt-BR" b="1" dirty="0" smtClean="0">
                <a:solidFill>
                  <a:schemeClr val="tx2"/>
                </a:solidFill>
              </a:rPr>
              <a:t>UNIDADE III:</a:t>
            </a:r>
          </a:p>
          <a:p>
            <a:r>
              <a:rPr lang="pt-BR" dirty="0" smtClean="0">
                <a:solidFill>
                  <a:schemeClr val="tx2"/>
                </a:solidFill>
              </a:rPr>
              <a:t>3. Assimetria de informação </a:t>
            </a:r>
          </a:p>
          <a:p>
            <a:r>
              <a:rPr lang="pt-BR" dirty="0" smtClean="0">
                <a:solidFill>
                  <a:schemeClr val="tx2"/>
                </a:solidFill>
              </a:rPr>
              <a:t>3.1. O modelo dos carros usados </a:t>
            </a:r>
          </a:p>
          <a:p>
            <a:r>
              <a:rPr lang="pt-BR" dirty="0" smtClean="0">
                <a:solidFill>
                  <a:schemeClr val="tx2"/>
                </a:solidFill>
              </a:rPr>
              <a:t>3.2. O modelo de sinalização </a:t>
            </a:r>
          </a:p>
          <a:p>
            <a:r>
              <a:rPr lang="pt-BR" dirty="0" smtClean="0">
                <a:solidFill>
                  <a:schemeClr val="tx2"/>
                </a:solidFill>
              </a:rPr>
              <a:t>3.3. O problema do principal e do agente </a:t>
            </a:r>
          </a:p>
          <a:p>
            <a:r>
              <a:rPr lang="pt-BR" b="1" dirty="0" smtClean="0">
                <a:solidFill>
                  <a:schemeClr val="tx2"/>
                </a:solidFill>
              </a:rPr>
              <a:t>UNIDADE IV: </a:t>
            </a:r>
          </a:p>
          <a:p>
            <a:r>
              <a:rPr lang="pt-BR" dirty="0" smtClean="0">
                <a:solidFill>
                  <a:schemeClr val="tx2"/>
                </a:solidFill>
              </a:rPr>
              <a:t>4. Externalidades </a:t>
            </a:r>
          </a:p>
          <a:p>
            <a:r>
              <a:rPr lang="pt-BR" dirty="0" smtClean="0">
                <a:solidFill>
                  <a:schemeClr val="tx2"/>
                </a:solidFill>
              </a:rPr>
              <a:t>4.1. Tipos de externalidades </a:t>
            </a:r>
          </a:p>
          <a:p>
            <a:r>
              <a:rPr lang="pt-BR" dirty="0" smtClean="0">
                <a:solidFill>
                  <a:schemeClr val="tx2"/>
                </a:solidFill>
              </a:rPr>
              <a:t>4.2. O poluidor pagador </a:t>
            </a:r>
          </a:p>
          <a:p>
            <a:r>
              <a:rPr lang="pt-BR" dirty="0" smtClean="0">
                <a:solidFill>
                  <a:schemeClr val="tx2"/>
                </a:solidFill>
              </a:rPr>
              <a:t>4.3. Eficiência </a:t>
            </a:r>
          </a:p>
          <a:p>
            <a:r>
              <a:rPr lang="pt-BR" b="1" dirty="0" smtClean="0">
                <a:solidFill>
                  <a:schemeClr val="tx2"/>
                </a:solidFill>
              </a:rPr>
              <a:t>UNIDADE V: </a:t>
            </a:r>
          </a:p>
          <a:p>
            <a:r>
              <a:rPr lang="pt-BR" dirty="0" smtClean="0">
                <a:solidFill>
                  <a:schemeClr val="tx2"/>
                </a:solidFill>
              </a:rPr>
              <a:t>5. Bem Público </a:t>
            </a:r>
          </a:p>
          <a:p>
            <a:r>
              <a:rPr lang="pt-BR" dirty="0" smtClean="0">
                <a:solidFill>
                  <a:schemeClr val="tx2"/>
                </a:solidFill>
              </a:rPr>
              <a:t>5.1. A produção do bem público </a:t>
            </a:r>
          </a:p>
          <a:p>
            <a:r>
              <a:rPr lang="pt-BR" dirty="0" smtClean="0">
                <a:solidFill>
                  <a:schemeClr val="tx2"/>
                </a:solidFill>
              </a:rPr>
              <a:t>5.2. Eficiência</a:t>
            </a:r>
            <a:endParaRPr lang="pt-BR" dirty="0"/>
          </a:p>
        </p:txBody>
      </p:sp>
      <p:sp>
        <p:nvSpPr>
          <p:cNvPr id="11" name="CaixaDeTexto 10"/>
          <p:cNvSpPr txBox="1"/>
          <p:nvPr/>
        </p:nvSpPr>
        <p:spPr>
          <a:xfrm>
            <a:off x="35496" y="2425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latin typeface="+mj-lt"/>
                <a:cs typeface="Arial" pitchFamily="34" charset="0"/>
              </a:rPr>
              <a:t>A DISCIPLINA...</a:t>
            </a:r>
            <a:endParaRPr lang="pt-BR" sz="3200" b="1" dirty="0">
              <a:solidFill>
                <a:schemeClr val="bg1"/>
              </a:solidFill>
              <a:latin typeface="+mj-lt"/>
              <a:cs typeface="Arial" pitchFamily="34" charset="0"/>
            </a:endParaRPr>
          </a:p>
        </p:txBody>
      </p:sp>
      <p:sp>
        <p:nvSpPr>
          <p:cNvPr id="12" name="Retângulo 11"/>
          <p:cNvSpPr/>
          <p:nvPr/>
        </p:nvSpPr>
        <p:spPr>
          <a:xfrm>
            <a:off x="5016" y="15240"/>
            <a:ext cx="4688904" cy="369332"/>
          </a:xfrm>
          <a:prstGeom prst="rect">
            <a:avLst/>
          </a:prstGeom>
        </p:spPr>
        <p:txBody>
          <a:bodyPr wrap="square">
            <a:spAutoFit/>
          </a:bodyPr>
          <a:lstStyle/>
          <a:p>
            <a:pPr fontAlgn="auto">
              <a:spcAft>
                <a:spcPts val="0"/>
              </a:spcAft>
              <a:defRPr/>
            </a:pPr>
            <a:r>
              <a:rPr lang="pt-BR" b="1" dirty="0" smtClean="0">
                <a:solidFill>
                  <a:schemeClr val="bg1"/>
                </a:solidFill>
                <a:effectLst>
                  <a:outerShdw blurRad="38100" dist="38100" dir="2700000" algn="tl">
                    <a:srgbClr val="000000">
                      <a:alpha val="43137"/>
                    </a:srgbClr>
                  </a:outerShdw>
                </a:effectLst>
                <a:cs typeface="Arial" pitchFamily="34" charset="0"/>
              </a:rPr>
              <a:t>GST 1229 – TEORIA DOS JOGOS</a:t>
            </a:r>
            <a:endParaRPr lang="pt-BR" b="1" dirty="0">
              <a:solidFill>
                <a:schemeClr val="bg1"/>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 xmlns:p14="http://schemas.microsoft.com/office/powerpoint/2010/main" val="530822199"/>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738188" y="1545431"/>
            <a:ext cx="4841875" cy="369332"/>
          </a:xfrm>
          <a:prstGeom prst="rect">
            <a:avLst/>
          </a:prstGeom>
        </p:spPr>
        <p:txBody>
          <a:bodyPr>
            <a:spAutoFit/>
          </a:bodyPr>
          <a:lstStyle/>
          <a:p>
            <a:pPr algn="l">
              <a:spcBef>
                <a:spcPct val="20000"/>
              </a:spcBef>
              <a:buClr>
                <a:srgbClr val="2B4475"/>
              </a:buClr>
              <a:buFontTx/>
              <a:buNone/>
              <a:defRPr/>
            </a:pPr>
            <a:r>
              <a:rPr lang="pt-BR" sz="1800" b="1" kern="0" dirty="0">
                <a:solidFill>
                  <a:srgbClr val="2B4475"/>
                </a:solidFill>
                <a:effectLst>
                  <a:outerShdw blurRad="38100" dist="38100" dir="2700000" algn="tl">
                    <a:srgbClr val="000000">
                      <a:alpha val="43137"/>
                    </a:srgbClr>
                  </a:outerShdw>
                </a:effectLst>
                <a:cs typeface="Arial" pitchFamily="34" charset="0"/>
              </a:rPr>
              <a:t>Prof. Adm. </a:t>
            </a:r>
            <a:r>
              <a:rPr lang="pt-BR" sz="1800" b="1" i="1" kern="0" dirty="0">
                <a:solidFill>
                  <a:srgbClr val="2B4475"/>
                </a:solidFill>
                <a:effectLst>
                  <a:outerShdw blurRad="38100" dist="38100" dir="2700000" algn="tl">
                    <a:srgbClr val="000000">
                      <a:alpha val="43137"/>
                    </a:srgbClr>
                  </a:outerShdw>
                </a:effectLst>
                <a:cs typeface="Arial" pitchFamily="34" charset="0"/>
              </a:rPr>
              <a:t>Msc</a:t>
            </a:r>
            <a:r>
              <a:rPr lang="pt-BR" sz="1800" b="1" kern="0" dirty="0">
                <a:solidFill>
                  <a:srgbClr val="2B4475"/>
                </a:solidFill>
                <a:effectLst>
                  <a:outerShdw blurRad="38100" dist="38100" dir="2700000" algn="tl">
                    <a:srgbClr val="000000">
                      <a:alpha val="43137"/>
                    </a:srgbClr>
                  </a:outerShdw>
                </a:effectLst>
                <a:cs typeface="Arial" pitchFamily="34" charset="0"/>
              </a:rPr>
              <a:t>. Luiz Cláudio Brites Lobato</a:t>
            </a:r>
          </a:p>
        </p:txBody>
      </p:sp>
      <p:sp>
        <p:nvSpPr>
          <p:cNvPr id="10" name="Retângulo 9"/>
          <p:cNvSpPr/>
          <p:nvPr/>
        </p:nvSpPr>
        <p:spPr>
          <a:xfrm>
            <a:off x="4762501" y="411956"/>
            <a:ext cx="3786742" cy="1323439"/>
          </a:xfrm>
          <a:prstGeom prst="rect">
            <a:avLst/>
          </a:prstGeom>
        </p:spPr>
        <p:txBody>
          <a:bodyPr wrap="none">
            <a:spAutoFit/>
          </a:bodyPr>
          <a:lstStyle/>
          <a:p>
            <a:pPr>
              <a:buFontTx/>
              <a:buNone/>
              <a:defRPr/>
            </a:pPr>
            <a:r>
              <a:rPr lang="pt-BR" sz="8000" b="1" dirty="0">
                <a:solidFill>
                  <a:srgbClr val="C00000"/>
                </a:solidFill>
                <a:effectLst>
                  <a:outerShdw blurRad="38100" dist="38100" dir="2700000" algn="tl">
                    <a:srgbClr val="000000">
                      <a:alpha val="43137"/>
                    </a:srgbClr>
                  </a:outerShdw>
                </a:effectLst>
              </a:rPr>
              <a:t>AULA 01</a:t>
            </a:r>
            <a:endParaRPr lang="pt-BR" sz="8000" dirty="0">
              <a:solidFill>
                <a:srgbClr val="C00000"/>
              </a:solidFill>
            </a:endParaRPr>
          </a:p>
        </p:txBody>
      </p:sp>
      <p:pic>
        <p:nvPicPr>
          <p:cNvPr id="15366" name="Picture 2" descr="http://servicosweb.cnpq.br/wspessoa/servletrecuperafoto?tipo=1&amp;id=K4755251Z8"/>
          <p:cNvPicPr>
            <a:picLocks noChangeAspect="1" noChangeArrowheads="1"/>
          </p:cNvPicPr>
          <p:nvPr/>
        </p:nvPicPr>
        <p:blipFill>
          <a:blip r:embed="rId2"/>
          <a:srcRect/>
          <a:stretch>
            <a:fillRect/>
          </a:stretch>
        </p:blipFill>
        <p:spPr bwMode="auto">
          <a:xfrm>
            <a:off x="38100" y="1416844"/>
            <a:ext cx="717550" cy="392906"/>
          </a:xfrm>
          <a:prstGeom prst="rect">
            <a:avLst/>
          </a:prstGeom>
          <a:noFill/>
          <a:ln w="9525">
            <a:noFill/>
            <a:miter lim="800000"/>
            <a:headEnd/>
            <a:tailEnd/>
          </a:ln>
        </p:spPr>
      </p:pic>
      <p:pic>
        <p:nvPicPr>
          <p:cNvPr id="12" name="Picture 2" descr="Imagem relacionada"/>
          <p:cNvPicPr>
            <a:picLocks noChangeAspect="1" noChangeArrowheads="1"/>
          </p:cNvPicPr>
          <p:nvPr/>
        </p:nvPicPr>
        <p:blipFill>
          <a:blip r:embed="rId3"/>
          <a:srcRect/>
          <a:stretch>
            <a:fillRect/>
          </a:stretch>
        </p:blipFill>
        <p:spPr bwMode="auto">
          <a:xfrm>
            <a:off x="5814061" y="2193235"/>
            <a:ext cx="3198436" cy="2118965"/>
          </a:xfrm>
          <a:prstGeom prst="rect">
            <a:avLst/>
          </a:prstGeom>
          <a:noFill/>
        </p:spPr>
      </p:pic>
      <p:pic>
        <p:nvPicPr>
          <p:cNvPr id="13" name="Picture 3"/>
          <p:cNvPicPr>
            <a:picLocks noChangeAspect="1" noChangeArrowheads="1"/>
          </p:cNvPicPr>
          <p:nvPr/>
        </p:nvPicPr>
        <p:blipFill>
          <a:blip r:embed="rId4"/>
          <a:srcRect/>
          <a:stretch>
            <a:fillRect/>
          </a:stretch>
        </p:blipFill>
        <p:spPr bwMode="auto">
          <a:xfrm>
            <a:off x="2826068" y="2284095"/>
            <a:ext cx="1457325" cy="962025"/>
          </a:xfrm>
          <a:prstGeom prst="rect">
            <a:avLst/>
          </a:prstGeom>
          <a:noFill/>
          <a:ln w="9525">
            <a:noFill/>
            <a:miter lim="800000"/>
            <a:headEnd/>
            <a:tailEnd/>
          </a:ln>
        </p:spPr>
      </p:pic>
      <p:pic>
        <p:nvPicPr>
          <p:cNvPr id="14" name="Picture 5"/>
          <p:cNvPicPr>
            <a:picLocks noChangeAspect="1" noChangeArrowheads="1"/>
          </p:cNvPicPr>
          <p:nvPr/>
        </p:nvPicPr>
        <p:blipFill>
          <a:blip r:embed="rId5"/>
          <a:srcRect/>
          <a:stretch>
            <a:fillRect/>
          </a:stretch>
        </p:blipFill>
        <p:spPr bwMode="auto">
          <a:xfrm>
            <a:off x="1480185" y="2284572"/>
            <a:ext cx="1276350" cy="952500"/>
          </a:xfrm>
          <a:prstGeom prst="rect">
            <a:avLst/>
          </a:prstGeom>
          <a:noFill/>
          <a:ln w="9525">
            <a:noFill/>
            <a:miter lim="800000"/>
            <a:headEnd/>
            <a:tailEnd/>
          </a:ln>
        </p:spPr>
      </p:pic>
      <p:sp>
        <p:nvSpPr>
          <p:cNvPr id="15" name="Título 1"/>
          <p:cNvSpPr txBox="1">
            <a:spLocks/>
          </p:cNvSpPr>
          <p:nvPr/>
        </p:nvSpPr>
        <p:spPr>
          <a:xfrm>
            <a:off x="121920" y="1869282"/>
            <a:ext cx="5724525" cy="477678"/>
          </a:xfrm>
          <a:prstGeom prst="rect">
            <a:avLst/>
          </a:prstGeom>
        </p:spPr>
        <p:txBody>
          <a:bodyPr/>
          <a:lstStyle/>
          <a:p>
            <a:pPr algn="ctr" fontAlgn="auto">
              <a:spcAft>
                <a:spcPts val="0"/>
              </a:spcAft>
              <a:buClrTx/>
              <a:buSzTx/>
              <a:buFontTx/>
              <a:buNone/>
              <a:defRPr/>
            </a:pPr>
            <a:r>
              <a:rPr lang="pt-BR" sz="2800" b="1" dirty="0" smtClean="0">
                <a:solidFill>
                  <a:schemeClr val="tx2"/>
                </a:solidFill>
                <a:effectLst>
                  <a:outerShdw blurRad="38100" dist="38100" dir="2700000" algn="tl">
                    <a:srgbClr val="000000">
                      <a:alpha val="43137"/>
                    </a:srgbClr>
                  </a:outerShdw>
                </a:effectLst>
              </a:rPr>
              <a:t>GST1229 – Teoria dos Jogos</a:t>
            </a:r>
            <a:endParaRPr lang="pt-BR" sz="2800" b="1" dirty="0">
              <a:solidFill>
                <a:schemeClr val="tx2"/>
              </a:solidFill>
              <a:effectLst>
                <a:outerShdw blurRad="38100" dist="38100" dir="2700000" algn="tl">
                  <a:srgbClr val="000000">
                    <a:alpha val="43137"/>
                  </a:srgbClr>
                </a:outerShdw>
              </a:effectLst>
            </a:endParaRPr>
          </a:p>
        </p:txBody>
      </p:sp>
      <p:pic>
        <p:nvPicPr>
          <p:cNvPr id="16" name="Picture 2"/>
          <p:cNvPicPr>
            <a:picLocks noChangeAspect="1" noChangeArrowheads="1"/>
          </p:cNvPicPr>
          <p:nvPr/>
        </p:nvPicPr>
        <p:blipFill>
          <a:blip r:embed="rId6"/>
          <a:srcRect/>
          <a:stretch>
            <a:fillRect/>
          </a:stretch>
        </p:blipFill>
        <p:spPr bwMode="auto">
          <a:xfrm>
            <a:off x="4283393" y="2352675"/>
            <a:ext cx="952500" cy="923925"/>
          </a:xfrm>
          <a:prstGeom prst="rect">
            <a:avLst/>
          </a:prstGeom>
          <a:noFill/>
          <a:ln w="9525">
            <a:noFill/>
            <a:miter lim="800000"/>
            <a:headEnd/>
            <a:tailEnd/>
          </a:ln>
        </p:spPr>
      </p:pic>
      <p:pic>
        <p:nvPicPr>
          <p:cNvPr id="17" name="Picture 4"/>
          <p:cNvPicPr>
            <a:picLocks noChangeAspect="1" noChangeArrowheads="1"/>
          </p:cNvPicPr>
          <p:nvPr/>
        </p:nvPicPr>
        <p:blipFill>
          <a:blip r:embed="rId7"/>
          <a:srcRect/>
          <a:stretch>
            <a:fillRect/>
          </a:stretch>
        </p:blipFill>
        <p:spPr bwMode="auto">
          <a:xfrm>
            <a:off x="4540630" y="3275172"/>
            <a:ext cx="828675" cy="1047750"/>
          </a:xfrm>
          <a:prstGeom prst="rect">
            <a:avLst/>
          </a:prstGeom>
          <a:noFill/>
          <a:ln w="9525">
            <a:noFill/>
            <a:miter lim="800000"/>
            <a:headEnd/>
            <a:tailEnd/>
          </a:ln>
        </p:spPr>
      </p:pic>
      <p:pic>
        <p:nvPicPr>
          <p:cNvPr id="18" name="Picture 6"/>
          <p:cNvPicPr>
            <a:picLocks noChangeAspect="1" noChangeArrowheads="1"/>
          </p:cNvPicPr>
          <p:nvPr/>
        </p:nvPicPr>
        <p:blipFill>
          <a:blip r:embed="rId8"/>
          <a:srcRect/>
          <a:stretch>
            <a:fillRect/>
          </a:stretch>
        </p:blipFill>
        <p:spPr bwMode="auto">
          <a:xfrm>
            <a:off x="3214688" y="3151823"/>
            <a:ext cx="1247775" cy="1143000"/>
          </a:xfrm>
          <a:prstGeom prst="rect">
            <a:avLst/>
          </a:prstGeom>
          <a:noFill/>
          <a:ln w="9525">
            <a:noFill/>
            <a:miter lim="800000"/>
            <a:headEnd/>
            <a:tailEnd/>
          </a:ln>
        </p:spPr>
      </p:pic>
      <p:pic>
        <p:nvPicPr>
          <p:cNvPr id="19" name="Picture 7"/>
          <p:cNvPicPr>
            <a:picLocks noChangeAspect="1" noChangeArrowheads="1"/>
          </p:cNvPicPr>
          <p:nvPr/>
        </p:nvPicPr>
        <p:blipFill>
          <a:blip r:embed="rId9"/>
          <a:srcRect/>
          <a:stretch>
            <a:fillRect/>
          </a:stretch>
        </p:blipFill>
        <p:spPr bwMode="auto">
          <a:xfrm>
            <a:off x="1441133" y="3300525"/>
            <a:ext cx="1095375" cy="1000125"/>
          </a:xfrm>
          <a:prstGeom prst="rect">
            <a:avLst/>
          </a:prstGeom>
          <a:noFill/>
          <a:ln w="9525">
            <a:noFill/>
            <a:miter lim="800000"/>
            <a:headEnd/>
            <a:tailEnd/>
          </a:ln>
        </p:spPr>
      </p:pic>
      <p:pic>
        <p:nvPicPr>
          <p:cNvPr id="20" name="Picture 8"/>
          <p:cNvPicPr>
            <a:picLocks noChangeAspect="1" noChangeArrowheads="1"/>
          </p:cNvPicPr>
          <p:nvPr/>
        </p:nvPicPr>
        <p:blipFill>
          <a:blip r:embed="rId10"/>
          <a:srcRect/>
          <a:stretch>
            <a:fillRect/>
          </a:stretch>
        </p:blipFill>
        <p:spPr bwMode="auto">
          <a:xfrm>
            <a:off x="122873" y="3423285"/>
            <a:ext cx="1285875" cy="981075"/>
          </a:xfrm>
          <a:prstGeom prst="rect">
            <a:avLst/>
          </a:prstGeom>
          <a:noFill/>
          <a:ln w="9525">
            <a:noFill/>
            <a:miter lim="800000"/>
            <a:headEnd/>
            <a:tailEnd/>
          </a:ln>
        </p:spPr>
      </p:pic>
      <p:pic>
        <p:nvPicPr>
          <p:cNvPr id="21" name="Picture 9"/>
          <p:cNvPicPr>
            <a:picLocks noChangeAspect="1" noChangeArrowheads="1"/>
          </p:cNvPicPr>
          <p:nvPr/>
        </p:nvPicPr>
        <p:blipFill>
          <a:blip r:embed="rId11"/>
          <a:srcRect/>
          <a:stretch>
            <a:fillRect/>
          </a:stretch>
        </p:blipFill>
        <p:spPr bwMode="auto">
          <a:xfrm>
            <a:off x="2521268" y="3228023"/>
            <a:ext cx="809625" cy="1028700"/>
          </a:xfrm>
          <a:prstGeom prst="rect">
            <a:avLst/>
          </a:prstGeom>
          <a:noFill/>
          <a:ln w="9525">
            <a:noFill/>
            <a:miter lim="800000"/>
            <a:headEnd/>
            <a:tailEnd/>
          </a:ln>
        </p:spPr>
      </p:pic>
      <p:pic>
        <p:nvPicPr>
          <p:cNvPr id="22" name="Picture 10"/>
          <p:cNvPicPr>
            <a:picLocks noChangeAspect="1" noChangeArrowheads="1"/>
          </p:cNvPicPr>
          <p:nvPr/>
        </p:nvPicPr>
        <p:blipFill>
          <a:blip r:embed="rId12"/>
          <a:srcRect/>
          <a:stretch>
            <a:fillRect/>
          </a:stretch>
        </p:blipFill>
        <p:spPr bwMode="auto">
          <a:xfrm>
            <a:off x="142875" y="2301240"/>
            <a:ext cx="1314450" cy="10763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6647</TotalTime>
  <Words>5352</Words>
  <Application>Microsoft Office PowerPoint</Application>
  <PresentationFormat>Apresentação na tela (16:9)</PresentationFormat>
  <Paragraphs>572</Paragraphs>
  <Slides>62</Slides>
  <Notes>0</Notes>
  <HiddenSlides>0</HiddenSlides>
  <MMClips>0</MMClips>
  <ScaleCrop>false</ScaleCrop>
  <HeadingPairs>
    <vt:vector size="4" baseType="variant">
      <vt:variant>
        <vt:lpstr>Tema</vt:lpstr>
      </vt:variant>
      <vt:variant>
        <vt:i4>1</vt:i4>
      </vt:variant>
      <vt:variant>
        <vt:lpstr>Títulos de slides</vt:lpstr>
      </vt:variant>
      <vt:variant>
        <vt:i4>62</vt:i4>
      </vt:variant>
    </vt:vector>
  </HeadingPairs>
  <TitlesOfParts>
    <vt:vector size="63" baseType="lpstr">
      <vt:lpstr>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vector>
  </TitlesOfParts>
  <Company>Estácio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Luís Rodrigues</dc:creator>
  <cp:lastModifiedBy>maq</cp:lastModifiedBy>
  <cp:revision>458</cp:revision>
  <dcterms:created xsi:type="dcterms:W3CDTF">2014-11-17T17:44:06Z</dcterms:created>
  <dcterms:modified xsi:type="dcterms:W3CDTF">2018-09-07T20:35:43Z</dcterms:modified>
</cp:coreProperties>
</file>