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682" r:id="rId2"/>
  </p:sldMasterIdLst>
  <p:notesMasterIdLst>
    <p:notesMasterId r:id="rId70"/>
  </p:notesMasterIdLst>
  <p:handoutMasterIdLst>
    <p:handoutMasterId r:id="rId71"/>
  </p:handoutMasterIdLst>
  <p:sldIdLst>
    <p:sldId id="421" r:id="rId3"/>
    <p:sldId id="445" r:id="rId4"/>
    <p:sldId id="446" r:id="rId5"/>
    <p:sldId id="447" r:id="rId6"/>
    <p:sldId id="448" r:id="rId7"/>
    <p:sldId id="257" r:id="rId8"/>
    <p:sldId id="259" r:id="rId9"/>
    <p:sldId id="422" r:id="rId10"/>
    <p:sldId id="262" r:id="rId11"/>
    <p:sldId id="423" r:id="rId12"/>
    <p:sldId id="424" r:id="rId13"/>
    <p:sldId id="425" r:id="rId14"/>
    <p:sldId id="428" r:id="rId15"/>
    <p:sldId id="426" r:id="rId16"/>
    <p:sldId id="449" r:id="rId17"/>
    <p:sldId id="427" r:id="rId18"/>
    <p:sldId id="429" r:id="rId19"/>
    <p:sldId id="430" r:id="rId20"/>
    <p:sldId id="433" r:id="rId21"/>
    <p:sldId id="434" r:id="rId22"/>
    <p:sldId id="435" r:id="rId23"/>
    <p:sldId id="431" r:id="rId24"/>
    <p:sldId id="443" r:id="rId25"/>
    <p:sldId id="432" r:id="rId26"/>
    <p:sldId id="355" r:id="rId27"/>
    <p:sldId id="436" r:id="rId28"/>
    <p:sldId id="437" r:id="rId29"/>
    <p:sldId id="438" r:id="rId30"/>
    <p:sldId id="439" r:id="rId31"/>
    <p:sldId id="441" r:id="rId32"/>
    <p:sldId id="442" r:id="rId33"/>
    <p:sldId id="440" r:id="rId34"/>
    <p:sldId id="459" r:id="rId35"/>
    <p:sldId id="450" r:id="rId36"/>
    <p:sldId id="461" r:id="rId37"/>
    <p:sldId id="451" r:id="rId38"/>
    <p:sldId id="462" r:id="rId39"/>
    <p:sldId id="452" r:id="rId40"/>
    <p:sldId id="463" r:id="rId41"/>
    <p:sldId id="453" r:id="rId42"/>
    <p:sldId id="454" r:id="rId43"/>
    <p:sldId id="464" r:id="rId44"/>
    <p:sldId id="466" r:id="rId45"/>
    <p:sldId id="467" r:id="rId46"/>
    <p:sldId id="455" r:id="rId47"/>
    <p:sldId id="468" r:id="rId48"/>
    <p:sldId id="469" r:id="rId49"/>
    <p:sldId id="465" r:id="rId50"/>
    <p:sldId id="470" r:id="rId51"/>
    <p:sldId id="458" r:id="rId52"/>
    <p:sldId id="472" r:id="rId53"/>
    <p:sldId id="473" r:id="rId54"/>
    <p:sldId id="474" r:id="rId55"/>
    <p:sldId id="475" r:id="rId56"/>
    <p:sldId id="476" r:id="rId57"/>
    <p:sldId id="478" r:id="rId58"/>
    <p:sldId id="479" r:id="rId59"/>
    <p:sldId id="480" r:id="rId60"/>
    <p:sldId id="477" r:id="rId61"/>
    <p:sldId id="471" r:id="rId62"/>
    <p:sldId id="481" r:id="rId63"/>
    <p:sldId id="457" r:id="rId64"/>
    <p:sldId id="482" r:id="rId65"/>
    <p:sldId id="456" r:id="rId66"/>
    <p:sldId id="460" r:id="rId67"/>
    <p:sldId id="420" r:id="rId68"/>
    <p:sldId id="444" r:id="rId6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50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" Type="http://schemas.openxmlformats.org/officeDocument/2006/relationships/slide" Target="slides/slide5.xml"/><Relationship Id="rId71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6E824-D66E-4114-9144-099A3C0E226C}" type="datetimeFigureOut">
              <a:rPr lang="pt-BR" smtClean="0"/>
              <a:pPr/>
              <a:t>25/02/2018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5D57D-FD2A-401C-B78A-912CDD4F7B4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5EC104-039D-4D3B-9F0B-711435A3A496}" type="datetimeFigureOut">
              <a:rPr lang="pt-BR" smtClean="0"/>
              <a:pPr/>
              <a:t>25/02/2018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70FFAE-0031-4AD0-BFFE-F029804EE3E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891920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8A13E-1325-406C-9484-9B93370CE20F}" type="slidenum">
              <a:rPr lang="pt-BR" smtClean="0">
                <a:solidFill>
                  <a:prstClr val="black"/>
                </a:solidFill>
              </a:rPr>
              <a:pPr/>
              <a:t>6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8542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8A13E-1325-406C-9484-9B93370CE20F}" type="slidenum">
              <a:rPr lang="pt-BR" smtClean="0">
                <a:solidFill>
                  <a:prstClr val="black"/>
                </a:solidFill>
              </a:rPr>
              <a:pPr/>
              <a:t>66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7672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ão 20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52" y="1371"/>
            <a:ext cx="9157252" cy="6856629"/>
          </a:xfrm>
          <a:prstGeom prst="rect">
            <a:avLst/>
          </a:prstGeom>
        </p:spPr>
      </p:pic>
      <p:sp>
        <p:nvSpPr>
          <p:cNvPr id="8" name="Retângulo 7"/>
          <p:cNvSpPr/>
          <p:nvPr userDrawn="1"/>
        </p:nvSpPr>
        <p:spPr>
          <a:xfrm>
            <a:off x="-13252" y="3933056"/>
            <a:ext cx="9157252" cy="1944216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50312"/>
            <a:ext cx="4499992" cy="1586293"/>
          </a:xfrm>
          <a:prstGeom prst="rect">
            <a:avLst/>
          </a:prstGeom>
        </p:spPr>
      </p:pic>
      <p:sp>
        <p:nvSpPr>
          <p:cNvPr id="6" name="Pentágono 5"/>
          <p:cNvSpPr/>
          <p:nvPr userDrawn="1"/>
        </p:nvSpPr>
        <p:spPr>
          <a:xfrm flipV="1">
            <a:off x="0" y="2447176"/>
            <a:ext cx="5580112" cy="45719"/>
          </a:xfrm>
          <a:prstGeom prst="homePlate">
            <a:avLst/>
          </a:prstGeom>
          <a:solidFill>
            <a:srgbClr val="06334E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chemeClr val="tx2">
                    <a:lumMod val="75000"/>
                  </a:schemeClr>
                </a:solidFill>
              </a:ln>
            </a:endParaRPr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151" y="2087613"/>
            <a:ext cx="3206528" cy="7621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028830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D610-75DC-4717-BD2D-4828D836AD84}" type="datetimeFigureOut">
              <a:rPr lang="pt-BR" smtClean="0"/>
              <a:pPr/>
              <a:t>25/02/2018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8E66D-30D9-46B8-A398-D91BEC0CF21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D610-75DC-4717-BD2D-4828D836AD84}" type="datetimeFigureOut">
              <a:rPr lang="pt-BR" smtClean="0"/>
              <a:pPr/>
              <a:t>25/02/2018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8E66D-30D9-46B8-A398-D91BEC0CF21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D610-75DC-4717-BD2D-4828D836AD84}" type="datetimeFigureOut">
              <a:rPr lang="pt-BR" smtClean="0"/>
              <a:pPr/>
              <a:t>25/02/2018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8E66D-30D9-46B8-A398-D91BEC0CF21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D610-75DC-4717-BD2D-4828D836AD84}" type="datetimeFigureOut">
              <a:rPr lang="pt-BR" smtClean="0"/>
              <a:pPr/>
              <a:t>25/02/2018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8E66D-30D9-46B8-A398-D91BEC0CF21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D610-75DC-4717-BD2D-4828D836AD84}" type="datetimeFigureOut">
              <a:rPr lang="pt-BR" smtClean="0"/>
              <a:pPr/>
              <a:t>25/02/2018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8E66D-30D9-46B8-A398-D91BEC0CF21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D610-75DC-4717-BD2D-4828D836AD84}" type="datetimeFigureOut">
              <a:rPr lang="pt-BR" smtClean="0"/>
              <a:pPr/>
              <a:t>25/02/2018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8E66D-30D9-46B8-A398-D91BEC0CF21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D610-75DC-4717-BD2D-4828D836AD84}" type="datetimeFigureOut">
              <a:rPr lang="pt-BR" smtClean="0"/>
              <a:pPr/>
              <a:t>25/02/2018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8E66D-30D9-46B8-A398-D91BEC0CF21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ão 2020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128" y="323708"/>
            <a:ext cx="2014415" cy="478805"/>
          </a:xfrm>
          <a:prstGeom prst="rect">
            <a:avLst/>
          </a:prstGeom>
        </p:spPr>
      </p:pic>
      <p:sp>
        <p:nvSpPr>
          <p:cNvPr id="13" name="Retângulo 12"/>
          <p:cNvSpPr/>
          <p:nvPr userDrawn="1"/>
        </p:nvSpPr>
        <p:spPr>
          <a:xfrm>
            <a:off x="-20140" y="13094"/>
            <a:ext cx="6328984" cy="1008112"/>
          </a:xfrm>
          <a:prstGeom prst="rect">
            <a:avLst/>
          </a:prstGeom>
          <a:solidFill>
            <a:srgbClr val="083E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/>
          <p:cNvSpPr/>
          <p:nvPr userDrawn="1"/>
        </p:nvSpPr>
        <p:spPr>
          <a:xfrm>
            <a:off x="6325657" y="13094"/>
            <a:ext cx="196385" cy="1008112"/>
          </a:xfrm>
          <a:prstGeom prst="rect">
            <a:avLst/>
          </a:prstGeom>
          <a:solidFill>
            <a:srgbClr val="B0E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 userDrawn="1"/>
        </p:nvSpPr>
        <p:spPr>
          <a:xfrm>
            <a:off x="6538681" y="13094"/>
            <a:ext cx="196385" cy="1008112"/>
          </a:xfrm>
          <a:prstGeom prst="rect">
            <a:avLst/>
          </a:prstGeom>
          <a:solidFill>
            <a:srgbClr val="83B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 userDrawn="1"/>
        </p:nvSpPr>
        <p:spPr>
          <a:xfrm>
            <a:off x="6751879" y="13094"/>
            <a:ext cx="196385" cy="1008112"/>
          </a:xfrm>
          <a:prstGeom prst="rect">
            <a:avLst/>
          </a:prstGeom>
          <a:solidFill>
            <a:srgbClr val="30A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2060"/>
            <a:ext cx="9144000" cy="1704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366224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ão 2020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52" y="685"/>
            <a:ext cx="9157252" cy="685662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485" y="2347766"/>
            <a:ext cx="3337139" cy="793202"/>
          </a:xfrm>
          <a:prstGeom prst="rect">
            <a:avLst/>
          </a:prstGeom>
        </p:spPr>
      </p:pic>
      <p:sp>
        <p:nvSpPr>
          <p:cNvPr id="12" name="CaixaDeTexto 11"/>
          <p:cNvSpPr txBox="1"/>
          <p:nvPr userDrawn="1"/>
        </p:nvSpPr>
        <p:spPr>
          <a:xfrm>
            <a:off x="459099" y="2346946"/>
            <a:ext cx="3663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6334E"/>
                </a:solidFill>
                <a:latin typeface="+mn-lt"/>
                <a:cs typeface="Arial" panose="020B0604020202020204" pitchFamily="34" charset="0"/>
              </a:rPr>
              <a:t>Obrigado!</a:t>
            </a:r>
          </a:p>
        </p:txBody>
      </p:sp>
    </p:spTree>
    <p:extLst>
      <p:ext uri="{BB962C8B-B14F-4D97-AF65-F5344CB8AC3E}">
        <p14:creationId xmlns="" xmlns:p14="http://schemas.microsoft.com/office/powerpoint/2010/main" val="4840658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pt-BR" smtClean="0">
                <a:solidFill>
                  <a:srgbClr val="000000"/>
                </a:solidFill>
              </a:rPr>
              <a:t>Prof. Msc. Roberson Baggio</a:t>
            </a:r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7714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4259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6513" y="6553200"/>
            <a:ext cx="725328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Prof. Msc. Roberson Baggio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105896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D610-75DC-4717-BD2D-4828D836AD84}" type="datetimeFigureOut">
              <a:rPr lang="pt-BR" smtClean="0"/>
              <a:pPr/>
              <a:t>25/02/2018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8E66D-30D9-46B8-A398-D91BEC0CF21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D610-75DC-4717-BD2D-4828D836AD84}" type="datetimeFigureOut">
              <a:rPr lang="pt-BR" smtClean="0"/>
              <a:pPr/>
              <a:t>25/02/2018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8E66D-30D9-46B8-A398-D91BEC0CF21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D610-75DC-4717-BD2D-4828D836AD84}" type="datetimeFigureOut">
              <a:rPr lang="pt-BR" smtClean="0"/>
              <a:pPr/>
              <a:t>25/02/2018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8E66D-30D9-46B8-A398-D91BEC0CF21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D610-75DC-4717-BD2D-4828D836AD84}" type="datetimeFigureOut">
              <a:rPr lang="pt-BR" smtClean="0"/>
              <a:pPr/>
              <a:t>25/02/2018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8E66D-30D9-46B8-A398-D91BEC0CF21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77446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6D610-75DC-4717-BD2D-4828D836AD84}" type="datetimeFigureOut">
              <a:rPr lang="pt-BR" smtClean="0"/>
              <a:pPr/>
              <a:t>25/02/2018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8E66D-30D9-46B8-A398-D91BEC0CF21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1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1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1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41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44.jpe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luizlobato0101@gmail.com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hyperlink" Target="http://www.normaslegais.com.br/legislacao/portaria-inter-mf-mps-19-2014.htm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ormaslegais.com.br/legislacao/Portaria-interm-mtps-mf-1-2016.htm" TargetMode="External"/><Relationship Id="rId5" Type="http://schemas.openxmlformats.org/officeDocument/2006/relationships/hyperlink" Target="http://www.normaslegais.com.br/legislacao/portaria-mf-8-2017.htm" TargetMode="External"/><Relationship Id="rId4" Type="http://schemas.openxmlformats.org/officeDocument/2006/relationships/hyperlink" Target="http://www.normaslegais.com.br/legislacao/Portaria-mf-15-2018.ht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luizlobato0101.com.br/QUASEMILALUNO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jpeg"/><Relationship Id="rId4" Type="http://schemas.openxmlformats.org/officeDocument/2006/relationships/image" Target="../media/image6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50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50.png"/><Relationship Id="rId7" Type="http://schemas.openxmlformats.org/officeDocument/2006/relationships/image" Target="../media/image70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1.png"/><Relationship Id="rId9" Type="http://schemas.openxmlformats.org/officeDocument/2006/relationships/image" Target="../media/image72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6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mailto:luizlobato0101@gmail.com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 bwMode="auto">
          <a:xfrm>
            <a:off x="35496" y="2708920"/>
            <a:ext cx="83518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GST1141 </a:t>
            </a:r>
            <a:endParaRPr lang="pt-B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/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ROTINAS DE ADMINISTRAÇÃO DE PESSOAL</a:t>
            </a:r>
            <a:endParaRPr lang="pt-B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-36512" y="5292497"/>
            <a:ext cx="9037637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32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3200" b="1" i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32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789040"/>
            <a:ext cx="1908728" cy="1522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861048"/>
            <a:ext cx="1656184" cy="144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http://www.cidadedeparanavai.com.br/img/layout/vale-transpor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3754949"/>
            <a:ext cx="1691680" cy="1834291"/>
          </a:xfrm>
          <a:prstGeom prst="rect">
            <a:avLst/>
          </a:prstGeom>
          <a:noFill/>
        </p:spPr>
      </p:pic>
      <p:pic>
        <p:nvPicPr>
          <p:cNvPr id="10" name="Picture 9" descr="http://blog.opovo.com.br/correiotrabalhista/wp-content/uploads/sites/18/2013/08/esocial-1374759873.png?c1c24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807412"/>
            <a:ext cx="2016224" cy="15569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Image result for LIVR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5373216"/>
            <a:ext cx="3028950" cy="1127252"/>
          </a:xfrm>
          <a:prstGeom prst="rect">
            <a:avLst/>
          </a:prstGeom>
          <a:noFill/>
        </p:spPr>
      </p:pic>
      <p:pic>
        <p:nvPicPr>
          <p:cNvPr id="3" name="Picture 2" descr="Image result for LIVR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5373216"/>
            <a:ext cx="3028950" cy="1127252"/>
          </a:xfrm>
          <a:prstGeom prst="rect">
            <a:avLst/>
          </a:prstGeom>
          <a:noFill/>
        </p:spPr>
      </p:pic>
      <p:sp>
        <p:nvSpPr>
          <p:cNvPr id="4" name="Título 1"/>
          <p:cNvSpPr>
            <a:spLocks noGrp="1"/>
          </p:cNvSpPr>
          <p:nvPr>
            <p:ph type="title" idx="4294967295"/>
          </p:nvPr>
        </p:nvSpPr>
        <p:spPr>
          <a:xfrm>
            <a:off x="0" y="980728"/>
            <a:ext cx="3491880" cy="56197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pt-BR" sz="2400" b="1" dirty="0" smtClean="0">
                <a:solidFill>
                  <a:schemeClr val="tx2"/>
                </a:solidFill>
              </a:rPr>
              <a:t>REFERÊNCIAS:</a:t>
            </a:r>
            <a:endParaRPr lang="pt-BR" sz="2400" b="1" dirty="0">
              <a:solidFill>
                <a:schemeClr val="tx2"/>
              </a:solidFill>
            </a:endParaRPr>
          </a:p>
        </p:txBody>
      </p:sp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0" y="1340768"/>
            <a:ext cx="91440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Indicação do material didático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pt-BR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Aristeu de Oliveira, Manual de Prática Trabalhista, editora: Atlas, edição: 49, ano: 2014.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	capítulo: 2 Folha de Pagamento, 108 - Parte I,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	 capítulo: 12 Rescisão do Contrato de Trabalho, 510 - Parte I,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	 capítulo: 19 Multa Trabalhista, 699,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pt-B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Roni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pt-B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Genicolo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Garcia, Manual de Rotinas Trabalhistas, editora: Atlas, edição: 8, ano:2014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	 capítulo: 4 Suspensão e Interrupção do Contrato de Trabalho: Faltas. Licenças. Férias, 201,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	 capítulo: 8 Extinção do Contrato de Trabalho, 357,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endParaRPr lang="pt-BR" sz="1600" dirty="0" smtClean="0">
              <a:latin typeface="Calibri" pitchFamily="34" charset="0"/>
              <a:cs typeface="Calibri" pitchFamily="34" charset="0"/>
            </a:endParaRPr>
          </a:p>
          <a:p>
            <a:r>
              <a:rPr lang="pt-B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Bibliografia básica</a:t>
            </a:r>
          </a:p>
          <a:p>
            <a:endParaRPr lang="pt-BR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sz="1600" dirty="0" smtClean="0">
                <a:latin typeface="Calibri" pitchFamily="34" charset="0"/>
                <a:cs typeface="Calibri" pitchFamily="34" charset="0"/>
              </a:rPr>
              <a:t>FILHO, José Gomes Pacheco. KRUGER, Samuel. ESOCIAL: Modernidade na Prestação de Informações ao Governo Federal. São Paulo: Atlas, 2015.</a:t>
            </a:r>
          </a:p>
          <a:p>
            <a:pPr algn="just"/>
            <a:r>
              <a:rPr lang="pt-BR" sz="1600" dirty="0" smtClean="0">
                <a:latin typeface="Calibri" pitchFamily="34" charset="0"/>
                <a:cs typeface="Calibri" pitchFamily="34" charset="0"/>
              </a:rPr>
              <a:t>OLIVEIRA, Aristeu de. Cálculos Trabalhistas. 27.ed. São Paulo: Atlas, 2015.</a:t>
            </a:r>
          </a:p>
          <a:p>
            <a:pPr algn="just"/>
            <a:r>
              <a:rPr lang="pt-BR" sz="1600" dirty="0" smtClean="0">
                <a:latin typeface="Calibri" pitchFamily="34" charset="0"/>
                <a:cs typeface="Calibri" pitchFamily="34" charset="0"/>
              </a:rPr>
              <a:t>OLIVEIRA, Aristeu de. </a:t>
            </a:r>
            <a:r>
              <a:rPr lang="pt-BR" sz="1600" dirty="0" err="1" smtClean="0">
                <a:latin typeface="Calibri" pitchFamily="34" charset="0"/>
                <a:cs typeface="Calibri" pitchFamily="34" charset="0"/>
              </a:rPr>
              <a:t>eSOCIAL</a:t>
            </a:r>
            <a:r>
              <a:rPr lang="pt-BR" sz="1600" dirty="0" smtClean="0">
                <a:latin typeface="Calibri" pitchFamily="34" charset="0"/>
                <a:cs typeface="Calibri" pitchFamily="34" charset="0"/>
              </a:rPr>
              <a:t>: Sistema de Escrituração Digital das Obrigações Fiscais, Previdenciárias e Trabalhistas. São Paulo: Atlas, 2015.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8309" name="Picture 5" descr="https://catracalivre.com.br/wp-content/uploads/2010/01/livro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1" y="1196752"/>
            <a:ext cx="1691680" cy="1243510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71439" y="6617350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8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GESTÃO DE RECURSOS HUMANOS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GST1141 - Rotinas de Administração de Pessoal.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Image result for LIVR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5373216"/>
            <a:ext cx="3028950" cy="11272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860241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732127" cy="775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ítulo 1"/>
          <p:cNvSpPr>
            <a:spLocks noGrp="1"/>
          </p:cNvSpPr>
          <p:nvPr>
            <p:ph type="title" idx="4294967295"/>
          </p:nvPr>
        </p:nvSpPr>
        <p:spPr>
          <a:xfrm>
            <a:off x="755576" y="1138833"/>
            <a:ext cx="7560840" cy="56197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pt-BR" sz="3200" b="1" dirty="0" smtClean="0">
                <a:solidFill>
                  <a:schemeClr val="tx2"/>
                </a:solidFill>
              </a:rPr>
              <a:t>CONTEXTUALIZAÇÃO:</a:t>
            </a:r>
            <a:endParaRPr lang="pt-BR" sz="3200" b="1" dirty="0">
              <a:solidFill>
                <a:schemeClr val="tx2"/>
              </a:solidFill>
            </a:endParaRPr>
          </a:p>
        </p:txBody>
      </p:sp>
      <p:sp>
        <p:nvSpPr>
          <p:cNvPr id="97281" name="Rectangle 1"/>
          <p:cNvSpPr>
            <a:spLocks noChangeArrowheads="1"/>
          </p:cNvSpPr>
          <p:nvPr/>
        </p:nvSpPr>
        <p:spPr bwMode="auto">
          <a:xfrm>
            <a:off x="0" y="1692091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 organização industrial do trabalho foi gerada a partir de conflitos entre trabalhadores e patrões. Desde a Revolução Industrial, a normalização do trabalho tem sido feita pelo Estado, visando um equilíbrio de poder entre patrões e empregados. As relações do trabalho têm sofrido transformações ao longo do tempo, frutos de fatores como, crise econômica, globalização, desenvolvimento tecnológico, competição industrial, desemprego, etc.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Ocorrem duas formas para a adaptação da legislação trabalhista às necessidades atuais de mercado: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• Desregulamentação: eliminar a maior parte das leis que regulamentam o trabalho, que passariam e conter apenas princípios fundamentais norteadores dessas relações;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• Flexibilização: adaptação das normas trabalhistas às realidades sociais. 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5589240"/>
            <a:ext cx="1008112" cy="89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7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GESTÃO DE RECURSOS HUMANOS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GST1141 - Rotinas de Administração de Pessoal.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60241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877922" y="925442"/>
            <a:ext cx="1158573" cy="1135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71439" y="6624247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1942088"/>
            <a:ext cx="9144000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100" dirty="0" smtClean="0"/>
              <a:t>No Brasil a Legislação trabalhista tradicional e rígida.  Em 1998, primeiros passos para flexibilização, com a introdução dos seguintes institutos:</a:t>
            </a:r>
          </a:p>
          <a:p>
            <a:pPr algn="just"/>
            <a:endParaRPr lang="pt-BR" sz="2100" dirty="0" smtClean="0"/>
          </a:p>
          <a:p>
            <a:pPr algn="just"/>
            <a:r>
              <a:rPr lang="pt-BR" sz="2100" dirty="0" smtClean="0"/>
              <a:t>• Contrato por prazo determinado (Lei nº. 9.601/98)</a:t>
            </a:r>
          </a:p>
          <a:p>
            <a:pPr algn="just"/>
            <a:endParaRPr lang="pt-BR" sz="2100" dirty="0" smtClean="0"/>
          </a:p>
          <a:p>
            <a:pPr algn="just"/>
            <a:r>
              <a:rPr lang="pt-BR" sz="2100" dirty="0" smtClean="0"/>
              <a:t>• Banco de horas (Lei nº. 9.601/98 e Medida Provisória (MP) nº. 1.709/98)</a:t>
            </a:r>
          </a:p>
          <a:p>
            <a:pPr algn="just"/>
            <a:endParaRPr lang="pt-BR" sz="2100" dirty="0" smtClean="0"/>
          </a:p>
          <a:p>
            <a:pPr algn="just"/>
            <a:r>
              <a:rPr lang="pt-BR" sz="2100" dirty="0" smtClean="0"/>
              <a:t>• Contrato por tempo parcial (MP nº 1.709/98) e;</a:t>
            </a:r>
          </a:p>
          <a:p>
            <a:pPr algn="just"/>
            <a:endParaRPr lang="pt-BR" sz="2100" dirty="0" smtClean="0"/>
          </a:p>
          <a:p>
            <a:pPr algn="just"/>
            <a:r>
              <a:rPr lang="pt-BR" sz="2100" dirty="0" smtClean="0"/>
              <a:t>• Supressão do contrato de trabalho para participação do empregado em cursos ou programas de qualificação profissional (MP nº. 1.726/98)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5270313"/>
            <a:ext cx="1440160" cy="128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GESTÃO DE RECURSOS HUMANOS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GST1141 - Rotinas de Administração de Pessoal.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732127" cy="775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755576" y="1138833"/>
            <a:ext cx="7560840" cy="5619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CONTEXTUALIZAÇÃO: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645036"/>
            <a:ext cx="1368152" cy="919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860241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71439" y="6617350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1879659"/>
            <a:ext cx="91440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/>
              <a:t>• Década de 1930: Começa a normalização do trabalho por meio de decretos (Getulismo).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• Surge a figura do chefe de pessoal: criação do Departamento Nacional do Trabalho; férias; CTPS: Carteira de Trabalho e Previdência Social (Carteira Profissional), regulamentação dos horários de trabalho; comissões mistas de conciliação, precursoras das atuais Juntas de Conciliação e Julgamento (JCJ), da Justiça do Trabalho; regulamentação sobre o trabalho do menor; o Ministério do Trabalho.  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• Década de 1940: Entra em vigor em 1943, o Decreto-Lei nº. 5.452, em vigor até hoje, que aprovou a Consolidação das Leis do Trabalho (CLT), que reuniu todas as normas trabalhistas até então existentes.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• Década de 1950: Surgem as primeiras tensões trabalhistas com a instalação do parque industrial brasileiro (governo de Juscelino Kubitschek).</a:t>
            </a:r>
          </a:p>
          <a:p>
            <a:pPr algn="just"/>
            <a:endParaRPr lang="pt-BR" dirty="0"/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GESTÃO DE RECURSOS HUMANOS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GST1141 - Rotinas de Administração de Pessoal.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732127" cy="775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755576" y="1138833"/>
            <a:ext cx="7560840" cy="5619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CONTEXTUALIZAÇÃO: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908720"/>
            <a:ext cx="1152128" cy="102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860241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71439" y="6617350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1916832"/>
            <a:ext cx="9144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/>
              <a:t>• 1964: importação de técnicas de administração de Recursos Humanos (RH), como administração de pessoal, planos de treinamento e métodos para cálculo de remuneração.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• 1973: Crise do petróleo maior especialização da </a:t>
            </a:r>
            <a:r>
              <a:rPr lang="pt-BR" sz="2000" dirty="0" err="1" smtClean="0"/>
              <a:t>mão-de-obra</a:t>
            </a:r>
            <a:r>
              <a:rPr lang="pt-BR" sz="2000" dirty="0" smtClean="0"/>
              <a:t> e descontentamento com as condições de trabalho.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• 1978: agravam-se os movimentos sindicais até 6 greves por dia no ABC paulista.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• 1980: elevada recessão econômica. Preocupação com planos estratégicos em RH.</a:t>
            </a:r>
          </a:p>
          <a:p>
            <a:pPr algn="just"/>
            <a:endParaRPr lang="pt-BR" sz="2000" dirty="0" smtClean="0"/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GESTÃO DE RECURSOS HUMANOS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GST1141 - Rotinas de Administração de Pessoal.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732127" cy="775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755576" y="1138833"/>
            <a:ext cx="7560840" cy="5619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CONTEXTUALIZAÇÃO: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5085184"/>
            <a:ext cx="1728192" cy="1542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5013176"/>
            <a:ext cx="1944216" cy="1550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860241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1803588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/>
              <a:t>• 1986: Início de uma série de planos econômicos. Movimento das diretas já. Solidificou-se o anseio do povo pelas reivindicações de direitos.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• 1988: Nova Constituição Federal promulgada em 5 de outubro que consubstancia uma enormidade de direitos para os trabalhadores, oriundos de reivindicações.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• 1998: Promulgadas as primeiras leis e medidas provisórias para a flexibilização das leis trabalhistas</a:t>
            </a:r>
          </a:p>
          <a:p>
            <a:pPr algn="just"/>
            <a:endParaRPr lang="pt-BR" sz="2000" dirty="0" smtClean="0"/>
          </a:p>
          <a:p>
            <a:pPr lvl="0" algn="just"/>
            <a:r>
              <a:rPr lang="pt-BR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As atividades do Departamento de Pessoal são disciplinadas pela Consolidação das Leis Trabalhistas - CLT e por normas jurídicas a ela complementares.</a:t>
            </a:r>
          </a:p>
          <a:p>
            <a:pPr algn="just"/>
            <a:endParaRPr lang="pt-BR" sz="2000" dirty="0"/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GESTÃO DE RECURSOS HUMANOS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GST1141 - Rotinas de Administração de Pessoal.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732127" cy="775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755576" y="1138833"/>
            <a:ext cx="7560840" cy="5619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CONTEXTUALIZAÇÃO: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7084" y="4941168"/>
            <a:ext cx="1797404" cy="1604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257509"/>
            <a:ext cx="1728192" cy="137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860241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105473" name="Rectangle 1"/>
          <p:cNvSpPr>
            <a:spLocks noChangeArrowheads="1"/>
          </p:cNvSpPr>
          <p:nvPr/>
        </p:nvSpPr>
        <p:spPr bwMode="auto">
          <a:xfrm>
            <a:off x="0" y="1620083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 Função do Departamento Pessoal é Administrar a movimentação de pessoal entre empregador e empregado, preparar folha de pagamento, férias, 13º salário, rescisão do contrato de trabalho e encargos sociais.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 gestão da folha de pagamento é uma das atividades rotineiras da administração de pessoal e que se constitui numa das atividades específicas do profissional de Gestão de Recursos Humanos e ao mesmo tempo uma das mais delicadas de suas tarefas, pois envolve a garantia de que o empregado terá suas prerrogativas respeitadas na relação formal de trabalho.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Assim a formação de Tecnólogos em Gestão de Recursos Humanos não pode prescindir de um desenvolvimento adequado das habilidades de gestão necessários a este processo.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GESTÃO DE RECURSOS HUMANOS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GST1141 - Rotinas de Administração de Pessoal.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732127" cy="775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755576" y="1138833"/>
            <a:ext cx="7560840" cy="5619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CONTEXTUALIZAÇÃO: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908720"/>
            <a:ext cx="1152128" cy="102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860241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749456"/>
            <a:ext cx="3528392" cy="2814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293096"/>
            <a:ext cx="1944216" cy="205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71439" y="6545630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4" name="Retângulo 3"/>
          <p:cNvSpPr/>
          <p:nvPr/>
        </p:nvSpPr>
        <p:spPr>
          <a:xfrm>
            <a:off x="107504" y="1902311"/>
            <a:ext cx="69847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pt-BR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Rotinas Admissionais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	1.1  Admissão de empregados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	1.2  Contrato de Trabalho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	1.3  Ocorrências no Contrato de Trabalho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	1.4  Salário X Remuneração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	1.5  DSR - Descanso Semanal Remunerado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9" descr="http://blog.opovo.com.br/correiotrabalhista/wp-content/uploads/sites/18/2013/08/esocial-1374759873.png?c1c2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268760"/>
            <a:ext cx="2952328" cy="2279816"/>
          </a:xfrm>
          <a:prstGeom prst="rect">
            <a:avLst/>
          </a:prstGeom>
          <a:noFill/>
        </p:spPr>
      </p:pic>
      <p:pic>
        <p:nvPicPr>
          <p:cNvPr id="6" name="Picture 9" descr="http://blog.opovo.com.br/correiotrabalhista/wp-content/uploads/sites/18/2013/08/esocial-1374759873.png?c1c2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149080"/>
            <a:ext cx="2952328" cy="2279816"/>
          </a:xfrm>
          <a:prstGeom prst="rect">
            <a:avLst/>
          </a:prstGeom>
          <a:noFill/>
        </p:spPr>
      </p:pic>
      <p:sp>
        <p:nvSpPr>
          <p:cNvPr id="7" name="Título 1"/>
          <p:cNvSpPr>
            <a:spLocks noGrp="1"/>
          </p:cNvSpPr>
          <p:nvPr>
            <p:ph type="title" idx="4294967295"/>
          </p:nvPr>
        </p:nvSpPr>
        <p:spPr>
          <a:xfrm>
            <a:off x="0" y="1052736"/>
            <a:ext cx="3600450" cy="56197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pt-BR" sz="4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AULA 01</a:t>
            </a:r>
            <a:r>
              <a:rPr lang="pt-BR" sz="36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:</a:t>
            </a:r>
            <a:endParaRPr lang="pt-BR" sz="36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9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GESTÃO DE RECURSOS HUMANOS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GST1141 - Rotinas de Administração de Pessoal.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60241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71439" y="6617350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pic>
        <p:nvPicPr>
          <p:cNvPr id="1024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268760"/>
            <a:ext cx="8784976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445224"/>
            <a:ext cx="626469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4869160"/>
            <a:ext cx="1737157" cy="1728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GESTÃO DE RECURSOS HUMANOS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GST1141 - Rotinas de Administração de Pessoal.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051720" y="980728"/>
            <a:ext cx="41002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Admissão de Empregados:</a:t>
            </a:r>
            <a:endParaRPr lang="pt-BR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416" y="980728"/>
            <a:ext cx="664134" cy="70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860241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0323" y="1587252"/>
            <a:ext cx="6390109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68760"/>
            <a:ext cx="1736501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140968"/>
            <a:ext cx="878497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GESTÃO DE RECURSOS HUMANOS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GST1141 - Rotinas de Administração de Pessoal.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051720" y="980728"/>
            <a:ext cx="41002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Admissão de Empregados:</a:t>
            </a:r>
            <a:endParaRPr lang="pt-BR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0392" y="980728"/>
            <a:ext cx="936104" cy="99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860241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1725" y="4175125"/>
            <a:ext cx="1566863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5580063" y="2924175"/>
            <a:ext cx="3455987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buClr>
                <a:srgbClr val="2B4475"/>
              </a:buClr>
              <a:buFont typeface="Wingdings" pitchFamily="2" charset="2"/>
              <a:buChar char="ü"/>
              <a:defRPr/>
            </a:pPr>
            <a:r>
              <a:rPr lang="pt-BR" sz="20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Unidade: </a:t>
            </a:r>
            <a:r>
              <a:rPr lang="pt-BR" sz="2000" b="1" kern="0" dirty="0" smtClean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Via Brasil</a:t>
            </a:r>
            <a:endParaRPr lang="pt-BR" sz="2000" b="1" kern="0" dirty="0">
              <a:solidFill>
                <a:srgbClr val="2B447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lvl="1" algn="ctr">
              <a:spcBef>
                <a:spcPts val="0"/>
              </a:spcBef>
              <a:buClr>
                <a:srgbClr val="2B4475"/>
              </a:buClr>
              <a:buFont typeface="Wingdings" pitchFamily="2" charset="2"/>
              <a:buChar char="ü"/>
              <a:defRPr/>
            </a:pPr>
            <a:r>
              <a:rPr lang="pt-BR" sz="2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Turma: </a:t>
            </a:r>
            <a:r>
              <a:rPr lang="pt-BR" sz="2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3009</a:t>
            </a:r>
            <a:endParaRPr lang="pt-BR" sz="20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lvl="1" algn="ctr">
              <a:spcBef>
                <a:spcPts val="0"/>
              </a:spcBef>
              <a:buClr>
                <a:srgbClr val="2B4475"/>
              </a:buClr>
              <a:buFont typeface="Wingdings" pitchFamily="2" charset="2"/>
              <a:buChar char="ü"/>
              <a:defRPr/>
            </a:pPr>
            <a:r>
              <a:rPr lang="pt-BR" sz="2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Segunda-feira</a:t>
            </a:r>
            <a:endParaRPr lang="pt-BR" sz="20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lvl="1" algn="ctr">
              <a:spcBef>
                <a:spcPts val="0"/>
              </a:spcBef>
              <a:buClr>
                <a:srgbClr val="2B4475"/>
              </a:buClr>
              <a:buFont typeface="Wingdings" pitchFamily="2" charset="2"/>
              <a:buChar char="ü"/>
              <a:defRPr/>
            </a:pPr>
            <a:r>
              <a:rPr lang="pt-BR" sz="2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18:50 </a:t>
            </a:r>
            <a:r>
              <a:rPr lang="pt-BR" sz="2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às </a:t>
            </a:r>
            <a:r>
              <a:rPr lang="pt-BR" sz="2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22:20</a:t>
            </a:r>
            <a:endParaRPr lang="pt-BR" sz="20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0" y="2060575"/>
            <a:ext cx="550862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20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2000" b="1" i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20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pic>
        <p:nvPicPr>
          <p:cNvPr id="10248" name="Picture 2" descr="http://servicosweb.cnpq.br/wspessoa/servletrecuperafoto?tipo=1&amp;id=K4755251Z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7163" y="98425"/>
            <a:ext cx="2520950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ítulo 1"/>
          <p:cNvSpPr txBox="1">
            <a:spLocks/>
          </p:cNvSpPr>
          <p:nvPr/>
        </p:nvSpPr>
        <p:spPr bwMode="auto">
          <a:xfrm>
            <a:off x="-36512" y="2276872"/>
            <a:ext cx="565212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GST1141 </a:t>
            </a:r>
            <a:endParaRPr lang="pt-BR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/>
            <a:r>
              <a:rPr lang="pt-BR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ROTINAS DE ADMINISTRAÇÃO DE PESSOAL</a:t>
            </a:r>
            <a:endParaRPr lang="pt-BR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7" descr="http://www.cidadedeparanavai.com.br/img/layout/vale-transpor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789040"/>
            <a:ext cx="1800200" cy="1951960"/>
          </a:xfrm>
          <a:prstGeom prst="rect">
            <a:avLst/>
          </a:prstGeom>
          <a:noFill/>
        </p:spPr>
      </p:pic>
      <p:pic>
        <p:nvPicPr>
          <p:cNvPr id="15" name="Picture 9" descr="http://blog.opovo.com.br/correiotrabalhista/wp-content/uploads/sites/18/2013/08/esocial-1374759873.png?c1c24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3349776"/>
            <a:ext cx="3168351" cy="2446632"/>
          </a:xfrm>
          <a:prstGeom prst="rect">
            <a:avLst/>
          </a:prstGeom>
          <a:noFill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3212976"/>
            <a:ext cx="1656184" cy="144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8" y="1442647"/>
            <a:ext cx="896302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988840"/>
            <a:ext cx="142784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772816"/>
            <a:ext cx="1728192" cy="1857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GESTÃO DE RECURSOS HUMANOS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GST1141 - Rotinas de Administração de Pessoal.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051720" y="980728"/>
            <a:ext cx="41002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Admissão de Empregados:</a:t>
            </a:r>
            <a:endParaRPr lang="pt-BR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1916832"/>
            <a:ext cx="4320480" cy="1671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860241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71439" y="6635280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84784"/>
            <a:ext cx="727280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350" y="3141687"/>
            <a:ext cx="8452098" cy="3455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GESTÃO DE RECURSOS HUMANOS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GST1141 - Rotinas de Administração de Pessoal.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051720" y="980728"/>
            <a:ext cx="41002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Admissão de Empregados:</a:t>
            </a:r>
            <a:endParaRPr lang="pt-BR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8624" y="1268760"/>
            <a:ext cx="160787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860241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pic>
        <p:nvPicPr>
          <p:cNvPr id="1013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687" y="1619835"/>
            <a:ext cx="8856984" cy="3681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79" name="Picture 3" descr="http://www.sintratelcampinaseregiao.org.br/wp-content/uploads/2012/09/homologa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996952"/>
            <a:ext cx="2354347" cy="1581910"/>
          </a:xfrm>
          <a:prstGeom prst="rect">
            <a:avLst/>
          </a:prstGeom>
          <a:noFill/>
        </p:spPr>
      </p:pic>
      <p:pic>
        <p:nvPicPr>
          <p:cNvPr id="10138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5373216"/>
            <a:ext cx="2492127" cy="117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2073977" y="1044025"/>
            <a:ext cx="34280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Contrato de Trabalho:</a:t>
            </a:r>
            <a:endParaRPr lang="pt-BR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GESTÃO DE RECURSOS HUMANOS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GST1141 - Rotinas de Administração de Pessoal.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0392" y="980728"/>
            <a:ext cx="936104" cy="99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5373216"/>
            <a:ext cx="1492876" cy="1190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5373216"/>
            <a:ext cx="1492876" cy="1190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5373216"/>
            <a:ext cx="1492876" cy="1190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860241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71439" y="6644533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pic>
        <p:nvPicPr>
          <p:cNvPr id="1013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687" y="1619835"/>
            <a:ext cx="8856984" cy="3681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GESTÃO DE RECURSOS HUMANOS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GST1141 - Rotinas de Administração de Pessoal.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3" descr="http://www.sintratelcampinaseregiao.org.br/wp-content/uploads/2012/09/homologa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996952"/>
            <a:ext cx="2354347" cy="1581910"/>
          </a:xfrm>
          <a:prstGeom prst="rect">
            <a:avLst/>
          </a:prstGeom>
          <a:noFill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5373216"/>
            <a:ext cx="2492127" cy="117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2073977" y="1044025"/>
            <a:ext cx="34280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Contrato de Trabalho:</a:t>
            </a:r>
            <a:endParaRPr lang="pt-BR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0392" y="980728"/>
            <a:ext cx="936104" cy="99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5373216"/>
            <a:ext cx="1492876" cy="1190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5373216"/>
            <a:ext cx="1492876" cy="1190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5373216"/>
            <a:ext cx="1492876" cy="1190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860241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pic>
        <p:nvPicPr>
          <p:cNvPr id="1003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878497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35496" y="1052736"/>
            <a:ext cx="57450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Ocorrências no Contrato de Trabalho:</a:t>
            </a:r>
            <a:endParaRPr lang="pt-BR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5157192"/>
            <a:ext cx="698477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3212976"/>
            <a:ext cx="208823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GESTÃO DE RECURSOS HUMANOS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GST1141 - Rotinas de Administração de Pessoal.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416" y="908720"/>
            <a:ext cx="720080" cy="76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5229200"/>
            <a:ext cx="1492876" cy="1190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860241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553344"/>
            <a:ext cx="8856984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652" y="2906613"/>
            <a:ext cx="6228548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2996952"/>
            <a:ext cx="208823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9541" y="6111577"/>
            <a:ext cx="862892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GESTÃO DE RECURSOS HUMANOS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GST1141 - Rotinas de Administração de Pessoal.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5496" y="1052736"/>
            <a:ext cx="57450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Ocorrências no Contrato de Trabalho:</a:t>
            </a:r>
            <a:endParaRPr lang="pt-BR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16416" y="908720"/>
            <a:ext cx="720080" cy="76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4509120"/>
            <a:ext cx="1708900" cy="1363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476124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590303"/>
            <a:ext cx="8856984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574" y="2895575"/>
            <a:ext cx="8874914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326037"/>
            <a:ext cx="1944216" cy="1206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5485" y="5229200"/>
            <a:ext cx="27051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GESTÃO DE RECURSOS HUMANOS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GST1141 - Rotinas de Administração de Pessoal.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5496" y="1052736"/>
            <a:ext cx="57450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Ocorrências no Contrato de Trabalho:</a:t>
            </a:r>
            <a:endParaRPr lang="pt-BR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52595" y="908720"/>
            <a:ext cx="883901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5229200"/>
            <a:ext cx="1708900" cy="1363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476124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1439" y="6545630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208" y="1988841"/>
            <a:ext cx="879728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1031521"/>
            <a:ext cx="2046300" cy="1443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GESTÃO DE RECURSOS HUMANOS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GST1141 - Rotinas de Administração de Pessoal.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971600" y="1268760"/>
            <a:ext cx="57450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Ocorrências no Contrato de Trabalho:</a:t>
            </a:r>
            <a:endParaRPr lang="pt-BR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24744"/>
            <a:ext cx="720080" cy="76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476124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5496" y="980728"/>
            <a:ext cx="37344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Salário X Remuneração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0625" y="908720"/>
            <a:ext cx="1155871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8" name="Retângulo 7"/>
          <p:cNvSpPr/>
          <p:nvPr/>
        </p:nvSpPr>
        <p:spPr>
          <a:xfrm>
            <a:off x="72008" y="1466775"/>
            <a:ext cx="896448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 a diferença entre salário e remuneração?</a:t>
            </a:r>
          </a:p>
          <a:p>
            <a:pPr algn="just" fontAlgn="base"/>
            <a:endParaRPr lang="pt-BR" b="1" dirty="0" smtClean="0"/>
          </a:p>
          <a:p>
            <a:pPr algn="just" fontAlgn="base"/>
            <a:r>
              <a:rPr lang="pt-BR" sz="2000" dirty="0" smtClean="0"/>
              <a:t>Pouca gente sabe, mas existe diferença entre o que é definido por lei dos termos </a:t>
            </a:r>
            <a:r>
              <a:rPr lang="pt-BR" sz="2000" b="1" dirty="0" smtClean="0"/>
              <a:t>salário </a:t>
            </a:r>
            <a:r>
              <a:rPr lang="pt-BR" sz="2000" dirty="0" smtClean="0"/>
              <a:t>e </a:t>
            </a:r>
            <a:r>
              <a:rPr lang="pt-BR" sz="2000" b="1" dirty="0" smtClean="0"/>
              <a:t>remuneração</a:t>
            </a:r>
            <a:r>
              <a:rPr lang="pt-BR" sz="2000" dirty="0" smtClean="0"/>
              <a:t>.</a:t>
            </a:r>
          </a:p>
          <a:p>
            <a:pPr algn="just" fontAlgn="base"/>
            <a:endParaRPr lang="pt-BR" sz="2000" b="1" dirty="0" smtClean="0"/>
          </a:p>
          <a:p>
            <a:pPr algn="just" fontAlgn="base">
              <a:buFont typeface="Wingdings" pitchFamily="2" charset="2"/>
              <a:buChar char="v"/>
            </a:pPr>
            <a:r>
              <a:rPr lang="pt-BR" sz="2000" b="1" dirty="0" smtClean="0"/>
              <a:t> Salário</a:t>
            </a:r>
            <a:r>
              <a:rPr lang="pt-BR" sz="2000" dirty="0" smtClean="0"/>
              <a:t> é o valor estipulado para retribuição pelo trabalho prestado e é pago diretamente para o trabalhador, não envolvendo terceiros.</a:t>
            </a:r>
          </a:p>
          <a:p>
            <a:pPr algn="just" fontAlgn="base"/>
            <a:endParaRPr lang="pt-BR" sz="2000" dirty="0" smtClean="0"/>
          </a:p>
          <a:p>
            <a:pPr algn="just" fontAlgn="base"/>
            <a:endParaRPr lang="pt-BR" sz="2000" dirty="0" smtClean="0"/>
          </a:p>
          <a:p>
            <a:pPr algn="just" fontAlgn="base">
              <a:buFont typeface="Wingdings" pitchFamily="2" charset="2"/>
              <a:buChar char="v"/>
            </a:pPr>
            <a:r>
              <a:rPr lang="pt-BR" sz="2000" b="1" dirty="0" smtClean="0"/>
              <a:t> Remuneração</a:t>
            </a:r>
            <a:r>
              <a:rPr lang="pt-BR" sz="2000" dirty="0" smtClean="0"/>
              <a:t>, segundo o Art. 457 da Consolidação das Leis Trabalhistas (CLT), é o total de bens fornecidos ao empregado pelo trabalho prestado, ou seja, o resultado da somatória do salário adicionado de comissões, porcentagens, horas extras, gratificações, gorjetas e abonos pagos pelo empregador.</a:t>
            </a:r>
          </a:p>
          <a:p>
            <a:pPr algn="just" fontAlgn="base"/>
            <a:endParaRPr lang="pt-BR" dirty="0" smtClean="0"/>
          </a:p>
        </p:txBody>
      </p:sp>
      <p:pic>
        <p:nvPicPr>
          <p:cNvPr id="1177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1008" y="5373216"/>
            <a:ext cx="1914164" cy="111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GESTÃO DE RECURSOS HUMANOS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GST1141 - Rotinas de Administração de Pessoal.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661248"/>
            <a:ext cx="141039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7786" y="5661248"/>
            <a:ext cx="141039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3530" y="5661248"/>
            <a:ext cx="141039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476124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9" name="Retângulo 8"/>
          <p:cNvSpPr/>
          <p:nvPr/>
        </p:nvSpPr>
        <p:spPr>
          <a:xfrm>
            <a:off x="107504" y="1574790"/>
            <a:ext cx="88569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2000" dirty="0" smtClean="0"/>
              <a:t>O salário deve ser pago em períodos máximos de </a:t>
            </a:r>
            <a:r>
              <a:rPr lang="pt-BR" sz="2000" b="1" dirty="0" smtClean="0"/>
              <a:t>um mês</a:t>
            </a:r>
            <a:r>
              <a:rPr lang="pt-BR" sz="2000" dirty="0" smtClean="0"/>
              <a:t> e pode ser realizado em dinheiro, cheque, depósito bancário ou utilidades (nesse caso, pelo menos 30% do salário deverá ser pago em dinheiro).</a:t>
            </a:r>
          </a:p>
          <a:p>
            <a:pPr algn="just" fontAlgn="base"/>
            <a:endParaRPr lang="pt-BR" sz="2000" dirty="0" smtClean="0"/>
          </a:p>
          <a:p>
            <a:pPr algn="just" fontAlgn="base"/>
            <a:r>
              <a:rPr lang="pt-BR" sz="2000" dirty="0" smtClean="0"/>
              <a:t>A CLT fixa o </a:t>
            </a:r>
            <a:r>
              <a:rPr lang="pt-BR" sz="2000" b="1" dirty="0" smtClean="0"/>
              <a:t>quinto</a:t>
            </a:r>
            <a:r>
              <a:rPr lang="pt-BR" sz="2000" dirty="0" smtClean="0"/>
              <a:t> dia útil do mês subsequente ao do vencimento como o dia do pagamento. O salário pode ser estipulado com base no tempo que o empregado permaneceu à disposição do empregador ou pelo tempo no qual o serviço foi prestado. Também pode ser calculado em função da produção por unidade ou por tarefa.</a:t>
            </a:r>
            <a:endParaRPr lang="pt-BR" sz="2000" dirty="0"/>
          </a:p>
        </p:txBody>
      </p:sp>
      <p:sp>
        <p:nvSpPr>
          <p:cNvPr id="11" name="Retângulo 10"/>
          <p:cNvSpPr/>
          <p:nvPr/>
        </p:nvSpPr>
        <p:spPr>
          <a:xfrm>
            <a:off x="2232248" y="4293096"/>
            <a:ext cx="69117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 fontAlgn="base">
              <a:buFont typeface="Wingdings" pitchFamily="2" charset="2"/>
              <a:buChar char="v"/>
            </a:pPr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Salário Mínimo</a:t>
            </a:r>
          </a:p>
          <a:p>
            <a:pPr algn="just" fontAlgn="base"/>
            <a:endParaRPr lang="pt-BR" dirty="0" smtClean="0"/>
          </a:p>
          <a:p>
            <a:pPr algn="just" fontAlgn="base"/>
            <a:r>
              <a:rPr lang="pt-BR" dirty="0" smtClean="0"/>
              <a:t>Criado na Austrália no século XIX, o </a:t>
            </a:r>
            <a:r>
              <a:rPr lang="pt-BR" b="1" dirty="0" smtClean="0"/>
              <a:t>salário mínimo</a:t>
            </a:r>
            <a:r>
              <a:rPr lang="pt-BR" dirty="0" smtClean="0"/>
              <a:t> só foi chegar ao Brasil na década de 30, pelo presidente Getúlio Vargas. Nessa época, existiam 14 salários mínimos diferentes no país, de forma que na capital, Rio de Janeiro, o mínimo valia quase três vezes mais que no Nordeste. A unificação total do salário mínimo no Brasil só foi estabelecida em 1984.</a:t>
            </a:r>
          </a:p>
        </p:txBody>
      </p:sp>
      <p:pic>
        <p:nvPicPr>
          <p:cNvPr id="1167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437112"/>
            <a:ext cx="1744208" cy="981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GESTÃO DE RECURSOS HUMANOS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GST1141 - Rotinas de Administração de Pessoal.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5496" y="980728"/>
            <a:ext cx="37344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Salário X Remuneração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908720"/>
            <a:ext cx="792088" cy="83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5445224"/>
            <a:ext cx="1698430" cy="1127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476124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servicosweb.cnpq.br/wspessoa/servletrecuperafoto?tipo=1&amp;id=K4755251Z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7163" y="98425"/>
            <a:ext cx="2520950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3"/>
          <p:cNvSpPr>
            <a:spLocks noChangeArrowheads="1"/>
          </p:cNvSpPr>
          <p:nvPr/>
        </p:nvSpPr>
        <p:spPr bwMode="auto">
          <a:xfrm>
            <a:off x="5795963" y="5516563"/>
            <a:ext cx="33480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algn="l">
              <a:buFontTx/>
              <a:buNone/>
              <a:defRPr/>
            </a:pPr>
            <a:r>
              <a:rPr lang="pt-BR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 </a:t>
            </a:r>
            <a:r>
              <a:rPr lang="pt-BR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luizlobato0101@gmail.com</a:t>
            </a:r>
            <a:endParaRPr lang="pt-BR" sz="1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4925" y="2565400"/>
            <a:ext cx="8964613" cy="1519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buFontTx/>
              <a:buNone/>
              <a:defRPr/>
            </a:pPr>
            <a:r>
              <a:rPr lang="pt-BR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Atuação:</a:t>
            </a:r>
          </a:p>
          <a:p>
            <a:pPr algn="l" eaLnBrk="0" hangingPunct="0">
              <a:spcBef>
                <a:spcPct val="20000"/>
              </a:spcBef>
              <a:buFontTx/>
              <a:buNone/>
              <a:defRPr/>
            </a:pPr>
            <a:r>
              <a:rPr lang="pt-BR" sz="16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Diretor Executivo do SINAERJ – (</a:t>
            </a:r>
            <a:r>
              <a:rPr lang="pt-BR" sz="10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SINDICATO DOS ADMINISTRADORES DO ESTADO DO RIO DE JANEIRO</a:t>
            </a:r>
            <a:r>
              <a:rPr lang="pt-BR" sz="16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l" eaLnBrk="0" hangingPunct="0">
              <a:spcBef>
                <a:spcPct val="20000"/>
              </a:spcBef>
              <a:buFontTx/>
              <a:buNone/>
              <a:defRPr/>
            </a:pPr>
            <a:r>
              <a:rPr lang="pt-BR" sz="16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Coordenador da Comissão de Relações de Trabalho do Conselho Regional de administração – CRA-RJ</a:t>
            </a:r>
          </a:p>
          <a:p>
            <a:pPr algn="l" eaLnBrk="0" hangingPunct="0">
              <a:spcBef>
                <a:spcPct val="20000"/>
              </a:spcBef>
              <a:buFontTx/>
              <a:buNone/>
              <a:defRPr/>
            </a:pPr>
            <a:r>
              <a:rPr lang="pt-BR" sz="16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Presidente do Conselho Municipal de Trabalho Emprego e Renda – Nova Iguaçu - PMNI</a:t>
            </a:r>
          </a:p>
          <a:p>
            <a:pPr algn="l" eaLnBrk="0" hangingPunct="0">
              <a:spcBef>
                <a:spcPct val="20000"/>
              </a:spcBef>
              <a:buFontTx/>
              <a:buNone/>
              <a:defRPr/>
            </a:pPr>
            <a:r>
              <a:rPr lang="pt-BR" sz="16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Diretor Executivo da Assertiva Inteligência Empresarial .</a:t>
            </a:r>
            <a:endParaRPr lang="pt-BR" sz="1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39750" y="4148138"/>
            <a:ext cx="5040313" cy="1584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buFontTx/>
              <a:buNone/>
              <a:defRPr/>
            </a:pPr>
            <a:r>
              <a:rPr lang="pt-BR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Formação:</a:t>
            </a:r>
          </a:p>
          <a:p>
            <a:pPr algn="l">
              <a:buFontTx/>
              <a:buNone/>
              <a:defRPr/>
            </a:pPr>
            <a:r>
              <a:rPr lang="pt-BR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Administrador e Economista – UFRRJ / UNESA</a:t>
            </a:r>
          </a:p>
          <a:p>
            <a:pPr algn="l">
              <a:buFontTx/>
              <a:buNone/>
              <a:defRPr/>
            </a:pPr>
            <a:r>
              <a:rPr lang="pt-BR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Especialista em Auditoria e Perícia Contábil - UNESA</a:t>
            </a:r>
          </a:p>
          <a:p>
            <a:pPr algn="l">
              <a:buFontTx/>
              <a:buNone/>
              <a:defRPr/>
            </a:pPr>
            <a:r>
              <a:rPr lang="pt-BR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Mestre em Planejamento Urbano e Educação – UFRJ</a:t>
            </a:r>
          </a:p>
          <a:p>
            <a:pPr algn="l">
              <a:buFontTx/>
              <a:buNone/>
              <a:defRPr/>
            </a:pPr>
            <a:r>
              <a:rPr lang="pt-BR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Diversas Especializações nas áreas de:</a:t>
            </a:r>
          </a:p>
          <a:p>
            <a:pPr lvl="1" algn="l">
              <a:buFontTx/>
              <a:buNone/>
              <a:defRPr/>
            </a:pPr>
            <a:r>
              <a:rPr lang="pt-BR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Auditoria,  Perícia,  Contabilidade e  Educação</a:t>
            </a:r>
            <a:r>
              <a:rPr lang="pt-BR" sz="17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0" y="-26988"/>
            <a:ext cx="4859338" cy="708026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APRESENTAÇÃO</a:t>
            </a:r>
            <a:endParaRPr lang="pt-BR" sz="4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itchFamily="82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0" y="1844675"/>
            <a:ext cx="550862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buFontTx/>
              <a:buNone/>
              <a:defRPr/>
            </a:pPr>
            <a:r>
              <a:rPr lang="pt-BR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 CURRÍCULO DO PROFESSOR</a:t>
            </a:r>
          </a:p>
          <a:p>
            <a:pPr algn="l">
              <a:buFontTx/>
              <a:buNone/>
              <a:defRPr/>
            </a:pPr>
            <a:r>
              <a:rPr lang="pt-B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Adm. Msc. Luiz Cláudio Brites Lobato</a:t>
            </a:r>
          </a:p>
        </p:txBody>
      </p:sp>
      <p:pic>
        <p:nvPicPr>
          <p:cNvPr id="11272" name="Picture 2" descr="C:\Users\maq\Desktop\FOTOS PARA O BLOG\LOGO 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3906838"/>
            <a:ext cx="2016125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755576" y="1052736"/>
            <a:ext cx="59209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DSR - Descanso Semanal Remunerado:</a:t>
            </a:r>
            <a:endParaRPr lang="pt-BR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539552" cy="571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251520" y="1702326"/>
          <a:ext cx="5832648" cy="430530"/>
        </p:xfrm>
        <a:graphic>
          <a:graphicData uri="http://schemas.openxmlformats.org/drawingml/2006/table">
            <a:tbl>
              <a:tblPr/>
              <a:tblGrid>
                <a:gridCol w="5832648"/>
              </a:tblGrid>
              <a:tr h="0">
                <a:tc>
                  <a:txBody>
                    <a:bodyPr/>
                    <a:lstStyle/>
                    <a:p>
                      <a:r>
                        <a:rPr lang="pt-BR" sz="2200" b="1" u="sng" dirty="0" smtClean="0">
                          <a:solidFill>
                            <a:srgbClr val="CC3F5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Descanso Semanal Remunerado – DSR.</a:t>
                      </a:r>
                      <a:endParaRPr lang="pt-BR" sz="2200" b="1" u="sng" dirty="0">
                        <a:solidFill>
                          <a:srgbClr val="CC3F5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" name="Retângulo 9"/>
          <p:cNvSpPr/>
          <p:nvPr/>
        </p:nvSpPr>
        <p:spPr>
          <a:xfrm>
            <a:off x="107504" y="2122978"/>
            <a:ext cx="90364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/>
              <a:t>O que é:</a:t>
            </a:r>
            <a:r>
              <a:rPr lang="pt-BR" dirty="0" smtClean="0"/>
              <a:t> 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Repouso semanal é uma medida sócio-recreativa que visa à recuperação física e mental do trabalhador. O repouso semanal é remunerado e pago pelo empregador.</a:t>
            </a:r>
          </a:p>
          <a:p>
            <a:pPr algn="just"/>
            <a:endParaRPr lang="pt-BR" b="1" dirty="0" smtClean="0"/>
          </a:p>
          <a:p>
            <a:pPr algn="just"/>
            <a:r>
              <a:rPr lang="pt-BR" b="1" dirty="0" smtClean="0"/>
              <a:t>Como funciona:</a:t>
            </a:r>
            <a:r>
              <a:rPr lang="pt-BR" dirty="0" smtClean="0"/>
              <a:t> 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Para cada período de 24 horas consecutivas, o trabalhador passa a ter direito ao repouso semanal remunerado que deve coincidir, preferencialmente, no todo ou em parte, com o domingo.</a:t>
            </a:r>
          </a:p>
          <a:p>
            <a:pPr algn="just"/>
            <a:r>
              <a:rPr lang="pt-BR" dirty="0" smtClean="0"/>
              <a:t/>
            </a:r>
            <a:br>
              <a:rPr lang="pt-BR" dirty="0" smtClean="0"/>
            </a:br>
            <a:r>
              <a:rPr lang="pt-BR" b="1" dirty="0" smtClean="0"/>
              <a:t>Quem tem direito:</a:t>
            </a:r>
          </a:p>
          <a:p>
            <a:pPr algn="just"/>
            <a:endParaRPr lang="pt-BR" b="1" dirty="0" smtClean="0"/>
          </a:p>
          <a:p>
            <a:pPr algn="just"/>
            <a:r>
              <a:rPr lang="pt-BR" dirty="0" smtClean="0"/>
              <a:t>Todo o trabalhador com carteira de trabalho assinada.</a:t>
            </a:r>
          </a:p>
        </p:txBody>
      </p:sp>
      <p:pic>
        <p:nvPicPr>
          <p:cNvPr id="1146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0250" y="4797152"/>
            <a:ext cx="264022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1" name="Picture 3" descr="http://www.premiumcontabil.com.br/images/img-repousoSemanalRemunerad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1124744"/>
            <a:ext cx="2193032" cy="1447402"/>
          </a:xfrm>
          <a:prstGeom prst="rect">
            <a:avLst/>
          </a:prstGeom>
          <a:noFill/>
        </p:spPr>
      </p:pic>
      <p:sp>
        <p:nvSpPr>
          <p:cNvPr id="12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GESTÃO DE RECURSOS HUMANOS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GST1141 - Rotinas de Administração de Pessoal.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76124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8" name="Retângulo 7"/>
          <p:cNvSpPr/>
          <p:nvPr/>
        </p:nvSpPr>
        <p:spPr>
          <a:xfrm>
            <a:off x="72008" y="2294870"/>
            <a:ext cx="88924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Nos serviços que exigirem trabalho aos domingos (exceção feita aos elencos de teatro e congêneres), o descanso semanal deverá ser realizado em sistema de revezamento constante, fixada em escala mensalmente organizada e sujeita à fiscalização.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Para isso, é ainda necessária autorização prévia da autoridade trabalhista competente.</a:t>
            </a:r>
          </a:p>
          <a:p>
            <a:pPr algn="just"/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Se não houver remanejamento, e o trabalhador não tiver acesso a um dia semanal de repouso, este deve ser pago com o dobro do valor do dia normal, além do valor do repouso.</a:t>
            </a:r>
          </a:p>
          <a:p>
            <a:pPr algn="just"/>
            <a:endParaRPr lang="pt-BR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179512" y="1700808"/>
          <a:ext cx="5832648" cy="430530"/>
        </p:xfrm>
        <a:graphic>
          <a:graphicData uri="http://schemas.openxmlformats.org/drawingml/2006/table">
            <a:tbl>
              <a:tblPr/>
              <a:tblGrid>
                <a:gridCol w="5832648"/>
              </a:tblGrid>
              <a:tr h="0">
                <a:tc>
                  <a:txBody>
                    <a:bodyPr/>
                    <a:lstStyle/>
                    <a:p>
                      <a:r>
                        <a:rPr lang="pt-BR" sz="2200" b="1" u="sng" dirty="0" smtClean="0">
                          <a:solidFill>
                            <a:srgbClr val="CC3F5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Descanso Semanal Remunerado – DSR.</a:t>
                      </a:r>
                      <a:endParaRPr lang="pt-BR" sz="2200" b="1" u="sng" dirty="0">
                        <a:solidFill>
                          <a:srgbClr val="CC3F5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0" name="Picture 3" descr="http://www.premiumcontabil.com.br/images/img-repousoSemanalRemunerad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124744"/>
            <a:ext cx="1728192" cy="1140608"/>
          </a:xfrm>
          <a:prstGeom prst="rect">
            <a:avLst/>
          </a:prstGeom>
          <a:noFill/>
        </p:spPr>
      </p:pic>
      <p:sp>
        <p:nvSpPr>
          <p:cNvPr id="12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GESTÃO DE RECURSOS HUMANOS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GST1141 - Rotinas de Administração de Pessoal.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755576" y="1052736"/>
            <a:ext cx="59209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DSR - Descanso Semanal Remunerado:</a:t>
            </a:r>
            <a:endParaRPr lang="pt-BR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539552" cy="571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170" y="4725144"/>
            <a:ext cx="253461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tângulo 16"/>
          <p:cNvSpPr/>
          <p:nvPr/>
        </p:nvSpPr>
        <p:spPr>
          <a:xfrm>
            <a:off x="2627784" y="4904000"/>
            <a:ext cx="63367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Faltas injustificadas nos dias que antecedem ao repouso semanal não implica na perda do direito à ele.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Mas, neste caso perderá o direito à remuneração pelo dia de descanso semanal.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8476124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1439" y="6635280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115713" name="Rectangle 1"/>
          <p:cNvSpPr>
            <a:spLocks noChangeArrowheads="1"/>
          </p:cNvSpPr>
          <p:nvPr/>
        </p:nvSpPr>
        <p:spPr bwMode="auto">
          <a:xfrm>
            <a:off x="107505" y="2196147"/>
            <a:ext cx="9036495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O Descanso Semanal Remunerada tem sua previsão legal sustentada no art. 1º a Lei 605/49.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"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Todo empregado tem direito ao repouso semanal remunerado de vinte e quatro horas consecutivas, preferentemente aos domingos e, nos limites das exigências técnicas das empresas, nos feriados civis e religiosos, de acordo com a tradição local". 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	No inciso XV da CF/88.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 	" repouso semanal remunerado, preferencialmente aos domingos".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Na CLT 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Art. 67.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"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Será assegurado a todo empregado um descanso semanal de 24 (vinte e quatro) horas consecutivas, o qual, salvo motivo de conveniência pública ou necessidade imperiosa do serviço, deverá coincidir com o domingo, no todo ou em parte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".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endParaRPr kumimoji="0" lang="pt-BR" b="1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467544" y="1630318"/>
          <a:ext cx="5832648" cy="430530"/>
        </p:xfrm>
        <a:graphic>
          <a:graphicData uri="http://schemas.openxmlformats.org/drawingml/2006/table">
            <a:tbl>
              <a:tblPr/>
              <a:tblGrid>
                <a:gridCol w="5832648"/>
              </a:tblGrid>
              <a:tr h="0">
                <a:tc>
                  <a:txBody>
                    <a:bodyPr/>
                    <a:lstStyle/>
                    <a:p>
                      <a:r>
                        <a:rPr lang="pt-BR" sz="2200" b="1" u="sng" dirty="0" smtClean="0">
                          <a:solidFill>
                            <a:srgbClr val="CC3F5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Descanso Semanal Remunerado – DSR.</a:t>
                      </a:r>
                      <a:endParaRPr lang="pt-BR" sz="2200" b="1" u="sng" dirty="0">
                        <a:solidFill>
                          <a:srgbClr val="CC3F5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GESTÃO DE RECURSOS HUMANOS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GST1141 - Rotinas de Administração de Pessoal.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755576" y="1052736"/>
            <a:ext cx="59209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DSR - Descanso Semanal Remunerado:</a:t>
            </a:r>
            <a:endParaRPr lang="pt-BR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539552" cy="571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http://www.premiumcontabil.com.br/images/img-repousoSemanalRemunerad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2529" y="980728"/>
            <a:ext cx="1854751" cy="12241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476124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749456"/>
            <a:ext cx="3528392" cy="2814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293096"/>
            <a:ext cx="1944216" cy="205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71439" y="6545630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4" name="Retângulo 3"/>
          <p:cNvSpPr/>
          <p:nvPr/>
        </p:nvSpPr>
        <p:spPr>
          <a:xfrm>
            <a:off x="107504" y="1902311"/>
            <a:ext cx="69847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/>
              <a:t>2. Conceitos Gerais sobre Folha de Pagamento</a:t>
            </a:r>
          </a:p>
          <a:p>
            <a:endParaRPr lang="pt-BR" sz="2000" b="1" dirty="0" smtClean="0"/>
          </a:p>
          <a:p>
            <a:r>
              <a:rPr lang="pt-BR" sz="2000" dirty="0" smtClean="0"/>
              <a:t>2.1 Folha de Pagamento e suas Implicações</a:t>
            </a:r>
          </a:p>
          <a:p>
            <a:r>
              <a:rPr lang="pt-BR" sz="2000" dirty="0" smtClean="0"/>
              <a:t>2.2 Entendendo Salários e Conceitos Complementares</a:t>
            </a:r>
          </a:p>
          <a:p>
            <a:r>
              <a:rPr lang="pt-BR" sz="2000" dirty="0" smtClean="0"/>
              <a:t>2.3 Remuneração Fixa e Variável</a:t>
            </a:r>
          </a:p>
          <a:p>
            <a:r>
              <a:rPr lang="pt-BR" sz="2000" dirty="0" smtClean="0"/>
              <a:t>2.4 Entidades Públicas</a:t>
            </a:r>
          </a:p>
          <a:p>
            <a:r>
              <a:rPr lang="pt-BR" sz="2000" dirty="0" smtClean="0"/>
              <a:t>2.5 O Departamento Pessoal</a:t>
            </a:r>
          </a:p>
          <a:p>
            <a:r>
              <a:rPr lang="pt-BR" sz="2000" dirty="0" smtClean="0"/>
              <a:t>2.6 Cálculos Diversos no Contracheque ou Holerite</a:t>
            </a:r>
          </a:p>
          <a:p>
            <a:r>
              <a:rPr lang="pt-BR" sz="2000" dirty="0" smtClean="0"/>
              <a:t>2.7 Holerite</a:t>
            </a:r>
          </a:p>
          <a:p>
            <a:r>
              <a:rPr lang="pt-BR" sz="2000" dirty="0" smtClean="0"/>
              <a:t>2.8 Pensão Judicial</a:t>
            </a:r>
          </a:p>
          <a:p>
            <a:r>
              <a:rPr lang="pt-BR" sz="2000" dirty="0" smtClean="0"/>
              <a:t>2.9 Previdência Privada</a:t>
            </a:r>
          </a:p>
          <a:p>
            <a:r>
              <a:rPr lang="pt-BR" sz="2000" dirty="0" smtClean="0"/>
              <a:t>2.10 Assistência Médica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9" descr="http://blog.opovo.com.br/correiotrabalhista/wp-content/uploads/sites/18/2013/08/esocial-1374759873.png?c1c2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268760"/>
            <a:ext cx="2952328" cy="2279816"/>
          </a:xfrm>
          <a:prstGeom prst="rect">
            <a:avLst/>
          </a:prstGeom>
          <a:noFill/>
        </p:spPr>
      </p:pic>
      <p:sp>
        <p:nvSpPr>
          <p:cNvPr id="7" name="Título 1"/>
          <p:cNvSpPr>
            <a:spLocks noGrp="1"/>
          </p:cNvSpPr>
          <p:nvPr>
            <p:ph type="title" idx="4294967295"/>
          </p:nvPr>
        </p:nvSpPr>
        <p:spPr>
          <a:xfrm>
            <a:off x="0" y="1052736"/>
            <a:ext cx="3600450" cy="56197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pt-BR" sz="4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AULA 02</a:t>
            </a:r>
            <a:r>
              <a:rPr lang="pt-BR" sz="36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:</a:t>
            </a:r>
            <a:endParaRPr lang="pt-BR" sz="36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9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GESTÃO DE RECURSOS HUMANOS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GST1141 - Rotinas de Administração de Pessoal.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60241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1439" y="6635280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11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GESTÃO DE RECURSOS HUMANOS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GST1141 - Rotinas de Administração de Pessoal.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539552" cy="571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611560" y="1052736"/>
            <a:ext cx="4347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Conceitos Gerais sobre Folha de Pagamento</a:t>
            </a:r>
            <a:endParaRPr lang="pt-B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043608" y="13407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 smtClean="0">
                <a:solidFill>
                  <a:schemeClr val="accent4">
                    <a:lumMod val="75000"/>
                  </a:schemeClr>
                </a:solidFill>
              </a:rPr>
              <a:t>Folha de Pagamento e suas Implicações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179512" y="2699042"/>
            <a:ext cx="88569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A partir desta necessidade básica que é estabelecida a relação entre o empregador e o empregado, celebrada por meio de um contrato de trabalho.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O Contrato de Trabalho passa a existir a partir do momento em que é formalizada a relação entre empregador e empregado, por meio de um documento oficial contendo cláusulas de deveres e direitos para ambos. Uma vez firmado o contrato de trabalho, o empregado faz jus ao salário em contrapartida ao trabalho desempenhado.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Mensalmente e, especialmente no Brasil, as empresas precisam pagar os seus funcionários e uma série de implicações surge em meio a esta demanda.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É certo que muitas empresas não contratam seus funcionários apenas como mensalistas, outras contratam por horas de trabalho, outras empresas remuneram por dia, e assim sucessivamente. </a:t>
            </a:r>
            <a:endParaRPr lang="pt-BR" dirty="0"/>
          </a:p>
        </p:txBody>
      </p:sp>
      <p:pic>
        <p:nvPicPr>
          <p:cNvPr id="16" name="Picture 2" descr="Imagem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4337" y="979158"/>
            <a:ext cx="1423868" cy="1297714"/>
          </a:xfrm>
          <a:prstGeom prst="rect">
            <a:avLst/>
          </a:prstGeom>
          <a:noFill/>
        </p:spPr>
      </p:pic>
      <p:sp>
        <p:nvSpPr>
          <p:cNvPr id="17" name="Retângulo 16"/>
          <p:cNvSpPr/>
          <p:nvPr/>
        </p:nvSpPr>
        <p:spPr>
          <a:xfrm>
            <a:off x="179512" y="1700808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As empresas, de forma geral, necessitam da mão de obra de seus colaboradores para que possam ser executadas tarefas diárias e o negócio possa ser operacionalizado. </a:t>
            </a:r>
          </a:p>
        </p:txBody>
      </p:sp>
    </p:spTree>
    <p:extLst>
      <p:ext uri="{BB962C8B-B14F-4D97-AF65-F5344CB8AC3E}">
        <p14:creationId xmlns="" xmlns:p14="http://schemas.microsoft.com/office/powerpoint/2010/main" val="18476124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1439" y="6635280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11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GESTÃO DE RECURSOS HUMANOS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GST1141 - Rotinas de Administração de Pessoal.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539552" cy="571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611560" y="1052736"/>
            <a:ext cx="4347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Conceitos Gerais sobre Folha de Pagamento</a:t>
            </a:r>
            <a:endParaRPr lang="pt-B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043608" y="13407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 smtClean="0">
                <a:solidFill>
                  <a:schemeClr val="accent4">
                    <a:lumMod val="75000"/>
                  </a:schemeClr>
                </a:solidFill>
              </a:rPr>
              <a:t>Folha de Pagamento e suas Implicações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179512" y="2555026"/>
            <a:ext cx="88569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Para que a empresa possa efetuar o pagamento do salário ao seu quadro funcional, é necessário que seja processada uma rotina de cálculos referente à “Folha de Pagamentos”.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Esta rotina é responsável por efetuar cálculos de vencimentos e descontos dos colaboradores, além de evidenciar de tributos incidentes no processo. A folha de pagamentos é obrigatória para fins trabalhistas e previdenciários e a sua ausência (ou existência de erros e inconsistências) é passível de penalidades.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Neste contexto, para que ocorra o fechamento da rotina de folha, é necessário formalizar um processo de fechamento.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Neste processo, o primeiro passo já ocorreu – que é a realização do contrato, já os próximos passos estão relacionados a uma série de documentações e providências a serem tomadas para conclusão do fechamento. </a:t>
            </a:r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251520" y="1844824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No tocante à forma de pagamento, muitas companhias efetuam pagamentos semanais, outras apenas fazem o pagamento dos adiantamentos salariais.</a:t>
            </a:r>
          </a:p>
        </p:txBody>
      </p:sp>
      <p:pic>
        <p:nvPicPr>
          <p:cNvPr id="14" name="Picture 2" descr="Imagem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4337" y="979158"/>
            <a:ext cx="1423868" cy="12977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476124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1439" y="6635280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11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GESTÃO DE RECURSOS HUMANOS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GST1141 - Rotinas de Administração de Pessoal.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539552" cy="571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611560" y="1052736"/>
            <a:ext cx="4347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Conceitos Gerais sobre Folha de Pagamento</a:t>
            </a:r>
            <a:endParaRPr lang="pt-B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Imagem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9" y="908720"/>
            <a:ext cx="1163836" cy="863837"/>
          </a:xfrm>
          <a:prstGeom prst="rect">
            <a:avLst/>
          </a:prstGeom>
          <a:noFill/>
        </p:spPr>
      </p:pic>
      <p:sp>
        <p:nvSpPr>
          <p:cNvPr id="9" name="Retângulo 8"/>
          <p:cNvSpPr/>
          <p:nvPr/>
        </p:nvSpPr>
        <p:spPr>
          <a:xfrm>
            <a:off x="1043608" y="1340768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accent4">
                    <a:lumMod val="75000"/>
                  </a:schemeClr>
                </a:solidFill>
              </a:rPr>
              <a:t>Entendendo Salários e Conceitos Complementares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79512" y="1857013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O salário pode ser mensurado de formas distintas: por horas de trabalho, por dia, por semana, por mês – caracterizando proporções relacionadas a unidades de tempo.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Além desta medida, também pode ser mensurado com base em unidades produzidas ou por tarefa realizada. Há uma gama de verbas que incidem na ‘folha de pagamentos’.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Nesta seção, serão abordadas algumas delas, sua forma de cálculo e o impacto destas verbas nos impostos.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 metodologia mais comum de se calcular salários é a relacionada por tempo e, geralmente, mensal. Existem outros países em que as empresas remuneram seus empregados semanalmente, como o caso dos EUA (Estados Unidos).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Antes de se dar início ao cálculo de salários e apresentar as rotinas de fechamento de folha, é importante frisar que existem algumas diferenças conceituais, especialmente relacionadas a ‘salário’ e ‘remuneração’. </a:t>
            </a:r>
          </a:p>
        </p:txBody>
      </p:sp>
    </p:spTree>
    <p:extLst>
      <p:ext uri="{BB962C8B-B14F-4D97-AF65-F5344CB8AC3E}">
        <p14:creationId xmlns="" xmlns:p14="http://schemas.microsoft.com/office/powerpoint/2010/main" val="18476124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1439" y="6635280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11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GESTÃO DE RECURSOS HUMANOS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GST1141 - Rotinas de Administração de Pessoal.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539552" cy="571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611560" y="1052736"/>
            <a:ext cx="4347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Conceitos Gerais sobre Folha de Pagamento</a:t>
            </a:r>
            <a:endParaRPr lang="pt-B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Imagem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9" y="908720"/>
            <a:ext cx="1163836" cy="863837"/>
          </a:xfrm>
          <a:prstGeom prst="rect">
            <a:avLst/>
          </a:prstGeom>
          <a:noFill/>
        </p:spPr>
      </p:pic>
      <p:sp>
        <p:nvSpPr>
          <p:cNvPr id="9" name="Retângulo 8"/>
          <p:cNvSpPr/>
          <p:nvPr/>
        </p:nvSpPr>
        <p:spPr>
          <a:xfrm>
            <a:off x="1043608" y="1340768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accent4">
                    <a:lumMod val="75000"/>
                  </a:schemeClr>
                </a:solidFill>
              </a:rPr>
              <a:t>Entendendo Salários e Conceitos Complementares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07504" y="1796623"/>
            <a:ext cx="89289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Entende-se como salário toda a contraprestação efetivamente devida ao empregado pelo trabalho ora desempenhado. Já a remuneração se refere a qualquer outra forma de pagamento como benefícios, adicionais, etc.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Portanto, pode-se dizer que todo salário é uma remuneração, contudo, nem toda remuneração é salário.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Além do salário, o empregado também pode receber outras remunerações atreladas ao desempenho de tarefas específicas, performance, ou a título benefícios. Em meio a estas remunerações, merecem destaque ‘as comissões’ e também as ‘horas extras’.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O pagamento de comissões está vinculado ao cumprimento, em geral, de metas de vendas – geralmente vendas líquidas recebidas. As comissões são calculadas e adicionadas do descanso semanal remunerado – DSR.</a:t>
            </a:r>
            <a:endParaRPr lang="pt-BR" dirty="0"/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251520" y="5949280"/>
          <a:ext cx="8712968" cy="430530"/>
        </p:xfrm>
        <a:graphic>
          <a:graphicData uri="http://schemas.openxmlformats.org/drawingml/2006/table">
            <a:tbl>
              <a:tblPr/>
              <a:tblGrid>
                <a:gridCol w="8712968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2200" b="1" u="sng" dirty="0" smtClean="0">
                          <a:solidFill>
                            <a:srgbClr val="CC3F5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O Descanso Semanal Remunerado já foi visto anteriormente.</a:t>
                      </a:r>
                      <a:endParaRPr lang="pt-BR" sz="2200" b="1" u="sng" dirty="0">
                        <a:solidFill>
                          <a:srgbClr val="CC3F5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8476124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1439" y="6635280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11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GESTÃO DE RECURSOS HUMANOS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GST1141 - Rotinas de Administração de Pessoal.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539552" cy="571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611560" y="1052736"/>
            <a:ext cx="4347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Conceitos Gerais sobre Folha de Pagamento</a:t>
            </a:r>
            <a:endParaRPr lang="pt-B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043608" y="1340768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accent4">
                    <a:lumMod val="75000"/>
                  </a:schemeClr>
                </a:solidFill>
              </a:rPr>
              <a:t>Entendendo Salários e Conceitos Complementares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07504" y="4221088"/>
            <a:ext cx="89289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As horas extras, por sua vez, representam a mão de obra suplementar ou extraordinária relacionada ao excedente de trabalho contratado.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É importante destacar que não se faz necessária a realização do trabalho, apenas a disponibilidade do empregado para o empregador já configura a hora extra.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Em meio ao grupo de remunerações existe uma verba conhecida como salário família. </a:t>
            </a:r>
          </a:p>
        </p:txBody>
      </p:sp>
      <p:pic>
        <p:nvPicPr>
          <p:cNvPr id="12" name="Picture 2" descr="Imagem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908720"/>
            <a:ext cx="1811909" cy="1344858"/>
          </a:xfrm>
          <a:prstGeom prst="rect">
            <a:avLst/>
          </a:prstGeom>
          <a:noFill/>
        </p:spPr>
      </p:pic>
      <p:sp>
        <p:nvSpPr>
          <p:cNvPr id="14" name="Retângulo 13"/>
          <p:cNvSpPr/>
          <p:nvPr/>
        </p:nvSpPr>
        <p:spPr>
          <a:xfrm>
            <a:off x="179512" y="2276872"/>
            <a:ext cx="8784976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Esta verba é extremamente importante no cálculo dos salários, uma vez que a mesma representa uma remuneração do empregado ainda que ele não esteja trabalhando. Por exemplo, quando uma empresa contrata um funcionário por um salário de $10.000 reais mensais, ela o remunera, inclusive, nos momentos em que ele estiver em descanso, por isso o termo ‘descanso semanal remunerado’. Esta verba possui efeitos sobre as comissões e também sobre as horas extras.	</a:t>
            </a:r>
          </a:p>
        </p:txBody>
      </p:sp>
      <p:graphicFrame>
        <p:nvGraphicFramePr>
          <p:cNvPr id="15" name="Tabela 14"/>
          <p:cNvGraphicFramePr>
            <a:graphicFrameLocks noGrp="1"/>
          </p:cNvGraphicFramePr>
          <p:nvPr/>
        </p:nvGraphicFramePr>
        <p:xfrm>
          <a:off x="467544" y="1700808"/>
          <a:ext cx="4680520" cy="430530"/>
        </p:xfrm>
        <a:graphic>
          <a:graphicData uri="http://schemas.openxmlformats.org/drawingml/2006/table">
            <a:tbl>
              <a:tblPr/>
              <a:tblGrid>
                <a:gridCol w="468052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2200" b="1" u="sng" dirty="0" smtClean="0">
                          <a:solidFill>
                            <a:srgbClr val="CC3F5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Descanso Semanal Remunerado.</a:t>
                      </a:r>
                      <a:endParaRPr lang="pt-BR" sz="2200" b="1" u="sng" dirty="0">
                        <a:solidFill>
                          <a:srgbClr val="CC3F5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8476124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1439" y="6635280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11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GESTÃO DE RECURSOS HUMANOS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GST1141 - Rotinas de Administração de Pessoal.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539552" cy="571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611560" y="1052736"/>
            <a:ext cx="4347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Conceitos Gerais sobre Folha de Pagamento</a:t>
            </a:r>
            <a:endParaRPr lang="pt-B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043608" y="1340768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accent4">
                    <a:lumMod val="75000"/>
                  </a:schemeClr>
                </a:solidFill>
              </a:rPr>
              <a:t>Entendendo Salários e Conceitos Complementares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07504" y="1700808"/>
            <a:ext cx="892899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O salário família é um benefício concedido pelo governo brasileiro desde a década de 60 para aqueles trabalhadores que possuem salários dentro de um valor limite estabelecido por lei, que varia conforme o número de filhos. É importante destacar que o trabalhador recebe o benefício até que os filhos completem 14 anos, conforme previsão legal.</a:t>
            </a:r>
          </a:p>
          <a:p>
            <a:pPr algn="just"/>
            <a:endParaRPr lang="pt-BR" sz="1000" dirty="0" smtClean="0"/>
          </a:p>
          <a:p>
            <a:pPr algn="just"/>
            <a:r>
              <a:rPr lang="pt-BR" dirty="0" smtClean="0"/>
              <a:t>Esta verba é paga pelo empregador juntamente com o salário e é deduzida na guia de INSS do mesmo exercício. Pode-se notar, neste caso, que o governo não desembolsa, efetivamente o benefício, apenas deixa de receber o valor correspondente na guia de arrecadação.</a:t>
            </a:r>
          </a:p>
          <a:p>
            <a:pPr algn="just"/>
            <a:endParaRPr lang="pt-BR" sz="1000" dirty="0" smtClean="0"/>
          </a:p>
          <a:p>
            <a:pPr algn="just">
              <a:buFont typeface="Wingdings" pitchFamily="2" charset="2"/>
              <a:buChar char="ü"/>
            </a:pPr>
            <a:r>
              <a:rPr lang="pt-BR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tabela atualizada para pagamento de salário família:</a:t>
            </a:r>
            <a:endParaRPr lang="pt-BR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 descr="Imagem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9" y="908720"/>
            <a:ext cx="1163836" cy="863837"/>
          </a:xfrm>
          <a:prstGeom prst="rect">
            <a:avLst/>
          </a:prstGeom>
          <a:noFill/>
        </p:spPr>
      </p:pic>
      <p:graphicFrame>
        <p:nvGraphicFramePr>
          <p:cNvPr id="15" name="Tabela 14"/>
          <p:cNvGraphicFramePr>
            <a:graphicFrameLocks noGrp="1"/>
          </p:cNvGraphicFramePr>
          <p:nvPr/>
        </p:nvGraphicFramePr>
        <p:xfrm>
          <a:off x="107504" y="4293095"/>
          <a:ext cx="8856984" cy="2277351"/>
        </p:xfrm>
        <a:graphic>
          <a:graphicData uri="http://schemas.openxmlformats.org/drawingml/2006/table">
            <a:tbl>
              <a:tblPr/>
              <a:tblGrid>
                <a:gridCol w="4025497"/>
                <a:gridCol w="2814285"/>
                <a:gridCol w="2017202"/>
              </a:tblGrid>
              <a:tr h="2504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VIGÊNCIA</a:t>
                      </a:r>
                    </a:p>
                  </a:txBody>
                  <a:tcPr marL="9199" marR="9199" marT="9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REMUNERAÇÃO</a:t>
                      </a:r>
                    </a:p>
                  </a:txBody>
                  <a:tcPr marL="9199" marR="9199" marT="9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SALÁRIO FAMÍLIA</a:t>
                      </a:r>
                    </a:p>
                  </a:txBody>
                  <a:tcPr marL="9199" marR="9199" marT="9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3847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A Partir de 01/01/2018</a:t>
                      </a:r>
                    </a:p>
                  </a:txBody>
                  <a:tcPr marL="9199" marR="9199" marT="9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R$ 877,67</a:t>
                      </a:r>
                    </a:p>
                  </a:txBody>
                  <a:tcPr marL="9199" marR="9199" marT="9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R$ 45,00</a:t>
                      </a:r>
                    </a:p>
                  </a:txBody>
                  <a:tcPr marL="9199" marR="9199" marT="9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04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sng" strike="noStrike" dirty="0">
                          <a:solidFill>
                            <a:srgbClr val="0000FF"/>
                          </a:solidFill>
                          <a:latin typeface="Calibri"/>
                          <a:hlinkClick r:id="rId4" tooltip="Portaria Interministerial MPS/MF 19/2014"/>
                        </a:rPr>
                        <a:t>(Portaria Interministerial MTPS/MF 15/2018)</a:t>
                      </a:r>
                      <a:endParaRPr lang="pt-BR" sz="1600" b="1" i="0" u="sng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199" marR="9199" marT="9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R$ 877,68 a R$ 1.319,18</a:t>
                      </a:r>
                    </a:p>
                  </a:txBody>
                  <a:tcPr marL="9199" marR="9199" marT="9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R$ 31,71</a:t>
                      </a:r>
                    </a:p>
                  </a:txBody>
                  <a:tcPr marL="9199" marR="9199" marT="9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847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A Partir de 01/01/2017</a:t>
                      </a:r>
                    </a:p>
                  </a:txBody>
                  <a:tcPr marL="9199" marR="9199" marT="9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R$ 859,88</a:t>
                      </a:r>
                    </a:p>
                  </a:txBody>
                  <a:tcPr marL="9199" marR="9199" marT="9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R$ 44,09</a:t>
                      </a:r>
                    </a:p>
                  </a:txBody>
                  <a:tcPr marL="9199" marR="9199" marT="9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04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sng" strike="noStrike" dirty="0">
                          <a:solidFill>
                            <a:srgbClr val="0000FF"/>
                          </a:solidFill>
                          <a:latin typeface="Calibri"/>
                          <a:hlinkClick r:id="rId5" tooltip="Portaria Interministerial MPS/MF 19/2014"/>
                        </a:rPr>
                        <a:t>(Portaria Interministerial MTPS/MF 8/2017)</a:t>
                      </a:r>
                      <a:endParaRPr lang="pt-BR" sz="1600" b="1" i="0" u="sng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199" marR="9199" marT="9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R$ 859,89 a R$ 1.292,43</a:t>
                      </a:r>
                    </a:p>
                  </a:txBody>
                  <a:tcPr marL="9199" marR="9199" marT="9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R$ 31,07</a:t>
                      </a:r>
                    </a:p>
                  </a:txBody>
                  <a:tcPr marL="9199" marR="9199" marT="9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847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 Partir de 01/01/2016</a:t>
                      </a:r>
                    </a:p>
                  </a:txBody>
                  <a:tcPr marL="9199" marR="9199" marT="9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R$ 806,80</a:t>
                      </a:r>
                    </a:p>
                  </a:txBody>
                  <a:tcPr marL="9199" marR="9199" marT="9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R$ 41,37</a:t>
                      </a:r>
                    </a:p>
                  </a:txBody>
                  <a:tcPr marL="9199" marR="9199" marT="9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04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sng" strike="noStrike">
                          <a:solidFill>
                            <a:srgbClr val="0000FF"/>
                          </a:solidFill>
                          <a:latin typeface="Calibri"/>
                          <a:hlinkClick r:id="rId6" tooltip="Portaria Interministerial MPS/MF 19/2014"/>
                        </a:rPr>
                        <a:t>(Portaria Interministerial MTPS/MF 1/2016)</a:t>
                      </a:r>
                      <a:endParaRPr lang="pt-BR" sz="1600" b="1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199" marR="9199" marT="9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R$ 806,81 a R$ 1.212,64</a:t>
                      </a:r>
                    </a:p>
                  </a:txBody>
                  <a:tcPr marL="9199" marR="9199" marT="9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R$ 29,16</a:t>
                      </a:r>
                    </a:p>
                  </a:txBody>
                  <a:tcPr marL="9199" marR="9199" marT="9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847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 Partir de 01/01/2015</a:t>
                      </a:r>
                    </a:p>
                  </a:txBody>
                  <a:tcPr marL="9199" marR="9199" marT="9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R$ 725,02</a:t>
                      </a:r>
                    </a:p>
                  </a:txBody>
                  <a:tcPr marL="9199" marR="9199" marT="9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R$ 37,18</a:t>
                      </a:r>
                    </a:p>
                  </a:txBody>
                  <a:tcPr marL="9199" marR="9199" marT="9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04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sng" strike="noStrike">
                          <a:solidFill>
                            <a:srgbClr val="0000FF"/>
                          </a:solidFill>
                          <a:latin typeface="Calibri"/>
                          <a:hlinkClick r:id="rId7" tooltip="Portaria Interministerial MPS/MF 2/2012"/>
                        </a:rPr>
                        <a:t>(Portaria Interministerial MPS/MF 13/2015)</a:t>
                      </a:r>
                      <a:endParaRPr lang="pt-BR" sz="1600" b="1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199" marR="9199" marT="9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R$ 725,03 a R$ 1.089,72</a:t>
                      </a:r>
                    </a:p>
                  </a:txBody>
                  <a:tcPr marL="9199" marR="9199" marT="9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R$ 26,20</a:t>
                      </a:r>
                    </a:p>
                  </a:txBody>
                  <a:tcPr marL="9199" marR="9199" marT="91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8476124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7796213" y="1196975"/>
            <a:ext cx="1187450" cy="1511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0" y="6618288"/>
            <a:ext cx="3995738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4925" y="1284734"/>
            <a:ext cx="4032250" cy="2000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pt-BR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NO SAVA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1000" b="1" dirty="0">
              <a:solidFill>
                <a:schemeClr val="tx2"/>
              </a:solidFill>
              <a:latin typeface="+mj-lt"/>
              <a:cs typeface="Arial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pt-BR" sz="2000" b="1" dirty="0">
                <a:solidFill>
                  <a:schemeClr val="tx2"/>
                </a:solidFill>
                <a:latin typeface="+mj-lt"/>
                <a:cs typeface="Arial" pitchFamily="34" charset="0"/>
              </a:rPr>
              <a:t>AMBIENTE DE APOIO VIRTUAL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2000" b="1" dirty="0">
              <a:solidFill>
                <a:schemeClr val="tx2"/>
              </a:solidFill>
              <a:latin typeface="+mj-lt"/>
              <a:cs typeface="Arial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2000" b="1" dirty="0">
              <a:solidFill>
                <a:schemeClr val="tx2"/>
              </a:solidFill>
              <a:latin typeface="+mj-lt"/>
              <a:cs typeface="Arial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1000" b="1" dirty="0">
              <a:solidFill>
                <a:schemeClr val="tx2"/>
              </a:solidFill>
              <a:latin typeface="+mj-lt"/>
              <a:cs typeface="Arial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pt-BR" sz="2000" b="1" dirty="0">
                <a:solidFill>
                  <a:schemeClr val="tx2"/>
                </a:solidFill>
                <a:latin typeface="+mj-lt"/>
                <a:cs typeface="Arial" pitchFamily="34" charset="0"/>
              </a:rPr>
              <a:t>NA PASTA DO PROFESSOR</a:t>
            </a: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98900"/>
            <a:ext cx="4500563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5373688"/>
            <a:ext cx="3311525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eta para a direita 8"/>
          <p:cNvSpPr/>
          <p:nvPr/>
        </p:nvSpPr>
        <p:spPr>
          <a:xfrm>
            <a:off x="2411363" y="2060575"/>
            <a:ext cx="1152525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0" name="Seta para baixo 9"/>
          <p:cNvSpPr/>
          <p:nvPr/>
        </p:nvSpPr>
        <p:spPr>
          <a:xfrm>
            <a:off x="900113" y="3212976"/>
            <a:ext cx="647700" cy="1008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pic>
        <p:nvPicPr>
          <p:cNvPr id="122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378637"/>
            <a:ext cx="5268838" cy="369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GESTÃO DE RECURSOS HUMANOS</a:t>
            </a:r>
            <a:br>
              <a:rPr kumimoji="0" lang="pt-BR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GST1141 - Rotinas de Administração de Pessoal.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0" y="980728"/>
            <a:ext cx="640873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pt-BR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b="1" dirty="0">
                <a:solidFill>
                  <a:schemeClr val="tx2"/>
                </a:solidFill>
                <a:latin typeface="+mj-lt"/>
                <a:cs typeface="Arial" pitchFamily="34" charset="0"/>
              </a:rPr>
              <a:t>ACESSO AO MATERIAL DE APOIO À DISCIPLINA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1439" y="6635280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11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GESTÃO DE RECURSOS HUMANOS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GST1141 - Rotinas de Administração de Pessoal.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539552" cy="571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611560" y="1052736"/>
            <a:ext cx="4347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Conceitos Gerais sobre Folha de Pagamento</a:t>
            </a:r>
            <a:endParaRPr lang="pt-B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27584" y="13407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Remuneração Fixa e Variável</a:t>
            </a:r>
          </a:p>
        </p:txBody>
      </p:sp>
      <p:sp>
        <p:nvSpPr>
          <p:cNvPr id="8" name="Retângulo 7"/>
          <p:cNvSpPr/>
          <p:nvPr/>
        </p:nvSpPr>
        <p:spPr>
          <a:xfrm>
            <a:off x="179512" y="1918573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Ainda em relação aos conceitos de remuneração, coexistem conceitos relacionados à remuneração fixa e remuneração variável. </a:t>
            </a:r>
          </a:p>
        </p:txBody>
      </p:sp>
      <p:pic>
        <p:nvPicPr>
          <p:cNvPr id="9" name="Picture 2" descr="Imagem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9" y="908720"/>
            <a:ext cx="1163836" cy="863837"/>
          </a:xfrm>
          <a:prstGeom prst="rect">
            <a:avLst/>
          </a:prstGeom>
          <a:noFill/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4437112"/>
            <a:ext cx="1872208" cy="1884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2609254"/>
            <a:ext cx="1882523" cy="182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467544" y="4759984"/>
            <a:ext cx="63367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A remuneração variável, como sugerido pela própria nomenclatura, é aquela que depende de outro fato gerador para ocorrer, como por exemplo: pagamentos por performance, gratificações, participação nos lucros, comissões, bônus, entre outros.</a:t>
            </a:r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2771800" y="3009726"/>
            <a:ext cx="6102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Entende-se por remuneração fixa todos os pagamentos efetuados em favor do trabalhador relacionados ao contrato de trabalho, como salário fixo e benefícios concedidos. </a:t>
            </a:r>
          </a:p>
        </p:txBody>
      </p:sp>
    </p:spTree>
    <p:extLst>
      <p:ext uri="{BB962C8B-B14F-4D97-AF65-F5344CB8AC3E}">
        <p14:creationId xmlns="" xmlns:p14="http://schemas.microsoft.com/office/powerpoint/2010/main" val="18476124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1439" y="6635280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11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GESTÃO DE RECURSOS HUMANOS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GST1141 - Rotinas de Administração de Pessoal.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539552" cy="571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611560" y="1052736"/>
            <a:ext cx="4347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Conceitos Gerais sobre Folha de Pagamento</a:t>
            </a:r>
            <a:endParaRPr lang="pt-B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899592" y="13407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Entidades Públicas</a:t>
            </a:r>
          </a:p>
        </p:txBody>
      </p:sp>
      <p:sp>
        <p:nvSpPr>
          <p:cNvPr id="9" name="Retângulo 8"/>
          <p:cNvSpPr/>
          <p:nvPr/>
        </p:nvSpPr>
        <p:spPr>
          <a:xfrm>
            <a:off x="179512" y="4000996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Mensalmente, as empresas efetuam o cálculo de suas ‘folhas de pagamento’ que compreendem uma rotina que vai muito além da geração de remessas de pagamentos. Após a realização de cálculos de salários e geração de informações dos valores líquidos para serem destinados aos colaboradores, os responsáveis pelo departamento pessoal geram uma série de obrigações associadas a cálculo de tributos, conciliações, geração de guias vinculadas ao Estado e União e, posteriormente, reportam estas informações por meio de sistemas internos que são interligados a softwares que coletam, validam e enviam informações a todos os órgãos responsáveis.</a:t>
            </a:r>
          </a:p>
        </p:txBody>
      </p:sp>
      <p:pic>
        <p:nvPicPr>
          <p:cNvPr id="8194" name="Picture 2" descr="Resultado de imagem para fg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2636912"/>
            <a:ext cx="1872208" cy="1310546"/>
          </a:xfrm>
          <a:prstGeom prst="rect">
            <a:avLst/>
          </a:prstGeom>
          <a:noFill/>
        </p:spPr>
      </p:pic>
      <p:pic>
        <p:nvPicPr>
          <p:cNvPr id="8196" name="Picture 4" descr="Resultado de imagem para ins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2175795"/>
            <a:ext cx="1944216" cy="605133"/>
          </a:xfrm>
          <a:prstGeom prst="rect">
            <a:avLst/>
          </a:prstGeom>
          <a:noFill/>
        </p:spPr>
      </p:pic>
      <p:pic>
        <p:nvPicPr>
          <p:cNvPr id="8198" name="Picture 6" descr="Resultado de imagem para irr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980728"/>
            <a:ext cx="1753799" cy="1106738"/>
          </a:xfrm>
          <a:prstGeom prst="rect">
            <a:avLst/>
          </a:prstGeom>
          <a:noFill/>
        </p:spPr>
      </p:pic>
      <p:sp>
        <p:nvSpPr>
          <p:cNvPr id="12" name="Retângulo 11"/>
          <p:cNvSpPr/>
          <p:nvPr/>
        </p:nvSpPr>
        <p:spPr>
          <a:xfrm>
            <a:off x="179512" y="1772816"/>
            <a:ext cx="68407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O processo que envolve o fechamento de ‘folha de pagamentos’ está associado às rotinas estabelecidas pela legislação brasileira.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Em verdade, por conta de uma série de tributos incidirem sobre a folha, há entidades públicas, órgãos e instituições governamentais responsáveis pela fiscalização e recebimento das informações geradas pelo departamento pessoal. </a:t>
            </a:r>
          </a:p>
        </p:txBody>
      </p:sp>
    </p:spTree>
    <p:extLst>
      <p:ext uri="{BB962C8B-B14F-4D97-AF65-F5344CB8AC3E}">
        <p14:creationId xmlns="" xmlns:p14="http://schemas.microsoft.com/office/powerpoint/2010/main" val="18476124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1439" y="6635280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11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GESTÃO DE RECURSOS HUMANOS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GST1141 - Rotinas de Administração de Pessoal.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539552" cy="571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611560" y="1052736"/>
            <a:ext cx="4347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Conceitos Gerais sobre Folha de Pagamento</a:t>
            </a:r>
            <a:endParaRPr lang="pt-B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899592" y="13407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Entidades Públicas</a:t>
            </a:r>
          </a:p>
        </p:txBody>
      </p:sp>
      <p:sp>
        <p:nvSpPr>
          <p:cNvPr id="9" name="Retângulo 8"/>
          <p:cNvSpPr/>
          <p:nvPr/>
        </p:nvSpPr>
        <p:spPr>
          <a:xfrm>
            <a:off x="107504" y="1829137"/>
            <a:ext cx="6840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O Brasil possui um conjunto de sistemas e procedimentos específicos que pesam sobre as atribuições burocráticas dos responsáveis pelo departamento pessoal.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Apesar das rotinas serem exaustivas, pode-se dizer que o sistema funciona e ampara, especialmente o trabalhador.</a:t>
            </a:r>
          </a:p>
        </p:txBody>
      </p:sp>
      <p:pic>
        <p:nvPicPr>
          <p:cNvPr id="8194" name="Picture 2" descr="Resultado de imagem para fg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2636912"/>
            <a:ext cx="1872208" cy="1310546"/>
          </a:xfrm>
          <a:prstGeom prst="rect">
            <a:avLst/>
          </a:prstGeom>
          <a:noFill/>
        </p:spPr>
      </p:pic>
      <p:pic>
        <p:nvPicPr>
          <p:cNvPr id="8196" name="Picture 4" descr="Resultado de imagem para ins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2175795"/>
            <a:ext cx="1944216" cy="605133"/>
          </a:xfrm>
          <a:prstGeom prst="rect">
            <a:avLst/>
          </a:prstGeom>
          <a:noFill/>
        </p:spPr>
      </p:pic>
      <p:pic>
        <p:nvPicPr>
          <p:cNvPr id="8198" name="Picture 6" descr="Resultado de imagem para irr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980728"/>
            <a:ext cx="1753799" cy="1106738"/>
          </a:xfrm>
          <a:prstGeom prst="rect">
            <a:avLst/>
          </a:prstGeom>
          <a:noFill/>
        </p:spPr>
      </p:pic>
      <p:sp>
        <p:nvSpPr>
          <p:cNvPr id="12" name="Retângulo 11"/>
          <p:cNvSpPr/>
          <p:nvPr/>
        </p:nvSpPr>
        <p:spPr>
          <a:xfrm>
            <a:off x="107505" y="3801814"/>
            <a:ext cx="89289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Os principais tributos envolvidos neste processo são:</a:t>
            </a:r>
          </a:p>
          <a:p>
            <a:pPr algn="just"/>
            <a:endParaRPr lang="pt-BR" dirty="0" smtClean="0"/>
          </a:p>
          <a:p>
            <a:pPr algn="just">
              <a:buFont typeface="Wingdings" pitchFamily="2" charset="2"/>
              <a:buChar char="ü"/>
            </a:pPr>
            <a:r>
              <a:rPr lang="pt-BR" b="1" dirty="0" smtClean="0">
                <a:solidFill>
                  <a:schemeClr val="tx2"/>
                </a:solidFill>
              </a:rPr>
              <a:t>O INSS, de responsabilidade do Estado, </a:t>
            </a:r>
          </a:p>
          <a:p>
            <a:pPr algn="just">
              <a:buFont typeface="Wingdings" pitchFamily="2" charset="2"/>
              <a:buChar char="ü"/>
            </a:pPr>
            <a:endParaRPr lang="pt-BR" b="1" dirty="0" smtClean="0">
              <a:solidFill>
                <a:schemeClr val="tx2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pt-BR" b="1" dirty="0" smtClean="0">
                <a:solidFill>
                  <a:schemeClr val="tx2"/>
                </a:solidFill>
              </a:rPr>
              <a:t>O FGTS – Fundo de Garantia por Tempo de Serviço, gerido pela Caixa Econômica Federal,</a:t>
            </a:r>
          </a:p>
          <a:p>
            <a:pPr algn="just"/>
            <a:r>
              <a:rPr lang="pt-BR" b="1" dirty="0" smtClean="0">
                <a:solidFill>
                  <a:schemeClr val="tx2"/>
                </a:solidFill>
              </a:rPr>
              <a:t> </a:t>
            </a:r>
          </a:p>
          <a:p>
            <a:pPr algn="just">
              <a:buFont typeface="Wingdings" pitchFamily="2" charset="2"/>
              <a:buChar char="ü"/>
            </a:pPr>
            <a:r>
              <a:rPr lang="pt-BR" b="1" dirty="0" smtClean="0">
                <a:solidFill>
                  <a:schemeClr val="tx2"/>
                </a:solidFill>
              </a:rPr>
              <a:t>O IRRF – Imposto de Renda Retido em Fonte, de responsabilidade da União. </a:t>
            </a:r>
            <a:endParaRPr lang="pt-BR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76124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1439" y="6635280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11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GESTÃO DE RECURSOS HUMANOS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GST1141 - Rotinas de Administração de Pessoal.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539552" cy="571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611560" y="1052736"/>
            <a:ext cx="4347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Conceitos Gerais sobre Folha de Pagamento</a:t>
            </a:r>
            <a:endParaRPr lang="pt-B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55576" y="140348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FGTS e as Obrigações Acessórias Relacionadas</a:t>
            </a:r>
          </a:p>
        </p:txBody>
      </p:sp>
      <p:sp>
        <p:nvSpPr>
          <p:cNvPr id="8" name="Retângulo 7"/>
          <p:cNvSpPr/>
          <p:nvPr/>
        </p:nvSpPr>
        <p:spPr>
          <a:xfrm>
            <a:off x="179512" y="1916832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O FGTS – Fundo de Garantia por Tempo de Serviço, foi criado pelo Lei 5.107, de 13 Setembro (Brasil, 1966), e hoje é regido por força da Lei 8.036, de 11 de maio (Brasil, 1990), e suas alterações.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O percentual aplicado ao FGTS corresponde a 8% e deve ser recolhido todo o dia 07 de cada mês por meio da GFIP - Guia de Recolhimento do FGTS e de Informações à Previdência Social (INSS).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 base de cálculo do FGTS é toda a remuneração percebida pelo empregado, listadas conf. Art. 457 e 458 da CLT (Brasil, 1943).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Para recolher o FGTS, o empregador inicialmente alimenta um sistema denominado SEFIP - Sistema Empresa de Recolhimento do FGTS e Informações à Previdência Social.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Após as validações das informações inseridas neste sistema, a transmissão das mesmas é realizada por um sistema denominado Conectividade Social.</a:t>
            </a:r>
            <a:endParaRPr lang="pt-BR" dirty="0"/>
          </a:p>
        </p:txBody>
      </p:sp>
      <p:pic>
        <p:nvPicPr>
          <p:cNvPr id="9" name="Picture 2" descr="Resultado de imagem para fg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663892"/>
            <a:ext cx="2304256" cy="16129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476124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1439" y="6635280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11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GESTÃO DE RECURSOS HUMANOS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GST1141 - Rotinas de Administração de Pessoal.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539552" cy="571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611560" y="1052736"/>
            <a:ext cx="4347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Conceitos Gerais sobre Folha de Pagamento</a:t>
            </a:r>
            <a:endParaRPr lang="pt-B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55576" y="140348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FGTS e as Obrigações Acessórias Relacionadas</a:t>
            </a:r>
          </a:p>
        </p:txBody>
      </p:sp>
      <p:sp>
        <p:nvSpPr>
          <p:cNvPr id="8" name="Retângulo 7"/>
          <p:cNvSpPr/>
          <p:nvPr/>
        </p:nvSpPr>
        <p:spPr>
          <a:xfrm>
            <a:off x="179512" y="1916832"/>
            <a:ext cx="87849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Após o envio, o sistema Conectividade emite protocolos e a guia de recolhimento do FGTS e o SEFIP emite relatórios complementares como relação de trabalhadores, guias de INSS e outros relatórios de fechamento.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O SEFIP é o programa que deve ser baixado no site da Caixa Econômica Federal (CEF–www.cef.gov.br) conhecido como “Conectividade Social”.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O sistema Conectividade Social – </a:t>
            </a:r>
            <a:r>
              <a:rPr lang="pt-BR" dirty="0" err="1" smtClean="0"/>
              <a:t>Sefip</a:t>
            </a:r>
            <a:r>
              <a:rPr lang="pt-BR" dirty="0" smtClean="0"/>
              <a:t> tem muitas vantagens, é seguro e integrado com a Previdência Social, a Caixa Econômica Federal e com a Receita Federal, além de gerar a guia do GPS e FGTS.</a:t>
            </a:r>
            <a:endParaRPr lang="pt-BR" dirty="0"/>
          </a:p>
        </p:txBody>
      </p:sp>
      <p:pic>
        <p:nvPicPr>
          <p:cNvPr id="9" name="Picture 2" descr="Resultado de imagem para fg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663892"/>
            <a:ext cx="2304256" cy="1612980"/>
          </a:xfrm>
          <a:prstGeom prst="rect">
            <a:avLst/>
          </a:prstGeom>
          <a:noFill/>
        </p:spPr>
      </p:pic>
      <p:sp>
        <p:nvSpPr>
          <p:cNvPr id="10" name="Retângulo 9"/>
          <p:cNvSpPr/>
          <p:nvPr/>
        </p:nvSpPr>
        <p:spPr>
          <a:xfrm>
            <a:off x="107504" y="5662989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Para saber mais sobre o FGTS e gerido pela Caixa Econômica Federal, acesso o portal da Caixa:</a:t>
            </a:r>
          </a:p>
          <a:p>
            <a:r>
              <a:rPr lang="pt-BR" b="1" dirty="0" smtClean="0">
                <a:solidFill>
                  <a:schemeClr val="tx2"/>
                </a:solidFill>
              </a:rPr>
              <a:t>	http://www.caixa.gov.br</a:t>
            </a:r>
            <a:endParaRPr lang="pt-BR" b="1" dirty="0">
              <a:solidFill>
                <a:schemeClr val="tx2"/>
              </a:solidFill>
            </a:endParaRP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941168"/>
            <a:ext cx="5314950" cy="45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Picture 4" descr="Resultado de imagem para caix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4770980"/>
            <a:ext cx="3312368" cy="7561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476124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1439" y="6635280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11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GESTÃO DE RECURSOS HUMANOS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GST1141 - Rotinas de Administração de Pessoal.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539552" cy="571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611560" y="1052736"/>
            <a:ext cx="4347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Conceitos Gerais sobre Folha de Pagamento</a:t>
            </a:r>
            <a:endParaRPr lang="pt-B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55576" y="133147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INSS e a GPS</a:t>
            </a:r>
          </a:p>
        </p:txBody>
      </p:sp>
      <p:pic>
        <p:nvPicPr>
          <p:cNvPr id="9" name="Picture 4" descr="Resultado de imagem para in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052736"/>
            <a:ext cx="2544879" cy="792088"/>
          </a:xfrm>
          <a:prstGeom prst="rect">
            <a:avLst/>
          </a:prstGeom>
          <a:noFill/>
        </p:spPr>
      </p:pic>
      <p:sp>
        <p:nvSpPr>
          <p:cNvPr id="10" name="Retângulo 9"/>
          <p:cNvSpPr/>
          <p:nvPr/>
        </p:nvSpPr>
        <p:spPr>
          <a:xfrm>
            <a:off x="179512" y="1916832"/>
            <a:ext cx="871296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O INSS (Instituto Nacional Seguro Social) é uma autarquia do governo federal responsável pela administração e gestão da previdência social.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Este instituto possui as atribuições de prover o benefício da aposentadoria, pensão por morte, auxílio doença para os trabalhadores que contribuem com a previdência.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 previdência social é responsável, mediante as contribuições mensais dos assegurados, por cuidar do presente e futuro do trabalhador.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As contribuições ao INSS asseguram ao empregado a qualquer tempo (durante o trabalho ou não) que o mesmo seja amparado em caso de acidente, maternidade ou na aposentadoria.</a:t>
            </a:r>
          </a:p>
          <a:p>
            <a:pPr algn="just"/>
            <a:endParaRPr lang="pt-BR" dirty="0" smtClean="0"/>
          </a:p>
          <a:p>
            <a:pPr algn="just"/>
            <a:r>
              <a:rPr lang="pt-BR" b="1" dirty="0" smtClean="0"/>
              <a:t>O imposto associado ao INSS se apresenta de duas formas principais nas relações trabalhistas no Brasil:</a:t>
            </a:r>
          </a:p>
        </p:txBody>
      </p:sp>
    </p:spTree>
    <p:extLst>
      <p:ext uri="{BB962C8B-B14F-4D97-AF65-F5344CB8AC3E}">
        <p14:creationId xmlns="" xmlns:p14="http://schemas.microsoft.com/office/powerpoint/2010/main" val="18476124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1439" y="6635280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11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GESTÃO DE RECURSOS HUMANOS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GST1141 - Rotinas de Administração de Pessoal.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539552" cy="571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611560" y="1052736"/>
            <a:ext cx="4347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Conceitos Gerais sobre Folha de Pagamento</a:t>
            </a:r>
            <a:endParaRPr lang="pt-B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55576" y="133147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INSS e a GPS</a:t>
            </a:r>
          </a:p>
        </p:txBody>
      </p:sp>
      <p:pic>
        <p:nvPicPr>
          <p:cNvPr id="9" name="Picture 4" descr="Resultado de imagem para in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052736"/>
            <a:ext cx="2544879" cy="792088"/>
          </a:xfrm>
          <a:prstGeom prst="rect">
            <a:avLst/>
          </a:prstGeom>
          <a:noFill/>
        </p:spPr>
      </p:pic>
      <p:sp>
        <p:nvSpPr>
          <p:cNvPr id="10" name="Retângulo 9"/>
          <p:cNvSpPr/>
          <p:nvPr/>
        </p:nvSpPr>
        <p:spPr>
          <a:xfrm>
            <a:off x="107504" y="1772816"/>
            <a:ext cx="892899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dirty="0" smtClean="0"/>
              <a:t>A parcela que é descontada do funcionário no momento de remuneração do mesmo, que ocorre como uma forma de retenção na fonte; </a:t>
            </a:r>
          </a:p>
          <a:p>
            <a:pPr algn="just"/>
            <a:endParaRPr lang="pt-BR" dirty="0" smtClean="0"/>
          </a:p>
          <a:p>
            <a:pPr algn="just">
              <a:buFont typeface="Wingdings" pitchFamily="2" charset="2"/>
              <a:buChar char="ü"/>
            </a:pPr>
            <a:r>
              <a:rPr lang="pt-BR" dirty="0" smtClean="0"/>
              <a:t>A parcela de contribuição realizada pela entidade empregadora, sobre o percentual fixo1 de 20% sobre o total da folha de pagamento, além de prestadores de serviços que porventura tenham fornecido serviços à entidade ao longo do período de apuração, conforme prevê a Lei nº 8.212, de 24 de julho de 1991.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Esta última parcela, comumente denominada patronal, é dispensada, como forma de incentivo, para algumas empresas a depender de suas opções tributárias e atividades em que estão inseridas. O INSS é pago por meio de uma guia denominada GPS (Guia de Pagamento da Previdência Social).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O Ministério da Previdência administra a previdência social por meio políticas, sempre visando a melhoria dos segurados, os empregados contribuintes.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O Art. 201 da Constituição Federal (Brasil, 1988) prevê o Regime Geral de Previdência Social. </a:t>
            </a:r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18476124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1439" y="6635280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11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GESTÃO DE RECURSOS HUMANOS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GST1141 - Rotinas de Administração de Pessoal.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539552" cy="571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611560" y="1052736"/>
            <a:ext cx="4347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Conceitos Gerais sobre Folha de Pagamento</a:t>
            </a:r>
            <a:endParaRPr lang="pt-B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4" descr="Resultado de imagem para in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052736"/>
            <a:ext cx="2544879" cy="792088"/>
          </a:xfrm>
          <a:prstGeom prst="rect">
            <a:avLst/>
          </a:prstGeom>
          <a:noFill/>
        </p:spPr>
      </p:pic>
      <p:sp>
        <p:nvSpPr>
          <p:cNvPr id="12" name="Retângulo 11"/>
          <p:cNvSpPr/>
          <p:nvPr/>
        </p:nvSpPr>
        <p:spPr>
          <a:xfrm>
            <a:off x="467544" y="6381328"/>
            <a:ext cx="8532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b="1" dirty="0" smtClean="0">
                <a:solidFill>
                  <a:srgbClr val="C00000"/>
                </a:solidFill>
              </a:rPr>
              <a:t>Tabela de Contribuição INSS dos segurados empregados, empregado doméstico e trabalhador avulso. Fonte: INSS </a:t>
            </a:r>
            <a:endParaRPr lang="pt-BR" sz="1400" b="1" dirty="0">
              <a:solidFill>
                <a:srgbClr val="C00000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611560" y="1340768"/>
            <a:ext cx="3453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Tabelas de Contribuições do INSS: </a:t>
            </a:r>
            <a:endParaRPr lang="pt-BR" b="1" dirty="0">
              <a:solidFill>
                <a:schemeClr val="tx2"/>
              </a:solidFill>
            </a:endParaRPr>
          </a:p>
        </p:txBody>
      </p:sp>
      <p:graphicFrame>
        <p:nvGraphicFramePr>
          <p:cNvPr id="15" name="Tabela 14"/>
          <p:cNvGraphicFramePr>
            <a:graphicFrameLocks noGrp="1"/>
          </p:cNvGraphicFramePr>
          <p:nvPr/>
        </p:nvGraphicFramePr>
        <p:xfrm>
          <a:off x="323528" y="1700808"/>
          <a:ext cx="6048672" cy="1368152"/>
        </p:xfrm>
        <a:graphic>
          <a:graphicData uri="http://schemas.openxmlformats.org/drawingml/2006/table">
            <a:tbl>
              <a:tblPr/>
              <a:tblGrid>
                <a:gridCol w="4256473"/>
                <a:gridCol w="1792199"/>
              </a:tblGrid>
              <a:tr h="34931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666B85"/>
                          </a:solidFill>
                          <a:effectLst/>
                          <a:latin typeface="Arial"/>
                        </a:rPr>
                        <a:t>Salário de Contribuição (R$)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666B85"/>
                          </a:solidFill>
                          <a:effectLst/>
                          <a:latin typeface="Arial"/>
                        </a:rPr>
                        <a:t>Alíquota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</a:tr>
              <a:tr h="33476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666B85"/>
                          </a:solidFill>
                          <a:effectLst/>
                          <a:latin typeface="Arial"/>
                        </a:rPr>
                        <a:t>Até R$ 1.693,72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666B85"/>
                          </a:solidFill>
                          <a:effectLst/>
                          <a:latin typeface="Arial"/>
                        </a:rPr>
                        <a:t>8%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476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666B85"/>
                          </a:solidFill>
                          <a:effectLst/>
                          <a:latin typeface="Arial"/>
                        </a:rPr>
                        <a:t>De R$ 1.693,73 a R$ 2.822,90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666B85"/>
                          </a:solidFill>
                          <a:effectLst/>
                          <a:latin typeface="Arial"/>
                        </a:rPr>
                        <a:t>9%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</a:tr>
              <a:tr h="34931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666B85"/>
                          </a:solidFill>
                          <a:effectLst/>
                          <a:latin typeface="Arial"/>
                        </a:rPr>
                        <a:t>De R$ 2.822,91 até R$ 5.645,80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666B85"/>
                          </a:solidFill>
                          <a:effectLst/>
                          <a:latin typeface="Arial"/>
                        </a:rPr>
                        <a:t>11%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6" name="Retângulo 15"/>
          <p:cNvSpPr/>
          <p:nvPr/>
        </p:nvSpPr>
        <p:spPr>
          <a:xfrm>
            <a:off x="1115616" y="3068960"/>
            <a:ext cx="78488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1600" b="1" dirty="0" smtClean="0"/>
              <a:t>Tabela para Empregado, Empregado Doméstico e Trabalhador Avulso 2018</a:t>
            </a:r>
            <a:endParaRPr lang="pt-BR" sz="1600" dirty="0"/>
          </a:p>
        </p:txBody>
      </p:sp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72008" y="3501008"/>
          <a:ext cx="8964488" cy="2494996"/>
        </p:xfrm>
        <a:graphic>
          <a:graphicData uri="http://schemas.openxmlformats.org/drawingml/2006/table">
            <a:tbl>
              <a:tblPr/>
              <a:tblGrid>
                <a:gridCol w="2259342"/>
                <a:gridCol w="4663459"/>
                <a:gridCol w="2041687"/>
              </a:tblGrid>
              <a:tr h="19254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666B85"/>
                          </a:solidFill>
                          <a:effectLst/>
                          <a:latin typeface="Arial"/>
                        </a:rPr>
                        <a:t>Salário de </a:t>
                      </a:r>
                      <a:r>
                        <a:rPr lang="pt-BR" sz="1400" b="1" i="0" u="none" strike="noStrike" dirty="0" smtClean="0">
                          <a:solidFill>
                            <a:srgbClr val="666B85"/>
                          </a:solidFill>
                          <a:effectLst/>
                          <a:latin typeface="Arial"/>
                        </a:rPr>
                        <a:t>Contribuição</a:t>
                      </a:r>
                      <a:endParaRPr lang="pt-BR" sz="1400" b="1" i="0" u="none" strike="noStrike" dirty="0">
                        <a:solidFill>
                          <a:srgbClr val="666B85"/>
                        </a:solidFill>
                        <a:effectLst/>
                        <a:latin typeface="Arial"/>
                      </a:endParaRPr>
                    </a:p>
                  </a:txBody>
                  <a:tcPr marL="165586" marR="9199" marT="91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666B85"/>
                          </a:solidFill>
                          <a:effectLst/>
                          <a:latin typeface="Arial"/>
                        </a:rPr>
                        <a:t>Alíquota</a:t>
                      </a:r>
                    </a:p>
                  </a:txBody>
                  <a:tcPr marL="165586" marR="9199" marT="91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666B85"/>
                          </a:solidFill>
                          <a:effectLst/>
                          <a:latin typeface="Arial"/>
                        </a:rPr>
                        <a:t>Valor</a:t>
                      </a:r>
                    </a:p>
                  </a:txBody>
                  <a:tcPr marL="165586" marR="9199" marT="91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</a:tr>
              <a:tr h="81157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666B85"/>
                          </a:solidFill>
                          <a:effectLst/>
                          <a:latin typeface="Arial"/>
                        </a:rPr>
                        <a:t>R$ 954,00</a:t>
                      </a:r>
                    </a:p>
                  </a:txBody>
                  <a:tcPr marL="165586" marR="9199" marT="91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666B85"/>
                          </a:solidFill>
                          <a:effectLst/>
                          <a:latin typeface="Arial"/>
                        </a:rPr>
                        <a:t>5% (não dá direito a Aposentadoria por Tempo de Contribuição e Certidão de Tempo de Contribuição)*</a:t>
                      </a:r>
                    </a:p>
                  </a:txBody>
                  <a:tcPr marL="165586" marR="9199" marT="91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666B85"/>
                          </a:solidFill>
                          <a:effectLst/>
                          <a:latin typeface="Arial"/>
                        </a:rPr>
                        <a:t>R$ 47,70</a:t>
                      </a:r>
                    </a:p>
                  </a:txBody>
                  <a:tcPr marL="165586" marR="9199" marT="91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1157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666B85"/>
                          </a:solidFill>
                          <a:effectLst/>
                          <a:latin typeface="Arial"/>
                        </a:rPr>
                        <a:t>R$ 954,00</a:t>
                      </a:r>
                    </a:p>
                  </a:txBody>
                  <a:tcPr marL="165586" marR="9199" marT="91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666B85"/>
                          </a:solidFill>
                          <a:effectLst/>
                          <a:latin typeface="Arial"/>
                        </a:rPr>
                        <a:t>11% (não dá direito a Aposentadoria por Tempo de Contribuição e Certidão de Tempo de Contribuição)**</a:t>
                      </a:r>
                    </a:p>
                  </a:txBody>
                  <a:tcPr marL="165586" marR="9199" marT="91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666B85"/>
                          </a:solidFill>
                          <a:effectLst/>
                          <a:latin typeface="Arial"/>
                        </a:rPr>
                        <a:t>R$ 104,94</a:t>
                      </a:r>
                    </a:p>
                  </a:txBody>
                  <a:tcPr marL="165586" marR="9199" marT="91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</a:tr>
              <a:tr h="56055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666B85"/>
                          </a:solidFill>
                          <a:effectLst/>
                          <a:latin typeface="Arial"/>
                        </a:rPr>
                        <a:t>R$ 954,00 até R$ 5.645,80</a:t>
                      </a:r>
                    </a:p>
                  </a:txBody>
                  <a:tcPr marL="165586" marR="9199" marT="91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666B85"/>
                          </a:solidFill>
                          <a:effectLst/>
                          <a:latin typeface="Arial"/>
                        </a:rPr>
                        <a:t>20%</a:t>
                      </a:r>
                    </a:p>
                  </a:txBody>
                  <a:tcPr marL="165586" marR="9199" marT="91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666B85"/>
                          </a:solidFill>
                          <a:effectLst/>
                          <a:latin typeface="Arial"/>
                        </a:rPr>
                        <a:t>Entre R$ 190,80 (salário mínimo) e </a:t>
                      </a:r>
                      <a:endParaRPr lang="pt-BR" sz="1400" b="1" i="0" u="none" strike="noStrike" dirty="0" smtClean="0">
                        <a:solidFill>
                          <a:srgbClr val="666B85"/>
                        </a:solidFill>
                        <a:effectLst/>
                        <a:latin typeface="Arial"/>
                      </a:endParaRPr>
                    </a:p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666B85"/>
                          </a:solidFill>
                          <a:effectLst/>
                          <a:latin typeface="Arial"/>
                        </a:rPr>
                        <a:t>R</a:t>
                      </a:r>
                      <a:r>
                        <a:rPr lang="pt-BR" sz="1400" b="1" i="0" u="none" strike="noStrike" dirty="0">
                          <a:solidFill>
                            <a:srgbClr val="666B85"/>
                          </a:solidFill>
                          <a:effectLst/>
                          <a:latin typeface="Arial"/>
                        </a:rPr>
                        <a:t>$ 1.129,16 (teto)</a:t>
                      </a:r>
                    </a:p>
                  </a:txBody>
                  <a:tcPr marL="165586" marR="9199" marT="91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0" name="Retângulo 19"/>
          <p:cNvSpPr/>
          <p:nvPr/>
        </p:nvSpPr>
        <p:spPr>
          <a:xfrm>
            <a:off x="1043608" y="6021288"/>
            <a:ext cx="69127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1600" b="1" dirty="0" smtClean="0"/>
              <a:t>Tabela para Contribuinte Individual e Facultativo 2018</a:t>
            </a:r>
            <a:endParaRPr lang="pt-BR" sz="1600" dirty="0"/>
          </a:p>
        </p:txBody>
      </p:sp>
      <p:pic>
        <p:nvPicPr>
          <p:cNvPr id="21" name="Picture 3" descr="Resultado de imagem para calculado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1926704"/>
            <a:ext cx="1358280" cy="1358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476124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1439" y="6635280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11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GESTÃO DE RECURSOS HUMANOS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GST1141 - Rotinas de Administração de Pessoal.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539552" cy="571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611560" y="1052736"/>
            <a:ext cx="4347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Conceitos Gerais sobre Folha de Pagamento</a:t>
            </a:r>
            <a:endParaRPr lang="pt-B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475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12776"/>
            <a:ext cx="626469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908720"/>
            <a:ext cx="191338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ângulo 9"/>
          <p:cNvSpPr/>
          <p:nvPr/>
        </p:nvSpPr>
        <p:spPr>
          <a:xfrm>
            <a:off x="107504" y="1916832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EXEMPLO 1: Calculando INSS, considere um salário de R$ 2.974,00.</a:t>
            </a:r>
          </a:p>
          <a:p>
            <a:r>
              <a:rPr lang="pt-BR" dirty="0" smtClean="0"/>
              <a:t>Conforme a tabela o empregado está na faixa dos 11%.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07504" y="4005064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EXEMPLO 2: Calculando INSS, considere um salário de R$ 6.325,00.</a:t>
            </a:r>
          </a:p>
          <a:p>
            <a:pPr algn="just"/>
            <a:r>
              <a:rPr lang="pt-BR" dirty="0" smtClean="0"/>
              <a:t>Conforme a tabela o empregado está na faixa dos 11%. Porém, o montante de salário ultrapassa o limite do teto, portanto, o empregado paga somente o teto.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2520280" y="6361583"/>
            <a:ext cx="67322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i="1" dirty="0" smtClean="0"/>
              <a:t>Nestes exemplos não estão sendo considerados efeitos de outros tributos além do INSS.</a:t>
            </a:r>
            <a:endParaRPr lang="pt-BR" sz="1400" b="1" dirty="0"/>
          </a:p>
        </p:txBody>
      </p:sp>
      <p:graphicFrame>
        <p:nvGraphicFramePr>
          <p:cNvPr id="15" name="Tabela 14"/>
          <p:cNvGraphicFramePr>
            <a:graphicFrameLocks noGrp="1"/>
          </p:cNvGraphicFramePr>
          <p:nvPr/>
        </p:nvGraphicFramePr>
        <p:xfrm>
          <a:off x="323528" y="2636912"/>
          <a:ext cx="6840760" cy="1226820"/>
        </p:xfrm>
        <a:graphic>
          <a:graphicData uri="http://schemas.openxmlformats.org/drawingml/2006/table">
            <a:tbl>
              <a:tblPr/>
              <a:tblGrid>
                <a:gridCol w="3577278"/>
                <a:gridCol w="3263482"/>
              </a:tblGrid>
              <a:tr h="28220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SÁLARIO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2.974,00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76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Aliquota</a:t>
                      </a: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de INSS (tabela)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220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INSS a recolher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20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LÍQUIDO A RECEBER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ela 15"/>
          <p:cNvGraphicFramePr>
            <a:graphicFrameLocks noGrp="1"/>
          </p:cNvGraphicFramePr>
          <p:nvPr/>
        </p:nvGraphicFramePr>
        <p:xfrm>
          <a:off x="2123728" y="5013176"/>
          <a:ext cx="6840760" cy="1226820"/>
        </p:xfrm>
        <a:graphic>
          <a:graphicData uri="http://schemas.openxmlformats.org/drawingml/2006/table">
            <a:tbl>
              <a:tblPr/>
              <a:tblGrid>
                <a:gridCol w="3577278"/>
                <a:gridCol w="3263482"/>
              </a:tblGrid>
              <a:tr h="28220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SÁLARIO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6.325,00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76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Aliquota de INSS (tabela)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220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INSS a recolher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20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LÍQUIDO A RECEBER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4755" name="Picture 3" descr="Resultado de imagem para calculador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2204864"/>
            <a:ext cx="1646312" cy="1646312"/>
          </a:xfrm>
          <a:prstGeom prst="rect">
            <a:avLst/>
          </a:prstGeom>
          <a:noFill/>
        </p:spPr>
      </p:pic>
      <p:pic>
        <p:nvPicPr>
          <p:cNvPr id="17" name="Picture 3" descr="Resultado de imagem para calculador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941168"/>
            <a:ext cx="1646312" cy="1646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476124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1439" y="6635280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11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GESTÃO DE RECURSOS HUMANOS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GST1141 - Rotinas de Administração de Pessoal.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539552" cy="571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611560" y="1052736"/>
            <a:ext cx="4347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Conceitos Gerais sobre Folha de Pagamento</a:t>
            </a:r>
            <a:endParaRPr lang="pt-B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475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12776"/>
            <a:ext cx="626469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908720"/>
            <a:ext cx="191338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2520280" y="6361583"/>
            <a:ext cx="67322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i="1" dirty="0" smtClean="0"/>
              <a:t>Nestes exemplos não estão sendo considerados efeitos de outros tributos além do INSS.</a:t>
            </a:r>
            <a:endParaRPr lang="pt-BR" sz="1400" b="1" dirty="0"/>
          </a:p>
        </p:txBody>
      </p:sp>
      <p:sp>
        <p:nvSpPr>
          <p:cNvPr id="17" name="Retângulo 16"/>
          <p:cNvSpPr/>
          <p:nvPr/>
        </p:nvSpPr>
        <p:spPr>
          <a:xfrm>
            <a:off x="107504" y="1772816"/>
            <a:ext cx="89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EXEMPLO 3: Calculando INSS, considere um salário de R$ 5.600,00 e um montante de horas extras no total de $150,00. </a:t>
            </a:r>
          </a:p>
          <a:p>
            <a:pPr algn="just"/>
            <a:r>
              <a:rPr lang="pt-BR" dirty="0" smtClean="0"/>
              <a:t>Conforme a tabela o empregado está na faixa dos 11%. Porém, ao somar as horas extras o montante de salário ultrapassa o limite do teto, portanto, o empregado paga somente o teto.</a:t>
            </a:r>
            <a:endParaRPr lang="pt-BR" dirty="0"/>
          </a:p>
        </p:txBody>
      </p:sp>
      <p:graphicFrame>
        <p:nvGraphicFramePr>
          <p:cNvPr id="18" name="Tabela 17"/>
          <p:cNvGraphicFramePr>
            <a:graphicFrameLocks noGrp="1"/>
          </p:cNvGraphicFramePr>
          <p:nvPr/>
        </p:nvGraphicFramePr>
        <p:xfrm>
          <a:off x="251520" y="2924944"/>
          <a:ext cx="7128792" cy="1584177"/>
        </p:xfrm>
        <a:graphic>
          <a:graphicData uri="http://schemas.openxmlformats.org/drawingml/2006/table">
            <a:tbl>
              <a:tblPr/>
              <a:tblGrid>
                <a:gridCol w="4312050"/>
                <a:gridCol w="2816742"/>
              </a:tblGrid>
              <a:tr h="31988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SÁLARIO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5.600,00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64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Horas extras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988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Alíquota </a:t>
                      </a: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 INSS (tabela)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988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INSS a recolher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88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LÍQUIDO A RECEBER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" name="Retângulo 18"/>
          <p:cNvSpPr/>
          <p:nvPr/>
        </p:nvSpPr>
        <p:spPr>
          <a:xfrm>
            <a:off x="179512" y="4509120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EXEMPLO 4: Calculando INSS, considere um salário de R$ 1.798,00.</a:t>
            </a:r>
          </a:p>
          <a:p>
            <a:r>
              <a:rPr lang="pt-BR" dirty="0" smtClean="0"/>
              <a:t>Conforme a tabela o empregado está na faixa dos 11%.</a:t>
            </a:r>
          </a:p>
        </p:txBody>
      </p:sp>
      <p:graphicFrame>
        <p:nvGraphicFramePr>
          <p:cNvPr id="20" name="Tabela 19"/>
          <p:cNvGraphicFramePr>
            <a:graphicFrameLocks noGrp="1"/>
          </p:cNvGraphicFramePr>
          <p:nvPr/>
        </p:nvGraphicFramePr>
        <p:xfrm>
          <a:off x="2123728" y="5154508"/>
          <a:ext cx="6840760" cy="1226820"/>
        </p:xfrm>
        <a:graphic>
          <a:graphicData uri="http://schemas.openxmlformats.org/drawingml/2006/table">
            <a:tbl>
              <a:tblPr/>
              <a:tblGrid>
                <a:gridCol w="3577278"/>
                <a:gridCol w="3263482"/>
              </a:tblGrid>
              <a:tr h="28220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SÁLARIO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1.798,00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76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Alíquota </a:t>
                      </a: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 INSS (tabela)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220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INSS a recolher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20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LÍQUIDO A RECEBER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1" name="Picture 3" descr="Resultado de imagem para calculador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2192" y="2924944"/>
            <a:ext cx="1646312" cy="1646312"/>
          </a:xfrm>
          <a:prstGeom prst="rect">
            <a:avLst/>
          </a:prstGeom>
          <a:noFill/>
        </p:spPr>
      </p:pic>
      <p:pic>
        <p:nvPicPr>
          <p:cNvPr id="22" name="Picture 3" descr="Resultado de imagem para calculador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5085184"/>
            <a:ext cx="1502296" cy="1502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476124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80975" y="6618288"/>
            <a:ext cx="4068763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-36513" y="1106512"/>
            <a:ext cx="9109076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pt-B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NO MEU SITE: </a:t>
            </a:r>
            <a:r>
              <a:rPr lang="pt-BR" b="1" dirty="0">
                <a:solidFill>
                  <a:schemeClr val="tx2"/>
                </a:solidFill>
                <a:latin typeface="+mj-lt"/>
                <a:cs typeface="Arial" pitchFamily="34" charset="0"/>
                <a:hlinkClick r:id="rId2"/>
              </a:rPr>
              <a:t>WWW.LUIZLOBATO0101.WIX.COM/QUASEMILALUNOS</a:t>
            </a:r>
            <a:r>
              <a:rPr lang="pt-BR" b="1" dirty="0">
                <a:solidFill>
                  <a:schemeClr val="tx2"/>
                </a:solidFill>
                <a:latin typeface="+mj-lt"/>
                <a:cs typeface="Arial" pitchFamily="34" charset="0"/>
              </a:rPr>
              <a:t> 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700808"/>
            <a:ext cx="8928100" cy="4392612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713" y="4724400"/>
            <a:ext cx="7280275" cy="1695450"/>
          </a:xfrm>
          <a:prstGeom prst="rect">
            <a:avLst/>
          </a:prstGeom>
          <a:noFill/>
          <a:ln w="5080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1979613" y="6402388"/>
            <a:ext cx="6985000" cy="339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pt-BR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ARQUIVOS DE USO EM SALA DE AULA E ATIVIDADES DIVERSAS</a:t>
            </a:r>
          </a:p>
        </p:txBody>
      </p:sp>
      <p:sp>
        <p:nvSpPr>
          <p:cNvPr id="8" name="Seta para a direita listrada 7"/>
          <p:cNvSpPr/>
          <p:nvPr/>
        </p:nvSpPr>
        <p:spPr>
          <a:xfrm rot="18351972">
            <a:off x="618578" y="4661150"/>
            <a:ext cx="2657015" cy="2921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0" name="Seta para a direita listrada 9"/>
          <p:cNvSpPr/>
          <p:nvPr/>
        </p:nvSpPr>
        <p:spPr>
          <a:xfrm rot="18243073">
            <a:off x="6778625" y="6137275"/>
            <a:ext cx="344488" cy="12223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2" name="Seta para a direita listrada 11"/>
          <p:cNvSpPr/>
          <p:nvPr/>
        </p:nvSpPr>
        <p:spPr>
          <a:xfrm rot="18243073">
            <a:off x="7786688" y="6137275"/>
            <a:ext cx="344488" cy="12223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4" name="Seta para a direita listrada 13"/>
          <p:cNvSpPr/>
          <p:nvPr/>
        </p:nvSpPr>
        <p:spPr>
          <a:xfrm rot="18243073">
            <a:off x="5770563" y="6137275"/>
            <a:ext cx="344488" cy="12223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5" name="Seta para a direita listrada 14"/>
          <p:cNvSpPr/>
          <p:nvPr/>
        </p:nvSpPr>
        <p:spPr>
          <a:xfrm rot="13474748">
            <a:off x="4852988" y="6124575"/>
            <a:ext cx="344487" cy="12223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6" name="Seta para a direita listrada 15"/>
          <p:cNvSpPr/>
          <p:nvPr/>
        </p:nvSpPr>
        <p:spPr>
          <a:xfrm rot="13474748">
            <a:off x="3702050" y="6196013"/>
            <a:ext cx="342900" cy="12223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7" name="Seta para a direita listrada 16"/>
          <p:cNvSpPr/>
          <p:nvPr/>
        </p:nvSpPr>
        <p:spPr>
          <a:xfrm rot="13474748">
            <a:off x="2693988" y="6124575"/>
            <a:ext cx="342900" cy="12223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8" name="Retângulo 17"/>
          <p:cNvSpPr/>
          <p:nvPr/>
        </p:nvSpPr>
        <p:spPr>
          <a:xfrm>
            <a:off x="0" y="6073775"/>
            <a:ext cx="1763713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Tx/>
              <a:buNone/>
              <a:defRPr/>
            </a:pPr>
            <a:r>
              <a:rPr lang="pt-BR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ABA MATERIAIS DE GRADUAÇÃO </a:t>
            </a:r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0" y="980728"/>
            <a:ext cx="640873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pt-BR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b="1" dirty="0">
                <a:solidFill>
                  <a:schemeClr val="tx2"/>
                </a:solidFill>
                <a:latin typeface="+mj-lt"/>
                <a:cs typeface="Arial" pitchFamily="34" charset="0"/>
              </a:rPr>
              <a:t>ACESSO AO MATERIAL DE APOIO À DISCIPLINA</a:t>
            </a:r>
          </a:p>
        </p:txBody>
      </p:sp>
      <p:sp>
        <p:nvSpPr>
          <p:cNvPr id="19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GESTÃO DE RECURSOS HUMANOS</a:t>
            </a:r>
            <a:br>
              <a:rPr kumimoji="0" lang="pt-BR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GST1141 - Rotinas de Administração de Pessoal.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1439" y="6635280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11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GESTÃO DE RECURSOS HUMANOS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GST1141 - Rotinas de Administração de Pessoal.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539552" cy="571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827584" y="1331476"/>
            <a:ext cx="792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</a:rPr>
              <a:t>IRRF</a:t>
            </a:r>
            <a:endParaRPr lang="pt-BR" b="1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11560" y="1052736"/>
            <a:ext cx="4347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Conceitos Gerais sobre Folha de Pagamento</a:t>
            </a:r>
            <a:endParaRPr lang="pt-B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6" descr="Resultado de imagem para irr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1" y="908721"/>
            <a:ext cx="1224137" cy="707734"/>
          </a:xfrm>
          <a:prstGeom prst="rect">
            <a:avLst/>
          </a:prstGeom>
          <a:noFill/>
        </p:spPr>
      </p:pic>
      <p:sp>
        <p:nvSpPr>
          <p:cNvPr id="10" name="Retângulo 9"/>
          <p:cNvSpPr/>
          <p:nvPr/>
        </p:nvSpPr>
        <p:spPr>
          <a:xfrm>
            <a:off x="179512" y="1628800"/>
            <a:ext cx="8784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O IRRF (Imposto de Renda Retido na Fonte)como próprio nome sugere, tributa a renda do trabalhador diretamente na fonte. O desconto é efetuado na ‘folha de pagamentos’ e recolhido ao Governo Federal por meio do DARF(Documento de Arrecadação Fiscal).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O cálculo do IRRF obedece a algumas regras </a:t>
            </a:r>
            <a:r>
              <a:rPr lang="pt-BR" dirty="0" smtClean="0"/>
              <a:t>e a </a:t>
            </a:r>
            <a:r>
              <a:rPr lang="pt-BR" dirty="0" smtClean="0"/>
              <a:t>base de cálculo para o IRRF, conforme tabela abaixo, é obtida da seguinte forma:</a:t>
            </a:r>
            <a:endParaRPr lang="pt-BR" dirty="0"/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179512" y="3885023"/>
          <a:ext cx="3600400" cy="2640321"/>
        </p:xfrm>
        <a:graphic>
          <a:graphicData uri="http://schemas.openxmlformats.org/drawingml/2006/table">
            <a:tbl>
              <a:tblPr/>
              <a:tblGrid>
                <a:gridCol w="3600400"/>
              </a:tblGrid>
              <a:tr h="29336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(+) RENDIMENTO DO PERÍODO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336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(–) Contribuição paga ao INSS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336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(–) Valor de desconto ref. aos dependentes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336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(–) Pensão Judicial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336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(–) Recolhimento ref. Previdência Privada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336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(=) Base de Cálculo IRRF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336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&gt; Aplicação Aliquota IR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336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(–) Parcela a reduzir (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tabela)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336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(=) IRRF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ela 13"/>
          <p:cNvGraphicFramePr>
            <a:graphicFrameLocks noGrp="1"/>
          </p:cNvGraphicFramePr>
          <p:nvPr/>
        </p:nvGraphicFramePr>
        <p:xfrm>
          <a:off x="3923928" y="3636834"/>
          <a:ext cx="5029200" cy="2600478"/>
        </p:xfrm>
        <a:graphic>
          <a:graphicData uri="http://schemas.openxmlformats.org/drawingml/2006/table">
            <a:tbl>
              <a:tblPr/>
              <a:tblGrid>
                <a:gridCol w="1944216"/>
                <a:gridCol w="1080120"/>
                <a:gridCol w="2004864"/>
              </a:tblGrid>
              <a:tr h="21968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BASE DE </a:t>
                      </a:r>
                      <a:r>
                        <a:rPr lang="pt-BR" sz="14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CÁLCULO</a:t>
                      </a:r>
                    </a:p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 </a:t>
                      </a: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(R$)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7F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ALÍQUOTA</a:t>
                      </a:r>
                    </a:p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 </a:t>
                      </a: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7F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PARCELA A </a:t>
                      </a:r>
                      <a:r>
                        <a:rPr lang="pt-BR" sz="14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DEDUZIR</a:t>
                      </a:r>
                    </a:p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(R$)</a:t>
                      </a:r>
                      <a:endParaRPr lang="pt-BR" sz="12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7FA5"/>
                    </a:solidFill>
                  </a:tcPr>
                </a:tc>
              </a:tr>
              <a:tr h="27826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/>
                        </a:rPr>
                        <a:t>Até 1.903,98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/>
                        </a:rPr>
                        <a:t>–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/>
                        </a:rPr>
                        <a:t>–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606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/>
                        </a:rPr>
                        <a:t>De 1.903,99 até 2.826,65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/>
                        </a:rPr>
                        <a:t>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/>
                        </a:rPr>
                        <a:t>142,80</a:t>
                      </a:r>
                      <a:endParaRPr lang="pt-BR" sz="16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606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/>
                        </a:rPr>
                        <a:t>De 2.826,66 até 3.751,05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/>
                        </a:rPr>
                        <a:t>354,80</a:t>
                      </a:r>
                      <a:endParaRPr lang="pt-BR" sz="16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606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/>
                        </a:rPr>
                        <a:t>De 3.751,06 até 4.664,68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/>
                        </a:rPr>
                        <a:t>22,5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/>
                        </a:rPr>
                        <a:t>636,13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826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/>
                        </a:rPr>
                        <a:t>Acima de 4.664,68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/>
                        </a:rPr>
                        <a:t>27,5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/>
                        </a:rPr>
                        <a:t>869,36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5" name="Retângulo 14"/>
          <p:cNvSpPr/>
          <p:nvPr/>
        </p:nvSpPr>
        <p:spPr>
          <a:xfrm>
            <a:off x="3969041" y="6300028"/>
            <a:ext cx="50405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 smtClean="0">
                <a:solidFill>
                  <a:srgbClr val="C00000"/>
                </a:solidFill>
              </a:rPr>
              <a:t>OBS.: A dedução mensal por dependente é de R$ 199,07.</a:t>
            </a:r>
            <a:endParaRPr lang="pt-BR" sz="1600" b="1" dirty="0">
              <a:solidFill>
                <a:srgbClr val="C00000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5336930" y="3212976"/>
            <a:ext cx="1899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TABELA IRRF 2018</a:t>
            </a:r>
            <a:endParaRPr lang="pt-BR" b="1" dirty="0">
              <a:solidFill>
                <a:srgbClr val="C00000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51520" y="3429000"/>
            <a:ext cx="3356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FÓRMULA DE CÁLCULO DO IRRF</a:t>
            </a:r>
            <a:endParaRPr lang="pt-BR" b="1" dirty="0">
              <a:solidFill>
                <a:srgbClr val="C00000"/>
              </a:solidFill>
            </a:endParaRPr>
          </a:p>
        </p:txBody>
      </p:sp>
      <p:pic>
        <p:nvPicPr>
          <p:cNvPr id="18" name="Picture 3" descr="Resultado de imagem para calculado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908720"/>
            <a:ext cx="710208" cy="710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476124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1439" y="6635280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11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GESTÃO DE RECURSOS HUMANOS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GST1141 - Rotinas de Administração de Pessoal.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539552" cy="571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827584" y="1331476"/>
            <a:ext cx="792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</a:rPr>
              <a:t>IRRF</a:t>
            </a:r>
            <a:endParaRPr lang="pt-BR" b="1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11560" y="1052736"/>
            <a:ext cx="4347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Conceitos Gerais sobre Folha de Pagamento</a:t>
            </a:r>
            <a:endParaRPr lang="pt-B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07504" y="1749003"/>
            <a:ext cx="892899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A remuneração líquida das deduções deve ser identificada na tabela conforme a classificação da renda, que será associada à alíquota correspondente. </a:t>
            </a:r>
            <a:endParaRPr lang="pt-BR" dirty="0" smtClean="0"/>
          </a:p>
          <a:p>
            <a:pPr algn="just"/>
            <a:endParaRPr lang="pt-BR" sz="1000" dirty="0" smtClean="0"/>
          </a:p>
          <a:p>
            <a:pPr algn="just"/>
            <a:r>
              <a:rPr lang="pt-BR" dirty="0" smtClean="0"/>
              <a:t>Em </a:t>
            </a:r>
            <a:r>
              <a:rPr lang="pt-BR" dirty="0" smtClean="0"/>
              <a:t>seguida, deve ser aplicado o percentual o imposto e subtraído o </a:t>
            </a:r>
            <a:r>
              <a:rPr lang="pt-BR" dirty="0" smtClean="0"/>
              <a:t>valor a </a:t>
            </a:r>
            <a:r>
              <a:rPr lang="pt-BR" dirty="0" smtClean="0"/>
              <a:t>deduzir. Os valores de descontos da formação da base de cálculo permitidos pela legislação podem ser encontrados nos. Art. 43 e Art. 74, Art.77 e 78 do RIR 99 – Regulamento do Imposto de Renda (Brasil, 1999</a:t>
            </a:r>
            <a:r>
              <a:rPr lang="pt-BR" dirty="0" smtClean="0"/>
              <a:t>).</a:t>
            </a:r>
          </a:p>
          <a:p>
            <a:pPr algn="just"/>
            <a:endParaRPr lang="pt-BR" sz="1000" dirty="0" smtClean="0"/>
          </a:p>
          <a:p>
            <a:pPr algn="just"/>
            <a:r>
              <a:rPr lang="pt-BR" dirty="0" smtClean="0"/>
              <a:t>A seguir são abordados exemplos com maiores detalhamentos sobre os cálculos envolvendo IRRF.</a:t>
            </a:r>
            <a:endParaRPr lang="pt-BR" dirty="0"/>
          </a:p>
        </p:txBody>
      </p:sp>
      <p:pic>
        <p:nvPicPr>
          <p:cNvPr id="12" name="Picture 6" descr="Resultado de imagem para irr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1" y="908721"/>
            <a:ext cx="1224137" cy="707734"/>
          </a:xfrm>
          <a:prstGeom prst="rect">
            <a:avLst/>
          </a:prstGeom>
          <a:noFill/>
        </p:spPr>
      </p:pic>
      <p:pic>
        <p:nvPicPr>
          <p:cNvPr id="14" name="Picture 3" descr="Resultado de imagem para calculado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908720"/>
            <a:ext cx="710208" cy="710208"/>
          </a:xfrm>
          <a:prstGeom prst="rect">
            <a:avLst/>
          </a:prstGeom>
          <a:noFill/>
        </p:spPr>
      </p:pic>
      <p:sp>
        <p:nvSpPr>
          <p:cNvPr id="15" name="Retângulo 14"/>
          <p:cNvSpPr/>
          <p:nvPr/>
        </p:nvSpPr>
        <p:spPr>
          <a:xfrm>
            <a:off x="116469" y="4293096"/>
            <a:ext cx="387946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 smtClean="0">
                <a:solidFill>
                  <a:srgbClr val="C00000"/>
                </a:solidFill>
              </a:rPr>
              <a:t>EXEMPLO:</a:t>
            </a:r>
          </a:p>
          <a:p>
            <a:pPr algn="just"/>
            <a:endParaRPr lang="pt-BR" sz="1600" b="1" dirty="0" smtClean="0">
              <a:solidFill>
                <a:srgbClr val="C00000"/>
              </a:solidFill>
            </a:endParaRPr>
          </a:p>
          <a:p>
            <a:pPr algn="just"/>
            <a:r>
              <a:rPr lang="pt-BR" sz="1600" b="1" dirty="0" smtClean="0">
                <a:solidFill>
                  <a:srgbClr val="C00000"/>
                </a:solidFill>
              </a:rPr>
              <a:t>Trabalhador </a:t>
            </a:r>
            <a:r>
              <a:rPr lang="pt-BR" sz="1600" b="1" dirty="0" smtClean="0">
                <a:solidFill>
                  <a:srgbClr val="C00000"/>
                </a:solidFill>
              </a:rPr>
              <a:t>com salário de $4.600,00, Pensão Alimentícia de 15% e opção de Previdência Privada de 6%. Como ficaria o valor a recolher de IRRF</a:t>
            </a:r>
            <a:r>
              <a:rPr lang="pt-BR" sz="1600" b="1" dirty="0" smtClean="0">
                <a:solidFill>
                  <a:srgbClr val="C00000"/>
                </a:solidFill>
              </a:rPr>
              <a:t>? </a:t>
            </a:r>
          </a:p>
          <a:p>
            <a:pPr algn="just"/>
            <a:endParaRPr lang="pt-BR" sz="1600" b="1" dirty="0" smtClean="0">
              <a:solidFill>
                <a:srgbClr val="C00000"/>
              </a:solidFill>
            </a:endParaRPr>
          </a:p>
          <a:p>
            <a:pPr algn="just"/>
            <a:r>
              <a:rPr lang="pt-BR" sz="1600" b="1" dirty="0" smtClean="0">
                <a:solidFill>
                  <a:srgbClr val="C00000"/>
                </a:solidFill>
              </a:rPr>
              <a:t>( Base tabela de 2014 – livro </a:t>
            </a:r>
            <a:r>
              <a:rPr lang="pt-BR" sz="1600" b="1" dirty="0" err="1" smtClean="0">
                <a:solidFill>
                  <a:srgbClr val="C00000"/>
                </a:solidFill>
              </a:rPr>
              <a:t>pg</a:t>
            </a:r>
            <a:r>
              <a:rPr lang="pt-BR" sz="1600" b="1" dirty="0" smtClean="0">
                <a:solidFill>
                  <a:srgbClr val="C00000"/>
                </a:solidFill>
              </a:rPr>
              <a:t> 19).</a:t>
            </a:r>
            <a:endParaRPr lang="pt-BR" sz="1600" b="1" dirty="0" smtClean="0">
              <a:solidFill>
                <a:srgbClr val="C00000"/>
              </a:solidFill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40460" y="4221088"/>
            <a:ext cx="4852020" cy="2302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476124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1439" y="6635280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11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GESTÃO DE RECURSOS HUMANOS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GST1141 - Rotinas de Administração de Pessoal.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539552" cy="571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611560" y="1052736"/>
            <a:ext cx="4347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Conceitos Gerais sobre Folha de Pagamento</a:t>
            </a:r>
            <a:endParaRPr lang="pt-B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3" descr="Resultado de imagem para calculado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5085184"/>
            <a:ext cx="1358280" cy="1358280"/>
          </a:xfrm>
          <a:prstGeom prst="rect">
            <a:avLst/>
          </a:prstGeom>
          <a:noFill/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412776"/>
            <a:ext cx="626469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908720"/>
            <a:ext cx="191338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Tabela 17"/>
          <p:cNvGraphicFramePr>
            <a:graphicFrameLocks noGrp="1"/>
          </p:cNvGraphicFramePr>
          <p:nvPr/>
        </p:nvGraphicFramePr>
        <p:xfrm>
          <a:off x="179512" y="3686894"/>
          <a:ext cx="7272808" cy="2838450"/>
        </p:xfrm>
        <a:graphic>
          <a:graphicData uri="http://schemas.openxmlformats.org/drawingml/2006/table">
            <a:tbl>
              <a:tblPr/>
              <a:tblGrid>
                <a:gridCol w="4581533"/>
                <a:gridCol w="2691275"/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CÁLCULO DO IRRF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R$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(+) RENDIMENTO DO PERÍODO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(–) Contribuição paga ao INSS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(–) Valor de desconto ref. aos dependentes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(–) Pensão Judicial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(–) Recolhimento ref. Previdência Privada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(=) Base de Cálculo IRRF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&gt; Aplicação Aliquota IR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(–) Parcela a reduzir (tabela)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(=) IRRF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</a:tbl>
          </a:graphicData>
        </a:graphic>
      </p:graphicFrame>
      <p:sp>
        <p:nvSpPr>
          <p:cNvPr id="19" name="Retângulo 18"/>
          <p:cNvSpPr/>
          <p:nvPr/>
        </p:nvSpPr>
        <p:spPr>
          <a:xfrm>
            <a:off x="179512" y="1916832"/>
            <a:ext cx="88569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EXEMPLO </a:t>
            </a:r>
            <a:r>
              <a:rPr lang="pt-BR" dirty="0" smtClean="0"/>
              <a:t>1: </a:t>
            </a:r>
            <a:r>
              <a:rPr lang="pt-BR" dirty="0" smtClean="0"/>
              <a:t>trabalhador com salário de </a:t>
            </a:r>
            <a:r>
              <a:rPr lang="pt-BR" dirty="0" smtClean="0"/>
              <a:t>R$ 7.600,00</a:t>
            </a:r>
            <a:r>
              <a:rPr lang="pt-BR" dirty="0" smtClean="0"/>
              <a:t>, Pensão Alimentícia de 15% e opção de Previdência Privada de 6%. Como ficaria o valor a recolher de IRRF</a:t>
            </a:r>
            <a:r>
              <a:rPr lang="pt-BR" dirty="0" smtClean="0"/>
              <a:t>?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EXEMPLO </a:t>
            </a:r>
            <a:r>
              <a:rPr lang="pt-BR" dirty="0" smtClean="0"/>
              <a:t>2: </a:t>
            </a:r>
            <a:r>
              <a:rPr lang="pt-BR" dirty="0" smtClean="0"/>
              <a:t>trabalhador com salário de </a:t>
            </a:r>
            <a:r>
              <a:rPr lang="pt-BR" dirty="0" smtClean="0"/>
              <a:t>R$ 2.900,00</a:t>
            </a:r>
            <a:r>
              <a:rPr lang="pt-BR" dirty="0" smtClean="0"/>
              <a:t>, Pensão Alimentícia de 25% e opção por Previdência Privada de 6%. Como ficaria o valor a recolher de IRRF?</a:t>
            </a:r>
            <a:endParaRPr lang="pt-BR" dirty="0"/>
          </a:p>
        </p:txBody>
      </p:sp>
      <p:pic>
        <p:nvPicPr>
          <p:cNvPr id="20" name="Picture 2" descr="Imagem relacionad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4337" y="3715462"/>
            <a:ext cx="1423868" cy="12977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476124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1439" y="6635280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11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GESTÃO DE RECURSOS HUMANOS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GST1141 - Rotinas de Administração de Pessoal.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539552" cy="571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827584" y="1331476"/>
            <a:ext cx="4176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</a:rPr>
              <a:t>O </a:t>
            </a:r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</a:rPr>
              <a:t>Departamento Pessoal</a:t>
            </a:r>
          </a:p>
        </p:txBody>
      </p:sp>
      <p:sp>
        <p:nvSpPr>
          <p:cNvPr id="8" name="Retângulo 7"/>
          <p:cNvSpPr/>
          <p:nvPr/>
        </p:nvSpPr>
        <p:spPr>
          <a:xfrm>
            <a:off x="611560" y="1052736"/>
            <a:ext cx="4347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Conceitos Gerais sobre Folha de Pagamento</a:t>
            </a:r>
            <a:endParaRPr lang="pt-B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 descr="Imagem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3" y="836712"/>
            <a:ext cx="1379861" cy="792088"/>
          </a:xfrm>
          <a:prstGeom prst="rect">
            <a:avLst/>
          </a:prstGeom>
          <a:noFill/>
        </p:spPr>
      </p:pic>
      <p:pic>
        <p:nvPicPr>
          <p:cNvPr id="12" name="Picture 3" descr="Resultado de imagem para calculado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908720"/>
            <a:ext cx="710208" cy="710208"/>
          </a:xfrm>
          <a:prstGeom prst="rect">
            <a:avLst/>
          </a:prstGeom>
          <a:noFill/>
        </p:spPr>
      </p:pic>
      <p:sp>
        <p:nvSpPr>
          <p:cNvPr id="14" name="Retângulo 13"/>
          <p:cNvSpPr/>
          <p:nvPr/>
        </p:nvSpPr>
        <p:spPr>
          <a:xfrm>
            <a:off x="107504" y="1844824"/>
            <a:ext cx="88569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O departamento pessoal é o setor da companhia ou escritório contábil responsável pelas: contratações, demissões, registros, prestar informações ao fisco, elaboração da folha de pagamento, prestação de informações aos empregadores e aos empregados.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Há pouco tempo atrás, somente as grandes empresas </a:t>
            </a:r>
            <a:r>
              <a:rPr lang="pt-BR" dirty="0" smtClean="0"/>
              <a:t>possuíam </a:t>
            </a:r>
            <a:r>
              <a:rPr lang="pt-BR" dirty="0" smtClean="0"/>
              <a:t>o departamento pessoal, todavia, este cenário mudou e mesmo as médias e pequenas empresas estão cientes da necessidade deste departamento.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O </a:t>
            </a:r>
            <a:r>
              <a:rPr lang="pt-BR" dirty="0" smtClean="0"/>
              <a:t>profissional que atua nesta área precisa ter um leque de conhecimentos: contábil, fiscal, financeiro e noções de direito trabalhista. Um departamento eficaz evita problemas as empresas e processos trabalhistas.</a:t>
            </a:r>
            <a:endParaRPr lang="pt-BR" dirty="0"/>
          </a:p>
        </p:txBody>
      </p:sp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51250" y="4653137"/>
            <a:ext cx="3213238" cy="1979356"/>
          </a:xfrm>
          <a:prstGeom prst="rect">
            <a:avLst/>
          </a:prstGeom>
          <a:noFill/>
        </p:spPr>
      </p:pic>
      <p:pic>
        <p:nvPicPr>
          <p:cNvPr id="1028" name="Picture 4" descr="Resultado de imagem para DEPARTAMENTO DE PESSOA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5001006"/>
            <a:ext cx="4896544" cy="1512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476124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1439" y="6635280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11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GESTÃO DE RECURSOS HUMANOS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GST1141 - Rotinas de Administração de Pessoal.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539552" cy="571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611560" y="1052736"/>
            <a:ext cx="4347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Conceitos Gerais sobre Folha de Pagamento</a:t>
            </a:r>
            <a:endParaRPr lang="pt-B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 descr="Imagem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3" y="836712"/>
            <a:ext cx="1379861" cy="792088"/>
          </a:xfrm>
          <a:prstGeom prst="rect">
            <a:avLst/>
          </a:prstGeom>
          <a:noFill/>
        </p:spPr>
      </p:pic>
      <p:pic>
        <p:nvPicPr>
          <p:cNvPr id="12" name="Picture 3" descr="Resultado de imagem para calculado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908720"/>
            <a:ext cx="710208" cy="710208"/>
          </a:xfrm>
          <a:prstGeom prst="rect">
            <a:avLst/>
          </a:prstGeom>
          <a:noFill/>
        </p:spPr>
      </p:pic>
      <p:sp>
        <p:nvSpPr>
          <p:cNvPr id="9" name="Retângulo 8"/>
          <p:cNvSpPr/>
          <p:nvPr/>
        </p:nvSpPr>
        <p:spPr>
          <a:xfrm>
            <a:off x="899592" y="1340768"/>
            <a:ext cx="4788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</a:rPr>
              <a:t>Cálculos </a:t>
            </a:r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</a:rPr>
              <a:t>Diversos no Contracheque ou Holerite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79512" y="1859340"/>
            <a:ext cx="88569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Todo empregado, ao receber seu contracheque mensal ou holerite, pode observar a diferença entre seu salário bruto e o salário líquido. </a:t>
            </a:r>
            <a:r>
              <a:rPr lang="pt-BR" dirty="0" smtClean="0"/>
              <a:t>Essa </a:t>
            </a:r>
            <a:r>
              <a:rPr lang="pt-BR" dirty="0" smtClean="0"/>
              <a:t>diferença corresponde aos descontos e aos impostos.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 </a:t>
            </a:r>
            <a:r>
              <a:rPr lang="pt-BR" dirty="0" smtClean="0"/>
              <a:t>Consolidação das Leis do Trabalho – CLT, prevê os descontos possíveis, amparados por lei e aqueles que o empregador não pode descontar, ou tem limites ao desconto. </a:t>
            </a:r>
            <a:endParaRPr lang="pt-BR" dirty="0" smtClean="0"/>
          </a:p>
        </p:txBody>
      </p:sp>
      <p:sp>
        <p:nvSpPr>
          <p:cNvPr id="15" name="Retângulo 14"/>
          <p:cNvSpPr/>
          <p:nvPr/>
        </p:nvSpPr>
        <p:spPr>
          <a:xfrm>
            <a:off x="179512" y="3645024"/>
            <a:ext cx="8892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Vejamos alguns dos descontos</a:t>
            </a:r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pt-BR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179512" y="407707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INSS – Instituto Nacional do Seguro </a:t>
            </a: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Social</a:t>
            </a:r>
            <a:endParaRPr lang="pt-BR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pt-BR" b="1" dirty="0" smtClean="0">
                <a:solidFill>
                  <a:schemeClr val="accent5">
                    <a:lumMod val="50000"/>
                  </a:schemeClr>
                </a:solidFill>
              </a:rPr>
              <a:t>IRRF – Imposto de Renda Retido na Fonte</a:t>
            </a:r>
          </a:p>
          <a:p>
            <a:pPr>
              <a:buFont typeface="Wingdings" pitchFamily="2" charset="2"/>
              <a:buChar char="ü"/>
            </a:pP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Contribuição Sindical</a:t>
            </a:r>
          </a:p>
          <a:p>
            <a:pPr>
              <a:buFont typeface="Wingdings" pitchFamily="2" charset="2"/>
              <a:buChar char="ü"/>
            </a:pPr>
            <a:r>
              <a:rPr lang="pt-BR" b="1" dirty="0" smtClean="0">
                <a:solidFill>
                  <a:schemeClr val="accent5">
                    <a:lumMod val="50000"/>
                  </a:schemeClr>
                </a:solidFill>
              </a:rPr>
              <a:t>Contribuição Assistencial</a:t>
            </a:r>
          </a:p>
          <a:p>
            <a:pPr>
              <a:buFont typeface="Wingdings" pitchFamily="2" charset="2"/>
              <a:buChar char="ü"/>
            </a:pP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Contribuição Confederativa</a:t>
            </a:r>
          </a:p>
          <a:p>
            <a:pPr>
              <a:buFont typeface="Wingdings" pitchFamily="2" charset="2"/>
              <a:buChar char="ü"/>
            </a:pPr>
            <a:r>
              <a:rPr lang="pt-BR" b="1" dirty="0" smtClean="0">
                <a:solidFill>
                  <a:schemeClr val="accent5">
                    <a:lumMod val="50000"/>
                  </a:schemeClr>
                </a:solidFill>
              </a:rPr>
              <a:t>Vale Transporte</a:t>
            </a:r>
          </a:p>
          <a:p>
            <a:pPr>
              <a:buFont typeface="Wingdings" pitchFamily="2" charset="2"/>
              <a:buChar char="ü"/>
            </a:pP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Vale Alimentação</a:t>
            </a:r>
          </a:p>
          <a:p>
            <a:pPr>
              <a:buFont typeface="Wingdings" pitchFamily="2" charset="2"/>
              <a:buChar char="ü"/>
            </a:pPr>
            <a:r>
              <a:rPr lang="pt-BR" b="1" dirty="0" smtClean="0">
                <a:solidFill>
                  <a:schemeClr val="accent5">
                    <a:lumMod val="50000"/>
                  </a:schemeClr>
                </a:solidFill>
              </a:rPr>
              <a:t>Pensão </a:t>
            </a:r>
            <a:r>
              <a:rPr lang="pt-BR" b="1" dirty="0" smtClean="0">
                <a:solidFill>
                  <a:schemeClr val="accent5">
                    <a:lumMod val="50000"/>
                  </a:schemeClr>
                </a:solidFill>
              </a:rPr>
              <a:t>Alimentícia</a:t>
            </a:r>
            <a:endParaRPr lang="pt-BR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4644008" y="4077072"/>
            <a:ext cx="44999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b="1" dirty="0" smtClean="0">
                <a:solidFill>
                  <a:schemeClr val="accent5">
                    <a:lumMod val="50000"/>
                  </a:schemeClr>
                </a:solidFill>
              </a:rPr>
              <a:t>Empréstimo Consignado</a:t>
            </a:r>
          </a:p>
          <a:p>
            <a:pPr>
              <a:buFont typeface="Wingdings" pitchFamily="2" charset="2"/>
              <a:buChar char="ü"/>
            </a:pP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Faltas </a:t>
            </a: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e Atrasos</a:t>
            </a:r>
          </a:p>
          <a:p>
            <a:pPr>
              <a:buFont typeface="Wingdings" pitchFamily="2" charset="2"/>
              <a:buChar char="ü"/>
            </a:pPr>
            <a:r>
              <a:rPr lang="pt-BR" b="1" dirty="0" smtClean="0">
                <a:solidFill>
                  <a:schemeClr val="accent5">
                    <a:lumMod val="50000"/>
                  </a:schemeClr>
                </a:solidFill>
              </a:rPr>
              <a:t>Previdência </a:t>
            </a:r>
            <a:r>
              <a:rPr lang="pt-BR" b="1" dirty="0" smtClean="0">
                <a:solidFill>
                  <a:schemeClr val="accent5">
                    <a:lumMod val="50000"/>
                  </a:schemeClr>
                </a:solidFill>
              </a:rPr>
              <a:t>Privada</a:t>
            </a:r>
          </a:p>
          <a:p>
            <a:pPr>
              <a:buFont typeface="Wingdings" pitchFamily="2" charset="2"/>
              <a:buChar char="ü"/>
            </a:pP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Adiantamento </a:t>
            </a: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de Salário</a:t>
            </a:r>
          </a:p>
          <a:p>
            <a:pPr>
              <a:buFont typeface="Wingdings" pitchFamily="2" charset="2"/>
              <a:buChar char="ü"/>
            </a:pPr>
            <a:r>
              <a:rPr lang="pt-BR" b="1" dirty="0" smtClean="0">
                <a:solidFill>
                  <a:schemeClr val="accent5">
                    <a:lumMod val="50000"/>
                  </a:schemeClr>
                </a:solidFill>
              </a:rPr>
              <a:t>Assistência </a:t>
            </a:r>
            <a:r>
              <a:rPr lang="pt-BR" b="1" dirty="0" smtClean="0">
                <a:solidFill>
                  <a:schemeClr val="accent5">
                    <a:lumMod val="50000"/>
                  </a:schemeClr>
                </a:solidFill>
              </a:rPr>
              <a:t>Medica e Odontológica</a:t>
            </a:r>
          </a:p>
          <a:p>
            <a:pPr>
              <a:buFont typeface="Wingdings" pitchFamily="2" charset="2"/>
              <a:buChar char="ü"/>
            </a:pP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Farmácia</a:t>
            </a:r>
            <a:endParaRPr lang="pt-BR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pt-BR" b="1" dirty="0" smtClean="0">
                <a:solidFill>
                  <a:schemeClr val="accent5">
                    <a:lumMod val="50000"/>
                  </a:schemeClr>
                </a:solidFill>
              </a:rPr>
              <a:t>Caso </a:t>
            </a:r>
            <a:r>
              <a:rPr lang="pt-BR" b="1" dirty="0" smtClean="0">
                <a:solidFill>
                  <a:schemeClr val="accent5">
                    <a:lumMod val="50000"/>
                  </a:schemeClr>
                </a:solidFill>
              </a:rPr>
              <a:t>de Dano ao patrimônio da </a:t>
            </a:r>
            <a:r>
              <a:rPr lang="pt-BR" b="1" dirty="0" smtClean="0">
                <a:solidFill>
                  <a:schemeClr val="accent5">
                    <a:lumMod val="50000"/>
                  </a:schemeClr>
                </a:solidFill>
              </a:rPr>
              <a:t>empresa</a:t>
            </a:r>
          </a:p>
          <a:p>
            <a:pPr>
              <a:buFont typeface="Wingdings" pitchFamily="2" charset="2"/>
              <a:buChar char="ü"/>
            </a:pP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M</a:t>
            </a: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ultas </a:t>
            </a: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de </a:t>
            </a: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transito, </a:t>
            </a: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ntre </a:t>
            </a: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outros descontos</a:t>
            </a:r>
            <a:r>
              <a:rPr lang="pt-BR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8" name="Meio-quadro 17"/>
          <p:cNvSpPr/>
          <p:nvPr/>
        </p:nvSpPr>
        <p:spPr>
          <a:xfrm rot="10800000">
            <a:off x="4410054" y="5085184"/>
            <a:ext cx="216024" cy="1440160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9" name="Meio-quadro 18"/>
          <p:cNvSpPr/>
          <p:nvPr/>
        </p:nvSpPr>
        <p:spPr>
          <a:xfrm>
            <a:off x="4491027" y="3933056"/>
            <a:ext cx="216024" cy="1512168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76124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1439" y="6635280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11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GESTÃO DE RECURSOS HUMANOS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GST1141 - Rotinas de Administração de Pessoal.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539552" cy="571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611560" y="1052736"/>
            <a:ext cx="4347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Conceitos Gerais sobre Folha de Pagamento</a:t>
            </a:r>
            <a:endParaRPr lang="pt-B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 descr="Imagem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3" y="836712"/>
            <a:ext cx="1379861" cy="792088"/>
          </a:xfrm>
          <a:prstGeom prst="rect">
            <a:avLst/>
          </a:prstGeom>
          <a:noFill/>
        </p:spPr>
      </p:pic>
      <p:pic>
        <p:nvPicPr>
          <p:cNvPr id="12" name="Picture 3" descr="Resultado de imagem para calculado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908720"/>
            <a:ext cx="710208" cy="710208"/>
          </a:xfrm>
          <a:prstGeom prst="rect">
            <a:avLst/>
          </a:prstGeom>
          <a:noFill/>
        </p:spPr>
      </p:pic>
      <p:sp>
        <p:nvSpPr>
          <p:cNvPr id="9" name="Retângulo 8"/>
          <p:cNvSpPr/>
          <p:nvPr/>
        </p:nvSpPr>
        <p:spPr>
          <a:xfrm>
            <a:off x="899592" y="1340768"/>
            <a:ext cx="4788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</a:rPr>
              <a:t>Holerite</a:t>
            </a:r>
            <a:endParaRPr lang="pt-BR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07504" y="1707773"/>
            <a:ext cx="892899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O Holerite é o documento que demonstra os proventos, os descontos, e os impostos incidentes sobre a folha de pagamento.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Trata-se </a:t>
            </a:r>
            <a:r>
              <a:rPr lang="pt-BR" dirty="0" smtClean="0"/>
              <a:t>de uma formalização da composição do pagamento realizado pela prestação dos serviços, em um contrato entre empregador e empregado.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Em linhas gerais, a empresa efetua o pagamento ao funcionário e disponibiliza o holerite. No passado, muitos pagamentos eram realizados em espécie e o holerite era entregue junto do montante em dinheiro.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Com </a:t>
            </a:r>
            <a:r>
              <a:rPr lang="pt-BR" dirty="0" smtClean="0"/>
              <a:t>passar dos anos e a própria evolução dos meios de pagamento, as empresas passaram a pagar via cheque e, na atualidade, realizam pagamentos via remessa bancária.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 via do holerite, muito conhecida por ser um formulário na cor verde, era frequentemente utilizada pelas empresas. Hoje, porém, muitas companhias já não disponibilizam este documento fisicamente, colocando-o à disposição em </a:t>
            </a:r>
            <a:r>
              <a:rPr lang="pt-BR" dirty="0" err="1" smtClean="0"/>
              <a:t>websites</a:t>
            </a:r>
            <a:r>
              <a:rPr lang="pt-BR" dirty="0" smtClean="0"/>
              <a:t> corporativos com ‘</a:t>
            </a:r>
            <a:r>
              <a:rPr lang="pt-BR" dirty="0" err="1" smtClean="0"/>
              <a:t>login</a:t>
            </a:r>
            <a:r>
              <a:rPr lang="pt-BR" dirty="0" smtClean="0"/>
              <a:t>’ e ‘senha’.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8476124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Resultado de imagem para modelo de holer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829" y="1916832"/>
            <a:ext cx="8897667" cy="4708935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71439" y="6635280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11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GESTÃO DE RECURSOS HUMANOS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GST1141 - Rotinas de Administração de Pessoal.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539552" cy="571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611560" y="1052736"/>
            <a:ext cx="4347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Conceitos Gerais sobre Folha de Pagamento</a:t>
            </a:r>
            <a:endParaRPr lang="pt-B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 descr="Imagem relaciona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3" y="836712"/>
            <a:ext cx="1379861" cy="792088"/>
          </a:xfrm>
          <a:prstGeom prst="rect">
            <a:avLst/>
          </a:prstGeom>
          <a:noFill/>
        </p:spPr>
      </p:pic>
      <p:pic>
        <p:nvPicPr>
          <p:cNvPr id="12" name="Picture 3" descr="Resultado de imagem para calculador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908720"/>
            <a:ext cx="710208" cy="710208"/>
          </a:xfrm>
          <a:prstGeom prst="rect">
            <a:avLst/>
          </a:prstGeom>
          <a:noFill/>
        </p:spPr>
      </p:pic>
      <p:sp>
        <p:nvSpPr>
          <p:cNvPr id="9" name="Retângulo 8"/>
          <p:cNvSpPr/>
          <p:nvPr/>
        </p:nvSpPr>
        <p:spPr>
          <a:xfrm>
            <a:off x="1728192" y="1556792"/>
            <a:ext cx="4788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chemeClr val="tx2"/>
                </a:solidFill>
              </a:rPr>
              <a:t>Modelo de Holerite</a:t>
            </a:r>
            <a:endParaRPr lang="pt-BR" sz="2800" b="1" dirty="0" smtClean="0">
              <a:solidFill>
                <a:schemeClr val="tx2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899592" y="1340768"/>
            <a:ext cx="4788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</a:rPr>
              <a:t>Holerite</a:t>
            </a:r>
            <a:endParaRPr lang="pt-BR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23528" y="3861048"/>
            <a:ext cx="70567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 smtClean="0">
                <a:solidFill>
                  <a:schemeClr val="tx2"/>
                </a:solidFill>
              </a:rPr>
              <a:t>Constam no holerite informações importantes como:</a:t>
            </a:r>
          </a:p>
          <a:p>
            <a:pPr algn="just"/>
            <a:r>
              <a:rPr lang="pt-BR" sz="1600" dirty="0" smtClean="0">
                <a:solidFill>
                  <a:srgbClr val="C00000"/>
                </a:solidFill>
              </a:rPr>
              <a:t>dados </a:t>
            </a:r>
            <a:r>
              <a:rPr lang="pt-BR" sz="1600" dirty="0" smtClean="0">
                <a:solidFill>
                  <a:srgbClr val="C00000"/>
                </a:solidFill>
              </a:rPr>
              <a:t>da empresa e/ou empregador, salário bruto, data de admissão, cargo, função, CBO – Classificação Brasileira de Ocupação, proventos, descontos, e o salário líquido. Os proventos geralmente ficam no lado esquerdo do holerite e os descontos, por sua vez, do lado direito.</a:t>
            </a:r>
            <a:endParaRPr lang="pt-BR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76124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1439" y="6635280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11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GESTÃO DE RECURSOS HUMANOS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GST1141 - Rotinas de Administração de Pessoal.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539552" cy="571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611560" y="1052736"/>
            <a:ext cx="4347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Conceitos Gerais sobre Folha de Pagamento</a:t>
            </a:r>
            <a:endParaRPr lang="pt-B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 descr="Imagem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3" y="836712"/>
            <a:ext cx="1379861" cy="792088"/>
          </a:xfrm>
          <a:prstGeom prst="rect">
            <a:avLst/>
          </a:prstGeom>
          <a:noFill/>
        </p:spPr>
      </p:pic>
      <p:pic>
        <p:nvPicPr>
          <p:cNvPr id="12" name="Picture 3" descr="Resultado de imagem para calculado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908720"/>
            <a:ext cx="710208" cy="710208"/>
          </a:xfrm>
          <a:prstGeom prst="rect">
            <a:avLst/>
          </a:prstGeom>
          <a:noFill/>
        </p:spPr>
      </p:pic>
      <p:sp>
        <p:nvSpPr>
          <p:cNvPr id="9" name="Retângulo 8"/>
          <p:cNvSpPr/>
          <p:nvPr/>
        </p:nvSpPr>
        <p:spPr>
          <a:xfrm>
            <a:off x="899592" y="1340768"/>
            <a:ext cx="4788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</a:rPr>
              <a:t>Holerite</a:t>
            </a:r>
            <a:endParaRPr lang="pt-BR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691680" y="1700808"/>
            <a:ext cx="6984776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700" dirty="0" smtClean="0"/>
              <a:t>O termo holerite deriva de Herman Hollerith, o nome de um inventor e empresário </a:t>
            </a:r>
            <a:r>
              <a:rPr lang="pt-BR" sz="1700" dirty="0" smtClean="0"/>
              <a:t>norte-americano. </a:t>
            </a:r>
          </a:p>
          <a:p>
            <a:pPr algn="just"/>
            <a:endParaRPr lang="pt-BR" sz="1000" dirty="0" smtClean="0"/>
          </a:p>
          <a:p>
            <a:pPr algn="just"/>
            <a:r>
              <a:rPr lang="pt-BR" sz="1700" dirty="0" smtClean="0"/>
              <a:t>Herman </a:t>
            </a:r>
            <a:r>
              <a:rPr lang="pt-BR" sz="1700" dirty="0" smtClean="0"/>
              <a:t>Hollerith </a:t>
            </a:r>
            <a:r>
              <a:rPr lang="pt-BR" sz="1700" dirty="0" smtClean="0"/>
              <a:t>inventou um sistema de registro de informações em cartões perfurados, que revolucionou o processamento de grandes quantidades de dados</a:t>
            </a:r>
            <a:r>
              <a:rPr lang="pt-BR" sz="1700" dirty="0" smtClean="0"/>
              <a:t>.</a:t>
            </a:r>
          </a:p>
          <a:p>
            <a:pPr algn="just"/>
            <a:endParaRPr lang="pt-BR" dirty="0" smtClean="0"/>
          </a:p>
        </p:txBody>
      </p:sp>
      <p:pic>
        <p:nvPicPr>
          <p:cNvPr id="84994" name="Picture 2" descr="Resultado de imagem para Herman Hollerit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4005064"/>
            <a:ext cx="3610131" cy="2592288"/>
          </a:xfrm>
          <a:prstGeom prst="rect">
            <a:avLst/>
          </a:prstGeom>
          <a:noFill/>
        </p:spPr>
      </p:pic>
      <p:pic>
        <p:nvPicPr>
          <p:cNvPr id="84996" name="Picture 4" descr="Resultado de imagem para Herman Hollerith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3068960"/>
            <a:ext cx="3024335" cy="1944216"/>
          </a:xfrm>
          <a:prstGeom prst="rect">
            <a:avLst/>
          </a:prstGeom>
          <a:noFill/>
        </p:spPr>
      </p:pic>
      <p:pic>
        <p:nvPicPr>
          <p:cNvPr id="84998" name="Picture 6" descr="Resultado de imagem para Herman Hollerith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495" y="1628800"/>
            <a:ext cx="1714997" cy="2160240"/>
          </a:xfrm>
          <a:prstGeom prst="rect">
            <a:avLst/>
          </a:prstGeom>
          <a:noFill/>
        </p:spPr>
      </p:pic>
      <p:pic>
        <p:nvPicPr>
          <p:cNvPr id="8499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6214865" y="3874654"/>
            <a:ext cx="3549526" cy="193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tângulo 15"/>
          <p:cNvSpPr/>
          <p:nvPr/>
        </p:nvSpPr>
        <p:spPr>
          <a:xfrm>
            <a:off x="1403648" y="3327375"/>
            <a:ext cx="18533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</a:t>
            </a:r>
            <a:r>
              <a:rPr lang="pt-BR" sz="24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1860-1929</a:t>
            </a:r>
            <a:r>
              <a:rPr lang="pt-B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)</a:t>
            </a:r>
            <a:endParaRPr lang="pt-BR" sz="2400" dirty="0">
              <a:solidFill>
                <a:schemeClr val="tx2"/>
              </a:solidFill>
            </a:endParaRPr>
          </a:p>
        </p:txBody>
      </p:sp>
      <p:pic>
        <p:nvPicPr>
          <p:cNvPr id="85001" name="Picture 9" descr="Imagem relacionad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1920" y="5085184"/>
            <a:ext cx="3024336" cy="1537069"/>
          </a:xfrm>
          <a:prstGeom prst="rect">
            <a:avLst/>
          </a:prstGeom>
          <a:noFill/>
        </p:spPr>
      </p:pic>
      <p:sp>
        <p:nvSpPr>
          <p:cNvPr id="85003" name="AutoShape 11" descr="Imagem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8476124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1439" y="6635280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11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GESTÃO DE RECURSOS HUMANOS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GST1141 - Rotinas de Administração de Pessoal.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539552" cy="571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611560" y="1052736"/>
            <a:ext cx="4347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Conceitos Gerais sobre Folha de Pagamento</a:t>
            </a:r>
            <a:endParaRPr lang="pt-B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99592" y="1340768"/>
            <a:ext cx="4788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</a:rPr>
              <a:t>Pensão </a:t>
            </a:r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</a:rPr>
              <a:t>Judicial</a:t>
            </a: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980728"/>
            <a:ext cx="1019484" cy="136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179512" y="1740872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A pensão judicial é uma obrigação tanto do pai quanto da mãe. Em um processo de divórcio, na sua maioria a guarda dos filhos é da mãe, mas atualmente </a:t>
            </a:r>
            <a:r>
              <a:rPr lang="pt-BR" dirty="0" smtClean="0"/>
              <a:t>a opção </a:t>
            </a:r>
            <a:r>
              <a:rPr lang="pt-BR" dirty="0" smtClean="0"/>
              <a:t>pela guarda compartilhada, ou seja, dividida entre o pai e mãe tem crescido nos últimos anos. 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72008" y="2996952"/>
            <a:ext cx="90364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A pensão judicial tem suas bases na legislação, Artigo 327 do Código Civil (Brasil,1916), o Artigo 13 da Lei do Divórcio (Brasil,1977), e o Artigo 21 do Estatuto da Criança e do Adolescente (Brasil,1990). A Lei 5.478 (Brasil, 1968) dispõe sobre a ação de alimentos e outros direcionamentos</a:t>
            </a:r>
            <a:r>
              <a:rPr lang="pt-BR" dirty="0" smtClean="0"/>
              <a:t>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 criança beneficiária da pensão judicial tem o direito a recebê-la até completar a maioridade civil, ou seja aos 18 anos.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Este </a:t>
            </a:r>
            <a:r>
              <a:rPr lang="pt-BR" dirty="0" smtClean="0"/>
              <a:t>prazo poderá ser prorrogado caso o beneficiário estiver cursando ensino superior</a:t>
            </a:r>
            <a:r>
              <a:rPr lang="pt-BR" dirty="0" smtClean="0"/>
              <a:t>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O percentual que será descontado em folha de pagamento é determinado no processo judicial pelo juiz. </a:t>
            </a:r>
            <a:endParaRPr lang="pt-BR" dirty="0"/>
          </a:p>
        </p:txBody>
      </p:sp>
      <p:pic>
        <p:nvPicPr>
          <p:cNvPr id="16" name="Picture 3" descr="Resultado de imagem para calculado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908720"/>
            <a:ext cx="710208" cy="710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476124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1439" y="6635280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11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GESTÃO DE RECURSOS HUMANOS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GST1141 - Rotinas de Administração de Pessoal.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539552" cy="571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611560" y="1052736"/>
            <a:ext cx="4347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Conceitos Gerais sobre Folha de Pagamento</a:t>
            </a:r>
            <a:endParaRPr lang="pt-B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3" descr="Resultado de imagem para calculado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908720"/>
            <a:ext cx="710208" cy="710208"/>
          </a:xfrm>
          <a:prstGeom prst="rect">
            <a:avLst/>
          </a:prstGeom>
          <a:noFill/>
        </p:spPr>
      </p:pic>
      <p:sp>
        <p:nvSpPr>
          <p:cNvPr id="9" name="Retângulo 8"/>
          <p:cNvSpPr/>
          <p:nvPr/>
        </p:nvSpPr>
        <p:spPr>
          <a:xfrm>
            <a:off x="899592" y="1340768"/>
            <a:ext cx="4788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</a:rPr>
              <a:t>Pensão </a:t>
            </a:r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</a:rPr>
              <a:t>Judicial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07504" y="1772816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Para efetuar o desconto da pensão judicial em meio aos vencimentos do empregado, não é necessária autorização do empregado, uma vez que o desconto é involuntário e possui amparo pelo Art. 462 da CLT (Brasil, 1943).</a:t>
            </a:r>
            <a:endParaRPr lang="pt-BR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980728"/>
            <a:ext cx="1019484" cy="136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tângulo 15"/>
          <p:cNvSpPr/>
          <p:nvPr/>
        </p:nvSpPr>
        <p:spPr>
          <a:xfrm>
            <a:off x="107504" y="2780928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Veja o exemplo abaixo de cálculo de pensão judicial, supondo um desconto de 22% conforme a sentença do juiz: </a:t>
            </a:r>
            <a:endParaRPr lang="pt-BR" dirty="0"/>
          </a:p>
        </p:txBody>
      </p:sp>
      <p:sp>
        <p:nvSpPr>
          <p:cNvPr id="17" name="Retângulo 16"/>
          <p:cNvSpPr/>
          <p:nvPr/>
        </p:nvSpPr>
        <p:spPr>
          <a:xfrm>
            <a:off x="62679" y="5473271"/>
            <a:ext cx="9036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Sob o aspecto fiscal, pode-se notar na tabela acima que a pensão judicial é totalmente dedutível para o cálculo do IRRF – Imposto de Renda Retido Fonte, em se tratando de uma decisão judicial, como prevê o Art. 1.124-A da Lei 5.869 – Código de Processo Civil (Brasil, 1973). </a:t>
            </a:r>
            <a:endParaRPr lang="pt-BR" dirty="0"/>
          </a:p>
        </p:txBody>
      </p:sp>
      <p:pic>
        <p:nvPicPr>
          <p:cNvPr id="8704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3" y="3429000"/>
            <a:ext cx="3672408" cy="152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3426804"/>
            <a:ext cx="4591819" cy="1802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tângulo 17"/>
          <p:cNvSpPr/>
          <p:nvPr/>
        </p:nvSpPr>
        <p:spPr>
          <a:xfrm>
            <a:off x="181878" y="5065439"/>
            <a:ext cx="37869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smtClean="0"/>
              <a:t>Cálculo </a:t>
            </a:r>
            <a:r>
              <a:rPr lang="pt-BR" sz="1400" dirty="0" smtClean="0"/>
              <a:t>de Pensão Judicial. </a:t>
            </a:r>
            <a:r>
              <a:rPr lang="pt-BR" sz="1400" dirty="0" smtClean="0"/>
              <a:t>Fonte: Pg. 23 do livro. </a:t>
            </a:r>
            <a:endParaRPr lang="pt-BR" sz="1400" dirty="0"/>
          </a:p>
        </p:txBody>
      </p:sp>
    </p:spTree>
    <p:extLst>
      <p:ext uri="{BB962C8B-B14F-4D97-AF65-F5344CB8AC3E}">
        <p14:creationId xmlns="" xmlns:p14="http://schemas.microsoft.com/office/powerpoint/2010/main" val="18476124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6500813" cy="792162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pt-BR" sz="2400" b="1" dirty="0" smtClean="0">
                <a:solidFill>
                  <a:schemeClr val="bg1"/>
                </a:solidFill>
              </a:rPr>
              <a:t>GESTÃO DE RECURSOS HUMANOS</a:t>
            </a:r>
            <a:br>
              <a:rPr lang="pt-BR" sz="2400" b="1" dirty="0" smtClean="0">
                <a:solidFill>
                  <a:schemeClr val="bg1"/>
                </a:solidFill>
              </a:rPr>
            </a:br>
            <a:r>
              <a:rPr lang="pt-BR" sz="2400" b="1" dirty="0" smtClean="0">
                <a:solidFill>
                  <a:schemeClr val="bg1"/>
                </a:solidFill>
              </a:rPr>
              <a:t>GST1141 - Rotinas de Administração de Pessoal. 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2008" y="6053807"/>
            <a:ext cx="903649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2B4475"/>
              </a:buClr>
            </a:pPr>
            <a:r>
              <a:rPr lang="pt-BR" sz="34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</a:t>
            </a:r>
            <a:r>
              <a:rPr lang="pt-BR" sz="3400" b="1" kern="0" dirty="0" smtClean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Adm.</a:t>
            </a:r>
            <a:r>
              <a:rPr lang="pt-BR" sz="3400" b="1" i="1" kern="0" dirty="0" smtClean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34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pt-BR" sz="3400" b="1" kern="0" dirty="0" smtClean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Luiz Cláudio Brites Lobato</a:t>
            </a:r>
            <a:endParaRPr lang="pt-BR" sz="3400" b="1" kern="0" dirty="0">
              <a:solidFill>
                <a:srgbClr val="2B447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5496" y="11247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pt-BR" b="1" kern="0" dirty="0" smtClean="0">
                <a:solidFill>
                  <a:srgbClr val="004D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SEGUNDA-FEIRA / 18:50 ÀS 22:20 HS.</a:t>
            </a:r>
          </a:p>
          <a:p>
            <a:pPr algn="ctr">
              <a:spcBef>
                <a:spcPts val="0"/>
              </a:spcBef>
              <a:defRPr/>
            </a:pPr>
            <a:r>
              <a:rPr lang="pt-BR" b="1" kern="0" dirty="0" smtClean="0">
                <a:solidFill>
                  <a:srgbClr val="004D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Turma 3009 – Via Brasil</a:t>
            </a:r>
            <a:endParaRPr lang="pt-BR" b="1" kern="0" dirty="0">
              <a:solidFill>
                <a:srgbClr val="004D8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1" y="1124744"/>
            <a:ext cx="2170891" cy="2021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 descr="http://www.cidadedeparanavai.com.br/img/layout/vale-transpor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708920"/>
            <a:ext cx="2664296" cy="2888901"/>
          </a:xfrm>
          <a:prstGeom prst="rect">
            <a:avLst/>
          </a:prstGeom>
          <a:noFill/>
        </p:spPr>
      </p:pic>
      <p:pic>
        <p:nvPicPr>
          <p:cNvPr id="27657" name="Picture 9" descr="http://blog.opovo.com.br/correiotrabalhista/wp-content/uploads/sites/18/2013/08/esocial-1374759873.png?c1c24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2318534"/>
            <a:ext cx="4608512" cy="3558738"/>
          </a:xfrm>
          <a:prstGeom prst="rect">
            <a:avLst/>
          </a:prstGeom>
          <a:noFill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19" y="1556792"/>
            <a:ext cx="2424029" cy="211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6306" y="1772816"/>
            <a:ext cx="162738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4254335"/>
            <a:ext cx="1944216" cy="1550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395562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1439" y="6635280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11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GESTÃO DE RECURSOS HUMANOS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GST1141 - Rotinas de Administração de Pessoal.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539552" cy="571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827584" y="1331476"/>
            <a:ext cx="3960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Previdência Privada</a:t>
            </a:r>
            <a:endParaRPr lang="pt-BR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11560" y="1052736"/>
            <a:ext cx="4347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Conceitos Gerais sobre Folha de Pagamento</a:t>
            </a:r>
            <a:endParaRPr lang="pt-B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908720"/>
            <a:ext cx="899368" cy="85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Resultado de imagem para calculado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908720"/>
            <a:ext cx="864096" cy="864096"/>
          </a:xfrm>
          <a:prstGeom prst="rect">
            <a:avLst/>
          </a:prstGeom>
          <a:noFill/>
        </p:spPr>
      </p:pic>
      <p:sp>
        <p:nvSpPr>
          <p:cNvPr id="12" name="Retângulo 11"/>
          <p:cNvSpPr/>
          <p:nvPr/>
        </p:nvSpPr>
        <p:spPr>
          <a:xfrm>
            <a:off x="107504" y="1857013"/>
            <a:ext cx="88569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A previdência privada é uma ‘aposentadoria’ similar à previdência social.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O titular deste plano de benefício pode efetuar recolhimentos por conta própria ou por meio de um benefício concedido por uma empresa (que pode ser recolhido integralmente ou parcialmente pela mesma).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Esta </a:t>
            </a:r>
            <a:r>
              <a:rPr lang="pt-BR" dirty="0" smtClean="0"/>
              <a:t>modalidade de previdência não está ligada à previdência social, e é fiscalizada pela Superintendência de Seguros Privados (</a:t>
            </a:r>
            <a:r>
              <a:rPr lang="pt-BR" dirty="0" err="1" smtClean="0"/>
              <a:t>Susep</a:t>
            </a:r>
            <a:r>
              <a:rPr lang="pt-BR" dirty="0" smtClean="0"/>
              <a:t>), órgão do governo federal.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O </a:t>
            </a:r>
            <a:r>
              <a:rPr lang="pt-BR" dirty="0" smtClean="0"/>
              <a:t>valor a ser recolhido vai depender das características contratadas no plano</a:t>
            </a:r>
            <a:r>
              <a:rPr lang="pt-BR" dirty="0" smtClean="0"/>
              <a:t>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 previdência privada tem caráter complementar à previdência social convencional.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Em </a:t>
            </a:r>
            <a:r>
              <a:rPr lang="pt-BR" dirty="0" smtClean="0"/>
              <a:t>geral, o empregador contribui com um percentual e o empregado com outro percentual, sendo um benefício que empresas do setor público ou privado oferecem aos seus empregados. </a:t>
            </a: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18476124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1439" y="6635280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11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GESTÃO DE RECURSOS HUMANOS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GST1141 - Rotinas de Administração de Pessoal.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539552" cy="571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827584" y="1331476"/>
            <a:ext cx="3960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Previdência Privada</a:t>
            </a:r>
            <a:endParaRPr lang="pt-BR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11560" y="1052736"/>
            <a:ext cx="4347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Conceitos Gerais sobre Folha de Pagamento</a:t>
            </a:r>
            <a:endParaRPr lang="pt-B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908720"/>
            <a:ext cx="899368" cy="85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Resultado de imagem para calculado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908720"/>
            <a:ext cx="864096" cy="864096"/>
          </a:xfrm>
          <a:prstGeom prst="rect">
            <a:avLst/>
          </a:prstGeom>
          <a:noFill/>
        </p:spPr>
      </p:pic>
      <p:sp>
        <p:nvSpPr>
          <p:cNvPr id="12" name="Retângulo 11"/>
          <p:cNvSpPr/>
          <p:nvPr/>
        </p:nvSpPr>
        <p:spPr>
          <a:xfrm>
            <a:off x="107504" y="1718806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Basicamente</a:t>
            </a:r>
            <a:r>
              <a:rPr lang="pt-BR" dirty="0" smtClean="0"/>
              <a:t>, existem dois tipos de modalidade:</a:t>
            </a:r>
            <a:endParaRPr lang="pt-BR" dirty="0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686" y="2185764"/>
            <a:ext cx="8892480" cy="2755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107504" y="5013176"/>
            <a:ext cx="8784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importante destacar que existem dois tipos de previdência complementar (ou previdência privada): a aberta e a fechada.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 </a:t>
            </a:r>
            <a:r>
              <a:rPr lang="pt-BR" dirty="0" smtClean="0"/>
              <a:t>previdência complementar aberta é aquela comumente recolhida por qualquer pessoa física ou jurídica, geralmente oferecida por instituições </a:t>
            </a:r>
            <a:r>
              <a:rPr lang="pt-BR" dirty="0" smtClean="0"/>
              <a:t>financeiras.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8476124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1439" y="6635280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11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GESTÃO DE RECURSOS HUMANOS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GST1141 - Rotinas de Administração de Pessoal.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539552" cy="571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611560" y="1052736"/>
            <a:ext cx="4347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Conceitos Gerais sobre Folha de Pagamento</a:t>
            </a:r>
            <a:endParaRPr lang="pt-B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827584" y="13407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 smtClean="0">
                <a:solidFill>
                  <a:srgbClr val="00B050"/>
                </a:solidFill>
              </a:rPr>
              <a:t>Assistência </a:t>
            </a:r>
            <a:r>
              <a:rPr lang="pt-BR" b="1" dirty="0" smtClean="0">
                <a:solidFill>
                  <a:srgbClr val="00B050"/>
                </a:solidFill>
              </a:rPr>
              <a:t>Médica </a:t>
            </a:r>
          </a:p>
        </p:txBody>
      </p:sp>
      <p:pic>
        <p:nvPicPr>
          <p:cNvPr id="9" name="Picture 3" descr="Resultado de imagem para calculado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908720"/>
            <a:ext cx="864096" cy="864096"/>
          </a:xfrm>
          <a:prstGeom prst="rect">
            <a:avLst/>
          </a:prstGeom>
          <a:noFill/>
        </p:spPr>
      </p:pic>
      <p:pic>
        <p:nvPicPr>
          <p:cNvPr id="9218" name="Picture 2" descr="Resultado de imagem para assistencia medic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508" y="836712"/>
            <a:ext cx="1259632" cy="1259632"/>
          </a:xfrm>
          <a:prstGeom prst="rect">
            <a:avLst/>
          </a:prstGeom>
          <a:noFill/>
        </p:spPr>
      </p:pic>
      <p:sp>
        <p:nvSpPr>
          <p:cNvPr id="10" name="Retângulo 9"/>
          <p:cNvSpPr/>
          <p:nvPr/>
        </p:nvSpPr>
        <p:spPr>
          <a:xfrm>
            <a:off x="179512" y="2377911"/>
            <a:ext cx="87849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Basicamente</a:t>
            </a:r>
            <a:r>
              <a:rPr lang="pt-BR" dirty="0" smtClean="0"/>
              <a:t>, um contrato de prestação de serviço médico hospitalar entre a pessoa jurídica do empregador e a empresa prestadora do serviço médico é firmado e oferecido aos empregados</a:t>
            </a:r>
            <a:r>
              <a:rPr lang="pt-BR" dirty="0" smtClean="0"/>
              <a:t>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 legislação do imposto de renda permite que seja deduzido da base de cálculo da companhia o pagamento deste benefício em sua totalidade, desde que o mesmo seja concedido indistintamente a todos os empregados</a:t>
            </a:r>
            <a:r>
              <a:rPr lang="pt-BR" dirty="0" smtClean="0"/>
              <a:t>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O desconto parcial do benefício em folha de pagamento é uma pratica usual e aceita pelo fisco. Entretanto, algumas empresas também optam por não proceder os descontos em folha.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É </a:t>
            </a:r>
            <a:r>
              <a:rPr lang="pt-BR" dirty="0" smtClean="0"/>
              <a:t>imperativo destacar que mesmo que a empresa realize os descontos deste benefício em folha, ele não é dedutível da base cálculo de INSS e IRRF do empregado, sendo apenas descontado dos vencimentos do funcionário. </a:t>
            </a:r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224337" y="1702549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A assistência medica é um benefício destinado aos empregados que pode ser estendido aos seus dependentes. </a:t>
            </a: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18476124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1439" y="6635280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11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GESTÃO DE RECURSOS HUMANOS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GST1141 - Rotinas de Administração de Pessoal.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539552" cy="571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611560" y="1052736"/>
            <a:ext cx="4347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Conceitos Gerais sobre Folha de Pagamento</a:t>
            </a:r>
            <a:endParaRPr lang="pt-B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827584" y="13407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 smtClean="0">
                <a:solidFill>
                  <a:srgbClr val="00B050"/>
                </a:solidFill>
              </a:rPr>
              <a:t>Assistência </a:t>
            </a:r>
            <a:r>
              <a:rPr lang="pt-BR" b="1" dirty="0" smtClean="0">
                <a:solidFill>
                  <a:srgbClr val="00B050"/>
                </a:solidFill>
              </a:rPr>
              <a:t>Médica </a:t>
            </a:r>
          </a:p>
        </p:txBody>
      </p:sp>
      <p:pic>
        <p:nvPicPr>
          <p:cNvPr id="9" name="Picture 3" descr="Resultado de imagem para calculado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908720"/>
            <a:ext cx="864096" cy="864096"/>
          </a:xfrm>
          <a:prstGeom prst="rect">
            <a:avLst/>
          </a:prstGeom>
          <a:noFill/>
        </p:spPr>
      </p:pic>
      <p:pic>
        <p:nvPicPr>
          <p:cNvPr id="10" name="Picture 2" descr="Resultado de imagem para assistencia medic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508" y="836712"/>
            <a:ext cx="1259632" cy="1259632"/>
          </a:xfrm>
          <a:prstGeom prst="rect">
            <a:avLst/>
          </a:prstGeom>
          <a:noFill/>
        </p:spPr>
      </p:pic>
      <p:sp>
        <p:nvSpPr>
          <p:cNvPr id="12" name="Retângulo 11"/>
          <p:cNvSpPr/>
          <p:nvPr/>
        </p:nvSpPr>
        <p:spPr>
          <a:xfrm>
            <a:off x="179512" y="2017871"/>
            <a:ext cx="87849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Entretanto, na Declaração de Imposto de Renda de Pessoa Física anual, o funcionário precisa informar à Receita Federal os valores descontados em folha relacionados à ‘assistência média’.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Nesta </a:t>
            </a:r>
            <a:r>
              <a:rPr lang="pt-BR" dirty="0" smtClean="0"/>
              <a:t>declaração de ajuste anual, os valores já pagos referentes à com assistência médica são deduzidos do saldo remanescente de imposto de renda a pagar. As informações prestadas pelo empregado são confrontadas por aquelas informadas pela empresa por ocasião de envio da DIRF (Declaração de Imposto de Renda Retido na Fonte).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Esta </a:t>
            </a:r>
            <a:r>
              <a:rPr lang="pt-BR" dirty="0" smtClean="0"/>
              <a:t>declaração, por sua vez, é entregue anualmente pelas empresas, contendo o informe de rendimentos do quadro funcional.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O informe de rendimentos é o documento hábil para o empregado fazer uso dos valores pagas a título de assistência medica e abater do IRPF – Imposto de Renda Pessoa Física que pagamos </a:t>
            </a:r>
            <a:r>
              <a:rPr lang="pt-BR" dirty="0" smtClean="0"/>
              <a:t>anualmente.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8476124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1439" y="6635280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11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GESTÃO DE RECURSOS HUMANOS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GST1141 - Rotinas de Administração de Pessoal.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539552" cy="571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24744"/>
            <a:ext cx="6336704" cy="43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1052736"/>
            <a:ext cx="20574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179512" y="1917987"/>
            <a:ext cx="87849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1 - Cite três descontos que podem aparecer no holerite. Explique.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2 - O que são as siglas IRRF, GPS, FGTS?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3 - O benefício de assistência medica é um desconto permitido para cálculo de IRRF?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4 - O que é DSR?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5 - Analise a frase a seguir e faça correções, caso esteja incorreta: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“O salário família é um benefício concedido ao trabalhador afastado, por um período de 30 dias, calculado com base no número de filhos menores de 14 anos”.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6 - Qual a diferença entre remuneração fixa e remuneração variável?</a:t>
            </a:r>
          </a:p>
          <a:p>
            <a:pPr algn="just"/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18476124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1439" y="6635280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11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GESTÃO DE RECURSOS HUMANOS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GST1141 - Rotinas de Administração de Pessoal.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539552" cy="571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24744"/>
            <a:ext cx="6336704" cy="43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1052736"/>
            <a:ext cx="20574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179512" y="1700808"/>
            <a:ext cx="87849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/>
          </a:p>
          <a:p>
            <a:r>
              <a:rPr lang="pt-BR" dirty="0" smtClean="0"/>
              <a:t>7 - Qual a diferença entre PGBL e VGBL? Explique. </a:t>
            </a:r>
          </a:p>
          <a:p>
            <a:endParaRPr lang="pt-BR" dirty="0" smtClean="0"/>
          </a:p>
          <a:p>
            <a:pPr algn="just"/>
            <a:r>
              <a:rPr lang="pt-BR" dirty="0" smtClean="0"/>
              <a:t>8 - Considerando o Sr. Astrobaldo, um colaborador que recebe salário mensal de R$4.600,00, qual seria o valor a ser descontado em ‘folha’ referente ao IRRF (o colaborador possui um dependente). </a:t>
            </a:r>
          </a:p>
          <a:p>
            <a:endParaRPr lang="pt-BR" dirty="0" smtClean="0"/>
          </a:p>
          <a:p>
            <a:pPr algn="just"/>
            <a:r>
              <a:rPr lang="pt-BR" dirty="0" smtClean="0"/>
              <a:t>9 - Considerando que o Sr. </a:t>
            </a:r>
            <a:r>
              <a:rPr lang="pt-BR" dirty="0" err="1" smtClean="0"/>
              <a:t>Estrovencildo</a:t>
            </a:r>
            <a:r>
              <a:rPr lang="pt-BR" dirty="0" smtClean="0"/>
              <a:t> tenha um salário mensal de R$1.500,00, qual seria o valor apropriado a ser descontado em ‘folha’ referente ao INSS do empregado?</a:t>
            </a:r>
          </a:p>
          <a:p>
            <a:endParaRPr lang="pt-BR" dirty="0" smtClean="0"/>
          </a:p>
          <a:p>
            <a:pPr algn="just"/>
            <a:r>
              <a:rPr lang="pt-BR" dirty="0" smtClean="0"/>
              <a:t>10 - Descontos em ‘folha’ relacionados à Assistência Médica pode abater a base de cálculo de IRRF? </a:t>
            </a:r>
          </a:p>
          <a:p>
            <a:endParaRPr lang="pt-BR" dirty="0" smtClean="0"/>
          </a:p>
          <a:p>
            <a:pPr algn="just"/>
            <a:r>
              <a:rPr lang="pt-BR" dirty="0" smtClean="0"/>
              <a:t>11 - A assistente de departamento social realizou o cálculo de folha e descontou dos funcionário 8% a título de FGTS. Este procedimento foi correto? Explique.</a:t>
            </a:r>
          </a:p>
        </p:txBody>
      </p:sp>
    </p:spTree>
    <p:extLst>
      <p:ext uri="{BB962C8B-B14F-4D97-AF65-F5344CB8AC3E}">
        <p14:creationId xmlns="" xmlns:p14="http://schemas.microsoft.com/office/powerpoint/2010/main" val="18476124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128708"/>
            <a:ext cx="1152128" cy="1220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2371508"/>
            <a:ext cx="6912768" cy="4025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107504" y="1052736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Estou construindo mais slides para as próximas aulas.</a:t>
            </a:r>
          </a:p>
          <a:p>
            <a:pPr algn="just"/>
            <a:r>
              <a:rPr lang="pt-BR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Por enquanto estamos em dia.</a:t>
            </a:r>
            <a:endParaRPr lang="pt-B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779912" y="6309320"/>
            <a:ext cx="52294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2B4475"/>
              </a:buClr>
            </a:pPr>
            <a:r>
              <a:rPr lang="pt-BR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</a:t>
            </a:r>
            <a:r>
              <a:rPr lang="pt-BR" b="1" kern="0" dirty="0" smtClean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Adm.</a:t>
            </a:r>
            <a:r>
              <a:rPr lang="pt-BR" b="1" i="1" kern="0" dirty="0" smtClean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pt-BR" b="1" kern="0" dirty="0" smtClean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Luiz Cláudio Brites Lobato</a:t>
            </a:r>
            <a:endParaRPr lang="pt-BR" b="1" kern="0" dirty="0">
              <a:solidFill>
                <a:srgbClr val="2B447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GESTÃO DE RECURSOS HUMANOS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GST1141 - Rotinas de Administração de Pessoal.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4941168"/>
            <a:ext cx="1795462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491765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411413" y="1268413"/>
            <a:ext cx="6732587" cy="492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26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2600" b="1" i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26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3" name="Retângulo 2"/>
          <p:cNvSpPr/>
          <p:nvPr/>
        </p:nvSpPr>
        <p:spPr>
          <a:xfrm>
            <a:off x="107950" y="44450"/>
            <a:ext cx="89281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36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“Tenham sempre Força, Sabedoria e Beleza na condução de suas ações cotidianas”.</a:t>
            </a:r>
          </a:p>
        </p:txBody>
      </p:sp>
      <p:pic>
        <p:nvPicPr>
          <p:cNvPr id="4" name="Picture 2" descr="http://servicosweb.cnpq.br/wspessoa/servletrecuperafoto?tipo=1&amp;id=K4755251Z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438" y="3014663"/>
            <a:ext cx="338296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3"/>
          <p:cNvSpPr>
            <a:spLocks noChangeArrowheads="1"/>
          </p:cNvSpPr>
          <p:nvPr/>
        </p:nvSpPr>
        <p:spPr bwMode="auto">
          <a:xfrm>
            <a:off x="5076825" y="4822825"/>
            <a:ext cx="36718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pt-BR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 </a:t>
            </a:r>
            <a:r>
              <a:rPr lang="pt-BR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luizlobato0101@gmail.com</a:t>
            </a:r>
            <a:endParaRPr lang="pt-BR" sz="1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Users\maq\Desktop\FOTOS PARA O BLOG\LOGO 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3213100"/>
            <a:ext cx="2016125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1052736"/>
            <a:ext cx="3779912" cy="56207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pt-BR" sz="3200" b="1" dirty="0">
                <a:solidFill>
                  <a:schemeClr val="tx2"/>
                </a:solidFill>
              </a:rPr>
              <a:t>OBJETIVO GERAL: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07950" y="1668611"/>
            <a:ext cx="9036050" cy="4784725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pt-BR" sz="2000" dirty="0" smtClean="0"/>
              <a:t>Fazer com que os alunos tenham habilidades para o exercício das rotinas trabalhistas, envolvendo o empregado e a organização. Dar ao aluno condições de conhecer e aplicar todas as rotinas, envolvendo desde a contratação do empregado até o seu desligamento da organização. </a:t>
            </a:r>
          </a:p>
          <a:p>
            <a:pPr algn="just">
              <a:buNone/>
            </a:pPr>
            <a:endParaRPr lang="pt-BR" sz="2000" dirty="0" smtClean="0"/>
          </a:p>
          <a:p>
            <a:pPr algn="just"/>
            <a:r>
              <a:rPr lang="pt-BR" sz="2000" dirty="0" smtClean="0"/>
              <a:t>Os alunos concluintes da disciplina estarão capacitados à elaborem qualquer atividade relacionada ao Setor de Pessoal de uma Organização, evolvendo toda a sistemática de folha de pagamento bem como as rotinas inerentes a administração de pessoal</a:t>
            </a:r>
            <a:r>
              <a:rPr lang="pt-BR" sz="2800" dirty="0" smtClean="0"/>
              <a:t>.</a:t>
            </a:r>
          </a:p>
          <a:p>
            <a:pPr algn="just">
              <a:buNone/>
            </a:pPr>
            <a:endParaRPr lang="pt-BR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4365104"/>
            <a:ext cx="2304256" cy="2163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http://blog.opovo.com.br/correiotrabalhista/wp-content/uploads/sites/18/2013/08/esocial-1374759873.png?c1c2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479923"/>
            <a:ext cx="2674705" cy="2065433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797152"/>
            <a:ext cx="1584176" cy="167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71439" y="6545630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9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GESTÃO DE RECURSOS HUMANOS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GST1141 - Rotinas de Administração de Pessoal.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62899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1052736"/>
            <a:ext cx="5364088" cy="56197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pt-BR" sz="3200" b="1" dirty="0" smtClean="0">
                <a:solidFill>
                  <a:schemeClr val="tx2"/>
                </a:solidFill>
              </a:rPr>
              <a:t>OBJETIVOS ESPECÍFICOS:</a:t>
            </a:r>
            <a:endParaRPr lang="pt-BR" sz="3200" b="1" dirty="0">
              <a:solidFill>
                <a:schemeClr val="tx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1772816"/>
            <a:ext cx="9036050" cy="2088232"/>
          </a:xfrm>
          <a:prstGeom prst="rect">
            <a:avLst/>
          </a:prstGeom>
        </p:spPr>
        <p:txBody>
          <a:bodyPr/>
          <a:lstStyle/>
          <a:p>
            <a:r>
              <a:rPr lang="pt-BR" sz="2200" dirty="0" smtClean="0"/>
              <a:t>Realizar as rotinas trabalhistas (admissionais, manutenção e demissionais);</a:t>
            </a:r>
          </a:p>
          <a:p>
            <a:r>
              <a:rPr lang="pt-BR" sz="2200" dirty="0" smtClean="0"/>
              <a:t>Compreender os cálculos trabalhistas;</a:t>
            </a:r>
          </a:p>
          <a:p>
            <a:r>
              <a:rPr lang="pt-BR" sz="2200" dirty="0" smtClean="0"/>
              <a:t>Conhecer a carga tributária trabalhista e </a:t>
            </a:r>
          </a:p>
          <a:p>
            <a:r>
              <a:rPr lang="pt-BR" sz="2200" dirty="0" smtClean="0"/>
              <a:t>Administrar os processos de obrigações acessórias trabalhistas.</a:t>
            </a:r>
          </a:p>
          <a:p>
            <a:pPr algn="just">
              <a:buNone/>
            </a:pPr>
            <a:endParaRPr lang="pt-BR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933056"/>
            <a:ext cx="2756653" cy="2587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http://blog.opovo.com.br/correiotrabalhista/wp-content/uploads/sites/18/2013/08/esocial-1374759873.png?c1c2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598010"/>
            <a:ext cx="3744416" cy="2891474"/>
          </a:xfrm>
          <a:prstGeom prst="rect">
            <a:avLst/>
          </a:prstGeom>
          <a:noFill/>
        </p:spPr>
      </p:pic>
      <p:pic>
        <p:nvPicPr>
          <p:cNvPr id="7" name="Picture 5" descr="https://catracalivre.com.br/wp-content/uploads/2010/01/livro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5847" y="2708920"/>
            <a:ext cx="1368153" cy="1005694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71439" y="6617350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9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GESTÃO DE RECURSOS HUMANOS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GST1141 - Rotinas de Administração de Pessoal.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62899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16024" y="1980123"/>
            <a:ext cx="507605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    Rotinas Admissionais</a:t>
            </a:r>
            <a:endParaRPr kumimoji="0" lang="pt-B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1.1  Admissão de empregados</a:t>
            </a: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1.2  Contrato de Trabalho</a:t>
            </a: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1.3  Ocorrências no Contrato de Trabalho</a:t>
            </a: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1.4  Salário X Remuneração</a:t>
            </a: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1.5  DSR - Descanso Semanal Remunerado</a:t>
            </a: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    Verbas Adicionais</a:t>
            </a:r>
            <a:endParaRPr kumimoji="0" lang="pt-B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2.1  Insalubridade</a:t>
            </a: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2.2  Periculosidade</a:t>
            </a: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2.3  Adicional Noturno</a:t>
            </a: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2.4  Hora Extra</a:t>
            </a: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3.    Benefícios Previdenciários</a:t>
            </a:r>
            <a:endParaRPr kumimoji="0" lang="pt-B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3.1  Salário Família</a:t>
            </a: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3.2  Salário Maternidade</a:t>
            </a: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4.    Descontos na Folha de Pagamento</a:t>
            </a:r>
            <a:endParaRPr kumimoji="0" lang="pt-B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4.1  Faltas e Atrasos</a:t>
            </a: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4.2  Pensão Alimentícia</a:t>
            </a: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4.3  Adiantamento de Salário</a:t>
            </a: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4.4  Vale Transporte</a:t>
            </a: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4.5  Sindicato</a:t>
            </a:r>
          </a:p>
        </p:txBody>
      </p:sp>
      <p:sp>
        <p:nvSpPr>
          <p:cNvPr id="8" name="Retângulo 7"/>
          <p:cNvSpPr/>
          <p:nvPr/>
        </p:nvSpPr>
        <p:spPr>
          <a:xfrm>
            <a:off x="4139952" y="1189776"/>
            <a:ext cx="500404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5.    Carga Tributária Trabalhista</a:t>
            </a:r>
            <a:endParaRPr lang="pt-BR" sz="1400" b="1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5.1  Contribuição Previdenciária do Empregado e do Empregador</a:t>
            </a: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5.2  Fundo de Garantia por Tempo de Serviço - FGTS</a:t>
            </a: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5.3  Imposto de Renda Retido na Fonte - IRRF</a:t>
            </a: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5.4  Tabela de Incidências Trabalhistas</a:t>
            </a: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6.    Rotinas de Férias</a:t>
            </a:r>
            <a:endParaRPr lang="pt-BR" sz="1400" b="1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6.1  Remuneração das Férias</a:t>
            </a: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6.2  Adicional de 1/3 de Férias</a:t>
            </a: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6.3  Abono Pecuniário de Férias</a:t>
            </a: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7.    13º Salário</a:t>
            </a:r>
            <a:endParaRPr lang="pt-BR" sz="1400" b="1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7.1  Encargos sobre o 13º Salário</a:t>
            </a: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7.2  Calculo da Folha de Pagamento do 13º Salário</a:t>
            </a: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8.    Rotinas Demissionais</a:t>
            </a:r>
            <a:endParaRPr lang="pt-BR" sz="1400" b="1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8.1  Modalidades Habituais</a:t>
            </a: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8.2  Modalidades Especiais</a:t>
            </a: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8.3  Verbas Rescisórias</a:t>
            </a: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8.4  Homologação</a:t>
            </a: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8.5  Seguro Desemprego</a:t>
            </a: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9.    Obrigações Acessórias Trabalhistas</a:t>
            </a:r>
            <a:endParaRPr lang="pt-BR" sz="1400" b="1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9.1  CAGED       9.2  RAIS       9.3  DIRF</a:t>
            </a: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9.4  CONECTIVIDADE SOCIAL</a:t>
            </a: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9.5  SEFIP      9.6  E-Social</a:t>
            </a: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10.  Sistema de Folha de Pagamento Informatizado</a:t>
            </a:r>
            <a:endParaRPr lang="pt-BR" sz="1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80" y="1052736"/>
            <a:ext cx="918720" cy="780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ítulo 1"/>
          <p:cNvSpPr>
            <a:spLocks noGrp="1"/>
          </p:cNvSpPr>
          <p:nvPr>
            <p:ph type="title" idx="4294967295"/>
          </p:nvPr>
        </p:nvSpPr>
        <p:spPr>
          <a:xfrm>
            <a:off x="971600" y="1052736"/>
            <a:ext cx="3168352" cy="56197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pt-BR" sz="2400" b="1" dirty="0" smtClean="0">
                <a:solidFill>
                  <a:schemeClr val="tx2"/>
                </a:solidFill>
              </a:rPr>
              <a:t>CONTEÚDO</a:t>
            </a:r>
            <a:br>
              <a:rPr lang="pt-BR" sz="2400" b="1" dirty="0" smtClean="0">
                <a:solidFill>
                  <a:schemeClr val="tx2"/>
                </a:solidFill>
              </a:rPr>
            </a:br>
            <a:r>
              <a:rPr lang="pt-BR" sz="2400" b="1" dirty="0" smtClean="0">
                <a:solidFill>
                  <a:schemeClr val="tx2"/>
                </a:solidFill>
              </a:rPr>
              <a:t>PROGRAMADO:</a:t>
            </a:r>
            <a:endParaRPr lang="pt-BR" sz="2400" b="1" dirty="0">
              <a:solidFill>
                <a:schemeClr val="tx2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5677970"/>
            <a:ext cx="936104" cy="99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13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GESTÃO DE RECURSOS HUMANOS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GST1141 - Rotinas de Administração de Pessoal.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60241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presentação_estácio_2016_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833</TotalTime>
  <Words>6981</Words>
  <Application>Microsoft Office PowerPoint</Application>
  <PresentationFormat>Apresentação na tela (4:3)</PresentationFormat>
  <Paragraphs>791</Paragraphs>
  <Slides>67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67</vt:i4>
      </vt:variant>
    </vt:vector>
  </HeadingPairs>
  <TitlesOfParts>
    <vt:vector size="69" baseType="lpstr">
      <vt:lpstr>Apresentação_estácio_2016_</vt:lpstr>
      <vt:lpstr>Personalizar design</vt:lpstr>
      <vt:lpstr>Slide 1</vt:lpstr>
      <vt:lpstr>Slide 2</vt:lpstr>
      <vt:lpstr>Slide 3</vt:lpstr>
      <vt:lpstr>Slide 4</vt:lpstr>
      <vt:lpstr>Slide 5</vt:lpstr>
      <vt:lpstr>GESTÃO DE RECURSOS HUMANOS GST1141 - Rotinas de Administração de Pessoal. </vt:lpstr>
      <vt:lpstr>OBJETIVO GERAL:</vt:lpstr>
      <vt:lpstr>OBJETIVOS ESPECÍFICOS:</vt:lpstr>
      <vt:lpstr>CONTEÚDO PROGRAMADO:</vt:lpstr>
      <vt:lpstr>REFERÊNCIAS:</vt:lpstr>
      <vt:lpstr>CONTEXTUALIZAÇÃO:</vt:lpstr>
      <vt:lpstr>Slide 12</vt:lpstr>
      <vt:lpstr>Slide 13</vt:lpstr>
      <vt:lpstr>Slide 14</vt:lpstr>
      <vt:lpstr>Slide 15</vt:lpstr>
      <vt:lpstr>Slide 16</vt:lpstr>
      <vt:lpstr>AULA 01: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AULA 02: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Gestão de Processos - GST</dc:title>
  <dc:creator>Roberson</dc:creator>
  <cp:lastModifiedBy>maq</cp:lastModifiedBy>
  <cp:revision>53</cp:revision>
  <dcterms:created xsi:type="dcterms:W3CDTF">2014-03-11T05:23:22Z</dcterms:created>
  <dcterms:modified xsi:type="dcterms:W3CDTF">2018-02-25T18:12:09Z</dcterms:modified>
</cp:coreProperties>
</file>