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handoutMasterIdLst>
    <p:handoutMasterId r:id="rId33"/>
  </p:handoutMasterIdLst>
  <p:sldIdLst>
    <p:sldId id="256" r:id="rId2"/>
    <p:sldId id="259" r:id="rId3"/>
    <p:sldId id="291" r:id="rId4"/>
    <p:sldId id="288" r:id="rId5"/>
    <p:sldId id="293" r:id="rId6"/>
    <p:sldId id="348" r:id="rId7"/>
    <p:sldId id="347" r:id="rId8"/>
    <p:sldId id="349" r:id="rId9"/>
    <p:sldId id="354" r:id="rId10"/>
    <p:sldId id="355" r:id="rId11"/>
    <p:sldId id="350" r:id="rId12"/>
    <p:sldId id="351" r:id="rId13"/>
    <p:sldId id="359" r:id="rId14"/>
    <p:sldId id="352" r:id="rId15"/>
    <p:sldId id="356" r:id="rId16"/>
    <p:sldId id="360" r:id="rId17"/>
    <p:sldId id="361" r:id="rId18"/>
    <p:sldId id="362" r:id="rId19"/>
    <p:sldId id="363" r:id="rId20"/>
    <p:sldId id="364" r:id="rId21"/>
    <p:sldId id="366" r:id="rId22"/>
    <p:sldId id="367" r:id="rId23"/>
    <p:sldId id="368" r:id="rId24"/>
    <p:sldId id="369" r:id="rId25"/>
    <p:sldId id="370" r:id="rId26"/>
    <p:sldId id="371" r:id="rId27"/>
    <p:sldId id="365" r:id="rId28"/>
    <p:sldId id="336" r:id="rId29"/>
    <p:sldId id="286" r:id="rId30"/>
    <p:sldId id="258" r:id="rId3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E06B0A"/>
    <a:srgbClr val="06334E"/>
    <a:srgbClr val="264A76"/>
    <a:srgbClr val="3AB09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80" autoAdjust="0"/>
    <p:restoredTop sz="94660"/>
  </p:normalViewPr>
  <p:slideViewPr>
    <p:cSldViewPr>
      <p:cViewPr varScale="1">
        <p:scale>
          <a:sx n="105" d="100"/>
          <a:sy n="105" d="100"/>
        </p:scale>
        <p:origin x="-1260"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AD12EF-1170-436C-BE1B-7852EBFB085E}" type="datetimeFigureOut">
              <a:rPr lang="pt-BR" smtClean="0"/>
              <a:pPr/>
              <a:t>25/10/2018</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3FD2E8-649B-4A74-94E6-320F192DC001}" type="slidenum">
              <a:rPr lang="pt-BR" smtClean="0"/>
              <a:pPr/>
              <a:t>‹nº›</a:t>
            </a:fld>
            <a:endParaRPr lang="pt-BR"/>
          </a:p>
        </p:txBody>
      </p:sp>
    </p:spTree>
    <p:extLst>
      <p:ext uri="{BB962C8B-B14F-4D97-AF65-F5344CB8AC3E}">
        <p14:creationId xmlns="" xmlns:p14="http://schemas.microsoft.com/office/powerpoint/2010/main" val="342047197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D559A0-00C7-4788-A762-D487B46E5CCD}" type="datetimeFigureOut">
              <a:rPr lang="pt-BR" smtClean="0"/>
              <a:pPr/>
              <a:t>25/10/2018</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546133-019B-4654-B02D-602962D5E968}" type="slidenum">
              <a:rPr lang="pt-BR" smtClean="0"/>
              <a:pPr/>
              <a:t>‹nº›</a:t>
            </a:fld>
            <a:endParaRPr lang="pt-BR"/>
          </a:p>
        </p:txBody>
      </p:sp>
    </p:spTree>
    <p:extLst>
      <p:ext uri="{BB962C8B-B14F-4D97-AF65-F5344CB8AC3E}">
        <p14:creationId xmlns="" xmlns:p14="http://schemas.microsoft.com/office/powerpoint/2010/main" val="3271183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Rodapé 3"/>
          <p:cNvSpPr>
            <a:spLocks noGrp="1"/>
          </p:cNvSpPr>
          <p:nvPr>
            <p:ph type="ftr" sz="quarter" idx="10"/>
          </p:nvPr>
        </p:nvSpPr>
        <p:spPr/>
        <p:txBody>
          <a:bodyPr/>
          <a:lstStyle/>
          <a:p>
            <a:endParaRPr lang="pt-BR"/>
          </a:p>
        </p:txBody>
      </p:sp>
      <p:sp>
        <p:nvSpPr>
          <p:cNvPr id="5" name="Espaço Reservado para Número de Slide 4"/>
          <p:cNvSpPr>
            <a:spLocks noGrp="1"/>
          </p:cNvSpPr>
          <p:nvPr>
            <p:ph type="sldNum" sz="quarter" idx="11"/>
          </p:nvPr>
        </p:nvSpPr>
        <p:spPr/>
        <p:txBody>
          <a:bodyPr/>
          <a:lstStyle/>
          <a:p>
            <a:fld id="{24546133-019B-4654-B02D-602962D5E968}" type="slidenum">
              <a:rPr lang="pt-BR" smtClean="0"/>
              <a:pPr/>
              <a:t>1</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são 2020">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3252" y="1371"/>
            <a:ext cx="9157252" cy="6856629"/>
          </a:xfrm>
          <a:prstGeom prst="rect">
            <a:avLst/>
          </a:prstGeom>
        </p:spPr>
      </p:pic>
      <p:sp>
        <p:nvSpPr>
          <p:cNvPr id="8" name="Retângulo 7"/>
          <p:cNvSpPr/>
          <p:nvPr userDrawn="1"/>
        </p:nvSpPr>
        <p:spPr>
          <a:xfrm>
            <a:off x="-13252" y="3933056"/>
            <a:ext cx="9157252" cy="1944216"/>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endParaRPr>
          </a:p>
        </p:txBody>
      </p:sp>
      <p:pic>
        <p:nvPicPr>
          <p:cNvPr id="9" name="Imagem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07504" y="450312"/>
            <a:ext cx="4499992" cy="1586293"/>
          </a:xfrm>
          <a:prstGeom prst="rect">
            <a:avLst/>
          </a:prstGeom>
        </p:spPr>
      </p:pic>
      <p:sp>
        <p:nvSpPr>
          <p:cNvPr id="6" name="Pentágono 5"/>
          <p:cNvSpPr/>
          <p:nvPr userDrawn="1"/>
        </p:nvSpPr>
        <p:spPr>
          <a:xfrm flipV="1">
            <a:off x="0" y="2447176"/>
            <a:ext cx="5580112" cy="45719"/>
          </a:xfrm>
          <a:prstGeom prst="homePlate">
            <a:avLst/>
          </a:prstGeom>
          <a:solidFill>
            <a:srgbClr val="06334E">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n>
                <a:solidFill>
                  <a:schemeClr val="tx2">
                    <a:lumMod val="75000"/>
                  </a:schemeClr>
                </a:solidFill>
              </a:ln>
            </a:endParaRPr>
          </a:p>
        </p:txBody>
      </p:sp>
      <p:pic>
        <p:nvPicPr>
          <p:cNvPr id="10" name="Imagem 9"/>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5756151" y="2087613"/>
            <a:ext cx="3206528" cy="762157"/>
          </a:xfrm>
          <a:prstGeom prst="rect">
            <a:avLst/>
          </a:prstGeom>
        </p:spPr>
      </p:pic>
    </p:spTree>
    <p:extLst>
      <p:ext uri="{BB962C8B-B14F-4D97-AF65-F5344CB8AC3E}">
        <p14:creationId xmlns="" xmlns:p14="http://schemas.microsoft.com/office/powerpoint/2010/main" val="38028830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são 2020 ">
    <p:spTree>
      <p:nvGrpSpPr>
        <p:cNvPr id="1" name=""/>
        <p:cNvGrpSpPr/>
        <p:nvPr/>
      </p:nvGrpSpPr>
      <p:grpSpPr>
        <a:xfrm>
          <a:off x="0" y="0"/>
          <a:ext cx="0" cy="0"/>
          <a:chOff x="0" y="0"/>
          <a:chExt cx="0" cy="0"/>
        </a:xfrm>
      </p:grpSpPr>
      <p:pic>
        <p:nvPicPr>
          <p:cNvPr id="6" name="Imagem 5"/>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7029128" y="323708"/>
            <a:ext cx="2014415" cy="478805"/>
          </a:xfrm>
          <a:prstGeom prst="rect">
            <a:avLst/>
          </a:prstGeom>
        </p:spPr>
      </p:pic>
      <p:sp>
        <p:nvSpPr>
          <p:cNvPr id="13" name="Retângulo 12"/>
          <p:cNvSpPr/>
          <p:nvPr userDrawn="1"/>
        </p:nvSpPr>
        <p:spPr>
          <a:xfrm>
            <a:off x="-20140" y="13094"/>
            <a:ext cx="6328984" cy="1008112"/>
          </a:xfrm>
          <a:prstGeom prst="rect">
            <a:avLst/>
          </a:prstGeom>
          <a:solidFill>
            <a:srgbClr val="083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4" name="Retângulo 13"/>
          <p:cNvSpPr/>
          <p:nvPr userDrawn="1"/>
        </p:nvSpPr>
        <p:spPr>
          <a:xfrm>
            <a:off x="6325657" y="13094"/>
            <a:ext cx="196385" cy="1008112"/>
          </a:xfrm>
          <a:prstGeom prst="rect">
            <a:avLst/>
          </a:prstGeom>
          <a:solidFill>
            <a:srgbClr val="B0E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p:cNvSpPr/>
          <p:nvPr userDrawn="1"/>
        </p:nvSpPr>
        <p:spPr>
          <a:xfrm>
            <a:off x="6538681" y="13094"/>
            <a:ext cx="196385" cy="1008112"/>
          </a:xfrm>
          <a:prstGeom prst="rect">
            <a:avLst/>
          </a:prstGeom>
          <a:solidFill>
            <a:srgbClr val="83B3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p:cNvSpPr/>
          <p:nvPr userDrawn="1"/>
        </p:nvSpPr>
        <p:spPr>
          <a:xfrm>
            <a:off x="6751879" y="13094"/>
            <a:ext cx="196385" cy="1008112"/>
          </a:xfrm>
          <a:prstGeom prst="rect">
            <a:avLst/>
          </a:prstGeom>
          <a:solidFill>
            <a:srgbClr val="30A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2"/>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0" y="6682060"/>
            <a:ext cx="9144000" cy="170461"/>
          </a:xfrm>
          <a:prstGeom prst="rect">
            <a:avLst/>
          </a:prstGeom>
        </p:spPr>
      </p:pic>
    </p:spTree>
    <p:extLst>
      <p:ext uri="{BB962C8B-B14F-4D97-AF65-F5344CB8AC3E}">
        <p14:creationId xmlns="" xmlns:p14="http://schemas.microsoft.com/office/powerpoint/2010/main" val="42366224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são 2020  ">
    <p:spTree>
      <p:nvGrpSpPr>
        <p:cNvPr id="1" name=""/>
        <p:cNvGrpSpPr/>
        <p:nvPr/>
      </p:nvGrpSpPr>
      <p:grpSpPr>
        <a:xfrm>
          <a:off x="0" y="0"/>
          <a:ext cx="0" cy="0"/>
          <a:chOff x="0" y="0"/>
          <a:chExt cx="0" cy="0"/>
        </a:xfrm>
      </p:grpSpPr>
      <p:pic>
        <p:nvPicPr>
          <p:cNvPr id="10" name="Imagem 9"/>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3252" y="685"/>
            <a:ext cx="9157252" cy="6856629"/>
          </a:xfrm>
          <a:prstGeom prst="rect">
            <a:avLst/>
          </a:prstGeom>
        </p:spPr>
      </p:pic>
      <p:pic>
        <p:nvPicPr>
          <p:cNvPr id="6" name="Imagem 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5305485" y="2347766"/>
            <a:ext cx="3337139" cy="793202"/>
          </a:xfrm>
          <a:prstGeom prst="rect">
            <a:avLst/>
          </a:prstGeom>
        </p:spPr>
      </p:pic>
      <p:sp>
        <p:nvSpPr>
          <p:cNvPr id="12" name="CaixaDeTexto 11"/>
          <p:cNvSpPr txBox="1"/>
          <p:nvPr userDrawn="1"/>
        </p:nvSpPr>
        <p:spPr>
          <a:xfrm>
            <a:off x="459099" y="2346946"/>
            <a:ext cx="3663141" cy="707886"/>
          </a:xfrm>
          <a:prstGeom prst="rect">
            <a:avLst/>
          </a:prstGeom>
          <a:noFill/>
        </p:spPr>
        <p:txBody>
          <a:bodyPr wrap="square" rtlCol="0">
            <a:spAutoFit/>
          </a:bodyPr>
          <a:lstStyle/>
          <a:p>
            <a:r>
              <a:rPr lang="pt-BR" sz="4000" b="1" dirty="0">
                <a:solidFill>
                  <a:srgbClr val="06334E"/>
                </a:solidFill>
                <a:latin typeface="+mn-lt"/>
                <a:cs typeface="Arial" panose="020B0604020202020204" pitchFamily="34" charset="0"/>
              </a:rPr>
              <a:t>Obrigado!</a:t>
            </a:r>
          </a:p>
        </p:txBody>
      </p:sp>
    </p:spTree>
    <p:extLst>
      <p:ext uri="{BB962C8B-B14F-4D97-AF65-F5344CB8AC3E}">
        <p14:creationId xmlns="" xmlns:p14="http://schemas.microsoft.com/office/powerpoint/2010/main" val="4840658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774468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hyperlink" Target="mailto:luizlobato0101@gmail.com" TargetMode="External"/><Relationship Id="rId2" Type="http://schemas.openxmlformats.org/officeDocument/2006/relationships/image" Target="../media/image9.jpeg"/><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p:cNvSpPr txBox="1"/>
          <p:nvPr/>
        </p:nvSpPr>
        <p:spPr>
          <a:xfrm>
            <a:off x="2267744" y="5497487"/>
            <a:ext cx="4320480" cy="307777"/>
          </a:xfrm>
          <a:prstGeom prst="rect">
            <a:avLst/>
          </a:prstGeom>
          <a:noFill/>
        </p:spPr>
        <p:txBody>
          <a:bodyPr wrap="square" rtlCol="0">
            <a:spAutoFit/>
          </a:bodyPr>
          <a:lstStyle/>
          <a:p>
            <a:pPr algn="ctr">
              <a:defRPr/>
            </a:pPr>
            <a:r>
              <a:rPr lang="pt-BR" sz="1400" b="1" dirty="0" smtClean="0">
                <a:solidFill>
                  <a:schemeClr val="accent1">
                    <a:lumMod val="50000"/>
                  </a:schemeClr>
                </a:solidFill>
                <a:latin typeface="+mn-lt"/>
              </a:rPr>
              <a:t>LOGÍSTICA - Nova Iguaçu / Duque de Caxias – 2018.02</a:t>
            </a:r>
            <a:endParaRPr lang="pt-BR" sz="1400" b="1" dirty="0">
              <a:solidFill>
                <a:schemeClr val="accent1">
                  <a:lumMod val="50000"/>
                </a:schemeClr>
              </a:solidFill>
              <a:latin typeface="+mn-lt"/>
            </a:endParaRPr>
          </a:p>
        </p:txBody>
      </p:sp>
      <p:sp>
        <p:nvSpPr>
          <p:cNvPr id="7" name="CaixaDeTexto 6"/>
          <p:cNvSpPr txBox="1"/>
          <p:nvPr/>
        </p:nvSpPr>
        <p:spPr>
          <a:xfrm>
            <a:off x="0" y="2825750"/>
            <a:ext cx="9144000" cy="1261884"/>
          </a:xfrm>
          <a:prstGeom prst="rect">
            <a:avLst/>
          </a:prstGeom>
          <a:noFill/>
        </p:spPr>
        <p:txBody>
          <a:bodyPr>
            <a:spAutoFit/>
          </a:bodyPr>
          <a:lstStyle/>
          <a:p>
            <a:pPr algn="ctr"/>
            <a:r>
              <a:rPr lang="pt-BR" sz="3800" b="1" cap="all" dirty="0" smtClean="0">
                <a:solidFill>
                  <a:schemeClr val="tx2"/>
                </a:solidFill>
                <a:effectLst>
                  <a:outerShdw blurRad="38100" dist="38100" dir="2700000" algn="tl">
                    <a:srgbClr val="000000">
                      <a:alpha val="43137"/>
                    </a:srgbClr>
                  </a:outerShdw>
                </a:effectLst>
              </a:rPr>
              <a:t>GST1642 </a:t>
            </a:r>
          </a:p>
          <a:p>
            <a:pPr algn="ctr"/>
            <a:r>
              <a:rPr lang="pt-BR" sz="3800" b="1" cap="all" dirty="0" smtClean="0">
                <a:solidFill>
                  <a:schemeClr val="tx2"/>
                </a:solidFill>
                <a:effectLst>
                  <a:outerShdw blurRad="38100" dist="38100" dir="2700000" algn="tl">
                    <a:srgbClr val="000000">
                      <a:alpha val="43137"/>
                    </a:srgbClr>
                  </a:outerShdw>
                </a:effectLst>
              </a:rPr>
              <a:t>TECNOLOGIA DOS TRANSPORTES DE CARGA</a:t>
            </a:r>
            <a:endParaRPr lang="pt-BR" sz="3800" b="1" cap="all" dirty="0">
              <a:solidFill>
                <a:schemeClr val="tx2"/>
              </a:solidFill>
              <a:effectLst>
                <a:outerShdw blurRad="38100" dist="38100" dir="2700000" algn="tl">
                  <a:srgbClr val="000000">
                    <a:alpha val="43137"/>
                  </a:srgbClr>
                </a:outerShdw>
              </a:effectLst>
            </a:endParaRPr>
          </a:p>
        </p:txBody>
      </p:sp>
      <p:sp>
        <p:nvSpPr>
          <p:cNvPr id="8" name="Retângulo 7"/>
          <p:cNvSpPr/>
          <p:nvPr/>
        </p:nvSpPr>
        <p:spPr>
          <a:xfrm>
            <a:off x="34925" y="4581525"/>
            <a:ext cx="9037638" cy="615950"/>
          </a:xfrm>
          <a:prstGeom prst="rect">
            <a:avLst/>
          </a:prstGeom>
        </p:spPr>
        <p:txBody>
          <a:bodyPr>
            <a:spAutoFit/>
          </a:bodyPr>
          <a:lstStyle/>
          <a:p>
            <a:pPr algn="ctr">
              <a:spcBef>
                <a:spcPct val="20000"/>
              </a:spcBef>
              <a:buClr>
                <a:srgbClr val="2B4475"/>
              </a:buClr>
              <a:defRPr/>
            </a:pPr>
            <a:r>
              <a:rPr lang="pt-BR" sz="3400" b="1" kern="0" dirty="0">
                <a:solidFill>
                  <a:srgbClr val="2B4475"/>
                </a:solidFill>
                <a:effectLst>
                  <a:outerShdw blurRad="38100" dist="38100" dir="2700000" algn="tl">
                    <a:srgbClr val="000000">
                      <a:alpha val="43137"/>
                    </a:srgbClr>
                  </a:outerShdw>
                </a:effectLst>
                <a:cs typeface="Arial" pitchFamily="34" charset="0"/>
              </a:rPr>
              <a:t>Prof. Adm. </a:t>
            </a:r>
            <a:r>
              <a:rPr lang="pt-BR" sz="3400" b="1" i="1" kern="0" dirty="0">
                <a:solidFill>
                  <a:srgbClr val="2B4475"/>
                </a:solidFill>
                <a:effectLst>
                  <a:outerShdw blurRad="38100" dist="38100" dir="2700000" algn="tl">
                    <a:srgbClr val="000000">
                      <a:alpha val="43137"/>
                    </a:srgbClr>
                  </a:outerShdw>
                </a:effectLst>
                <a:cs typeface="Arial" pitchFamily="34" charset="0"/>
              </a:rPr>
              <a:t>Msc</a:t>
            </a:r>
            <a:r>
              <a:rPr lang="pt-BR" sz="3400" b="1" kern="0" dirty="0">
                <a:solidFill>
                  <a:srgbClr val="2B4475"/>
                </a:solidFill>
                <a:effectLst>
                  <a:outerShdw blurRad="38100" dist="38100" dir="2700000" algn="tl">
                    <a:srgbClr val="000000">
                      <a:alpha val="43137"/>
                    </a:srgbClr>
                  </a:outerShdw>
                </a:effectLst>
                <a:cs typeface="Arial" pitchFamily="34" charset="0"/>
              </a:rPr>
              <a:t>. Luiz Cláudio Brites Lobato</a:t>
            </a:r>
          </a:p>
        </p:txBody>
      </p:sp>
    </p:spTree>
    <p:extLst>
      <p:ext uri="{BB962C8B-B14F-4D97-AF65-F5344CB8AC3E}">
        <p14:creationId xmlns="" xmlns:p14="http://schemas.microsoft.com/office/powerpoint/2010/main" val="2922132776"/>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13" name="Retângulo 12"/>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1642 – Tecnologia dos Transportes de Carga</a:t>
            </a:r>
            <a:endParaRPr lang="pt-BR" sz="2200" b="1" dirty="0">
              <a:solidFill>
                <a:schemeClr val="bg1"/>
              </a:solidFill>
              <a:effectLst>
                <a:outerShdw blurRad="38100" dist="38100" dir="2700000" algn="tl">
                  <a:srgbClr val="000000">
                    <a:alpha val="43137"/>
                  </a:srgbClr>
                </a:outerShdw>
              </a:effectLst>
            </a:endParaRPr>
          </a:p>
        </p:txBody>
      </p:sp>
      <p:grpSp>
        <p:nvGrpSpPr>
          <p:cNvPr id="2" name="Grupo 16"/>
          <p:cNvGrpSpPr/>
          <p:nvPr/>
        </p:nvGrpSpPr>
        <p:grpSpPr>
          <a:xfrm>
            <a:off x="7020272" y="744181"/>
            <a:ext cx="2123728" cy="812611"/>
            <a:chOff x="6876256" y="744181"/>
            <a:chExt cx="2267744" cy="860416"/>
          </a:xfrm>
        </p:grpSpPr>
        <p:pic>
          <p:nvPicPr>
            <p:cNvPr id="18" name="Picture 2" descr="Resultado de imagem para sistemas de transporte"/>
            <p:cNvPicPr>
              <a:picLocks noChangeAspect="1" noChangeArrowheads="1"/>
            </p:cNvPicPr>
            <p:nvPr/>
          </p:nvPicPr>
          <p:blipFill>
            <a:blip r:embed="rId2" cstate="print"/>
            <a:srcRect/>
            <a:stretch>
              <a:fillRect/>
            </a:stretch>
          </p:blipFill>
          <p:spPr bwMode="auto">
            <a:xfrm flipH="1">
              <a:off x="7956376" y="744181"/>
              <a:ext cx="1187624" cy="849146"/>
            </a:xfrm>
            <a:prstGeom prst="rect">
              <a:avLst/>
            </a:prstGeom>
            <a:noFill/>
          </p:spPr>
        </p:pic>
        <p:pic>
          <p:nvPicPr>
            <p:cNvPr id="19" name="Picture 2" descr="Resultado de imagem para sistemas de transporte"/>
            <p:cNvPicPr>
              <a:picLocks noChangeAspect="1" noChangeArrowheads="1"/>
            </p:cNvPicPr>
            <p:nvPr/>
          </p:nvPicPr>
          <p:blipFill>
            <a:blip r:embed="rId3" cstate="print"/>
            <a:srcRect/>
            <a:stretch>
              <a:fillRect/>
            </a:stretch>
          </p:blipFill>
          <p:spPr bwMode="auto">
            <a:xfrm>
              <a:off x="6876256" y="755451"/>
              <a:ext cx="1152128" cy="849146"/>
            </a:xfrm>
            <a:prstGeom prst="rect">
              <a:avLst/>
            </a:prstGeom>
            <a:noFill/>
          </p:spPr>
        </p:pic>
      </p:grpSp>
      <p:sp>
        <p:nvSpPr>
          <p:cNvPr id="15" name="CaixaDeTexto 14"/>
          <p:cNvSpPr txBox="1"/>
          <p:nvPr/>
        </p:nvSpPr>
        <p:spPr>
          <a:xfrm>
            <a:off x="35496" y="359081"/>
            <a:ext cx="6049963" cy="707886"/>
          </a:xfrm>
          <a:prstGeom prst="rect">
            <a:avLst/>
          </a:prstGeom>
          <a:noFill/>
        </p:spPr>
        <p:txBody>
          <a:bodyPr>
            <a:spAutoFit/>
          </a:bodyPr>
          <a:lstStyle/>
          <a:p>
            <a:r>
              <a:rPr lang="pt-BR" sz="2000" b="1" dirty="0">
                <a:solidFill>
                  <a:schemeClr val="bg1"/>
                </a:solidFill>
                <a:latin typeface="+mj-lt"/>
                <a:cs typeface="Arial" pitchFamily="34" charset="0"/>
              </a:rPr>
              <a:t> </a:t>
            </a:r>
            <a:r>
              <a:rPr lang="pt-BR" sz="2000" b="1" dirty="0" smtClean="0">
                <a:solidFill>
                  <a:schemeClr val="bg1"/>
                </a:solidFill>
                <a:cs typeface="Arial" pitchFamily="34" charset="0"/>
              </a:rPr>
              <a:t> </a:t>
            </a:r>
            <a:r>
              <a:rPr lang="pt-BR" sz="2000" b="1" dirty="0" smtClean="0">
                <a:solidFill>
                  <a:schemeClr val="bg1"/>
                </a:solidFill>
              </a:rPr>
              <a:t>Modais de Transporte e Intermodalidade: 	Características e Avaliação de Desempenho</a:t>
            </a:r>
            <a:endParaRPr lang="pt-BR" sz="2000" b="1" dirty="0" smtClean="0">
              <a:solidFill>
                <a:schemeClr val="bg1"/>
              </a:solidFill>
              <a:effectLst>
                <a:outerShdw blurRad="38100" dist="38100" dir="2700000" algn="tl">
                  <a:srgbClr val="000000">
                    <a:alpha val="43137"/>
                  </a:srgbClr>
                </a:outerShdw>
              </a:effectLst>
            </a:endParaRPr>
          </a:p>
        </p:txBody>
      </p:sp>
      <p:sp>
        <p:nvSpPr>
          <p:cNvPr id="9" name="Retângulo 8"/>
          <p:cNvSpPr/>
          <p:nvPr/>
        </p:nvSpPr>
        <p:spPr>
          <a:xfrm>
            <a:off x="251520" y="1124744"/>
            <a:ext cx="2963158" cy="461665"/>
          </a:xfrm>
          <a:prstGeom prst="rect">
            <a:avLst/>
          </a:prstGeom>
        </p:spPr>
        <p:txBody>
          <a:bodyPr wrap="square">
            <a:spAutoFit/>
          </a:bodyPr>
          <a:lstStyle/>
          <a:p>
            <a:r>
              <a:rPr lang="pt-BR" sz="2400" b="1" dirty="0" smtClean="0">
                <a:solidFill>
                  <a:srgbClr val="C00000"/>
                </a:solidFill>
              </a:rPr>
              <a:t>2.2 Modal Rodoviário</a:t>
            </a:r>
          </a:p>
        </p:txBody>
      </p:sp>
      <p:sp>
        <p:nvSpPr>
          <p:cNvPr id="10" name="Retângulo 9"/>
          <p:cNvSpPr/>
          <p:nvPr/>
        </p:nvSpPr>
        <p:spPr>
          <a:xfrm>
            <a:off x="285720" y="1571612"/>
            <a:ext cx="8643998" cy="5078313"/>
          </a:xfrm>
          <a:prstGeom prst="rect">
            <a:avLst/>
          </a:prstGeom>
        </p:spPr>
        <p:txBody>
          <a:bodyPr wrap="square">
            <a:spAutoFit/>
          </a:bodyPr>
          <a:lstStyle/>
          <a:p>
            <a:pPr algn="just"/>
            <a:r>
              <a:rPr lang="pt-BR" dirty="0" smtClean="0"/>
              <a:t>Quando se pode deslocar a mercadoria diretamente da origem para o destino, dizemos que é um serviço porta-a-porta. </a:t>
            </a:r>
          </a:p>
          <a:p>
            <a:pPr algn="just"/>
            <a:endParaRPr lang="pt-BR" dirty="0" smtClean="0"/>
          </a:p>
          <a:p>
            <a:pPr algn="just"/>
            <a:r>
              <a:rPr lang="pt-BR" dirty="0" smtClean="0"/>
              <a:t>No uso de modais como ferroviário ou aquaviário em geral precisamos de outro tipo de transporte para embarcar a mercadoria e para entregá-la ao cliente final.</a:t>
            </a:r>
          </a:p>
          <a:p>
            <a:pPr algn="just"/>
            <a:endParaRPr lang="pt-BR" dirty="0" smtClean="0"/>
          </a:p>
          <a:p>
            <a:pPr algn="just"/>
            <a:r>
              <a:rPr lang="pt-BR" dirty="0" smtClean="0"/>
              <a:t>O mais simples se trata do caminhão toco, que possui apenas um eixo dianteiro direcional e outro eixo traseiro de tração. </a:t>
            </a:r>
          </a:p>
          <a:p>
            <a:pPr algn="just"/>
            <a:endParaRPr lang="pt-BR" dirty="0" smtClean="0"/>
          </a:p>
          <a:p>
            <a:pPr algn="just"/>
            <a:r>
              <a:rPr lang="pt-BR" dirty="0" smtClean="0"/>
              <a:t>Ao se usar reboques, mais eixos e articulações, pode-se chegar ao </a:t>
            </a:r>
            <a:r>
              <a:rPr lang="pt-BR" dirty="0" err="1" smtClean="0"/>
              <a:t>rodotrem</a:t>
            </a:r>
            <a:r>
              <a:rPr lang="pt-BR" dirty="0" smtClean="0"/>
              <a:t>, que possui 9 eixos . </a:t>
            </a:r>
          </a:p>
          <a:p>
            <a:pPr algn="just"/>
            <a:endParaRPr lang="pt-BR" dirty="0" smtClean="0"/>
          </a:p>
          <a:p>
            <a:pPr algn="just"/>
            <a:r>
              <a:rPr lang="pt-BR" dirty="0" smtClean="0"/>
              <a:t>O PBT máximo permitido para o </a:t>
            </a:r>
            <a:r>
              <a:rPr lang="pt-BR" dirty="0" err="1" smtClean="0"/>
              <a:t>rodotrem</a:t>
            </a:r>
            <a:r>
              <a:rPr lang="pt-BR" dirty="0" smtClean="0"/>
              <a:t>, 74 toneladas, também conta o peso do caminhão, o que limita a carga a certa de 50 toneladas. </a:t>
            </a:r>
          </a:p>
          <a:p>
            <a:pPr algn="just"/>
            <a:endParaRPr lang="pt-BR" dirty="0" smtClean="0"/>
          </a:p>
          <a:p>
            <a:pPr algn="just"/>
            <a:r>
              <a:rPr lang="pt-BR" dirty="0" smtClean="0"/>
              <a:t>Dessa forma, mesmo um veículo como o </a:t>
            </a:r>
            <a:r>
              <a:rPr lang="pt-BR" dirty="0" err="1" smtClean="0"/>
              <a:t>rodotrem</a:t>
            </a:r>
            <a:r>
              <a:rPr lang="pt-BR" dirty="0" smtClean="0"/>
              <a:t>, que inclusive possui limitações quanto às estradas em que pode trafegar, equivale a cerca da metade de um vagão de trem em termos de capacidade. </a:t>
            </a:r>
          </a:p>
        </p:txBody>
      </p:sp>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13" name="Retângulo 12"/>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1642 – Tecnologia dos Transportes de Carga</a:t>
            </a:r>
            <a:endParaRPr lang="pt-BR" sz="2200" b="1" dirty="0">
              <a:solidFill>
                <a:schemeClr val="bg1"/>
              </a:solidFill>
              <a:effectLst>
                <a:outerShdw blurRad="38100" dist="38100" dir="2700000" algn="tl">
                  <a:srgbClr val="000000">
                    <a:alpha val="43137"/>
                  </a:srgbClr>
                </a:outerShdw>
              </a:effectLst>
            </a:endParaRPr>
          </a:p>
        </p:txBody>
      </p:sp>
      <p:grpSp>
        <p:nvGrpSpPr>
          <p:cNvPr id="2" name="Grupo 16"/>
          <p:cNvGrpSpPr/>
          <p:nvPr/>
        </p:nvGrpSpPr>
        <p:grpSpPr>
          <a:xfrm>
            <a:off x="7020272" y="744181"/>
            <a:ext cx="2123728" cy="812611"/>
            <a:chOff x="6876256" y="744181"/>
            <a:chExt cx="2267744" cy="860416"/>
          </a:xfrm>
        </p:grpSpPr>
        <p:pic>
          <p:nvPicPr>
            <p:cNvPr id="18" name="Picture 2" descr="Resultado de imagem para sistemas de transporte"/>
            <p:cNvPicPr>
              <a:picLocks noChangeAspect="1" noChangeArrowheads="1"/>
            </p:cNvPicPr>
            <p:nvPr/>
          </p:nvPicPr>
          <p:blipFill>
            <a:blip r:embed="rId2" cstate="print"/>
            <a:srcRect/>
            <a:stretch>
              <a:fillRect/>
            </a:stretch>
          </p:blipFill>
          <p:spPr bwMode="auto">
            <a:xfrm flipH="1">
              <a:off x="7956376" y="744181"/>
              <a:ext cx="1187624" cy="849146"/>
            </a:xfrm>
            <a:prstGeom prst="rect">
              <a:avLst/>
            </a:prstGeom>
            <a:noFill/>
          </p:spPr>
        </p:pic>
        <p:pic>
          <p:nvPicPr>
            <p:cNvPr id="19" name="Picture 2" descr="Resultado de imagem para sistemas de transporte"/>
            <p:cNvPicPr>
              <a:picLocks noChangeAspect="1" noChangeArrowheads="1"/>
            </p:cNvPicPr>
            <p:nvPr/>
          </p:nvPicPr>
          <p:blipFill>
            <a:blip r:embed="rId3" cstate="print"/>
            <a:srcRect/>
            <a:stretch>
              <a:fillRect/>
            </a:stretch>
          </p:blipFill>
          <p:spPr bwMode="auto">
            <a:xfrm>
              <a:off x="6876256" y="755451"/>
              <a:ext cx="1152128" cy="849146"/>
            </a:xfrm>
            <a:prstGeom prst="rect">
              <a:avLst/>
            </a:prstGeom>
            <a:noFill/>
          </p:spPr>
        </p:pic>
      </p:grpSp>
      <p:sp>
        <p:nvSpPr>
          <p:cNvPr id="15" name="CaixaDeTexto 14"/>
          <p:cNvSpPr txBox="1"/>
          <p:nvPr/>
        </p:nvSpPr>
        <p:spPr>
          <a:xfrm>
            <a:off x="35496" y="359081"/>
            <a:ext cx="6049963" cy="707886"/>
          </a:xfrm>
          <a:prstGeom prst="rect">
            <a:avLst/>
          </a:prstGeom>
          <a:noFill/>
        </p:spPr>
        <p:txBody>
          <a:bodyPr>
            <a:spAutoFit/>
          </a:bodyPr>
          <a:lstStyle/>
          <a:p>
            <a:r>
              <a:rPr lang="pt-BR" sz="2000" b="1" dirty="0">
                <a:solidFill>
                  <a:schemeClr val="bg1"/>
                </a:solidFill>
                <a:latin typeface="+mj-lt"/>
                <a:cs typeface="Arial" pitchFamily="34" charset="0"/>
              </a:rPr>
              <a:t> </a:t>
            </a:r>
            <a:r>
              <a:rPr lang="pt-BR" sz="2000" b="1" dirty="0" smtClean="0">
                <a:solidFill>
                  <a:schemeClr val="bg1"/>
                </a:solidFill>
                <a:cs typeface="Arial" pitchFamily="34" charset="0"/>
              </a:rPr>
              <a:t> </a:t>
            </a:r>
            <a:r>
              <a:rPr lang="pt-BR" sz="2000" b="1" dirty="0" smtClean="0">
                <a:solidFill>
                  <a:schemeClr val="bg1"/>
                </a:solidFill>
              </a:rPr>
              <a:t>Modais de Transporte e Intermodalidade: 	Características e Avaliação de Desempenho</a:t>
            </a:r>
            <a:endParaRPr lang="pt-BR" sz="2000" b="1" dirty="0" smtClean="0">
              <a:solidFill>
                <a:schemeClr val="bg1"/>
              </a:solidFill>
              <a:effectLst>
                <a:outerShdw blurRad="38100" dist="38100" dir="2700000" algn="tl">
                  <a:srgbClr val="000000">
                    <a:alpha val="43137"/>
                  </a:srgbClr>
                </a:outerShdw>
              </a:effectLst>
            </a:endParaRPr>
          </a:p>
        </p:txBody>
      </p:sp>
      <p:sp>
        <p:nvSpPr>
          <p:cNvPr id="10" name="Retângulo 9"/>
          <p:cNvSpPr/>
          <p:nvPr/>
        </p:nvSpPr>
        <p:spPr>
          <a:xfrm>
            <a:off x="357158" y="1500174"/>
            <a:ext cx="2282997" cy="369332"/>
          </a:xfrm>
          <a:prstGeom prst="rect">
            <a:avLst/>
          </a:prstGeom>
        </p:spPr>
        <p:txBody>
          <a:bodyPr wrap="none">
            <a:spAutoFit/>
          </a:bodyPr>
          <a:lstStyle/>
          <a:p>
            <a:r>
              <a:rPr lang="pt-BR" dirty="0" smtClean="0"/>
              <a:t>Exemplo de </a:t>
            </a:r>
            <a:r>
              <a:rPr lang="pt-BR" dirty="0" err="1" smtClean="0"/>
              <a:t>rodotrem</a:t>
            </a:r>
            <a:r>
              <a:rPr lang="pt-BR" dirty="0" smtClean="0"/>
              <a:t>.</a:t>
            </a:r>
            <a:endParaRPr lang="pt-BR" dirty="0"/>
          </a:p>
        </p:txBody>
      </p:sp>
      <p:pic>
        <p:nvPicPr>
          <p:cNvPr id="4098" name="Picture 2"/>
          <p:cNvPicPr>
            <a:picLocks noChangeAspect="1" noChangeArrowheads="1"/>
          </p:cNvPicPr>
          <p:nvPr/>
        </p:nvPicPr>
        <p:blipFill>
          <a:blip r:embed="rId4" cstate="print"/>
          <a:srcRect/>
          <a:stretch>
            <a:fillRect/>
          </a:stretch>
        </p:blipFill>
        <p:spPr bwMode="auto">
          <a:xfrm>
            <a:off x="357158" y="1857364"/>
            <a:ext cx="5072098" cy="2000264"/>
          </a:xfrm>
          <a:prstGeom prst="rect">
            <a:avLst/>
          </a:prstGeom>
          <a:noFill/>
          <a:ln w="9525">
            <a:noFill/>
            <a:miter lim="800000"/>
            <a:headEnd/>
            <a:tailEnd/>
          </a:ln>
          <a:effectLst/>
        </p:spPr>
      </p:pic>
      <p:sp>
        <p:nvSpPr>
          <p:cNvPr id="12" name="Retângulo 11"/>
          <p:cNvSpPr/>
          <p:nvPr/>
        </p:nvSpPr>
        <p:spPr>
          <a:xfrm>
            <a:off x="285720" y="3929066"/>
            <a:ext cx="7215238" cy="369332"/>
          </a:xfrm>
          <a:prstGeom prst="rect">
            <a:avLst/>
          </a:prstGeom>
        </p:spPr>
        <p:txBody>
          <a:bodyPr wrap="square">
            <a:spAutoFit/>
          </a:bodyPr>
          <a:lstStyle/>
          <a:p>
            <a:r>
              <a:rPr lang="pt-BR" dirty="0" smtClean="0"/>
              <a:t>Modelo de Caminhão e Peso Bruto Total. Fonte: DER (2015).</a:t>
            </a:r>
            <a:endParaRPr lang="pt-BR" dirty="0"/>
          </a:p>
        </p:txBody>
      </p:sp>
      <p:sp>
        <p:nvSpPr>
          <p:cNvPr id="14" name="Retângulo 13"/>
          <p:cNvSpPr/>
          <p:nvPr/>
        </p:nvSpPr>
        <p:spPr>
          <a:xfrm>
            <a:off x="5643570" y="1960426"/>
            <a:ext cx="3000396" cy="1754326"/>
          </a:xfrm>
          <a:prstGeom prst="rect">
            <a:avLst/>
          </a:prstGeom>
          <a:ln w="28575">
            <a:solidFill>
              <a:schemeClr val="tx2"/>
            </a:solidFill>
          </a:ln>
        </p:spPr>
        <p:txBody>
          <a:bodyPr wrap="square">
            <a:spAutoFit/>
          </a:bodyPr>
          <a:lstStyle/>
          <a:p>
            <a:pPr algn="just"/>
            <a:r>
              <a:rPr lang="pt-BR" dirty="0" smtClean="0"/>
              <a:t>PESO BRUTO MÁXIMO: É o peso máximo que o caminhão coloca ao pavimento, o que corresponde ao próprio peso do veículo vazio mais o peso da carga (DER, 2015).	</a:t>
            </a:r>
          </a:p>
        </p:txBody>
      </p:sp>
      <p:pic>
        <p:nvPicPr>
          <p:cNvPr id="4100" name="Picture 4"/>
          <p:cNvPicPr>
            <a:picLocks noChangeAspect="1" noChangeArrowheads="1"/>
          </p:cNvPicPr>
          <p:nvPr/>
        </p:nvPicPr>
        <p:blipFill>
          <a:blip r:embed="rId5" cstate="print"/>
          <a:srcRect/>
          <a:stretch>
            <a:fillRect/>
          </a:stretch>
        </p:blipFill>
        <p:spPr bwMode="auto">
          <a:xfrm>
            <a:off x="7179710" y="4243402"/>
            <a:ext cx="1928794" cy="2257432"/>
          </a:xfrm>
          <a:prstGeom prst="rect">
            <a:avLst/>
          </a:prstGeom>
          <a:noFill/>
          <a:ln w="9525">
            <a:noFill/>
            <a:miter lim="800000"/>
            <a:headEnd/>
            <a:tailEnd/>
          </a:ln>
          <a:effectLst/>
        </p:spPr>
      </p:pic>
      <p:sp>
        <p:nvSpPr>
          <p:cNvPr id="16" name="Retângulo 15"/>
          <p:cNvSpPr/>
          <p:nvPr/>
        </p:nvSpPr>
        <p:spPr>
          <a:xfrm>
            <a:off x="251520" y="1124744"/>
            <a:ext cx="2963158" cy="461665"/>
          </a:xfrm>
          <a:prstGeom prst="rect">
            <a:avLst/>
          </a:prstGeom>
        </p:spPr>
        <p:txBody>
          <a:bodyPr wrap="square">
            <a:spAutoFit/>
          </a:bodyPr>
          <a:lstStyle/>
          <a:p>
            <a:r>
              <a:rPr lang="pt-BR" sz="2400" b="1" dirty="0" smtClean="0">
                <a:solidFill>
                  <a:srgbClr val="C00000"/>
                </a:solidFill>
              </a:rPr>
              <a:t>2.2 Modal Rodoviário</a:t>
            </a:r>
          </a:p>
        </p:txBody>
      </p:sp>
      <p:pic>
        <p:nvPicPr>
          <p:cNvPr id="4099" name="Picture 3"/>
          <p:cNvPicPr>
            <a:picLocks noChangeAspect="1" noChangeArrowheads="1"/>
          </p:cNvPicPr>
          <p:nvPr/>
        </p:nvPicPr>
        <p:blipFill>
          <a:blip r:embed="rId6" cstate="print"/>
          <a:srcRect/>
          <a:stretch>
            <a:fillRect/>
          </a:stretch>
        </p:blipFill>
        <p:spPr bwMode="auto">
          <a:xfrm>
            <a:off x="179512" y="4258360"/>
            <a:ext cx="6962792" cy="2313912"/>
          </a:xfrm>
          <a:prstGeom prst="rect">
            <a:avLst/>
          </a:prstGeom>
          <a:noFill/>
          <a:ln w="28575">
            <a:solidFill>
              <a:schemeClr val="accent2">
                <a:lumMod val="50000"/>
              </a:schemeClr>
            </a:solidFill>
            <a:miter lim="800000"/>
            <a:headEnd/>
            <a:tailEnd/>
          </a:ln>
          <a:effectLst/>
        </p:spPr>
      </p:pic>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13" name="Retângulo 12"/>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1642 – Tecnologia dos Transportes de Carga</a:t>
            </a:r>
            <a:endParaRPr lang="pt-BR" sz="2200" b="1" dirty="0">
              <a:solidFill>
                <a:schemeClr val="bg1"/>
              </a:solidFill>
              <a:effectLst>
                <a:outerShdw blurRad="38100" dist="38100" dir="2700000" algn="tl">
                  <a:srgbClr val="000000">
                    <a:alpha val="43137"/>
                  </a:srgbClr>
                </a:outerShdw>
              </a:effectLst>
            </a:endParaRPr>
          </a:p>
        </p:txBody>
      </p:sp>
      <p:grpSp>
        <p:nvGrpSpPr>
          <p:cNvPr id="2" name="Grupo 16"/>
          <p:cNvGrpSpPr/>
          <p:nvPr/>
        </p:nvGrpSpPr>
        <p:grpSpPr>
          <a:xfrm>
            <a:off x="7020272" y="744181"/>
            <a:ext cx="2123728" cy="812611"/>
            <a:chOff x="6876256" y="744181"/>
            <a:chExt cx="2267744" cy="860416"/>
          </a:xfrm>
        </p:grpSpPr>
        <p:pic>
          <p:nvPicPr>
            <p:cNvPr id="18" name="Picture 2" descr="Resultado de imagem para sistemas de transporte"/>
            <p:cNvPicPr>
              <a:picLocks noChangeAspect="1" noChangeArrowheads="1"/>
            </p:cNvPicPr>
            <p:nvPr/>
          </p:nvPicPr>
          <p:blipFill>
            <a:blip r:embed="rId2" cstate="print"/>
            <a:srcRect/>
            <a:stretch>
              <a:fillRect/>
            </a:stretch>
          </p:blipFill>
          <p:spPr bwMode="auto">
            <a:xfrm flipH="1">
              <a:off x="7956376" y="744181"/>
              <a:ext cx="1187624" cy="849146"/>
            </a:xfrm>
            <a:prstGeom prst="rect">
              <a:avLst/>
            </a:prstGeom>
            <a:noFill/>
          </p:spPr>
        </p:pic>
        <p:pic>
          <p:nvPicPr>
            <p:cNvPr id="19" name="Picture 2" descr="Resultado de imagem para sistemas de transporte"/>
            <p:cNvPicPr>
              <a:picLocks noChangeAspect="1" noChangeArrowheads="1"/>
            </p:cNvPicPr>
            <p:nvPr/>
          </p:nvPicPr>
          <p:blipFill>
            <a:blip r:embed="rId3" cstate="print"/>
            <a:srcRect/>
            <a:stretch>
              <a:fillRect/>
            </a:stretch>
          </p:blipFill>
          <p:spPr bwMode="auto">
            <a:xfrm>
              <a:off x="6876256" y="755451"/>
              <a:ext cx="1152128" cy="849146"/>
            </a:xfrm>
            <a:prstGeom prst="rect">
              <a:avLst/>
            </a:prstGeom>
            <a:noFill/>
          </p:spPr>
        </p:pic>
      </p:grpSp>
      <p:sp>
        <p:nvSpPr>
          <p:cNvPr id="15" name="CaixaDeTexto 14"/>
          <p:cNvSpPr txBox="1"/>
          <p:nvPr/>
        </p:nvSpPr>
        <p:spPr>
          <a:xfrm>
            <a:off x="35496" y="359081"/>
            <a:ext cx="6049963" cy="707886"/>
          </a:xfrm>
          <a:prstGeom prst="rect">
            <a:avLst/>
          </a:prstGeom>
          <a:noFill/>
        </p:spPr>
        <p:txBody>
          <a:bodyPr>
            <a:spAutoFit/>
          </a:bodyPr>
          <a:lstStyle/>
          <a:p>
            <a:r>
              <a:rPr lang="pt-BR" sz="2000" b="1" dirty="0">
                <a:solidFill>
                  <a:schemeClr val="bg1"/>
                </a:solidFill>
                <a:latin typeface="+mj-lt"/>
                <a:cs typeface="Arial" pitchFamily="34" charset="0"/>
              </a:rPr>
              <a:t> </a:t>
            </a:r>
            <a:r>
              <a:rPr lang="pt-BR" sz="2000" b="1" dirty="0" smtClean="0">
                <a:solidFill>
                  <a:schemeClr val="bg1"/>
                </a:solidFill>
                <a:cs typeface="Arial" pitchFamily="34" charset="0"/>
              </a:rPr>
              <a:t> </a:t>
            </a:r>
            <a:r>
              <a:rPr lang="pt-BR" sz="2000" b="1" dirty="0" smtClean="0">
                <a:solidFill>
                  <a:schemeClr val="bg1"/>
                </a:solidFill>
              </a:rPr>
              <a:t>Modais de Transporte e Intermodalidade: 	Características e Avaliação de Desempenho</a:t>
            </a:r>
            <a:endParaRPr lang="pt-BR" sz="2000" b="1" dirty="0" smtClean="0">
              <a:solidFill>
                <a:schemeClr val="bg1"/>
              </a:solidFill>
              <a:effectLst>
                <a:outerShdw blurRad="38100" dist="38100" dir="2700000" algn="tl">
                  <a:srgbClr val="000000">
                    <a:alpha val="43137"/>
                  </a:srgbClr>
                </a:outerShdw>
              </a:effectLst>
            </a:endParaRPr>
          </a:p>
        </p:txBody>
      </p:sp>
      <p:sp>
        <p:nvSpPr>
          <p:cNvPr id="9" name="Retângulo 8"/>
          <p:cNvSpPr/>
          <p:nvPr/>
        </p:nvSpPr>
        <p:spPr>
          <a:xfrm>
            <a:off x="214282" y="1643050"/>
            <a:ext cx="8715436" cy="1200329"/>
          </a:xfrm>
          <a:prstGeom prst="rect">
            <a:avLst/>
          </a:prstGeom>
        </p:spPr>
        <p:txBody>
          <a:bodyPr wrap="square">
            <a:spAutoFit/>
          </a:bodyPr>
          <a:lstStyle/>
          <a:p>
            <a:pPr algn="just"/>
            <a:r>
              <a:rPr lang="pt-BR" dirty="0" smtClean="0"/>
              <a:t>A importância da capacidade para o custo de transporte pode ser observada na figura abaixo. </a:t>
            </a:r>
          </a:p>
          <a:p>
            <a:pPr algn="just"/>
            <a:r>
              <a:rPr lang="pt-BR" dirty="0" smtClean="0"/>
              <a:t>Considerando uma unidade de carga transportada por um quilômetro, transportar por </a:t>
            </a:r>
            <a:r>
              <a:rPr lang="pt-BR" dirty="0" err="1" smtClean="0"/>
              <a:t>rodotrem</a:t>
            </a:r>
            <a:r>
              <a:rPr lang="pt-BR" dirty="0" smtClean="0"/>
              <a:t> é cerca de 31% mais barato do que no caminhão toco. </a:t>
            </a:r>
            <a:endParaRPr lang="pt-BR" dirty="0"/>
          </a:p>
        </p:txBody>
      </p:sp>
      <p:sp>
        <p:nvSpPr>
          <p:cNvPr id="10" name="Retângulo 9"/>
          <p:cNvSpPr/>
          <p:nvPr/>
        </p:nvSpPr>
        <p:spPr>
          <a:xfrm>
            <a:off x="251520" y="1124744"/>
            <a:ext cx="2963158" cy="461665"/>
          </a:xfrm>
          <a:prstGeom prst="rect">
            <a:avLst/>
          </a:prstGeom>
        </p:spPr>
        <p:txBody>
          <a:bodyPr wrap="square">
            <a:spAutoFit/>
          </a:bodyPr>
          <a:lstStyle/>
          <a:p>
            <a:r>
              <a:rPr lang="pt-BR" sz="2400" b="1" dirty="0" smtClean="0">
                <a:solidFill>
                  <a:srgbClr val="C00000"/>
                </a:solidFill>
              </a:rPr>
              <a:t>2.2 Modal Rodoviário</a:t>
            </a:r>
          </a:p>
        </p:txBody>
      </p:sp>
      <p:sp>
        <p:nvSpPr>
          <p:cNvPr id="11" name="Retângulo 10"/>
          <p:cNvSpPr/>
          <p:nvPr/>
        </p:nvSpPr>
        <p:spPr>
          <a:xfrm>
            <a:off x="0" y="6274378"/>
            <a:ext cx="9144000" cy="369332"/>
          </a:xfrm>
          <a:prstGeom prst="rect">
            <a:avLst/>
          </a:prstGeom>
        </p:spPr>
        <p:txBody>
          <a:bodyPr wrap="square">
            <a:spAutoFit/>
          </a:bodyPr>
          <a:lstStyle/>
          <a:p>
            <a:r>
              <a:rPr lang="pt-BR" dirty="0" smtClean="0"/>
              <a:t>Tarifa Média segundo Tipo de Caminhão (R$/</a:t>
            </a:r>
            <a:r>
              <a:rPr lang="pt-BR" dirty="0" err="1" smtClean="0"/>
              <a:t>km.ton</a:t>
            </a:r>
            <a:r>
              <a:rPr lang="pt-BR" dirty="0" smtClean="0"/>
              <a:t>). Fonte: CEL/COPPEAD (2007).</a:t>
            </a:r>
            <a:endParaRPr lang="pt-BR" dirty="0"/>
          </a:p>
        </p:txBody>
      </p:sp>
      <p:pic>
        <p:nvPicPr>
          <p:cNvPr id="5122" name="Picture 2"/>
          <p:cNvPicPr>
            <a:picLocks noChangeAspect="1" noChangeArrowheads="1"/>
          </p:cNvPicPr>
          <p:nvPr/>
        </p:nvPicPr>
        <p:blipFill>
          <a:blip r:embed="rId4" cstate="print"/>
          <a:srcRect/>
          <a:stretch>
            <a:fillRect/>
          </a:stretch>
        </p:blipFill>
        <p:spPr bwMode="auto">
          <a:xfrm>
            <a:off x="71438" y="3000372"/>
            <a:ext cx="9001156" cy="3286148"/>
          </a:xfrm>
          <a:prstGeom prst="rect">
            <a:avLst/>
          </a:prstGeom>
          <a:noFill/>
          <a:ln w="28575">
            <a:solidFill>
              <a:schemeClr val="accent4">
                <a:lumMod val="50000"/>
              </a:schemeClr>
            </a:solidFill>
            <a:miter lim="800000"/>
            <a:headEnd/>
            <a:tailEnd/>
          </a:ln>
          <a:effectLst/>
        </p:spPr>
      </p:pic>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13" name="Retângulo 12"/>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1642 – Tecnologia dos Transportes de Carga</a:t>
            </a:r>
            <a:endParaRPr lang="pt-BR" sz="2200" b="1" dirty="0">
              <a:solidFill>
                <a:schemeClr val="bg1"/>
              </a:solidFill>
              <a:effectLst>
                <a:outerShdw blurRad="38100" dist="38100" dir="2700000" algn="tl">
                  <a:srgbClr val="000000">
                    <a:alpha val="43137"/>
                  </a:srgbClr>
                </a:outerShdw>
              </a:effectLst>
            </a:endParaRPr>
          </a:p>
        </p:txBody>
      </p:sp>
      <p:grpSp>
        <p:nvGrpSpPr>
          <p:cNvPr id="2" name="Grupo 16"/>
          <p:cNvGrpSpPr/>
          <p:nvPr/>
        </p:nvGrpSpPr>
        <p:grpSpPr>
          <a:xfrm>
            <a:off x="7020272" y="744181"/>
            <a:ext cx="2123728" cy="812611"/>
            <a:chOff x="6876256" y="744181"/>
            <a:chExt cx="2267744" cy="860416"/>
          </a:xfrm>
        </p:grpSpPr>
        <p:pic>
          <p:nvPicPr>
            <p:cNvPr id="18" name="Picture 2" descr="Resultado de imagem para sistemas de transporte"/>
            <p:cNvPicPr>
              <a:picLocks noChangeAspect="1" noChangeArrowheads="1"/>
            </p:cNvPicPr>
            <p:nvPr/>
          </p:nvPicPr>
          <p:blipFill>
            <a:blip r:embed="rId2" cstate="print"/>
            <a:srcRect/>
            <a:stretch>
              <a:fillRect/>
            </a:stretch>
          </p:blipFill>
          <p:spPr bwMode="auto">
            <a:xfrm flipH="1">
              <a:off x="7956376" y="744181"/>
              <a:ext cx="1187624" cy="849146"/>
            </a:xfrm>
            <a:prstGeom prst="rect">
              <a:avLst/>
            </a:prstGeom>
            <a:noFill/>
          </p:spPr>
        </p:pic>
        <p:pic>
          <p:nvPicPr>
            <p:cNvPr id="19" name="Picture 2" descr="Resultado de imagem para sistemas de transporte"/>
            <p:cNvPicPr>
              <a:picLocks noChangeAspect="1" noChangeArrowheads="1"/>
            </p:cNvPicPr>
            <p:nvPr/>
          </p:nvPicPr>
          <p:blipFill>
            <a:blip r:embed="rId3" cstate="print"/>
            <a:srcRect/>
            <a:stretch>
              <a:fillRect/>
            </a:stretch>
          </p:blipFill>
          <p:spPr bwMode="auto">
            <a:xfrm>
              <a:off x="6876256" y="755451"/>
              <a:ext cx="1152128" cy="849146"/>
            </a:xfrm>
            <a:prstGeom prst="rect">
              <a:avLst/>
            </a:prstGeom>
            <a:noFill/>
          </p:spPr>
        </p:pic>
      </p:grpSp>
      <p:sp>
        <p:nvSpPr>
          <p:cNvPr id="15" name="CaixaDeTexto 14"/>
          <p:cNvSpPr txBox="1"/>
          <p:nvPr/>
        </p:nvSpPr>
        <p:spPr>
          <a:xfrm>
            <a:off x="35496" y="359081"/>
            <a:ext cx="6049963" cy="707886"/>
          </a:xfrm>
          <a:prstGeom prst="rect">
            <a:avLst/>
          </a:prstGeom>
          <a:noFill/>
        </p:spPr>
        <p:txBody>
          <a:bodyPr>
            <a:spAutoFit/>
          </a:bodyPr>
          <a:lstStyle/>
          <a:p>
            <a:r>
              <a:rPr lang="pt-BR" sz="2000" b="1" dirty="0">
                <a:solidFill>
                  <a:schemeClr val="bg1"/>
                </a:solidFill>
                <a:latin typeface="+mj-lt"/>
                <a:cs typeface="Arial" pitchFamily="34" charset="0"/>
              </a:rPr>
              <a:t> </a:t>
            </a:r>
            <a:r>
              <a:rPr lang="pt-BR" sz="2000" b="1" dirty="0" smtClean="0">
                <a:solidFill>
                  <a:schemeClr val="bg1"/>
                </a:solidFill>
                <a:cs typeface="Arial" pitchFamily="34" charset="0"/>
              </a:rPr>
              <a:t> </a:t>
            </a:r>
            <a:r>
              <a:rPr lang="pt-BR" sz="2000" b="1" dirty="0" smtClean="0">
                <a:solidFill>
                  <a:schemeClr val="bg1"/>
                </a:solidFill>
              </a:rPr>
              <a:t>Modais de Transporte e Intermodalidade: 	Características e Avaliação de Desempenho</a:t>
            </a:r>
            <a:endParaRPr lang="pt-BR" sz="2000" b="1" dirty="0" smtClean="0">
              <a:solidFill>
                <a:schemeClr val="bg1"/>
              </a:solidFill>
              <a:effectLst>
                <a:outerShdw blurRad="38100" dist="38100" dir="2700000" algn="tl">
                  <a:srgbClr val="000000">
                    <a:alpha val="43137"/>
                  </a:srgbClr>
                </a:outerShdw>
              </a:effectLst>
            </a:endParaRPr>
          </a:p>
        </p:txBody>
      </p:sp>
      <p:sp>
        <p:nvSpPr>
          <p:cNvPr id="10" name="Retângulo 9"/>
          <p:cNvSpPr/>
          <p:nvPr/>
        </p:nvSpPr>
        <p:spPr>
          <a:xfrm>
            <a:off x="251520" y="1124744"/>
            <a:ext cx="2963158" cy="461665"/>
          </a:xfrm>
          <a:prstGeom prst="rect">
            <a:avLst/>
          </a:prstGeom>
        </p:spPr>
        <p:txBody>
          <a:bodyPr wrap="square">
            <a:spAutoFit/>
          </a:bodyPr>
          <a:lstStyle/>
          <a:p>
            <a:r>
              <a:rPr lang="pt-BR" sz="2400" b="1" dirty="0" smtClean="0">
                <a:solidFill>
                  <a:schemeClr val="tx2"/>
                </a:solidFill>
              </a:rPr>
              <a:t>2.3 Modal Ferroviário</a:t>
            </a:r>
          </a:p>
        </p:txBody>
      </p:sp>
      <p:sp>
        <p:nvSpPr>
          <p:cNvPr id="11" name="Retângulo 10"/>
          <p:cNvSpPr/>
          <p:nvPr/>
        </p:nvSpPr>
        <p:spPr>
          <a:xfrm>
            <a:off x="214282" y="1571612"/>
            <a:ext cx="8643998" cy="3693319"/>
          </a:xfrm>
          <a:prstGeom prst="rect">
            <a:avLst/>
          </a:prstGeom>
        </p:spPr>
        <p:txBody>
          <a:bodyPr wrap="square">
            <a:spAutoFit/>
          </a:bodyPr>
          <a:lstStyle/>
          <a:p>
            <a:pPr algn="just"/>
            <a:r>
              <a:rPr lang="pt-BR" dirty="0" smtClean="0"/>
              <a:t>Em primeiro lugar, vamos entender algumas características operacionais desse modal (CNT, 2006; MARTINS, R. CAIXETA-FILHO, 2001; BALLOU, 2007). </a:t>
            </a:r>
          </a:p>
          <a:p>
            <a:pPr algn="just"/>
            <a:endParaRPr lang="pt-BR" dirty="0" smtClean="0"/>
          </a:p>
          <a:p>
            <a:pPr algn="just"/>
            <a:r>
              <a:rPr lang="pt-BR" dirty="0" smtClean="0"/>
              <a:t>Se em uma rodovia, temos o atrito da borracha com o asfalto, na linha ferroviária tem-se o atrito do metal das rodas com o metal dos trilhos, que é comparativamente menor. Dessa forma, pode-se mover mais carga com a mesma energia. </a:t>
            </a:r>
          </a:p>
          <a:p>
            <a:pPr algn="just"/>
            <a:endParaRPr lang="pt-BR" dirty="0" smtClean="0"/>
          </a:p>
          <a:p>
            <a:pPr algn="just"/>
            <a:r>
              <a:rPr lang="pt-BR" dirty="0" smtClean="0"/>
              <a:t>O uso de trilhos, por outro lado, diminui a flexibilidade do modal, dando menos liberdade aos embarcadores. Essa utilização também coloca a necessidade de padronização das bitolas, ou seja, da distância entre um trilho e outro na mesma linha. </a:t>
            </a:r>
          </a:p>
          <a:p>
            <a:pPr algn="just"/>
            <a:endParaRPr lang="pt-BR" dirty="0" smtClean="0"/>
          </a:p>
          <a:p>
            <a:pPr algn="just"/>
            <a:r>
              <a:rPr lang="pt-BR" dirty="0" smtClean="0"/>
              <a:t>Por fim, a terraplanagem e demais custos associados à construção de linhas férreas é bastante significativo (CNT, 2007).</a:t>
            </a:r>
            <a:endParaRPr lang="pt-BR" dirty="0"/>
          </a:p>
        </p:txBody>
      </p:sp>
      <p:pic>
        <p:nvPicPr>
          <p:cNvPr id="6146" name="Picture 2"/>
          <p:cNvPicPr>
            <a:picLocks noChangeAspect="1" noChangeArrowheads="1"/>
          </p:cNvPicPr>
          <p:nvPr/>
        </p:nvPicPr>
        <p:blipFill>
          <a:blip r:embed="rId4" cstate="print"/>
          <a:srcRect/>
          <a:stretch>
            <a:fillRect/>
          </a:stretch>
        </p:blipFill>
        <p:spPr bwMode="auto">
          <a:xfrm>
            <a:off x="214282" y="5229200"/>
            <a:ext cx="8786874" cy="1368152"/>
          </a:xfrm>
          <a:prstGeom prst="rect">
            <a:avLst/>
          </a:prstGeom>
          <a:noFill/>
          <a:ln w="9525">
            <a:noFill/>
            <a:miter lim="800000"/>
            <a:headEnd/>
            <a:tailEnd/>
          </a:ln>
          <a:effectLst/>
        </p:spPr>
      </p:pic>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13" name="Retângulo 12"/>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1642 – Tecnologia dos Transportes de Carga</a:t>
            </a:r>
            <a:endParaRPr lang="pt-BR" sz="2200" b="1" dirty="0">
              <a:solidFill>
                <a:schemeClr val="bg1"/>
              </a:solidFill>
              <a:effectLst>
                <a:outerShdw blurRad="38100" dist="38100" dir="2700000" algn="tl">
                  <a:srgbClr val="000000">
                    <a:alpha val="43137"/>
                  </a:srgbClr>
                </a:outerShdw>
              </a:effectLst>
            </a:endParaRPr>
          </a:p>
        </p:txBody>
      </p:sp>
      <p:grpSp>
        <p:nvGrpSpPr>
          <p:cNvPr id="2" name="Grupo 16"/>
          <p:cNvGrpSpPr/>
          <p:nvPr/>
        </p:nvGrpSpPr>
        <p:grpSpPr>
          <a:xfrm>
            <a:off x="7020272" y="744181"/>
            <a:ext cx="2123728" cy="812611"/>
            <a:chOff x="6876256" y="744181"/>
            <a:chExt cx="2267744" cy="860416"/>
          </a:xfrm>
        </p:grpSpPr>
        <p:pic>
          <p:nvPicPr>
            <p:cNvPr id="18" name="Picture 2" descr="Resultado de imagem para sistemas de transporte"/>
            <p:cNvPicPr>
              <a:picLocks noChangeAspect="1" noChangeArrowheads="1"/>
            </p:cNvPicPr>
            <p:nvPr/>
          </p:nvPicPr>
          <p:blipFill>
            <a:blip r:embed="rId2" cstate="print"/>
            <a:srcRect/>
            <a:stretch>
              <a:fillRect/>
            </a:stretch>
          </p:blipFill>
          <p:spPr bwMode="auto">
            <a:xfrm flipH="1">
              <a:off x="7956376" y="744181"/>
              <a:ext cx="1187624" cy="849146"/>
            </a:xfrm>
            <a:prstGeom prst="rect">
              <a:avLst/>
            </a:prstGeom>
            <a:noFill/>
          </p:spPr>
        </p:pic>
        <p:pic>
          <p:nvPicPr>
            <p:cNvPr id="19" name="Picture 2" descr="Resultado de imagem para sistemas de transporte"/>
            <p:cNvPicPr>
              <a:picLocks noChangeAspect="1" noChangeArrowheads="1"/>
            </p:cNvPicPr>
            <p:nvPr/>
          </p:nvPicPr>
          <p:blipFill>
            <a:blip r:embed="rId3" cstate="print"/>
            <a:srcRect/>
            <a:stretch>
              <a:fillRect/>
            </a:stretch>
          </p:blipFill>
          <p:spPr bwMode="auto">
            <a:xfrm>
              <a:off x="6876256" y="755451"/>
              <a:ext cx="1152128" cy="849146"/>
            </a:xfrm>
            <a:prstGeom prst="rect">
              <a:avLst/>
            </a:prstGeom>
            <a:noFill/>
          </p:spPr>
        </p:pic>
      </p:grpSp>
      <p:sp>
        <p:nvSpPr>
          <p:cNvPr id="15" name="CaixaDeTexto 14"/>
          <p:cNvSpPr txBox="1"/>
          <p:nvPr/>
        </p:nvSpPr>
        <p:spPr>
          <a:xfrm>
            <a:off x="35496" y="359081"/>
            <a:ext cx="6049963" cy="707886"/>
          </a:xfrm>
          <a:prstGeom prst="rect">
            <a:avLst/>
          </a:prstGeom>
          <a:noFill/>
        </p:spPr>
        <p:txBody>
          <a:bodyPr>
            <a:spAutoFit/>
          </a:bodyPr>
          <a:lstStyle/>
          <a:p>
            <a:r>
              <a:rPr lang="pt-BR" sz="2000" b="1" dirty="0">
                <a:solidFill>
                  <a:schemeClr val="bg1"/>
                </a:solidFill>
                <a:latin typeface="+mj-lt"/>
                <a:cs typeface="Arial" pitchFamily="34" charset="0"/>
              </a:rPr>
              <a:t> </a:t>
            </a:r>
            <a:r>
              <a:rPr lang="pt-BR" sz="2000" b="1" dirty="0" smtClean="0">
                <a:solidFill>
                  <a:schemeClr val="bg1"/>
                </a:solidFill>
                <a:cs typeface="Arial" pitchFamily="34" charset="0"/>
              </a:rPr>
              <a:t> </a:t>
            </a:r>
            <a:r>
              <a:rPr lang="pt-BR" sz="2000" b="1" dirty="0" smtClean="0">
                <a:solidFill>
                  <a:schemeClr val="bg1"/>
                </a:solidFill>
              </a:rPr>
              <a:t>Modais de Transporte e Intermodalidade: 	Características e Avaliação de Desempenho</a:t>
            </a:r>
            <a:endParaRPr lang="pt-BR" sz="2000" b="1" dirty="0" smtClean="0">
              <a:solidFill>
                <a:schemeClr val="bg1"/>
              </a:solidFill>
              <a:effectLst>
                <a:outerShdw blurRad="38100" dist="38100" dir="2700000" algn="tl">
                  <a:srgbClr val="000000">
                    <a:alpha val="43137"/>
                  </a:srgbClr>
                </a:outerShdw>
              </a:effectLst>
            </a:endParaRPr>
          </a:p>
        </p:txBody>
      </p:sp>
      <p:sp>
        <p:nvSpPr>
          <p:cNvPr id="10" name="Retângulo 9"/>
          <p:cNvSpPr/>
          <p:nvPr/>
        </p:nvSpPr>
        <p:spPr>
          <a:xfrm>
            <a:off x="251520" y="1124744"/>
            <a:ext cx="2963158" cy="461665"/>
          </a:xfrm>
          <a:prstGeom prst="rect">
            <a:avLst/>
          </a:prstGeom>
        </p:spPr>
        <p:txBody>
          <a:bodyPr wrap="square">
            <a:spAutoFit/>
          </a:bodyPr>
          <a:lstStyle/>
          <a:p>
            <a:r>
              <a:rPr lang="pt-BR" sz="2400" b="1" dirty="0" smtClean="0">
                <a:solidFill>
                  <a:schemeClr val="tx2"/>
                </a:solidFill>
              </a:rPr>
              <a:t>2.3 Modal Ferroviário</a:t>
            </a:r>
          </a:p>
        </p:txBody>
      </p:sp>
      <p:sp>
        <p:nvSpPr>
          <p:cNvPr id="11" name="Retângulo 10"/>
          <p:cNvSpPr/>
          <p:nvPr/>
        </p:nvSpPr>
        <p:spPr>
          <a:xfrm>
            <a:off x="85920" y="1571612"/>
            <a:ext cx="8929718" cy="923330"/>
          </a:xfrm>
          <a:prstGeom prst="rect">
            <a:avLst/>
          </a:prstGeom>
        </p:spPr>
        <p:txBody>
          <a:bodyPr wrap="square">
            <a:spAutoFit/>
          </a:bodyPr>
          <a:lstStyle/>
          <a:p>
            <a:pPr algn="just"/>
            <a:r>
              <a:rPr lang="pt-BR" dirty="0" smtClean="0"/>
              <a:t>A tabela abaixo resume as vantagens e desvantagens do modal ferroviário. Em suma, trata-se de um modal mais lento e menos flexível, que não provê serviço porta-a-porta. Contudo, ele traz claros benefícios econômicos a maiores distâncias e para transporte em grande escala.</a:t>
            </a:r>
            <a:endParaRPr lang="pt-BR" dirty="0"/>
          </a:p>
        </p:txBody>
      </p:sp>
      <p:sp>
        <p:nvSpPr>
          <p:cNvPr id="12" name="Retângulo 11"/>
          <p:cNvSpPr/>
          <p:nvPr/>
        </p:nvSpPr>
        <p:spPr>
          <a:xfrm>
            <a:off x="0" y="6345816"/>
            <a:ext cx="9144000" cy="369332"/>
          </a:xfrm>
          <a:prstGeom prst="rect">
            <a:avLst/>
          </a:prstGeom>
        </p:spPr>
        <p:txBody>
          <a:bodyPr wrap="square">
            <a:spAutoFit/>
          </a:bodyPr>
          <a:lstStyle/>
          <a:p>
            <a:r>
              <a:rPr lang="pt-BR" dirty="0" smtClean="0"/>
              <a:t>Vantagens e Desvantagens do Modal Ferroviário. Fonte: Adaptado de Fleury </a:t>
            </a:r>
            <a:r>
              <a:rPr lang="pt-BR" dirty="0" err="1" smtClean="0"/>
              <a:t>et</a:t>
            </a:r>
            <a:r>
              <a:rPr lang="pt-BR" dirty="0" smtClean="0"/>
              <a:t> al. (2002).</a:t>
            </a:r>
            <a:endParaRPr lang="pt-BR" dirty="0"/>
          </a:p>
        </p:txBody>
      </p:sp>
      <p:pic>
        <p:nvPicPr>
          <p:cNvPr id="7170" name="Picture 2"/>
          <p:cNvPicPr>
            <a:picLocks noChangeAspect="1" noChangeArrowheads="1"/>
          </p:cNvPicPr>
          <p:nvPr/>
        </p:nvPicPr>
        <p:blipFill>
          <a:blip r:embed="rId4" cstate="print"/>
          <a:srcRect/>
          <a:stretch>
            <a:fillRect/>
          </a:stretch>
        </p:blipFill>
        <p:spPr bwMode="auto">
          <a:xfrm>
            <a:off x="128602" y="2500306"/>
            <a:ext cx="8872554" cy="3857652"/>
          </a:xfrm>
          <a:prstGeom prst="rect">
            <a:avLst/>
          </a:prstGeom>
          <a:noFill/>
          <a:ln w="28575">
            <a:solidFill>
              <a:schemeClr val="tx2"/>
            </a:solidFill>
            <a:miter lim="800000"/>
            <a:headEnd/>
            <a:tailEnd/>
          </a:ln>
          <a:effectLst/>
        </p:spPr>
      </p:pic>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13" name="Retângulo 12"/>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1642 – Tecnologia dos Transportes de Carga</a:t>
            </a:r>
            <a:endParaRPr lang="pt-BR" sz="2200" b="1" dirty="0">
              <a:solidFill>
                <a:schemeClr val="bg1"/>
              </a:solidFill>
              <a:effectLst>
                <a:outerShdw blurRad="38100" dist="38100" dir="2700000" algn="tl">
                  <a:srgbClr val="000000">
                    <a:alpha val="43137"/>
                  </a:srgbClr>
                </a:outerShdw>
              </a:effectLst>
            </a:endParaRPr>
          </a:p>
        </p:txBody>
      </p:sp>
      <p:grpSp>
        <p:nvGrpSpPr>
          <p:cNvPr id="2" name="Grupo 16"/>
          <p:cNvGrpSpPr/>
          <p:nvPr/>
        </p:nvGrpSpPr>
        <p:grpSpPr>
          <a:xfrm>
            <a:off x="7020272" y="744181"/>
            <a:ext cx="2123728" cy="812611"/>
            <a:chOff x="6876256" y="744181"/>
            <a:chExt cx="2267744" cy="860416"/>
          </a:xfrm>
        </p:grpSpPr>
        <p:pic>
          <p:nvPicPr>
            <p:cNvPr id="18" name="Picture 2" descr="Resultado de imagem para sistemas de transporte"/>
            <p:cNvPicPr>
              <a:picLocks noChangeAspect="1" noChangeArrowheads="1"/>
            </p:cNvPicPr>
            <p:nvPr/>
          </p:nvPicPr>
          <p:blipFill>
            <a:blip r:embed="rId2" cstate="print"/>
            <a:srcRect/>
            <a:stretch>
              <a:fillRect/>
            </a:stretch>
          </p:blipFill>
          <p:spPr bwMode="auto">
            <a:xfrm flipH="1">
              <a:off x="7956376" y="744181"/>
              <a:ext cx="1187624" cy="849146"/>
            </a:xfrm>
            <a:prstGeom prst="rect">
              <a:avLst/>
            </a:prstGeom>
            <a:noFill/>
          </p:spPr>
        </p:pic>
        <p:pic>
          <p:nvPicPr>
            <p:cNvPr id="19" name="Picture 2" descr="Resultado de imagem para sistemas de transporte"/>
            <p:cNvPicPr>
              <a:picLocks noChangeAspect="1" noChangeArrowheads="1"/>
            </p:cNvPicPr>
            <p:nvPr/>
          </p:nvPicPr>
          <p:blipFill>
            <a:blip r:embed="rId3" cstate="print"/>
            <a:srcRect/>
            <a:stretch>
              <a:fillRect/>
            </a:stretch>
          </p:blipFill>
          <p:spPr bwMode="auto">
            <a:xfrm>
              <a:off x="6876256" y="755451"/>
              <a:ext cx="1152128" cy="849146"/>
            </a:xfrm>
            <a:prstGeom prst="rect">
              <a:avLst/>
            </a:prstGeom>
            <a:noFill/>
          </p:spPr>
        </p:pic>
      </p:grpSp>
      <p:sp>
        <p:nvSpPr>
          <p:cNvPr id="15" name="CaixaDeTexto 14"/>
          <p:cNvSpPr txBox="1"/>
          <p:nvPr/>
        </p:nvSpPr>
        <p:spPr>
          <a:xfrm>
            <a:off x="35496" y="359081"/>
            <a:ext cx="6049963" cy="707886"/>
          </a:xfrm>
          <a:prstGeom prst="rect">
            <a:avLst/>
          </a:prstGeom>
          <a:noFill/>
        </p:spPr>
        <p:txBody>
          <a:bodyPr>
            <a:spAutoFit/>
          </a:bodyPr>
          <a:lstStyle/>
          <a:p>
            <a:r>
              <a:rPr lang="pt-BR" sz="2000" b="1" dirty="0">
                <a:solidFill>
                  <a:schemeClr val="bg1"/>
                </a:solidFill>
                <a:latin typeface="+mj-lt"/>
                <a:cs typeface="Arial" pitchFamily="34" charset="0"/>
              </a:rPr>
              <a:t> </a:t>
            </a:r>
            <a:r>
              <a:rPr lang="pt-BR" sz="2000" b="1" dirty="0" smtClean="0">
                <a:solidFill>
                  <a:schemeClr val="bg1"/>
                </a:solidFill>
                <a:cs typeface="Arial" pitchFamily="34" charset="0"/>
              </a:rPr>
              <a:t> </a:t>
            </a:r>
            <a:r>
              <a:rPr lang="pt-BR" sz="2000" b="1" dirty="0" smtClean="0">
                <a:solidFill>
                  <a:schemeClr val="bg1"/>
                </a:solidFill>
              </a:rPr>
              <a:t>Modais de Transporte e Intermodalidade: 	Características e Avaliação de Desempenho</a:t>
            </a:r>
            <a:endParaRPr lang="pt-BR" sz="2000" b="1" dirty="0" smtClean="0">
              <a:solidFill>
                <a:schemeClr val="bg1"/>
              </a:solidFill>
              <a:effectLst>
                <a:outerShdw blurRad="38100" dist="38100" dir="2700000" algn="tl">
                  <a:srgbClr val="000000">
                    <a:alpha val="43137"/>
                  </a:srgbClr>
                </a:outerShdw>
              </a:effectLst>
            </a:endParaRPr>
          </a:p>
        </p:txBody>
      </p:sp>
      <p:sp>
        <p:nvSpPr>
          <p:cNvPr id="10" name="Retângulo 9"/>
          <p:cNvSpPr/>
          <p:nvPr/>
        </p:nvSpPr>
        <p:spPr>
          <a:xfrm>
            <a:off x="251520" y="1124744"/>
            <a:ext cx="2963158" cy="461665"/>
          </a:xfrm>
          <a:prstGeom prst="rect">
            <a:avLst/>
          </a:prstGeom>
        </p:spPr>
        <p:txBody>
          <a:bodyPr wrap="square">
            <a:spAutoFit/>
          </a:bodyPr>
          <a:lstStyle/>
          <a:p>
            <a:r>
              <a:rPr lang="pt-BR" sz="2400" b="1" dirty="0" smtClean="0">
                <a:solidFill>
                  <a:schemeClr val="accent4"/>
                </a:solidFill>
              </a:rPr>
              <a:t>2.4 Modal Aquaviário</a:t>
            </a:r>
          </a:p>
        </p:txBody>
      </p:sp>
      <p:sp>
        <p:nvSpPr>
          <p:cNvPr id="11" name="Retângulo 10"/>
          <p:cNvSpPr/>
          <p:nvPr/>
        </p:nvSpPr>
        <p:spPr>
          <a:xfrm>
            <a:off x="214282" y="1714488"/>
            <a:ext cx="8715436" cy="4632037"/>
          </a:xfrm>
          <a:prstGeom prst="rect">
            <a:avLst/>
          </a:prstGeom>
        </p:spPr>
        <p:txBody>
          <a:bodyPr wrap="square">
            <a:spAutoFit/>
          </a:bodyPr>
          <a:lstStyle/>
          <a:p>
            <a:pPr algn="just"/>
            <a:r>
              <a:rPr lang="pt-BR" dirty="0" smtClean="0"/>
              <a:t>Antes de vermos algumas características operacionais, devemos saber algumas diferenças básicas entre os tipos de navegação segundo a legislação brasileira:</a:t>
            </a:r>
          </a:p>
          <a:p>
            <a:pPr algn="just"/>
            <a:endParaRPr lang="pt-BR" dirty="0" smtClean="0"/>
          </a:p>
          <a:p>
            <a:pPr algn="just">
              <a:spcAft>
                <a:spcPts val="600"/>
              </a:spcAft>
            </a:pPr>
            <a:r>
              <a:rPr lang="pt-BR" b="1" dirty="0" smtClean="0"/>
              <a:t>“...navegação de apoio portuário: a realizada exclusivamente nos portos e terminais </a:t>
            </a:r>
            <a:r>
              <a:rPr lang="pt-BR" b="1" dirty="0" err="1" smtClean="0"/>
              <a:t>aquaviários</a:t>
            </a:r>
            <a:r>
              <a:rPr lang="pt-BR" b="1" dirty="0" smtClean="0"/>
              <a:t>, para atendimento a embarcações e instalações portuárias; </a:t>
            </a:r>
          </a:p>
          <a:p>
            <a:pPr algn="just">
              <a:spcAft>
                <a:spcPts val="600"/>
              </a:spcAft>
            </a:pPr>
            <a:r>
              <a:rPr lang="pt-BR" b="1" dirty="0" smtClean="0"/>
              <a:t>...navegação de apoio marítimo: a realizada para o apoio logístico a embarcações e instalações em águas territoriais nacionais e na Zona Econômica, que atuem nas atividades de pesquisa e lavra de minerais e hidrocarbonetos;</a:t>
            </a:r>
          </a:p>
          <a:p>
            <a:pPr algn="just">
              <a:spcAft>
                <a:spcPts val="600"/>
              </a:spcAft>
            </a:pPr>
            <a:r>
              <a:rPr lang="pt-BR" b="1" dirty="0" smtClean="0"/>
              <a:t>...navegação de cabotagem: a realizada entre portos ou pontos do território brasileiro, utilizando a via marítima ou esta e as vias navegáveis interiores;</a:t>
            </a:r>
          </a:p>
          <a:p>
            <a:pPr algn="just">
              <a:spcAft>
                <a:spcPts val="600"/>
              </a:spcAft>
            </a:pPr>
            <a:r>
              <a:rPr lang="pt-BR" b="1" dirty="0" smtClean="0"/>
              <a:t>...navegação interior: a realizada em hidrovias interiores, em percurso nacional ou internacional;</a:t>
            </a:r>
          </a:p>
          <a:p>
            <a:pPr algn="just">
              <a:spcAft>
                <a:spcPts val="600"/>
              </a:spcAft>
            </a:pPr>
            <a:r>
              <a:rPr lang="pt-BR" b="1" dirty="0" smtClean="0"/>
              <a:t>...navegação de longo curso: a realizada entre portos brasileiros e estrangeiros”</a:t>
            </a:r>
          </a:p>
          <a:p>
            <a:pPr algn="just"/>
            <a:endParaRPr lang="pt-BR" dirty="0" smtClean="0"/>
          </a:p>
          <a:p>
            <a:pPr algn="r"/>
            <a:r>
              <a:rPr lang="pt-BR" b="1" dirty="0" smtClean="0"/>
              <a:t>(BRASIL, 1997, </a:t>
            </a:r>
            <a:r>
              <a:rPr lang="pt-BR" b="1" dirty="0" err="1" smtClean="0"/>
              <a:t>Art</a:t>
            </a:r>
            <a:r>
              <a:rPr lang="pt-BR" b="1" dirty="0" smtClean="0"/>
              <a:t> 2o, s/p).</a:t>
            </a:r>
            <a:r>
              <a:rPr lang="pt-BR" dirty="0" smtClean="0"/>
              <a:t>	</a:t>
            </a:r>
          </a:p>
        </p:txBody>
      </p:sp>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13" name="Retângulo 12"/>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1642 – Tecnologia dos Transportes de Carga</a:t>
            </a:r>
            <a:endParaRPr lang="pt-BR" sz="2200" b="1" dirty="0">
              <a:solidFill>
                <a:schemeClr val="bg1"/>
              </a:solidFill>
              <a:effectLst>
                <a:outerShdw blurRad="38100" dist="38100" dir="2700000" algn="tl">
                  <a:srgbClr val="000000">
                    <a:alpha val="43137"/>
                  </a:srgbClr>
                </a:outerShdw>
              </a:effectLst>
            </a:endParaRPr>
          </a:p>
        </p:txBody>
      </p:sp>
      <p:grpSp>
        <p:nvGrpSpPr>
          <p:cNvPr id="2" name="Grupo 16"/>
          <p:cNvGrpSpPr/>
          <p:nvPr/>
        </p:nvGrpSpPr>
        <p:grpSpPr>
          <a:xfrm>
            <a:off x="7020272" y="744181"/>
            <a:ext cx="2123728" cy="812611"/>
            <a:chOff x="6876256" y="744181"/>
            <a:chExt cx="2267744" cy="860416"/>
          </a:xfrm>
        </p:grpSpPr>
        <p:pic>
          <p:nvPicPr>
            <p:cNvPr id="18" name="Picture 2" descr="Resultado de imagem para sistemas de transporte"/>
            <p:cNvPicPr>
              <a:picLocks noChangeAspect="1" noChangeArrowheads="1"/>
            </p:cNvPicPr>
            <p:nvPr/>
          </p:nvPicPr>
          <p:blipFill>
            <a:blip r:embed="rId2" cstate="print"/>
            <a:srcRect/>
            <a:stretch>
              <a:fillRect/>
            </a:stretch>
          </p:blipFill>
          <p:spPr bwMode="auto">
            <a:xfrm flipH="1">
              <a:off x="7956376" y="744181"/>
              <a:ext cx="1187624" cy="849146"/>
            </a:xfrm>
            <a:prstGeom prst="rect">
              <a:avLst/>
            </a:prstGeom>
            <a:noFill/>
          </p:spPr>
        </p:pic>
        <p:pic>
          <p:nvPicPr>
            <p:cNvPr id="19" name="Picture 2" descr="Resultado de imagem para sistemas de transporte"/>
            <p:cNvPicPr>
              <a:picLocks noChangeAspect="1" noChangeArrowheads="1"/>
            </p:cNvPicPr>
            <p:nvPr/>
          </p:nvPicPr>
          <p:blipFill>
            <a:blip r:embed="rId3" cstate="print"/>
            <a:srcRect/>
            <a:stretch>
              <a:fillRect/>
            </a:stretch>
          </p:blipFill>
          <p:spPr bwMode="auto">
            <a:xfrm>
              <a:off x="6876256" y="755451"/>
              <a:ext cx="1152128" cy="849146"/>
            </a:xfrm>
            <a:prstGeom prst="rect">
              <a:avLst/>
            </a:prstGeom>
            <a:noFill/>
          </p:spPr>
        </p:pic>
      </p:grpSp>
      <p:sp>
        <p:nvSpPr>
          <p:cNvPr id="15" name="CaixaDeTexto 14"/>
          <p:cNvSpPr txBox="1"/>
          <p:nvPr/>
        </p:nvSpPr>
        <p:spPr>
          <a:xfrm>
            <a:off x="35496" y="359081"/>
            <a:ext cx="6049963" cy="707886"/>
          </a:xfrm>
          <a:prstGeom prst="rect">
            <a:avLst/>
          </a:prstGeom>
          <a:noFill/>
        </p:spPr>
        <p:txBody>
          <a:bodyPr>
            <a:spAutoFit/>
          </a:bodyPr>
          <a:lstStyle/>
          <a:p>
            <a:r>
              <a:rPr lang="pt-BR" sz="2000" b="1" dirty="0">
                <a:solidFill>
                  <a:schemeClr val="bg1"/>
                </a:solidFill>
                <a:latin typeface="+mj-lt"/>
                <a:cs typeface="Arial" pitchFamily="34" charset="0"/>
              </a:rPr>
              <a:t> </a:t>
            </a:r>
            <a:r>
              <a:rPr lang="pt-BR" sz="2000" b="1" dirty="0" smtClean="0">
                <a:solidFill>
                  <a:schemeClr val="bg1"/>
                </a:solidFill>
                <a:cs typeface="Arial" pitchFamily="34" charset="0"/>
              </a:rPr>
              <a:t> </a:t>
            </a:r>
            <a:r>
              <a:rPr lang="pt-BR" sz="2000" b="1" dirty="0" smtClean="0">
                <a:solidFill>
                  <a:schemeClr val="bg1"/>
                </a:solidFill>
              </a:rPr>
              <a:t>Modais de Transporte e Intermodalidade: 	Características e Avaliação de Desempenho</a:t>
            </a:r>
            <a:endParaRPr lang="pt-BR" sz="2000" b="1" dirty="0" smtClean="0">
              <a:solidFill>
                <a:schemeClr val="bg1"/>
              </a:solidFill>
              <a:effectLst>
                <a:outerShdw blurRad="38100" dist="38100" dir="2700000" algn="tl">
                  <a:srgbClr val="000000">
                    <a:alpha val="43137"/>
                  </a:srgbClr>
                </a:outerShdw>
              </a:effectLst>
            </a:endParaRPr>
          </a:p>
        </p:txBody>
      </p:sp>
      <p:sp>
        <p:nvSpPr>
          <p:cNvPr id="10" name="Retângulo 9"/>
          <p:cNvSpPr/>
          <p:nvPr/>
        </p:nvSpPr>
        <p:spPr>
          <a:xfrm>
            <a:off x="251520" y="1124744"/>
            <a:ext cx="2963158" cy="461665"/>
          </a:xfrm>
          <a:prstGeom prst="rect">
            <a:avLst/>
          </a:prstGeom>
        </p:spPr>
        <p:txBody>
          <a:bodyPr wrap="square">
            <a:spAutoFit/>
          </a:bodyPr>
          <a:lstStyle/>
          <a:p>
            <a:r>
              <a:rPr lang="pt-BR" sz="2400" b="1" dirty="0" smtClean="0">
                <a:solidFill>
                  <a:schemeClr val="accent4"/>
                </a:solidFill>
              </a:rPr>
              <a:t>2.4 Modal Aquaviário</a:t>
            </a:r>
          </a:p>
        </p:txBody>
      </p:sp>
      <p:sp>
        <p:nvSpPr>
          <p:cNvPr id="11" name="Retângulo 10"/>
          <p:cNvSpPr/>
          <p:nvPr/>
        </p:nvSpPr>
        <p:spPr>
          <a:xfrm>
            <a:off x="142844" y="1571612"/>
            <a:ext cx="8786874" cy="1200329"/>
          </a:xfrm>
          <a:prstGeom prst="rect">
            <a:avLst/>
          </a:prstGeom>
        </p:spPr>
        <p:txBody>
          <a:bodyPr wrap="square">
            <a:spAutoFit/>
          </a:bodyPr>
          <a:lstStyle/>
          <a:p>
            <a:pPr algn="just"/>
            <a:r>
              <a:rPr lang="pt-BR" dirty="0" smtClean="0"/>
              <a:t>O modal aquaviário se divide em marítimo e fluvial. Em suma, são formas baratas de se transportar, mas com o principal inconveniente da lentidão. Mais uma vez no Brasil, temos falhas importantes de infra-estruturar, o que diminui as suas vantagens e aguça os problemas do modal (a tabela a seguir organiza as vantagens e desvantagens).</a:t>
            </a:r>
            <a:endParaRPr lang="pt-BR" dirty="0"/>
          </a:p>
        </p:txBody>
      </p:sp>
      <p:pic>
        <p:nvPicPr>
          <p:cNvPr id="8195" name="Picture 3"/>
          <p:cNvPicPr>
            <a:picLocks noChangeAspect="1" noChangeArrowheads="1"/>
          </p:cNvPicPr>
          <p:nvPr/>
        </p:nvPicPr>
        <p:blipFill>
          <a:blip r:embed="rId4" cstate="print"/>
          <a:srcRect/>
          <a:stretch>
            <a:fillRect/>
          </a:stretch>
        </p:blipFill>
        <p:spPr bwMode="auto">
          <a:xfrm>
            <a:off x="214282" y="2714620"/>
            <a:ext cx="8715436" cy="3929090"/>
          </a:xfrm>
          <a:prstGeom prst="rect">
            <a:avLst/>
          </a:prstGeom>
          <a:noFill/>
          <a:ln w="19050">
            <a:solidFill>
              <a:schemeClr val="accent6">
                <a:lumMod val="75000"/>
              </a:schemeClr>
            </a:solidFill>
            <a:miter lim="800000"/>
            <a:headEnd/>
            <a:tailEnd/>
          </a:ln>
          <a:effectLst/>
        </p:spPr>
      </p:pic>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13" name="Retângulo 12"/>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1642 – Tecnologia dos Transportes de Carga</a:t>
            </a:r>
            <a:endParaRPr lang="pt-BR" sz="2200" b="1" dirty="0">
              <a:solidFill>
                <a:schemeClr val="bg1"/>
              </a:solidFill>
              <a:effectLst>
                <a:outerShdw blurRad="38100" dist="38100" dir="2700000" algn="tl">
                  <a:srgbClr val="000000">
                    <a:alpha val="43137"/>
                  </a:srgbClr>
                </a:outerShdw>
              </a:effectLst>
            </a:endParaRPr>
          </a:p>
        </p:txBody>
      </p:sp>
      <p:grpSp>
        <p:nvGrpSpPr>
          <p:cNvPr id="2" name="Grupo 16"/>
          <p:cNvGrpSpPr/>
          <p:nvPr/>
        </p:nvGrpSpPr>
        <p:grpSpPr>
          <a:xfrm>
            <a:off x="7020272" y="744181"/>
            <a:ext cx="2123728" cy="812611"/>
            <a:chOff x="6876256" y="744181"/>
            <a:chExt cx="2267744" cy="860416"/>
          </a:xfrm>
        </p:grpSpPr>
        <p:pic>
          <p:nvPicPr>
            <p:cNvPr id="18" name="Picture 2" descr="Resultado de imagem para sistemas de transporte"/>
            <p:cNvPicPr>
              <a:picLocks noChangeAspect="1" noChangeArrowheads="1"/>
            </p:cNvPicPr>
            <p:nvPr/>
          </p:nvPicPr>
          <p:blipFill>
            <a:blip r:embed="rId2" cstate="print"/>
            <a:srcRect/>
            <a:stretch>
              <a:fillRect/>
            </a:stretch>
          </p:blipFill>
          <p:spPr bwMode="auto">
            <a:xfrm flipH="1">
              <a:off x="7956376" y="744181"/>
              <a:ext cx="1187624" cy="849146"/>
            </a:xfrm>
            <a:prstGeom prst="rect">
              <a:avLst/>
            </a:prstGeom>
            <a:noFill/>
          </p:spPr>
        </p:pic>
        <p:pic>
          <p:nvPicPr>
            <p:cNvPr id="19" name="Picture 2" descr="Resultado de imagem para sistemas de transporte"/>
            <p:cNvPicPr>
              <a:picLocks noChangeAspect="1" noChangeArrowheads="1"/>
            </p:cNvPicPr>
            <p:nvPr/>
          </p:nvPicPr>
          <p:blipFill>
            <a:blip r:embed="rId3" cstate="print"/>
            <a:srcRect/>
            <a:stretch>
              <a:fillRect/>
            </a:stretch>
          </p:blipFill>
          <p:spPr bwMode="auto">
            <a:xfrm>
              <a:off x="6876256" y="755451"/>
              <a:ext cx="1152128" cy="849146"/>
            </a:xfrm>
            <a:prstGeom prst="rect">
              <a:avLst/>
            </a:prstGeom>
            <a:noFill/>
          </p:spPr>
        </p:pic>
      </p:grpSp>
      <p:sp>
        <p:nvSpPr>
          <p:cNvPr id="15" name="CaixaDeTexto 14"/>
          <p:cNvSpPr txBox="1"/>
          <p:nvPr/>
        </p:nvSpPr>
        <p:spPr>
          <a:xfrm>
            <a:off x="35496" y="359081"/>
            <a:ext cx="6049963" cy="707886"/>
          </a:xfrm>
          <a:prstGeom prst="rect">
            <a:avLst/>
          </a:prstGeom>
          <a:noFill/>
        </p:spPr>
        <p:txBody>
          <a:bodyPr>
            <a:spAutoFit/>
          </a:bodyPr>
          <a:lstStyle/>
          <a:p>
            <a:r>
              <a:rPr lang="pt-BR" sz="2000" b="1" dirty="0">
                <a:solidFill>
                  <a:schemeClr val="bg1"/>
                </a:solidFill>
                <a:latin typeface="+mj-lt"/>
                <a:cs typeface="Arial" pitchFamily="34" charset="0"/>
              </a:rPr>
              <a:t> </a:t>
            </a:r>
            <a:r>
              <a:rPr lang="pt-BR" sz="2000" b="1" dirty="0" smtClean="0">
                <a:solidFill>
                  <a:schemeClr val="bg1"/>
                </a:solidFill>
                <a:cs typeface="Arial" pitchFamily="34" charset="0"/>
              </a:rPr>
              <a:t> </a:t>
            </a:r>
            <a:r>
              <a:rPr lang="pt-BR" sz="2000" b="1" dirty="0" smtClean="0">
                <a:solidFill>
                  <a:schemeClr val="bg1"/>
                </a:solidFill>
              </a:rPr>
              <a:t>Modais de Transporte e Intermodalidade: 	Características e Avaliação de Desempenho</a:t>
            </a:r>
            <a:endParaRPr lang="pt-BR" sz="2000" b="1" dirty="0" smtClean="0">
              <a:solidFill>
                <a:schemeClr val="bg1"/>
              </a:solidFill>
              <a:effectLst>
                <a:outerShdw blurRad="38100" dist="38100" dir="2700000" algn="tl">
                  <a:srgbClr val="000000">
                    <a:alpha val="43137"/>
                  </a:srgbClr>
                </a:outerShdw>
              </a:effectLst>
            </a:endParaRPr>
          </a:p>
        </p:txBody>
      </p:sp>
      <p:sp>
        <p:nvSpPr>
          <p:cNvPr id="10" name="Retângulo 9"/>
          <p:cNvSpPr/>
          <p:nvPr/>
        </p:nvSpPr>
        <p:spPr>
          <a:xfrm>
            <a:off x="251520" y="1124744"/>
            <a:ext cx="2963158" cy="461665"/>
          </a:xfrm>
          <a:prstGeom prst="rect">
            <a:avLst/>
          </a:prstGeom>
        </p:spPr>
        <p:txBody>
          <a:bodyPr wrap="square">
            <a:spAutoFit/>
          </a:bodyPr>
          <a:lstStyle/>
          <a:p>
            <a:r>
              <a:rPr lang="pt-BR" sz="2400" b="1" dirty="0" smtClean="0">
                <a:solidFill>
                  <a:schemeClr val="accent4"/>
                </a:solidFill>
              </a:rPr>
              <a:t>2.4 Modal Aquaviário</a:t>
            </a:r>
          </a:p>
        </p:txBody>
      </p:sp>
      <p:pic>
        <p:nvPicPr>
          <p:cNvPr id="9218" name="Picture 2"/>
          <p:cNvPicPr>
            <a:picLocks noChangeAspect="1" noChangeArrowheads="1"/>
          </p:cNvPicPr>
          <p:nvPr/>
        </p:nvPicPr>
        <p:blipFill>
          <a:blip r:embed="rId4" cstate="print"/>
          <a:srcRect/>
          <a:stretch>
            <a:fillRect/>
          </a:stretch>
        </p:blipFill>
        <p:spPr bwMode="auto">
          <a:xfrm>
            <a:off x="142844" y="1571612"/>
            <a:ext cx="4357718" cy="2858288"/>
          </a:xfrm>
          <a:prstGeom prst="rect">
            <a:avLst/>
          </a:prstGeom>
          <a:noFill/>
          <a:ln w="9525">
            <a:noFill/>
            <a:miter lim="800000"/>
            <a:headEnd/>
            <a:tailEnd/>
          </a:ln>
          <a:effectLst/>
        </p:spPr>
      </p:pic>
      <p:pic>
        <p:nvPicPr>
          <p:cNvPr id="9219" name="Picture 3"/>
          <p:cNvPicPr>
            <a:picLocks noChangeAspect="1" noChangeArrowheads="1"/>
          </p:cNvPicPr>
          <p:nvPr/>
        </p:nvPicPr>
        <p:blipFill>
          <a:blip r:embed="rId5" cstate="print"/>
          <a:srcRect/>
          <a:stretch>
            <a:fillRect/>
          </a:stretch>
        </p:blipFill>
        <p:spPr bwMode="auto">
          <a:xfrm>
            <a:off x="4643438" y="3447163"/>
            <a:ext cx="4300558" cy="3045278"/>
          </a:xfrm>
          <a:prstGeom prst="rect">
            <a:avLst/>
          </a:prstGeom>
          <a:noFill/>
          <a:ln w="9525">
            <a:noFill/>
            <a:miter lim="800000"/>
            <a:headEnd/>
            <a:tailEnd/>
          </a:ln>
          <a:effectLst/>
        </p:spPr>
      </p:pic>
      <p:sp>
        <p:nvSpPr>
          <p:cNvPr id="12" name="Retângulo 11"/>
          <p:cNvSpPr/>
          <p:nvPr/>
        </p:nvSpPr>
        <p:spPr>
          <a:xfrm>
            <a:off x="214282" y="1643050"/>
            <a:ext cx="3252429" cy="369332"/>
          </a:xfrm>
          <a:prstGeom prst="rect">
            <a:avLst/>
          </a:prstGeom>
        </p:spPr>
        <p:txBody>
          <a:bodyPr wrap="none">
            <a:spAutoFit/>
          </a:bodyPr>
          <a:lstStyle/>
          <a:p>
            <a:r>
              <a:rPr lang="pt-BR" b="1" dirty="0" smtClean="0">
                <a:solidFill>
                  <a:schemeClr val="bg1"/>
                </a:solidFill>
              </a:rPr>
              <a:t>Navio cargueiro com </a:t>
            </a:r>
            <a:r>
              <a:rPr lang="pt-BR" b="1" dirty="0" err="1" smtClean="0">
                <a:solidFill>
                  <a:schemeClr val="bg1"/>
                </a:solidFill>
              </a:rPr>
              <a:t>containers</a:t>
            </a:r>
            <a:r>
              <a:rPr lang="pt-BR" b="1" dirty="0" smtClean="0">
                <a:solidFill>
                  <a:schemeClr val="bg1"/>
                </a:solidFill>
              </a:rPr>
              <a:t>.</a:t>
            </a:r>
            <a:endParaRPr lang="pt-BR" b="1" dirty="0">
              <a:solidFill>
                <a:schemeClr val="bg1"/>
              </a:solidFill>
            </a:endParaRPr>
          </a:p>
        </p:txBody>
      </p:sp>
      <p:sp>
        <p:nvSpPr>
          <p:cNvPr id="14" name="Retângulo 13"/>
          <p:cNvSpPr/>
          <p:nvPr/>
        </p:nvSpPr>
        <p:spPr>
          <a:xfrm>
            <a:off x="4857752" y="3643314"/>
            <a:ext cx="2462918" cy="369332"/>
          </a:xfrm>
          <a:prstGeom prst="rect">
            <a:avLst/>
          </a:prstGeom>
        </p:spPr>
        <p:txBody>
          <a:bodyPr wrap="none">
            <a:spAutoFit/>
          </a:bodyPr>
          <a:lstStyle/>
          <a:p>
            <a:r>
              <a:rPr lang="pt-BR" b="1" dirty="0" smtClean="0">
                <a:solidFill>
                  <a:schemeClr val="bg1"/>
                </a:solidFill>
              </a:rPr>
              <a:t>Eclusa no Rio Mississipi</a:t>
            </a:r>
            <a:r>
              <a:rPr lang="pt-BR" dirty="0" smtClean="0"/>
              <a:t>.</a:t>
            </a:r>
            <a:endParaRPr lang="pt-BR" dirty="0"/>
          </a:p>
        </p:txBody>
      </p:sp>
      <p:sp>
        <p:nvSpPr>
          <p:cNvPr id="16" name="Retângulo 15"/>
          <p:cNvSpPr/>
          <p:nvPr/>
        </p:nvSpPr>
        <p:spPr>
          <a:xfrm>
            <a:off x="4714876" y="2005604"/>
            <a:ext cx="4214842" cy="923330"/>
          </a:xfrm>
          <a:prstGeom prst="rect">
            <a:avLst/>
          </a:prstGeom>
        </p:spPr>
        <p:txBody>
          <a:bodyPr wrap="square">
            <a:spAutoFit/>
          </a:bodyPr>
          <a:lstStyle/>
          <a:p>
            <a:pPr algn="just"/>
            <a:r>
              <a:rPr lang="pt-BR" dirty="0" smtClean="0"/>
              <a:t>Entre os tipos de navegação vistos, a cabotagem destaca-se como promissora no Brasil, que possui 7.500 km de costa. </a:t>
            </a:r>
            <a:endParaRPr lang="pt-BR" dirty="0"/>
          </a:p>
        </p:txBody>
      </p:sp>
      <p:sp>
        <p:nvSpPr>
          <p:cNvPr id="17" name="Retângulo 16"/>
          <p:cNvSpPr/>
          <p:nvPr/>
        </p:nvSpPr>
        <p:spPr>
          <a:xfrm>
            <a:off x="142844" y="4643446"/>
            <a:ext cx="4214842" cy="1754326"/>
          </a:xfrm>
          <a:prstGeom prst="rect">
            <a:avLst/>
          </a:prstGeom>
        </p:spPr>
        <p:txBody>
          <a:bodyPr wrap="square">
            <a:spAutoFit/>
          </a:bodyPr>
          <a:lstStyle/>
          <a:p>
            <a:pPr algn="just"/>
            <a:r>
              <a:rPr lang="pt-BR" dirty="0" smtClean="0"/>
              <a:t>Nesse contexto, transportar cargas por vias fluviais pode representar uma diminuição significativa de consumo de combustível: bastar comparar a movimentação de uma carga de Manaus para Santos por rios e mares em vez de por rodovias.</a:t>
            </a:r>
            <a:endParaRPr lang="pt-BR" dirty="0"/>
          </a:p>
        </p:txBody>
      </p:sp>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13" name="Retângulo 12"/>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1642 – Tecnologia dos Transportes de Carga</a:t>
            </a:r>
            <a:endParaRPr lang="pt-BR" sz="2200" b="1" dirty="0">
              <a:solidFill>
                <a:schemeClr val="bg1"/>
              </a:solidFill>
              <a:effectLst>
                <a:outerShdw blurRad="38100" dist="38100" dir="2700000" algn="tl">
                  <a:srgbClr val="000000">
                    <a:alpha val="43137"/>
                  </a:srgbClr>
                </a:outerShdw>
              </a:effectLst>
            </a:endParaRPr>
          </a:p>
        </p:txBody>
      </p:sp>
      <p:grpSp>
        <p:nvGrpSpPr>
          <p:cNvPr id="2" name="Grupo 16"/>
          <p:cNvGrpSpPr/>
          <p:nvPr/>
        </p:nvGrpSpPr>
        <p:grpSpPr>
          <a:xfrm>
            <a:off x="7020272" y="744181"/>
            <a:ext cx="2123728" cy="812611"/>
            <a:chOff x="6876256" y="744181"/>
            <a:chExt cx="2267744" cy="860416"/>
          </a:xfrm>
        </p:grpSpPr>
        <p:pic>
          <p:nvPicPr>
            <p:cNvPr id="18" name="Picture 2" descr="Resultado de imagem para sistemas de transporte"/>
            <p:cNvPicPr>
              <a:picLocks noChangeAspect="1" noChangeArrowheads="1"/>
            </p:cNvPicPr>
            <p:nvPr/>
          </p:nvPicPr>
          <p:blipFill>
            <a:blip r:embed="rId2" cstate="print"/>
            <a:srcRect/>
            <a:stretch>
              <a:fillRect/>
            </a:stretch>
          </p:blipFill>
          <p:spPr bwMode="auto">
            <a:xfrm flipH="1">
              <a:off x="7956376" y="744181"/>
              <a:ext cx="1187624" cy="849146"/>
            </a:xfrm>
            <a:prstGeom prst="rect">
              <a:avLst/>
            </a:prstGeom>
            <a:noFill/>
          </p:spPr>
        </p:pic>
        <p:pic>
          <p:nvPicPr>
            <p:cNvPr id="19" name="Picture 2" descr="Resultado de imagem para sistemas de transporte"/>
            <p:cNvPicPr>
              <a:picLocks noChangeAspect="1" noChangeArrowheads="1"/>
            </p:cNvPicPr>
            <p:nvPr/>
          </p:nvPicPr>
          <p:blipFill>
            <a:blip r:embed="rId3" cstate="print"/>
            <a:srcRect/>
            <a:stretch>
              <a:fillRect/>
            </a:stretch>
          </p:blipFill>
          <p:spPr bwMode="auto">
            <a:xfrm>
              <a:off x="6876256" y="755451"/>
              <a:ext cx="1152128" cy="849146"/>
            </a:xfrm>
            <a:prstGeom prst="rect">
              <a:avLst/>
            </a:prstGeom>
            <a:noFill/>
          </p:spPr>
        </p:pic>
      </p:grpSp>
      <p:sp>
        <p:nvSpPr>
          <p:cNvPr id="15" name="CaixaDeTexto 14"/>
          <p:cNvSpPr txBox="1"/>
          <p:nvPr/>
        </p:nvSpPr>
        <p:spPr>
          <a:xfrm>
            <a:off x="35496" y="359081"/>
            <a:ext cx="6049963" cy="707886"/>
          </a:xfrm>
          <a:prstGeom prst="rect">
            <a:avLst/>
          </a:prstGeom>
          <a:noFill/>
        </p:spPr>
        <p:txBody>
          <a:bodyPr>
            <a:spAutoFit/>
          </a:bodyPr>
          <a:lstStyle/>
          <a:p>
            <a:r>
              <a:rPr lang="pt-BR" sz="2000" b="1" dirty="0">
                <a:solidFill>
                  <a:schemeClr val="bg1"/>
                </a:solidFill>
                <a:latin typeface="+mj-lt"/>
                <a:cs typeface="Arial" pitchFamily="34" charset="0"/>
              </a:rPr>
              <a:t> </a:t>
            </a:r>
            <a:r>
              <a:rPr lang="pt-BR" sz="2000" b="1" dirty="0" smtClean="0">
                <a:solidFill>
                  <a:schemeClr val="bg1"/>
                </a:solidFill>
                <a:cs typeface="Arial" pitchFamily="34" charset="0"/>
              </a:rPr>
              <a:t> </a:t>
            </a:r>
            <a:r>
              <a:rPr lang="pt-BR" sz="2000" b="1" dirty="0" smtClean="0">
                <a:solidFill>
                  <a:schemeClr val="bg1"/>
                </a:solidFill>
              </a:rPr>
              <a:t>Modais de Transporte e Intermodalidade: 	Características e Avaliação de Desempenho</a:t>
            </a:r>
            <a:endParaRPr lang="pt-BR" sz="2000" b="1" dirty="0" smtClean="0">
              <a:solidFill>
                <a:schemeClr val="bg1"/>
              </a:solidFill>
              <a:effectLst>
                <a:outerShdw blurRad="38100" dist="38100" dir="2700000" algn="tl">
                  <a:srgbClr val="000000">
                    <a:alpha val="43137"/>
                  </a:srgbClr>
                </a:outerShdw>
              </a:effectLst>
            </a:endParaRPr>
          </a:p>
        </p:txBody>
      </p:sp>
      <p:sp>
        <p:nvSpPr>
          <p:cNvPr id="10" name="Retângulo 9"/>
          <p:cNvSpPr/>
          <p:nvPr/>
        </p:nvSpPr>
        <p:spPr>
          <a:xfrm>
            <a:off x="251520" y="1124744"/>
            <a:ext cx="2963158" cy="461665"/>
          </a:xfrm>
          <a:prstGeom prst="rect">
            <a:avLst/>
          </a:prstGeom>
        </p:spPr>
        <p:txBody>
          <a:bodyPr wrap="square">
            <a:spAutoFit/>
          </a:bodyPr>
          <a:lstStyle/>
          <a:p>
            <a:r>
              <a:rPr lang="pt-BR" sz="2400" b="1" dirty="0" smtClean="0">
                <a:solidFill>
                  <a:schemeClr val="accent6"/>
                </a:solidFill>
              </a:rPr>
              <a:t>2.5 Modal Aeroviário</a:t>
            </a:r>
          </a:p>
        </p:txBody>
      </p:sp>
      <p:sp>
        <p:nvSpPr>
          <p:cNvPr id="12" name="Retângulo 11"/>
          <p:cNvSpPr/>
          <p:nvPr/>
        </p:nvSpPr>
        <p:spPr>
          <a:xfrm>
            <a:off x="142844" y="1643050"/>
            <a:ext cx="8929718" cy="1477328"/>
          </a:xfrm>
          <a:prstGeom prst="rect">
            <a:avLst/>
          </a:prstGeom>
        </p:spPr>
        <p:txBody>
          <a:bodyPr wrap="square">
            <a:spAutoFit/>
          </a:bodyPr>
          <a:lstStyle/>
          <a:p>
            <a:pPr algn="just"/>
            <a:r>
              <a:rPr lang="pt-BR" dirty="0" smtClean="0"/>
              <a:t>O modal aeroviário para transporte foi o mais recente a ser introduzido e sua utilização é relativamente pequena em carga total. Esse fato se explica por se tratar do transporte mais caro, considerando unidade de peso e distância (BALLOU, 2007). Por outro lado, esse custo precisa ser balanceado com os benefícios da velocidade entrega, o qual diminui a necessidade de estoques na cadeia de suprimentos. </a:t>
            </a:r>
            <a:endParaRPr lang="pt-BR" dirty="0"/>
          </a:p>
        </p:txBody>
      </p:sp>
      <p:pic>
        <p:nvPicPr>
          <p:cNvPr id="10243" name="Picture 3"/>
          <p:cNvPicPr>
            <a:picLocks noChangeAspect="1" noChangeArrowheads="1"/>
          </p:cNvPicPr>
          <p:nvPr/>
        </p:nvPicPr>
        <p:blipFill>
          <a:blip r:embed="rId4" cstate="print"/>
          <a:srcRect/>
          <a:stretch>
            <a:fillRect/>
          </a:stretch>
        </p:blipFill>
        <p:spPr bwMode="auto">
          <a:xfrm>
            <a:off x="214282" y="3214686"/>
            <a:ext cx="8715436" cy="3057525"/>
          </a:xfrm>
          <a:prstGeom prst="rect">
            <a:avLst/>
          </a:prstGeom>
          <a:noFill/>
          <a:ln w="9525">
            <a:noFill/>
            <a:miter lim="800000"/>
            <a:headEnd/>
            <a:tailEnd/>
          </a:ln>
          <a:effectLst/>
        </p:spPr>
      </p:pic>
      <p:sp>
        <p:nvSpPr>
          <p:cNvPr id="14" name="Retângulo 13"/>
          <p:cNvSpPr/>
          <p:nvPr/>
        </p:nvSpPr>
        <p:spPr>
          <a:xfrm>
            <a:off x="214282" y="6274378"/>
            <a:ext cx="4443973" cy="369332"/>
          </a:xfrm>
          <a:prstGeom prst="rect">
            <a:avLst/>
          </a:prstGeom>
        </p:spPr>
        <p:txBody>
          <a:bodyPr wrap="none">
            <a:spAutoFit/>
          </a:bodyPr>
          <a:lstStyle/>
          <a:p>
            <a:r>
              <a:rPr lang="pt-BR" dirty="0" smtClean="0"/>
              <a:t>Avião de Carga </a:t>
            </a:r>
            <a:r>
              <a:rPr lang="pt-BR" dirty="0" err="1" smtClean="0"/>
              <a:t>Antonov</a:t>
            </a:r>
            <a:r>
              <a:rPr lang="pt-BR" dirty="0" smtClean="0"/>
              <a:t> pronto para carregar.</a:t>
            </a:r>
            <a:endParaRPr lang="pt-BR" dirty="0"/>
          </a:p>
        </p:txBody>
      </p:sp>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13" name="Retângulo 12"/>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1642 – Tecnologia dos Transportes de Carga</a:t>
            </a:r>
            <a:endParaRPr lang="pt-BR" sz="2200" b="1" dirty="0">
              <a:solidFill>
                <a:schemeClr val="bg1"/>
              </a:solidFill>
              <a:effectLst>
                <a:outerShdw blurRad="38100" dist="38100" dir="2700000" algn="tl">
                  <a:srgbClr val="000000">
                    <a:alpha val="43137"/>
                  </a:srgbClr>
                </a:outerShdw>
              </a:effectLst>
            </a:endParaRPr>
          </a:p>
        </p:txBody>
      </p:sp>
      <p:grpSp>
        <p:nvGrpSpPr>
          <p:cNvPr id="2" name="Grupo 16"/>
          <p:cNvGrpSpPr/>
          <p:nvPr/>
        </p:nvGrpSpPr>
        <p:grpSpPr>
          <a:xfrm>
            <a:off x="7020272" y="744181"/>
            <a:ext cx="2123728" cy="812611"/>
            <a:chOff x="6876256" y="744181"/>
            <a:chExt cx="2267744" cy="860416"/>
          </a:xfrm>
        </p:grpSpPr>
        <p:pic>
          <p:nvPicPr>
            <p:cNvPr id="18" name="Picture 2" descr="Resultado de imagem para sistemas de transporte"/>
            <p:cNvPicPr>
              <a:picLocks noChangeAspect="1" noChangeArrowheads="1"/>
            </p:cNvPicPr>
            <p:nvPr/>
          </p:nvPicPr>
          <p:blipFill>
            <a:blip r:embed="rId2" cstate="print"/>
            <a:srcRect/>
            <a:stretch>
              <a:fillRect/>
            </a:stretch>
          </p:blipFill>
          <p:spPr bwMode="auto">
            <a:xfrm flipH="1">
              <a:off x="7956376" y="744181"/>
              <a:ext cx="1187624" cy="849146"/>
            </a:xfrm>
            <a:prstGeom prst="rect">
              <a:avLst/>
            </a:prstGeom>
            <a:noFill/>
          </p:spPr>
        </p:pic>
        <p:pic>
          <p:nvPicPr>
            <p:cNvPr id="19" name="Picture 2" descr="Resultado de imagem para sistemas de transporte"/>
            <p:cNvPicPr>
              <a:picLocks noChangeAspect="1" noChangeArrowheads="1"/>
            </p:cNvPicPr>
            <p:nvPr/>
          </p:nvPicPr>
          <p:blipFill>
            <a:blip r:embed="rId3" cstate="print"/>
            <a:srcRect/>
            <a:stretch>
              <a:fillRect/>
            </a:stretch>
          </p:blipFill>
          <p:spPr bwMode="auto">
            <a:xfrm>
              <a:off x="6876256" y="755451"/>
              <a:ext cx="1152128" cy="849146"/>
            </a:xfrm>
            <a:prstGeom prst="rect">
              <a:avLst/>
            </a:prstGeom>
            <a:noFill/>
          </p:spPr>
        </p:pic>
      </p:grpSp>
      <p:sp>
        <p:nvSpPr>
          <p:cNvPr id="15" name="CaixaDeTexto 14"/>
          <p:cNvSpPr txBox="1"/>
          <p:nvPr/>
        </p:nvSpPr>
        <p:spPr>
          <a:xfrm>
            <a:off x="35496" y="359081"/>
            <a:ext cx="6049963" cy="707886"/>
          </a:xfrm>
          <a:prstGeom prst="rect">
            <a:avLst/>
          </a:prstGeom>
          <a:noFill/>
        </p:spPr>
        <p:txBody>
          <a:bodyPr>
            <a:spAutoFit/>
          </a:bodyPr>
          <a:lstStyle/>
          <a:p>
            <a:r>
              <a:rPr lang="pt-BR" sz="2000" b="1" dirty="0">
                <a:solidFill>
                  <a:schemeClr val="bg1"/>
                </a:solidFill>
                <a:latin typeface="+mj-lt"/>
                <a:cs typeface="Arial" pitchFamily="34" charset="0"/>
              </a:rPr>
              <a:t> </a:t>
            </a:r>
            <a:r>
              <a:rPr lang="pt-BR" sz="2000" b="1" dirty="0" smtClean="0">
                <a:solidFill>
                  <a:schemeClr val="bg1"/>
                </a:solidFill>
                <a:cs typeface="Arial" pitchFamily="34" charset="0"/>
              </a:rPr>
              <a:t> </a:t>
            </a:r>
            <a:r>
              <a:rPr lang="pt-BR" sz="2000" b="1" dirty="0" smtClean="0">
                <a:solidFill>
                  <a:schemeClr val="bg1"/>
                </a:solidFill>
              </a:rPr>
              <a:t>Modais de Transporte e Intermodalidade: 	Características e Avaliação de Desempenho</a:t>
            </a:r>
            <a:endParaRPr lang="pt-BR" sz="2000" b="1" dirty="0" smtClean="0">
              <a:solidFill>
                <a:schemeClr val="bg1"/>
              </a:solidFill>
              <a:effectLst>
                <a:outerShdw blurRad="38100" dist="38100" dir="2700000" algn="tl">
                  <a:srgbClr val="000000">
                    <a:alpha val="43137"/>
                  </a:srgbClr>
                </a:outerShdw>
              </a:effectLst>
            </a:endParaRPr>
          </a:p>
        </p:txBody>
      </p:sp>
      <p:sp>
        <p:nvSpPr>
          <p:cNvPr id="10" name="Retângulo 9"/>
          <p:cNvSpPr/>
          <p:nvPr/>
        </p:nvSpPr>
        <p:spPr>
          <a:xfrm>
            <a:off x="251520" y="1124744"/>
            <a:ext cx="2963158" cy="461665"/>
          </a:xfrm>
          <a:prstGeom prst="rect">
            <a:avLst/>
          </a:prstGeom>
        </p:spPr>
        <p:txBody>
          <a:bodyPr wrap="square">
            <a:spAutoFit/>
          </a:bodyPr>
          <a:lstStyle/>
          <a:p>
            <a:r>
              <a:rPr lang="pt-BR" sz="2400" b="1" dirty="0" smtClean="0">
                <a:solidFill>
                  <a:schemeClr val="accent6"/>
                </a:solidFill>
              </a:rPr>
              <a:t>2.5 Modal Aeroviário</a:t>
            </a:r>
          </a:p>
        </p:txBody>
      </p:sp>
      <p:sp>
        <p:nvSpPr>
          <p:cNvPr id="11" name="Retângulo 10"/>
          <p:cNvSpPr/>
          <p:nvPr/>
        </p:nvSpPr>
        <p:spPr>
          <a:xfrm>
            <a:off x="214282" y="1643050"/>
            <a:ext cx="6643718" cy="369332"/>
          </a:xfrm>
          <a:prstGeom prst="rect">
            <a:avLst/>
          </a:prstGeom>
        </p:spPr>
        <p:txBody>
          <a:bodyPr wrap="square">
            <a:spAutoFit/>
          </a:bodyPr>
          <a:lstStyle/>
          <a:p>
            <a:r>
              <a:rPr lang="pt-BR" dirty="0" smtClean="0"/>
              <a:t>A tabela a seguir organiza as vantagens e desvantagens deste modal.</a:t>
            </a:r>
          </a:p>
        </p:txBody>
      </p:sp>
      <p:sp>
        <p:nvSpPr>
          <p:cNvPr id="12" name="Retângulo 11"/>
          <p:cNvSpPr/>
          <p:nvPr/>
        </p:nvSpPr>
        <p:spPr>
          <a:xfrm>
            <a:off x="142844" y="6000768"/>
            <a:ext cx="8929718" cy="646331"/>
          </a:xfrm>
          <a:prstGeom prst="rect">
            <a:avLst/>
          </a:prstGeom>
        </p:spPr>
        <p:txBody>
          <a:bodyPr wrap="square">
            <a:spAutoFit/>
          </a:bodyPr>
          <a:lstStyle/>
          <a:p>
            <a:pPr algn="just"/>
            <a:r>
              <a:rPr lang="pt-BR" dirty="0" smtClean="0"/>
              <a:t>Vantagens e Desvantagens do Modal Aeroviário. Fonte: Adaptado de Fleury </a:t>
            </a:r>
            <a:r>
              <a:rPr lang="pt-BR" dirty="0" err="1" smtClean="0"/>
              <a:t>et</a:t>
            </a:r>
            <a:r>
              <a:rPr lang="pt-BR" dirty="0" smtClean="0"/>
              <a:t> al. (2002), Novaes (2007); BOWERSOX </a:t>
            </a:r>
            <a:r>
              <a:rPr lang="pt-BR" dirty="0" err="1" smtClean="0"/>
              <a:t>et</a:t>
            </a:r>
            <a:r>
              <a:rPr lang="pt-BR" dirty="0" smtClean="0"/>
              <a:t> al. (2007).</a:t>
            </a:r>
            <a:endParaRPr lang="pt-BR" dirty="0"/>
          </a:p>
        </p:txBody>
      </p:sp>
      <p:pic>
        <p:nvPicPr>
          <p:cNvPr id="11266" name="Picture 2"/>
          <p:cNvPicPr>
            <a:picLocks noChangeAspect="1" noChangeArrowheads="1"/>
          </p:cNvPicPr>
          <p:nvPr/>
        </p:nvPicPr>
        <p:blipFill>
          <a:blip r:embed="rId4" cstate="print"/>
          <a:srcRect/>
          <a:stretch>
            <a:fillRect/>
          </a:stretch>
        </p:blipFill>
        <p:spPr bwMode="auto">
          <a:xfrm>
            <a:off x="190515" y="2000239"/>
            <a:ext cx="8667765" cy="3973253"/>
          </a:xfrm>
          <a:prstGeom prst="rect">
            <a:avLst/>
          </a:prstGeom>
          <a:noFill/>
          <a:ln w="28575">
            <a:solidFill>
              <a:schemeClr val="tx2"/>
            </a:solidFill>
            <a:miter lim="800000"/>
            <a:headEnd/>
            <a:tailEnd/>
          </a:ln>
          <a:effectLst/>
        </p:spPr>
      </p:pic>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descr="Imagem relacionada"/>
          <p:cNvPicPr>
            <a:picLocks noChangeAspect="1" noChangeArrowheads="1"/>
          </p:cNvPicPr>
          <p:nvPr/>
        </p:nvPicPr>
        <p:blipFill>
          <a:blip r:embed="rId2" cstate="print"/>
          <a:srcRect/>
          <a:stretch>
            <a:fillRect/>
          </a:stretch>
        </p:blipFill>
        <p:spPr bwMode="auto">
          <a:xfrm>
            <a:off x="75131" y="3238592"/>
            <a:ext cx="2696670" cy="2584602"/>
          </a:xfrm>
          <a:prstGeom prst="rect">
            <a:avLst/>
          </a:prstGeom>
          <a:noFill/>
        </p:spPr>
      </p:pic>
      <p:pic>
        <p:nvPicPr>
          <p:cNvPr id="60418" name="Picture 2" descr="Imagem relacionada"/>
          <p:cNvPicPr>
            <a:picLocks noChangeAspect="1" noChangeArrowheads="1"/>
          </p:cNvPicPr>
          <p:nvPr/>
        </p:nvPicPr>
        <p:blipFill>
          <a:blip r:embed="rId3" cstate="print"/>
          <a:srcRect/>
          <a:stretch>
            <a:fillRect/>
          </a:stretch>
        </p:blipFill>
        <p:spPr bwMode="auto">
          <a:xfrm>
            <a:off x="2843808" y="3212976"/>
            <a:ext cx="3816424" cy="2639940"/>
          </a:xfrm>
          <a:prstGeom prst="rect">
            <a:avLst/>
          </a:prstGeom>
          <a:noFill/>
        </p:spPr>
      </p:pic>
      <p:pic>
        <p:nvPicPr>
          <p:cNvPr id="1026" name="Picture 2"/>
          <p:cNvPicPr>
            <a:picLocks noChangeAspect="1" noChangeArrowheads="1"/>
          </p:cNvPicPr>
          <p:nvPr/>
        </p:nvPicPr>
        <p:blipFill>
          <a:blip r:embed="rId4" cstate="print"/>
          <a:srcRect/>
          <a:stretch>
            <a:fillRect/>
          </a:stretch>
        </p:blipFill>
        <p:spPr bwMode="auto">
          <a:xfrm flipH="1">
            <a:off x="7231042" y="3987215"/>
            <a:ext cx="1733446" cy="1890057"/>
          </a:xfrm>
          <a:prstGeom prst="rect">
            <a:avLst/>
          </a:prstGeom>
          <a:noFill/>
          <a:ln w="9525">
            <a:noFill/>
            <a:miter lim="800000"/>
            <a:headEnd/>
            <a:tailEnd/>
          </a:ln>
        </p:spPr>
      </p:pic>
      <p:sp>
        <p:nvSpPr>
          <p:cNvPr id="8" name="Título 1"/>
          <p:cNvSpPr txBox="1">
            <a:spLocks/>
          </p:cNvSpPr>
          <p:nvPr/>
        </p:nvSpPr>
        <p:spPr>
          <a:xfrm>
            <a:off x="360040" y="2492896"/>
            <a:ext cx="5004048" cy="981075"/>
          </a:xfrm>
          <a:prstGeom prst="rect">
            <a:avLst/>
          </a:prstGeom>
        </p:spPr>
        <p:txBody>
          <a:bodyPr/>
          <a:lstStyle/>
          <a:p>
            <a:pPr algn="ctr" fontAlgn="auto">
              <a:spcAft>
                <a:spcPts val="0"/>
              </a:spcAft>
              <a:defRPr/>
            </a:pPr>
            <a:r>
              <a:rPr lang="pt-BR" sz="2400" b="1" dirty="0" smtClean="0">
                <a:solidFill>
                  <a:schemeClr val="tx2"/>
                </a:solidFill>
                <a:effectLst>
                  <a:outerShdw blurRad="38100" dist="38100" dir="2700000" algn="tl">
                    <a:srgbClr val="000000">
                      <a:alpha val="43137"/>
                    </a:srgbClr>
                  </a:outerShdw>
                </a:effectLst>
                <a:latin typeface="+mj-lt"/>
                <a:ea typeface="+mj-ea"/>
                <a:cs typeface="+mj-cs"/>
              </a:rPr>
              <a:t>GST 1642</a:t>
            </a:r>
            <a:endParaRPr lang="pt-BR" sz="2400" b="1" dirty="0">
              <a:solidFill>
                <a:schemeClr val="tx2"/>
              </a:solidFill>
              <a:effectLst>
                <a:outerShdw blurRad="38100" dist="38100" dir="2700000" algn="tl">
                  <a:srgbClr val="000000">
                    <a:alpha val="43137"/>
                  </a:srgbClr>
                </a:outerShdw>
              </a:effectLst>
              <a:latin typeface="+mj-lt"/>
              <a:ea typeface="+mj-ea"/>
              <a:cs typeface="+mj-cs"/>
            </a:endParaRPr>
          </a:p>
          <a:p>
            <a:pPr algn="ctr" fontAlgn="auto">
              <a:spcAft>
                <a:spcPts val="0"/>
              </a:spcAft>
              <a:defRPr/>
            </a:pPr>
            <a:r>
              <a:rPr lang="pt-BR" sz="2400" b="1" dirty="0" smtClean="0">
                <a:solidFill>
                  <a:schemeClr val="tx2"/>
                </a:solidFill>
                <a:effectLst>
                  <a:outerShdw blurRad="38100" dist="38100" dir="2700000" algn="tl">
                    <a:srgbClr val="000000">
                      <a:alpha val="43137"/>
                    </a:srgbClr>
                  </a:outerShdw>
                </a:effectLst>
                <a:latin typeface="+mj-lt"/>
                <a:ea typeface="+mj-ea"/>
                <a:cs typeface="+mj-cs"/>
              </a:rPr>
              <a:t>Tecnologia dos Transportes de Carga</a:t>
            </a:r>
            <a:endParaRPr lang="pt-BR" sz="2400" b="1" dirty="0">
              <a:solidFill>
                <a:schemeClr val="tx2"/>
              </a:solidFill>
              <a:effectLst>
                <a:outerShdw blurRad="38100" dist="38100" dir="2700000" algn="tl">
                  <a:srgbClr val="000000">
                    <a:alpha val="43137"/>
                  </a:srgbClr>
                </a:outerShdw>
              </a:effectLst>
              <a:latin typeface="+mj-lt"/>
              <a:ea typeface="+mj-ea"/>
              <a:cs typeface="+mj-cs"/>
            </a:endParaRPr>
          </a:p>
        </p:txBody>
      </p:sp>
      <p:sp>
        <p:nvSpPr>
          <p:cNvPr id="9" name="Retângulo 8"/>
          <p:cNvSpPr/>
          <p:nvPr/>
        </p:nvSpPr>
        <p:spPr>
          <a:xfrm>
            <a:off x="5364088" y="2938299"/>
            <a:ext cx="3744416" cy="1138773"/>
          </a:xfrm>
          <a:prstGeom prst="rect">
            <a:avLst/>
          </a:prstGeom>
        </p:spPr>
        <p:txBody>
          <a:bodyPr wrap="square">
            <a:spAutoFit/>
          </a:bodyPr>
          <a:lstStyle/>
          <a:p>
            <a:pPr lvl="1" algn="ctr">
              <a:spcBef>
                <a:spcPct val="20000"/>
              </a:spcBef>
              <a:buClr>
                <a:srgbClr val="2B4475"/>
              </a:buClr>
              <a:defRPr/>
            </a:pPr>
            <a:r>
              <a:rPr lang="pt-BR" sz="2000" b="1" kern="0" dirty="0">
                <a:solidFill>
                  <a:srgbClr val="2B4475"/>
                </a:solidFill>
                <a:effectLst>
                  <a:outerShdw blurRad="38100" dist="38100" dir="2700000" algn="tl">
                    <a:srgbClr val="000000">
                      <a:alpha val="43137"/>
                    </a:srgbClr>
                  </a:outerShdw>
                </a:effectLst>
                <a:cs typeface="Arial" pitchFamily="34" charset="0"/>
              </a:rPr>
              <a:t>Unidade: Nova </a:t>
            </a:r>
            <a:r>
              <a:rPr lang="pt-BR" sz="2000" b="1" kern="0" dirty="0" smtClean="0">
                <a:solidFill>
                  <a:srgbClr val="2B4475"/>
                </a:solidFill>
                <a:effectLst>
                  <a:outerShdw blurRad="38100" dist="38100" dir="2700000" algn="tl">
                    <a:srgbClr val="000000">
                      <a:alpha val="43137"/>
                    </a:srgbClr>
                  </a:outerShdw>
                </a:effectLst>
                <a:cs typeface="Arial" pitchFamily="34" charset="0"/>
              </a:rPr>
              <a:t>Iguaçu</a:t>
            </a:r>
          </a:p>
          <a:p>
            <a:pPr lvl="1" algn="ctr">
              <a:spcBef>
                <a:spcPct val="20000"/>
              </a:spcBef>
              <a:buClr>
                <a:srgbClr val="2B4475"/>
              </a:buClr>
              <a:defRPr/>
            </a:pPr>
            <a:r>
              <a:rPr lang="pt-BR" sz="2000" b="1" kern="0" dirty="0" smtClean="0">
                <a:solidFill>
                  <a:srgbClr val="C00000"/>
                </a:solidFill>
                <a:effectLst>
                  <a:outerShdw blurRad="38100" dist="38100" dir="2700000" algn="tl">
                    <a:srgbClr val="000000">
                      <a:alpha val="43137"/>
                    </a:srgbClr>
                  </a:outerShdw>
                </a:effectLst>
                <a:cs typeface="Arial" pitchFamily="34" charset="0"/>
              </a:rPr>
              <a:t>Turma</a:t>
            </a:r>
            <a:r>
              <a:rPr lang="pt-BR" sz="2000" b="1" kern="0" dirty="0">
                <a:solidFill>
                  <a:srgbClr val="C00000"/>
                </a:solidFill>
                <a:effectLst>
                  <a:outerShdw blurRad="38100" dist="38100" dir="2700000" algn="tl">
                    <a:srgbClr val="000000">
                      <a:alpha val="43137"/>
                    </a:srgbClr>
                  </a:outerShdw>
                </a:effectLst>
                <a:cs typeface="Arial" pitchFamily="34" charset="0"/>
              </a:rPr>
              <a:t>: </a:t>
            </a:r>
            <a:r>
              <a:rPr lang="pt-BR" sz="2000" b="1" kern="0" dirty="0" smtClean="0">
                <a:solidFill>
                  <a:srgbClr val="C00000"/>
                </a:solidFill>
                <a:effectLst>
                  <a:outerShdw blurRad="38100" dist="38100" dir="2700000" algn="tl">
                    <a:srgbClr val="000000">
                      <a:alpha val="43137"/>
                    </a:srgbClr>
                  </a:outerShdw>
                </a:effectLst>
                <a:cs typeface="Arial" pitchFamily="34" charset="0"/>
              </a:rPr>
              <a:t>3006 - Quinta-feira</a:t>
            </a:r>
            <a:endParaRPr lang="pt-BR" sz="2000" b="1" kern="0" dirty="0">
              <a:solidFill>
                <a:srgbClr val="C00000"/>
              </a:solidFill>
              <a:effectLst>
                <a:outerShdw blurRad="38100" dist="38100" dir="2700000" algn="tl">
                  <a:srgbClr val="000000">
                    <a:alpha val="43137"/>
                  </a:srgbClr>
                </a:outerShdw>
              </a:effectLst>
              <a:cs typeface="Arial" pitchFamily="34" charset="0"/>
            </a:endParaRPr>
          </a:p>
          <a:p>
            <a:pPr lvl="1" algn="ctr">
              <a:spcBef>
                <a:spcPct val="20000"/>
              </a:spcBef>
              <a:buClr>
                <a:srgbClr val="2B4475"/>
              </a:buClr>
              <a:defRPr/>
            </a:pPr>
            <a:r>
              <a:rPr lang="pt-BR" sz="2000" b="1" kern="0" dirty="0" smtClean="0">
                <a:solidFill>
                  <a:srgbClr val="C00000"/>
                </a:solidFill>
                <a:effectLst>
                  <a:outerShdw blurRad="38100" dist="38100" dir="2700000" algn="tl">
                    <a:srgbClr val="000000">
                      <a:alpha val="43137"/>
                    </a:srgbClr>
                  </a:outerShdw>
                </a:effectLst>
                <a:cs typeface="Arial" pitchFamily="34" charset="0"/>
              </a:rPr>
              <a:t>18:30 </a:t>
            </a:r>
            <a:r>
              <a:rPr lang="pt-BR" sz="2000" b="1" kern="0" dirty="0">
                <a:solidFill>
                  <a:srgbClr val="C00000"/>
                </a:solidFill>
                <a:effectLst>
                  <a:outerShdw blurRad="38100" dist="38100" dir="2700000" algn="tl">
                    <a:srgbClr val="000000">
                      <a:alpha val="43137"/>
                    </a:srgbClr>
                  </a:outerShdw>
                </a:effectLst>
                <a:cs typeface="Arial" pitchFamily="34" charset="0"/>
              </a:rPr>
              <a:t>às </a:t>
            </a:r>
            <a:r>
              <a:rPr lang="pt-BR" sz="2000" b="1" kern="0" dirty="0" smtClean="0">
                <a:solidFill>
                  <a:srgbClr val="C00000"/>
                </a:solidFill>
                <a:effectLst>
                  <a:outerShdw blurRad="38100" dist="38100" dir="2700000" algn="tl">
                    <a:srgbClr val="000000">
                      <a:alpha val="43137"/>
                    </a:srgbClr>
                  </a:outerShdw>
                </a:effectLst>
                <a:cs typeface="Arial" pitchFamily="34" charset="0"/>
              </a:rPr>
              <a:t>20:10</a:t>
            </a:r>
            <a:endParaRPr lang="pt-BR" sz="2000" b="1" kern="0" dirty="0">
              <a:solidFill>
                <a:srgbClr val="C00000"/>
              </a:solidFill>
              <a:effectLst>
                <a:outerShdw blurRad="38100" dist="38100" dir="2700000" algn="tl">
                  <a:srgbClr val="000000">
                    <a:alpha val="43137"/>
                  </a:srgbClr>
                </a:outerShdw>
              </a:effectLst>
              <a:cs typeface="Arial" pitchFamily="34" charset="0"/>
            </a:endParaRPr>
          </a:p>
        </p:txBody>
      </p:sp>
      <p:sp>
        <p:nvSpPr>
          <p:cNvPr id="11" name="Retângulo 10"/>
          <p:cNvSpPr/>
          <p:nvPr/>
        </p:nvSpPr>
        <p:spPr>
          <a:xfrm>
            <a:off x="0" y="2060848"/>
            <a:ext cx="4716016" cy="400110"/>
          </a:xfrm>
          <a:prstGeom prst="rect">
            <a:avLst/>
          </a:prstGeom>
        </p:spPr>
        <p:txBody>
          <a:bodyPr wrap="square">
            <a:spAutoFit/>
          </a:bodyPr>
          <a:lstStyle/>
          <a:p>
            <a:pPr>
              <a:spcBef>
                <a:spcPct val="20000"/>
              </a:spcBef>
              <a:buClr>
                <a:srgbClr val="2B4475"/>
              </a:buClr>
              <a:defRPr/>
            </a:pPr>
            <a:r>
              <a:rPr lang="pt-BR" sz="2000" b="1" kern="0" dirty="0">
                <a:solidFill>
                  <a:srgbClr val="2B4475"/>
                </a:solidFill>
                <a:effectLst>
                  <a:outerShdw blurRad="38100" dist="38100" dir="2700000" algn="tl">
                    <a:srgbClr val="000000">
                      <a:alpha val="43137"/>
                    </a:srgbClr>
                  </a:outerShdw>
                </a:effectLst>
                <a:cs typeface="Arial" pitchFamily="34" charset="0"/>
              </a:rPr>
              <a:t>Prof. Adm. </a:t>
            </a:r>
            <a:r>
              <a:rPr lang="pt-BR" sz="2000" b="1" i="1" kern="0" dirty="0">
                <a:solidFill>
                  <a:srgbClr val="2B4475"/>
                </a:solidFill>
                <a:effectLst>
                  <a:outerShdw blurRad="38100" dist="38100" dir="2700000" algn="tl">
                    <a:srgbClr val="000000">
                      <a:alpha val="43137"/>
                    </a:srgbClr>
                  </a:outerShdw>
                </a:effectLst>
                <a:cs typeface="Arial" pitchFamily="34" charset="0"/>
              </a:rPr>
              <a:t>Msc</a:t>
            </a:r>
            <a:r>
              <a:rPr lang="pt-BR" sz="2000" b="1" kern="0" dirty="0">
                <a:solidFill>
                  <a:srgbClr val="2B4475"/>
                </a:solidFill>
                <a:effectLst>
                  <a:outerShdw blurRad="38100" dist="38100" dir="2700000" algn="tl">
                    <a:srgbClr val="000000">
                      <a:alpha val="43137"/>
                    </a:srgbClr>
                  </a:outerShdw>
                </a:effectLst>
                <a:cs typeface="Arial" pitchFamily="34" charset="0"/>
              </a:rPr>
              <a:t>. Luiz Cláudio Brites Lobato</a:t>
            </a:r>
          </a:p>
        </p:txBody>
      </p:sp>
      <p:pic>
        <p:nvPicPr>
          <p:cNvPr id="13" name="Picture 2" descr="http://servicosweb.cnpq.br/wspessoa/servletrecuperafoto?tipo=1&amp;id=K4755251Z8"/>
          <p:cNvPicPr>
            <a:picLocks noChangeAspect="1" noChangeArrowheads="1"/>
          </p:cNvPicPr>
          <p:nvPr/>
        </p:nvPicPr>
        <p:blipFill>
          <a:blip r:embed="rId5" cstate="print"/>
          <a:srcRect/>
          <a:stretch>
            <a:fillRect/>
          </a:stretch>
        </p:blipFill>
        <p:spPr bwMode="auto">
          <a:xfrm>
            <a:off x="6506963" y="98702"/>
            <a:ext cx="2520950" cy="1836737"/>
          </a:xfrm>
          <a:prstGeom prst="rect">
            <a:avLst/>
          </a:prstGeom>
          <a:noFill/>
          <a:ln w="9525">
            <a:noFill/>
            <a:miter lim="800000"/>
            <a:headEnd/>
            <a:tailEnd/>
          </a:ln>
        </p:spPr>
      </p:pic>
    </p:spTree>
    <p:extLst>
      <p:ext uri="{BB962C8B-B14F-4D97-AF65-F5344CB8AC3E}">
        <p14:creationId xmlns="" xmlns:p14="http://schemas.microsoft.com/office/powerpoint/2010/main" val="2922132776"/>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13" name="Retângulo 12"/>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1642 – Tecnologia dos Transportes de Carga</a:t>
            </a:r>
            <a:endParaRPr lang="pt-BR" sz="2200" b="1" dirty="0">
              <a:solidFill>
                <a:schemeClr val="bg1"/>
              </a:solidFill>
              <a:effectLst>
                <a:outerShdw blurRad="38100" dist="38100" dir="2700000" algn="tl">
                  <a:srgbClr val="000000">
                    <a:alpha val="43137"/>
                  </a:srgbClr>
                </a:outerShdw>
              </a:effectLst>
            </a:endParaRPr>
          </a:p>
        </p:txBody>
      </p:sp>
      <p:grpSp>
        <p:nvGrpSpPr>
          <p:cNvPr id="2" name="Grupo 16"/>
          <p:cNvGrpSpPr/>
          <p:nvPr/>
        </p:nvGrpSpPr>
        <p:grpSpPr>
          <a:xfrm>
            <a:off x="7020272" y="744181"/>
            <a:ext cx="2123728" cy="812611"/>
            <a:chOff x="6876256" y="744181"/>
            <a:chExt cx="2267744" cy="860416"/>
          </a:xfrm>
        </p:grpSpPr>
        <p:pic>
          <p:nvPicPr>
            <p:cNvPr id="18" name="Picture 2" descr="Resultado de imagem para sistemas de transporte"/>
            <p:cNvPicPr>
              <a:picLocks noChangeAspect="1" noChangeArrowheads="1"/>
            </p:cNvPicPr>
            <p:nvPr/>
          </p:nvPicPr>
          <p:blipFill>
            <a:blip r:embed="rId2" cstate="print"/>
            <a:srcRect/>
            <a:stretch>
              <a:fillRect/>
            </a:stretch>
          </p:blipFill>
          <p:spPr bwMode="auto">
            <a:xfrm flipH="1">
              <a:off x="7956376" y="744181"/>
              <a:ext cx="1187624" cy="849146"/>
            </a:xfrm>
            <a:prstGeom prst="rect">
              <a:avLst/>
            </a:prstGeom>
            <a:noFill/>
          </p:spPr>
        </p:pic>
        <p:pic>
          <p:nvPicPr>
            <p:cNvPr id="19" name="Picture 2" descr="Resultado de imagem para sistemas de transporte"/>
            <p:cNvPicPr>
              <a:picLocks noChangeAspect="1" noChangeArrowheads="1"/>
            </p:cNvPicPr>
            <p:nvPr/>
          </p:nvPicPr>
          <p:blipFill>
            <a:blip r:embed="rId3" cstate="print"/>
            <a:srcRect/>
            <a:stretch>
              <a:fillRect/>
            </a:stretch>
          </p:blipFill>
          <p:spPr bwMode="auto">
            <a:xfrm>
              <a:off x="6876256" y="755451"/>
              <a:ext cx="1152128" cy="849146"/>
            </a:xfrm>
            <a:prstGeom prst="rect">
              <a:avLst/>
            </a:prstGeom>
            <a:noFill/>
          </p:spPr>
        </p:pic>
      </p:grpSp>
      <p:sp>
        <p:nvSpPr>
          <p:cNvPr id="15" name="CaixaDeTexto 14"/>
          <p:cNvSpPr txBox="1"/>
          <p:nvPr/>
        </p:nvSpPr>
        <p:spPr>
          <a:xfrm>
            <a:off x="35496" y="359081"/>
            <a:ext cx="6049963" cy="707886"/>
          </a:xfrm>
          <a:prstGeom prst="rect">
            <a:avLst/>
          </a:prstGeom>
          <a:noFill/>
        </p:spPr>
        <p:txBody>
          <a:bodyPr>
            <a:spAutoFit/>
          </a:bodyPr>
          <a:lstStyle/>
          <a:p>
            <a:r>
              <a:rPr lang="pt-BR" sz="2000" b="1" dirty="0">
                <a:solidFill>
                  <a:schemeClr val="bg1"/>
                </a:solidFill>
                <a:latin typeface="+mj-lt"/>
                <a:cs typeface="Arial" pitchFamily="34" charset="0"/>
              </a:rPr>
              <a:t> </a:t>
            </a:r>
            <a:r>
              <a:rPr lang="pt-BR" sz="2000" b="1" dirty="0" smtClean="0">
                <a:solidFill>
                  <a:schemeClr val="bg1"/>
                </a:solidFill>
                <a:cs typeface="Arial" pitchFamily="34" charset="0"/>
              </a:rPr>
              <a:t> </a:t>
            </a:r>
            <a:r>
              <a:rPr lang="pt-BR" sz="2000" b="1" dirty="0" smtClean="0">
                <a:solidFill>
                  <a:schemeClr val="bg1"/>
                </a:solidFill>
              </a:rPr>
              <a:t>Modais de Transporte e Intermodalidade: 	Características e Avaliação de Desempenho</a:t>
            </a:r>
            <a:endParaRPr lang="pt-BR" sz="2000" b="1" dirty="0" smtClean="0">
              <a:solidFill>
                <a:schemeClr val="bg1"/>
              </a:solidFill>
              <a:effectLst>
                <a:outerShdw blurRad="38100" dist="38100" dir="2700000" algn="tl">
                  <a:srgbClr val="000000">
                    <a:alpha val="43137"/>
                  </a:srgbClr>
                </a:outerShdw>
              </a:effectLst>
            </a:endParaRPr>
          </a:p>
        </p:txBody>
      </p:sp>
      <p:sp>
        <p:nvSpPr>
          <p:cNvPr id="10" name="Retângulo 9"/>
          <p:cNvSpPr/>
          <p:nvPr/>
        </p:nvSpPr>
        <p:spPr>
          <a:xfrm>
            <a:off x="251520" y="1124744"/>
            <a:ext cx="2963158" cy="461665"/>
          </a:xfrm>
          <a:prstGeom prst="rect">
            <a:avLst/>
          </a:prstGeom>
        </p:spPr>
        <p:txBody>
          <a:bodyPr wrap="square">
            <a:spAutoFit/>
          </a:bodyPr>
          <a:lstStyle/>
          <a:p>
            <a:r>
              <a:rPr lang="pt-BR" sz="2400" b="1" dirty="0" smtClean="0">
                <a:solidFill>
                  <a:schemeClr val="accent3">
                    <a:lumMod val="50000"/>
                  </a:schemeClr>
                </a:solidFill>
              </a:rPr>
              <a:t>2.6 Modal Dutoviário</a:t>
            </a:r>
          </a:p>
        </p:txBody>
      </p:sp>
      <p:sp>
        <p:nvSpPr>
          <p:cNvPr id="11" name="Retângulo 10"/>
          <p:cNvSpPr/>
          <p:nvPr/>
        </p:nvSpPr>
        <p:spPr>
          <a:xfrm>
            <a:off x="214282" y="1620742"/>
            <a:ext cx="8715436" cy="3139321"/>
          </a:xfrm>
          <a:prstGeom prst="rect">
            <a:avLst/>
          </a:prstGeom>
        </p:spPr>
        <p:txBody>
          <a:bodyPr wrap="square">
            <a:spAutoFit/>
          </a:bodyPr>
          <a:lstStyle/>
          <a:p>
            <a:pPr algn="just"/>
            <a:r>
              <a:rPr lang="pt-BR" dirty="0" smtClean="0"/>
              <a:t>O transporte dutoviário pode ser divido principalmente em: </a:t>
            </a:r>
          </a:p>
          <a:p>
            <a:pPr marL="400050" indent="-400050" algn="just">
              <a:buAutoNum type="romanLcParenBoth"/>
            </a:pPr>
            <a:r>
              <a:rPr lang="pt-BR" dirty="0" smtClean="0"/>
              <a:t>oleodutos, usados para petróleo e seus derivados como gasolina, óleo combustível e gás liquefeito; </a:t>
            </a:r>
          </a:p>
          <a:p>
            <a:pPr marL="400050" indent="-400050" algn="just">
              <a:buAutoNum type="romanLcParenBoth"/>
            </a:pPr>
            <a:r>
              <a:rPr lang="pt-BR" dirty="0" smtClean="0"/>
              <a:t>gasodutos, usados principalmente para o gás natural, como no caso do gasoduto Brasil-Bolívia, com 3.150 km de extensão;</a:t>
            </a:r>
          </a:p>
          <a:p>
            <a:pPr marL="400050" indent="-400050" algn="just">
              <a:buAutoNum type="romanLcParenBoth"/>
            </a:pPr>
            <a:r>
              <a:rPr lang="pt-BR" dirty="0" err="1" smtClean="0"/>
              <a:t>Minerodutos</a:t>
            </a:r>
            <a:r>
              <a:rPr lang="pt-BR" dirty="0" smtClean="0"/>
              <a:t>, para mover materiais como minério de ferro, bauxita, </a:t>
            </a:r>
            <a:r>
              <a:rPr lang="pt-BR" dirty="0" err="1" smtClean="0"/>
              <a:t>salgema</a:t>
            </a:r>
            <a:r>
              <a:rPr lang="pt-BR" dirty="0" smtClean="0"/>
              <a:t> e concentrado </a:t>
            </a:r>
            <a:r>
              <a:rPr lang="pt-BR" dirty="0" err="1" smtClean="0"/>
              <a:t>fostático</a:t>
            </a:r>
            <a:r>
              <a:rPr lang="pt-BR" dirty="0" smtClean="0"/>
              <a:t>.</a:t>
            </a:r>
          </a:p>
          <a:p>
            <a:pPr marL="400050" indent="-400050" algn="just"/>
            <a:endParaRPr lang="pt-BR" dirty="0" smtClean="0"/>
          </a:p>
          <a:p>
            <a:pPr marL="400050" indent="-400050" algn="just"/>
            <a:r>
              <a:rPr lang="pt-BR" dirty="0" smtClean="0"/>
              <a:t> 	Além do material a ser transportado, a </a:t>
            </a:r>
            <a:r>
              <a:rPr lang="pt-BR" dirty="0" err="1" smtClean="0"/>
              <a:t>infraestrutura</a:t>
            </a:r>
            <a:r>
              <a:rPr lang="pt-BR" dirty="0" smtClean="0"/>
              <a:t> </a:t>
            </a:r>
            <a:r>
              <a:rPr lang="pt-BR" dirty="0" err="1" smtClean="0"/>
              <a:t>dutoviária</a:t>
            </a:r>
            <a:r>
              <a:rPr lang="pt-BR" dirty="0" smtClean="0"/>
              <a:t> se diferencia também por localização (submarino, enterrado, aéreo); rigidez ou flexibilidade do duto e temperatura de operação. A tabela abaixo exibe a estrutura de dutos no Brasil.</a:t>
            </a:r>
            <a:endParaRPr lang="pt-BR" dirty="0"/>
          </a:p>
        </p:txBody>
      </p:sp>
      <p:pic>
        <p:nvPicPr>
          <p:cNvPr id="12290" name="Picture 2"/>
          <p:cNvPicPr>
            <a:picLocks noChangeAspect="1" noChangeArrowheads="1"/>
          </p:cNvPicPr>
          <p:nvPr/>
        </p:nvPicPr>
        <p:blipFill>
          <a:blip r:embed="rId4" cstate="print"/>
          <a:srcRect/>
          <a:stretch>
            <a:fillRect/>
          </a:stretch>
        </p:blipFill>
        <p:spPr bwMode="auto">
          <a:xfrm>
            <a:off x="285720" y="4786322"/>
            <a:ext cx="8572560" cy="1785950"/>
          </a:xfrm>
          <a:prstGeom prst="rect">
            <a:avLst/>
          </a:prstGeom>
          <a:noFill/>
          <a:ln w="28575">
            <a:solidFill>
              <a:schemeClr val="tx2"/>
            </a:solidFill>
            <a:miter lim="800000"/>
            <a:headEnd/>
            <a:tailEnd/>
          </a:ln>
          <a:effectLst/>
        </p:spPr>
      </p:pic>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13" name="Retângulo 12"/>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1642 – Tecnologia dos Transportes de Carga</a:t>
            </a:r>
            <a:endParaRPr lang="pt-BR" sz="2200" b="1" dirty="0">
              <a:solidFill>
                <a:schemeClr val="bg1"/>
              </a:solidFill>
              <a:effectLst>
                <a:outerShdw blurRad="38100" dist="38100" dir="2700000" algn="tl">
                  <a:srgbClr val="000000">
                    <a:alpha val="43137"/>
                  </a:srgbClr>
                </a:outerShdw>
              </a:effectLst>
            </a:endParaRPr>
          </a:p>
        </p:txBody>
      </p:sp>
      <p:grpSp>
        <p:nvGrpSpPr>
          <p:cNvPr id="2" name="Grupo 16"/>
          <p:cNvGrpSpPr/>
          <p:nvPr/>
        </p:nvGrpSpPr>
        <p:grpSpPr>
          <a:xfrm>
            <a:off x="7020272" y="744181"/>
            <a:ext cx="2123728" cy="812611"/>
            <a:chOff x="6876256" y="744181"/>
            <a:chExt cx="2267744" cy="860416"/>
          </a:xfrm>
        </p:grpSpPr>
        <p:pic>
          <p:nvPicPr>
            <p:cNvPr id="18" name="Picture 2" descr="Resultado de imagem para sistemas de transporte"/>
            <p:cNvPicPr>
              <a:picLocks noChangeAspect="1" noChangeArrowheads="1"/>
            </p:cNvPicPr>
            <p:nvPr/>
          </p:nvPicPr>
          <p:blipFill>
            <a:blip r:embed="rId2" cstate="print"/>
            <a:srcRect/>
            <a:stretch>
              <a:fillRect/>
            </a:stretch>
          </p:blipFill>
          <p:spPr bwMode="auto">
            <a:xfrm flipH="1">
              <a:off x="7956376" y="744181"/>
              <a:ext cx="1187624" cy="849146"/>
            </a:xfrm>
            <a:prstGeom prst="rect">
              <a:avLst/>
            </a:prstGeom>
            <a:noFill/>
          </p:spPr>
        </p:pic>
        <p:pic>
          <p:nvPicPr>
            <p:cNvPr id="19" name="Picture 2" descr="Resultado de imagem para sistemas de transporte"/>
            <p:cNvPicPr>
              <a:picLocks noChangeAspect="1" noChangeArrowheads="1"/>
            </p:cNvPicPr>
            <p:nvPr/>
          </p:nvPicPr>
          <p:blipFill>
            <a:blip r:embed="rId3" cstate="print"/>
            <a:srcRect/>
            <a:stretch>
              <a:fillRect/>
            </a:stretch>
          </p:blipFill>
          <p:spPr bwMode="auto">
            <a:xfrm>
              <a:off x="6876256" y="755451"/>
              <a:ext cx="1152128" cy="849146"/>
            </a:xfrm>
            <a:prstGeom prst="rect">
              <a:avLst/>
            </a:prstGeom>
            <a:noFill/>
          </p:spPr>
        </p:pic>
      </p:grpSp>
      <p:sp>
        <p:nvSpPr>
          <p:cNvPr id="15" name="CaixaDeTexto 14"/>
          <p:cNvSpPr txBox="1"/>
          <p:nvPr/>
        </p:nvSpPr>
        <p:spPr>
          <a:xfrm>
            <a:off x="35496" y="359081"/>
            <a:ext cx="6049963" cy="707886"/>
          </a:xfrm>
          <a:prstGeom prst="rect">
            <a:avLst/>
          </a:prstGeom>
          <a:noFill/>
        </p:spPr>
        <p:txBody>
          <a:bodyPr>
            <a:spAutoFit/>
          </a:bodyPr>
          <a:lstStyle/>
          <a:p>
            <a:r>
              <a:rPr lang="pt-BR" sz="2000" b="1" dirty="0">
                <a:solidFill>
                  <a:schemeClr val="bg1"/>
                </a:solidFill>
                <a:latin typeface="+mj-lt"/>
                <a:cs typeface="Arial" pitchFamily="34" charset="0"/>
              </a:rPr>
              <a:t> </a:t>
            </a:r>
            <a:r>
              <a:rPr lang="pt-BR" sz="2000" b="1" dirty="0" smtClean="0">
                <a:solidFill>
                  <a:schemeClr val="bg1"/>
                </a:solidFill>
                <a:cs typeface="Arial" pitchFamily="34" charset="0"/>
              </a:rPr>
              <a:t> </a:t>
            </a:r>
            <a:r>
              <a:rPr lang="pt-BR" sz="2000" b="1" dirty="0" smtClean="0">
                <a:solidFill>
                  <a:schemeClr val="bg1"/>
                </a:solidFill>
              </a:rPr>
              <a:t>Modais de Transporte e Intermodalidade: 	Características e Avaliação de Desempenho</a:t>
            </a:r>
            <a:endParaRPr lang="pt-BR" sz="2000" b="1" dirty="0" smtClean="0">
              <a:solidFill>
                <a:schemeClr val="bg1"/>
              </a:solidFill>
              <a:effectLst>
                <a:outerShdw blurRad="38100" dist="38100" dir="2700000" algn="tl">
                  <a:srgbClr val="000000">
                    <a:alpha val="43137"/>
                  </a:srgbClr>
                </a:outerShdw>
              </a:effectLst>
            </a:endParaRPr>
          </a:p>
        </p:txBody>
      </p:sp>
      <p:sp>
        <p:nvSpPr>
          <p:cNvPr id="10" name="Retângulo 9"/>
          <p:cNvSpPr/>
          <p:nvPr/>
        </p:nvSpPr>
        <p:spPr>
          <a:xfrm>
            <a:off x="251520" y="1124744"/>
            <a:ext cx="2963158" cy="461665"/>
          </a:xfrm>
          <a:prstGeom prst="rect">
            <a:avLst/>
          </a:prstGeom>
        </p:spPr>
        <p:txBody>
          <a:bodyPr wrap="square">
            <a:spAutoFit/>
          </a:bodyPr>
          <a:lstStyle/>
          <a:p>
            <a:r>
              <a:rPr lang="pt-BR" sz="2400" b="1" dirty="0" smtClean="0">
                <a:solidFill>
                  <a:schemeClr val="accent3">
                    <a:lumMod val="50000"/>
                  </a:schemeClr>
                </a:solidFill>
              </a:rPr>
              <a:t>2.6 Modal Dutoviário</a:t>
            </a:r>
          </a:p>
        </p:txBody>
      </p:sp>
      <p:sp>
        <p:nvSpPr>
          <p:cNvPr id="11" name="Retângulo 10"/>
          <p:cNvSpPr/>
          <p:nvPr/>
        </p:nvSpPr>
        <p:spPr>
          <a:xfrm>
            <a:off x="107504" y="1484784"/>
            <a:ext cx="6408712" cy="2308324"/>
          </a:xfrm>
          <a:prstGeom prst="rect">
            <a:avLst/>
          </a:prstGeom>
        </p:spPr>
        <p:txBody>
          <a:bodyPr wrap="square">
            <a:spAutoFit/>
          </a:bodyPr>
          <a:lstStyle/>
          <a:p>
            <a:pPr algn="just"/>
            <a:r>
              <a:rPr lang="pt-BR" dirty="0" smtClean="0"/>
              <a:t>Em termos de princípios operacionais, o modal dutoviário se caracteriza por oferecer uma via direta e disponibilidade quase constante para transporte. A construção de dutos requer grandes investimentos relativos a estações e capacidade de bombeamento, entretanto, estando a linha de dutos pronta, os custos variáveis para usá-la são pequenos quando se compara a outros modais. A tabela abaixo expõe as principais vantagens e desvantagens desse modal.</a:t>
            </a:r>
            <a:endParaRPr lang="pt-BR" dirty="0"/>
          </a:p>
        </p:txBody>
      </p:sp>
      <p:pic>
        <p:nvPicPr>
          <p:cNvPr id="1027" name="Picture 3"/>
          <p:cNvPicPr>
            <a:picLocks noChangeAspect="1" noChangeArrowheads="1"/>
          </p:cNvPicPr>
          <p:nvPr/>
        </p:nvPicPr>
        <p:blipFill>
          <a:blip r:embed="rId4" cstate="print"/>
          <a:srcRect/>
          <a:stretch>
            <a:fillRect/>
          </a:stretch>
        </p:blipFill>
        <p:spPr bwMode="auto">
          <a:xfrm>
            <a:off x="107504" y="3861048"/>
            <a:ext cx="6372225" cy="2752725"/>
          </a:xfrm>
          <a:prstGeom prst="rect">
            <a:avLst/>
          </a:prstGeom>
          <a:noFill/>
          <a:ln w="19050">
            <a:solidFill>
              <a:schemeClr val="tx2"/>
            </a:solid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6732240" y="1628800"/>
            <a:ext cx="2245990" cy="2448272"/>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6732240" y="4168994"/>
            <a:ext cx="2256656" cy="2428358"/>
          </a:xfrm>
          <a:prstGeom prst="rect">
            <a:avLst/>
          </a:prstGeom>
          <a:noFill/>
          <a:ln w="9525">
            <a:noFill/>
            <a:miter lim="800000"/>
            <a:headEnd/>
            <a:tailEnd/>
          </a:ln>
        </p:spPr>
      </p:pic>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13" name="Retângulo 12"/>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1642 – Tecnologia dos Transportes de Carga</a:t>
            </a:r>
            <a:endParaRPr lang="pt-BR" sz="2200" b="1" dirty="0">
              <a:solidFill>
                <a:schemeClr val="bg1"/>
              </a:solidFill>
              <a:effectLst>
                <a:outerShdw blurRad="38100" dist="38100" dir="2700000" algn="tl">
                  <a:srgbClr val="000000">
                    <a:alpha val="43137"/>
                  </a:srgbClr>
                </a:outerShdw>
              </a:effectLst>
            </a:endParaRPr>
          </a:p>
        </p:txBody>
      </p:sp>
      <p:grpSp>
        <p:nvGrpSpPr>
          <p:cNvPr id="2" name="Grupo 16"/>
          <p:cNvGrpSpPr/>
          <p:nvPr/>
        </p:nvGrpSpPr>
        <p:grpSpPr>
          <a:xfrm>
            <a:off x="7020272" y="744181"/>
            <a:ext cx="2123728" cy="812611"/>
            <a:chOff x="6876256" y="744181"/>
            <a:chExt cx="2267744" cy="860416"/>
          </a:xfrm>
        </p:grpSpPr>
        <p:pic>
          <p:nvPicPr>
            <p:cNvPr id="18" name="Picture 2" descr="Resultado de imagem para sistemas de transporte"/>
            <p:cNvPicPr>
              <a:picLocks noChangeAspect="1" noChangeArrowheads="1"/>
            </p:cNvPicPr>
            <p:nvPr/>
          </p:nvPicPr>
          <p:blipFill>
            <a:blip r:embed="rId2" cstate="print"/>
            <a:srcRect/>
            <a:stretch>
              <a:fillRect/>
            </a:stretch>
          </p:blipFill>
          <p:spPr bwMode="auto">
            <a:xfrm flipH="1">
              <a:off x="7956376" y="744181"/>
              <a:ext cx="1187624" cy="849146"/>
            </a:xfrm>
            <a:prstGeom prst="rect">
              <a:avLst/>
            </a:prstGeom>
            <a:noFill/>
          </p:spPr>
        </p:pic>
        <p:pic>
          <p:nvPicPr>
            <p:cNvPr id="19" name="Picture 2" descr="Resultado de imagem para sistemas de transporte"/>
            <p:cNvPicPr>
              <a:picLocks noChangeAspect="1" noChangeArrowheads="1"/>
            </p:cNvPicPr>
            <p:nvPr/>
          </p:nvPicPr>
          <p:blipFill>
            <a:blip r:embed="rId3" cstate="print"/>
            <a:srcRect/>
            <a:stretch>
              <a:fillRect/>
            </a:stretch>
          </p:blipFill>
          <p:spPr bwMode="auto">
            <a:xfrm>
              <a:off x="6876256" y="755451"/>
              <a:ext cx="1152128" cy="849146"/>
            </a:xfrm>
            <a:prstGeom prst="rect">
              <a:avLst/>
            </a:prstGeom>
            <a:noFill/>
          </p:spPr>
        </p:pic>
      </p:grpSp>
      <p:sp>
        <p:nvSpPr>
          <p:cNvPr id="15" name="CaixaDeTexto 14"/>
          <p:cNvSpPr txBox="1"/>
          <p:nvPr/>
        </p:nvSpPr>
        <p:spPr>
          <a:xfrm>
            <a:off x="35496" y="359081"/>
            <a:ext cx="6049963" cy="707886"/>
          </a:xfrm>
          <a:prstGeom prst="rect">
            <a:avLst/>
          </a:prstGeom>
          <a:noFill/>
        </p:spPr>
        <p:txBody>
          <a:bodyPr>
            <a:spAutoFit/>
          </a:bodyPr>
          <a:lstStyle/>
          <a:p>
            <a:r>
              <a:rPr lang="pt-BR" sz="2000" b="1" dirty="0">
                <a:solidFill>
                  <a:schemeClr val="bg1"/>
                </a:solidFill>
                <a:latin typeface="+mj-lt"/>
                <a:cs typeface="Arial" pitchFamily="34" charset="0"/>
              </a:rPr>
              <a:t> </a:t>
            </a:r>
            <a:r>
              <a:rPr lang="pt-BR" sz="2000" b="1" dirty="0" smtClean="0">
                <a:solidFill>
                  <a:schemeClr val="bg1"/>
                </a:solidFill>
                <a:cs typeface="Arial" pitchFamily="34" charset="0"/>
              </a:rPr>
              <a:t> </a:t>
            </a:r>
            <a:r>
              <a:rPr lang="pt-BR" sz="2000" b="1" dirty="0" smtClean="0">
                <a:solidFill>
                  <a:schemeClr val="bg1"/>
                </a:solidFill>
              </a:rPr>
              <a:t>Modais de Transporte e Intermodalidade: 	Características e Avaliação de Desempenho</a:t>
            </a:r>
            <a:endParaRPr lang="pt-BR" sz="2000" b="1" dirty="0" smtClean="0">
              <a:solidFill>
                <a:schemeClr val="bg1"/>
              </a:solidFill>
              <a:effectLst>
                <a:outerShdw blurRad="38100" dist="38100" dir="2700000" algn="tl">
                  <a:srgbClr val="000000">
                    <a:alpha val="43137"/>
                  </a:srgbClr>
                </a:outerShdw>
              </a:effectLst>
            </a:endParaRPr>
          </a:p>
        </p:txBody>
      </p:sp>
      <p:sp>
        <p:nvSpPr>
          <p:cNvPr id="10" name="Retângulo 9"/>
          <p:cNvSpPr/>
          <p:nvPr/>
        </p:nvSpPr>
        <p:spPr>
          <a:xfrm>
            <a:off x="-32" y="1124744"/>
            <a:ext cx="7106562" cy="446276"/>
          </a:xfrm>
          <a:prstGeom prst="rect">
            <a:avLst/>
          </a:prstGeom>
        </p:spPr>
        <p:txBody>
          <a:bodyPr wrap="square">
            <a:spAutoFit/>
          </a:bodyPr>
          <a:lstStyle/>
          <a:p>
            <a:r>
              <a:rPr lang="pt-BR" sz="2300" b="1" dirty="0" smtClean="0">
                <a:solidFill>
                  <a:srgbClr val="C00000"/>
                </a:solidFill>
              </a:rPr>
              <a:t>2.7 Análise de Desempenho dos Sistemas de Transporte</a:t>
            </a:r>
          </a:p>
        </p:txBody>
      </p:sp>
      <p:sp>
        <p:nvSpPr>
          <p:cNvPr id="11" name="Retângulo 10"/>
          <p:cNvSpPr/>
          <p:nvPr/>
        </p:nvSpPr>
        <p:spPr>
          <a:xfrm>
            <a:off x="214282" y="1643050"/>
            <a:ext cx="8715436" cy="5078313"/>
          </a:xfrm>
          <a:prstGeom prst="rect">
            <a:avLst/>
          </a:prstGeom>
        </p:spPr>
        <p:txBody>
          <a:bodyPr wrap="square">
            <a:spAutoFit/>
          </a:bodyPr>
          <a:lstStyle/>
          <a:p>
            <a:pPr algn="just"/>
            <a:r>
              <a:rPr lang="pt-BR" dirty="0" smtClean="0"/>
              <a:t>Até o momento, foram vistas as características de cada modal de transporte, além de ter sido apresentados alguns ponto críticos de comparação, como custo. Aqui, vamos formalizar essa análise usando cinco fatores de avaliação de desempenho, tal como definidos a seguir (FLEURY </a:t>
            </a:r>
            <a:r>
              <a:rPr lang="pt-BR" dirty="0" err="1" smtClean="0"/>
              <a:t>et</a:t>
            </a:r>
            <a:r>
              <a:rPr lang="pt-BR" dirty="0" smtClean="0"/>
              <a:t> al., 2002):</a:t>
            </a:r>
          </a:p>
          <a:p>
            <a:pPr algn="just"/>
            <a:endParaRPr lang="pt-BR" dirty="0" smtClean="0"/>
          </a:p>
          <a:p>
            <a:pPr algn="just">
              <a:lnSpc>
                <a:spcPct val="150000"/>
              </a:lnSpc>
              <a:buFont typeface="Wingdings" pitchFamily="2" charset="2"/>
              <a:buChar char="ü"/>
            </a:pPr>
            <a:r>
              <a:rPr lang="pt-BR" b="1" dirty="0" smtClean="0"/>
              <a:t>Velocidade: distância percorrida por unidade de tempo.</a:t>
            </a:r>
          </a:p>
          <a:p>
            <a:pPr algn="just">
              <a:lnSpc>
                <a:spcPct val="150000"/>
              </a:lnSpc>
              <a:buFont typeface="Wingdings" pitchFamily="2" charset="2"/>
              <a:buChar char="ü"/>
            </a:pPr>
            <a:r>
              <a:rPr lang="pt-BR" b="1" dirty="0" smtClean="0"/>
              <a:t>Disponibilidade: oportunidade de uso do modal pelo mesmo estar no local presente de forma operacional.</a:t>
            </a:r>
          </a:p>
          <a:p>
            <a:pPr algn="just">
              <a:lnSpc>
                <a:spcPct val="150000"/>
              </a:lnSpc>
              <a:buFont typeface="Wingdings" pitchFamily="2" charset="2"/>
              <a:buChar char="ü"/>
            </a:pPr>
            <a:r>
              <a:rPr lang="pt-BR" b="1" dirty="0" smtClean="0"/>
              <a:t>Confiabilidade: probabilidade de não haver mudanças nos cronogramas previamente estabelecidos, como também não haver avarias ou roubos.</a:t>
            </a:r>
          </a:p>
          <a:p>
            <a:pPr algn="just">
              <a:lnSpc>
                <a:spcPct val="150000"/>
              </a:lnSpc>
              <a:buFont typeface="Wingdings" pitchFamily="2" charset="2"/>
              <a:buChar char="ü"/>
            </a:pPr>
            <a:r>
              <a:rPr lang="pt-BR" b="1" dirty="0" smtClean="0"/>
              <a:t>Capacidade: carga admitida em cada transporte.</a:t>
            </a:r>
          </a:p>
          <a:p>
            <a:pPr algn="just">
              <a:lnSpc>
                <a:spcPct val="150000"/>
              </a:lnSpc>
              <a:buFont typeface="Wingdings" pitchFamily="2" charset="2"/>
              <a:buChar char="ü"/>
            </a:pPr>
            <a:r>
              <a:rPr lang="pt-BR" b="1" dirty="0" smtClean="0"/>
              <a:t>Freqüência: número de carregamentos que podem ser programados em determinada unidade de tempo.</a:t>
            </a:r>
          </a:p>
          <a:p>
            <a:pPr algn="just"/>
            <a:endParaRPr lang="pt-BR" dirty="0" smtClean="0"/>
          </a:p>
        </p:txBody>
      </p:sp>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13" name="Retângulo 12"/>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1642 – Tecnologia dos Transportes de Carga</a:t>
            </a:r>
            <a:endParaRPr lang="pt-BR" sz="2200" b="1" dirty="0">
              <a:solidFill>
                <a:schemeClr val="bg1"/>
              </a:solidFill>
              <a:effectLst>
                <a:outerShdw blurRad="38100" dist="38100" dir="2700000" algn="tl">
                  <a:srgbClr val="000000">
                    <a:alpha val="43137"/>
                  </a:srgbClr>
                </a:outerShdw>
              </a:effectLst>
            </a:endParaRPr>
          </a:p>
        </p:txBody>
      </p:sp>
      <p:grpSp>
        <p:nvGrpSpPr>
          <p:cNvPr id="2" name="Grupo 16"/>
          <p:cNvGrpSpPr/>
          <p:nvPr/>
        </p:nvGrpSpPr>
        <p:grpSpPr>
          <a:xfrm>
            <a:off x="7020272" y="744181"/>
            <a:ext cx="2123728" cy="812611"/>
            <a:chOff x="6876256" y="744181"/>
            <a:chExt cx="2267744" cy="860416"/>
          </a:xfrm>
        </p:grpSpPr>
        <p:pic>
          <p:nvPicPr>
            <p:cNvPr id="18" name="Picture 2" descr="Resultado de imagem para sistemas de transporte"/>
            <p:cNvPicPr>
              <a:picLocks noChangeAspect="1" noChangeArrowheads="1"/>
            </p:cNvPicPr>
            <p:nvPr/>
          </p:nvPicPr>
          <p:blipFill>
            <a:blip r:embed="rId2" cstate="print"/>
            <a:srcRect/>
            <a:stretch>
              <a:fillRect/>
            </a:stretch>
          </p:blipFill>
          <p:spPr bwMode="auto">
            <a:xfrm flipH="1">
              <a:off x="7956376" y="744181"/>
              <a:ext cx="1187624" cy="849146"/>
            </a:xfrm>
            <a:prstGeom prst="rect">
              <a:avLst/>
            </a:prstGeom>
            <a:noFill/>
          </p:spPr>
        </p:pic>
        <p:pic>
          <p:nvPicPr>
            <p:cNvPr id="19" name="Picture 2" descr="Resultado de imagem para sistemas de transporte"/>
            <p:cNvPicPr>
              <a:picLocks noChangeAspect="1" noChangeArrowheads="1"/>
            </p:cNvPicPr>
            <p:nvPr/>
          </p:nvPicPr>
          <p:blipFill>
            <a:blip r:embed="rId3" cstate="print"/>
            <a:srcRect/>
            <a:stretch>
              <a:fillRect/>
            </a:stretch>
          </p:blipFill>
          <p:spPr bwMode="auto">
            <a:xfrm>
              <a:off x="6876256" y="755451"/>
              <a:ext cx="1152128" cy="849146"/>
            </a:xfrm>
            <a:prstGeom prst="rect">
              <a:avLst/>
            </a:prstGeom>
            <a:noFill/>
          </p:spPr>
        </p:pic>
      </p:grpSp>
      <p:sp>
        <p:nvSpPr>
          <p:cNvPr id="15" name="CaixaDeTexto 14"/>
          <p:cNvSpPr txBox="1"/>
          <p:nvPr/>
        </p:nvSpPr>
        <p:spPr>
          <a:xfrm>
            <a:off x="35496" y="359081"/>
            <a:ext cx="6049963" cy="707886"/>
          </a:xfrm>
          <a:prstGeom prst="rect">
            <a:avLst/>
          </a:prstGeom>
          <a:noFill/>
        </p:spPr>
        <p:txBody>
          <a:bodyPr>
            <a:spAutoFit/>
          </a:bodyPr>
          <a:lstStyle/>
          <a:p>
            <a:r>
              <a:rPr lang="pt-BR" sz="2000" b="1" dirty="0">
                <a:solidFill>
                  <a:schemeClr val="bg1"/>
                </a:solidFill>
                <a:latin typeface="+mj-lt"/>
                <a:cs typeface="Arial" pitchFamily="34" charset="0"/>
              </a:rPr>
              <a:t> </a:t>
            </a:r>
            <a:r>
              <a:rPr lang="pt-BR" sz="2000" b="1" dirty="0" smtClean="0">
                <a:solidFill>
                  <a:schemeClr val="bg1"/>
                </a:solidFill>
                <a:cs typeface="Arial" pitchFamily="34" charset="0"/>
              </a:rPr>
              <a:t> </a:t>
            </a:r>
            <a:r>
              <a:rPr lang="pt-BR" sz="2000" b="1" dirty="0" smtClean="0">
                <a:solidFill>
                  <a:schemeClr val="bg1"/>
                </a:solidFill>
              </a:rPr>
              <a:t>Modais de Transporte e Intermodalidade: 	Características e Avaliação de Desempenho</a:t>
            </a:r>
            <a:endParaRPr lang="pt-BR" sz="2000" b="1" dirty="0" smtClean="0">
              <a:solidFill>
                <a:schemeClr val="bg1"/>
              </a:solidFill>
              <a:effectLst>
                <a:outerShdw blurRad="38100" dist="38100" dir="2700000" algn="tl">
                  <a:srgbClr val="000000">
                    <a:alpha val="43137"/>
                  </a:srgbClr>
                </a:outerShdw>
              </a:effectLst>
            </a:endParaRPr>
          </a:p>
        </p:txBody>
      </p:sp>
      <p:sp>
        <p:nvSpPr>
          <p:cNvPr id="10" name="Retângulo 9"/>
          <p:cNvSpPr/>
          <p:nvPr/>
        </p:nvSpPr>
        <p:spPr>
          <a:xfrm>
            <a:off x="-32" y="1124744"/>
            <a:ext cx="7106562" cy="446276"/>
          </a:xfrm>
          <a:prstGeom prst="rect">
            <a:avLst/>
          </a:prstGeom>
        </p:spPr>
        <p:txBody>
          <a:bodyPr wrap="square">
            <a:spAutoFit/>
          </a:bodyPr>
          <a:lstStyle/>
          <a:p>
            <a:r>
              <a:rPr lang="pt-BR" sz="2300" b="1" dirty="0" smtClean="0">
                <a:solidFill>
                  <a:srgbClr val="C00000"/>
                </a:solidFill>
              </a:rPr>
              <a:t>2.7 Análise de Desempenho dos Sistemas de Transporte</a:t>
            </a:r>
          </a:p>
        </p:txBody>
      </p:sp>
      <p:sp>
        <p:nvSpPr>
          <p:cNvPr id="11" name="Retângulo 10"/>
          <p:cNvSpPr/>
          <p:nvPr/>
        </p:nvSpPr>
        <p:spPr>
          <a:xfrm>
            <a:off x="214282" y="1582341"/>
            <a:ext cx="8929718" cy="1754326"/>
          </a:xfrm>
          <a:prstGeom prst="rect">
            <a:avLst/>
          </a:prstGeom>
        </p:spPr>
        <p:txBody>
          <a:bodyPr wrap="square">
            <a:spAutoFit/>
          </a:bodyPr>
          <a:lstStyle/>
          <a:p>
            <a:pPr algn="just"/>
            <a:r>
              <a:rPr lang="pt-BR" dirty="0" smtClean="0"/>
              <a:t>Os quadros a seguir organizam os fatores listados acima e alguns outros para comparar os modais. </a:t>
            </a:r>
          </a:p>
          <a:p>
            <a:pPr algn="just"/>
            <a:r>
              <a:rPr lang="pt-BR" dirty="0" smtClean="0"/>
              <a:t>Na tabela 2.1, números menores significam uma posição melhor.</a:t>
            </a:r>
          </a:p>
          <a:p>
            <a:pPr algn="just"/>
            <a:r>
              <a:rPr lang="pt-BR" dirty="0" smtClean="0"/>
              <a:t>Dessa forma, se somarmos os pontos por modal, vemos que o destaque em termos operacionais seria o do rodoviário. Entretanto, deve-se notar que não levamos em consideração o custo. </a:t>
            </a:r>
          </a:p>
        </p:txBody>
      </p:sp>
      <p:sp>
        <p:nvSpPr>
          <p:cNvPr id="12" name="Retângulo 11"/>
          <p:cNvSpPr/>
          <p:nvPr/>
        </p:nvSpPr>
        <p:spPr>
          <a:xfrm>
            <a:off x="214282" y="3416858"/>
            <a:ext cx="8929718" cy="369332"/>
          </a:xfrm>
          <a:prstGeom prst="rect">
            <a:avLst/>
          </a:prstGeom>
        </p:spPr>
        <p:txBody>
          <a:bodyPr wrap="square">
            <a:spAutoFit/>
          </a:bodyPr>
          <a:lstStyle/>
          <a:p>
            <a:r>
              <a:rPr lang="pt-BR" dirty="0" smtClean="0"/>
              <a:t>Tabela 2.1– Características Operacionais dos Modais de Transporte. </a:t>
            </a:r>
            <a:endParaRPr lang="pt-BR" dirty="0"/>
          </a:p>
        </p:txBody>
      </p:sp>
      <p:pic>
        <p:nvPicPr>
          <p:cNvPr id="14338" name="Picture 2"/>
          <p:cNvPicPr>
            <a:picLocks noChangeAspect="1" noChangeArrowheads="1"/>
          </p:cNvPicPr>
          <p:nvPr/>
        </p:nvPicPr>
        <p:blipFill>
          <a:blip r:embed="rId4" cstate="print"/>
          <a:srcRect/>
          <a:stretch>
            <a:fillRect/>
          </a:stretch>
        </p:blipFill>
        <p:spPr bwMode="auto">
          <a:xfrm>
            <a:off x="107504" y="3929066"/>
            <a:ext cx="8929718" cy="2671772"/>
          </a:xfrm>
          <a:prstGeom prst="rect">
            <a:avLst/>
          </a:prstGeom>
          <a:noFill/>
          <a:ln w="28575">
            <a:solidFill>
              <a:schemeClr val="accent3">
                <a:lumMod val="50000"/>
              </a:schemeClr>
            </a:solidFill>
            <a:miter lim="800000"/>
            <a:headEnd/>
            <a:tailEnd/>
          </a:ln>
          <a:effectLst/>
        </p:spPr>
      </p:pic>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13" name="Retângulo 12"/>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1642 – Tecnologia dos Transportes de Carga</a:t>
            </a:r>
            <a:endParaRPr lang="pt-BR" sz="2200" b="1" dirty="0">
              <a:solidFill>
                <a:schemeClr val="bg1"/>
              </a:solidFill>
              <a:effectLst>
                <a:outerShdw blurRad="38100" dist="38100" dir="2700000" algn="tl">
                  <a:srgbClr val="000000">
                    <a:alpha val="43137"/>
                  </a:srgbClr>
                </a:outerShdw>
              </a:effectLst>
            </a:endParaRPr>
          </a:p>
        </p:txBody>
      </p:sp>
      <p:grpSp>
        <p:nvGrpSpPr>
          <p:cNvPr id="2" name="Grupo 16"/>
          <p:cNvGrpSpPr/>
          <p:nvPr/>
        </p:nvGrpSpPr>
        <p:grpSpPr>
          <a:xfrm>
            <a:off x="7020272" y="744181"/>
            <a:ext cx="2123728" cy="812611"/>
            <a:chOff x="6876256" y="744181"/>
            <a:chExt cx="2267744" cy="860416"/>
          </a:xfrm>
        </p:grpSpPr>
        <p:pic>
          <p:nvPicPr>
            <p:cNvPr id="18" name="Picture 2" descr="Resultado de imagem para sistemas de transporte"/>
            <p:cNvPicPr>
              <a:picLocks noChangeAspect="1" noChangeArrowheads="1"/>
            </p:cNvPicPr>
            <p:nvPr/>
          </p:nvPicPr>
          <p:blipFill>
            <a:blip r:embed="rId2" cstate="print"/>
            <a:srcRect/>
            <a:stretch>
              <a:fillRect/>
            </a:stretch>
          </p:blipFill>
          <p:spPr bwMode="auto">
            <a:xfrm flipH="1">
              <a:off x="7956376" y="744181"/>
              <a:ext cx="1187624" cy="849146"/>
            </a:xfrm>
            <a:prstGeom prst="rect">
              <a:avLst/>
            </a:prstGeom>
            <a:noFill/>
          </p:spPr>
        </p:pic>
        <p:pic>
          <p:nvPicPr>
            <p:cNvPr id="19" name="Picture 2" descr="Resultado de imagem para sistemas de transporte"/>
            <p:cNvPicPr>
              <a:picLocks noChangeAspect="1" noChangeArrowheads="1"/>
            </p:cNvPicPr>
            <p:nvPr/>
          </p:nvPicPr>
          <p:blipFill>
            <a:blip r:embed="rId3" cstate="print"/>
            <a:srcRect/>
            <a:stretch>
              <a:fillRect/>
            </a:stretch>
          </p:blipFill>
          <p:spPr bwMode="auto">
            <a:xfrm>
              <a:off x="6876256" y="755451"/>
              <a:ext cx="1152128" cy="849146"/>
            </a:xfrm>
            <a:prstGeom prst="rect">
              <a:avLst/>
            </a:prstGeom>
            <a:noFill/>
          </p:spPr>
        </p:pic>
      </p:grpSp>
      <p:sp>
        <p:nvSpPr>
          <p:cNvPr id="15" name="CaixaDeTexto 14"/>
          <p:cNvSpPr txBox="1"/>
          <p:nvPr/>
        </p:nvSpPr>
        <p:spPr>
          <a:xfrm>
            <a:off x="35496" y="359081"/>
            <a:ext cx="6049963" cy="707886"/>
          </a:xfrm>
          <a:prstGeom prst="rect">
            <a:avLst/>
          </a:prstGeom>
          <a:noFill/>
        </p:spPr>
        <p:txBody>
          <a:bodyPr>
            <a:spAutoFit/>
          </a:bodyPr>
          <a:lstStyle/>
          <a:p>
            <a:r>
              <a:rPr lang="pt-BR" sz="2000" b="1" dirty="0">
                <a:solidFill>
                  <a:schemeClr val="bg1"/>
                </a:solidFill>
                <a:latin typeface="+mj-lt"/>
                <a:cs typeface="Arial" pitchFamily="34" charset="0"/>
              </a:rPr>
              <a:t> </a:t>
            </a:r>
            <a:r>
              <a:rPr lang="pt-BR" sz="2000" b="1" dirty="0" smtClean="0">
                <a:solidFill>
                  <a:schemeClr val="bg1"/>
                </a:solidFill>
                <a:cs typeface="Arial" pitchFamily="34" charset="0"/>
              </a:rPr>
              <a:t> </a:t>
            </a:r>
            <a:r>
              <a:rPr lang="pt-BR" sz="2000" b="1" dirty="0" smtClean="0">
                <a:solidFill>
                  <a:schemeClr val="bg1"/>
                </a:solidFill>
              </a:rPr>
              <a:t>Modais de Transporte e Intermodalidade: 	Características e Avaliação de Desempenho</a:t>
            </a:r>
            <a:endParaRPr lang="pt-BR" sz="2000" b="1" dirty="0" smtClean="0">
              <a:solidFill>
                <a:schemeClr val="bg1"/>
              </a:solidFill>
              <a:effectLst>
                <a:outerShdw blurRad="38100" dist="38100" dir="2700000" algn="tl">
                  <a:srgbClr val="000000">
                    <a:alpha val="43137"/>
                  </a:srgbClr>
                </a:outerShdw>
              </a:effectLst>
            </a:endParaRPr>
          </a:p>
        </p:txBody>
      </p:sp>
      <p:sp>
        <p:nvSpPr>
          <p:cNvPr id="10" name="Retângulo 9"/>
          <p:cNvSpPr/>
          <p:nvPr/>
        </p:nvSpPr>
        <p:spPr>
          <a:xfrm>
            <a:off x="-32" y="1124744"/>
            <a:ext cx="7106562" cy="446276"/>
          </a:xfrm>
          <a:prstGeom prst="rect">
            <a:avLst/>
          </a:prstGeom>
        </p:spPr>
        <p:txBody>
          <a:bodyPr wrap="square">
            <a:spAutoFit/>
          </a:bodyPr>
          <a:lstStyle/>
          <a:p>
            <a:r>
              <a:rPr lang="pt-BR" sz="2300" b="1" dirty="0" smtClean="0">
                <a:solidFill>
                  <a:srgbClr val="C00000"/>
                </a:solidFill>
              </a:rPr>
              <a:t>2.7 Análise de Desempenho dos Sistemas de Transporte</a:t>
            </a:r>
          </a:p>
        </p:txBody>
      </p:sp>
      <p:sp>
        <p:nvSpPr>
          <p:cNvPr id="11" name="Retângulo 10"/>
          <p:cNvSpPr/>
          <p:nvPr/>
        </p:nvSpPr>
        <p:spPr>
          <a:xfrm>
            <a:off x="428596" y="2786058"/>
            <a:ext cx="8001056" cy="369332"/>
          </a:xfrm>
          <a:prstGeom prst="rect">
            <a:avLst/>
          </a:prstGeom>
        </p:spPr>
        <p:txBody>
          <a:bodyPr wrap="square">
            <a:spAutoFit/>
          </a:bodyPr>
          <a:lstStyle/>
          <a:p>
            <a:r>
              <a:rPr lang="pt-BR" dirty="0" smtClean="0"/>
              <a:t>Tabela 2.2 – Características de Capacidade dos Modais de Transporte. </a:t>
            </a:r>
            <a:endParaRPr lang="pt-BR" dirty="0"/>
          </a:p>
        </p:txBody>
      </p:sp>
      <p:pic>
        <p:nvPicPr>
          <p:cNvPr id="15362" name="Picture 2"/>
          <p:cNvPicPr>
            <a:picLocks noChangeAspect="1" noChangeArrowheads="1"/>
          </p:cNvPicPr>
          <p:nvPr/>
        </p:nvPicPr>
        <p:blipFill>
          <a:blip r:embed="rId4" cstate="print"/>
          <a:srcRect/>
          <a:stretch>
            <a:fillRect/>
          </a:stretch>
        </p:blipFill>
        <p:spPr bwMode="auto">
          <a:xfrm>
            <a:off x="214282" y="3357562"/>
            <a:ext cx="8786874" cy="3214710"/>
          </a:xfrm>
          <a:prstGeom prst="rect">
            <a:avLst/>
          </a:prstGeom>
          <a:noFill/>
          <a:ln w="28575">
            <a:solidFill>
              <a:schemeClr val="accent3">
                <a:lumMod val="50000"/>
              </a:schemeClr>
            </a:solidFill>
            <a:miter lim="800000"/>
            <a:headEnd/>
            <a:tailEnd/>
          </a:ln>
          <a:effectLst/>
        </p:spPr>
      </p:pic>
      <p:sp>
        <p:nvSpPr>
          <p:cNvPr id="12" name="Retângulo 11"/>
          <p:cNvSpPr/>
          <p:nvPr/>
        </p:nvSpPr>
        <p:spPr>
          <a:xfrm>
            <a:off x="285720" y="1714488"/>
            <a:ext cx="8643998" cy="923330"/>
          </a:xfrm>
          <a:prstGeom prst="rect">
            <a:avLst/>
          </a:prstGeom>
        </p:spPr>
        <p:txBody>
          <a:bodyPr wrap="square">
            <a:spAutoFit/>
          </a:bodyPr>
          <a:lstStyle/>
          <a:p>
            <a:pPr algn="just"/>
            <a:r>
              <a:rPr lang="pt-BR" dirty="0" smtClean="0"/>
              <a:t>Essa análise é incluída feita na tabela seguinte, 2.2, que destaca características de capacidade. Por esse quadro, vemos que o aquaviário provê um compromisso mais interessante entre custo baixo, massa transportada e alcance.</a:t>
            </a:r>
            <a:endParaRPr lang="pt-BR" dirty="0"/>
          </a:p>
        </p:txBody>
      </p:sp>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13" name="Retângulo 12"/>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1642 – Tecnologia dos Transportes de Carga</a:t>
            </a:r>
            <a:endParaRPr lang="pt-BR" sz="2200" b="1" dirty="0">
              <a:solidFill>
                <a:schemeClr val="bg1"/>
              </a:solidFill>
              <a:effectLst>
                <a:outerShdw blurRad="38100" dist="38100" dir="2700000" algn="tl">
                  <a:srgbClr val="000000">
                    <a:alpha val="43137"/>
                  </a:srgbClr>
                </a:outerShdw>
              </a:effectLst>
            </a:endParaRPr>
          </a:p>
        </p:txBody>
      </p:sp>
      <p:grpSp>
        <p:nvGrpSpPr>
          <p:cNvPr id="2" name="Grupo 16"/>
          <p:cNvGrpSpPr/>
          <p:nvPr/>
        </p:nvGrpSpPr>
        <p:grpSpPr>
          <a:xfrm>
            <a:off x="7020272" y="744181"/>
            <a:ext cx="2123728" cy="812611"/>
            <a:chOff x="6876256" y="744181"/>
            <a:chExt cx="2267744" cy="860416"/>
          </a:xfrm>
        </p:grpSpPr>
        <p:pic>
          <p:nvPicPr>
            <p:cNvPr id="18" name="Picture 2" descr="Resultado de imagem para sistemas de transporte"/>
            <p:cNvPicPr>
              <a:picLocks noChangeAspect="1" noChangeArrowheads="1"/>
            </p:cNvPicPr>
            <p:nvPr/>
          </p:nvPicPr>
          <p:blipFill>
            <a:blip r:embed="rId2" cstate="print"/>
            <a:srcRect/>
            <a:stretch>
              <a:fillRect/>
            </a:stretch>
          </p:blipFill>
          <p:spPr bwMode="auto">
            <a:xfrm flipH="1">
              <a:off x="7956376" y="744181"/>
              <a:ext cx="1187624" cy="849146"/>
            </a:xfrm>
            <a:prstGeom prst="rect">
              <a:avLst/>
            </a:prstGeom>
            <a:noFill/>
          </p:spPr>
        </p:pic>
        <p:pic>
          <p:nvPicPr>
            <p:cNvPr id="19" name="Picture 2" descr="Resultado de imagem para sistemas de transporte"/>
            <p:cNvPicPr>
              <a:picLocks noChangeAspect="1" noChangeArrowheads="1"/>
            </p:cNvPicPr>
            <p:nvPr/>
          </p:nvPicPr>
          <p:blipFill>
            <a:blip r:embed="rId3" cstate="print"/>
            <a:srcRect/>
            <a:stretch>
              <a:fillRect/>
            </a:stretch>
          </p:blipFill>
          <p:spPr bwMode="auto">
            <a:xfrm>
              <a:off x="6876256" y="755451"/>
              <a:ext cx="1152128" cy="849146"/>
            </a:xfrm>
            <a:prstGeom prst="rect">
              <a:avLst/>
            </a:prstGeom>
            <a:noFill/>
          </p:spPr>
        </p:pic>
      </p:grpSp>
      <p:sp>
        <p:nvSpPr>
          <p:cNvPr id="15" name="CaixaDeTexto 14"/>
          <p:cNvSpPr txBox="1"/>
          <p:nvPr/>
        </p:nvSpPr>
        <p:spPr>
          <a:xfrm>
            <a:off x="35496" y="359081"/>
            <a:ext cx="6049963" cy="707886"/>
          </a:xfrm>
          <a:prstGeom prst="rect">
            <a:avLst/>
          </a:prstGeom>
          <a:noFill/>
        </p:spPr>
        <p:txBody>
          <a:bodyPr>
            <a:spAutoFit/>
          </a:bodyPr>
          <a:lstStyle/>
          <a:p>
            <a:r>
              <a:rPr lang="pt-BR" sz="2000" b="1" dirty="0">
                <a:solidFill>
                  <a:schemeClr val="bg1"/>
                </a:solidFill>
                <a:latin typeface="+mj-lt"/>
                <a:cs typeface="Arial" pitchFamily="34" charset="0"/>
              </a:rPr>
              <a:t> </a:t>
            </a:r>
            <a:r>
              <a:rPr lang="pt-BR" sz="2000" b="1" dirty="0" smtClean="0">
                <a:solidFill>
                  <a:schemeClr val="bg1"/>
                </a:solidFill>
                <a:cs typeface="Arial" pitchFamily="34" charset="0"/>
              </a:rPr>
              <a:t> </a:t>
            </a:r>
            <a:r>
              <a:rPr lang="pt-BR" sz="2000" b="1" dirty="0" smtClean="0">
                <a:solidFill>
                  <a:schemeClr val="bg1"/>
                </a:solidFill>
              </a:rPr>
              <a:t>Modais de Transporte e Intermodalidade: 	Características e Avaliação de Desempenho</a:t>
            </a:r>
            <a:endParaRPr lang="pt-BR" sz="2000" b="1" dirty="0" smtClean="0">
              <a:solidFill>
                <a:schemeClr val="bg1"/>
              </a:solidFill>
              <a:effectLst>
                <a:outerShdw blurRad="38100" dist="38100" dir="2700000" algn="tl">
                  <a:srgbClr val="000000">
                    <a:alpha val="43137"/>
                  </a:srgbClr>
                </a:outerShdw>
              </a:effectLst>
            </a:endParaRPr>
          </a:p>
        </p:txBody>
      </p:sp>
      <p:sp>
        <p:nvSpPr>
          <p:cNvPr id="10" name="Retângulo 9"/>
          <p:cNvSpPr/>
          <p:nvPr/>
        </p:nvSpPr>
        <p:spPr>
          <a:xfrm>
            <a:off x="-32" y="1124744"/>
            <a:ext cx="7106562" cy="446276"/>
          </a:xfrm>
          <a:prstGeom prst="rect">
            <a:avLst/>
          </a:prstGeom>
        </p:spPr>
        <p:txBody>
          <a:bodyPr wrap="square">
            <a:spAutoFit/>
          </a:bodyPr>
          <a:lstStyle/>
          <a:p>
            <a:r>
              <a:rPr lang="pt-BR" sz="2300" b="1" dirty="0" smtClean="0">
                <a:solidFill>
                  <a:srgbClr val="C00000"/>
                </a:solidFill>
              </a:rPr>
              <a:t>2.7 Análise de Desempenho dos Sistemas de Transporte</a:t>
            </a:r>
          </a:p>
        </p:txBody>
      </p:sp>
      <p:sp>
        <p:nvSpPr>
          <p:cNvPr id="11" name="Retângulo 10"/>
          <p:cNvSpPr/>
          <p:nvPr/>
        </p:nvSpPr>
        <p:spPr>
          <a:xfrm>
            <a:off x="285720" y="1714488"/>
            <a:ext cx="8643998" cy="923330"/>
          </a:xfrm>
          <a:prstGeom prst="rect">
            <a:avLst/>
          </a:prstGeom>
        </p:spPr>
        <p:txBody>
          <a:bodyPr wrap="square">
            <a:spAutoFit/>
          </a:bodyPr>
          <a:lstStyle/>
          <a:p>
            <a:pPr algn="just"/>
            <a:r>
              <a:rPr lang="pt-BR" dirty="0" smtClean="0"/>
              <a:t>A sistemática aqui utilizada pode ser usada para outras dimensões de análise. Quanto às características - custo, velocidade, alcance e proteção -, o dutoviário seria o melhor posicionado (tabela 2.3). </a:t>
            </a:r>
            <a:endParaRPr lang="pt-BR" dirty="0"/>
          </a:p>
        </p:txBody>
      </p:sp>
      <p:sp>
        <p:nvSpPr>
          <p:cNvPr id="12" name="Retângulo 11"/>
          <p:cNvSpPr/>
          <p:nvPr/>
        </p:nvSpPr>
        <p:spPr>
          <a:xfrm>
            <a:off x="357158" y="2845354"/>
            <a:ext cx="8429684" cy="369332"/>
          </a:xfrm>
          <a:prstGeom prst="rect">
            <a:avLst/>
          </a:prstGeom>
        </p:spPr>
        <p:txBody>
          <a:bodyPr wrap="square">
            <a:spAutoFit/>
          </a:bodyPr>
          <a:lstStyle/>
          <a:p>
            <a:r>
              <a:rPr lang="pt-BR" dirty="0" smtClean="0"/>
              <a:t>Tabela 2.3 – Características de Desempenho dos Modais de Transporte. </a:t>
            </a:r>
            <a:endParaRPr lang="pt-BR" dirty="0"/>
          </a:p>
        </p:txBody>
      </p:sp>
      <p:pic>
        <p:nvPicPr>
          <p:cNvPr id="16386" name="Picture 2"/>
          <p:cNvPicPr>
            <a:picLocks noChangeAspect="1" noChangeArrowheads="1"/>
          </p:cNvPicPr>
          <p:nvPr/>
        </p:nvPicPr>
        <p:blipFill>
          <a:blip r:embed="rId4" cstate="print"/>
          <a:srcRect/>
          <a:stretch>
            <a:fillRect/>
          </a:stretch>
        </p:blipFill>
        <p:spPr bwMode="auto">
          <a:xfrm>
            <a:off x="285720" y="3500438"/>
            <a:ext cx="8572560" cy="3000396"/>
          </a:xfrm>
          <a:prstGeom prst="rect">
            <a:avLst/>
          </a:prstGeom>
          <a:noFill/>
          <a:ln w="28575">
            <a:solidFill>
              <a:schemeClr val="accent3">
                <a:lumMod val="50000"/>
              </a:schemeClr>
            </a:solidFill>
            <a:miter lim="800000"/>
            <a:headEnd/>
            <a:tailEnd/>
          </a:ln>
          <a:effectLst/>
        </p:spPr>
      </p:pic>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13" name="Retângulo 12"/>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1642 – Tecnologia dos Transportes de Carga</a:t>
            </a:r>
            <a:endParaRPr lang="pt-BR" sz="2200" b="1" dirty="0">
              <a:solidFill>
                <a:schemeClr val="bg1"/>
              </a:solidFill>
              <a:effectLst>
                <a:outerShdw blurRad="38100" dist="38100" dir="2700000" algn="tl">
                  <a:srgbClr val="000000">
                    <a:alpha val="43137"/>
                  </a:srgbClr>
                </a:outerShdw>
              </a:effectLst>
            </a:endParaRPr>
          </a:p>
        </p:txBody>
      </p:sp>
      <p:grpSp>
        <p:nvGrpSpPr>
          <p:cNvPr id="2" name="Grupo 16"/>
          <p:cNvGrpSpPr/>
          <p:nvPr/>
        </p:nvGrpSpPr>
        <p:grpSpPr>
          <a:xfrm>
            <a:off x="7020272" y="744181"/>
            <a:ext cx="2123728" cy="812611"/>
            <a:chOff x="6876256" y="744181"/>
            <a:chExt cx="2267744" cy="860416"/>
          </a:xfrm>
        </p:grpSpPr>
        <p:pic>
          <p:nvPicPr>
            <p:cNvPr id="18" name="Picture 2" descr="Resultado de imagem para sistemas de transporte"/>
            <p:cNvPicPr>
              <a:picLocks noChangeAspect="1" noChangeArrowheads="1"/>
            </p:cNvPicPr>
            <p:nvPr/>
          </p:nvPicPr>
          <p:blipFill>
            <a:blip r:embed="rId2" cstate="print"/>
            <a:srcRect/>
            <a:stretch>
              <a:fillRect/>
            </a:stretch>
          </p:blipFill>
          <p:spPr bwMode="auto">
            <a:xfrm flipH="1">
              <a:off x="7956376" y="744181"/>
              <a:ext cx="1187624" cy="849146"/>
            </a:xfrm>
            <a:prstGeom prst="rect">
              <a:avLst/>
            </a:prstGeom>
            <a:noFill/>
          </p:spPr>
        </p:pic>
        <p:pic>
          <p:nvPicPr>
            <p:cNvPr id="19" name="Picture 2" descr="Resultado de imagem para sistemas de transporte"/>
            <p:cNvPicPr>
              <a:picLocks noChangeAspect="1" noChangeArrowheads="1"/>
            </p:cNvPicPr>
            <p:nvPr/>
          </p:nvPicPr>
          <p:blipFill>
            <a:blip r:embed="rId3" cstate="print"/>
            <a:srcRect/>
            <a:stretch>
              <a:fillRect/>
            </a:stretch>
          </p:blipFill>
          <p:spPr bwMode="auto">
            <a:xfrm>
              <a:off x="6876256" y="755451"/>
              <a:ext cx="1152128" cy="849146"/>
            </a:xfrm>
            <a:prstGeom prst="rect">
              <a:avLst/>
            </a:prstGeom>
            <a:noFill/>
          </p:spPr>
        </p:pic>
      </p:grpSp>
      <p:sp>
        <p:nvSpPr>
          <p:cNvPr id="15" name="CaixaDeTexto 14"/>
          <p:cNvSpPr txBox="1"/>
          <p:nvPr/>
        </p:nvSpPr>
        <p:spPr>
          <a:xfrm>
            <a:off x="35496" y="359081"/>
            <a:ext cx="6049963" cy="707886"/>
          </a:xfrm>
          <a:prstGeom prst="rect">
            <a:avLst/>
          </a:prstGeom>
          <a:noFill/>
        </p:spPr>
        <p:txBody>
          <a:bodyPr>
            <a:spAutoFit/>
          </a:bodyPr>
          <a:lstStyle/>
          <a:p>
            <a:r>
              <a:rPr lang="pt-BR" sz="2000" b="1" dirty="0">
                <a:solidFill>
                  <a:schemeClr val="bg1"/>
                </a:solidFill>
                <a:latin typeface="+mj-lt"/>
                <a:cs typeface="Arial" pitchFamily="34" charset="0"/>
              </a:rPr>
              <a:t> </a:t>
            </a:r>
            <a:r>
              <a:rPr lang="pt-BR" sz="2000" b="1" dirty="0" smtClean="0">
                <a:solidFill>
                  <a:schemeClr val="bg1"/>
                </a:solidFill>
                <a:cs typeface="Arial" pitchFamily="34" charset="0"/>
              </a:rPr>
              <a:t> </a:t>
            </a:r>
            <a:r>
              <a:rPr lang="pt-BR" sz="2000" b="1" dirty="0" smtClean="0">
                <a:solidFill>
                  <a:schemeClr val="bg1"/>
                </a:solidFill>
              </a:rPr>
              <a:t>Modais de Transporte e Intermodalidade: 	Características e Avaliação de Desempenho</a:t>
            </a:r>
            <a:endParaRPr lang="pt-BR" sz="2000" b="1" dirty="0" smtClean="0">
              <a:solidFill>
                <a:schemeClr val="bg1"/>
              </a:solidFill>
              <a:effectLst>
                <a:outerShdw blurRad="38100" dist="38100" dir="2700000" algn="tl">
                  <a:srgbClr val="000000">
                    <a:alpha val="43137"/>
                  </a:srgbClr>
                </a:outerShdw>
              </a:effectLst>
            </a:endParaRPr>
          </a:p>
        </p:txBody>
      </p:sp>
      <p:sp>
        <p:nvSpPr>
          <p:cNvPr id="10" name="Retângulo 9"/>
          <p:cNvSpPr/>
          <p:nvPr/>
        </p:nvSpPr>
        <p:spPr>
          <a:xfrm>
            <a:off x="-32" y="1124744"/>
            <a:ext cx="7106562" cy="446276"/>
          </a:xfrm>
          <a:prstGeom prst="rect">
            <a:avLst/>
          </a:prstGeom>
        </p:spPr>
        <p:txBody>
          <a:bodyPr wrap="square">
            <a:spAutoFit/>
          </a:bodyPr>
          <a:lstStyle/>
          <a:p>
            <a:r>
              <a:rPr lang="pt-BR" sz="2300" b="1" dirty="0" smtClean="0">
                <a:solidFill>
                  <a:srgbClr val="C00000"/>
                </a:solidFill>
              </a:rPr>
              <a:t>2.7 Análise de Desempenho dos Sistemas de Transporte</a:t>
            </a:r>
          </a:p>
        </p:txBody>
      </p:sp>
      <p:sp>
        <p:nvSpPr>
          <p:cNvPr id="11" name="Retângulo 10"/>
          <p:cNvSpPr/>
          <p:nvPr/>
        </p:nvSpPr>
        <p:spPr>
          <a:xfrm>
            <a:off x="285720" y="1785926"/>
            <a:ext cx="8572560" cy="646331"/>
          </a:xfrm>
          <a:prstGeom prst="rect">
            <a:avLst/>
          </a:prstGeom>
        </p:spPr>
        <p:txBody>
          <a:bodyPr wrap="square">
            <a:spAutoFit/>
          </a:bodyPr>
          <a:lstStyle/>
          <a:p>
            <a:pPr algn="just"/>
            <a:r>
              <a:rPr lang="pt-BR" dirty="0" smtClean="0"/>
              <a:t>Por fim, olhando características do produto como peso versus volume, valor versus peso e periculosidade, o rodoviário volta a se destacar com melhores resultados (tabela 2.4). </a:t>
            </a:r>
            <a:endParaRPr lang="pt-BR" dirty="0"/>
          </a:p>
        </p:txBody>
      </p:sp>
      <p:sp>
        <p:nvSpPr>
          <p:cNvPr id="12" name="Retângulo 11"/>
          <p:cNvSpPr/>
          <p:nvPr/>
        </p:nvSpPr>
        <p:spPr>
          <a:xfrm>
            <a:off x="500034" y="2643182"/>
            <a:ext cx="6572280" cy="369332"/>
          </a:xfrm>
          <a:prstGeom prst="rect">
            <a:avLst/>
          </a:prstGeom>
        </p:spPr>
        <p:txBody>
          <a:bodyPr wrap="square">
            <a:spAutoFit/>
          </a:bodyPr>
          <a:lstStyle/>
          <a:p>
            <a:r>
              <a:rPr lang="pt-BR" dirty="0" smtClean="0"/>
              <a:t>Tabela 2.4 Características dos Produtos dos Modais de Transporte. </a:t>
            </a:r>
            <a:endParaRPr lang="pt-BR" dirty="0"/>
          </a:p>
        </p:txBody>
      </p:sp>
      <p:pic>
        <p:nvPicPr>
          <p:cNvPr id="17410" name="Picture 2"/>
          <p:cNvPicPr>
            <a:picLocks noChangeAspect="1" noChangeArrowheads="1"/>
          </p:cNvPicPr>
          <p:nvPr/>
        </p:nvPicPr>
        <p:blipFill>
          <a:blip r:embed="rId4" cstate="print"/>
          <a:srcRect/>
          <a:stretch>
            <a:fillRect/>
          </a:stretch>
        </p:blipFill>
        <p:spPr bwMode="auto">
          <a:xfrm>
            <a:off x="357158" y="3143248"/>
            <a:ext cx="8429684" cy="3286148"/>
          </a:xfrm>
          <a:prstGeom prst="rect">
            <a:avLst/>
          </a:prstGeom>
          <a:noFill/>
          <a:ln w="28575">
            <a:solidFill>
              <a:schemeClr val="accent3">
                <a:lumMod val="50000"/>
              </a:schemeClr>
            </a:solidFill>
            <a:miter lim="800000"/>
            <a:headEnd/>
            <a:tailEnd/>
          </a:ln>
          <a:effectLst/>
        </p:spPr>
      </p:pic>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13" name="Retângulo 12"/>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1642 – Tecnologia dos Transportes de Carga</a:t>
            </a:r>
            <a:endParaRPr lang="pt-BR" sz="2200" b="1" dirty="0">
              <a:solidFill>
                <a:schemeClr val="bg1"/>
              </a:solidFill>
              <a:effectLst>
                <a:outerShdw blurRad="38100" dist="38100" dir="2700000" algn="tl">
                  <a:srgbClr val="000000">
                    <a:alpha val="43137"/>
                  </a:srgbClr>
                </a:outerShdw>
              </a:effectLst>
            </a:endParaRPr>
          </a:p>
        </p:txBody>
      </p:sp>
      <p:grpSp>
        <p:nvGrpSpPr>
          <p:cNvPr id="2" name="Grupo 16"/>
          <p:cNvGrpSpPr/>
          <p:nvPr/>
        </p:nvGrpSpPr>
        <p:grpSpPr>
          <a:xfrm>
            <a:off x="7020272" y="744181"/>
            <a:ext cx="2123728" cy="812611"/>
            <a:chOff x="6876256" y="744181"/>
            <a:chExt cx="2267744" cy="860416"/>
          </a:xfrm>
        </p:grpSpPr>
        <p:pic>
          <p:nvPicPr>
            <p:cNvPr id="18" name="Picture 2" descr="Resultado de imagem para sistemas de transporte"/>
            <p:cNvPicPr>
              <a:picLocks noChangeAspect="1" noChangeArrowheads="1"/>
            </p:cNvPicPr>
            <p:nvPr/>
          </p:nvPicPr>
          <p:blipFill>
            <a:blip r:embed="rId2" cstate="print"/>
            <a:srcRect/>
            <a:stretch>
              <a:fillRect/>
            </a:stretch>
          </p:blipFill>
          <p:spPr bwMode="auto">
            <a:xfrm flipH="1">
              <a:off x="7956376" y="744181"/>
              <a:ext cx="1187624" cy="849146"/>
            </a:xfrm>
            <a:prstGeom prst="rect">
              <a:avLst/>
            </a:prstGeom>
            <a:noFill/>
          </p:spPr>
        </p:pic>
        <p:pic>
          <p:nvPicPr>
            <p:cNvPr id="19" name="Picture 2" descr="Resultado de imagem para sistemas de transporte"/>
            <p:cNvPicPr>
              <a:picLocks noChangeAspect="1" noChangeArrowheads="1"/>
            </p:cNvPicPr>
            <p:nvPr/>
          </p:nvPicPr>
          <p:blipFill>
            <a:blip r:embed="rId3" cstate="print"/>
            <a:srcRect/>
            <a:stretch>
              <a:fillRect/>
            </a:stretch>
          </p:blipFill>
          <p:spPr bwMode="auto">
            <a:xfrm>
              <a:off x="6876256" y="755451"/>
              <a:ext cx="1152128" cy="849146"/>
            </a:xfrm>
            <a:prstGeom prst="rect">
              <a:avLst/>
            </a:prstGeom>
            <a:noFill/>
          </p:spPr>
        </p:pic>
      </p:grpSp>
      <p:sp>
        <p:nvSpPr>
          <p:cNvPr id="15" name="CaixaDeTexto 14"/>
          <p:cNvSpPr txBox="1"/>
          <p:nvPr/>
        </p:nvSpPr>
        <p:spPr>
          <a:xfrm>
            <a:off x="35496" y="359081"/>
            <a:ext cx="6049963" cy="707886"/>
          </a:xfrm>
          <a:prstGeom prst="rect">
            <a:avLst/>
          </a:prstGeom>
          <a:noFill/>
        </p:spPr>
        <p:txBody>
          <a:bodyPr>
            <a:spAutoFit/>
          </a:bodyPr>
          <a:lstStyle/>
          <a:p>
            <a:r>
              <a:rPr lang="pt-BR" sz="2000" b="1" dirty="0">
                <a:solidFill>
                  <a:schemeClr val="bg1"/>
                </a:solidFill>
                <a:latin typeface="+mj-lt"/>
                <a:cs typeface="Arial" pitchFamily="34" charset="0"/>
              </a:rPr>
              <a:t> </a:t>
            </a:r>
            <a:r>
              <a:rPr lang="pt-BR" sz="2000" b="1" dirty="0" smtClean="0">
                <a:solidFill>
                  <a:schemeClr val="bg1"/>
                </a:solidFill>
                <a:cs typeface="Arial" pitchFamily="34" charset="0"/>
              </a:rPr>
              <a:t> </a:t>
            </a:r>
            <a:r>
              <a:rPr lang="pt-BR" sz="2000" b="1" dirty="0" smtClean="0">
                <a:solidFill>
                  <a:schemeClr val="bg1"/>
                </a:solidFill>
              </a:rPr>
              <a:t>Modais de Transporte e Intermodalidade: 	Características e Avaliação de Desempenho</a:t>
            </a:r>
            <a:endParaRPr lang="pt-BR" sz="2000" b="1" dirty="0" smtClean="0">
              <a:solidFill>
                <a:schemeClr val="bg1"/>
              </a:solidFill>
              <a:effectLst>
                <a:outerShdw blurRad="38100" dist="38100" dir="2700000" algn="tl">
                  <a:srgbClr val="000000">
                    <a:alpha val="43137"/>
                  </a:srgbClr>
                </a:outerShdw>
              </a:effectLst>
            </a:endParaRPr>
          </a:p>
        </p:txBody>
      </p:sp>
      <p:sp>
        <p:nvSpPr>
          <p:cNvPr id="10" name="Retângulo 9"/>
          <p:cNvSpPr/>
          <p:nvPr/>
        </p:nvSpPr>
        <p:spPr>
          <a:xfrm>
            <a:off x="251520" y="1124744"/>
            <a:ext cx="5892116" cy="461665"/>
          </a:xfrm>
          <a:prstGeom prst="rect">
            <a:avLst/>
          </a:prstGeom>
        </p:spPr>
        <p:txBody>
          <a:bodyPr wrap="square">
            <a:spAutoFit/>
          </a:bodyPr>
          <a:lstStyle/>
          <a:p>
            <a:r>
              <a:rPr lang="pt-BR" sz="2400" b="1" dirty="0" smtClean="0">
                <a:solidFill>
                  <a:srgbClr val="C00000"/>
                </a:solidFill>
              </a:rPr>
              <a:t>2.8 Intermodalidade e </a:t>
            </a:r>
            <a:r>
              <a:rPr lang="pt-BR" sz="2400" b="1" dirty="0" err="1" smtClean="0">
                <a:solidFill>
                  <a:srgbClr val="C00000"/>
                </a:solidFill>
              </a:rPr>
              <a:t>Multimodalidade</a:t>
            </a:r>
            <a:endParaRPr lang="pt-BR" sz="2400" b="1" dirty="0" smtClean="0">
              <a:solidFill>
                <a:srgbClr val="C00000"/>
              </a:solidFill>
            </a:endParaRPr>
          </a:p>
        </p:txBody>
      </p:sp>
      <p:sp>
        <p:nvSpPr>
          <p:cNvPr id="11" name="Retângulo 10"/>
          <p:cNvSpPr/>
          <p:nvPr/>
        </p:nvSpPr>
        <p:spPr>
          <a:xfrm>
            <a:off x="214282" y="1643050"/>
            <a:ext cx="8741032" cy="4801314"/>
          </a:xfrm>
          <a:prstGeom prst="rect">
            <a:avLst/>
          </a:prstGeom>
        </p:spPr>
        <p:txBody>
          <a:bodyPr wrap="square">
            <a:spAutoFit/>
          </a:bodyPr>
          <a:lstStyle/>
          <a:p>
            <a:pPr algn="just"/>
            <a:r>
              <a:rPr lang="pt-BR" dirty="0" smtClean="0"/>
              <a:t>Em muitos casos, o transporte de carga precisa usar mais de um modal. O conceito de transporte intermodal surgiu da necessidade de uma visão sistêmica sobre esse uso conjunto de modais e da articulação dos agentes envolvidos (FIGUEIREDO </a:t>
            </a:r>
            <a:r>
              <a:rPr lang="pt-BR" dirty="0" err="1" smtClean="0"/>
              <a:t>et</a:t>
            </a:r>
            <a:r>
              <a:rPr lang="pt-BR" dirty="0" smtClean="0"/>
              <a:t> al., 2002). </a:t>
            </a:r>
          </a:p>
          <a:p>
            <a:pPr algn="just"/>
            <a:endParaRPr lang="pt-BR" dirty="0" smtClean="0"/>
          </a:p>
          <a:p>
            <a:pPr algn="just"/>
            <a:r>
              <a:rPr lang="pt-BR" dirty="0" smtClean="0"/>
              <a:t>A tecnologia de transporte foi evoluindo também nesse paradigma, criando facilidades técnicas para que a carga posso ser transferida de modal. Esse é o exemplo do container, que hoje pode ser instalado em carretas de caminhão ou plataformas de vagões de trens e daí ser disposto em portos e navios. </a:t>
            </a:r>
          </a:p>
          <a:p>
            <a:pPr algn="just"/>
            <a:endParaRPr lang="pt-BR" dirty="0" smtClean="0"/>
          </a:p>
          <a:p>
            <a:pPr algn="just"/>
            <a:r>
              <a:rPr lang="pt-BR" dirty="0" smtClean="0"/>
              <a:t>Dessa forma, é possível fechar um container no embarque rodoviário e só abri-lo no destino, mesmo que tenha passado por rodovias e transporte marítimo (LUDOVICO, 2009).</a:t>
            </a:r>
          </a:p>
          <a:p>
            <a:pPr algn="just"/>
            <a:endParaRPr lang="pt-BR" dirty="0" smtClean="0"/>
          </a:p>
          <a:p>
            <a:pPr algn="just"/>
            <a:r>
              <a:rPr lang="pt-BR" dirty="0" smtClean="0"/>
              <a:t>Além do desafio técnico, o uso de vários modais coloca o desafio gerencial de se lidar com múltiplos agentes e contratos. No Brasil, o termo multimodal ganhou uma acepção específica e </a:t>
            </a:r>
            <a:r>
              <a:rPr lang="pt-BR" dirty="0" err="1" smtClean="0"/>
              <a:t>regulamentanda</a:t>
            </a:r>
            <a:r>
              <a:rPr lang="pt-BR" dirty="0" smtClean="0"/>
              <a:t>, relacionando-se ao transporte por vários modais contratando-se apenas um operador. Os benefícios dessa figura jurídica vêm justamente da simplificação jurídica e operacional (ANTT, 2012).</a:t>
            </a:r>
            <a:endParaRPr lang="pt-BR" dirty="0"/>
          </a:p>
        </p:txBody>
      </p:sp>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pic>
        <p:nvPicPr>
          <p:cNvPr id="11" name="Picture 2" descr="Resultado de imagem para sistemas de transporte"/>
          <p:cNvPicPr>
            <a:picLocks noChangeAspect="1" noChangeArrowheads="1"/>
          </p:cNvPicPr>
          <p:nvPr/>
        </p:nvPicPr>
        <p:blipFill>
          <a:blip r:embed="rId2" cstate="print"/>
          <a:srcRect/>
          <a:stretch>
            <a:fillRect/>
          </a:stretch>
        </p:blipFill>
        <p:spPr bwMode="auto">
          <a:xfrm flipH="1">
            <a:off x="7524328" y="692696"/>
            <a:ext cx="1619671" cy="1158057"/>
          </a:xfrm>
          <a:prstGeom prst="rect">
            <a:avLst/>
          </a:prstGeom>
          <a:noFill/>
        </p:spPr>
      </p:pic>
      <p:sp>
        <p:nvSpPr>
          <p:cNvPr id="14" name="Retângulo 13"/>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1642 – Tecnologia dos Transportes de Carga</a:t>
            </a:r>
            <a:endParaRPr lang="pt-BR" sz="2200" b="1" dirty="0">
              <a:solidFill>
                <a:schemeClr val="bg1"/>
              </a:solidFill>
              <a:effectLst>
                <a:outerShdw blurRad="38100" dist="38100" dir="2700000" algn="tl">
                  <a:srgbClr val="000000">
                    <a:alpha val="43137"/>
                  </a:srgbClr>
                </a:outerShdw>
              </a:effectLst>
            </a:endParaRPr>
          </a:p>
        </p:txBody>
      </p:sp>
      <p:pic>
        <p:nvPicPr>
          <p:cNvPr id="18" name="Picture 2"/>
          <p:cNvPicPr>
            <a:picLocks noChangeAspect="1" noChangeArrowheads="1"/>
          </p:cNvPicPr>
          <p:nvPr/>
        </p:nvPicPr>
        <p:blipFill>
          <a:blip r:embed="rId3" cstate="print"/>
          <a:srcRect/>
          <a:stretch>
            <a:fillRect/>
          </a:stretch>
        </p:blipFill>
        <p:spPr bwMode="auto">
          <a:xfrm>
            <a:off x="179512" y="1125032"/>
            <a:ext cx="7344816" cy="405383"/>
          </a:xfrm>
          <a:prstGeom prst="rect">
            <a:avLst/>
          </a:prstGeom>
          <a:noFill/>
          <a:ln w="9525">
            <a:noFill/>
            <a:miter lim="800000"/>
            <a:headEnd/>
            <a:tailEnd/>
          </a:ln>
        </p:spPr>
      </p:pic>
      <p:sp>
        <p:nvSpPr>
          <p:cNvPr id="12" name="CaixaDeTexto 11"/>
          <p:cNvSpPr txBox="1"/>
          <p:nvPr/>
        </p:nvSpPr>
        <p:spPr>
          <a:xfrm>
            <a:off x="35496" y="359081"/>
            <a:ext cx="6049963" cy="707886"/>
          </a:xfrm>
          <a:prstGeom prst="rect">
            <a:avLst/>
          </a:prstGeom>
          <a:noFill/>
        </p:spPr>
        <p:txBody>
          <a:bodyPr>
            <a:spAutoFit/>
          </a:bodyPr>
          <a:lstStyle/>
          <a:p>
            <a:r>
              <a:rPr lang="pt-BR" sz="2000" b="1" dirty="0">
                <a:solidFill>
                  <a:schemeClr val="bg1"/>
                </a:solidFill>
                <a:latin typeface="+mj-lt"/>
                <a:cs typeface="Arial" pitchFamily="34" charset="0"/>
              </a:rPr>
              <a:t> </a:t>
            </a:r>
            <a:r>
              <a:rPr lang="pt-BR" sz="2000" b="1" dirty="0" smtClean="0">
                <a:solidFill>
                  <a:schemeClr val="bg1"/>
                </a:solidFill>
                <a:cs typeface="Arial" pitchFamily="34" charset="0"/>
              </a:rPr>
              <a:t> </a:t>
            </a:r>
            <a:r>
              <a:rPr lang="pt-BR" sz="2000" b="1" dirty="0" smtClean="0">
                <a:solidFill>
                  <a:schemeClr val="bg1"/>
                </a:solidFill>
              </a:rPr>
              <a:t>Modais de Transporte e Intermodalidade: 	Características e Avaliação de Desempenho</a:t>
            </a:r>
            <a:endParaRPr lang="pt-BR" sz="2000" b="1" dirty="0" smtClean="0">
              <a:solidFill>
                <a:schemeClr val="bg1"/>
              </a:solidFill>
              <a:effectLst>
                <a:outerShdw blurRad="38100" dist="38100" dir="2700000" algn="tl">
                  <a:srgbClr val="000000">
                    <a:alpha val="43137"/>
                  </a:srgbClr>
                </a:outerShdw>
              </a:effectLst>
            </a:endParaRPr>
          </a:p>
        </p:txBody>
      </p:sp>
      <p:sp>
        <p:nvSpPr>
          <p:cNvPr id="13" name="Retângulo 12"/>
          <p:cNvSpPr/>
          <p:nvPr/>
        </p:nvSpPr>
        <p:spPr>
          <a:xfrm>
            <a:off x="142844" y="1658859"/>
            <a:ext cx="8911771" cy="4770537"/>
          </a:xfrm>
          <a:prstGeom prst="rect">
            <a:avLst/>
          </a:prstGeom>
        </p:spPr>
        <p:txBody>
          <a:bodyPr wrap="square">
            <a:spAutoFit/>
          </a:bodyPr>
          <a:lstStyle/>
          <a:p>
            <a:pPr algn="just"/>
            <a:endParaRPr lang="pt-BR" dirty="0" smtClean="0"/>
          </a:p>
          <a:p>
            <a:pPr algn="just"/>
            <a:r>
              <a:rPr lang="pt-BR" sz="2200" dirty="0" smtClean="0"/>
              <a:t>01 - Faça uma comparação entre o modal aeroviário e aquaviário marítimo usando os elementos vistos neste capítulo.</a:t>
            </a:r>
          </a:p>
          <a:p>
            <a:pPr algn="just"/>
            <a:endParaRPr lang="pt-BR" sz="2200" dirty="0" smtClean="0"/>
          </a:p>
          <a:p>
            <a:pPr algn="just"/>
            <a:r>
              <a:rPr lang="pt-BR" sz="2200" dirty="0" smtClean="0"/>
              <a:t>02 - Faça uma comparação entre o modal ferroviário e rodoviário usando os elementos vistos neste capítulo.</a:t>
            </a:r>
          </a:p>
          <a:p>
            <a:pPr algn="just"/>
            <a:endParaRPr lang="pt-BR" sz="2200" dirty="0" smtClean="0"/>
          </a:p>
          <a:p>
            <a:pPr algn="just"/>
            <a:r>
              <a:rPr lang="pt-BR" sz="2200" dirty="0" smtClean="0"/>
              <a:t>03 - Faça uma pesquisa para identificar os principais portos brasileiros e a quantidade de carga que movimentam.</a:t>
            </a:r>
          </a:p>
          <a:p>
            <a:pPr algn="just"/>
            <a:endParaRPr lang="pt-BR" sz="2200" dirty="0" smtClean="0"/>
          </a:p>
          <a:p>
            <a:pPr algn="just"/>
            <a:r>
              <a:rPr lang="pt-BR" sz="2200" dirty="0" smtClean="0"/>
              <a:t>04 - No Brasil, o que é considerado um operador multimodal?</a:t>
            </a:r>
          </a:p>
          <a:p>
            <a:pPr algn="just"/>
            <a:endParaRPr lang="pt-BR" sz="2200" dirty="0" smtClean="0"/>
          </a:p>
          <a:p>
            <a:pPr algn="just"/>
            <a:r>
              <a:rPr lang="pt-BR" sz="2200" dirty="0" smtClean="0"/>
              <a:t>05 - Por que o uso mais intensivo da cabotagem seria interessante para a economia brasileira?</a:t>
            </a:r>
          </a:p>
        </p:txBody>
      </p:sp>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179388" y="333375"/>
            <a:ext cx="4464050" cy="646113"/>
          </a:xfrm>
          <a:prstGeom prst="rect">
            <a:avLst/>
          </a:prstGeom>
          <a:noFill/>
        </p:spPr>
        <p:txBody>
          <a:bodyPr>
            <a:spAutoFit/>
          </a:bodyPr>
          <a:lstStyle/>
          <a:p>
            <a:pPr algn="ctr" fontAlgn="auto">
              <a:spcBef>
                <a:spcPts val="0"/>
              </a:spcBef>
              <a:spcAft>
                <a:spcPts val="0"/>
              </a:spcAft>
              <a:defRPr/>
            </a:pPr>
            <a:r>
              <a:rPr lang="pt-BR" sz="3600" b="1" dirty="0">
                <a:solidFill>
                  <a:schemeClr val="bg1"/>
                </a:solidFill>
              </a:rPr>
              <a:t>AGUARDEM . . . </a:t>
            </a:r>
            <a:endParaRPr lang="pt-BR" sz="3600" b="1" dirty="0">
              <a:solidFill>
                <a:schemeClr val="bg1"/>
              </a:solidFill>
              <a:latin typeface="+mj-lt"/>
              <a:cs typeface="Arial" pitchFamily="34" charset="0"/>
            </a:endParaRPr>
          </a:p>
        </p:txBody>
      </p:sp>
      <p:pic>
        <p:nvPicPr>
          <p:cNvPr id="5" name="Picture 1"/>
          <p:cNvPicPr>
            <a:picLocks noChangeAspect="1" noChangeArrowheads="1"/>
          </p:cNvPicPr>
          <p:nvPr/>
        </p:nvPicPr>
        <p:blipFill>
          <a:blip r:embed="rId2" cstate="print"/>
          <a:srcRect/>
          <a:stretch>
            <a:fillRect/>
          </a:stretch>
        </p:blipFill>
        <p:spPr bwMode="auto">
          <a:xfrm>
            <a:off x="35496" y="3356992"/>
            <a:ext cx="5513802" cy="2952328"/>
          </a:xfrm>
          <a:prstGeom prst="rect">
            <a:avLst/>
          </a:prstGeom>
          <a:noFill/>
          <a:ln w="9525">
            <a:noFill/>
            <a:miter lim="800000"/>
            <a:headEnd/>
            <a:tailEnd/>
          </a:ln>
        </p:spPr>
      </p:pic>
      <p:sp>
        <p:nvSpPr>
          <p:cNvPr id="6" name="Retângulo 5"/>
          <p:cNvSpPr/>
          <p:nvPr/>
        </p:nvSpPr>
        <p:spPr>
          <a:xfrm>
            <a:off x="179388" y="1125538"/>
            <a:ext cx="8785225" cy="3168650"/>
          </a:xfrm>
          <a:prstGeom prst="rect">
            <a:avLst/>
          </a:prstGeom>
        </p:spPr>
        <p:txBody>
          <a:bodyPr>
            <a:spAutoFit/>
          </a:bodyPr>
          <a:lstStyle/>
          <a:p>
            <a:pPr algn="just">
              <a:defRPr/>
            </a:pPr>
            <a:r>
              <a:rPr lang="pt-BR" sz="2400" dirty="0">
                <a:solidFill>
                  <a:schemeClr val="tx2"/>
                </a:solidFill>
                <a:effectLst>
                  <a:outerShdw blurRad="38100" dist="38100" dir="2700000" algn="tl">
                    <a:srgbClr val="000000">
                      <a:alpha val="43137"/>
                    </a:srgbClr>
                  </a:outerShdw>
                </a:effectLst>
                <a:latin typeface="Broadway" pitchFamily="82" charset="0"/>
              </a:rPr>
              <a:t>Estou construindo mais aulas , aguardem que assim que terminar mais aulas irei postar o material.</a:t>
            </a:r>
          </a:p>
          <a:p>
            <a:pPr algn="just">
              <a:defRPr/>
            </a:pPr>
            <a:r>
              <a:rPr lang="pt-BR" sz="2400" dirty="0">
                <a:solidFill>
                  <a:schemeClr val="tx2"/>
                </a:solidFill>
                <a:effectLst>
                  <a:outerShdw blurRad="38100" dist="38100" dir="2700000" algn="tl">
                    <a:srgbClr val="000000">
                      <a:alpha val="43137"/>
                    </a:srgbClr>
                  </a:outerShdw>
                </a:effectLst>
                <a:latin typeface="Broadway" pitchFamily="82" charset="0"/>
              </a:rPr>
              <a:t>Em quanto isso podem ficar a vontade para ler o material didático, pois ele é a fonte das aulas desenvolvidas até o presente momento.</a:t>
            </a:r>
          </a:p>
          <a:p>
            <a:pPr algn="just">
              <a:defRPr/>
            </a:pPr>
            <a:endParaRPr lang="pt-BR" sz="2400" dirty="0">
              <a:solidFill>
                <a:schemeClr val="bg1"/>
              </a:solidFill>
              <a:effectLst>
                <a:outerShdw blurRad="38100" dist="38100" dir="2700000" algn="tl">
                  <a:srgbClr val="000000">
                    <a:alpha val="43137"/>
                  </a:srgbClr>
                </a:outerShdw>
              </a:effectLst>
              <a:latin typeface="Broadway" pitchFamily="82" charset="0"/>
            </a:endParaRPr>
          </a:p>
          <a:p>
            <a:pPr algn="r">
              <a:defRPr/>
            </a:pPr>
            <a:r>
              <a:rPr lang="pt-BR" sz="3200" dirty="0">
                <a:solidFill>
                  <a:srgbClr val="C00000"/>
                </a:solidFill>
                <a:effectLst>
                  <a:outerShdw blurRad="38100" dist="38100" dir="2700000" algn="tl">
                    <a:srgbClr val="000000">
                      <a:alpha val="43137"/>
                    </a:srgbClr>
                  </a:outerShdw>
                </a:effectLst>
                <a:latin typeface="Broadway" pitchFamily="82" charset="0"/>
              </a:rPr>
              <a:t>Mãos à obra! ! ! !</a:t>
            </a:r>
            <a:endParaRPr lang="pt-BR" sz="3200" dirty="0">
              <a:solidFill>
                <a:srgbClr val="C00000"/>
              </a:solidFill>
            </a:endParaRPr>
          </a:p>
        </p:txBody>
      </p:sp>
      <p:grpSp>
        <p:nvGrpSpPr>
          <p:cNvPr id="10" name="Grupo 16"/>
          <p:cNvGrpSpPr/>
          <p:nvPr/>
        </p:nvGrpSpPr>
        <p:grpSpPr>
          <a:xfrm>
            <a:off x="5148064" y="4581128"/>
            <a:ext cx="3888432" cy="1964739"/>
            <a:chOff x="6876256" y="744181"/>
            <a:chExt cx="2267744" cy="860416"/>
          </a:xfrm>
        </p:grpSpPr>
        <p:pic>
          <p:nvPicPr>
            <p:cNvPr id="11" name="Picture 2" descr="Resultado de imagem para sistemas de transporte"/>
            <p:cNvPicPr>
              <a:picLocks noChangeAspect="1" noChangeArrowheads="1"/>
            </p:cNvPicPr>
            <p:nvPr/>
          </p:nvPicPr>
          <p:blipFill>
            <a:blip r:embed="rId3" cstate="print"/>
            <a:srcRect/>
            <a:stretch>
              <a:fillRect/>
            </a:stretch>
          </p:blipFill>
          <p:spPr bwMode="auto">
            <a:xfrm flipH="1">
              <a:off x="7956376" y="744181"/>
              <a:ext cx="1187624" cy="849146"/>
            </a:xfrm>
            <a:prstGeom prst="rect">
              <a:avLst/>
            </a:prstGeom>
            <a:noFill/>
          </p:spPr>
        </p:pic>
        <p:pic>
          <p:nvPicPr>
            <p:cNvPr id="12" name="Picture 2" descr="Resultado de imagem para sistemas de transporte"/>
            <p:cNvPicPr>
              <a:picLocks noChangeAspect="1" noChangeArrowheads="1"/>
            </p:cNvPicPr>
            <p:nvPr/>
          </p:nvPicPr>
          <p:blipFill>
            <a:blip r:embed="rId3" cstate="print"/>
            <a:srcRect/>
            <a:stretch>
              <a:fillRect/>
            </a:stretch>
          </p:blipFill>
          <p:spPr bwMode="auto">
            <a:xfrm>
              <a:off x="6876256" y="755451"/>
              <a:ext cx="1152128" cy="849146"/>
            </a:xfrm>
            <a:prstGeom prst="rect">
              <a:avLst/>
            </a:prstGeom>
            <a:noFill/>
          </p:spPr>
        </p:pic>
      </p:grpSp>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360040" y="2492896"/>
            <a:ext cx="5004048" cy="981075"/>
          </a:xfrm>
          <a:prstGeom prst="rect">
            <a:avLst/>
          </a:prstGeom>
        </p:spPr>
        <p:txBody>
          <a:bodyPr/>
          <a:lstStyle/>
          <a:p>
            <a:pPr algn="ctr" fontAlgn="auto">
              <a:spcAft>
                <a:spcPts val="0"/>
              </a:spcAft>
              <a:defRPr/>
            </a:pPr>
            <a:r>
              <a:rPr lang="pt-BR" sz="2400" b="1" dirty="0" smtClean="0">
                <a:solidFill>
                  <a:schemeClr val="tx2"/>
                </a:solidFill>
                <a:effectLst>
                  <a:outerShdw blurRad="38100" dist="38100" dir="2700000" algn="tl">
                    <a:srgbClr val="000000">
                      <a:alpha val="43137"/>
                    </a:srgbClr>
                  </a:outerShdw>
                </a:effectLst>
                <a:latin typeface="+mj-lt"/>
                <a:ea typeface="+mj-ea"/>
                <a:cs typeface="+mj-cs"/>
              </a:rPr>
              <a:t>GST 1642</a:t>
            </a:r>
            <a:endParaRPr lang="pt-BR" sz="2400" b="1" dirty="0">
              <a:solidFill>
                <a:schemeClr val="tx2"/>
              </a:solidFill>
              <a:effectLst>
                <a:outerShdw blurRad="38100" dist="38100" dir="2700000" algn="tl">
                  <a:srgbClr val="000000">
                    <a:alpha val="43137"/>
                  </a:srgbClr>
                </a:outerShdw>
              </a:effectLst>
              <a:latin typeface="+mj-lt"/>
              <a:ea typeface="+mj-ea"/>
              <a:cs typeface="+mj-cs"/>
            </a:endParaRPr>
          </a:p>
          <a:p>
            <a:pPr algn="ctr" fontAlgn="auto">
              <a:spcAft>
                <a:spcPts val="0"/>
              </a:spcAft>
              <a:defRPr/>
            </a:pPr>
            <a:r>
              <a:rPr lang="pt-BR" sz="2400" b="1" dirty="0" smtClean="0">
                <a:solidFill>
                  <a:schemeClr val="tx2"/>
                </a:solidFill>
                <a:effectLst>
                  <a:outerShdw blurRad="38100" dist="38100" dir="2700000" algn="tl">
                    <a:srgbClr val="000000">
                      <a:alpha val="43137"/>
                    </a:srgbClr>
                  </a:outerShdw>
                </a:effectLst>
                <a:latin typeface="+mj-lt"/>
                <a:ea typeface="+mj-ea"/>
                <a:cs typeface="+mj-cs"/>
              </a:rPr>
              <a:t>Tecnologia dos Transportes de Carga</a:t>
            </a:r>
            <a:endParaRPr lang="pt-BR" sz="2400" b="1" dirty="0">
              <a:solidFill>
                <a:schemeClr val="tx2"/>
              </a:solidFill>
              <a:effectLst>
                <a:outerShdw blurRad="38100" dist="38100" dir="2700000" algn="tl">
                  <a:srgbClr val="000000">
                    <a:alpha val="43137"/>
                  </a:srgbClr>
                </a:outerShdw>
              </a:effectLst>
              <a:latin typeface="+mj-lt"/>
              <a:ea typeface="+mj-ea"/>
              <a:cs typeface="+mj-cs"/>
            </a:endParaRPr>
          </a:p>
        </p:txBody>
      </p:sp>
      <p:sp>
        <p:nvSpPr>
          <p:cNvPr id="11" name="Retângulo 10"/>
          <p:cNvSpPr/>
          <p:nvPr/>
        </p:nvSpPr>
        <p:spPr>
          <a:xfrm>
            <a:off x="738874" y="2060848"/>
            <a:ext cx="4716016" cy="400110"/>
          </a:xfrm>
          <a:prstGeom prst="rect">
            <a:avLst/>
          </a:prstGeom>
        </p:spPr>
        <p:txBody>
          <a:bodyPr wrap="square">
            <a:spAutoFit/>
          </a:bodyPr>
          <a:lstStyle/>
          <a:p>
            <a:pPr>
              <a:spcBef>
                <a:spcPct val="20000"/>
              </a:spcBef>
              <a:buClr>
                <a:srgbClr val="2B4475"/>
              </a:buClr>
              <a:defRPr/>
            </a:pPr>
            <a:r>
              <a:rPr lang="pt-BR" sz="2000" b="1" kern="0" dirty="0">
                <a:solidFill>
                  <a:srgbClr val="2B4475"/>
                </a:solidFill>
                <a:effectLst>
                  <a:outerShdw blurRad="38100" dist="38100" dir="2700000" algn="tl">
                    <a:srgbClr val="000000">
                      <a:alpha val="43137"/>
                    </a:srgbClr>
                  </a:outerShdw>
                </a:effectLst>
                <a:cs typeface="Arial" pitchFamily="34" charset="0"/>
              </a:rPr>
              <a:t>Prof. Adm. </a:t>
            </a:r>
            <a:r>
              <a:rPr lang="pt-BR" sz="2000" b="1" i="1" kern="0" dirty="0">
                <a:solidFill>
                  <a:srgbClr val="2B4475"/>
                </a:solidFill>
                <a:effectLst>
                  <a:outerShdw blurRad="38100" dist="38100" dir="2700000" algn="tl">
                    <a:srgbClr val="000000">
                      <a:alpha val="43137"/>
                    </a:srgbClr>
                  </a:outerShdw>
                </a:effectLst>
                <a:cs typeface="Arial" pitchFamily="34" charset="0"/>
              </a:rPr>
              <a:t>Msc</a:t>
            </a:r>
            <a:r>
              <a:rPr lang="pt-BR" sz="2000" b="1" kern="0" dirty="0">
                <a:solidFill>
                  <a:srgbClr val="2B4475"/>
                </a:solidFill>
                <a:effectLst>
                  <a:outerShdw blurRad="38100" dist="38100" dir="2700000" algn="tl">
                    <a:srgbClr val="000000">
                      <a:alpha val="43137"/>
                    </a:srgbClr>
                  </a:outerShdw>
                </a:effectLst>
                <a:cs typeface="Arial" pitchFamily="34" charset="0"/>
              </a:rPr>
              <a:t>. Luiz Cláudio Brites Lobato</a:t>
            </a:r>
          </a:p>
        </p:txBody>
      </p:sp>
      <p:sp>
        <p:nvSpPr>
          <p:cNvPr id="10" name="Retângulo 9"/>
          <p:cNvSpPr/>
          <p:nvPr/>
        </p:nvSpPr>
        <p:spPr>
          <a:xfrm>
            <a:off x="5292080" y="548680"/>
            <a:ext cx="3786742" cy="1323439"/>
          </a:xfrm>
          <a:prstGeom prst="rect">
            <a:avLst/>
          </a:prstGeom>
        </p:spPr>
        <p:txBody>
          <a:bodyPr wrap="none">
            <a:spAutoFit/>
          </a:bodyPr>
          <a:lstStyle/>
          <a:p>
            <a:pPr>
              <a:defRPr/>
            </a:pPr>
            <a:r>
              <a:rPr lang="pt-BR" sz="8000" b="1" dirty="0">
                <a:solidFill>
                  <a:srgbClr val="C00000"/>
                </a:solidFill>
                <a:effectLst>
                  <a:outerShdw blurRad="38100" dist="38100" dir="2700000" algn="tl">
                    <a:srgbClr val="000000">
                      <a:alpha val="43137"/>
                    </a:srgbClr>
                  </a:outerShdw>
                </a:effectLst>
              </a:rPr>
              <a:t>AULA </a:t>
            </a:r>
            <a:r>
              <a:rPr lang="pt-BR" sz="8000" b="1" dirty="0" smtClean="0">
                <a:solidFill>
                  <a:srgbClr val="C00000"/>
                </a:solidFill>
                <a:effectLst>
                  <a:outerShdw blurRad="38100" dist="38100" dir="2700000" algn="tl">
                    <a:srgbClr val="000000">
                      <a:alpha val="43137"/>
                    </a:srgbClr>
                  </a:outerShdw>
                </a:effectLst>
              </a:rPr>
              <a:t>02</a:t>
            </a:r>
            <a:endParaRPr lang="pt-BR" sz="8000" dirty="0">
              <a:solidFill>
                <a:srgbClr val="C00000"/>
              </a:solidFill>
            </a:endParaRPr>
          </a:p>
        </p:txBody>
      </p:sp>
      <p:pic>
        <p:nvPicPr>
          <p:cNvPr id="15" name="Picture 2" descr="http://servicosweb.cnpq.br/wspessoa/servletrecuperafoto?tipo=1&amp;id=K4755251Z8"/>
          <p:cNvPicPr>
            <a:picLocks noChangeAspect="1" noChangeArrowheads="1"/>
          </p:cNvPicPr>
          <p:nvPr/>
        </p:nvPicPr>
        <p:blipFill>
          <a:blip r:embed="rId2" cstate="print"/>
          <a:srcRect/>
          <a:stretch>
            <a:fillRect/>
          </a:stretch>
        </p:blipFill>
        <p:spPr bwMode="auto">
          <a:xfrm>
            <a:off x="38501" y="1889649"/>
            <a:ext cx="717363" cy="522663"/>
          </a:xfrm>
          <a:prstGeom prst="rect">
            <a:avLst/>
          </a:prstGeom>
          <a:noFill/>
          <a:ln w="9525">
            <a:noFill/>
            <a:miter lim="800000"/>
            <a:headEnd/>
            <a:tailEnd/>
          </a:ln>
        </p:spPr>
      </p:pic>
      <p:pic>
        <p:nvPicPr>
          <p:cNvPr id="12" name="Picture 2"/>
          <p:cNvPicPr>
            <a:picLocks noChangeAspect="1" noChangeArrowheads="1"/>
          </p:cNvPicPr>
          <p:nvPr/>
        </p:nvPicPr>
        <p:blipFill>
          <a:blip r:embed="rId3" cstate="print"/>
          <a:srcRect/>
          <a:stretch>
            <a:fillRect/>
          </a:stretch>
        </p:blipFill>
        <p:spPr bwMode="auto">
          <a:xfrm>
            <a:off x="4932040" y="3429000"/>
            <a:ext cx="1152128" cy="818596"/>
          </a:xfrm>
          <a:prstGeom prst="rect">
            <a:avLst/>
          </a:prstGeom>
          <a:noFill/>
          <a:ln w="9525">
            <a:noFill/>
            <a:miter lim="800000"/>
            <a:headEnd/>
            <a:tailEnd/>
          </a:ln>
          <a:effectLst/>
        </p:spPr>
      </p:pic>
      <p:pic>
        <p:nvPicPr>
          <p:cNvPr id="13" name="Picture 2" descr="Resultado de imagem para sistemas de transporte"/>
          <p:cNvPicPr>
            <a:picLocks noChangeAspect="1" noChangeArrowheads="1"/>
          </p:cNvPicPr>
          <p:nvPr/>
        </p:nvPicPr>
        <p:blipFill>
          <a:blip r:embed="rId4" cstate="print"/>
          <a:srcRect/>
          <a:stretch>
            <a:fillRect/>
          </a:stretch>
        </p:blipFill>
        <p:spPr bwMode="auto">
          <a:xfrm>
            <a:off x="35496" y="2996953"/>
            <a:ext cx="6120680" cy="2880320"/>
          </a:xfrm>
          <a:prstGeom prst="rect">
            <a:avLst/>
          </a:prstGeom>
          <a:noFill/>
        </p:spPr>
      </p:pic>
      <p:pic>
        <p:nvPicPr>
          <p:cNvPr id="9" name="Picture 4" descr="Imagem relacionada"/>
          <p:cNvPicPr>
            <a:picLocks noChangeAspect="1" noChangeArrowheads="1"/>
          </p:cNvPicPr>
          <p:nvPr/>
        </p:nvPicPr>
        <p:blipFill>
          <a:blip r:embed="rId5" cstate="print"/>
          <a:srcRect/>
          <a:stretch>
            <a:fillRect/>
          </a:stretch>
        </p:blipFill>
        <p:spPr bwMode="auto">
          <a:xfrm>
            <a:off x="6156176" y="3010623"/>
            <a:ext cx="2915816" cy="2794641"/>
          </a:xfrm>
          <a:prstGeom prst="rect">
            <a:avLst/>
          </a:prstGeom>
          <a:noFill/>
        </p:spPr>
      </p:pic>
    </p:spTree>
    <p:extLst>
      <p:ext uri="{BB962C8B-B14F-4D97-AF65-F5344CB8AC3E}">
        <p14:creationId xmlns="" xmlns:p14="http://schemas.microsoft.com/office/powerpoint/2010/main" val="2922132776"/>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843212" y="1268760"/>
            <a:ext cx="6300788" cy="492125"/>
          </a:xfrm>
          <a:prstGeom prst="rect">
            <a:avLst/>
          </a:prstGeom>
        </p:spPr>
        <p:txBody>
          <a:bodyPr>
            <a:spAutoFit/>
          </a:bodyPr>
          <a:lstStyle/>
          <a:p>
            <a:pPr algn="ctr">
              <a:spcBef>
                <a:spcPct val="20000"/>
              </a:spcBef>
              <a:buClr>
                <a:srgbClr val="2B4475"/>
              </a:buClr>
              <a:defRPr/>
            </a:pPr>
            <a:r>
              <a:rPr lang="pt-BR" sz="2600" b="1" kern="0" dirty="0">
                <a:solidFill>
                  <a:srgbClr val="2B4475"/>
                </a:solidFill>
                <a:effectLst>
                  <a:outerShdw blurRad="38100" dist="38100" dir="2700000" algn="tl">
                    <a:srgbClr val="000000">
                      <a:alpha val="43137"/>
                    </a:srgbClr>
                  </a:outerShdw>
                </a:effectLst>
                <a:cs typeface="Arial" pitchFamily="34" charset="0"/>
              </a:rPr>
              <a:t>Prof. Adm. </a:t>
            </a:r>
            <a:r>
              <a:rPr lang="pt-BR" sz="2600" b="1" i="1" kern="0" dirty="0">
                <a:solidFill>
                  <a:srgbClr val="2B4475"/>
                </a:solidFill>
                <a:effectLst>
                  <a:outerShdw blurRad="38100" dist="38100" dir="2700000" algn="tl">
                    <a:srgbClr val="000000">
                      <a:alpha val="43137"/>
                    </a:srgbClr>
                  </a:outerShdw>
                </a:effectLst>
                <a:cs typeface="Arial" pitchFamily="34" charset="0"/>
              </a:rPr>
              <a:t>Msc</a:t>
            </a:r>
            <a:r>
              <a:rPr lang="pt-BR" sz="2600" b="1" kern="0" dirty="0">
                <a:solidFill>
                  <a:srgbClr val="2B4475"/>
                </a:solidFill>
                <a:effectLst>
                  <a:outerShdw blurRad="38100" dist="38100" dir="2700000" algn="tl">
                    <a:srgbClr val="000000">
                      <a:alpha val="43137"/>
                    </a:srgbClr>
                  </a:outerShdw>
                </a:effectLst>
                <a:cs typeface="Arial" pitchFamily="34" charset="0"/>
              </a:rPr>
              <a:t>. Luiz Cláudio Brites Lobato</a:t>
            </a:r>
          </a:p>
        </p:txBody>
      </p:sp>
      <p:sp>
        <p:nvSpPr>
          <p:cNvPr id="3" name="Retângulo 2"/>
          <p:cNvSpPr/>
          <p:nvPr/>
        </p:nvSpPr>
        <p:spPr>
          <a:xfrm>
            <a:off x="107950" y="44624"/>
            <a:ext cx="8928100" cy="1200150"/>
          </a:xfrm>
          <a:prstGeom prst="rect">
            <a:avLst/>
          </a:prstGeom>
        </p:spPr>
        <p:txBody>
          <a:bodyPr>
            <a:spAutoFit/>
          </a:bodyPr>
          <a:lstStyle/>
          <a:p>
            <a:pPr algn="just">
              <a:spcBef>
                <a:spcPct val="20000"/>
              </a:spcBef>
              <a:buClr>
                <a:srgbClr val="2B4475"/>
              </a:buClr>
              <a:defRPr/>
            </a:pPr>
            <a:r>
              <a:rPr lang="pt-BR" sz="3600" b="1" kern="0" dirty="0">
                <a:solidFill>
                  <a:srgbClr val="2B4475"/>
                </a:solidFill>
                <a:effectLst>
                  <a:outerShdw blurRad="38100" dist="38100" dir="2700000" algn="tl">
                    <a:srgbClr val="000000">
                      <a:alpha val="43137"/>
                    </a:srgbClr>
                  </a:outerShdw>
                </a:effectLst>
                <a:cs typeface="Arial" pitchFamily="34" charset="0"/>
              </a:rPr>
              <a:t>“Tenham sempre Força, Sabedoria e Beleza na condução de suas ações cotidianas”.</a:t>
            </a:r>
          </a:p>
        </p:txBody>
      </p:sp>
      <p:pic>
        <p:nvPicPr>
          <p:cNvPr id="4" name="Picture 2" descr="http://servicosweb.cnpq.br/wspessoa/servletrecuperafoto?tipo=1&amp;id=K4755251Z8"/>
          <p:cNvPicPr>
            <a:picLocks noChangeAspect="1" noChangeArrowheads="1"/>
          </p:cNvPicPr>
          <p:nvPr/>
        </p:nvPicPr>
        <p:blipFill>
          <a:blip r:embed="rId2" cstate="print"/>
          <a:srcRect/>
          <a:stretch>
            <a:fillRect/>
          </a:stretch>
        </p:blipFill>
        <p:spPr bwMode="auto">
          <a:xfrm>
            <a:off x="324942" y="3015208"/>
            <a:ext cx="3382962" cy="2286000"/>
          </a:xfrm>
          <a:prstGeom prst="rect">
            <a:avLst/>
          </a:prstGeom>
          <a:noFill/>
          <a:ln w="9525">
            <a:noFill/>
            <a:miter lim="800000"/>
            <a:headEnd/>
            <a:tailEnd/>
          </a:ln>
        </p:spPr>
      </p:pic>
      <p:sp>
        <p:nvSpPr>
          <p:cNvPr id="5" name="Retângulo 3"/>
          <p:cNvSpPr>
            <a:spLocks noChangeArrowheads="1"/>
          </p:cNvSpPr>
          <p:nvPr/>
        </p:nvSpPr>
        <p:spPr bwMode="auto">
          <a:xfrm>
            <a:off x="5616624" y="4823271"/>
            <a:ext cx="3131840" cy="338554"/>
          </a:xfrm>
          <a:prstGeom prst="rect">
            <a:avLst/>
          </a:prstGeom>
          <a:noFill/>
          <a:ln>
            <a:noFill/>
          </a:ln>
          <a:extLst>
            <a:ext uri="{909E8E84-426E-40DD-AFC4-6F175D3DCCD1}"/>
            <a:ext uri="{91240B29-F687-4F45-9708-019B960494DF}"/>
          </a:extLst>
        </p:spPr>
        <p:txBody>
          <a:bodyPr wrap="square">
            <a:spAutoFit/>
          </a:bodyPr>
          <a:lstStyle/>
          <a:p>
            <a:pPr>
              <a:defRPr/>
            </a:pPr>
            <a:r>
              <a:rPr lang="pt-BR" sz="1600" b="1" dirty="0" smtClean="0">
                <a:solidFill>
                  <a:schemeClr val="tx2"/>
                </a:solidFill>
                <a:effectLst>
                  <a:outerShdw blurRad="38100" dist="38100" dir="2700000" algn="tl">
                    <a:srgbClr val="000000">
                      <a:alpha val="43137"/>
                    </a:srgbClr>
                  </a:outerShdw>
                </a:effectLst>
              </a:rPr>
              <a:t>e-mail: </a:t>
            </a:r>
            <a:r>
              <a:rPr lang="pt-BR" sz="1600" b="1" dirty="0" smtClean="0">
                <a:solidFill>
                  <a:schemeClr val="tx2"/>
                </a:solidFill>
                <a:effectLst>
                  <a:outerShdw blurRad="38100" dist="38100" dir="2700000" algn="tl">
                    <a:srgbClr val="000000">
                      <a:alpha val="43137"/>
                    </a:srgbClr>
                  </a:outerShdw>
                </a:effectLst>
                <a:hlinkClick r:id="rId3"/>
              </a:rPr>
              <a:t>luizlobato0101@gmail.com</a:t>
            </a:r>
            <a:endParaRPr lang="pt-BR" sz="1600" b="1" dirty="0">
              <a:solidFill>
                <a:schemeClr val="tx2"/>
              </a:solidFill>
              <a:effectLst>
                <a:outerShdw blurRad="38100" dist="38100" dir="2700000" algn="tl">
                  <a:srgbClr val="000000">
                    <a:alpha val="43137"/>
                  </a:srgbClr>
                </a:outerShdw>
              </a:effectLst>
            </a:endParaRPr>
          </a:p>
        </p:txBody>
      </p:sp>
      <p:pic>
        <p:nvPicPr>
          <p:cNvPr id="7" name="Picture 2"/>
          <p:cNvPicPr>
            <a:picLocks noChangeAspect="1" noChangeArrowheads="1"/>
          </p:cNvPicPr>
          <p:nvPr/>
        </p:nvPicPr>
        <p:blipFill>
          <a:blip r:embed="rId4" cstate="print"/>
          <a:srcRect/>
          <a:stretch>
            <a:fillRect/>
          </a:stretch>
        </p:blipFill>
        <p:spPr bwMode="auto">
          <a:xfrm>
            <a:off x="6012160" y="3212976"/>
            <a:ext cx="2261933" cy="1607121"/>
          </a:xfrm>
          <a:prstGeom prst="rect">
            <a:avLst/>
          </a:prstGeom>
          <a:noFill/>
          <a:ln w="9525">
            <a:noFill/>
            <a:miter lim="800000"/>
            <a:headEnd/>
            <a:tailEnd/>
          </a:ln>
          <a:effectLst/>
        </p:spPr>
      </p:pic>
    </p:spTree>
    <p:extLst>
      <p:ext uri="{BB962C8B-B14F-4D97-AF65-F5344CB8AC3E}">
        <p14:creationId xmlns="" xmlns:p14="http://schemas.microsoft.com/office/powerpoint/2010/main" val="328901413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5496" y="359081"/>
            <a:ext cx="6049963" cy="707886"/>
          </a:xfrm>
          <a:prstGeom prst="rect">
            <a:avLst/>
          </a:prstGeom>
          <a:noFill/>
        </p:spPr>
        <p:txBody>
          <a:bodyPr>
            <a:spAutoFit/>
          </a:bodyPr>
          <a:lstStyle/>
          <a:p>
            <a:r>
              <a:rPr lang="pt-BR" sz="2000" b="1" dirty="0">
                <a:solidFill>
                  <a:schemeClr val="bg1"/>
                </a:solidFill>
                <a:latin typeface="+mj-lt"/>
                <a:cs typeface="Arial" pitchFamily="34" charset="0"/>
              </a:rPr>
              <a:t> </a:t>
            </a:r>
            <a:r>
              <a:rPr lang="pt-BR" sz="2000" b="1" dirty="0" smtClean="0">
                <a:solidFill>
                  <a:schemeClr val="bg1"/>
                </a:solidFill>
              </a:rPr>
              <a:t>Modais de Transporte e Intermodalidade: 	Características e Avaliação de Desempenho</a:t>
            </a:r>
            <a:endParaRPr lang="pt-BR" sz="2000" b="1" dirty="0" smtClean="0">
              <a:solidFill>
                <a:schemeClr val="bg1"/>
              </a:solidFill>
              <a:effectLst>
                <a:outerShdw blurRad="38100" dist="38100" dir="2700000" algn="tl">
                  <a:srgbClr val="000000">
                    <a:alpha val="43137"/>
                  </a:srgbClr>
                </a:outerShdw>
              </a:effectLst>
            </a:endParaRP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pic>
        <p:nvPicPr>
          <p:cNvPr id="5121" name="Picture 1"/>
          <p:cNvPicPr>
            <a:picLocks noChangeAspect="1" noChangeArrowheads="1"/>
          </p:cNvPicPr>
          <p:nvPr/>
        </p:nvPicPr>
        <p:blipFill>
          <a:blip r:embed="rId2" cstate="print"/>
          <a:srcRect/>
          <a:stretch>
            <a:fillRect/>
          </a:stretch>
        </p:blipFill>
        <p:spPr bwMode="auto">
          <a:xfrm>
            <a:off x="251520" y="1268760"/>
            <a:ext cx="6048672" cy="438150"/>
          </a:xfrm>
          <a:prstGeom prst="rect">
            <a:avLst/>
          </a:prstGeom>
          <a:noFill/>
          <a:ln w="9525">
            <a:noFill/>
            <a:miter lim="800000"/>
            <a:headEnd/>
            <a:tailEnd/>
          </a:ln>
        </p:spPr>
      </p:pic>
      <p:pic>
        <p:nvPicPr>
          <p:cNvPr id="8" name="Picture 2" descr="Resultado de imagem para sistemas de transporte"/>
          <p:cNvPicPr>
            <a:picLocks noChangeAspect="1" noChangeArrowheads="1"/>
          </p:cNvPicPr>
          <p:nvPr/>
        </p:nvPicPr>
        <p:blipFill>
          <a:blip r:embed="rId3" cstate="print"/>
          <a:srcRect/>
          <a:stretch>
            <a:fillRect/>
          </a:stretch>
        </p:blipFill>
        <p:spPr bwMode="auto">
          <a:xfrm flipH="1">
            <a:off x="7072330" y="760563"/>
            <a:ext cx="1999662" cy="970048"/>
          </a:xfrm>
          <a:prstGeom prst="rect">
            <a:avLst/>
          </a:prstGeom>
          <a:noFill/>
        </p:spPr>
      </p:pic>
      <p:sp>
        <p:nvSpPr>
          <p:cNvPr id="9" name="Retângulo 8"/>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1642 – Tecnologia dos Transportes de Carga</a:t>
            </a:r>
            <a:endParaRPr lang="pt-BR" sz="2200" b="1" dirty="0">
              <a:solidFill>
                <a:schemeClr val="bg1"/>
              </a:solidFill>
              <a:effectLst>
                <a:outerShdw blurRad="38100" dist="38100" dir="2700000" algn="tl">
                  <a:srgbClr val="000000">
                    <a:alpha val="43137"/>
                  </a:srgbClr>
                </a:outerShdw>
              </a:effectLst>
            </a:endParaRPr>
          </a:p>
        </p:txBody>
      </p:sp>
      <p:pic>
        <p:nvPicPr>
          <p:cNvPr id="11" name="Picture 4" descr="Imagem relacionada"/>
          <p:cNvPicPr>
            <a:picLocks noChangeAspect="1" noChangeArrowheads="1"/>
          </p:cNvPicPr>
          <p:nvPr/>
        </p:nvPicPr>
        <p:blipFill>
          <a:blip r:embed="rId4" cstate="print"/>
          <a:srcRect/>
          <a:stretch>
            <a:fillRect/>
          </a:stretch>
        </p:blipFill>
        <p:spPr bwMode="auto">
          <a:xfrm>
            <a:off x="6804248" y="4423850"/>
            <a:ext cx="2267744" cy="2173502"/>
          </a:xfrm>
          <a:prstGeom prst="rect">
            <a:avLst/>
          </a:prstGeom>
          <a:noFill/>
        </p:spPr>
      </p:pic>
      <p:pic>
        <p:nvPicPr>
          <p:cNvPr id="52226" name="Picture 2" descr="Imagem relacionada"/>
          <p:cNvPicPr>
            <a:picLocks noChangeAspect="1" noChangeArrowheads="1"/>
          </p:cNvPicPr>
          <p:nvPr/>
        </p:nvPicPr>
        <p:blipFill>
          <a:blip r:embed="rId5" cstate="print"/>
          <a:srcRect/>
          <a:stretch>
            <a:fillRect/>
          </a:stretch>
        </p:blipFill>
        <p:spPr bwMode="auto">
          <a:xfrm>
            <a:off x="357158" y="4952674"/>
            <a:ext cx="2928958" cy="1598122"/>
          </a:xfrm>
          <a:prstGeom prst="rect">
            <a:avLst/>
          </a:prstGeom>
          <a:noFill/>
        </p:spPr>
      </p:pic>
      <p:pic>
        <p:nvPicPr>
          <p:cNvPr id="52228" name="Picture 4" descr="Imagem relacionada"/>
          <p:cNvPicPr>
            <a:picLocks noChangeAspect="1" noChangeArrowheads="1"/>
          </p:cNvPicPr>
          <p:nvPr/>
        </p:nvPicPr>
        <p:blipFill>
          <a:blip r:embed="rId6" cstate="print"/>
          <a:srcRect/>
          <a:stretch>
            <a:fillRect/>
          </a:stretch>
        </p:blipFill>
        <p:spPr bwMode="auto">
          <a:xfrm>
            <a:off x="3357554" y="4936963"/>
            <a:ext cx="3232950" cy="1563871"/>
          </a:xfrm>
          <a:prstGeom prst="rect">
            <a:avLst/>
          </a:prstGeom>
          <a:noFill/>
        </p:spPr>
      </p:pic>
      <p:sp>
        <p:nvSpPr>
          <p:cNvPr id="12" name="Retângulo 11"/>
          <p:cNvSpPr/>
          <p:nvPr/>
        </p:nvSpPr>
        <p:spPr>
          <a:xfrm>
            <a:off x="500066" y="1997839"/>
            <a:ext cx="8572528" cy="2862322"/>
          </a:xfrm>
          <a:prstGeom prst="rect">
            <a:avLst/>
          </a:prstGeom>
        </p:spPr>
        <p:txBody>
          <a:bodyPr wrap="square">
            <a:spAutoFit/>
          </a:bodyPr>
          <a:lstStyle/>
          <a:p>
            <a:pPr algn="just">
              <a:lnSpc>
                <a:spcPct val="150000"/>
              </a:lnSpc>
              <a:buFont typeface="Wingdings" pitchFamily="2" charset="2"/>
              <a:buChar char="ü"/>
            </a:pPr>
            <a:r>
              <a:rPr lang="pt-BR" sz="2000" dirty="0" smtClean="0"/>
              <a:t>Identificar as características dos principais modais de transporte.</a:t>
            </a:r>
          </a:p>
          <a:p>
            <a:pPr algn="just">
              <a:lnSpc>
                <a:spcPct val="150000"/>
              </a:lnSpc>
              <a:buFont typeface="Wingdings" pitchFamily="2" charset="2"/>
              <a:buChar char="ü"/>
            </a:pPr>
            <a:r>
              <a:rPr lang="pt-BR" sz="2000" dirty="0" smtClean="0"/>
              <a:t>Reunir elementos para tomadas de decisão para escolha de modais.</a:t>
            </a:r>
          </a:p>
          <a:p>
            <a:pPr algn="just">
              <a:lnSpc>
                <a:spcPct val="150000"/>
              </a:lnSpc>
              <a:buFont typeface="Wingdings" pitchFamily="2" charset="2"/>
              <a:buChar char="ü"/>
            </a:pPr>
            <a:r>
              <a:rPr lang="pt-BR" sz="2000" dirty="0" smtClean="0"/>
              <a:t>Conhecer parâmetros básicos de avaliação de modais, como velocidade e custo.</a:t>
            </a:r>
          </a:p>
          <a:p>
            <a:pPr algn="just">
              <a:lnSpc>
                <a:spcPct val="150000"/>
              </a:lnSpc>
              <a:buFont typeface="Wingdings" pitchFamily="2" charset="2"/>
              <a:buChar char="ü"/>
            </a:pPr>
            <a:r>
              <a:rPr lang="pt-BR" sz="2000" dirty="0" smtClean="0"/>
              <a:t>Entender a importância de combinar vias de transporte usando a modalidade intermodal ou multimodal.</a:t>
            </a:r>
          </a:p>
        </p:txBody>
      </p:sp>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8" name="Retângulo 7"/>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1642 – Tecnologia dos Transportes de Carga</a:t>
            </a:r>
            <a:endParaRPr lang="pt-BR" sz="2200" b="1" dirty="0">
              <a:solidFill>
                <a:schemeClr val="bg1"/>
              </a:solidFill>
              <a:effectLst>
                <a:outerShdw blurRad="38100" dist="38100" dir="2700000" algn="tl">
                  <a:srgbClr val="000000">
                    <a:alpha val="43137"/>
                  </a:srgbClr>
                </a:outerShdw>
              </a:effectLst>
            </a:endParaRPr>
          </a:p>
        </p:txBody>
      </p:sp>
      <p:sp>
        <p:nvSpPr>
          <p:cNvPr id="9" name="CaixaDeTexto 8"/>
          <p:cNvSpPr txBox="1"/>
          <p:nvPr/>
        </p:nvSpPr>
        <p:spPr>
          <a:xfrm>
            <a:off x="35496" y="359081"/>
            <a:ext cx="6049963" cy="707886"/>
          </a:xfrm>
          <a:prstGeom prst="rect">
            <a:avLst/>
          </a:prstGeom>
          <a:noFill/>
        </p:spPr>
        <p:txBody>
          <a:bodyPr>
            <a:spAutoFit/>
          </a:bodyPr>
          <a:lstStyle/>
          <a:p>
            <a:r>
              <a:rPr lang="pt-BR" sz="2000" b="1" dirty="0">
                <a:solidFill>
                  <a:schemeClr val="bg1"/>
                </a:solidFill>
                <a:latin typeface="+mj-lt"/>
                <a:cs typeface="Arial" pitchFamily="34" charset="0"/>
              </a:rPr>
              <a:t> </a:t>
            </a:r>
            <a:r>
              <a:rPr lang="pt-BR" sz="2000" b="1" dirty="0" smtClean="0">
                <a:solidFill>
                  <a:schemeClr val="bg1"/>
                </a:solidFill>
                <a:cs typeface="Arial" pitchFamily="34" charset="0"/>
              </a:rPr>
              <a:t> </a:t>
            </a:r>
            <a:r>
              <a:rPr lang="pt-BR" sz="2000" b="1" dirty="0" smtClean="0">
                <a:solidFill>
                  <a:schemeClr val="bg1"/>
                </a:solidFill>
              </a:rPr>
              <a:t>Modais de Transporte e Intermodalidade: 	Características e Avaliação de Desempenho</a:t>
            </a:r>
            <a:endParaRPr lang="pt-BR" sz="2000" b="1" dirty="0" smtClean="0">
              <a:solidFill>
                <a:schemeClr val="bg1"/>
              </a:solidFill>
              <a:effectLst>
                <a:outerShdw blurRad="38100" dist="38100" dir="2700000" algn="tl">
                  <a:srgbClr val="000000">
                    <a:alpha val="43137"/>
                  </a:srgbClr>
                </a:outerShdw>
              </a:effectLst>
            </a:endParaRPr>
          </a:p>
        </p:txBody>
      </p:sp>
      <p:sp>
        <p:nvSpPr>
          <p:cNvPr id="10" name="Retângulo 9"/>
          <p:cNvSpPr/>
          <p:nvPr/>
        </p:nvSpPr>
        <p:spPr>
          <a:xfrm>
            <a:off x="251520" y="1124744"/>
            <a:ext cx="2105902" cy="430887"/>
          </a:xfrm>
          <a:prstGeom prst="rect">
            <a:avLst/>
          </a:prstGeom>
        </p:spPr>
        <p:txBody>
          <a:bodyPr wrap="square">
            <a:spAutoFit/>
          </a:bodyPr>
          <a:lstStyle/>
          <a:p>
            <a:r>
              <a:rPr lang="pt-BR" sz="2200" b="1" dirty="0" smtClean="0">
                <a:solidFill>
                  <a:srgbClr val="C00000"/>
                </a:solidFill>
                <a:effectLst>
                  <a:outerShdw blurRad="38100" dist="38100" dir="2700000" algn="tl">
                    <a:srgbClr val="000000">
                      <a:alpha val="43137"/>
                    </a:srgbClr>
                  </a:outerShdw>
                </a:effectLst>
              </a:rPr>
              <a:t>2.1 Introdução </a:t>
            </a:r>
          </a:p>
        </p:txBody>
      </p:sp>
      <p:grpSp>
        <p:nvGrpSpPr>
          <p:cNvPr id="17" name="Grupo 16"/>
          <p:cNvGrpSpPr/>
          <p:nvPr/>
        </p:nvGrpSpPr>
        <p:grpSpPr>
          <a:xfrm>
            <a:off x="7020272" y="744181"/>
            <a:ext cx="2123728" cy="812611"/>
            <a:chOff x="6876256" y="744181"/>
            <a:chExt cx="2267744" cy="860416"/>
          </a:xfrm>
        </p:grpSpPr>
        <p:pic>
          <p:nvPicPr>
            <p:cNvPr id="18" name="Picture 2" descr="Resultado de imagem para sistemas de transporte"/>
            <p:cNvPicPr>
              <a:picLocks noChangeAspect="1" noChangeArrowheads="1"/>
            </p:cNvPicPr>
            <p:nvPr/>
          </p:nvPicPr>
          <p:blipFill>
            <a:blip r:embed="rId2" cstate="print"/>
            <a:srcRect/>
            <a:stretch>
              <a:fillRect/>
            </a:stretch>
          </p:blipFill>
          <p:spPr bwMode="auto">
            <a:xfrm flipH="1">
              <a:off x="7956376" y="744181"/>
              <a:ext cx="1187624" cy="849146"/>
            </a:xfrm>
            <a:prstGeom prst="rect">
              <a:avLst/>
            </a:prstGeom>
            <a:noFill/>
          </p:spPr>
        </p:pic>
        <p:pic>
          <p:nvPicPr>
            <p:cNvPr id="19" name="Picture 2" descr="Resultado de imagem para sistemas de transporte"/>
            <p:cNvPicPr>
              <a:picLocks noChangeAspect="1" noChangeArrowheads="1"/>
            </p:cNvPicPr>
            <p:nvPr/>
          </p:nvPicPr>
          <p:blipFill>
            <a:blip r:embed="rId3" cstate="print"/>
            <a:srcRect/>
            <a:stretch>
              <a:fillRect/>
            </a:stretch>
          </p:blipFill>
          <p:spPr bwMode="auto">
            <a:xfrm>
              <a:off x="6876256" y="755451"/>
              <a:ext cx="1152128" cy="849146"/>
            </a:xfrm>
            <a:prstGeom prst="rect">
              <a:avLst/>
            </a:prstGeom>
            <a:noFill/>
          </p:spPr>
        </p:pic>
      </p:grpSp>
      <p:sp>
        <p:nvSpPr>
          <p:cNvPr id="20" name="Retângulo 19"/>
          <p:cNvSpPr/>
          <p:nvPr/>
        </p:nvSpPr>
        <p:spPr>
          <a:xfrm>
            <a:off x="285720" y="1817550"/>
            <a:ext cx="8572560" cy="1754326"/>
          </a:xfrm>
          <a:prstGeom prst="rect">
            <a:avLst/>
          </a:prstGeom>
        </p:spPr>
        <p:txBody>
          <a:bodyPr wrap="square">
            <a:spAutoFit/>
          </a:bodyPr>
          <a:lstStyle/>
          <a:p>
            <a:pPr algn="just"/>
            <a:r>
              <a:rPr lang="pt-BR" dirty="0" smtClean="0"/>
              <a:t>O transporte de cargas se dá por um meio físico – terra, água, ar – como também por um conjunto de vias, veículos e infra-estruturar de apoio. Organizando essas relações, pode-se identificar cinco modais para transportar uma carga: rodoviário, ferroviário, aquaviário (marítimo ou fluvial), dutoviário e aéreo. Cada um deles possui características próprias que serão detalhadas nas próximas seções. Em muitos casos, não é suficiente o uso de apenas uma forma e, assim, tem-se o transporte multimodal. </a:t>
            </a:r>
            <a:endParaRPr lang="pt-BR" dirty="0"/>
          </a:p>
        </p:txBody>
      </p:sp>
      <p:sp>
        <p:nvSpPr>
          <p:cNvPr id="21" name="Retângulo 20"/>
          <p:cNvSpPr/>
          <p:nvPr/>
        </p:nvSpPr>
        <p:spPr>
          <a:xfrm>
            <a:off x="71470" y="6215082"/>
            <a:ext cx="9144000" cy="369332"/>
          </a:xfrm>
          <a:prstGeom prst="rect">
            <a:avLst/>
          </a:prstGeom>
        </p:spPr>
        <p:txBody>
          <a:bodyPr wrap="square">
            <a:spAutoFit/>
          </a:bodyPr>
          <a:lstStyle/>
          <a:p>
            <a:r>
              <a:rPr lang="pt-BR" dirty="0" smtClean="0"/>
              <a:t>Modais de Transporte e Transporte Multimodal. Fonte: adaptado de </a:t>
            </a:r>
            <a:r>
              <a:rPr lang="pt-BR" dirty="0" err="1" smtClean="0"/>
              <a:t>Ballou</a:t>
            </a:r>
            <a:r>
              <a:rPr lang="pt-BR" dirty="0" smtClean="0"/>
              <a:t> (2007).</a:t>
            </a:r>
            <a:endParaRPr lang="pt-BR" dirty="0"/>
          </a:p>
        </p:txBody>
      </p:sp>
      <p:pic>
        <p:nvPicPr>
          <p:cNvPr id="13" name="Picture 2"/>
          <p:cNvPicPr>
            <a:picLocks noChangeAspect="1" noChangeArrowheads="1"/>
          </p:cNvPicPr>
          <p:nvPr/>
        </p:nvPicPr>
        <p:blipFill>
          <a:blip r:embed="rId4" cstate="print"/>
          <a:srcRect/>
          <a:stretch>
            <a:fillRect/>
          </a:stretch>
        </p:blipFill>
        <p:spPr bwMode="auto">
          <a:xfrm>
            <a:off x="142844" y="3714752"/>
            <a:ext cx="8858280" cy="2500330"/>
          </a:xfrm>
          <a:prstGeom prst="rect">
            <a:avLst/>
          </a:prstGeom>
          <a:noFill/>
          <a:ln w="19050">
            <a:solidFill>
              <a:srgbClr val="E06B0A"/>
            </a:solidFill>
            <a:miter lim="800000"/>
            <a:headEnd/>
            <a:tailEnd/>
          </a:ln>
          <a:effectLst/>
        </p:spPr>
      </p:pic>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13" name="Retângulo 12"/>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1642 – Tecnologia dos Transportes de Carga</a:t>
            </a:r>
            <a:endParaRPr lang="pt-BR" sz="2200" b="1" dirty="0">
              <a:solidFill>
                <a:schemeClr val="bg1"/>
              </a:solidFill>
              <a:effectLst>
                <a:outerShdw blurRad="38100" dist="38100" dir="2700000" algn="tl">
                  <a:srgbClr val="000000">
                    <a:alpha val="43137"/>
                  </a:srgbClr>
                </a:outerShdw>
              </a:effectLst>
            </a:endParaRPr>
          </a:p>
        </p:txBody>
      </p:sp>
      <p:grpSp>
        <p:nvGrpSpPr>
          <p:cNvPr id="2" name="Grupo 16"/>
          <p:cNvGrpSpPr/>
          <p:nvPr/>
        </p:nvGrpSpPr>
        <p:grpSpPr>
          <a:xfrm>
            <a:off x="7020272" y="744181"/>
            <a:ext cx="2123728" cy="812611"/>
            <a:chOff x="6876256" y="744181"/>
            <a:chExt cx="2267744" cy="860416"/>
          </a:xfrm>
        </p:grpSpPr>
        <p:pic>
          <p:nvPicPr>
            <p:cNvPr id="18" name="Picture 2" descr="Resultado de imagem para sistemas de transporte"/>
            <p:cNvPicPr>
              <a:picLocks noChangeAspect="1" noChangeArrowheads="1"/>
            </p:cNvPicPr>
            <p:nvPr/>
          </p:nvPicPr>
          <p:blipFill>
            <a:blip r:embed="rId2" cstate="print"/>
            <a:srcRect/>
            <a:stretch>
              <a:fillRect/>
            </a:stretch>
          </p:blipFill>
          <p:spPr bwMode="auto">
            <a:xfrm flipH="1">
              <a:off x="7956376" y="744181"/>
              <a:ext cx="1187624" cy="849146"/>
            </a:xfrm>
            <a:prstGeom prst="rect">
              <a:avLst/>
            </a:prstGeom>
            <a:noFill/>
          </p:spPr>
        </p:pic>
        <p:pic>
          <p:nvPicPr>
            <p:cNvPr id="19" name="Picture 2" descr="Resultado de imagem para sistemas de transporte"/>
            <p:cNvPicPr>
              <a:picLocks noChangeAspect="1" noChangeArrowheads="1"/>
            </p:cNvPicPr>
            <p:nvPr/>
          </p:nvPicPr>
          <p:blipFill>
            <a:blip r:embed="rId3" cstate="print"/>
            <a:srcRect/>
            <a:stretch>
              <a:fillRect/>
            </a:stretch>
          </p:blipFill>
          <p:spPr bwMode="auto">
            <a:xfrm>
              <a:off x="6876256" y="755451"/>
              <a:ext cx="1152128" cy="849146"/>
            </a:xfrm>
            <a:prstGeom prst="rect">
              <a:avLst/>
            </a:prstGeom>
            <a:noFill/>
          </p:spPr>
        </p:pic>
      </p:grpSp>
      <p:pic>
        <p:nvPicPr>
          <p:cNvPr id="75778" name="Picture 2"/>
          <p:cNvPicPr>
            <a:picLocks noChangeAspect="1" noChangeArrowheads="1"/>
          </p:cNvPicPr>
          <p:nvPr/>
        </p:nvPicPr>
        <p:blipFill>
          <a:blip r:embed="rId4" cstate="print"/>
          <a:srcRect/>
          <a:stretch>
            <a:fillRect/>
          </a:stretch>
        </p:blipFill>
        <p:spPr bwMode="auto">
          <a:xfrm>
            <a:off x="7740352" y="2132856"/>
            <a:ext cx="1376753" cy="4394719"/>
          </a:xfrm>
          <a:prstGeom prst="rect">
            <a:avLst/>
          </a:prstGeom>
          <a:noFill/>
          <a:ln w="9525">
            <a:noFill/>
            <a:miter lim="800000"/>
            <a:headEnd/>
            <a:tailEnd/>
          </a:ln>
        </p:spPr>
      </p:pic>
      <p:sp>
        <p:nvSpPr>
          <p:cNvPr id="15" name="CaixaDeTexto 14"/>
          <p:cNvSpPr txBox="1"/>
          <p:nvPr/>
        </p:nvSpPr>
        <p:spPr>
          <a:xfrm>
            <a:off x="35496" y="359081"/>
            <a:ext cx="6049963" cy="707886"/>
          </a:xfrm>
          <a:prstGeom prst="rect">
            <a:avLst/>
          </a:prstGeom>
          <a:noFill/>
        </p:spPr>
        <p:txBody>
          <a:bodyPr>
            <a:spAutoFit/>
          </a:bodyPr>
          <a:lstStyle/>
          <a:p>
            <a:r>
              <a:rPr lang="pt-BR" sz="2000" b="1" dirty="0">
                <a:solidFill>
                  <a:schemeClr val="bg1"/>
                </a:solidFill>
                <a:latin typeface="+mj-lt"/>
                <a:cs typeface="Arial" pitchFamily="34" charset="0"/>
              </a:rPr>
              <a:t> </a:t>
            </a:r>
            <a:r>
              <a:rPr lang="pt-BR" sz="2000" b="1" dirty="0" smtClean="0">
                <a:solidFill>
                  <a:schemeClr val="bg1"/>
                </a:solidFill>
                <a:cs typeface="Arial" pitchFamily="34" charset="0"/>
              </a:rPr>
              <a:t> </a:t>
            </a:r>
            <a:r>
              <a:rPr lang="pt-BR" sz="2000" b="1" dirty="0" smtClean="0">
                <a:solidFill>
                  <a:schemeClr val="bg1"/>
                </a:solidFill>
              </a:rPr>
              <a:t>Modais de Transporte e Intermodalidade: 	Características e Avaliação de Desempenho</a:t>
            </a:r>
            <a:endParaRPr lang="pt-BR" sz="2000" b="1" dirty="0" smtClean="0">
              <a:solidFill>
                <a:schemeClr val="bg1"/>
              </a:solidFill>
              <a:effectLst>
                <a:outerShdw blurRad="38100" dist="38100" dir="2700000" algn="tl">
                  <a:srgbClr val="000000">
                    <a:alpha val="43137"/>
                  </a:srgbClr>
                </a:outerShdw>
              </a:effectLst>
            </a:endParaRPr>
          </a:p>
        </p:txBody>
      </p:sp>
      <p:sp>
        <p:nvSpPr>
          <p:cNvPr id="11" name="Retângulo 10"/>
          <p:cNvSpPr/>
          <p:nvPr/>
        </p:nvSpPr>
        <p:spPr>
          <a:xfrm>
            <a:off x="285720" y="1785926"/>
            <a:ext cx="7500990" cy="4662815"/>
          </a:xfrm>
          <a:prstGeom prst="rect">
            <a:avLst/>
          </a:prstGeom>
        </p:spPr>
        <p:txBody>
          <a:bodyPr wrap="square">
            <a:spAutoFit/>
          </a:bodyPr>
          <a:lstStyle/>
          <a:p>
            <a:r>
              <a:rPr lang="pt-BR" dirty="0" smtClean="0"/>
              <a:t>Importante reiterar que o modal não se trata apenas da uma via física. </a:t>
            </a:r>
          </a:p>
          <a:p>
            <a:endParaRPr lang="pt-BR" dirty="0" smtClean="0"/>
          </a:p>
          <a:p>
            <a:r>
              <a:rPr lang="pt-BR" dirty="0" smtClean="0"/>
              <a:t>O modal aeroviário, para tomarmos um exemplo, depende de um conjunto interdependente de </a:t>
            </a:r>
            <a:r>
              <a:rPr lang="pt-BR" dirty="0" err="1" smtClean="0"/>
              <a:t>regulações</a:t>
            </a:r>
            <a:r>
              <a:rPr lang="pt-BR" dirty="0" smtClean="0"/>
              <a:t>, estruturas e profissionais. </a:t>
            </a:r>
          </a:p>
          <a:p>
            <a:endParaRPr lang="pt-BR" dirty="0" smtClean="0"/>
          </a:p>
          <a:p>
            <a:r>
              <a:rPr lang="pt-BR" dirty="0" smtClean="0"/>
              <a:t>Basta pensarmos em:</a:t>
            </a:r>
          </a:p>
          <a:p>
            <a:pPr>
              <a:lnSpc>
                <a:spcPct val="150000"/>
              </a:lnSpc>
            </a:pPr>
            <a:endParaRPr lang="pt-BR" dirty="0" smtClean="0"/>
          </a:p>
          <a:p>
            <a:pPr algn="just">
              <a:lnSpc>
                <a:spcPct val="150000"/>
              </a:lnSpc>
              <a:buFont typeface="Wingdings" pitchFamily="2" charset="2"/>
              <a:buChar char="ü"/>
            </a:pPr>
            <a:r>
              <a:rPr lang="pt-BR" dirty="0" smtClean="0"/>
              <a:t>definição de rotas e controle de tráfego aéreo;</a:t>
            </a:r>
          </a:p>
          <a:p>
            <a:pPr algn="just">
              <a:lnSpc>
                <a:spcPct val="150000"/>
              </a:lnSpc>
              <a:buFont typeface="Wingdings" pitchFamily="2" charset="2"/>
              <a:buChar char="ü"/>
            </a:pPr>
            <a:r>
              <a:rPr lang="pt-BR" dirty="0" smtClean="0"/>
              <a:t>rede disponível de aeroportos, incluindo serviços de apoio para movimentação e armazenamento de mercadorias;</a:t>
            </a:r>
          </a:p>
          <a:p>
            <a:pPr algn="just">
              <a:lnSpc>
                <a:spcPct val="150000"/>
              </a:lnSpc>
              <a:buFont typeface="Wingdings" pitchFamily="2" charset="2"/>
              <a:buChar char="ü"/>
            </a:pPr>
            <a:r>
              <a:rPr lang="pt-BR" dirty="0" smtClean="0"/>
              <a:t>fabricação de aeronaves e suas partes, como turbinas;</a:t>
            </a:r>
          </a:p>
          <a:p>
            <a:pPr algn="just">
              <a:lnSpc>
                <a:spcPct val="150000"/>
              </a:lnSpc>
              <a:buFont typeface="Wingdings" pitchFamily="2" charset="2"/>
              <a:buChar char="ü"/>
            </a:pPr>
            <a:r>
              <a:rPr lang="pt-BR" dirty="0" smtClean="0"/>
              <a:t>treinamento de pilotos, controladores, e demais profissionais;</a:t>
            </a:r>
          </a:p>
          <a:p>
            <a:pPr algn="just">
              <a:lnSpc>
                <a:spcPct val="150000"/>
              </a:lnSpc>
              <a:buFont typeface="Wingdings" pitchFamily="2" charset="2"/>
              <a:buChar char="ü"/>
            </a:pPr>
            <a:r>
              <a:rPr lang="pt-BR" dirty="0" smtClean="0"/>
              <a:t>regulamentação e fiscalização sobre todos os fatores acima.</a:t>
            </a:r>
          </a:p>
        </p:txBody>
      </p:sp>
      <p:sp>
        <p:nvSpPr>
          <p:cNvPr id="12" name="Retângulo 11"/>
          <p:cNvSpPr/>
          <p:nvPr/>
        </p:nvSpPr>
        <p:spPr>
          <a:xfrm>
            <a:off x="251520" y="1124744"/>
            <a:ext cx="2105902" cy="430887"/>
          </a:xfrm>
          <a:prstGeom prst="rect">
            <a:avLst/>
          </a:prstGeom>
        </p:spPr>
        <p:txBody>
          <a:bodyPr wrap="square">
            <a:spAutoFit/>
          </a:bodyPr>
          <a:lstStyle/>
          <a:p>
            <a:r>
              <a:rPr lang="pt-BR" sz="2200" b="1" dirty="0" smtClean="0">
                <a:solidFill>
                  <a:srgbClr val="C00000"/>
                </a:solidFill>
                <a:effectLst>
                  <a:outerShdw blurRad="38100" dist="38100" dir="2700000" algn="tl">
                    <a:srgbClr val="000000">
                      <a:alpha val="43137"/>
                    </a:srgbClr>
                  </a:outerShdw>
                </a:effectLst>
              </a:rPr>
              <a:t>2.1 Introdução </a:t>
            </a:r>
          </a:p>
        </p:txBody>
      </p:sp>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13" name="Retângulo 12"/>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1642 – Tecnologia dos Transportes de Carga</a:t>
            </a:r>
            <a:endParaRPr lang="pt-BR" sz="2200" b="1" dirty="0">
              <a:solidFill>
                <a:schemeClr val="bg1"/>
              </a:solidFill>
              <a:effectLst>
                <a:outerShdw blurRad="38100" dist="38100" dir="2700000" algn="tl">
                  <a:srgbClr val="000000">
                    <a:alpha val="43137"/>
                  </a:srgbClr>
                </a:outerShdw>
              </a:effectLst>
            </a:endParaRPr>
          </a:p>
        </p:txBody>
      </p:sp>
      <p:grpSp>
        <p:nvGrpSpPr>
          <p:cNvPr id="2" name="Grupo 16"/>
          <p:cNvGrpSpPr/>
          <p:nvPr/>
        </p:nvGrpSpPr>
        <p:grpSpPr>
          <a:xfrm>
            <a:off x="7020272" y="744181"/>
            <a:ext cx="2123728" cy="812611"/>
            <a:chOff x="6876256" y="744181"/>
            <a:chExt cx="2267744" cy="860416"/>
          </a:xfrm>
        </p:grpSpPr>
        <p:pic>
          <p:nvPicPr>
            <p:cNvPr id="18" name="Picture 2" descr="Resultado de imagem para sistemas de transporte"/>
            <p:cNvPicPr>
              <a:picLocks noChangeAspect="1" noChangeArrowheads="1"/>
            </p:cNvPicPr>
            <p:nvPr/>
          </p:nvPicPr>
          <p:blipFill>
            <a:blip r:embed="rId2" cstate="print"/>
            <a:srcRect/>
            <a:stretch>
              <a:fillRect/>
            </a:stretch>
          </p:blipFill>
          <p:spPr bwMode="auto">
            <a:xfrm flipH="1">
              <a:off x="7956376" y="744181"/>
              <a:ext cx="1187624" cy="849146"/>
            </a:xfrm>
            <a:prstGeom prst="rect">
              <a:avLst/>
            </a:prstGeom>
            <a:noFill/>
          </p:spPr>
        </p:pic>
        <p:pic>
          <p:nvPicPr>
            <p:cNvPr id="19" name="Picture 2" descr="Resultado de imagem para sistemas de transporte"/>
            <p:cNvPicPr>
              <a:picLocks noChangeAspect="1" noChangeArrowheads="1"/>
            </p:cNvPicPr>
            <p:nvPr/>
          </p:nvPicPr>
          <p:blipFill>
            <a:blip r:embed="rId3" cstate="print"/>
            <a:srcRect/>
            <a:stretch>
              <a:fillRect/>
            </a:stretch>
          </p:blipFill>
          <p:spPr bwMode="auto">
            <a:xfrm>
              <a:off x="6876256" y="755451"/>
              <a:ext cx="1152128" cy="849146"/>
            </a:xfrm>
            <a:prstGeom prst="rect">
              <a:avLst/>
            </a:prstGeom>
            <a:noFill/>
          </p:spPr>
        </p:pic>
      </p:grpSp>
      <p:sp>
        <p:nvSpPr>
          <p:cNvPr id="15" name="CaixaDeTexto 14"/>
          <p:cNvSpPr txBox="1"/>
          <p:nvPr/>
        </p:nvSpPr>
        <p:spPr>
          <a:xfrm>
            <a:off x="35496" y="359081"/>
            <a:ext cx="6049963" cy="707886"/>
          </a:xfrm>
          <a:prstGeom prst="rect">
            <a:avLst/>
          </a:prstGeom>
          <a:noFill/>
        </p:spPr>
        <p:txBody>
          <a:bodyPr>
            <a:spAutoFit/>
          </a:bodyPr>
          <a:lstStyle/>
          <a:p>
            <a:r>
              <a:rPr lang="pt-BR" sz="2000" b="1" dirty="0">
                <a:solidFill>
                  <a:schemeClr val="bg1"/>
                </a:solidFill>
                <a:latin typeface="+mj-lt"/>
                <a:cs typeface="Arial" pitchFamily="34" charset="0"/>
              </a:rPr>
              <a:t> </a:t>
            </a:r>
            <a:r>
              <a:rPr lang="pt-BR" sz="2000" b="1" dirty="0" smtClean="0">
                <a:solidFill>
                  <a:schemeClr val="bg1"/>
                </a:solidFill>
                <a:cs typeface="Arial" pitchFamily="34" charset="0"/>
              </a:rPr>
              <a:t> </a:t>
            </a:r>
            <a:r>
              <a:rPr lang="pt-BR" sz="2000" b="1" dirty="0" smtClean="0">
                <a:solidFill>
                  <a:schemeClr val="bg1"/>
                </a:solidFill>
              </a:rPr>
              <a:t>Modais de Transporte e Intermodalidade: 	Características e Avaliação de Desempenho</a:t>
            </a:r>
            <a:endParaRPr lang="pt-BR" sz="2000" b="1" dirty="0" smtClean="0">
              <a:solidFill>
                <a:schemeClr val="bg1"/>
              </a:solidFill>
              <a:effectLst>
                <a:outerShdw blurRad="38100" dist="38100" dir="2700000" algn="tl">
                  <a:srgbClr val="000000">
                    <a:alpha val="43137"/>
                  </a:srgbClr>
                </a:outerShdw>
              </a:effectLst>
            </a:endParaRPr>
          </a:p>
        </p:txBody>
      </p:sp>
      <p:sp>
        <p:nvSpPr>
          <p:cNvPr id="16" name="Retângulo 15"/>
          <p:cNvSpPr/>
          <p:nvPr/>
        </p:nvSpPr>
        <p:spPr>
          <a:xfrm>
            <a:off x="251520" y="1124744"/>
            <a:ext cx="2105902" cy="430887"/>
          </a:xfrm>
          <a:prstGeom prst="rect">
            <a:avLst/>
          </a:prstGeom>
        </p:spPr>
        <p:txBody>
          <a:bodyPr wrap="square">
            <a:spAutoFit/>
          </a:bodyPr>
          <a:lstStyle/>
          <a:p>
            <a:r>
              <a:rPr lang="pt-BR" sz="2200" b="1" dirty="0" smtClean="0">
                <a:solidFill>
                  <a:srgbClr val="C00000"/>
                </a:solidFill>
                <a:effectLst>
                  <a:outerShdw blurRad="38100" dist="38100" dir="2700000" algn="tl">
                    <a:srgbClr val="000000">
                      <a:alpha val="43137"/>
                    </a:srgbClr>
                  </a:outerShdw>
                </a:effectLst>
              </a:rPr>
              <a:t>2.1 Introdução </a:t>
            </a:r>
          </a:p>
        </p:txBody>
      </p:sp>
      <p:sp>
        <p:nvSpPr>
          <p:cNvPr id="17" name="Retângulo 16"/>
          <p:cNvSpPr/>
          <p:nvPr/>
        </p:nvSpPr>
        <p:spPr>
          <a:xfrm>
            <a:off x="0" y="1643050"/>
            <a:ext cx="9144000" cy="1754326"/>
          </a:xfrm>
          <a:prstGeom prst="rect">
            <a:avLst/>
          </a:prstGeom>
        </p:spPr>
        <p:txBody>
          <a:bodyPr wrap="square">
            <a:spAutoFit/>
          </a:bodyPr>
          <a:lstStyle/>
          <a:p>
            <a:pPr algn="just"/>
            <a:r>
              <a:rPr lang="pt-BR" dirty="0" smtClean="0"/>
              <a:t>A princípio, esses objetivos são convergentes, mas conflitos não deixam de ser comuns: por exemplo, em que grau o consumidor está disposto a pagar por combustíveis mais caros, porém menos danosos aos ecossistemas? Estradas em boa conservação valem uma alta tarifa de pedágio? Tirar caminhões com motores ineficientes não eliminaria o emprego de muita gente, tendo um custo social inaceitável? Essas não são questões simples e requerem escolhas da sociedade.</a:t>
            </a:r>
            <a:endParaRPr lang="pt-BR" dirty="0"/>
          </a:p>
        </p:txBody>
      </p:sp>
      <p:sp>
        <p:nvSpPr>
          <p:cNvPr id="20" name="Retângulo 19"/>
          <p:cNvSpPr/>
          <p:nvPr/>
        </p:nvSpPr>
        <p:spPr>
          <a:xfrm>
            <a:off x="0" y="6274378"/>
            <a:ext cx="7643834" cy="369332"/>
          </a:xfrm>
          <a:prstGeom prst="rect">
            <a:avLst/>
          </a:prstGeom>
        </p:spPr>
        <p:txBody>
          <a:bodyPr wrap="square">
            <a:spAutoFit/>
          </a:bodyPr>
          <a:lstStyle/>
          <a:p>
            <a:r>
              <a:rPr lang="pt-BR" dirty="0" smtClean="0"/>
              <a:t>Transporte de Carga: Atores e seus Objetivos. Fonte: </a:t>
            </a:r>
            <a:r>
              <a:rPr lang="pt-BR" dirty="0" err="1" smtClean="0"/>
              <a:t>Bowersox</a:t>
            </a:r>
            <a:r>
              <a:rPr lang="pt-BR" dirty="0" smtClean="0"/>
              <a:t> </a:t>
            </a:r>
            <a:r>
              <a:rPr lang="pt-BR" dirty="0" err="1" smtClean="0"/>
              <a:t>et</a:t>
            </a:r>
            <a:r>
              <a:rPr lang="pt-BR" dirty="0" smtClean="0"/>
              <a:t> al. (2007).</a:t>
            </a:r>
            <a:endParaRPr lang="pt-BR" dirty="0"/>
          </a:p>
        </p:txBody>
      </p:sp>
      <p:pic>
        <p:nvPicPr>
          <p:cNvPr id="2050" name="Picture 2"/>
          <p:cNvPicPr>
            <a:picLocks noChangeAspect="1" noChangeArrowheads="1"/>
          </p:cNvPicPr>
          <p:nvPr/>
        </p:nvPicPr>
        <p:blipFill>
          <a:blip r:embed="rId4" cstate="print"/>
          <a:srcRect/>
          <a:stretch>
            <a:fillRect/>
          </a:stretch>
        </p:blipFill>
        <p:spPr bwMode="auto">
          <a:xfrm>
            <a:off x="71406" y="3357562"/>
            <a:ext cx="9020167" cy="2857520"/>
          </a:xfrm>
          <a:prstGeom prst="rect">
            <a:avLst/>
          </a:prstGeom>
          <a:noFill/>
          <a:ln w="19050">
            <a:solidFill>
              <a:schemeClr val="tx2"/>
            </a:solidFill>
            <a:miter lim="800000"/>
            <a:headEnd/>
            <a:tailEnd/>
          </a:ln>
          <a:effectLst/>
        </p:spPr>
      </p:pic>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13" name="Retângulo 12"/>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1642 – Tecnologia dos Transportes de Carga</a:t>
            </a:r>
            <a:endParaRPr lang="pt-BR" sz="2200" b="1" dirty="0">
              <a:solidFill>
                <a:schemeClr val="bg1"/>
              </a:solidFill>
              <a:effectLst>
                <a:outerShdw blurRad="38100" dist="38100" dir="2700000" algn="tl">
                  <a:srgbClr val="000000">
                    <a:alpha val="43137"/>
                  </a:srgbClr>
                </a:outerShdw>
              </a:effectLst>
            </a:endParaRPr>
          </a:p>
        </p:txBody>
      </p:sp>
      <p:grpSp>
        <p:nvGrpSpPr>
          <p:cNvPr id="2" name="Grupo 16"/>
          <p:cNvGrpSpPr/>
          <p:nvPr/>
        </p:nvGrpSpPr>
        <p:grpSpPr>
          <a:xfrm>
            <a:off x="7020272" y="744181"/>
            <a:ext cx="2123728" cy="812611"/>
            <a:chOff x="6876256" y="744181"/>
            <a:chExt cx="2267744" cy="860416"/>
          </a:xfrm>
        </p:grpSpPr>
        <p:pic>
          <p:nvPicPr>
            <p:cNvPr id="18" name="Picture 2" descr="Resultado de imagem para sistemas de transporte"/>
            <p:cNvPicPr>
              <a:picLocks noChangeAspect="1" noChangeArrowheads="1"/>
            </p:cNvPicPr>
            <p:nvPr/>
          </p:nvPicPr>
          <p:blipFill>
            <a:blip r:embed="rId2" cstate="print"/>
            <a:srcRect/>
            <a:stretch>
              <a:fillRect/>
            </a:stretch>
          </p:blipFill>
          <p:spPr bwMode="auto">
            <a:xfrm flipH="1">
              <a:off x="7956376" y="744181"/>
              <a:ext cx="1187624" cy="849146"/>
            </a:xfrm>
            <a:prstGeom prst="rect">
              <a:avLst/>
            </a:prstGeom>
            <a:noFill/>
          </p:spPr>
        </p:pic>
        <p:pic>
          <p:nvPicPr>
            <p:cNvPr id="19" name="Picture 2" descr="Resultado de imagem para sistemas de transporte"/>
            <p:cNvPicPr>
              <a:picLocks noChangeAspect="1" noChangeArrowheads="1"/>
            </p:cNvPicPr>
            <p:nvPr/>
          </p:nvPicPr>
          <p:blipFill>
            <a:blip r:embed="rId3" cstate="print"/>
            <a:srcRect/>
            <a:stretch>
              <a:fillRect/>
            </a:stretch>
          </p:blipFill>
          <p:spPr bwMode="auto">
            <a:xfrm>
              <a:off x="6876256" y="755451"/>
              <a:ext cx="1152128" cy="849146"/>
            </a:xfrm>
            <a:prstGeom prst="rect">
              <a:avLst/>
            </a:prstGeom>
            <a:noFill/>
          </p:spPr>
        </p:pic>
      </p:grpSp>
      <p:sp>
        <p:nvSpPr>
          <p:cNvPr id="15" name="CaixaDeTexto 14"/>
          <p:cNvSpPr txBox="1"/>
          <p:nvPr/>
        </p:nvSpPr>
        <p:spPr>
          <a:xfrm>
            <a:off x="35496" y="359081"/>
            <a:ext cx="6049963" cy="707886"/>
          </a:xfrm>
          <a:prstGeom prst="rect">
            <a:avLst/>
          </a:prstGeom>
          <a:noFill/>
        </p:spPr>
        <p:txBody>
          <a:bodyPr>
            <a:spAutoFit/>
          </a:bodyPr>
          <a:lstStyle/>
          <a:p>
            <a:r>
              <a:rPr lang="pt-BR" sz="2000" b="1" dirty="0">
                <a:solidFill>
                  <a:schemeClr val="bg1"/>
                </a:solidFill>
                <a:latin typeface="+mj-lt"/>
                <a:cs typeface="Arial" pitchFamily="34" charset="0"/>
              </a:rPr>
              <a:t> </a:t>
            </a:r>
            <a:r>
              <a:rPr lang="pt-BR" sz="2000" b="1" dirty="0" smtClean="0">
                <a:solidFill>
                  <a:schemeClr val="bg1"/>
                </a:solidFill>
                <a:cs typeface="Arial" pitchFamily="34" charset="0"/>
              </a:rPr>
              <a:t> </a:t>
            </a:r>
            <a:r>
              <a:rPr lang="pt-BR" sz="2000" b="1" dirty="0" smtClean="0">
                <a:solidFill>
                  <a:schemeClr val="bg1"/>
                </a:solidFill>
              </a:rPr>
              <a:t>Modais de Transporte e Intermodalidade: 	Características e Avaliação de Desempenho</a:t>
            </a:r>
            <a:endParaRPr lang="pt-BR" sz="2000" b="1" dirty="0" smtClean="0">
              <a:solidFill>
                <a:schemeClr val="bg1"/>
              </a:solidFill>
              <a:effectLst>
                <a:outerShdw blurRad="38100" dist="38100" dir="2700000" algn="tl">
                  <a:srgbClr val="000000">
                    <a:alpha val="43137"/>
                  </a:srgbClr>
                </a:outerShdw>
              </a:effectLst>
            </a:endParaRPr>
          </a:p>
        </p:txBody>
      </p:sp>
      <p:sp>
        <p:nvSpPr>
          <p:cNvPr id="9" name="Retângulo 8"/>
          <p:cNvSpPr/>
          <p:nvPr/>
        </p:nvSpPr>
        <p:spPr>
          <a:xfrm>
            <a:off x="251520" y="1124744"/>
            <a:ext cx="2963158" cy="461665"/>
          </a:xfrm>
          <a:prstGeom prst="rect">
            <a:avLst/>
          </a:prstGeom>
        </p:spPr>
        <p:txBody>
          <a:bodyPr wrap="square">
            <a:spAutoFit/>
          </a:bodyPr>
          <a:lstStyle/>
          <a:p>
            <a:r>
              <a:rPr lang="pt-BR" sz="2400" b="1" dirty="0" smtClean="0">
                <a:solidFill>
                  <a:srgbClr val="C00000"/>
                </a:solidFill>
              </a:rPr>
              <a:t>2.2 Modal Rodoviário</a:t>
            </a:r>
          </a:p>
        </p:txBody>
      </p:sp>
      <p:sp>
        <p:nvSpPr>
          <p:cNvPr id="10" name="Retângulo 9"/>
          <p:cNvSpPr/>
          <p:nvPr/>
        </p:nvSpPr>
        <p:spPr>
          <a:xfrm>
            <a:off x="0" y="1643050"/>
            <a:ext cx="9144000" cy="1477328"/>
          </a:xfrm>
          <a:prstGeom prst="rect">
            <a:avLst/>
          </a:prstGeom>
        </p:spPr>
        <p:txBody>
          <a:bodyPr wrap="square">
            <a:spAutoFit/>
          </a:bodyPr>
          <a:lstStyle/>
          <a:p>
            <a:pPr algn="just"/>
            <a:r>
              <a:rPr lang="pt-BR" dirty="0" smtClean="0"/>
              <a:t>Conforme já discutimos neste livro, o Brasil se apóia primordialmente no modal rodoviário para movimentar a sua carga. Como pode ser visto na figura abaixo, as rodovias são responsáveis em nosso país por 58% da carga movimentada. Para termos alguns pontos de comparação, esse índice é 25% nos EUA, 28% na França, 55% e 4% na Rússia. Nesses três, países, o uso do modal ferroviário é preponderante face ao rodoviário.</a:t>
            </a:r>
            <a:endParaRPr lang="pt-BR" dirty="0"/>
          </a:p>
        </p:txBody>
      </p:sp>
      <p:pic>
        <p:nvPicPr>
          <p:cNvPr id="3074" name="Picture 2"/>
          <p:cNvPicPr>
            <a:picLocks noChangeAspect="1" noChangeArrowheads="1"/>
          </p:cNvPicPr>
          <p:nvPr/>
        </p:nvPicPr>
        <p:blipFill>
          <a:blip r:embed="rId4" cstate="print"/>
          <a:srcRect/>
          <a:stretch>
            <a:fillRect/>
          </a:stretch>
        </p:blipFill>
        <p:spPr bwMode="auto">
          <a:xfrm>
            <a:off x="71406" y="3214686"/>
            <a:ext cx="8858280" cy="3000396"/>
          </a:xfrm>
          <a:prstGeom prst="rect">
            <a:avLst/>
          </a:prstGeom>
          <a:noFill/>
          <a:ln w="28575">
            <a:solidFill>
              <a:schemeClr val="accent3">
                <a:lumMod val="50000"/>
              </a:schemeClr>
            </a:solidFill>
            <a:miter lim="800000"/>
            <a:headEnd/>
            <a:tailEnd/>
          </a:ln>
          <a:effectLst/>
        </p:spPr>
      </p:pic>
      <p:sp>
        <p:nvSpPr>
          <p:cNvPr id="12" name="Retângulo 11"/>
          <p:cNvSpPr/>
          <p:nvPr/>
        </p:nvSpPr>
        <p:spPr>
          <a:xfrm>
            <a:off x="0" y="6257612"/>
            <a:ext cx="9144000" cy="369332"/>
          </a:xfrm>
          <a:prstGeom prst="rect">
            <a:avLst/>
          </a:prstGeom>
        </p:spPr>
        <p:txBody>
          <a:bodyPr wrap="square">
            <a:spAutoFit/>
          </a:bodyPr>
          <a:lstStyle/>
          <a:p>
            <a:r>
              <a:rPr lang="pt-BR" dirty="0" smtClean="0"/>
              <a:t>Transporte Interno de Carga: Rodoviário vs. Ferroviário. Fonte: Ministério dos Transportes </a:t>
            </a:r>
            <a:endParaRPr lang="pt-BR" dirty="0"/>
          </a:p>
        </p:txBody>
      </p:sp>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tângulo 21"/>
          <p:cNvSpPr/>
          <p:nvPr/>
        </p:nvSpPr>
        <p:spPr>
          <a:xfrm>
            <a:off x="7795564" y="1196184"/>
            <a:ext cx="1187747" cy="151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0" y="6618288"/>
            <a:ext cx="3546475" cy="307975"/>
          </a:xfrm>
          <a:prstGeom prst="rect">
            <a:avLst/>
          </a:prstGeom>
        </p:spPr>
        <p:txBody>
          <a:bodyPr>
            <a:spAutoFit/>
          </a:bodyPr>
          <a:lstStyle/>
          <a:p>
            <a:pPr algn="ctr">
              <a:spcBef>
                <a:spcPct val="20000"/>
              </a:spcBef>
              <a:buClr>
                <a:srgbClr val="2B4475"/>
              </a:buClr>
              <a:defRPr/>
            </a:pPr>
            <a:r>
              <a:rPr lang="pt-BR" sz="1400" b="1" kern="0" dirty="0">
                <a:solidFill>
                  <a:schemeClr val="bg1"/>
                </a:solidFill>
                <a:effectLst>
                  <a:outerShdw blurRad="38100" dist="38100" dir="2700000" algn="tl">
                    <a:srgbClr val="000000">
                      <a:alpha val="43137"/>
                    </a:srgbClr>
                  </a:outerShdw>
                </a:effectLst>
                <a:cs typeface="Arial" pitchFamily="34" charset="0"/>
              </a:rPr>
              <a:t>Prof. Adm. </a:t>
            </a:r>
            <a:r>
              <a:rPr lang="pt-BR" sz="1400" b="1" i="1" kern="0" dirty="0">
                <a:solidFill>
                  <a:schemeClr val="bg1"/>
                </a:solidFill>
                <a:effectLst>
                  <a:outerShdw blurRad="38100" dist="38100" dir="2700000" algn="tl">
                    <a:srgbClr val="000000">
                      <a:alpha val="43137"/>
                    </a:srgbClr>
                  </a:outerShdw>
                </a:effectLst>
                <a:cs typeface="Arial" pitchFamily="34" charset="0"/>
              </a:rPr>
              <a:t>Msc</a:t>
            </a:r>
            <a:r>
              <a:rPr lang="pt-BR" sz="1400" b="1" kern="0" dirty="0">
                <a:solidFill>
                  <a:schemeClr val="bg1"/>
                </a:solidFill>
                <a:effectLst>
                  <a:outerShdw blurRad="38100" dist="38100" dir="2700000" algn="tl">
                    <a:srgbClr val="000000">
                      <a:alpha val="43137"/>
                    </a:srgbClr>
                  </a:outerShdw>
                </a:effectLst>
                <a:cs typeface="Arial" pitchFamily="34" charset="0"/>
              </a:rPr>
              <a:t>. Luiz Cláudio Brites Lobato</a:t>
            </a:r>
          </a:p>
        </p:txBody>
      </p:sp>
      <p:sp>
        <p:nvSpPr>
          <p:cNvPr id="13" name="Retângulo 12"/>
          <p:cNvSpPr/>
          <p:nvPr/>
        </p:nvSpPr>
        <p:spPr>
          <a:xfrm>
            <a:off x="0" y="0"/>
            <a:ext cx="6300192" cy="430887"/>
          </a:xfrm>
          <a:prstGeom prst="rect">
            <a:avLst/>
          </a:prstGeom>
        </p:spPr>
        <p:txBody>
          <a:bodyPr wrap="square">
            <a:spAutoFit/>
          </a:bodyPr>
          <a:lstStyle/>
          <a:p>
            <a:pPr fontAlgn="auto">
              <a:spcAft>
                <a:spcPts val="0"/>
              </a:spcAft>
              <a:defRPr/>
            </a:pPr>
            <a:r>
              <a:rPr lang="pt-BR" sz="2200" b="1" dirty="0" smtClean="0">
                <a:solidFill>
                  <a:schemeClr val="bg1"/>
                </a:solidFill>
                <a:effectLst>
                  <a:outerShdw blurRad="38100" dist="38100" dir="2700000" algn="tl">
                    <a:srgbClr val="000000">
                      <a:alpha val="43137"/>
                    </a:srgbClr>
                  </a:outerShdw>
                </a:effectLst>
              </a:rPr>
              <a:t>GST 1642 – Tecnologia dos Transportes de Carga</a:t>
            </a:r>
            <a:endParaRPr lang="pt-BR" sz="2200" b="1" dirty="0">
              <a:solidFill>
                <a:schemeClr val="bg1"/>
              </a:solidFill>
              <a:effectLst>
                <a:outerShdw blurRad="38100" dist="38100" dir="2700000" algn="tl">
                  <a:srgbClr val="000000">
                    <a:alpha val="43137"/>
                  </a:srgbClr>
                </a:outerShdw>
              </a:effectLst>
            </a:endParaRPr>
          </a:p>
        </p:txBody>
      </p:sp>
      <p:grpSp>
        <p:nvGrpSpPr>
          <p:cNvPr id="2" name="Grupo 16"/>
          <p:cNvGrpSpPr/>
          <p:nvPr/>
        </p:nvGrpSpPr>
        <p:grpSpPr>
          <a:xfrm>
            <a:off x="7020272" y="744181"/>
            <a:ext cx="2123728" cy="812611"/>
            <a:chOff x="6876256" y="744181"/>
            <a:chExt cx="2267744" cy="860416"/>
          </a:xfrm>
        </p:grpSpPr>
        <p:pic>
          <p:nvPicPr>
            <p:cNvPr id="18" name="Picture 2" descr="Resultado de imagem para sistemas de transporte"/>
            <p:cNvPicPr>
              <a:picLocks noChangeAspect="1" noChangeArrowheads="1"/>
            </p:cNvPicPr>
            <p:nvPr/>
          </p:nvPicPr>
          <p:blipFill>
            <a:blip r:embed="rId2" cstate="print"/>
            <a:srcRect/>
            <a:stretch>
              <a:fillRect/>
            </a:stretch>
          </p:blipFill>
          <p:spPr bwMode="auto">
            <a:xfrm flipH="1">
              <a:off x="7956376" y="744181"/>
              <a:ext cx="1187624" cy="849146"/>
            </a:xfrm>
            <a:prstGeom prst="rect">
              <a:avLst/>
            </a:prstGeom>
            <a:noFill/>
          </p:spPr>
        </p:pic>
        <p:pic>
          <p:nvPicPr>
            <p:cNvPr id="19" name="Picture 2" descr="Resultado de imagem para sistemas de transporte"/>
            <p:cNvPicPr>
              <a:picLocks noChangeAspect="1" noChangeArrowheads="1"/>
            </p:cNvPicPr>
            <p:nvPr/>
          </p:nvPicPr>
          <p:blipFill>
            <a:blip r:embed="rId3" cstate="print"/>
            <a:srcRect/>
            <a:stretch>
              <a:fillRect/>
            </a:stretch>
          </p:blipFill>
          <p:spPr bwMode="auto">
            <a:xfrm>
              <a:off x="6876256" y="755451"/>
              <a:ext cx="1152128" cy="849146"/>
            </a:xfrm>
            <a:prstGeom prst="rect">
              <a:avLst/>
            </a:prstGeom>
            <a:noFill/>
          </p:spPr>
        </p:pic>
      </p:grpSp>
      <p:sp>
        <p:nvSpPr>
          <p:cNvPr id="15" name="CaixaDeTexto 14"/>
          <p:cNvSpPr txBox="1"/>
          <p:nvPr/>
        </p:nvSpPr>
        <p:spPr>
          <a:xfrm>
            <a:off x="35496" y="359081"/>
            <a:ext cx="6049963" cy="707886"/>
          </a:xfrm>
          <a:prstGeom prst="rect">
            <a:avLst/>
          </a:prstGeom>
          <a:noFill/>
        </p:spPr>
        <p:txBody>
          <a:bodyPr>
            <a:spAutoFit/>
          </a:bodyPr>
          <a:lstStyle/>
          <a:p>
            <a:r>
              <a:rPr lang="pt-BR" sz="2000" b="1" dirty="0">
                <a:solidFill>
                  <a:schemeClr val="bg1"/>
                </a:solidFill>
                <a:latin typeface="+mj-lt"/>
                <a:cs typeface="Arial" pitchFamily="34" charset="0"/>
              </a:rPr>
              <a:t> </a:t>
            </a:r>
            <a:r>
              <a:rPr lang="pt-BR" sz="2000" b="1" dirty="0" smtClean="0">
                <a:solidFill>
                  <a:schemeClr val="bg1"/>
                </a:solidFill>
                <a:cs typeface="Arial" pitchFamily="34" charset="0"/>
              </a:rPr>
              <a:t> </a:t>
            </a:r>
            <a:r>
              <a:rPr lang="pt-BR" sz="2000" b="1" dirty="0" smtClean="0">
                <a:solidFill>
                  <a:schemeClr val="bg1"/>
                </a:solidFill>
              </a:rPr>
              <a:t>Modais de Transporte e Intermodalidade: 	Características e Avaliação de Desempenho</a:t>
            </a:r>
            <a:endParaRPr lang="pt-BR" sz="2000" b="1" dirty="0" smtClean="0">
              <a:solidFill>
                <a:schemeClr val="bg1"/>
              </a:solidFill>
              <a:effectLst>
                <a:outerShdw blurRad="38100" dist="38100" dir="2700000" algn="tl">
                  <a:srgbClr val="000000">
                    <a:alpha val="43137"/>
                  </a:srgbClr>
                </a:outerShdw>
              </a:effectLst>
            </a:endParaRPr>
          </a:p>
        </p:txBody>
      </p:sp>
      <p:sp>
        <p:nvSpPr>
          <p:cNvPr id="9" name="Retângulo 8"/>
          <p:cNvSpPr/>
          <p:nvPr/>
        </p:nvSpPr>
        <p:spPr>
          <a:xfrm>
            <a:off x="251520" y="1124744"/>
            <a:ext cx="2963158" cy="461665"/>
          </a:xfrm>
          <a:prstGeom prst="rect">
            <a:avLst/>
          </a:prstGeom>
        </p:spPr>
        <p:txBody>
          <a:bodyPr wrap="square">
            <a:spAutoFit/>
          </a:bodyPr>
          <a:lstStyle/>
          <a:p>
            <a:r>
              <a:rPr lang="pt-BR" sz="2400" b="1" dirty="0" smtClean="0">
                <a:solidFill>
                  <a:srgbClr val="C00000"/>
                </a:solidFill>
              </a:rPr>
              <a:t>2.2 Modal Rodoviário</a:t>
            </a:r>
          </a:p>
        </p:txBody>
      </p:sp>
      <p:sp>
        <p:nvSpPr>
          <p:cNvPr id="10" name="Retângulo 9"/>
          <p:cNvSpPr/>
          <p:nvPr/>
        </p:nvSpPr>
        <p:spPr>
          <a:xfrm>
            <a:off x="142876" y="1571612"/>
            <a:ext cx="8858280" cy="5355312"/>
          </a:xfrm>
          <a:prstGeom prst="rect">
            <a:avLst/>
          </a:prstGeom>
        </p:spPr>
        <p:txBody>
          <a:bodyPr wrap="square">
            <a:spAutoFit/>
          </a:bodyPr>
          <a:lstStyle/>
          <a:p>
            <a:pPr algn="just"/>
            <a:r>
              <a:rPr lang="pt-BR" dirty="0" smtClean="0"/>
              <a:t>Quais as implicações para o Brasil desse uso intensivo das rodovias? Primeiramente, vamos apontar algumas das principais características desse modal (BALLOU, 2007; CHOPRA &amp; MEINDL, 2011; CNT, 2002):</a:t>
            </a:r>
          </a:p>
          <a:p>
            <a:pPr algn="just"/>
            <a:endParaRPr lang="pt-BR" dirty="0" smtClean="0"/>
          </a:p>
          <a:p>
            <a:pPr algn="just">
              <a:buFont typeface="Wingdings" pitchFamily="2" charset="2"/>
              <a:buChar char="ü"/>
            </a:pPr>
            <a:r>
              <a:rPr lang="pt-BR" b="1" dirty="0" smtClean="0"/>
              <a:t>Capacidade limitada de carga, em geral até 45 toneladas de carga útil.</a:t>
            </a:r>
          </a:p>
          <a:p>
            <a:pPr algn="just">
              <a:buFont typeface="Wingdings" pitchFamily="2" charset="2"/>
              <a:buChar char="ü"/>
            </a:pPr>
            <a:r>
              <a:rPr lang="pt-BR" b="1" dirty="0" smtClean="0"/>
              <a:t>Recomendável para distâncias curtas, até cerca de 800 km.</a:t>
            </a:r>
          </a:p>
          <a:p>
            <a:pPr algn="just">
              <a:buFont typeface="Wingdings" pitchFamily="2" charset="2"/>
              <a:buChar char="ü"/>
            </a:pPr>
            <a:r>
              <a:rPr lang="pt-BR" b="1" dirty="0" smtClean="0"/>
              <a:t>Flexibilidade nas operações: é relativamente fácil mudar rotas, veículos, etc.</a:t>
            </a:r>
          </a:p>
          <a:p>
            <a:pPr algn="just">
              <a:buFont typeface="Wingdings" pitchFamily="2" charset="2"/>
              <a:buChar char="ü"/>
            </a:pPr>
            <a:r>
              <a:rPr lang="pt-BR" b="1" dirty="0" smtClean="0"/>
              <a:t>Velocidade: tanto quanto dos veículos quanto em relação aos embarques e desembarques. Considerando todo o processo, o tempo de entrega tende a ser pequeno.</a:t>
            </a:r>
          </a:p>
          <a:p>
            <a:pPr algn="just">
              <a:buFont typeface="Wingdings" pitchFamily="2" charset="2"/>
              <a:buChar char="ü"/>
            </a:pPr>
            <a:r>
              <a:rPr lang="pt-BR" b="1" dirty="0" smtClean="0"/>
              <a:t>Capilaridade alta: refere-se à distribuição entre múltiplos pontos de envio e entrega, com possibilidade de serviço porta-a-porta. </a:t>
            </a:r>
          </a:p>
          <a:p>
            <a:pPr algn="just">
              <a:buFont typeface="Wingdings" pitchFamily="2" charset="2"/>
              <a:buChar char="ü"/>
            </a:pPr>
            <a:r>
              <a:rPr lang="pt-BR" b="1" dirty="0" smtClean="0"/>
              <a:t>Uso intenso de combustíveis e impactos ambientais relevantes. O uso de etanol, gasolina e diesel são elevados em rodovias e também estão associados à poluição da atmosfera, sonora, entre outros efeitos negativos.</a:t>
            </a:r>
          </a:p>
          <a:p>
            <a:pPr algn="just">
              <a:buFont typeface="Wingdings" pitchFamily="2" charset="2"/>
              <a:buChar char="ü"/>
            </a:pPr>
            <a:r>
              <a:rPr lang="pt-BR" b="1" dirty="0" smtClean="0"/>
              <a:t>Custos fixos relativamente baixos. Comparados com outros modais, a construção de rodovias tem um custo relativamente baixo. </a:t>
            </a:r>
          </a:p>
          <a:p>
            <a:pPr algn="just">
              <a:buFont typeface="Wingdings" pitchFamily="2" charset="2"/>
              <a:buChar char="ü"/>
            </a:pPr>
            <a:r>
              <a:rPr lang="pt-BR" b="1" dirty="0" smtClean="0"/>
              <a:t>Custos variáveis altos. O modal rodoviário é caro ao se levar em conta combustíveis, lubrificantes, manutenção de rodovias e veículos, etc. </a:t>
            </a:r>
          </a:p>
          <a:p>
            <a:pPr algn="just"/>
            <a:endParaRPr lang="pt-BR" dirty="0" smtClean="0"/>
          </a:p>
        </p:txBody>
      </p:sp>
    </p:spTree>
    <p:extLst>
      <p:ext uri="{BB962C8B-B14F-4D97-AF65-F5344CB8AC3E}">
        <p14:creationId xmlns="" xmlns:p14="http://schemas.microsoft.com/office/powerpoint/2010/main" val="13090720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Apresentação_estácio_2016_">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Apresentação_estácio_2016_</Template>
  <TotalTime>1617</TotalTime>
  <Words>3163</Words>
  <Application>Microsoft Office PowerPoint</Application>
  <PresentationFormat>Apresentação na tela (4:3)</PresentationFormat>
  <Paragraphs>237</Paragraphs>
  <Slides>30</Slides>
  <Notes>1</Notes>
  <HiddenSlides>0</HiddenSlides>
  <MMClips>0</MMClips>
  <ScaleCrop>false</ScaleCrop>
  <HeadingPairs>
    <vt:vector size="4" baseType="variant">
      <vt:variant>
        <vt:lpstr>Tema</vt:lpstr>
      </vt:variant>
      <vt:variant>
        <vt:i4>1</vt:i4>
      </vt:variant>
      <vt:variant>
        <vt:lpstr>Títulos de slides</vt:lpstr>
      </vt:variant>
      <vt:variant>
        <vt:i4>30</vt:i4>
      </vt:variant>
    </vt:vector>
  </HeadingPairs>
  <TitlesOfParts>
    <vt:vector size="31" baseType="lpstr">
      <vt:lpstr>Apresentação_estácio_2016_</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ESTACIOUSER</dc:creator>
  <cp:lastModifiedBy>maq</cp:lastModifiedBy>
  <cp:revision>76</cp:revision>
  <dcterms:created xsi:type="dcterms:W3CDTF">2015-11-30T17:28:00Z</dcterms:created>
  <dcterms:modified xsi:type="dcterms:W3CDTF">2018-10-25T15:03:48Z</dcterms:modified>
</cp:coreProperties>
</file>