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2" r:id="rId1"/>
  </p:sldMasterIdLst>
  <p:notesMasterIdLst>
    <p:notesMasterId r:id="rId81"/>
  </p:notesMasterIdLst>
  <p:handoutMasterIdLst>
    <p:handoutMasterId r:id="rId82"/>
  </p:handoutMasterIdLst>
  <p:sldIdLst>
    <p:sldId id="387" r:id="rId2"/>
    <p:sldId id="388" r:id="rId3"/>
    <p:sldId id="395" r:id="rId4"/>
    <p:sldId id="360" r:id="rId5"/>
    <p:sldId id="414" r:id="rId6"/>
    <p:sldId id="416" r:id="rId7"/>
    <p:sldId id="417" r:id="rId8"/>
    <p:sldId id="419" r:id="rId9"/>
    <p:sldId id="421" r:id="rId10"/>
    <p:sldId id="423" r:id="rId11"/>
    <p:sldId id="425" r:id="rId12"/>
    <p:sldId id="426" r:id="rId13"/>
    <p:sldId id="428" r:id="rId14"/>
    <p:sldId id="430" r:id="rId15"/>
    <p:sldId id="449" r:id="rId16"/>
    <p:sldId id="450" r:id="rId17"/>
    <p:sldId id="432" r:id="rId18"/>
    <p:sldId id="434" r:id="rId19"/>
    <p:sldId id="435" r:id="rId20"/>
    <p:sldId id="437" r:id="rId21"/>
    <p:sldId id="439" r:id="rId22"/>
    <p:sldId id="440" r:id="rId23"/>
    <p:sldId id="442" r:id="rId24"/>
    <p:sldId id="444" r:id="rId25"/>
    <p:sldId id="445" r:id="rId26"/>
    <p:sldId id="448" r:id="rId27"/>
    <p:sldId id="399" r:id="rId28"/>
    <p:sldId id="400" r:id="rId29"/>
    <p:sldId id="452" r:id="rId30"/>
    <p:sldId id="454" r:id="rId31"/>
    <p:sldId id="456" r:id="rId32"/>
    <p:sldId id="458" r:id="rId33"/>
    <p:sldId id="460" r:id="rId34"/>
    <p:sldId id="462" r:id="rId35"/>
    <p:sldId id="464" r:id="rId36"/>
    <p:sldId id="466" r:id="rId37"/>
    <p:sldId id="467" r:id="rId38"/>
    <p:sldId id="469" r:id="rId39"/>
    <p:sldId id="472" r:id="rId40"/>
    <p:sldId id="542" r:id="rId41"/>
    <p:sldId id="543" r:id="rId42"/>
    <p:sldId id="474" r:id="rId43"/>
    <p:sldId id="475" r:id="rId44"/>
    <p:sldId id="477" r:id="rId45"/>
    <p:sldId id="479" r:id="rId46"/>
    <p:sldId id="481" r:id="rId47"/>
    <p:sldId id="484" r:id="rId48"/>
    <p:sldId id="487" r:id="rId49"/>
    <p:sldId id="490" r:id="rId50"/>
    <p:sldId id="491" r:id="rId51"/>
    <p:sldId id="493" r:id="rId52"/>
    <p:sldId id="495" r:id="rId53"/>
    <p:sldId id="496" r:id="rId54"/>
    <p:sldId id="499" r:id="rId55"/>
    <p:sldId id="544" r:id="rId56"/>
    <p:sldId id="545" r:id="rId57"/>
    <p:sldId id="502" r:id="rId58"/>
    <p:sldId id="505" r:id="rId59"/>
    <p:sldId id="507" r:id="rId60"/>
    <p:sldId id="509" r:id="rId61"/>
    <p:sldId id="511" r:id="rId62"/>
    <p:sldId id="513" r:id="rId63"/>
    <p:sldId id="515" r:id="rId64"/>
    <p:sldId id="546" r:id="rId65"/>
    <p:sldId id="547" r:id="rId66"/>
    <p:sldId id="517" r:id="rId67"/>
    <p:sldId id="522" r:id="rId68"/>
    <p:sldId id="527" r:id="rId69"/>
    <p:sldId id="529" r:id="rId70"/>
    <p:sldId id="530" r:id="rId71"/>
    <p:sldId id="531" r:id="rId72"/>
    <p:sldId id="532" r:id="rId73"/>
    <p:sldId id="534" r:id="rId74"/>
    <p:sldId id="536" r:id="rId75"/>
    <p:sldId id="538" r:id="rId76"/>
    <p:sldId id="539" r:id="rId77"/>
    <p:sldId id="541" r:id="rId78"/>
    <p:sldId id="411" r:id="rId79"/>
    <p:sldId id="386" r:id="rId80"/>
  </p:sldIdLst>
  <p:sldSz cx="9144000" cy="5143500" type="screen16x9"/>
  <p:notesSz cx="6858000" cy="9144000"/>
  <p:defaultTextStyle>
    <a:defPPr>
      <a:defRPr lang="en-US"/>
    </a:defPPr>
    <a:lvl1pPr algn="l" defTabSz="455613" rtl="0" fontAlgn="base">
      <a:spcBef>
        <a:spcPct val="0"/>
      </a:spcBef>
      <a:spcAft>
        <a:spcPct val="0"/>
      </a:spcAft>
      <a:defRPr kern="1200">
        <a:solidFill>
          <a:schemeClr val="tx1"/>
        </a:solidFill>
        <a:latin typeface="Calibri" pitchFamily="34" charset="0"/>
        <a:ea typeface="MS PGothic" pitchFamily="34" charset="-128"/>
        <a:cs typeface="+mn-cs"/>
      </a:defRPr>
    </a:lvl1pPr>
    <a:lvl2pPr marL="455613" indent="1588" algn="l" defTabSz="455613" rtl="0" fontAlgn="base">
      <a:spcBef>
        <a:spcPct val="0"/>
      </a:spcBef>
      <a:spcAft>
        <a:spcPct val="0"/>
      </a:spcAft>
      <a:defRPr kern="1200">
        <a:solidFill>
          <a:schemeClr val="tx1"/>
        </a:solidFill>
        <a:latin typeface="Calibri" pitchFamily="34" charset="0"/>
        <a:ea typeface="MS PGothic" pitchFamily="34" charset="-128"/>
        <a:cs typeface="+mn-cs"/>
      </a:defRPr>
    </a:lvl2pPr>
    <a:lvl3pPr marL="912813" indent="1588" algn="l" defTabSz="455613" rtl="0" fontAlgn="base">
      <a:spcBef>
        <a:spcPct val="0"/>
      </a:spcBef>
      <a:spcAft>
        <a:spcPct val="0"/>
      </a:spcAft>
      <a:defRPr kern="1200">
        <a:solidFill>
          <a:schemeClr val="tx1"/>
        </a:solidFill>
        <a:latin typeface="Calibri" pitchFamily="34" charset="0"/>
        <a:ea typeface="MS PGothic" pitchFamily="34" charset="-128"/>
        <a:cs typeface="+mn-cs"/>
      </a:defRPr>
    </a:lvl3pPr>
    <a:lvl4pPr marL="1370013" indent="1588" algn="l" defTabSz="455613" rtl="0" fontAlgn="base">
      <a:spcBef>
        <a:spcPct val="0"/>
      </a:spcBef>
      <a:spcAft>
        <a:spcPct val="0"/>
      </a:spcAft>
      <a:defRPr kern="1200">
        <a:solidFill>
          <a:schemeClr val="tx1"/>
        </a:solidFill>
        <a:latin typeface="Calibri" pitchFamily="34" charset="0"/>
        <a:ea typeface="MS PGothic" pitchFamily="34" charset="-128"/>
        <a:cs typeface="+mn-cs"/>
      </a:defRPr>
    </a:lvl4pPr>
    <a:lvl5pPr marL="1827213" indent="1588" algn="l" defTabSz="455613"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xmlns="">
        <p15:guide id="1" orient="horz" pos="1461" userDrawn="1">
          <p15:clr>
            <a:srgbClr val="A4A3A4"/>
          </p15:clr>
        </p15:guide>
        <p15:guide id="2" pos="2880"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i Oliveira" initials="TO"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2334"/>
    <a:srgbClr val="219D93"/>
    <a:srgbClr val="213F5E"/>
    <a:srgbClr val="157D64"/>
    <a:srgbClr val="ADD7DD"/>
    <a:srgbClr val="96CDD4"/>
    <a:srgbClr val="E1E202"/>
    <a:srgbClr val="5980A8"/>
    <a:srgbClr val="B1D32E"/>
    <a:srgbClr val="2452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enhum Estilo, Nenhuma Grad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Estilo Médio 2 - Ênfas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99290" autoAdjust="0"/>
  </p:normalViewPr>
  <p:slideViewPr>
    <p:cSldViewPr snapToGrid="0" snapToObjects="1">
      <p:cViewPr varScale="1">
        <p:scale>
          <a:sx n="122" d="100"/>
          <a:sy n="122" d="100"/>
        </p:scale>
        <p:origin x="-504" y="-96"/>
      </p:cViewPr>
      <p:guideLst>
        <p:guide orient="horz" pos="1461"/>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57" d="100"/>
          <a:sy n="57" d="100"/>
        </p:scale>
        <p:origin x="2808" y="4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42B43C5-6F52-AD40-A97F-6E8DC5AF1C1A}" type="datetimeFigureOut">
              <a:rPr lang="en-US" smtClean="0"/>
              <a:pPr/>
              <a:t>11/9/2018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56A60AB-6121-1D4C-9565-E7EB4E0D1A5B}" type="slidenum">
              <a:rPr lang="en-US" smtClean="0"/>
              <a:pPr/>
              <a:t>‹nº›</a:t>
            </a:fld>
            <a:endParaRPr lang="en-US"/>
          </a:p>
        </p:txBody>
      </p:sp>
    </p:spTree>
    <p:extLst>
      <p:ext uri="{BB962C8B-B14F-4D97-AF65-F5344CB8AC3E}">
        <p14:creationId xmlns:p14="http://schemas.microsoft.com/office/powerpoint/2010/main" val="5952988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456977">
              <a:defRPr sz="1200">
                <a:latin typeface="Calibri"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3F3EF2BD-F832-4131-93A4-A20917D2CFF3}" type="datetimeFigureOut">
              <a:rPr lang="en-US"/>
              <a:pPr>
                <a:defRPr/>
              </a:pPr>
              <a:t>11/9/2018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noProof="0" smtClean="0"/>
              <a:t>Click to edit Master text styles</a:t>
            </a:r>
          </a:p>
          <a:p>
            <a:pPr lvl="1"/>
            <a:r>
              <a:rPr lang="x-none" noProof="0" smtClean="0"/>
              <a:t>Second level</a:t>
            </a:r>
          </a:p>
          <a:p>
            <a:pPr lvl="2"/>
            <a:r>
              <a:rPr lang="x-none" noProof="0" smtClean="0"/>
              <a:t>Third level</a:t>
            </a:r>
          </a:p>
          <a:p>
            <a:pPr lvl="3"/>
            <a:r>
              <a:rPr lang="x-none" noProof="0" smtClean="0"/>
              <a:t>Fourth level</a:t>
            </a:r>
          </a:p>
          <a:p>
            <a:pPr lvl="4"/>
            <a:r>
              <a:rPr lang="x-none" noProof="0" smtClean="0"/>
              <a:t>Fifth level</a:t>
            </a:r>
            <a:endParaRPr lang="en-US"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456977">
              <a:defRPr sz="1200">
                <a:latin typeface="Calibri"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F7747FA5-7DBF-4787-98CD-3C5843D2809D}" type="slidenum">
              <a:rPr lang="en-US"/>
              <a:pPr>
                <a:defRPr/>
              </a:pPr>
              <a:t>‹nº›</a:t>
            </a:fld>
            <a:endParaRPr lang="en-US"/>
          </a:p>
        </p:txBody>
      </p:sp>
    </p:spTree>
    <p:extLst>
      <p:ext uri="{BB962C8B-B14F-4D97-AF65-F5344CB8AC3E}">
        <p14:creationId xmlns:p14="http://schemas.microsoft.com/office/powerpoint/2010/main" val="1965177058"/>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5613" algn="l" defTabSz="455613"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2813" algn="l" defTabSz="455613"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0013" algn="l" defTabSz="455613"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7213" algn="l" defTabSz="455613"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4896" algn="l" defTabSz="456977" rtl="0" eaLnBrk="1" latinLnBrk="0" hangingPunct="1">
      <a:defRPr sz="1200" kern="1200">
        <a:solidFill>
          <a:schemeClr val="tx1"/>
        </a:solidFill>
        <a:latin typeface="+mn-lt"/>
        <a:ea typeface="+mn-ea"/>
        <a:cs typeface="+mn-cs"/>
      </a:defRPr>
    </a:lvl6pPr>
    <a:lvl7pPr marL="2741876" algn="l" defTabSz="456977" rtl="0" eaLnBrk="1" latinLnBrk="0" hangingPunct="1">
      <a:defRPr sz="1200" kern="1200">
        <a:solidFill>
          <a:schemeClr val="tx1"/>
        </a:solidFill>
        <a:latin typeface="+mn-lt"/>
        <a:ea typeface="+mn-ea"/>
        <a:cs typeface="+mn-cs"/>
      </a:defRPr>
    </a:lvl7pPr>
    <a:lvl8pPr marL="3198856" algn="l" defTabSz="456977" rtl="0" eaLnBrk="1" latinLnBrk="0" hangingPunct="1">
      <a:defRPr sz="1200" kern="1200">
        <a:solidFill>
          <a:schemeClr val="tx1"/>
        </a:solidFill>
        <a:latin typeface="+mn-lt"/>
        <a:ea typeface="+mn-ea"/>
        <a:cs typeface="+mn-cs"/>
      </a:defRPr>
    </a:lvl8pPr>
    <a:lvl9pPr marL="3655835" algn="l" defTabSz="4569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indent="0" algn="l" defTabSz="455613" rtl="0" eaLnBrk="1" fontAlgn="base" latinLnBrk="0" hangingPunct="1">
              <a:lnSpc>
                <a:spcPct val="100000"/>
              </a:lnSpc>
              <a:spcBef>
                <a:spcPct val="30000"/>
              </a:spcBef>
              <a:spcAft>
                <a:spcPct val="0"/>
              </a:spcAft>
              <a:buClrTx/>
              <a:buSzTx/>
              <a:buFont typeface="Arial" pitchFamily="34" charset="0"/>
              <a:buNone/>
              <a:tabLst/>
              <a:defRPr/>
            </a:pPr>
            <a:endParaRPr lang="pt-BR" sz="1200" b="1" kern="1200" dirty="0" smtClean="0">
              <a:solidFill>
                <a:schemeClr val="tx1">
                  <a:lumMod val="75000"/>
                  <a:lumOff val="25000"/>
                </a:schemeClr>
              </a:solidFill>
              <a:latin typeface="+mn-lt"/>
              <a:ea typeface="MS PGothic" pitchFamily="34" charset="-128"/>
              <a:cs typeface="ＭＳ Ｐゴシック" charset="0"/>
            </a:endParaRPr>
          </a:p>
          <a:p>
            <a:pPr eaLnBrk="1" hangingPunct="1">
              <a:buFont typeface="Arial" pitchFamily="34" charset="0"/>
              <a:buNone/>
              <a:defRPr/>
            </a:pPr>
            <a:endParaRPr lang="pt-BR" sz="1200" dirty="0" smtClean="0">
              <a:solidFill>
                <a:srgbClr val="004D84"/>
              </a:solidFill>
            </a:endParaRPr>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4</a:t>
            </a:fld>
            <a:endParaRPr lang="en-US"/>
          </a:p>
        </p:txBody>
      </p:sp>
    </p:spTree>
    <p:extLst>
      <p:ext uri="{BB962C8B-B14F-4D97-AF65-F5344CB8AC3E}">
        <p14:creationId xmlns:p14="http://schemas.microsoft.com/office/powerpoint/2010/main" val="3956861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13</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14</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indent="0" algn="l" defTabSz="455613" rtl="0" eaLnBrk="1" fontAlgn="base" latinLnBrk="0" hangingPunct="1">
              <a:lnSpc>
                <a:spcPct val="100000"/>
              </a:lnSpc>
              <a:spcBef>
                <a:spcPct val="30000"/>
              </a:spcBef>
              <a:spcAft>
                <a:spcPct val="0"/>
              </a:spcAft>
              <a:buClrTx/>
              <a:buSzTx/>
              <a:buFont typeface="Arial" pitchFamily="34" charset="0"/>
              <a:buNone/>
              <a:tabLst/>
              <a:defRPr/>
            </a:pPr>
            <a:endParaRPr lang="pt-BR" sz="1200" b="1" kern="1200" dirty="0" smtClean="0">
              <a:solidFill>
                <a:schemeClr val="tx1">
                  <a:lumMod val="75000"/>
                  <a:lumOff val="25000"/>
                </a:schemeClr>
              </a:solidFill>
              <a:latin typeface="+mn-lt"/>
              <a:ea typeface="MS PGothic" pitchFamily="34" charset="-128"/>
              <a:cs typeface="ＭＳ Ｐゴシック" charset="0"/>
            </a:endParaRPr>
          </a:p>
          <a:p>
            <a:pPr eaLnBrk="1" hangingPunct="1">
              <a:buFont typeface="Arial" pitchFamily="34" charset="0"/>
              <a:buNone/>
              <a:defRPr/>
            </a:pPr>
            <a:endParaRPr lang="pt-BR" sz="1200" dirty="0" smtClean="0">
              <a:solidFill>
                <a:srgbClr val="004D84"/>
              </a:solidFill>
            </a:endParaRPr>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16</a:t>
            </a:fld>
            <a:endParaRPr lang="en-US"/>
          </a:p>
        </p:txBody>
      </p:sp>
    </p:spTree>
    <p:extLst>
      <p:ext uri="{BB962C8B-B14F-4D97-AF65-F5344CB8AC3E}">
        <p14:creationId xmlns:p14="http://schemas.microsoft.com/office/powerpoint/2010/main" val="3956861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17</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18</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19</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20</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21</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22</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23</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5</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24</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25</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26</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indent="0" algn="l" defTabSz="455613" rtl="0" eaLnBrk="1" fontAlgn="base" latinLnBrk="0" hangingPunct="1">
              <a:lnSpc>
                <a:spcPct val="100000"/>
              </a:lnSpc>
              <a:spcBef>
                <a:spcPct val="30000"/>
              </a:spcBef>
              <a:spcAft>
                <a:spcPct val="0"/>
              </a:spcAft>
              <a:buClrTx/>
              <a:buSzTx/>
              <a:buFont typeface="Arial" pitchFamily="34" charset="0"/>
              <a:buNone/>
              <a:tabLst/>
              <a:defRPr/>
            </a:pPr>
            <a:endParaRPr lang="pt-BR" sz="1200" b="1" kern="1200" dirty="0" smtClean="0">
              <a:solidFill>
                <a:schemeClr val="tx1">
                  <a:lumMod val="75000"/>
                  <a:lumOff val="25000"/>
                </a:schemeClr>
              </a:solidFill>
              <a:latin typeface="+mn-lt"/>
              <a:ea typeface="MS PGothic" pitchFamily="34" charset="-128"/>
              <a:cs typeface="ＭＳ Ｐゴシック" charset="0"/>
            </a:endParaRPr>
          </a:p>
          <a:p>
            <a:pPr eaLnBrk="1" hangingPunct="1">
              <a:buFont typeface="Arial" pitchFamily="34" charset="0"/>
              <a:buNone/>
              <a:defRPr/>
            </a:pPr>
            <a:endParaRPr lang="pt-BR" sz="1200" dirty="0" smtClean="0">
              <a:solidFill>
                <a:srgbClr val="004D84"/>
              </a:solidFill>
            </a:endParaRPr>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28</a:t>
            </a:fld>
            <a:endParaRPr lang="en-US"/>
          </a:p>
        </p:txBody>
      </p:sp>
    </p:spTree>
    <p:extLst>
      <p:ext uri="{BB962C8B-B14F-4D97-AF65-F5344CB8AC3E}">
        <p14:creationId xmlns:p14="http://schemas.microsoft.com/office/powerpoint/2010/main" val="39568610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29</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30</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31</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32</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33</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34</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6</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35</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36</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37</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38</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39</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indent="0" algn="l" defTabSz="455613" rtl="0" eaLnBrk="1" fontAlgn="base" latinLnBrk="0" hangingPunct="1">
              <a:lnSpc>
                <a:spcPct val="100000"/>
              </a:lnSpc>
              <a:spcBef>
                <a:spcPct val="30000"/>
              </a:spcBef>
              <a:spcAft>
                <a:spcPct val="0"/>
              </a:spcAft>
              <a:buClrTx/>
              <a:buSzTx/>
              <a:buFont typeface="Arial" pitchFamily="34" charset="0"/>
              <a:buNone/>
              <a:tabLst/>
              <a:defRPr/>
            </a:pPr>
            <a:endParaRPr lang="pt-BR" sz="1200" b="1" kern="1200" dirty="0" smtClean="0">
              <a:solidFill>
                <a:schemeClr val="tx1">
                  <a:lumMod val="75000"/>
                  <a:lumOff val="25000"/>
                </a:schemeClr>
              </a:solidFill>
              <a:latin typeface="+mn-lt"/>
              <a:ea typeface="MS PGothic" pitchFamily="34" charset="-128"/>
              <a:cs typeface="ＭＳ Ｐゴシック" charset="0"/>
            </a:endParaRPr>
          </a:p>
          <a:p>
            <a:pPr eaLnBrk="1" hangingPunct="1">
              <a:buFont typeface="Arial" pitchFamily="34" charset="0"/>
              <a:buNone/>
              <a:defRPr/>
            </a:pPr>
            <a:endParaRPr lang="pt-BR" sz="1200" dirty="0" smtClean="0">
              <a:solidFill>
                <a:srgbClr val="004D84"/>
              </a:solidFill>
            </a:endParaRPr>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41</a:t>
            </a:fld>
            <a:endParaRPr lang="en-US"/>
          </a:p>
        </p:txBody>
      </p:sp>
    </p:spTree>
    <p:extLst>
      <p:ext uri="{BB962C8B-B14F-4D97-AF65-F5344CB8AC3E}">
        <p14:creationId xmlns:p14="http://schemas.microsoft.com/office/powerpoint/2010/main" val="39568610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42</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43</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44</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45</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7</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46</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47</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48</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49</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50</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51</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52</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53</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indent="0" algn="l" defTabSz="455613" rtl="0" eaLnBrk="1" fontAlgn="base" latinLnBrk="0" hangingPunct="1">
              <a:lnSpc>
                <a:spcPct val="100000"/>
              </a:lnSpc>
              <a:spcBef>
                <a:spcPct val="30000"/>
              </a:spcBef>
              <a:spcAft>
                <a:spcPct val="0"/>
              </a:spcAft>
              <a:buClrTx/>
              <a:buSzTx/>
              <a:buFont typeface="Arial" pitchFamily="34" charset="0"/>
              <a:buNone/>
              <a:tabLst/>
              <a:defRPr/>
            </a:pPr>
            <a:endParaRPr lang="pt-BR" sz="1200" b="1" kern="1200" dirty="0" smtClean="0">
              <a:solidFill>
                <a:schemeClr val="tx1">
                  <a:lumMod val="75000"/>
                  <a:lumOff val="25000"/>
                </a:schemeClr>
              </a:solidFill>
              <a:latin typeface="+mn-lt"/>
              <a:ea typeface="MS PGothic" pitchFamily="34" charset="-128"/>
              <a:cs typeface="ＭＳ Ｐゴシック" charset="0"/>
            </a:endParaRPr>
          </a:p>
          <a:p>
            <a:pPr eaLnBrk="1" hangingPunct="1">
              <a:buFont typeface="Arial" pitchFamily="34" charset="0"/>
              <a:buNone/>
              <a:defRPr/>
            </a:pPr>
            <a:endParaRPr lang="pt-BR" sz="1200" dirty="0" smtClean="0">
              <a:solidFill>
                <a:srgbClr val="004D84"/>
              </a:solidFill>
            </a:endParaRPr>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56</a:t>
            </a:fld>
            <a:endParaRPr lang="en-US"/>
          </a:p>
        </p:txBody>
      </p:sp>
    </p:spTree>
    <p:extLst>
      <p:ext uri="{BB962C8B-B14F-4D97-AF65-F5344CB8AC3E}">
        <p14:creationId xmlns:p14="http://schemas.microsoft.com/office/powerpoint/2010/main" val="39568610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57</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8</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58</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59</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60</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61</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indent="0" algn="l" defTabSz="455613" rtl="0" eaLnBrk="1" fontAlgn="base" latinLnBrk="0" hangingPunct="1">
              <a:lnSpc>
                <a:spcPct val="100000"/>
              </a:lnSpc>
              <a:spcBef>
                <a:spcPct val="30000"/>
              </a:spcBef>
              <a:spcAft>
                <a:spcPct val="0"/>
              </a:spcAft>
              <a:buClrTx/>
              <a:buSzTx/>
              <a:buFont typeface="Arial" pitchFamily="34" charset="0"/>
              <a:buNone/>
              <a:tabLst/>
              <a:defRPr/>
            </a:pPr>
            <a:endParaRPr lang="pt-BR" sz="1200" b="1" kern="1200" dirty="0" smtClean="0">
              <a:solidFill>
                <a:schemeClr val="tx1">
                  <a:lumMod val="75000"/>
                  <a:lumOff val="25000"/>
                </a:schemeClr>
              </a:solidFill>
              <a:latin typeface="+mn-lt"/>
              <a:ea typeface="MS PGothic" pitchFamily="34" charset="-128"/>
              <a:cs typeface="ＭＳ Ｐゴシック" charset="0"/>
            </a:endParaRPr>
          </a:p>
          <a:p>
            <a:pPr eaLnBrk="1" hangingPunct="1">
              <a:buFont typeface="Arial" pitchFamily="34" charset="0"/>
              <a:buNone/>
              <a:defRPr/>
            </a:pPr>
            <a:endParaRPr lang="pt-BR" sz="1200" dirty="0" smtClean="0">
              <a:solidFill>
                <a:srgbClr val="004D84"/>
              </a:solidFill>
            </a:endParaRPr>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65</a:t>
            </a:fld>
            <a:endParaRPr lang="en-US"/>
          </a:p>
        </p:txBody>
      </p:sp>
    </p:spTree>
    <p:extLst>
      <p:ext uri="{BB962C8B-B14F-4D97-AF65-F5344CB8AC3E}">
        <p14:creationId xmlns:p14="http://schemas.microsoft.com/office/powerpoint/2010/main" val="39568610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66</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67</a:t>
            </a:fld>
            <a:endParaRPr lang="en-US"/>
          </a:p>
        </p:txBody>
      </p:sp>
    </p:spTree>
    <p:extLst>
      <p:ext uri="{BB962C8B-B14F-4D97-AF65-F5344CB8AC3E}">
        <p14:creationId xmlns:p14="http://schemas.microsoft.com/office/powerpoint/2010/main" val="5048459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68</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69</a:t>
            </a:fld>
            <a:endParaRPr lang="en-US"/>
          </a:p>
        </p:txBody>
      </p:sp>
    </p:spTree>
    <p:extLst>
      <p:ext uri="{BB962C8B-B14F-4D97-AF65-F5344CB8AC3E}">
        <p14:creationId xmlns:p14="http://schemas.microsoft.com/office/powerpoint/2010/main" val="17100902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70</a:t>
            </a:fld>
            <a:endParaRPr lang="en-US"/>
          </a:p>
        </p:txBody>
      </p:sp>
    </p:spTree>
    <p:extLst>
      <p:ext uri="{BB962C8B-B14F-4D97-AF65-F5344CB8AC3E}">
        <p14:creationId xmlns:p14="http://schemas.microsoft.com/office/powerpoint/2010/main" val="2337792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9</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71</a:t>
            </a:fld>
            <a:endParaRPr lang="en-US"/>
          </a:p>
        </p:txBody>
      </p:sp>
    </p:spTree>
    <p:extLst>
      <p:ext uri="{BB962C8B-B14F-4D97-AF65-F5344CB8AC3E}">
        <p14:creationId xmlns:p14="http://schemas.microsoft.com/office/powerpoint/2010/main" val="823650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72</a:t>
            </a:fld>
            <a:endParaRPr lang="en-US"/>
          </a:p>
        </p:txBody>
      </p:sp>
    </p:spTree>
    <p:extLst>
      <p:ext uri="{BB962C8B-B14F-4D97-AF65-F5344CB8AC3E}">
        <p14:creationId xmlns:p14="http://schemas.microsoft.com/office/powerpoint/2010/main" val="22376908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73</a:t>
            </a:fld>
            <a:endParaRPr lang="en-US"/>
          </a:p>
        </p:txBody>
      </p:sp>
    </p:spTree>
    <p:extLst>
      <p:ext uri="{BB962C8B-B14F-4D97-AF65-F5344CB8AC3E}">
        <p14:creationId xmlns:p14="http://schemas.microsoft.com/office/powerpoint/2010/main" val="18164366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74</a:t>
            </a:fld>
            <a:endParaRPr lang="en-US"/>
          </a:p>
        </p:txBody>
      </p:sp>
    </p:spTree>
    <p:extLst>
      <p:ext uri="{BB962C8B-B14F-4D97-AF65-F5344CB8AC3E}">
        <p14:creationId xmlns:p14="http://schemas.microsoft.com/office/powerpoint/2010/main" val="33117086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75</a:t>
            </a:fld>
            <a:endParaRPr lang="en-US"/>
          </a:p>
        </p:txBody>
      </p:sp>
    </p:spTree>
    <p:extLst>
      <p:ext uri="{BB962C8B-B14F-4D97-AF65-F5344CB8AC3E}">
        <p14:creationId xmlns:p14="http://schemas.microsoft.com/office/powerpoint/2010/main" val="17588760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76</a:t>
            </a:fld>
            <a:endParaRPr lang="en-US"/>
          </a:p>
        </p:txBody>
      </p:sp>
    </p:spTree>
    <p:extLst>
      <p:ext uri="{BB962C8B-B14F-4D97-AF65-F5344CB8AC3E}">
        <p14:creationId xmlns:p14="http://schemas.microsoft.com/office/powerpoint/2010/main" val="25110050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77</a:t>
            </a:fld>
            <a:endParaRPr lang="en-US"/>
          </a:p>
        </p:txBody>
      </p:sp>
    </p:spTree>
    <p:extLst>
      <p:ext uri="{BB962C8B-B14F-4D97-AF65-F5344CB8AC3E}">
        <p14:creationId xmlns:p14="http://schemas.microsoft.com/office/powerpoint/2010/main" val="32918557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78</a:t>
            </a:fld>
            <a:endParaRPr lang="en-US"/>
          </a:p>
        </p:txBody>
      </p:sp>
    </p:spTree>
    <p:extLst>
      <p:ext uri="{BB962C8B-B14F-4D97-AF65-F5344CB8AC3E}">
        <p14:creationId xmlns:p14="http://schemas.microsoft.com/office/powerpoint/2010/main" val="39630478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eaLnBrk="1" hangingPunct="1">
              <a:defRPr/>
            </a:pPr>
            <a:endParaRPr lang="pt-BR" dirty="0">
              <a:solidFill>
                <a:schemeClr val="accent4"/>
              </a:solidFill>
              <a:ea typeface="ＭＳ Ｐゴシック" panose="020B0600070205080204" pitchFamily="34" charset="-128"/>
            </a:endParaRPr>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79</a:t>
            </a:fld>
            <a:endParaRPr lang="en-US"/>
          </a:p>
        </p:txBody>
      </p:sp>
    </p:spTree>
    <p:extLst>
      <p:ext uri="{BB962C8B-B14F-4D97-AF65-F5344CB8AC3E}">
        <p14:creationId xmlns:p14="http://schemas.microsoft.com/office/powerpoint/2010/main" val="304321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10</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11</a:t>
            </a:fld>
            <a:endParaRPr lang="en-US"/>
          </a:p>
        </p:txBody>
      </p:sp>
    </p:spTree>
    <p:extLst>
      <p:ext uri="{BB962C8B-B14F-4D97-AF65-F5344CB8AC3E}">
        <p14:creationId xmlns:p14="http://schemas.microsoft.com/office/powerpoint/2010/main" val="1358395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F7747FA5-7DBF-4787-98CD-3C5843D2809D}" type="slidenum">
              <a:rPr lang="en-US" smtClean="0"/>
              <a:pPr>
                <a:defRPr/>
              </a:pPr>
              <a:t>12</a:t>
            </a:fld>
            <a:endParaRPr lang="en-US"/>
          </a:p>
        </p:txBody>
      </p:sp>
    </p:spTree>
    <p:extLst>
      <p:ext uri="{BB962C8B-B14F-4D97-AF65-F5344CB8AC3E}">
        <p14:creationId xmlns:p14="http://schemas.microsoft.com/office/powerpoint/2010/main" val="13583959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isão 2020">
    <p:spTree>
      <p:nvGrpSpPr>
        <p:cNvPr id="1" name=""/>
        <p:cNvGrpSpPr/>
        <p:nvPr/>
      </p:nvGrpSpPr>
      <p:grpSpPr>
        <a:xfrm>
          <a:off x="0" y="0"/>
          <a:ext cx="0" cy="0"/>
          <a:chOff x="0" y="0"/>
          <a:chExt cx="0" cy="0"/>
        </a:xfrm>
      </p:grpSpPr>
      <p:pic>
        <p:nvPicPr>
          <p:cNvPr id="7" name="Imagem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52" y="1029"/>
            <a:ext cx="9157252" cy="5142472"/>
          </a:xfrm>
          <a:prstGeom prst="rect">
            <a:avLst/>
          </a:prstGeom>
        </p:spPr>
      </p:pic>
      <p:sp>
        <p:nvSpPr>
          <p:cNvPr id="8" name="Retângulo 7"/>
          <p:cNvSpPr/>
          <p:nvPr userDrawn="1"/>
        </p:nvSpPr>
        <p:spPr>
          <a:xfrm>
            <a:off x="-13252" y="2949792"/>
            <a:ext cx="9157252" cy="1458162"/>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pt-BR">
              <a:solidFill>
                <a:prstClr val="white"/>
              </a:solidFill>
            </a:endParaRPr>
          </a:p>
        </p:txBody>
      </p:sp>
      <p:pic>
        <p:nvPicPr>
          <p:cNvPr id="9" name="Imagem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04" y="337734"/>
            <a:ext cx="4499992" cy="1189720"/>
          </a:xfrm>
          <a:prstGeom prst="rect">
            <a:avLst/>
          </a:prstGeom>
        </p:spPr>
      </p:pic>
      <p:sp>
        <p:nvSpPr>
          <p:cNvPr id="6" name="Pentágono 5"/>
          <p:cNvSpPr/>
          <p:nvPr userDrawn="1"/>
        </p:nvSpPr>
        <p:spPr>
          <a:xfrm flipV="1">
            <a:off x="0" y="1835384"/>
            <a:ext cx="5580112" cy="34289"/>
          </a:xfrm>
          <a:prstGeom prst="homePlate">
            <a:avLst/>
          </a:prstGeom>
          <a:solidFill>
            <a:srgbClr val="06334E">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pt-BR">
              <a:ln>
                <a:solidFill>
                  <a:srgbClr val="1F497D">
                    <a:lumMod val="75000"/>
                  </a:srgbClr>
                </a:solidFill>
              </a:ln>
              <a:solidFill>
                <a:prstClr val="white"/>
              </a:solidFill>
            </a:endParaRPr>
          </a:p>
        </p:txBody>
      </p:sp>
      <p:pic>
        <p:nvPicPr>
          <p:cNvPr id="10" name="Imagem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56151" y="1565711"/>
            <a:ext cx="3206528" cy="571618"/>
          </a:xfrm>
          <a:prstGeom prst="rect">
            <a:avLst/>
          </a:prstGeom>
        </p:spPr>
      </p:pic>
    </p:spTree>
    <p:extLst>
      <p:ext uri="{BB962C8B-B14F-4D97-AF65-F5344CB8AC3E}">
        <p14:creationId xmlns:p14="http://schemas.microsoft.com/office/powerpoint/2010/main" val="129714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isão 2020 ">
    <p:spTree>
      <p:nvGrpSpPr>
        <p:cNvPr id="1" name=""/>
        <p:cNvGrpSpPr/>
        <p:nvPr/>
      </p:nvGrpSpPr>
      <p:grpSpPr>
        <a:xfrm>
          <a:off x="0" y="0"/>
          <a:ext cx="0" cy="0"/>
          <a:chOff x="0" y="0"/>
          <a:chExt cx="0" cy="0"/>
        </a:xfrm>
      </p:grpSpPr>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29131" y="242781"/>
            <a:ext cx="2014415" cy="359104"/>
          </a:xfrm>
          <a:prstGeom prst="rect">
            <a:avLst/>
          </a:prstGeom>
        </p:spPr>
      </p:pic>
      <p:sp>
        <p:nvSpPr>
          <p:cNvPr id="13" name="Retângulo 12"/>
          <p:cNvSpPr/>
          <p:nvPr userDrawn="1"/>
        </p:nvSpPr>
        <p:spPr>
          <a:xfrm>
            <a:off x="-20140" y="9821"/>
            <a:ext cx="6328984" cy="756084"/>
          </a:xfrm>
          <a:prstGeom prst="rect">
            <a:avLst/>
          </a:prstGeom>
          <a:solidFill>
            <a:srgbClr val="083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pt-BR" dirty="0">
              <a:solidFill>
                <a:prstClr val="white"/>
              </a:solidFill>
            </a:endParaRPr>
          </a:p>
        </p:txBody>
      </p:sp>
      <p:sp>
        <p:nvSpPr>
          <p:cNvPr id="14" name="Retângulo 13"/>
          <p:cNvSpPr/>
          <p:nvPr userDrawn="1"/>
        </p:nvSpPr>
        <p:spPr>
          <a:xfrm>
            <a:off x="6325660" y="9821"/>
            <a:ext cx="196385" cy="756084"/>
          </a:xfrm>
          <a:prstGeom prst="rect">
            <a:avLst/>
          </a:prstGeom>
          <a:solidFill>
            <a:srgbClr val="B0E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pt-BR">
              <a:solidFill>
                <a:prstClr val="white"/>
              </a:solidFill>
            </a:endParaRPr>
          </a:p>
        </p:txBody>
      </p:sp>
      <p:sp>
        <p:nvSpPr>
          <p:cNvPr id="15" name="Retângulo 14"/>
          <p:cNvSpPr/>
          <p:nvPr userDrawn="1"/>
        </p:nvSpPr>
        <p:spPr>
          <a:xfrm>
            <a:off x="6538682" y="9821"/>
            <a:ext cx="196385" cy="756084"/>
          </a:xfrm>
          <a:prstGeom prst="rect">
            <a:avLst/>
          </a:prstGeom>
          <a:solidFill>
            <a:srgbClr val="83B3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pt-BR">
              <a:solidFill>
                <a:prstClr val="white"/>
              </a:solidFill>
            </a:endParaRPr>
          </a:p>
        </p:txBody>
      </p:sp>
      <p:sp>
        <p:nvSpPr>
          <p:cNvPr id="16" name="Retângulo 15"/>
          <p:cNvSpPr/>
          <p:nvPr userDrawn="1"/>
        </p:nvSpPr>
        <p:spPr>
          <a:xfrm>
            <a:off x="6751882" y="9821"/>
            <a:ext cx="196385" cy="756084"/>
          </a:xfrm>
          <a:prstGeom prst="rect">
            <a:avLst/>
          </a:prstGeom>
          <a:solidFill>
            <a:srgbClr val="30AC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pt-BR">
              <a:solidFill>
                <a:prstClr val="white"/>
              </a:solidFill>
            </a:endParaRPr>
          </a:p>
        </p:txBody>
      </p:sp>
      <p:pic>
        <p:nvPicPr>
          <p:cNvPr id="3" name="Imagem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011545"/>
            <a:ext cx="9144000" cy="127846"/>
          </a:xfrm>
          <a:prstGeom prst="rect">
            <a:avLst/>
          </a:prstGeom>
        </p:spPr>
      </p:pic>
    </p:spTree>
    <p:extLst>
      <p:ext uri="{BB962C8B-B14F-4D97-AF65-F5344CB8AC3E}">
        <p14:creationId xmlns:p14="http://schemas.microsoft.com/office/powerpoint/2010/main" val="2991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isão 2020  ">
    <p:spTree>
      <p:nvGrpSpPr>
        <p:cNvPr id="1" name=""/>
        <p:cNvGrpSpPr/>
        <p:nvPr/>
      </p:nvGrpSpPr>
      <p:grpSpPr>
        <a:xfrm>
          <a:off x="0" y="0"/>
          <a:ext cx="0" cy="0"/>
          <a:chOff x="0" y="0"/>
          <a:chExt cx="0" cy="0"/>
        </a:xfrm>
      </p:grpSpPr>
      <p:pic>
        <p:nvPicPr>
          <p:cNvPr id="10" name="Imagem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52" y="515"/>
            <a:ext cx="9157252" cy="5142472"/>
          </a:xfrm>
          <a:prstGeom prst="rect">
            <a:avLst/>
          </a:prstGeom>
        </p:spPr>
      </p:pic>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5488" y="1760824"/>
            <a:ext cx="3337139" cy="594902"/>
          </a:xfrm>
          <a:prstGeom prst="rect">
            <a:avLst/>
          </a:prstGeom>
        </p:spPr>
      </p:pic>
      <p:sp>
        <p:nvSpPr>
          <p:cNvPr id="12" name="CaixaDeTexto 11"/>
          <p:cNvSpPr txBox="1"/>
          <p:nvPr userDrawn="1"/>
        </p:nvSpPr>
        <p:spPr>
          <a:xfrm>
            <a:off x="459102" y="1760209"/>
            <a:ext cx="3663141" cy="553998"/>
          </a:xfrm>
          <a:prstGeom prst="rect">
            <a:avLst/>
          </a:prstGeom>
          <a:noFill/>
        </p:spPr>
        <p:txBody>
          <a:bodyPr wrap="square" rtlCol="0">
            <a:spAutoFit/>
          </a:bodyPr>
          <a:lstStyle/>
          <a:p>
            <a:pPr defTabSz="685800" fontAlgn="auto">
              <a:spcBef>
                <a:spcPts val="0"/>
              </a:spcBef>
              <a:spcAft>
                <a:spcPts val="0"/>
              </a:spcAft>
            </a:pPr>
            <a:r>
              <a:rPr lang="pt-BR" sz="3000" b="1" dirty="0">
                <a:solidFill>
                  <a:srgbClr val="06334E"/>
                </a:solidFill>
                <a:latin typeface="Calibri"/>
                <a:ea typeface="+mn-ea"/>
                <a:cs typeface="Arial" panose="020B0604020202020204" pitchFamily="34" charset="0"/>
              </a:rPr>
              <a:t>Obrigado!</a:t>
            </a:r>
          </a:p>
        </p:txBody>
      </p:sp>
    </p:spTree>
    <p:extLst>
      <p:ext uri="{BB962C8B-B14F-4D97-AF65-F5344CB8AC3E}">
        <p14:creationId xmlns:p14="http://schemas.microsoft.com/office/powerpoint/2010/main" val="1033903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6729690"/>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pt-B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8.jpe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4.jpeg"/></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15.jpeg"/><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8.jpe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4.jpeg"/></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15.jpeg"/><Relationship Id="rId4" Type="http://schemas.openxmlformats.org/officeDocument/2006/relationships/image" Target="../media/image37.jpeg"/></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4.jpeg"/></Relationships>
</file>

<file path=ppt/slides/_rels/slide5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15.jpeg"/><Relationship Id="rId4" Type="http://schemas.openxmlformats.org/officeDocument/2006/relationships/image" Target="../media/image37.jpeg"/></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4.jpeg"/></Relationships>
</file>

<file path=ppt/slides/_rels/slide6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15.jpeg"/><Relationship Id="rId4" Type="http://schemas.openxmlformats.org/officeDocument/2006/relationships/image" Target="../media/image37.jpeg"/></Relationships>
</file>

<file path=ppt/slides/_rels/slide6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7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7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8.jpeg"/></Relationships>
</file>

<file path=ppt/slides/_rels/slide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7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7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7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hyperlink" Target="mailto:luizlobato0101@gmail.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2843808" y="4123115"/>
            <a:ext cx="3240360" cy="253916"/>
          </a:xfrm>
          <a:prstGeom prst="rect">
            <a:avLst/>
          </a:prstGeom>
          <a:noFill/>
        </p:spPr>
        <p:txBody>
          <a:bodyPr wrap="square" rtlCol="0">
            <a:spAutoFit/>
          </a:bodyPr>
          <a:lstStyle/>
          <a:p>
            <a:pPr algn="ctr" defTabSz="685800" fontAlgn="auto">
              <a:spcBef>
                <a:spcPts val="0"/>
              </a:spcBef>
              <a:spcAft>
                <a:spcPts val="0"/>
              </a:spcAft>
              <a:defRPr/>
            </a:pPr>
            <a:r>
              <a:rPr lang="pt-BR" sz="1050" b="1" dirty="0" smtClean="0">
                <a:solidFill>
                  <a:srgbClr val="4F81BD">
                    <a:lumMod val="50000"/>
                  </a:srgbClr>
                </a:solidFill>
                <a:latin typeface="Calibri"/>
                <a:ea typeface="+mn-ea"/>
              </a:rPr>
              <a:t>ADMINISTRAÇÃO </a:t>
            </a:r>
            <a:r>
              <a:rPr lang="pt-BR" sz="1050" b="1" dirty="0">
                <a:solidFill>
                  <a:srgbClr val="4F81BD">
                    <a:lumMod val="50000"/>
                  </a:srgbClr>
                </a:solidFill>
                <a:latin typeface="Calibri"/>
                <a:ea typeface="+mn-ea"/>
              </a:rPr>
              <a:t>- Nova Iguaçu </a:t>
            </a:r>
            <a:r>
              <a:rPr lang="pt-BR" sz="1050" b="1" dirty="0" smtClean="0">
                <a:solidFill>
                  <a:srgbClr val="4F81BD">
                    <a:lumMod val="50000"/>
                  </a:srgbClr>
                </a:solidFill>
                <a:latin typeface="Calibri"/>
                <a:ea typeface="+mn-ea"/>
              </a:rPr>
              <a:t> </a:t>
            </a:r>
            <a:r>
              <a:rPr lang="pt-BR" sz="1050" b="1" dirty="0">
                <a:solidFill>
                  <a:srgbClr val="4F81BD">
                    <a:lumMod val="50000"/>
                  </a:srgbClr>
                </a:solidFill>
                <a:latin typeface="Calibri"/>
                <a:ea typeface="+mn-ea"/>
              </a:rPr>
              <a:t>– </a:t>
            </a:r>
            <a:r>
              <a:rPr lang="pt-BR" sz="1050" b="1" dirty="0" smtClean="0">
                <a:solidFill>
                  <a:srgbClr val="4F81BD">
                    <a:lumMod val="50000"/>
                  </a:srgbClr>
                </a:solidFill>
                <a:latin typeface="Calibri"/>
                <a:ea typeface="+mn-ea"/>
              </a:rPr>
              <a:t>2018.02</a:t>
            </a:r>
            <a:endParaRPr lang="pt-BR" sz="1050" b="1" dirty="0">
              <a:solidFill>
                <a:srgbClr val="4F81BD">
                  <a:lumMod val="50000"/>
                </a:srgbClr>
              </a:solidFill>
              <a:latin typeface="Calibri"/>
              <a:ea typeface="+mn-ea"/>
            </a:endParaRPr>
          </a:p>
        </p:txBody>
      </p:sp>
      <p:sp>
        <p:nvSpPr>
          <p:cNvPr id="7" name="CaixaDeTexto 6"/>
          <p:cNvSpPr txBox="1"/>
          <p:nvPr/>
        </p:nvSpPr>
        <p:spPr>
          <a:xfrm>
            <a:off x="136188" y="1829677"/>
            <a:ext cx="6136621" cy="1446550"/>
          </a:xfrm>
          <a:prstGeom prst="rect">
            <a:avLst/>
          </a:prstGeom>
          <a:noFill/>
        </p:spPr>
        <p:txBody>
          <a:bodyPr wrap="square">
            <a:spAutoFit/>
          </a:bodyPr>
          <a:lstStyle/>
          <a:p>
            <a:pPr algn="ctr" defTabSz="685800" fontAlgn="auto">
              <a:spcBef>
                <a:spcPts val="0"/>
              </a:spcBef>
              <a:spcAft>
                <a:spcPts val="0"/>
              </a:spcAft>
              <a:defRPr/>
            </a:pPr>
            <a:r>
              <a:rPr lang="pt-BR" sz="4400" b="1" dirty="0" smtClean="0">
                <a:solidFill>
                  <a:srgbClr val="1F497D"/>
                </a:solidFill>
                <a:effectLst>
                  <a:outerShdw blurRad="38100" dist="38100" dir="2700000" algn="tl">
                    <a:srgbClr val="000000">
                      <a:alpha val="43137"/>
                    </a:srgbClr>
                  </a:outerShdw>
                </a:effectLst>
                <a:latin typeface="Calibri"/>
                <a:ea typeface="+mn-ea"/>
                <a:cs typeface="Arial" pitchFamily="34" charset="0"/>
              </a:rPr>
              <a:t>GST 1078 </a:t>
            </a:r>
            <a:endParaRPr lang="pt-BR" sz="4400" b="1" dirty="0">
              <a:solidFill>
                <a:srgbClr val="1F497D"/>
              </a:solidFill>
              <a:effectLst>
                <a:outerShdw blurRad="38100" dist="38100" dir="2700000" algn="tl">
                  <a:srgbClr val="000000">
                    <a:alpha val="43137"/>
                  </a:srgbClr>
                </a:outerShdw>
              </a:effectLst>
              <a:latin typeface="Calibri"/>
              <a:ea typeface="+mn-ea"/>
              <a:cs typeface="Arial" pitchFamily="34" charset="0"/>
            </a:endParaRPr>
          </a:p>
          <a:p>
            <a:pPr algn="ctr" defTabSz="685800" fontAlgn="auto">
              <a:spcBef>
                <a:spcPts val="0"/>
              </a:spcBef>
              <a:spcAft>
                <a:spcPts val="0"/>
              </a:spcAft>
              <a:defRPr/>
            </a:pPr>
            <a:r>
              <a:rPr lang="pt-BR" sz="4400" b="1" dirty="0" smtClean="0">
                <a:solidFill>
                  <a:srgbClr val="1F497D"/>
                </a:solidFill>
                <a:effectLst>
                  <a:outerShdw blurRad="38100" dist="38100" dir="2700000" algn="tl">
                    <a:srgbClr val="000000">
                      <a:alpha val="43137"/>
                    </a:srgbClr>
                  </a:outerShdw>
                </a:effectLst>
                <a:latin typeface="Calibri"/>
                <a:ea typeface="+mn-ea"/>
                <a:cs typeface="Arial" pitchFamily="34" charset="0"/>
              </a:rPr>
              <a:t>PANORAMA ECONÔMICO</a:t>
            </a:r>
            <a:endParaRPr lang="pt-BR" sz="4400" b="1" dirty="0">
              <a:solidFill>
                <a:srgbClr val="1F497D"/>
              </a:solidFill>
              <a:effectLst>
                <a:outerShdw blurRad="38100" dist="38100" dir="2700000" algn="tl">
                  <a:srgbClr val="000000">
                    <a:alpha val="43137"/>
                  </a:srgbClr>
                </a:outerShdw>
              </a:effectLst>
              <a:latin typeface="Calibri"/>
              <a:ea typeface="+mn-ea"/>
              <a:cs typeface="Arial" pitchFamily="34" charset="0"/>
            </a:endParaRPr>
          </a:p>
        </p:txBody>
      </p:sp>
      <p:sp>
        <p:nvSpPr>
          <p:cNvPr id="8" name="Retângulo 7"/>
          <p:cNvSpPr/>
          <p:nvPr/>
        </p:nvSpPr>
        <p:spPr>
          <a:xfrm>
            <a:off x="904674" y="3436145"/>
            <a:ext cx="7645866" cy="584775"/>
          </a:xfrm>
          <a:prstGeom prst="rect">
            <a:avLst/>
          </a:prstGeom>
        </p:spPr>
        <p:txBody>
          <a:bodyPr wrap="square">
            <a:spAutoFit/>
          </a:bodyPr>
          <a:lstStyle/>
          <a:p>
            <a:pPr algn="ctr" defTabSz="685800" fontAlgn="auto">
              <a:spcBef>
                <a:spcPct val="20000"/>
              </a:spcBef>
              <a:spcAft>
                <a:spcPts val="0"/>
              </a:spcAft>
              <a:buClr>
                <a:srgbClr val="2B4475"/>
              </a:buClr>
              <a:defRPr/>
            </a:pPr>
            <a:r>
              <a:rPr lang="pt-BR" sz="3200" b="1" kern="0" dirty="0">
                <a:solidFill>
                  <a:srgbClr val="2B4475"/>
                </a:solidFill>
                <a:effectLst>
                  <a:outerShdw blurRad="38100" dist="38100" dir="2700000" algn="tl">
                    <a:srgbClr val="000000">
                      <a:alpha val="43137"/>
                    </a:srgbClr>
                  </a:outerShdw>
                </a:effectLst>
                <a:latin typeface="Calibri"/>
                <a:ea typeface="+mn-ea"/>
                <a:cs typeface="Arial" pitchFamily="34" charset="0"/>
              </a:rPr>
              <a:t>Prof. Adm. </a:t>
            </a:r>
            <a:r>
              <a:rPr lang="pt-BR" sz="3200" b="1" i="1" kern="0" dirty="0">
                <a:solidFill>
                  <a:srgbClr val="2B4475"/>
                </a:solidFill>
                <a:effectLst>
                  <a:outerShdw blurRad="38100" dist="38100" dir="2700000" algn="tl">
                    <a:srgbClr val="000000">
                      <a:alpha val="43137"/>
                    </a:srgbClr>
                  </a:outerShdw>
                </a:effectLst>
                <a:latin typeface="Calibri"/>
                <a:ea typeface="+mn-ea"/>
                <a:cs typeface="Arial" pitchFamily="34" charset="0"/>
              </a:rPr>
              <a:t>Msc</a:t>
            </a:r>
            <a:r>
              <a:rPr lang="pt-BR" sz="3200" b="1" kern="0" dirty="0">
                <a:solidFill>
                  <a:srgbClr val="2B4475"/>
                </a:solidFill>
                <a:effectLst>
                  <a:outerShdw blurRad="38100" dist="38100" dir="2700000" algn="tl">
                    <a:srgbClr val="000000">
                      <a:alpha val="43137"/>
                    </a:srgbClr>
                  </a:outerShdw>
                </a:effectLst>
                <a:latin typeface="Calibri"/>
                <a:ea typeface="+mn-ea"/>
                <a:cs typeface="Arial" pitchFamily="34" charset="0"/>
              </a:rPr>
              <a:t>. Luiz Cláudio Brites Lobato</a:t>
            </a:r>
          </a:p>
        </p:txBody>
      </p:sp>
    </p:spTree>
    <p:extLst>
      <p:ext uri="{BB962C8B-B14F-4D97-AF65-F5344CB8AC3E}">
        <p14:creationId xmlns:p14="http://schemas.microsoft.com/office/powerpoint/2010/main" val="9738478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878526" y="365732"/>
            <a:ext cx="3289683" cy="430887"/>
          </a:xfrm>
          <a:prstGeom prst="rect">
            <a:avLst/>
          </a:prstGeom>
          <a:noFill/>
        </p:spPr>
        <p:txBody>
          <a:bodyPr wrap="none" rtlCol="0">
            <a:spAutoFit/>
          </a:bodyPr>
          <a:lstStyle/>
          <a:p>
            <a:pPr marL="0" indent="0">
              <a:buFontTx/>
              <a:buNone/>
              <a:defRPr/>
            </a:pPr>
            <a:r>
              <a:rPr lang="pt-BR" sz="2200" b="1" dirty="0" smtClean="0">
                <a:solidFill>
                  <a:schemeClr val="bg1"/>
                </a:solidFill>
                <a:latin typeface="+mj-lt"/>
              </a:rPr>
              <a:t>Governo, Déficit e Inflação</a:t>
            </a:r>
            <a:endParaRPr lang="pt-BR" sz="2200" b="1" dirty="0">
              <a:solidFill>
                <a:schemeClr val="bg1"/>
              </a:solidFill>
              <a:latin typeface="+mj-lt"/>
            </a:endParaRPr>
          </a:p>
        </p:txBody>
      </p:sp>
      <p:sp>
        <p:nvSpPr>
          <p:cNvPr id="3" name="Retângulo 2"/>
          <p:cNvSpPr/>
          <p:nvPr/>
        </p:nvSpPr>
        <p:spPr>
          <a:xfrm>
            <a:off x="116048" y="865129"/>
            <a:ext cx="6368572" cy="1815882"/>
          </a:xfrm>
          <a:prstGeom prst="rect">
            <a:avLst/>
          </a:prstGeom>
        </p:spPr>
        <p:txBody>
          <a:bodyPr wrap="square">
            <a:spAutoFit/>
          </a:bodyPr>
          <a:lstStyle/>
          <a:p>
            <a:pPr algn="just"/>
            <a:r>
              <a:rPr lang="pt-BR" sz="1400" dirty="0" smtClean="0">
                <a:solidFill>
                  <a:schemeClr val="tx1">
                    <a:lumMod val="75000"/>
                    <a:lumOff val="25000"/>
                  </a:schemeClr>
                </a:solidFill>
              </a:rPr>
              <a:t>Na execução da política fiscal, isto é, na execução das políticas de arrecadação e de gastos do governo, interessa-nos especialmente entender o impacto líquido sobre a sociedade. Este é o significado das políticas fiscais.</a:t>
            </a:r>
          </a:p>
          <a:p>
            <a:r>
              <a:rPr lang="pt-BR" sz="1400" dirty="0" smtClean="0">
                <a:solidFill>
                  <a:schemeClr val="tx1">
                    <a:lumMod val="75000"/>
                    <a:lumOff val="25000"/>
                  </a:schemeClr>
                </a:solidFill>
              </a:rPr>
              <a:t> </a:t>
            </a:r>
          </a:p>
          <a:p>
            <a:pPr algn="just"/>
            <a:r>
              <a:rPr lang="pt-BR" sz="1400" dirty="0" smtClean="0">
                <a:solidFill>
                  <a:schemeClr val="tx1">
                    <a:lumMod val="75000"/>
                    <a:lumOff val="25000"/>
                  </a:schemeClr>
                </a:solidFill>
              </a:rPr>
              <a:t>Como é função do governo, entre outras, estimular o crescimento econômico e como, no desempenho de suas funções, ele é chamado a gastar cada vez mais, entender e administrar o déficit público é um ponto central nas discussões sobre as finanças públicas.</a:t>
            </a:r>
            <a:endParaRPr lang="pt-BR" sz="1400" b="1" dirty="0" smtClean="0"/>
          </a:p>
        </p:txBody>
      </p:sp>
      <p:sp>
        <p:nvSpPr>
          <p:cNvPr id="6" name="CaixaDeTexto 5"/>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
        <p:nvSpPr>
          <p:cNvPr id="9" name="Retângulo 8"/>
          <p:cNvSpPr/>
          <p:nvPr/>
        </p:nvSpPr>
        <p:spPr>
          <a:xfrm>
            <a:off x="108428" y="2610109"/>
            <a:ext cx="9005092" cy="2462213"/>
          </a:xfrm>
          <a:prstGeom prst="rect">
            <a:avLst/>
          </a:prstGeom>
        </p:spPr>
        <p:txBody>
          <a:bodyPr wrap="square">
            <a:spAutoFit/>
          </a:bodyPr>
          <a:lstStyle/>
          <a:p>
            <a:pPr algn="just"/>
            <a:r>
              <a:rPr lang="pt-BR" sz="1400" dirty="0" smtClean="0">
                <a:solidFill>
                  <a:schemeClr val="tx1">
                    <a:lumMod val="75000"/>
                    <a:lumOff val="25000"/>
                  </a:schemeClr>
                </a:solidFill>
              </a:rPr>
              <a:t>As ações imediatas de Política Fiscal em caso de déficit são o aumento de impostos ou o corte nos gastos. </a:t>
            </a:r>
          </a:p>
          <a:p>
            <a:pPr algn="just"/>
            <a:endParaRPr lang="pt-BR" sz="1400" dirty="0">
              <a:solidFill>
                <a:schemeClr val="tx1">
                  <a:lumMod val="75000"/>
                  <a:lumOff val="25000"/>
                </a:schemeClr>
              </a:solidFill>
            </a:endParaRPr>
          </a:p>
          <a:p>
            <a:pPr algn="just"/>
            <a:r>
              <a:rPr lang="pt-BR" sz="1400" dirty="0" smtClean="0">
                <a:solidFill>
                  <a:schemeClr val="tx1">
                    <a:lumMod val="75000"/>
                    <a:lumOff val="25000"/>
                  </a:schemeClr>
                </a:solidFill>
              </a:rPr>
              <a:t>No entanto, pelo impacto que tais medidas podem ter sobre a economia, pode-se considerar financiá-lo com recursos extras fiscais, obtendo os recursos necessários junto ao Banco Central ou junto ao setor privado. O impacto dessas duas formas sobre a economia é diferenciado pelo efeito que provocam na quantidade de moeda em circulação e sobre o grau de endividamento do governo. </a:t>
            </a:r>
          </a:p>
          <a:p>
            <a:pPr algn="just"/>
            <a:r>
              <a:rPr lang="pt-BR" sz="1400" dirty="0" smtClean="0">
                <a:solidFill>
                  <a:schemeClr val="tx1">
                    <a:lumMod val="75000"/>
                    <a:lumOff val="25000"/>
                  </a:schemeClr>
                </a:solidFill>
              </a:rPr>
              <a:t> </a:t>
            </a:r>
          </a:p>
          <a:p>
            <a:pPr algn="just"/>
            <a:r>
              <a:rPr lang="pt-BR" sz="1400" dirty="0" smtClean="0">
                <a:solidFill>
                  <a:schemeClr val="tx1">
                    <a:lumMod val="75000"/>
                    <a:lumOff val="25000"/>
                  </a:schemeClr>
                </a:solidFill>
              </a:rPr>
              <a:t>O efeito inflacionário da política fiscal é uma das consequências mais graves do desequilíbrio das contas públicas e explica por que a preocupação do governo em controlar os déficits. Atualmente, o déficit público é colocado, de forma quase consensual, como elemento chave a ser contemplado em qualquer estratégia que vise manter sob controle a inflação no Brasil.</a:t>
            </a:r>
            <a:endParaRPr lang="pt-BR" sz="1400" b="1" dirty="0" smtClean="0"/>
          </a:p>
        </p:txBody>
      </p:sp>
      <p:pic>
        <p:nvPicPr>
          <p:cNvPr id="54274" name="Picture 2" descr="Imagem relacionada"/>
          <p:cNvPicPr>
            <a:picLocks noChangeAspect="1" noChangeArrowheads="1"/>
          </p:cNvPicPr>
          <p:nvPr/>
        </p:nvPicPr>
        <p:blipFill>
          <a:blip r:embed="rId3"/>
          <a:srcRect/>
          <a:stretch>
            <a:fillRect/>
          </a:stretch>
        </p:blipFill>
        <p:spPr bwMode="auto">
          <a:xfrm>
            <a:off x="6530340" y="914399"/>
            <a:ext cx="2567940" cy="1665229"/>
          </a:xfrm>
          <a:prstGeom prst="rect">
            <a:avLst/>
          </a:prstGeom>
          <a:noFill/>
        </p:spPr>
      </p:pic>
    </p:spTree>
    <p:extLst>
      <p:ext uri="{BB962C8B-B14F-4D97-AF65-F5344CB8AC3E}">
        <p14:creationId xmlns:p14="http://schemas.microsoft.com/office/powerpoint/2010/main" val="2846000879"/>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15"/>
          <p:cNvSpPr/>
          <p:nvPr/>
        </p:nvSpPr>
        <p:spPr>
          <a:xfrm>
            <a:off x="4944423" y="1389066"/>
            <a:ext cx="3499031" cy="789954"/>
          </a:xfrm>
          <a:prstGeom prst="rect">
            <a:avLst/>
          </a:prstGeom>
          <a:solidFill>
            <a:schemeClr val="accent4">
              <a:lumMod val="40000"/>
              <a:lumOff val="60000"/>
            </a:schemeClr>
          </a:solidFill>
          <a:ln>
            <a:noFill/>
          </a:ln>
          <a:effectLst>
            <a:outerShdw blurRad="152400" dist="38100" dir="8100000" algn="tr" rotWithShape="0">
              <a:prstClr val="black">
                <a:alpha val="1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7" name="Retângulo 16"/>
          <p:cNvSpPr/>
          <p:nvPr/>
        </p:nvSpPr>
        <p:spPr>
          <a:xfrm>
            <a:off x="4779488" y="1358585"/>
            <a:ext cx="135082" cy="835675"/>
          </a:xfrm>
          <a:prstGeom prst="rect">
            <a:avLst/>
          </a:prstGeom>
          <a:solidFill>
            <a:srgbClr val="219D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0" name="CaixaDeTexto 9"/>
          <p:cNvSpPr txBox="1"/>
          <p:nvPr/>
        </p:nvSpPr>
        <p:spPr>
          <a:xfrm>
            <a:off x="878526" y="358112"/>
            <a:ext cx="4454938" cy="430887"/>
          </a:xfrm>
          <a:prstGeom prst="rect">
            <a:avLst/>
          </a:prstGeom>
          <a:noFill/>
        </p:spPr>
        <p:txBody>
          <a:bodyPr wrap="none" rtlCol="0">
            <a:spAutoFit/>
          </a:bodyPr>
          <a:lstStyle/>
          <a:p>
            <a:pPr marL="0" indent="0">
              <a:buFontTx/>
              <a:buNone/>
              <a:defRPr/>
            </a:pPr>
            <a:r>
              <a:rPr lang="pt-BR" sz="2200" b="1" dirty="0" smtClean="0">
                <a:solidFill>
                  <a:schemeClr val="bg1"/>
                </a:solidFill>
                <a:latin typeface="+mj-lt"/>
              </a:rPr>
              <a:t>O Setor Público – Falhas de Mercado</a:t>
            </a:r>
            <a:endParaRPr lang="pt-BR" sz="2200" b="1" dirty="0">
              <a:solidFill>
                <a:schemeClr val="bg1"/>
              </a:solidFill>
              <a:latin typeface="+mj-lt"/>
            </a:endParaRPr>
          </a:p>
        </p:txBody>
      </p:sp>
      <p:sp>
        <p:nvSpPr>
          <p:cNvPr id="3" name="Retângulo 2"/>
          <p:cNvSpPr/>
          <p:nvPr/>
        </p:nvSpPr>
        <p:spPr>
          <a:xfrm>
            <a:off x="40204" y="834649"/>
            <a:ext cx="9042836" cy="738664"/>
          </a:xfrm>
          <a:prstGeom prst="rect">
            <a:avLst/>
          </a:prstGeom>
        </p:spPr>
        <p:txBody>
          <a:bodyPr wrap="square">
            <a:spAutoFit/>
          </a:bodyPr>
          <a:lstStyle/>
          <a:p>
            <a:pPr algn="just"/>
            <a:r>
              <a:rPr lang="pt-BR" sz="1400" dirty="0" smtClean="0">
                <a:solidFill>
                  <a:schemeClr val="tx1">
                    <a:lumMod val="75000"/>
                    <a:lumOff val="25000"/>
                  </a:schemeClr>
                </a:solidFill>
              </a:rPr>
              <a:t>Essas condições não se realizam, na prática, de forma generalizada. Circunstâncias específicas, chamadas de “falhas de mercado”, impedem que se verifique esse equilíbrio automático no jogo de forças do mercado, são elas: </a:t>
            </a:r>
          </a:p>
          <a:p>
            <a:pPr marL="1198563" lvl="2" indent="-285750" algn="just">
              <a:defRPr/>
            </a:pPr>
            <a:endParaRPr lang="pt-BR" sz="1400" b="1" dirty="0" smtClean="0"/>
          </a:p>
        </p:txBody>
      </p:sp>
      <p:sp>
        <p:nvSpPr>
          <p:cNvPr id="19" name="Retângulo 18"/>
          <p:cNvSpPr/>
          <p:nvPr/>
        </p:nvSpPr>
        <p:spPr>
          <a:xfrm>
            <a:off x="448623" y="1396686"/>
            <a:ext cx="3499031" cy="789954"/>
          </a:xfrm>
          <a:prstGeom prst="rect">
            <a:avLst/>
          </a:prstGeom>
          <a:solidFill>
            <a:schemeClr val="accent4">
              <a:lumMod val="40000"/>
              <a:lumOff val="60000"/>
            </a:schemeClr>
          </a:solidFill>
          <a:ln>
            <a:noFill/>
          </a:ln>
          <a:effectLst>
            <a:outerShdw blurRad="152400" dist="38100" dir="8100000" algn="tr" rotWithShape="0">
              <a:prstClr val="black">
                <a:alpha val="1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0" name="Retângulo 19"/>
          <p:cNvSpPr/>
          <p:nvPr/>
        </p:nvSpPr>
        <p:spPr>
          <a:xfrm>
            <a:off x="435345" y="1447976"/>
            <a:ext cx="3382769" cy="738664"/>
          </a:xfrm>
          <a:prstGeom prst="rect">
            <a:avLst/>
          </a:prstGeom>
        </p:spPr>
        <p:txBody>
          <a:bodyPr wrap="square">
            <a:spAutoFit/>
          </a:bodyPr>
          <a:lstStyle/>
          <a:p>
            <a:pPr marL="285750" lvl="0" indent="-285750">
              <a:buFont typeface="Arial" panose="020B0604020202020204" pitchFamily="34" charset="0"/>
              <a:buChar char="•"/>
            </a:pPr>
            <a:r>
              <a:rPr lang="pt-BR" sz="1400" dirty="0" smtClean="0">
                <a:solidFill>
                  <a:schemeClr val="tx1">
                    <a:lumMod val="75000"/>
                    <a:lumOff val="25000"/>
                  </a:schemeClr>
                </a:solidFill>
              </a:rPr>
              <a:t>A </a:t>
            </a:r>
            <a:r>
              <a:rPr lang="pt-BR" sz="1400" dirty="0">
                <a:solidFill>
                  <a:schemeClr val="tx1">
                    <a:lumMod val="75000"/>
                    <a:lumOff val="25000"/>
                  </a:schemeClr>
                </a:solidFill>
              </a:rPr>
              <a:t>existência de bens públicos;</a:t>
            </a:r>
          </a:p>
          <a:p>
            <a:pPr marL="285750" lvl="0" indent="-285750">
              <a:buFont typeface="Arial" panose="020B0604020202020204" pitchFamily="34" charset="0"/>
              <a:buChar char="•"/>
            </a:pPr>
            <a:r>
              <a:rPr lang="pt-BR" sz="1400" dirty="0">
                <a:solidFill>
                  <a:schemeClr val="tx1">
                    <a:lumMod val="75000"/>
                    <a:lumOff val="25000"/>
                  </a:schemeClr>
                </a:solidFill>
              </a:rPr>
              <a:t>A existência de monopólios naturais;</a:t>
            </a:r>
          </a:p>
          <a:p>
            <a:pPr marL="285750" lvl="0" indent="-285750">
              <a:buFont typeface="Arial" panose="020B0604020202020204" pitchFamily="34" charset="0"/>
              <a:buChar char="•"/>
            </a:pPr>
            <a:r>
              <a:rPr lang="pt-BR" sz="1400" dirty="0">
                <a:solidFill>
                  <a:schemeClr val="tx1">
                    <a:lumMod val="75000"/>
                    <a:lumOff val="25000"/>
                  </a:schemeClr>
                </a:solidFill>
              </a:rPr>
              <a:t>As externalidades</a:t>
            </a:r>
            <a:r>
              <a:rPr lang="pt-BR" sz="1400" dirty="0" smtClean="0">
                <a:solidFill>
                  <a:schemeClr val="tx1">
                    <a:lumMod val="75000"/>
                    <a:lumOff val="25000"/>
                  </a:schemeClr>
                </a:solidFill>
              </a:rPr>
              <a:t>;</a:t>
            </a:r>
            <a:endParaRPr lang="pt-BR" sz="1400" dirty="0">
              <a:solidFill>
                <a:schemeClr val="tx1">
                  <a:lumMod val="75000"/>
                  <a:lumOff val="25000"/>
                </a:schemeClr>
              </a:solidFill>
            </a:endParaRPr>
          </a:p>
        </p:txBody>
      </p:sp>
      <p:sp>
        <p:nvSpPr>
          <p:cNvPr id="22" name="Retângulo 21"/>
          <p:cNvSpPr/>
          <p:nvPr/>
        </p:nvSpPr>
        <p:spPr>
          <a:xfrm>
            <a:off x="283688" y="1366205"/>
            <a:ext cx="135082" cy="835675"/>
          </a:xfrm>
          <a:prstGeom prst="rect">
            <a:avLst/>
          </a:prstGeom>
          <a:solidFill>
            <a:srgbClr val="219D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1" name="CaixaDeTexto 10"/>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
        <p:nvSpPr>
          <p:cNvPr id="12" name="Retângulo 11"/>
          <p:cNvSpPr/>
          <p:nvPr/>
        </p:nvSpPr>
        <p:spPr>
          <a:xfrm>
            <a:off x="32584" y="2424937"/>
            <a:ext cx="9103796" cy="2462213"/>
          </a:xfrm>
          <a:prstGeom prst="rect">
            <a:avLst/>
          </a:prstGeom>
        </p:spPr>
        <p:txBody>
          <a:bodyPr wrap="square">
            <a:spAutoFit/>
          </a:bodyPr>
          <a:lstStyle/>
          <a:p>
            <a:pPr algn="just"/>
            <a:r>
              <a:rPr lang="pt-BR" sz="1400" b="1" dirty="0" smtClean="0">
                <a:solidFill>
                  <a:schemeClr val="tx1">
                    <a:lumMod val="75000"/>
                    <a:lumOff val="25000"/>
                  </a:schemeClr>
                </a:solidFill>
              </a:rPr>
              <a:t>a) Bens públicos: </a:t>
            </a:r>
            <a:r>
              <a:rPr lang="pt-BR" sz="1400" dirty="0" smtClean="0">
                <a:solidFill>
                  <a:schemeClr val="tx1">
                    <a:lumMod val="75000"/>
                    <a:lumOff val="25000"/>
                  </a:schemeClr>
                </a:solidFill>
              </a:rPr>
              <a:t>são aqueles cujo consumo por um indivíduo não afeta o consumo do mesmo bem por outro indivíduo. Resulta disso que toda a sociedade se beneficia da produção de bens públicos, mesmo que alguns se beneficiem mais do que outros. </a:t>
            </a:r>
          </a:p>
          <a:p>
            <a:pPr algn="just"/>
            <a:r>
              <a:rPr lang="pt-BR" sz="1400" dirty="0" smtClean="0">
                <a:solidFill>
                  <a:schemeClr val="tx1">
                    <a:lumMod val="75000"/>
                    <a:lumOff val="25000"/>
                  </a:schemeClr>
                </a:solidFill>
              </a:rPr>
              <a:t>Exemplos de bens públicos: ruas, iluminação pública, justiça, segurança pública e defesa nacional.</a:t>
            </a:r>
          </a:p>
          <a:p>
            <a:pPr algn="just"/>
            <a:r>
              <a:rPr lang="pt-BR" sz="1400" dirty="0" smtClean="0">
                <a:solidFill>
                  <a:schemeClr val="tx1">
                    <a:lumMod val="75000"/>
                    <a:lumOff val="25000"/>
                  </a:schemeClr>
                </a:solidFill>
              </a:rPr>
              <a:t> </a:t>
            </a:r>
          </a:p>
          <a:p>
            <a:pPr algn="just"/>
            <a:r>
              <a:rPr lang="pt-BR" sz="1400" b="1" dirty="0" smtClean="0">
                <a:solidFill>
                  <a:schemeClr val="tx1">
                    <a:lumMod val="75000"/>
                    <a:lumOff val="25000"/>
                  </a:schemeClr>
                </a:solidFill>
              </a:rPr>
              <a:t>b) Monopólios Naturais: </a:t>
            </a:r>
            <a:r>
              <a:rPr lang="pt-BR" sz="1400" dirty="0" smtClean="0">
                <a:solidFill>
                  <a:schemeClr val="tx1">
                    <a:lumMod val="75000"/>
                    <a:lumOff val="25000"/>
                  </a:schemeClr>
                </a:solidFill>
              </a:rPr>
              <a:t>são definidos por aqueles setores em que os ganhos de escala são relevantes no âmbito da produção, isto é, quanto maior o produto gerado menor será o custo unitário de produção. Esse fenômeno ocorre em setores que possuem caracteristicamente um elevado custo fixo, implicando na queda do custo unitário conforme a produção aumente. </a:t>
            </a:r>
          </a:p>
          <a:p>
            <a:pPr algn="just"/>
            <a:r>
              <a:rPr lang="pt-BR" sz="1400" dirty="0" smtClean="0">
                <a:solidFill>
                  <a:schemeClr val="tx1">
                    <a:lumMod val="75000"/>
                    <a:lumOff val="25000"/>
                  </a:schemeClr>
                </a:solidFill>
              </a:rPr>
              <a:t>Por exemplo, as companhias de gás possuem um elevado custo fixo, resultante do custo de implantar uma rede de tubulação para distribuição do gás, fazendo que apenas grandes distribuidores sejam economicamente viáveis.</a:t>
            </a:r>
            <a:endParaRPr lang="pt-BR" sz="1400" b="1" dirty="0" smtClean="0"/>
          </a:p>
        </p:txBody>
      </p:sp>
      <p:sp>
        <p:nvSpPr>
          <p:cNvPr id="14" name="Retângulo 13"/>
          <p:cNvSpPr/>
          <p:nvPr/>
        </p:nvSpPr>
        <p:spPr>
          <a:xfrm>
            <a:off x="4947342" y="1455596"/>
            <a:ext cx="3382769" cy="738664"/>
          </a:xfrm>
          <a:prstGeom prst="rect">
            <a:avLst/>
          </a:prstGeom>
        </p:spPr>
        <p:txBody>
          <a:bodyPr wrap="square">
            <a:spAutoFit/>
          </a:bodyPr>
          <a:lstStyle/>
          <a:p>
            <a:pPr marL="285750" lvl="0" indent="-285750">
              <a:buFont typeface="Arial" panose="020B0604020202020204" pitchFamily="34" charset="0"/>
              <a:buChar char="•"/>
            </a:pPr>
            <a:r>
              <a:rPr lang="pt-BR" sz="1400" dirty="0" smtClean="0">
                <a:solidFill>
                  <a:schemeClr val="tx1">
                    <a:lumMod val="75000"/>
                    <a:lumOff val="25000"/>
                  </a:schemeClr>
                </a:solidFill>
              </a:rPr>
              <a:t>Os </a:t>
            </a:r>
            <a:r>
              <a:rPr lang="pt-BR" sz="1400" dirty="0">
                <a:solidFill>
                  <a:schemeClr val="tx1">
                    <a:lumMod val="75000"/>
                    <a:lumOff val="25000"/>
                  </a:schemeClr>
                </a:solidFill>
              </a:rPr>
              <a:t>mercados incompletos;</a:t>
            </a:r>
          </a:p>
          <a:p>
            <a:pPr marL="285750" lvl="0" indent="-285750">
              <a:buFont typeface="Arial" panose="020B0604020202020204" pitchFamily="34" charset="0"/>
              <a:buChar char="•"/>
            </a:pPr>
            <a:r>
              <a:rPr lang="pt-BR" sz="1400" dirty="0">
                <a:solidFill>
                  <a:schemeClr val="tx1">
                    <a:lumMod val="75000"/>
                    <a:lumOff val="25000"/>
                  </a:schemeClr>
                </a:solidFill>
              </a:rPr>
              <a:t>As falhas de informação;</a:t>
            </a:r>
          </a:p>
          <a:p>
            <a:pPr marL="285750" lvl="0" indent="-285750">
              <a:buFont typeface="Arial" panose="020B0604020202020204" pitchFamily="34" charset="0"/>
              <a:buChar char="•"/>
            </a:pPr>
            <a:r>
              <a:rPr lang="pt-BR" sz="1400" dirty="0">
                <a:solidFill>
                  <a:schemeClr val="tx1">
                    <a:lumMod val="75000"/>
                    <a:lumOff val="25000"/>
                  </a:schemeClr>
                </a:solidFill>
              </a:rPr>
              <a:t>A ocorrência de desemprego e inflação</a:t>
            </a:r>
            <a:r>
              <a:rPr lang="pt-BR" sz="1400" dirty="0" smtClean="0">
                <a:solidFill>
                  <a:schemeClr val="tx1">
                    <a:lumMod val="75000"/>
                    <a:lumOff val="25000"/>
                  </a:schemeClr>
                </a:solidFill>
              </a:rPr>
              <a:t>.</a:t>
            </a:r>
            <a:endParaRPr lang="pt-BR" sz="1400" dirty="0">
              <a:solidFill>
                <a:schemeClr val="tx1">
                  <a:lumMod val="75000"/>
                  <a:lumOff val="25000"/>
                </a:schemeClr>
              </a:solidFill>
            </a:endParaRPr>
          </a:p>
        </p:txBody>
      </p:sp>
    </p:spTree>
    <p:extLst>
      <p:ext uri="{BB962C8B-B14F-4D97-AF65-F5344CB8AC3E}">
        <p14:creationId xmlns:p14="http://schemas.microsoft.com/office/powerpoint/2010/main" val="2846000879"/>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
        <p:nvSpPr>
          <p:cNvPr id="9" name="CaixaDeTexto 8"/>
          <p:cNvSpPr txBox="1"/>
          <p:nvPr/>
        </p:nvSpPr>
        <p:spPr>
          <a:xfrm>
            <a:off x="878526" y="358112"/>
            <a:ext cx="4454938" cy="430887"/>
          </a:xfrm>
          <a:prstGeom prst="rect">
            <a:avLst/>
          </a:prstGeom>
          <a:noFill/>
        </p:spPr>
        <p:txBody>
          <a:bodyPr wrap="none" rtlCol="0">
            <a:spAutoFit/>
          </a:bodyPr>
          <a:lstStyle/>
          <a:p>
            <a:pPr marL="0" indent="0">
              <a:buFontTx/>
              <a:buNone/>
              <a:defRPr/>
            </a:pPr>
            <a:r>
              <a:rPr lang="pt-BR" sz="2200" b="1" dirty="0" smtClean="0">
                <a:solidFill>
                  <a:schemeClr val="bg1"/>
                </a:solidFill>
                <a:latin typeface="+mj-lt"/>
              </a:rPr>
              <a:t>O Setor Público – Falhas de Mercado</a:t>
            </a:r>
            <a:endParaRPr lang="pt-BR" sz="2200" b="1" dirty="0">
              <a:solidFill>
                <a:schemeClr val="bg1"/>
              </a:solidFill>
              <a:latin typeface="+mj-lt"/>
            </a:endParaRPr>
          </a:p>
        </p:txBody>
      </p:sp>
      <p:sp>
        <p:nvSpPr>
          <p:cNvPr id="11" name="Retângulo 10"/>
          <p:cNvSpPr/>
          <p:nvPr/>
        </p:nvSpPr>
        <p:spPr>
          <a:xfrm>
            <a:off x="63064" y="819409"/>
            <a:ext cx="8936155" cy="4185761"/>
          </a:xfrm>
          <a:prstGeom prst="rect">
            <a:avLst/>
          </a:prstGeom>
        </p:spPr>
        <p:txBody>
          <a:bodyPr wrap="square">
            <a:spAutoFit/>
          </a:bodyPr>
          <a:lstStyle/>
          <a:p>
            <a:pPr algn="just"/>
            <a:r>
              <a:rPr lang="pt-BR" sz="1400" b="1" dirty="0" smtClean="0">
                <a:solidFill>
                  <a:schemeClr val="tx1">
                    <a:lumMod val="75000"/>
                    <a:lumOff val="25000"/>
                  </a:schemeClr>
                </a:solidFill>
              </a:rPr>
              <a:t>c) </a:t>
            </a:r>
            <a:r>
              <a:rPr lang="pt-BR" sz="1400" b="1" dirty="0" err="1" smtClean="0">
                <a:solidFill>
                  <a:schemeClr val="tx1">
                    <a:lumMod val="75000"/>
                    <a:lumOff val="25000"/>
                  </a:schemeClr>
                </a:solidFill>
              </a:rPr>
              <a:t>Externalidades</a:t>
            </a:r>
            <a:r>
              <a:rPr lang="pt-BR" sz="1400" b="1" dirty="0" smtClean="0">
                <a:solidFill>
                  <a:schemeClr val="tx1">
                    <a:lumMod val="75000"/>
                    <a:lumOff val="25000"/>
                  </a:schemeClr>
                </a:solidFill>
              </a:rPr>
              <a:t>: </a:t>
            </a:r>
            <a:r>
              <a:rPr lang="pt-BR" sz="1400" dirty="0" smtClean="0">
                <a:solidFill>
                  <a:schemeClr val="tx1">
                    <a:lumMod val="75000"/>
                    <a:lumOff val="25000"/>
                  </a:schemeClr>
                </a:solidFill>
              </a:rPr>
              <a:t>podem ser definidas como “impactos gerados pelas atividades de produção e consumo de agentes envolvidos em um mercado específico e que atingem outros agentes não diretamente envolvidos no mercado”. Dependendo do valor desse efeito gerado, podemos classificá-las como “externalidades positivas” ou “externalidades negativas”. </a:t>
            </a:r>
          </a:p>
          <a:p>
            <a:pPr algn="just"/>
            <a:r>
              <a:rPr lang="pt-BR" sz="1400" dirty="0" smtClean="0">
                <a:solidFill>
                  <a:schemeClr val="tx1">
                    <a:lumMod val="75000"/>
                    <a:lumOff val="25000"/>
                  </a:schemeClr>
                </a:solidFill>
              </a:rPr>
              <a:t>Por exemplo, investimentos feitos na geração de energia elétrica geram benefícios para todos os outros setores da economia e não só para a empresa que a produz e aufere lucros com isso. Ao contrário, os dejetos da indústria química jogados no mar geram prejuízos ambientais para todo o planeta.</a:t>
            </a:r>
          </a:p>
          <a:p>
            <a:pPr algn="just"/>
            <a:r>
              <a:rPr lang="pt-BR" sz="1400" dirty="0" smtClean="0">
                <a:solidFill>
                  <a:schemeClr val="tx1">
                    <a:lumMod val="75000"/>
                    <a:lumOff val="25000"/>
                  </a:schemeClr>
                </a:solidFill>
              </a:rPr>
              <a:t> </a:t>
            </a:r>
          </a:p>
          <a:p>
            <a:pPr algn="just"/>
            <a:r>
              <a:rPr lang="pt-BR" sz="1400" b="1" dirty="0" smtClean="0">
                <a:solidFill>
                  <a:schemeClr val="tx1">
                    <a:lumMod val="75000"/>
                    <a:lumOff val="25000"/>
                  </a:schemeClr>
                </a:solidFill>
              </a:rPr>
              <a:t>d)Mercados Incompletos: </a:t>
            </a:r>
            <a:r>
              <a:rPr lang="pt-BR" sz="1400" dirty="0" smtClean="0">
                <a:solidFill>
                  <a:schemeClr val="tx1">
                    <a:lumMod val="75000"/>
                    <a:lumOff val="25000"/>
                  </a:schemeClr>
                </a:solidFill>
              </a:rPr>
              <a:t>define-se que um mercado é incompleto “quando um bem ou serviço não é ofertado mesmo que seu custo de produção esteja abaixo do preço que os potenciais consumidores estariam dispostos a pagar”. </a:t>
            </a:r>
          </a:p>
          <a:p>
            <a:pPr algn="just"/>
            <a:r>
              <a:rPr lang="pt-BR" sz="1400" dirty="0" smtClean="0">
                <a:solidFill>
                  <a:schemeClr val="tx1">
                    <a:lumMod val="75000"/>
                    <a:lumOff val="25000"/>
                  </a:schemeClr>
                </a:solidFill>
              </a:rPr>
              <a:t>Essa noção aplica-se principalmente a economias em desenvolvimento, quando o mercado não é capaz de atender às demandas da economia, mesmo que estas se refiram a atividades típicas de mercado. Isto porque nem sempre o setor privado está disposto a assumir certos riscos, ou mesmo não possui a capacidade organizadora da produção necessária à produção.</a:t>
            </a:r>
          </a:p>
          <a:p>
            <a:pPr algn="just"/>
            <a:endParaRPr lang="pt-BR" sz="1400" b="1" dirty="0" smtClean="0">
              <a:solidFill>
                <a:schemeClr val="tx1">
                  <a:lumMod val="75000"/>
                  <a:lumOff val="25000"/>
                </a:schemeClr>
              </a:solidFill>
            </a:endParaRPr>
          </a:p>
          <a:p>
            <a:pPr algn="just"/>
            <a:r>
              <a:rPr lang="pt-BR" sz="1400" b="1" dirty="0" smtClean="0">
                <a:solidFill>
                  <a:schemeClr val="tx1">
                    <a:lumMod val="75000"/>
                    <a:lumOff val="25000"/>
                  </a:schemeClr>
                </a:solidFill>
              </a:rPr>
              <a:t>e) Desemprego e Inflação: </a:t>
            </a:r>
            <a:r>
              <a:rPr lang="pt-BR" sz="1400" dirty="0" smtClean="0">
                <a:solidFill>
                  <a:schemeClr val="tx1">
                    <a:lumMod val="75000"/>
                    <a:lumOff val="25000"/>
                  </a:schemeClr>
                </a:solidFill>
              </a:rPr>
              <a:t>o funcionamento normal do mercado não garante, por sua dinâmica de operação, a manutenção dos níveis de emprego e do nível dos preços nos patamares mais próximos possíveis do desejado pela sociedade. Somente o Estado pode estabelecer políticas que conduzam a economia a operar dentro de limites que maximizem a geração do produto.</a:t>
            </a:r>
            <a:endParaRPr lang="pt-BR" sz="1400" b="1" dirty="0" smtClean="0"/>
          </a:p>
        </p:txBody>
      </p:sp>
    </p:spTree>
    <p:extLst>
      <p:ext uri="{BB962C8B-B14F-4D97-AF65-F5344CB8AC3E}">
        <p14:creationId xmlns:p14="http://schemas.microsoft.com/office/powerpoint/2010/main" val="2846000879"/>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154148" y="994669"/>
            <a:ext cx="8875552" cy="2246769"/>
          </a:xfrm>
          <a:prstGeom prst="rect">
            <a:avLst/>
          </a:prstGeom>
        </p:spPr>
        <p:txBody>
          <a:bodyPr wrap="square">
            <a:spAutoFit/>
          </a:bodyPr>
          <a:lstStyle/>
          <a:p>
            <a:pPr algn="just"/>
            <a:r>
              <a:rPr lang="pt-BR" sz="1400" b="1" dirty="0" smtClean="0">
                <a:solidFill>
                  <a:schemeClr val="tx1">
                    <a:lumMod val="75000"/>
                    <a:lumOff val="25000"/>
                  </a:schemeClr>
                </a:solidFill>
              </a:rPr>
              <a:t>f) Falhas de Informação: </a:t>
            </a:r>
            <a:r>
              <a:rPr lang="pt-BR" sz="1400" dirty="0" smtClean="0">
                <a:solidFill>
                  <a:schemeClr val="tx1">
                    <a:lumMod val="75000"/>
                    <a:lumOff val="25000"/>
                  </a:schemeClr>
                </a:solidFill>
              </a:rPr>
              <a:t>ocorrem porque o mercado não fornece por si todas as informações necessárias às tomadas de decisão dos consumidores e das empresas. O Estado pode, então, induzir essa transparência, mediante uma legislação adequada que obrigue a divulgação de determinadas informações. A obrigatoriedade de publicação dos demonstrativos contábeis das empresas, ou de informações sobre a composição dos produtos nas embalagens, são exemplos da ação do Estado para garantir um fluxo de informações eficiente.</a:t>
            </a:r>
          </a:p>
          <a:p>
            <a:r>
              <a:rPr lang="pt-BR" sz="1400" dirty="0" smtClean="0">
                <a:solidFill>
                  <a:schemeClr val="tx1">
                    <a:lumMod val="75000"/>
                    <a:lumOff val="25000"/>
                  </a:schemeClr>
                </a:solidFill>
              </a:rPr>
              <a:t> </a:t>
            </a:r>
          </a:p>
          <a:p>
            <a:r>
              <a:rPr lang="pt-BR" sz="1400" dirty="0" smtClean="0">
                <a:solidFill>
                  <a:schemeClr val="tx1">
                    <a:lumMod val="75000"/>
                    <a:lumOff val="25000"/>
                  </a:schemeClr>
                </a:solidFill>
              </a:rPr>
              <a:t> </a:t>
            </a:r>
          </a:p>
          <a:p>
            <a:endParaRPr lang="pt-BR" sz="1400" b="1" dirty="0" smtClean="0"/>
          </a:p>
          <a:p>
            <a:pPr>
              <a:defRPr/>
            </a:pPr>
            <a:endParaRPr lang="pt-BR" sz="1400" b="1" dirty="0" smtClean="0"/>
          </a:p>
          <a:p>
            <a:pPr marL="1198563" lvl="2" indent="-285750">
              <a:defRPr/>
            </a:pPr>
            <a:endParaRPr lang="pt-BR" sz="1400" b="1" dirty="0" smtClean="0"/>
          </a:p>
        </p:txBody>
      </p:sp>
      <p:sp>
        <p:nvSpPr>
          <p:cNvPr id="6" name="CaixaDeTexto 5"/>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
        <p:nvSpPr>
          <p:cNvPr id="9" name="CaixaDeTexto 8"/>
          <p:cNvSpPr txBox="1"/>
          <p:nvPr/>
        </p:nvSpPr>
        <p:spPr>
          <a:xfrm>
            <a:off x="878526" y="358112"/>
            <a:ext cx="4454938" cy="430887"/>
          </a:xfrm>
          <a:prstGeom prst="rect">
            <a:avLst/>
          </a:prstGeom>
          <a:noFill/>
        </p:spPr>
        <p:txBody>
          <a:bodyPr wrap="none" rtlCol="0">
            <a:spAutoFit/>
          </a:bodyPr>
          <a:lstStyle/>
          <a:p>
            <a:pPr marL="0" indent="0">
              <a:buFontTx/>
              <a:buNone/>
              <a:defRPr/>
            </a:pPr>
            <a:r>
              <a:rPr lang="pt-BR" sz="2200" b="1" dirty="0" smtClean="0">
                <a:solidFill>
                  <a:schemeClr val="bg1"/>
                </a:solidFill>
                <a:latin typeface="+mj-lt"/>
              </a:rPr>
              <a:t>O Setor Público – Falhas de Mercado</a:t>
            </a:r>
            <a:endParaRPr lang="pt-BR" sz="2200" b="1" dirty="0">
              <a:solidFill>
                <a:schemeClr val="bg1"/>
              </a:solidFill>
              <a:latin typeface="+mj-lt"/>
            </a:endParaRPr>
          </a:p>
        </p:txBody>
      </p:sp>
      <p:sp>
        <p:nvSpPr>
          <p:cNvPr id="11" name="CaixaDeTexto 10"/>
          <p:cNvSpPr txBox="1"/>
          <p:nvPr/>
        </p:nvSpPr>
        <p:spPr>
          <a:xfrm>
            <a:off x="329886" y="2362172"/>
            <a:ext cx="2714782" cy="338554"/>
          </a:xfrm>
          <a:prstGeom prst="rect">
            <a:avLst/>
          </a:prstGeom>
          <a:noFill/>
        </p:spPr>
        <p:txBody>
          <a:bodyPr wrap="none" rtlCol="0">
            <a:spAutoFit/>
          </a:bodyPr>
          <a:lstStyle/>
          <a:p>
            <a:pPr marL="0" indent="0">
              <a:buFontTx/>
              <a:buNone/>
              <a:defRPr/>
            </a:pPr>
            <a:r>
              <a:rPr lang="pt-BR" sz="1600" b="1" dirty="0" smtClean="0">
                <a:solidFill>
                  <a:srgbClr val="C00000"/>
                </a:solidFill>
                <a:latin typeface="+mj-lt"/>
              </a:rPr>
              <a:t>Falhas de Mercado e Governo</a:t>
            </a:r>
            <a:endParaRPr lang="pt-BR" sz="1600" b="1" dirty="0">
              <a:solidFill>
                <a:srgbClr val="C00000"/>
              </a:solidFill>
              <a:latin typeface="+mj-lt"/>
            </a:endParaRPr>
          </a:p>
        </p:txBody>
      </p:sp>
      <p:sp>
        <p:nvSpPr>
          <p:cNvPr id="12" name="Retângulo 11"/>
          <p:cNvSpPr/>
          <p:nvPr/>
        </p:nvSpPr>
        <p:spPr>
          <a:xfrm>
            <a:off x="185106" y="2808229"/>
            <a:ext cx="8844594" cy="2031325"/>
          </a:xfrm>
          <a:prstGeom prst="rect">
            <a:avLst/>
          </a:prstGeom>
        </p:spPr>
        <p:txBody>
          <a:bodyPr wrap="square">
            <a:spAutoFit/>
          </a:bodyPr>
          <a:lstStyle/>
          <a:p>
            <a:pPr algn="just"/>
            <a:r>
              <a:rPr lang="pt-BR" sz="1400" dirty="0" smtClean="0">
                <a:solidFill>
                  <a:schemeClr val="tx1">
                    <a:lumMod val="75000"/>
                    <a:lumOff val="25000"/>
                  </a:schemeClr>
                </a:solidFill>
              </a:rPr>
              <a:t>Essas condições não ocorrem isoladamente, mas combinam-se muitas vezes de forma variada, gerando benefícios, ou malefícios, para a sociedade como um todo. </a:t>
            </a:r>
          </a:p>
          <a:p>
            <a:pPr algn="just"/>
            <a:endParaRPr lang="pt-BR" sz="1400" dirty="0" smtClean="0">
              <a:solidFill>
                <a:schemeClr val="tx1">
                  <a:lumMod val="75000"/>
                  <a:lumOff val="25000"/>
                </a:schemeClr>
              </a:solidFill>
            </a:endParaRPr>
          </a:p>
          <a:p>
            <a:pPr algn="just"/>
            <a:r>
              <a:rPr lang="pt-BR" sz="1400" dirty="0" smtClean="0">
                <a:solidFill>
                  <a:schemeClr val="tx1">
                    <a:lumMod val="75000"/>
                    <a:lumOff val="25000"/>
                  </a:schemeClr>
                </a:solidFill>
              </a:rPr>
              <a:t>A despoluição do ar, por exemplo, gera uma </a:t>
            </a:r>
            <a:r>
              <a:rPr lang="pt-BR" sz="1400" dirty="0" err="1" smtClean="0">
                <a:solidFill>
                  <a:schemeClr val="tx1">
                    <a:lumMod val="75000"/>
                    <a:lumOff val="25000"/>
                  </a:schemeClr>
                </a:solidFill>
              </a:rPr>
              <a:t>externalidade</a:t>
            </a:r>
            <a:r>
              <a:rPr lang="pt-BR" sz="1400" dirty="0" smtClean="0">
                <a:solidFill>
                  <a:schemeClr val="tx1">
                    <a:lumMod val="75000"/>
                    <a:lumOff val="25000"/>
                  </a:schemeClr>
                </a:solidFill>
              </a:rPr>
              <a:t> positiva para todo e, ao mesmo tempo, constitui-se em um bem público, já que todos têm acesso ao ar de melhor qualidade. </a:t>
            </a:r>
          </a:p>
          <a:p>
            <a:pPr algn="just"/>
            <a:endParaRPr lang="pt-BR" sz="1400" dirty="0" smtClean="0">
              <a:solidFill>
                <a:schemeClr val="tx1">
                  <a:lumMod val="75000"/>
                  <a:lumOff val="25000"/>
                </a:schemeClr>
              </a:solidFill>
            </a:endParaRPr>
          </a:p>
          <a:p>
            <a:pPr algn="just"/>
            <a:r>
              <a:rPr lang="pt-BR" sz="1400" dirty="0" smtClean="0">
                <a:solidFill>
                  <a:schemeClr val="tx1">
                    <a:lumMod val="75000"/>
                    <a:lumOff val="25000"/>
                  </a:schemeClr>
                </a:solidFill>
              </a:rPr>
              <a:t>Além disso, por gerarem um efeito sobre toda a sociedade, essas falhas de mercado demandam necessariamente a ação governamental para sua correção, pois o mercado é incapaz de resolver a contento todas as demandas de uma população.</a:t>
            </a:r>
            <a:endParaRPr lang="pt-BR" sz="1400" b="1" dirty="0" smtClean="0"/>
          </a:p>
        </p:txBody>
      </p:sp>
    </p:spTree>
    <p:extLst>
      <p:ext uri="{BB962C8B-B14F-4D97-AF65-F5344CB8AC3E}">
        <p14:creationId xmlns:p14="http://schemas.microsoft.com/office/powerpoint/2010/main" val="2846000879"/>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878526" y="358112"/>
            <a:ext cx="4645952" cy="430887"/>
          </a:xfrm>
          <a:prstGeom prst="rect">
            <a:avLst/>
          </a:prstGeom>
          <a:noFill/>
        </p:spPr>
        <p:txBody>
          <a:bodyPr wrap="none" rtlCol="0">
            <a:spAutoFit/>
          </a:bodyPr>
          <a:lstStyle/>
          <a:p>
            <a:pPr marL="0" indent="0">
              <a:buFontTx/>
              <a:buNone/>
              <a:defRPr/>
            </a:pPr>
            <a:r>
              <a:rPr lang="pt-BR" sz="2200" b="1" dirty="0" smtClean="0">
                <a:solidFill>
                  <a:schemeClr val="bg1"/>
                </a:solidFill>
                <a:latin typeface="+mj-lt"/>
              </a:rPr>
              <a:t>A Política Fiscal e Funções do Governo</a:t>
            </a:r>
            <a:endParaRPr lang="pt-BR" sz="2200" b="1" dirty="0">
              <a:solidFill>
                <a:schemeClr val="bg1"/>
              </a:solidFill>
              <a:latin typeface="+mj-lt"/>
            </a:endParaRPr>
          </a:p>
        </p:txBody>
      </p:sp>
      <p:sp>
        <p:nvSpPr>
          <p:cNvPr id="3" name="Retângulo 2"/>
          <p:cNvSpPr/>
          <p:nvPr/>
        </p:nvSpPr>
        <p:spPr>
          <a:xfrm>
            <a:off x="205740" y="994669"/>
            <a:ext cx="8763000" cy="2246769"/>
          </a:xfrm>
          <a:prstGeom prst="rect">
            <a:avLst/>
          </a:prstGeom>
        </p:spPr>
        <p:txBody>
          <a:bodyPr wrap="square">
            <a:spAutoFit/>
          </a:bodyPr>
          <a:lstStyle/>
          <a:p>
            <a:pPr algn="just"/>
            <a:r>
              <a:rPr lang="pt-BR" sz="1400" dirty="0" smtClean="0">
                <a:solidFill>
                  <a:schemeClr val="tx1">
                    <a:lumMod val="75000"/>
                    <a:lumOff val="25000"/>
                  </a:schemeClr>
                </a:solidFill>
              </a:rPr>
              <a:t>Por meio da Política Fiscal o governo cumpre, do ponto de vista estritamente econômico, três funções básicas:</a:t>
            </a:r>
          </a:p>
          <a:p>
            <a:pPr algn="just"/>
            <a:r>
              <a:rPr lang="pt-BR" sz="1400" dirty="0" smtClean="0">
                <a:solidFill>
                  <a:schemeClr val="tx1">
                    <a:lumMod val="75000"/>
                    <a:lumOff val="25000"/>
                  </a:schemeClr>
                </a:solidFill>
              </a:rPr>
              <a:t> </a:t>
            </a:r>
          </a:p>
          <a:p>
            <a:pPr algn="just"/>
            <a:r>
              <a:rPr lang="pt-BR" sz="1400" b="1" dirty="0" smtClean="0">
                <a:solidFill>
                  <a:schemeClr val="tx1">
                    <a:lumMod val="75000"/>
                    <a:lumOff val="25000"/>
                  </a:schemeClr>
                </a:solidFill>
              </a:rPr>
              <a:t>a) A função </a:t>
            </a:r>
            <a:r>
              <a:rPr lang="pt-BR" sz="1400" b="1" dirty="0" err="1" smtClean="0">
                <a:solidFill>
                  <a:schemeClr val="tx1">
                    <a:lumMod val="75000"/>
                    <a:lumOff val="25000"/>
                  </a:schemeClr>
                </a:solidFill>
              </a:rPr>
              <a:t>alocativa</a:t>
            </a:r>
            <a:r>
              <a:rPr lang="pt-BR" sz="1400" b="1" dirty="0" smtClean="0">
                <a:solidFill>
                  <a:schemeClr val="tx1">
                    <a:lumMod val="75000"/>
                    <a:lumOff val="25000"/>
                  </a:schemeClr>
                </a:solidFill>
              </a:rPr>
              <a:t>: </a:t>
            </a:r>
            <a:r>
              <a:rPr lang="pt-BR" sz="1400" dirty="0" smtClean="0">
                <a:solidFill>
                  <a:schemeClr val="tx1">
                    <a:lumMod val="75000"/>
                    <a:lumOff val="25000"/>
                  </a:schemeClr>
                </a:solidFill>
              </a:rPr>
              <a:t>que se refere ao fornecimento de bens públicos, bens não oferecidos adequadamente pelo sistema de mercado.</a:t>
            </a:r>
          </a:p>
          <a:p>
            <a:pPr algn="just"/>
            <a:r>
              <a:rPr lang="pt-BR" sz="1400" dirty="0" smtClean="0">
                <a:solidFill>
                  <a:schemeClr val="tx1">
                    <a:lumMod val="75000"/>
                    <a:lumOff val="25000"/>
                  </a:schemeClr>
                </a:solidFill>
              </a:rPr>
              <a:t> </a:t>
            </a:r>
          </a:p>
          <a:p>
            <a:pPr algn="just"/>
            <a:r>
              <a:rPr lang="pt-BR" sz="1400" b="1" dirty="0" smtClean="0">
                <a:solidFill>
                  <a:schemeClr val="tx1">
                    <a:lumMod val="75000"/>
                    <a:lumOff val="25000"/>
                  </a:schemeClr>
                </a:solidFill>
              </a:rPr>
              <a:t>b) A função distributiva: </a:t>
            </a:r>
            <a:r>
              <a:rPr lang="pt-BR" sz="1400" dirty="0" smtClean="0">
                <a:solidFill>
                  <a:schemeClr val="tx1">
                    <a:lumMod val="75000"/>
                    <a:lumOff val="25000"/>
                  </a:schemeClr>
                </a:solidFill>
              </a:rPr>
              <a:t>relacionada à distribuição de renda, já o sistema de preços nem sempre leva a uma distribuição de renda desejável pela sociedade como um todo.</a:t>
            </a:r>
          </a:p>
          <a:p>
            <a:pPr algn="just"/>
            <a:r>
              <a:rPr lang="pt-BR" sz="1400" dirty="0" smtClean="0">
                <a:solidFill>
                  <a:schemeClr val="tx1">
                    <a:lumMod val="75000"/>
                    <a:lumOff val="25000"/>
                  </a:schemeClr>
                </a:solidFill>
              </a:rPr>
              <a:t> </a:t>
            </a:r>
          </a:p>
          <a:p>
            <a:pPr algn="just"/>
            <a:r>
              <a:rPr lang="pt-BR" sz="1400" b="1" dirty="0" smtClean="0">
                <a:solidFill>
                  <a:schemeClr val="tx1">
                    <a:lumMod val="75000"/>
                    <a:lumOff val="25000"/>
                  </a:schemeClr>
                </a:solidFill>
              </a:rPr>
              <a:t>c) A função estabilizadora: </a:t>
            </a:r>
            <a:r>
              <a:rPr lang="pt-BR" sz="1400" dirty="0" smtClean="0">
                <a:solidFill>
                  <a:schemeClr val="tx1">
                    <a:lumMod val="75000"/>
                    <a:lumOff val="25000"/>
                  </a:schemeClr>
                </a:solidFill>
              </a:rPr>
              <a:t>que busca alterar o comportamento dos preços e emprego, uma vez que nem a estabilidade de preços, nem o pleno emprego ocorrem de modo automático.</a:t>
            </a:r>
            <a:endParaRPr lang="pt-BR" sz="1400" b="1" dirty="0" smtClean="0"/>
          </a:p>
        </p:txBody>
      </p:sp>
      <p:sp>
        <p:nvSpPr>
          <p:cNvPr id="6" name="CaixaDeTexto 5"/>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pic>
        <p:nvPicPr>
          <p:cNvPr id="39937" name="Picture 1"/>
          <p:cNvPicPr>
            <a:picLocks noChangeAspect="1" noChangeArrowheads="1"/>
          </p:cNvPicPr>
          <p:nvPr/>
        </p:nvPicPr>
        <p:blipFill>
          <a:blip r:embed="rId3"/>
          <a:srcRect/>
          <a:stretch>
            <a:fillRect/>
          </a:stretch>
        </p:blipFill>
        <p:spPr bwMode="auto">
          <a:xfrm>
            <a:off x="4754880" y="3283718"/>
            <a:ext cx="4228496" cy="1618085"/>
          </a:xfrm>
          <a:prstGeom prst="rect">
            <a:avLst/>
          </a:prstGeom>
          <a:noFill/>
          <a:ln w="9525">
            <a:noFill/>
            <a:miter lim="800000"/>
            <a:headEnd/>
            <a:tailEnd/>
          </a:ln>
        </p:spPr>
      </p:pic>
      <p:pic>
        <p:nvPicPr>
          <p:cNvPr id="39939" name="Picture 3" descr="Imagem relacionada"/>
          <p:cNvPicPr>
            <a:picLocks noChangeAspect="1" noChangeArrowheads="1"/>
          </p:cNvPicPr>
          <p:nvPr/>
        </p:nvPicPr>
        <p:blipFill>
          <a:blip r:embed="rId4"/>
          <a:srcRect/>
          <a:stretch>
            <a:fillRect/>
          </a:stretch>
        </p:blipFill>
        <p:spPr bwMode="auto">
          <a:xfrm>
            <a:off x="1910626" y="3497580"/>
            <a:ext cx="2722810" cy="1282303"/>
          </a:xfrm>
          <a:prstGeom prst="rect">
            <a:avLst/>
          </a:prstGeom>
          <a:noFill/>
        </p:spPr>
      </p:pic>
      <p:pic>
        <p:nvPicPr>
          <p:cNvPr id="39941" name="Picture 5" descr="Imagem relacionada"/>
          <p:cNvPicPr>
            <a:picLocks noChangeAspect="1" noChangeArrowheads="1"/>
          </p:cNvPicPr>
          <p:nvPr/>
        </p:nvPicPr>
        <p:blipFill>
          <a:blip r:embed="rId5"/>
          <a:srcRect/>
          <a:stretch>
            <a:fillRect/>
          </a:stretch>
        </p:blipFill>
        <p:spPr bwMode="auto">
          <a:xfrm>
            <a:off x="205741" y="3542586"/>
            <a:ext cx="1531620" cy="1145443"/>
          </a:xfrm>
          <a:prstGeom prst="rect">
            <a:avLst/>
          </a:prstGeom>
          <a:noFill/>
        </p:spPr>
      </p:pic>
    </p:spTree>
    <p:extLst>
      <p:ext uri="{BB962C8B-B14F-4D97-AF65-F5344CB8AC3E}">
        <p14:creationId xmlns:p14="http://schemas.microsoft.com/office/powerpoint/2010/main" val="2846000879"/>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esultado de imagem para panorama economi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48" y="2345749"/>
            <a:ext cx="2811361" cy="1988744"/>
          </a:xfrm>
          <a:prstGeom prst="rect">
            <a:avLst/>
          </a:prstGeom>
          <a:noFill/>
          <a:extLst>
            <a:ext uri="{909E8E84-426E-40DD-AFC4-6F175D3DCCD1}">
              <a14:hiddenFill xmlns:a14="http://schemas.microsoft.com/office/drawing/2010/main">
                <a:solidFill>
                  <a:srgbClr val="FFFFFF"/>
                </a:solidFill>
              </a14:hiddenFill>
            </a:ext>
          </a:extLst>
        </p:spPr>
      </p:pic>
      <p:sp>
        <p:nvSpPr>
          <p:cNvPr id="11" name="Retângulo 10"/>
          <p:cNvSpPr/>
          <p:nvPr/>
        </p:nvSpPr>
        <p:spPr>
          <a:xfrm>
            <a:off x="627112" y="1545637"/>
            <a:ext cx="3537012" cy="323165"/>
          </a:xfrm>
          <a:prstGeom prst="rect">
            <a:avLst/>
          </a:prstGeom>
        </p:spPr>
        <p:txBody>
          <a:bodyPr wrap="square">
            <a:spAutoFit/>
          </a:bodyPr>
          <a:lstStyle/>
          <a:p>
            <a:pPr>
              <a:spcBef>
                <a:spcPct val="20000"/>
              </a:spcBef>
              <a:buClr>
                <a:srgbClr val="2B4475"/>
              </a:buClr>
              <a:defRPr/>
            </a:pPr>
            <a:r>
              <a:rPr lang="pt-BR" sz="1500" b="1" kern="0" dirty="0">
                <a:solidFill>
                  <a:srgbClr val="2B4475"/>
                </a:solidFill>
                <a:effectLst>
                  <a:outerShdw blurRad="38100" dist="38100" dir="2700000" algn="tl">
                    <a:srgbClr val="000000">
                      <a:alpha val="43137"/>
                    </a:srgbClr>
                  </a:outerShdw>
                </a:effectLst>
                <a:cs typeface="Arial" pitchFamily="34" charset="0"/>
              </a:rPr>
              <a:t>Prof. Adm. </a:t>
            </a:r>
            <a:r>
              <a:rPr lang="pt-BR" sz="1500" b="1" i="1" kern="0" dirty="0">
                <a:solidFill>
                  <a:srgbClr val="2B4475"/>
                </a:solidFill>
                <a:effectLst>
                  <a:outerShdw blurRad="38100" dist="38100" dir="2700000" algn="tl">
                    <a:srgbClr val="000000">
                      <a:alpha val="43137"/>
                    </a:srgbClr>
                  </a:outerShdw>
                </a:effectLst>
                <a:cs typeface="Arial" pitchFamily="34" charset="0"/>
              </a:rPr>
              <a:t>Msc</a:t>
            </a:r>
            <a:r>
              <a:rPr lang="pt-BR" sz="1500" b="1" kern="0" dirty="0">
                <a:solidFill>
                  <a:srgbClr val="2B4475"/>
                </a:solidFill>
                <a:effectLst>
                  <a:outerShdw blurRad="38100" dist="38100" dir="2700000" algn="tl">
                    <a:srgbClr val="000000">
                      <a:alpha val="43137"/>
                    </a:srgbClr>
                  </a:outerShdw>
                </a:effectLst>
                <a:cs typeface="Arial" pitchFamily="34" charset="0"/>
              </a:rPr>
              <a:t>. Luiz Cláudio Brites Lobato</a:t>
            </a:r>
          </a:p>
        </p:txBody>
      </p:sp>
      <p:sp>
        <p:nvSpPr>
          <p:cNvPr id="10" name="Retângulo 9"/>
          <p:cNvSpPr/>
          <p:nvPr/>
        </p:nvSpPr>
        <p:spPr>
          <a:xfrm>
            <a:off x="5277434" y="61317"/>
            <a:ext cx="3786742" cy="1323439"/>
          </a:xfrm>
          <a:prstGeom prst="rect">
            <a:avLst/>
          </a:prstGeom>
        </p:spPr>
        <p:txBody>
          <a:bodyPr wrap="none">
            <a:spAutoFit/>
          </a:bodyPr>
          <a:lstStyle/>
          <a:p>
            <a:pPr>
              <a:defRPr/>
            </a:pPr>
            <a:r>
              <a:rPr lang="pt-BR" sz="8000" b="1" dirty="0" smtClean="0">
                <a:solidFill>
                  <a:srgbClr val="C00000"/>
                </a:solidFill>
                <a:effectLst>
                  <a:outerShdw blurRad="38100" dist="38100" dir="2700000" algn="tl">
                    <a:srgbClr val="000000">
                      <a:alpha val="43137"/>
                    </a:srgbClr>
                  </a:outerShdw>
                </a:effectLst>
              </a:rPr>
              <a:t>AULA 04</a:t>
            </a:r>
            <a:endParaRPr lang="pt-BR" sz="8000" dirty="0">
              <a:solidFill>
                <a:srgbClr val="C00000"/>
              </a:solidFill>
            </a:endParaRPr>
          </a:p>
        </p:txBody>
      </p:sp>
      <p:pic>
        <p:nvPicPr>
          <p:cNvPr id="15" name="Picture 2" descr="http://servicosweb.cnpq.br/wspessoa/servletrecuperafoto?tipo=1&amp;id=K4755251Z8"/>
          <p:cNvPicPr>
            <a:picLocks noChangeAspect="1" noChangeArrowheads="1"/>
          </p:cNvPicPr>
          <p:nvPr/>
        </p:nvPicPr>
        <p:blipFill>
          <a:blip r:embed="rId3" cstate="print"/>
          <a:srcRect/>
          <a:stretch>
            <a:fillRect/>
          </a:stretch>
        </p:blipFill>
        <p:spPr bwMode="auto">
          <a:xfrm>
            <a:off x="72646" y="1417238"/>
            <a:ext cx="538022" cy="391997"/>
          </a:xfrm>
          <a:prstGeom prst="rect">
            <a:avLst/>
          </a:prstGeom>
          <a:noFill/>
          <a:ln w="9525">
            <a:noFill/>
            <a:miter lim="800000"/>
            <a:headEnd/>
            <a:tailEnd/>
          </a:ln>
        </p:spPr>
      </p:pic>
      <p:pic>
        <p:nvPicPr>
          <p:cNvPr id="12" name="Picture 2"/>
          <p:cNvPicPr>
            <a:picLocks noChangeAspect="1" noChangeArrowheads="1"/>
          </p:cNvPicPr>
          <p:nvPr/>
        </p:nvPicPr>
        <p:blipFill>
          <a:blip r:embed="rId4" cstate="print"/>
          <a:srcRect/>
          <a:stretch>
            <a:fillRect/>
          </a:stretch>
        </p:blipFill>
        <p:spPr bwMode="auto">
          <a:xfrm>
            <a:off x="8005864" y="3601078"/>
            <a:ext cx="1058312" cy="751939"/>
          </a:xfrm>
          <a:prstGeom prst="rect">
            <a:avLst/>
          </a:prstGeom>
          <a:noFill/>
          <a:ln w="9525">
            <a:noFill/>
            <a:miter lim="800000"/>
            <a:headEnd/>
            <a:tailEnd/>
          </a:ln>
          <a:effectLst/>
        </p:spPr>
      </p:pic>
      <p:sp>
        <p:nvSpPr>
          <p:cNvPr id="9" name="CaixaDeTexto 8"/>
          <p:cNvSpPr txBox="1"/>
          <p:nvPr/>
        </p:nvSpPr>
        <p:spPr>
          <a:xfrm>
            <a:off x="184824" y="1877436"/>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tx2"/>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tx2"/>
              </a:solidFill>
              <a:effectLst>
                <a:outerShdw blurRad="38100" dist="38100" dir="2700000" algn="tl">
                  <a:srgbClr val="000000">
                    <a:alpha val="43137"/>
                  </a:srgbClr>
                </a:outerShdw>
              </a:effectLst>
              <a:latin typeface="Calibri"/>
              <a:ea typeface="+mn-ea"/>
              <a:cs typeface="Arial" pitchFamily="34" charset="0"/>
            </a:endParaRPr>
          </a:p>
        </p:txBody>
      </p:sp>
      <p:sp>
        <p:nvSpPr>
          <p:cNvPr id="14" name="CaixaDeTexto 13"/>
          <p:cNvSpPr txBox="1"/>
          <p:nvPr/>
        </p:nvSpPr>
        <p:spPr>
          <a:xfrm>
            <a:off x="5454192" y="2277546"/>
            <a:ext cx="3668352" cy="400110"/>
          </a:xfrm>
          <a:prstGeom prst="rect">
            <a:avLst/>
          </a:prstGeom>
          <a:noFill/>
        </p:spPr>
        <p:txBody>
          <a:bodyPr wrap="square" rtlCol="0">
            <a:spAutoFit/>
          </a:bodyPr>
          <a:lstStyle/>
          <a:p>
            <a:pPr marL="342900" indent="-342900" eaLnBrk="1" hangingPunct="1">
              <a:defRPr/>
            </a:pPr>
            <a:r>
              <a:rPr lang="pt-BR" sz="2000" b="1" dirty="0" smtClean="0">
                <a:solidFill>
                  <a:schemeClr val="tx2"/>
                </a:solidFill>
                <a:effectLst>
                  <a:outerShdw blurRad="38100" dist="38100" dir="2700000" algn="tl">
                    <a:srgbClr val="000000">
                      <a:alpha val="43137"/>
                    </a:srgbClr>
                  </a:outerShdw>
                </a:effectLst>
              </a:rPr>
              <a:t>AULA 1: AMBIENTE ECONÔMICO</a:t>
            </a:r>
            <a:endParaRPr lang="pt-BR" sz="2000" b="1" dirty="0">
              <a:solidFill>
                <a:schemeClr val="tx2"/>
              </a:solidFill>
              <a:effectLst>
                <a:outerShdw blurRad="38100" dist="38100" dir="2700000" algn="tl">
                  <a:srgbClr val="000000">
                    <a:alpha val="43137"/>
                  </a:srgbClr>
                </a:outerShdw>
              </a:effectLst>
            </a:endParaRPr>
          </a:p>
        </p:txBody>
      </p:sp>
      <p:pic>
        <p:nvPicPr>
          <p:cNvPr id="16" name="Picture 2" descr="Resultado de imagem para panorama economic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5532" y="2326292"/>
            <a:ext cx="3409724" cy="20082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m relaciona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4353" y="2663418"/>
            <a:ext cx="2257234" cy="1690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1583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4" descr="Imagem relacionada"/>
          <p:cNvPicPr>
            <a:picLocks noChangeAspect="1" noChangeArrowheads="1"/>
          </p:cNvPicPr>
          <p:nvPr/>
        </p:nvPicPr>
        <p:blipFill>
          <a:blip r:embed="rId3" cstate="print"/>
          <a:srcRect/>
          <a:stretch>
            <a:fillRect/>
          </a:stretch>
        </p:blipFill>
        <p:spPr bwMode="auto">
          <a:xfrm>
            <a:off x="98796" y="2360705"/>
            <a:ext cx="2721641" cy="2608535"/>
          </a:xfrm>
          <a:prstGeom prst="rect">
            <a:avLst/>
          </a:prstGeom>
          <a:noFill/>
        </p:spPr>
      </p:pic>
      <p:sp>
        <p:nvSpPr>
          <p:cNvPr id="10" name="CaixaDeTexto 9"/>
          <p:cNvSpPr txBox="1"/>
          <p:nvPr/>
        </p:nvSpPr>
        <p:spPr>
          <a:xfrm>
            <a:off x="940440" y="316766"/>
            <a:ext cx="2810065" cy="461665"/>
          </a:xfrm>
          <a:prstGeom prst="rect">
            <a:avLst/>
          </a:prstGeom>
          <a:noFill/>
        </p:spPr>
        <p:txBody>
          <a:bodyPr wrap="none" rtlCol="0">
            <a:spAutoFit/>
          </a:bodyPr>
          <a:lstStyle/>
          <a:p>
            <a:r>
              <a:rPr lang="pt-BR" sz="2400" b="1" dirty="0">
                <a:solidFill>
                  <a:schemeClr val="bg1"/>
                </a:solidFill>
              </a:rPr>
              <a:t>Conteúdo desta aula</a:t>
            </a:r>
          </a:p>
        </p:txBody>
      </p:sp>
      <p:sp>
        <p:nvSpPr>
          <p:cNvPr id="18" name="Elipse 17"/>
          <p:cNvSpPr/>
          <p:nvPr/>
        </p:nvSpPr>
        <p:spPr>
          <a:xfrm>
            <a:off x="659669" y="1260309"/>
            <a:ext cx="325633" cy="325633"/>
          </a:xfrm>
          <a:prstGeom prst="ellipse">
            <a:avLst/>
          </a:prstGeom>
          <a:solidFill>
            <a:srgbClr val="219D93"/>
          </a:solidFill>
          <a:ln w="57150">
            <a:solidFill>
              <a:srgbClr val="213F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400" b="1" dirty="0" smtClean="0">
                <a:solidFill>
                  <a:schemeClr val="bg1">
                    <a:lumMod val="95000"/>
                  </a:schemeClr>
                </a:solidFill>
              </a:rPr>
              <a:t>1</a:t>
            </a:r>
            <a:endParaRPr lang="pt-BR" sz="1400" b="1" dirty="0">
              <a:solidFill>
                <a:schemeClr val="bg1">
                  <a:lumMod val="95000"/>
                </a:schemeClr>
              </a:solidFill>
            </a:endParaRPr>
          </a:p>
        </p:txBody>
      </p:sp>
      <p:sp>
        <p:nvSpPr>
          <p:cNvPr id="21" name="Elipse 20"/>
          <p:cNvSpPr/>
          <p:nvPr/>
        </p:nvSpPr>
        <p:spPr>
          <a:xfrm>
            <a:off x="3499411" y="1247042"/>
            <a:ext cx="325633" cy="325633"/>
          </a:xfrm>
          <a:prstGeom prst="ellipse">
            <a:avLst/>
          </a:prstGeom>
          <a:solidFill>
            <a:srgbClr val="219D93"/>
          </a:solidFill>
          <a:ln w="57150">
            <a:solidFill>
              <a:srgbClr val="213F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400" b="1" dirty="0" smtClean="0">
                <a:solidFill>
                  <a:schemeClr val="bg1">
                    <a:lumMod val="95000"/>
                  </a:schemeClr>
                </a:solidFill>
              </a:rPr>
              <a:t>3</a:t>
            </a:r>
            <a:endParaRPr lang="pt-BR" sz="1400" b="1" dirty="0">
              <a:solidFill>
                <a:schemeClr val="bg1">
                  <a:lumMod val="95000"/>
                </a:schemeClr>
              </a:solidFill>
            </a:endParaRPr>
          </a:p>
        </p:txBody>
      </p:sp>
      <p:sp>
        <p:nvSpPr>
          <p:cNvPr id="24" name="Elipse 23"/>
          <p:cNvSpPr/>
          <p:nvPr/>
        </p:nvSpPr>
        <p:spPr>
          <a:xfrm>
            <a:off x="7774815" y="2135800"/>
            <a:ext cx="298075" cy="325633"/>
          </a:xfrm>
          <a:prstGeom prst="ellipse">
            <a:avLst/>
          </a:prstGeom>
          <a:solidFill>
            <a:srgbClr val="E1E202"/>
          </a:solidFill>
          <a:ln w="57150">
            <a:solidFill>
              <a:srgbClr val="213F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400" dirty="0">
              <a:solidFill>
                <a:schemeClr val="tx1"/>
              </a:solidFill>
            </a:endParaRPr>
          </a:p>
        </p:txBody>
      </p:sp>
      <p:sp>
        <p:nvSpPr>
          <p:cNvPr id="27" name="Elipse 26"/>
          <p:cNvSpPr/>
          <p:nvPr/>
        </p:nvSpPr>
        <p:spPr>
          <a:xfrm>
            <a:off x="2044708" y="2139695"/>
            <a:ext cx="325633" cy="325633"/>
          </a:xfrm>
          <a:prstGeom prst="ellipse">
            <a:avLst/>
          </a:prstGeom>
          <a:solidFill>
            <a:srgbClr val="219D93"/>
          </a:solidFill>
          <a:ln w="57150">
            <a:solidFill>
              <a:srgbClr val="213F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400" b="1" dirty="0" smtClean="0">
                <a:solidFill>
                  <a:schemeClr val="bg1">
                    <a:lumMod val="95000"/>
                  </a:schemeClr>
                </a:solidFill>
              </a:rPr>
              <a:t>2</a:t>
            </a:r>
            <a:endParaRPr lang="pt-BR" sz="1400" b="1" dirty="0">
              <a:solidFill>
                <a:schemeClr val="bg1">
                  <a:lumMod val="95000"/>
                </a:schemeClr>
              </a:solidFill>
            </a:endParaRPr>
          </a:p>
        </p:txBody>
      </p:sp>
      <p:sp>
        <p:nvSpPr>
          <p:cNvPr id="30" name="Elipse 29"/>
          <p:cNvSpPr/>
          <p:nvPr/>
        </p:nvSpPr>
        <p:spPr>
          <a:xfrm>
            <a:off x="4913943" y="2168454"/>
            <a:ext cx="325633" cy="325633"/>
          </a:xfrm>
          <a:prstGeom prst="ellipse">
            <a:avLst/>
          </a:prstGeom>
          <a:solidFill>
            <a:srgbClr val="219D93"/>
          </a:solidFill>
          <a:ln w="57150">
            <a:solidFill>
              <a:srgbClr val="213F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400" b="1" dirty="0" smtClean="0">
                <a:solidFill>
                  <a:schemeClr val="bg1">
                    <a:lumMod val="95000"/>
                  </a:schemeClr>
                </a:solidFill>
              </a:rPr>
              <a:t>4</a:t>
            </a:r>
            <a:endParaRPr lang="pt-BR" sz="1400" b="1" dirty="0">
              <a:solidFill>
                <a:schemeClr val="bg1">
                  <a:lumMod val="95000"/>
                </a:schemeClr>
              </a:solidFill>
            </a:endParaRPr>
          </a:p>
        </p:txBody>
      </p:sp>
      <p:sp>
        <p:nvSpPr>
          <p:cNvPr id="34" name="Elipse 33"/>
          <p:cNvSpPr/>
          <p:nvPr/>
        </p:nvSpPr>
        <p:spPr>
          <a:xfrm>
            <a:off x="6345671" y="1227783"/>
            <a:ext cx="325633" cy="325633"/>
          </a:xfrm>
          <a:prstGeom prst="ellipse">
            <a:avLst/>
          </a:prstGeom>
          <a:solidFill>
            <a:srgbClr val="219D93"/>
          </a:solidFill>
          <a:ln w="57150">
            <a:solidFill>
              <a:srgbClr val="213F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400" b="1" dirty="0">
                <a:solidFill>
                  <a:schemeClr val="bg1">
                    <a:lumMod val="95000"/>
                  </a:schemeClr>
                </a:solidFill>
              </a:rPr>
              <a:t>5</a:t>
            </a:r>
          </a:p>
        </p:txBody>
      </p:sp>
      <p:sp>
        <p:nvSpPr>
          <p:cNvPr id="35" name="CaixaDeTexto 34"/>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cxnSp>
        <p:nvCxnSpPr>
          <p:cNvPr id="3" name="Conector angulado 2"/>
          <p:cNvCxnSpPr/>
          <p:nvPr/>
        </p:nvCxnSpPr>
        <p:spPr>
          <a:xfrm>
            <a:off x="1068258" y="1406457"/>
            <a:ext cx="914400" cy="914400"/>
          </a:xfrm>
          <a:prstGeom prst="bentConnector3">
            <a:avLst/>
          </a:prstGeom>
          <a:ln>
            <a:solidFill>
              <a:schemeClr val="tx2"/>
            </a:solidFill>
            <a:tailEnd type="triangle"/>
          </a:ln>
        </p:spPr>
        <p:style>
          <a:lnRef idx="3">
            <a:schemeClr val="accent1"/>
          </a:lnRef>
          <a:fillRef idx="0">
            <a:schemeClr val="accent1"/>
          </a:fillRef>
          <a:effectRef idx="2">
            <a:schemeClr val="accent1"/>
          </a:effectRef>
          <a:fontRef idx="minor">
            <a:schemeClr val="tx1"/>
          </a:fontRef>
        </p:style>
      </p:cxnSp>
      <p:cxnSp>
        <p:nvCxnSpPr>
          <p:cNvPr id="36" name="Conector angulado 35"/>
          <p:cNvCxnSpPr/>
          <p:nvPr/>
        </p:nvCxnSpPr>
        <p:spPr>
          <a:xfrm>
            <a:off x="3921283" y="1383392"/>
            <a:ext cx="914400" cy="914400"/>
          </a:xfrm>
          <a:prstGeom prst="bentConnector3">
            <a:avLst/>
          </a:prstGeom>
          <a:ln>
            <a:solidFill>
              <a:schemeClr val="tx2"/>
            </a:solidFill>
            <a:tailEnd type="triangle"/>
          </a:ln>
        </p:spPr>
        <p:style>
          <a:lnRef idx="3">
            <a:schemeClr val="accent1"/>
          </a:lnRef>
          <a:fillRef idx="0">
            <a:schemeClr val="accent1"/>
          </a:fillRef>
          <a:effectRef idx="2">
            <a:schemeClr val="accent1"/>
          </a:effectRef>
          <a:fontRef idx="minor">
            <a:schemeClr val="tx1"/>
          </a:fontRef>
        </p:style>
      </p:cxnSp>
      <p:cxnSp>
        <p:nvCxnSpPr>
          <p:cNvPr id="37" name="Conector angulado 36"/>
          <p:cNvCxnSpPr/>
          <p:nvPr/>
        </p:nvCxnSpPr>
        <p:spPr>
          <a:xfrm>
            <a:off x="6769714" y="1387331"/>
            <a:ext cx="914400" cy="914400"/>
          </a:xfrm>
          <a:prstGeom prst="bentConnector3">
            <a:avLst/>
          </a:prstGeom>
          <a:ln>
            <a:solidFill>
              <a:schemeClr val="tx2"/>
            </a:solidFill>
            <a:tailEnd type="triangle"/>
          </a:ln>
        </p:spPr>
        <p:style>
          <a:lnRef idx="3">
            <a:schemeClr val="accent1"/>
          </a:lnRef>
          <a:fillRef idx="0">
            <a:schemeClr val="accent1"/>
          </a:fillRef>
          <a:effectRef idx="2">
            <a:schemeClr val="accent1"/>
          </a:effectRef>
          <a:fontRef idx="minor">
            <a:schemeClr val="tx1"/>
          </a:fontRef>
        </p:style>
      </p:cxnSp>
      <p:cxnSp>
        <p:nvCxnSpPr>
          <p:cNvPr id="38" name="Conector angulado 37"/>
          <p:cNvCxnSpPr/>
          <p:nvPr/>
        </p:nvCxnSpPr>
        <p:spPr>
          <a:xfrm flipV="1">
            <a:off x="2457310" y="1397074"/>
            <a:ext cx="951887" cy="946927"/>
          </a:xfrm>
          <a:prstGeom prst="bentConnector3">
            <a:avLst/>
          </a:prstGeom>
          <a:ln>
            <a:solidFill>
              <a:schemeClr val="tx2"/>
            </a:solidFill>
            <a:tailEnd type="triangle"/>
          </a:ln>
        </p:spPr>
        <p:style>
          <a:lnRef idx="3">
            <a:schemeClr val="accent1"/>
          </a:lnRef>
          <a:fillRef idx="0">
            <a:schemeClr val="accent1"/>
          </a:fillRef>
          <a:effectRef idx="2">
            <a:schemeClr val="accent1"/>
          </a:effectRef>
          <a:fontRef idx="minor">
            <a:schemeClr val="tx1"/>
          </a:fontRef>
        </p:style>
      </p:cxnSp>
      <p:cxnSp>
        <p:nvCxnSpPr>
          <p:cNvPr id="39" name="Conector angulado 38"/>
          <p:cNvCxnSpPr/>
          <p:nvPr/>
        </p:nvCxnSpPr>
        <p:spPr>
          <a:xfrm flipV="1">
            <a:off x="5343189" y="1374375"/>
            <a:ext cx="951887" cy="946927"/>
          </a:xfrm>
          <a:prstGeom prst="bentConnector3">
            <a:avLst/>
          </a:prstGeom>
          <a:ln>
            <a:solidFill>
              <a:schemeClr val="tx2"/>
            </a:solidFill>
            <a:tailEnd type="triangle"/>
          </a:ln>
        </p:spPr>
        <p:style>
          <a:lnRef idx="3">
            <a:schemeClr val="accent1"/>
          </a:lnRef>
          <a:fillRef idx="0">
            <a:schemeClr val="accent1"/>
          </a:fillRef>
          <a:effectRef idx="2">
            <a:schemeClr val="accent1"/>
          </a:effectRef>
          <a:fontRef idx="minor">
            <a:schemeClr val="tx1"/>
          </a:fontRef>
        </p:style>
      </p:cxnSp>
      <p:pic>
        <p:nvPicPr>
          <p:cNvPr id="11270" name="Picture 6" descr="Resultado de imagem para panorama economic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3174" y="755051"/>
            <a:ext cx="1269570" cy="1269570"/>
          </a:xfrm>
          <a:prstGeom prst="rect">
            <a:avLst/>
          </a:prstGeom>
          <a:noFill/>
          <a:extLst>
            <a:ext uri="{909E8E84-426E-40DD-AFC4-6F175D3DCCD1}">
              <a14:hiddenFill xmlns:a14="http://schemas.microsoft.com/office/drawing/2010/main">
                <a:solidFill>
                  <a:srgbClr val="FFFFFF"/>
                </a:solidFill>
              </a14:hiddenFill>
            </a:ext>
          </a:extLst>
        </p:spPr>
      </p:pic>
      <p:sp>
        <p:nvSpPr>
          <p:cNvPr id="53" name="Elipse 52"/>
          <p:cNvSpPr/>
          <p:nvPr/>
        </p:nvSpPr>
        <p:spPr>
          <a:xfrm>
            <a:off x="5797863" y="4139035"/>
            <a:ext cx="325633" cy="325633"/>
          </a:xfrm>
          <a:prstGeom prst="ellipse">
            <a:avLst/>
          </a:prstGeom>
          <a:solidFill>
            <a:srgbClr val="219D93"/>
          </a:solidFill>
          <a:ln w="57150">
            <a:solidFill>
              <a:srgbClr val="213F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400" b="1" dirty="0" smtClean="0">
                <a:solidFill>
                  <a:schemeClr val="bg1">
                    <a:lumMod val="95000"/>
                  </a:schemeClr>
                </a:solidFill>
              </a:rPr>
              <a:t>7</a:t>
            </a:r>
            <a:endParaRPr lang="pt-BR" sz="1400" b="1" dirty="0">
              <a:solidFill>
                <a:schemeClr val="bg1">
                  <a:lumMod val="95000"/>
                </a:schemeClr>
              </a:solidFill>
            </a:endParaRPr>
          </a:p>
        </p:txBody>
      </p:sp>
      <p:sp>
        <p:nvSpPr>
          <p:cNvPr id="54" name="Elipse 53"/>
          <p:cNvSpPr/>
          <p:nvPr/>
        </p:nvSpPr>
        <p:spPr>
          <a:xfrm>
            <a:off x="2549479" y="4190623"/>
            <a:ext cx="298075" cy="325633"/>
          </a:xfrm>
          <a:prstGeom prst="ellipse">
            <a:avLst/>
          </a:prstGeom>
          <a:solidFill>
            <a:srgbClr val="E1E202"/>
          </a:solidFill>
          <a:ln w="57150">
            <a:solidFill>
              <a:srgbClr val="213F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400" dirty="0">
              <a:solidFill>
                <a:schemeClr val="tx1"/>
              </a:solidFill>
            </a:endParaRPr>
          </a:p>
        </p:txBody>
      </p:sp>
      <p:sp>
        <p:nvSpPr>
          <p:cNvPr id="55" name="Elipse 54"/>
          <p:cNvSpPr/>
          <p:nvPr/>
        </p:nvSpPr>
        <p:spPr>
          <a:xfrm>
            <a:off x="4360765" y="3223077"/>
            <a:ext cx="325633" cy="325633"/>
          </a:xfrm>
          <a:prstGeom prst="ellipse">
            <a:avLst/>
          </a:prstGeom>
          <a:solidFill>
            <a:srgbClr val="219D93"/>
          </a:solidFill>
          <a:ln w="57150">
            <a:solidFill>
              <a:srgbClr val="213F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400" b="1" dirty="0" smtClean="0">
                <a:solidFill>
                  <a:schemeClr val="bg1">
                    <a:lumMod val="95000"/>
                  </a:schemeClr>
                </a:solidFill>
              </a:rPr>
              <a:t>6</a:t>
            </a:r>
            <a:endParaRPr lang="pt-BR" sz="1400" b="1" dirty="0">
              <a:solidFill>
                <a:schemeClr val="bg1">
                  <a:lumMod val="95000"/>
                </a:schemeClr>
              </a:solidFill>
            </a:endParaRPr>
          </a:p>
        </p:txBody>
      </p:sp>
      <p:sp>
        <p:nvSpPr>
          <p:cNvPr id="56" name="Elipse 55"/>
          <p:cNvSpPr/>
          <p:nvPr/>
        </p:nvSpPr>
        <p:spPr>
          <a:xfrm>
            <a:off x="7229591" y="3213002"/>
            <a:ext cx="325633" cy="325633"/>
          </a:xfrm>
          <a:prstGeom prst="ellipse">
            <a:avLst/>
          </a:prstGeom>
          <a:solidFill>
            <a:srgbClr val="219D93"/>
          </a:solidFill>
          <a:ln w="57150">
            <a:solidFill>
              <a:srgbClr val="213F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400" b="1" dirty="0" smtClean="0">
                <a:solidFill>
                  <a:schemeClr val="bg1">
                    <a:lumMod val="95000"/>
                  </a:schemeClr>
                </a:solidFill>
              </a:rPr>
              <a:t>8</a:t>
            </a:r>
            <a:endParaRPr lang="pt-BR" sz="1400" b="1" dirty="0">
              <a:solidFill>
                <a:schemeClr val="bg1">
                  <a:lumMod val="95000"/>
                </a:schemeClr>
              </a:solidFill>
            </a:endParaRPr>
          </a:p>
        </p:txBody>
      </p:sp>
      <p:cxnSp>
        <p:nvCxnSpPr>
          <p:cNvPr id="59" name="Conector angulado 58"/>
          <p:cNvCxnSpPr/>
          <p:nvPr/>
        </p:nvCxnSpPr>
        <p:spPr>
          <a:xfrm>
            <a:off x="4782343" y="3372212"/>
            <a:ext cx="914400" cy="914400"/>
          </a:xfrm>
          <a:prstGeom prst="bentConnector3">
            <a:avLst/>
          </a:prstGeom>
          <a:ln>
            <a:solidFill>
              <a:schemeClr val="tx2"/>
            </a:solidFill>
            <a:tailEnd type="triangle"/>
          </a:ln>
        </p:spPr>
        <p:style>
          <a:lnRef idx="3">
            <a:schemeClr val="accent1"/>
          </a:lnRef>
          <a:fillRef idx="0">
            <a:schemeClr val="accent1"/>
          </a:fillRef>
          <a:effectRef idx="2">
            <a:schemeClr val="accent1"/>
          </a:effectRef>
          <a:fontRef idx="minor">
            <a:schemeClr val="tx1"/>
          </a:fontRef>
        </p:style>
      </p:cxnSp>
      <p:cxnSp>
        <p:nvCxnSpPr>
          <p:cNvPr id="60" name="Conector angulado 59"/>
          <p:cNvCxnSpPr/>
          <p:nvPr/>
        </p:nvCxnSpPr>
        <p:spPr>
          <a:xfrm>
            <a:off x="7630774" y="3376151"/>
            <a:ext cx="914400" cy="914400"/>
          </a:xfrm>
          <a:prstGeom prst="bentConnector3">
            <a:avLst/>
          </a:prstGeom>
          <a:ln>
            <a:solidFill>
              <a:schemeClr val="tx2"/>
            </a:solidFill>
            <a:tailEnd type="triangle"/>
          </a:ln>
        </p:spPr>
        <p:style>
          <a:lnRef idx="3">
            <a:schemeClr val="accent1"/>
          </a:lnRef>
          <a:fillRef idx="0">
            <a:schemeClr val="accent1"/>
          </a:fillRef>
          <a:effectRef idx="2">
            <a:schemeClr val="accent1"/>
          </a:effectRef>
          <a:fontRef idx="minor">
            <a:schemeClr val="tx1"/>
          </a:fontRef>
        </p:style>
      </p:cxnSp>
      <p:cxnSp>
        <p:nvCxnSpPr>
          <p:cNvPr id="61" name="Conector angulado 60"/>
          <p:cNvCxnSpPr/>
          <p:nvPr/>
        </p:nvCxnSpPr>
        <p:spPr>
          <a:xfrm flipV="1">
            <a:off x="2969474" y="3385895"/>
            <a:ext cx="1300783" cy="946926"/>
          </a:xfrm>
          <a:prstGeom prst="bentConnector3">
            <a:avLst>
              <a:gd name="adj1" fmla="val 50000"/>
            </a:avLst>
          </a:prstGeom>
          <a:ln>
            <a:solidFill>
              <a:schemeClr val="tx2"/>
            </a:solidFill>
            <a:tailEnd type="triangle"/>
          </a:ln>
        </p:spPr>
        <p:style>
          <a:lnRef idx="3">
            <a:schemeClr val="accent1"/>
          </a:lnRef>
          <a:fillRef idx="0">
            <a:schemeClr val="accent1"/>
          </a:fillRef>
          <a:effectRef idx="2">
            <a:schemeClr val="accent1"/>
          </a:effectRef>
          <a:fontRef idx="minor">
            <a:schemeClr val="tx1"/>
          </a:fontRef>
        </p:style>
      </p:cxnSp>
      <p:cxnSp>
        <p:nvCxnSpPr>
          <p:cNvPr id="62" name="Conector angulado 61"/>
          <p:cNvCxnSpPr/>
          <p:nvPr/>
        </p:nvCxnSpPr>
        <p:spPr>
          <a:xfrm flipV="1">
            <a:off x="6204249" y="3363195"/>
            <a:ext cx="951887" cy="946927"/>
          </a:xfrm>
          <a:prstGeom prst="bentConnector3">
            <a:avLst/>
          </a:prstGeom>
          <a:ln>
            <a:solidFill>
              <a:schemeClr val="tx2"/>
            </a:solidFill>
            <a:tailEnd type="triangle"/>
          </a:ln>
        </p:spPr>
        <p:style>
          <a:lnRef idx="3">
            <a:schemeClr val="accent1"/>
          </a:lnRef>
          <a:fillRef idx="0">
            <a:schemeClr val="accent1"/>
          </a:fillRef>
          <a:effectRef idx="2">
            <a:schemeClr val="accent1"/>
          </a:effectRef>
          <a:fontRef idx="minor">
            <a:schemeClr val="tx1"/>
          </a:fontRef>
        </p:style>
      </p:cxnSp>
      <p:sp>
        <p:nvSpPr>
          <p:cNvPr id="63" name="Elipse 62"/>
          <p:cNvSpPr/>
          <p:nvPr/>
        </p:nvSpPr>
        <p:spPr>
          <a:xfrm>
            <a:off x="8640185" y="4128515"/>
            <a:ext cx="298075" cy="325633"/>
          </a:xfrm>
          <a:prstGeom prst="ellipse">
            <a:avLst/>
          </a:prstGeom>
          <a:solidFill>
            <a:srgbClr val="E1E202"/>
          </a:solidFill>
          <a:ln w="57150">
            <a:solidFill>
              <a:srgbClr val="213F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400" dirty="0">
              <a:solidFill>
                <a:schemeClr val="tx1"/>
              </a:solidFill>
            </a:endParaRPr>
          </a:p>
        </p:txBody>
      </p:sp>
      <p:sp>
        <p:nvSpPr>
          <p:cNvPr id="42" name="Retângulo 41"/>
          <p:cNvSpPr/>
          <p:nvPr/>
        </p:nvSpPr>
        <p:spPr>
          <a:xfrm>
            <a:off x="43840" y="928147"/>
            <a:ext cx="2000868" cy="253916"/>
          </a:xfrm>
          <a:prstGeom prst="rect">
            <a:avLst/>
          </a:prstGeom>
        </p:spPr>
        <p:txBody>
          <a:bodyPr wrap="none">
            <a:spAutoFit/>
          </a:bodyPr>
          <a:lstStyle/>
          <a:p>
            <a:pPr algn="ctr"/>
            <a:r>
              <a:rPr lang="pt-BR" sz="1050" b="1" dirty="0" smtClean="0">
                <a:solidFill>
                  <a:schemeClr val="tx1">
                    <a:lumMod val="65000"/>
                    <a:lumOff val="35000"/>
                  </a:schemeClr>
                </a:solidFill>
              </a:rPr>
              <a:t>RECEITAS PÚBLICAS E TRIBUTOS</a:t>
            </a:r>
            <a:endParaRPr lang="pt-BR" sz="1050" b="1" cap="all" dirty="0">
              <a:solidFill>
                <a:schemeClr val="tx1">
                  <a:lumMod val="65000"/>
                  <a:lumOff val="35000"/>
                </a:schemeClr>
              </a:solidFill>
            </a:endParaRPr>
          </a:p>
        </p:txBody>
      </p:sp>
      <p:sp>
        <p:nvSpPr>
          <p:cNvPr id="47" name="Retângulo 46"/>
          <p:cNvSpPr/>
          <p:nvPr/>
        </p:nvSpPr>
        <p:spPr>
          <a:xfrm>
            <a:off x="2540654" y="928147"/>
            <a:ext cx="1917513" cy="253916"/>
          </a:xfrm>
          <a:prstGeom prst="rect">
            <a:avLst/>
          </a:prstGeom>
        </p:spPr>
        <p:txBody>
          <a:bodyPr wrap="none">
            <a:spAutoFit/>
          </a:bodyPr>
          <a:lstStyle/>
          <a:p>
            <a:pPr algn="ctr"/>
            <a:r>
              <a:rPr lang="pt-BR" sz="1050" b="1" dirty="0" smtClean="0">
                <a:solidFill>
                  <a:schemeClr val="tx1">
                    <a:lumMod val="65000"/>
                    <a:lumOff val="35000"/>
                  </a:schemeClr>
                </a:solidFill>
              </a:rPr>
              <a:t>CLASSIFICAÇÃO DOS TRIBUTOS</a:t>
            </a:r>
            <a:endParaRPr lang="pt-BR" sz="1050" b="1" cap="all" dirty="0">
              <a:solidFill>
                <a:schemeClr val="tx1">
                  <a:lumMod val="65000"/>
                  <a:lumOff val="35000"/>
                </a:schemeClr>
              </a:solidFill>
            </a:endParaRPr>
          </a:p>
        </p:txBody>
      </p:sp>
      <p:sp>
        <p:nvSpPr>
          <p:cNvPr id="52" name="Retângulo 51"/>
          <p:cNvSpPr/>
          <p:nvPr/>
        </p:nvSpPr>
        <p:spPr>
          <a:xfrm>
            <a:off x="1622673" y="1729783"/>
            <a:ext cx="1197764" cy="253916"/>
          </a:xfrm>
          <a:prstGeom prst="rect">
            <a:avLst/>
          </a:prstGeom>
        </p:spPr>
        <p:txBody>
          <a:bodyPr wrap="none">
            <a:spAutoFit/>
          </a:bodyPr>
          <a:lstStyle/>
          <a:p>
            <a:pPr algn="ctr"/>
            <a:r>
              <a:rPr lang="pt-BR" sz="1050" b="1" dirty="0" smtClean="0">
                <a:solidFill>
                  <a:schemeClr val="tx1">
                    <a:lumMod val="65000"/>
                    <a:lumOff val="35000"/>
                  </a:schemeClr>
                </a:solidFill>
              </a:rPr>
              <a:t>CURVA DE LAFFER</a:t>
            </a:r>
            <a:endParaRPr lang="pt-BR" sz="1050" b="1" cap="all" dirty="0">
              <a:solidFill>
                <a:schemeClr val="tx1">
                  <a:lumMod val="65000"/>
                  <a:lumOff val="35000"/>
                </a:schemeClr>
              </a:solidFill>
            </a:endParaRPr>
          </a:p>
        </p:txBody>
      </p:sp>
      <p:sp>
        <p:nvSpPr>
          <p:cNvPr id="67" name="Retângulo 66"/>
          <p:cNvSpPr/>
          <p:nvPr/>
        </p:nvSpPr>
        <p:spPr>
          <a:xfrm>
            <a:off x="4436965" y="1753903"/>
            <a:ext cx="1322798" cy="253916"/>
          </a:xfrm>
          <a:prstGeom prst="rect">
            <a:avLst/>
          </a:prstGeom>
        </p:spPr>
        <p:txBody>
          <a:bodyPr wrap="none">
            <a:spAutoFit/>
          </a:bodyPr>
          <a:lstStyle/>
          <a:p>
            <a:pPr algn="ctr"/>
            <a:r>
              <a:rPr lang="pt-BR" sz="1050" b="1" dirty="0" smtClean="0">
                <a:solidFill>
                  <a:schemeClr val="tx1">
                    <a:lumMod val="65000"/>
                    <a:lumOff val="35000"/>
                  </a:schemeClr>
                </a:solidFill>
              </a:rPr>
              <a:t>DESPESAS PÚBLICAS</a:t>
            </a:r>
            <a:endParaRPr lang="pt-BR" sz="1050" b="1" cap="all" dirty="0">
              <a:solidFill>
                <a:schemeClr val="tx1">
                  <a:lumMod val="65000"/>
                  <a:lumOff val="35000"/>
                </a:schemeClr>
              </a:solidFill>
            </a:endParaRPr>
          </a:p>
        </p:txBody>
      </p:sp>
      <p:sp>
        <p:nvSpPr>
          <p:cNvPr id="72" name="Retângulo 71"/>
          <p:cNvSpPr/>
          <p:nvPr/>
        </p:nvSpPr>
        <p:spPr>
          <a:xfrm>
            <a:off x="5798973" y="928147"/>
            <a:ext cx="1407758" cy="253916"/>
          </a:xfrm>
          <a:prstGeom prst="rect">
            <a:avLst/>
          </a:prstGeom>
        </p:spPr>
        <p:txBody>
          <a:bodyPr wrap="none">
            <a:spAutoFit/>
          </a:bodyPr>
          <a:lstStyle/>
          <a:p>
            <a:pPr algn="ctr"/>
            <a:r>
              <a:rPr lang="pt-BR" sz="1050" b="1" cap="all" dirty="0" smtClean="0">
                <a:solidFill>
                  <a:schemeClr val="tx1">
                    <a:lumMod val="65000"/>
                    <a:lumOff val="35000"/>
                  </a:schemeClr>
                </a:solidFill>
              </a:rPr>
              <a:t>FALHAS DE GOVERNO</a:t>
            </a:r>
            <a:endParaRPr lang="pt-BR" sz="1050" cap="all" dirty="0">
              <a:solidFill>
                <a:schemeClr val="tx1">
                  <a:lumMod val="65000"/>
                  <a:lumOff val="35000"/>
                </a:schemeClr>
              </a:solidFill>
            </a:endParaRPr>
          </a:p>
        </p:txBody>
      </p:sp>
      <p:sp>
        <p:nvSpPr>
          <p:cNvPr id="76" name="Retângulo 75"/>
          <p:cNvSpPr/>
          <p:nvPr/>
        </p:nvSpPr>
        <p:spPr>
          <a:xfrm>
            <a:off x="4913943" y="4531496"/>
            <a:ext cx="2116285" cy="253916"/>
          </a:xfrm>
          <a:prstGeom prst="rect">
            <a:avLst/>
          </a:prstGeom>
        </p:spPr>
        <p:txBody>
          <a:bodyPr wrap="none">
            <a:spAutoFit/>
          </a:bodyPr>
          <a:lstStyle/>
          <a:p>
            <a:pPr algn="ctr"/>
            <a:r>
              <a:rPr lang="pt-BR" sz="1050" b="1" cap="all" dirty="0" smtClean="0">
                <a:solidFill>
                  <a:schemeClr val="tx1">
                    <a:lumMod val="65000"/>
                    <a:lumOff val="35000"/>
                  </a:schemeClr>
                </a:solidFill>
              </a:rPr>
              <a:t>O PAPEL REGULADOR DO ESTADO</a:t>
            </a:r>
            <a:endParaRPr lang="pt-BR" sz="1050" b="1" cap="all" dirty="0">
              <a:solidFill>
                <a:schemeClr val="tx1">
                  <a:lumMod val="65000"/>
                  <a:lumOff val="35000"/>
                </a:schemeClr>
              </a:solidFill>
            </a:endParaRPr>
          </a:p>
        </p:txBody>
      </p:sp>
      <p:sp>
        <p:nvSpPr>
          <p:cNvPr id="80" name="Retângulo 79"/>
          <p:cNvSpPr/>
          <p:nvPr/>
        </p:nvSpPr>
        <p:spPr>
          <a:xfrm>
            <a:off x="3367162" y="2893946"/>
            <a:ext cx="2182009" cy="253916"/>
          </a:xfrm>
          <a:prstGeom prst="rect">
            <a:avLst/>
          </a:prstGeom>
        </p:spPr>
        <p:txBody>
          <a:bodyPr wrap="none">
            <a:spAutoFit/>
          </a:bodyPr>
          <a:lstStyle/>
          <a:p>
            <a:pPr algn="ctr"/>
            <a:r>
              <a:rPr lang="pt-BR" sz="1050" b="1" dirty="0" smtClean="0">
                <a:solidFill>
                  <a:schemeClr val="tx1">
                    <a:lumMod val="65000"/>
                    <a:lumOff val="35000"/>
                  </a:schemeClr>
                </a:solidFill>
              </a:rPr>
              <a:t>A LEI DE RESPONSABILIDADE FISCAL</a:t>
            </a:r>
            <a:endParaRPr lang="pt-BR" sz="1050" b="1" cap="all" dirty="0">
              <a:solidFill>
                <a:schemeClr val="tx1">
                  <a:lumMod val="65000"/>
                  <a:lumOff val="35000"/>
                </a:schemeClr>
              </a:solidFill>
            </a:endParaRPr>
          </a:p>
        </p:txBody>
      </p:sp>
      <p:sp>
        <p:nvSpPr>
          <p:cNvPr id="83" name="Retângulo 82"/>
          <p:cNvSpPr/>
          <p:nvPr/>
        </p:nvSpPr>
        <p:spPr>
          <a:xfrm>
            <a:off x="6100636" y="2893946"/>
            <a:ext cx="2339102" cy="253916"/>
          </a:xfrm>
          <a:prstGeom prst="rect">
            <a:avLst/>
          </a:prstGeom>
        </p:spPr>
        <p:txBody>
          <a:bodyPr wrap="none">
            <a:spAutoFit/>
          </a:bodyPr>
          <a:lstStyle/>
          <a:p>
            <a:pPr algn="ctr"/>
            <a:r>
              <a:rPr lang="pt-BR" sz="1050" b="1" cap="all" dirty="0" smtClean="0">
                <a:solidFill>
                  <a:schemeClr val="tx1">
                    <a:lumMod val="65000"/>
                    <a:lumOff val="35000"/>
                  </a:schemeClr>
                </a:solidFill>
              </a:rPr>
              <a:t>A PARCERIA PÚBLICO PROIVADA (PPP)</a:t>
            </a:r>
            <a:endParaRPr lang="pt-BR" sz="1050" b="1" cap="all" dirty="0">
              <a:solidFill>
                <a:schemeClr val="tx1">
                  <a:lumMod val="65000"/>
                  <a:lumOff val="35000"/>
                </a:schemeClr>
              </a:solidFill>
            </a:endParaRPr>
          </a:p>
        </p:txBody>
      </p:sp>
    </p:spTree>
    <p:extLst>
      <p:ext uri="{BB962C8B-B14F-4D97-AF65-F5344CB8AC3E}">
        <p14:creationId xmlns:p14="http://schemas.microsoft.com/office/powerpoint/2010/main" val="244572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207966" y="724695"/>
            <a:ext cx="2525563" cy="338554"/>
          </a:xfrm>
          <a:prstGeom prst="rect">
            <a:avLst/>
          </a:prstGeom>
          <a:noFill/>
        </p:spPr>
        <p:txBody>
          <a:bodyPr wrap="none" rtlCol="0">
            <a:spAutoFit/>
          </a:bodyPr>
          <a:lstStyle/>
          <a:p>
            <a:pPr>
              <a:defRPr/>
            </a:pPr>
            <a:r>
              <a:rPr lang="pt-BR" sz="1600" b="1" dirty="0" smtClean="0">
                <a:solidFill>
                  <a:schemeClr val="tx1">
                    <a:lumMod val="75000"/>
                    <a:lumOff val="25000"/>
                  </a:schemeClr>
                </a:solidFill>
              </a:rPr>
              <a:t>Receitas Públicas e Tributos</a:t>
            </a:r>
            <a:endParaRPr lang="pt-BR" sz="1600" b="1" dirty="0">
              <a:solidFill>
                <a:schemeClr val="tx1">
                  <a:lumMod val="75000"/>
                  <a:lumOff val="25000"/>
                </a:schemeClr>
              </a:solidFill>
              <a:latin typeface="+mj-lt"/>
            </a:endParaRPr>
          </a:p>
        </p:txBody>
      </p:sp>
      <p:sp>
        <p:nvSpPr>
          <p:cNvPr id="3" name="Retângulo 2"/>
          <p:cNvSpPr/>
          <p:nvPr/>
        </p:nvSpPr>
        <p:spPr>
          <a:xfrm>
            <a:off x="114300" y="994669"/>
            <a:ext cx="8823960" cy="3323987"/>
          </a:xfrm>
          <a:prstGeom prst="rect">
            <a:avLst/>
          </a:prstGeom>
        </p:spPr>
        <p:txBody>
          <a:bodyPr wrap="square">
            <a:spAutoFit/>
          </a:bodyPr>
          <a:lstStyle/>
          <a:p>
            <a:pPr algn="just"/>
            <a:r>
              <a:rPr lang="pt-BR" sz="1400" dirty="0" smtClean="0">
                <a:solidFill>
                  <a:schemeClr val="tx1">
                    <a:lumMod val="75000"/>
                    <a:lumOff val="25000"/>
                  </a:schemeClr>
                </a:solidFill>
              </a:rPr>
              <a:t>O Estado tem a necessidade de gerar recursos financeiros que permitam o desempenho de suas funções. Esses recursos podem provir de uma variedade de fontes, como a prestação de um serviço, ou a venda de um bem, ou, ainda, como resultado de uma operação de capital, contudo, a realização de receita pelo Estado se dá através da arrecadação tributária.</a:t>
            </a:r>
          </a:p>
          <a:p>
            <a:pPr algn="just"/>
            <a:endParaRPr lang="pt-BR" sz="1400" dirty="0" smtClean="0">
              <a:solidFill>
                <a:schemeClr val="tx1">
                  <a:lumMod val="75000"/>
                  <a:lumOff val="25000"/>
                </a:schemeClr>
              </a:solidFill>
            </a:endParaRPr>
          </a:p>
          <a:p>
            <a:pPr algn="just"/>
            <a:r>
              <a:rPr lang="pt-BR" sz="1400" dirty="0" smtClean="0">
                <a:solidFill>
                  <a:schemeClr val="tx1">
                    <a:lumMod val="75000"/>
                    <a:lumOff val="25000"/>
                  </a:schemeClr>
                </a:solidFill>
              </a:rPr>
              <a:t>O art. 3º do Código Tributário Nacional (CTN, 1966) define tributo da seguinte forma: </a:t>
            </a:r>
          </a:p>
          <a:p>
            <a:pPr algn="just"/>
            <a:r>
              <a:rPr lang="pt-BR" sz="1400" dirty="0" smtClean="0">
                <a:solidFill>
                  <a:schemeClr val="tx1">
                    <a:lumMod val="75000"/>
                    <a:lumOff val="25000"/>
                  </a:schemeClr>
                </a:solidFill>
              </a:rPr>
              <a:t>"Tributo é toda prestação pecuniária compulsória, em moeda ou cujo valor nela se possa exprimir, que não constitua sanção de ato ilícito, instituída em lei e cobrada mediante atividade administrativa plenamente vinculada".</a:t>
            </a:r>
          </a:p>
          <a:p>
            <a:pPr algn="just"/>
            <a:endParaRPr lang="pt-BR" sz="1400" dirty="0" smtClean="0">
              <a:solidFill>
                <a:schemeClr val="tx1">
                  <a:lumMod val="75000"/>
                  <a:lumOff val="25000"/>
                </a:schemeClr>
              </a:solidFill>
            </a:endParaRPr>
          </a:p>
          <a:p>
            <a:pPr algn="just"/>
            <a:r>
              <a:rPr lang="pt-BR" sz="1400" dirty="0" smtClean="0">
                <a:solidFill>
                  <a:schemeClr val="tx1">
                    <a:lumMod val="75000"/>
                    <a:lumOff val="25000"/>
                  </a:schemeClr>
                </a:solidFill>
              </a:rPr>
              <a:t>Cria-se, então, a partir do estabelecido pela Constituição brasileira, um conjunto de regras, instrumentos e procedimentos que tem por objetivo instituir, efetuar fiscalizar a arrecadação tributária: o Sistema Tributário Nacional.</a:t>
            </a:r>
          </a:p>
          <a:p>
            <a:pPr algn="just">
              <a:defRPr/>
            </a:pPr>
            <a:endParaRPr lang="pt-BR" sz="1400" b="1" dirty="0" smtClean="0"/>
          </a:p>
          <a:p>
            <a:pPr algn="just">
              <a:defRPr/>
            </a:pPr>
            <a:endParaRPr lang="pt-BR" sz="1400" b="1" dirty="0" smtClean="0"/>
          </a:p>
          <a:p>
            <a:pPr algn="just">
              <a:defRPr/>
            </a:pPr>
            <a:endParaRPr lang="pt-BR" sz="1400" b="1" dirty="0" smtClean="0"/>
          </a:p>
          <a:p>
            <a:pPr marL="1198563" lvl="2" indent="-285750" algn="just">
              <a:defRPr/>
            </a:pPr>
            <a:endParaRPr lang="pt-BR" sz="1400" b="1" dirty="0" smtClean="0"/>
          </a:p>
        </p:txBody>
      </p:sp>
      <p:sp>
        <p:nvSpPr>
          <p:cNvPr id="6" name="Retângulo 5"/>
          <p:cNvSpPr/>
          <p:nvPr/>
        </p:nvSpPr>
        <p:spPr>
          <a:xfrm>
            <a:off x="106680" y="3554989"/>
            <a:ext cx="8915400" cy="1169551"/>
          </a:xfrm>
          <a:prstGeom prst="rect">
            <a:avLst/>
          </a:prstGeom>
        </p:spPr>
        <p:txBody>
          <a:bodyPr wrap="square">
            <a:spAutoFit/>
          </a:bodyPr>
          <a:lstStyle/>
          <a:p>
            <a:pPr algn="just"/>
            <a:r>
              <a:rPr lang="pt-BR" sz="1400" dirty="0" smtClean="0">
                <a:solidFill>
                  <a:schemeClr val="tx1">
                    <a:lumMod val="75000"/>
                    <a:lumOff val="25000"/>
                  </a:schemeClr>
                </a:solidFill>
              </a:rPr>
              <a:t>Pode-se pensar que o governo tem capacidade de financiamento quase infinita, pois qualquer aumento na despesa poderá ser custeado pelo aumento de impostos. </a:t>
            </a:r>
          </a:p>
          <a:p>
            <a:pPr algn="just"/>
            <a:endParaRPr lang="pt-BR" sz="1400" dirty="0">
              <a:solidFill>
                <a:schemeClr val="tx1">
                  <a:lumMod val="75000"/>
                  <a:lumOff val="25000"/>
                </a:schemeClr>
              </a:solidFill>
            </a:endParaRPr>
          </a:p>
          <a:p>
            <a:pPr algn="just"/>
            <a:r>
              <a:rPr lang="pt-BR" sz="1400" dirty="0" smtClean="0">
                <a:solidFill>
                  <a:schemeClr val="tx1">
                    <a:lumMod val="75000"/>
                    <a:lumOff val="25000"/>
                  </a:schemeClr>
                </a:solidFill>
              </a:rPr>
              <a:t>Na verdade, existe um limite à cobrança de impostos, dado pela disposição decrescente dos contribuintes em entregar uma parte de seus rendimentos, fruto de seu esforço, ao fisco.</a:t>
            </a:r>
            <a:endParaRPr lang="pt-BR" sz="1400" b="1" dirty="0" smtClean="0">
              <a:solidFill>
                <a:schemeClr val="tx1">
                  <a:lumMod val="75000"/>
                  <a:lumOff val="25000"/>
                </a:schemeClr>
              </a:solidFill>
            </a:endParaRPr>
          </a:p>
        </p:txBody>
      </p:sp>
      <p:sp>
        <p:nvSpPr>
          <p:cNvPr id="11" name="CaixaDeTexto 10"/>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
        <p:nvSpPr>
          <p:cNvPr id="12" name="Retângulo 11"/>
          <p:cNvSpPr/>
          <p:nvPr/>
        </p:nvSpPr>
        <p:spPr>
          <a:xfrm>
            <a:off x="25894" y="401083"/>
            <a:ext cx="5783956" cy="307777"/>
          </a:xfrm>
          <a:prstGeom prst="rect">
            <a:avLst/>
          </a:prstGeom>
        </p:spPr>
        <p:txBody>
          <a:bodyPr wrap="none">
            <a:spAutoFit/>
          </a:bodyPr>
          <a:lstStyle/>
          <a:p>
            <a:r>
              <a:rPr lang="pt-BR" sz="1400" b="1" dirty="0" smtClean="0">
                <a:solidFill>
                  <a:schemeClr val="bg1"/>
                </a:solidFill>
              </a:rPr>
              <a:t>ORGANIZAÇÃO DAS FINANÇAS PÚBLICAS, PERSPECTIVAS E AÇÃO GOVERNO </a:t>
            </a:r>
            <a:endParaRPr lang="pt-BR" sz="1400" dirty="0" smtClean="0">
              <a:solidFill>
                <a:schemeClr val="bg1"/>
              </a:solidFill>
            </a:endParaRPr>
          </a:p>
        </p:txBody>
      </p:sp>
    </p:spTree>
    <p:extLst>
      <p:ext uri="{BB962C8B-B14F-4D97-AF65-F5344CB8AC3E}">
        <p14:creationId xmlns:p14="http://schemas.microsoft.com/office/powerpoint/2010/main" val="2846000879"/>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571021" y="2821626"/>
            <a:ext cx="8313899" cy="1940874"/>
          </a:xfrm>
          <a:prstGeom prst="rect">
            <a:avLst/>
          </a:prstGeom>
          <a:solidFill>
            <a:schemeClr val="accent4">
              <a:lumMod val="40000"/>
              <a:lumOff val="60000"/>
            </a:schemeClr>
          </a:solidFill>
          <a:ln>
            <a:noFill/>
          </a:ln>
          <a:effectLst>
            <a:outerShdw blurRad="152400" dist="38100" dir="8100000" algn="tr" rotWithShape="0">
              <a:prstClr val="black">
                <a:alpha val="1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0" name="CaixaDeTexto 9"/>
          <p:cNvSpPr txBox="1"/>
          <p:nvPr/>
        </p:nvSpPr>
        <p:spPr>
          <a:xfrm>
            <a:off x="406086" y="732315"/>
            <a:ext cx="1472391" cy="338554"/>
          </a:xfrm>
          <a:prstGeom prst="rect">
            <a:avLst/>
          </a:prstGeom>
          <a:noFill/>
        </p:spPr>
        <p:txBody>
          <a:bodyPr wrap="none" rtlCol="0">
            <a:spAutoFit/>
          </a:bodyPr>
          <a:lstStyle/>
          <a:p>
            <a:pPr>
              <a:defRPr/>
            </a:pPr>
            <a:r>
              <a:rPr lang="pt-BR" sz="1600" b="1" dirty="0" smtClean="0">
                <a:solidFill>
                  <a:schemeClr val="tx1">
                    <a:lumMod val="75000"/>
                    <a:lumOff val="25000"/>
                  </a:schemeClr>
                </a:solidFill>
              </a:rPr>
              <a:t>Curva de </a:t>
            </a:r>
            <a:r>
              <a:rPr lang="pt-BR" sz="1600" b="1" dirty="0" err="1" smtClean="0">
                <a:solidFill>
                  <a:schemeClr val="tx1">
                    <a:lumMod val="75000"/>
                    <a:lumOff val="25000"/>
                  </a:schemeClr>
                </a:solidFill>
              </a:rPr>
              <a:t>Laffer</a:t>
            </a:r>
            <a:endParaRPr lang="pt-BR" sz="1600" b="1" dirty="0">
              <a:solidFill>
                <a:schemeClr val="tx1">
                  <a:lumMod val="75000"/>
                  <a:lumOff val="25000"/>
                </a:schemeClr>
              </a:solidFill>
              <a:latin typeface="+mj-lt"/>
            </a:endParaRPr>
          </a:p>
        </p:txBody>
      </p:sp>
      <p:sp>
        <p:nvSpPr>
          <p:cNvPr id="3" name="Retângulo 2"/>
          <p:cNvSpPr/>
          <p:nvPr/>
        </p:nvSpPr>
        <p:spPr>
          <a:xfrm>
            <a:off x="137160" y="1048009"/>
            <a:ext cx="9006840" cy="1384995"/>
          </a:xfrm>
          <a:prstGeom prst="rect">
            <a:avLst/>
          </a:prstGeom>
        </p:spPr>
        <p:txBody>
          <a:bodyPr wrap="square">
            <a:spAutoFit/>
          </a:bodyPr>
          <a:lstStyle/>
          <a:p>
            <a:pPr algn="just"/>
            <a:r>
              <a:rPr lang="pt-BR" sz="1400" dirty="0" smtClean="0">
                <a:solidFill>
                  <a:schemeClr val="tx1">
                    <a:lumMod val="75000"/>
                    <a:lumOff val="25000"/>
                  </a:schemeClr>
                </a:solidFill>
              </a:rPr>
              <a:t>Segundo esse modelo, a partir de um determinado nível de carga tributária, haverá uma redução e não um aumento da receita para qualquer aumento da alíquota do imposto. </a:t>
            </a:r>
          </a:p>
          <a:p>
            <a:pPr algn="just"/>
            <a:endParaRPr lang="pt-BR" sz="1400" dirty="0" smtClean="0">
              <a:solidFill>
                <a:schemeClr val="tx1">
                  <a:lumMod val="75000"/>
                  <a:lumOff val="25000"/>
                </a:schemeClr>
              </a:solidFill>
            </a:endParaRPr>
          </a:p>
          <a:p>
            <a:pPr algn="just"/>
            <a:r>
              <a:rPr lang="pt-BR" sz="1400" dirty="0" smtClean="0">
                <a:solidFill>
                  <a:schemeClr val="tx1">
                    <a:lumMod val="75000"/>
                    <a:lumOff val="25000"/>
                  </a:schemeClr>
                </a:solidFill>
              </a:rPr>
              <a:t>A partir desse ponto, os agentes econômicos não estarão dispostos a produzir mais ou sonegarão impostos.</a:t>
            </a:r>
          </a:p>
          <a:p>
            <a:pPr algn="just"/>
            <a:r>
              <a:rPr lang="pt-BR" sz="1400" dirty="0" smtClean="0">
                <a:solidFill>
                  <a:schemeClr val="tx1">
                    <a:lumMod val="75000"/>
                    <a:lumOff val="25000"/>
                  </a:schemeClr>
                </a:solidFill>
              </a:rPr>
              <a:t> </a:t>
            </a:r>
          </a:p>
          <a:p>
            <a:pPr algn="just"/>
            <a:r>
              <a:rPr lang="pt-BR" sz="1400" dirty="0" smtClean="0">
                <a:solidFill>
                  <a:schemeClr val="tx1">
                    <a:lumMod val="75000"/>
                    <a:lumOff val="25000"/>
                  </a:schemeClr>
                </a:solidFill>
              </a:rPr>
              <a:t>Conforme </a:t>
            </a:r>
            <a:r>
              <a:rPr lang="pt-BR" sz="1400" dirty="0" err="1" smtClean="0">
                <a:solidFill>
                  <a:schemeClr val="tx1">
                    <a:lumMod val="75000"/>
                    <a:lumOff val="25000"/>
                  </a:schemeClr>
                </a:solidFill>
              </a:rPr>
              <a:t>Giambiagi</a:t>
            </a:r>
            <a:r>
              <a:rPr lang="pt-BR" sz="1400" dirty="0" smtClean="0">
                <a:solidFill>
                  <a:schemeClr val="tx1">
                    <a:lumMod val="75000"/>
                    <a:lumOff val="25000"/>
                  </a:schemeClr>
                </a:solidFill>
              </a:rPr>
              <a:t> &amp; Além, podemos compreender da seguinte forma:</a:t>
            </a:r>
          </a:p>
        </p:txBody>
      </p:sp>
      <p:sp>
        <p:nvSpPr>
          <p:cNvPr id="6" name="Retângulo 5"/>
          <p:cNvSpPr/>
          <p:nvPr/>
        </p:nvSpPr>
        <p:spPr>
          <a:xfrm>
            <a:off x="617220" y="2599611"/>
            <a:ext cx="8153400" cy="2092881"/>
          </a:xfrm>
          <a:prstGeom prst="rect">
            <a:avLst/>
          </a:prstGeom>
        </p:spPr>
        <p:txBody>
          <a:bodyPr wrap="square">
            <a:spAutoFit/>
          </a:bodyPr>
          <a:lstStyle/>
          <a:p>
            <a:pPr algn="just"/>
            <a:endParaRPr lang="pt-BR" dirty="0" smtClean="0">
              <a:solidFill>
                <a:schemeClr val="tx1">
                  <a:lumMod val="75000"/>
                  <a:lumOff val="25000"/>
                </a:schemeClr>
              </a:solidFill>
            </a:endParaRPr>
          </a:p>
          <a:p>
            <a:pPr marL="285750" lvl="0" indent="-285750" algn="just">
              <a:buFont typeface="Arial" panose="020B0604020202020204" pitchFamily="34" charset="0"/>
              <a:buChar char="•"/>
            </a:pPr>
            <a:r>
              <a:rPr lang="pt-BR" sz="1400" dirty="0" smtClean="0">
                <a:solidFill>
                  <a:schemeClr val="tx1">
                    <a:lumMod val="75000"/>
                    <a:lumOff val="25000"/>
                  </a:schemeClr>
                </a:solidFill>
              </a:rPr>
              <a:t>Com uma alíquota nula, a receita é nula;</a:t>
            </a:r>
          </a:p>
          <a:p>
            <a:pPr marL="285750" lvl="0" indent="-285750" algn="just">
              <a:buFont typeface="Arial" panose="020B0604020202020204" pitchFamily="34" charset="0"/>
              <a:buChar char="•"/>
            </a:pPr>
            <a:endParaRPr lang="pt-BR" sz="1400" dirty="0" smtClean="0">
              <a:solidFill>
                <a:schemeClr val="tx1">
                  <a:lumMod val="75000"/>
                  <a:lumOff val="25000"/>
                </a:schemeClr>
              </a:solidFill>
            </a:endParaRPr>
          </a:p>
          <a:p>
            <a:pPr marL="285750" lvl="0" indent="-285750" algn="just">
              <a:buFont typeface="Arial" panose="020B0604020202020204" pitchFamily="34" charset="0"/>
              <a:buChar char="•"/>
            </a:pPr>
            <a:r>
              <a:rPr lang="pt-BR" sz="1400" dirty="0" smtClean="0">
                <a:solidFill>
                  <a:schemeClr val="tx1">
                    <a:lumMod val="75000"/>
                    <a:lumOff val="25000"/>
                  </a:schemeClr>
                </a:solidFill>
              </a:rPr>
              <a:t>Com uma alíquota de 100%, a receita também é nula, pois ninguém estará disposto a trabalhar para ver toda a sua renda ser apropriada pelo governo;</a:t>
            </a:r>
          </a:p>
          <a:p>
            <a:pPr marL="285750" lvl="0" indent="-285750" algn="just">
              <a:buFont typeface="Arial" panose="020B0604020202020204" pitchFamily="34" charset="0"/>
              <a:buChar char="•"/>
            </a:pPr>
            <a:endParaRPr lang="pt-BR" sz="1400" dirty="0" smtClean="0">
              <a:solidFill>
                <a:schemeClr val="tx1">
                  <a:lumMod val="75000"/>
                  <a:lumOff val="25000"/>
                </a:schemeClr>
              </a:solidFill>
            </a:endParaRPr>
          </a:p>
          <a:p>
            <a:pPr marL="285750" lvl="0" indent="-285750" algn="just">
              <a:buFont typeface="Arial" panose="020B0604020202020204" pitchFamily="34" charset="0"/>
              <a:buChar char="•"/>
            </a:pPr>
            <a:r>
              <a:rPr lang="pt-BR" sz="1400" dirty="0" smtClean="0">
                <a:solidFill>
                  <a:schemeClr val="tx1">
                    <a:lumMod val="75000"/>
                    <a:lumOff val="25000"/>
                  </a:schemeClr>
                </a:solidFill>
              </a:rPr>
              <a:t>A receita governamental, então, irá crescendo, a partir da alíquota zero, até o ponto a partir do qual a atividade econômica geradora do imposto deixará de ser interessante ao indivíduo, pois sua renda seria crescentemente destinada ao pagamento de impostos.</a:t>
            </a:r>
          </a:p>
        </p:txBody>
      </p:sp>
      <p:sp>
        <p:nvSpPr>
          <p:cNvPr id="11" name="Retângulo 10"/>
          <p:cNvSpPr/>
          <p:nvPr/>
        </p:nvSpPr>
        <p:spPr>
          <a:xfrm>
            <a:off x="338545" y="2791145"/>
            <a:ext cx="135082" cy="1971355"/>
          </a:xfrm>
          <a:prstGeom prst="rect">
            <a:avLst/>
          </a:prstGeom>
          <a:solidFill>
            <a:srgbClr val="219D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2" name="CaixaDeTexto 11"/>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
        <p:nvSpPr>
          <p:cNvPr id="13" name="Retângulo 12"/>
          <p:cNvSpPr/>
          <p:nvPr/>
        </p:nvSpPr>
        <p:spPr>
          <a:xfrm>
            <a:off x="25894" y="401083"/>
            <a:ext cx="5783956" cy="307777"/>
          </a:xfrm>
          <a:prstGeom prst="rect">
            <a:avLst/>
          </a:prstGeom>
        </p:spPr>
        <p:txBody>
          <a:bodyPr wrap="none">
            <a:spAutoFit/>
          </a:bodyPr>
          <a:lstStyle/>
          <a:p>
            <a:r>
              <a:rPr lang="pt-BR" sz="1400" b="1" dirty="0" smtClean="0">
                <a:solidFill>
                  <a:schemeClr val="bg1"/>
                </a:solidFill>
              </a:rPr>
              <a:t>ORGANIZAÇÃO DAS FINANÇAS PÚBLICAS, PERSPECTIVAS E AÇÃO GOVERNO </a:t>
            </a:r>
            <a:endParaRPr lang="pt-BR" sz="1400" dirty="0" smtClean="0">
              <a:solidFill>
                <a:schemeClr val="bg1"/>
              </a:solidFill>
            </a:endParaRPr>
          </a:p>
        </p:txBody>
      </p:sp>
    </p:spTree>
    <p:extLst>
      <p:ext uri="{BB962C8B-B14F-4D97-AF65-F5344CB8AC3E}">
        <p14:creationId xmlns:p14="http://schemas.microsoft.com/office/powerpoint/2010/main" val="2846000879"/>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80088" y="994669"/>
            <a:ext cx="8588651" cy="3754874"/>
          </a:xfrm>
          <a:prstGeom prst="rect">
            <a:avLst/>
          </a:prstGeom>
        </p:spPr>
        <p:txBody>
          <a:bodyPr wrap="square">
            <a:spAutoFit/>
          </a:bodyPr>
          <a:lstStyle/>
          <a:p>
            <a:r>
              <a:rPr lang="pt-BR" sz="1400" dirty="0" smtClean="0">
                <a:solidFill>
                  <a:schemeClr val="tx1">
                    <a:lumMod val="75000"/>
                    <a:lumOff val="25000"/>
                  </a:schemeClr>
                </a:solidFill>
              </a:rPr>
              <a:t>Entre esses dois pontos, então, haveria uma alíquota que maximizaria a receita do governo, conforme demonstra o gráfico:</a:t>
            </a:r>
          </a:p>
          <a:p>
            <a:endParaRPr lang="pt-BR" sz="1400" dirty="0" smtClean="0"/>
          </a:p>
          <a:p>
            <a:endParaRPr lang="pt-BR" sz="1400" dirty="0" smtClean="0"/>
          </a:p>
          <a:p>
            <a:endParaRPr lang="pt-BR" sz="1400" dirty="0" smtClean="0"/>
          </a:p>
          <a:p>
            <a:endParaRPr lang="pt-BR" sz="1400" dirty="0" smtClean="0"/>
          </a:p>
          <a:p>
            <a:endParaRPr lang="pt-BR" sz="1400" dirty="0" smtClean="0"/>
          </a:p>
          <a:p>
            <a:endParaRPr lang="pt-BR" sz="1400" dirty="0" smtClean="0"/>
          </a:p>
          <a:p>
            <a:endParaRPr lang="pt-BR" sz="1400" dirty="0" smtClean="0"/>
          </a:p>
          <a:p>
            <a:endParaRPr lang="pt-BR" sz="1400" dirty="0" smtClean="0"/>
          </a:p>
          <a:p>
            <a:endParaRPr lang="pt-BR" sz="1400" dirty="0" smtClean="0"/>
          </a:p>
          <a:p>
            <a:endParaRPr lang="pt-BR" sz="1400" dirty="0" smtClean="0"/>
          </a:p>
          <a:p>
            <a:endParaRPr lang="pt-BR" sz="1400" dirty="0" smtClean="0"/>
          </a:p>
          <a:p>
            <a:endParaRPr lang="pt-BR" sz="1400" dirty="0" smtClean="0"/>
          </a:p>
          <a:p>
            <a:endParaRPr lang="pt-BR" sz="1400" dirty="0" smtClean="0"/>
          </a:p>
          <a:p>
            <a:endParaRPr lang="pt-BR" sz="1400" dirty="0" smtClean="0"/>
          </a:p>
          <a:p>
            <a:endParaRPr lang="pt-BR" sz="1400" dirty="0" smtClean="0"/>
          </a:p>
        </p:txBody>
      </p:sp>
      <p:sp>
        <p:nvSpPr>
          <p:cNvPr id="14348"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grpSp>
        <p:nvGrpSpPr>
          <p:cNvPr id="2" name="Grupo 18"/>
          <p:cNvGrpSpPr>
            <a:grpSpLocks/>
          </p:cNvGrpSpPr>
          <p:nvPr/>
        </p:nvGrpSpPr>
        <p:grpSpPr bwMode="auto">
          <a:xfrm>
            <a:off x="1318159" y="1470762"/>
            <a:ext cx="6506033" cy="2803051"/>
            <a:chOff x="13315" y="15719"/>
            <a:chExt cx="64465" cy="31988"/>
          </a:xfrm>
        </p:grpSpPr>
        <p:sp>
          <p:nvSpPr>
            <p:cNvPr id="17" name="Conector de seta reta 17"/>
            <p:cNvSpPr>
              <a:spLocks noChangeShapeType="1"/>
            </p:cNvSpPr>
            <p:nvPr/>
          </p:nvSpPr>
          <p:spPr bwMode="auto">
            <a:xfrm>
              <a:off x="22677" y="44371"/>
              <a:ext cx="36724" cy="0"/>
            </a:xfrm>
            <a:prstGeom prst="straightConnector1">
              <a:avLst/>
            </a:prstGeom>
            <a:noFill/>
            <a:ln w="19050">
              <a:solidFill>
                <a:srgbClr val="4F81BD"/>
              </a:solidFill>
              <a:miter lim="800000"/>
              <a:headEnd/>
              <a:tailEnd type="arrow" w="med" len="med"/>
            </a:ln>
          </p:spPr>
          <p:txBody>
            <a:bodyPr vert="horz" wrap="square" lIns="91440" tIns="45720" rIns="91440" bIns="45720" numCol="1" anchor="t" anchorCtr="0" compatLnSpc="1">
              <a:prstTxWarp prst="textNoShape">
                <a:avLst/>
              </a:prstTxWarp>
            </a:bodyPr>
            <a:lstStyle/>
            <a:p>
              <a:endParaRPr lang="pt-BR"/>
            </a:p>
          </p:txBody>
        </p:sp>
        <p:sp>
          <p:nvSpPr>
            <p:cNvPr id="18" name="Conector de seta reta 18"/>
            <p:cNvSpPr>
              <a:spLocks noChangeShapeType="1"/>
            </p:cNvSpPr>
            <p:nvPr/>
          </p:nvSpPr>
          <p:spPr bwMode="auto">
            <a:xfrm flipV="1">
              <a:off x="22677" y="17008"/>
              <a:ext cx="0" cy="27363"/>
            </a:xfrm>
            <a:prstGeom prst="straightConnector1">
              <a:avLst/>
            </a:prstGeom>
            <a:noFill/>
            <a:ln w="19050">
              <a:solidFill>
                <a:srgbClr val="4F81BD"/>
              </a:solidFill>
              <a:miter lim="800000"/>
              <a:headEnd/>
              <a:tailEnd type="arrow" w="med" len="med"/>
            </a:ln>
          </p:spPr>
          <p:txBody>
            <a:bodyPr vert="horz" wrap="square" lIns="91440" tIns="45720" rIns="91440" bIns="45720" numCol="1" anchor="t" anchorCtr="0" compatLnSpc="1">
              <a:prstTxWarp prst="textNoShape">
                <a:avLst/>
              </a:prstTxWarp>
            </a:bodyPr>
            <a:lstStyle/>
            <a:p>
              <a:endParaRPr lang="pt-BR"/>
            </a:p>
          </p:txBody>
        </p:sp>
        <p:sp>
          <p:nvSpPr>
            <p:cNvPr id="20" name="Forma livre 20"/>
            <p:cNvSpPr>
              <a:spLocks/>
            </p:cNvSpPr>
            <p:nvPr/>
          </p:nvSpPr>
          <p:spPr bwMode="auto">
            <a:xfrm>
              <a:off x="22686" y="19889"/>
              <a:ext cx="31830" cy="24442"/>
            </a:xfrm>
            <a:custGeom>
              <a:avLst/>
              <a:gdLst>
                <a:gd name="T0" fmla="*/ 0 w 3183038"/>
                <a:gd name="T1" fmla="*/ 2444187 h 2444187"/>
                <a:gd name="T2" fmla="*/ 1620456 w 3183038"/>
                <a:gd name="T3" fmla="*/ 1929 h 2444187"/>
                <a:gd name="T4" fmla="*/ 3183038 w 3183038"/>
                <a:gd name="T5" fmla="*/ 2432612 h 2444187"/>
                <a:gd name="T6" fmla="*/ 0 60000 65536"/>
                <a:gd name="T7" fmla="*/ 0 60000 65536"/>
                <a:gd name="T8" fmla="*/ 0 60000 65536"/>
              </a:gdLst>
              <a:ahLst/>
              <a:cxnLst>
                <a:cxn ang="T6">
                  <a:pos x="T0" y="T1"/>
                </a:cxn>
                <a:cxn ang="T7">
                  <a:pos x="T2" y="T3"/>
                </a:cxn>
                <a:cxn ang="T8">
                  <a:pos x="T4" y="T5"/>
                </a:cxn>
              </a:cxnLst>
              <a:rect l="0" t="0" r="r" b="b"/>
              <a:pathLst>
                <a:path w="3183038" h="2444187">
                  <a:moveTo>
                    <a:pt x="0" y="2444187"/>
                  </a:moveTo>
                  <a:cubicBezTo>
                    <a:pt x="544975" y="1224022"/>
                    <a:pt x="1089950" y="3858"/>
                    <a:pt x="1620456" y="1929"/>
                  </a:cubicBezTo>
                  <a:cubicBezTo>
                    <a:pt x="2150962" y="0"/>
                    <a:pt x="2667000" y="1216306"/>
                    <a:pt x="3183038" y="2432612"/>
                  </a:cubicBezTo>
                </a:path>
              </a:pathLst>
            </a:custGeom>
            <a:noFill/>
            <a:ln w="6350">
              <a:solidFill>
                <a:srgbClr val="4F81BD"/>
              </a:solidFill>
              <a:miter lim="800000"/>
              <a:headEnd/>
              <a:tailEnd/>
            </a:ln>
          </p:spPr>
          <p:txBody>
            <a:bodyPr vert="horz" wrap="square" lIns="91440" tIns="45720" rIns="91440" bIns="45720" numCol="1" anchor="ctr" anchorCtr="0" compatLnSpc="1">
              <a:prstTxWarp prst="textNoShape">
                <a:avLst/>
              </a:prstTxWarp>
            </a:bodyPr>
            <a:lstStyle/>
            <a:p>
              <a:endParaRPr lang="pt-BR"/>
            </a:p>
          </p:txBody>
        </p:sp>
        <p:sp>
          <p:nvSpPr>
            <p:cNvPr id="21" name="Conector reto 21"/>
            <p:cNvSpPr>
              <a:spLocks noChangeShapeType="1"/>
            </p:cNvSpPr>
            <p:nvPr/>
          </p:nvSpPr>
          <p:spPr bwMode="auto">
            <a:xfrm>
              <a:off x="38890" y="19908"/>
              <a:ext cx="349" cy="24463"/>
            </a:xfrm>
            <a:prstGeom prst="line">
              <a:avLst/>
            </a:prstGeom>
            <a:noFill/>
            <a:ln w="6350">
              <a:solidFill>
                <a:srgbClr val="4F81BD"/>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
          <p:nvSpPr>
            <p:cNvPr id="22" name="CaixaDeTexto 12"/>
            <p:cNvSpPr txBox="1">
              <a:spLocks noChangeArrowheads="1"/>
            </p:cNvSpPr>
            <p:nvPr/>
          </p:nvSpPr>
          <p:spPr bwMode="auto">
            <a:xfrm>
              <a:off x="21237" y="45091"/>
              <a:ext cx="2160" cy="26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100" b="1" i="0" u="none" strike="noStrike" cap="none" normalizeH="0" baseline="0" dirty="0" smtClean="0">
                  <a:ln>
                    <a:noFill/>
                  </a:ln>
                  <a:solidFill>
                    <a:schemeClr val="tx1">
                      <a:lumMod val="75000"/>
                      <a:lumOff val="25000"/>
                    </a:schemeClr>
                  </a:solidFill>
                  <a:effectLst/>
                  <a:ea typeface="Times New Roman" pitchFamily="18" charset="0"/>
                  <a:cs typeface="Calibri" pitchFamily="34" charset="0"/>
                </a:rPr>
                <a:t>0</a:t>
              </a:r>
              <a:endParaRPr kumimoji="0" lang="pt-BR" sz="1800" b="1" i="0" u="none" strike="noStrike" cap="none" normalizeH="0" baseline="0" dirty="0" smtClean="0">
                <a:ln>
                  <a:noFill/>
                </a:ln>
                <a:solidFill>
                  <a:schemeClr val="tx1">
                    <a:lumMod val="75000"/>
                    <a:lumOff val="25000"/>
                  </a:schemeClr>
                </a:solidFill>
                <a:effectLst/>
                <a:latin typeface="Arial" pitchFamily="34" charset="0"/>
                <a:cs typeface="Arial" pitchFamily="34" charset="0"/>
              </a:endParaRPr>
            </a:p>
          </p:txBody>
        </p:sp>
        <p:sp>
          <p:nvSpPr>
            <p:cNvPr id="23" name="CaixaDeTexto 13"/>
            <p:cNvSpPr txBox="1">
              <a:spLocks noChangeArrowheads="1"/>
            </p:cNvSpPr>
            <p:nvPr/>
          </p:nvSpPr>
          <p:spPr bwMode="auto">
            <a:xfrm>
              <a:off x="52920" y="45091"/>
              <a:ext cx="5453" cy="26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100" b="1" i="0" u="none" strike="noStrike" cap="none" normalizeH="0" baseline="0" dirty="0" smtClean="0">
                  <a:ln>
                    <a:noFill/>
                  </a:ln>
                  <a:solidFill>
                    <a:schemeClr val="tx1">
                      <a:lumMod val="75000"/>
                      <a:lumOff val="25000"/>
                    </a:schemeClr>
                  </a:solidFill>
                  <a:effectLst/>
                  <a:ea typeface="Times New Roman" pitchFamily="18" charset="0"/>
                  <a:cs typeface="Calibri" pitchFamily="34" charset="0"/>
                </a:rPr>
                <a:t>100</a:t>
              </a:r>
              <a:endParaRPr kumimoji="0" lang="pt-BR" b="1" i="0" u="none" strike="noStrike" cap="none" normalizeH="0" baseline="0" dirty="0" smtClean="0">
                <a:ln>
                  <a:noFill/>
                </a:ln>
                <a:solidFill>
                  <a:schemeClr val="tx1">
                    <a:lumMod val="75000"/>
                    <a:lumOff val="25000"/>
                  </a:schemeClr>
                </a:solidFill>
                <a:effectLst/>
                <a:latin typeface="Arial" pitchFamily="34" charset="0"/>
                <a:cs typeface="Arial" pitchFamily="34" charset="0"/>
              </a:endParaRPr>
            </a:p>
          </p:txBody>
        </p:sp>
        <p:sp>
          <p:nvSpPr>
            <p:cNvPr id="24" name="CaixaDeTexto 14"/>
            <p:cNvSpPr txBox="1">
              <a:spLocks noChangeArrowheads="1"/>
            </p:cNvSpPr>
            <p:nvPr/>
          </p:nvSpPr>
          <p:spPr bwMode="auto">
            <a:xfrm>
              <a:off x="59401" y="43783"/>
              <a:ext cx="10240" cy="26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050" b="1" i="0" u="none" strike="noStrike" cap="none" normalizeH="0" baseline="0" dirty="0" smtClean="0">
                  <a:ln>
                    <a:noFill/>
                  </a:ln>
                  <a:solidFill>
                    <a:schemeClr val="tx1">
                      <a:lumMod val="75000"/>
                      <a:lumOff val="25000"/>
                    </a:schemeClr>
                  </a:solidFill>
                  <a:effectLst/>
                  <a:ea typeface="Times New Roman" pitchFamily="18" charset="0"/>
                  <a:cs typeface="Calibri" pitchFamily="34" charset="0"/>
                </a:rPr>
                <a:t>Alíquotas %</a:t>
              </a:r>
              <a:endParaRPr kumimoji="0" lang="pt-BR" sz="1050" b="1" i="0" u="none" strike="noStrike" cap="none" normalizeH="0" baseline="0" dirty="0" smtClean="0">
                <a:ln>
                  <a:noFill/>
                </a:ln>
                <a:solidFill>
                  <a:schemeClr val="tx1">
                    <a:lumMod val="75000"/>
                    <a:lumOff val="25000"/>
                  </a:schemeClr>
                </a:solidFill>
                <a:effectLst/>
                <a:latin typeface="Arial" pitchFamily="34" charset="0"/>
                <a:cs typeface="Arial" pitchFamily="34" charset="0"/>
              </a:endParaRPr>
            </a:p>
          </p:txBody>
        </p:sp>
        <p:sp>
          <p:nvSpPr>
            <p:cNvPr id="25" name="CaixaDeTexto 15"/>
            <p:cNvSpPr txBox="1">
              <a:spLocks noChangeArrowheads="1"/>
            </p:cNvSpPr>
            <p:nvPr/>
          </p:nvSpPr>
          <p:spPr bwMode="auto">
            <a:xfrm>
              <a:off x="13315" y="15719"/>
              <a:ext cx="7922" cy="43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100" b="1" i="0" u="none" strike="noStrike" cap="none" normalizeH="0" baseline="0" dirty="0" smtClean="0">
                  <a:ln>
                    <a:noFill/>
                  </a:ln>
                  <a:solidFill>
                    <a:schemeClr val="tx1">
                      <a:lumMod val="75000"/>
                      <a:lumOff val="25000"/>
                    </a:schemeClr>
                  </a:solidFill>
                  <a:effectLst/>
                  <a:ea typeface="Times New Roman" pitchFamily="18" charset="0"/>
                  <a:cs typeface="Calibri" pitchFamily="34" charset="0"/>
                </a:rPr>
                <a:t>Receita do governo</a:t>
              </a:r>
              <a:endParaRPr kumimoji="0" lang="pt-BR" sz="1100" b="1" i="0" u="none" strike="noStrike" cap="none" normalizeH="0" baseline="0" dirty="0" smtClean="0">
                <a:ln>
                  <a:noFill/>
                </a:ln>
                <a:solidFill>
                  <a:schemeClr val="tx1">
                    <a:lumMod val="75000"/>
                    <a:lumOff val="25000"/>
                  </a:schemeClr>
                </a:solidFill>
                <a:effectLst/>
                <a:latin typeface="Arial" pitchFamily="34" charset="0"/>
                <a:cs typeface="Arial" pitchFamily="34" charset="0"/>
              </a:endParaRPr>
            </a:p>
          </p:txBody>
        </p:sp>
        <p:sp>
          <p:nvSpPr>
            <p:cNvPr id="26" name="CaixaDeTexto 16"/>
            <p:cNvSpPr txBox="1">
              <a:spLocks noChangeArrowheads="1"/>
            </p:cNvSpPr>
            <p:nvPr/>
          </p:nvSpPr>
          <p:spPr bwMode="auto">
            <a:xfrm>
              <a:off x="46661" y="15791"/>
              <a:ext cx="31119" cy="43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dirty="0" smtClean="0">
                  <a:ln>
                    <a:noFill/>
                  </a:ln>
                  <a:solidFill>
                    <a:schemeClr val="tx1">
                      <a:lumMod val="75000"/>
                      <a:lumOff val="25000"/>
                    </a:schemeClr>
                  </a:solidFill>
                  <a:effectLst/>
                  <a:ea typeface="Times New Roman" pitchFamily="18" charset="0"/>
                  <a:cs typeface="Calibri" pitchFamily="34" charset="0"/>
                </a:rPr>
                <a:t>Ponto de maximização da receita do governo</a:t>
              </a:r>
              <a:endParaRPr kumimoji="0" lang="pt-BR" sz="1200" b="1" i="0" u="none" strike="noStrike" cap="none" normalizeH="0" baseline="0" dirty="0" smtClean="0">
                <a:ln>
                  <a:noFill/>
                </a:ln>
                <a:solidFill>
                  <a:schemeClr val="tx1">
                    <a:lumMod val="75000"/>
                    <a:lumOff val="25000"/>
                  </a:schemeClr>
                </a:solidFill>
                <a:effectLst/>
                <a:latin typeface="Arial" pitchFamily="34" charset="0"/>
                <a:cs typeface="Arial" pitchFamily="34" charset="0"/>
              </a:endParaRPr>
            </a:p>
          </p:txBody>
        </p:sp>
        <p:sp>
          <p:nvSpPr>
            <p:cNvPr id="27" name="CaixaDeTexto 17"/>
            <p:cNvSpPr txBox="1">
              <a:spLocks noChangeArrowheads="1"/>
            </p:cNvSpPr>
            <p:nvPr/>
          </p:nvSpPr>
          <p:spPr bwMode="auto">
            <a:xfrm>
              <a:off x="51552" y="23457"/>
              <a:ext cx="19164" cy="26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600" b="1" i="0" u="none" strike="noStrike" cap="none" normalizeH="0" baseline="0" dirty="0" smtClean="0">
                  <a:ln>
                    <a:noFill/>
                  </a:ln>
                  <a:solidFill>
                    <a:schemeClr val="tx1">
                      <a:lumMod val="75000"/>
                      <a:lumOff val="25000"/>
                    </a:schemeClr>
                  </a:solidFill>
                  <a:effectLst/>
                  <a:ea typeface="Times New Roman" pitchFamily="18" charset="0"/>
                  <a:cs typeface="Calibri" pitchFamily="34" charset="0"/>
                </a:rPr>
                <a:t>Curva de </a:t>
              </a:r>
              <a:r>
                <a:rPr kumimoji="0" lang="pt-BR" sz="1600" b="1" i="0" u="none" strike="noStrike" cap="none" normalizeH="0" baseline="0" dirty="0" err="1" smtClean="0">
                  <a:ln>
                    <a:noFill/>
                  </a:ln>
                  <a:solidFill>
                    <a:schemeClr val="tx1">
                      <a:lumMod val="75000"/>
                      <a:lumOff val="25000"/>
                    </a:schemeClr>
                  </a:solidFill>
                  <a:effectLst/>
                  <a:ea typeface="Times New Roman" pitchFamily="18" charset="0"/>
                  <a:cs typeface="Calibri" pitchFamily="34" charset="0"/>
                </a:rPr>
                <a:t>Laffer</a:t>
              </a:r>
              <a:endParaRPr kumimoji="0" lang="pt-BR" sz="1600" b="1" i="0" u="none" strike="noStrike" cap="none" normalizeH="0" baseline="0" dirty="0" smtClean="0">
                <a:ln>
                  <a:noFill/>
                </a:ln>
                <a:solidFill>
                  <a:schemeClr val="tx1">
                    <a:lumMod val="75000"/>
                    <a:lumOff val="25000"/>
                  </a:schemeClr>
                </a:solidFill>
                <a:effectLst/>
                <a:latin typeface="Arial" pitchFamily="34" charset="0"/>
                <a:cs typeface="Arial" pitchFamily="34" charset="0"/>
              </a:endParaRPr>
            </a:p>
          </p:txBody>
        </p:sp>
      </p:grpSp>
      <p:sp>
        <p:nvSpPr>
          <p:cNvPr id="19" name="CaixaDeTexto 18"/>
          <p:cNvSpPr txBox="1"/>
          <p:nvPr/>
        </p:nvSpPr>
        <p:spPr>
          <a:xfrm>
            <a:off x="406086" y="732315"/>
            <a:ext cx="1472391" cy="338554"/>
          </a:xfrm>
          <a:prstGeom prst="rect">
            <a:avLst/>
          </a:prstGeom>
          <a:noFill/>
        </p:spPr>
        <p:txBody>
          <a:bodyPr wrap="none" rtlCol="0">
            <a:spAutoFit/>
          </a:bodyPr>
          <a:lstStyle/>
          <a:p>
            <a:pPr>
              <a:defRPr/>
            </a:pPr>
            <a:r>
              <a:rPr lang="pt-BR" sz="1600" b="1" dirty="0" smtClean="0">
                <a:solidFill>
                  <a:schemeClr val="tx1">
                    <a:lumMod val="75000"/>
                    <a:lumOff val="25000"/>
                  </a:schemeClr>
                </a:solidFill>
              </a:rPr>
              <a:t>Curva de </a:t>
            </a:r>
            <a:r>
              <a:rPr lang="pt-BR" sz="1600" b="1" dirty="0" err="1" smtClean="0">
                <a:solidFill>
                  <a:schemeClr val="tx1">
                    <a:lumMod val="75000"/>
                    <a:lumOff val="25000"/>
                  </a:schemeClr>
                </a:solidFill>
              </a:rPr>
              <a:t>Laffer</a:t>
            </a:r>
            <a:endParaRPr lang="pt-BR" sz="1600" b="1" dirty="0">
              <a:solidFill>
                <a:schemeClr val="tx1">
                  <a:lumMod val="75000"/>
                  <a:lumOff val="25000"/>
                </a:schemeClr>
              </a:solidFill>
              <a:latin typeface="+mj-lt"/>
            </a:endParaRPr>
          </a:p>
        </p:txBody>
      </p:sp>
      <p:sp>
        <p:nvSpPr>
          <p:cNvPr id="28" name="Retângulo 27"/>
          <p:cNvSpPr/>
          <p:nvPr/>
        </p:nvSpPr>
        <p:spPr>
          <a:xfrm>
            <a:off x="276545" y="4273812"/>
            <a:ext cx="8692193" cy="738664"/>
          </a:xfrm>
          <a:prstGeom prst="rect">
            <a:avLst/>
          </a:prstGeom>
        </p:spPr>
        <p:txBody>
          <a:bodyPr wrap="square">
            <a:spAutoFit/>
          </a:bodyPr>
          <a:lstStyle/>
          <a:p>
            <a:pPr algn="just"/>
            <a:r>
              <a:rPr lang="pt-BR" sz="1400" dirty="0" smtClean="0">
                <a:solidFill>
                  <a:schemeClr val="tx1">
                    <a:lumMod val="75000"/>
                    <a:lumOff val="25000"/>
                  </a:schemeClr>
                </a:solidFill>
              </a:rPr>
              <a:t>Esse ponto de maximização da receita governamental corresponderia, então, ao limite da capacidade de cobrança de impostos: qualquer aumento da alíquota do imposto, nesse ponto, corresponderia a uma efetiva diminuição na receita tributária.</a:t>
            </a:r>
            <a:endParaRPr lang="pt-BR" sz="1400" b="1" dirty="0" smtClean="0"/>
          </a:p>
        </p:txBody>
      </p:sp>
      <p:cxnSp>
        <p:nvCxnSpPr>
          <p:cNvPr id="30" name="Conector de seta reta 29"/>
          <p:cNvCxnSpPr/>
          <p:nvPr/>
        </p:nvCxnSpPr>
        <p:spPr>
          <a:xfrm flipH="1">
            <a:off x="3937412" y="1668780"/>
            <a:ext cx="794608" cy="1005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Retângulo 32"/>
          <p:cNvSpPr/>
          <p:nvPr/>
        </p:nvSpPr>
        <p:spPr>
          <a:xfrm>
            <a:off x="3743265" y="1299299"/>
            <a:ext cx="327334" cy="769441"/>
          </a:xfrm>
          <a:prstGeom prst="rect">
            <a:avLst/>
          </a:prstGeom>
        </p:spPr>
        <p:txBody>
          <a:bodyPr wrap="none">
            <a:spAutoFit/>
          </a:bodyPr>
          <a:lstStyle/>
          <a:p>
            <a:r>
              <a:rPr lang="pt-BR" sz="4400" dirty="0" smtClean="0">
                <a:solidFill>
                  <a:srgbClr val="C00000"/>
                </a:solidFill>
              </a:rPr>
              <a:t>.</a:t>
            </a:r>
            <a:endParaRPr lang="pt-BR" sz="4400" dirty="0">
              <a:solidFill>
                <a:srgbClr val="C00000"/>
              </a:solidFill>
            </a:endParaRPr>
          </a:p>
        </p:txBody>
      </p:sp>
      <p:sp>
        <p:nvSpPr>
          <p:cNvPr id="34" name="CaixaDeTexto 33"/>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
        <p:nvSpPr>
          <p:cNvPr id="35" name="Retângulo 34"/>
          <p:cNvSpPr/>
          <p:nvPr/>
        </p:nvSpPr>
        <p:spPr>
          <a:xfrm>
            <a:off x="25894" y="401083"/>
            <a:ext cx="5783956" cy="307777"/>
          </a:xfrm>
          <a:prstGeom prst="rect">
            <a:avLst/>
          </a:prstGeom>
        </p:spPr>
        <p:txBody>
          <a:bodyPr wrap="none">
            <a:spAutoFit/>
          </a:bodyPr>
          <a:lstStyle/>
          <a:p>
            <a:r>
              <a:rPr lang="pt-BR" sz="1400" b="1" dirty="0" smtClean="0">
                <a:solidFill>
                  <a:schemeClr val="bg1"/>
                </a:solidFill>
              </a:rPr>
              <a:t>ORGANIZAÇÃO DAS FINANÇAS PÚBLICAS, PERSPECTIVAS E AÇÃO GOVERNO </a:t>
            </a:r>
            <a:endParaRPr lang="pt-BR" sz="1400" dirty="0" smtClean="0">
              <a:solidFill>
                <a:schemeClr val="bg1"/>
              </a:solidFill>
            </a:endParaRPr>
          </a:p>
        </p:txBody>
      </p:sp>
    </p:spTree>
    <p:extLst>
      <p:ext uri="{BB962C8B-B14F-4D97-AF65-F5344CB8AC3E}">
        <p14:creationId xmlns:p14="http://schemas.microsoft.com/office/powerpoint/2010/main" val="2846000879"/>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flipH="1">
            <a:off x="7661672" y="2801566"/>
            <a:ext cx="1423751" cy="1552382"/>
          </a:xfrm>
          <a:prstGeom prst="rect">
            <a:avLst/>
          </a:prstGeom>
          <a:noFill/>
          <a:ln w="9525">
            <a:noFill/>
            <a:miter lim="800000"/>
            <a:headEnd/>
            <a:tailEnd/>
          </a:ln>
        </p:spPr>
      </p:pic>
      <p:sp>
        <p:nvSpPr>
          <p:cNvPr id="9" name="Retângulo 8"/>
          <p:cNvSpPr/>
          <p:nvPr/>
        </p:nvSpPr>
        <p:spPr>
          <a:xfrm>
            <a:off x="5169707" y="2245176"/>
            <a:ext cx="3191828" cy="877163"/>
          </a:xfrm>
          <a:prstGeom prst="rect">
            <a:avLst/>
          </a:prstGeom>
        </p:spPr>
        <p:txBody>
          <a:bodyPr wrap="square">
            <a:spAutoFit/>
          </a:bodyPr>
          <a:lstStyle/>
          <a:p>
            <a:pPr lvl="1" algn="ctr">
              <a:spcBef>
                <a:spcPct val="20000"/>
              </a:spcBef>
              <a:buClr>
                <a:srgbClr val="2B4475"/>
              </a:buClr>
              <a:defRPr/>
            </a:pPr>
            <a:r>
              <a:rPr lang="pt-BR" sz="1500" b="1" kern="0" dirty="0">
                <a:solidFill>
                  <a:srgbClr val="2B4475"/>
                </a:solidFill>
                <a:effectLst>
                  <a:outerShdw blurRad="38100" dist="38100" dir="2700000" algn="tl">
                    <a:srgbClr val="000000">
                      <a:alpha val="43137"/>
                    </a:srgbClr>
                  </a:outerShdw>
                </a:effectLst>
                <a:cs typeface="Arial" pitchFamily="34" charset="0"/>
              </a:rPr>
              <a:t>Unidade: Nova Iguaçu</a:t>
            </a:r>
          </a:p>
          <a:p>
            <a:pPr lvl="1" algn="ctr">
              <a:spcBef>
                <a:spcPct val="20000"/>
              </a:spcBef>
              <a:buClr>
                <a:srgbClr val="2B4475"/>
              </a:buClr>
              <a:defRPr/>
            </a:pPr>
            <a:r>
              <a:rPr lang="pt-BR" sz="1500" b="1" kern="0" dirty="0">
                <a:solidFill>
                  <a:srgbClr val="C00000"/>
                </a:solidFill>
                <a:effectLst>
                  <a:outerShdw blurRad="38100" dist="38100" dir="2700000" algn="tl">
                    <a:srgbClr val="000000">
                      <a:alpha val="43137"/>
                    </a:srgbClr>
                  </a:outerShdw>
                </a:effectLst>
                <a:cs typeface="Arial" pitchFamily="34" charset="0"/>
              </a:rPr>
              <a:t>Turma: 3006 - </a:t>
            </a:r>
            <a:r>
              <a:rPr lang="pt-BR" sz="1500" b="1" kern="0" dirty="0" smtClean="0">
                <a:solidFill>
                  <a:srgbClr val="C00000"/>
                </a:solidFill>
                <a:effectLst>
                  <a:outerShdw blurRad="38100" dist="38100" dir="2700000" algn="tl">
                    <a:srgbClr val="000000">
                      <a:alpha val="43137"/>
                    </a:srgbClr>
                  </a:outerShdw>
                </a:effectLst>
                <a:cs typeface="Arial" pitchFamily="34" charset="0"/>
              </a:rPr>
              <a:t>Quinta-feira</a:t>
            </a:r>
            <a:endParaRPr lang="pt-BR" sz="1500" b="1" kern="0" dirty="0">
              <a:solidFill>
                <a:srgbClr val="C00000"/>
              </a:solidFill>
              <a:effectLst>
                <a:outerShdw blurRad="38100" dist="38100" dir="2700000" algn="tl">
                  <a:srgbClr val="000000">
                    <a:alpha val="43137"/>
                  </a:srgbClr>
                </a:outerShdw>
              </a:effectLst>
              <a:cs typeface="Arial" pitchFamily="34" charset="0"/>
            </a:endParaRPr>
          </a:p>
          <a:p>
            <a:pPr lvl="1" algn="ctr">
              <a:spcBef>
                <a:spcPct val="20000"/>
              </a:spcBef>
              <a:buClr>
                <a:srgbClr val="2B4475"/>
              </a:buClr>
              <a:defRPr/>
            </a:pPr>
            <a:r>
              <a:rPr lang="pt-BR" sz="1500" b="1" kern="0" dirty="0" smtClean="0">
                <a:solidFill>
                  <a:srgbClr val="C00000"/>
                </a:solidFill>
                <a:effectLst>
                  <a:outerShdw blurRad="38100" dist="38100" dir="2700000" algn="tl">
                    <a:srgbClr val="000000">
                      <a:alpha val="43137"/>
                    </a:srgbClr>
                  </a:outerShdw>
                </a:effectLst>
                <a:cs typeface="Arial" pitchFamily="34" charset="0"/>
              </a:rPr>
              <a:t>20:20 </a:t>
            </a:r>
            <a:r>
              <a:rPr lang="pt-BR" sz="1500" b="1" kern="0" dirty="0">
                <a:solidFill>
                  <a:srgbClr val="C00000"/>
                </a:solidFill>
                <a:effectLst>
                  <a:outerShdw blurRad="38100" dist="38100" dir="2700000" algn="tl">
                    <a:srgbClr val="000000">
                      <a:alpha val="43137"/>
                    </a:srgbClr>
                  </a:outerShdw>
                </a:effectLst>
                <a:cs typeface="Arial" pitchFamily="34" charset="0"/>
              </a:rPr>
              <a:t>às 22:00</a:t>
            </a:r>
          </a:p>
        </p:txBody>
      </p:sp>
      <p:sp>
        <p:nvSpPr>
          <p:cNvPr id="11" name="Retângulo 10"/>
          <p:cNvSpPr/>
          <p:nvPr/>
        </p:nvSpPr>
        <p:spPr>
          <a:xfrm>
            <a:off x="1143000" y="1545637"/>
            <a:ext cx="3537012" cy="323165"/>
          </a:xfrm>
          <a:prstGeom prst="rect">
            <a:avLst/>
          </a:prstGeom>
        </p:spPr>
        <p:txBody>
          <a:bodyPr wrap="square">
            <a:spAutoFit/>
          </a:bodyPr>
          <a:lstStyle/>
          <a:p>
            <a:pPr>
              <a:spcBef>
                <a:spcPct val="20000"/>
              </a:spcBef>
              <a:buClr>
                <a:srgbClr val="2B4475"/>
              </a:buClr>
              <a:defRPr/>
            </a:pPr>
            <a:r>
              <a:rPr lang="pt-BR" sz="1500" b="1" kern="0" dirty="0">
                <a:solidFill>
                  <a:srgbClr val="2B4475"/>
                </a:solidFill>
                <a:effectLst>
                  <a:outerShdw blurRad="38100" dist="38100" dir="2700000" algn="tl">
                    <a:srgbClr val="000000">
                      <a:alpha val="43137"/>
                    </a:srgbClr>
                  </a:outerShdw>
                </a:effectLst>
                <a:cs typeface="Arial" pitchFamily="34" charset="0"/>
              </a:rPr>
              <a:t>Prof. Adm. </a:t>
            </a:r>
            <a:r>
              <a:rPr lang="pt-BR" sz="1500" b="1" i="1" kern="0" dirty="0">
                <a:solidFill>
                  <a:srgbClr val="2B4475"/>
                </a:solidFill>
                <a:effectLst>
                  <a:outerShdw blurRad="38100" dist="38100" dir="2700000" algn="tl">
                    <a:srgbClr val="000000">
                      <a:alpha val="43137"/>
                    </a:srgbClr>
                  </a:outerShdw>
                </a:effectLst>
                <a:cs typeface="Arial" pitchFamily="34" charset="0"/>
              </a:rPr>
              <a:t>Msc</a:t>
            </a:r>
            <a:r>
              <a:rPr lang="pt-BR" sz="1500" b="1" kern="0" dirty="0">
                <a:solidFill>
                  <a:srgbClr val="2B4475"/>
                </a:solidFill>
                <a:effectLst>
                  <a:outerShdw blurRad="38100" dist="38100" dir="2700000" algn="tl">
                    <a:srgbClr val="000000">
                      <a:alpha val="43137"/>
                    </a:srgbClr>
                  </a:outerShdw>
                </a:effectLst>
                <a:cs typeface="Arial" pitchFamily="34" charset="0"/>
              </a:rPr>
              <a:t>. Luiz Cláudio Brites Lobato</a:t>
            </a:r>
          </a:p>
        </p:txBody>
      </p:sp>
      <p:pic>
        <p:nvPicPr>
          <p:cNvPr id="13" name="Picture 2" descr="http://servicosweb.cnpq.br/wspessoa/servletrecuperafoto?tipo=1&amp;id=K4755251Z8"/>
          <p:cNvPicPr>
            <a:picLocks noChangeAspect="1" noChangeArrowheads="1"/>
          </p:cNvPicPr>
          <p:nvPr/>
        </p:nvPicPr>
        <p:blipFill>
          <a:blip r:embed="rId3" cstate="print"/>
          <a:srcRect/>
          <a:stretch>
            <a:fillRect/>
          </a:stretch>
        </p:blipFill>
        <p:spPr bwMode="auto">
          <a:xfrm>
            <a:off x="7180309" y="74028"/>
            <a:ext cx="1890713" cy="1377553"/>
          </a:xfrm>
          <a:prstGeom prst="rect">
            <a:avLst/>
          </a:prstGeom>
          <a:noFill/>
          <a:ln w="9525">
            <a:noFill/>
            <a:miter lim="800000"/>
            <a:headEnd/>
            <a:tailEnd/>
          </a:ln>
        </p:spPr>
      </p:pic>
      <p:sp>
        <p:nvSpPr>
          <p:cNvPr id="14" name="CaixaDeTexto 13"/>
          <p:cNvSpPr txBox="1"/>
          <p:nvPr/>
        </p:nvSpPr>
        <p:spPr>
          <a:xfrm>
            <a:off x="136187" y="1829678"/>
            <a:ext cx="5389124" cy="461665"/>
          </a:xfrm>
          <a:prstGeom prst="rect">
            <a:avLst/>
          </a:prstGeom>
          <a:noFill/>
        </p:spPr>
        <p:txBody>
          <a:bodyPr wrap="square">
            <a:spAutoFit/>
          </a:bodyPr>
          <a:lstStyle/>
          <a:p>
            <a:pPr algn="ctr" defTabSz="685800" fontAlgn="auto">
              <a:spcBef>
                <a:spcPts val="0"/>
              </a:spcBef>
              <a:spcAft>
                <a:spcPts val="0"/>
              </a:spcAft>
              <a:defRPr/>
            </a:pPr>
            <a:r>
              <a:rPr lang="pt-BR" sz="2400" b="1" dirty="0" smtClean="0">
                <a:solidFill>
                  <a:srgbClr val="1F497D"/>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400" b="1" dirty="0">
              <a:solidFill>
                <a:srgbClr val="1F497D"/>
              </a:solidFill>
              <a:effectLst>
                <a:outerShdw blurRad="38100" dist="38100" dir="2700000" algn="tl">
                  <a:srgbClr val="000000">
                    <a:alpha val="43137"/>
                  </a:srgbClr>
                </a:outerShdw>
              </a:effectLst>
              <a:latin typeface="Calibri"/>
              <a:ea typeface="+mn-ea"/>
              <a:cs typeface="Arial" pitchFamily="34" charset="0"/>
            </a:endParaRPr>
          </a:p>
        </p:txBody>
      </p:sp>
      <p:pic>
        <p:nvPicPr>
          <p:cNvPr id="2" name="Picture 2" descr="Resultado de imagem para panorama economic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932" y="2422180"/>
            <a:ext cx="3472842" cy="19317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m relacion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917" y="2422178"/>
            <a:ext cx="2004229" cy="1931769"/>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p:cNvPicPr>
            <a:picLocks noChangeAspect="1"/>
          </p:cNvPicPr>
          <p:nvPr/>
        </p:nvPicPr>
        <p:blipFill>
          <a:blip r:embed="rId6"/>
          <a:stretch>
            <a:fillRect/>
          </a:stretch>
        </p:blipFill>
        <p:spPr>
          <a:xfrm>
            <a:off x="6002644" y="3122338"/>
            <a:ext cx="1296742" cy="1231609"/>
          </a:xfrm>
          <a:prstGeom prst="rect">
            <a:avLst/>
          </a:prstGeom>
        </p:spPr>
      </p:pic>
    </p:spTree>
    <p:extLst>
      <p:ext uri="{BB962C8B-B14F-4D97-AF65-F5344CB8AC3E}">
        <p14:creationId xmlns:p14="http://schemas.microsoft.com/office/powerpoint/2010/main" val="32103876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261306" y="746732"/>
            <a:ext cx="2348207" cy="338554"/>
          </a:xfrm>
          <a:prstGeom prst="rect">
            <a:avLst/>
          </a:prstGeom>
          <a:noFill/>
        </p:spPr>
        <p:txBody>
          <a:bodyPr wrap="none" rtlCol="0">
            <a:spAutoFit/>
          </a:bodyPr>
          <a:lstStyle/>
          <a:p>
            <a:pPr>
              <a:defRPr/>
            </a:pPr>
            <a:r>
              <a:rPr lang="pt-BR" sz="1600" b="1" dirty="0" smtClean="0">
                <a:solidFill>
                  <a:schemeClr val="tx1">
                    <a:lumMod val="75000"/>
                    <a:lumOff val="25000"/>
                  </a:schemeClr>
                </a:solidFill>
              </a:rPr>
              <a:t>Classificação dos Tributos</a:t>
            </a:r>
            <a:endParaRPr lang="pt-BR" sz="1600" b="1" dirty="0">
              <a:solidFill>
                <a:schemeClr val="tx1">
                  <a:lumMod val="75000"/>
                  <a:lumOff val="25000"/>
                </a:schemeClr>
              </a:solidFill>
              <a:latin typeface="+mj-lt"/>
            </a:endParaRPr>
          </a:p>
        </p:txBody>
      </p:sp>
      <p:sp>
        <p:nvSpPr>
          <p:cNvPr id="3" name="Retângulo 2"/>
          <p:cNvSpPr/>
          <p:nvPr/>
        </p:nvSpPr>
        <p:spPr>
          <a:xfrm>
            <a:off x="48754" y="1154689"/>
            <a:ext cx="9095246" cy="1908215"/>
          </a:xfrm>
          <a:prstGeom prst="rect">
            <a:avLst/>
          </a:prstGeom>
        </p:spPr>
        <p:txBody>
          <a:bodyPr wrap="square">
            <a:spAutoFit/>
          </a:bodyPr>
          <a:lstStyle/>
          <a:p>
            <a:pPr algn="just"/>
            <a:r>
              <a:rPr lang="pt-BR" sz="1400" b="1" dirty="0" smtClean="0">
                <a:solidFill>
                  <a:schemeClr val="tx1">
                    <a:lumMod val="75000"/>
                    <a:lumOff val="25000"/>
                  </a:schemeClr>
                </a:solidFill>
              </a:rPr>
              <a:t>Os tributos, em primeiro lugar, podem ser classificados em direto e indireto.</a:t>
            </a:r>
          </a:p>
          <a:p>
            <a:pPr algn="just"/>
            <a:endParaRPr lang="pt-BR" sz="1000" b="1" dirty="0" smtClean="0">
              <a:solidFill>
                <a:schemeClr val="tx1">
                  <a:lumMod val="75000"/>
                  <a:lumOff val="25000"/>
                </a:schemeClr>
              </a:solidFill>
            </a:endParaRPr>
          </a:p>
          <a:p>
            <a:pPr algn="just"/>
            <a:r>
              <a:rPr lang="pt-BR" sz="1400" dirty="0" smtClean="0">
                <a:solidFill>
                  <a:schemeClr val="tx1">
                    <a:lumMod val="75000"/>
                    <a:lumOff val="25000"/>
                  </a:schemeClr>
                </a:solidFill>
              </a:rPr>
              <a:t> </a:t>
            </a:r>
            <a:r>
              <a:rPr lang="pt-BR" sz="1400" dirty="0" smtClean="0">
                <a:solidFill>
                  <a:schemeClr val="tx2"/>
                </a:solidFill>
              </a:rPr>
              <a:t>a) Tributos diretos são aqueles que incidem sobre a renda e a riqueza. Como exemplos, o Imposto sobre a renda pessoal que constitui num tributo que incide sobre a renda, e o imposto sobre a propriedade (IPTU, ITR, entre outros) que incide sobre a riqueza.</a:t>
            </a:r>
          </a:p>
          <a:p>
            <a:pPr algn="just"/>
            <a:endParaRPr lang="pt-BR" sz="1000" dirty="0" smtClean="0">
              <a:solidFill>
                <a:schemeClr val="tx1">
                  <a:lumMod val="75000"/>
                  <a:lumOff val="25000"/>
                </a:schemeClr>
              </a:solidFill>
            </a:endParaRPr>
          </a:p>
          <a:p>
            <a:pPr algn="just"/>
            <a:r>
              <a:rPr lang="pt-BR" sz="1400" dirty="0" smtClean="0">
                <a:solidFill>
                  <a:schemeClr val="tx1">
                    <a:lumMod val="75000"/>
                    <a:lumOff val="25000"/>
                  </a:schemeClr>
                </a:solidFill>
              </a:rPr>
              <a:t> </a:t>
            </a:r>
            <a:r>
              <a:rPr lang="pt-BR" sz="1400" dirty="0" smtClean="0">
                <a:solidFill>
                  <a:schemeClr val="accent2"/>
                </a:solidFill>
              </a:rPr>
              <a:t>b) Tributos indiretos são aqueles que incidem sobre a circulação de mercadorias ou prestação de serviços. O Imposto sobre circulação de mercadorias e serviços (ICMS) de competência estadual e o Imposto sobre serviços (ISS) de competência municipal são exemplos de tributos indiretos.</a:t>
            </a:r>
            <a:endParaRPr lang="pt-BR" sz="1400" b="1" dirty="0" smtClean="0">
              <a:solidFill>
                <a:schemeClr val="accent2"/>
              </a:solidFill>
            </a:endParaRPr>
          </a:p>
        </p:txBody>
      </p:sp>
      <p:sp>
        <p:nvSpPr>
          <p:cNvPr id="6" name="CaixaDeTexto 5"/>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
        <p:nvSpPr>
          <p:cNvPr id="9" name="Retângulo 8"/>
          <p:cNvSpPr/>
          <p:nvPr/>
        </p:nvSpPr>
        <p:spPr>
          <a:xfrm>
            <a:off x="25894" y="401083"/>
            <a:ext cx="5783956" cy="307777"/>
          </a:xfrm>
          <a:prstGeom prst="rect">
            <a:avLst/>
          </a:prstGeom>
        </p:spPr>
        <p:txBody>
          <a:bodyPr wrap="none">
            <a:spAutoFit/>
          </a:bodyPr>
          <a:lstStyle/>
          <a:p>
            <a:r>
              <a:rPr lang="pt-BR" sz="1400" b="1" dirty="0" smtClean="0">
                <a:solidFill>
                  <a:schemeClr val="bg1"/>
                </a:solidFill>
              </a:rPr>
              <a:t>ORGANIZAÇÃO DAS FINANÇAS PÚBLICAS, PERSPECTIVAS E AÇÃO GOVERNO </a:t>
            </a:r>
            <a:endParaRPr lang="pt-BR" sz="1400" dirty="0" smtClean="0">
              <a:solidFill>
                <a:schemeClr val="bg1"/>
              </a:solidFill>
            </a:endParaRPr>
          </a:p>
        </p:txBody>
      </p:sp>
      <p:sp>
        <p:nvSpPr>
          <p:cNvPr id="13" name="Retângulo 12"/>
          <p:cNvSpPr/>
          <p:nvPr/>
        </p:nvSpPr>
        <p:spPr>
          <a:xfrm>
            <a:off x="48754" y="3334009"/>
            <a:ext cx="8980946" cy="1323439"/>
          </a:xfrm>
          <a:prstGeom prst="rect">
            <a:avLst/>
          </a:prstGeom>
        </p:spPr>
        <p:txBody>
          <a:bodyPr wrap="square">
            <a:spAutoFit/>
          </a:bodyPr>
          <a:lstStyle/>
          <a:p>
            <a:pPr algn="just"/>
            <a:r>
              <a:rPr lang="pt-BR" sz="1400" b="1" dirty="0" smtClean="0">
                <a:solidFill>
                  <a:schemeClr val="tx1">
                    <a:lumMod val="75000"/>
                    <a:lumOff val="25000"/>
                  </a:schemeClr>
                </a:solidFill>
              </a:rPr>
              <a:t>Em uma segunda classificação, os tributos podem ser identificados como progressivos, fixos ou regressivos.</a:t>
            </a:r>
          </a:p>
          <a:p>
            <a:pPr algn="just"/>
            <a:endParaRPr lang="pt-BR" sz="1000" dirty="0" smtClean="0">
              <a:solidFill>
                <a:schemeClr val="tx1">
                  <a:lumMod val="75000"/>
                  <a:lumOff val="25000"/>
                </a:schemeClr>
              </a:solidFill>
            </a:endParaRPr>
          </a:p>
          <a:p>
            <a:pPr algn="just"/>
            <a:r>
              <a:rPr lang="pt-BR" sz="1400" dirty="0" smtClean="0">
                <a:solidFill>
                  <a:schemeClr val="tx2"/>
                </a:solidFill>
              </a:rPr>
              <a:t>a) Tributos progressivos são aqueles em que a alíquota se torna progressiva à medida que aumenta a renda. O Imposto sobre a renda pessoa física no Brasil se caracteriza pela progressividade, apresentando alíquotas maiores à medida que rendas maiores são tributadas. Para que o tributo seja justo, é importante que o sistema de tributação seja progressivo, permitindo que os indivíduos de maiores rendas contribuam com maior parcela para os programas governamentais. </a:t>
            </a:r>
          </a:p>
        </p:txBody>
      </p:sp>
    </p:spTree>
    <p:extLst>
      <p:ext uri="{BB962C8B-B14F-4D97-AF65-F5344CB8AC3E}">
        <p14:creationId xmlns:p14="http://schemas.microsoft.com/office/powerpoint/2010/main" val="2846000879"/>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48754" y="1093729"/>
            <a:ext cx="8980946" cy="1107996"/>
          </a:xfrm>
          <a:prstGeom prst="rect">
            <a:avLst/>
          </a:prstGeom>
        </p:spPr>
        <p:txBody>
          <a:bodyPr wrap="square">
            <a:spAutoFit/>
          </a:bodyPr>
          <a:lstStyle/>
          <a:p>
            <a:pPr algn="just"/>
            <a:r>
              <a:rPr lang="pt-BR" sz="1400" b="1" dirty="0" smtClean="0">
                <a:solidFill>
                  <a:schemeClr val="tx1">
                    <a:lumMod val="75000"/>
                    <a:lumOff val="25000"/>
                  </a:schemeClr>
                </a:solidFill>
              </a:rPr>
              <a:t>Em uma segunda classificação, os tributos podem ser identificados como progressivos, fixos ou regressivos.</a:t>
            </a:r>
          </a:p>
          <a:p>
            <a:pPr algn="just"/>
            <a:endParaRPr lang="pt-BR" sz="1000" dirty="0" smtClean="0">
              <a:solidFill>
                <a:schemeClr val="tx1">
                  <a:lumMod val="75000"/>
                  <a:lumOff val="25000"/>
                </a:schemeClr>
              </a:solidFill>
            </a:endParaRPr>
          </a:p>
          <a:p>
            <a:pPr algn="just"/>
            <a:r>
              <a:rPr lang="pt-BR" sz="1400" dirty="0" smtClean="0">
                <a:solidFill>
                  <a:schemeClr val="accent2"/>
                </a:solidFill>
              </a:rPr>
              <a:t>b) Impostos proporcionais ou neutros: são aqueles em que o aumento do imposto pago é proporcional ao aumento na renda. Para evitar sonegação em razão da aplicação de alíquotas elevadas, alguns países desenvolvidos vêm optando por alíquotas fixas, estimulando a contribuição regular pelos indivíduos de renda elevada. Não aplicado no Brasil.</a:t>
            </a:r>
          </a:p>
        </p:txBody>
      </p:sp>
      <p:sp>
        <p:nvSpPr>
          <p:cNvPr id="9" name="CaixaDeTexto 8"/>
          <p:cNvSpPr txBox="1"/>
          <p:nvPr/>
        </p:nvSpPr>
        <p:spPr>
          <a:xfrm>
            <a:off x="261306" y="746732"/>
            <a:ext cx="2348207" cy="338554"/>
          </a:xfrm>
          <a:prstGeom prst="rect">
            <a:avLst/>
          </a:prstGeom>
          <a:noFill/>
        </p:spPr>
        <p:txBody>
          <a:bodyPr wrap="none" rtlCol="0">
            <a:spAutoFit/>
          </a:bodyPr>
          <a:lstStyle/>
          <a:p>
            <a:pPr>
              <a:defRPr/>
            </a:pPr>
            <a:r>
              <a:rPr lang="pt-BR" sz="1600" b="1" dirty="0" smtClean="0">
                <a:solidFill>
                  <a:schemeClr val="tx1">
                    <a:lumMod val="75000"/>
                    <a:lumOff val="25000"/>
                  </a:schemeClr>
                </a:solidFill>
              </a:rPr>
              <a:t>Classificação dos Tributos</a:t>
            </a:r>
            <a:endParaRPr lang="pt-BR" sz="1600" b="1" dirty="0">
              <a:solidFill>
                <a:schemeClr val="tx1">
                  <a:lumMod val="75000"/>
                  <a:lumOff val="25000"/>
                </a:schemeClr>
              </a:solidFill>
              <a:latin typeface="+mj-lt"/>
            </a:endParaRPr>
          </a:p>
        </p:txBody>
      </p:sp>
      <p:sp>
        <p:nvSpPr>
          <p:cNvPr id="11" name="CaixaDeTexto 10"/>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
        <p:nvSpPr>
          <p:cNvPr id="12" name="Retângulo 11"/>
          <p:cNvSpPr/>
          <p:nvPr/>
        </p:nvSpPr>
        <p:spPr>
          <a:xfrm>
            <a:off x="25894" y="401083"/>
            <a:ext cx="5783956" cy="307777"/>
          </a:xfrm>
          <a:prstGeom prst="rect">
            <a:avLst/>
          </a:prstGeom>
        </p:spPr>
        <p:txBody>
          <a:bodyPr wrap="none">
            <a:spAutoFit/>
          </a:bodyPr>
          <a:lstStyle/>
          <a:p>
            <a:r>
              <a:rPr lang="pt-BR" sz="1400" b="1" dirty="0" smtClean="0">
                <a:solidFill>
                  <a:schemeClr val="bg1"/>
                </a:solidFill>
              </a:rPr>
              <a:t>ORGANIZAÇÃO DAS FINANÇAS PÚBLICAS, PERSPECTIVAS E AÇÃO GOVERNO </a:t>
            </a:r>
            <a:endParaRPr lang="pt-BR" sz="1400" dirty="0" smtClean="0">
              <a:solidFill>
                <a:schemeClr val="bg1"/>
              </a:solidFill>
            </a:endParaRPr>
          </a:p>
        </p:txBody>
      </p:sp>
      <p:pic>
        <p:nvPicPr>
          <p:cNvPr id="21508" name="Picture 4" descr="Imagem relacionada"/>
          <p:cNvPicPr>
            <a:picLocks noChangeAspect="1" noChangeArrowheads="1"/>
          </p:cNvPicPr>
          <p:nvPr/>
        </p:nvPicPr>
        <p:blipFill>
          <a:blip r:embed="rId3"/>
          <a:srcRect/>
          <a:stretch>
            <a:fillRect/>
          </a:stretch>
        </p:blipFill>
        <p:spPr bwMode="auto">
          <a:xfrm>
            <a:off x="6217920" y="2285940"/>
            <a:ext cx="2811780" cy="2636520"/>
          </a:xfrm>
          <a:prstGeom prst="rect">
            <a:avLst/>
          </a:prstGeom>
          <a:noFill/>
        </p:spPr>
      </p:pic>
      <p:sp>
        <p:nvSpPr>
          <p:cNvPr id="13" name="Retângulo 12"/>
          <p:cNvSpPr/>
          <p:nvPr/>
        </p:nvSpPr>
        <p:spPr>
          <a:xfrm>
            <a:off x="68580" y="2312075"/>
            <a:ext cx="6149340" cy="1384995"/>
          </a:xfrm>
          <a:prstGeom prst="rect">
            <a:avLst/>
          </a:prstGeom>
        </p:spPr>
        <p:txBody>
          <a:bodyPr wrap="square">
            <a:spAutoFit/>
          </a:bodyPr>
          <a:lstStyle/>
          <a:p>
            <a:pPr algn="just"/>
            <a:r>
              <a:rPr lang="pt-BR" sz="1400" dirty="0" smtClean="0">
                <a:solidFill>
                  <a:schemeClr val="tx2"/>
                </a:solidFill>
              </a:rPr>
              <a:t>c) Tributos regressivos são aqueles em que o peso do tributo na renda dos indivíduos se torna menor à medida que a renda aumenta. O Imposto sobre a circulação de mercadorias e serviços (ICMS) consiste em um tributo regressivo, em face de sua incidência não acompanhar o crescimento da renda na mesma proporção. O peso de uma cesta básica de alimentos na renda de um indivíduo não acompanha na mesma proporção o crescimento de sua renda.</a:t>
            </a:r>
            <a:endParaRPr lang="pt-BR" b="1" dirty="0" smtClean="0">
              <a:solidFill>
                <a:schemeClr val="accent2"/>
              </a:solidFill>
            </a:endParaRPr>
          </a:p>
        </p:txBody>
      </p:sp>
      <p:pic>
        <p:nvPicPr>
          <p:cNvPr id="21510" name="Picture 6" descr="Resultado de imagem para TRIBUTOS"/>
          <p:cNvPicPr>
            <a:picLocks noChangeAspect="1" noChangeArrowheads="1"/>
          </p:cNvPicPr>
          <p:nvPr/>
        </p:nvPicPr>
        <p:blipFill>
          <a:blip r:embed="rId4"/>
          <a:srcRect/>
          <a:stretch>
            <a:fillRect/>
          </a:stretch>
        </p:blipFill>
        <p:spPr bwMode="auto">
          <a:xfrm>
            <a:off x="177484" y="3659839"/>
            <a:ext cx="2657155" cy="1339480"/>
          </a:xfrm>
          <a:prstGeom prst="rect">
            <a:avLst/>
          </a:prstGeom>
          <a:noFill/>
        </p:spPr>
      </p:pic>
      <p:pic>
        <p:nvPicPr>
          <p:cNvPr id="21512" name="Picture 8" descr="Imagem relacionada"/>
          <p:cNvPicPr>
            <a:picLocks noChangeAspect="1" noChangeArrowheads="1"/>
          </p:cNvPicPr>
          <p:nvPr/>
        </p:nvPicPr>
        <p:blipFill>
          <a:blip r:embed="rId5"/>
          <a:srcRect/>
          <a:stretch>
            <a:fillRect/>
          </a:stretch>
        </p:blipFill>
        <p:spPr bwMode="auto">
          <a:xfrm>
            <a:off x="2956559" y="3716703"/>
            <a:ext cx="3162301" cy="1229012"/>
          </a:xfrm>
          <a:prstGeom prst="rect">
            <a:avLst/>
          </a:prstGeom>
          <a:noFill/>
        </p:spPr>
      </p:pic>
    </p:spTree>
    <p:extLst>
      <p:ext uri="{BB962C8B-B14F-4D97-AF65-F5344CB8AC3E}">
        <p14:creationId xmlns:p14="http://schemas.microsoft.com/office/powerpoint/2010/main" val="2846000879"/>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99915" y="825392"/>
            <a:ext cx="1557221" cy="338554"/>
          </a:xfrm>
          <a:prstGeom prst="rect">
            <a:avLst/>
          </a:prstGeom>
          <a:noFill/>
        </p:spPr>
        <p:txBody>
          <a:bodyPr wrap="none" rtlCol="0">
            <a:spAutoFit/>
          </a:bodyPr>
          <a:lstStyle/>
          <a:p>
            <a:pPr>
              <a:defRPr/>
            </a:pPr>
            <a:r>
              <a:rPr lang="pt-BR" sz="1600" b="1" dirty="0" smtClean="0">
                <a:solidFill>
                  <a:schemeClr val="tx1">
                    <a:lumMod val="75000"/>
                    <a:lumOff val="25000"/>
                  </a:schemeClr>
                </a:solidFill>
              </a:rPr>
              <a:t>Despesa Pública</a:t>
            </a:r>
            <a:endParaRPr lang="pt-BR" sz="1600" b="1" dirty="0">
              <a:solidFill>
                <a:schemeClr val="tx1">
                  <a:lumMod val="75000"/>
                  <a:lumOff val="25000"/>
                </a:schemeClr>
              </a:solidFill>
              <a:latin typeface="+mj-lt"/>
            </a:endParaRPr>
          </a:p>
        </p:txBody>
      </p:sp>
      <p:sp>
        <p:nvSpPr>
          <p:cNvPr id="3" name="Retângulo 2"/>
          <p:cNvSpPr/>
          <p:nvPr/>
        </p:nvSpPr>
        <p:spPr>
          <a:xfrm>
            <a:off x="99915" y="1284229"/>
            <a:ext cx="5325525" cy="3323987"/>
          </a:xfrm>
          <a:prstGeom prst="rect">
            <a:avLst/>
          </a:prstGeom>
        </p:spPr>
        <p:txBody>
          <a:bodyPr wrap="square">
            <a:spAutoFit/>
          </a:bodyPr>
          <a:lstStyle/>
          <a:p>
            <a:pPr algn="just"/>
            <a:r>
              <a:rPr lang="pt-BR" sz="1400" dirty="0" smtClean="0">
                <a:solidFill>
                  <a:schemeClr val="tx1">
                    <a:lumMod val="75000"/>
                    <a:lumOff val="25000"/>
                  </a:schemeClr>
                </a:solidFill>
              </a:rPr>
              <a:t>Pode-se definir despesa pública como o conjunto de dispêndios realizados pelos entes públicos para o funcionamento e a manutenção dos serviços públicos prestados à sociedade. </a:t>
            </a:r>
          </a:p>
          <a:p>
            <a:pPr algn="just"/>
            <a:endParaRPr lang="pt-BR" sz="1400" dirty="0">
              <a:solidFill>
                <a:schemeClr val="tx1">
                  <a:lumMod val="75000"/>
                  <a:lumOff val="25000"/>
                </a:schemeClr>
              </a:solidFill>
            </a:endParaRPr>
          </a:p>
          <a:p>
            <a:pPr algn="just"/>
            <a:r>
              <a:rPr lang="pt-BR" sz="1400" dirty="0" smtClean="0">
                <a:solidFill>
                  <a:schemeClr val="tx1">
                    <a:lumMod val="75000"/>
                    <a:lumOff val="25000"/>
                  </a:schemeClr>
                </a:solidFill>
              </a:rPr>
              <a:t>Em primeiro lugar, o governo executa suas ações, injeta dinheiro na economia, seja pagando salários aos funcionários públicos, que irão gastá-lo adquirindo bens no mercado, seja contratando empresas para alguma prestação de serviços ou para o fornecimento de bens necessários às operações do Estado. </a:t>
            </a:r>
          </a:p>
          <a:p>
            <a:pPr algn="just"/>
            <a:endParaRPr lang="pt-BR" sz="1400" dirty="0">
              <a:solidFill>
                <a:schemeClr val="tx1">
                  <a:lumMod val="75000"/>
                  <a:lumOff val="25000"/>
                </a:schemeClr>
              </a:solidFill>
            </a:endParaRPr>
          </a:p>
          <a:p>
            <a:pPr algn="just"/>
            <a:r>
              <a:rPr lang="pt-BR" sz="1400" dirty="0" smtClean="0">
                <a:solidFill>
                  <a:schemeClr val="tx1">
                    <a:lumMod val="75000"/>
                    <a:lumOff val="25000"/>
                  </a:schemeClr>
                </a:solidFill>
              </a:rPr>
              <a:t>Por outro lado, o governo cumpre suas funções alocativa, distributiva e estabilizadora. </a:t>
            </a:r>
          </a:p>
          <a:p>
            <a:pPr algn="just"/>
            <a:endParaRPr lang="pt-BR" sz="1400" dirty="0" smtClean="0">
              <a:solidFill>
                <a:schemeClr val="tx1">
                  <a:lumMod val="75000"/>
                  <a:lumOff val="25000"/>
                </a:schemeClr>
              </a:solidFill>
            </a:endParaRPr>
          </a:p>
          <a:p>
            <a:pPr algn="just"/>
            <a:r>
              <a:rPr lang="pt-BR" sz="1400" dirty="0" smtClean="0">
                <a:solidFill>
                  <a:schemeClr val="tx1">
                    <a:lumMod val="75000"/>
                    <a:lumOff val="25000"/>
                  </a:schemeClr>
                </a:solidFill>
              </a:rPr>
              <a:t>Os gastos do governo servirão aos objetivos, do governo e da sociedade, de desenvolvimento social e econômico.</a:t>
            </a:r>
            <a:endParaRPr lang="pt-BR" sz="1400" b="1" dirty="0" smtClean="0">
              <a:solidFill>
                <a:schemeClr val="tx1">
                  <a:lumMod val="75000"/>
                  <a:lumOff val="25000"/>
                </a:schemeClr>
              </a:solidFill>
            </a:endParaRPr>
          </a:p>
        </p:txBody>
      </p:sp>
      <p:sp>
        <p:nvSpPr>
          <p:cNvPr id="6" name="CaixaDeTexto 5"/>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
        <p:nvSpPr>
          <p:cNvPr id="9" name="Retângulo 8"/>
          <p:cNvSpPr/>
          <p:nvPr/>
        </p:nvSpPr>
        <p:spPr>
          <a:xfrm>
            <a:off x="25894" y="401083"/>
            <a:ext cx="5783956" cy="307777"/>
          </a:xfrm>
          <a:prstGeom prst="rect">
            <a:avLst/>
          </a:prstGeom>
        </p:spPr>
        <p:txBody>
          <a:bodyPr wrap="none">
            <a:spAutoFit/>
          </a:bodyPr>
          <a:lstStyle/>
          <a:p>
            <a:r>
              <a:rPr lang="pt-BR" sz="1400" b="1" dirty="0" smtClean="0">
                <a:solidFill>
                  <a:schemeClr val="bg1"/>
                </a:solidFill>
              </a:rPr>
              <a:t>ORGANIZAÇÃO DAS FINANÇAS PÚBLICAS, PERSPECTIVAS E AÇÃO GOVERNO </a:t>
            </a:r>
            <a:endParaRPr lang="pt-BR" sz="1400" dirty="0" smtClean="0">
              <a:solidFill>
                <a:schemeClr val="bg1"/>
              </a:solidFill>
            </a:endParaRPr>
          </a:p>
        </p:txBody>
      </p:sp>
      <p:pic>
        <p:nvPicPr>
          <p:cNvPr id="19458" name="Picture 2" descr="Imagem relacionada"/>
          <p:cNvPicPr>
            <a:picLocks noChangeAspect="1" noChangeArrowheads="1"/>
          </p:cNvPicPr>
          <p:nvPr/>
        </p:nvPicPr>
        <p:blipFill>
          <a:blip r:embed="rId3"/>
          <a:srcRect/>
          <a:stretch>
            <a:fillRect/>
          </a:stretch>
        </p:blipFill>
        <p:spPr bwMode="auto">
          <a:xfrm>
            <a:off x="5425440" y="2539323"/>
            <a:ext cx="3627120" cy="2432033"/>
          </a:xfrm>
          <a:prstGeom prst="rect">
            <a:avLst/>
          </a:prstGeom>
          <a:noFill/>
        </p:spPr>
      </p:pic>
      <p:pic>
        <p:nvPicPr>
          <p:cNvPr id="19460" name="Picture 4" descr="Imagem relacionada"/>
          <p:cNvPicPr>
            <a:picLocks noChangeAspect="1" noChangeArrowheads="1"/>
          </p:cNvPicPr>
          <p:nvPr/>
        </p:nvPicPr>
        <p:blipFill>
          <a:blip r:embed="rId4"/>
          <a:srcRect/>
          <a:stretch>
            <a:fillRect/>
          </a:stretch>
        </p:blipFill>
        <p:spPr bwMode="auto">
          <a:xfrm>
            <a:off x="7239000" y="634322"/>
            <a:ext cx="1905000" cy="1905001"/>
          </a:xfrm>
          <a:prstGeom prst="rect">
            <a:avLst/>
          </a:prstGeom>
          <a:noFill/>
        </p:spPr>
      </p:pic>
      <p:pic>
        <p:nvPicPr>
          <p:cNvPr id="19462" name="Picture 6" descr="Resultado de imagem para DESPESAS PUBLICAS"/>
          <p:cNvPicPr>
            <a:picLocks noChangeAspect="1" noChangeArrowheads="1"/>
          </p:cNvPicPr>
          <p:nvPr/>
        </p:nvPicPr>
        <p:blipFill>
          <a:blip r:embed="rId5"/>
          <a:srcRect/>
          <a:stretch>
            <a:fillRect/>
          </a:stretch>
        </p:blipFill>
        <p:spPr bwMode="auto">
          <a:xfrm rot="5831825">
            <a:off x="5704706" y="701056"/>
            <a:ext cx="1529477" cy="1972898"/>
          </a:xfrm>
          <a:prstGeom prst="rect">
            <a:avLst/>
          </a:prstGeom>
          <a:noFill/>
        </p:spPr>
      </p:pic>
    </p:spTree>
    <p:extLst>
      <p:ext uri="{BB962C8B-B14F-4D97-AF65-F5344CB8AC3E}">
        <p14:creationId xmlns:p14="http://schemas.microsoft.com/office/powerpoint/2010/main" val="2846000879"/>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55566" y="780486"/>
            <a:ext cx="1758687" cy="338554"/>
          </a:xfrm>
          <a:prstGeom prst="rect">
            <a:avLst/>
          </a:prstGeom>
          <a:noFill/>
        </p:spPr>
        <p:txBody>
          <a:bodyPr wrap="none" rtlCol="0">
            <a:spAutoFit/>
          </a:bodyPr>
          <a:lstStyle/>
          <a:p>
            <a:pPr>
              <a:defRPr/>
            </a:pPr>
            <a:r>
              <a:rPr lang="pt-BR" sz="1600" b="1" dirty="0" smtClean="0">
                <a:solidFill>
                  <a:schemeClr val="tx1">
                    <a:lumMod val="75000"/>
                    <a:lumOff val="25000"/>
                  </a:schemeClr>
                </a:solidFill>
              </a:rPr>
              <a:t>Falhas de Governo</a:t>
            </a:r>
            <a:endParaRPr lang="pt-BR" sz="1600" b="1" dirty="0">
              <a:solidFill>
                <a:schemeClr val="tx1">
                  <a:lumMod val="75000"/>
                  <a:lumOff val="25000"/>
                </a:schemeClr>
              </a:solidFill>
              <a:latin typeface="+mj-lt"/>
            </a:endParaRPr>
          </a:p>
        </p:txBody>
      </p:sp>
      <p:sp>
        <p:nvSpPr>
          <p:cNvPr id="3" name="Retângulo 2"/>
          <p:cNvSpPr/>
          <p:nvPr/>
        </p:nvSpPr>
        <p:spPr>
          <a:xfrm>
            <a:off x="55566" y="1086109"/>
            <a:ext cx="8966514" cy="1384995"/>
          </a:xfrm>
          <a:prstGeom prst="rect">
            <a:avLst/>
          </a:prstGeom>
        </p:spPr>
        <p:txBody>
          <a:bodyPr wrap="square">
            <a:spAutoFit/>
          </a:bodyPr>
          <a:lstStyle/>
          <a:p>
            <a:pPr algn="just"/>
            <a:r>
              <a:rPr lang="pt-BR" sz="1400" dirty="0" smtClean="0">
                <a:solidFill>
                  <a:schemeClr val="tx1">
                    <a:lumMod val="75000"/>
                    <a:lumOff val="25000"/>
                  </a:schemeClr>
                </a:solidFill>
              </a:rPr>
              <a:t>As decisões tomadas por um Governo resultam dos diversos interesses da sociedade representados pelos deputados e senadores, pelas organizações políticas, sociais e empresariais e por todo o conjunto da sociedade civil.</a:t>
            </a:r>
          </a:p>
          <a:p>
            <a:pPr algn="just"/>
            <a:r>
              <a:rPr lang="pt-BR" sz="1400" dirty="0" smtClean="0">
                <a:solidFill>
                  <a:schemeClr val="tx1">
                    <a:lumMod val="75000"/>
                    <a:lumOff val="25000"/>
                  </a:schemeClr>
                </a:solidFill>
              </a:rPr>
              <a:t> </a:t>
            </a:r>
          </a:p>
          <a:p>
            <a:pPr algn="just"/>
            <a:r>
              <a:rPr lang="pt-BR" sz="1400" dirty="0" smtClean="0">
                <a:solidFill>
                  <a:schemeClr val="tx1">
                    <a:lumMod val="75000"/>
                    <a:lumOff val="25000"/>
                  </a:schemeClr>
                </a:solidFill>
              </a:rPr>
              <a:t>Esses atores dispõem, de fato, de informações limitadas sobre as melhores políticas, considerando o efeito de sua aplicação no curto e médio prazo, e, no contexto do ordenamento jurídico e nos desdobramentos conjunturais do ambiente interno e externo, condicionam as decisões que visam o desenvolvimento social e econômico.</a:t>
            </a:r>
            <a:endParaRPr lang="pt-BR" sz="1400" b="1" dirty="0" smtClean="0">
              <a:solidFill>
                <a:schemeClr val="tx1">
                  <a:lumMod val="75000"/>
                  <a:lumOff val="25000"/>
                </a:schemeClr>
              </a:solidFill>
            </a:endParaRPr>
          </a:p>
        </p:txBody>
      </p:sp>
      <p:sp>
        <p:nvSpPr>
          <p:cNvPr id="6" name="Retângulo 5"/>
          <p:cNvSpPr/>
          <p:nvPr/>
        </p:nvSpPr>
        <p:spPr>
          <a:xfrm>
            <a:off x="55566" y="2556769"/>
            <a:ext cx="8966514" cy="2246769"/>
          </a:xfrm>
          <a:prstGeom prst="rect">
            <a:avLst/>
          </a:prstGeom>
        </p:spPr>
        <p:txBody>
          <a:bodyPr wrap="square">
            <a:spAutoFit/>
          </a:bodyPr>
          <a:lstStyle/>
          <a:p>
            <a:pPr algn="just"/>
            <a:r>
              <a:rPr lang="pt-BR" sz="1400" dirty="0" smtClean="0">
                <a:solidFill>
                  <a:schemeClr val="tx1">
                    <a:lumMod val="75000"/>
                    <a:lumOff val="25000"/>
                  </a:schemeClr>
                </a:solidFill>
              </a:rPr>
              <a:t>No entanto, o crescimento da participação do Governo na economia acabou por gerar as chamadas falhas de governo. O aumento dos gastos públicos acompanhado por má gestão dos recursos teve como resultado uma continuada perda de eficiência econômica.</a:t>
            </a:r>
          </a:p>
          <a:p>
            <a:pPr algn="just"/>
            <a:r>
              <a:rPr lang="pt-BR" sz="1400" dirty="0" smtClean="0">
                <a:solidFill>
                  <a:schemeClr val="tx1">
                    <a:lumMod val="75000"/>
                    <a:lumOff val="25000"/>
                  </a:schemeClr>
                </a:solidFill>
              </a:rPr>
              <a:t> </a:t>
            </a:r>
          </a:p>
          <a:p>
            <a:pPr algn="just"/>
            <a:r>
              <a:rPr lang="pt-BR" sz="1400" dirty="0" smtClean="0">
                <a:solidFill>
                  <a:schemeClr val="tx1">
                    <a:lumMod val="75000"/>
                    <a:lumOff val="25000"/>
                  </a:schemeClr>
                </a:solidFill>
              </a:rPr>
              <a:t>Em uma sociedade excessivamente regulamentada, em que os princípios de mercado não são exatamente aplicados, e grupos de interesse controlam partes do sistema público ou de setores produtivos de forma cartelizada, verifica-se uma elevação de custos privados e sociais. </a:t>
            </a:r>
          </a:p>
          <a:p>
            <a:pPr algn="just"/>
            <a:endParaRPr lang="pt-BR" sz="1400" dirty="0" smtClean="0">
              <a:solidFill>
                <a:schemeClr val="tx1">
                  <a:lumMod val="75000"/>
                  <a:lumOff val="25000"/>
                </a:schemeClr>
              </a:solidFill>
            </a:endParaRPr>
          </a:p>
          <a:p>
            <a:pPr algn="just"/>
            <a:r>
              <a:rPr lang="pt-BR" sz="1400" dirty="0" smtClean="0">
                <a:solidFill>
                  <a:schemeClr val="tx1">
                    <a:lumMod val="75000"/>
                    <a:lumOff val="25000"/>
                  </a:schemeClr>
                </a:solidFill>
              </a:rPr>
              <a:t>Essa elevação de custos compromete a eficiência da economia como um todo, fazendo com que o produto efetivo fique abaixo do produto potencial.</a:t>
            </a:r>
            <a:endParaRPr lang="pt-BR" sz="1400" b="1" dirty="0" smtClean="0">
              <a:solidFill>
                <a:schemeClr val="tx1">
                  <a:lumMod val="75000"/>
                  <a:lumOff val="25000"/>
                </a:schemeClr>
              </a:solidFill>
            </a:endParaRPr>
          </a:p>
        </p:txBody>
      </p:sp>
      <p:sp>
        <p:nvSpPr>
          <p:cNvPr id="9" name="CaixaDeTexto 8"/>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
        <p:nvSpPr>
          <p:cNvPr id="11" name="Retângulo 10"/>
          <p:cNvSpPr/>
          <p:nvPr/>
        </p:nvSpPr>
        <p:spPr>
          <a:xfrm>
            <a:off x="25894" y="401083"/>
            <a:ext cx="5783956" cy="307777"/>
          </a:xfrm>
          <a:prstGeom prst="rect">
            <a:avLst/>
          </a:prstGeom>
        </p:spPr>
        <p:txBody>
          <a:bodyPr wrap="none">
            <a:spAutoFit/>
          </a:bodyPr>
          <a:lstStyle/>
          <a:p>
            <a:r>
              <a:rPr lang="pt-BR" sz="1400" b="1" dirty="0" smtClean="0">
                <a:solidFill>
                  <a:schemeClr val="bg1"/>
                </a:solidFill>
              </a:rPr>
              <a:t>ORGANIZAÇÃO DAS FINANÇAS PÚBLICAS, PERSPECTIVAS E AÇÃO GOVERNO </a:t>
            </a:r>
            <a:endParaRPr lang="pt-BR" sz="1400" dirty="0" smtClean="0">
              <a:solidFill>
                <a:schemeClr val="bg1"/>
              </a:solidFill>
            </a:endParaRPr>
          </a:p>
        </p:txBody>
      </p:sp>
    </p:spTree>
    <p:extLst>
      <p:ext uri="{BB962C8B-B14F-4D97-AF65-F5344CB8AC3E}">
        <p14:creationId xmlns:p14="http://schemas.microsoft.com/office/powerpoint/2010/main" val="2846000879"/>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0806" y="1101349"/>
            <a:ext cx="8897934" cy="2893100"/>
          </a:xfrm>
          <a:prstGeom prst="rect">
            <a:avLst/>
          </a:prstGeom>
        </p:spPr>
        <p:txBody>
          <a:bodyPr wrap="square">
            <a:spAutoFit/>
          </a:bodyPr>
          <a:lstStyle/>
          <a:p>
            <a:pPr algn="just"/>
            <a:r>
              <a:rPr lang="pt-BR" sz="1400" dirty="0" smtClean="0">
                <a:solidFill>
                  <a:schemeClr val="tx1">
                    <a:lumMod val="75000"/>
                    <a:lumOff val="25000"/>
                  </a:schemeClr>
                </a:solidFill>
              </a:rPr>
              <a:t>A procura por lucros empreendida por pessoas e grupos é característica do comportamento de maximização dos retornos que geram benefícios sociais em uma estrutura de mercado competitiva. </a:t>
            </a:r>
          </a:p>
          <a:p>
            <a:pPr algn="just"/>
            <a:endParaRPr lang="pt-BR" sz="1400" dirty="0" smtClean="0">
              <a:solidFill>
                <a:schemeClr val="tx1">
                  <a:lumMod val="75000"/>
                  <a:lumOff val="25000"/>
                </a:schemeClr>
              </a:solidFill>
            </a:endParaRPr>
          </a:p>
          <a:p>
            <a:pPr algn="just"/>
            <a:r>
              <a:rPr lang="pt-BR" sz="1400" dirty="0" smtClean="0">
                <a:solidFill>
                  <a:schemeClr val="tx1">
                    <a:lumMod val="75000"/>
                    <a:lumOff val="25000"/>
                  </a:schemeClr>
                </a:solidFill>
              </a:rPr>
              <a:t>No entanto, em determinado contexto institucional, esse comportamento se converteria em simples transferência de “parte do excedente pessoal em proveito próprio”. Exemplo desse comportamento é o que resulta do protecionismo alfandegário ou da concessão, pelo Governo, de um monopólio. </a:t>
            </a:r>
          </a:p>
          <a:p>
            <a:pPr algn="just"/>
            <a:r>
              <a:rPr lang="pt-BR" sz="1400" dirty="0" smtClean="0">
                <a:solidFill>
                  <a:schemeClr val="tx1">
                    <a:lumMod val="75000"/>
                    <a:lumOff val="25000"/>
                  </a:schemeClr>
                </a:solidFill>
              </a:rPr>
              <a:t> </a:t>
            </a:r>
          </a:p>
          <a:p>
            <a:pPr algn="just"/>
            <a:r>
              <a:rPr lang="pt-BR" sz="1400" dirty="0" smtClean="0">
                <a:solidFill>
                  <a:schemeClr val="tx1">
                    <a:lumMod val="75000"/>
                    <a:lumOff val="25000"/>
                  </a:schemeClr>
                </a:solidFill>
              </a:rPr>
              <a:t>O resultado final desse comportamento, que ocorre em especial nas economias não maduras, é que os custos de crescimento são mais altos, disseminando uma série de custos de natureza não econômica e, como visto, funcionando como freio ao crescimento.</a:t>
            </a:r>
          </a:p>
          <a:p>
            <a:pPr algn="just"/>
            <a:endParaRPr lang="pt-BR" sz="1400" b="1" dirty="0" smtClean="0">
              <a:solidFill>
                <a:schemeClr val="tx1">
                  <a:lumMod val="75000"/>
                  <a:lumOff val="25000"/>
                </a:schemeClr>
              </a:solidFill>
            </a:endParaRPr>
          </a:p>
          <a:p>
            <a:pPr>
              <a:defRPr/>
            </a:pPr>
            <a:endParaRPr lang="pt-BR" sz="1400" b="1" dirty="0" smtClean="0">
              <a:solidFill>
                <a:schemeClr val="tx1">
                  <a:lumMod val="75000"/>
                  <a:lumOff val="25000"/>
                </a:schemeClr>
              </a:solidFill>
            </a:endParaRPr>
          </a:p>
          <a:p>
            <a:pPr marL="1198563" lvl="2" indent="-285750">
              <a:defRPr/>
            </a:pPr>
            <a:endParaRPr lang="pt-BR" sz="1400" b="1" dirty="0" smtClean="0">
              <a:solidFill>
                <a:schemeClr val="tx1">
                  <a:lumMod val="75000"/>
                  <a:lumOff val="25000"/>
                </a:schemeClr>
              </a:solidFill>
            </a:endParaRPr>
          </a:p>
        </p:txBody>
      </p:sp>
      <p:sp>
        <p:nvSpPr>
          <p:cNvPr id="6" name="CaixaDeTexto 5"/>
          <p:cNvSpPr txBox="1"/>
          <p:nvPr/>
        </p:nvSpPr>
        <p:spPr>
          <a:xfrm>
            <a:off x="55566" y="780486"/>
            <a:ext cx="1758687" cy="338554"/>
          </a:xfrm>
          <a:prstGeom prst="rect">
            <a:avLst/>
          </a:prstGeom>
          <a:noFill/>
        </p:spPr>
        <p:txBody>
          <a:bodyPr wrap="none" rtlCol="0">
            <a:spAutoFit/>
          </a:bodyPr>
          <a:lstStyle/>
          <a:p>
            <a:pPr>
              <a:defRPr/>
            </a:pPr>
            <a:r>
              <a:rPr lang="pt-BR" sz="1600" b="1" dirty="0" smtClean="0">
                <a:solidFill>
                  <a:schemeClr val="tx1">
                    <a:lumMod val="75000"/>
                    <a:lumOff val="25000"/>
                  </a:schemeClr>
                </a:solidFill>
              </a:rPr>
              <a:t>Falhas de Governo</a:t>
            </a:r>
            <a:endParaRPr lang="pt-BR" sz="1600" b="1" dirty="0">
              <a:solidFill>
                <a:schemeClr val="tx1">
                  <a:lumMod val="75000"/>
                  <a:lumOff val="25000"/>
                </a:schemeClr>
              </a:solidFill>
              <a:latin typeface="+mj-lt"/>
            </a:endParaRPr>
          </a:p>
        </p:txBody>
      </p:sp>
      <p:sp>
        <p:nvSpPr>
          <p:cNvPr id="9" name="CaixaDeTexto 8"/>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
        <p:nvSpPr>
          <p:cNvPr id="11" name="Retângulo 10"/>
          <p:cNvSpPr/>
          <p:nvPr/>
        </p:nvSpPr>
        <p:spPr>
          <a:xfrm>
            <a:off x="25894" y="401083"/>
            <a:ext cx="5783956" cy="307777"/>
          </a:xfrm>
          <a:prstGeom prst="rect">
            <a:avLst/>
          </a:prstGeom>
        </p:spPr>
        <p:txBody>
          <a:bodyPr wrap="none">
            <a:spAutoFit/>
          </a:bodyPr>
          <a:lstStyle/>
          <a:p>
            <a:r>
              <a:rPr lang="pt-BR" sz="1400" b="1" dirty="0" smtClean="0">
                <a:solidFill>
                  <a:schemeClr val="bg1"/>
                </a:solidFill>
              </a:rPr>
              <a:t>ORGANIZAÇÃO DAS FINANÇAS PÚBLICAS, PERSPECTIVAS E AÇÃO GOVERNO </a:t>
            </a:r>
            <a:endParaRPr lang="pt-BR" sz="1400" dirty="0" smtClean="0">
              <a:solidFill>
                <a:schemeClr val="bg1"/>
              </a:solidFill>
            </a:endParaRPr>
          </a:p>
        </p:txBody>
      </p:sp>
      <p:pic>
        <p:nvPicPr>
          <p:cNvPr id="11266" name="Picture 2" descr="Resultado de imagem para FALHAS DO GOVERNO"/>
          <p:cNvPicPr>
            <a:picLocks noChangeAspect="1" noChangeArrowheads="1"/>
          </p:cNvPicPr>
          <p:nvPr/>
        </p:nvPicPr>
        <p:blipFill>
          <a:blip r:embed="rId3"/>
          <a:srcRect/>
          <a:stretch>
            <a:fillRect/>
          </a:stretch>
        </p:blipFill>
        <p:spPr bwMode="auto">
          <a:xfrm>
            <a:off x="6781800" y="3225028"/>
            <a:ext cx="2225040" cy="1713613"/>
          </a:xfrm>
          <a:prstGeom prst="rect">
            <a:avLst/>
          </a:prstGeom>
          <a:noFill/>
        </p:spPr>
      </p:pic>
      <p:pic>
        <p:nvPicPr>
          <p:cNvPr id="11268" name="Picture 4" descr="Resultado de imagem para FALHAS DO GOVERNO"/>
          <p:cNvPicPr>
            <a:picLocks noChangeAspect="1" noChangeArrowheads="1"/>
          </p:cNvPicPr>
          <p:nvPr/>
        </p:nvPicPr>
        <p:blipFill>
          <a:blip r:embed="rId4"/>
          <a:srcRect/>
          <a:stretch>
            <a:fillRect/>
          </a:stretch>
        </p:blipFill>
        <p:spPr bwMode="auto">
          <a:xfrm>
            <a:off x="3413760" y="3247888"/>
            <a:ext cx="3267651" cy="1684192"/>
          </a:xfrm>
          <a:prstGeom prst="rect">
            <a:avLst/>
          </a:prstGeom>
          <a:noFill/>
        </p:spPr>
      </p:pic>
      <p:pic>
        <p:nvPicPr>
          <p:cNvPr id="11270" name="Picture 6" descr="Resultado de imagem para FALHAS DO GOVERNO"/>
          <p:cNvPicPr>
            <a:picLocks noChangeAspect="1" noChangeArrowheads="1"/>
          </p:cNvPicPr>
          <p:nvPr/>
        </p:nvPicPr>
        <p:blipFill>
          <a:blip r:embed="rId5"/>
          <a:srcRect/>
          <a:stretch>
            <a:fillRect/>
          </a:stretch>
        </p:blipFill>
        <p:spPr bwMode="auto">
          <a:xfrm>
            <a:off x="128385" y="3417463"/>
            <a:ext cx="3026295" cy="1438417"/>
          </a:xfrm>
          <a:prstGeom prst="rect">
            <a:avLst/>
          </a:prstGeom>
          <a:noFill/>
        </p:spPr>
      </p:pic>
    </p:spTree>
    <p:extLst>
      <p:ext uri="{BB962C8B-B14F-4D97-AF65-F5344CB8AC3E}">
        <p14:creationId xmlns:p14="http://schemas.microsoft.com/office/powerpoint/2010/main" val="2846000879"/>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9846" y="772866"/>
            <a:ext cx="2905539" cy="338554"/>
          </a:xfrm>
          <a:prstGeom prst="rect">
            <a:avLst/>
          </a:prstGeom>
          <a:noFill/>
        </p:spPr>
        <p:txBody>
          <a:bodyPr wrap="none" rtlCol="0">
            <a:spAutoFit/>
          </a:bodyPr>
          <a:lstStyle/>
          <a:p>
            <a:pPr>
              <a:defRPr/>
            </a:pPr>
            <a:r>
              <a:rPr lang="pt-BR" sz="1600" b="1" dirty="0" smtClean="0">
                <a:solidFill>
                  <a:schemeClr val="tx1">
                    <a:lumMod val="75000"/>
                    <a:lumOff val="25000"/>
                  </a:schemeClr>
                </a:solidFill>
              </a:rPr>
              <a:t>A Lei de Responsabilidade Fiscal</a:t>
            </a:r>
            <a:endParaRPr lang="pt-BR" sz="1600" b="1" dirty="0">
              <a:solidFill>
                <a:schemeClr val="tx1">
                  <a:lumMod val="75000"/>
                  <a:lumOff val="25000"/>
                </a:schemeClr>
              </a:solidFill>
              <a:latin typeface="+mj-lt"/>
            </a:endParaRPr>
          </a:p>
        </p:txBody>
      </p:sp>
      <p:sp>
        <p:nvSpPr>
          <p:cNvPr id="3" name="Retângulo 2"/>
          <p:cNvSpPr/>
          <p:nvPr/>
        </p:nvSpPr>
        <p:spPr>
          <a:xfrm>
            <a:off x="114300" y="1040389"/>
            <a:ext cx="8930640" cy="2246769"/>
          </a:xfrm>
          <a:prstGeom prst="rect">
            <a:avLst/>
          </a:prstGeom>
        </p:spPr>
        <p:txBody>
          <a:bodyPr wrap="square">
            <a:spAutoFit/>
          </a:bodyPr>
          <a:lstStyle/>
          <a:p>
            <a:pPr algn="just"/>
            <a:r>
              <a:rPr lang="pt-BR" sz="1400" dirty="0" smtClean="0">
                <a:solidFill>
                  <a:schemeClr val="tx1">
                    <a:lumMod val="75000"/>
                    <a:lumOff val="25000"/>
                  </a:schemeClr>
                </a:solidFill>
              </a:rPr>
              <a:t>A Lei de Responsabilidade Fiscal deve ser entendida como parte de um longo processo de construção do Estado brasileiro no sentido de prover uma gestão dos recursos públicos planejada e transparente.</a:t>
            </a:r>
          </a:p>
          <a:p>
            <a:pPr algn="just"/>
            <a:r>
              <a:rPr lang="pt-BR" sz="1400" dirty="0" smtClean="0">
                <a:solidFill>
                  <a:schemeClr val="tx1">
                    <a:lumMod val="75000"/>
                    <a:lumOff val="25000"/>
                  </a:schemeClr>
                </a:solidFill>
              </a:rPr>
              <a:t> </a:t>
            </a:r>
          </a:p>
          <a:p>
            <a:pPr algn="just"/>
            <a:r>
              <a:rPr lang="pt-BR" sz="1400" dirty="0" smtClean="0">
                <a:solidFill>
                  <a:schemeClr val="tx1">
                    <a:lumMod val="75000"/>
                    <a:lumOff val="25000"/>
                  </a:schemeClr>
                </a:solidFill>
              </a:rPr>
              <a:t>O artigo 1 da Lei Complementar nº 101, de 4 de maio de 2000, define como seu escopo estabelecer “normas de finanças públicas voltadas para a responsabilidade na gestão fiscal”, especificando, em seu §1º: A responsabilidade na gestão fiscal pressupõe a ação planejada e transparente, em que se previnem riscos e corrigem desvios capazes de afetar o equilíbrio das contas públicas, mediante o cumprimento de metas de resultados entre receitas e despesas e a obediência a limites e condições no que tange a renúncia de receita, geração de despesas com pessoal, da seguridade social e outras, dívidas consolidada e mobiliária, operações de crédito, inclusive por antecipação de receita, concessão de garantia e inscrição em Restos a Pagar.</a:t>
            </a:r>
            <a:endParaRPr lang="pt-BR" sz="1400" b="1" dirty="0" smtClean="0">
              <a:solidFill>
                <a:schemeClr val="tx1">
                  <a:lumMod val="75000"/>
                  <a:lumOff val="25000"/>
                </a:schemeClr>
              </a:solidFill>
            </a:endParaRPr>
          </a:p>
        </p:txBody>
      </p:sp>
      <p:sp>
        <p:nvSpPr>
          <p:cNvPr id="6" name="Retângulo 5"/>
          <p:cNvSpPr/>
          <p:nvPr/>
        </p:nvSpPr>
        <p:spPr>
          <a:xfrm>
            <a:off x="114300" y="3433069"/>
            <a:ext cx="8930640" cy="1600438"/>
          </a:xfrm>
          <a:prstGeom prst="rect">
            <a:avLst/>
          </a:prstGeom>
        </p:spPr>
        <p:txBody>
          <a:bodyPr wrap="square">
            <a:spAutoFit/>
          </a:bodyPr>
          <a:lstStyle/>
          <a:p>
            <a:pPr algn="just"/>
            <a:r>
              <a:rPr lang="pt-BR" sz="1400" dirty="0" smtClean="0">
                <a:solidFill>
                  <a:schemeClr val="tx1">
                    <a:lumMod val="75000"/>
                    <a:lumOff val="25000"/>
                  </a:schemeClr>
                </a:solidFill>
              </a:rPr>
              <a:t>A LRF busca, além disso, a participação da sociedade em todo o processo de planejamento obtido através dos seguintes mecanismos de receitas e despesas e criando mecanismos específicos para seu controle:</a:t>
            </a:r>
          </a:p>
          <a:p>
            <a:pPr marL="342900" lvl="0" indent="-342900" algn="just">
              <a:buAutoNum type="alphaLcParenR"/>
            </a:pPr>
            <a:r>
              <a:rPr lang="pt-BR" sz="1400" dirty="0" smtClean="0">
                <a:solidFill>
                  <a:schemeClr val="tx1">
                    <a:lumMod val="75000"/>
                    <a:lumOff val="25000"/>
                  </a:schemeClr>
                </a:solidFill>
              </a:rPr>
              <a:t>A participação popular na discussão e elaboração dos planos e orçamentos;</a:t>
            </a:r>
          </a:p>
          <a:p>
            <a:pPr marL="342900" lvl="0" indent="-342900" algn="just">
              <a:buAutoNum type="alphaLcParenR"/>
            </a:pPr>
            <a:r>
              <a:rPr lang="pt-BR" sz="1400" dirty="0" smtClean="0">
                <a:solidFill>
                  <a:schemeClr val="tx1">
                    <a:lumMod val="75000"/>
                    <a:lumOff val="25000"/>
                  </a:schemeClr>
                </a:solidFill>
              </a:rPr>
              <a:t>A disponibilidade das contas dos administradores, durante todo o exercício, para consulta e apreciação pelos cidadãos e instituições da sociedade;</a:t>
            </a:r>
          </a:p>
          <a:p>
            <a:pPr marL="342900" lvl="0" indent="-342900" algn="just">
              <a:buAutoNum type="alphaLcParenR"/>
            </a:pPr>
            <a:r>
              <a:rPr lang="pt-BR" sz="1400" dirty="0" smtClean="0">
                <a:solidFill>
                  <a:schemeClr val="tx1">
                    <a:lumMod val="75000"/>
                    <a:lumOff val="25000"/>
                  </a:schemeClr>
                </a:solidFill>
              </a:rPr>
              <a:t>A emissão de relatórios periódicos de gestão fiscal e de execução orçamentária, igualmente de acesso público e ampla divulgação.</a:t>
            </a:r>
            <a:endParaRPr lang="pt-BR" sz="1400" b="1" dirty="0" smtClean="0">
              <a:solidFill>
                <a:schemeClr val="tx1">
                  <a:lumMod val="75000"/>
                  <a:lumOff val="25000"/>
                </a:schemeClr>
              </a:solidFill>
            </a:endParaRPr>
          </a:p>
        </p:txBody>
      </p:sp>
      <p:sp>
        <p:nvSpPr>
          <p:cNvPr id="9" name="CaixaDeTexto 8"/>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
        <p:nvSpPr>
          <p:cNvPr id="11" name="Retângulo 10"/>
          <p:cNvSpPr/>
          <p:nvPr/>
        </p:nvSpPr>
        <p:spPr>
          <a:xfrm>
            <a:off x="25894" y="401083"/>
            <a:ext cx="5783956" cy="307777"/>
          </a:xfrm>
          <a:prstGeom prst="rect">
            <a:avLst/>
          </a:prstGeom>
        </p:spPr>
        <p:txBody>
          <a:bodyPr wrap="none">
            <a:spAutoFit/>
          </a:bodyPr>
          <a:lstStyle/>
          <a:p>
            <a:r>
              <a:rPr lang="pt-BR" sz="1400" b="1" dirty="0" smtClean="0">
                <a:solidFill>
                  <a:schemeClr val="bg1"/>
                </a:solidFill>
              </a:rPr>
              <a:t>ORGANIZAÇÃO DAS FINANÇAS PÚBLICAS, PERSPECTIVAS E AÇÃO GOVERNO </a:t>
            </a:r>
            <a:endParaRPr lang="pt-BR" sz="1400" dirty="0" smtClean="0">
              <a:solidFill>
                <a:schemeClr val="bg1"/>
              </a:solidFill>
            </a:endParaRPr>
          </a:p>
        </p:txBody>
      </p:sp>
    </p:spTree>
    <p:extLst>
      <p:ext uri="{BB962C8B-B14F-4D97-AF65-F5344CB8AC3E}">
        <p14:creationId xmlns:p14="http://schemas.microsoft.com/office/powerpoint/2010/main" val="2846000879"/>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147006" y="2739926"/>
            <a:ext cx="2922851" cy="338554"/>
          </a:xfrm>
          <a:prstGeom prst="rect">
            <a:avLst/>
          </a:prstGeom>
          <a:noFill/>
        </p:spPr>
        <p:txBody>
          <a:bodyPr wrap="none" rtlCol="0">
            <a:spAutoFit/>
          </a:bodyPr>
          <a:lstStyle/>
          <a:p>
            <a:pPr>
              <a:defRPr/>
            </a:pPr>
            <a:r>
              <a:rPr lang="pt-BR" sz="1600" b="1" dirty="0" smtClean="0">
                <a:solidFill>
                  <a:schemeClr val="tx1">
                    <a:lumMod val="75000"/>
                    <a:lumOff val="25000"/>
                  </a:schemeClr>
                </a:solidFill>
              </a:rPr>
              <a:t>A Parceria Público-Privada (PPP)</a:t>
            </a:r>
            <a:endParaRPr lang="pt-BR" sz="1600" b="1" dirty="0">
              <a:solidFill>
                <a:schemeClr val="tx1">
                  <a:lumMod val="75000"/>
                  <a:lumOff val="25000"/>
                </a:schemeClr>
              </a:solidFill>
              <a:latin typeface="+mj-lt"/>
            </a:endParaRPr>
          </a:p>
        </p:txBody>
      </p:sp>
      <p:sp>
        <p:nvSpPr>
          <p:cNvPr id="3" name="Retângulo 2"/>
          <p:cNvSpPr/>
          <p:nvPr/>
        </p:nvSpPr>
        <p:spPr>
          <a:xfrm>
            <a:off x="60960" y="3116580"/>
            <a:ext cx="9029700" cy="1815882"/>
          </a:xfrm>
          <a:prstGeom prst="rect">
            <a:avLst/>
          </a:prstGeom>
        </p:spPr>
        <p:txBody>
          <a:bodyPr wrap="square">
            <a:spAutoFit/>
          </a:bodyPr>
          <a:lstStyle/>
          <a:p>
            <a:pPr algn="just"/>
            <a:r>
              <a:rPr lang="pt-BR" sz="1400" dirty="0" smtClean="0">
                <a:solidFill>
                  <a:schemeClr val="tx1">
                    <a:lumMod val="75000"/>
                    <a:lumOff val="25000"/>
                  </a:schemeClr>
                </a:solidFill>
              </a:rPr>
              <a:t>Para manter uma capacidade de investimento condizente com as necessidades de crescimento e modernização sem forte pressão sobre as finanças estatais, instituiu-se o que veio a se chamar Parceria Público-Privada. A PPP foi adotada por vários países, embora não de modo uniforme, cada país desenvolveu seu próprio modelo.</a:t>
            </a:r>
          </a:p>
          <a:p>
            <a:pPr algn="just"/>
            <a:r>
              <a:rPr lang="pt-BR" sz="1400" dirty="0" smtClean="0">
                <a:solidFill>
                  <a:schemeClr val="tx1">
                    <a:lumMod val="75000"/>
                    <a:lumOff val="25000"/>
                  </a:schemeClr>
                </a:solidFill>
              </a:rPr>
              <a:t> </a:t>
            </a:r>
          </a:p>
          <a:p>
            <a:pPr algn="just"/>
            <a:r>
              <a:rPr lang="pt-BR" sz="1400" dirty="0" smtClean="0">
                <a:solidFill>
                  <a:schemeClr val="tx1">
                    <a:lumMod val="75000"/>
                    <a:lumOff val="25000"/>
                  </a:schemeClr>
                </a:solidFill>
              </a:rPr>
              <a:t>A experiência com as PPP tem resultado em ganhos efetivos com a aceleração de investimentos que poderiam, a depender do Estado, demorar na sua implementação, no regime de concessões comuns. Além disso, permite a transferência dos riscos de construção e operação para o setor privado, melhorando o sistema de contratação, via concorrência, e maximizando os benefícios financeiros para o Estado via compartilhamento dos riscos e custos.</a:t>
            </a:r>
            <a:endParaRPr lang="pt-BR" sz="1400" b="1" dirty="0" smtClean="0">
              <a:solidFill>
                <a:schemeClr val="tx1">
                  <a:lumMod val="75000"/>
                  <a:lumOff val="25000"/>
                </a:schemeClr>
              </a:solidFill>
            </a:endParaRPr>
          </a:p>
        </p:txBody>
      </p:sp>
      <p:sp>
        <p:nvSpPr>
          <p:cNvPr id="6" name="CaixaDeTexto 5"/>
          <p:cNvSpPr txBox="1"/>
          <p:nvPr/>
        </p:nvSpPr>
        <p:spPr>
          <a:xfrm>
            <a:off x="139386" y="766346"/>
            <a:ext cx="2638736" cy="338554"/>
          </a:xfrm>
          <a:prstGeom prst="rect">
            <a:avLst/>
          </a:prstGeom>
          <a:noFill/>
        </p:spPr>
        <p:txBody>
          <a:bodyPr wrap="none" rtlCol="0">
            <a:spAutoFit/>
          </a:bodyPr>
          <a:lstStyle/>
          <a:p>
            <a:pPr>
              <a:defRPr/>
            </a:pPr>
            <a:r>
              <a:rPr lang="pt-BR" sz="1600" b="1" dirty="0" smtClean="0">
                <a:solidFill>
                  <a:schemeClr val="tx1">
                    <a:lumMod val="75000"/>
                    <a:lumOff val="25000"/>
                  </a:schemeClr>
                </a:solidFill>
              </a:rPr>
              <a:t>O Papel Regulador do Estado</a:t>
            </a:r>
            <a:endParaRPr lang="pt-BR" sz="1600" b="1" dirty="0">
              <a:solidFill>
                <a:schemeClr val="tx1">
                  <a:lumMod val="75000"/>
                  <a:lumOff val="25000"/>
                </a:schemeClr>
              </a:solidFill>
              <a:latin typeface="+mj-lt"/>
            </a:endParaRPr>
          </a:p>
        </p:txBody>
      </p:sp>
      <p:sp>
        <p:nvSpPr>
          <p:cNvPr id="9" name="Retângulo 8"/>
          <p:cNvSpPr/>
          <p:nvPr/>
        </p:nvSpPr>
        <p:spPr>
          <a:xfrm>
            <a:off x="60960" y="1104900"/>
            <a:ext cx="9029700" cy="1600438"/>
          </a:xfrm>
          <a:prstGeom prst="rect">
            <a:avLst/>
          </a:prstGeom>
        </p:spPr>
        <p:txBody>
          <a:bodyPr wrap="square">
            <a:spAutoFit/>
          </a:bodyPr>
          <a:lstStyle/>
          <a:p>
            <a:pPr algn="just"/>
            <a:r>
              <a:rPr lang="pt-BR" sz="1400" dirty="0" smtClean="0">
                <a:solidFill>
                  <a:schemeClr val="tx1">
                    <a:lumMod val="75000"/>
                    <a:lumOff val="25000"/>
                  </a:schemeClr>
                </a:solidFill>
              </a:rPr>
              <a:t>A discussão sobre o tamanho do Estado e o grau de intervenção na economia tem, na atualidade, por força de avanço econômico e social verificado, diminuído sensivelmente o papel do Estado produtor. Isso impõe e ressalta a importância do Estado regulador, pois algumas atividades, independentemente de quem as executa, tem uma natureza pública, decorrente de sua essencialidade. Cabe ao governo, então, retirando-se do envolvimento com a operação, cuidar para uma efetiva prestação dos serviços. No Brasil, isso está vinculado e condicionado ao contrato de concessão, um instrumento complexo que busca dois objetivos: a garantia do bem estar do consumidor e a garantia de um retorno atrativo para o investidor.</a:t>
            </a:r>
            <a:endParaRPr lang="pt-BR" sz="1400" b="1" dirty="0" smtClean="0">
              <a:solidFill>
                <a:schemeClr val="tx1">
                  <a:lumMod val="75000"/>
                  <a:lumOff val="25000"/>
                </a:schemeClr>
              </a:solidFill>
            </a:endParaRPr>
          </a:p>
        </p:txBody>
      </p:sp>
      <p:sp>
        <p:nvSpPr>
          <p:cNvPr id="11" name="CaixaDeTexto 10"/>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
        <p:nvSpPr>
          <p:cNvPr id="12" name="Retângulo 11"/>
          <p:cNvSpPr/>
          <p:nvPr/>
        </p:nvSpPr>
        <p:spPr>
          <a:xfrm>
            <a:off x="25894" y="401083"/>
            <a:ext cx="5783956" cy="307777"/>
          </a:xfrm>
          <a:prstGeom prst="rect">
            <a:avLst/>
          </a:prstGeom>
        </p:spPr>
        <p:txBody>
          <a:bodyPr wrap="none">
            <a:spAutoFit/>
          </a:bodyPr>
          <a:lstStyle/>
          <a:p>
            <a:r>
              <a:rPr lang="pt-BR" sz="1400" b="1" dirty="0" smtClean="0">
                <a:solidFill>
                  <a:schemeClr val="bg1"/>
                </a:solidFill>
              </a:rPr>
              <a:t>ORGANIZAÇÃO DAS FINANÇAS PÚBLICAS, PERSPECTIVAS E AÇÃO GOVERNO </a:t>
            </a:r>
            <a:endParaRPr lang="pt-BR" sz="1400" dirty="0" smtClean="0">
              <a:solidFill>
                <a:schemeClr val="bg1"/>
              </a:solidFill>
            </a:endParaRPr>
          </a:p>
        </p:txBody>
      </p:sp>
    </p:spTree>
    <p:extLst>
      <p:ext uri="{BB962C8B-B14F-4D97-AF65-F5344CB8AC3E}">
        <p14:creationId xmlns:p14="http://schemas.microsoft.com/office/powerpoint/2010/main" val="2846000879"/>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p:cNvSpPr/>
          <p:nvPr/>
        </p:nvSpPr>
        <p:spPr>
          <a:xfrm>
            <a:off x="627112" y="1545637"/>
            <a:ext cx="3537012" cy="323165"/>
          </a:xfrm>
          <a:prstGeom prst="rect">
            <a:avLst/>
          </a:prstGeom>
        </p:spPr>
        <p:txBody>
          <a:bodyPr wrap="square">
            <a:spAutoFit/>
          </a:bodyPr>
          <a:lstStyle/>
          <a:p>
            <a:pPr>
              <a:spcBef>
                <a:spcPct val="20000"/>
              </a:spcBef>
              <a:buClr>
                <a:srgbClr val="2B4475"/>
              </a:buClr>
              <a:defRPr/>
            </a:pPr>
            <a:r>
              <a:rPr lang="pt-BR" sz="1500" b="1" kern="0" dirty="0">
                <a:solidFill>
                  <a:srgbClr val="2B4475"/>
                </a:solidFill>
                <a:effectLst>
                  <a:outerShdw blurRad="38100" dist="38100" dir="2700000" algn="tl">
                    <a:srgbClr val="000000">
                      <a:alpha val="43137"/>
                    </a:srgbClr>
                  </a:outerShdw>
                </a:effectLst>
                <a:cs typeface="Arial" pitchFamily="34" charset="0"/>
              </a:rPr>
              <a:t>Prof. Adm. </a:t>
            </a:r>
            <a:r>
              <a:rPr lang="pt-BR" sz="1500" b="1" i="1" kern="0" dirty="0">
                <a:solidFill>
                  <a:srgbClr val="2B4475"/>
                </a:solidFill>
                <a:effectLst>
                  <a:outerShdw blurRad="38100" dist="38100" dir="2700000" algn="tl">
                    <a:srgbClr val="000000">
                      <a:alpha val="43137"/>
                    </a:srgbClr>
                  </a:outerShdw>
                </a:effectLst>
                <a:cs typeface="Arial" pitchFamily="34" charset="0"/>
              </a:rPr>
              <a:t>Msc</a:t>
            </a:r>
            <a:r>
              <a:rPr lang="pt-BR" sz="1500" b="1" kern="0" dirty="0">
                <a:solidFill>
                  <a:srgbClr val="2B4475"/>
                </a:solidFill>
                <a:effectLst>
                  <a:outerShdw blurRad="38100" dist="38100" dir="2700000" algn="tl">
                    <a:srgbClr val="000000">
                      <a:alpha val="43137"/>
                    </a:srgbClr>
                  </a:outerShdw>
                </a:effectLst>
                <a:cs typeface="Arial" pitchFamily="34" charset="0"/>
              </a:rPr>
              <a:t>. Luiz Cláudio Brites Lobato</a:t>
            </a:r>
          </a:p>
        </p:txBody>
      </p:sp>
      <p:sp>
        <p:nvSpPr>
          <p:cNvPr id="10" name="Retângulo 9"/>
          <p:cNvSpPr/>
          <p:nvPr/>
        </p:nvSpPr>
        <p:spPr>
          <a:xfrm>
            <a:off x="5277434" y="61317"/>
            <a:ext cx="3786742" cy="1323439"/>
          </a:xfrm>
          <a:prstGeom prst="rect">
            <a:avLst/>
          </a:prstGeom>
        </p:spPr>
        <p:txBody>
          <a:bodyPr wrap="none">
            <a:spAutoFit/>
          </a:bodyPr>
          <a:lstStyle/>
          <a:p>
            <a:pPr>
              <a:defRPr/>
            </a:pPr>
            <a:r>
              <a:rPr lang="pt-BR" sz="8000" b="1" dirty="0" smtClean="0">
                <a:solidFill>
                  <a:srgbClr val="C00000"/>
                </a:solidFill>
                <a:effectLst>
                  <a:outerShdw blurRad="38100" dist="38100" dir="2700000" algn="tl">
                    <a:srgbClr val="000000">
                      <a:alpha val="43137"/>
                    </a:srgbClr>
                  </a:outerShdw>
                </a:effectLst>
              </a:rPr>
              <a:t>AULA 04</a:t>
            </a:r>
            <a:endParaRPr lang="pt-BR" sz="8000" dirty="0">
              <a:solidFill>
                <a:srgbClr val="C00000"/>
              </a:solidFill>
            </a:endParaRPr>
          </a:p>
        </p:txBody>
      </p:sp>
      <p:pic>
        <p:nvPicPr>
          <p:cNvPr id="15" name="Picture 2" descr="http://servicosweb.cnpq.br/wspessoa/servletrecuperafoto?tipo=1&amp;id=K4755251Z8"/>
          <p:cNvPicPr>
            <a:picLocks noChangeAspect="1" noChangeArrowheads="1"/>
          </p:cNvPicPr>
          <p:nvPr/>
        </p:nvPicPr>
        <p:blipFill>
          <a:blip r:embed="rId2" cstate="print"/>
          <a:srcRect/>
          <a:stretch>
            <a:fillRect/>
          </a:stretch>
        </p:blipFill>
        <p:spPr bwMode="auto">
          <a:xfrm>
            <a:off x="72646" y="1417238"/>
            <a:ext cx="538022" cy="391997"/>
          </a:xfrm>
          <a:prstGeom prst="rect">
            <a:avLst/>
          </a:prstGeom>
          <a:noFill/>
          <a:ln w="9525">
            <a:noFill/>
            <a:miter lim="800000"/>
            <a:headEnd/>
            <a:tailEnd/>
          </a:ln>
        </p:spPr>
      </p:pic>
      <p:pic>
        <p:nvPicPr>
          <p:cNvPr id="12" name="Picture 2"/>
          <p:cNvPicPr>
            <a:picLocks noChangeAspect="1" noChangeArrowheads="1"/>
          </p:cNvPicPr>
          <p:nvPr/>
        </p:nvPicPr>
        <p:blipFill>
          <a:blip r:embed="rId3" cstate="print"/>
          <a:srcRect/>
          <a:stretch>
            <a:fillRect/>
          </a:stretch>
        </p:blipFill>
        <p:spPr bwMode="auto">
          <a:xfrm>
            <a:off x="8005864" y="3601078"/>
            <a:ext cx="1058312" cy="751939"/>
          </a:xfrm>
          <a:prstGeom prst="rect">
            <a:avLst/>
          </a:prstGeom>
          <a:noFill/>
          <a:ln w="9525">
            <a:noFill/>
            <a:miter lim="800000"/>
            <a:headEnd/>
            <a:tailEnd/>
          </a:ln>
          <a:effectLst/>
        </p:spPr>
      </p:pic>
      <p:sp>
        <p:nvSpPr>
          <p:cNvPr id="9" name="CaixaDeTexto 8"/>
          <p:cNvSpPr txBox="1"/>
          <p:nvPr/>
        </p:nvSpPr>
        <p:spPr>
          <a:xfrm>
            <a:off x="184824" y="1877436"/>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tx2"/>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tx2"/>
              </a:solidFill>
              <a:effectLst>
                <a:outerShdw blurRad="38100" dist="38100" dir="2700000" algn="tl">
                  <a:srgbClr val="000000">
                    <a:alpha val="43137"/>
                  </a:srgbClr>
                </a:outerShdw>
              </a:effectLst>
              <a:latin typeface="Calibri"/>
              <a:ea typeface="+mn-ea"/>
              <a:cs typeface="Arial" pitchFamily="34" charset="0"/>
            </a:endParaRPr>
          </a:p>
        </p:txBody>
      </p:sp>
      <p:sp>
        <p:nvSpPr>
          <p:cNvPr id="14" name="CaixaDeTexto 13"/>
          <p:cNvSpPr txBox="1"/>
          <p:nvPr/>
        </p:nvSpPr>
        <p:spPr>
          <a:xfrm>
            <a:off x="4959118" y="2277546"/>
            <a:ext cx="4163426" cy="400110"/>
          </a:xfrm>
          <a:prstGeom prst="rect">
            <a:avLst/>
          </a:prstGeom>
          <a:noFill/>
        </p:spPr>
        <p:txBody>
          <a:bodyPr wrap="square" rtlCol="0">
            <a:spAutoFit/>
          </a:bodyPr>
          <a:lstStyle/>
          <a:p>
            <a:pPr marL="342900" indent="-342900" eaLnBrk="1" hangingPunct="1">
              <a:defRPr/>
            </a:pPr>
            <a:r>
              <a:rPr lang="pt-BR" sz="2000" b="1" dirty="0" smtClean="0">
                <a:solidFill>
                  <a:schemeClr val="tx2"/>
                </a:solidFill>
                <a:effectLst>
                  <a:outerShdw blurRad="38100" dist="38100" dir="2700000" algn="tl">
                    <a:srgbClr val="000000">
                      <a:alpha val="43137"/>
                    </a:srgbClr>
                  </a:outerShdw>
                </a:effectLst>
              </a:rPr>
              <a:t>AULA 2: A EMPRESA E OS MERCADOS</a:t>
            </a:r>
            <a:endParaRPr lang="pt-BR" sz="2000" b="1" dirty="0">
              <a:solidFill>
                <a:schemeClr val="tx2"/>
              </a:solidFill>
              <a:effectLst>
                <a:outerShdw blurRad="38100" dist="38100" dir="2700000" algn="tl">
                  <a:srgbClr val="000000">
                    <a:alpha val="43137"/>
                  </a:srgbClr>
                </a:outerShdw>
              </a:effectLst>
            </a:endParaRPr>
          </a:p>
        </p:txBody>
      </p:sp>
      <p:pic>
        <p:nvPicPr>
          <p:cNvPr id="2050" name="Picture 2" descr="Imagem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6330" y="2677657"/>
            <a:ext cx="2639131" cy="1690748"/>
          </a:xfrm>
          <a:prstGeom prst="rect">
            <a:avLst/>
          </a:prstGeom>
          <a:noFill/>
          <a:extLst>
            <a:ext uri="{909E8E84-426E-40DD-AFC4-6F175D3DCCD1}">
              <a14:hiddenFill xmlns:a14="http://schemas.microsoft.com/office/drawing/2010/main">
                <a:solidFill>
                  <a:srgbClr val="FFFFFF"/>
                </a:solidFill>
              </a14:hiddenFill>
            </a:ext>
          </a:extLst>
        </p:spPr>
      </p:pic>
      <p:pic>
        <p:nvPicPr>
          <p:cNvPr id="72708" name="Picture 4" descr="Imagem relacionada"/>
          <p:cNvPicPr>
            <a:picLocks noChangeAspect="1" noChangeArrowheads="1"/>
          </p:cNvPicPr>
          <p:nvPr/>
        </p:nvPicPr>
        <p:blipFill>
          <a:blip r:embed="rId5"/>
          <a:srcRect/>
          <a:stretch>
            <a:fillRect/>
          </a:stretch>
        </p:blipFill>
        <p:spPr bwMode="auto">
          <a:xfrm>
            <a:off x="33372" y="2195897"/>
            <a:ext cx="3437343" cy="2172508"/>
          </a:xfrm>
          <a:prstGeom prst="rect">
            <a:avLst/>
          </a:prstGeom>
          <a:noFill/>
        </p:spPr>
      </p:pic>
      <p:pic>
        <p:nvPicPr>
          <p:cNvPr id="72709" name="Picture 5"/>
          <p:cNvPicPr>
            <a:picLocks noChangeAspect="1" noChangeArrowheads="1"/>
          </p:cNvPicPr>
          <p:nvPr/>
        </p:nvPicPr>
        <p:blipFill>
          <a:blip r:embed="rId6"/>
          <a:srcRect/>
          <a:stretch>
            <a:fillRect/>
          </a:stretch>
        </p:blipFill>
        <p:spPr bwMode="auto">
          <a:xfrm>
            <a:off x="2744069" y="2362757"/>
            <a:ext cx="2253125" cy="1990260"/>
          </a:xfrm>
          <a:prstGeom prst="rect">
            <a:avLst/>
          </a:prstGeom>
          <a:noFill/>
          <a:ln w="9525">
            <a:noFill/>
            <a:miter lim="800000"/>
            <a:headEnd/>
            <a:tailEnd/>
          </a:ln>
        </p:spPr>
      </p:pic>
    </p:spTree>
    <p:extLst>
      <p:ext uri="{BB962C8B-B14F-4D97-AF65-F5344CB8AC3E}">
        <p14:creationId xmlns:p14="http://schemas.microsoft.com/office/powerpoint/2010/main" val="40241583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60" name="Picture 8" descr="Resultado de imagem para A EMPRESA E OS MERCADOS"/>
          <p:cNvPicPr>
            <a:picLocks noChangeAspect="1" noChangeArrowheads="1"/>
          </p:cNvPicPr>
          <p:nvPr/>
        </p:nvPicPr>
        <p:blipFill>
          <a:blip r:embed="rId3"/>
          <a:srcRect/>
          <a:stretch>
            <a:fillRect/>
          </a:stretch>
        </p:blipFill>
        <p:spPr bwMode="auto">
          <a:xfrm>
            <a:off x="2255967" y="2379637"/>
            <a:ext cx="3082671" cy="2623847"/>
          </a:xfrm>
          <a:prstGeom prst="rect">
            <a:avLst/>
          </a:prstGeom>
          <a:noFill/>
        </p:spPr>
      </p:pic>
      <p:pic>
        <p:nvPicPr>
          <p:cNvPr id="74756" name="Picture 4" descr="Imagem relacionada"/>
          <p:cNvPicPr>
            <a:picLocks noChangeAspect="1" noChangeArrowheads="1"/>
          </p:cNvPicPr>
          <p:nvPr/>
        </p:nvPicPr>
        <p:blipFill>
          <a:blip r:embed="rId4"/>
          <a:srcRect/>
          <a:stretch>
            <a:fillRect/>
          </a:stretch>
        </p:blipFill>
        <p:spPr bwMode="auto">
          <a:xfrm>
            <a:off x="15740" y="2342767"/>
            <a:ext cx="2627345" cy="2627346"/>
          </a:xfrm>
          <a:prstGeom prst="rect">
            <a:avLst/>
          </a:prstGeom>
          <a:noFill/>
        </p:spPr>
      </p:pic>
      <p:sp>
        <p:nvSpPr>
          <p:cNvPr id="10" name="CaixaDeTexto 9"/>
          <p:cNvSpPr txBox="1"/>
          <p:nvPr/>
        </p:nvSpPr>
        <p:spPr>
          <a:xfrm>
            <a:off x="940440" y="316766"/>
            <a:ext cx="2810065" cy="461665"/>
          </a:xfrm>
          <a:prstGeom prst="rect">
            <a:avLst/>
          </a:prstGeom>
          <a:noFill/>
        </p:spPr>
        <p:txBody>
          <a:bodyPr wrap="none" rtlCol="0">
            <a:spAutoFit/>
          </a:bodyPr>
          <a:lstStyle/>
          <a:p>
            <a:r>
              <a:rPr lang="pt-BR" sz="2400" b="1" dirty="0">
                <a:solidFill>
                  <a:schemeClr val="bg1"/>
                </a:solidFill>
              </a:rPr>
              <a:t>Conteúdo desta aula</a:t>
            </a:r>
          </a:p>
        </p:txBody>
      </p:sp>
      <p:sp>
        <p:nvSpPr>
          <p:cNvPr id="18" name="Elipse 17"/>
          <p:cNvSpPr/>
          <p:nvPr/>
        </p:nvSpPr>
        <p:spPr>
          <a:xfrm>
            <a:off x="758730" y="1527009"/>
            <a:ext cx="325633" cy="325633"/>
          </a:xfrm>
          <a:prstGeom prst="ellipse">
            <a:avLst/>
          </a:prstGeom>
          <a:solidFill>
            <a:srgbClr val="219D93"/>
          </a:solidFill>
          <a:ln w="57150">
            <a:solidFill>
              <a:srgbClr val="213F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400" b="1" dirty="0" smtClean="0">
                <a:solidFill>
                  <a:schemeClr val="bg1">
                    <a:lumMod val="95000"/>
                  </a:schemeClr>
                </a:solidFill>
              </a:rPr>
              <a:t>1</a:t>
            </a:r>
            <a:endParaRPr lang="pt-BR" sz="1400" b="1" dirty="0">
              <a:solidFill>
                <a:schemeClr val="bg1">
                  <a:lumMod val="95000"/>
                </a:schemeClr>
              </a:solidFill>
            </a:endParaRPr>
          </a:p>
        </p:txBody>
      </p:sp>
      <p:sp>
        <p:nvSpPr>
          <p:cNvPr id="21" name="Elipse 20"/>
          <p:cNvSpPr/>
          <p:nvPr/>
        </p:nvSpPr>
        <p:spPr>
          <a:xfrm>
            <a:off x="3598473" y="1513743"/>
            <a:ext cx="325633" cy="325633"/>
          </a:xfrm>
          <a:prstGeom prst="ellipse">
            <a:avLst/>
          </a:prstGeom>
          <a:solidFill>
            <a:srgbClr val="219D93"/>
          </a:solidFill>
          <a:ln w="57150">
            <a:solidFill>
              <a:srgbClr val="213F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400" b="1" dirty="0" smtClean="0">
                <a:solidFill>
                  <a:schemeClr val="bg1">
                    <a:lumMod val="95000"/>
                  </a:schemeClr>
                </a:solidFill>
              </a:rPr>
              <a:t>3</a:t>
            </a:r>
            <a:endParaRPr lang="pt-BR" sz="1400" b="1" dirty="0">
              <a:solidFill>
                <a:schemeClr val="bg1">
                  <a:lumMod val="95000"/>
                </a:schemeClr>
              </a:solidFill>
            </a:endParaRPr>
          </a:p>
        </p:txBody>
      </p:sp>
      <p:grpSp>
        <p:nvGrpSpPr>
          <p:cNvPr id="5" name="Grupo 21"/>
          <p:cNvGrpSpPr/>
          <p:nvPr/>
        </p:nvGrpSpPr>
        <p:grpSpPr>
          <a:xfrm>
            <a:off x="7124768" y="2402500"/>
            <a:ext cx="1778953" cy="750939"/>
            <a:chOff x="7233399" y="2340370"/>
            <a:chExt cx="1943424" cy="750939"/>
          </a:xfrm>
        </p:grpSpPr>
        <p:sp>
          <p:nvSpPr>
            <p:cNvPr id="23" name="Retângulo 22"/>
            <p:cNvSpPr/>
            <p:nvPr/>
          </p:nvSpPr>
          <p:spPr>
            <a:xfrm>
              <a:off x="7233399" y="2837393"/>
              <a:ext cx="1943424" cy="253916"/>
            </a:xfrm>
            <a:prstGeom prst="rect">
              <a:avLst/>
            </a:prstGeom>
            <a:noFill/>
          </p:spPr>
          <p:txBody>
            <a:bodyPr wrap="square">
              <a:spAutoFit/>
            </a:bodyPr>
            <a:lstStyle/>
            <a:p>
              <a:pPr algn="ctr"/>
              <a:r>
                <a:rPr lang="pt-BR" sz="1050" b="1" dirty="0" smtClean="0">
                  <a:solidFill>
                    <a:schemeClr val="tx1">
                      <a:lumMod val="65000"/>
                      <a:lumOff val="35000"/>
                    </a:schemeClr>
                  </a:solidFill>
                </a:rPr>
                <a:t>ATIVIDADES DE AULA</a:t>
              </a:r>
              <a:endParaRPr lang="pt-BR" sz="1050" b="1" dirty="0">
                <a:solidFill>
                  <a:schemeClr val="tx1">
                    <a:lumMod val="65000"/>
                    <a:lumOff val="35000"/>
                  </a:schemeClr>
                </a:solidFill>
              </a:endParaRPr>
            </a:p>
          </p:txBody>
        </p:sp>
        <p:sp>
          <p:nvSpPr>
            <p:cNvPr id="24" name="Elipse 23"/>
            <p:cNvSpPr/>
            <p:nvPr/>
          </p:nvSpPr>
          <p:spPr>
            <a:xfrm>
              <a:off x="8051765" y="2340370"/>
              <a:ext cx="325633" cy="325633"/>
            </a:xfrm>
            <a:prstGeom prst="ellipse">
              <a:avLst/>
            </a:prstGeom>
            <a:solidFill>
              <a:srgbClr val="E1E202"/>
            </a:solidFill>
            <a:ln w="57150">
              <a:solidFill>
                <a:srgbClr val="213F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400" dirty="0">
                <a:solidFill>
                  <a:schemeClr val="tx1"/>
                </a:solidFill>
              </a:endParaRPr>
            </a:p>
          </p:txBody>
        </p:sp>
      </p:grpSp>
      <p:sp>
        <p:nvSpPr>
          <p:cNvPr id="27" name="Elipse 26"/>
          <p:cNvSpPr/>
          <p:nvPr/>
        </p:nvSpPr>
        <p:spPr>
          <a:xfrm>
            <a:off x="2143769" y="2406396"/>
            <a:ext cx="325633" cy="325633"/>
          </a:xfrm>
          <a:prstGeom prst="ellipse">
            <a:avLst/>
          </a:prstGeom>
          <a:solidFill>
            <a:srgbClr val="219D93"/>
          </a:solidFill>
          <a:ln w="57150">
            <a:solidFill>
              <a:srgbClr val="213F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400" b="1" dirty="0" smtClean="0">
                <a:solidFill>
                  <a:schemeClr val="bg1">
                    <a:lumMod val="95000"/>
                  </a:schemeClr>
                </a:solidFill>
              </a:rPr>
              <a:t>2</a:t>
            </a:r>
            <a:endParaRPr lang="pt-BR" sz="1400" b="1" dirty="0">
              <a:solidFill>
                <a:schemeClr val="bg1">
                  <a:lumMod val="95000"/>
                </a:schemeClr>
              </a:solidFill>
            </a:endParaRPr>
          </a:p>
        </p:txBody>
      </p:sp>
      <p:sp>
        <p:nvSpPr>
          <p:cNvPr id="30" name="Elipse 29"/>
          <p:cNvSpPr/>
          <p:nvPr/>
        </p:nvSpPr>
        <p:spPr>
          <a:xfrm>
            <a:off x="5013005" y="2435155"/>
            <a:ext cx="325633" cy="325633"/>
          </a:xfrm>
          <a:prstGeom prst="ellipse">
            <a:avLst/>
          </a:prstGeom>
          <a:solidFill>
            <a:srgbClr val="219D93"/>
          </a:solidFill>
          <a:ln w="57150">
            <a:solidFill>
              <a:srgbClr val="213F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400" b="1" dirty="0" smtClean="0">
                <a:solidFill>
                  <a:schemeClr val="bg1">
                    <a:lumMod val="95000"/>
                  </a:schemeClr>
                </a:solidFill>
              </a:rPr>
              <a:t>4</a:t>
            </a:r>
            <a:endParaRPr lang="pt-BR" sz="1400" b="1" dirty="0">
              <a:solidFill>
                <a:schemeClr val="bg1">
                  <a:lumMod val="95000"/>
                </a:schemeClr>
              </a:solidFill>
            </a:endParaRPr>
          </a:p>
        </p:txBody>
      </p:sp>
      <p:sp>
        <p:nvSpPr>
          <p:cNvPr id="34" name="Elipse 33"/>
          <p:cNvSpPr/>
          <p:nvPr/>
        </p:nvSpPr>
        <p:spPr>
          <a:xfrm>
            <a:off x="6444731" y="1494484"/>
            <a:ext cx="325633" cy="325633"/>
          </a:xfrm>
          <a:prstGeom prst="ellipse">
            <a:avLst/>
          </a:prstGeom>
          <a:solidFill>
            <a:srgbClr val="219D93"/>
          </a:solidFill>
          <a:ln w="57150">
            <a:solidFill>
              <a:srgbClr val="213F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400" b="1" dirty="0">
                <a:solidFill>
                  <a:schemeClr val="bg1">
                    <a:lumMod val="95000"/>
                  </a:schemeClr>
                </a:solidFill>
              </a:rPr>
              <a:t>5</a:t>
            </a:r>
          </a:p>
        </p:txBody>
      </p:sp>
      <p:sp>
        <p:nvSpPr>
          <p:cNvPr id="35" name="CaixaDeTexto 34"/>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cxnSp>
        <p:nvCxnSpPr>
          <p:cNvPr id="3" name="Conector angulado 2"/>
          <p:cNvCxnSpPr/>
          <p:nvPr/>
        </p:nvCxnSpPr>
        <p:spPr>
          <a:xfrm>
            <a:off x="1167318" y="1673157"/>
            <a:ext cx="914400" cy="914400"/>
          </a:xfrm>
          <a:prstGeom prst="bentConnector3">
            <a:avLst/>
          </a:prstGeom>
          <a:ln>
            <a:solidFill>
              <a:schemeClr val="tx2"/>
            </a:solidFill>
            <a:tailEnd type="triangle"/>
          </a:ln>
        </p:spPr>
        <p:style>
          <a:lnRef idx="3">
            <a:schemeClr val="accent1"/>
          </a:lnRef>
          <a:fillRef idx="0">
            <a:schemeClr val="accent1"/>
          </a:fillRef>
          <a:effectRef idx="2">
            <a:schemeClr val="accent1"/>
          </a:effectRef>
          <a:fontRef idx="minor">
            <a:schemeClr val="tx1"/>
          </a:fontRef>
        </p:style>
      </p:cxnSp>
      <p:cxnSp>
        <p:nvCxnSpPr>
          <p:cNvPr id="36" name="Conector angulado 35"/>
          <p:cNvCxnSpPr/>
          <p:nvPr/>
        </p:nvCxnSpPr>
        <p:spPr>
          <a:xfrm>
            <a:off x="4020343" y="1650092"/>
            <a:ext cx="914400" cy="914400"/>
          </a:xfrm>
          <a:prstGeom prst="bentConnector3">
            <a:avLst/>
          </a:prstGeom>
          <a:ln>
            <a:solidFill>
              <a:schemeClr val="tx2"/>
            </a:solidFill>
            <a:tailEnd type="triangle"/>
          </a:ln>
        </p:spPr>
        <p:style>
          <a:lnRef idx="3">
            <a:schemeClr val="accent1"/>
          </a:lnRef>
          <a:fillRef idx="0">
            <a:schemeClr val="accent1"/>
          </a:fillRef>
          <a:effectRef idx="2">
            <a:schemeClr val="accent1"/>
          </a:effectRef>
          <a:fontRef idx="minor">
            <a:schemeClr val="tx1"/>
          </a:fontRef>
        </p:style>
      </p:cxnSp>
      <p:cxnSp>
        <p:nvCxnSpPr>
          <p:cNvPr id="37" name="Conector angulado 36"/>
          <p:cNvCxnSpPr/>
          <p:nvPr/>
        </p:nvCxnSpPr>
        <p:spPr>
          <a:xfrm>
            <a:off x="6868774" y="1654031"/>
            <a:ext cx="914400" cy="914400"/>
          </a:xfrm>
          <a:prstGeom prst="bentConnector3">
            <a:avLst/>
          </a:prstGeom>
          <a:ln>
            <a:solidFill>
              <a:schemeClr val="tx2"/>
            </a:solidFill>
            <a:tailEnd type="triangle"/>
          </a:ln>
        </p:spPr>
        <p:style>
          <a:lnRef idx="3">
            <a:schemeClr val="accent1"/>
          </a:lnRef>
          <a:fillRef idx="0">
            <a:schemeClr val="accent1"/>
          </a:fillRef>
          <a:effectRef idx="2">
            <a:schemeClr val="accent1"/>
          </a:effectRef>
          <a:fontRef idx="minor">
            <a:schemeClr val="tx1"/>
          </a:fontRef>
        </p:style>
      </p:cxnSp>
      <p:cxnSp>
        <p:nvCxnSpPr>
          <p:cNvPr id="38" name="Conector angulado 37"/>
          <p:cNvCxnSpPr/>
          <p:nvPr/>
        </p:nvCxnSpPr>
        <p:spPr>
          <a:xfrm flipV="1">
            <a:off x="2556370" y="1663774"/>
            <a:ext cx="951887" cy="946927"/>
          </a:xfrm>
          <a:prstGeom prst="bentConnector3">
            <a:avLst/>
          </a:prstGeom>
          <a:ln>
            <a:solidFill>
              <a:schemeClr val="tx2"/>
            </a:solidFill>
            <a:tailEnd type="triangle"/>
          </a:ln>
        </p:spPr>
        <p:style>
          <a:lnRef idx="3">
            <a:schemeClr val="accent1"/>
          </a:lnRef>
          <a:fillRef idx="0">
            <a:schemeClr val="accent1"/>
          </a:fillRef>
          <a:effectRef idx="2">
            <a:schemeClr val="accent1"/>
          </a:effectRef>
          <a:fontRef idx="minor">
            <a:schemeClr val="tx1"/>
          </a:fontRef>
        </p:style>
      </p:cxnSp>
      <p:cxnSp>
        <p:nvCxnSpPr>
          <p:cNvPr id="39" name="Conector angulado 38"/>
          <p:cNvCxnSpPr/>
          <p:nvPr/>
        </p:nvCxnSpPr>
        <p:spPr>
          <a:xfrm flipV="1">
            <a:off x="5442249" y="1641075"/>
            <a:ext cx="951887" cy="946927"/>
          </a:xfrm>
          <a:prstGeom prst="bentConnector3">
            <a:avLst/>
          </a:prstGeom>
          <a:ln>
            <a:solidFill>
              <a:schemeClr val="tx2"/>
            </a:solidFill>
            <a:tailEnd type="triangle"/>
          </a:ln>
        </p:spPr>
        <p:style>
          <a:lnRef idx="3">
            <a:schemeClr val="accent1"/>
          </a:lnRef>
          <a:fillRef idx="0">
            <a:schemeClr val="accent1"/>
          </a:fillRef>
          <a:effectRef idx="2">
            <a:schemeClr val="accent1"/>
          </a:effectRef>
          <a:fontRef idx="minor">
            <a:schemeClr val="tx1"/>
          </a:fontRef>
        </p:style>
      </p:cxnSp>
      <p:pic>
        <p:nvPicPr>
          <p:cNvPr id="11270" name="Picture 6" descr="Resultado de imagem para panorama economic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3174" y="755051"/>
            <a:ext cx="1269570" cy="1269570"/>
          </a:xfrm>
          <a:prstGeom prst="rect">
            <a:avLst/>
          </a:prstGeom>
          <a:noFill/>
          <a:extLst>
            <a:ext uri="{909E8E84-426E-40DD-AFC4-6F175D3DCCD1}">
              <a14:hiddenFill xmlns:a14="http://schemas.microsoft.com/office/drawing/2010/main">
                <a:solidFill>
                  <a:srgbClr val="FFFFFF"/>
                </a:solidFill>
              </a14:hiddenFill>
            </a:ext>
          </a:extLst>
        </p:spPr>
      </p:pic>
      <p:pic>
        <p:nvPicPr>
          <p:cNvPr id="74762" name="Picture 10" descr="Resultado de imagem para A EMPRESA E OS MERCADOS"/>
          <p:cNvPicPr>
            <a:picLocks noChangeAspect="1" noChangeArrowheads="1"/>
          </p:cNvPicPr>
          <p:nvPr/>
        </p:nvPicPr>
        <p:blipFill>
          <a:blip r:embed="rId6"/>
          <a:srcRect/>
          <a:stretch>
            <a:fillRect/>
          </a:stretch>
        </p:blipFill>
        <p:spPr bwMode="auto">
          <a:xfrm>
            <a:off x="5358658" y="2804604"/>
            <a:ext cx="3714108" cy="2089187"/>
          </a:xfrm>
          <a:prstGeom prst="rect">
            <a:avLst/>
          </a:prstGeom>
          <a:noFill/>
        </p:spPr>
      </p:pic>
      <p:sp>
        <p:nvSpPr>
          <p:cNvPr id="28" name="Retângulo 27"/>
          <p:cNvSpPr/>
          <p:nvPr/>
        </p:nvSpPr>
        <p:spPr>
          <a:xfrm>
            <a:off x="604834" y="1219200"/>
            <a:ext cx="625492" cy="253916"/>
          </a:xfrm>
          <a:prstGeom prst="rect">
            <a:avLst/>
          </a:prstGeom>
        </p:spPr>
        <p:txBody>
          <a:bodyPr wrap="none">
            <a:spAutoFit/>
          </a:bodyPr>
          <a:lstStyle/>
          <a:p>
            <a:pPr algn="ctr"/>
            <a:r>
              <a:rPr lang="pt-BR" sz="1050" b="1" cap="all" dirty="0" smtClean="0">
                <a:solidFill>
                  <a:schemeClr val="tx1">
                    <a:lumMod val="65000"/>
                    <a:lumOff val="35000"/>
                  </a:schemeClr>
                </a:solidFill>
              </a:rPr>
              <a:t>Moeda</a:t>
            </a:r>
            <a:endParaRPr lang="pt-BR" sz="1050" b="1" cap="all" dirty="0">
              <a:solidFill>
                <a:schemeClr val="tx1">
                  <a:lumMod val="65000"/>
                  <a:lumOff val="35000"/>
                </a:schemeClr>
              </a:solidFill>
            </a:endParaRPr>
          </a:p>
        </p:txBody>
      </p:sp>
      <p:sp>
        <p:nvSpPr>
          <p:cNvPr id="33" name="Retângulo 32"/>
          <p:cNvSpPr/>
          <p:nvPr/>
        </p:nvSpPr>
        <p:spPr>
          <a:xfrm>
            <a:off x="3035405" y="1191302"/>
            <a:ext cx="1430200" cy="253916"/>
          </a:xfrm>
          <a:prstGeom prst="rect">
            <a:avLst/>
          </a:prstGeom>
        </p:spPr>
        <p:txBody>
          <a:bodyPr wrap="none">
            <a:spAutoFit/>
          </a:bodyPr>
          <a:lstStyle/>
          <a:p>
            <a:pPr algn="ctr"/>
            <a:r>
              <a:rPr lang="pt-BR" sz="1050" b="1" cap="all" dirty="0" smtClean="0">
                <a:solidFill>
                  <a:schemeClr val="tx1">
                    <a:lumMod val="65000"/>
                    <a:lumOff val="35000"/>
                  </a:schemeClr>
                </a:solidFill>
              </a:rPr>
              <a:t>POLÍTICA MONETÁRIA</a:t>
            </a:r>
            <a:endParaRPr lang="pt-BR" sz="1050" b="1" cap="all" dirty="0">
              <a:solidFill>
                <a:schemeClr val="tx1">
                  <a:lumMod val="65000"/>
                  <a:lumOff val="35000"/>
                </a:schemeClr>
              </a:solidFill>
            </a:endParaRPr>
          </a:p>
        </p:txBody>
      </p:sp>
      <p:sp>
        <p:nvSpPr>
          <p:cNvPr id="44" name="Retângulo 43"/>
          <p:cNvSpPr/>
          <p:nvPr/>
        </p:nvSpPr>
        <p:spPr>
          <a:xfrm>
            <a:off x="1935073" y="2093201"/>
            <a:ext cx="753732" cy="253916"/>
          </a:xfrm>
          <a:prstGeom prst="rect">
            <a:avLst/>
          </a:prstGeom>
        </p:spPr>
        <p:txBody>
          <a:bodyPr wrap="none">
            <a:spAutoFit/>
          </a:bodyPr>
          <a:lstStyle/>
          <a:p>
            <a:pPr algn="ctr"/>
            <a:r>
              <a:rPr lang="pt-BR" sz="1050" b="1" dirty="0" smtClean="0">
                <a:solidFill>
                  <a:schemeClr val="tx1">
                    <a:lumMod val="65000"/>
                    <a:lumOff val="35000"/>
                  </a:schemeClr>
                </a:solidFill>
              </a:rPr>
              <a:t>INFLAÇÃO</a:t>
            </a:r>
            <a:endParaRPr lang="pt-BR" sz="1050" b="1" cap="all" dirty="0">
              <a:solidFill>
                <a:schemeClr val="tx1">
                  <a:lumMod val="65000"/>
                  <a:lumOff val="35000"/>
                </a:schemeClr>
              </a:solidFill>
            </a:endParaRPr>
          </a:p>
        </p:txBody>
      </p:sp>
      <p:sp>
        <p:nvSpPr>
          <p:cNvPr id="49" name="Retângulo 48"/>
          <p:cNvSpPr/>
          <p:nvPr/>
        </p:nvSpPr>
        <p:spPr>
          <a:xfrm>
            <a:off x="4550184" y="2126951"/>
            <a:ext cx="1313180" cy="253916"/>
          </a:xfrm>
          <a:prstGeom prst="rect">
            <a:avLst/>
          </a:prstGeom>
        </p:spPr>
        <p:txBody>
          <a:bodyPr wrap="none">
            <a:spAutoFit/>
          </a:bodyPr>
          <a:lstStyle/>
          <a:p>
            <a:pPr algn="ctr"/>
            <a:r>
              <a:rPr lang="pt-BR" sz="1050" b="1" dirty="0" smtClean="0">
                <a:solidFill>
                  <a:schemeClr val="tx1">
                    <a:lumMod val="65000"/>
                    <a:lumOff val="35000"/>
                  </a:schemeClr>
                </a:solidFill>
              </a:rPr>
              <a:t>TIPOS DE MERCADO</a:t>
            </a:r>
            <a:endParaRPr lang="pt-BR" sz="1050" b="1" cap="all" dirty="0">
              <a:solidFill>
                <a:schemeClr val="tx1">
                  <a:lumMod val="65000"/>
                  <a:lumOff val="35000"/>
                </a:schemeClr>
              </a:solidFill>
            </a:endParaRPr>
          </a:p>
        </p:txBody>
      </p:sp>
      <p:sp>
        <p:nvSpPr>
          <p:cNvPr id="52" name="Retângulo 51"/>
          <p:cNvSpPr/>
          <p:nvPr/>
        </p:nvSpPr>
        <p:spPr>
          <a:xfrm>
            <a:off x="5493600" y="1056724"/>
            <a:ext cx="2236510" cy="415498"/>
          </a:xfrm>
          <a:prstGeom prst="rect">
            <a:avLst/>
          </a:prstGeom>
        </p:spPr>
        <p:txBody>
          <a:bodyPr wrap="none">
            <a:spAutoFit/>
          </a:bodyPr>
          <a:lstStyle/>
          <a:p>
            <a:pPr algn="ctr"/>
            <a:r>
              <a:rPr lang="pt-BR" sz="1050" b="1" dirty="0" smtClean="0">
                <a:solidFill>
                  <a:schemeClr val="tx1">
                    <a:lumMod val="65000"/>
                    <a:lumOff val="35000"/>
                  </a:schemeClr>
                </a:solidFill>
              </a:rPr>
              <a:t>COMPOSIÇÃO E  SEGMENTOS </a:t>
            </a:r>
          </a:p>
          <a:p>
            <a:pPr algn="ctr"/>
            <a:r>
              <a:rPr lang="pt-BR" sz="1050" b="1" dirty="0" smtClean="0">
                <a:solidFill>
                  <a:schemeClr val="tx1">
                    <a:lumMod val="65000"/>
                    <a:lumOff val="35000"/>
                  </a:schemeClr>
                </a:solidFill>
              </a:rPr>
              <a:t>DO SISTEMA FINANCEIRO NACIONAL</a:t>
            </a:r>
            <a:endParaRPr lang="pt-BR" sz="1050" b="1" cap="all" dirty="0">
              <a:solidFill>
                <a:schemeClr val="tx1">
                  <a:lumMod val="65000"/>
                  <a:lumOff val="35000"/>
                </a:schemeClr>
              </a:solidFill>
            </a:endParaRPr>
          </a:p>
        </p:txBody>
      </p:sp>
    </p:spTree>
    <p:extLst>
      <p:ext uri="{BB962C8B-B14F-4D97-AF65-F5344CB8AC3E}">
        <p14:creationId xmlns:p14="http://schemas.microsoft.com/office/powerpoint/2010/main" val="244572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0" y="764799"/>
            <a:ext cx="2732479" cy="338554"/>
          </a:xfrm>
          <a:prstGeom prst="rect">
            <a:avLst/>
          </a:prstGeom>
          <a:noFill/>
        </p:spPr>
        <p:txBody>
          <a:bodyPr wrap="none" rtlCol="0">
            <a:spAutoFit/>
          </a:bodyPr>
          <a:lstStyle/>
          <a:p>
            <a:pPr>
              <a:defRPr/>
            </a:pPr>
            <a:r>
              <a:rPr lang="pt-BR" sz="1600" b="1" dirty="0" smtClean="0">
                <a:solidFill>
                  <a:schemeClr val="tx1">
                    <a:lumMod val="75000"/>
                    <a:lumOff val="25000"/>
                  </a:schemeClr>
                </a:solidFill>
              </a:rPr>
              <a:t>Evolução do sistema de trocas</a:t>
            </a:r>
            <a:endParaRPr lang="pt-BR" sz="1600" b="1" dirty="0">
              <a:solidFill>
                <a:schemeClr val="tx1">
                  <a:lumMod val="75000"/>
                  <a:lumOff val="25000"/>
                </a:schemeClr>
              </a:solidFill>
              <a:latin typeface="+mj-lt"/>
            </a:endParaRPr>
          </a:p>
        </p:txBody>
      </p:sp>
      <p:sp>
        <p:nvSpPr>
          <p:cNvPr id="3" name="Retângulo 2"/>
          <p:cNvSpPr/>
          <p:nvPr/>
        </p:nvSpPr>
        <p:spPr>
          <a:xfrm>
            <a:off x="147006" y="1093729"/>
            <a:ext cx="8867454" cy="2462213"/>
          </a:xfrm>
          <a:prstGeom prst="rect">
            <a:avLst/>
          </a:prstGeom>
        </p:spPr>
        <p:txBody>
          <a:bodyPr wrap="square">
            <a:spAutoFit/>
          </a:bodyPr>
          <a:lstStyle/>
          <a:p>
            <a:pPr algn="just"/>
            <a:r>
              <a:rPr lang="pt-BR" sz="1400" dirty="0" smtClean="0">
                <a:solidFill>
                  <a:schemeClr val="tx1">
                    <a:lumMod val="75000"/>
                    <a:lumOff val="25000"/>
                  </a:schemeClr>
                </a:solidFill>
              </a:rPr>
              <a:t>Nas sociedades primitivas, o fluxo de trocas de bens e serviços se dava através do escambo, ou seja, trocas de mercadorias por mercadorias ou serviços. Contudo, a partir da expansão das relações comerciais entre os indivíduos, desenvolve-se, em uma etapa seguinte, uma forma de realizar estas trocas através de um conjunto de mercadorias utilizadas como padrão para as outras mercadorias.</a:t>
            </a:r>
          </a:p>
          <a:p>
            <a:pPr algn="just"/>
            <a:endParaRPr lang="pt-BR" sz="1400" dirty="0" smtClean="0">
              <a:solidFill>
                <a:schemeClr val="tx1">
                  <a:lumMod val="75000"/>
                  <a:lumOff val="25000"/>
                </a:schemeClr>
              </a:solidFill>
            </a:endParaRPr>
          </a:p>
          <a:p>
            <a:pPr algn="just"/>
            <a:r>
              <a:rPr lang="pt-BR" sz="1400" dirty="0" smtClean="0">
                <a:solidFill>
                  <a:schemeClr val="tx1">
                    <a:lumMod val="75000"/>
                    <a:lumOff val="25000"/>
                  </a:schemeClr>
                </a:solidFill>
              </a:rPr>
              <a:t>Posteriormente, surge a “Moeda-Papel” que tinha por característica ser uma moeda representada por um certificado ou recibo – papel – emitido por uma casa de ourivesaria (ourives) a partir dos depósitos em metais preciosos. Seu valor, portanto, estava no lastro dado pelos metais preciosos depositados e pelas garantias de guarda dadas pelo certificado que registrava as quantidades.</a:t>
            </a:r>
          </a:p>
          <a:p>
            <a:pPr algn="just"/>
            <a:endParaRPr lang="pt-BR" sz="1400" b="1" dirty="0" smtClean="0">
              <a:solidFill>
                <a:schemeClr val="tx1">
                  <a:lumMod val="75000"/>
                  <a:lumOff val="25000"/>
                </a:schemeClr>
              </a:solidFill>
            </a:endParaRPr>
          </a:p>
          <a:p>
            <a:pPr algn="just"/>
            <a:endParaRPr lang="pt-BR" sz="1400" b="1" dirty="0" smtClean="0">
              <a:solidFill>
                <a:schemeClr val="tx1">
                  <a:lumMod val="75000"/>
                  <a:lumOff val="25000"/>
                </a:schemeClr>
              </a:solidFill>
            </a:endParaRPr>
          </a:p>
        </p:txBody>
      </p:sp>
      <p:sp>
        <p:nvSpPr>
          <p:cNvPr id="8" name="CaixaDeTexto 7"/>
          <p:cNvSpPr txBox="1"/>
          <p:nvPr/>
        </p:nvSpPr>
        <p:spPr>
          <a:xfrm>
            <a:off x="347232" y="381000"/>
            <a:ext cx="4913076" cy="338554"/>
          </a:xfrm>
          <a:prstGeom prst="rect">
            <a:avLst/>
          </a:prstGeom>
          <a:noFill/>
        </p:spPr>
        <p:txBody>
          <a:bodyPr wrap="none" rtlCol="0">
            <a:spAutoFit/>
          </a:bodyPr>
          <a:lstStyle/>
          <a:p>
            <a:pPr marL="342900" indent="-342900" eaLnBrk="1" hangingPunct="1">
              <a:defRPr/>
            </a:pPr>
            <a:r>
              <a:rPr lang="pt-BR" sz="1600" b="1" dirty="0" smtClean="0">
                <a:solidFill>
                  <a:schemeClr val="bg1"/>
                </a:solidFill>
              </a:rPr>
              <a:t>MOEDA E INFLAÇÃO E SISTEMA FINANCEIRO NACIONAL</a:t>
            </a:r>
            <a:endParaRPr lang="pt-BR" sz="1600" b="1" dirty="0">
              <a:solidFill>
                <a:schemeClr val="bg1"/>
              </a:solidFill>
            </a:endParaRPr>
          </a:p>
        </p:txBody>
      </p:sp>
      <p:sp>
        <p:nvSpPr>
          <p:cNvPr id="6" name="CaixaDeTexto 5"/>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
        <p:nvSpPr>
          <p:cNvPr id="9" name="Retângulo 8"/>
          <p:cNvSpPr/>
          <p:nvPr/>
        </p:nvSpPr>
        <p:spPr>
          <a:xfrm>
            <a:off x="147006" y="3196849"/>
            <a:ext cx="8867454" cy="1600438"/>
          </a:xfrm>
          <a:prstGeom prst="rect">
            <a:avLst/>
          </a:prstGeom>
        </p:spPr>
        <p:txBody>
          <a:bodyPr wrap="square">
            <a:spAutoFit/>
          </a:bodyPr>
          <a:lstStyle/>
          <a:p>
            <a:pPr algn="just"/>
            <a:r>
              <a:rPr lang="pt-BR" sz="1400" dirty="0" smtClean="0">
                <a:solidFill>
                  <a:schemeClr val="tx1">
                    <a:lumMod val="75000"/>
                    <a:lumOff val="25000"/>
                  </a:schemeClr>
                </a:solidFill>
              </a:rPr>
              <a:t>Com o surgimento dos estados nacionais surge o “Papel-Moeda”, em que o Estado emite cédulas em papel através de uma instituição bancária que atua como agente público responsável pelo controle central das atividades ligadas a colocação, manutenção e circulação da moeda, sendo esta ainda lastreado em ouro (Padrão-Ouro ). </a:t>
            </a:r>
          </a:p>
          <a:p>
            <a:pPr algn="just"/>
            <a:endParaRPr lang="pt-BR" sz="1400" dirty="0" smtClean="0">
              <a:solidFill>
                <a:schemeClr val="tx1">
                  <a:lumMod val="75000"/>
                  <a:lumOff val="25000"/>
                </a:schemeClr>
              </a:solidFill>
            </a:endParaRPr>
          </a:p>
          <a:p>
            <a:pPr algn="just"/>
            <a:r>
              <a:rPr lang="pt-BR" sz="1400" dirty="0" smtClean="0">
                <a:solidFill>
                  <a:schemeClr val="tx1">
                    <a:lumMod val="75000"/>
                    <a:lumOff val="25000"/>
                  </a:schemeClr>
                </a:solidFill>
              </a:rPr>
              <a:t>Finalmente, o Padrão-Ouro foi abandonado, e a emissão de moeda passou a ser livre a critério de uma “Autoridade Monetária” identificada na figura de um banco central, sendo a aceitação e a circulação (curso) desta “moeda sem lastro” garantida por lei – moeda fiduciária.</a:t>
            </a:r>
            <a:endParaRPr lang="pt-BR" sz="1400" b="1" dirty="0" smtClean="0">
              <a:solidFill>
                <a:schemeClr val="tx1">
                  <a:lumMod val="75000"/>
                  <a:lumOff val="25000"/>
                </a:schemeClr>
              </a:solidFill>
            </a:endParaRPr>
          </a:p>
        </p:txBody>
      </p:sp>
    </p:spTree>
    <p:extLst>
      <p:ext uri="{BB962C8B-B14F-4D97-AF65-F5344CB8AC3E}">
        <p14:creationId xmlns:p14="http://schemas.microsoft.com/office/powerpoint/2010/main" val="2846000879"/>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esultado de imagem para panorama economi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48" y="2345749"/>
            <a:ext cx="2811361" cy="1988744"/>
          </a:xfrm>
          <a:prstGeom prst="rect">
            <a:avLst/>
          </a:prstGeom>
          <a:noFill/>
          <a:extLst>
            <a:ext uri="{909E8E84-426E-40DD-AFC4-6F175D3DCCD1}">
              <a14:hiddenFill xmlns:a14="http://schemas.microsoft.com/office/drawing/2010/main">
                <a:solidFill>
                  <a:srgbClr val="FFFFFF"/>
                </a:solidFill>
              </a14:hiddenFill>
            </a:ext>
          </a:extLst>
        </p:spPr>
      </p:pic>
      <p:sp>
        <p:nvSpPr>
          <p:cNvPr id="11" name="Retângulo 10"/>
          <p:cNvSpPr/>
          <p:nvPr/>
        </p:nvSpPr>
        <p:spPr>
          <a:xfrm>
            <a:off x="627112" y="1545637"/>
            <a:ext cx="3537012" cy="323165"/>
          </a:xfrm>
          <a:prstGeom prst="rect">
            <a:avLst/>
          </a:prstGeom>
        </p:spPr>
        <p:txBody>
          <a:bodyPr wrap="square">
            <a:spAutoFit/>
          </a:bodyPr>
          <a:lstStyle/>
          <a:p>
            <a:pPr>
              <a:spcBef>
                <a:spcPct val="20000"/>
              </a:spcBef>
              <a:buClr>
                <a:srgbClr val="2B4475"/>
              </a:buClr>
              <a:defRPr/>
            </a:pPr>
            <a:r>
              <a:rPr lang="pt-BR" sz="1500" b="1" kern="0" dirty="0">
                <a:solidFill>
                  <a:srgbClr val="2B4475"/>
                </a:solidFill>
                <a:effectLst>
                  <a:outerShdw blurRad="38100" dist="38100" dir="2700000" algn="tl">
                    <a:srgbClr val="000000">
                      <a:alpha val="43137"/>
                    </a:srgbClr>
                  </a:outerShdw>
                </a:effectLst>
                <a:cs typeface="Arial" pitchFamily="34" charset="0"/>
              </a:rPr>
              <a:t>Prof. Adm. </a:t>
            </a:r>
            <a:r>
              <a:rPr lang="pt-BR" sz="1500" b="1" i="1" kern="0" dirty="0">
                <a:solidFill>
                  <a:srgbClr val="2B4475"/>
                </a:solidFill>
                <a:effectLst>
                  <a:outerShdw blurRad="38100" dist="38100" dir="2700000" algn="tl">
                    <a:srgbClr val="000000">
                      <a:alpha val="43137"/>
                    </a:srgbClr>
                  </a:outerShdw>
                </a:effectLst>
                <a:cs typeface="Arial" pitchFamily="34" charset="0"/>
              </a:rPr>
              <a:t>Msc</a:t>
            </a:r>
            <a:r>
              <a:rPr lang="pt-BR" sz="1500" b="1" kern="0" dirty="0">
                <a:solidFill>
                  <a:srgbClr val="2B4475"/>
                </a:solidFill>
                <a:effectLst>
                  <a:outerShdw blurRad="38100" dist="38100" dir="2700000" algn="tl">
                    <a:srgbClr val="000000">
                      <a:alpha val="43137"/>
                    </a:srgbClr>
                  </a:outerShdw>
                </a:effectLst>
                <a:cs typeface="Arial" pitchFamily="34" charset="0"/>
              </a:rPr>
              <a:t>. Luiz Cláudio Brites Lobato</a:t>
            </a:r>
          </a:p>
        </p:txBody>
      </p:sp>
      <p:sp>
        <p:nvSpPr>
          <p:cNvPr id="10" name="Retângulo 9"/>
          <p:cNvSpPr/>
          <p:nvPr/>
        </p:nvSpPr>
        <p:spPr>
          <a:xfrm>
            <a:off x="5277434" y="61317"/>
            <a:ext cx="3786742" cy="1323439"/>
          </a:xfrm>
          <a:prstGeom prst="rect">
            <a:avLst/>
          </a:prstGeom>
        </p:spPr>
        <p:txBody>
          <a:bodyPr wrap="none">
            <a:spAutoFit/>
          </a:bodyPr>
          <a:lstStyle/>
          <a:p>
            <a:pPr>
              <a:defRPr/>
            </a:pPr>
            <a:r>
              <a:rPr lang="pt-BR" sz="8000" b="1" dirty="0" smtClean="0">
                <a:solidFill>
                  <a:srgbClr val="C00000"/>
                </a:solidFill>
                <a:effectLst>
                  <a:outerShdw blurRad="38100" dist="38100" dir="2700000" algn="tl">
                    <a:srgbClr val="000000">
                      <a:alpha val="43137"/>
                    </a:srgbClr>
                  </a:outerShdw>
                </a:effectLst>
              </a:rPr>
              <a:t>AULA 03</a:t>
            </a:r>
            <a:endParaRPr lang="pt-BR" sz="8000" dirty="0">
              <a:solidFill>
                <a:srgbClr val="C00000"/>
              </a:solidFill>
            </a:endParaRPr>
          </a:p>
        </p:txBody>
      </p:sp>
      <p:pic>
        <p:nvPicPr>
          <p:cNvPr id="15" name="Picture 2" descr="http://servicosweb.cnpq.br/wspessoa/servletrecuperafoto?tipo=1&amp;id=K4755251Z8"/>
          <p:cNvPicPr>
            <a:picLocks noChangeAspect="1" noChangeArrowheads="1"/>
          </p:cNvPicPr>
          <p:nvPr/>
        </p:nvPicPr>
        <p:blipFill>
          <a:blip r:embed="rId3" cstate="print"/>
          <a:srcRect/>
          <a:stretch>
            <a:fillRect/>
          </a:stretch>
        </p:blipFill>
        <p:spPr bwMode="auto">
          <a:xfrm>
            <a:off x="72646" y="1417238"/>
            <a:ext cx="538022" cy="391997"/>
          </a:xfrm>
          <a:prstGeom prst="rect">
            <a:avLst/>
          </a:prstGeom>
          <a:noFill/>
          <a:ln w="9525">
            <a:noFill/>
            <a:miter lim="800000"/>
            <a:headEnd/>
            <a:tailEnd/>
          </a:ln>
        </p:spPr>
      </p:pic>
      <p:pic>
        <p:nvPicPr>
          <p:cNvPr id="12" name="Picture 2"/>
          <p:cNvPicPr>
            <a:picLocks noChangeAspect="1" noChangeArrowheads="1"/>
          </p:cNvPicPr>
          <p:nvPr/>
        </p:nvPicPr>
        <p:blipFill>
          <a:blip r:embed="rId4" cstate="print"/>
          <a:srcRect/>
          <a:stretch>
            <a:fillRect/>
          </a:stretch>
        </p:blipFill>
        <p:spPr bwMode="auto">
          <a:xfrm>
            <a:off x="8005864" y="3601078"/>
            <a:ext cx="1058312" cy="751939"/>
          </a:xfrm>
          <a:prstGeom prst="rect">
            <a:avLst/>
          </a:prstGeom>
          <a:noFill/>
          <a:ln w="9525">
            <a:noFill/>
            <a:miter lim="800000"/>
            <a:headEnd/>
            <a:tailEnd/>
          </a:ln>
          <a:effectLst/>
        </p:spPr>
      </p:pic>
      <p:sp>
        <p:nvSpPr>
          <p:cNvPr id="9" name="CaixaDeTexto 8"/>
          <p:cNvSpPr txBox="1"/>
          <p:nvPr/>
        </p:nvSpPr>
        <p:spPr>
          <a:xfrm>
            <a:off x="184824" y="1877436"/>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tx2"/>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tx2"/>
              </a:solidFill>
              <a:effectLst>
                <a:outerShdw blurRad="38100" dist="38100" dir="2700000" algn="tl">
                  <a:srgbClr val="000000">
                    <a:alpha val="43137"/>
                  </a:srgbClr>
                </a:outerShdw>
              </a:effectLst>
              <a:latin typeface="Calibri"/>
              <a:ea typeface="+mn-ea"/>
              <a:cs typeface="Arial" pitchFamily="34" charset="0"/>
            </a:endParaRPr>
          </a:p>
        </p:txBody>
      </p:sp>
      <p:sp>
        <p:nvSpPr>
          <p:cNvPr id="14" name="CaixaDeTexto 13"/>
          <p:cNvSpPr txBox="1"/>
          <p:nvPr/>
        </p:nvSpPr>
        <p:spPr>
          <a:xfrm>
            <a:off x="5454192" y="2277546"/>
            <a:ext cx="3668352" cy="400110"/>
          </a:xfrm>
          <a:prstGeom prst="rect">
            <a:avLst/>
          </a:prstGeom>
          <a:noFill/>
        </p:spPr>
        <p:txBody>
          <a:bodyPr wrap="square" rtlCol="0">
            <a:spAutoFit/>
          </a:bodyPr>
          <a:lstStyle/>
          <a:p>
            <a:pPr marL="342900" indent="-342900" eaLnBrk="1" hangingPunct="1">
              <a:defRPr/>
            </a:pPr>
            <a:r>
              <a:rPr lang="pt-BR" sz="2000" b="1" dirty="0" smtClean="0">
                <a:solidFill>
                  <a:schemeClr val="tx2"/>
                </a:solidFill>
                <a:effectLst>
                  <a:outerShdw blurRad="38100" dist="38100" dir="2700000" algn="tl">
                    <a:srgbClr val="000000">
                      <a:alpha val="43137"/>
                    </a:srgbClr>
                  </a:outerShdw>
                </a:effectLst>
              </a:rPr>
              <a:t>AULA 1: AMBIENTE ECONÔMICO</a:t>
            </a:r>
            <a:endParaRPr lang="pt-BR" sz="2000" b="1" dirty="0">
              <a:solidFill>
                <a:schemeClr val="tx2"/>
              </a:solidFill>
              <a:effectLst>
                <a:outerShdw blurRad="38100" dist="38100" dir="2700000" algn="tl">
                  <a:srgbClr val="000000">
                    <a:alpha val="43137"/>
                  </a:srgbClr>
                </a:outerShdw>
              </a:effectLst>
            </a:endParaRPr>
          </a:p>
        </p:txBody>
      </p:sp>
      <p:pic>
        <p:nvPicPr>
          <p:cNvPr id="16" name="Picture 2" descr="Resultado de imagem para panorama economic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5532" y="2326292"/>
            <a:ext cx="3409724" cy="20082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m relaciona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4353" y="2663418"/>
            <a:ext cx="2257234" cy="1690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1583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2226" y="777212"/>
            <a:ext cx="1548822" cy="338554"/>
          </a:xfrm>
          <a:prstGeom prst="rect">
            <a:avLst/>
          </a:prstGeom>
          <a:noFill/>
        </p:spPr>
        <p:txBody>
          <a:bodyPr wrap="none" rtlCol="0">
            <a:spAutoFit/>
          </a:bodyPr>
          <a:lstStyle/>
          <a:p>
            <a:pPr>
              <a:defRPr/>
            </a:pPr>
            <a:r>
              <a:rPr lang="pt-BR" sz="1600" b="1" dirty="0" smtClean="0">
                <a:solidFill>
                  <a:schemeClr val="tx1">
                    <a:lumMod val="75000"/>
                    <a:lumOff val="25000"/>
                  </a:schemeClr>
                </a:solidFill>
              </a:rPr>
              <a:t>Tipos de Moeda</a:t>
            </a:r>
            <a:endParaRPr lang="pt-BR" sz="1600" b="1" dirty="0">
              <a:solidFill>
                <a:schemeClr val="tx1">
                  <a:lumMod val="75000"/>
                  <a:lumOff val="25000"/>
                </a:schemeClr>
              </a:solidFill>
              <a:latin typeface="+mj-lt"/>
            </a:endParaRPr>
          </a:p>
        </p:txBody>
      </p:sp>
      <p:sp>
        <p:nvSpPr>
          <p:cNvPr id="3" name="Retângulo 2"/>
          <p:cNvSpPr/>
          <p:nvPr/>
        </p:nvSpPr>
        <p:spPr>
          <a:xfrm>
            <a:off x="154148" y="1115766"/>
            <a:ext cx="8883172" cy="1169551"/>
          </a:xfrm>
          <a:prstGeom prst="rect">
            <a:avLst/>
          </a:prstGeom>
        </p:spPr>
        <p:txBody>
          <a:bodyPr wrap="square">
            <a:spAutoFit/>
          </a:bodyPr>
          <a:lstStyle/>
          <a:p>
            <a:pPr algn="just"/>
            <a:r>
              <a:rPr lang="pt-BR" sz="1400" b="1" dirty="0" smtClean="0">
                <a:solidFill>
                  <a:schemeClr val="tx1">
                    <a:lumMod val="75000"/>
                    <a:lumOff val="25000"/>
                  </a:schemeClr>
                </a:solidFill>
              </a:rPr>
              <a:t>Moeda metálica (ou sonante): </a:t>
            </a:r>
            <a:r>
              <a:rPr lang="pt-BR" sz="1400" dirty="0" smtClean="0">
                <a:solidFill>
                  <a:schemeClr val="tx1">
                    <a:lumMod val="75000"/>
                    <a:lumOff val="25000"/>
                  </a:schemeClr>
                </a:solidFill>
              </a:rPr>
              <a:t>destina-se </a:t>
            </a:r>
            <a:r>
              <a:rPr lang="pt-BR" sz="1400" dirty="0">
                <a:solidFill>
                  <a:schemeClr val="tx1">
                    <a:lumMod val="75000"/>
                    <a:lumOff val="25000"/>
                  </a:schemeClr>
                </a:solidFill>
              </a:rPr>
              <a:t>à</a:t>
            </a:r>
            <a:r>
              <a:rPr lang="pt-BR" sz="1400" dirty="0" smtClean="0">
                <a:solidFill>
                  <a:schemeClr val="tx1">
                    <a:lumMod val="75000"/>
                    <a:lumOff val="25000"/>
                  </a:schemeClr>
                </a:solidFill>
              </a:rPr>
              <a:t>s operações de pequeno valor e empregadas especialmente para troco. </a:t>
            </a:r>
          </a:p>
          <a:p>
            <a:pPr algn="just"/>
            <a:r>
              <a:rPr lang="pt-BR" sz="1400" b="1" dirty="0" smtClean="0">
                <a:solidFill>
                  <a:schemeClr val="tx1">
                    <a:lumMod val="75000"/>
                    <a:lumOff val="25000"/>
                  </a:schemeClr>
                </a:solidFill>
              </a:rPr>
              <a:t>Papel – Moeda (cédulas): </a:t>
            </a:r>
            <a:r>
              <a:rPr lang="pt-BR" sz="1400" dirty="0" smtClean="0">
                <a:solidFill>
                  <a:schemeClr val="tx1">
                    <a:lumMod val="75000"/>
                    <a:lumOff val="25000"/>
                  </a:schemeClr>
                </a:solidFill>
              </a:rPr>
              <a:t>representa parcela significativa de dinheiro em poder do público e que não pode ser recusada como meio de pagamento.</a:t>
            </a:r>
          </a:p>
          <a:p>
            <a:pPr algn="just"/>
            <a:r>
              <a:rPr lang="pt-BR" sz="1400" b="1" dirty="0" smtClean="0">
                <a:solidFill>
                  <a:schemeClr val="tx1">
                    <a:lumMod val="75000"/>
                    <a:lumOff val="25000"/>
                  </a:schemeClr>
                </a:solidFill>
              </a:rPr>
              <a:t>Moeda Bancária ou Escritural: </a:t>
            </a:r>
            <a:r>
              <a:rPr lang="pt-BR" sz="1400" dirty="0" smtClean="0">
                <a:solidFill>
                  <a:schemeClr val="tx1">
                    <a:lumMod val="75000"/>
                    <a:lumOff val="25000"/>
                  </a:schemeClr>
                </a:solidFill>
              </a:rPr>
              <a:t>representada pela escrituração contábil dos depósitos à vista feitos junto aos bancos comerciais.</a:t>
            </a:r>
            <a:endParaRPr lang="pt-BR" sz="1400" b="1" dirty="0" smtClean="0">
              <a:solidFill>
                <a:schemeClr val="tx1">
                  <a:lumMod val="75000"/>
                  <a:lumOff val="25000"/>
                </a:schemeClr>
              </a:solidFill>
            </a:endParaRPr>
          </a:p>
        </p:txBody>
      </p:sp>
      <p:sp>
        <p:nvSpPr>
          <p:cNvPr id="6" name="CaixaDeTexto 5"/>
          <p:cNvSpPr txBox="1"/>
          <p:nvPr/>
        </p:nvSpPr>
        <p:spPr>
          <a:xfrm>
            <a:off x="347232" y="381000"/>
            <a:ext cx="4913076" cy="338554"/>
          </a:xfrm>
          <a:prstGeom prst="rect">
            <a:avLst/>
          </a:prstGeom>
          <a:noFill/>
        </p:spPr>
        <p:txBody>
          <a:bodyPr wrap="none" rtlCol="0">
            <a:spAutoFit/>
          </a:bodyPr>
          <a:lstStyle/>
          <a:p>
            <a:pPr marL="342900" indent="-342900" eaLnBrk="1" hangingPunct="1">
              <a:defRPr/>
            </a:pPr>
            <a:r>
              <a:rPr lang="pt-BR" sz="1600" b="1" dirty="0" smtClean="0">
                <a:solidFill>
                  <a:schemeClr val="bg1"/>
                </a:solidFill>
              </a:rPr>
              <a:t>MOEDA E INFLAÇÃO E SISTEMA FINANCEIRO NACIONAL</a:t>
            </a:r>
            <a:endParaRPr lang="pt-BR" sz="1600" b="1" dirty="0">
              <a:solidFill>
                <a:schemeClr val="bg1"/>
              </a:solidFill>
            </a:endParaRPr>
          </a:p>
        </p:txBody>
      </p:sp>
      <p:sp>
        <p:nvSpPr>
          <p:cNvPr id="9" name="CaixaDeTexto 8"/>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
        <p:nvSpPr>
          <p:cNvPr id="11" name="CaixaDeTexto 10"/>
          <p:cNvSpPr txBox="1"/>
          <p:nvPr/>
        </p:nvSpPr>
        <p:spPr>
          <a:xfrm>
            <a:off x="-5394" y="2365723"/>
            <a:ext cx="1789849" cy="338554"/>
          </a:xfrm>
          <a:prstGeom prst="rect">
            <a:avLst/>
          </a:prstGeom>
          <a:noFill/>
        </p:spPr>
        <p:txBody>
          <a:bodyPr wrap="none" rtlCol="0">
            <a:spAutoFit/>
          </a:bodyPr>
          <a:lstStyle/>
          <a:p>
            <a:pPr>
              <a:defRPr/>
            </a:pPr>
            <a:r>
              <a:rPr lang="pt-BR" sz="1600" b="1" dirty="0" smtClean="0">
                <a:solidFill>
                  <a:schemeClr val="tx1">
                    <a:lumMod val="75000"/>
                    <a:lumOff val="25000"/>
                  </a:schemeClr>
                </a:solidFill>
              </a:rPr>
              <a:t>Funções da Moeda</a:t>
            </a:r>
            <a:endParaRPr lang="pt-BR" sz="1600" b="1" dirty="0">
              <a:solidFill>
                <a:schemeClr val="tx1">
                  <a:lumMod val="75000"/>
                  <a:lumOff val="25000"/>
                </a:schemeClr>
              </a:solidFill>
              <a:latin typeface="+mj-lt"/>
            </a:endParaRPr>
          </a:p>
        </p:txBody>
      </p:sp>
      <p:sp>
        <p:nvSpPr>
          <p:cNvPr id="12" name="Retângulo 11"/>
          <p:cNvSpPr/>
          <p:nvPr/>
        </p:nvSpPr>
        <p:spPr>
          <a:xfrm>
            <a:off x="124146" y="2701549"/>
            <a:ext cx="8913174" cy="3108543"/>
          </a:xfrm>
          <a:prstGeom prst="rect">
            <a:avLst/>
          </a:prstGeom>
        </p:spPr>
        <p:txBody>
          <a:bodyPr wrap="square">
            <a:spAutoFit/>
          </a:bodyPr>
          <a:lstStyle/>
          <a:p>
            <a:pPr algn="just"/>
            <a:r>
              <a:rPr lang="pt-BR" sz="1400" dirty="0" smtClean="0">
                <a:solidFill>
                  <a:schemeClr val="tx1">
                    <a:lumMod val="75000"/>
                    <a:lumOff val="25000"/>
                  </a:schemeClr>
                </a:solidFill>
              </a:rPr>
              <a:t> </a:t>
            </a:r>
            <a:r>
              <a:rPr lang="pt-BR" sz="1400" b="1" dirty="0" smtClean="0">
                <a:solidFill>
                  <a:schemeClr val="tx1">
                    <a:lumMod val="75000"/>
                    <a:lumOff val="25000"/>
                  </a:schemeClr>
                </a:solidFill>
              </a:rPr>
              <a:t>Instrumento ou meio de troca: </a:t>
            </a:r>
            <a:r>
              <a:rPr lang="pt-BR" sz="1400" dirty="0" smtClean="0">
                <a:solidFill>
                  <a:schemeClr val="tx1">
                    <a:lumMod val="75000"/>
                    <a:lumOff val="25000"/>
                  </a:schemeClr>
                </a:solidFill>
              </a:rPr>
              <a:t>serve para intermediar o fluxo de bens, serviços e fatores de produção da economia. Ou seja, é aceito pela sociedade para intermediar as trocas (de bens e serviços). </a:t>
            </a:r>
          </a:p>
          <a:p>
            <a:pPr algn="just"/>
            <a:r>
              <a:rPr lang="pt-BR" sz="1400" dirty="0" smtClean="0">
                <a:solidFill>
                  <a:schemeClr val="tx1">
                    <a:lumMod val="75000"/>
                    <a:lumOff val="25000"/>
                  </a:schemeClr>
                </a:solidFill>
              </a:rPr>
              <a:t> </a:t>
            </a:r>
          </a:p>
          <a:p>
            <a:pPr algn="just"/>
            <a:r>
              <a:rPr lang="pt-BR" sz="1400" b="1" dirty="0" smtClean="0">
                <a:solidFill>
                  <a:schemeClr val="tx1">
                    <a:lumMod val="75000"/>
                    <a:lumOff val="25000"/>
                  </a:schemeClr>
                </a:solidFill>
              </a:rPr>
              <a:t>Instrumento de medida de valor (denominador monetário/unidade de conta ): </a:t>
            </a:r>
            <a:r>
              <a:rPr lang="pt-BR" sz="1400" dirty="0" smtClean="0">
                <a:solidFill>
                  <a:schemeClr val="tx1">
                    <a:lumMod val="75000"/>
                    <a:lumOff val="25000"/>
                  </a:schemeClr>
                </a:solidFill>
              </a:rPr>
              <a:t>os valores dos bens e serviços transacionados na economia são expressos em quantidade de moeda, representado pelos seus preços. Dessa forma, todos os bens são expressos na mesma unidade monetária dentro do país. </a:t>
            </a:r>
          </a:p>
          <a:p>
            <a:pPr algn="just"/>
            <a:r>
              <a:rPr lang="pt-BR" sz="1400" dirty="0" smtClean="0">
                <a:solidFill>
                  <a:schemeClr val="tx1">
                    <a:lumMod val="75000"/>
                    <a:lumOff val="25000"/>
                  </a:schemeClr>
                </a:solidFill>
              </a:rPr>
              <a:t> </a:t>
            </a:r>
          </a:p>
          <a:p>
            <a:pPr algn="just"/>
            <a:r>
              <a:rPr lang="pt-BR" sz="1400" b="1" dirty="0" smtClean="0">
                <a:solidFill>
                  <a:schemeClr val="tx1">
                    <a:lumMod val="75000"/>
                    <a:lumOff val="25000"/>
                  </a:schemeClr>
                </a:solidFill>
              </a:rPr>
              <a:t>Instrumento de pagamentos futuros ou reserva de valor: </a:t>
            </a:r>
            <a:r>
              <a:rPr lang="pt-BR" sz="1400" dirty="0" smtClean="0">
                <a:solidFill>
                  <a:schemeClr val="tx1">
                    <a:lumMod val="75000"/>
                    <a:lumOff val="25000"/>
                  </a:schemeClr>
                </a:solidFill>
              </a:rPr>
              <a:t>a moeda pode ser utilizada para pagamento de um bem ou serviço no futuro. A poupança do indivíduo pode ser guardada em forma de moeda, constituindo um ativo financeiro que não rende juros.</a:t>
            </a:r>
          </a:p>
          <a:p>
            <a:endParaRPr lang="pt-BR" sz="1400" b="1" dirty="0" smtClean="0">
              <a:solidFill>
                <a:schemeClr val="tx1">
                  <a:lumMod val="75000"/>
                  <a:lumOff val="25000"/>
                </a:schemeClr>
              </a:solidFill>
            </a:endParaRPr>
          </a:p>
          <a:p>
            <a:pPr>
              <a:defRPr/>
            </a:pPr>
            <a:endParaRPr lang="pt-BR" sz="1400" b="1" dirty="0" smtClean="0">
              <a:solidFill>
                <a:schemeClr val="tx1">
                  <a:lumMod val="75000"/>
                  <a:lumOff val="25000"/>
                </a:schemeClr>
              </a:solidFill>
            </a:endParaRPr>
          </a:p>
          <a:p>
            <a:pPr>
              <a:defRPr/>
            </a:pPr>
            <a:endParaRPr lang="pt-BR" sz="1400" b="1" dirty="0" smtClean="0">
              <a:solidFill>
                <a:schemeClr val="tx1">
                  <a:lumMod val="75000"/>
                  <a:lumOff val="25000"/>
                </a:schemeClr>
              </a:solidFill>
            </a:endParaRPr>
          </a:p>
          <a:p>
            <a:pPr marL="1198563" lvl="2" indent="-285750">
              <a:defRPr/>
            </a:pPr>
            <a:endParaRPr lang="pt-BR" sz="1400" b="1" dirty="0" smtClean="0">
              <a:solidFill>
                <a:schemeClr val="tx1">
                  <a:lumMod val="75000"/>
                  <a:lumOff val="25000"/>
                </a:schemeClr>
              </a:solidFill>
            </a:endParaRPr>
          </a:p>
        </p:txBody>
      </p:sp>
    </p:spTree>
    <p:extLst>
      <p:ext uri="{BB962C8B-B14F-4D97-AF65-F5344CB8AC3E}">
        <p14:creationId xmlns:p14="http://schemas.microsoft.com/office/powerpoint/2010/main" val="2846000879"/>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5394" y="777212"/>
            <a:ext cx="1621854" cy="338554"/>
          </a:xfrm>
          <a:prstGeom prst="rect">
            <a:avLst/>
          </a:prstGeom>
          <a:noFill/>
        </p:spPr>
        <p:txBody>
          <a:bodyPr wrap="none" rtlCol="0">
            <a:spAutoFit/>
          </a:bodyPr>
          <a:lstStyle/>
          <a:p>
            <a:pPr>
              <a:defRPr/>
            </a:pPr>
            <a:r>
              <a:rPr lang="pt-BR" sz="1600" b="1" dirty="0" smtClean="0">
                <a:solidFill>
                  <a:schemeClr val="tx1">
                    <a:lumMod val="75000"/>
                    <a:lumOff val="25000"/>
                  </a:schemeClr>
                </a:solidFill>
              </a:rPr>
              <a:t>Tipos de Inflação</a:t>
            </a:r>
            <a:endParaRPr lang="pt-BR" sz="1600" b="1" dirty="0">
              <a:solidFill>
                <a:schemeClr val="tx1">
                  <a:lumMod val="75000"/>
                  <a:lumOff val="25000"/>
                </a:schemeClr>
              </a:solidFill>
              <a:latin typeface="+mj-lt"/>
            </a:endParaRPr>
          </a:p>
        </p:txBody>
      </p:sp>
      <p:sp>
        <p:nvSpPr>
          <p:cNvPr id="3" name="Retângulo 2"/>
          <p:cNvSpPr/>
          <p:nvPr/>
        </p:nvSpPr>
        <p:spPr>
          <a:xfrm>
            <a:off x="154148" y="1115766"/>
            <a:ext cx="6719092" cy="3754874"/>
          </a:xfrm>
          <a:prstGeom prst="rect">
            <a:avLst/>
          </a:prstGeom>
        </p:spPr>
        <p:txBody>
          <a:bodyPr wrap="square">
            <a:spAutoFit/>
          </a:bodyPr>
          <a:lstStyle/>
          <a:p>
            <a:r>
              <a:rPr lang="pt-BR" sz="1400" b="1" dirty="0" smtClean="0">
                <a:solidFill>
                  <a:schemeClr val="tx1">
                    <a:lumMod val="75000"/>
                    <a:lumOff val="25000"/>
                  </a:schemeClr>
                </a:solidFill>
              </a:rPr>
              <a:t> Características Do processo inflacionário:</a:t>
            </a:r>
          </a:p>
          <a:p>
            <a:r>
              <a:rPr lang="pt-BR" sz="1400" dirty="0" smtClean="0">
                <a:solidFill>
                  <a:schemeClr val="tx1">
                    <a:lumMod val="75000"/>
                    <a:lumOff val="25000"/>
                  </a:schemeClr>
                </a:solidFill>
              </a:rPr>
              <a:t> </a:t>
            </a:r>
          </a:p>
          <a:p>
            <a:pPr algn="just"/>
            <a:r>
              <a:rPr lang="pt-BR" sz="1400" dirty="0" smtClean="0">
                <a:solidFill>
                  <a:schemeClr val="tx1">
                    <a:lumMod val="75000"/>
                    <a:lumOff val="25000"/>
                  </a:schemeClr>
                </a:solidFill>
              </a:rPr>
              <a:t>a) Tipo de estrutura de mercado (oligopolista ou monopolista), que permitem aumentos autônomos das margens de lucros das empresas além de facilitar o repasse do aumento de custo ao preço do produto.</a:t>
            </a:r>
          </a:p>
          <a:p>
            <a:pPr marL="342900" indent="-342900" algn="just">
              <a:buAutoNum type="alphaLcParenR"/>
            </a:pPr>
            <a:endParaRPr lang="pt-BR" sz="1400" dirty="0" smtClean="0">
              <a:solidFill>
                <a:schemeClr val="tx1">
                  <a:lumMod val="75000"/>
                  <a:lumOff val="25000"/>
                </a:schemeClr>
              </a:solidFill>
            </a:endParaRPr>
          </a:p>
          <a:p>
            <a:pPr algn="just"/>
            <a:r>
              <a:rPr lang="pt-BR" sz="1400" b="1" dirty="0" smtClean="0">
                <a:solidFill>
                  <a:schemeClr val="tx1">
                    <a:lumMod val="75000"/>
                    <a:lumOff val="25000"/>
                  </a:schemeClr>
                </a:solidFill>
              </a:rPr>
              <a:t>b) Grau de abertura da economia ao comércio exterior: </a:t>
            </a:r>
            <a:r>
              <a:rPr lang="pt-BR" sz="1400" dirty="0" smtClean="0">
                <a:solidFill>
                  <a:schemeClr val="tx1">
                    <a:lumMod val="75000"/>
                    <a:lumOff val="25000"/>
                  </a:schemeClr>
                </a:solidFill>
              </a:rPr>
              <a:t>uma economia aberta ao comércio internacional, poderá permitir uma competição do produto fabricado internamente com o produto importado, resultando em menores os preços dos produtos.</a:t>
            </a:r>
          </a:p>
          <a:p>
            <a:pPr algn="just"/>
            <a:endParaRPr lang="pt-BR" sz="1400" b="1" dirty="0" smtClean="0">
              <a:solidFill>
                <a:schemeClr val="tx1">
                  <a:lumMod val="75000"/>
                  <a:lumOff val="25000"/>
                </a:schemeClr>
              </a:solidFill>
            </a:endParaRPr>
          </a:p>
          <a:p>
            <a:pPr algn="just"/>
            <a:r>
              <a:rPr lang="pt-BR" sz="1400" b="1" dirty="0" smtClean="0">
                <a:solidFill>
                  <a:schemeClr val="tx1">
                    <a:lumMod val="75000"/>
                    <a:lumOff val="25000"/>
                  </a:schemeClr>
                </a:solidFill>
              </a:rPr>
              <a:t>c) Estrutura das organizações sindicais: </a:t>
            </a:r>
            <a:r>
              <a:rPr lang="pt-BR" sz="1400" dirty="0" smtClean="0">
                <a:solidFill>
                  <a:schemeClr val="tx1">
                    <a:lumMod val="75000"/>
                    <a:lumOff val="25000"/>
                  </a:schemeClr>
                </a:solidFill>
              </a:rPr>
              <a:t>os setores que possuem uma estrutura sindical mais forte poderão obter reajustes de salários acima dos índices de produtividade e da inflação, gerando maior pressão sobre os preços.</a:t>
            </a:r>
          </a:p>
          <a:p>
            <a:pPr algn="just"/>
            <a:endParaRPr lang="pt-BR" sz="1400" dirty="0" smtClean="0">
              <a:solidFill>
                <a:schemeClr val="tx1">
                  <a:lumMod val="75000"/>
                  <a:lumOff val="25000"/>
                </a:schemeClr>
              </a:solidFill>
            </a:endParaRPr>
          </a:p>
          <a:p>
            <a:pPr algn="just"/>
            <a:r>
              <a:rPr lang="pt-BR" sz="1400" b="1" dirty="0" smtClean="0">
                <a:solidFill>
                  <a:schemeClr val="tx1">
                    <a:lumMod val="75000"/>
                    <a:lumOff val="25000"/>
                  </a:schemeClr>
                </a:solidFill>
              </a:rPr>
              <a:t>d) Desequilíbrio do Setor Público: </a:t>
            </a:r>
            <a:r>
              <a:rPr lang="pt-BR" sz="1400" dirty="0" smtClean="0">
                <a:solidFill>
                  <a:schemeClr val="tx1">
                    <a:lumMod val="75000"/>
                    <a:lumOff val="25000"/>
                  </a:schemeClr>
                </a:solidFill>
              </a:rPr>
              <a:t>desequilíbrios do Setor Público levam ao déficit constante nas contas públicas. Se o Governo optar pela emissão de moeda esse desequilíbrio gerará inflação.</a:t>
            </a:r>
            <a:endParaRPr lang="pt-BR" sz="1400" b="1" dirty="0" smtClean="0">
              <a:solidFill>
                <a:schemeClr val="tx1">
                  <a:lumMod val="75000"/>
                  <a:lumOff val="25000"/>
                </a:schemeClr>
              </a:solidFill>
            </a:endParaRPr>
          </a:p>
        </p:txBody>
      </p:sp>
      <p:pic>
        <p:nvPicPr>
          <p:cNvPr id="148482" name="Picture 2" descr="Resultado de imagem para INFLAÃÃO"/>
          <p:cNvPicPr>
            <a:picLocks noChangeAspect="1" noChangeArrowheads="1"/>
          </p:cNvPicPr>
          <p:nvPr/>
        </p:nvPicPr>
        <p:blipFill>
          <a:blip r:embed="rId3"/>
          <a:srcRect/>
          <a:stretch>
            <a:fillRect/>
          </a:stretch>
        </p:blipFill>
        <p:spPr bwMode="auto">
          <a:xfrm>
            <a:off x="6958965" y="800072"/>
            <a:ext cx="2124075" cy="2152650"/>
          </a:xfrm>
          <a:prstGeom prst="rect">
            <a:avLst/>
          </a:prstGeom>
          <a:noFill/>
        </p:spPr>
      </p:pic>
      <p:pic>
        <p:nvPicPr>
          <p:cNvPr id="148484" name="Picture 4" descr="Resultado de imagem para INFLAÃÃO"/>
          <p:cNvPicPr>
            <a:picLocks noChangeAspect="1" noChangeArrowheads="1"/>
          </p:cNvPicPr>
          <p:nvPr/>
        </p:nvPicPr>
        <p:blipFill>
          <a:blip r:embed="rId4"/>
          <a:srcRect/>
          <a:stretch>
            <a:fillRect/>
          </a:stretch>
        </p:blipFill>
        <p:spPr bwMode="auto">
          <a:xfrm>
            <a:off x="7014846" y="2878646"/>
            <a:ext cx="2007234" cy="2007234"/>
          </a:xfrm>
          <a:prstGeom prst="rect">
            <a:avLst/>
          </a:prstGeom>
          <a:noFill/>
        </p:spPr>
      </p:pic>
      <p:sp>
        <p:nvSpPr>
          <p:cNvPr id="9" name="CaixaDeTexto 8"/>
          <p:cNvSpPr txBox="1"/>
          <p:nvPr/>
        </p:nvSpPr>
        <p:spPr>
          <a:xfrm>
            <a:off x="347232" y="381000"/>
            <a:ext cx="4913076" cy="338554"/>
          </a:xfrm>
          <a:prstGeom prst="rect">
            <a:avLst/>
          </a:prstGeom>
          <a:noFill/>
        </p:spPr>
        <p:txBody>
          <a:bodyPr wrap="none" rtlCol="0">
            <a:spAutoFit/>
          </a:bodyPr>
          <a:lstStyle/>
          <a:p>
            <a:pPr marL="342900" indent="-342900" eaLnBrk="1" hangingPunct="1">
              <a:defRPr/>
            </a:pPr>
            <a:r>
              <a:rPr lang="pt-BR" sz="1600" b="1" dirty="0" smtClean="0">
                <a:solidFill>
                  <a:schemeClr val="bg1"/>
                </a:solidFill>
              </a:rPr>
              <a:t>MOEDA E INFLAÇÃO E SISTEMA FINANCEIRO NACIONAL</a:t>
            </a:r>
            <a:endParaRPr lang="pt-BR" sz="1600" b="1" dirty="0">
              <a:solidFill>
                <a:schemeClr val="bg1"/>
              </a:solidFill>
            </a:endParaRPr>
          </a:p>
        </p:txBody>
      </p:sp>
      <p:sp>
        <p:nvSpPr>
          <p:cNvPr id="11" name="CaixaDeTexto 10"/>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Tree>
    <p:extLst>
      <p:ext uri="{BB962C8B-B14F-4D97-AF65-F5344CB8AC3E}">
        <p14:creationId xmlns:p14="http://schemas.microsoft.com/office/powerpoint/2010/main" val="2846000879"/>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0" y="780763"/>
            <a:ext cx="1621854" cy="1323439"/>
          </a:xfrm>
          <a:prstGeom prst="rect">
            <a:avLst/>
          </a:prstGeom>
          <a:noFill/>
        </p:spPr>
        <p:txBody>
          <a:bodyPr wrap="none" rtlCol="0">
            <a:spAutoFit/>
          </a:bodyPr>
          <a:lstStyle/>
          <a:p>
            <a:pPr>
              <a:defRPr/>
            </a:pPr>
            <a:r>
              <a:rPr lang="pt-BR" sz="1600" b="1" dirty="0" smtClean="0">
                <a:solidFill>
                  <a:schemeClr val="tx1">
                    <a:lumMod val="75000"/>
                    <a:lumOff val="25000"/>
                  </a:schemeClr>
                </a:solidFill>
              </a:rPr>
              <a:t>Tipos de Inflação</a:t>
            </a:r>
            <a:endParaRPr lang="pt-BR" sz="1600" dirty="0" smtClean="0">
              <a:solidFill>
                <a:schemeClr val="tx1">
                  <a:lumMod val="75000"/>
                  <a:lumOff val="25000"/>
                </a:schemeClr>
              </a:solidFill>
            </a:endParaRPr>
          </a:p>
          <a:p>
            <a:pPr>
              <a:defRPr/>
            </a:pPr>
            <a:endParaRPr lang="pt-BR" sz="1600" dirty="0" smtClean="0">
              <a:solidFill>
                <a:schemeClr val="tx1">
                  <a:lumMod val="75000"/>
                  <a:lumOff val="25000"/>
                </a:schemeClr>
              </a:solidFill>
            </a:endParaRPr>
          </a:p>
          <a:p>
            <a:pPr>
              <a:defRPr/>
            </a:pPr>
            <a:endParaRPr lang="pt-BR" sz="1600" dirty="0" smtClean="0">
              <a:solidFill>
                <a:schemeClr val="tx1">
                  <a:lumMod val="75000"/>
                  <a:lumOff val="25000"/>
                </a:schemeClr>
              </a:solidFill>
            </a:endParaRPr>
          </a:p>
          <a:p>
            <a:pPr>
              <a:defRPr/>
            </a:pPr>
            <a:endParaRPr lang="pt-BR" sz="1600" dirty="0" smtClean="0">
              <a:solidFill>
                <a:schemeClr val="tx1">
                  <a:lumMod val="75000"/>
                  <a:lumOff val="25000"/>
                </a:schemeClr>
              </a:solidFill>
            </a:endParaRPr>
          </a:p>
          <a:p>
            <a:pPr marL="0" indent="0">
              <a:buFontTx/>
              <a:buNone/>
              <a:defRPr/>
            </a:pPr>
            <a:endParaRPr lang="pt-BR" sz="1600" b="1" dirty="0">
              <a:solidFill>
                <a:schemeClr val="tx1">
                  <a:lumMod val="75000"/>
                  <a:lumOff val="25000"/>
                </a:schemeClr>
              </a:solidFill>
              <a:latin typeface="+mj-lt"/>
            </a:endParaRPr>
          </a:p>
        </p:txBody>
      </p:sp>
      <p:sp>
        <p:nvSpPr>
          <p:cNvPr id="3" name="Retângulo 2"/>
          <p:cNvSpPr/>
          <p:nvPr/>
        </p:nvSpPr>
        <p:spPr>
          <a:xfrm>
            <a:off x="60960" y="1177549"/>
            <a:ext cx="9022080" cy="3539430"/>
          </a:xfrm>
          <a:prstGeom prst="rect">
            <a:avLst/>
          </a:prstGeom>
        </p:spPr>
        <p:txBody>
          <a:bodyPr wrap="square">
            <a:spAutoFit/>
          </a:bodyPr>
          <a:lstStyle/>
          <a:p>
            <a:pPr algn="just"/>
            <a:r>
              <a:rPr lang="pt-BR" sz="1400" b="1" dirty="0" smtClean="0">
                <a:solidFill>
                  <a:schemeClr val="tx1">
                    <a:lumMod val="75000"/>
                    <a:lumOff val="25000"/>
                  </a:schemeClr>
                </a:solidFill>
              </a:rPr>
              <a:t> Os tipos de inflação são os seguintes:</a:t>
            </a:r>
          </a:p>
          <a:p>
            <a:pPr algn="just"/>
            <a:r>
              <a:rPr lang="pt-BR" sz="1400" b="1" dirty="0" smtClean="0">
                <a:solidFill>
                  <a:schemeClr val="tx1">
                    <a:lumMod val="75000"/>
                    <a:lumOff val="25000"/>
                  </a:schemeClr>
                </a:solidFill>
              </a:rPr>
              <a:t> </a:t>
            </a:r>
            <a:endParaRPr lang="pt-BR" sz="1400" dirty="0" smtClean="0">
              <a:solidFill>
                <a:schemeClr val="tx1">
                  <a:lumMod val="75000"/>
                  <a:lumOff val="25000"/>
                </a:schemeClr>
              </a:solidFill>
            </a:endParaRPr>
          </a:p>
          <a:p>
            <a:pPr algn="just"/>
            <a:r>
              <a:rPr lang="pt-BR" sz="1400" b="1" dirty="0" smtClean="0">
                <a:solidFill>
                  <a:schemeClr val="tx1">
                    <a:lumMod val="75000"/>
                    <a:lumOff val="25000"/>
                  </a:schemeClr>
                </a:solidFill>
              </a:rPr>
              <a:t>a) Inflação de Demanda: </a:t>
            </a:r>
            <a:r>
              <a:rPr lang="pt-BR" sz="1400" dirty="0" smtClean="0">
                <a:solidFill>
                  <a:schemeClr val="tx1">
                    <a:lumMod val="75000"/>
                    <a:lumOff val="25000"/>
                  </a:schemeClr>
                </a:solidFill>
              </a:rPr>
              <a:t>Refere-se ao excesso de demanda agregada de mercadorias e serviços, tanto de consumo como de produção, em relação à oferta dessas mercadorias e serviços. A economia quando está produzindo perto do pleno emprego de recursos está mais sujeita ao processo inflacionário. O aumento da demanda agregada pode ser ocasionada por aumento dos investimentos, aumento dos gastos do governo, aumento das exportações, redução dos tributos, redução das importações, e aumento da oferta da moeda.</a:t>
            </a:r>
          </a:p>
          <a:p>
            <a:pPr algn="just"/>
            <a:endParaRPr lang="pt-BR" sz="1400" dirty="0" smtClean="0">
              <a:solidFill>
                <a:schemeClr val="tx1">
                  <a:lumMod val="75000"/>
                  <a:lumOff val="25000"/>
                </a:schemeClr>
              </a:solidFill>
            </a:endParaRPr>
          </a:p>
          <a:p>
            <a:pPr algn="just"/>
            <a:r>
              <a:rPr lang="pt-BR" sz="1400" b="1" dirty="0" smtClean="0">
                <a:solidFill>
                  <a:schemeClr val="tx1">
                    <a:lumMod val="75000"/>
                    <a:lumOff val="25000"/>
                  </a:schemeClr>
                </a:solidFill>
              </a:rPr>
              <a:t>b) Inflação de Custos: </a:t>
            </a:r>
            <a:r>
              <a:rPr lang="pt-BR" sz="1400" dirty="0" smtClean="0">
                <a:solidFill>
                  <a:schemeClr val="tx1">
                    <a:lumMod val="75000"/>
                    <a:lumOff val="25000"/>
                  </a:schemeClr>
                </a:solidFill>
              </a:rPr>
              <a:t>A inflação de custos está associada a uma elevação dos custos de produção. O nível da demanda permanece constante, mas os custos de certos fatores produção aumentam. Com isso, as empresas repassam o aumento de custo para o preço final do produto. As causas mais comuns dos aumentos dos custos de produção são os aumentos salariais, aumentos do custo de matérias primas ou estrutura monopolista ou oligopolista de mercado.</a:t>
            </a:r>
          </a:p>
          <a:p>
            <a:pPr algn="just"/>
            <a:r>
              <a:rPr lang="pt-BR" sz="1400" dirty="0" smtClean="0">
                <a:solidFill>
                  <a:schemeClr val="tx1">
                    <a:lumMod val="75000"/>
                    <a:lumOff val="25000"/>
                  </a:schemeClr>
                </a:solidFill>
              </a:rPr>
              <a:t> </a:t>
            </a:r>
          </a:p>
          <a:p>
            <a:pPr algn="just"/>
            <a:r>
              <a:rPr lang="pt-BR" sz="1400" dirty="0" smtClean="0">
                <a:solidFill>
                  <a:schemeClr val="tx1">
                    <a:lumMod val="75000"/>
                    <a:lumOff val="25000"/>
                  </a:schemeClr>
                </a:solidFill>
              </a:rPr>
              <a:t>Por sua vez, podemos observar, em certos casos, a inflação inercial que é aquela em que a inflação presente é uma função da inflação passada. Deve-se à inércia inflacionária, que é a resistência que os preços de uma economia oferecem às políticas de estabilização que atacam as causas primárias da inflação.</a:t>
            </a:r>
            <a:endParaRPr lang="pt-BR" sz="1400" b="1" dirty="0" smtClean="0">
              <a:solidFill>
                <a:schemeClr val="tx1">
                  <a:lumMod val="75000"/>
                  <a:lumOff val="25000"/>
                </a:schemeClr>
              </a:solidFill>
            </a:endParaRPr>
          </a:p>
        </p:txBody>
      </p:sp>
      <p:sp>
        <p:nvSpPr>
          <p:cNvPr id="6" name="CaixaDeTexto 5"/>
          <p:cNvSpPr txBox="1"/>
          <p:nvPr/>
        </p:nvSpPr>
        <p:spPr>
          <a:xfrm>
            <a:off x="347232" y="381000"/>
            <a:ext cx="4913076" cy="338554"/>
          </a:xfrm>
          <a:prstGeom prst="rect">
            <a:avLst/>
          </a:prstGeom>
          <a:noFill/>
        </p:spPr>
        <p:txBody>
          <a:bodyPr wrap="none" rtlCol="0">
            <a:spAutoFit/>
          </a:bodyPr>
          <a:lstStyle/>
          <a:p>
            <a:pPr marL="342900" indent="-342900" eaLnBrk="1" hangingPunct="1">
              <a:defRPr/>
            </a:pPr>
            <a:r>
              <a:rPr lang="pt-BR" sz="1600" b="1" dirty="0" smtClean="0">
                <a:solidFill>
                  <a:schemeClr val="bg1"/>
                </a:solidFill>
              </a:rPr>
              <a:t>MOEDA E INFLAÇÃO E SISTEMA FINANCEIRO NACIONAL</a:t>
            </a:r>
            <a:endParaRPr lang="pt-BR" sz="1600" b="1" dirty="0">
              <a:solidFill>
                <a:schemeClr val="bg1"/>
              </a:solidFill>
            </a:endParaRPr>
          </a:p>
        </p:txBody>
      </p:sp>
      <p:sp>
        <p:nvSpPr>
          <p:cNvPr id="9" name="CaixaDeTexto 8"/>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Tree>
    <p:extLst>
      <p:ext uri="{BB962C8B-B14F-4D97-AF65-F5344CB8AC3E}">
        <p14:creationId xmlns:p14="http://schemas.microsoft.com/office/powerpoint/2010/main" val="2846000879"/>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5394" y="769620"/>
            <a:ext cx="2429768" cy="338554"/>
          </a:xfrm>
          <a:prstGeom prst="rect">
            <a:avLst/>
          </a:prstGeom>
          <a:noFill/>
        </p:spPr>
        <p:txBody>
          <a:bodyPr wrap="none" rtlCol="0">
            <a:spAutoFit/>
          </a:bodyPr>
          <a:lstStyle/>
          <a:p>
            <a:pPr>
              <a:defRPr/>
            </a:pPr>
            <a:r>
              <a:rPr lang="pt-BR" sz="1600" b="1" dirty="0" smtClean="0">
                <a:solidFill>
                  <a:schemeClr val="tx1">
                    <a:lumMod val="75000"/>
                    <a:lumOff val="25000"/>
                  </a:schemeClr>
                </a:solidFill>
              </a:rPr>
              <a:t>Consequências da inflação</a:t>
            </a:r>
            <a:endParaRPr lang="pt-BR" sz="1600" b="1" dirty="0">
              <a:solidFill>
                <a:schemeClr val="tx1">
                  <a:lumMod val="75000"/>
                  <a:lumOff val="25000"/>
                </a:schemeClr>
              </a:solidFill>
              <a:latin typeface="+mj-lt"/>
            </a:endParaRPr>
          </a:p>
        </p:txBody>
      </p:sp>
      <p:sp>
        <p:nvSpPr>
          <p:cNvPr id="3" name="Retângulo 2"/>
          <p:cNvSpPr/>
          <p:nvPr/>
        </p:nvSpPr>
        <p:spPr>
          <a:xfrm>
            <a:off x="154148" y="1169929"/>
            <a:ext cx="8867932" cy="3539430"/>
          </a:xfrm>
          <a:prstGeom prst="rect">
            <a:avLst/>
          </a:prstGeom>
        </p:spPr>
        <p:txBody>
          <a:bodyPr wrap="square">
            <a:spAutoFit/>
          </a:bodyPr>
          <a:lstStyle/>
          <a:p>
            <a:pPr algn="just"/>
            <a:r>
              <a:rPr lang="pt-BR" sz="1400" b="1" dirty="0" smtClean="0">
                <a:solidFill>
                  <a:schemeClr val="tx1">
                    <a:lumMod val="75000"/>
                    <a:lumOff val="25000"/>
                  </a:schemeClr>
                </a:solidFill>
              </a:rPr>
              <a:t> a) Redução do poder aquisitivo e piora na distribuição de renda – </a:t>
            </a:r>
            <a:r>
              <a:rPr lang="pt-BR" sz="1400" dirty="0" smtClean="0">
                <a:solidFill>
                  <a:schemeClr val="tx1">
                    <a:lumMod val="75000"/>
                    <a:lumOff val="25000"/>
                  </a:schemeClr>
                </a:solidFill>
              </a:rPr>
              <a:t>os assalariados e os rendimentos de aluguel são diretamente afetados pois, com o passar do tempo, vão ficando com seus orçamentos reduzidos até a chegada de um novo reajuste;</a:t>
            </a:r>
          </a:p>
          <a:p>
            <a:pPr algn="just"/>
            <a:endParaRPr lang="pt-BR" sz="1400" dirty="0" smtClean="0">
              <a:solidFill>
                <a:schemeClr val="tx1">
                  <a:lumMod val="75000"/>
                  <a:lumOff val="25000"/>
                </a:schemeClr>
              </a:solidFill>
            </a:endParaRPr>
          </a:p>
          <a:p>
            <a:pPr algn="just"/>
            <a:r>
              <a:rPr lang="pt-BR" sz="1400" b="1" dirty="0" smtClean="0">
                <a:solidFill>
                  <a:schemeClr val="tx1">
                    <a:lumMod val="75000"/>
                    <a:lumOff val="25000"/>
                  </a:schemeClr>
                </a:solidFill>
              </a:rPr>
              <a:t>b) Desequilíbrio no Balanço de Pagamentos – </a:t>
            </a:r>
            <a:r>
              <a:rPr lang="pt-BR" sz="1400" dirty="0" smtClean="0">
                <a:solidFill>
                  <a:schemeClr val="tx1">
                    <a:lumMod val="75000"/>
                    <a:lumOff val="25000"/>
                  </a:schemeClr>
                </a:solidFill>
              </a:rPr>
              <a:t>encarecimento do produto nacional em relação ao produzido no exterior, provocando um estímulo às importações e um desestímulo às exportações;</a:t>
            </a:r>
          </a:p>
          <a:p>
            <a:pPr algn="just"/>
            <a:endParaRPr lang="pt-BR" sz="1400" b="1" dirty="0" smtClean="0">
              <a:solidFill>
                <a:schemeClr val="tx1">
                  <a:lumMod val="75000"/>
                  <a:lumOff val="25000"/>
                </a:schemeClr>
              </a:solidFill>
            </a:endParaRPr>
          </a:p>
          <a:p>
            <a:r>
              <a:rPr lang="pt-BR" sz="1400" b="1" dirty="0" smtClean="0">
                <a:solidFill>
                  <a:schemeClr val="tx1">
                    <a:lumMod val="75000"/>
                    <a:lumOff val="25000"/>
                  </a:schemeClr>
                </a:solidFill>
              </a:rPr>
              <a:t> c) Redução da arrecadação tributária – </a:t>
            </a:r>
            <a:r>
              <a:rPr lang="pt-BR" sz="1400" dirty="0" smtClean="0">
                <a:solidFill>
                  <a:schemeClr val="tx1">
                    <a:lumMod val="75000"/>
                    <a:lumOff val="25000"/>
                  </a:schemeClr>
                </a:solidFill>
              </a:rPr>
              <a:t>a inflação tende a reduzir o valor da arrecadação dos tributos pelo governo, pela defasagem existente entre o fato gerador e o recolhimento efetivo do imposto, ocasionando menor arrecadação real pelo governo;</a:t>
            </a:r>
          </a:p>
          <a:p>
            <a:endParaRPr lang="pt-BR" sz="1400" dirty="0" smtClean="0">
              <a:solidFill>
                <a:schemeClr val="tx1">
                  <a:lumMod val="75000"/>
                  <a:lumOff val="25000"/>
                </a:schemeClr>
              </a:solidFill>
            </a:endParaRPr>
          </a:p>
          <a:p>
            <a:r>
              <a:rPr lang="pt-BR" sz="1400" b="1" dirty="0" smtClean="0">
                <a:solidFill>
                  <a:schemeClr val="tx1">
                    <a:lumMod val="75000"/>
                    <a:lumOff val="25000"/>
                  </a:schemeClr>
                </a:solidFill>
              </a:rPr>
              <a:t>d) Desestímulo a aplicação no setor produtivo – </a:t>
            </a:r>
            <a:r>
              <a:rPr lang="pt-BR" sz="1400" dirty="0" smtClean="0">
                <a:solidFill>
                  <a:schemeClr val="tx1">
                    <a:lumMod val="75000"/>
                    <a:lumOff val="25000"/>
                  </a:schemeClr>
                </a:solidFill>
              </a:rPr>
              <a:t>desestímulo à aplicação de recursos no mercado financeiro, estímulo à compra de imóveis e de moeda estrangeira; </a:t>
            </a:r>
          </a:p>
          <a:p>
            <a:endParaRPr lang="pt-BR" sz="1400" dirty="0" smtClean="0">
              <a:solidFill>
                <a:schemeClr val="tx1">
                  <a:lumMod val="75000"/>
                  <a:lumOff val="25000"/>
                </a:schemeClr>
              </a:solidFill>
            </a:endParaRPr>
          </a:p>
          <a:p>
            <a:r>
              <a:rPr lang="pt-BR" sz="1400" b="1" dirty="0" smtClean="0">
                <a:solidFill>
                  <a:schemeClr val="tx1">
                    <a:lumMod val="75000"/>
                    <a:lumOff val="25000"/>
                  </a:schemeClr>
                </a:solidFill>
              </a:rPr>
              <a:t>e) Menor crescimento econômico/ efeito sobre as expectativas – </a:t>
            </a:r>
            <a:r>
              <a:rPr lang="pt-BR" sz="1400" dirty="0" smtClean="0">
                <a:solidFill>
                  <a:schemeClr val="tx1">
                    <a:lumMod val="75000"/>
                    <a:lumOff val="25000"/>
                  </a:schemeClr>
                </a:solidFill>
              </a:rPr>
              <a:t>desestímulo à produção devido a insegurança do empresariado no que se refere aos seus investimentos, provocando desemprego.</a:t>
            </a:r>
          </a:p>
        </p:txBody>
      </p:sp>
      <p:sp>
        <p:nvSpPr>
          <p:cNvPr id="6" name="CaixaDeTexto 5"/>
          <p:cNvSpPr txBox="1"/>
          <p:nvPr/>
        </p:nvSpPr>
        <p:spPr>
          <a:xfrm>
            <a:off x="347232" y="381000"/>
            <a:ext cx="4913076" cy="338554"/>
          </a:xfrm>
          <a:prstGeom prst="rect">
            <a:avLst/>
          </a:prstGeom>
          <a:noFill/>
        </p:spPr>
        <p:txBody>
          <a:bodyPr wrap="none" rtlCol="0">
            <a:spAutoFit/>
          </a:bodyPr>
          <a:lstStyle/>
          <a:p>
            <a:pPr marL="342900" indent="-342900" eaLnBrk="1" hangingPunct="1">
              <a:defRPr/>
            </a:pPr>
            <a:r>
              <a:rPr lang="pt-BR" sz="1600" b="1" dirty="0" smtClean="0">
                <a:solidFill>
                  <a:schemeClr val="bg1"/>
                </a:solidFill>
              </a:rPr>
              <a:t>MOEDA E INFLAÇÃO E SISTEMA FINANCEIRO NACIONAL</a:t>
            </a:r>
            <a:endParaRPr lang="pt-BR" sz="1600" b="1" dirty="0">
              <a:solidFill>
                <a:schemeClr val="bg1"/>
              </a:solidFill>
            </a:endParaRPr>
          </a:p>
        </p:txBody>
      </p:sp>
      <p:sp>
        <p:nvSpPr>
          <p:cNvPr id="9" name="CaixaDeTexto 8"/>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Tree>
    <p:extLst>
      <p:ext uri="{BB962C8B-B14F-4D97-AF65-F5344CB8AC3E}">
        <p14:creationId xmlns:p14="http://schemas.microsoft.com/office/powerpoint/2010/main" val="2846000879"/>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2226" y="777212"/>
            <a:ext cx="1749261" cy="338554"/>
          </a:xfrm>
          <a:prstGeom prst="rect">
            <a:avLst/>
          </a:prstGeom>
          <a:noFill/>
        </p:spPr>
        <p:txBody>
          <a:bodyPr wrap="none" rtlCol="0">
            <a:spAutoFit/>
          </a:bodyPr>
          <a:lstStyle/>
          <a:p>
            <a:pPr>
              <a:defRPr/>
            </a:pPr>
            <a:r>
              <a:rPr lang="pt-BR" sz="1600" b="1" dirty="0" smtClean="0">
                <a:solidFill>
                  <a:schemeClr val="tx1">
                    <a:lumMod val="75000"/>
                    <a:lumOff val="25000"/>
                  </a:schemeClr>
                </a:solidFill>
              </a:rPr>
              <a:t>Política Monetária</a:t>
            </a:r>
            <a:endParaRPr lang="pt-BR" sz="1600" b="1" dirty="0">
              <a:solidFill>
                <a:schemeClr val="tx1">
                  <a:lumMod val="75000"/>
                  <a:lumOff val="25000"/>
                </a:schemeClr>
              </a:solidFill>
              <a:latin typeface="+mj-lt"/>
            </a:endParaRPr>
          </a:p>
        </p:txBody>
      </p:sp>
      <p:sp>
        <p:nvSpPr>
          <p:cNvPr id="3" name="Retângulo 2"/>
          <p:cNvSpPr/>
          <p:nvPr/>
        </p:nvSpPr>
        <p:spPr>
          <a:xfrm>
            <a:off x="200346" y="1333500"/>
            <a:ext cx="6093774" cy="3323987"/>
          </a:xfrm>
          <a:prstGeom prst="rect">
            <a:avLst/>
          </a:prstGeom>
        </p:spPr>
        <p:txBody>
          <a:bodyPr wrap="square">
            <a:spAutoFit/>
          </a:bodyPr>
          <a:lstStyle/>
          <a:p>
            <a:pPr algn="just"/>
            <a:r>
              <a:rPr lang="pt-BR" sz="1400" b="1" dirty="0" smtClean="0">
                <a:solidFill>
                  <a:schemeClr val="tx1">
                    <a:lumMod val="75000"/>
                    <a:lumOff val="25000"/>
                  </a:schemeClr>
                </a:solidFill>
              </a:rPr>
              <a:t> a) Emissões – </a:t>
            </a:r>
            <a:r>
              <a:rPr lang="pt-BR" sz="1400" dirty="0" smtClean="0">
                <a:solidFill>
                  <a:schemeClr val="tx1">
                    <a:lumMod val="75000"/>
                    <a:lumOff val="25000"/>
                  </a:schemeClr>
                </a:solidFill>
              </a:rPr>
              <a:t>o Banco Central controla o montante de moeda na economia, decidindo sobre as necessidades de novas emissões e respectivos volumes;</a:t>
            </a:r>
          </a:p>
          <a:p>
            <a:pPr algn="just"/>
            <a:endParaRPr lang="pt-BR" sz="1400" dirty="0" smtClean="0">
              <a:solidFill>
                <a:schemeClr val="tx1">
                  <a:lumMod val="75000"/>
                  <a:lumOff val="25000"/>
                </a:schemeClr>
              </a:solidFill>
            </a:endParaRPr>
          </a:p>
          <a:p>
            <a:pPr algn="just"/>
            <a:endParaRPr lang="pt-BR" sz="1400" dirty="0" smtClean="0">
              <a:solidFill>
                <a:schemeClr val="tx1">
                  <a:lumMod val="75000"/>
                  <a:lumOff val="25000"/>
                </a:schemeClr>
              </a:solidFill>
            </a:endParaRPr>
          </a:p>
          <a:p>
            <a:pPr algn="just"/>
            <a:r>
              <a:rPr lang="pt-BR" sz="1400" b="1" dirty="0" smtClean="0">
                <a:solidFill>
                  <a:schemeClr val="tx1">
                    <a:lumMod val="75000"/>
                    <a:lumOff val="25000"/>
                  </a:schemeClr>
                </a:solidFill>
              </a:rPr>
              <a:t>b) Depósitos compulsórios – </a:t>
            </a:r>
            <a:r>
              <a:rPr lang="pt-BR" sz="1400" dirty="0" smtClean="0">
                <a:solidFill>
                  <a:schemeClr val="tx1">
                    <a:lumMod val="75000"/>
                    <a:lumOff val="25000"/>
                  </a:schemeClr>
                </a:solidFill>
              </a:rPr>
              <a:t>os bancos comerciais são obrigados a depositar no Banco Central um percentual determinado sobre os depósitos a vista. </a:t>
            </a:r>
          </a:p>
          <a:p>
            <a:pPr algn="just"/>
            <a:endParaRPr lang="pt-BR" sz="1400" dirty="0" smtClean="0">
              <a:solidFill>
                <a:schemeClr val="tx1">
                  <a:lumMod val="75000"/>
                  <a:lumOff val="25000"/>
                </a:schemeClr>
              </a:solidFill>
            </a:endParaRPr>
          </a:p>
          <a:p>
            <a:pPr algn="just"/>
            <a:endParaRPr lang="pt-BR" sz="1400" dirty="0" smtClean="0">
              <a:solidFill>
                <a:schemeClr val="tx1">
                  <a:lumMod val="75000"/>
                  <a:lumOff val="25000"/>
                </a:schemeClr>
              </a:solidFill>
            </a:endParaRPr>
          </a:p>
          <a:p>
            <a:pPr algn="just"/>
            <a:r>
              <a:rPr lang="pt-BR" sz="1400" b="1" dirty="0" smtClean="0">
                <a:solidFill>
                  <a:schemeClr val="tx1">
                    <a:lumMod val="75000"/>
                    <a:lumOff val="25000"/>
                  </a:schemeClr>
                </a:solidFill>
              </a:rPr>
              <a:t>c) Operações com mercado aberto (open </a:t>
            </a:r>
            <a:r>
              <a:rPr lang="pt-BR" sz="1400" b="1" i="1" dirty="0" err="1" smtClean="0">
                <a:solidFill>
                  <a:schemeClr val="tx1">
                    <a:lumMod val="75000"/>
                    <a:lumOff val="25000"/>
                  </a:schemeClr>
                </a:solidFill>
              </a:rPr>
              <a:t>market</a:t>
            </a:r>
            <a:r>
              <a:rPr lang="pt-BR" sz="1400" b="1" dirty="0" smtClean="0">
                <a:solidFill>
                  <a:schemeClr val="tx1">
                    <a:lumMod val="75000"/>
                    <a:lumOff val="25000"/>
                  </a:schemeClr>
                </a:solidFill>
              </a:rPr>
              <a:t>) – </a:t>
            </a:r>
            <a:r>
              <a:rPr lang="pt-BR" sz="1400" dirty="0" smtClean="0">
                <a:solidFill>
                  <a:schemeClr val="tx1">
                    <a:lumMod val="75000"/>
                    <a:lumOff val="25000"/>
                  </a:schemeClr>
                </a:solidFill>
              </a:rPr>
              <a:t>consistem na compra e venda, pelo Banco Central, de títulos da dívida pública;</a:t>
            </a:r>
          </a:p>
          <a:p>
            <a:pPr algn="just"/>
            <a:endParaRPr lang="pt-BR" sz="1400" dirty="0" smtClean="0">
              <a:solidFill>
                <a:schemeClr val="tx1">
                  <a:lumMod val="75000"/>
                  <a:lumOff val="25000"/>
                </a:schemeClr>
              </a:solidFill>
            </a:endParaRPr>
          </a:p>
          <a:p>
            <a:pPr algn="just"/>
            <a:endParaRPr lang="pt-BR" sz="1400" dirty="0" smtClean="0">
              <a:solidFill>
                <a:schemeClr val="tx1">
                  <a:lumMod val="75000"/>
                  <a:lumOff val="25000"/>
                </a:schemeClr>
              </a:solidFill>
            </a:endParaRPr>
          </a:p>
          <a:p>
            <a:pPr algn="just"/>
            <a:r>
              <a:rPr lang="pt-BR" sz="1400" b="1" dirty="0" smtClean="0">
                <a:solidFill>
                  <a:schemeClr val="tx1">
                    <a:lumMod val="75000"/>
                    <a:lumOff val="25000"/>
                  </a:schemeClr>
                </a:solidFill>
              </a:rPr>
              <a:t>d) Operações de redesconto – </a:t>
            </a:r>
            <a:r>
              <a:rPr lang="pt-BR" sz="1400" dirty="0" smtClean="0">
                <a:solidFill>
                  <a:schemeClr val="tx1">
                    <a:lumMod val="75000"/>
                    <a:lumOff val="25000"/>
                  </a:schemeClr>
                </a:solidFill>
              </a:rPr>
              <a:t>correspondem à liberação de recursos pelo Banco Central aos bancos comerciais, que podem ser classificados como empréstimos ou redesconto de títulos. </a:t>
            </a:r>
            <a:endParaRPr lang="pt-BR" sz="1400" b="1" dirty="0" smtClean="0">
              <a:solidFill>
                <a:schemeClr val="tx1">
                  <a:lumMod val="75000"/>
                  <a:lumOff val="25000"/>
                </a:schemeClr>
              </a:solidFill>
            </a:endParaRPr>
          </a:p>
        </p:txBody>
      </p:sp>
      <p:sp>
        <p:nvSpPr>
          <p:cNvPr id="6" name="CaixaDeTexto 5"/>
          <p:cNvSpPr txBox="1"/>
          <p:nvPr/>
        </p:nvSpPr>
        <p:spPr>
          <a:xfrm>
            <a:off x="347232" y="381000"/>
            <a:ext cx="4913076" cy="338554"/>
          </a:xfrm>
          <a:prstGeom prst="rect">
            <a:avLst/>
          </a:prstGeom>
          <a:noFill/>
        </p:spPr>
        <p:txBody>
          <a:bodyPr wrap="none" rtlCol="0">
            <a:spAutoFit/>
          </a:bodyPr>
          <a:lstStyle/>
          <a:p>
            <a:pPr marL="342900" indent="-342900" eaLnBrk="1" hangingPunct="1">
              <a:defRPr/>
            </a:pPr>
            <a:r>
              <a:rPr lang="pt-BR" sz="1600" b="1" dirty="0" smtClean="0">
                <a:solidFill>
                  <a:schemeClr val="bg1"/>
                </a:solidFill>
              </a:rPr>
              <a:t>MOEDA E INFLAÇÃO E SISTEMA FINANCEIRO NACIONAL</a:t>
            </a:r>
            <a:endParaRPr lang="pt-BR" sz="1600" b="1" dirty="0">
              <a:solidFill>
                <a:schemeClr val="bg1"/>
              </a:solidFill>
            </a:endParaRPr>
          </a:p>
        </p:txBody>
      </p:sp>
      <p:sp>
        <p:nvSpPr>
          <p:cNvPr id="9" name="CaixaDeTexto 8"/>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pic>
        <p:nvPicPr>
          <p:cNvPr id="138241" name="Picture 1"/>
          <p:cNvPicPr>
            <a:picLocks noChangeAspect="1" noChangeArrowheads="1"/>
          </p:cNvPicPr>
          <p:nvPr/>
        </p:nvPicPr>
        <p:blipFill>
          <a:blip r:embed="rId3"/>
          <a:srcRect/>
          <a:stretch>
            <a:fillRect/>
          </a:stretch>
        </p:blipFill>
        <p:spPr bwMode="auto">
          <a:xfrm>
            <a:off x="6453799" y="3200400"/>
            <a:ext cx="2569234" cy="1744028"/>
          </a:xfrm>
          <a:prstGeom prst="rect">
            <a:avLst/>
          </a:prstGeom>
          <a:noFill/>
          <a:ln w="9525">
            <a:noFill/>
            <a:miter lim="800000"/>
            <a:headEnd/>
            <a:tailEnd/>
          </a:ln>
        </p:spPr>
      </p:pic>
      <p:pic>
        <p:nvPicPr>
          <p:cNvPr id="138243" name="Picture 3" descr="Imagem relacionada"/>
          <p:cNvPicPr>
            <a:picLocks noChangeAspect="1" noChangeArrowheads="1"/>
          </p:cNvPicPr>
          <p:nvPr/>
        </p:nvPicPr>
        <p:blipFill>
          <a:blip r:embed="rId4"/>
          <a:srcRect/>
          <a:stretch>
            <a:fillRect/>
          </a:stretch>
        </p:blipFill>
        <p:spPr bwMode="auto">
          <a:xfrm>
            <a:off x="6332221" y="1165860"/>
            <a:ext cx="2755568" cy="1834487"/>
          </a:xfrm>
          <a:prstGeom prst="rect">
            <a:avLst/>
          </a:prstGeom>
          <a:noFill/>
        </p:spPr>
      </p:pic>
    </p:spTree>
    <p:extLst>
      <p:ext uri="{BB962C8B-B14F-4D97-AF65-F5344CB8AC3E}">
        <p14:creationId xmlns:p14="http://schemas.microsoft.com/office/powerpoint/2010/main" val="2846000879"/>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7" name="Picture 3"/>
          <p:cNvPicPr>
            <a:picLocks noChangeAspect="1" noChangeArrowheads="1"/>
          </p:cNvPicPr>
          <p:nvPr/>
        </p:nvPicPr>
        <p:blipFill>
          <a:blip r:embed="rId3"/>
          <a:srcRect/>
          <a:stretch>
            <a:fillRect/>
          </a:stretch>
        </p:blipFill>
        <p:spPr bwMode="auto">
          <a:xfrm>
            <a:off x="4697419" y="868681"/>
            <a:ext cx="4423722" cy="3039428"/>
          </a:xfrm>
          <a:prstGeom prst="rect">
            <a:avLst/>
          </a:prstGeom>
          <a:noFill/>
          <a:ln w="9525">
            <a:noFill/>
            <a:miter lim="800000"/>
            <a:headEnd/>
            <a:tailEnd/>
          </a:ln>
        </p:spPr>
      </p:pic>
      <p:sp>
        <p:nvSpPr>
          <p:cNvPr id="10" name="CaixaDeTexto 9"/>
          <p:cNvSpPr txBox="1"/>
          <p:nvPr/>
        </p:nvSpPr>
        <p:spPr>
          <a:xfrm>
            <a:off x="2226" y="777212"/>
            <a:ext cx="1692195" cy="338554"/>
          </a:xfrm>
          <a:prstGeom prst="rect">
            <a:avLst/>
          </a:prstGeom>
          <a:noFill/>
        </p:spPr>
        <p:txBody>
          <a:bodyPr wrap="none" rtlCol="0">
            <a:spAutoFit/>
          </a:bodyPr>
          <a:lstStyle/>
          <a:p>
            <a:pPr>
              <a:defRPr/>
            </a:pPr>
            <a:r>
              <a:rPr lang="pt-BR" sz="1600" b="1" dirty="0" smtClean="0">
                <a:solidFill>
                  <a:schemeClr val="tx1">
                    <a:lumMod val="75000"/>
                    <a:lumOff val="25000"/>
                  </a:schemeClr>
                </a:solidFill>
              </a:rPr>
              <a:t>Tipos de mercado</a:t>
            </a:r>
            <a:endParaRPr lang="pt-BR" sz="1600" b="1" dirty="0">
              <a:solidFill>
                <a:schemeClr val="tx1">
                  <a:lumMod val="75000"/>
                  <a:lumOff val="25000"/>
                </a:schemeClr>
              </a:solidFill>
              <a:latin typeface="+mj-lt"/>
            </a:endParaRPr>
          </a:p>
        </p:txBody>
      </p:sp>
      <p:sp>
        <p:nvSpPr>
          <p:cNvPr id="3" name="Retângulo 2"/>
          <p:cNvSpPr/>
          <p:nvPr/>
        </p:nvSpPr>
        <p:spPr>
          <a:xfrm>
            <a:off x="154148" y="1078489"/>
            <a:ext cx="4707412" cy="2923877"/>
          </a:xfrm>
          <a:prstGeom prst="rect">
            <a:avLst/>
          </a:prstGeom>
        </p:spPr>
        <p:txBody>
          <a:bodyPr wrap="square">
            <a:spAutoFit/>
          </a:bodyPr>
          <a:lstStyle/>
          <a:p>
            <a:pPr algn="just"/>
            <a:r>
              <a:rPr lang="pt-BR" sz="1400" b="1" dirty="0" smtClean="0">
                <a:solidFill>
                  <a:schemeClr val="tx1">
                    <a:lumMod val="75000"/>
                    <a:lumOff val="25000"/>
                  </a:schemeClr>
                </a:solidFill>
              </a:rPr>
              <a:t> - Mercado monetário: </a:t>
            </a:r>
            <a:r>
              <a:rPr lang="pt-BR" sz="1400" dirty="0" smtClean="0">
                <a:solidFill>
                  <a:schemeClr val="tx1">
                    <a:lumMod val="75000"/>
                    <a:lumOff val="25000"/>
                  </a:schemeClr>
                </a:solidFill>
              </a:rPr>
              <a:t>é o mercado que fornece à economia papel-moeda e moeda escritural, aquela depositada em conta corrente; </a:t>
            </a:r>
          </a:p>
          <a:p>
            <a:pPr algn="just"/>
            <a:endParaRPr lang="pt-BR" sz="1000" dirty="0" smtClean="0">
              <a:solidFill>
                <a:schemeClr val="tx1">
                  <a:lumMod val="75000"/>
                  <a:lumOff val="25000"/>
                </a:schemeClr>
              </a:solidFill>
            </a:endParaRPr>
          </a:p>
          <a:p>
            <a:pPr algn="just"/>
            <a:r>
              <a:rPr lang="pt-BR" sz="1400" b="1" dirty="0" smtClean="0">
                <a:solidFill>
                  <a:schemeClr val="tx1">
                    <a:lumMod val="75000"/>
                    <a:lumOff val="25000"/>
                  </a:schemeClr>
                </a:solidFill>
              </a:rPr>
              <a:t>- Mercado de crédito: </a:t>
            </a:r>
            <a:r>
              <a:rPr lang="pt-BR" sz="1400" dirty="0" smtClean="0">
                <a:solidFill>
                  <a:schemeClr val="tx1">
                    <a:lumMod val="75000"/>
                    <a:lumOff val="25000"/>
                  </a:schemeClr>
                </a:solidFill>
              </a:rPr>
              <a:t>é o mercado que fornece recursos para o consumo das pessoas em geral e para o funcionamento das empresas; </a:t>
            </a:r>
            <a:br>
              <a:rPr lang="pt-BR" sz="1400" dirty="0" smtClean="0">
                <a:solidFill>
                  <a:schemeClr val="tx1">
                    <a:lumMod val="75000"/>
                    <a:lumOff val="25000"/>
                  </a:schemeClr>
                </a:solidFill>
              </a:rPr>
            </a:br>
            <a:r>
              <a:rPr lang="pt-BR" sz="1000" dirty="0" smtClean="0">
                <a:solidFill>
                  <a:schemeClr val="tx1">
                    <a:lumMod val="75000"/>
                    <a:lumOff val="25000"/>
                  </a:schemeClr>
                </a:solidFill>
              </a:rPr>
              <a:t/>
            </a:r>
            <a:br>
              <a:rPr lang="pt-BR" sz="1000" dirty="0" smtClean="0">
                <a:solidFill>
                  <a:schemeClr val="tx1">
                    <a:lumMod val="75000"/>
                    <a:lumOff val="25000"/>
                  </a:schemeClr>
                </a:solidFill>
              </a:rPr>
            </a:br>
            <a:r>
              <a:rPr lang="pt-BR" sz="1400" b="1" dirty="0" smtClean="0">
                <a:solidFill>
                  <a:schemeClr val="tx1">
                    <a:lumMod val="75000"/>
                    <a:lumOff val="25000"/>
                  </a:schemeClr>
                </a:solidFill>
              </a:rPr>
              <a:t>- Mercado de capitais: </a:t>
            </a:r>
            <a:r>
              <a:rPr lang="pt-BR" sz="1400" dirty="0" smtClean="0">
                <a:solidFill>
                  <a:schemeClr val="tx1">
                    <a:lumMod val="75000"/>
                    <a:lumOff val="25000"/>
                  </a:schemeClr>
                </a:solidFill>
              </a:rPr>
              <a:t>é o mercado que permite às empresas em geral captar recursos de terceiros e, portanto, compartilhar os ganhos e os riscos; </a:t>
            </a:r>
            <a:br>
              <a:rPr lang="pt-BR" sz="1400" dirty="0" smtClean="0">
                <a:solidFill>
                  <a:schemeClr val="tx1">
                    <a:lumMod val="75000"/>
                    <a:lumOff val="25000"/>
                  </a:schemeClr>
                </a:solidFill>
              </a:rPr>
            </a:br>
            <a:r>
              <a:rPr lang="pt-BR" sz="1000" dirty="0" smtClean="0">
                <a:solidFill>
                  <a:schemeClr val="tx1">
                    <a:lumMod val="75000"/>
                    <a:lumOff val="25000"/>
                  </a:schemeClr>
                </a:solidFill>
              </a:rPr>
              <a:t/>
            </a:r>
            <a:br>
              <a:rPr lang="pt-BR" sz="1000" dirty="0" smtClean="0">
                <a:solidFill>
                  <a:schemeClr val="tx1">
                    <a:lumMod val="75000"/>
                    <a:lumOff val="25000"/>
                  </a:schemeClr>
                </a:solidFill>
              </a:rPr>
            </a:br>
            <a:r>
              <a:rPr lang="pt-BR" sz="1400" b="1" dirty="0" smtClean="0">
                <a:solidFill>
                  <a:schemeClr val="tx1">
                    <a:lumMod val="75000"/>
                    <a:lumOff val="25000"/>
                  </a:schemeClr>
                </a:solidFill>
              </a:rPr>
              <a:t>- Mercado de câmbio: </a:t>
            </a:r>
            <a:r>
              <a:rPr lang="pt-BR" sz="1400" dirty="0" smtClean="0">
                <a:solidFill>
                  <a:schemeClr val="tx1">
                    <a:lumMod val="75000"/>
                    <a:lumOff val="25000"/>
                  </a:schemeClr>
                </a:solidFill>
              </a:rPr>
              <a:t>é o mercado de compra e venda de moeda estrangeira.</a:t>
            </a:r>
            <a:endParaRPr lang="pt-BR" sz="1400" b="1" dirty="0" smtClean="0">
              <a:solidFill>
                <a:schemeClr val="tx1">
                  <a:lumMod val="75000"/>
                  <a:lumOff val="25000"/>
                </a:schemeClr>
              </a:solidFill>
            </a:endParaRPr>
          </a:p>
        </p:txBody>
      </p:sp>
      <p:sp>
        <p:nvSpPr>
          <p:cNvPr id="6" name="CaixaDeTexto 5"/>
          <p:cNvSpPr txBox="1"/>
          <p:nvPr/>
        </p:nvSpPr>
        <p:spPr>
          <a:xfrm>
            <a:off x="347232" y="381000"/>
            <a:ext cx="4913076" cy="338554"/>
          </a:xfrm>
          <a:prstGeom prst="rect">
            <a:avLst/>
          </a:prstGeom>
          <a:noFill/>
        </p:spPr>
        <p:txBody>
          <a:bodyPr wrap="none" rtlCol="0">
            <a:spAutoFit/>
          </a:bodyPr>
          <a:lstStyle/>
          <a:p>
            <a:pPr marL="342900" indent="-342900" eaLnBrk="1" hangingPunct="1">
              <a:defRPr/>
            </a:pPr>
            <a:r>
              <a:rPr lang="pt-BR" sz="1600" b="1" dirty="0" smtClean="0">
                <a:solidFill>
                  <a:schemeClr val="bg1"/>
                </a:solidFill>
              </a:rPr>
              <a:t>MOEDA E INFLAÇÃO E SISTEMA FINANCEIRO NACIONAL</a:t>
            </a:r>
            <a:endParaRPr lang="pt-BR" sz="1600" b="1" dirty="0">
              <a:solidFill>
                <a:schemeClr val="bg1"/>
              </a:solidFill>
            </a:endParaRPr>
          </a:p>
        </p:txBody>
      </p:sp>
      <p:sp>
        <p:nvSpPr>
          <p:cNvPr id="9" name="CaixaDeTexto 8"/>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pic>
        <p:nvPicPr>
          <p:cNvPr id="134150" name="Picture 6"/>
          <p:cNvPicPr>
            <a:picLocks noChangeAspect="1" noChangeArrowheads="1"/>
          </p:cNvPicPr>
          <p:nvPr/>
        </p:nvPicPr>
        <p:blipFill>
          <a:blip r:embed="rId4"/>
          <a:srcRect/>
          <a:stretch>
            <a:fillRect/>
          </a:stretch>
        </p:blipFill>
        <p:spPr bwMode="auto">
          <a:xfrm>
            <a:off x="232932" y="3964451"/>
            <a:ext cx="3058907" cy="1006647"/>
          </a:xfrm>
          <a:prstGeom prst="rect">
            <a:avLst/>
          </a:prstGeom>
          <a:noFill/>
          <a:ln w="9525">
            <a:noFill/>
            <a:miter lim="800000"/>
            <a:headEnd/>
            <a:tailEnd/>
          </a:ln>
        </p:spPr>
      </p:pic>
      <p:pic>
        <p:nvPicPr>
          <p:cNvPr id="134151" name="Picture 7"/>
          <p:cNvPicPr>
            <a:picLocks noChangeAspect="1" noChangeArrowheads="1"/>
          </p:cNvPicPr>
          <p:nvPr/>
        </p:nvPicPr>
        <p:blipFill>
          <a:blip r:embed="rId5"/>
          <a:srcRect/>
          <a:stretch>
            <a:fillRect/>
          </a:stretch>
        </p:blipFill>
        <p:spPr bwMode="auto">
          <a:xfrm>
            <a:off x="3360071" y="3809799"/>
            <a:ext cx="3147409" cy="1159354"/>
          </a:xfrm>
          <a:prstGeom prst="rect">
            <a:avLst/>
          </a:prstGeom>
          <a:noFill/>
          <a:ln w="9525">
            <a:noFill/>
            <a:miter lim="800000"/>
            <a:headEnd/>
            <a:tailEnd/>
          </a:ln>
        </p:spPr>
      </p:pic>
      <p:pic>
        <p:nvPicPr>
          <p:cNvPr id="134153" name="Picture 9" descr="Imagem relacionada"/>
          <p:cNvPicPr>
            <a:picLocks noChangeAspect="1" noChangeArrowheads="1"/>
          </p:cNvPicPr>
          <p:nvPr/>
        </p:nvPicPr>
        <p:blipFill>
          <a:blip r:embed="rId6"/>
          <a:srcRect/>
          <a:stretch>
            <a:fillRect/>
          </a:stretch>
        </p:blipFill>
        <p:spPr bwMode="auto">
          <a:xfrm>
            <a:off x="7597140" y="3485198"/>
            <a:ext cx="1485900" cy="1485900"/>
          </a:xfrm>
          <a:prstGeom prst="rect">
            <a:avLst/>
          </a:prstGeom>
          <a:noFill/>
        </p:spPr>
      </p:pic>
    </p:spTree>
    <p:extLst>
      <p:ext uri="{BB962C8B-B14F-4D97-AF65-F5344CB8AC3E}">
        <p14:creationId xmlns:p14="http://schemas.microsoft.com/office/powerpoint/2010/main" val="2846000879"/>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0" y="777240"/>
            <a:ext cx="5040547" cy="1077218"/>
          </a:xfrm>
          <a:prstGeom prst="rect">
            <a:avLst/>
          </a:prstGeom>
          <a:noFill/>
        </p:spPr>
        <p:txBody>
          <a:bodyPr wrap="none" rtlCol="0">
            <a:spAutoFit/>
          </a:bodyPr>
          <a:lstStyle/>
          <a:p>
            <a:pPr>
              <a:defRPr/>
            </a:pPr>
            <a:r>
              <a:rPr lang="pt-BR" sz="1600" b="1" dirty="0" smtClean="0">
                <a:solidFill>
                  <a:schemeClr val="tx1">
                    <a:lumMod val="75000"/>
                    <a:lumOff val="25000"/>
                  </a:schemeClr>
                </a:solidFill>
              </a:rPr>
              <a:t>Composição e segmentos do Sistema Financeiro Nacional</a:t>
            </a:r>
            <a:endParaRPr lang="pt-BR" sz="1600" dirty="0" smtClean="0">
              <a:solidFill>
                <a:schemeClr val="tx1">
                  <a:lumMod val="75000"/>
                  <a:lumOff val="25000"/>
                </a:schemeClr>
              </a:solidFill>
            </a:endParaRPr>
          </a:p>
          <a:p>
            <a:pPr>
              <a:defRPr/>
            </a:pPr>
            <a:r>
              <a:rPr lang="pt-BR" sz="1600" b="1" dirty="0" smtClean="0">
                <a:solidFill>
                  <a:schemeClr val="tx1">
                    <a:lumMod val="75000"/>
                    <a:lumOff val="25000"/>
                  </a:schemeClr>
                </a:solidFill>
              </a:rPr>
              <a:t> </a:t>
            </a:r>
            <a:br>
              <a:rPr lang="pt-BR" sz="1600" b="1" dirty="0" smtClean="0">
                <a:solidFill>
                  <a:schemeClr val="tx1">
                    <a:lumMod val="75000"/>
                    <a:lumOff val="25000"/>
                  </a:schemeClr>
                </a:solidFill>
              </a:rPr>
            </a:br>
            <a:endParaRPr lang="pt-BR" sz="1600" dirty="0" smtClean="0">
              <a:solidFill>
                <a:schemeClr val="tx1">
                  <a:lumMod val="75000"/>
                  <a:lumOff val="25000"/>
                </a:schemeClr>
              </a:solidFill>
            </a:endParaRPr>
          </a:p>
          <a:p>
            <a:pPr marL="0" indent="0">
              <a:buFontTx/>
              <a:buNone/>
              <a:defRPr/>
            </a:pPr>
            <a:endParaRPr lang="pt-BR" sz="1600" b="1" dirty="0">
              <a:solidFill>
                <a:schemeClr val="tx1">
                  <a:lumMod val="75000"/>
                  <a:lumOff val="25000"/>
                </a:schemeClr>
              </a:solidFill>
              <a:latin typeface="+mj-lt"/>
            </a:endParaRPr>
          </a:p>
        </p:txBody>
      </p:sp>
      <p:sp>
        <p:nvSpPr>
          <p:cNvPr id="3" name="Retângulo 2"/>
          <p:cNvSpPr/>
          <p:nvPr/>
        </p:nvSpPr>
        <p:spPr>
          <a:xfrm>
            <a:off x="76200" y="2511049"/>
            <a:ext cx="8999220" cy="2462213"/>
          </a:xfrm>
          <a:prstGeom prst="rect">
            <a:avLst/>
          </a:prstGeom>
        </p:spPr>
        <p:txBody>
          <a:bodyPr wrap="square">
            <a:spAutoFit/>
          </a:bodyPr>
          <a:lstStyle/>
          <a:p>
            <a:pPr algn="just"/>
            <a:r>
              <a:rPr lang="pt-BR" sz="1400" dirty="0" smtClean="0">
                <a:solidFill>
                  <a:schemeClr val="tx1">
                    <a:lumMod val="75000"/>
                    <a:lumOff val="25000"/>
                  </a:schemeClr>
                </a:solidFill>
              </a:rPr>
              <a:t> O CMN é constituído pelo Ministro de Estado da Fazenda (Presidente), pelo Ministro de Estado do Planejamento e Orçamento e pelo Presidente do Banco Central do Brasil (</a:t>
            </a:r>
            <a:r>
              <a:rPr lang="pt-BR" sz="1400" dirty="0" err="1" smtClean="0">
                <a:solidFill>
                  <a:schemeClr val="tx1">
                    <a:lumMod val="75000"/>
                    <a:lumOff val="25000"/>
                  </a:schemeClr>
                </a:solidFill>
              </a:rPr>
              <a:t>Bacen</a:t>
            </a:r>
            <a:r>
              <a:rPr lang="pt-BR" sz="1400" dirty="0" smtClean="0">
                <a:solidFill>
                  <a:schemeClr val="tx1">
                    <a:lumMod val="75000"/>
                    <a:lumOff val="25000"/>
                  </a:schemeClr>
                </a:solidFill>
              </a:rPr>
              <a:t>).</a:t>
            </a:r>
          </a:p>
          <a:p>
            <a:pPr algn="just"/>
            <a:r>
              <a:rPr lang="pt-BR" sz="1400" dirty="0" smtClean="0">
                <a:solidFill>
                  <a:schemeClr val="tx1">
                    <a:lumMod val="75000"/>
                    <a:lumOff val="25000"/>
                  </a:schemeClr>
                </a:solidFill>
              </a:rPr>
              <a:t> </a:t>
            </a:r>
          </a:p>
          <a:p>
            <a:pPr algn="just"/>
            <a:r>
              <a:rPr lang="pt-BR" sz="1400" dirty="0">
                <a:solidFill>
                  <a:schemeClr val="tx1">
                    <a:lumMod val="75000"/>
                    <a:lumOff val="25000"/>
                  </a:schemeClr>
                </a:solidFill>
              </a:rPr>
              <a:t>E</a:t>
            </a:r>
            <a:r>
              <a:rPr lang="pt-BR" sz="1400" dirty="0" smtClean="0">
                <a:solidFill>
                  <a:schemeClr val="tx1">
                    <a:lumMod val="75000"/>
                    <a:lumOff val="25000"/>
                  </a:schemeClr>
                </a:solidFill>
              </a:rPr>
              <a:t>ntre as suas atribuições destacamos:</a:t>
            </a:r>
          </a:p>
          <a:p>
            <a:pPr algn="just"/>
            <a:endParaRPr lang="pt-BR" sz="1400" dirty="0" smtClean="0">
              <a:solidFill>
                <a:schemeClr val="tx1">
                  <a:lumMod val="75000"/>
                  <a:lumOff val="25000"/>
                </a:schemeClr>
              </a:solidFill>
            </a:endParaRPr>
          </a:p>
          <a:p>
            <a:pPr algn="just">
              <a:buFont typeface="Wingdings" pitchFamily="2" charset="2"/>
              <a:buChar char="ü"/>
            </a:pPr>
            <a:r>
              <a:rPr lang="pt-BR" sz="1400" dirty="0" smtClean="0">
                <a:solidFill>
                  <a:schemeClr val="tx1">
                    <a:lumMod val="75000"/>
                    <a:lumOff val="25000"/>
                  </a:schemeClr>
                </a:solidFill>
              </a:rPr>
              <a:t>    A autorização de emissão de papel moeda;</a:t>
            </a:r>
          </a:p>
          <a:p>
            <a:pPr marL="285750" lvl="0" indent="-285750" algn="just">
              <a:buFont typeface="Wingdings" pitchFamily="2" charset="2"/>
              <a:buChar char="ü"/>
            </a:pPr>
            <a:r>
              <a:rPr lang="pt-BR" sz="1400" dirty="0">
                <a:solidFill>
                  <a:schemeClr val="tx1">
                    <a:lumMod val="75000"/>
                    <a:lumOff val="25000"/>
                  </a:schemeClr>
                </a:solidFill>
              </a:rPr>
              <a:t>A</a:t>
            </a:r>
            <a:r>
              <a:rPr lang="pt-BR" sz="1400" dirty="0" smtClean="0">
                <a:solidFill>
                  <a:schemeClr val="tx1">
                    <a:lumMod val="75000"/>
                    <a:lumOff val="25000"/>
                  </a:schemeClr>
                </a:solidFill>
              </a:rPr>
              <a:t> fixação dos coeficientes dos encaixes obrigatórios dos Depósitos à Vista e Depósitos a Prazo;</a:t>
            </a:r>
          </a:p>
          <a:p>
            <a:pPr marL="285750" lvl="0" indent="-285750" algn="just">
              <a:buFont typeface="Wingdings" pitchFamily="2" charset="2"/>
              <a:buChar char="ü"/>
            </a:pPr>
            <a:r>
              <a:rPr lang="pt-BR" sz="1400" dirty="0">
                <a:solidFill>
                  <a:schemeClr val="tx1">
                    <a:lumMod val="75000"/>
                    <a:lumOff val="25000"/>
                  </a:schemeClr>
                </a:solidFill>
              </a:rPr>
              <a:t>A</a:t>
            </a:r>
            <a:r>
              <a:rPr lang="pt-BR" sz="1400" dirty="0" smtClean="0">
                <a:solidFill>
                  <a:schemeClr val="tx1">
                    <a:lumMod val="75000"/>
                    <a:lumOff val="25000"/>
                  </a:schemeClr>
                </a:solidFill>
              </a:rPr>
              <a:t> regulamentação das operações de redesconto;</a:t>
            </a:r>
          </a:p>
          <a:p>
            <a:pPr marL="285750" lvl="0" indent="-285750" algn="just">
              <a:buFont typeface="Wingdings" pitchFamily="2" charset="2"/>
              <a:buChar char="ü"/>
            </a:pPr>
            <a:r>
              <a:rPr lang="pt-BR" sz="1400" dirty="0">
                <a:solidFill>
                  <a:schemeClr val="tx1">
                    <a:lumMod val="75000"/>
                    <a:lumOff val="25000"/>
                  </a:schemeClr>
                </a:solidFill>
              </a:rPr>
              <a:t>O</a:t>
            </a:r>
            <a:r>
              <a:rPr lang="pt-BR" sz="1400" dirty="0" smtClean="0">
                <a:solidFill>
                  <a:schemeClr val="tx1">
                    <a:lumMod val="75000"/>
                    <a:lumOff val="25000"/>
                  </a:schemeClr>
                </a:solidFill>
              </a:rPr>
              <a:t> estabelecimento de diretrizes do Banco Central para operações com títulos públicos;</a:t>
            </a:r>
          </a:p>
          <a:p>
            <a:pPr marL="285750" lvl="0" indent="-285750" algn="just">
              <a:buFont typeface="Wingdings" pitchFamily="2" charset="2"/>
              <a:buChar char="ü"/>
            </a:pPr>
            <a:r>
              <a:rPr lang="pt-BR" sz="1400" dirty="0">
                <a:solidFill>
                  <a:schemeClr val="tx1">
                    <a:lumMod val="75000"/>
                    <a:lumOff val="25000"/>
                  </a:schemeClr>
                </a:solidFill>
              </a:rPr>
              <a:t>A</a:t>
            </a:r>
            <a:r>
              <a:rPr lang="pt-BR" sz="1400" dirty="0" smtClean="0">
                <a:solidFill>
                  <a:schemeClr val="tx1">
                    <a:lumMod val="75000"/>
                    <a:lumOff val="25000"/>
                  </a:schemeClr>
                </a:solidFill>
              </a:rPr>
              <a:t> regulamentação das operações de câmbio e a política cambial;</a:t>
            </a:r>
          </a:p>
          <a:p>
            <a:pPr marL="285750" lvl="0" indent="-285750" algn="just">
              <a:buFont typeface="Wingdings" pitchFamily="2" charset="2"/>
              <a:buChar char="ü"/>
            </a:pPr>
            <a:r>
              <a:rPr lang="pt-BR" sz="1400" dirty="0">
                <a:solidFill>
                  <a:schemeClr val="tx1">
                    <a:lumMod val="75000"/>
                    <a:lumOff val="25000"/>
                  </a:schemeClr>
                </a:solidFill>
              </a:rPr>
              <a:t>A</a:t>
            </a:r>
            <a:r>
              <a:rPr lang="pt-BR" sz="1400" dirty="0" smtClean="0">
                <a:solidFill>
                  <a:schemeClr val="tx1">
                    <a:lumMod val="75000"/>
                    <a:lumOff val="25000"/>
                  </a:schemeClr>
                </a:solidFill>
              </a:rPr>
              <a:t> aprovação do orçamento monetário elaborado pelo Banco Central.</a:t>
            </a:r>
            <a:endParaRPr lang="pt-BR" sz="1400" b="1" dirty="0" smtClean="0">
              <a:solidFill>
                <a:schemeClr val="tx1">
                  <a:lumMod val="75000"/>
                  <a:lumOff val="25000"/>
                </a:schemeClr>
              </a:solidFill>
            </a:endParaRPr>
          </a:p>
        </p:txBody>
      </p:sp>
      <p:sp>
        <p:nvSpPr>
          <p:cNvPr id="6" name="Retângulo 5"/>
          <p:cNvSpPr/>
          <p:nvPr/>
        </p:nvSpPr>
        <p:spPr>
          <a:xfrm>
            <a:off x="154148" y="1089660"/>
            <a:ext cx="8845072" cy="1323439"/>
          </a:xfrm>
          <a:prstGeom prst="rect">
            <a:avLst/>
          </a:prstGeom>
        </p:spPr>
        <p:txBody>
          <a:bodyPr wrap="square">
            <a:spAutoFit/>
          </a:bodyPr>
          <a:lstStyle/>
          <a:p>
            <a:pPr algn="just"/>
            <a:r>
              <a:rPr lang="pt-BR" sz="1400" dirty="0" smtClean="0">
                <a:solidFill>
                  <a:schemeClr val="tx1">
                    <a:lumMod val="75000"/>
                    <a:lumOff val="25000"/>
                  </a:schemeClr>
                </a:solidFill>
              </a:rPr>
              <a:t> </a:t>
            </a:r>
            <a:r>
              <a:rPr lang="pt-BR" sz="1400" b="1" dirty="0" smtClean="0">
                <a:solidFill>
                  <a:schemeClr val="tx1">
                    <a:lumMod val="75000"/>
                    <a:lumOff val="25000"/>
                  </a:schemeClr>
                </a:solidFill>
              </a:rPr>
              <a:t>O Conselho Monetário Nacional (CMN) – </a:t>
            </a:r>
            <a:r>
              <a:rPr lang="pt-BR" sz="1400" dirty="0" smtClean="0">
                <a:solidFill>
                  <a:schemeClr val="tx1">
                    <a:lumMod val="75000"/>
                    <a:lumOff val="25000"/>
                  </a:schemeClr>
                </a:solidFill>
              </a:rPr>
              <a:t>órgão colegiado ao Ministério da Fazenda – é o órgão deliberativo máximo do Sistema Financeiro Nacional. Ao CMN compete: </a:t>
            </a:r>
          </a:p>
          <a:p>
            <a:pPr algn="just"/>
            <a:endParaRPr lang="pt-BR" sz="1000" dirty="0">
              <a:solidFill>
                <a:schemeClr val="tx1">
                  <a:lumMod val="75000"/>
                  <a:lumOff val="25000"/>
                </a:schemeClr>
              </a:solidFill>
            </a:endParaRPr>
          </a:p>
          <a:p>
            <a:pPr marL="285750" indent="-285750" algn="just">
              <a:buFont typeface="Arial" panose="020B0604020202020204" pitchFamily="34" charset="0"/>
              <a:buChar char="•"/>
            </a:pPr>
            <a:r>
              <a:rPr lang="pt-BR" sz="1400" dirty="0">
                <a:solidFill>
                  <a:schemeClr val="tx1">
                    <a:lumMod val="75000"/>
                    <a:lumOff val="25000"/>
                  </a:schemeClr>
                </a:solidFill>
              </a:rPr>
              <a:t>E</a:t>
            </a:r>
            <a:r>
              <a:rPr lang="pt-BR" sz="1400" dirty="0" smtClean="0">
                <a:solidFill>
                  <a:schemeClr val="tx1">
                    <a:lumMod val="75000"/>
                    <a:lumOff val="25000"/>
                  </a:schemeClr>
                </a:solidFill>
              </a:rPr>
              <a:t>stabelecer as diretrizes gerais das políticas monetária, cambial e creditícia; </a:t>
            </a:r>
          </a:p>
          <a:p>
            <a:pPr marL="285750" indent="-285750" algn="just">
              <a:buFont typeface="Arial" panose="020B0604020202020204" pitchFamily="34" charset="0"/>
              <a:buChar char="•"/>
            </a:pPr>
            <a:r>
              <a:rPr lang="pt-BR" sz="1400" dirty="0">
                <a:solidFill>
                  <a:schemeClr val="tx1">
                    <a:lumMod val="75000"/>
                    <a:lumOff val="25000"/>
                  </a:schemeClr>
                </a:solidFill>
              </a:rPr>
              <a:t>R</a:t>
            </a:r>
            <a:r>
              <a:rPr lang="pt-BR" sz="1400" dirty="0" smtClean="0">
                <a:solidFill>
                  <a:schemeClr val="tx1">
                    <a:lumMod val="75000"/>
                    <a:lumOff val="25000"/>
                  </a:schemeClr>
                </a:solidFill>
              </a:rPr>
              <a:t>egular as condições de constituição, funcionamento e fiscalização das instituições financeiras;</a:t>
            </a:r>
          </a:p>
          <a:p>
            <a:pPr marL="285750" indent="-285750" algn="just">
              <a:buFont typeface="Arial" panose="020B0604020202020204" pitchFamily="34" charset="0"/>
              <a:buChar char="•"/>
            </a:pPr>
            <a:r>
              <a:rPr lang="pt-BR" sz="1400" dirty="0" smtClean="0">
                <a:solidFill>
                  <a:schemeClr val="tx1">
                    <a:lumMod val="75000"/>
                    <a:lumOff val="25000"/>
                  </a:schemeClr>
                </a:solidFill>
              </a:rPr>
              <a:t>Disciplinar os instrumentos de política.</a:t>
            </a:r>
            <a:endParaRPr lang="pt-BR" sz="1400" b="1" dirty="0" smtClean="0">
              <a:solidFill>
                <a:schemeClr val="tx1">
                  <a:lumMod val="75000"/>
                  <a:lumOff val="25000"/>
                </a:schemeClr>
              </a:solidFill>
            </a:endParaRPr>
          </a:p>
        </p:txBody>
      </p:sp>
      <p:sp>
        <p:nvSpPr>
          <p:cNvPr id="9" name="CaixaDeTexto 8"/>
          <p:cNvSpPr txBox="1"/>
          <p:nvPr/>
        </p:nvSpPr>
        <p:spPr>
          <a:xfrm>
            <a:off x="347232" y="381000"/>
            <a:ext cx="4913076" cy="338554"/>
          </a:xfrm>
          <a:prstGeom prst="rect">
            <a:avLst/>
          </a:prstGeom>
          <a:noFill/>
        </p:spPr>
        <p:txBody>
          <a:bodyPr wrap="none" rtlCol="0">
            <a:spAutoFit/>
          </a:bodyPr>
          <a:lstStyle/>
          <a:p>
            <a:pPr marL="342900" indent="-342900" eaLnBrk="1" hangingPunct="1">
              <a:defRPr/>
            </a:pPr>
            <a:r>
              <a:rPr lang="pt-BR" sz="1600" b="1" dirty="0" smtClean="0">
                <a:solidFill>
                  <a:schemeClr val="bg1"/>
                </a:solidFill>
              </a:rPr>
              <a:t>MOEDA E INFLAÇÃO E SISTEMA FINANCEIRO NACIONAL</a:t>
            </a:r>
            <a:endParaRPr lang="pt-BR" sz="1600" b="1" dirty="0">
              <a:solidFill>
                <a:schemeClr val="bg1"/>
              </a:solidFill>
            </a:endParaRPr>
          </a:p>
        </p:txBody>
      </p:sp>
      <p:sp>
        <p:nvSpPr>
          <p:cNvPr id="11" name="CaixaDeTexto 10"/>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Tree>
    <p:extLst>
      <p:ext uri="{BB962C8B-B14F-4D97-AF65-F5344CB8AC3E}">
        <p14:creationId xmlns:p14="http://schemas.microsoft.com/office/powerpoint/2010/main" val="2846000879"/>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0" y="762000"/>
            <a:ext cx="5040547" cy="1077218"/>
          </a:xfrm>
          <a:prstGeom prst="rect">
            <a:avLst/>
          </a:prstGeom>
          <a:noFill/>
        </p:spPr>
        <p:txBody>
          <a:bodyPr wrap="none" rtlCol="0">
            <a:spAutoFit/>
          </a:bodyPr>
          <a:lstStyle/>
          <a:p>
            <a:pPr>
              <a:defRPr/>
            </a:pPr>
            <a:r>
              <a:rPr lang="pt-BR" sz="1600" b="1" dirty="0" smtClean="0">
                <a:solidFill>
                  <a:schemeClr val="tx1">
                    <a:lumMod val="75000"/>
                    <a:lumOff val="25000"/>
                  </a:schemeClr>
                </a:solidFill>
              </a:rPr>
              <a:t>Composição e segmentos do Sistema Financeiro Nacional</a:t>
            </a:r>
            <a:endParaRPr lang="pt-BR" sz="1600" dirty="0" smtClean="0">
              <a:solidFill>
                <a:schemeClr val="tx1">
                  <a:lumMod val="75000"/>
                  <a:lumOff val="25000"/>
                </a:schemeClr>
              </a:solidFill>
            </a:endParaRPr>
          </a:p>
          <a:p>
            <a:pPr>
              <a:defRPr/>
            </a:pPr>
            <a:r>
              <a:rPr lang="pt-BR" sz="1600" b="1" dirty="0" smtClean="0">
                <a:solidFill>
                  <a:schemeClr val="tx1">
                    <a:lumMod val="75000"/>
                    <a:lumOff val="25000"/>
                  </a:schemeClr>
                </a:solidFill>
              </a:rPr>
              <a:t> </a:t>
            </a:r>
            <a:br>
              <a:rPr lang="pt-BR" sz="1600" b="1" dirty="0" smtClean="0">
                <a:solidFill>
                  <a:schemeClr val="tx1">
                    <a:lumMod val="75000"/>
                    <a:lumOff val="25000"/>
                  </a:schemeClr>
                </a:solidFill>
              </a:rPr>
            </a:br>
            <a:endParaRPr lang="pt-BR" sz="1600" dirty="0" smtClean="0">
              <a:solidFill>
                <a:schemeClr val="tx1">
                  <a:lumMod val="75000"/>
                  <a:lumOff val="25000"/>
                </a:schemeClr>
              </a:solidFill>
            </a:endParaRPr>
          </a:p>
          <a:p>
            <a:pPr marL="0" indent="0">
              <a:buFontTx/>
              <a:buNone/>
              <a:defRPr/>
            </a:pPr>
            <a:endParaRPr lang="pt-BR" sz="1600" b="1" dirty="0">
              <a:solidFill>
                <a:schemeClr val="tx1">
                  <a:lumMod val="75000"/>
                  <a:lumOff val="25000"/>
                </a:schemeClr>
              </a:solidFill>
              <a:latin typeface="+mj-lt"/>
            </a:endParaRPr>
          </a:p>
        </p:txBody>
      </p:sp>
      <p:sp>
        <p:nvSpPr>
          <p:cNvPr id="3" name="Retângulo 2"/>
          <p:cNvSpPr/>
          <p:nvPr/>
        </p:nvSpPr>
        <p:spPr>
          <a:xfrm>
            <a:off x="108428" y="1051560"/>
            <a:ext cx="8822212" cy="5693866"/>
          </a:xfrm>
          <a:prstGeom prst="rect">
            <a:avLst/>
          </a:prstGeom>
        </p:spPr>
        <p:txBody>
          <a:bodyPr wrap="square">
            <a:spAutoFit/>
          </a:bodyPr>
          <a:lstStyle/>
          <a:p>
            <a:pPr algn="just"/>
            <a:r>
              <a:rPr lang="pt-BR" sz="1400" dirty="0" smtClean="0">
                <a:solidFill>
                  <a:schemeClr val="tx1">
                    <a:lumMod val="75000"/>
                    <a:lumOff val="25000"/>
                  </a:schemeClr>
                </a:solidFill>
              </a:rPr>
              <a:t>O Banco Central do Brasil é o principal executor das orientações do Conselho Monetário Nacional e responsável por garantir o poder de compra da moeda nacional, tendo por objetivos:</a:t>
            </a:r>
          </a:p>
          <a:p>
            <a:pPr algn="just"/>
            <a:endParaRPr lang="pt-BR" sz="1400" dirty="0" smtClean="0">
              <a:solidFill>
                <a:schemeClr val="tx1">
                  <a:lumMod val="75000"/>
                  <a:lumOff val="25000"/>
                </a:schemeClr>
              </a:solidFill>
            </a:endParaRPr>
          </a:p>
          <a:p>
            <a:pPr lvl="1" algn="just"/>
            <a:r>
              <a:rPr lang="pt-BR" sz="1400" dirty="0" smtClean="0">
                <a:solidFill>
                  <a:schemeClr val="tx1">
                    <a:lumMod val="75000"/>
                    <a:lumOff val="25000"/>
                  </a:schemeClr>
                </a:solidFill>
              </a:rPr>
              <a:t>• Zelar pela adequada liquidez da economia;</a:t>
            </a:r>
          </a:p>
          <a:p>
            <a:pPr lvl="1" algn="just"/>
            <a:r>
              <a:rPr lang="pt-BR" sz="1400" dirty="0" smtClean="0">
                <a:solidFill>
                  <a:schemeClr val="tx1">
                    <a:lumMod val="75000"/>
                    <a:lumOff val="25000"/>
                  </a:schemeClr>
                </a:solidFill>
              </a:rPr>
              <a:t>• Manter as reservas internacionais em nível adequado;</a:t>
            </a:r>
          </a:p>
          <a:p>
            <a:pPr lvl="1" algn="just"/>
            <a:r>
              <a:rPr lang="pt-BR" sz="1400" dirty="0" smtClean="0">
                <a:solidFill>
                  <a:schemeClr val="tx1">
                    <a:lumMod val="75000"/>
                    <a:lumOff val="25000"/>
                  </a:schemeClr>
                </a:solidFill>
              </a:rPr>
              <a:t>• Estimular a formação de poupança;</a:t>
            </a:r>
          </a:p>
          <a:p>
            <a:pPr lvl="1" algn="just"/>
            <a:r>
              <a:rPr lang="pt-BR" sz="1400" dirty="0" smtClean="0">
                <a:solidFill>
                  <a:schemeClr val="tx1">
                    <a:lumMod val="75000"/>
                    <a:lumOff val="25000"/>
                  </a:schemeClr>
                </a:solidFill>
              </a:rPr>
              <a:t>• Zelar pela estabilidade e promover o permanente aperfeiçoamento do sistema financeiro.</a:t>
            </a:r>
          </a:p>
          <a:p>
            <a:pPr lvl="0" algn="just"/>
            <a:endParaRPr lang="pt-BR" sz="1400" dirty="0" smtClean="0">
              <a:solidFill>
                <a:schemeClr val="tx1">
                  <a:lumMod val="75000"/>
                  <a:lumOff val="25000"/>
                </a:schemeClr>
              </a:solidFill>
            </a:endParaRPr>
          </a:p>
          <a:p>
            <a:r>
              <a:rPr lang="pt-BR" sz="1400" dirty="0" smtClean="0">
                <a:solidFill>
                  <a:schemeClr val="tx1">
                    <a:lumMod val="75000"/>
                    <a:lumOff val="25000"/>
                  </a:schemeClr>
                </a:solidFill>
              </a:rPr>
              <a:t>Entre as suas atribuições (Banco Central do Brasil), destacam-se:</a:t>
            </a:r>
          </a:p>
          <a:p>
            <a:endParaRPr lang="pt-BR" sz="1400" dirty="0" smtClean="0">
              <a:solidFill>
                <a:schemeClr val="tx1">
                  <a:lumMod val="75000"/>
                  <a:lumOff val="25000"/>
                </a:schemeClr>
              </a:solidFill>
            </a:endParaRPr>
          </a:p>
          <a:p>
            <a:pPr lvl="1" algn="just"/>
            <a:r>
              <a:rPr lang="pt-BR" sz="1400" dirty="0" smtClean="0">
                <a:solidFill>
                  <a:schemeClr val="tx1">
                    <a:lumMod val="75000"/>
                    <a:lumOff val="25000"/>
                  </a:schemeClr>
                </a:solidFill>
              </a:rPr>
              <a:t>• A emissão de moeda;</a:t>
            </a:r>
          </a:p>
          <a:p>
            <a:pPr lvl="1" algn="just"/>
            <a:r>
              <a:rPr lang="pt-BR" sz="1400" dirty="0" smtClean="0">
                <a:solidFill>
                  <a:schemeClr val="tx1">
                    <a:lumMod val="75000"/>
                    <a:lumOff val="25000"/>
                  </a:schemeClr>
                </a:solidFill>
              </a:rPr>
              <a:t>• O recebimento dos depósitos obrigatórios dos bancos comerciais e dos depósitos voluntários das instituições financeiras em geral;</a:t>
            </a:r>
          </a:p>
          <a:p>
            <a:pPr lvl="1" algn="just"/>
            <a:r>
              <a:rPr lang="pt-BR" sz="1400" dirty="0" smtClean="0">
                <a:solidFill>
                  <a:schemeClr val="tx1">
                    <a:lumMod val="75000"/>
                    <a:lumOff val="25000"/>
                  </a:schemeClr>
                </a:solidFill>
              </a:rPr>
              <a:t>• Realização de operações de redesconto de liquidez e seletivo;</a:t>
            </a:r>
          </a:p>
          <a:p>
            <a:pPr lvl="1" algn="just"/>
            <a:r>
              <a:rPr lang="pt-BR" sz="1400" dirty="0" smtClean="0">
                <a:solidFill>
                  <a:schemeClr val="tx1">
                    <a:lumMod val="75000"/>
                    <a:lumOff val="25000"/>
                  </a:schemeClr>
                </a:solidFill>
              </a:rPr>
              <a:t>• Operações de mercado aberto (open </a:t>
            </a:r>
            <a:r>
              <a:rPr lang="pt-BR" sz="1400" dirty="0" err="1" smtClean="0">
                <a:solidFill>
                  <a:schemeClr val="tx1">
                    <a:lumMod val="75000"/>
                    <a:lumOff val="25000"/>
                  </a:schemeClr>
                </a:solidFill>
              </a:rPr>
              <a:t>market</a:t>
            </a:r>
            <a:r>
              <a:rPr lang="pt-BR" sz="1400" dirty="0" smtClean="0">
                <a:solidFill>
                  <a:schemeClr val="tx1">
                    <a:lumMod val="75000"/>
                    <a:lumOff val="25000"/>
                  </a:schemeClr>
                </a:solidFill>
              </a:rPr>
              <a:t>);</a:t>
            </a:r>
          </a:p>
          <a:p>
            <a:pPr lvl="1" algn="just"/>
            <a:r>
              <a:rPr lang="pt-BR" sz="1400" dirty="0" smtClean="0">
                <a:solidFill>
                  <a:schemeClr val="tx1">
                    <a:lumMod val="75000"/>
                    <a:lumOff val="25000"/>
                  </a:schemeClr>
                </a:solidFill>
              </a:rPr>
              <a:t>• Controle do crédito e das taxas de juros;</a:t>
            </a:r>
          </a:p>
          <a:p>
            <a:pPr lvl="1" algn="just"/>
            <a:r>
              <a:rPr lang="pt-BR" sz="1400" dirty="0" smtClean="0">
                <a:solidFill>
                  <a:schemeClr val="tx1">
                    <a:lumMod val="75000"/>
                    <a:lumOff val="25000"/>
                  </a:schemeClr>
                </a:solidFill>
              </a:rPr>
              <a:t>• A fiscalização das instituições financeiras e a concessão da autorização para seu funcionamento;</a:t>
            </a:r>
          </a:p>
          <a:p>
            <a:pPr lvl="1" algn="just"/>
            <a:r>
              <a:rPr lang="pt-BR" sz="1400" dirty="0" smtClean="0">
                <a:solidFill>
                  <a:schemeClr val="tx1">
                    <a:lumMod val="75000"/>
                    <a:lumOff val="25000"/>
                  </a:schemeClr>
                </a:solidFill>
              </a:rPr>
              <a:t>• A administração das reservas cambiais do país.</a:t>
            </a:r>
          </a:p>
          <a:p>
            <a:pPr lvl="0" algn="just"/>
            <a:endParaRPr lang="pt-BR" sz="1400" dirty="0" smtClean="0">
              <a:solidFill>
                <a:schemeClr val="tx1">
                  <a:lumMod val="75000"/>
                  <a:lumOff val="25000"/>
                </a:schemeClr>
              </a:solidFill>
            </a:endParaRPr>
          </a:p>
          <a:p>
            <a:pPr lvl="0" algn="just"/>
            <a:endParaRPr lang="pt-BR" sz="1400" dirty="0" smtClean="0">
              <a:solidFill>
                <a:schemeClr val="tx1">
                  <a:lumMod val="75000"/>
                  <a:lumOff val="25000"/>
                </a:schemeClr>
              </a:solidFill>
            </a:endParaRPr>
          </a:p>
          <a:p>
            <a:pPr lvl="0" algn="just"/>
            <a:endParaRPr lang="pt-BR" sz="1400" dirty="0" smtClean="0">
              <a:solidFill>
                <a:schemeClr val="tx1">
                  <a:lumMod val="75000"/>
                  <a:lumOff val="25000"/>
                </a:schemeClr>
              </a:solidFill>
            </a:endParaRPr>
          </a:p>
          <a:p>
            <a:pPr algn="just"/>
            <a:endParaRPr lang="pt-BR" sz="1400" dirty="0" smtClean="0">
              <a:solidFill>
                <a:schemeClr val="tx1">
                  <a:lumMod val="75000"/>
                  <a:lumOff val="25000"/>
                </a:schemeClr>
              </a:solidFill>
            </a:endParaRPr>
          </a:p>
          <a:p>
            <a:pPr algn="just"/>
            <a:r>
              <a:rPr lang="pt-BR" sz="1400" dirty="0" smtClean="0">
                <a:solidFill>
                  <a:schemeClr val="tx1">
                    <a:lumMod val="75000"/>
                    <a:lumOff val="25000"/>
                  </a:schemeClr>
                </a:solidFill>
              </a:rPr>
              <a:t> </a:t>
            </a:r>
          </a:p>
          <a:p>
            <a:pPr algn="just"/>
            <a:endParaRPr lang="pt-BR" sz="1400" b="1" dirty="0" smtClean="0">
              <a:solidFill>
                <a:schemeClr val="tx1">
                  <a:lumMod val="75000"/>
                  <a:lumOff val="25000"/>
                </a:schemeClr>
              </a:solidFill>
            </a:endParaRPr>
          </a:p>
          <a:p>
            <a:pPr algn="just">
              <a:defRPr/>
            </a:pPr>
            <a:endParaRPr lang="pt-BR" sz="1400" b="1" dirty="0" smtClean="0">
              <a:solidFill>
                <a:schemeClr val="tx1">
                  <a:lumMod val="75000"/>
                  <a:lumOff val="25000"/>
                </a:schemeClr>
              </a:solidFill>
            </a:endParaRPr>
          </a:p>
          <a:p>
            <a:pPr marL="1198563" lvl="2" indent="-285750" algn="just">
              <a:defRPr/>
            </a:pPr>
            <a:endParaRPr lang="pt-BR" sz="1400" b="1" dirty="0" smtClean="0">
              <a:solidFill>
                <a:schemeClr val="tx1">
                  <a:lumMod val="75000"/>
                  <a:lumOff val="25000"/>
                </a:schemeClr>
              </a:solidFill>
            </a:endParaRPr>
          </a:p>
        </p:txBody>
      </p:sp>
      <p:sp>
        <p:nvSpPr>
          <p:cNvPr id="6" name="CaixaDeTexto 5"/>
          <p:cNvSpPr txBox="1"/>
          <p:nvPr/>
        </p:nvSpPr>
        <p:spPr>
          <a:xfrm>
            <a:off x="347232" y="381000"/>
            <a:ext cx="4913076" cy="338554"/>
          </a:xfrm>
          <a:prstGeom prst="rect">
            <a:avLst/>
          </a:prstGeom>
          <a:noFill/>
        </p:spPr>
        <p:txBody>
          <a:bodyPr wrap="none" rtlCol="0">
            <a:spAutoFit/>
          </a:bodyPr>
          <a:lstStyle/>
          <a:p>
            <a:pPr marL="342900" indent="-342900" eaLnBrk="1" hangingPunct="1">
              <a:defRPr/>
            </a:pPr>
            <a:r>
              <a:rPr lang="pt-BR" sz="1600" b="1" dirty="0" smtClean="0">
                <a:solidFill>
                  <a:schemeClr val="bg1"/>
                </a:solidFill>
              </a:rPr>
              <a:t>MOEDA E INFLAÇÃO E SISTEMA FINANCEIRO NACIONAL</a:t>
            </a:r>
            <a:endParaRPr lang="pt-BR" sz="1600" b="1" dirty="0">
              <a:solidFill>
                <a:schemeClr val="bg1"/>
              </a:solidFill>
            </a:endParaRPr>
          </a:p>
        </p:txBody>
      </p:sp>
      <p:sp>
        <p:nvSpPr>
          <p:cNvPr id="9" name="CaixaDeTexto 8"/>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Tree>
    <p:extLst>
      <p:ext uri="{BB962C8B-B14F-4D97-AF65-F5344CB8AC3E}">
        <p14:creationId xmlns:p14="http://schemas.microsoft.com/office/powerpoint/2010/main" val="2846000879"/>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0" y="769620"/>
            <a:ext cx="5040547" cy="1077218"/>
          </a:xfrm>
          <a:prstGeom prst="rect">
            <a:avLst/>
          </a:prstGeom>
          <a:noFill/>
        </p:spPr>
        <p:txBody>
          <a:bodyPr wrap="none" rtlCol="0">
            <a:spAutoFit/>
          </a:bodyPr>
          <a:lstStyle/>
          <a:p>
            <a:pPr>
              <a:defRPr/>
            </a:pPr>
            <a:r>
              <a:rPr lang="pt-BR" sz="1600" b="1" dirty="0" smtClean="0">
                <a:solidFill>
                  <a:schemeClr val="tx1">
                    <a:lumMod val="75000"/>
                    <a:lumOff val="25000"/>
                  </a:schemeClr>
                </a:solidFill>
              </a:rPr>
              <a:t>Composição e segmentos do Sistema Financeiro Nacional</a:t>
            </a:r>
            <a:endParaRPr lang="pt-BR" sz="1600" dirty="0" smtClean="0">
              <a:solidFill>
                <a:schemeClr val="tx1">
                  <a:lumMod val="75000"/>
                  <a:lumOff val="25000"/>
                </a:schemeClr>
              </a:solidFill>
            </a:endParaRPr>
          </a:p>
          <a:p>
            <a:pPr>
              <a:defRPr/>
            </a:pPr>
            <a:r>
              <a:rPr lang="pt-BR" sz="1600" b="1" dirty="0" smtClean="0">
                <a:solidFill>
                  <a:schemeClr val="tx1">
                    <a:lumMod val="75000"/>
                    <a:lumOff val="25000"/>
                  </a:schemeClr>
                </a:solidFill>
              </a:rPr>
              <a:t> </a:t>
            </a:r>
            <a:br>
              <a:rPr lang="pt-BR" sz="1600" b="1" dirty="0" smtClean="0">
                <a:solidFill>
                  <a:schemeClr val="tx1">
                    <a:lumMod val="75000"/>
                    <a:lumOff val="25000"/>
                  </a:schemeClr>
                </a:solidFill>
              </a:rPr>
            </a:br>
            <a:endParaRPr lang="pt-BR" sz="1600" dirty="0" smtClean="0">
              <a:solidFill>
                <a:schemeClr val="tx1">
                  <a:lumMod val="75000"/>
                  <a:lumOff val="25000"/>
                </a:schemeClr>
              </a:solidFill>
            </a:endParaRPr>
          </a:p>
          <a:p>
            <a:pPr marL="0" indent="0">
              <a:buFontTx/>
              <a:buNone/>
              <a:defRPr/>
            </a:pPr>
            <a:endParaRPr lang="pt-BR" sz="1600" b="1" dirty="0">
              <a:solidFill>
                <a:schemeClr val="tx1">
                  <a:lumMod val="75000"/>
                  <a:lumOff val="25000"/>
                </a:schemeClr>
              </a:solidFill>
              <a:latin typeface="+mj-lt"/>
            </a:endParaRPr>
          </a:p>
        </p:txBody>
      </p:sp>
      <p:sp>
        <p:nvSpPr>
          <p:cNvPr id="3" name="Retângulo 2"/>
          <p:cNvSpPr/>
          <p:nvPr/>
        </p:nvSpPr>
        <p:spPr>
          <a:xfrm>
            <a:off x="146528" y="1101349"/>
            <a:ext cx="8867932" cy="3754874"/>
          </a:xfrm>
          <a:prstGeom prst="rect">
            <a:avLst/>
          </a:prstGeom>
        </p:spPr>
        <p:txBody>
          <a:bodyPr wrap="square">
            <a:spAutoFit/>
          </a:bodyPr>
          <a:lstStyle/>
          <a:p>
            <a:pPr algn="just"/>
            <a:r>
              <a:rPr lang="pt-BR" sz="1400" dirty="0" smtClean="0">
                <a:solidFill>
                  <a:schemeClr val="tx1">
                    <a:lumMod val="75000"/>
                    <a:lumOff val="25000"/>
                  </a:schemeClr>
                </a:solidFill>
              </a:rPr>
              <a:t>A Comissão de Valores Mobiliários (CVM), autarquia federal vinculada ao Ministério da Fazenda, possui caráter normativo e têm poderes para disciplinar, normatizar e fiscalizar a atuação dos diversos integrantes do mercado de capitais. </a:t>
            </a:r>
          </a:p>
          <a:p>
            <a:pPr algn="just"/>
            <a:r>
              <a:rPr lang="pt-BR" sz="1400" dirty="0" smtClean="0">
                <a:solidFill>
                  <a:schemeClr val="tx1">
                    <a:lumMod val="75000"/>
                    <a:lumOff val="25000"/>
                  </a:schemeClr>
                </a:solidFill>
              </a:rPr>
              <a:t>A Lei atribui à CVM competência para apurar, julgar e punir irregularidades eventualmente cometidas no mercado. </a:t>
            </a:r>
            <a:endParaRPr lang="pt-BR" sz="1400" b="1" dirty="0" smtClean="0">
              <a:solidFill>
                <a:schemeClr val="tx1">
                  <a:lumMod val="75000"/>
                  <a:lumOff val="25000"/>
                </a:schemeClr>
              </a:solidFill>
            </a:endParaRPr>
          </a:p>
          <a:p>
            <a:pPr algn="just"/>
            <a:endParaRPr lang="pt-BR" sz="1400" dirty="0" smtClean="0">
              <a:solidFill>
                <a:schemeClr val="tx1">
                  <a:lumMod val="75000"/>
                  <a:lumOff val="25000"/>
                </a:schemeClr>
              </a:solidFill>
            </a:endParaRPr>
          </a:p>
          <a:p>
            <a:pPr algn="just"/>
            <a:r>
              <a:rPr lang="pt-BR" sz="1400" dirty="0" smtClean="0">
                <a:solidFill>
                  <a:schemeClr val="tx1">
                    <a:lumMod val="75000"/>
                    <a:lumOff val="25000"/>
                  </a:schemeClr>
                </a:solidFill>
              </a:rPr>
              <a:t>O Conselho Nacional de Seguros Privados (CNSP) é o órgão normativo das atividades de seguros do país. Tem entre suas atribuições:</a:t>
            </a:r>
          </a:p>
          <a:p>
            <a:pPr marL="285750" indent="-285750" algn="just">
              <a:buFont typeface="Arial" panose="020B0604020202020204" pitchFamily="34" charset="0"/>
              <a:buChar char="•"/>
            </a:pPr>
            <a:r>
              <a:rPr lang="pt-BR" sz="1400" dirty="0" smtClean="0">
                <a:solidFill>
                  <a:schemeClr val="tx1">
                    <a:lumMod val="75000"/>
                    <a:lumOff val="25000"/>
                  </a:schemeClr>
                </a:solidFill>
              </a:rPr>
              <a:t>Fixar as diretrizes e normas da política de seguros privados;</a:t>
            </a:r>
          </a:p>
          <a:p>
            <a:pPr marL="285750" indent="-285750" algn="just">
              <a:buFont typeface="Arial" panose="020B0604020202020204" pitchFamily="34" charset="0"/>
              <a:buChar char="•"/>
            </a:pPr>
            <a:r>
              <a:rPr lang="pt-BR" sz="1400" dirty="0" smtClean="0">
                <a:solidFill>
                  <a:schemeClr val="tx1">
                    <a:lumMod val="75000"/>
                    <a:lumOff val="25000"/>
                  </a:schemeClr>
                </a:solidFill>
              </a:rPr>
              <a:t>Regular a constituição, organização, funcionamento e fiscalização dos que exercem atividades subordinadas ao Sistema Nacional de Seguros Privados, bem como a aplicação das penalidades previstas.</a:t>
            </a:r>
          </a:p>
          <a:p>
            <a:pPr marL="285750" indent="-285750" algn="just"/>
            <a:endParaRPr lang="pt-BR" sz="1400" dirty="0" smtClean="0">
              <a:solidFill>
                <a:schemeClr val="tx1">
                  <a:lumMod val="75000"/>
                  <a:lumOff val="25000"/>
                </a:schemeClr>
              </a:solidFill>
            </a:endParaRPr>
          </a:p>
          <a:p>
            <a:pPr algn="just"/>
            <a:r>
              <a:rPr lang="pt-BR" sz="1400" dirty="0" smtClean="0">
                <a:solidFill>
                  <a:schemeClr val="tx1">
                    <a:lumMod val="75000"/>
                    <a:lumOff val="25000"/>
                  </a:schemeClr>
                </a:solidFill>
              </a:rPr>
              <a:t>A Secretaria de Previdência Complementar (SPC) é um órgão do Ministério da Previdência Social, responsável por fiscalizar as atividades das Entidades Fechadas de Previdência Complementar (fundos de pensão). Tem entre suas atribuições:</a:t>
            </a:r>
          </a:p>
          <a:p>
            <a:pPr marL="285750" indent="-285750" algn="just">
              <a:buFont typeface="Arial" panose="020B0604020202020204" pitchFamily="34" charset="0"/>
              <a:buChar char="•"/>
            </a:pPr>
            <a:r>
              <a:rPr lang="pt-BR" sz="1400" dirty="0" smtClean="0">
                <a:solidFill>
                  <a:schemeClr val="tx1">
                    <a:lumMod val="75000"/>
                    <a:lumOff val="25000"/>
                  </a:schemeClr>
                </a:solidFill>
              </a:rPr>
              <a:t>Propor as diretrizes básicas para o Sistema de Previdência Complementar; </a:t>
            </a:r>
          </a:p>
          <a:p>
            <a:pPr marL="285750" indent="-285750" algn="just">
              <a:buFont typeface="Arial" panose="020B0604020202020204" pitchFamily="34" charset="0"/>
              <a:buChar char="•"/>
            </a:pPr>
            <a:r>
              <a:rPr lang="pt-BR" sz="1400" dirty="0" smtClean="0">
                <a:solidFill>
                  <a:schemeClr val="tx1">
                    <a:lumMod val="75000"/>
                    <a:lumOff val="25000"/>
                  </a:schemeClr>
                </a:solidFill>
              </a:rPr>
              <a:t>Harmonizar as atividades das entidades fechadas de previdência privada com as políticas de desenvolvimento social e econômico-financeira do Governo.</a:t>
            </a:r>
          </a:p>
        </p:txBody>
      </p:sp>
      <p:sp>
        <p:nvSpPr>
          <p:cNvPr id="6" name="CaixaDeTexto 5"/>
          <p:cNvSpPr txBox="1"/>
          <p:nvPr/>
        </p:nvSpPr>
        <p:spPr>
          <a:xfrm>
            <a:off x="347232" y="381000"/>
            <a:ext cx="4913076" cy="338554"/>
          </a:xfrm>
          <a:prstGeom prst="rect">
            <a:avLst/>
          </a:prstGeom>
          <a:noFill/>
        </p:spPr>
        <p:txBody>
          <a:bodyPr wrap="none" rtlCol="0">
            <a:spAutoFit/>
          </a:bodyPr>
          <a:lstStyle/>
          <a:p>
            <a:pPr marL="342900" indent="-342900" eaLnBrk="1" hangingPunct="1">
              <a:defRPr/>
            </a:pPr>
            <a:r>
              <a:rPr lang="pt-BR" sz="1600" b="1" dirty="0" smtClean="0">
                <a:solidFill>
                  <a:schemeClr val="bg1"/>
                </a:solidFill>
              </a:rPr>
              <a:t>MOEDA E INFLAÇÃO E SISTEMA FINANCEIRO NACIONAL</a:t>
            </a:r>
            <a:endParaRPr lang="pt-BR" sz="1600" b="1" dirty="0">
              <a:solidFill>
                <a:schemeClr val="bg1"/>
              </a:solidFill>
            </a:endParaRPr>
          </a:p>
        </p:txBody>
      </p:sp>
      <p:sp>
        <p:nvSpPr>
          <p:cNvPr id="9" name="CaixaDeTexto 8"/>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Tree>
    <p:extLst>
      <p:ext uri="{BB962C8B-B14F-4D97-AF65-F5344CB8AC3E}">
        <p14:creationId xmlns:p14="http://schemas.microsoft.com/office/powerpoint/2010/main" val="2846000879"/>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0" y="754380"/>
            <a:ext cx="5040547" cy="1077218"/>
          </a:xfrm>
          <a:prstGeom prst="rect">
            <a:avLst/>
          </a:prstGeom>
          <a:noFill/>
        </p:spPr>
        <p:txBody>
          <a:bodyPr wrap="none" rtlCol="0">
            <a:spAutoFit/>
          </a:bodyPr>
          <a:lstStyle/>
          <a:p>
            <a:pPr>
              <a:defRPr/>
            </a:pPr>
            <a:r>
              <a:rPr lang="pt-BR" sz="1600" b="1" dirty="0" smtClean="0">
                <a:solidFill>
                  <a:schemeClr val="tx1">
                    <a:lumMod val="75000"/>
                    <a:lumOff val="25000"/>
                  </a:schemeClr>
                </a:solidFill>
              </a:rPr>
              <a:t>Composição e segmentos do Sistema Financeiro Nacional</a:t>
            </a:r>
            <a:endParaRPr lang="pt-BR" sz="1600" dirty="0" smtClean="0">
              <a:solidFill>
                <a:schemeClr val="tx1">
                  <a:lumMod val="75000"/>
                  <a:lumOff val="25000"/>
                </a:schemeClr>
              </a:solidFill>
            </a:endParaRPr>
          </a:p>
          <a:p>
            <a:pPr>
              <a:defRPr/>
            </a:pPr>
            <a:r>
              <a:rPr lang="pt-BR" sz="1600" b="1" dirty="0" smtClean="0">
                <a:solidFill>
                  <a:schemeClr val="tx1">
                    <a:lumMod val="75000"/>
                    <a:lumOff val="25000"/>
                  </a:schemeClr>
                </a:solidFill>
              </a:rPr>
              <a:t> </a:t>
            </a:r>
            <a:br>
              <a:rPr lang="pt-BR" sz="1600" b="1" dirty="0" smtClean="0">
                <a:solidFill>
                  <a:schemeClr val="tx1">
                    <a:lumMod val="75000"/>
                    <a:lumOff val="25000"/>
                  </a:schemeClr>
                </a:solidFill>
              </a:rPr>
            </a:br>
            <a:endParaRPr lang="pt-BR" sz="1600" dirty="0" smtClean="0">
              <a:solidFill>
                <a:schemeClr val="tx1">
                  <a:lumMod val="75000"/>
                  <a:lumOff val="25000"/>
                </a:schemeClr>
              </a:solidFill>
            </a:endParaRPr>
          </a:p>
          <a:p>
            <a:pPr marL="0" indent="0">
              <a:buFontTx/>
              <a:buNone/>
              <a:defRPr/>
            </a:pPr>
            <a:endParaRPr lang="pt-BR" sz="1600" b="1" dirty="0">
              <a:solidFill>
                <a:schemeClr val="tx1">
                  <a:lumMod val="75000"/>
                  <a:lumOff val="25000"/>
                </a:schemeClr>
              </a:solidFill>
              <a:latin typeface="+mj-lt"/>
            </a:endParaRPr>
          </a:p>
        </p:txBody>
      </p:sp>
      <p:sp>
        <p:nvSpPr>
          <p:cNvPr id="3" name="Retângulo 2"/>
          <p:cNvSpPr/>
          <p:nvPr/>
        </p:nvSpPr>
        <p:spPr>
          <a:xfrm>
            <a:off x="47468" y="1108969"/>
            <a:ext cx="9066052" cy="3754874"/>
          </a:xfrm>
          <a:prstGeom prst="rect">
            <a:avLst/>
          </a:prstGeom>
        </p:spPr>
        <p:txBody>
          <a:bodyPr wrap="square">
            <a:spAutoFit/>
          </a:bodyPr>
          <a:lstStyle/>
          <a:p>
            <a:r>
              <a:rPr lang="pt-BR" sz="1400" b="1" dirty="0" smtClean="0">
                <a:solidFill>
                  <a:schemeClr val="tx1">
                    <a:lumMod val="75000"/>
                    <a:lumOff val="25000"/>
                  </a:schemeClr>
                </a:solidFill>
              </a:rPr>
              <a:t>Sistema de Intermediação Financeira</a:t>
            </a:r>
          </a:p>
          <a:p>
            <a:endParaRPr lang="pt-BR" sz="1400" dirty="0" smtClean="0">
              <a:solidFill>
                <a:schemeClr val="tx1">
                  <a:lumMod val="75000"/>
                  <a:lumOff val="25000"/>
                </a:schemeClr>
              </a:solidFill>
            </a:endParaRPr>
          </a:p>
          <a:p>
            <a:pPr algn="just"/>
            <a:r>
              <a:rPr lang="pt-BR" sz="1400" b="1" dirty="0" smtClean="0">
                <a:solidFill>
                  <a:schemeClr val="tx1">
                    <a:lumMod val="75000"/>
                    <a:lumOff val="25000"/>
                  </a:schemeClr>
                </a:solidFill>
              </a:rPr>
              <a:t>Instituições Bancárias (captadoras de depósitos </a:t>
            </a:r>
            <a:r>
              <a:rPr lang="pt-BR" sz="1400" b="1" dirty="0">
                <a:solidFill>
                  <a:schemeClr val="tx1">
                    <a:lumMod val="75000"/>
                    <a:lumOff val="25000"/>
                  </a:schemeClr>
                </a:solidFill>
              </a:rPr>
              <a:t>à</a:t>
            </a:r>
            <a:r>
              <a:rPr lang="pt-BR" sz="1400" b="1" dirty="0" smtClean="0">
                <a:solidFill>
                  <a:schemeClr val="tx1">
                    <a:lumMod val="75000"/>
                    <a:lumOff val="25000"/>
                  </a:schemeClr>
                </a:solidFill>
              </a:rPr>
              <a:t> vista): </a:t>
            </a:r>
            <a:r>
              <a:rPr lang="pt-BR" sz="1400" dirty="0" smtClean="0">
                <a:solidFill>
                  <a:schemeClr val="tx1">
                    <a:lumMod val="75000"/>
                    <a:lumOff val="25000"/>
                  </a:schemeClr>
                </a:solidFill>
              </a:rPr>
              <a:t>são instituições que podem criar/multiplicar moeda escritural, devido ao fato de trabalharem com um sistema de reservas fracionárias, que lhes permite manter em caixa apenas parte dos depósitos que recebem do público. (Bancos Comerciais, Caixas Econômicas etc.)</a:t>
            </a:r>
          </a:p>
          <a:p>
            <a:pPr algn="just"/>
            <a:endParaRPr lang="pt-BR" sz="1400" dirty="0" smtClean="0">
              <a:solidFill>
                <a:schemeClr val="tx1">
                  <a:lumMod val="75000"/>
                  <a:lumOff val="25000"/>
                </a:schemeClr>
              </a:solidFill>
            </a:endParaRPr>
          </a:p>
          <a:p>
            <a:pPr algn="just"/>
            <a:r>
              <a:rPr lang="pt-BR" sz="1400" b="1" dirty="0" smtClean="0">
                <a:solidFill>
                  <a:schemeClr val="tx1">
                    <a:lumMod val="75000"/>
                    <a:lumOff val="25000"/>
                  </a:schemeClr>
                </a:solidFill>
              </a:rPr>
              <a:t>Instituições </a:t>
            </a:r>
            <a:r>
              <a:rPr lang="pt-BR" sz="1400" b="1" u="sng" dirty="0" smtClean="0">
                <a:solidFill>
                  <a:schemeClr val="tx1">
                    <a:lumMod val="75000"/>
                    <a:lumOff val="25000"/>
                  </a:schemeClr>
                </a:solidFill>
              </a:rPr>
              <a:t>Não</a:t>
            </a:r>
            <a:r>
              <a:rPr lang="pt-BR" sz="1400" b="1" dirty="0" smtClean="0">
                <a:solidFill>
                  <a:schemeClr val="tx1">
                    <a:lumMod val="75000"/>
                    <a:lumOff val="25000"/>
                  </a:schemeClr>
                </a:solidFill>
              </a:rPr>
              <a:t> Bancárias: </a:t>
            </a:r>
            <a:r>
              <a:rPr lang="pt-BR" sz="1400" dirty="0" smtClean="0">
                <a:solidFill>
                  <a:schemeClr val="tx1">
                    <a:lumMod val="75000"/>
                    <a:lumOff val="25000"/>
                  </a:schemeClr>
                </a:solidFill>
              </a:rPr>
              <a:t>são as instituições financeiras que não podem recolher depósitos à vista junto ao público em geral, obtendo seus recursos por meio da venda de títulos e, que por isso, não têm a capacidade de criar/multiplicar moeda escritural, realizando apenas a intermediação de moeda entre os agentes. (Bancos de Investimento, Sociedades de Crédito Imobiliário etc.)</a:t>
            </a:r>
          </a:p>
          <a:p>
            <a:pPr algn="just"/>
            <a:endParaRPr lang="pt-BR" sz="1400" dirty="0" smtClean="0">
              <a:solidFill>
                <a:schemeClr val="tx1">
                  <a:lumMod val="75000"/>
                  <a:lumOff val="25000"/>
                </a:schemeClr>
              </a:solidFill>
            </a:endParaRPr>
          </a:p>
          <a:p>
            <a:pPr algn="just"/>
            <a:r>
              <a:rPr lang="pt-BR" sz="1400" dirty="0" smtClean="0">
                <a:solidFill>
                  <a:schemeClr val="tx1">
                    <a:lumMod val="75000"/>
                    <a:lumOff val="25000"/>
                  </a:schemeClr>
                </a:solidFill>
              </a:rPr>
              <a:t>Subsistema Distribuidor de Títulos e Valores Mobiliários: seus componentes representam o segmento do sistema financeiro responsável pela negociação dos títulos representativos de valores mobiliários, inclusive ouro, especialmente os emitidos pelas sociedades anônimas. (Bolsa de Valores e Mercadorias)</a:t>
            </a:r>
          </a:p>
          <a:p>
            <a:pPr algn="just"/>
            <a:endParaRPr lang="pt-BR" sz="1400" dirty="0" smtClean="0">
              <a:solidFill>
                <a:schemeClr val="tx1">
                  <a:lumMod val="75000"/>
                  <a:lumOff val="25000"/>
                </a:schemeClr>
              </a:solidFill>
            </a:endParaRPr>
          </a:p>
          <a:p>
            <a:pPr algn="just"/>
            <a:r>
              <a:rPr lang="pt-BR" sz="1400" b="1" dirty="0" smtClean="0">
                <a:solidFill>
                  <a:schemeClr val="tx1">
                    <a:lumMod val="75000"/>
                    <a:lumOff val="25000"/>
                  </a:schemeClr>
                </a:solidFill>
              </a:rPr>
              <a:t>Agências de Fomento ou Desenvolvimento: </a:t>
            </a:r>
            <a:r>
              <a:rPr lang="pt-BR" sz="1400" dirty="0" smtClean="0">
                <a:solidFill>
                  <a:schemeClr val="tx1">
                    <a:lumMod val="75000"/>
                    <a:lumOff val="25000"/>
                  </a:schemeClr>
                </a:solidFill>
              </a:rPr>
              <a:t>agentes especiais, representados por instituições governamentais – públicas – que têm por objetivo realizarem investimentos que estimulem o desenvolvimento </a:t>
            </a:r>
            <a:r>
              <a:rPr lang="pt-BR" sz="1400" dirty="0" err="1" smtClean="0">
                <a:solidFill>
                  <a:schemeClr val="tx1">
                    <a:lumMod val="75000"/>
                    <a:lumOff val="25000"/>
                  </a:schemeClr>
                </a:solidFill>
              </a:rPr>
              <a:t>sócio-econômico</a:t>
            </a:r>
            <a:r>
              <a:rPr lang="pt-BR" sz="1400" dirty="0" smtClean="0">
                <a:solidFill>
                  <a:schemeClr val="tx1">
                    <a:lumMod val="75000"/>
                    <a:lumOff val="25000"/>
                  </a:schemeClr>
                </a:solidFill>
              </a:rPr>
              <a:t> e tecnológico nacional.</a:t>
            </a:r>
            <a:endParaRPr lang="pt-BR" sz="1400" b="1" dirty="0" smtClean="0">
              <a:solidFill>
                <a:schemeClr val="tx1">
                  <a:lumMod val="75000"/>
                  <a:lumOff val="25000"/>
                </a:schemeClr>
              </a:solidFill>
            </a:endParaRPr>
          </a:p>
        </p:txBody>
      </p:sp>
      <p:sp>
        <p:nvSpPr>
          <p:cNvPr id="6" name="CaixaDeTexto 5"/>
          <p:cNvSpPr txBox="1"/>
          <p:nvPr/>
        </p:nvSpPr>
        <p:spPr>
          <a:xfrm>
            <a:off x="347232" y="381000"/>
            <a:ext cx="4913076" cy="338554"/>
          </a:xfrm>
          <a:prstGeom prst="rect">
            <a:avLst/>
          </a:prstGeom>
          <a:noFill/>
        </p:spPr>
        <p:txBody>
          <a:bodyPr wrap="none" rtlCol="0">
            <a:spAutoFit/>
          </a:bodyPr>
          <a:lstStyle/>
          <a:p>
            <a:pPr marL="342900" indent="-342900" eaLnBrk="1" hangingPunct="1">
              <a:defRPr/>
            </a:pPr>
            <a:r>
              <a:rPr lang="pt-BR" sz="1600" b="1" dirty="0" smtClean="0">
                <a:solidFill>
                  <a:schemeClr val="bg1"/>
                </a:solidFill>
              </a:rPr>
              <a:t>MOEDA E INFLAÇÃO E SISTEMA FINANCEIRO NACIONAL</a:t>
            </a:r>
            <a:endParaRPr lang="pt-BR" sz="1600" b="1" dirty="0">
              <a:solidFill>
                <a:schemeClr val="bg1"/>
              </a:solidFill>
            </a:endParaRPr>
          </a:p>
        </p:txBody>
      </p:sp>
      <p:sp>
        <p:nvSpPr>
          <p:cNvPr id="9" name="CaixaDeTexto 8"/>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Tree>
    <p:extLst>
      <p:ext uri="{BB962C8B-B14F-4D97-AF65-F5344CB8AC3E}">
        <p14:creationId xmlns:p14="http://schemas.microsoft.com/office/powerpoint/2010/main" val="2846000879"/>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940440" y="316766"/>
            <a:ext cx="2810065" cy="461665"/>
          </a:xfrm>
          <a:prstGeom prst="rect">
            <a:avLst/>
          </a:prstGeom>
          <a:noFill/>
        </p:spPr>
        <p:txBody>
          <a:bodyPr wrap="none" rtlCol="0">
            <a:spAutoFit/>
          </a:bodyPr>
          <a:lstStyle/>
          <a:p>
            <a:r>
              <a:rPr lang="pt-BR" sz="2400" b="1" dirty="0">
                <a:solidFill>
                  <a:schemeClr val="bg1"/>
                </a:solidFill>
              </a:rPr>
              <a:t>Conteúdo desta aula</a:t>
            </a:r>
          </a:p>
        </p:txBody>
      </p:sp>
      <p:sp>
        <p:nvSpPr>
          <p:cNvPr id="18" name="Elipse 17"/>
          <p:cNvSpPr/>
          <p:nvPr/>
        </p:nvSpPr>
        <p:spPr>
          <a:xfrm>
            <a:off x="659669" y="1260309"/>
            <a:ext cx="325633" cy="325633"/>
          </a:xfrm>
          <a:prstGeom prst="ellipse">
            <a:avLst/>
          </a:prstGeom>
          <a:solidFill>
            <a:srgbClr val="219D93"/>
          </a:solidFill>
          <a:ln w="57150">
            <a:solidFill>
              <a:srgbClr val="213F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400" b="1" dirty="0" smtClean="0">
                <a:solidFill>
                  <a:schemeClr val="bg1">
                    <a:lumMod val="95000"/>
                  </a:schemeClr>
                </a:solidFill>
              </a:rPr>
              <a:t>1</a:t>
            </a:r>
            <a:endParaRPr lang="pt-BR" sz="1400" b="1" dirty="0">
              <a:solidFill>
                <a:schemeClr val="bg1">
                  <a:lumMod val="95000"/>
                </a:schemeClr>
              </a:solidFill>
            </a:endParaRPr>
          </a:p>
        </p:txBody>
      </p:sp>
      <p:sp>
        <p:nvSpPr>
          <p:cNvPr id="21" name="Elipse 20"/>
          <p:cNvSpPr/>
          <p:nvPr/>
        </p:nvSpPr>
        <p:spPr>
          <a:xfrm>
            <a:off x="3499411" y="1247042"/>
            <a:ext cx="325633" cy="325633"/>
          </a:xfrm>
          <a:prstGeom prst="ellipse">
            <a:avLst/>
          </a:prstGeom>
          <a:solidFill>
            <a:srgbClr val="219D93"/>
          </a:solidFill>
          <a:ln w="57150">
            <a:solidFill>
              <a:srgbClr val="213F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400" b="1" dirty="0" smtClean="0">
                <a:solidFill>
                  <a:schemeClr val="bg1">
                    <a:lumMod val="95000"/>
                  </a:schemeClr>
                </a:solidFill>
              </a:rPr>
              <a:t>3</a:t>
            </a:r>
            <a:endParaRPr lang="pt-BR" sz="1400" b="1" dirty="0">
              <a:solidFill>
                <a:schemeClr val="bg1">
                  <a:lumMod val="95000"/>
                </a:schemeClr>
              </a:solidFill>
            </a:endParaRPr>
          </a:p>
        </p:txBody>
      </p:sp>
      <p:sp>
        <p:nvSpPr>
          <p:cNvPr id="24" name="Elipse 23"/>
          <p:cNvSpPr/>
          <p:nvPr/>
        </p:nvSpPr>
        <p:spPr>
          <a:xfrm>
            <a:off x="7774815" y="2135800"/>
            <a:ext cx="298075" cy="325633"/>
          </a:xfrm>
          <a:prstGeom prst="ellipse">
            <a:avLst/>
          </a:prstGeom>
          <a:solidFill>
            <a:srgbClr val="E1E202"/>
          </a:solidFill>
          <a:ln w="57150">
            <a:solidFill>
              <a:srgbClr val="213F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400" dirty="0">
              <a:solidFill>
                <a:schemeClr val="tx1"/>
              </a:solidFill>
            </a:endParaRPr>
          </a:p>
        </p:txBody>
      </p:sp>
      <p:sp>
        <p:nvSpPr>
          <p:cNvPr id="27" name="Elipse 26"/>
          <p:cNvSpPr/>
          <p:nvPr/>
        </p:nvSpPr>
        <p:spPr>
          <a:xfrm>
            <a:off x="2044708" y="2139695"/>
            <a:ext cx="325633" cy="325633"/>
          </a:xfrm>
          <a:prstGeom prst="ellipse">
            <a:avLst/>
          </a:prstGeom>
          <a:solidFill>
            <a:srgbClr val="219D93"/>
          </a:solidFill>
          <a:ln w="57150">
            <a:solidFill>
              <a:srgbClr val="213F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400" b="1" dirty="0" smtClean="0">
                <a:solidFill>
                  <a:schemeClr val="bg1">
                    <a:lumMod val="95000"/>
                  </a:schemeClr>
                </a:solidFill>
              </a:rPr>
              <a:t>2</a:t>
            </a:r>
            <a:endParaRPr lang="pt-BR" sz="1400" b="1" dirty="0">
              <a:solidFill>
                <a:schemeClr val="bg1">
                  <a:lumMod val="95000"/>
                </a:schemeClr>
              </a:solidFill>
            </a:endParaRPr>
          </a:p>
        </p:txBody>
      </p:sp>
      <p:sp>
        <p:nvSpPr>
          <p:cNvPr id="30" name="Elipse 29"/>
          <p:cNvSpPr/>
          <p:nvPr/>
        </p:nvSpPr>
        <p:spPr>
          <a:xfrm>
            <a:off x="4913943" y="2168454"/>
            <a:ext cx="325633" cy="325633"/>
          </a:xfrm>
          <a:prstGeom prst="ellipse">
            <a:avLst/>
          </a:prstGeom>
          <a:solidFill>
            <a:srgbClr val="219D93"/>
          </a:solidFill>
          <a:ln w="57150">
            <a:solidFill>
              <a:srgbClr val="213F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400" b="1" dirty="0" smtClean="0">
                <a:solidFill>
                  <a:schemeClr val="bg1">
                    <a:lumMod val="95000"/>
                  </a:schemeClr>
                </a:solidFill>
              </a:rPr>
              <a:t>4</a:t>
            </a:r>
            <a:endParaRPr lang="pt-BR" sz="1400" b="1" dirty="0">
              <a:solidFill>
                <a:schemeClr val="bg1">
                  <a:lumMod val="95000"/>
                </a:schemeClr>
              </a:solidFill>
            </a:endParaRPr>
          </a:p>
        </p:txBody>
      </p:sp>
      <p:sp>
        <p:nvSpPr>
          <p:cNvPr id="34" name="Elipse 33"/>
          <p:cNvSpPr/>
          <p:nvPr/>
        </p:nvSpPr>
        <p:spPr>
          <a:xfrm>
            <a:off x="6345671" y="1227783"/>
            <a:ext cx="325633" cy="325633"/>
          </a:xfrm>
          <a:prstGeom prst="ellipse">
            <a:avLst/>
          </a:prstGeom>
          <a:solidFill>
            <a:srgbClr val="219D93"/>
          </a:solidFill>
          <a:ln w="57150">
            <a:solidFill>
              <a:srgbClr val="213F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400" b="1" dirty="0">
                <a:solidFill>
                  <a:schemeClr val="bg1">
                    <a:lumMod val="95000"/>
                  </a:schemeClr>
                </a:solidFill>
              </a:rPr>
              <a:t>5</a:t>
            </a:r>
          </a:p>
        </p:txBody>
      </p:sp>
      <p:sp>
        <p:nvSpPr>
          <p:cNvPr id="35" name="CaixaDeTexto 34"/>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cxnSp>
        <p:nvCxnSpPr>
          <p:cNvPr id="3" name="Conector angulado 2"/>
          <p:cNvCxnSpPr/>
          <p:nvPr/>
        </p:nvCxnSpPr>
        <p:spPr>
          <a:xfrm>
            <a:off x="1068258" y="1406457"/>
            <a:ext cx="914400" cy="914400"/>
          </a:xfrm>
          <a:prstGeom prst="bentConnector3">
            <a:avLst/>
          </a:prstGeom>
          <a:ln>
            <a:solidFill>
              <a:schemeClr val="tx2"/>
            </a:solidFill>
            <a:tailEnd type="triangle"/>
          </a:ln>
        </p:spPr>
        <p:style>
          <a:lnRef idx="3">
            <a:schemeClr val="accent1"/>
          </a:lnRef>
          <a:fillRef idx="0">
            <a:schemeClr val="accent1"/>
          </a:fillRef>
          <a:effectRef idx="2">
            <a:schemeClr val="accent1"/>
          </a:effectRef>
          <a:fontRef idx="minor">
            <a:schemeClr val="tx1"/>
          </a:fontRef>
        </p:style>
      </p:cxnSp>
      <p:cxnSp>
        <p:nvCxnSpPr>
          <p:cNvPr id="36" name="Conector angulado 35"/>
          <p:cNvCxnSpPr/>
          <p:nvPr/>
        </p:nvCxnSpPr>
        <p:spPr>
          <a:xfrm>
            <a:off x="3921283" y="1383392"/>
            <a:ext cx="914400" cy="914400"/>
          </a:xfrm>
          <a:prstGeom prst="bentConnector3">
            <a:avLst/>
          </a:prstGeom>
          <a:ln>
            <a:solidFill>
              <a:schemeClr val="tx2"/>
            </a:solidFill>
            <a:tailEnd type="triangle"/>
          </a:ln>
        </p:spPr>
        <p:style>
          <a:lnRef idx="3">
            <a:schemeClr val="accent1"/>
          </a:lnRef>
          <a:fillRef idx="0">
            <a:schemeClr val="accent1"/>
          </a:fillRef>
          <a:effectRef idx="2">
            <a:schemeClr val="accent1"/>
          </a:effectRef>
          <a:fontRef idx="minor">
            <a:schemeClr val="tx1"/>
          </a:fontRef>
        </p:style>
      </p:cxnSp>
      <p:cxnSp>
        <p:nvCxnSpPr>
          <p:cNvPr id="37" name="Conector angulado 36"/>
          <p:cNvCxnSpPr/>
          <p:nvPr/>
        </p:nvCxnSpPr>
        <p:spPr>
          <a:xfrm>
            <a:off x="6769714" y="1387331"/>
            <a:ext cx="914400" cy="914400"/>
          </a:xfrm>
          <a:prstGeom prst="bentConnector3">
            <a:avLst/>
          </a:prstGeom>
          <a:ln>
            <a:solidFill>
              <a:schemeClr val="tx2"/>
            </a:solidFill>
            <a:tailEnd type="triangle"/>
          </a:ln>
        </p:spPr>
        <p:style>
          <a:lnRef idx="3">
            <a:schemeClr val="accent1"/>
          </a:lnRef>
          <a:fillRef idx="0">
            <a:schemeClr val="accent1"/>
          </a:fillRef>
          <a:effectRef idx="2">
            <a:schemeClr val="accent1"/>
          </a:effectRef>
          <a:fontRef idx="minor">
            <a:schemeClr val="tx1"/>
          </a:fontRef>
        </p:style>
      </p:cxnSp>
      <p:cxnSp>
        <p:nvCxnSpPr>
          <p:cNvPr id="38" name="Conector angulado 37"/>
          <p:cNvCxnSpPr/>
          <p:nvPr/>
        </p:nvCxnSpPr>
        <p:spPr>
          <a:xfrm flipV="1">
            <a:off x="2457310" y="1397074"/>
            <a:ext cx="951887" cy="946927"/>
          </a:xfrm>
          <a:prstGeom prst="bentConnector3">
            <a:avLst/>
          </a:prstGeom>
          <a:ln>
            <a:solidFill>
              <a:schemeClr val="tx2"/>
            </a:solidFill>
            <a:tailEnd type="triangle"/>
          </a:ln>
        </p:spPr>
        <p:style>
          <a:lnRef idx="3">
            <a:schemeClr val="accent1"/>
          </a:lnRef>
          <a:fillRef idx="0">
            <a:schemeClr val="accent1"/>
          </a:fillRef>
          <a:effectRef idx="2">
            <a:schemeClr val="accent1"/>
          </a:effectRef>
          <a:fontRef idx="minor">
            <a:schemeClr val="tx1"/>
          </a:fontRef>
        </p:style>
      </p:cxnSp>
      <p:cxnSp>
        <p:nvCxnSpPr>
          <p:cNvPr id="39" name="Conector angulado 38"/>
          <p:cNvCxnSpPr/>
          <p:nvPr/>
        </p:nvCxnSpPr>
        <p:spPr>
          <a:xfrm flipV="1">
            <a:off x="5343189" y="1374375"/>
            <a:ext cx="951887" cy="946927"/>
          </a:xfrm>
          <a:prstGeom prst="bentConnector3">
            <a:avLst/>
          </a:prstGeom>
          <a:ln>
            <a:solidFill>
              <a:schemeClr val="tx2"/>
            </a:solidFill>
            <a:tailEnd type="triangle"/>
          </a:ln>
        </p:spPr>
        <p:style>
          <a:lnRef idx="3">
            <a:schemeClr val="accent1"/>
          </a:lnRef>
          <a:fillRef idx="0">
            <a:schemeClr val="accent1"/>
          </a:fillRef>
          <a:effectRef idx="2">
            <a:schemeClr val="accent1"/>
          </a:effectRef>
          <a:fontRef idx="minor">
            <a:schemeClr val="tx1"/>
          </a:fontRef>
        </p:style>
      </p:cxnSp>
      <p:pic>
        <p:nvPicPr>
          <p:cNvPr id="11270" name="Picture 6" descr="Resultado de imagem para panorama economi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3174" y="755051"/>
            <a:ext cx="1269570" cy="1269570"/>
          </a:xfrm>
          <a:prstGeom prst="rect">
            <a:avLst/>
          </a:prstGeom>
          <a:noFill/>
          <a:extLst>
            <a:ext uri="{909E8E84-426E-40DD-AFC4-6F175D3DCCD1}">
              <a14:hiddenFill xmlns:a14="http://schemas.microsoft.com/office/drawing/2010/main">
                <a:solidFill>
                  <a:srgbClr val="FFFFFF"/>
                </a:solidFill>
              </a14:hiddenFill>
            </a:ext>
          </a:extLst>
        </p:spPr>
      </p:pic>
      <p:sp>
        <p:nvSpPr>
          <p:cNvPr id="40" name="Retângulo 39"/>
          <p:cNvSpPr/>
          <p:nvPr/>
        </p:nvSpPr>
        <p:spPr>
          <a:xfrm>
            <a:off x="74873" y="990959"/>
            <a:ext cx="1542410" cy="415498"/>
          </a:xfrm>
          <a:prstGeom prst="rect">
            <a:avLst/>
          </a:prstGeom>
        </p:spPr>
        <p:txBody>
          <a:bodyPr wrap="none">
            <a:spAutoFit/>
          </a:bodyPr>
          <a:lstStyle/>
          <a:p>
            <a:pPr algn="ctr"/>
            <a:r>
              <a:rPr lang="pt-BR" sz="1050" b="1" dirty="0" smtClean="0">
                <a:solidFill>
                  <a:schemeClr val="tx1">
                    <a:lumMod val="65000"/>
                    <a:lumOff val="35000"/>
                  </a:schemeClr>
                </a:solidFill>
              </a:rPr>
              <a:t>SOCIEDADE E MERCADO</a:t>
            </a:r>
          </a:p>
          <a:p>
            <a:pPr algn="ctr"/>
            <a:endParaRPr lang="pt-BR" sz="1050" b="1" cap="all" dirty="0">
              <a:solidFill>
                <a:schemeClr val="tx1">
                  <a:lumMod val="65000"/>
                  <a:lumOff val="35000"/>
                </a:schemeClr>
              </a:solidFill>
            </a:endParaRPr>
          </a:p>
        </p:txBody>
      </p:sp>
      <p:sp>
        <p:nvSpPr>
          <p:cNvPr id="43" name="Retângulo 42"/>
          <p:cNvSpPr/>
          <p:nvPr/>
        </p:nvSpPr>
        <p:spPr>
          <a:xfrm>
            <a:off x="2969793" y="1609976"/>
            <a:ext cx="1407758" cy="415498"/>
          </a:xfrm>
          <a:prstGeom prst="rect">
            <a:avLst/>
          </a:prstGeom>
        </p:spPr>
        <p:txBody>
          <a:bodyPr wrap="none">
            <a:spAutoFit/>
          </a:bodyPr>
          <a:lstStyle/>
          <a:p>
            <a:pPr algn="ctr"/>
            <a:r>
              <a:rPr lang="pt-BR" sz="1050" b="1" dirty="0" smtClean="0">
                <a:solidFill>
                  <a:schemeClr val="tx1">
                    <a:lumMod val="65000"/>
                    <a:lumOff val="35000"/>
                  </a:schemeClr>
                </a:solidFill>
              </a:rPr>
              <a:t>FUNÇÕES DO ESTADO</a:t>
            </a:r>
          </a:p>
          <a:p>
            <a:pPr algn="ctr"/>
            <a:endParaRPr lang="pt-BR" sz="1050" b="1" cap="all" dirty="0" smtClean="0">
              <a:solidFill>
                <a:schemeClr val="tx1">
                  <a:lumMod val="65000"/>
                  <a:lumOff val="35000"/>
                </a:schemeClr>
              </a:solidFill>
            </a:endParaRPr>
          </a:p>
        </p:txBody>
      </p:sp>
      <p:sp>
        <p:nvSpPr>
          <p:cNvPr id="46" name="Retângulo 45"/>
          <p:cNvSpPr/>
          <p:nvPr/>
        </p:nvSpPr>
        <p:spPr>
          <a:xfrm>
            <a:off x="1528349" y="1804122"/>
            <a:ext cx="1410964" cy="415498"/>
          </a:xfrm>
          <a:prstGeom prst="rect">
            <a:avLst/>
          </a:prstGeom>
        </p:spPr>
        <p:txBody>
          <a:bodyPr wrap="none">
            <a:spAutoFit/>
          </a:bodyPr>
          <a:lstStyle/>
          <a:p>
            <a:pPr algn="ctr"/>
            <a:r>
              <a:rPr lang="pt-BR" sz="1050" b="1" dirty="0" smtClean="0">
                <a:solidFill>
                  <a:schemeClr val="tx1">
                    <a:lumMod val="65000"/>
                    <a:lumOff val="35000"/>
                  </a:schemeClr>
                </a:solidFill>
              </a:rPr>
              <a:t>SOCIEDADE E ESTADO</a:t>
            </a:r>
          </a:p>
          <a:p>
            <a:pPr algn="ctr"/>
            <a:endParaRPr lang="pt-BR" sz="1050" b="1" cap="all" dirty="0" smtClean="0">
              <a:solidFill>
                <a:schemeClr val="tx1">
                  <a:lumMod val="65000"/>
                  <a:lumOff val="35000"/>
                </a:schemeClr>
              </a:solidFill>
            </a:endParaRPr>
          </a:p>
        </p:txBody>
      </p:sp>
      <p:sp>
        <p:nvSpPr>
          <p:cNvPr id="49" name="Retângulo 48"/>
          <p:cNvSpPr/>
          <p:nvPr/>
        </p:nvSpPr>
        <p:spPr>
          <a:xfrm>
            <a:off x="4683254" y="1882330"/>
            <a:ext cx="763351" cy="415498"/>
          </a:xfrm>
          <a:prstGeom prst="rect">
            <a:avLst/>
          </a:prstGeom>
        </p:spPr>
        <p:txBody>
          <a:bodyPr wrap="none">
            <a:spAutoFit/>
          </a:bodyPr>
          <a:lstStyle/>
          <a:p>
            <a:pPr algn="ctr"/>
            <a:r>
              <a:rPr lang="pt-BR" sz="1050" b="1" dirty="0" smtClean="0">
                <a:solidFill>
                  <a:schemeClr val="tx1">
                    <a:lumMod val="65000"/>
                    <a:lumOff val="35000"/>
                  </a:schemeClr>
                </a:solidFill>
              </a:rPr>
              <a:t>GOVERNO</a:t>
            </a:r>
          </a:p>
          <a:p>
            <a:pPr algn="ctr"/>
            <a:endParaRPr lang="pt-BR" sz="1050" b="1" cap="all" dirty="0" smtClean="0">
              <a:solidFill>
                <a:schemeClr val="tx1">
                  <a:lumMod val="65000"/>
                  <a:lumOff val="35000"/>
                </a:schemeClr>
              </a:solidFill>
            </a:endParaRPr>
          </a:p>
        </p:txBody>
      </p:sp>
      <p:sp>
        <p:nvSpPr>
          <p:cNvPr id="51" name="Retângulo 50"/>
          <p:cNvSpPr/>
          <p:nvPr/>
        </p:nvSpPr>
        <p:spPr>
          <a:xfrm>
            <a:off x="5872512" y="1658517"/>
            <a:ext cx="1335623" cy="253916"/>
          </a:xfrm>
          <a:prstGeom prst="rect">
            <a:avLst/>
          </a:prstGeom>
        </p:spPr>
        <p:txBody>
          <a:bodyPr wrap="none">
            <a:spAutoFit/>
          </a:bodyPr>
          <a:lstStyle/>
          <a:p>
            <a:pPr algn="ctr"/>
            <a:r>
              <a:rPr lang="pt-BR" sz="1050" b="1" dirty="0" smtClean="0">
                <a:solidFill>
                  <a:schemeClr val="tx1">
                    <a:lumMod val="65000"/>
                    <a:lumOff val="35000"/>
                  </a:schemeClr>
                </a:solidFill>
              </a:rPr>
              <a:t>POLÍTICAS PÚBLICAS</a:t>
            </a:r>
            <a:endParaRPr lang="pt-BR" sz="1050" b="1" cap="all" dirty="0" smtClean="0">
              <a:solidFill>
                <a:schemeClr val="tx1">
                  <a:lumMod val="65000"/>
                  <a:lumOff val="35000"/>
                </a:schemeClr>
              </a:solidFill>
            </a:endParaRPr>
          </a:p>
        </p:txBody>
      </p:sp>
      <p:sp>
        <p:nvSpPr>
          <p:cNvPr id="53" name="Elipse 52"/>
          <p:cNvSpPr/>
          <p:nvPr/>
        </p:nvSpPr>
        <p:spPr>
          <a:xfrm>
            <a:off x="4360471" y="3235862"/>
            <a:ext cx="325633" cy="325633"/>
          </a:xfrm>
          <a:prstGeom prst="ellipse">
            <a:avLst/>
          </a:prstGeom>
          <a:solidFill>
            <a:srgbClr val="219D93"/>
          </a:solidFill>
          <a:ln w="57150">
            <a:solidFill>
              <a:srgbClr val="213F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400" b="1" dirty="0" smtClean="0">
                <a:solidFill>
                  <a:schemeClr val="bg1">
                    <a:lumMod val="95000"/>
                  </a:schemeClr>
                </a:solidFill>
              </a:rPr>
              <a:t>7</a:t>
            </a:r>
            <a:endParaRPr lang="pt-BR" sz="1400" b="1" dirty="0">
              <a:solidFill>
                <a:schemeClr val="bg1">
                  <a:lumMod val="95000"/>
                </a:schemeClr>
              </a:solidFill>
            </a:endParaRPr>
          </a:p>
        </p:txBody>
      </p:sp>
      <p:sp>
        <p:nvSpPr>
          <p:cNvPr id="54" name="Elipse 53"/>
          <p:cNvSpPr/>
          <p:nvPr/>
        </p:nvSpPr>
        <p:spPr>
          <a:xfrm>
            <a:off x="414525" y="4332821"/>
            <a:ext cx="298075" cy="325633"/>
          </a:xfrm>
          <a:prstGeom prst="ellipse">
            <a:avLst/>
          </a:prstGeom>
          <a:solidFill>
            <a:srgbClr val="E1E202"/>
          </a:solidFill>
          <a:ln w="57150">
            <a:solidFill>
              <a:srgbClr val="213F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400" dirty="0">
              <a:solidFill>
                <a:schemeClr val="tx1"/>
              </a:solidFill>
            </a:endParaRPr>
          </a:p>
        </p:txBody>
      </p:sp>
      <p:sp>
        <p:nvSpPr>
          <p:cNvPr id="55" name="Elipse 54"/>
          <p:cNvSpPr/>
          <p:nvPr/>
        </p:nvSpPr>
        <p:spPr>
          <a:xfrm>
            <a:off x="2905768" y="4128515"/>
            <a:ext cx="325633" cy="325633"/>
          </a:xfrm>
          <a:prstGeom prst="ellipse">
            <a:avLst/>
          </a:prstGeom>
          <a:solidFill>
            <a:srgbClr val="219D93"/>
          </a:solidFill>
          <a:ln w="57150">
            <a:solidFill>
              <a:srgbClr val="213F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400" b="1" dirty="0" smtClean="0">
                <a:solidFill>
                  <a:schemeClr val="bg1">
                    <a:lumMod val="95000"/>
                  </a:schemeClr>
                </a:solidFill>
              </a:rPr>
              <a:t>6</a:t>
            </a:r>
            <a:endParaRPr lang="pt-BR" sz="1400" b="1" dirty="0">
              <a:solidFill>
                <a:schemeClr val="bg1">
                  <a:lumMod val="95000"/>
                </a:schemeClr>
              </a:solidFill>
            </a:endParaRPr>
          </a:p>
        </p:txBody>
      </p:sp>
      <p:sp>
        <p:nvSpPr>
          <p:cNvPr id="56" name="Elipse 55"/>
          <p:cNvSpPr/>
          <p:nvPr/>
        </p:nvSpPr>
        <p:spPr>
          <a:xfrm>
            <a:off x="5775003" y="4157274"/>
            <a:ext cx="325633" cy="325633"/>
          </a:xfrm>
          <a:prstGeom prst="ellipse">
            <a:avLst/>
          </a:prstGeom>
          <a:solidFill>
            <a:srgbClr val="219D93"/>
          </a:solidFill>
          <a:ln w="57150">
            <a:solidFill>
              <a:srgbClr val="213F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400" b="1" dirty="0" smtClean="0">
                <a:solidFill>
                  <a:schemeClr val="bg1">
                    <a:lumMod val="95000"/>
                  </a:schemeClr>
                </a:solidFill>
              </a:rPr>
              <a:t>8</a:t>
            </a:r>
            <a:endParaRPr lang="pt-BR" sz="1400" b="1" dirty="0">
              <a:solidFill>
                <a:schemeClr val="bg1">
                  <a:lumMod val="95000"/>
                </a:schemeClr>
              </a:solidFill>
            </a:endParaRPr>
          </a:p>
        </p:txBody>
      </p:sp>
      <p:sp>
        <p:nvSpPr>
          <p:cNvPr id="57" name="Elipse 56"/>
          <p:cNvSpPr/>
          <p:nvPr/>
        </p:nvSpPr>
        <p:spPr>
          <a:xfrm>
            <a:off x="7206731" y="3216603"/>
            <a:ext cx="325633" cy="325633"/>
          </a:xfrm>
          <a:prstGeom prst="ellipse">
            <a:avLst/>
          </a:prstGeom>
          <a:solidFill>
            <a:srgbClr val="219D93"/>
          </a:solidFill>
          <a:ln w="57150">
            <a:solidFill>
              <a:srgbClr val="213F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400" b="1" dirty="0">
                <a:solidFill>
                  <a:schemeClr val="bg1">
                    <a:lumMod val="95000"/>
                  </a:schemeClr>
                </a:solidFill>
              </a:rPr>
              <a:t>9</a:t>
            </a:r>
          </a:p>
        </p:txBody>
      </p:sp>
      <p:cxnSp>
        <p:nvCxnSpPr>
          <p:cNvPr id="58" name="Conector angulado 57"/>
          <p:cNvCxnSpPr/>
          <p:nvPr/>
        </p:nvCxnSpPr>
        <p:spPr>
          <a:xfrm flipV="1">
            <a:off x="815340" y="4309678"/>
            <a:ext cx="2028378" cy="173229"/>
          </a:xfrm>
          <a:prstGeom prst="bentConnector3">
            <a:avLst>
              <a:gd name="adj1" fmla="val 50000"/>
            </a:avLst>
          </a:prstGeom>
          <a:ln>
            <a:solidFill>
              <a:schemeClr val="tx2"/>
            </a:solidFill>
            <a:tailEnd type="triangle"/>
          </a:ln>
        </p:spPr>
        <p:style>
          <a:lnRef idx="3">
            <a:schemeClr val="accent1"/>
          </a:lnRef>
          <a:fillRef idx="0">
            <a:schemeClr val="accent1"/>
          </a:fillRef>
          <a:effectRef idx="2">
            <a:schemeClr val="accent1"/>
          </a:effectRef>
          <a:fontRef idx="minor">
            <a:schemeClr val="tx1"/>
          </a:fontRef>
        </p:style>
      </p:cxnSp>
      <p:cxnSp>
        <p:nvCxnSpPr>
          <p:cNvPr id="59" name="Conector angulado 58"/>
          <p:cNvCxnSpPr/>
          <p:nvPr/>
        </p:nvCxnSpPr>
        <p:spPr>
          <a:xfrm>
            <a:off x="4782343" y="3372212"/>
            <a:ext cx="914400" cy="914400"/>
          </a:xfrm>
          <a:prstGeom prst="bentConnector3">
            <a:avLst/>
          </a:prstGeom>
          <a:ln>
            <a:solidFill>
              <a:schemeClr val="tx2"/>
            </a:solidFill>
            <a:tailEnd type="triangle"/>
          </a:ln>
        </p:spPr>
        <p:style>
          <a:lnRef idx="3">
            <a:schemeClr val="accent1"/>
          </a:lnRef>
          <a:fillRef idx="0">
            <a:schemeClr val="accent1"/>
          </a:fillRef>
          <a:effectRef idx="2">
            <a:schemeClr val="accent1"/>
          </a:effectRef>
          <a:fontRef idx="minor">
            <a:schemeClr val="tx1"/>
          </a:fontRef>
        </p:style>
      </p:cxnSp>
      <p:cxnSp>
        <p:nvCxnSpPr>
          <p:cNvPr id="60" name="Conector angulado 59"/>
          <p:cNvCxnSpPr/>
          <p:nvPr/>
        </p:nvCxnSpPr>
        <p:spPr>
          <a:xfrm>
            <a:off x="7630774" y="3376151"/>
            <a:ext cx="914400" cy="914400"/>
          </a:xfrm>
          <a:prstGeom prst="bentConnector3">
            <a:avLst/>
          </a:prstGeom>
          <a:ln>
            <a:solidFill>
              <a:schemeClr val="tx2"/>
            </a:solidFill>
            <a:tailEnd type="triangle"/>
          </a:ln>
        </p:spPr>
        <p:style>
          <a:lnRef idx="3">
            <a:schemeClr val="accent1"/>
          </a:lnRef>
          <a:fillRef idx="0">
            <a:schemeClr val="accent1"/>
          </a:fillRef>
          <a:effectRef idx="2">
            <a:schemeClr val="accent1"/>
          </a:effectRef>
          <a:fontRef idx="minor">
            <a:schemeClr val="tx1"/>
          </a:fontRef>
        </p:style>
      </p:cxnSp>
      <p:cxnSp>
        <p:nvCxnSpPr>
          <p:cNvPr id="61" name="Conector angulado 60"/>
          <p:cNvCxnSpPr/>
          <p:nvPr/>
        </p:nvCxnSpPr>
        <p:spPr>
          <a:xfrm flipV="1">
            <a:off x="3318370" y="3385894"/>
            <a:ext cx="951887" cy="946927"/>
          </a:xfrm>
          <a:prstGeom prst="bentConnector3">
            <a:avLst/>
          </a:prstGeom>
          <a:ln>
            <a:solidFill>
              <a:schemeClr val="tx2"/>
            </a:solidFill>
            <a:tailEnd type="triangle"/>
          </a:ln>
        </p:spPr>
        <p:style>
          <a:lnRef idx="3">
            <a:schemeClr val="accent1"/>
          </a:lnRef>
          <a:fillRef idx="0">
            <a:schemeClr val="accent1"/>
          </a:fillRef>
          <a:effectRef idx="2">
            <a:schemeClr val="accent1"/>
          </a:effectRef>
          <a:fontRef idx="minor">
            <a:schemeClr val="tx1"/>
          </a:fontRef>
        </p:style>
      </p:cxnSp>
      <p:cxnSp>
        <p:nvCxnSpPr>
          <p:cNvPr id="62" name="Conector angulado 61"/>
          <p:cNvCxnSpPr/>
          <p:nvPr/>
        </p:nvCxnSpPr>
        <p:spPr>
          <a:xfrm flipV="1">
            <a:off x="6204249" y="3363195"/>
            <a:ext cx="951887" cy="946927"/>
          </a:xfrm>
          <a:prstGeom prst="bentConnector3">
            <a:avLst/>
          </a:prstGeom>
          <a:ln>
            <a:solidFill>
              <a:schemeClr val="tx2"/>
            </a:solidFill>
            <a:tailEnd type="triangle"/>
          </a:ln>
        </p:spPr>
        <p:style>
          <a:lnRef idx="3">
            <a:schemeClr val="accent1"/>
          </a:lnRef>
          <a:fillRef idx="0">
            <a:schemeClr val="accent1"/>
          </a:fillRef>
          <a:effectRef idx="2">
            <a:schemeClr val="accent1"/>
          </a:effectRef>
          <a:fontRef idx="minor">
            <a:schemeClr val="tx1"/>
          </a:fontRef>
        </p:style>
      </p:cxnSp>
      <p:sp>
        <p:nvSpPr>
          <p:cNvPr id="63" name="Elipse 62"/>
          <p:cNvSpPr/>
          <p:nvPr/>
        </p:nvSpPr>
        <p:spPr>
          <a:xfrm>
            <a:off x="8640185" y="4128515"/>
            <a:ext cx="298075" cy="325633"/>
          </a:xfrm>
          <a:prstGeom prst="ellipse">
            <a:avLst/>
          </a:prstGeom>
          <a:solidFill>
            <a:srgbClr val="E1E202"/>
          </a:solidFill>
          <a:ln w="57150">
            <a:solidFill>
              <a:srgbClr val="213F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400" dirty="0">
              <a:solidFill>
                <a:schemeClr val="tx1"/>
              </a:solidFill>
            </a:endParaRPr>
          </a:p>
        </p:txBody>
      </p:sp>
      <p:sp>
        <p:nvSpPr>
          <p:cNvPr id="65" name="Retângulo 64"/>
          <p:cNvSpPr/>
          <p:nvPr/>
        </p:nvSpPr>
        <p:spPr>
          <a:xfrm>
            <a:off x="1499044" y="4648844"/>
            <a:ext cx="3365024" cy="253916"/>
          </a:xfrm>
          <a:prstGeom prst="rect">
            <a:avLst/>
          </a:prstGeom>
        </p:spPr>
        <p:txBody>
          <a:bodyPr wrap="none">
            <a:spAutoFit/>
          </a:bodyPr>
          <a:lstStyle/>
          <a:p>
            <a:pPr algn="ctr"/>
            <a:r>
              <a:rPr lang="pt-BR" sz="1050" b="1" dirty="0" smtClean="0">
                <a:solidFill>
                  <a:schemeClr val="tx1">
                    <a:lumMod val="65000"/>
                    <a:lumOff val="35000"/>
                  </a:schemeClr>
                </a:solidFill>
              </a:rPr>
              <a:t>AÇÕES ECONÔMICAS DO GOVERNO; DÉFICIT E INFLAÇÃO</a:t>
            </a:r>
            <a:endParaRPr lang="pt-BR" sz="1050" b="1" cap="all" dirty="0">
              <a:solidFill>
                <a:schemeClr val="tx1">
                  <a:lumMod val="65000"/>
                  <a:lumOff val="35000"/>
                </a:schemeClr>
              </a:solidFill>
            </a:endParaRPr>
          </a:p>
        </p:txBody>
      </p:sp>
      <p:sp>
        <p:nvSpPr>
          <p:cNvPr id="68" name="Retângulo 67"/>
          <p:cNvSpPr/>
          <p:nvPr/>
        </p:nvSpPr>
        <p:spPr>
          <a:xfrm>
            <a:off x="3921283" y="2863851"/>
            <a:ext cx="1345928" cy="253916"/>
          </a:xfrm>
          <a:prstGeom prst="rect">
            <a:avLst/>
          </a:prstGeom>
        </p:spPr>
        <p:txBody>
          <a:bodyPr wrap="square">
            <a:spAutoFit/>
          </a:bodyPr>
          <a:lstStyle/>
          <a:p>
            <a:pPr algn="ctr"/>
            <a:r>
              <a:rPr lang="pt-BR" sz="1050" b="1" dirty="0" smtClean="0">
                <a:solidFill>
                  <a:schemeClr val="tx1">
                    <a:lumMod val="65000"/>
                    <a:lumOff val="35000"/>
                  </a:schemeClr>
                </a:solidFill>
              </a:rPr>
              <a:t>O SETOR PÚBLICO</a:t>
            </a:r>
            <a:endParaRPr lang="pt-BR" sz="1050" b="1" cap="all" dirty="0">
              <a:solidFill>
                <a:schemeClr val="tx1">
                  <a:lumMod val="65000"/>
                  <a:lumOff val="35000"/>
                </a:schemeClr>
              </a:solidFill>
            </a:endParaRPr>
          </a:p>
        </p:txBody>
      </p:sp>
      <p:sp>
        <p:nvSpPr>
          <p:cNvPr id="74" name="Retângulo 73"/>
          <p:cNvSpPr/>
          <p:nvPr/>
        </p:nvSpPr>
        <p:spPr>
          <a:xfrm>
            <a:off x="5267211" y="4648844"/>
            <a:ext cx="1415772" cy="253916"/>
          </a:xfrm>
          <a:prstGeom prst="rect">
            <a:avLst/>
          </a:prstGeom>
        </p:spPr>
        <p:txBody>
          <a:bodyPr wrap="none">
            <a:spAutoFit/>
          </a:bodyPr>
          <a:lstStyle/>
          <a:p>
            <a:pPr algn="ctr"/>
            <a:r>
              <a:rPr lang="pt-BR" sz="1050" b="1" cap="all" dirty="0" smtClean="0">
                <a:solidFill>
                  <a:schemeClr val="tx1">
                    <a:lumMod val="65000"/>
                    <a:lumOff val="35000"/>
                  </a:schemeClr>
                </a:solidFill>
              </a:rPr>
              <a:t>FALHAS DE MERCADO</a:t>
            </a:r>
            <a:endParaRPr lang="pt-BR" sz="1050" b="1" cap="all" dirty="0">
              <a:solidFill>
                <a:schemeClr val="tx1">
                  <a:lumMod val="65000"/>
                  <a:lumOff val="35000"/>
                </a:schemeClr>
              </a:solidFill>
            </a:endParaRPr>
          </a:p>
        </p:txBody>
      </p:sp>
      <p:sp>
        <p:nvSpPr>
          <p:cNvPr id="77" name="Retângulo 76"/>
          <p:cNvSpPr/>
          <p:nvPr/>
        </p:nvSpPr>
        <p:spPr>
          <a:xfrm>
            <a:off x="6017292" y="2911804"/>
            <a:ext cx="2683748" cy="415498"/>
          </a:xfrm>
          <a:prstGeom prst="rect">
            <a:avLst/>
          </a:prstGeom>
        </p:spPr>
        <p:txBody>
          <a:bodyPr wrap="none">
            <a:spAutoFit/>
          </a:bodyPr>
          <a:lstStyle/>
          <a:p>
            <a:pPr algn="ctr"/>
            <a:r>
              <a:rPr lang="pt-BR" sz="1050" b="1" dirty="0" smtClean="0">
                <a:solidFill>
                  <a:schemeClr val="tx1">
                    <a:lumMod val="65000"/>
                    <a:lumOff val="35000"/>
                  </a:schemeClr>
                </a:solidFill>
              </a:rPr>
              <a:t>A POLÍTICA FISCAL E FUNÇÕES DO GOVERNO</a:t>
            </a:r>
          </a:p>
          <a:p>
            <a:pPr algn="ctr"/>
            <a:endParaRPr lang="pt-BR" sz="1050" b="1" dirty="0">
              <a:solidFill>
                <a:schemeClr val="tx1">
                  <a:lumMod val="65000"/>
                  <a:lumOff val="35000"/>
                </a:schemeClr>
              </a:solidFill>
            </a:endParaRPr>
          </a:p>
        </p:txBody>
      </p:sp>
      <p:pic>
        <p:nvPicPr>
          <p:cNvPr id="1026" name="Picture 2"/>
          <p:cNvPicPr>
            <a:picLocks noChangeAspect="1" noChangeArrowheads="1"/>
          </p:cNvPicPr>
          <p:nvPr/>
        </p:nvPicPr>
        <p:blipFill>
          <a:blip r:embed="rId4"/>
          <a:srcRect/>
          <a:stretch>
            <a:fillRect/>
          </a:stretch>
        </p:blipFill>
        <p:spPr bwMode="auto">
          <a:xfrm>
            <a:off x="158505" y="2570287"/>
            <a:ext cx="2098429" cy="1581088"/>
          </a:xfrm>
          <a:prstGeom prst="rect">
            <a:avLst/>
          </a:prstGeom>
          <a:noFill/>
          <a:ln w="9525">
            <a:noFill/>
            <a:miter lim="800000"/>
            <a:headEnd/>
            <a:tailEnd/>
          </a:ln>
        </p:spPr>
      </p:pic>
    </p:spTree>
    <p:extLst>
      <p:ext uri="{BB962C8B-B14F-4D97-AF65-F5344CB8AC3E}">
        <p14:creationId xmlns:p14="http://schemas.microsoft.com/office/powerpoint/2010/main" val="244572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p:cNvSpPr/>
          <p:nvPr/>
        </p:nvSpPr>
        <p:spPr>
          <a:xfrm>
            <a:off x="627112" y="1545637"/>
            <a:ext cx="3537012" cy="323165"/>
          </a:xfrm>
          <a:prstGeom prst="rect">
            <a:avLst/>
          </a:prstGeom>
        </p:spPr>
        <p:txBody>
          <a:bodyPr wrap="square">
            <a:spAutoFit/>
          </a:bodyPr>
          <a:lstStyle/>
          <a:p>
            <a:pPr>
              <a:spcBef>
                <a:spcPct val="20000"/>
              </a:spcBef>
              <a:buClr>
                <a:srgbClr val="2B4475"/>
              </a:buClr>
              <a:defRPr/>
            </a:pPr>
            <a:r>
              <a:rPr lang="pt-BR" sz="1500" b="1" kern="0" dirty="0">
                <a:solidFill>
                  <a:srgbClr val="2B4475"/>
                </a:solidFill>
                <a:effectLst>
                  <a:outerShdw blurRad="38100" dist="38100" dir="2700000" algn="tl">
                    <a:srgbClr val="000000">
                      <a:alpha val="43137"/>
                    </a:srgbClr>
                  </a:outerShdw>
                </a:effectLst>
                <a:cs typeface="Arial" pitchFamily="34" charset="0"/>
              </a:rPr>
              <a:t>Prof. Adm. </a:t>
            </a:r>
            <a:r>
              <a:rPr lang="pt-BR" sz="1500" b="1" i="1" kern="0" dirty="0">
                <a:solidFill>
                  <a:srgbClr val="2B4475"/>
                </a:solidFill>
                <a:effectLst>
                  <a:outerShdw blurRad="38100" dist="38100" dir="2700000" algn="tl">
                    <a:srgbClr val="000000">
                      <a:alpha val="43137"/>
                    </a:srgbClr>
                  </a:outerShdw>
                </a:effectLst>
                <a:cs typeface="Arial" pitchFamily="34" charset="0"/>
              </a:rPr>
              <a:t>Msc</a:t>
            </a:r>
            <a:r>
              <a:rPr lang="pt-BR" sz="1500" b="1" kern="0" dirty="0">
                <a:solidFill>
                  <a:srgbClr val="2B4475"/>
                </a:solidFill>
                <a:effectLst>
                  <a:outerShdw blurRad="38100" dist="38100" dir="2700000" algn="tl">
                    <a:srgbClr val="000000">
                      <a:alpha val="43137"/>
                    </a:srgbClr>
                  </a:outerShdw>
                </a:effectLst>
                <a:cs typeface="Arial" pitchFamily="34" charset="0"/>
              </a:rPr>
              <a:t>. Luiz Cláudio Brites Lobato</a:t>
            </a:r>
          </a:p>
        </p:txBody>
      </p:sp>
      <p:sp>
        <p:nvSpPr>
          <p:cNvPr id="10" name="Retângulo 9"/>
          <p:cNvSpPr/>
          <p:nvPr/>
        </p:nvSpPr>
        <p:spPr>
          <a:xfrm>
            <a:off x="5277434" y="61317"/>
            <a:ext cx="3786742" cy="1323439"/>
          </a:xfrm>
          <a:prstGeom prst="rect">
            <a:avLst/>
          </a:prstGeom>
        </p:spPr>
        <p:txBody>
          <a:bodyPr wrap="none">
            <a:spAutoFit/>
          </a:bodyPr>
          <a:lstStyle/>
          <a:p>
            <a:pPr>
              <a:defRPr/>
            </a:pPr>
            <a:r>
              <a:rPr lang="pt-BR" sz="8000" b="1" dirty="0" smtClean="0">
                <a:solidFill>
                  <a:srgbClr val="C00000"/>
                </a:solidFill>
                <a:effectLst>
                  <a:outerShdw blurRad="38100" dist="38100" dir="2700000" algn="tl">
                    <a:srgbClr val="000000">
                      <a:alpha val="43137"/>
                    </a:srgbClr>
                  </a:outerShdw>
                </a:effectLst>
              </a:rPr>
              <a:t>AULA 05</a:t>
            </a:r>
            <a:endParaRPr lang="pt-BR" sz="8000" dirty="0">
              <a:solidFill>
                <a:srgbClr val="C00000"/>
              </a:solidFill>
            </a:endParaRPr>
          </a:p>
        </p:txBody>
      </p:sp>
      <p:pic>
        <p:nvPicPr>
          <p:cNvPr id="15" name="Picture 2" descr="http://servicosweb.cnpq.br/wspessoa/servletrecuperafoto?tipo=1&amp;id=K4755251Z8"/>
          <p:cNvPicPr>
            <a:picLocks noChangeAspect="1" noChangeArrowheads="1"/>
          </p:cNvPicPr>
          <p:nvPr/>
        </p:nvPicPr>
        <p:blipFill>
          <a:blip r:embed="rId2" cstate="print"/>
          <a:srcRect/>
          <a:stretch>
            <a:fillRect/>
          </a:stretch>
        </p:blipFill>
        <p:spPr bwMode="auto">
          <a:xfrm>
            <a:off x="72646" y="1417238"/>
            <a:ext cx="538022" cy="391997"/>
          </a:xfrm>
          <a:prstGeom prst="rect">
            <a:avLst/>
          </a:prstGeom>
          <a:noFill/>
          <a:ln w="9525">
            <a:noFill/>
            <a:miter lim="800000"/>
            <a:headEnd/>
            <a:tailEnd/>
          </a:ln>
        </p:spPr>
      </p:pic>
      <p:pic>
        <p:nvPicPr>
          <p:cNvPr id="12" name="Picture 2"/>
          <p:cNvPicPr>
            <a:picLocks noChangeAspect="1" noChangeArrowheads="1"/>
          </p:cNvPicPr>
          <p:nvPr/>
        </p:nvPicPr>
        <p:blipFill>
          <a:blip r:embed="rId3" cstate="print"/>
          <a:srcRect/>
          <a:stretch>
            <a:fillRect/>
          </a:stretch>
        </p:blipFill>
        <p:spPr bwMode="auto">
          <a:xfrm>
            <a:off x="8005864" y="3601078"/>
            <a:ext cx="1058312" cy="751939"/>
          </a:xfrm>
          <a:prstGeom prst="rect">
            <a:avLst/>
          </a:prstGeom>
          <a:noFill/>
          <a:ln w="9525">
            <a:noFill/>
            <a:miter lim="800000"/>
            <a:headEnd/>
            <a:tailEnd/>
          </a:ln>
          <a:effectLst/>
        </p:spPr>
      </p:pic>
      <p:sp>
        <p:nvSpPr>
          <p:cNvPr id="9" name="CaixaDeTexto 8"/>
          <p:cNvSpPr txBox="1"/>
          <p:nvPr/>
        </p:nvSpPr>
        <p:spPr>
          <a:xfrm>
            <a:off x="184824" y="1877436"/>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tx2"/>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tx2"/>
              </a:solidFill>
              <a:effectLst>
                <a:outerShdw blurRad="38100" dist="38100" dir="2700000" algn="tl">
                  <a:srgbClr val="000000">
                    <a:alpha val="43137"/>
                  </a:srgbClr>
                </a:outerShdw>
              </a:effectLst>
              <a:latin typeface="Calibri"/>
              <a:ea typeface="+mn-ea"/>
              <a:cs typeface="Arial" pitchFamily="34" charset="0"/>
            </a:endParaRPr>
          </a:p>
        </p:txBody>
      </p:sp>
      <p:sp>
        <p:nvSpPr>
          <p:cNvPr id="14" name="CaixaDeTexto 13"/>
          <p:cNvSpPr txBox="1"/>
          <p:nvPr/>
        </p:nvSpPr>
        <p:spPr>
          <a:xfrm>
            <a:off x="4959118" y="2277546"/>
            <a:ext cx="4163426" cy="400110"/>
          </a:xfrm>
          <a:prstGeom prst="rect">
            <a:avLst/>
          </a:prstGeom>
          <a:noFill/>
        </p:spPr>
        <p:txBody>
          <a:bodyPr wrap="square" rtlCol="0">
            <a:spAutoFit/>
          </a:bodyPr>
          <a:lstStyle/>
          <a:p>
            <a:pPr marL="342900" indent="-342900" eaLnBrk="1" hangingPunct="1">
              <a:defRPr/>
            </a:pPr>
            <a:r>
              <a:rPr lang="pt-BR" sz="2000" b="1" dirty="0" smtClean="0">
                <a:solidFill>
                  <a:schemeClr val="tx2"/>
                </a:solidFill>
                <a:effectLst>
                  <a:outerShdw blurRad="38100" dist="38100" dir="2700000" algn="tl">
                    <a:srgbClr val="000000">
                      <a:alpha val="43137"/>
                    </a:srgbClr>
                  </a:outerShdw>
                </a:effectLst>
              </a:rPr>
              <a:t>AULA 2: A EMPRESA E OS MERCADOS</a:t>
            </a:r>
            <a:endParaRPr lang="pt-BR" sz="2000" b="1" dirty="0">
              <a:solidFill>
                <a:schemeClr val="tx2"/>
              </a:solidFill>
              <a:effectLst>
                <a:outerShdw blurRad="38100" dist="38100" dir="2700000" algn="tl">
                  <a:srgbClr val="000000">
                    <a:alpha val="43137"/>
                  </a:srgbClr>
                </a:outerShdw>
              </a:effectLst>
            </a:endParaRPr>
          </a:p>
        </p:txBody>
      </p:sp>
      <p:pic>
        <p:nvPicPr>
          <p:cNvPr id="2050" name="Picture 2" descr="Imagem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6330" y="2677657"/>
            <a:ext cx="2639131" cy="1690748"/>
          </a:xfrm>
          <a:prstGeom prst="rect">
            <a:avLst/>
          </a:prstGeom>
          <a:noFill/>
          <a:extLst>
            <a:ext uri="{909E8E84-426E-40DD-AFC4-6F175D3DCCD1}">
              <a14:hiddenFill xmlns:a14="http://schemas.microsoft.com/office/drawing/2010/main">
                <a:solidFill>
                  <a:srgbClr val="FFFFFF"/>
                </a:solidFill>
              </a14:hiddenFill>
            </a:ext>
          </a:extLst>
        </p:spPr>
      </p:pic>
      <p:pic>
        <p:nvPicPr>
          <p:cNvPr id="72708" name="Picture 4" descr="Imagem relacionada"/>
          <p:cNvPicPr>
            <a:picLocks noChangeAspect="1" noChangeArrowheads="1"/>
          </p:cNvPicPr>
          <p:nvPr/>
        </p:nvPicPr>
        <p:blipFill>
          <a:blip r:embed="rId5"/>
          <a:srcRect/>
          <a:stretch>
            <a:fillRect/>
          </a:stretch>
        </p:blipFill>
        <p:spPr bwMode="auto">
          <a:xfrm>
            <a:off x="33372" y="2195897"/>
            <a:ext cx="3437343" cy="2172508"/>
          </a:xfrm>
          <a:prstGeom prst="rect">
            <a:avLst/>
          </a:prstGeom>
          <a:noFill/>
        </p:spPr>
      </p:pic>
      <p:pic>
        <p:nvPicPr>
          <p:cNvPr id="72709" name="Picture 5"/>
          <p:cNvPicPr>
            <a:picLocks noChangeAspect="1" noChangeArrowheads="1"/>
          </p:cNvPicPr>
          <p:nvPr/>
        </p:nvPicPr>
        <p:blipFill>
          <a:blip r:embed="rId6"/>
          <a:srcRect/>
          <a:stretch>
            <a:fillRect/>
          </a:stretch>
        </p:blipFill>
        <p:spPr bwMode="auto">
          <a:xfrm>
            <a:off x="2744069" y="2362757"/>
            <a:ext cx="2253125" cy="1990260"/>
          </a:xfrm>
          <a:prstGeom prst="rect">
            <a:avLst/>
          </a:prstGeom>
          <a:noFill/>
          <a:ln w="9525">
            <a:noFill/>
            <a:miter lim="800000"/>
            <a:headEnd/>
            <a:tailEnd/>
          </a:ln>
        </p:spPr>
      </p:pic>
    </p:spTree>
    <p:extLst>
      <p:ext uri="{BB962C8B-B14F-4D97-AF65-F5344CB8AC3E}">
        <p14:creationId xmlns:p14="http://schemas.microsoft.com/office/powerpoint/2010/main" val="40241583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60" name="Picture 8" descr="Resultado de imagem para A EMPRESA E OS MERCADOS"/>
          <p:cNvPicPr>
            <a:picLocks noChangeAspect="1" noChangeArrowheads="1"/>
          </p:cNvPicPr>
          <p:nvPr/>
        </p:nvPicPr>
        <p:blipFill>
          <a:blip r:embed="rId3"/>
          <a:srcRect/>
          <a:stretch>
            <a:fillRect/>
          </a:stretch>
        </p:blipFill>
        <p:spPr bwMode="auto">
          <a:xfrm>
            <a:off x="2255967" y="2379637"/>
            <a:ext cx="3082671" cy="2623847"/>
          </a:xfrm>
          <a:prstGeom prst="rect">
            <a:avLst/>
          </a:prstGeom>
          <a:noFill/>
        </p:spPr>
      </p:pic>
      <p:pic>
        <p:nvPicPr>
          <p:cNvPr id="74756" name="Picture 4" descr="Imagem relacionada"/>
          <p:cNvPicPr>
            <a:picLocks noChangeAspect="1" noChangeArrowheads="1"/>
          </p:cNvPicPr>
          <p:nvPr/>
        </p:nvPicPr>
        <p:blipFill>
          <a:blip r:embed="rId4"/>
          <a:srcRect/>
          <a:stretch>
            <a:fillRect/>
          </a:stretch>
        </p:blipFill>
        <p:spPr bwMode="auto">
          <a:xfrm>
            <a:off x="15741" y="2429481"/>
            <a:ext cx="2540630" cy="2540631"/>
          </a:xfrm>
          <a:prstGeom prst="rect">
            <a:avLst/>
          </a:prstGeom>
          <a:noFill/>
        </p:spPr>
      </p:pic>
      <p:sp>
        <p:nvSpPr>
          <p:cNvPr id="10" name="CaixaDeTexto 9"/>
          <p:cNvSpPr txBox="1"/>
          <p:nvPr/>
        </p:nvSpPr>
        <p:spPr>
          <a:xfrm>
            <a:off x="940440" y="316766"/>
            <a:ext cx="2810065" cy="461665"/>
          </a:xfrm>
          <a:prstGeom prst="rect">
            <a:avLst/>
          </a:prstGeom>
          <a:noFill/>
        </p:spPr>
        <p:txBody>
          <a:bodyPr wrap="none" rtlCol="0">
            <a:spAutoFit/>
          </a:bodyPr>
          <a:lstStyle/>
          <a:p>
            <a:r>
              <a:rPr lang="pt-BR" sz="2400" b="1" dirty="0">
                <a:solidFill>
                  <a:schemeClr val="bg1"/>
                </a:solidFill>
              </a:rPr>
              <a:t>Conteúdo desta aula</a:t>
            </a:r>
          </a:p>
        </p:txBody>
      </p:sp>
      <p:sp>
        <p:nvSpPr>
          <p:cNvPr id="18" name="Elipse 17"/>
          <p:cNvSpPr/>
          <p:nvPr/>
        </p:nvSpPr>
        <p:spPr>
          <a:xfrm>
            <a:off x="758730" y="1527009"/>
            <a:ext cx="325633" cy="325633"/>
          </a:xfrm>
          <a:prstGeom prst="ellipse">
            <a:avLst/>
          </a:prstGeom>
          <a:solidFill>
            <a:srgbClr val="219D93"/>
          </a:solidFill>
          <a:ln w="57150">
            <a:solidFill>
              <a:srgbClr val="213F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400" b="1" dirty="0" smtClean="0">
                <a:solidFill>
                  <a:schemeClr val="bg1">
                    <a:lumMod val="95000"/>
                  </a:schemeClr>
                </a:solidFill>
              </a:rPr>
              <a:t>1</a:t>
            </a:r>
            <a:endParaRPr lang="pt-BR" sz="1400" b="1" dirty="0">
              <a:solidFill>
                <a:schemeClr val="bg1">
                  <a:lumMod val="95000"/>
                </a:schemeClr>
              </a:solidFill>
            </a:endParaRPr>
          </a:p>
        </p:txBody>
      </p:sp>
      <p:sp>
        <p:nvSpPr>
          <p:cNvPr id="21" name="Elipse 20"/>
          <p:cNvSpPr/>
          <p:nvPr/>
        </p:nvSpPr>
        <p:spPr>
          <a:xfrm>
            <a:off x="3598473" y="1513743"/>
            <a:ext cx="325633" cy="325633"/>
          </a:xfrm>
          <a:prstGeom prst="ellipse">
            <a:avLst/>
          </a:prstGeom>
          <a:solidFill>
            <a:srgbClr val="219D93"/>
          </a:solidFill>
          <a:ln w="57150">
            <a:solidFill>
              <a:srgbClr val="213F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400" b="1" dirty="0" smtClean="0">
                <a:solidFill>
                  <a:schemeClr val="bg1">
                    <a:lumMod val="95000"/>
                  </a:schemeClr>
                </a:solidFill>
              </a:rPr>
              <a:t>3</a:t>
            </a:r>
            <a:endParaRPr lang="pt-BR" sz="1400" b="1" dirty="0">
              <a:solidFill>
                <a:schemeClr val="bg1">
                  <a:lumMod val="95000"/>
                </a:schemeClr>
              </a:solidFill>
            </a:endParaRPr>
          </a:p>
        </p:txBody>
      </p:sp>
      <p:grpSp>
        <p:nvGrpSpPr>
          <p:cNvPr id="2" name="Grupo 21"/>
          <p:cNvGrpSpPr/>
          <p:nvPr/>
        </p:nvGrpSpPr>
        <p:grpSpPr>
          <a:xfrm>
            <a:off x="7124768" y="2402500"/>
            <a:ext cx="1778953" cy="750939"/>
            <a:chOff x="7233399" y="2340370"/>
            <a:chExt cx="1943424" cy="750939"/>
          </a:xfrm>
        </p:grpSpPr>
        <p:sp>
          <p:nvSpPr>
            <p:cNvPr id="23" name="Retângulo 22"/>
            <p:cNvSpPr/>
            <p:nvPr/>
          </p:nvSpPr>
          <p:spPr>
            <a:xfrm>
              <a:off x="7233399" y="2837393"/>
              <a:ext cx="1943424" cy="253916"/>
            </a:xfrm>
            <a:prstGeom prst="rect">
              <a:avLst/>
            </a:prstGeom>
            <a:noFill/>
          </p:spPr>
          <p:txBody>
            <a:bodyPr wrap="square">
              <a:spAutoFit/>
            </a:bodyPr>
            <a:lstStyle/>
            <a:p>
              <a:pPr algn="ctr"/>
              <a:r>
                <a:rPr lang="pt-BR" sz="1050" b="1" dirty="0" smtClean="0">
                  <a:solidFill>
                    <a:schemeClr val="tx1">
                      <a:lumMod val="65000"/>
                      <a:lumOff val="35000"/>
                    </a:schemeClr>
                  </a:solidFill>
                </a:rPr>
                <a:t>ATIVIDADES DE AULA</a:t>
              </a:r>
              <a:endParaRPr lang="pt-BR" sz="1050" b="1" dirty="0">
                <a:solidFill>
                  <a:schemeClr val="tx1">
                    <a:lumMod val="65000"/>
                    <a:lumOff val="35000"/>
                  </a:schemeClr>
                </a:solidFill>
              </a:endParaRPr>
            </a:p>
          </p:txBody>
        </p:sp>
        <p:sp>
          <p:nvSpPr>
            <p:cNvPr id="24" name="Elipse 23"/>
            <p:cNvSpPr/>
            <p:nvPr/>
          </p:nvSpPr>
          <p:spPr>
            <a:xfrm>
              <a:off x="8051765" y="2340370"/>
              <a:ext cx="325633" cy="325633"/>
            </a:xfrm>
            <a:prstGeom prst="ellipse">
              <a:avLst/>
            </a:prstGeom>
            <a:solidFill>
              <a:srgbClr val="E1E202"/>
            </a:solidFill>
            <a:ln w="57150">
              <a:solidFill>
                <a:srgbClr val="213F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400" dirty="0">
                <a:solidFill>
                  <a:schemeClr val="tx1"/>
                </a:solidFill>
              </a:endParaRPr>
            </a:p>
          </p:txBody>
        </p:sp>
      </p:grpSp>
      <p:sp>
        <p:nvSpPr>
          <p:cNvPr id="27" name="Elipse 26"/>
          <p:cNvSpPr/>
          <p:nvPr/>
        </p:nvSpPr>
        <p:spPr>
          <a:xfrm>
            <a:off x="2143769" y="2406396"/>
            <a:ext cx="325633" cy="325633"/>
          </a:xfrm>
          <a:prstGeom prst="ellipse">
            <a:avLst/>
          </a:prstGeom>
          <a:solidFill>
            <a:srgbClr val="219D93"/>
          </a:solidFill>
          <a:ln w="57150">
            <a:solidFill>
              <a:srgbClr val="213F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400" b="1" dirty="0" smtClean="0">
                <a:solidFill>
                  <a:schemeClr val="bg1">
                    <a:lumMod val="95000"/>
                  </a:schemeClr>
                </a:solidFill>
              </a:rPr>
              <a:t>2</a:t>
            </a:r>
            <a:endParaRPr lang="pt-BR" sz="1400" b="1" dirty="0">
              <a:solidFill>
                <a:schemeClr val="bg1">
                  <a:lumMod val="95000"/>
                </a:schemeClr>
              </a:solidFill>
            </a:endParaRPr>
          </a:p>
        </p:txBody>
      </p:sp>
      <p:sp>
        <p:nvSpPr>
          <p:cNvPr id="30" name="Elipse 29"/>
          <p:cNvSpPr/>
          <p:nvPr/>
        </p:nvSpPr>
        <p:spPr>
          <a:xfrm>
            <a:off x="5013005" y="2435155"/>
            <a:ext cx="325633" cy="325633"/>
          </a:xfrm>
          <a:prstGeom prst="ellipse">
            <a:avLst/>
          </a:prstGeom>
          <a:solidFill>
            <a:srgbClr val="219D93"/>
          </a:solidFill>
          <a:ln w="57150">
            <a:solidFill>
              <a:srgbClr val="213F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400" b="1" dirty="0" smtClean="0">
                <a:solidFill>
                  <a:schemeClr val="bg1">
                    <a:lumMod val="95000"/>
                  </a:schemeClr>
                </a:solidFill>
              </a:rPr>
              <a:t>4</a:t>
            </a:r>
            <a:endParaRPr lang="pt-BR" sz="1400" b="1" dirty="0">
              <a:solidFill>
                <a:schemeClr val="bg1">
                  <a:lumMod val="95000"/>
                </a:schemeClr>
              </a:solidFill>
            </a:endParaRPr>
          </a:p>
        </p:txBody>
      </p:sp>
      <p:sp>
        <p:nvSpPr>
          <p:cNvPr id="34" name="Elipse 33"/>
          <p:cNvSpPr/>
          <p:nvPr/>
        </p:nvSpPr>
        <p:spPr>
          <a:xfrm>
            <a:off x="6444731" y="1494484"/>
            <a:ext cx="325633" cy="325633"/>
          </a:xfrm>
          <a:prstGeom prst="ellipse">
            <a:avLst/>
          </a:prstGeom>
          <a:solidFill>
            <a:srgbClr val="219D93"/>
          </a:solidFill>
          <a:ln w="57150">
            <a:solidFill>
              <a:srgbClr val="213F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400" b="1" dirty="0">
                <a:solidFill>
                  <a:schemeClr val="bg1">
                    <a:lumMod val="95000"/>
                  </a:schemeClr>
                </a:solidFill>
              </a:rPr>
              <a:t>5</a:t>
            </a:r>
          </a:p>
        </p:txBody>
      </p:sp>
      <p:sp>
        <p:nvSpPr>
          <p:cNvPr id="35" name="CaixaDeTexto 34"/>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cxnSp>
        <p:nvCxnSpPr>
          <p:cNvPr id="3" name="Conector angulado 2"/>
          <p:cNvCxnSpPr/>
          <p:nvPr/>
        </p:nvCxnSpPr>
        <p:spPr>
          <a:xfrm>
            <a:off x="1167318" y="1673157"/>
            <a:ext cx="914400" cy="914400"/>
          </a:xfrm>
          <a:prstGeom prst="bentConnector3">
            <a:avLst/>
          </a:prstGeom>
          <a:ln>
            <a:solidFill>
              <a:schemeClr val="tx2"/>
            </a:solidFill>
            <a:tailEnd type="triangle"/>
          </a:ln>
        </p:spPr>
        <p:style>
          <a:lnRef idx="3">
            <a:schemeClr val="accent1"/>
          </a:lnRef>
          <a:fillRef idx="0">
            <a:schemeClr val="accent1"/>
          </a:fillRef>
          <a:effectRef idx="2">
            <a:schemeClr val="accent1"/>
          </a:effectRef>
          <a:fontRef idx="minor">
            <a:schemeClr val="tx1"/>
          </a:fontRef>
        </p:style>
      </p:cxnSp>
      <p:cxnSp>
        <p:nvCxnSpPr>
          <p:cNvPr id="36" name="Conector angulado 35"/>
          <p:cNvCxnSpPr/>
          <p:nvPr/>
        </p:nvCxnSpPr>
        <p:spPr>
          <a:xfrm>
            <a:off x="4020343" y="1650092"/>
            <a:ext cx="914400" cy="914400"/>
          </a:xfrm>
          <a:prstGeom prst="bentConnector3">
            <a:avLst/>
          </a:prstGeom>
          <a:ln>
            <a:solidFill>
              <a:schemeClr val="tx2"/>
            </a:solidFill>
            <a:tailEnd type="triangle"/>
          </a:ln>
        </p:spPr>
        <p:style>
          <a:lnRef idx="3">
            <a:schemeClr val="accent1"/>
          </a:lnRef>
          <a:fillRef idx="0">
            <a:schemeClr val="accent1"/>
          </a:fillRef>
          <a:effectRef idx="2">
            <a:schemeClr val="accent1"/>
          </a:effectRef>
          <a:fontRef idx="minor">
            <a:schemeClr val="tx1"/>
          </a:fontRef>
        </p:style>
      </p:cxnSp>
      <p:cxnSp>
        <p:nvCxnSpPr>
          <p:cNvPr id="37" name="Conector angulado 36"/>
          <p:cNvCxnSpPr/>
          <p:nvPr/>
        </p:nvCxnSpPr>
        <p:spPr>
          <a:xfrm>
            <a:off x="6868774" y="1654031"/>
            <a:ext cx="914400" cy="914400"/>
          </a:xfrm>
          <a:prstGeom prst="bentConnector3">
            <a:avLst/>
          </a:prstGeom>
          <a:ln>
            <a:solidFill>
              <a:schemeClr val="tx2"/>
            </a:solidFill>
            <a:tailEnd type="triangle"/>
          </a:ln>
        </p:spPr>
        <p:style>
          <a:lnRef idx="3">
            <a:schemeClr val="accent1"/>
          </a:lnRef>
          <a:fillRef idx="0">
            <a:schemeClr val="accent1"/>
          </a:fillRef>
          <a:effectRef idx="2">
            <a:schemeClr val="accent1"/>
          </a:effectRef>
          <a:fontRef idx="minor">
            <a:schemeClr val="tx1"/>
          </a:fontRef>
        </p:style>
      </p:cxnSp>
      <p:cxnSp>
        <p:nvCxnSpPr>
          <p:cNvPr id="38" name="Conector angulado 37"/>
          <p:cNvCxnSpPr/>
          <p:nvPr/>
        </p:nvCxnSpPr>
        <p:spPr>
          <a:xfrm flipV="1">
            <a:off x="2556370" y="1663774"/>
            <a:ext cx="951887" cy="946927"/>
          </a:xfrm>
          <a:prstGeom prst="bentConnector3">
            <a:avLst/>
          </a:prstGeom>
          <a:ln>
            <a:solidFill>
              <a:schemeClr val="tx2"/>
            </a:solidFill>
            <a:tailEnd type="triangle"/>
          </a:ln>
        </p:spPr>
        <p:style>
          <a:lnRef idx="3">
            <a:schemeClr val="accent1"/>
          </a:lnRef>
          <a:fillRef idx="0">
            <a:schemeClr val="accent1"/>
          </a:fillRef>
          <a:effectRef idx="2">
            <a:schemeClr val="accent1"/>
          </a:effectRef>
          <a:fontRef idx="minor">
            <a:schemeClr val="tx1"/>
          </a:fontRef>
        </p:style>
      </p:cxnSp>
      <p:cxnSp>
        <p:nvCxnSpPr>
          <p:cNvPr id="39" name="Conector angulado 38"/>
          <p:cNvCxnSpPr/>
          <p:nvPr/>
        </p:nvCxnSpPr>
        <p:spPr>
          <a:xfrm flipV="1">
            <a:off x="5442249" y="1641075"/>
            <a:ext cx="951887" cy="946927"/>
          </a:xfrm>
          <a:prstGeom prst="bentConnector3">
            <a:avLst/>
          </a:prstGeom>
          <a:ln>
            <a:solidFill>
              <a:schemeClr val="tx2"/>
            </a:solidFill>
            <a:tailEnd type="triangle"/>
          </a:ln>
        </p:spPr>
        <p:style>
          <a:lnRef idx="3">
            <a:schemeClr val="accent1"/>
          </a:lnRef>
          <a:fillRef idx="0">
            <a:schemeClr val="accent1"/>
          </a:fillRef>
          <a:effectRef idx="2">
            <a:schemeClr val="accent1"/>
          </a:effectRef>
          <a:fontRef idx="minor">
            <a:schemeClr val="tx1"/>
          </a:fontRef>
        </p:style>
      </p:cxnSp>
      <p:pic>
        <p:nvPicPr>
          <p:cNvPr id="11270" name="Picture 6" descr="Resultado de imagem para panorama economic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3174" y="755051"/>
            <a:ext cx="1269570" cy="1269570"/>
          </a:xfrm>
          <a:prstGeom prst="rect">
            <a:avLst/>
          </a:prstGeom>
          <a:noFill/>
          <a:extLst>
            <a:ext uri="{909E8E84-426E-40DD-AFC4-6F175D3DCCD1}">
              <a14:hiddenFill xmlns:a14="http://schemas.microsoft.com/office/drawing/2010/main">
                <a:solidFill>
                  <a:srgbClr val="FFFFFF"/>
                </a:solidFill>
              </a14:hiddenFill>
            </a:ext>
          </a:extLst>
        </p:spPr>
      </p:pic>
      <p:pic>
        <p:nvPicPr>
          <p:cNvPr id="74762" name="Picture 10" descr="Resultado de imagem para A EMPRESA E OS MERCADOS"/>
          <p:cNvPicPr>
            <a:picLocks noChangeAspect="1" noChangeArrowheads="1"/>
          </p:cNvPicPr>
          <p:nvPr/>
        </p:nvPicPr>
        <p:blipFill>
          <a:blip r:embed="rId6"/>
          <a:srcRect/>
          <a:stretch>
            <a:fillRect/>
          </a:stretch>
        </p:blipFill>
        <p:spPr bwMode="auto">
          <a:xfrm>
            <a:off x="5358658" y="2804604"/>
            <a:ext cx="3714108" cy="2089187"/>
          </a:xfrm>
          <a:prstGeom prst="rect">
            <a:avLst/>
          </a:prstGeom>
          <a:noFill/>
        </p:spPr>
      </p:pic>
      <p:sp>
        <p:nvSpPr>
          <p:cNvPr id="26" name="Retângulo 25"/>
          <p:cNvSpPr/>
          <p:nvPr/>
        </p:nvSpPr>
        <p:spPr>
          <a:xfrm>
            <a:off x="217109" y="1218306"/>
            <a:ext cx="1313180" cy="253916"/>
          </a:xfrm>
          <a:prstGeom prst="rect">
            <a:avLst/>
          </a:prstGeom>
        </p:spPr>
        <p:txBody>
          <a:bodyPr wrap="none">
            <a:spAutoFit/>
          </a:bodyPr>
          <a:lstStyle/>
          <a:p>
            <a:pPr algn="ctr"/>
            <a:r>
              <a:rPr lang="pt-BR" sz="1050" b="1" dirty="0" smtClean="0">
                <a:solidFill>
                  <a:schemeClr val="tx1">
                    <a:lumMod val="65000"/>
                    <a:lumOff val="35000"/>
                  </a:schemeClr>
                </a:solidFill>
              </a:rPr>
              <a:t>TIPOS DE MERCADO</a:t>
            </a:r>
            <a:endParaRPr lang="pt-BR" sz="1050" b="1" cap="all" dirty="0">
              <a:solidFill>
                <a:schemeClr val="tx1">
                  <a:lumMod val="65000"/>
                  <a:lumOff val="35000"/>
                </a:schemeClr>
              </a:solidFill>
            </a:endParaRPr>
          </a:p>
        </p:txBody>
      </p:sp>
      <p:sp>
        <p:nvSpPr>
          <p:cNvPr id="29" name="Retângulo 28"/>
          <p:cNvSpPr/>
          <p:nvPr/>
        </p:nvSpPr>
        <p:spPr>
          <a:xfrm>
            <a:off x="1550312" y="1652504"/>
            <a:ext cx="1534394" cy="738664"/>
          </a:xfrm>
          <a:prstGeom prst="rect">
            <a:avLst/>
          </a:prstGeom>
        </p:spPr>
        <p:txBody>
          <a:bodyPr wrap="none">
            <a:spAutoFit/>
          </a:bodyPr>
          <a:lstStyle/>
          <a:p>
            <a:pPr algn="ctr"/>
            <a:r>
              <a:rPr lang="pt-BR" sz="1050" b="1" dirty="0" smtClean="0">
                <a:solidFill>
                  <a:schemeClr val="tx1">
                    <a:lumMod val="65000"/>
                    <a:lumOff val="35000"/>
                  </a:schemeClr>
                </a:solidFill>
              </a:rPr>
              <a:t>COMPOSIÇÃO </a:t>
            </a:r>
          </a:p>
          <a:p>
            <a:pPr algn="ctr"/>
            <a:r>
              <a:rPr lang="pt-BR" sz="1050" b="1" dirty="0" smtClean="0">
                <a:solidFill>
                  <a:schemeClr val="tx1">
                    <a:lumMod val="65000"/>
                    <a:lumOff val="35000"/>
                  </a:schemeClr>
                </a:solidFill>
              </a:rPr>
              <a:t>E SEGMENTOS </a:t>
            </a:r>
          </a:p>
          <a:p>
            <a:pPr algn="ctr"/>
            <a:r>
              <a:rPr lang="pt-BR" sz="1050" b="1" dirty="0" smtClean="0">
                <a:solidFill>
                  <a:schemeClr val="tx1">
                    <a:lumMod val="65000"/>
                    <a:lumOff val="35000"/>
                  </a:schemeClr>
                </a:solidFill>
              </a:rPr>
              <a:t>DO SISTEMA</a:t>
            </a:r>
          </a:p>
          <a:p>
            <a:pPr algn="ctr"/>
            <a:r>
              <a:rPr lang="pt-BR" sz="1050" b="1" dirty="0" smtClean="0">
                <a:solidFill>
                  <a:schemeClr val="tx1">
                    <a:lumMod val="65000"/>
                    <a:lumOff val="35000"/>
                  </a:schemeClr>
                </a:solidFill>
              </a:rPr>
              <a:t> FINANCEIRO NACIONAL</a:t>
            </a:r>
            <a:endParaRPr lang="pt-BR" sz="1050" b="1" cap="all" dirty="0">
              <a:solidFill>
                <a:schemeClr val="tx1">
                  <a:lumMod val="65000"/>
                  <a:lumOff val="35000"/>
                </a:schemeClr>
              </a:solidFill>
            </a:endParaRPr>
          </a:p>
        </p:txBody>
      </p:sp>
      <p:sp>
        <p:nvSpPr>
          <p:cNvPr id="31" name="Retângulo 30"/>
          <p:cNvSpPr/>
          <p:nvPr/>
        </p:nvSpPr>
        <p:spPr>
          <a:xfrm>
            <a:off x="2802590" y="1218306"/>
            <a:ext cx="1747594" cy="253916"/>
          </a:xfrm>
          <a:prstGeom prst="rect">
            <a:avLst/>
          </a:prstGeom>
        </p:spPr>
        <p:txBody>
          <a:bodyPr wrap="none">
            <a:spAutoFit/>
          </a:bodyPr>
          <a:lstStyle/>
          <a:p>
            <a:pPr algn="ctr"/>
            <a:r>
              <a:rPr lang="pt-BR" sz="1050" b="1" dirty="0">
                <a:solidFill>
                  <a:schemeClr val="tx1">
                    <a:lumMod val="65000"/>
                    <a:lumOff val="35000"/>
                  </a:schemeClr>
                </a:solidFill>
              </a:rPr>
              <a:t>TAXA DE JUROS - CONCEITO</a:t>
            </a:r>
            <a:endParaRPr lang="pt-BR" sz="1050" b="1" cap="all" dirty="0">
              <a:solidFill>
                <a:schemeClr val="tx1">
                  <a:lumMod val="65000"/>
                  <a:lumOff val="35000"/>
                </a:schemeClr>
              </a:solidFill>
            </a:endParaRPr>
          </a:p>
        </p:txBody>
      </p:sp>
      <p:sp>
        <p:nvSpPr>
          <p:cNvPr id="32" name="Retângulo 31"/>
          <p:cNvSpPr/>
          <p:nvPr/>
        </p:nvSpPr>
        <p:spPr>
          <a:xfrm>
            <a:off x="4563532" y="1650092"/>
            <a:ext cx="1197764" cy="738664"/>
          </a:xfrm>
          <a:prstGeom prst="rect">
            <a:avLst/>
          </a:prstGeom>
        </p:spPr>
        <p:txBody>
          <a:bodyPr wrap="none">
            <a:spAutoFit/>
          </a:bodyPr>
          <a:lstStyle/>
          <a:p>
            <a:pPr algn="ctr"/>
            <a:r>
              <a:rPr lang="pt-BR" sz="1050" b="1" dirty="0">
                <a:solidFill>
                  <a:schemeClr val="tx1">
                    <a:lumMod val="65000"/>
                    <a:lumOff val="35000"/>
                  </a:schemeClr>
                </a:solidFill>
              </a:rPr>
              <a:t>IMPORTÂNCIA </a:t>
            </a:r>
            <a:r>
              <a:rPr lang="pt-BR" sz="1050" b="1" dirty="0" smtClean="0">
                <a:solidFill>
                  <a:schemeClr val="tx1">
                    <a:lumMod val="65000"/>
                    <a:lumOff val="35000"/>
                  </a:schemeClr>
                </a:solidFill>
              </a:rPr>
              <a:t>DA</a:t>
            </a:r>
          </a:p>
          <a:p>
            <a:pPr algn="ctr"/>
            <a:r>
              <a:rPr lang="pt-BR" sz="1050" b="1" dirty="0" smtClean="0">
                <a:solidFill>
                  <a:schemeClr val="tx1">
                    <a:lumMod val="65000"/>
                    <a:lumOff val="35000"/>
                  </a:schemeClr>
                </a:solidFill>
              </a:rPr>
              <a:t> </a:t>
            </a:r>
            <a:r>
              <a:rPr lang="pt-BR" sz="1050" b="1" dirty="0">
                <a:solidFill>
                  <a:schemeClr val="tx1">
                    <a:lumMod val="65000"/>
                    <a:lumOff val="35000"/>
                  </a:schemeClr>
                </a:solidFill>
              </a:rPr>
              <a:t>TAXA DE JUROS </a:t>
            </a:r>
            <a:endParaRPr lang="pt-BR" sz="1050" b="1" dirty="0" smtClean="0">
              <a:solidFill>
                <a:schemeClr val="tx1">
                  <a:lumMod val="65000"/>
                  <a:lumOff val="35000"/>
                </a:schemeClr>
              </a:solidFill>
            </a:endParaRPr>
          </a:p>
          <a:p>
            <a:pPr algn="ctr"/>
            <a:r>
              <a:rPr lang="pt-BR" sz="1050" b="1" dirty="0" smtClean="0">
                <a:solidFill>
                  <a:schemeClr val="tx1">
                    <a:lumMod val="65000"/>
                    <a:lumOff val="35000"/>
                  </a:schemeClr>
                </a:solidFill>
              </a:rPr>
              <a:t>PARA </a:t>
            </a:r>
            <a:r>
              <a:rPr lang="pt-BR" sz="1050" b="1" dirty="0">
                <a:solidFill>
                  <a:schemeClr val="tx1">
                    <a:lumMod val="65000"/>
                    <a:lumOff val="35000"/>
                  </a:schemeClr>
                </a:solidFill>
              </a:rPr>
              <a:t>A </a:t>
            </a:r>
            <a:r>
              <a:rPr lang="pt-BR" sz="1050" b="1" dirty="0" smtClean="0">
                <a:solidFill>
                  <a:schemeClr val="tx1">
                    <a:lumMod val="65000"/>
                    <a:lumOff val="35000"/>
                  </a:schemeClr>
                </a:solidFill>
              </a:rPr>
              <a:t>TOMADA</a:t>
            </a:r>
          </a:p>
          <a:p>
            <a:pPr algn="ctr"/>
            <a:r>
              <a:rPr lang="pt-BR" sz="1050" b="1" dirty="0" smtClean="0">
                <a:solidFill>
                  <a:schemeClr val="tx1">
                    <a:lumMod val="65000"/>
                    <a:lumOff val="35000"/>
                  </a:schemeClr>
                </a:solidFill>
              </a:rPr>
              <a:t> </a:t>
            </a:r>
            <a:r>
              <a:rPr lang="pt-BR" sz="1050" b="1" dirty="0">
                <a:solidFill>
                  <a:schemeClr val="tx1">
                    <a:lumMod val="65000"/>
                    <a:lumOff val="35000"/>
                  </a:schemeClr>
                </a:solidFill>
              </a:rPr>
              <a:t>DE DECISÃO</a:t>
            </a:r>
            <a:endParaRPr lang="pt-BR" sz="1050" b="1" cap="all" dirty="0">
              <a:solidFill>
                <a:schemeClr val="tx1">
                  <a:lumMod val="65000"/>
                  <a:lumOff val="35000"/>
                </a:schemeClr>
              </a:solidFill>
            </a:endParaRPr>
          </a:p>
        </p:txBody>
      </p:sp>
      <p:sp>
        <p:nvSpPr>
          <p:cNvPr id="40" name="CaixaDeTexto 39"/>
          <p:cNvSpPr txBox="1"/>
          <p:nvPr/>
        </p:nvSpPr>
        <p:spPr>
          <a:xfrm>
            <a:off x="5671985" y="1156834"/>
            <a:ext cx="1723307" cy="253916"/>
          </a:xfrm>
          <a:prstGeom prst="rect">
            <a:avLst/>
          </a:prstGeom>
          <a:noFill/>
        </p:spPr>
        <p:txBody>
          <a:bodyPr wrap="square" rtlCol="0">
            <a:spAutoFit/>
          </a:bodyPr>
          <a:lstStyle/>
          <a:p>
            <a:pPr algn="ctr"/>
            <a:r>
              <a:rPr lang="pt-BR" sz="1050" b="1" dirty="0">
                <a:solidFill>
                  <a:schemeClr val="tx1">
                    <a:lumMod val="65000"/>
                    <a:lumOff val="35000"/>
                  </a:schemeClr>
                </a:solidFill>
              </a:rPr>
              <a:t>DÍVIDA </a:t>
            </a:r>
            <a:r>
              <a:rPr lang="pt-BR" sz="1050" b="1" dirty="0" smtClean="0">
                <a:solidFill>
                  <a:schemeClr val="tx1">
                    <a:lumMod val="65000"/>
                    <a:lumOff val="35000"/>
                  </a:schemeClr>
                </a:solidFill>
              </a:rPr>
              <a:t>PÚBLICA  </a:t>
            </a:r>
            <a:r>
              <a:rPr lang="pt-BR" sz="1050" b="1" dirty="0">
                <a:solidFill>
                  <a:schemeClr val="tx1">
                    <a:lumMod val="65000"/>
                    <a:lumOff val="35000"/>
                  </a:schemeClr>
                </a:solidFill>
              </a:rPr>
              <a:t>INTERNA</a:t>
            </a:r>
          </a:p>
        </p:txBody>
      </p:sp>
    </p:spTree>
    <p:extLst>
      <p:ext uri="{BB962C8B-B14F-4D97-AF65-F5344CB8AC3E}">
        <p14:creationId xmlns:p14="http://schemas.microsoft.com/office/powerpoint/2010/main" val="244572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624914" y="365628"/>
            <a:ext cx="1927322" cy="369332"/>
          </a:xfrm>
          <a:prstGeom prst="rect">
            <a:avLst/>
          </a:prstGeom>
          <a:noFill/>
        </p:spPr>
        <p:txBody>
          <a:bodyPr wrap="none" rtlCol="0">
            <a:spAutoFit/>
          </a:bodyPr>
          <a:lstStyle/>
          <a:p>
            <a:pPr>
              <a:defRPr/>
            </a:pPr>
            <a:r>
              <a:rPr lang="pt-BR" b="1" dirty="0" smtClean="0">
                <a:solidFill>
                  <a:schemeClr val="bg1"/>
                </a:solidFill>
              </a:rPr>
              <a:t>Tipos de mercado </a:t>
            </a:r>
            <a:endParaRPr lang="pt-BR" b="1" dirty="0">
              <a:solidFill>
                <a:schemeClr val="tx1">
                  <a:lumMod val="75000"/>
                  <a:lumOff val="25000"/>
                </a:schemeClr>
              </a:solidFill>
              <a:latin typeface="+mj-lt"/>
            </a:endParaRPr>
          </a:p>
        </p:txBody>
      </p:sp>
      <p:sp>
        <p:nvSpPr>
          <p:cNvPr id="3" name="Retângulo 2"/>
          <p:cNvSpPr/>
          <p:nvPr/>
        </p:nvSpPr>
        <p:spPr>
          <a:xfrm>
            <a:off x="266978" y="921255"/>
            <a:ext cx="8643416" cy="3108543"/>
          </a:xfrm>
          <a:prstGeom prst="rect">
            <a:avLst/>
          </a:prstGeom>
        </p:spPr>
        <p:txBody>
          <a:bodyPr wrap="square">
            <a:spAutoFit/>
          </a:bodyPr>
          <a:lstStyle/>
          <a:p>
            <a:pPr algn="just"/>
            <a:r>
              <a:rPr lang="pt-BR" sz="1400" b="1" dirty="0" smtClean="0">
                <a:solidFill>
                  <a:schemeClr val="tx1">
                    <a:lumMod val="75000"/>
                    <a:lumOff val="25000"/>
                  </a:schemeClr>
                </a:solidFill>
              </a:rPr>
              <a:t> - Mercado monetário: </a:t>
            </a:r>
            <a:r>
              <a:rPr lang="pt-BR" sz="1400" dirty="0" smtClean="0">
                <a:solidFill>
                  <a:schemeClr val="tx1">
                    <a:lumMod val="75000"/>
                    <a:lumOff val="25000"/>
                  </a:schemeClr>
                </a:solidFill>
              </a:rPr>
              <a:t>é o mercado que fornece à economia papel-moeda e moeda escritural, aquela depositada em conta corrente;</a:t>
            </a:r>
          </a:p>
          <a:p>
            <a:pPr algn="just"/>
            <a:r>
              <a:rPr lang="pt-BR" sz="1400" dirty="0" smtClean="0">
                <a:solidFill>
                  <a:schemeClr val="tx1">
                    <a:lumMod val="75000"/>
                    <a:lumOff val="25000"/>
                  </a:schemeClr>
                </a:solidFill>
              </a:rPr>
              <a:t/>
            </a:r>
            <a:br>
              <a:rPr lang="pt-BR" sz="1400" dirty="0" smtClean="0">
                <a:solidFill>
                  <a:schemeClr val="tx1">
                    <a:lumMod val="75000"/>
                    <a:lumOff val="25000"/>
                  </a:schemeClr>
                </a:solidFill>
              </a:rPr>
            </a:br>
            <a:r>
              <a:rPr lang="pt-BR" sz="1400" b="1" dirty="0" smtClean="0">
                <a:solidFill>
                  <a:schemeClr val="tx1">
                    <a:lumMod val="75000"/>
                    <a:lumOff val="25000"/>
                  </a:schemeClr>
                </a:solidFill>
              </a:rPr>
              <a:t>- Mercado de crédito: </a:t>
            </a:r>
            <a:r>
              <a:rPr lang="pt-BR" sz="1400" dirty="0" smtClean="0">
                <a:solidFill>
                  <a:schemeClr val="tx1">
                    <a:lumMod val="75000"/>
                    <a:lumOff val="25000"/>
                  </a:schemeClr>
                </a:solidFill>
              </a:rPr>
              <a:t>é o mercado que fornece recursos para o consumo das pessoas em geral e para o funcionamento das empresas; </a:t>
            </a:r>
          </a:p>
          <a:p>
            <a:pPr algn="just"/>
            <a:r>
              <a:rPr lang="pt-BR" sz="1400" dirty="0" smtClean="0">
                <a:solidFill>
                  <a:schemeClr val="tx1">
                    <a:lumMod val="75000"/>
                    <a:lumOff val="25000"/>
                  </a:schemeClr>
                </a:solidFill>
              </a:rPr>
              <a:t/>
            </a:r>
            <a:br>
              <a:rPr lang="pt-BR" sz="1400" dirty="0" smtClean="0">
                <a:solidFill>
                  <a:schemeClr val="tx1">
                    <a:lumMod val="75000"/>
                    <a:lumOff val="25000"/>
                  </a:schemeClr>
                </a:solidFill>
              </a:rPr>
            </a:br>
            <a:r>
              <a:rPr lang="pt-BR" sz="1400" b="1" dirty="0" smtClean="0">
                <a:solidFill>
                  <a:schemeClr val="tx1">
                    <a:lumMod val="75000"/>
                    <a:lumOff val="25000"/>
                  </a:schemeClr>
                </a:solidFill>
              </a:rPr>
              <a:t>- Mercado de capitais: </a:t>
            </a:r>
            <a:r>
              <a:rPr lang="pt-BR" sz="1400" dirty="0" smtClean="0">
                <a:solidFill>
                  <a:schemeClr val="tx1">
                    <a:lumMod val="75000"/>
                    <a:lumOff val="25000"/>
                  </a:schemeClr>
                </a:solidFill>
              </a:rPr>
              <a:t>é o mercado que permite às empresas em geral captar recursos de terceiros e, portanto, compartilhar os ganhos e os riscos;</a:t>
            </a:r>
          </a:p>
          <a:p>
            <a:pPr algn="just"/>
            <a:r>
              <a:rPr lang="pt-BR" sz="1400" dirty="0" smtClean="0">
                <a:solidFill>
                  <a:schemeClr val="tx1">
                    <a:lumMod val="75000"/>
                    <a:lumOff val="25000"/>
                  </a:schemeClr>
                </a:solidFill>
              </a:rPr>
              <a:t/>
            </a:r>
            <a:br>
              <a:rPr lang="pt-BR" sz="1400" dirty="0" smtClean="0">
                <a:solidFill>
                  <a:schemeClr val="tx1">
                    <a:lumMod val="75000"/>
                    <a:lumOff val="25000"/>
                  </a:schemeClr>
                </a:solidFill>
              </a:rPr>
            </a:br>
            <a:r>
              <a:rPr lang="pt-BR" sz="1400" b="1" dirty="0" smtClean="0">
                <a:solidFill>
                  <a:schemeClr val="tx1">
                    <a:lumMod val="75000"/>
                    <a:lumOff val="25000"/>
                  </a:schemeClr>
                </a:solidFill>
              </a:rPr>
              <a:t>- Mercado de câmbio: </a:t>
            </a:r>
            <a:r>
              <a:rPr lang="pt-BR" sz="1400" dirty="0" smtClean="0">
                <a:solidFill>
                  <a:schemeClr val="tx1">
                    <a:lumMod val="75000"/>
                    <a:lumOff val="25000"/>
                  </a:schemeClr>
                </a:solidFill>
              </a:rPr>
              <a:t>é o mercado de compra e venda de moeda estrangeira.</a:t>
            </a:r>
          </a:p>
          <a:p>
            <a:pPr algn="just"/>
            <a:r>
              <a:rPr lang="pt-BR" sz="1400" dirty="0" smtClean="0">
                <a:solidFill>
                  <a:schemeClr val="tx1">
                    <a:lumMod val="75000"/>
                    <a:lumOff val="25000"/>
                  </a:schemeClr>
                </a:solidFill>
              </a:rPr>
              <a:t> </a:t>
            </a:r>
          </a:p>
          <a:p>
            <a:pPr algn="just"/>
            <a:endParaRPr lang="pt-BR" sz="1400" b="1" dirty="0" smtClean="0">
              <a:solidFill>
                <a:schemeClr val="tx1">
                  <a:lumMod val="75000"/>
                  <a:lumOff val="25000"/>
                </a:schemeClr>
              </a:solidFill>
            </a:endParaRPr>
          </a:p>
          <a:p>
            <a:pPr algn="just">
              <a:defRPr/>
            </a:pPr>
            <a:endParaRPr lang="pt-BR" sz="1400" b="1" dirty="0" smtClean="0">
              <a:solidFill>
                <a:schemeClr val="tx1">
                  <a:lumMod val="75000"/>
                  <a:lumOff val="25000"/>
                </a:schemeClr>
              </a:solidFill>
            </a:endParaRPr>
          </a:p>
          <a:p>
            <a:pPr marL="1198563" lvl="2" indent="-285750" algn="just">
              <a:defRPr/>
            </a:pPr>
            <a:endParaRPr lang="pt-BR" sz="1400" b="1" dirty="0" smtClean="0">
              <a:solidFill>
                <a:schemeClr val="tx1">
                  <a:lumMod val="75000"/>
                  <a:lumOff val="25000"/>
                </a:schemeClr>
              </a:solidFill>
            </a:endParaRPr>
          </a:p>
        </p:txBody>
      </p:sp>
      <p:sp>
        <p:nvSpPr>
          <p:cNvPr id="6" name="CaixaDeTexto 5"/>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pic>
        <p:nvPicPr>
          <p:cNvPr id="140290" name="Picture 2" descr="Imagem relacionada"/>
          <p:cNvPicPr>
            <a:picLocks noChangeAspect="1" noChangeArrowheads="1"/>
          </p:cNvPicPr>
          <p:nvPr/>
        </p:nvPicPr>
        <p:blipFill>
          <a:blip r:embed="rId3"/>
          <a:srcRect/>
          <a:stretch>
            <a:fillRect/>
          </a:stretch>
        </p:blipFill>
        <p:spPr bwMode="auto">
          <a:xfrm>
            <a:off x="106791" y="3115307"/>
            <a:ext cx="1949473" cy="1871496"/>
          </a:xfrm>
          <a:prstGeom prst="rect">
            <a:avLst/>
          </a:prstGeom>
          <a:noFill/>
        </p:spPr>
      </p:pic>
      <p:pic>
        <p:nvPicPr>
          <p:cNvPr id="140291" name="Picture 3"/>
          <p:cNvPicPr>
            <a:picLocks noChangeAspect="1" noChangeArrowheads="1"/>
          </p:cNvPicPr>
          <p:nvPr/>
        </p:nvPicPr>
        <p:blipFill>
          <a:blip r:embed="rId4"/>
          <a:srcRect/>
          <a:stretch>
            <a:fillRect/>
          </a:stretch>
        </p:blipFill>
        <p:spPr bwMode="auto">
          <a:xfrm>
            <a:off x="2193871" y="3257129"/>
            <a:ext cx="4393814" cy="1630313"/>
          </a:xfrm>
          <a:prstGeom prst="rect">
            <a:avLst/>
          </a:prstGeom>
          <a:noFill/>
          <a:ln w="9525">
            <a:noFill/>
            <a:miter lim="800000"/>
            <a:headEnd/>
            <a:tailEnd/>
          </a:ln>
        </p:spPr>
      </p:pic>
      <p:pic>
        <p:nvPicPr>
          <p:cNvPr id="140293" name="Picture 5" descr="Imagem relacionada"/>
          <p:cNvPicPr>
            <a:picLocks noChangeAspect="1" noChangeArrowheads="1"/>
          </p:cNvPicPr>
          <p:nvPr/>
        </p:nvPicPr>
        <p:blipFill>
          <a:blip r:embed="rId5"/>
          <a:srcRect/>
          <a:stretch>
            <a:fillRect/>
          </a:stretch>
        </p:blipFill>
        <p:spPr bwMode="auto">
          <a:xfrm>
            <a:off x="6360767" y="2743200"/>
            <a:ext cx="3045677" cy="2227524"/>
          </a:xfrm>
          <a:prstGeom prst="rect">
            <a:avLst/>
          </a:prstGeom>
          <a:noFill/>
        </p:spPr>
      </p:pic>
    </p:spTree>
    <p:extLst>
      <p:ext uri="{BB962C8B-B14F-4D97-AF65-F5344CB8AC3E}">
        <p14:creationId xmlns:p14="http://schemas.microsoft.com/office/powerpoint/2010/main" val="2846000879"/>
      </p:ext>
    </p:extLst>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4" name="Picture 4" descr="Resultado de imagem para conselho monetÃ¡rio nacional"/>
          <p:cNvPicPr>
            <a:picLocks noChangeAspect="1" noChangeArrowheads="1"/>
          </p:cNvPicPr>
          <p:nvPr/>
        </p:nvPicPr>
        <p:blipFill>
          <a:blip r:embed="rId3"/>
          <a:srcRect/>
          <a:stretch>
            <a:fillRect/>
          </a:stretch>
        </p:blipFill>
        <p:spPr bwMode="auto">
          <a:xfrm>
            <a:off x="6943391" y="2803277"/>
            <a:ext cx="2147217" cy="2051978"/>
          </a:xfrm>
          <a:prstGeom prst="rect">
            <a:avLst/>
          </a:prstGeom>
          <a:noFill/>
        </p:spPr>
      </p:pic>
      <p:sp>
        <p:nvSpPr>
          <p:cNvPr id="10" name="CaixaDeTexto 9"/>
          <p:cNvSpPr txBox="1"/>
          <p:nvPr/>
        </p:nvSpPr>
        <p:spPr>
          <a:xfrm>
            <a:off x="151060" y="419020"/>
            <a:ext cx="5040547" cy="338554"/>
          </a:xfrm>
          <a:prstGeom prst="rect">
            <a:avLst/>
          </a:prstGeom>
          <a:noFill/>
        </p:spPr>
        <p:txBody>
          <a:bodyPr wrap="none" rtlCol="0">
            <a:spAutoFit/>
          </a:bodyPr>
          <a:lstStyle/>
          <a:p>
            <a:pPr>
              <a:defRPr/>
            </a:pPr>
            <a:r>
              <a:rPr lang="pt-BR" sz="1600" b="1" dirty="0" smtClean="0">
                <a:solidFill>
                  <a:schemeClr val="bg1"/>
                </a:solidFill>
              </a:rPr>
              <a:t>Composição e segmentos do Sistema Financeiro Nacional</a:t>
            </a:r>
            <a:endParaRPr lang="pt-BR" sz="1600" b="1" dirty="0">
              <a:solidFill>
                <a:schemeClr val="tx1">
                  <a:lumMod val="75000"/>
                  <a:lumOff val="25000"/>
                </a:schemeClr>
              </a:solidFill>
              <a:latin typeface="+mj-lt"/>
            </a:endParaRPr>
          </a:p>
        </p:txBody>
      </p:sp>
      <p:sp>
        <p:nvSpPr>
          <p:cNvPr id="3" name="Retângulo 2"/>
          <p:cNvSpPr/>
          <p:nvPr/>
        </p:nvSpPr>
        <p:spPr>
          <a:xfrm>
            <a:off x="1154680" y="881211"/>
            <a:ext cx="7842481" cy="1384995"/>
          </a:xfrm>
          <a:prstGeom prst="rect">
            <a:avLst/>
          </a:prstGeom>
        </p:spPr>
        <p:txBody>
          <a:bodyPr wrap="square">
            <a:spAutoFit/>
          </a:bodyPr>
          <a:lstStyle/>
          <a:p>
            <a:pPr algn="just"/>
            <a:r>
              <a:rPr lang="pt-BR" sz="1400" dirty="0" smtClean="0">
                <a:solidFill>
                  <a:schemeClr val="tx1">
                    <a:lumMod val="75000"/>
                    <a:lumOff val="25000"/>
                  </a:schemeClr>
                </a:solidFill>
              </a:rPr>
              <a:t> </a:t>
            </a:r>
            <a:r>
              <a:rPr lang="pt-BR" sz="1400" b="1" dirty="0" smtClean="0">
                <a:solidFill>
                  <a:schemeClr val="tx1">
                    <a:lumMod val="75000"/>
                    <a:lumOff val="25000"/>
                  </a:schemeClr>
                </a:solidFill>
              </a:rPr>
              <a:t>O Conselho Monetário Nacional (CMN) – </a:t>
            </a:r>
            <a:r>
              <a:rPr lang="pt-BR" sz="1400" dirty="0" smtClean="0">
                <a:solidFill>
                  <a:schemeClr val="tx1">
                    <a:lumMod val="75000"/>
                    <a:lumOff val="25000"/>
                  </a:schemeClr>
                </a:solidFill>
              </a:rPr>
              <a:t>órgão colegiado ao Ministério da Fazenda – é o órgão deliberativo máximo do Sistema Financeiro Nacional. Ao CMN compete: </a:t>
            </a:r>
          </a:p>
          <a:p>
            <a:pPr algn="just"/>
            <a:endParaRPr lang="pt-BR" sz="1400" dirty="0">
              <a:solidFill>
                <a:schemeClr val="tx1">
                  <a:lumMod val="75000"/>
                  <a:lumOff val="25000"/>
                </a:schemeClr>
              </a:solidFill>
            </a:endParaRPr>
          </a:p>
          <a:p>
            <a:pPr marL="285750" indent="-285750" algn="just">
              <a:buFont typeface="Arial" panose="020B0604020202020204" pitchFamily="34" charset="0"/>
              <a:buChar char="•"/>
            </a:pPr>
            <a:r>
              <a:rPr lang="pt-BR" sz="1400" dirty="0">
                <a:solidFill>
                  <a:schemeClr val="tx1">
                    <a:lumMod val="75000"/>
                    <a:lumOff val="25000"/>
                  </a:schemeClr>
                </a:solidFill>
              </a:rPr>
              <a:t>E</a:t>
            </a:r>
            <a:r>
              <a:rPr lang="pt-BR" sz="1400" dirty="0" smtClean="0">
                <a:solidFill>
                  <a:schemeClr val="tx1">
                    <a:lumMod val="75000"/>
                    <a:lumOff val="25000"/>
                  </a:schemeClr>
                </a:solidFill>
              </a:rPr>
              <a:t>stabelecer as diretrizes gerais das políticas monetária, cambial e creditícia; </a:t>
            </a:r>
          </a:p>
          <a:p>
            <a:pPr marL="285750" indent="-285750" algn="just">
              <a:buFont typeface="Arial" panose="020B0604020202020204" pitchFamily="34" charset="0"/>
              <a:buChar char="•"/>
            </a:pPr>
            <a:r>
              <a:rPr lang="pt-BR" sz="1400" dirty="0">
                <a:solidFill>
                  <a:schemeClr val="tx1">
                    <a:lumMod val="75000"/>
                    <a:lumOff val="25000"/>
                  </a:schemeClr>
                </a:solidFill>
              </a:rPr>
              <a:t>R</a:t>
            </a:r>
            <a:r>
              <a:rPr lang="pt-BR" sz="1400" dirty="0" smtClean="0">
                <a:solidFill>
                  <a:schemeClr val="tx1">
                    <a:lumMod val="75000"/>
                    <a:lumOff val="25000"/>
                  </a:schemeClr>
                </a:solidFill>
              </a:rPr>
              <a:t>egular as condições de constituição, funcionamento e fiscalização das instituições financeiras;</a:t>
            </a:r>
          </a:p>
          <a:p>
            <a:pPr marL="285750" indent="-285750" algn="just">
              <a:buFont typeface="Arial" panose="020B0604020202020204" pitchFamily="34" charset="0"/>
              <a:buChar char="•"/>
            </a:pPr>
            <a:r>
              <a:rPr lang="pt-BR" sz="1400" dirty="0" smtClean="0">
                <a:solidFill>
                  <a:schemeClr val="tx1">
                    <a:lumMod val="75000"/>
                    <a:lumOff val="25000"/>
                  </a:schemeClr>
                </a:solidFill>
              </a:rPr>
              <a:t>Disciplinar os instrumentos de política.</a:t>
            </a:r>
            <a:endParaRPr lang="pt-BR" sz="1400" b="1" dirty="0" smtClean="0">
              <a:solidFill>
                <a:schemeClr val="tx1">
                  <a:lumMod val="75000"/>
                  <a:lumOff val="25000"/>
                </a:schemeClr>
              </a:solidFill>
            </a:endParaRPr>
          </a:p>
        </p:txBody>
      </p:sp>
      <p:sp>
        <p:nvSpPr>
          <p:cNvPr id="6" name="CaixaDeTexto 5"/>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
        <p:nvSpPr>
          <p:cNvPr id="9" name="Retângulo 8"/>
          <p:cNvSpPr/>
          <p:nvPr/>
        </p:nvSpPr>
        <p:spPr>
          <a:xfrm>
            <a:off x="137712" y="2389535"/>
            <a:ext cx="8025194" cy="2462213"/>
          </a:xfrm>
          <a:prstGeom prst="rect">
            <a:avLst/>
          </a:prstGeom>
        </p:spPr>
        <p:txBody>
          <a:bodyPr wrap="square">
            <a:spAutoFit/>
          </a:bodyPr>
          <a:lstStyle/>
          <a:p>
            <a:pPr algn="just"/>
            <a:r>
              <a:rPr lang="pt-BR" sz="1400" dirty="0" smtClean="0">
                <a:solidFill>
                  <a:schemeClr val="tx1">
                    <a:lumMod val="75000"/>
                    <a:lumOff val="25000"/>
                  </a:schemeClr>
                </a:solidFill>
              </a:rPr>
              <a:t> O CMN é constituído pelo Ministro de Estado da Fazenda (Presidente), pelo Ministro de Estado do Planejamento e Orçamento e pelo Presidente do Banco Central do Brasil (</a:t>
            </a:r>
            <a:r>
              <a:rPr lang="pt-BR" sz="1400" dirty="0" err="1" smtClean="0">
                <a:solidFill>
                  <a:schemeClr val="tx1">
                    <a:lumMod val="75000"/>
                    <a:lumOff val="25000"/>
                  </a:schemeClr>
                </a:solidFill>
              </a:rPr>
              <a:t>Bacen</a:t>
            </a:r>
            <a:r>
              <a:rPr lang="pt-BR" sz="1400" dirty="0" smtClean="0">
                <a:solidFill>
                  <a:schemeClr val="tx1">
                    <a:lumMod val="75000"/>
                    <a:lumOff val="25000"/>
                  </a:schemeClr>
                </a:solidFill>
              </a:rPr>
              <a:t>).</a:t>
            </a:r>
          </a:p>
          <a:p>
            <a:pPr algn="just"/>
            <a:r>
              <a:rPr lang="pt-BR" sz="1400" dirty="0" smtClean="0">
                <a:solidFill>
                  <a:schemeClr val="tx1">
                    <a:lumMod val="75000"/>
                    <a:lumOff val="25000"/>
                  </a:schemeClr>
                </a:solidFill>
              </a:rPr>
              <a:t> </a:t>
            </a:r>
          </a:p>
          <a:p>
            <a:pPr algn="just"/>
            <a:r>
              <a:rPr lang="pt-BR" sz="1400" dirty="0">
                <a:solidFill>
                  <a:schemeClr val="tx1">
                    <a:lumMod val="75000"/>
                    <a:lumOff val="25000"/>
                  </a:schemeClr>
                </a:solidFill>
              </a:rPr>
              <a:t>E</a:t>
            </a:r>
            <a:r>
              <a:rPr lang="pt-BR" sz="1400" dirty="0" smtClean="0">
                <a:solidFill>
                  <a:schemeClr val="tx1">
                    <a:lumMod val="75000"/>
                    <a:lumOff val="25000"/>
                  </a:schemeClr>
                </a:solidFill>
              </a:rPr>
              <a:t>ntre as suas atribuições destacamos:</a:t>
            </a:r>
          </a:p>
          <a:p>
            <a:pPr algn="just"/>
            <a:r>
              <a:rPr lang="pt-BR" sz="1400" dirty="0" smtClean="0">
                <a:solidFill>
                  <a:schemeClr val="tx1">
                    <a:lumMod val="75000"/>
                    <a:lumOff val="25000"/>
                  </a:schemeClr>
                </a:solidFill>
              </a:rPr>
              <a:t> </a:t>
            </a:r>
          </a:p>
          <a:p>
            <a:pPr marL="285750" lvl="0" indent="-285750" algn="just">
              <a:buFont typeface="Arial" panose="020B0604020202020204" pitchFamily="34" charset="0"/>
              <a:buChar char="•"/>
            </a:pPr>
            <a:r>
              <a:rPr lang="pt-BR" sz="1400" dirty="0" smtClean="0">
                <a:solidFill>
                  <a:schemeClr val="tx1">
                    <a:lumMod val="75000"/>
                    <a:lumOff val="25000"/>
                  </a:schemeClr>
                </a:solidFill>
              </a:rPr>
              <a:t>A autorização de emissão de papel moeda;</a:t>
            </a:r>
          </a:p>
          <a:p>
            <a:pPr marL="285750" lvl="0" indent="-285750" algn="just">
              <a:buFont typeface="Arial" panose="020B0604020202020204" pitchFamily="34" charset="0"/>
              <a:buChar char="•"/>
            </a:pPr>
            <a:r>
              <a:rPr lang="pt-BR" sz="1400" dirty="0">
                <a:solidFill>
                  <a:schemeClr val="tx1">
                    <a:lumMod val="75000"/>
                    <a:lumOff val="25000"/>
                  </a:schemeClr>
                </a:solidFill>
              </a:rPr>
              <a:t>A</a:t>
            </a:r>
            <a:r>
              <a:rPr lang="pt-BR" sz="1400" dirty="0" smtClean="0">
                <a:solidFill>
                  <a:schemeClr val="tx1">
                    <a:lumMod val="75000"/>
                    <a:lumOff val="25000"/>
                  </a:schemeClr>
                </a:solidFill>
              </a:rPr>
              <a:t> fixação dos coeficientes dos encaixes obrigatórios dos Depósitos à Vista e Depósitos a Prazo;</a:t>
            </a:r>
          </a:p>
          <a:p>
            <a:pPr marL="285750" lvl="0" indent="-285750" algn="just">
              <a:buFont typeface="Arial" panose="020B0604020202020204" pitchFamily="34" charset="0"/>
              <a:buChar char="•"/>
            </a:pPr>
            <a:r>
              <a:rPr lang="pt-BR" sz="1400" dirty="0">
                <a:solidFill>
                  <a:schemeClr val="tx1">
                    <a:lumMod val="75000"/>
                    <a:lumOff val="25000"/>
                  </a:schemeClr>
                </a:solidFill>
              </a:rPr>
              <a:t>A</a:t>
            </a:r>
            <a:r>
              <a:rPr lang="pt-BR" sz="1400" dirty="0" smtClean="0">
                <a:solidFill>
                  <a:schemeClr val="tx1">
                    <a:lumMod val="75000"/>
                    <a:lumOff val="25000"/>
                  </a:schemeClr>
                </a:solidFill>
              </a:rPr>
              <a:t> regulamentação das operações de redesconto;</a:t>
            </a:r>
          </a:p>
          <a:p>
            <a:pPr marL="285750" lvl="0" indent="-285750" algn="just">
              <a:buFont typeface="Arial" panose="020B0604020202020204" pitchFamily="34" charset="0"/>
              <a:buChar char="•"/>
            </a:pPr>
            <a:r>
              <a:rPr lang="pt-BR" sz="1400" dirty="0">
                <a:solidFill>
                  <a:schemeClr val="tx1">
                    <a:lumMod val="75000"/>
                    <a:lumOff val="25000"/>
                  </a:schemeClr>
                </a:solidFill>
              </a:rPr>
              <a:t>O</a:t>
            </a:r>
            <a:r>
              <a:rPr lang="pt-BR" sz="1400" dirty="0" smtClean="0">
                <a:solidFill>
                  <a:schemeClr val="tx1">
                    <a:lumMod val="75000"/>
                    <a:lumOff val="25000"/>
                  </a:schemeClr>
                </a:solidFill>
              </a:rPr>
              <a:t> estabelecimento de diretrizes do Banco Central para operações com títulos públicos;</a:t>
            </a:r>
          </a:p>
          <a:p>
            <a:pPr marL="285750" lvl="0" indent="-285750" algn="just">
              <a:buFont typeface="Arial" panose="020B0604020202020204" pitchFamily="34" charset="0"/>
              <a:buChar char="•"/>
            </a:pPr>
            <a:r>
              <a:rPr lang="pt-BR" sz="1400" dirty="0">
                <a:solidFill>
                  <a:schemeClr val="tx1">
                    <a:lumMod val="75000"/>
                    <a:lumOff val="25000"/>
                  </a:schemeClr>
                </a:solidFill>
              </a:rPr>
              <a:t>A</a:t>
            </a:r>
            <a:r>
              <a:rPr lang="pt-BR" sz="1400" dirty="0" smtClean="0">
                <a:solidFill>
                  <a:schemeClr val="tx1">
                    <a:lumMod val="75000"/>
                    <a:lumOff val="25000"/>
                  </a:schemeClr>
                </a:solidFill>
              </a:rPr>
              <a:t> regulamentação das operações de câmbio e a política cambial;</a:t>
            </a:r>
          </a:p>
          <a:p>
            <a:pPr marL="285750" lvl="0" indent="-285750" algn="just">
              <a:buFont typeface="Arial" panose="020B0604020202020204" pitchFamily="34" charset="0"/>
              <a:buChar char="•"/>
            </a:pPr>
            <a:r>
              <a:rPr lang="pt-BR" sz="1400" dirty="0">
                <a:solidFill>
                  <a:schemeClr val="tx1">
                    <a:lumMod val="75000"/>
                    <a:lumOff val="25000"/>
                  </a:schemeClr>
                </a:solidFill>
              </a:rPr>
              <a:t>A</a:t>
            </a:r>
            <a:r>
              <a:rPr lang="pt-BR" sz="1400" dirty="0" smtClean="0">
                <a:solidFill>
                  <a:schemeClr val="tx1">
                    <a:lumMod val="75000"/>
                    <a:lumOff val="25000"/>
                  </a:schemeClr>
                </a:solidFill>
              </a:rPr>
              <a:t> aprovação do orçamento monetário elaborado pelo Banco Central.</a:t>
            </a:r>
            <a:endParaRPr lang="pt-BR" sz="1400" b="1" dirty="0" smtClean="0">
              <a:solidFill>
                <a:schemeClr val="tx1">
                  <a:lumMod val="75000"/>
                  <a:lumOff val="25000"/>
                </a:schemeClr>
              </a:solidFill>
            </a:endParaRPr>
          </a:p>
        </p:txBody>
      </p:sp>
      <p:pic>
        <p:nvPicPr>
          <p:cNvPr id="138242" name="Picture 2" descr="Resultado de imagem para conselho monetÃ¡rio nacional"/>
          <p:cNvPicPr>
            <a:picLocks noChangeAspect="1" noChangeArrowheads="1"/>
          </p:cNvPicPr>
          <p:nvPr/>
        </p:nvPicPr>
        <p:blipFill>
          <a:blip r:embed="rId4"/>
          <a:srcRect/>
          <a:stretch>
            <a:fillRect/>
          </a:stretch>
        </p:blipFill>
        <p:spPr bwMode="auto">
          <a:xfrm>
            <a:off x="104342" y="886085"/>
            <a:ext cx="923527" cy="923527"/>
          </a:xfrm>
          <a:prstGeom prst="rect">
            <a:avLst/>
          </a:prstGeom>
          <a:noFill/>
        </p:spPr>
      </p:pic>
    </p:spTree>
    <p:extLst>
      <p:ext uri="{BB962C8B-B14F-4D97-AF65-F5344CB8AC3E}">
        <p14:creationId xmlns:p14="http://schemas.microsoft.com/office/powerpoint/2010/main" val="2846000879"/>
      </p:ext>
    </p:extLst>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Resultado de imagem para conselho monetÃ¡rio nacional"/>
          <p:cNvPicPr>
            <a:picLocks noChangeAspect="1" noChangeArrowheads="1"/>
          </p:cNvPicPr>
          <p:nvPr/>
        </p:nvPicPr>
        <p:blipFill>
          <a:blip r:embed="rId3"/>
          <a:srcRect/>
          <a:stretch>
            <a:fillRect/>
          </a:stretch>
        </p:blipFill>
        <p:spPr bwMode="auto">
          <a:xfrm>
            <a:off x="63117" y="941763"/>
            <a:ext cx="1661544" cy="1587847"/>
          </a:xfrm>
          <a:prstGeom prst="rect">
            <a:avLst/>
          </a:prstGeom>
          <a:noFill/>
        </p:spPr>
      </p:pic>
      <p:sp>
        <p:nvSpPr>
          <p:cNvPr id="3" name="Retângulo 2"/>
          <p:cNvSpPr/>
          <p:nvPr/>
        </p:nvSpPr>
        <p:spPr>
          <a:xfrm>
            <a:off x="1668614" y="961299"/>
            <a:ext cx="7335882" cy="1600438"/>
          </a:xfrm>
          <a:prstGeom prst="rect">
            <a:avLst/>
          </a:prstGeom>
        </p:spPr>
        <p:txBody>
          <a:bodyPr wrap="square">
            <a:spAutoFit/>
          </a:bodyPr>
          <a:lstStyle/>
          <a:p>
            <a:pPr algn="just"/>
            <a:r>
              <a:rPr lang="pt-BR" sz="1400" dirty="0" smtClean="0">
                <a:solidFill>
                  <a:schemeClr val="tx1">
                    <a:lumMod val="75000"/>
                    <a:lumOff val="25000"/>
                  </a:schemeClr>
                </a:solidFill>
              </a:rPr>
              <a:t>O Banco Central do Brasil é o principal executor das orientações do Conselho Monetário Nacional e responsável por garantir o poder de compra da moeda nacional, tendo por objetivos:</a:t>
            </a:r>
          </a:p>
          <a:p>
            <a:pPr algn="just"/>
            <a:endParaRPr lang="pt-BR" sz="1400" dirty="0" smtClean="0">
              <a:solidFill>
                <a:schemeClr val="tx1">
                  <a:lumMod val="75000"/>
                  <a:lumOff val="25000"/>
                </a:schemeClr>
              </a:solidFill>
            </a:endParaRPr>
          </a:p>
          <a:p>
            <a:pPr lvl="0" algn="just"/>
            <a:r>
              <a:rPr lang="pt-BR" sz="1400" dirty="0" smtClean="0">
                <a:solidFill>
                  <a:schemeClr val="tx1">
                    <a:lumMod val="75000"/>
                    <a:lumOff val="25000"/>
                  </a:schemeClr>
                </a:solidFill>
              </a:rPr>
              <a:t>• Zelar pela adequada liquidez da economia;</a:t>
            </a:r>
          </a:p>
          <a:p>
            <a:pPr lvl="0" algn="just"/>
            <a:r>
              <a:rPr lang="pt-BR" sz="1400" dirty="0" smtClean="0">
                <a:solidFill>
                  <a:schemeClr val="tx1">
                    <a:lumMod val="75000"/>
                    <a:lumOff val="25000"/>
                  </a:schemeClr>
                </a:solidFill>
              </a:rPr>
              <a:t>• Manter as reservas internacionais em nível adequado;</a:t>
            </a:r>
          </a:p>
          <a:p>
            <a:pPr lvl="0" algn="just"/>
            <a:r>
              <a:rPr lang="pt-BR" sz="1400" dirty="0" smtClean="0">
                <a:solidFill>
                  <a:schemeClr val="tx1">
                    <a:lumMod val="75000"/>
                    <a:lumOff val="25000"/>
                  </a:schemeClr>
                </a:solidFill>
              </a:rPr>
              <a:t>• Estimular a formação de poupança;</a:t>
            </a:r>
          </a:p>
          <a:p>
            <a:pPr lvl="0" algn="just"/>
            <a:r>
              <a:rPr lang="pt-BR" sz="1400" dirty="0" smtClean="0">
                <a:solidFill>
                  <a:schemeClr val="tx1">
                    <a:lumMod val="75000"/>
                    <a:lumOff val="25000"/>
                  </a:schemeClr>
                </a:solidFill>
              </a:rPr>
              <a:t>• Zelar pela estabilidade e promover o permanente aperfeiçoamento do sistema financeiro.</a:t>
            </a:r>
            <a:endParaRPr lang="pt-BR" sz="1400" b="1" dirty="0" smtClean="0">
              <a:solidFill>
                <a:schemeClr val="tx1">
                  <a:lumMod val="75000"/>
                  <a:lumOff val="25000"/>
                </a:schemeClr>
              </a:solidFill>
            </a:endParaRPr>
          </a:p>
        </p:txBody>
      </p:sp>
      <p:sp>
        <p:nvSpPr>
          <p:cNvPr id="6" name="CaixaDeTexto 5"/>
          <p:cNvSpPr txBox="1"/>
          <p:nvPr/>
        </p:nvSpPr>
        <p:spPr>
          <a:xfrm>
            <a:off x="151060" y="419020"/>
            <a:ext cx="5040547" cy="338554"/>
          </a:xfrm>
          <a:prstGeom prst="rect">
            <a:avLst/>
          </a:prstGeom>
          <a:noFill/>
        </p:spPr>
        <p:txBody>
          <a:bodyPr wrap="none" rtlCol="0">
            <a:spAutoFit/>
          </a:bodyPr>
          <a:lstStyle/>
          <a:p>
            <a:pPr>
              <a:defRPr/>
            </a:pPr>
            <a:r>
              <a:rPr lang="pt-BR" sz="1600" b="1" dirty="0" smtClean="0">
                <a:solidFill>
                  <a:schemeClr val="bg1"/>
                </a:solidFill>
              </a:rPr>
              <a:t>Composição e segmentos do Sistema Financeiro Nacional</a:t>
            </a:r>
            <a:endParaRPr lang="pt-BR" sz="1600" b="1" dirty="0">
              <a:solidFill>
                <a:schemeClr val="tx1">
                  <a:lumMod val="75000"/>
                  <a:lumOff val="25000"/>
                </a:schemeClr>
              </a:solidFill>
              <a:latin typeface="+mj-lt"/>
            </a:endParaRPr>
          </a:p>
        </p:txBody>
      </p:sp>
      <p:sp>
        <p:nvSpPr>
          <p:cNvPr id="9" name="CaixaDeTexto 8"/>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
        <p:nvSpPr>
          <p:cNvPr id="11" name="Retângulo 10"/>
          <p:cNvSpPr/>
          <p:nvPr/>
        </p:nvSpPr>
        <p:spPr>
          <a:xfrm>
            <a:off x="151059" y="2669843"/>
            <a:ext cx="8705939" cy="2246769"/>
          </a:xfrm>
          <a:prstGeom prst="rect">
            <a:avLst/>
          </a:prstGeom>
        </p:spPr>
        <p:txBody>
          <a:bodyPr wrap="square">
            <a:spAutoFit/>
          </a:bodyPr>
          <a:lstStyle/>
          <a:p>
            <a:pPr algn="just"/>
            <a:r>
              <a:rPr lang="pt-BR" sz="1400" dirty="0" smtClean="0">
                <a:solidFill>
                  <a:schemeClr val="tx1">
                    <a:lumMod val="75000"/>
                    <a:lumOff val="25000"/>
                  </a:schemeClr>
                </a:solidFill>
              </a:rPr>
              <a:t>Entre as suas atribuições (Banco Central do Brasil), destacam-se:</a:t>
            </a:r>
          </a:p>
          <a:p>
            <a:pPr algn="just"/>
            <a:endParaRPr lang="pt-BR" sz="1400" dirty="0" smtClean="0">
              <a:solidFill>
                <a:schemeClr val="tx1">
                  <a:lumMod val="75000"/>
                  <a:lumOff val="25000"/>
                </a:schemeClr>
              </a:solidFill>
            </a:endParaRPr>
          </a:p>
          <a:p>
            <a:pPr lvl="0" algn="just"/>
            <a:r>
              <a:rPr lang="pt-BR" sz="1400" dirty="0" smtClean="0">
                <a:solidFill>
                  <a:schemeClr val="tx1">
                    <a:lumMod val="75000"/>
                    <a:lumOff val="25000"/>
                  </a:schemeClr>
                </a:solidFill>
              </a:rPr>
              <a:t>• A emissão de moeda;</a:t>
            </a:r>
          </a:p>
          <a:p>
            <a:pPr lvl="0" algn="just"/>
            <a:r>
              <a:rPr lang="pt-BR" sz="1400" dirty="0" smtClean="0">
                <a:solidFill>
                  <a:schemeClr val="tx1">
                    <a:lumMod val="75000"/>
                    <a:lumOff val="25000"/>
                  </a:schemeClr>
                </a:solidFill>
              </a:rPr>
              <a:t>• O recebimento dos depósitos obrigatórios dos bancos comerciais e dos depósitos voluntários das instituições financeiras em geral;</a:t>
            </a:r>
          </a:p>
          <a:p>
            <a:pPr lvl="0" algn="just"/>
            <a:r>
              <a:rPr lang="pt-BR" sz="1400" dirty="0" smtClean="0">
                <a:solidFill>
                  <a:schemeClr val="tx1">
                    <a:lumMod val="75000"/>
                    <a:lumOff val="25000"/>
                  </a:schemeClr>
                </a:solidFill>
              </a:rPr>
              <a:t>• Realização de operações de redesconto de liquidez e seletivo;</a:t>
            </a:r>
          </a:p>
          <a:p>
            <a:pPr lvl="0" algn="just"/>
            <a:r>
              <a:rPr lang="pt-BR" sz="1400" dirty="0" smtClean="0">
                <a:solidFill>
                  <a:schemeClr val="tx1">
                    <a:lumMod val="75000"/>
                    <a:lumOff val="25000"/>
                  </a:schemeClr>
                </a:solidFill>
              </a:rPr>
              <a:t>• Operações de mercado aberto (open </a:t>
            </a:r>
            <a:r>
              <a:rPr lang="pt-BR" sz="1400" dirty="0" err="1" smtClean="0">
                <a:solidFill>
                  <a:schemeClr val="tx1">
                    <a:lumMod val="75000"/>
                    <a:lumOff val="25000"/>
                  </a:schemeClr>
                </a:solidFill>
              </a:rPr>
              <a:t>market</a:t>
            </a:r>
            <a:r>
              <a:rPr lang="pt-BR" sz="1400" dirty="0" smtClean="0">
                <a:solidFill>
                  <a:schemeClr val="tx1">
                    <a:lumMod val="75000"/>
                    <a:lumOff val="25000"/>
                  </a:schemeClr>
                </a:solidFill>
              </a:rPr>
              <a:t>);</a:t>
            </a:r>
          </a:p>
          <a:p>
            <a:pPr lvl="0" algn="just"/>
            <a:r>
              <a:rPr lang="pt-BR" sz="1400" dirty="0" smtClean="0">
                <a:solidFill>
                  <a:schemeClr val="tx1">
                    <a:lumMod val="75000"/>
                    <a:lumOff val="25000"/>
                  </a:schemeClr>
                </a:solidFill>
              </a:rPr>
              <a:t>• Controle do crédito e das taxas de juros;</a:t>
            </a:r>
          </a:p>
          <a:p>
            <a:pPr lvl="0" algn="just"/>
            <a:r>
              <a:rPr lang="pt-BR" sz="1400" dirty="0" smtClean="0">
                <a:solidFill>
                  <a:schemeClr val="tx1">
                    <a:lumMod val="75000"/>
                    <a:lumOff val="25000"/>
                  </a:schemeClr>
                </a:solidFill>
              </a:rPr>
              <a:t>• A fiscalização das instituições financeiras e a concessão da autorização para seu funcionamento;</a:t>
            </a:r>
          </a:p>
          <a:p>
            <a:pPr lvl="0" algn="just"/>
            <a:r>
              <a:rPr lang="pt-BR" sz="1400" dirty="0" smtClean="0">
                <a:solidFill>
                  <a:schemeClr val="tx1">
                    <a:lumMod val="75000"/>
                    <a:lumOff val="25000"/>
                  </a:schemeClr>
                </a:solidFill>
              </a:rPr>
              <a:t>• A administração das reservas cambiais do país.</a:t>
            </a:r>
            <a:endParaRPr lang="pt-BR" sz="1400" b="1" dirty="0" smtClean="0">
              <a:solidFill>
                <a:schemeClr val="tx1">
                  <a:lumMod val="75000"/>
                  <a:lumOff val="25000"/>
                </a:schemeClr>
              </a:solidFill>
            </a:endParaRPr>
          </a:p>
        </p:txBody>
      </p:sp>
    </p:spTree>
    <p:extLst>
      <p:ext uri="{BB962C8B-B14F-4D97-AF65-F5344CB8AC3E}">
        <p14:creationId xmlns:p14="http://schemas.microsoft.com/office/powerpoint/2010/main" val="2846000879"/>
      </p:ext>
    </p:extLst>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1724660" y="968459"/>
            <a:ext cx="7296279" cy="1384995"/>
          </a:xfrm>
          <a:prstGeom prst="rect">
            <a:avLst/>
          </a:prstGeom>
        </p:spPr>
        <p:txBody>
          <a:bodyPr wrap="square">
            <a:spAutoFit/>
          </a:bodyPr>
          <a:lstStyle/>
          <a:p>
            <a:pPr algn="just"/>
            <a:r>
              <a:rPr lang="pt-BR" sz="1400" dirty="0" smtClean="0">
                <a:solidFill>
                  <a:schemeClr val="tx1">
                    <a:lumMod val="75000"/>
                    <a:lumOff val="25000"/>
                  </a:schemeClr>
                </a:solidFill>
              </a:rPr>
              <a:t>A Comissão de Valores Mobiliários (CVM), autarquia federal vinculada ao Ministério da Fazenda, possui caráter normativo e têm poderes para disciplinar, normatizar e fiscalizar a atuação dos diversos integrantes do mercado de capitais. </a:t>
            </a:r>
          </a:p>
          <a:p>
            <a:pPr algn="just"/>
            <a:endParaRPr lang="pt-BR" sz="1400" dirty="0">
              <a:solidFill>
                <a:schemeClr val="tx1">
                  <a:lumMod val="75000"/>
                  <a:lumOff val="25000"/>
                </a:schemeClr>
              </a:solidFill>
            </a:endParaRPr>
          </a:p>
          <a:p>
            <a:pPr algn="just"/>
            <a:r>
              <a:rPr lang="pt-BR" sz="1400" dirty="0" smtClean="0">
                <a:solidFill>
                  <a:schemeClr val="tx1">
                    <a:lumMod val="75000"/>
                    <a:lumOff val="25000"/>
                  </a:schemeClr>
                </a:solidFill>
              </a:rPr>
              <a:t>A Lei atribui à CVM competência para apurar, julgar e punir irregularidades eventualmente cometidas no mercado.</a:t>
            </a:r>
            <a:endParaRPr lang="pt-BR" sz="1400" b="1" dirty="0" smtClean="0">
              <a:solidFill>
                <a:schemeClr val="tx1">
                  <a:lumMod val="75000"/>
                  <a:lumOff val="25000"/>
                </a:schemeClr>
              </a:solidFill>
            </a:endParaRPr>
          </a:p>
        </p:txBody>
      </p:sp>
      <p:pic>
        <p:nvPicPr>
          <p:cNvPr id="6" name="Picture 4" descr="Resultado de imagem para conselho monetÃ¡rio nacional"/>
          <p:cNvPicPr>
            <a:picLocks noChangeAspect="1" noChangeArrowheads="1"/>
          </p:cNvPicPr>
          <p:nvPr/>
        </p:nvPicPr>
        <p:blipFill>
          <a:blip r:embed="rId3"/>
          <a:srcRect/>
          <a:stretch>
            <a:fillRect/>
          </a:stretch>
        </p:blipFill>
        <p:spPr bwMode="auto">
          <a:xfrm>
            <a:off x="63117" y="941763"/>
            <a:ext cx="1661544" cy="1587847"/>
          </a:xfrm>
          <a:prstGeom prst="rect">
            <a:avLst/>
          </a:prstGeom>
          <a:noFill/>
        </p:spPr>
      </p:pic>
      <p:sp>
        <p:nvSpPr>
          <p:cNvPr id="9" name="CaixaDeTexto 8"/>
          <p:cNvSpPr txBox="1"/>
          <p:nvPr/>
        </p:nvSpPr>
        <p:spPr>
          <a:xfrm>
            <a:off x="151060" y="419020"/>
            <a:ext cx="5040547" cy="338554"/>
          </a:xfrm>
          <a:prstGeom prst="rect">
            <a:avLst/>
          </a:prstGeom>
          <a:noFill/>
        </p:spPr>
        <p:txBody>
          <a:bodyPr wrap="none" rtlCol="0">
            <a:spAutoFit/>
          </a:bodyPr>
          <a:lstStyle/>
          <a:p>
            <a:pPr>
              <a:defRPr/>
            </a:pPr>
            <a:r>
              <a:rPr lang="pt-BR" sz="1600" b="1" dirty="0" smtClean="0">
                <a:solidFill>
                  <a:schemeClr val="bg1"/>
                </a:solidFill>
              </a:rPr>
              <a:t>Composição e segmentos do Sistema Financeiro Nacional</a:t>
            </a:r>
            <a:endParaRPr lang="pt-BR" sz="1600" b="1" dirty="0">
              <a:solidFill>
                <a:schemeClr val="tx1">
                  <a:lumMod val="75000"/>
                  <a:lumOff val="25000"/>
                </a:schemeClr>
              </a:solidFill>
              <a:latin typeface="+mj-lt"/>
            </a:endParaRPr>
          </a:p>
        </p:txBody>
      </p:sp>
      <p:sp>
        <p:nvSpPr>
          <p:cNvPr id="11" name="CaixaDeTexto 10"/>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
        <p:nvSpPr>
          <p:cNvPr id="12" name="Retângulo 11"/>
          <p:cNvSpPr/>
          <p:nvPr/>
        </p:nvSpPr>
        <p:spPr>
          <a:xfrm>
            <a:off x="151059" y="2611142"/>
            <a:ext cx="8869879" cy="1384995"/>
          </a:xfrm>
          <a:prstGeom prst="rect">
            <a:avLst/>
          </a:prstGeom>
        </p:spPr>
        <p:txBody>
          <a:bodyPr wrap="square">
            <a:spAutoFit/>
          </a:bodyPr>
          <a:lstStyle/>
          <a:p>
            <a:pPr algn="just"/>
            <a:r>
              <a:rPr lang="pt-BR" sz="1400" dirty="0" smtClean="0">
                <a:solidFill>
                  <a:schemeClr val="tx1">
                    <a:lumMod val="75000"/>
                    <a:lumOff val="25000"/>
                  </a:schemeClr>
                </a:solidFill>
              </a:rPr>
              <a:t>O Conselho Nacional de Seguros Privados (CNSP) é o órgão normativo das atividades de seguros do país. Tem entre suas atribuições:</a:t>
            </a:r>
          </a:p>
          <a:p>
            <a:pPr algn="just"/>
            <a:endParaRPr lang="pt-BR" sz="1400" dirty="0" smtClean="0">
              <a:solidFill>
                <a:schemeClr val="tx1">
                  <a:lumMod val="75000"/>
                  <a:lumOff val="25000"/>
                </a:schemeClr>
              </a:solidFill>
            </a:endParaRPr>
          </a:p>
          <a:p>
            <a:pPr marL="285750" indent="-285750" algn="just">
              <a:buFont typeface="Arial" panose="020B0604020202020204" pitchFamily="34" charset="0"/>
              <a:buChar char="•"/>
            </a:pPr>
            <a:r>
              <a:rPr lang="pt-BR" sz="1400" dirty="0">
                <a:solidFill>
                  <a:schemeClr val="tx1">
                    <a:lumMod val="75000"/>
                    <a:lumOff val="25000"/>
                  </a:schemeClr>
                </a:solidFill>
              </a:rPr>
              <a:t>F</a:t>
            </a:r>
            <a:r>
              <a:rPr lang="pt-BR" sz="1400" dirty="0" smtClean="0">
                <a:solidFill>
                  <a:schemeClr val="tx1">
                    <a:lumMod val="75000"/>
                    <a:lumOff val="25000"/>
                  </a:schemeClr>
                </a:solidFill>
              </a:rPr>
              <a:t>ixar as diretrizes e normas da política de seguros privados;</a:t>
            </a:r>
          </a:p>
          <a:p>
            <a:pPr marL="285750" indent="-285750" algn="just">
              <a:buFont typeface="Arial" panose="020B0604020202020204" pitchFamily="34" charset="0"/>
              <a:buChar char="•"/>
            </a:pPr>
            <a:r>
              <a:rPr lang="pt-BR" sz="1400" dirty="0">
                <a:solidFill>
                  <a:schemeClr val="tx1">
                    <a:lumMod val="75000"/>
                    <a:lumOff val="25000"/>
                  </a:schemeClr>
                </a:solidFill>
              </a:rPr>
              <a:t>R</a:t>
            </a:r>
            <a:r>
              <a:rPr lang="pt-BR" sz="1400" dirty="0" smtClean="0">
                <a:solidFill>
                  <a:schemeClr val="tx1">
                    <a:lumMod val="75000"/>
                    <a:lumOff val="25000"/>
                  </a:schemeClr>
                </a:solidFill>
              </a:rPr>
              <a:t>egular a constituição, organização, funcionamento e fiscalização dos que exercem atividades subordinadas ao Sistema Nacional de Seguros Privados, bem como a aplicação das penalidades previstas.</a:t>
            </a:r>
            <a:endParaRPr lang="pt-BR" sz="1400" b="1" dirty="0" smtClean="0">
              <a:solidFill>
                <a:schemeClr val="tx1">
                  <a:lumMod val="75000"/>
                  <a:lumOff val="25000"/>
                </a:schemeClr>
              </a:solidFill>
            </a:endParaRPr>
          </a:p>
        </p:txBody>
      </p:sp>
    </p:spTree>
    <p:extLst>
      <p:ext uri="{BB962C8B-B14F-4D97-AF65-F5344CB8AC3E}">
        <p14:creationId xmlns:p14="http://schemas.microsoft.com/office/powerpoint/2010/main" val="2846000879"/>
      </p:ext>
    </p:extLst>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1722025" y="935474"/>
            <a:ext cx="7354421" cy="1600438"/>
          </a:xfrm>
          <a:prstGeom prst="rect">
            <a:avLst/>
          </a:prstGeom>
        </p:spPr>
        <p:txBody>
          <a:bodyPr wrap="square">
            <a:spAutoFit/>
          </a:bodyPr>
          <a:lstStyle/>
          <a:p>
            <a:pPr algn="just"/>
            <a:r>
              <a:rPr lang="pt-BR" sz="1400" dirty="0" smtClean="0">
                <a:solidFill>
                  <a:schemeClr val="tx1">
                    <a:lumMod val="75000"/>
                    <a:lumOff val="25000"/>
                  </a:schemeClr>
                </a:solidFill>
              </a:rPr>
              <a:t>A Secretaria de Previdência Complementar (SPC) é um órgão do Ministério da Previdência Social, responsável por fiscalizar as atividades das Entidades Fechadas de Previdência Complementar (fundos de pensão). Tem entre suas atribuições:</a:t>
            </a:r>
          </a:p>
          <a:p>
            <a:pPr algn="just"/>
            <a:endParaRPr lang="pt-BR" sz="1400" dirty="0" smtClean="0">
              <a:solidFill>
                <a:schemeClr val="tx1">
                  <a:lumMod val="75000"/>
                  <a:lumOff val="25000"/>
                </a:schemeClr>
              </a:solidFill>
            </a:endParaRPr>
          </a:p>
          <a:p>
            <a:pPr marL="285750" indent="-285750" algn="just">
              <a:buFont typeface="Arial" panose="020B0604020202020204" pitchFamily="34" charset="0"/>
              <a:buChar char="•"/>
            </a:pPr>
            <a:r>
              <a:rPr lang="pt-BR" sz="1400" dirty="0">
                <a:solidFill>
                  <a:schemeClr val="tx1">
                    <a:lumMod val="75000"/>
                    <a:lumOff val="25000"/>
                  </a:schemeClr>
                </a:solidFill>
              </a:rPr>
              <a:t>P</a:t>
            </a:r>
            <a:r>
              <a:rPr lang="pt-BR" sz="1400" dirty="0" smtClean="0">
                <a:solidFill>
                  <a:schemeClr val="tx1">
                    <a:lumMod val="75000"/>
                    <a:lumOff val="25000"/>
                  </a:schemeClr>
                </a:solidFill>
              </a:rPr>
              <a:t>ropor as diretrizes básicas para o Sistema de Previdência Complementar; </a:t>
            </a:r>
          </a:p>
          <a:p>
            <a:pPr marL="285750" indent="-285750" algn="just">
              <a:buFont typeface="Arial" panose="020B0604020202020204" pitchFamily="34" charset="0"/>
              <a:buChar char="•"/>
            </a:pPr>
            <a:r>
              <a:rPr lang="pt-BR" sz="1400" dirty="0" smtClean="0">
                <a:solidFill>
                  <a:schemeClr val="tx1">
                    <a:lumMod val="75000"/>
                    <a:lumOff val="25000"/>
                  </a:schemeClr>
                </a:solidFill>
              </a:rPr>
              <a:t>Harmonizar as atividades das entidades fechadas de previdência privada com as políticas de desenvolvimento social e econômico-financeira do Governo. </a:t>
            </a:r>
            <a:endParaRPr lang="pt-BR" sz="1400" b="1" dirty="0" smtClean="0">
              <a:solidFill>
                <a:schemeClr val="tx1">
                  <a:lumMod val="75000"/>
                  <a:lumOff val="25000"/>
                </a:schemeClr>
              </a:solidFill>
            </a:endParaRPr>
          </a:p>
        </p:txBody>
      </p:sp>
      <p:sp>
        <p:nvSpPr>
          <p:cNvPr id="6" name="Retângulo 5"/>
          <p:cNvSpPr/>
          <p:nvPr/>
        </p:nvSpPr>
        <p:spPr>
          <a:xfrm>
            <a:off x="151059" y="2609878"/>
            <a:ext cx="8719287" cy="1169551"/>
          </a:xfrm>
          <a:prstGeom prst="rect">
            <a:avLst/>
          </a:prstGeom>
        </p:spPr>
        <p:txBody>
          <a:bodyPr wrap="square">
            <a:spAutoFit/>
          </a:bodyPr>
          <a:lstStyle/>
          <a:p>
            <a:r>
              <a:rPr lang="pt-BR" sz="1400" b="1" dirty="0" smtClean="0">
                <a:solidFill>
                  <a:schemeClr val="tx1">
                    <a:lumMod val="75000"/>
                    <a:lumOff val="25000"/>
                  </a:schemeClr>
                </a:solidFill>
              </a:rPr>
              <a:t>Sistema de Intermediação Financeira</a:t>
            </a:r>
          </a:p>
          <a:p>
            <a:endParaRPr lang="pt-BR" sz="1400" dirty="0" smtClean="0">
              <a:solidFill>
                <a:schemeClr val="tx1">
                  <a:lumMod val="75000"/>
                  <a:lumOff val="25000"/>
                </a:schemeClr>
              </a:solidFill>
            </a:endParaRPr>
          </a:p>
          <a:p>
            <a:pPr algn="just"/>
            <a:r>
              <a:rPr lang="pt-BR" sz="1400" b="1" dirty="0" smtClean="0">
                <a:solidFill>
                  <a:schemeClr val="tx1">
                    <a:lumMod val="75000"/>
                    <a:lumOff val="25000"/>
                  </a:schemeClr>
                </a:solidFill>
              </a:rPr>
              <a:t>Instituições Bancárias (captadoras de depósitos </a:t>
            </a:r>
            <a:r>
              <a:rPr lang="pt-BR" sz="1400" b="1" dirty="0">
                <a:solidFill>
                  <a:schemeClr val="tx1">
                    <a:lumMod val="75000"/>
                    <a:lumOff val="25000"/>
                  </a:schemeClr>
                </a:solidFill>
              </a:rPr>
              <a:t>à</a:t>
            </a:r>
            <a:r>
              <a:rPr lang="pt-BR" sz="1400" b="1" dirty="0" smtClean="0">
                <a:solidFill>
                  <a:schemeClr val="tx1">
                    <a:lumMod val="75000"/>
                    <a:lumOff val="25000"/>
                  </a:schemeClr>
                </a:solidFill>
              </a:rPr>
              <a:t> vista): </a:t>
            </a:r>
            <a:r>
              <a:rPr lang="pt-BR" sz="1400" dirty="0" smtClean="0">
                <a:solidFill>
                  <a:schemeClr val="tx1">
                    <a:lumMod val="75000"/>
                    <a:lumOff val="25000"/>
                  </a:schemeClr>
                </a:solidFill>
              </a:rPr>
              <a:t>são instituições que podem criar/multiplicar moeda escritural, devido ao fato de trabalharem com um sistema de reservas fracionárias, que lhes permite manter em caixa apenas parte dos depósitos que recebem do público. (Bancos Comerciais, Caixas Econômicas etc.)</a:t>
            </a:r>
            <a:endParaRPr lang="pt-BR" sz="1400" b="1" dirty="0" smtClean="0">
              <a:solidFill>
                <a:schemeClr val="tx1">
                  <a:lumMod val="75000"/>
                  <a:lumOff val="25000"/>
                </a:schemeClr>
              </a:solidFill>
            </a:endParaRPr>
          </a:p>
        </p:txBody>
      </p:sp>
      <p:pic>
        <p:nvPicPr>
          <p:cNvPr id="9" name="Picture 4" descr="Resultado de imagem para conselho monetÃ¡rio nacional"/>
          <p:cNvPicPr>
            <a:picLocks noChangeAspect="1" noChangeArrowheads="1"/>
          </p:cNvPicPr>
          <p:nvPr/>
        </p:nvPicPr>
        <p:blipFill>
          <a:blip r:embed="rId3"/>
          <a:srcRect/>
          <a:stretch>
            <a:fillRect/>
          </a:stretch>
        </p:blipFill>
        <p:spPr bwMode="auto">
          <a:xfrm>
            <a:off x="63117" y="941763"/>
            <a:ext cx="1661544" cy="1587847"/>
          </a:xfrm>
          <a:prstGeom prst="rect">
            <a:avLst/>
          </a:prstGeom>
          <a:noFill/>
        </p:spPr>
      </p:pic>
      <p:sp>
        <p:nvSpPr>
          <p:cNvPr id="11" name="CaixaDeTexto 10"/>
          <p:cNvSpPr txBox="1"/>
          <p:nvPr/>
        </p:nvSpPr>
        <p:spPr>
          <a:xfrm>
            <a:off x="151060" y="419020"/>
            <a:ext cx="5040547" cy="338554"/>
          </a:xfrm>
          <a:prstGeom prst="rect">
            <a:avLst/>
          </a:prstGeom>
          <a:noFill/>
        </p:spPr>
        <p:txBody>
          <a:bodyPr wrap="none" rtlCol="0">
            <a:spAutoFit/>
          </a:bodyPr>
          <a:lstStyle/>
          <a:p>
            <a:pPr>
              <a:defRPr/>
            </a:pPr>
            <a:r>
              <a:rPr lang="pt-BR" sz="1600" b="1" dirty="0" smtClean="0">
                <a:solidFill>
                  <a:schemeClr val="bg1"/>
                </a:solidFill>
              </a:rPr>
              <a:t>Composição e segmentos do Sistema Financeiro Nacional</a:t>
            </a:r>
            <a:endParaRPr lang="pt-BR" sz="1600" b="1" dirty="0">
              <a:solidFill>
                <a:schemeClr val="tx1">
                  <a:lumMod val="75000"/>
                  <a:lumOff val="25000"/>
                </a:schemeClr>
              </a:solidFill>
              <a:latin typeface="+mj-lt"/>
            </a:endParaRPr>
          </a:p>
        </p:txBody>
      </p:sp>
      <p:sp>
        <p:nvSpPr>
          <p:cNvPr id="12" name="CaixaDeTexto 11"/>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
        <p:nvSpPr>
          <p:cNvPr id="13" name="Retângulo 12"/>
          <p:cNvSpPr/>
          <p:nvPr/>
        </p:nvSpPr>
        <p:spPr>
          <a:xfrm>
            <a:off x="177713" y="3894763"/>
            <a:ext cx="8699313" cy="954107"/>
          </a:xfrm>
          <a:prstGeom prst="rect">
            <a:avLst/>
          </a:prstGeom>
        </p:spPr>
        <p:txBody>
          <a:bodyPr wrap="square">
            <a:spAutoFit/>
          </a:bodyPr>
          <a:lstStyle/>
          <a:p>
            <a:pPr algn="just"/>
            <a:r>
              <a:rPr lang="pt-BR" sz="1400" b="1" dirty="0" smtClean="0">
                <a:solidFill>
                  <a:schemeClr val="tx1">
                    <a:lumMod val="75000"/>
                    <a:lumOff val="25000"/>
                  </a:schemeClr>
                </a:solidFill>
              </a:rPr>
              <a:t>Instituições </a:t>
            </a:r>
            <a:r>
              <a:rPr lang="pt-BR" sz="1400" b="1" u="sng" dirty="0" smtClean="0">
                <a:solidFill>
                  <a:schemeClr val="tx1">
                    <a:lumMod val="75000"/>
                    <a:lumOff val="25000"/>
                  </a:schemeClr>
                </a:solidFill>
              </a:rPr>
              <a:t>Não</a:t>
            </a:r>
            <a:r>
              <a:rPr lang="pt-BR" sz="1400" b="1" dirty="0" smtClean="0">
                <a:solidFill>
                  <a:schemeClr val="tx1">
                    <a:lumMod val="75000"/>
                    <a:lumOff val="25000"/>
                  </a:schemeClr>
                </a:solidFill>
              </a:rPr>
              <a:t> Bancárias: </a:t>
            </a:r>
            <a:r>
              <a:rPr lang="pt-BR" sz="1400" dirty="0" smtClean="0">
                <a:solidFill>
                  <a:schemeClr val="tx1">
                    <a:lumMod val="75000"/>
                    <a:lumOff val="25000"/>
                  </a:schemeClr>
                </a:solidFill>
              </a:rPr>
              <a:t>são as instituições financeiras que não podem recolher depósitos à vista junto ao público em geral, obtendo seus recursos por meio da venda de títulos e, que por isso, não têm a capacidade de criar/multiplicar moeda escritural, realizando apenas a intermediação de moeda entre os agentes. (Bancos de Investimento, Sociedades de Crédito Imobiliário etc.)</a:t>
            </a:r>
            <a:endParaRPr lang="pt-BR" sz="1400" b="1" dirty="0" smtClean="0">
              <a:solidFill>
                <a:schemeClr val="tx1">
                  <a:lumMod val="75000"/>
                  <a:lumOff val="25000"/>
                </a:schemeClr>
              </a:solidFill>
            </a:endParaRPr>
          </a:p>
        </p:txBody>
      </p:sp>
    </p:spTree>
    <p:extLst>
      <p:ext uri="{BB962C8B-B14F-4D97-AF65-F5344CB8AC3E}">
        <p14:creationId xmlns:p14="http://schemas.microsoft.com/office/powerpoint/2010/main" val="2846000879"/>
      </p:ext>
    </p:extLst>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1468380" y="2123594"/>
            <a:ext cx="7435340" cy="954107"/>
          </a:xfrm>
          <a:prstGeom prst="rect">
            <a:avLst/>
          </a:prstGeom>
        </p:spPr>
        <p:txBody>
          <a:bodyPr wrap="square">
            <a:spAutoFit/>
          </a:bodyPr>
          <a:lstStyle/>
          <a:p>
            <a:pPr algn="just"/>
            <a:r>
              <a:rPr lang="pt-BR" sz="1400" dirty="0" smtClean="0">
                <a:solidFill>
                  <a:schemeClr val="tx1">
                    <a:lumMod val="75000"/>
                    <a:lumOff val="25000"/>
                  </a:schemeClr>
                </a:solidFill>
              </a:rPr>
              <a:t>Subsistema Distribuidor de Títulos e Valores Mobiliários: seus componentes representam o segmento do sistema financeiro responsável pela negociação dos títulos representativos de valores mobiliários, inclusive ouro, especialmente os emitidos pelas sociedades anônimas. (Bolsa de Valores e Mercadorias).</a:t>
            </a:r>
            <a:endParaRPr lang="pt-BR" sz="1400" b="1" dirty="0" smtClean="0">
              <a:solidFill>
                <a:schemeClr val="tx1">
                  <a:lumMod val="75000"/>
                  <a:lumOff val="25000"/>
                </a:schemeClr>
              </a:solidFill>
            </a:endParaRPr>
          </a:p>
        </p:txBody>
      </p:sp>
      <p:sp>
        <p:nvSpPr>
          <p:cNvPr id="6" name="Retângulo 5"/>
          <p:cNvSpPr/>
          <p:nvPr/>
        </p:nvSpPr>
        <p:spPr>
          <a:xfrm>
            <a:off x="1564031" y="841167"/>
            <a:ext cx="7339689" cy="3108543"/>
          </a:xfrm>
          <a:prstGeom prst="rect">
            <a:avLst/>
          </a:prstGeom>
        </p:spPr>
        <p:txBody>
          <a:bodyPr wrap="square">
            <a:spAutoFit/>
          </a:bodyPr>
          <a:lstStyle/>
          <a:p>
            <a:pPr algn="just"/>
            <a:r>
              <a:rPr lang="pt-BR" sz="1400" b="1" dirty="0" smtClean="0">
                <a:solidFill>
                  <a:schemeClr val="tx1">
                    <a:lumMod val="75000"/>
                    <a:lumOff val="25000"/>
                  </a:schemeClr>
                </a:solidFill>
              </a:rPr>
              <a:t>Sistema de Intermediação Financeira </a:t>
            </a:r>
          </a:p>
          <a:p>
            <a:pPr algn="just"/>
            <a:endParaRPr lang="pt-BR" sz="1400" b="1" dirty="0" smtClean="0">
              <a:solidFill>
                <a:schemeClr val="tx1">
                  <a:lumMod val="75000"/>
                  <a:lumOff val="25000"/>
                </a:schemeClr>
              </a:solidFill>
            </a:endParaRPr>
          </a:p>
          <a:p>
            <a:pPr algn="just"/>
            <a:r>
              <a:rPr lang="pt-BR" sz="1400" b="1" dirty="0" smtClean="0">
                <a:solidFill>
                  <a:schemeClr val="tx1">
                    <a:lumMod val="75000"/>
                    <a:lumOff val="25000"/>
                  </a:schemeClr>
                </a:solidFill>
              </a:rPr>
              <a:t>Agências de Fomento ou Desenvolvimento: </a:t>
            </a:r>
            <a:r>
              <a:rPr lang="pt-BR" sz="1400" dirty="0" smtClean="0">
                <a:solidFill>
                  <a:schemeClr val="tx1">
                    <a:lumMod val="75000"/>
                    <a:lumOff val="25000"/>
                  </a:schemeClr>
                </a:solidFill>
              </a:rPr>
              <a:t>agentes especiais, representados por instituições governamentais – públicas – que têm por objetivo realizarem investimentos que estimulem o desenvolvimento sócio-econômico e tecnológico nacional.</a:t>
            </a:r>
          </a:p>
          <a:p>
            <a:pPr algn="just"/>
            <a:endParaRPr lang="pt-BR" sz="1400" dirty="0" smtClean="0">
              <a:solidFill>
                <a:schemeClr val="tx1">
                  <a:lumMod val="75000"/>
                  <a:lumOff val="25000"/>
                </a:schemeClr>
              </a:solidFill>
            </a:endParaRPr>
          </a:p>
          <a:p>
            <a:pPr algn="just"/>
            <a:endParaRPr lang="pt-BR" sz="1400" dirty="0" smtClean="0">
              <a:solidFill>
                <a:schemeClr val="tx1">
                  <a:lumMod val="75000"/>
                  <a:lumOff val="25000"/>
                </a:schemeClr>
              </a:solidFill>
            </a:endParaRPr>
          </a:p>
          <a:p>
            <a:pPr algn="just"/>
            <a:endParaRPr lang="pt-BR" sz="1400" dirty="0" smtClean="0">
              <a:solidFill>
                <a:schemeClr val="tx1">
                  <a:lumMod val="75000"/>
                  <a:lumOff val="25000"/>
                </a:schemeClr>
              </a:solidFill>
            </a:endParaRPr>
          </a:p>
          <a:p>
            <a:pPr algn="just"/>
            <a:endParaRPr lang="pt-BR" sz="1400" dirty="0" smtClean="0">
              <a:solidFill>
                <a:schemeClr val="tx1">
                  <a:lumMod val="75000"/>
                  <a:lumOff val="25000"/>
                </a:schemeClr>
              </a:solidFill>
            </a:endParaRPr>
          </a:p>
          <a:p>
            <a:pPr algn="just"/>
            <a:endParaRPr lang="pt-BR" sz="1400" dirty="0" smtClean="0">
              <a:solidFill>
                <a:schemeClr val="tx1">
                  <a:lumMod val="75000"/>
                  <a:lumOff val="25000"/>
                </a:schemeClr>
              </a:solidFill>
            </a:endParaRPr>
          </a:p>
          <a:p>
            <a:pPr algn="just"/>
            <a:r>
              <a:rPr lang="pt-BR" sz="1400" dirty="0" smtClean="0">
                <a:solidFill>
                  <a:schemeClr val="tx1">
                    <a:lumMod val="75000"/>
                    <a:lumOff val="25000"/>
                  </a:schemeClr>
                </a:solidFill>
              </a:rPr>
              <a:t> </a:t>
            </a:r>
          </a:p>
          <a:p>
            <a:pPr algn="just"/>
            <a:endParaRPr lang="pt-BR" sz="1400" b="1" dirty="0" smtClean="0">
              <a:solidFill>
                <a:schemeClr val="tx1">
                  <a:lumMod val="75000"/>
                  <a:lumOff val="25000"/>
                </a:schemeClr>
              </a:solidFill>
            </a:endParaRPr>
          </a:p>
          <a:p>
            <a:pPr algn="just">
              <a:defRPr/>
            </a:pPr>
            <a:endParaRPr lang="pt-BR" sz="1400" b="1" dirty="0" smtClean="0">
              <a:solidFill>
                <a:schemeClr val="tx1">
                  <a:lumMod val="75000"/>
                  <a:lumOff val="25000"/>
                </a:schemeClr>
              </a:solidFill>
            </a:endParaRPr>
          </a:p>
          <a:p>
            <a:pPr marL="1198563" lvl="2" indent="-285750" algn="just">
              <a:defRPr/>
            </a:pPr>
            <a:endParaRPr lang="pt-BR" sz="1400" b="1" dirty="0" smtClean="0">
              <a:solidFill>
                <a:schemeClr val="tx1">
                  <a:lumMod val="75000"/>
                  <a:lumOff val="25000"/>
                </a:schemeClr>
              </a:solidFill>
            </a:endParaRPr>
          </a:p>
        </p:txBody>
      </p:sp>
      <p:pic>
        <p:nvPicPr>
          <p:cNvPr id="9" name="Picture 4" descr="Resultado de imagem para conselho monetÃ¡rio nacional"/>
          <p:cNvPicPr>
            <a:picLocks noChangeAspect="1" noChangeArrowheads="1"/>
          </p:cNvPicPr>
          <p:nvPr/>
        </p:nvPicPr>
        <p:blipFill>
          <a:blip r:embed="rId3"/>
          <a:srcRect/>
          <a:stretch>
            <a:fillRect/>
          </a:stretch>
        </p:blipFill>
        <p:spPr bwMode="auto">
          <a:xfrm>
            <a:off x="63117" y="868350"/>
            <a:ext cx="1500914" cy="1434342"/>
          </a:xfrm>
          <a:prstGeom prst="rect">
            <a:avLst/>
          </a:prstGeom>
          <a:noFill/>
        </p:spPr>
      </p:pic>
      <p:sp>
        <p:nvSpPr>
          <p:cNvPr id="11" name="CaixaDeTexto 10"/>
          <p:cNvSpPr txBox="1"/>
          <p:nvPr/>
        </p:nvSpPr>
        <p:spPr>
          <a:xfrm>
            <a:off x="151060" y="419020"/>
            <a:ext cx="5040547" cy="338554"/>
          </a:xfrm>
          <a:prstGeom prst="rect">
            <a:avLst/>
          </a:prstGeom>
          <a:noFill/>
        </p:spPr>
        <p:txBody>
          <a:bodyPr wrap="none" rtlCol="0">
            <a:spAutoFit/>
          </a:bodyPr>
          <a:lstStyle/>
          <a:p>
            <a:pPr>
              <a:defRPr/>
            </a:pPr>
            <a:r>
              <a:rPr lang="pt-BR" sz="1600" b="1" dirty="0" smtClean="0">
                <a:solidFill>
                  <a:schemeClr val="bg1"/>
                </a:solidFill>
              </a:rPr>
              <a:t>Composição e segmentos do Sistema Financeiro Nacional</a:t>
            </a:r>
            <a:endParaRPr lang="pt-BR" sz="1600" b="1" dirty="0">
              <a:solidFill>
                <a:schemeClr val="tx1">
                  <a:lumMod val="75000"/>
                  <a:lumOff val="25000"/>
                </a:schemeClr>
              </a:solidFill>
              <a:latin typeface="+mj-lt"/>
            </a:endParaRPr>
          </a:p>
        </p:txBody>
      </p:sp>
      <p:sp>
        <p:nvSpPr>
          <p:cNvPr id="12" name="CaixaDeTexto 11"/>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pic>
        <p:nvPicPr>
          <p:cNvPr id="119811" name="Picture 3"/>
          <p:cNvPicPr>
            <a:picLocks noChangeAspect="1" noChangeArrowheads="1"/>
          </p:cNvPicPr>
          <p:nvPr/>
        </p:nvPicPr>
        <p:blipFill>
          <a:blip r:embed="rId4"/>
          <a:srcRect/>
          <a:stretch>
            <a:fillRect/>
          </a:stretch>
        </p:blipFill>
        <p:spPr bwMode="auto">
          <a:xfrm>
            <a:off x="3715688" y="3130491"/>
            <a:ext cx="5343525" cy="1819275"/>
          </a:xfrm>
          <a:prstGeom prst="rect">
            <a:avLst/>
          </a:prstGeom>
          <a:noFill/>
          <a:ln w="9525">
            <a:noFill/>
            <a:miter lim="800000"/>
            <a:headEnd/>
            <a:tailEnd/>
          </a:ln>
        </p:spPr>
      </p:pic>
      <p:pic>
        <p:nvPicPr>
          <p:cNvPr id="119812" name="Picture 4"/>
          <p:cNvPicPr>
            <a:picLocks noChangeAspect="1" noChangeArrowheads="1"/>
          </p:cNvPicPr>
          <p:nvPr/>
        </p:nvPicPr>
        <p:blipFill>
          <a:blip r:embed="rId5"/>
          <a:srcRect/>
          <a:stretch>
            <a:fillRect/>
          </a:stretch>
        </p:blipFill>
        <p:spPr bwMode="auto">
          <a:xfrm>
            <a:off x="1658288" y="3159066"/>
            <a:ext cx="2057400" cy="1790700"/>
          </a:xfrm>
          <a:prstGeom prst="rect">
            <a:avLst/>
          </a:prstGeom>
          <a:noFill/>
          <a:ln w="9525">
            <a:noFill/>
            <a:miter lim="800000"/>
            <a:headEnd/>
            <a:tailEnd/>
          </a:ln>
        </p:spPr>
      </p:pic>
      <p:pic>
        <p:nvPicPr>
          <p:cNvPr id="119813" name="Picture 5"/>
          <p:cNvPicPr>
            <a:picLocks noChangeAspect="1" noChangeArrowheads="1"/>
          </p:cNvPicPr>
          <p:nvPr/>
        </p:nvPicPr>
        <p:blipFill>
          <a:blip r:embed="rId6"/>
          <a:srcRect/>
          <a:stretch>
            <a:fillRect/>
          </a:stretch>
        </p:blipFill>
        <p:spPr bwMode="auto">
          <a:xfrm>
            <a:off x="184429" y="2376106"/>
            <a:ext cx="950233" cy="2573661"/>
          </a:xfrm>
          <a:prstGeom prst="rect">
            <a:avLst/>
          </a:prstGeom>
          <a:noFill/>
          <a:ln w="9525">
            <a:noFill/>
            <a:miter lim="800000"/>
            <a:headEnd/>
            <a:tailEnd/>
          </a:ln>
        </p:spPr>
      </p:pic>
    </p:spTree>
    <p:extLst>
      <p:ext uri="{BB962C8B-B14F-4D97-AF65-F5344CB8AC3E}">
        <p14:creationId xmlns:p14="http://schemas.microsoft.com/office/powerpoint/2010/main" val="2846000879"/>
      </p:ext>
    </p:extLst>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571501" y="380796"/>
            <a:ext cx="2238626" cy="338554"/>
          </a:xfrm>
          <a:prstGeom prst="rect">
            <a:avLst/>
          </a:prstGeom>
          <a:noFill/>
        </p:spPr>
        <p:txBody>
          <a:bodyPr wrap="none" rtlCol="0">
            <a:spAutoFit/>
          </a:bodyPr>
          <a:lstStyle/>
          <a:p>
            <a:r>
              <a:rPr lang="pt-BR" sz="1600" b="1" dirty="0">
                <a:solidFill>
                  <a:schemeClr val="bg1"/>
                </a:solidFill>
              </a:rPr>
              <a:t>Taxa de juros – Conceito</a:t>
            </a:r>
            <a:endParaRPr lang="pt-BR" sz="1600" dirty="0">
              <a:solidFill>
                <a:schemeClr val="bg1"/>
              </a:solidFill>
            </a:endParaRPr>
          </a:p>
        </p:txBody>
      </p:sp>
      <p:sp>
        <p:nvSpPr>
          <p:cNvPr id="3" name="Retângulo 2"/>
          <p:cNvSpPr/>
          <p:nvPr/>
        </p:nvSpPr>
        <p:spPr>
          <a:xfrm>
            <a:off x="1695311" y="814471"/>
            <a:ext cx="7335222" cy="1384995"/>
          </a:xfrm>
          <a:prstGeom prst="rect">
            <a:avLst/>
          </a:prstGeom>
        </p:spPr>
        <p:txBody>
          <a:bodyPr wrap="square">
            <a:spAutoFit/>
          </a:bodyPr>
          <a:lstStyle/>
          <a:p>
            <a:pPr algn="just"/>
            <a:r>
              <a:rPr lang="pt-BR" sz="1400" dirty="0" smtClean="0">
                <a:solidFill>
                  <a:schemeClr val="tx1">
                    <a:lumMod val="75000"/>
                    <a:lumOff val="25000"/>
                  </a:schemeClr>
                </a:solidFill>
              </a:rPr>
              <a:t>A </a:t>
            </a:r>
            <a:r>
              <a:rPr lang="pt-BR" sz="1400" dirty="0">
                <a:solidFill>
                  <a:schemeClr val="tx1">
                    <a:lumMod val="75000"/>
                    <a:lumOff val="25000"/>
                  </a:schemeClr>
                </a:solidFill>
              </a:rPr>
              <a:t>remuneração do capital são os juros, pois o capital é um fator de produção e, como tal, recebe uma remuneração. </a:t>
            </a:r>
          </a:p>
          <a:p>
            <a:pPr algn="just"/>
            <a:endParaRPr lang="pt-BR" sz="1400" dirty="0">
              <a:solidFill>
                <a:schemeClr val="tx1">
                  <a:lumMod val="75000"/>
                  <a:lumOff val="25000"/>
                </a:schemeClr>
              </a:solidFill>
            </a:endParaRPr>
          </a:p>
          <a:p>
            <a:pPr algn="just"/>
            <a:r>
              <a:rPr lang="pt-BR" sz="1400" dirty="0">
                <a:solidFill>
                  <a:schemeClr val="tx1">
                    <a:lumMod val="75000"/>
                    <a:lumOff val="25000"/>
                  </a:schemeClr>
                </a:solidFill>
              </a:rPr>
              <a:t>Juros, desse modo, podem ser interpretados tanto como a produtividade do capital quanto como pagamento de um serviço ou pagamento de compensação pela liquidez que o possuidor do capital deixou de ter pelo fato de ter emprestado o dinheiro a outrem</a:t>
            </a:r>
            <a:r>
              <a:rPr lang="pt-BR" sz="1400" dirty="0" smtClean="0">
                <a:solidFill>
                  <a:schemeClr val="tx1">
                    <a:lumMod val="75000"/>
                    <a:lumOff val="25000"/>
                  </a:schemeClr>
                </a:solidFill>
              </a:rPr>
              <a:t>.</a:t>
            </a:r>
            <a:endParaRPr lang="pt-BR" sz="1400" dirty="0">
              <a:solidFill>
                <a:schemeClr val="tx1">
                  <a:lumMod val="75000"/>
                  <a:lumOff val="25000"/>
                </a:schemeClr>
              </a:solidFill>
            </a:endParaRPr>
          </a:p>
        </p:txBody>
      </p:sp>
      <p:sp>
        <p:nvSpPr>
          <p:cNvPr id="6" name="CaixaDeTexto 5"/>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
        <p:nvSpPr>
          <p:cNvPr id="7" name="Retângulo 6"/>
          <p:cNvSpPr/>
          <p:nvPr/>
        </p:nvSpPr>
        <p:spPr>
          <a:xfrm>
            <a:off x="93442" y="2649727"/>
            <a:ext cx="6854663" cy="2031325"/>
          </a:xfrm>
          <a:prstGeom prst="rect">
            <a:avLst/>
          </a:prstGeom>
        </p:spPr>
        <p:txBody>
          <a:bodyPr wrap="square">
            <a:spAutoFit/>
          </a:bodyPr>
          <a:lstStyle/>
          <a:p>
            <a:pPr algn="just"/>
            <a:r>
              <a:rPr lang="pt-BR" sz="1400" dirty="0" smtClean="0">
                <a:solidFill>
                  <a:schemeClr val="tx1">
                    <a:lumMod val="75000"/>
                    <a:lumOff val="25000"/>
                  </a:schemeClr>
                </a:solidFill>
              </a:rPr>
              <a:t>A </a:t>
            </a:r>
            <a:r>
              <a:rPr lang="pt-BR" sz="1400" dirty="0">
                <a:solidFill>
                  <a:schemeClr val="tx1">
                    <a:lumMod val="75000"/>
                    <a:lumOff val="25000"/>
                  </a:schemeClr>
                </a:solidFill>
              </a:rPr>
              <a:t>taxa SELIC surge em 15 de junho de 1986, por meio da Resolução n.º 1.124, passando a traduzir um referencial aos rendimentos do SISTEMA ESPECIAL DE LIQÜIDAÇÃO E CUSTÓDIA.</a:t>
            </a:r>
          </a:p>
          <a:p>
            <a:pPr algn="just"/>
            <a:r>
              <a:rPr lang="pt-BR" sz="1400" dirty="0">
                <a:solidFill>
                  <a:schemeClr val="tx1">
                    <a:lumMod val="75000"/>
                    <a:lumOff val="25000"/>
                  </a:schemeClr>
                </a:solidFill>
              </a:rPr>
              <a:t> </a:t>
            </a:r>
          </a:p>
          <a:p>
            <a:pPr algn="just"/>
            <a:r>
              <a:rPr lang="pt-BR" sz="1400" dirty="0">
                <a:solidFill>
                  <a:schemeClr val="tx1">
                    <a:lumMod val="75000"/>
                    <a:lumOff val="25000"/>
                  </a:schemeClr>
                </a:solidFill>
              </a:rPr>
              <a:t>Para calculá-la, utilizou-se a taxa média ajustada nos financiamentos apurados no seu sistema, com o objetivo de remunerar os títulos do Banco Central do Brasil. </a:t>
            </a:r>
            <a:endParaRPr lang="pt-BR" sz="1400" dirty="0" smtClean="0">
              <a:solidFill>
                <a:schemeClr val="tx1">
                  <a:lumMod val="75000"/>
                  <a:lumOff val="25000"/>
                </a:schemeClr>
              </a:solidFill>
            </a:endParaRPr>
          </a:p>
          <a:p>
            <a:pPr algn="just"/>
            <a:endParaRPr lang="pt-BR" sz="1400" dirty="0" smtClean="0">
              <a:solidFill>
                <a:schemeClr val="tx1">
                  <a:lumMod val="75000"/>
                  <a:lumOff val="25000"/>
                </a:schemeClr>
              </a:solidFill>
            </a:endParaRPr>
          </a:p>
          <a:p>
            <a:pPr algn="just"/>
            <a:r>
              <a:rPr lang="pt-BR" sz="1400" dirty="0" smtClean="0">
                <a:solidFill>
                  <a:schemeClr val="tx1">
                    <a:lumMod val="75000"/>
                    <a:lumOff val="25000"/>
                  </a:schemeClr>
                </a:solidFill>
              </a:rPr>
              <a:t>A </a:t>
            </a:r>
            <a:r>
              <a:rPr lang="pt-BR" sz="1400" dirty="0">
                <a:solidFill>
                  <a:schemeClr val="tx1">
                    <a:lumMod val="75000"/>
                    <a:lumOff val="25000"/>
                  </a:schemeClr>
                </a:solidFill>
              </a:rPr>
              <a:t>taxa SELIC passou a ter a finalidade de analisar as variações das operações do sistema, e, ao mesmo tempo, impor aos títulos um rendimento pelo investimento feito pelos tomadores das letras da dívida pública.</a:t>
            </a:r>
          </a:p>
        </p:txBody>
      </p:sp>
      <p:pic>
        <p:nvPicPr>
          <p:cNvPr id="113666" name="Picture 2" descr="Imagem relacionada"/>
          <p:cNvPicPr>
            <a:picLocks noChangeAspect="1" noChangeArrowheads="1"/>
          </p:cNvPicPr>
          <p:nvPr/>
        </p:nvPicPr>
        <p:blipFill>
          <a:blip r:embed="rId3"/>
          <a:srcRect/>
          <a:stretch>
            <a:fillRect/>
          </a:stretch>
        </p:blipFill>
        <p:spPr bwMode="auto">
          <a:xfrm>
            <a:off x="-144770" y="637646"/>
            <a:ext cx="1940203" cy="1958135"/>
          </a:xfrm>
          <a:prstGeom prst="rect">
            <a:avLst/>
          </a:prstGeom>
          <a:noFill/>
        </p:spPr>
      </p:pic>
      <p:pic>
        <p:nvPicPr>
          <p:cNvPr id="113669" name="Picture 5"/>
          <p:cNvPicPr>
            <a:picLocks noChangeAspect="1" noChangeArrowheads="1"/>
          </p:cNvPicPr>
          <p:nvPr/>
        </p:nvPicPr>
        <p:blipFill>
          <a:blip r:embed="rId4"/>
          <a:srcRect/>
          <a:stretch>
            <a:fillRect/>
          </a:stretch>
        </p:blipFill>
        <p:spPr bwMode="auto">
          <a:xfrm>
            <a:off x="7086066" y="3697647"/>
            <a:ext cx="1984512" cy="1261045"/>
          </a:xfrm>
          <a:prstGeom prst="rect">
            <a:avLst/>
          </a:prstGeom>
          <a:noFill/>
          <a:ln w="9525">
            <a:noFill/>
            <a:miter lim="800000"/>
            <a:headEnd/>
            <a:tailEnd/>
          </a:ln>
        </p:spPr>
      </p:pic>
      <p:pic>
        <p:nvPicPr>
          <p:cNvPr id="113671" name="Picture 7" descr="Imagem relacionada"/>
          <p:cNvPicPr>
            <a:picLocks noChangeAspect="1" noChangeArrowheads="1"/>
          </p:cNvPicPr>
          <p:nvPr/>
        </p:nvPicPr>
        <p:blipFill>
          <a:blip r:embed="rId5"/>
          <a:srcRect/>
          <a:stretch>
            <a:fillRect/>
          </a:stretch>
        </p:blipFill>
        <p:spPr bwMode="auto">
          <a:xfrm>
            <a:off x="6948105" y="2029038"/>
            <a:ext cx="2122473" cy="1441677"/>
          </a:xfrm>
          <a:prstGeom prst="rect">
            <a:avLst/>
          </a:prstGeom>
          <a:noFill/>
        </p:spPr>
      </p:pic>
    </p:spTree>
    <p:extLst>
      <p:ext uri="{BB962C8B-B14F-4D97-AF65-F5344CB8AC3E}">
        <p14:creationId xmlns:p14="http://schemas.microsoft.com/office/powerpoint/2010/main" val="2846000879"/>
      </p:ext>
    </p:extLst>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ângulo 11"/>
          <p:cNvSpPr/>
          <p:nvPr/>
        </p:nvSpPr>
        <p:spPr>
          <a:xfrm>
            <a:off x="125879" y="3277189"/>
            <a:ext cx="7429601" cy="1600438"/>
          </a:xfrm>
          <a:prstGeom prst="rect">
            <a:avLst/>
          </a:prstGeom>
          <a:solidFill>
            <a:schemeClr val="bg1">
              <a:lumMod val="95000"/>
            </a:schemeClr>
          </a:solidFill>
          <a:ln>
            <a:solidFill>
              <a:schemeClr val="bg1">
                <a:lumMod val="85000"/>
              </a:schemeClr>
            </a:solidFill>
          </a:ln>
        </p:spPr>
        <p:txBody>
          <a:bodyPr wrap="square">
            <a:spAutoFit/>
          </a:bodyPr>
          <a:lstStyle/>
          <a:p>
            <a:pPr algn="just"/>
            <a:r>
              <a:rPr lang="pt-BR" sz="1400" dirty="0">
                <a:solidFill>
                  <a:schemeClr val="tx1">
                    <a:lumMod val="75000"/>
                    <a:lumOff val="25000"/>
                  </a:schemeClr>
                </a:solidFill>
              </a:rPr>
              <a:t>Já com relação à correção monetária, verificam-se algumas peculiaridades.  </a:t>
            </a:r>
            <a:endParaRPr lang="pt-BR" sz="1400" dirty="0" smtClean="0">
              <a:solidFill>
                <a:schemeClr val="tx1">
                  <a:lumMod val="75000"/>
                  <a:lumOff val="25000"/>
                </a:schemeClr>
              </a:solidFill>
            </a:endParaRPr>
          </a:p>
          <a:p>
            <a:pPr algn="just"/>
            <a:endParaRPr lang="pt-BR" sz="1400" dirty="0" smtClean="0">
              <a:solidFill>
                <a:schemeClr val="tx1">
                  <a:lumMod val="75000"/>
                  <a:lumOff val="25000"/>
                </a:schemeClr>
              </a:solidFill>
            </a:endParaRPr>
          </a:p>
          <a:p>
            <a:pPr algn="just"/>
            <a:r>
              <a:rPr lang="pt-BR" sz="1400" dirty="0" smtClean="0">
                <a:solidFill>
                  <a:schemeClr val="tx1">
                    <a:lumMod val="75000"/>
                    <a:lumOff val="25000"/>
                  </a:schemeClr>
                </a:solidFill>
              </a:rPr>
              <a:t>Não </a:t>
            </a:r>
            <a:r>
              <a:rPr lang="pt-BR" sz="1400" dirty="0">
                <a:solidFill>
                  <a:schemeClr val="tx1">
                    <a:lumMod val="75000"/>
                    <a:lumOff val="25000"/>
                  </a:schemeClr>
                </a:solidFill>
              </a:rPr>
              <a:t>se trata de preço pelo dinheiro (juros), ou penalidade pelo descumprimento de obrigações (multas), mas da atualização do capital com base na inflação. </a:t>
            </a:r>
            <a:endParaRPr lang="pt-BR" sz="1400" dirty="0" smtClean="0">
              <a:solidFill>
                <a:schemeClr val="tx1">
                  <a:lumMod val="75000"/>
                  <a:lumOff val="25000"/>
                </a:schemeClr>
              </a:solidFill>
            </a:endParaRPr>
          </a:p>
          <a:p>
            <a:pPr algn="just"/>
            <a:endParaRPr lang="pt-BR" sz="1400" dirty="0" smtClean="0">
              <a:solidFill>
                <a:schemeClr val="tx1">
                  <a:lumMod val="75000"/>
                  <a:lumOff val="25000"/>
                </a:schemeClr>
              </a:solidFill>
            </a:endParaRPr>
          </a:p>
          <a:p>
            <a:pPr algn="just"/>
            <a:r>
              <a:rPr lang="pt-BR" sz="1400" dirty="0" smtClean="0">
                <a:solidFill>
                  <a:schemeClr val="tx1">
                    <a:lumMod val="75000"/>
                    <a:lumOff val="25000"/>
                  </a:schemeClr>
                </a:solidFill>
              </a:rPr>
              <a:t>Consiste </a:t>
            </a:r>
            <a:r>
              <a:rPr lang="pt-BR" sz="1400" dirty="0">
                <a:solidFill>
                  <a:schemeClr val="tx1">
                    <a:lumMod val="75000"/>
                    <a:lumOff val="25000"/>
                  </a:schemeClr>
                </a:solidFill>
              </a:rPr>
              <a:t>em uma forma de deixar o poder da moeda intacto, atualizando-o na exata proporção da inflação, isto é, do aumento de preços.</a:t>
            </a:r>
          </a:p>
        </p:txBody>
      </p:sp>
      <p:sp>
        <p:nvSpPr>
          <p:cNvPr id="13" name="Retângulo 12"/>
          <p:cNvSpPr/>
          <p:nvPr/>
        </p:nvSpPr>
        <p:spPr>
          <a:xfrm>
            <a:off x="1842171" y="887708"/>
            <a:ext cx="7128293" cy="1384995"/>
          </a:xfrm>
          <a:prstGeom prst="rect">
            <a:avLst/>
          </a:prstGeom>
          <a:solidFill>
            <a:schemeClr val="bg1">
              <a:lumMod val="95000"/>
            </a:schemeClr>
          </a:solidFill>
          <a:ln>
            <a:solidFill>
              <a:schemeClr val="bg1">
                <a:lumMod val="85000"/>
              </a:schemeClr>
            </a:solidFill>
          </a:ln>
        </p:spPr>
        <p:txBody>
          <a:bodyPr wrap="square">
            <a:spAutoFit/>
          </a:bodyPr>
          <a:lstStyle/>
          <a:p>
            <a:pPr algn="just"/>
            <a:r>
              <a:rPr lang="pt-BR" sz="1400" dirty="0" smtClean="0">
                <a:solidFill>
                  <a:schemeClr val="tx1">
                    <a:lumMod val="75000"/>
                    <a:lumOff val="25000"/>
                  </a:schemeClr>
                </a:solidFill>
              </a:rPr>
              <a:t>Os juros constituem um preço pelo uso do dinheiro. No entanto, em outros momentos, eles assumem um sentido inverso, qual seja, de servir como um preço pelo não pagamento do dinheiro. </a:t>
            </a:r>
          </a:p>
          <a:p>
            <a:pPr algn="just"/>
            <a:endParaRPr lang="pt-BR" sz="1400" dirty="0" smtClean="0">
              <a:solidFill>
                <a:schemeClr val="tx1">
                  <a:lumMod val="75000"/>
                  <a:lumOff val="25000"/>
                </a:schemeClr>
              </a:solidFill>
            </a:endParaRPr>
          </a:p>
          <a:p>
            <a:pPr algn="just"/>
            <a:r>
              <a:rPr lang="pt-BR" sz="1400" dirty="0" smtClean="0">
                <a:solidFill>
                  <a:schemeClr val="tx1">
                    <a:lumMod val="75000"/>
                    <a:lumOff val="25000"/>
                  </a:schemeClr>
                </a:solidFill>
              </a:rPr>
              <a:t>Enquanto no seu sentido inicial, infere-se uma natureza compensatória dos juros, no segundo caso o que há é uma função nitidamente moratória.</a:t>
            </a:r>
            <a:endParaRPr lang="pt-BR" sz="1400" dirty="0">
              <a:solidFill>
                <a:schemeClr val="tx1">
                  <a:lumMod val="75000"/>
                  <a:lumOff val="25000"/>
                </a:schemeClr>
              </a:solidFill>
            </a:endParaRPr>
          </a:p>
        </p:txBody>
      </p:sp>
      <p:sp>
        <p:nvSpPr>
          <p:cNvPr id="7" name="CaixaDeTexto 6"/>
          <p:cNvSpPr txBox="1"/>
          <p:nvPr/>
        </p:nvSpPr>
        <p:spPr>
          <a:xfrm>
            <a:off x="571501" y="380796"/>
            <a:ext cx="2238626" cy="338554"/>
          </a:xfrm>
          <a:prstGeom prst="rect">
            <a:avLst/>
          </a:prstGeom>
          <a:noFill/>
        </p:spPr>
        <p:txBody>
          <a:bodyPr wrap="none" rtlCol="0">
            <a:spAutoFit/>
          </a:bodyPr>
          <a:lstStyle/>
          <a:p>
            <a:r>
              <a:rPr lang="pt-BR" sz="1600" b="1" dirty="0">
                <a:solidFill>
                  <a:schemeClr val="bg1"/>
                </a:solidFill>
              </a:rPr>
              <a:t>Taxa de juros – Conceito</a:t>
            </a:r>
            <a:endParaRPr lang="pt-BR" sz="1600" dirty="0">
              <a:solidFill>
                <a:schemeClr val="bg1"/>
              </a:solidFill>
            </a:endParaRPr>
          </a:p>
        </p:txBody>
      </p:sp>
      <p:sp>
        <p:nvSpPr>
          <p:cNvPr id="8" name="CaixaDeTexto 7"/>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pic>
        <p:nvPicPr>
          <p:cNvPr id="10" name="Picture 2" descr="Imagem relacionada"/>
          <p:cNvPicPr>
            <a:picLocks noChangeAspect="1" noChangeArrowheads="1"/>
          </p:cNvPicPr>
          <p:nvPr/>
        </p:nvPicPr>
        <p:blipFill>
          <a:blip r:embed="rId3"/>
          <a:srcRect/>
          <a:stretch>
            <a:fillRect/>
          </a:stretch>
        </p:blipFill>
        <p:spPr bwMode="auto">
          <a:xfrm>
            <a:off x="-144770" y="637646"/>
            <a:ext cx="1940203" cy="1958135"/>
          </a:xfrm>
          <a:prstGeom prst="rect">
            <a:avLst/>
          </a:prstGeom>
          <a:noFill/>
        </p:spPr>
      </p:pic>
      <p:sp>
        <p:nvSpPr>
          <p:cNvPr id="11" name="Retângulo 10"/>
          <p:cNvSpPr/>
          <p:nvPr/>
        </p:nvSpPr>
        <p:spPr>
          <a:xfrm>
            <a:off x="125878" y="2596374"/>
            <a:ext cx="8844585" cy="523220"/>
          </a:xfrm>
          <a:prstGeom prst="rect">
            <a:avLst/>
          </a:prstGeom>
          <a:solidFill>
            <a:schemeClr val="bg1">
              <a:lumMod val="95000"/>
            </a:schemeClr>
          </a:solidFill>
          <a:ln>
            <a:solidFill>
              <a:schemeClr val="bg1">
                <a:lumMod val="85000"/>
              </a:schemeClr>
            </a:solidFill>
          </a:ln>
        </p:spPr>
        <p:txBody>
          <a:bodyPr wrap="square">
            <a:spAutoFit/>
          </a:bodyPr>
          <a:lstStyle/>
          <a:p>
            <a:pPr algn="just"/>
            <a:r>
              <a:rPr lang="pt-BR" sz="1400" dirty="0">
                <a:solidFill>
                  <a:schemeClr val="tx1">
                    <a:lumMod val="75000"/>
                    <a:lumOff val="25000"/>
                  </a:schemeClr>
                </a:solidFill>
              </a:rPr>
              <a:t>Ao contrário dos juros, as multas e a correção monetária têm objetivo e natureza distinta. </a:t>
            </a:r>
            <a:r>
              <a:rPr lang="pt-BR" sz="1400" dirty="0" smtClean="0">
                <a:solidFill>
                  <a:schemeClr val="tx1">
                    <a:lumMod val="75000"/>
                    <a:lumOff val="25000"/>
                  </a:schemeClr>
                </a:solidFill>
              </a:rPr>
              <a:t>A </a:t>
            </a:r>
            <a:r>
              <a:rPr lang="pt-BR" sz="1400" dirty="0">
                <a:solidFill>
                  <a:schemeClr val="tx1">
                    <a:lumMod val="75000"/>
                    <a:lumOff val="25000"/>
                  </a:schemeClr>
                </a:solidFill>
              </a:rPr>
              <a:t>multa só existe em face de um descumprimento obrigacional. Está relacionado a uma ideia de penalidade</a:t>
            </a:r>
            <a:r>
              <a:rPr lang="pt-BR" sz="1400" dirty="0" smtClean="0">
                <a:solidFill>
                  <a:schemeClr val="tx1">
                    <a:lumMod val="75000"/>
                    <a:lumOff val="25000"/>
                  </a:schemeClr>
                </a:solidFill>
              </a:rPr>
              <a:t>.</a:t>
            </a:r>
            <a:endParaRPr lang="pt-BR" sz="1400" dirty="0">
              <a:solidFill>
                <a:schemeClr val="tx1">
                  <a:lumMod val="75000"/>
                  <a:lumOff val="25000"/>
                </a:schemeClr>
              </a:solidFill>
            </a:endParaRPr>
          </a:p>
        </p:txBody>
      </p:sp>
      <p:pic>
        <p:nvPicPr>
          <p:cNvPr id="107522" name="Picture 2" descr="Resultado de imagem para Taxa de juros"/>
          <p:cNvPicPr>
            <a:picLocks noChangeAspect="1" noChangeArrowheads="1"/>
          </p:cNvPicPr>
          <p:nvPr/>
        </p:nvPicPr>
        <p:blipFill>
          <a:blip r:embed="rId4"/>
          <a:srcRect/>
          <a:stretch>
            <a:fillRect/>
          </a:stretch>
        </p:blipFill>
        <p:spPr bwMode="auto">
          <a:xfrm>
            <a:off x="7635520" y="3330559"/>
            <a:ext cx="1508480" cy="1542455"/>
          </a:xfrm>
          <a:prstGeom prst="rect">
            <a:avLst/>
          </a:prstGeom>
          <a:noFill/>
        </p:spPr>
      </p:pic>
    </p:spTree>
    <p:extLst>
      <p:ext uri="{BB962C8B-B14F-4D97-AF65-F5344CB8AC3E}">
        <p14:creationId xmlns:p14="http://schemas.microsoft.com/office/powerpoint/2010/main" val="28460008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anim calcmode="lin" valueType="num">
                                      <p:cBhvr>
                                        <p:cTn id="19" dur="500" fill="hold"/>
                                        <p:tgtEl>
                                          <p:spTgt spid="11"/>
                                        </p:tgtEl>
                                        <p:attrNameLst>
                                          <p:attrName>ppt_x</p:attrName>
                                        </p:attrNameLst>
                                      </p:cBhvr>
                                      <p:tavLst>
                                        <p:tav tm="0">
                                          <p:val>
                                            <p:strVal val="#ppt_x"/>
                                          </p:val>
                                        </p:tav>
                                        <p:tav tm="100000">
                                          <p:val>
                                            <p:strVal val="#ppt_x"/>
                                          </p:val>
                                        </p:tav>
                                      </p:tavLst>
                                    </p:anim>
                                    <p:anim calcmode="lin" valueType="num">
                                      <p:cBhvr>
                                        <p:cTn id="20"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558486" y="373352"/>
            <a:ext cx="3055620" cy="430887"/>
          </a:xfrm>
          <a:prstGeom prst="rect">
            <a:avLst/>
          </a:prstGeom>
          <a:noFill/>
        </p:spPr>
        <p:txBody>
          <a:bodyPr wrap="square" rtlCol="0">
            <a:spAutoFit/>
          </a:bodyPr>
          <a:lstStyle/>
          <a:p>
            <a:pPr>
              <a:defRPr/>
            </a:pPr>
            <a:r>
              <a:rPr lang="pt-BR" sz="2200" b="1" dirty="0" smtClean="0">
                <a:solidFill>
                  <a:schemeClr val="bg1"/>
                </a:solidFill>
              </a:rPr>
              <a:t>Sociedade e Mercado   x</a:t>
            </a:r>
            <a:endParaRPr lang="pt-BR" sz="1600" b="1" dirty="0">
              <a:solidFill>
                <a:schemeClr val="tx1">
                  <a:lumMod val="75000"/>
                  <a:lumOff val="25000"/>
                </a:schemeClr>
              </a:solidFill>
              <a:latin typeface="+mj-lt"/>
            </a:endParaRPr>
          </a:p>
        </p:txBody>
      </p:sp>
      <p:sp>
        <p:nvSpPr>
          <p:cNvPr id="3" name="Retângulo 2"/>
          <p:cNvSpPr/>
          <p:nvPr/>
        </p:nvSpPr>
        <p:spPr>
          <a:xfrm>
            <a:off x="154148" y="1192789"/>
            <a:ext cx="8776492" cy="1815882"/>
          </a:xfrm>
          <a:prstGeom prst="rect">
            <a:avLst/>
          </a:prstGeom>
        </p:spPr>
        <p:txBody>
          <a:bodyPr wrap="square">
            <a:spAutoFit/>
          </a:bodyPr>
          <a:lstStyle/>
          <a:p>
            <a:pPr algn="just"/>
            <a:r>
              <a:rPr lang="pt-BR" sz="1400" dirty="0" smtClean="0">
                <a:solidFill>
                  <a:schemeClr val="tx1">
                    <a:lumMod val="65000"/>
                    <a:lumOff val="35000"/>
                  </a:schemeClr>
                </a:solidFill>
              </a:rPr>
              <a:t>Uma questão importante, que surge quando examinamos qualquer sociedade, é como ela supre as necessidades materiais de seus membros, ou seja, como ela organiza a produção e a distribuição dos bens e serviços produzidos. </a:t>
            </a:r>
          </a:p>
          <a:p>
            <a:pPr algn="just"/>
            <a:endParaRPr lang="pt-BR" sz="1400" dirty="0">
              <a:solidFill>
                <a:schemeClr val="tx1">
                  <a:lumMod val="65000"/>
                  <a:lumOff val="35000"/>
                </a:schemeClr>
              </a:solidFill>
            </a:endParaRPr>
          </a:p>
          <a:p>
            <a:pPr algn="just"/>
            <a:r>
              <a:rPr lang="pt-BR" sz="1400" dirty="0" smtClean="0">
                <a:solidFill>
                  <a:schemeClr val="tx1">
                    <a:lumMod val="65000"/>
                    <a:lumOff val="35000"/>
                  </a:schemeClr>
                </a:solidFill>
              </a:rPr>
              <a:t>Apenas na sociedade do tipo capitalista, que se desenvolveu a partir do século XVIII, encontraremos uma economia construída em torno do mercado. Uma economia de mercado significa um sistema autorregulável de mercados, isto é, uma economia em que os bens, serviços e fatores de produção (terra, trabalho e capital) são distribuídos e alocados, exclusivamente, pela troca. É claro que isso não se aplica inteiramente a nenhuma sociedade, pois existem imperfeições nesse sistema que exigem intervenções externas a ele.</a:t>
            </a:r>
            <a:endParaRPr lang="pt-BR" sz="1400" b="1" dirty="0" smtClean="0"/>
          </a:p>
        </p:txBody>
      </p:sp>
      <p:sp>
        <p:nvSpPr>
          <p:cNvPr id="6" name="CaixaDeTexto 5"/>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
        <p:nvSpPr>
          <p:cNvPr id="9" name="CaixaDeTexto 8"/>
          <p:cNvSpPr txBox="1"/>
          <p:nvPr/>
        </p:nvSpPr>
        <p:spPr>
          <a:xfrm>
            <a:off x="3614106" y="373352"/>
            <a:ext cx="2439001" cy="430887"/>
          </a:xfrm>
          <a:prstGeom prst="rect">
            <a:avLst/>
          </a:prstGeom>
          <a:noFill/>
        </p:spPr>
        <p:txBody>
          <a:bodyPr wrap="none" rtlCol="0">
            <a:spAutoFit/>
          </a:bodyPr>
          <a:lstStyle/>
          <a:p>
            <a:pPr>
              <a:defRPr/>
            </a:pPr>
            <a:r>
              <a:rPr lang="pt-BR" sz="2200" b="1" dirty="0" smtClean="0">
                <a:solidFill>
                  <a:schemeClr val="bg1"/>
                </a:solidFill>
              </a:rPr>
              <a:t>Sociedade e Estado</a:t>
            </a:r>
            <a:endParaRPr lang="pt-BR" sz="2200" b="1" dirty="0">
              <a:solidFill>
                <a:schemeClr val="bg1"/>
              </a:solidFill>
              <a:latin typeface="+mj-lt"/>
            </a:endParaRPr>
          </a:p>
        </p:txBody>
      </p:sp>
      <p:sp>
        <p:nvSpPr>
          <p:cNvPr id="11" name="Retângulo 10"/>
          <p:cNvSpPr/>
          <p:nvPr/>
        </p:nvSpPr>
        <p:spPr>
          <a:xfrm>
            <a:off x="154148" y="3501649"/>
            <a:ext cx="8776492" cy="1169551"/>
          </a:xfrm>
          <a:prstGeom prst="rect">
            <a:avLst/>
          </a:prstGeom>
        </p:spPr>
        <p:txBody>
          <a:bodyPr wrap="square">
            <a:spAutoFit/>
          </a:bodyPr>
          <a:lstStyle/>
          <a:p>
            <a:pPr algn="just"/>
            <a:r>
              <a:rPr lang="pt-BR" sz="1400" dirty="0" smtClean="0">
                <a:solidFill>
                  <a:schemeClr val="tx1">
                    <a:lumMod val="65000"/>
                    <a:lumOff val="35000"/>
                  </a:schemeClr>
                </a:solidFill>
              </a:rPr>
              <a:t>Pode-se definir o Estado como a nação politicamente organizada, constituindo-se em um organismo político-administrativo cuja existência se justifica a partir de três elementos essenciais: o povo, o território e o poder político. </a:t>
            </a:r>
          </a:p>
          <a:p>
            <a:pPr algn="just"/>
            <a:endParaRPr lang="pt-BR" sz="1400" dirty="0">
              <a:solidFill>
                <a:schemeClr val="tx1">
                  <a:lumMod val="65000"/>
                  <a:lumOff val="35000"/>
                </a:schemeClr>
              </a:solidFill>
            </a:endParaRPr>
          </a:p>
          <a:p>
            <a:pPr algn="just"/>
            <a:r>
              <a:rPr lang="pt-BR" sz="1400" dirty="0" smtClean="0">
                <a:solidFill>
                  <a:schemeClr val="tx1">
                    <a:lumMod val="65000"/>
                    <a:lumOff val="35000"/>
                  </a:schemeClr>
                </a:solidFill>
              </a:rPr>
              <a:t>Ao examinar as concepções pode-se notar que a relação entre Estado e Sociedade consiste na questão central de uma discussão bastante atual: qual o papel e o grau de intervenção do Estado na sociedade civil?</a:t>
            </a:r>
            <a:endParaRPr lang="pt-BR" sz="1400" b="1" dirty="0" smtClean="0">
              <a:solidFill>
                <a:schemeClr val="tx1">
                  <a:lumMod val="65000"/>
                  <a:lumOff val="35000"/>
                </a:schemeClr>
              </a:solidFill>
            </a:endParaRPr>
          </a:p>
        </p:txBody>
      </p:sp>
      <p:sp>
        <p:nvSpPr>
          <p:cNvPr id="12" name="CaixaDeTexto 11"/>
          <p:cNvSpPr txBox="1"/>
          <p:nvPr/>
        </p:nvSpPr>
        <p:spPr>
          <a:xfrm>
            <a:off x="398466" y="815312"/>
            <a:ext cx="3055620" cy="430887"/>
          </a:xfrm>
          <a:prstGeom prst="rect">
            <a:avLst/>
          </a:prstGeom>
          <a:noFill/>
        </p:spPr>
        <p:txBody>
          <a:bodyPr wrap="square" rtlCol="0">
            <a:spAutoFit/>
          </a:bodyPr>
          <a:lstStyle/>
          <a:p>
            <a:pPr>
              <a:defRPr/>
            </a:pPr>
            <a:r>
              <a:rPr lang="pt-BR" sz="2200" b="1" dirty="0" smtClean="0">
                <a:solidFill>
                  <a:schemeClr val="tx2"/>
                </a:solidFill>
              </a:rPr>
              <a:t>Sociedade e Mercado</a:t>
            </a:r>
            <a:endParaRPr lang="pt-BR" sz="1600" b="1" dirty="0">
              <a:solidFill>
                <a:schemeClr val="tx2"/>
              </a:solidFill>
              <a:latin typeface="+mj-lt"/>
            </a:endParaRPr>
          </a:p>
        </p:txBody>
      </p:sp>
      <p:sp>
        <p:nvSpPr>
          <p:cNvPr id="13" name="CaixaDeTexto 12"/>
          <p:cNvSpPr txBox="1"/>
          <p:nvPr/>
        </p:nvSpPr>
        <p:spPr>
          <a:xfrm>
            <a:off x="398466" y="3040282"/>
            <a:ext cx="2439001" cy="430887"/>
          </a:xfrm>
          <a:prstGeom prst="rect">
            <a:avLst/>
          </a:prstGeom>
          <a:noFill/>
        </p:spPr>
        <p:txBody>
          <a:bodyPr wrap="none" rtlCol="0">
            <a:spAutoFit/>
          </a:bodyPr>
          <a:lstStyle/>
          <a:p>
            <a:pPr>
              <a:defRPr/>
            </a:pPr>
            <a:r>
              <a:rPr lang="pt-BR" sz="2200" b="1" dirty="0" smtClean="0">
                <a:solidFill>
                  <a:schemeClr val="tx2"/>
                </a:solidFill>
              </a:rPr>
              <a:t>Sociedade e Estado</a:t>
            </a:r>
            <a:endParaRPr lang="pt-BR" sz="2200" b="1" dirty="0">
              <a:solidFill>
                <a:schemeClr val="tx2"/>
              </a:solidFill>
              <a:latin typeface="+mj-lt"/>
            </a:endParaRPr>
          </a:p>
        </p:txBody>
      </p:sp>
    </p:spTree>
    <p:extLst>
      <p:ext uri="{BB962C8B-B14F-4D97-AF65-F5344CB8AC3E}">
        <p14:creationId xmlns:p14="http://schemas.microsoft.com/office/powerpoint/2010/main" val="2846000879"/>
      </p:ext>
    </p:extLst>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p:cNvSpPr/>
          <p:nvPr/>
        </p:nvSpPr>
        <p:spPr>
          <a:xfrm>
            <a:off x="878525" y="834309"/>
            <a:ext cx="8167929" cy="738664"/>
          </a:xfrm>
          <a:prstGeom prst="rect">
            <a:avLst/>
          </a:prstGeom>
        </p:spPr>
        <p:txBody>
          <a:bodyPr wrap="square">
            <a:spAutoFit/>
          </a:bodyPr>
          <a:lstStyle/>
          <a:p>
            <a:r>
              <a:rPr lang="pt-BR" sz="1400" b="1" dirty="0" smtClean="0">
                <a:solidFill>
                  <a:schemeClr val="tx1">
                    <a:lumMod val="75000"/>
                    <a:lumOff val="25000"/>
                  </a:schemeClr>
                </a:solidFill>
              </a:rPr>
              <a:t>Limitação da Taxa de Juros</a:t>
            </a:r>
            <a:endParaRPr lang="pt-BR" sz="1400" b="1" dirty="0">
              <a:solidFill>
                <a:schemeClr val="tx1">
                  <a:lumMod val="75000"/>
                  <a:lumOff val="25000"/>
                </a:schemeClr>
              </a:solidFill>
            </a:endParaRPr>
          </a:p>
          <a:p>
            <a:pPr algn="just"/>
            <a:r>
              <a:rPr lang="pt-BR" sz="1400" dirty="0" smtClean="0">
                <a:solidFill>
                  <a:schemeClr val="tx1">
                    <a:lumMod val="75000"/>
                    <a:lumOff val="25000"/>
                  </a:schemeClr>
                </a:solidFill>
              </a:rPr>
              <a:t>No </a:t>
            </a:r>
            <a:r>
              <a:rPr lang="pt-BR" sz="1400" dirty="0">
                <a:solidFill>
                  <a:schemeClr val="tx1">
                    <a:lumMod val="75000"/>
                    <a:lumOff val="25000"/>
                  </a:schemeClr>
                </a:solidFill>
              </a:rPr>
              <a:t>caso do direito tributário, tal limite está claro em face do teor do art. 161 do Código Tributário Nacional, que assim dispõe</a:t>
            </a:r>
            <a:r>
              <a:rPr lang="pt-BR" sz="1400" dirty="0" smtClean="0">
                <a:solidFill>
                  <a:schemeClr val="tx1">
                    <a:lumMod val="75000"/>
                    <a:lumOff val="25000"/>
                  </a:schemeClr>
                </a:solidFill>
              </a:rPr>
              <a:t>:</a:t>
            </a:r>
            <a:endParaRPr lang="pt-BR" sz="1400" dirty="0">
              <a:solidFill>
                <a:schemeClr val="tx1">
                  <a:lumMod val="75000"/>
                  <a:lumOff val="25000"/>
                </a:schemeClr>
              </a:solidFill>
            </a:endParaRPr>
          </a:p>
        </p:txBody>
      </p:sp>
      <p:grpSp>
        <p:nvGrpSpPr>
          <p:cNvPr id="2" name="Grupo 11"/>
          <p:cNvGrpSpPr/>
          <p:nvPr/>
        </p:nvGrpSpPr>
        <p:grpSpPr>
          <a:xfrm>
            <a:off x="206303" y="1591659"/>
            <a:ext cx="8708450" cy="1158215"/>
            <a:chOff x="-107375" y="2181845"/>
            <a:chExt cx="6375547" cy="1158215"/>
          </a:xfrm>
        </p:grpSpPr>
        <p:sp>
          <p:nvSpPr>
            <p:cNvPr id="13" name="Retângulo 12"/>
            <p:cNvSpPr/>
            <p:nvPr/>
          </p:nvSpPr>
          <p:spPr>
            <a:xfrm>
              <a:off x="-107375" y="2282290"/>
              <a:ext cx="6268172" cy="1057770"/>
            </a:xfrm>
            <a:custGeom>
              <a:avLst/>
              <a:gdLst>
                <a:gd name="connsiteX0" fmla="*/ 0 w 3953247"/>
                <a:gd name="connsiteY0" fmla="*/ 0 h 926882"/>
                <a:gd name="connsiteX1" fmla="*/ 3953247 w 3953247"/>
                <a:gd name="connsiteY1" fmla="*/ 0 h 926882"/>
                <a:gd name="connsiteX2" fmla="*/ 3953247 w 3953247"/>
                <a:gd name="connsiteY2" fmla="*/ 926882 h 926882"/>
                <a:gd name="connsiteX3" fmla="*/ 0 w 3953247"/>
                <a:gd name="connsiteY3" fmla="*/ 926882 h 926882"/>
                <a:gd name="connsiteX4" fmla="*/ 0 w 3953247"/>
                <a:gd name="connsiteY4" fmla="*/ 0 h 926882"/>
                <a:gd name="connsiteX0" fmla="*/ 0 w 3953247"/>
                <a:gd name="connsiteY0" fmla="*/ 0 h 926882"/>
                <a:gd name="connsiteX1" fmla="*/ 3953247 w 3953247"/>
                <a:gd name="connsiteY1" fmla="*/ 0 h 926882"/>
                <a:gd name="connsiteX2" fmla="*/ 3953247 w 3953247"/>
                <a:gd name="connsiteY2" fmla="*/ 926882 h 926882"/>
                <a:gd name="connsiteX3" fmla="*/ 197427 w 3953247"/>
                <a:gd name="connsiteY3" fmla="*/ 916491 h 926882"/>
                <a:gd name="connsiteX4" fmla="*/ 0 w 3953247"/>
                <a:gd name="connsiteY4" fmla="*/ 0 h 926882"/>
                <a:gd name="connsiteX0" fmla="*/ 0 w 3953247"/>
                <a:gd name="connsiteY0" fmla="*/ 0 h 926882"/>
                <a:gd name="connsiteX1" fmla="*/ 3953247 w 3953247"/>
                <a:gd name="connsiteY1" fmla="*/ 0 h 926882"/>
                <a:gd name="connsiteX2" fmla="*/ 3735038 w 3953247"/>
                <a:gd name="connsiteY2" fmla="*/ 926882 h 926882"/>
                <a:gd name="connsiteX3" fmla="*/ 197427 w 3953247"/>
                <a:gd name="connsiteY3" fmla="*/ 916491 h 926882"/>
                <a:gd name="connsiteX4" fmla="*/ 0 w 3953247"/>
                <a:gd name="connsiteY4" fmla="*/ 0 h 926882"/>
                <a:gd name="connsiteX0" fmla="*/ 0 w 3735038"/>
                <a:gd name="connsiteY0" fmla="*/ 0 h 926882"/>
                <a:gd name="connsiteX1" fmla="*/ 3726932 w 3735038"/>
                <a:gd name="connsiteY1" fmla="*/ 0 h 926882"/>
                <a:gd name="connsiteX2" fmla="*/ 3735038 w 3735038"/>
                <a:gd name="connsiteY2" fmla="*/ 926882 h 926882"/>
                <a:gd name="connsiteX3" fmla="*/ 197427 w 3735038"/>
                <a:gd name="connsiteY3" fmla="*/ 916491 h 926882"/>
                <a:gd name="connsiteX4" fmla="*/ 0 w 3735038"/>
                <a:gd name="connsiteY4" fmla="*/ 0 h 926882"/>
                <a:gd name="connsiteX0" fmla="*/ 0 w 3936207"/>
                <a:gd name="connsiteY0" fmla="*/ 0 h 916491"/>
                <a:gd name="connsiteX1" fmla="*/ 3726932 w 3936207"/>
                <a:gd name="connsiteY1" fmla="*/ 0 h 916491"/>
                <a:gd name="connsiteX2" fmla="*/ 3936207 w 3936207"/>
                <a:gd name="connsiteY2" fmla="*/ 901736 h 916491"/>
                <a:gd name="connsiteX3" fmla="*/ 197427 w 3936207"/>
                <a:gd name="connsiteY3" fmla="*/ 916491 h 916491"/>
                <a:gd name="connsiteX4" fmla="*/ 0 w 3936207"/>
                <a:gd name="connsiteY4" fmla="*/ 0 h 916491"/>
                <a:gd name="connsiteX0" fmla="*/ 0 w 3936207"/>
                <a:gd name="connsiteY0" fmla="*/ 0 h 916491"/>
                <a:gd name="connsiteX1" fmla="*/ 3726932 w 3936207"/>
                <a:gd name="connsiteY1" fmla="*/ 0 h 916491"/>
                <a:gd name="connsiteX2" fmla="*/ 3936207 w 3936207"/>
                <a:gd name="connsiteY2" fmla="*/ 914309 h 916491"/>
                <a:gd name="connsiteX3" fmla="*/ 197427 w 3936207"/>
                <a:gd name="connsiteY3" fmla="*/ 916491 h 916491"/>
                <a:gd name="connsiteX4" fmla="*/ 0 w 3936207"/>
                <a:gd name="connsiteY4" fmla="*/ 0 h 916491"/>
                <a:gd name="connsiteX0" fmla="*/ 0 w 3936207"/>
                <a:gd name="connsiteY0" fmla="*/ 0 h 916491"/>
                <a:gd name="connsiteX1" fmla="*/ 3484045 w 3936207"/>
                <a:gd name="connsiteY1" fmla="*/ 0 h 916491"/>
                <a:gd name="connsiteX2" fmla="*/ 3936207 w 3936207"/>
                <a:gd name="connsiteY2" fmla="*/ 914309 h 916491"/>
                <a:gd name="connsiteX3" fmla="*/ 197427 w 3936207"/>
                <a:gd name="connsiteY3" fmla="*/ 916491 h 916491"/>
                <a:gd name="connsiteX4" fmla="*/ 0 w 3936207"/>
                <a:gd name="connsiteY4" fmla="*/ 0 h 916491"/>
                <a:gd name="connsiteX0" fmla="*/ 87965 w 3738780"/>
                <a:gd name="connsiteY0" fmla="*/ 0 h 916491"/>
                <a:gd name="connsiteX1" fmla="*/ 3286618 w 3738780"/>
                <a:gd name="connsiteY1" fmla="*/ 0 h 916491"/>
                <a:gd name="connsiteX2" fmla="*/ 3738780 w 3738780"/>
                <a:gd name="connsiteY2" fmla="*/ 914309 h 916491"/>
                <a:gd name="connsiteX3" fmla="*/ 0 w 3738780"/>
                <a:gd name="connsiteY3" fmla="*/ 916491 h 916491"/>
                <a:gd name="connsiteX4" fmla="*/ 87965 w 3738780"/>
                <a:gd name="connsiteY4" fmla="*/ 0 h 916491"/>
                <a:gd name="connsiteX0" fmla="*/ 87965 w 3738780"/>
                <a:gd name="connsiteY0" fmla="*/ 0 h 916491"/>
                <a:gd name="connsiteX1" fmla="*/ 3286618 w 3738780"/>
                <a:gd name="connsiteY1" fmla="*/ 0 h 916491"/>
                <a:gd name="connsiteX2" fmla="*/ 3738780 w 3738780"/>
                <a:gd name="connsiteY2" fmla="*/ 914309 h 916491"/>
                <a:gd name="connsiteX3" fmla="*/ 0 w 3738780"/>
                <a:gd name="connsiteY3" fmla="*/ 916491 h 916491"/>
                <a:gd name="connsiteX4" fmla="*/ 87965 w 3738780"/>
                <a:gd name="connsiteY4" fmla="*/ 0 h 916491"/>
                <a:gd name="connsiteX0" fmla="*/ 15099 w 3665914"/>
                <a:gd name="connsiteY0" fmla="*/ 0 h 921499"/>
                <a:gd name="connsiteX1" fmla="*/ 3213752 w 3665914"/>
                <a:gd name="connsiteY1" fmla="*/ 0 h 921499"/>
                <a:gd name="connsiteX2" fmla="*/ 3665914 w 3665914"/>
                <a:gd name="connsiteY2" fmla="*/ 914309 h 921499"/>
                <a:gd name="connsiteX3" fmla="*/ 0 w 3665914"/>
                <a:gd name="connsiteY3" fmla="*/ 921499 h 921499"/>
                <a:gd name="connsiteX4" fmla="*/ 15099 w 3665914"/>
                <a:gd name="connsiteY4" fmla="*/ 0 h 921499"/>
                <a:gd name="connsiteX0" fmla="*/ 2955 w 3653770"/>
                <a:gd name="connsiteY0" fmla="*/ 0 h 921499"/>
                <a:gd name="connsiteX1" fmla="*/ 3201608 w 3653770"/>
                <a:gd name="connsiteY1" fmla="*/ 0 h 921499"/>
                <a:gd name="connsiteX2" fmla="*/ 3653770 w 3653770"/>
                <a:gd name="connsiteY2" fmla="*/ 914309 h 921499"/>
                <a:gd name="connsiteX3" fmla="*/ 0 w 3653770"/>
                <a:gd name="connsiteY3" fmla="*/ 921499 h 921499"/>
                <a:gd name="connsiteX4" fmla="*/ 2955 w 3653770"/>
                <a:gd name="connsiteY4" fmla="*/ 0 h 921499"/>
                <a:gd name="connsiteX0" fmla="*/ 2955 w 3659842"/>
                <a:gd name="connsiteY0" fmla="*/ 0 h 924325"/>
                <a:gd name="connsiteX1" fmla="*/ 3201608 w 3659842"/>
                <a:gd name="connsiteY1" fmla="*/ 0 h 924325"/>
                <a:gd name="connsiteX2" fmla="*/ 3659842 w 3659842"/>
                <a:gd name="connsiteY2" fmla="*/ 924325 h 924325"/>
                <a:gd name="connsiteX3" fmla="*/ 0 w 3659842"/>
                <a:gd name="connsiteY3" fmla="*/ 921499 h 924325"/>
                <a:gd name="connsiteX4" fmla="*/ 2955 w 3659842"/>
                <a:gd name="connsiteY4" fmla="*/ 0 h 924325"/>
                <a:gd name="connsiteX0" fmla="*/ 0 w 3662959"/>
                <a:gd name="connsiteY0" fmla="*/ 4553 h 924325"/>
                <a:gd name="connsiteX1" fmla="*/ 3204725 w 3662959"/>
                <a:gd name="connsiteY1" fmla="*/ 0 h 924325"/>
                <a:gd name="connsiteX2" fmla="*/ 3662959 w 3662959"/>
                <a:gd name="connsiteY2" fmla="*/ 924325 h 924325"/>
                <a:gd name="connsiteX3" fmla="*/ 3117 w 3662959"/>
                <a:gd name="connsiteY3" fmla="*/ 921499 h 924325"/>
                <a:gd name="connsiteX4" fmla="*/ 0 w 3662959"/>
                <a:gd name="connsiteY4" fmla="*/ 4553 h 924325"/>
                <a:gd name="connsiteX0" fmla="*/ 0 w 3662959"/>
                <a:gd name="connsiteY0" fmla="*/ 0 h 924325"/>
                <a:gd name="connsiteX1" fmla="*/ 3204725 w 3662959"/>
                <a:gd name="connsiteY1" fmla="*/ 0 h 924325"/>
                <a:gd name="connsiteX2" fmla="*/ 3662959 w 3662959"/>
                <a:gd name="connsiteY2" fmla="*/ 924325 h 924325"/>
                <a:gd name="connsiteX3" fmla="*/ 3117 w 3662959"/>
                <a:gd name="connsiteY3" fmla="*/ 921499 h 924325"/>
                <a:gd name="connsiteX4" fmla="*/ 0 w 3662959"/>
                <a:gd name="connsiteY4" fmla="*/ 0 h 924325"/>
                <a:gd name="connsiteX0" fmla="*/ 0 w 3662959"/>
                <a:gd name="connsiteY0" fmla="*/ 0 h 924325"/>
                <a:gd name="connsiteX1" fmla="*/ 3119715 w 3662959"/>
                <a:gd name="connsiteY1" fmla="*/ 0 h 924325"/>
                <a:gd name="connsiteX2" fmla="*/ 3662959 w 3662959"/>
                <a:gd name="connsiteY2" fmla="*/ 924325 h 924325"/>
                <a:gd name="connsiteX3" fmla="*/ 3117 w 3662959"/>
                <a:gd name="connsiteY3" fmla="*/ 921499 h 924325"/>
                <a:gd name="connsiteX4" fmla="*/ 0 w 3662959"/>
                <a:gd name="connsiteY4" fmla="*/ 0 h 92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959" h="924325">
                  <a:moveTo>
                    <a:pt x="0" y="0"/>
                  </a:moveTo>
                  <a:lnTo>
                    <a:pt x="3119715" y="0"/>
                  </a:lnTo>
                  <a:lnTo>
                    <a:pt x="3662959" y="924325"/>
                  </a:lnTo>
                  <a:lnTo>
                    <a:pt x="3117" y="921499"/>
                  </a:lnTo>
                  <a:lnTo>
                    <a:pt x="0" y="0"/>
                  </a:lnTo>
                  <a:close/>
                </a:path>
              </a:pathLst>
            </a:custGeom>
            <a:solidFill>
              <a:srgbClr val="E1E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ct val="20000"/>
                </a:spcBef>
                <a:defRPr/>
              </a:pPr>
              <a:endParaRPr lang="pt-BR" sz="1400" b="1" kern="0" dirty="0" smtClean="0">
                <a:solidFill>
                  <a:schemeClr val="bg1"/>
                </a:solidFill>
                <a:ea typeface="ＭＳ Ｐゴシック" charset="0"/>
              </a:endParaRPr>
            </a:p>
          </p:txBody>
        </p:sp>
        <p:sp>
          <p:nvSpPr>
            <p:cNvPr id="14" name="Retângulo 12"/>
            <p:cNvSpPr/>
            <p:nvPr/>
          </p:nvSpPr>
          <p:spPr>
            <a:xfrm>
              <a:off x="0" y="2181845"/>
              <a:ext cx="6268172" cy="1038075"/>
            </a:xfrm>
            <a:custGeom>
              <a:avLst/>
              <a:gdLst>
                <a:gd name="connsiteX0" fmla="*/ 0 w 3953247"/>
                <a:gd name="connsiteY0" fmla="*/ 0 h 926882"/>
                <a:gd name="connsiteX1" fmla="*/ 3953247 w 3953247"/>
                <a:gd name="connsiteY1" fmla="*/ 0 h 926882"/>
                <a:gd name="connsiteX2" fmla="*/ 3953247 w 3953247"/>
                <a:gd name="connsiteY2" fmla="*/ 926882 h 926882"/>
                <a:gd name="connsiteX3" fmla="*/ 0 w 3953247"/>
                <a:gd name="connsiteY3" fmla="*/ 926882 h 926882"/>
                <a:gd name="connsiteX4" fmla="*/ 0 w 3953247"/>
                <a:gd name="connsiteY4" fmla="*/ 0 h 926882"/>
                <a:gd name="connsiteX0" fmla="*/ 0 w 3953247"/>
                <a:gd name="connsiteY0" fmla="*/ 0 h 926882"/>
                <a:gd name="connsiteX1" fmla="*/ 3953247 w 3953247"/>
                <a:gd name="connsiteY1" fmla="*/ 0 h 926882"/>
                <a:gd name="connsiteX2" fmla="*/ 3953247 w 3953247"/>
                <a:gd name="connsiteY2" fmla="*/ 926882 h 926882"/>
                <a:gd name="connsiteX3" fmla="*/ 197427 w 3953247"/>
                <a:gd name="connsiteY3" fmla="*/ 916491 h 926882"/>
                <a:gd name="connsiteX4" fmla="*/ 0 w 3953247"/>
                <a:gd name="connsiteY4" fmla="*/ 0 h 926882"/>
                <a:gd name="connsiteX0" fmla="*/ 0 w 3953247"/>
                <a:gd name="connsiteY0" fmla="*/ 0 h 926882"/>
                <a:gd name="connsiteX1" fmla="*/ 3953247 w 3953247"/>
                <a:gd name="connsiteY1" fmla="*/ 0 h 926882"/>
                <a:gd name="connsiteX2" fmla="*/ 3735038 w 3953247"/>
                <a:gd name="connsiteY2" fmla="*/ 926882 h 926882"/>
                <a:gd name="connsiteX3" fmla="*/ 197427 w 3953247"/>
                <a:gd name="connsiteY3" fmla="*/ 916491 h 926882"/>
                <a:gd name="connsiteX4" fmla="*/ 0 w 3953247"/>
                <a:gd name="connsiteY4" fmla="*/ 0 h 926882"/>
                <a:gd name="connsiteX0" fmla="*/ 0 w 3735038"/>
                <a:gd name="connsiteY0" fmla="*/ 0 h 926882"/>
                <a:gd name="connsiteX1" fmla="*/ 3726932 w 3735038"/>
                <a:gd name="connsiteY1" fmla="*/ 0 h 926882"/>
                <a:gd name="connsiteX2" fmla="*/ 3735038 w 3735038"/>
                <a:gd name="connsiteY2" fmla="*/ 926882 h 926882"/>
                <a:gd name="connsiteX3" fmla="*/ 197427 w 3735038"/>
                <a:gd name="connsiteY3" fmla="*/ 916491 h 926882"/>
                <a:gd name="connsiteX4" fmla="*/ 0 w 3735038"/>
                <a:gd name="connsiteY4" fmla="*/ 0 h 926882"/>
                <a:gd name="connsiteX0" fmla="*/ 0 w 3936207"/>
                <a:gd name="connsiteY0" fmla="*/ 0 h 916491"/>
                <a:gd name="connsiteX1" fmla="*/ 3726932 w 3936207"/>
                <a:gd name="connsiteY1" fmla="*/ 0 h 916491"/>
                <a:gd name="connsiteX2" fmla="*/ 3936207 w 3936207"/>
                <a:gd name="connsiteY2" fmla="*/ 901736 h 916491"/>
                <a:gd name="connsiteX3" fmla="*/ 197427 w 3936207"/>
                <a:gd name="connsiteY3" fmla="*/ 916491 h 916491"/>
                <a:gd name="connsiteX4" fmla="*/ 0 w 3936207"/>
                <a:gd name="connsiteY4" fmla="*/ 0 h 916491"/>
                <a:gd name="connsiteX0" fmla="*/ 0 w 3936207"/>
                <a:gd name="connsiteY0" fmla="*/ 0 h 916491"/>
                <a:gd name="connsiteX1" fmla="*/ 3726932 w 3936207"/>
                <a:gd name="connsiteY1" fmla="*/ 0 h 916491"/>
                <a:gd name="connsiteX2" fmla="*/ 3936207 w 3936207"/>
                <a:gd name="connsiteY2" fmla="*/ 914309 h 916491"/>
                <a:gd name="connsiteX3" fmla="*/ 197427 w 3936207"/>
                <a:gd name="connsiteY3" fmla="*/ 916491 h 916491"/>
                <a:gd name="connsiteX4" fmla="*/ 0 w 3936207"/>
                <a:gd name="connsiteY4" fmla="*/ 0 h 916491"/>
                <a:gd name="connsiteX0" fmla="*/ 0 w 3936207"/>
                <a:gd name="connsiteY0" fmla="*/ 0 h 916491"/>
                <a:gd name="connsiteX1" fmla="*/ 3484045 w 3936207"/>
                <a:gd name="connsiteY1" fmla="*/ 0 h 916491"/>
                <a:gd name="connsiteX2" fmla="*/ 3936207 w 3936207"/>
                <a:gd name="connsiteY2" fmla="*/ 914309 h 916491"/>
                <a:gd name="connsiteX3" fmla="*/ 197427 w 3936207"/>
                <a:gd name="connsiteY3" fmla="*/ 916491 h 916491"/>
                <a:gd name="connsiteX4" fmla="*/ 0 w 3936207"/>
                <a:gd name="connsiteY4" fmla="*/ 0 h 916491"/>
                <a:gd name="connsiteX0" fmla="*/ 87965 w 3738780"/>
                <a:gd name="connsiteY0" fmla="*/ 0 h 916491"/>
                <a:gd name="connsiteX1" fmla="*/ 3286618 w 3738780"/>
                <a:gd name="connsiteY1" fmla="*/ 0 h 916491"/>
                <a:gd name="connsiteX2" fmla="*/ 3738780 w 3738780"/>
                <a:gd name="connsiteY2" fmla="*/ 914309 h 916491"/>
                <a:gd name="connsiteX3" fmla="*/ 0 w 3738780"/>
                <a:gd name="connsiteY3" fmla="*/ 916491 h 916491"/>
                <a:gd name="connsiteX4" fmla="*/ 87965 w 3738780"/>
                <a:gd name="connsiteY4" fmla="*/ 0 h 916491"/>
                <a:gd name="connsiteX0" fmla="*/ 87965 w 3738780"/>
                <a:gd name="connsiteY0" fmla="*/ 0 h 916491"/>
                <a:gd name="connsiteX1" fmla="*/ 3286618 w 3738780"/>
                <a:gd name="connsiteY1" fmla="*/ 0 h 916491"/>
                <a:gd name="connsiteX2" fmla="*/ 3738780 w 3738780"/>
                <a:gd name="connsiteY2" fmla="*/ 914309 h 916491"/>
                <a:gd name="connsiteX3" fmla="*/ 0 w 3738780"/>
                <a:gd name="connsiteY3" fmla="*/ 916491 h 916491"/>
                <a:gd name="connsiteX4" fmla="*/ 87965 w 3738780"/>
                <a:gd name="connsiteY4" fmla="*/ 0 h 916491"/>
                <a:gd name="connsiteX0" fmla="*/ 15099 w 3665914"/>
                <a:gd name="connsiteY0" fmla="*/ 0 h 921499"/>
                <a:gd name="connsiteX1" fmla="*/ 3213752 w 3665914"/>
                <a:gd name="connsiteY1" fmla="*/ 0 h 921499"/>
                <a:gd name="connsiteX2" fmla="*/ 3665914 w 3665914"/>
                <a:gd name="connsiteY2" fmla="*/ 914309 h 921499"/>
                <a:gd name="connsiteX3" fmla="*/ 0 w 3665914"/>
                <a:gd name="connsiteY3" fmla="*/ 921499 h 921499"/>
                <a:gd name="connsiteX4" fmla="*/ 15099 w 3665914"/>
                <a:gd name="connsiteY4" fmla="*/ 0 h 921499"/>
                <a:gd name="connsiteX0" fmla="*/ 2955 w 3653770"/>
                <a:gd name="connsiteY0" fmla="*/ 0 h 921499"/>
                <a:gd name="connsiteX1" fmla="*/ 3201608 w 3653770"/>
                <a:gd name="connsiteY1" fmla="*/ 0 h 921499"/>
                <a:gd name="connsiteX2" fmla="*/ 3653770 w 3653770"/>
                <a:gd name="connsiteY2" fmla="*/ 914309 h 921499"/>
                <a:gd name="connsiteX3" fmla="*/ 0 w 3653770"/>
                <a:gd name="connsiteY3" fmla="*/ 921499 h 921499"/>
                <a:gd name="connsiteX4" fmla="*/ 2955 w 3653770"/>
                <a:gd name="connsiteY4" fmla="*/ 0 h 921499"/>
                <a:gd name="connsiteX0" fmla="*/ 2955 w 3659842"/>
                <a:gd name="connsiteY0" fmla="*/ 0 h 924325"/>
                <a:gd name="connsiteX1" fmla="*/ 3201608 w 3659842"/>
                <a:gd name="connsiteY1" fmla="*/ 0 h 924325"/>
                <a:gd name="connsiteX2" fmla="*/ 3659842 w 3659842"/>
                <a:gd name="connsiteY2" fmla="*/ 924325 h 924325"/>
                <a:gd name="connsiteX3" fmla="*/ 0 w 3659842"/>
                <a:gd name="connsiteY3" fmla="*/ 921499 h 924325"/>
                <a:gd name="connsiteX4" fmla="*/ 2955 w 3659842"/>
                <a:gd name="connsiteY4" fmla="*/ 0 h 924325"/>
                <a:gd name="connsiteX0" fmla="*/ 0 w 3662959"/>
                <a:gd name="connsiteY0" fmla="*/ 4553 h 924325"/>
                <a:gd name="connsiteX1" fmla="*/ 3204725 w 3662959"/>
                <a:gd name="connsiteY1" fmla="*/ 0 h 924325"/>
                <a:gd name="connsiteX2" fmla="*/ 3662959 w 3662959"/>
                <a:gd name="connsiteY2" fmla="*/ 924325 h 924325"/>
                <a:gd name="connsiteX3" fmla="*/ 3117 w 3662959"/>
                <a:gd name="connsiteY3" fmla="*/ 921499 h 924325"/>
                <a:gd name="connsiteX4" fmla="*/ 0 w 3662959"/>
                <a:gd name="connsiteY4" fmla="*/ 4553 h 924325"/>
                <a:gd name="connsiteX0" fmla="*/ 0 w 3662959"/>
                <a:gd name="connsiteY0" fmla="*/ 0 h 924325"/>
                <a:gd name="connsiteX1" fmla="*/ 3204725 w 3662959"/>
                <a:gd name="connsiteY1" fmla="*/ 0 h 924325"/>
                <a:gd name="connsiteX2" fmla="*/ 3662959 w 3662959"/>
                <a:gd name="connsiteY2" fmla="*/ 924325 h 924325"/>
                <a:gd name="connsiteX3" fmla="*/ 3117 w 3662959"/>
                <a:gd name="connsiteY3" fmla="*/ 921499 h 924325"/>
                <a:gd name="connsiteX4" fmla="*/ 0 w 3662959"/>
                <a:gd name="connsiteY4" fmla="*/ 0 h 924325"/>
                <a:gd name="connsiteX0" fmla="*/ 0 w 3662959"/>
                <a:gd name="connsiteY0" fmla="*/ 0 h 924325"/>
                <a:gd name="connsiteX1" fmla="*/ 3119715 w 3662959"/>
                <a:gd name="connsiteY1" fmla="*/ 0 h 924325"/>
                <a:gd name="connsiteX2" fmla="*/ 3662959 w 3662959"/>
                <a:gd name="connsiteY2" fmla="*/ 924325 h 924325"/>
                <a:gd name="connsiteX3" fmla="*/ 3117 w 3662959"/>
                <a:gd name="connsiteY3" fmla="*/ 921499 h 924325"/>
                <a:gd name="connsiteX4" fmla="*/ 0 w 3662959"/>
                <a:gd name="connsiteY4" fmla="*/ 0 h 92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959" h="924325">
                  <a:moveTo>
                    <a:pt x="0" y="0"/>
                  </a:moveTo>
                  <a:lnTo>
                    <a:pt x="3119715" y="0"/>
                  </a:lnTo>
                  <a:lnTo>
                    <a:pt x="3662959" y="924325"/>
                  </a:lnTo>
                  <a:lnTo>
                    <a:pt x="3117" y="921499"/>
                  </a:lnTo>
                  <a:lnTo>
                    <a:pt x="0" y="0"/>
                  </a:lnTo>
                  <a:close/>
                </a:path>
              </a:pathLst>
            </a:custGeom>
            <a:solidFill>
              <a:srgbClr val="1366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ct val="20000"/>
                </a:spcBef>
                <a:defRPr/>
              </a:pPr>
              <a:endParaRPr lang="pt-BR" sz="1400" b="1" kern="0" dirty="0" smtClean="0">
                <a:solidFill>
                  <a:schemeClr val="bg1"/>
                </a:solidFill>
                <a:ea typeface="ＭＳ Ｐゴシック" charset="0"/>
              </a:endParaRPr>
            </a:p>
          </p:txBody>
        </p:sp>
        <p:sp>
          <p:nvSpPr>
            <p:cNvPr id="15" name="Espaço Reservado para Texto 1"/>
            <p:cNvSpPr txBox="1">
              <a:spLocks/>
            </p:cNvSpPr>
            <p:nvPr/>
          </p:nvSpPr>
          <p:spPr bwMode="auto">
            <a:xfrm>
              <a:off x="59208" y="2241833"/>
              <a:ext cx="5505432" cy="978087"/>
            </a:xfrm>
            <a:prstGeom prst="rect">
              <a:avLst/>
            </a:prstGeom>
            <a:noFill/>
            <a:ln>
              <a:miter lim="800000"/>
              <a:headEnd/>
              <a:tailEnd/>
            </a:ln>
          </p:spPr>
          <p:txBody>
            <a:bodyPr/>
            <a:lstStyle/>
            <a:p>
              <a:r>
                <a:rPr lang="pt-BR" sz="1400" b="1" dirty="0" smtClean="0">
                  <a:solidFill>
                    <a:schemeClr val="bg1"/>
                  </a:solidFill>
                </a:rPr>
                <a:t>Art</a:t>
              </a:r>
              <a:r>
                <a:rPr lang="pt-BR" sz="1400" b="1" dirty="0">
                  <a:solidFill>
                    <a:schemeClr val="bg1"/>
                  </a:solidFill>
                </a:rPr>
                <a:t>. 161 – </a:t>
              </a:r>
              <a:r>
                <a:rPr lang="pt-BR" sz="1400" dirty="0">
                  <a:solidFill>
                    <a:schemeClr val="bg1"/>
                  </a:solidFill>
                </a:rPr>
                <a:t>O crédito não integralmente pago no vencimento é acrescido de juros de mora, seja qual for o motivo determinante da falta, sem prejuízo da imposição das penalidades cabíveis e da aplicação de quaisquer medidas de garantia previstas nesta Lei ou em lei tributária. § 1º. Se a lei não dispuser de modo diverso, os juros de mora são calculados à taxa de 1% (um por cento) ao mês. [...]</a:t>
              </a:r>
            </a:p>
          </p:txBody>
        </p:sp>
      </p:grpSp>
      <p:sp>
        <p:nvSpPr>
          <p:cNvPr id="10" name="CaixaDeTexto 9"/>
          <p:cNvSpPr txBox="1"/>
          <p:nvPr/>
        </p:nvSpPr>
        <p:spPr>
          <a:xfrm>
            <a:off x="571501" y="380796"/>
            <a:ext cx="2238626" cy="338554"/>
          </a:xfrm>
          <a:prstGeom prst="rect">
            <a:avLst/>
          </a:prstGeom>
          <a:noFill/>
        </p:spPr>
        <p:txBody>
          <a:bodyPr wrap="none" rtlCol="0">
            <a:spAutoFit/>
          </a:bodyPr>
          <a:lstStyle/>
          <a:p>
            <a:r>
              <a:rPr lang="pt-BR" sz="1600" b="1" dirty="0">
                <a:solidFill>
                  <a:schemeClr val="bg1"/>
                </a:solidFill>
              </a:rPr>
              <a:t>Taxa de juros – Conceito</a:t>
            </a:r>
            <a:endParaRPr lang="pt-BR" sz="1600" dirty="0">
              <a:solidFill>
                <a:schemeClr val="bg1"/>
              </a:solidFill>
            </a:endParaRPr>
          </a:p>
        </p:txBody>
      </p:sp>
      <p:sp>
        <p:nvSpPr>
          <p:cNvPr id="12" name="CaixaDeTexto 11"/>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pic>
        <p:nvPicPr>
          <p:cNvPr id="16" name="Picture 2" descr="Imagem relacionada"/>
          <p:cNvPicPr>
            <a:picLocks noChangeAspect="1" noChangeArrowheads="1"/>
          </p:cNvPicPr>
          <p:nvPr/>
        </p:nvPicPr>
        <p:blipFill>
          <a:blip r:embed="rId3"/>
          <a:srcRect/>
          <a:stretch>
            <a:fillRect/>
          </a:stretch>
        </p:blipFill>
        <p:spPr bwMode="auto">
          <a:xfrm>
            <a:off x="53180" y="792764"/>
            <a:ext cx="818672" cy="826239"/>
          </a:xfrm>
          <a:prstGeom prst="rect">
            <a:avLst/>
          </a:prstGeom>
          <a:noFill/>
        </p:spPr>
      </p:pic>
      <p:sp>
        <p:nvSpPr>
          <p:cNvPr id="17" name="Retângulo 16"/>
          <p:cNvSpPr/>
          <p:nvPr/>
        </p:nvSpPr>
        <p:spPr>
          <a:xfrm>
            <a:off x="925243" y="2976847"/>
            <a:ext cx="7627299" cy="523220"/>
          </a:xfrm>
          <a:prstGeom prst="rect">
            <a:avLst/>
          </a:prstGeom>
        </p:spPr>
        <p:txBody>
          <a:bodyPr wrap="square">
            <a:spAutoFit/>
          </a:bodyPr>
          <a:lstStyle/>
          <a:p>
            <a:r>
              <a:rPr lang="pt-BR" sz="1400" b="1" dirty="0" smtClean="0">
                <a:solidFill>
                  <a:schemeClr val="tx1">
                    <a:lumMod val="75000"/>
                    <a:lumOff val="25000"/>
                  </a:schemeClr>
                </a:solidFill>
              </a:rPr>
              <a:t>Limitação da Taxa de Juros</a:t>
            </a:r>
            <a:endParaRPr lang="pt-BR" sz="1400" b="1" dirty="0">
              <a:solidFill>
                <a:schemeClr val="tx1">
                  <a:lumMod val="75000"/>
                  <a:lumOff val="25000"/>
                </a:schemeClr>
              </a:solidFill>
            </a:endParaRPr>
          </a:p>
          <a:p>
            <a:r>
              <a:rPr lang="pt-BR" sz="1400" dirty="0">
                <a:solidFill>
                  <a:schemeClr val="tx1">
                    <a:lumMod val="75000"/>
                    <a:lumOff val="25000"/>
                  </a:schemeClr>
                </a:solidFill>
              </a:rPr>
              <a:t> </a:t>
            </a:r>
            <a:r>
              <a:rPr lang="pt-BR" sz="1400" dirty="0" smtClean="0">
                <a:solidFill>
                  <a:schemeClr val="tx1">
                    <a:lumMod val="75000"/>
                    <a:lumOff val="25000"/>
                  </a:schemeClr>
                </a:solidFill>
              </a:rPr>
              <a:t>O </a:t>
            </a:r>
            <a:r>
              <a:rPr lang="pt-BR" sz="1400" dirty="0">
                <a:solidFill>
                  <a:schemeClr val="tx1">
                    <a:lumMod val="75000"/>
                    <a:lumOff val="25000"/>
                  </a:schemeClr>
                </a:solidFill>
              </a:rPr>
              <a:t>Código Civil, Lei no. 10.406/2002, convencionou o seguinte</a:t>
            </a:r>
            <a:r>
              <a:rPr lang="pt-BR" sz="1400" dirty="0" smtClean="0">
                <a:solidFill>
                  <a:schemeClr val="tx1">
                    <a:lumMod val="75000"/>
                    <a:lumOff val="25000"/>
                  </a:schemeClr>
                </a:solidFill>
              </a:rPr>
              <a:t>:</a:t>
            </a:r>
            <a:endParaRPr lang="pt-BR" sz="1400" dirty="0">
              <a:solidFill>
                <a:schemeClr val="tx1">
                  <a:lumMod val="75000"/>
                  <a:lumOff val="25000"/>
                </a:schemeClr>
              </a:solidFill>
            </a:endParaRPr>
          </a:p>
        </p:txBody>
      </p:sp>
      <p:grpSp>
        <p:nvGrpSpPr>
          <p:cNvPr id="18" name="Grupo 11"/>
          <p:cNvGrpSpPr/>
          <p:nvPr/>
        </p:nvGrpSpPr>
        <p:grpSpPr>
          <a:xfrm>
            <a:off x="253021" y="3664279"/>
            <a:ext cx="8708450" cy="1228099"/>
            <a:chOff x="-107375" y="2512551"/>
            <a:chExt cx="6375547" cy="1228099"/>
          </a:xfrm>
        </p:grpSpPr>
        <p:sp>
          <p:nvSpPr>
            <p:cNvPr id="19" name="Retângulo 12"/>
            <p:cNvSpPr/>
            <p:nvPr/>
          </p:nvSpPr>
          <p:spPr>
            <a:xfrm>
              <a:off x="-107375" y="2646045"/>
              <a:ext cx="6268172" cy="1094605"/>
            </a:xfrm>
            <a:custGeom>
              <a:avLst/>
              <a:gdLst>
                <a:gd name="connsiteX0" fmla="*/ 0 w 3953247"/>
                <a:gd name="connsiteY0" fmla="*/ 0 h 926882"/>
                <a:gd name="connsiteX1" fmla="*/ 3953247 w 3953247"/>
                <a:gd name="connsiteY1" fmla="*/ 0 h 926882"/>
                <a:gd name="connsiteX2" fmla="*/ 3953247 w 3953247"/>
                <a:gd name="connsiteY2" fmla="*/ 926882 h 926882"/>
                <a:gd name="connsiteX3" fmla="*/ 0 w 3953247"/>
                <a:gd name="connsiteY3" fmla="*/ 926882 h 926882"/>
                <a:gd name="connsiteX4" fmla="*/ 0 w 3953247"/>
                <a:gd name="connsiteY4" fmla="*/ 0 h 926882"/>
                <a:gd name="connsiteX0" fmla="*/ 0 w 3953247"/>
                <a:gd name="connsiteY0" fmla="*/ 0 h 926882"/>
                <a:gd name="connsiteX1" fmla="*/ 3953247 w 3953247"/>
                <a:gd name="connsiteY1" fmla="*/ 0 h 926882"/>
                <a:gd name="connsiteX2" fmla="*/ 3953247 w 3953247"/>
                <a:gd name="connsiteY2" fmla="*/ 926882 h 926882"/>
                <a:gd name="connsiteX3" fmla="*/ 197427 w 3953247"/>
                <a:gd name="connsiteY3" fmla="*/ 916491 h 926882"/>
                <a:gd name="connsiteX4" fmla="*/ 0 w 3953247"/>
                <a:gd name="connsiteY4" fmla="*/ 0 h 926882"/>
                <a:gd name="connsiteX0" fmla="*/ 0 w 3953247"/>
                <a:gd name="connsiteY0" fmla="*/ 0 h 926882"/>
                <a:gd name="connsiteX1" fmla="*/ 3953247 w 3953247"/>
                <a:gd name="connsiteY1" fmla="*/ 0 h 926882"/>
                <a:gd name="connsiteX2" fmla="*/ 3735038 w 3953247"/>
                <a:gd name="connsiteY2" fmla="*/ 926882 h 926882"/>
                <a:gd name="connsiteX3" fmla="*/ 197427 w 3953247"/>
                <a:gd name="connsiteY3" fmla="*/ 916491 h 926882"/>
                <a:gd name="connsiteX4" fmla="*/ 0 w 3953247"/>
                <a:gd name="connsiteY4" fmla="*/ 0 h 926882"/>
                <a:gd name="connsiteX0" fmla="*/ 0 w 3735038"/>
                <a:gd name="connsiteY0" fmla="*/ 0 h 926882"/>
                <a:gd name="connsiteX1" fmla="*/ 3726932 w 3735038"/>
                <a:gd name="connsiteY1" fmla="*/ 0 h 926882"/>
                <a:gd name="connsiteX2" fmla="*/ 3735038 w 3735038"/>
                <a:gd name="connsiteY2" fmla="*/ 926882 h 926882"/>
                <a:gd name="connsiteX3" fmla="*/ 197427 w 3735038"/>
                <a:gd name="connsiteY3" fmla="*/ 916491 h 926882"/>
                <a:gd name="connsiteX4" fmla="*/ 0 w 3735038"/>
                <a:gd name="connsiteY4" fmla="*/ 0 h 926882"/>
                <a:gd name="connsiteX0" fmla="*/ 0 w 3936207"/>
                <a:gd name="connsiteY0" fmla="*/ 0 h 916491"/>
                <a:gd name="connsiteX1" fmla="*/ 3726932 w 3936207"/>
                <a:gd name="connsiteY1" fmla="*/ 0 h 916491"/>
                <a:gd name="connsiteX2" fmla="*/ 3936207 w 3936207"/>
                <a:gd name="connsiteY2" fmla="*/ 901736 h 916491"/>
                <a:gd name="connsiteX3" fmla="*/ 197427 w 3936207"/>
                <a:gd name="connsiteY3" fmla="*/ 916491 h 916491"/>
                <a:gd name="connsiteX4" fmla="*/ 0 w 3936207"/>
                <a:gd name="connsiteY4" fmla="*/ 0 h 916491"/>
                <a:gd name="connsiteX0" fmla="*/ 0 w 3936207"/>
                <a:gd name="connsiteY0" fmla="*/ 0 h 916491"/>
                <a:gd name="connsiteX1" fmla="*/ 3726932 w 3936207"/>
                <a:gd name="connsiteY1" fmla="*/ 0 h 916491"/>
                <a:gd name="connsiteX2" fmla="*/ 3936207 w 3936207"/>
                <a:gd name="connsiteY2" fmla="*/ 914309 h 916491"/>
                <a:gd name="connsiteX3" fmla="*/ 197427 w 3936207"/>
                <a:gd name="connsiteY3" fmla="*/ 916491 h 916491"/>
                <a:gd name="connsiteX4" fmla="*/ 0 w 3936207"/>
                <a:gd name="connsiteY4" fmla="*/ 0 h 916491"/>
                <a:gd name="connsiteX0" fmla="*/ 0 w 3936207"/>
                <a:gd name="connsiteY0" fmla="*/ 0 h 916491"/>
                <a:gd name="connsiteX1" fmla="*/ 3484045 w 3936207"/>
                <a:gd name="connsiteY1" fmla="*/ 0 h 916491"/>
                <a:gd name="connsiteX2" fmla="*/ 3936207 w 3936207"/>
                <a:gd name="connsiteY2" fmla="*/ 914309 h 916491"/>
                <a:gd name="connsiteX3" fmla="*/ 197427 w 3936207"/>
                <a:gd name="connsiteY3" fmla="*/ 916491 h 916491"/>
                <a:gd name="connsiteX4" fmla="*/ 0 w 3936207"/>
                <a:gd name="connsiteY4" fmla="*/ 0 h 916491"/>
                <a:gd name="connsiteX0" fmla="*/ 87965 w 3738780"/>
                <a:gd name="connsiteY0" fmla="*/ 0 h 916491"/>
                <a:gd name="connsiteX1" fmla="*/ 3286618 w 3738780"/>
                <a:gd name="connsiteY1" fmla="*/ 0 h 916491"/>
                <a:gd name="connsiteX2" fmla="*/ 3738780 w 3738780"/>
                <a:gd name="connsiteY2" fmla="*/ 914309 h 916491"/>
                <a:gd name="connsiteX3" fmla="*/ 0 w 3738780"/>
                <a:gd name="connsiteY3" fmla="*/ 916491 h 916491"/>
                <a:gd name="connsiteX4" fmla="*/ 87965 w 3738780"/>
                <a:gd name="connsiteY4" fmla="*/ 0 h 916491"/>
                <a:gd name="connsiteX0" fmla="*/ 87965 w 3738780"/>
                <a:gd name="connsiteY0" fmla="*/ 0 h 916491"/>
                <a:gd name="connsiteX1" fmla="*/ 3286618 w 3738780"/>
                <a:gd name="connsiteY1" fmla="*/ 0 h 916491"/>
                <a:gd name="connsiteX2" fmla="*/ 3738780 w 3738780"/>
                <a:gd name="connsiteY2" fmla="*/ 914309 h 916491"/>
                <a:gd name="connsiteX3" fmla="*/ 0 w 3738780"/>
                <a:gd name="connsiteY3" fmla="*/ 916491 h 916491"/>
                <a:gd name="connsiteX4" fmla="*/ 87965 w 3738780"/>
                <a:gd name="connsiteY4" fmla="*/ 0 h 916491"/>
                <a:gd name="connsiteX0" fmla="*/ 15099 w 3665914"/>
                <a:gd name="connsiteY0" fmla="*/ 0 h 921499"/>
                <a:gd name="connsiteX1" fmla="*/ 3213752 w 3665914"/>
                <a:gd name="connsiteY1" fmla="*/ 0 h 921499"/>
                <a:gd name="connsiteX2" fmla="*/ 3665914 w 3665914"/>
                <a:gd name="connsiteY2" fmla="*/ 914309 h 921499"/>
                <a:gd name="connsiteX3" fmla="*/ 0 w 3665914"/>
                <a:gd name="connsiteY3" fmla="*/ 921499 h 921499"/>
                <a:gd name="connsiteX4" fmla="*/ 15099 w 3665914"/>
                <a:gd name="connsiteY4" fmla="*/ 0 h 921499"/>
                <a:gd name="connsiteX0" fmla="*/ 2955 w 3653770"/>
                <a:gd name="connsiteY0" fmla="*/ 0 h 921499"/>
                <a:gd name="connsiteX1" fmla="*/ 3201608 w 3653770"/>
                <a:gd name="connsiteY1" fmla="*/ 0 h 921499"/>
                <a:gd name="connsiteX2" fmla="*/ 3653770 w 3653770"/>
                <a:gd name="connsiteY2" fmla="*/ 914309 h 921499"/>
                <a:gd name="connsiteX3" fmla="*/ 0 w 3653770"/>
                <a:gd name="connsiteY3" fmla="*/ 921499 h 921499"/>
                <a:gd name="connsiteX4" fmla="*/ 2955 w 3653770"/>
                <a:gd name="connsiteY4" fmla="*/ 0 h 921499"/>
                <a:gd name="connsiteX0" fmla="*/ 2955 w 3659842"/>
                <a:gd name="connsiteY0" fmla="*/ 0 h 924325"/>
                <a:gd name="connsiteX1" fmla="*/ 3201608 w 3659842"/>
                <a:gd name="connsiteY1" fmla="*/ 0 h 924325"/>
                <a:gd name="connsiteX2" fmla="*/ 3659842 w 3659842"/>
                <a:gd name="connsiteY2" fmla="*/ 924325 h 924325"/>
                <a:gd name="connsiteX3" fmla="*/ 0 w 3659842"/>
                <a:gd name="connsiteY3" fmla="*/ 921499 h 924325"/>
                <a:gd name="connsiteX4" fmla="*/ 2955 w 3659842"/>
                <a:gd name="connsiteY4" fmla="*/ 0 h 924325"/>
                <a:gd name="connsiteX0" fmla="*/ 0 w 3662959"/>
                <a:gd name="connsiteY0" fmla="*/ 4553 h 924325"/>
                <a:gd name="connsiteX1" fmla="*/ 3204725 w 3662959"/>
                <a:gd name="connsiteY1" fmla="*/ 0 h 924325"/>
                <a:gd name="connsiteX2" fmla="*/ 3662959 w 3662959"/>
                <a:gd name="connsiteY2" fmla="*/ 924325 h 924325"/>
                <a:gd name="connsiteX3" fmla="*/ 3117 w 3662959"/>
                <a:gd name="connsiteY3" fmla="*/ 921499 h 924325"/>
                <a:gd name="connsiteX4" fmla="*/ 0 w 3662959"/>
                <a:gd name="connsiteY4" fmla="*/ 4553 h 924325"/>
                <a:gd name="connsiteX0" fmla="*/ 0 w 3662959"/>
                <a:gd name="connsiteY0" fmla="*/ 0 h 924325"/>
                <a:gd name="connsiteX1" fmla="*/ 3204725 w 3662959"/>
                <a:gd name="connsiteY1" fmla="*/ 0 h 924325"/>
                <a:gd name="connsiteX2" fmla="*/ 3662959 w 3662959"/>
                <a:gd name="connsiteY2" fmla="*/ 924325 h 924325"/>
                <a:gd name="connsiteX3" fmla="*/ 3117 w 3662959"/>
                <a:gd name="connsiteY3" fmla="*/ 921499 h 924325"/>
                <a:gd name="connsiteX4" fmla="*/ 0 w 3662959"/>
                <a:gd name="connsiteY4" fmla="*/ 0 h 924325"/>
                <a:gd name="connsiteX0" fmla="*/ 0 w 3662959"/>
                <a:gd name="connsiteY0" fmla="*/ 0 h 924325"/>
                <a:gd name="connsiteX1" fmla="*/ 3119715 w 3662959"/>
                <a:gd name="connsiteY1" fmla="*/ 0 h 924325"/>
                <a:gd name="connsiteX2" fmla="*/ 3662959 w 3662959"/>
                <a:gd name="connsiteY2" fmla="*/ 924325 h 924325"/>
                <a:gd name="connsiteX3" fmla="*/ 3117 w 3662959"/>
                <a:gd name="connsiteY3" fmla="*/ 921499 h 924325"/>
                <a:gd name="connsiteX4" fmla="*/ 0 w 3662959"/>
                <a:gd name="connsiteY4" fmla="*/ 0 h 92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959" h="924325">
                  <a:moveTo>
                    <a:pt x="0" y="0"/>
                  </a:moveTo>
                  <a:lnTo>
                    <a:pt x="3119715" y="0"/>
                  </a:lnTo>
                  <a:lnTo>
                    <a:pt x="3662959" y="924325"/>
                  </a:lnTo>
                  <a:lnTo>
                    <a:pt x="3117" y="921499"/>
                  </a:lnTo>
                  <a:lnTo>
                    <a:pt x="0" y="0"/>
                  </a:lnTo>
                  <a:close/>
                </a:path>
              </a:pathLst>
            </a:custGeom>
            <a:solidFill>
              <a:srgbClr val="E1E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ct val="20000"/>
                </a:spcBef>
                <a:defRPr/>
              </a:pPr>
              <a:endParaRPr lang="pt-BR" sz="1400" b="1" kern="0" dirty="0" smtClean="0">
                <a:solidFill>
                  <a:schemeClr val="bg1"/>
                </a:solidFill>
                <a:ea typeface="ＭＳ Ｐゴシック" charset="0"/>
              </a:endParaRPr>
            </a:p>
          </p:txBody>
        </p:sp>
        <p:sp>
          <p:nvSpPr>
            <p:cNvPr id="20" name="Retângulo 12"/>
            <p:cNvSpPr/>
            <p:nvPr/>
          </p:nvSpPr>
          <p:spPr>
            <a:xfrm>
              <a:off x="0" y="2512551"/>
              <a:ext cx="6268172" cy="1110240"/>
            </a:xfrm>
            <a:custGeom>
              <a:avLst/>
              <a:gdLst>
                <a:gd name="connsiteX0" fmla="*/ 0 w 3953247"/>
                <a:gd name="connsiteY0" fmla="*/ 0 h 926882"/>
                <a:gd name="connsiteX1" fmla="*/ 3953247 w 3953247"/>
                <a:gd name="connsiteY1" fmla="*/ 0 h 926882"/>
                <a:gd name="connsiteX2" fmla="*/ 3953247 w 3953247"/>
                <a:gd name="connsiteY2" fmla="*/ 926882 h 926882"/>
                <a:gd name="connsiteX3" fmla="*/ 0 w 3953247"/>
                <a:gd name="connsiteY3" fmla="*/ 926882 h 926882"/>
                <a:gd name="connsiteX4" fmla="*/ 0 w 3953247"/>
                <a:gd name="connsiteY4" fmla="*/ 0 h 926882"/>
                <a:gd name="connsiteX0" fmla="*/ 0 w 3953247"/>
                <a:gd name="connsiteY0" fmla="*/ 0 h 926882"/>
                <a:gd name="connsiteX1" fmla="*/ 3953247 w 3953247"/>
                <a:gd name="connsiteY1" fmla="*/ 0 h 926882"/>
                <a:gd name="connsiteX2" fmla="*/ 3953247 w 3953247"/>
                <a:gd name="connsiteY2" fmla="*/ 926882 h 926882"/>
                <a:gd name="connsiteX3" fmla="*/ 197427 w 3953247"/>
                <a:gd name="connsiteY3" fmla="*/ 916491 h 926882"/>
                <a:gd name="connsiteX4" fmla="*/ 0 w 3953247"/>
                <a:gd name="connsiteY4" fmla="*/ 0 h 926882"/>
                <a:gd name="connsiteX0" fmla="*/ 0 w 3953247"/>
                <a:gd name="connsiteY0" fmla="*/ 0 h 926882"/>
                <a:gd name="connsiteX1" fmla="*/ 3953247 w 3953247"/>
                <a:gd name="connsiteY1" fmla="*/ 0 h 926882"/>
                <a:gd name="connsiteX2" fmla="*/ 3735038 w 3953247"/>
                <a:gd name="connsiteY2" fmla="*/ 926882 h 926882"/>
                <a:gd name="connsiteX3" fmla="*/ 197427 w 3953247"/>
                <a:gd name="connsiteY3" fmla="*/ 916491 h 926882"/>
                <a:gd name="connsiteX4" fmla="*/ 0 w 3953247"/>
                <a:gd name="connsiteY4" fmla="*/ 0 h 926882"/>
                <a:gd name="connsiteX0" fmla="*/ 0 w 3735038"/>
                <a:gd name="connsiteY0" fmla="*/ 0 h 926882"/>
                <a:gd name="connsiteX1" fmla="*/ 3726932 w 3735038"/>
                <a:gd name="connsiteY1" fmla="*/ 0 h 926882"/>
                <a:gd name="connsiteX2" fmla="*/ 3735038 w 3735038"/>
                <a:gd name="connsiteY2" fmla="*/ 926882 h 926882"/>
                <a:gd name="connsiteX3" fmla="*/ 197427 w 3735038"/>
                <a:gd name="connsiteY3" fmla="*/ 916491 h 926882"/>
                <a:gd name="connsiteX4" fmla="*/ 0 w 3735038"/>
                <a:gd name="connsiteY4" fmla="*/ 0 h 926882"/>
                <a:gd name="connsiteX0" fmla="*/ 0 w 3936207"/>
                <a:gd name="connsiteY0" fmla="*/ 0 h 916491"/>
                <a:gd name="connsiteX1" fmla="*/ 3726932 w 3936207"/>
                <a:gd name="connsiteY1" fmla="*/ 0 h 916491"/>
                <a:gd name="connsiteX2" fmla="*/ 3936207 w 3936207"/>
                <a:gd name="connsiteY2" fmla="*/ 901736 h 916491"/>
                <a:gd name="connsiteX3" fmla="*/ 197427 w 3936207"/>
                <a:gd name="connsiteY3" fmla="*/ 916491 h 916491"/>
                <a:gd name="connsiteX4" fmla="*/ 0 w 3936207"/>
                <a:gd name="connsiteY4" fmla="*/ 0 h 916491"/>
                <a:gd name="connsiteX0" fmla="*/ 0 w 3936207"/>
                <a:gd name="connsiteY0" fmla="*/ 0 h 916491"/>
                <a:gd name="connsiteX1" fmla="*/ 3726932 w 3936207"/>
                <a:gd name="connsiteY1" fmla="*/ 0 h 916491"/>
                <a:gd name="connsiteX2" fmla="*/ 3936207 w 3936207"/>
                <a:gd name="connsiteY2" fmla="*/ 914309 h 916491"/>
                <a:gd name="connsiteX3" fmla="*/ 197427 w 3936207"/>
                <a:gd name="connsiteY3" fmla="*/ 916491 h 916491"/>
                <a:gd name="connsiteX4" fmla="*/ 0 w 3936207"/>
                <a:gd name="connsiteY4" fmla="*/ 0 h 916491"/>
                <a:gd name="connsiteX0" fmla="*/ 0 w 3936207"/>
                <a:gd name="connsiteY0" fmla="*/ 0 h 916491"/>
                <a:gd name="connsiteX1" fmla="*/ 3484045 w 3936207"/>
                <a:gd name="connsiteY1" fmla="*/ 0 h 916491"/>
                <a:gd name="connsiteX2" fmla="*/ 3936207 w 3936207"/>
                <a:gd name="connsiteY2" fmla="*/ 914309 h 916491"/>
                <a:gd name="connsiteX3" fmla="*/ 197427 w 3936207"/>
                <a:gd name="connsiteY3" fmla="*/ 916491 h 916491"/>
                <a:gd name="connsiteX4" fmla="*/ 0 w 3936207"/>
                <a:gd name="connsiteY4" fmla="*/ 0 h 916491"/>
                <a:gd name="connsiteX0" fmla="*/ 87965 w 3738780"/>
                <a:gd name="connsiteY0" fmla="*/ 0 h 916491"/>
                <a:gd name="connsiteX1" fmla="*/ 3286618 w 3738780"/>
                <a:gd name="connsiteY1" fmla="*/ 0 h 916491"/>
                <a:gd name="connsiteX2" fmla="*/ 3738780 w 3738780"/>
                <a:gd name="connsiteY2" fmla="*/ 914309 h 916491"/>
                <a:gd name="connsiteX3" fmla="*/ 0 w 3738780"/>
                <a:gd name="connsiteY3" fmla="*/ 916491 h 916491"/>
                <a:gd name="connsiteX4" fmla="*/ 87965 w 3738780"/>
                <a:gd name="connsiteY4" fmla="*/ 0 h 916491"/>
                <a:gd name="connsiteX0" fmla="*/ 87965 w 3738780"/>
                <a:gd name="connsiteY0" fmla="*/ 0 h 916491"/>
                <a:gd name="connsiteX1" fmla="*/ 3286618 w 3738780"/>
                <a:gd name="connsiteY1" fmla="*/ 0 h 916491"/>
                <a:gd name="connsiteX2" fmla="*/ 3738780 w 3738780"/>
                <a:gd name="connsiteY2" fmla="*/ 914309 h 916491"/>
                <a:gd name="connsiteX3" fmla="*/ 0 w 3738780"/>
                <a:gd name="connsiteY3" fmla="*/ 916491 h 916491"/>
                <a:gd name="connsiteX4" fmla="*/ 87965 w 3738780"/>
                <a:gd name="connsiteY4" fmla="*/ 0 h 916491"/>
                <a:gd name="connsiteX0" fmla="*/ 15099 w 3665914"/>
                <a:gd name="connsiteY0" fmla="*/ 0 h 921499"/>
                <a:gd name="connsiteX1" fmla="*/ 3213752 w 3665914"/>
                <a:gd name="connsiteY1" fmla="*/ 0 h 921499"/>
                <a:gd name="connsiteX2" fmla="*/ 3665914 w 3665914"/>
                <a:gd name="connsiteY2" fmla="*/ 914309 h 921499"/>
                <a:gd name="connsiteX3" fmla="*/ 0 w 3665914"/>
                <a:gd name="connsiteY3" fmla="*/ 921499 h 921499"/>
                <a:gd name="connsiteX4" fmla="*/ 15099 w 3665914"/>
                <a:gd name="connsiteY4" fmla="*/ 0 h 921499"/>
                <a:gd name="connsiteX0" fmla="*/ 2955 w 3653770"/>
                <a:gd name="connsiteY0" fmla="*/ 0 h 921499"/>
                <a:gd name="connsiteX1" fmla="*/ 3201608 w 3653770"/>
                <a:gd name="connsiteY1" fmla="*/ 0 h 921499"/>
                <a:gd name="connsiteX2" fmla="*/ 3653770 w 3653770"/>
                <a:gd name="connsiteY2" fmla="*/ 914309 h 921499"/>
                <a:gd name="connsiteX3" fmla="*/ 0 w 3653770"/>
                <a:gd name="connsiteY3" fmla="*/ 921499 h 921499"/>
                <a:gd name="connsiteX4" fmla="*/ 2955 w 3653770"/>
                <a:gd name="connsiteY4" fmla="*/ 0 h 921499"/>
                <a:gd name="connsiteX0" fmla="*/ 2955 w 3659842"/>
                <a:gd name="connsiteY0" fmla="*/ 0 h 924325"/>
                <a:gd name="connsiteX1" fmla="*/ 3201608 w 3659842"/>
                <a:gd name="connsiteY1" fmla="*/ 0 h 924325"/>
                <a:gd name="connsiteX2" fmla="*/ 3659842 w 3659842"/>
                <a:gd name="connsiteY2" fmla="*/ 924325 h 924325"/>
                <a:gd name="connsiteX3" fmla="*/ 0 w 3659842"/>
                <a:gd name="connsiteY3" fmla="*/ 921499 h 924325"/>
                <a:gd name="connsiteX4" fmla="*/ 2955 w 3659842"/>
                <a:gd name="connsiteY4" fmla="*/ 0 h 924325"/>
                <a:gd name="connsiteX0" fmla="*/ 0 w 3662959"/>
                <a:gd name="connsiteY0" fmla="*/ 4553 h 924325"/>
                <a:gd name="connsiteX1" fmla="*/ 3204725 w 3662959"/>
                <a:gd name="connsiteY1" fmla="*/ 0 h 924325"/>
                <a:gd name="connsiteX2" fmla="*/ 3662959 w 3662959"/>
                <a:gd name="connsiteY2" fmla="*/ 924325 h 924325"/>
                <a:gd name="connsiteX3" fmla="*/ 3117 w 3662959"/>
                <a:gd name="connsiteY3" fmla="*/ 921499 h 924325"/>
                <a:gd name="connsiteX4" fmla="*/ 0 w 3662959"/>
                <a:gd name="connsiteY4" fmla="*/ 4553 h 924325"/>
                <a:gd name="connsiteX0" fmla="*/ 0 w 3662959"/>
                <a:gd name="connsiteY0" fmla="*/ 0 h 924325"/>
                <a:gd name="connsiteX1" fmla="*/ 3204725 w 3662959"/>
                <a:gd name="connsiteY1" fmla="*/ 0 h 924325"/>
                <a:gd name="connsiteX2" fmla="*/ 3662959 w 3662959"/>
                <a:gd name="connsiteY2" fmla="*/ 924325 h 924325"/>
                <a:gd name="connsiteX3" fmla="*/ 3117 w 3662959"/>
                <a:gd name="connsiteY3" fmla="*/ 921499 h 924325"/>
                <a:gd name="connsiteX4" fmla="*/ 0 w 3662959"/>
                <a:gd name="connsiteY4" fmla="*/ 0 h 924325"/>
                <a:gd name="connsiteX0" fmla="*/ 0 w 3662959"/>
                <a:gd name="connsiteY0" fmla="*/ 0 h 924325"/>
                <a:gd name="connsiteX1" fmla="*/ 3119715 w 3662959"/>
                <a:gd name="connsiteY1" fmla="*/ 0 h 924325"/>
                <a:gd name="connsiteX2" fmla="*/ 3662959 w 3662959"/>
                <a:gd name="connsiteY2" fmla="*/ 924325 h 924325"/>
                <a:gd name="connsiteX3" fmla="*/ 3117 w 3662959"/>
                <a:gd name="connsiteY3" fmla="*/ 921499 h 924325"/>
                <a:gd name="connsiteX4" fmla="*/ 0 w 3662959"/>
                <a:gd name="connsiteY4" fmla="*/ 0 h 92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959" h="924325">
                  <a:moveTo>
                    <a:pt x="0" y="0"/>
                  </a:moveTo>
                  <a:lnTo>
                    <a:pt x="3119715" y="0"/>
                  </a:lnTo>
                  <a:lnTo>
                    <a:pt x="3662959" y="924325"/>
                  </a:lnTo>
                  <a:lnTo>
                    <a:pt x="3117" y="921499"/>
                  </a:lnTo>
                  <a:lnTo>
                    <a:pt x="0" y="0"/>
                  </a:lnTo>
                  <a:close/>
                </a:path>
              </a:pathLst>
            </a:custGeom>
            <a:solidFill>
              <a:srgbClr val="1366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ct val="20000"/>
                </a:spcBef>
                <a:defRPr/>
              </a:pPr>
              <a:endParaRPr lang="pt-BR" sz="1400" b="1" kern="0" dirty="0" smtClean="0">
                <a:solidFill>
                  <a:schemeClr val="bg1"/>
                </a:solidFill>
                <a:ea typeface="ＭＳ Ｐゴシック" charset="0"/>
              </a:endParaRPr>
            </a:p>
          </p:txBody>
        </p:sp>
        <p:sp>
          <p:nvSpPr>
            <p:cNvPr id="21" name="Espaço Reservado para Texto 1"/>
            <p:cNvSpPr txBox="1">
              <a:spLocks/>
            </p:cNvSpPr>
            <p:nvPr/>
          </p:nvSpPr>
          <p:spPr bwMode="auto">
            <a:xfrm>
              <a:off x="42724" y="2622251"/>
              <a:ext cx="5443738" cy="971543"/>
            </a:xfrm>
            <a:prstGeom prst="rect">
              <a:avLst/>
            </a:prstGeom>
            <a:noFill/>
            <a:ln>
              <a:miter lim="800000"/>
              <a:headEnd/>
              <a:tailEnd/>
            </a:ln>
          </p:spPr>
          <p:txBody>
            <a:bodyPr/>
            <a:lstStyle/>
            <a:p>
              <a:r>
                <a:rPr lang="pt-BR" sz="1400" dirty="0" smtClean="0">
                  <a:solidFill>
                    <a:schemeClr val="bg1"/>
                  </a:solidFill>
                </a:rPr>
                <a:t>"</a:t>
              </a:r>
              <a:r>
                <a:rPr lang="pt-BR" sz="1400" dirty="0">
                  <a:solidFill>
                    <a:schemeClr val="bg1"/>
                  </a:solidFill>
                </a:rPr>
                <a:t>Art. 406. Quando os juros moratórios não forem convencionados, ou o forem sem taxa estipulada, ou quando provierem de determinação da lei, serão fixados segundo a taxa que estiver em vigor para a mora do pagamento de impostos devidos à Fazenda Nacional." Atualmente, a taxa a que se refere o art. 406 do Código Civil vigente é a denominada SELIC. </a:t>
              </a:r>
            </a:p>
          </p:txBody>
        </p:sp>
      </p:grpSp>
      <p:pic>
        <p:nvPicPr>
          <p:cNvPr id="22" name="Picture 2" descr="Imagem relacionada"/>
          <p:cNvPicPr>
            <a:picLocks noChangeAspect="1" noChangeArrowheads="1"/>
          </p:cNvPicPr>
          <p:nvPr/>
        </p:nvPicPr>
        <p:blipFill>
          <a:blip r:embed="rId3"/>
          <a:srcRect/>
          <a:stretch>
            <a:fillRect/>
          </a:stretch>
        </p:blipFill>
        <p:spPr bwMode="auto">
          <a:xfrm>
            <a:off x="45404" y="2860602"/>
            <a:ext cx="818672" cy="826239"/>
          </a:xfrm>
          <a:prstGeom prst="rect">
            <a:avLst/>
          </a:prstGeom>
          <a:noFill/>
        </p:spPr>
      </p:pic>
    </p:spTree>
    <p:extLst>
      <p:ext uri="{BB962C8B-B14F-4D97-AF65-F5344CB8AC3E}">
        <p14:creationId xmlns:p14="http://schemas.microsoft.com/office/powerpoint/2010/main" val="28460008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750" fill="hold"/>
                                        <p:tgtEl>
                                          <p:spTgt spid="18"/>
                                        </p:tgtEl>
                                        <p:attrNameLst>
                                          <p:attrName>ppt_x</p:attrName>
                                        </p:attrNameLst>
                                      </p:cBhvr>
                                      <p:tavLst>
                                        <p:tav tm="0">
                                          <p:val>
                                            <p:strVal val="0-#ppt_w/2"/>
                                          </p:val>
                                        </p:tav>
                                        <p:tav tm="100000">
                                          <p:val>
                                            <p:strVal val="#ppt_x"/>
                                          </p:val>
                                        </p:tav>
                                      </p:tavLst>
                                    </p:anim>
                                    <p:anim calcmode="lin" valueType="num">
                                      <p:cBhvr additive="base">
                                        <p:cTn id="12" dur="75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9" name="Picture 3" descr="Resultado de imagem para Taxa de juros"/>
          <p:cNvPicPr>
            <a:picLocks noChangeAspect="1" noChangeArrowheads="1"/>
          </p:cNvPicPr>
          <p:nvPr/>
        </p:nvPicPr>
        <p:blipFill>
          <a:blip r:embed="rId3"/>
          <a:srcRect/>
          <a:stretch>
            <a:fillRect/>
          </a:stretch>
        </p:blipFill>
        <p:spPr bwMode="auto">
          <a:xfrm>
            <a:off x="1" y="2108264"/>
            <a:ext cx="1868844" cy="1334889"/>
          </a:xfrm>
          <a:prstGeom prst="rect">
            <a:avLst/>
          </a:prstGeom>
          <a:noFill/>
        </p:spPr>
      </p:pic>
      <p:sp>
        <p:nvSpPr>
          <p:cNvPr id="9" name="CaixaDeTexto 8"/>
          <p:cNvSpPr txBox="1"/>
          <p:nvPr/>
        </p:nvSpPr>
        <p:spPr>
          <a:xfrm>
            <a:off x="584870" y="425694"/>
            <a:ext cx="4862678" cy="338554"/>
          </a:xfrm>
          <a:prstGeom prst="rect">
            <a:avLst/>
          </a:prstGeom>
          <a:noFill/>
        </p:spPr>
        <p:txBody>
          <a:bodyPr wrap="none" rtlCol="0">
            <a:spAutoFit/>
          </a:bodyPr>
          <a:lstStyle/>
          <a:p>
            <a:r>
              <a:rPr lang="pt-BR" sz="1600" b="1" dirty="0">
                <a:solidFill>
                  <a:schemeClr val="bg1"/>
                </a:solidFill>
              </a:rPr>
              <a:t>Importância da Taxa de juros para a tomada de decisão</a:t>
            </a:r>
            <a:endParaRPr lang="pt-BR" sz="1600" dirty="0">
              <a:solidFill>
                <a:schemeClr val="bg1"/>
              </a:solidFill>
            </a:endParaRPr>
          </a:p>
        </p:txBody>
      </p:sp>
      <p:sp>
        <p:nvSpPr>
          <p:cNvPr id="12" name="Retângulo 11"/>
          <p:cNvSpPr/>
          <p:nvPr/>
        </p:nvSpPr>
        <p:spPr>
          <a:xfrm>
            <a:off x="1668611" y="898749"/>
            <a:ext cx="7332322" cy="1384995"/>
          </a:xfrm>
          <a:prstGeom prst="rect">
            <a:avLst/>
          </a:prstGeom>
          <a:solidFill>
            <a:schemeClr val="bg1">
              <a:lumMod val="95000"/>
            </a:schemeClr>
          </a:solidFill>
          <a:ln>
            <a:solidFill>
              <a:schemeClr val="bg1">
                <a:lumMod val="85000"/>
              </a:schemeClr>
            </a:solidFill>
          </a:ln>
        </p:spPr>
        <p:txBody>
          <a:bodyPr wrap="square">
            <a:spAutoFit/>
          </a:bodyPr>
          <a:lstStyle/>
          <a:p>
            <a:pPr algn="just"/>
            <a:r>
              <a:rPr lang="pt-BR" sz="1400" dirty="0" smtClean="0">
                <a:solidFill>
                  <a:schemeClr val="tx1">
                    <a:lumMod val="75000"/>
                    <a:lumOff val="25000"/>
                  </a:schemeClr>
                </a:solidFill>
              </a:rPr>
              <a:t>A taxa de juros tem um papel importante na tomada de decisões pelos mais variados agentes econômicos. </a:t>
            </a:r>
          </a:p>
          <a:p>
            <a:pPr algn="just"/>
            <a:endParaRPr lang="pt-BR" sz="1400" dirty="0" smtClean="0">
              <a:solidFill>
                <a:schemeClr val="tx1">
                  <a:lumMod val="75000"/>
                  <a:lumOff val="25000"/>
                </a:schemeClr>
              </a:solidFill>
            </a:endParaRPr>
          </a:p>
          <a:p>
            <a:pPr algn="just"/>
            <a:r>
              <a:rPr lang="pt-BR" sz="1400" dirty="0" smtClean="0">
                <a:solidFill>
                  <a:schemeClr val="tx1">
                    <a:lumMod val="75000"/>
                    <a:lumOff val="25000"/>
                  </a:schemeClr>
                </a:solidFill>
              </a:rPr>
              <a:t>As </a:t>
            </a:r>
            <a:r>
              <a:rPr lang="pt-BR" sz="1400" dirty="0">
                <a:solidFill>
                  <a:schemeClr val="tx1">
                    <a:lumMod val="75000"/>
                    <a:lumOff val="25000"/>
                  </a:schemeClr>
                </a:solidFill>
              </a:rPr>
              <a:t>decisões dos empresários quanto ao montante de capital de giro, à compra de maquinário e equipamentos, elevação ou diminuição de estoques de matérias-primas e de bens finais, deverá sofrer influência tanto do nível atual, quanto das expectativas futuras das taxas de juros. </a:t>
            </a:r>
          </a:p>
        </p:txBody>
      </p:sp>
      <p:sp>
        <p:nvSpPr>
          <p:cNvPr id="14" name="Retângulo 13"/>
          <p:cNvSpPr/>
          <p:nvPr/>
        </p:nvSpPr>
        <p:spPr>
          <a:xfrm>
            <a:off x="1668611" y="2496613"/>
            <a:ext cx="7298952" cy="523220"/>
          </a:xfrm>
          <a:prstGeom prst="rect">
            <a:avLst/>
          </a:prstGeom>
          <a:solidFill>
            <a:schemeClr val="bg1">
              <a:lumMod val="95000"/>
            </a:schemeClr>
          </a:solidFill>
          <a:ln>
            <a:solidFill>
              <a:schemeClr val="bg1">
                <a:lumMod val="85000"/>
              </a:schemeClr>
            </a:solidFill>
          </a:ln>
        </p:spPr>
        <p:txBody>
          <a:bodyPr wrap="square">
            <a:spAutoFit/>
          </a:bodyPr>
          <a:lstStyle/>
          <a:p>
            <a:pPr algn="just"/>
            <a:r>
              <a:rPr lang="pt-BR" sz="1400" dirty="0" smtClean="0">
                <a:solidFill>
                  <a:schemeClr val="tx1">
                    <a:lumMod val="75000"/>
                    <a:lumOff val="25000"/>
                  </a:schemeClr>
                </a:solidFill>
              </a:rPr>
              <a:t>Se </a:t>
            </a:r>
            <a:r>
              <a:rPr lang="pt-BR" sz="1400" dirty="0">
                <a:solidFill>
                  <a:schemeClr val="tx1">
                    <a:lumMod val="75000"/>
                    <a:lumOff val="25000"/>
                  </a:schemeClr>
                </a:solidFill>
              </a:rPr>
              <a:t>os empresários esperarem uma elevação da taxas de juros, poderão manter níveis baixos de estoques e mesmo de capital de giro, considerando o custo futuro desses ativos. </a:t>
            </a:r>
          </a:p>
        </p:txBody>
      </p:sp>
      <p:sp>
        <p:nvSpPr>
          <p:cNvPr id="15" name="Retângulo 14"/>
          <p:cNvSpPr/>
          <p:nvPr/>
        </p:nvSpPr>
        <p:spPr>
          <a:xfrm>
            <a:off x="1962289" y="3271699"/>
            <a:ext cx="7005274" cy="738664"/>
          </a:xfrm>
          <a:prstGeom prst="rect">
            <a:avLst/>
          </a:prstGeom>
          <a:solidFill>
            <a:schemeClr val="bg1">
              <a:lumMod val="95000"/>
            </a:schemeClr>
          </a:solidFill>
          <a:ln>
            <a:solidFill>
              <a:schemeClr val="bg1">
                <a:lumMod val="85000"/>
              </a:schemeClr>
            </a:solidFill>
          </a:ln>
        </p:spPr>
        <p:txBody>
          <a:bodyPr wrap="square">
            <a:spAutoFit/>
          </a:bodyPr>
          <a:lstStyle/>
          <a:p>
            <a:pPr algn="just"/>
            <a:r>
              <a:rPr lang="pt-BR" sz="1400" dirty="0">
                <a:solidFill>
                  <a:schemeClr val="tx1">
                    <a:lumMod val="75000"/>
                    <a:lumOff val="25000"/>
                  </a:schemeClr>
                </a:solidFill>
              </a:rPr>
              <a:t>Por outro lado, se as taxas estiverem elevadas, isso impedirá muitos projetos de investimentos em bens de capital, optando os empresários por aplicarem seus recursos no mercado financeiro.</a:t>
            </a:r>
          </a:p>
        </p:txBody>
      </p:sp>
      <p:sp>
        <p:nvSpPr>
          <p:cNvPr id="8" name="CaixaDeTexto 7"/>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
        <p:nvSpPr>
          <p:cNvPr id="11" name="Retângulo 10"/>
          <p:cNvSpPr/>
          <p:nvPr/>
        </p:nvSpPr>
        <p:spPr>
          <a:xfrm>
            <a:off x="1962289" y="4221499"/>
            <a:ext cx="7005274" cy="523220"/>
          </a:xfrm>
          <a:prstGeom prst="rect">
            <a:avLst/>
          </a:prstGeom>
          <a:solidFill>
            <a:schemeClr val="bg1">
              <a:lumMod val="95000"/>
            </a:schemeClr>
          </a:solidFill>
          <a:ln>
            <a:solidFill>
              <a:schemeClr val="bg1">
                <a:lumMod val="85000"/>
              </a:schemeClr>
            </a:solidFill>
          </a:ln>
        </p:spPr>
        <p:txBody>
          <a:bodyPr wrap="square">
            <a:spAutoFit/>
          </a:bodyPr>
          <a:lstStyle/>
          <a:p>
            <a:pPr algn="just"/>
            <a:r>
              <a:rPr lang="pt-BR" sz="1400" dirty="0">
                <a:solidFill>
                  <a:schemeClr val="tx1">
                    <a:lumMod val="75000"/>
                    <a:lumOff val="25000"/>
                  </a:schemeClr>
                </a:solidFill>
              </a:rPr>
              <a:t>Taxas de juros elevadas resultam na diminuição do consumo, pois os indivíduos vão optar pela poupança ao invés do consumo. </a:t>
            </a:r>
          </a:p>
        </p:txBody>
      </p:sp>
      <p:pic>
        <p:nvPicPr>
          <p:cNvPr id="101377" name="Picture 1"/>
          <p:cNvPicPr>
            <a:picLocks noChangeAspect="1" noChangeArrowheads="1"/>
          </p:cNvPicPr>
          <p:nvPr/>
        </p:nvPicPr>
        <p:blipFill>
          <a:blip r:embed="rId4"/>
          <a:srcRect/>
          <a:stretch>
            <a:fillRect/>
          </a:stretch>
        </p:blipFill>
        <p:spPr bwMode="auto">
          <a:xfrm>
            <a:off x="60072" y="790944"/>
            <a:ext cx="1575169" cy="1321213"/>
          </a:xfrm>
          <a:prstGeom prst="rect">
            <a:avLst/>
          </a:prstGeom>
          <a:noFill/>
          <a:ln w="9525">
            <a:noFill/>
            <a:miter lim="800000"/>
            <a:headEnd/>
            <a:tailEnd/>
          </a:ln>
        </p:spPr>
      </p:pic>
      <p:pic>
        <p:nvPicPr>
          <p:cNvPr id="17" name="Picture 1"/>
          <p:cNvPicPr>
            <a:picLocks noChangeAspect="1" noChangeArrowheads="1"/>
          </p:cNvPicPr>
          <p:nvPr/>
        </p:nvPicPr>
        <p:blipFill>
          <a:blip r:embed="rId5"/>
          <a:srcRect/>
          <a:stretch>
            <a:fillRect/>
          </a:stretch>
        </p:blipFill>
        <p:spPr bwMode="auto">
          <a:xfrm>
            <a:off x="86768" y="3545662"/>
            <a:ext cx="1782077" cy="1337500"/>
          </a:xfrm>
          <a:prstGeom prst="rect">
            <a:avLst/>
          </a:prstGeom>
          <a:noFill/>
          <a:ln w="9525">
            <a:noFill/>
            <a:miter lim="800000"/>
            <a:headEnd/>
            <a:tailEnd/>
          </a:ln>
        </p:spPr>
      </p:pic>
    </p:spTree>
    <p:extLst>
      <p:ext uri="{BB962C8B-B14F-4D97-AF65-F5344CB8AC3E}">
        <p14:creationId xmlns:p14="http://schemas.microsoft.com/office/powerpoint/2010/main" val="28460008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anim calcmode="lin" valueType="num">
                                      <p:cBhvr>
                                        <p:cTn id="14" dur="500" fill="hold"/>
                                        <p:tgtEl>
                                          <p:spTgt spid="14"/>
                                        </p:tgtEl>
                                        <p:attrNameLst>
                                          <p:attrName>ppt_x</p:attrName>
                                        </p:attrNameLst>
                                      </p:cBhvr>
                                      <p:tavLst>
                                        <p:tav tm="0">
                                          <p:val>
                                            <p:strVal val="#ppt_x"/>
                                          </p:val>
                                        </p:tav>
                                        <p:tav tm="100000">
                                          <p:val>
                                            <p:strVal val="#ppt_x"/>
                                          </p:val>
                                        </p:tav>
                                      </p:tavLst>
                                    </p:anim>
                                    <p:anim calcmode="lin" valueType="num">
                                      <p:cBhvr>
                                        <p:cTn id="15" dur="5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anim calcmode="lin" valueType="num">
                                      <p:cBhvr>
                                        <p:cTn id="25" dur="500" fill="hold"/>
                                        <p:tgtEl>
                                          <p:spTgt spid="11"/>
                                        </p:tgtEl>
                                        <p:attrNameLst>
                                          <p:attrName>ppt_x</p:attrName>
                                        </p:attrNameLst>
                                      </p:cBhvr>
                                      <p:tavLst>
                                        <p:tav tm="0">
                                          <p:val>
                                            <p:strVal val="#ppt_x"/>
                                          </p:val>
                                        </p:tav>
                                        <p:tav tm="100000">
                                          <p:val>
                                            <p:strVal val="#ppt_x"/>
                                          </p:val>
                                        </p:tav>
                                      </p:tavLst>
                                    </p:anim>
                                    <p:anim calcmode="lin" valueType="num">
                                      <p:cBhvr>
                                        <p:cTn id="26"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Resultado de imagem para Taxa de juros"/>
          <p:cNvPicPr>
            <a:picLocks noChangeAspect="1" noChangeArrowheads="1"/>
          </p:cNvPicPr>
          <p:nvPr/>
        </p:nvPicPr>
        <p:blipFill>
          <a:blip r:embed="rId3"/>
          <a:srcRect/>
          <a:stretch>
            <a:fillRect/>
          </a:stretch>
        </p:blipFill>
        <p:spPr bwMode="auto">
          <a:xfrm>
            <a:off x="40044" y="2108264"/>
            <a:ext cx="2012357" cy="1437398"/>
          </a:xfrm>
          <a:prstGeom prst="rect">
            <a:avLst/>
          </a:prstGeom>
          <a:noFill/>
        </p:spPr>
      </p:pic>
      <p:sp>
        <p:nvSpPr>
          <p:cNvPr id="12" name="Retângulo 11"/>
          <p:cNvSpPr/>
          <p:nvPr/>
        </p:nvSpPr>
        <p:spPr>
          <a:xfrm>
            <a:off x="1955612" y="3584133"/>
            <a:ext cx="7011951" cy="954107"/>
          </a:xfrm>
          <a:prstGeom prst="rect">
            <a:avLst/>
          </a:prstGeom>
          <a:solidFill>
            <a:schemeClr val="bg1">
              <a:lumMod val="95000"/>
            </a:schemeClr>
          </a:solidFill>
          <a:ln>
            <a:solidFill>
              <a:schemeClr val="bg1">
                <a:lumMod val="85000"/>
              </a:schemeClr>
            </a:solidFill>
          </a:ln>
        </p:spPr>
        <p:txBody>
          <a:bodyPr wrap="square">
            <a:spAutoFit/>
          </a:bodyPr>
          <a:lstStyle/>
          <a:p>
            <a:pPr algn="just"/>
            <a:r>
              <a:rPr lang="pt-BR" sz="1400" dirty="0">
                <a:solidFill>
                  <a:schemeClr val="tx1">
                    <a:lumMod val="75000"/>
                    <a:lumOff val="25000"/>
                  </a:schemeClr>
                </a:solidFill>
              </a:rPr>
              <a:t>Caso a taxa de juros no Brasil se torne significativamente mais elevada do que a taxa existente nos Estados Unidos, as empresas brasileiras deverão demandar mais crédito externo para seus investimentos, por sua vez, o Brasil terá maior oportunidade de atrair maior volume de capital especulativo em busca de melhores remunerações por suas aplicações.</a:t>
            </a:r>
          </a:p>
        </p:txBody>
      </p:sp>
      <p:sp>
        <p:nvSpPr>
          <p:cNvPr id="13" name="Retângulo 12"/>
          <p:cNvSpPr/>
          <p:nvPr/>
        </p:nvSpPr>
        <p:spPr>
          <a:xfrm>
            <a:off x="1955612" y="2811327"/>
            <a:ext cx="7011951" cy="523220"/>
          </a:xfrm>
          <a:prstGeom prst="rect">
            <a:avLst/>
          </a:prstGeom>
          <a:solidFill>
            <a:schemeClr val="bg1">
              <a:lumMod val="95000"/>
            </a:schemeClr>
          </a:solidFill>
          <a:ln>
            <a:solidFill>
              <a:schemeClr val="bg1">
                <a:lumMod val="85000"/>
              </a:schemeClr>
            </a:solidFill>
          </a:ln>
        </p:spPr>
        <p:txBody>
          <a:bodyPr wrap="square">
            <a:spAutoFit/>
          </a:bodyPr>
          <a:lstStyle/>
          <a:p>
            <a:pPr algn="just"/>
            <a:r>
              <a:rPr lang="pt-BR" sz="1400" dirty="0">
                <a:solidFill>
                  <a:schemeClr val="tx1">
                    <a:lumMod val="75000"/>
                    <a:lumOff val="25000"/>
                  </a:schemeClr>
                </a:solidFill>
              </a:rPr>
              <a:t>A fixação da taxa de juros no País irá influenciar a captação de recursos externos nos mercados financeiros internacionais. </a:t>
            </a:r>
          </a:p>
        </p:txBody>
      </p:sp>
      <p:sp>
        <p:nvSpPr>
          <p:cNvPr id="7" name="CaixaDeTexto 6"/>
          <p:cNvSpPr txBox="1"/>
          <p:nvPr/>
        </p:nvSpPr>
        <p:spPr>
          <a:xfrm>
            <a:off x="584870" y="425694"/>
            <a:ext cx="4862678" cy="338554"/>
          </a:xfrm>
          <a:prstGeom prst="rect">
            <a:avLst/>
          </a:prstGeom>
          <a:noFill/>
        </p:spPr>
        <p:txBody>
          <a:bodyPr wrap="none" rtlCol="0">
            <a:spAutoFit/>
          </a:bodyPr>
          <a:lstStyle/>
          <a:p>
            <a:r>
              <a:rPr lang="pt-BR" sz="1600" b="1" dirty="0">
                <a:solidFill>
                  <a:schemeClr val="bg1"/>
                </a:solidFill>
              </a:rPr>
              <a:t>Importância da Taxa de juros para a tomada de decisão</a:t>
            </a:r>
            <a:endParaRPr lang="pt-BR" sz="1600" dirty="0">
              <a:solidFill>
                <a:schemeClr val="bg1"/>
              </a:solidFill>
            </a:endParaRPr>
          </a:p>
        </p:txBody>
      </p:sp>
      <p:sp>
        <p:nvSpPr>
          <p:cNvPr id="8" name="CaixaDeTexto 7"/>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pic>
        <p:nvPicPr>
          <p:cNvPr id="10" name="Picture 1"/>
          <p:cNvPicPr>
            <a:picLocks noChangeAspect="1" noChangeArrowheads="1"/>
          </p:cNvPicPr>
          <p:nvPr/>
        </p:nvPicPr>
        <p:blipFill>
          <a:blip r:embed="rId4"/>
          <a:srcRect/>
          <a:stretch>
            <a:fillRect/>
          </a:stretch>
        </p:blipFill>
        <p:spPr bwMode="auto">
          <a:xfrm>
            <a:off x="60072" y="790944"/>
            <a:ext cx="1575169" cy="1321213"/>
          </a:xfrm>
          <a:prstGeom prst="rect">
            <a:avLst/>
          </a:prstGeom>
          <a:noFill/>
          <a:ln w="9525">
            <a:noFill/>
            <a:miter lim="800000"/>
            <a:headEnd/>
            <a:tailEnd/>
          </a:ln>
        </p:spPr>
      </p:pic>
      <p:sp>
        <p:nvSpPr>
          <p:cNvPr id="11" name="Retângulo 10"/>
          <p:cNvSpPr/>
          <p:nvPr/>
        </p:nvSpPr>
        <p:spPr>
          <a:xfrm>
            <a:off x="1935590" y="1888804"/>
            <a:ext cx="7031973" cy="738664"/>
          </a:xfrm>
          <a:prstGeom prst="rect">
            <a:avLst/>
          </a:prstGeom>
          <a:solidFill>
            <a:schemeClr val="bg1">
              <a:lumMod val="95000"/>
            </a:schemeClr>
          </a:solidFill>
          <a:ln>
            <a:solidFill>
              <a:schemeClr val="bg1">
                <a:lumMod val="85000"/>
              </a:schemeClr>
            </a:solidFill>
          </a:ln>
        </p:spPr>
        <p:txBody>
          <a:bodyPr wrap="square">
            <a:spAutoFit/>
          </a:bodyPr>
          <a:lstStyle/>
          <a:p>
            <a:pPr algn="just"/>
            <a:r>
              <a:rPr lang="pt-BR" sz="1400" dirty="0">
                <a:solidFill>
                  <a:schemeClr val="tx1">
                    <a:lumMod val="75000"/>
                    <a:lumOff val="25000"/>
                  </a:schemeClr>
                </a:solidFill>
              </a:rPr>
              <a:t>Caso o governo optar por reduzir a demanda, o nível da taxa de juros tem um papel preponderante, pois sua elevação poderá resultar na redução do consumo por parte das famílias. </a:t>
            </a:r>
          </a:p>
        </p:txBody>
      </p:sp>
      <p:sp>
        <p:nvSpPr>
          <p:cNvPr id="14" name="Retângulo 13"/>
          <p:cNvSpPr/>
          <p:nvPr/>
        </p:nvSpPr>
        <p:spPr>
          <a:xfrm>
            <a:off x="1935590" y="1074576"/>
            <a:ext cx="7011951" cy="523220"/>
          </a:xfrm>
          <a:prstGeom prst="rect">
            <a:avLst/>
          </a:prstGeom>
          <a:solidFill>
            <a:schemeClr val="bg1">
              <a:lumMod val="95000"/>
            </a:schemeClr>
          </a:solidFill>
          <a:ln>
            <a:solidFill>
              <a:schemeClr val="bg1">
                <a:lumMod val="85000"/>
              </a:schemeClr>
            </a:solidFill>
          </a:ln>
        </p:spPr>
        <p:txBody>
          <a:bodyPr wrap="square">
            <a:spAutoFit/>
          </a:bodyPr>
          <a:lstStyle/>
          <a:p>
            <a:pPr algn="just"/>
            <a:r>
              <a:rPr lang="pt-BR" sz="1400" dirty="0" smtClean="0">
                <a:solidFill>
                  <a:schemeClr val="tx1">
                    <a:lumMod val="75000"/>
                    <a:lumOff val="25000"/>
                  </a:schemeClr>
                </a:solidFill>
              </a:rPr>
              <a:t>Por sua vez, a elevação da taxa de juros terá influência sobre as prestações do crediário, que deverá ser mais onerosa, reduzindo as compras a prazo. </a:t>
            </a:r>
            <a:endParaRPr lang="pt-BR" sz="1400" dirty="0">
              <a:solidFill>
                <a:schemeClr val="tx1">
                  <a:lumMod val="75000"/>
                  <a:lumOff val="25000"/>
                </a:schemeClr>
              </a:solidFill>
            </a:endParaRPr>
          </a:p>
        </p:txBody>
      </p:sp>
      <p:pic>
        <p:nvPicPr>
          <p:cNvPr id="97281" name="Picture 1"/>
          <p:cNvPicPr>
            <a:picLocks noChangeAspect="1" noChangeArrowheads="1"/>
          </p:cNvPicPr>
          <p:nvPr/>
        </p:nvPicPr>
        <p:blipFill>
          <a:blip r:embed="rId5"/>
          <a:srcRect/>
          <a:stretch>
            <a:fillRect/>
          </a:stretch>
        </p:blipFill>
        <p:spPr bwMode="auto">
          <a:xfrm>
            <a:off x="86768" y="3545662"/>
            <a:ext cx="1782077" cy="1337500"/>
          </a:xfrm>
          <a:prstGeom prst="rect">
            <a:avLst/>
          </a:prstGeom>
          <a:noFill/>
          <a:ln w="9525">
            <a:noFill/>
            <a:miter lim="800000"/>
            <a:headEnd/>
            <a:tailEnd/>
          </a:ln>
        </p:spPr>
      </p:pic>
    </p:spTree>
    <p:extLst>
      <p:ext uri="{BB962C8B-B14F-4D97-AF65-F5344CB8AC3E}">
        <p14:creationId xmlns:p14="http://schemas.microsoft.com/office/powerpoint/2010/main" val="28460008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1" grpId="0" animBg="1"/>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p:cNvSpPr txBox="1"/>
          <p:nvPr/>
        </p:nvSpPr>
        <p:spPr>
          <a:xfrm>
            <a:off x="578196" y="419139"/>
            <a:ext cx="2051331" cy="338554"/>
          </a:xfrm>
          <a:prstGeom prst="rect">
            <a:avLst/>
          </a:prstGeom>
          <a:noFill/>
        </p:spPr>
        <p:txBody>
          <a:bodyPr wrap="none" rtlCol="0">
            <a:spAutoFit/>
          </a:bodyPr>
          <a:lstStyle/>
          <a:p>
            <a:r>
              <a:rPr lang="pt-BR" sz="1600" b="1" dirty="0">
                <a:solidFill>
                  <a:schemeClr val="bg1"/>
                </a:solidFill>
              </a:rPr>
              <a:t>Dívida Pública Interna</a:t>
            </a:r>
            <a:endParaRPr lang="pt-BR" sz="1600" dirty="0">
              <a:solidFill>
                <a:schemeClr val="bg1"/>
              </a:solidFill>
            </a:endParaRPr>
          </a:p>
        </p:txBody>
      </p:sp>
      <p:sp>
        <p:nvSpPr>
          <p:cNvPr id="12" name="Retângulo 11"/>
          <p:cNvSpPr/>
          <p:nvPr/>
        </p:nvSpPr>
        <p:spPr>
          <a:xfrm>
            <a:off x="3724346" y="1425995"/>
            <a:ext cx="5259468" cy="523220"/>
          </a:xfrm>
          <a:prstGeom prst="rect">
            <a:avLst/>
          </a:prstGeom>
          <a:solidFill>
            <a:schemeClr val="bg1">
              <a:lumMod val="95000"/>
            </a:schemeClr>
          </a:solidFill>
          <a:ln>
            <a:solidFill>
              <a:schemeClr val="bg1">
                <a:lumMod val="85000"/>
              </a:schemeClr>
            </a:solidFill>
          </a:ln>
        </p:spPr>
        <p:txBody>
          <a:bodyPr wrap="square">
            <a:spAutoFit/>
          </a:bodyPr>
          <a:lstStyle/>
          <a:p>
            <a:pPr algn="just"/>
            <a:r>
              <a:rPr lang="pt-BR" sz="1400" dirty="0">
                <a:solidFill>
                  <a:schemeClr val="tx1">
                    <a:lumMod val="75000"/>
                    <a:lumOff val="25000"/>
                  </a:schemeClr>
                </a:solidFill>
              </a:rPr>
              <a:t>Pode-se afirmar que a dívida pública interna surge de uma dificuldade do governo em financiar seus gastos por um aumento de tributos.  </a:t>
            </a:r>
          </a:p>
        </p:txBody>
      </p:sp>
      <p:sp>
        <p:nvSpPr>
          <p:cNvPr id="13" name="Retângulo 12"/>
          <p:cNvSpPr/>
          <p:nvPr/>
        </p:nvSpPr>
        <p:spPr>
          <a:xfrm>
            <a:off x="3724345" y="844455"/>
            <a:ext cx="5259467" cy="523220"/>
          </a:xfrm>
          <a:prstGeom prst="rect">
            <a:avLst/>
          </a:prstGeom>
          <a:solidFill>
            <a:schemeClr val="bg1">
              <a:lumMod val="95000"/>
            </a:schemeClr>
          </a:solidFill>
          <a:ln>
            <a:solidFill>
              <a:schemeClr val="bg1">
                <a:lumMod val="85000"/>
              </a:schemeClr>
            </a:solidFill>
          </a:ln>
        </p:spPr>
        <p:txBody>
          <a:bodyPr wrap="square">
            <a:spAutoFit/>
          </a:bodyPr>
          <a:lstStyle/>
          <a:p>
            <a:pPr algn="just"/>
            <a:r>
              <a:rPr lang="pt-BR" sz="1400" dirty="0">
                <a:solidFill>
                  <a:schemeClr val="tx1">
                    <a:lumMod val="75000"/>
                    <a:lumOff val="25000"/>
                  </a:schemeClr>
                </a:solidFill>
              </a:rPr>
              <a:t>A dívida pública interna é uma necessidade eventual do Estado e um instrumento gerencial da economia. </a:t>
            </a:r>
          </a:p>
        </p:txBody>
      </p:sp>
      <p:sp>
        <p:nvSpPr>
          <p:cNvPr id="14" name="Retângulo 13"/>
          <p:cNvSpPr/>
          <p:nvPr/>
        </p:nvSpPr>
        <p:spPr>
          <a:xfrm>
            <a:off x="3724345" y="2047579"/>
            <a:ext cx="5259468" cy="954107"/>
          </a:xfrm>
          <a:prstGeom prst="rect">
            <a:avLst/>
          </a:prstGeom>
          <a:solidFill>
            <a:schemeClr val="bg1">
              <a:lumMod val="95000"/>
            </a:schemeClr>
          </a:solidFill>
          <a:ln>
            <a:solidFill>
              <a:schemeClr val="bg1">
                <a:lumMod val="85000"/>
              </a:schemeClr>
            </a:solidFill>
          </a:ln>
        </p:spPr>
        <p:txBody>
          <a:bodyPr wrap="square">
            <a:spAutoFit/>
          </a:bodyPr>
          <a:lstStyle/>
          <a:p>
            <a:pPr algn="just"/>
            <a:r>
              <a:rPr lang="pt-BR" sz="1400" dirty="0">
                <a:solidFill>
                  <a:schemeClr val="tx1">
                    <a:lumMod val="75000"/>
                    <a:lumOff val="25000"/>
                  </a:schemeClr>
                </a:solidFill>
              </a:rPr>
              <a:t>Ela consiste na dívida realizada pelo governo com pessoas da sociedade para financiar os seus gastos que não são cobertos pela arrecadação de tributos ou quando o governo tem como objetivo exercer sua função estabilizadora na economia. </a:t>
            </a:r>
          </a:p>
        </p:txBody>
      </p:sp>
      <p:sp>
        <p:nvSpPr>
          <p:cNvPr id="7" name="Retângulo 6"/>
          <p:cNvSpPr/>
          <p:nvPr/>
        </p:nvSpPr>
        <p:spPr>
          <a:xfrm>
            <a:off x="69791" y="3652565"/>
            <a:ext cx="8947394" cy="523220"/>
          </a:xfrm>
          <a:prstGeom prst="rect">
            <a:avLst/>
          </a:prstGeom>
          <a:solidFill>
            <a:schemeClr val="bg1">
              <a:lumMod val="95000"/>
            </a:schemeClr>
          </a:solidFill>
          <a:ln>
            <a:solidFill>
              <a:schemeClr val="bg1">
                <a:lumMod val="85000"/>
              </a:schemeClr>
            </a:solidFill>
          </a:ln>
        </p:spPr>
        <p:txBody>
          <a:bodyPr wrap="square">
            <a:spAutoFit/>
          </a:bodyPr>
          <a:lstStyle/>
          <a:p>
            <a:pPr algn="just"/>
            <a:r>
              <a:rPr lang="pt-BR" sz="1400" dirty="0">
                <a:solidFill>
                  <a:schemeClr val="tx1">
                    <a:lumMod val="75000"/>
                    <a:lumOff val="25000"/>
                  </a:schemeClr>
                </a:solidFill>
              </a:rPr>
              <a:t>Particulares ou empresas podem adquirir estes títulos da Dívida Pública, mas costumam comprar títulos nos bancos (títulos de renda fixa etc.) que dão suporte a estes títulos da dívida interna.  </a:t>
            </a:r>
          </a:p>
        </p:txBody>
      </p:sp>
      <p:sp>
        <p:nvSpPr>
          <p:cNvPr id="8" name="Retângulo 7"/>
          <p:cNvSpPr/>
          <p:nvPr/>
        </p:nvSpPr>
        <p:spPr>
          <a:xfrm>
            <a:off x="63116" y="3059877"/>
            <a:ext cx="8974090" cy="523220"/>
          </a:xfrm>
          <a:prstGeom prst="rect">
            <a:avLst/>
          </a:prstGeom>
          <a:solidFill>
            <a:schemeClr val="bg1">
              <a:lumMod val="95000"/>
            </a:schemeClr>
          </a:solidFill>
          <a:ln>
            <a:solidFill>
              <a:schemeClr val="bg1">
                <a:lumMod val="85000"/>
              </a:schemeClr>
            </a:solidFill>
          </a:ln>
        </p:spPr>
        <p:txBody>
          <a:bodyPr wrap="square">
            <a:spAutoFit/>
          </a:bodyPr>
          <a:lstStyle/>
          <a:p>
            <a:pPr algn="just"/>
            <a:r>
              <a:rPr lang="pt-BR" sz="1400" dirty="0">
                <a:solidFill>
                  <a:schemeClr val="tx1">
                    <a:lumMod val="75000"/>
                    <a:lumOff val="25000"/>
                  </a:schemeClr>
                </a:solidFill>
              </a:rPr>
              <a:t>Os bancos que desenvolvem atividades no mercado financeiro, mantêm em suas carteiras uma parte significativa dessa dívida, ao deterem títulos da Dívida Pública que lastreiam, basicamente, o endividamento do governo federal. </a:t>
            </a:r>
          </a:p>
        </p:txBody>
      </p:sp>
      <p:sp>
        <p:nvSpPr>
          <p:cNvPr id="11" name="Retângulo 10"/>
          <p:cNvSpPr/>
          <p:nvPr/>
        </p:nvSpPr>
        <p:spPr>
          <a:xfrm>
            <a:off x="63117" y="4231080"/>
            <a:ext cx="8974090" cy="738664"/>
          </a:xfrm>
          <a:prstGeom prst="rect">
            <a:avLst/>
          </a:prstGeom>
          <a:solidFill>
            <a:schemeClr val="bg1">
              <a:lumMod val="95000"/>
            </a:schemeClr>
          </a:solidFill>
          <a:ln>
            <a:solidFill>
              <a:schemeClr val="bg1">
                <a:lumMod val="85000"/>
              </a:schemeClr>
            </a:solidFill>
          </a:ln>
        </p:spPr>
        <p:txBody>
          <a:bodyPr wrap="square">
            <a:spAutoFit/>
          </a:bodyPr>
          <a:lstStyle/>
          <a:p>
            <a:pPr algn="just"/>
            <a:r>
              <a:rPr lang="pt-BR" sz="1400" dirty="0">
                <a:solidFill>
                  <a:schemeClr val="tx1">
                    <a:lumMod val="75000"/>
                    <a:lumOff val="25000"/>
                  </a:schemeClr>
                </a:solidFill>
              </a:rPr>
              <a:t>O Orçamento da União, dos estados e dos municípios é formado por receitas (arrecadação de tributos) e despesas (gastos do governo). </a:t>
            </a:r>
            <a:r>
              <a:rPr lang="pt-BR" sz="1400" dirty="0" smtClean="0">
                <a:solidFill>
                  <a:schemeClr val="tx1">
                    <a:lumMod val="75000"/>
                    <a:lumOff val="25000"/>
                  </a:schemeClr>
                </a:solidFill>
              </a:rPr>
              <a:t>O Superávit primário surge quando o montante de arrecadação de tributos excede o montante de gastos do governo. O inverso corresponde ao déficit primário. </a:t>
            </a:r>
            <a:endParaRPr lang="pt-BR" sz="1400" dirty="0">
              <a:solidFill>
                <a:schemeClr val="tx1">
                  <a:lumMod val="75000"/>
                  <a:lumOff val="25000"/>
                </a:schemeClr>
              </a:solidFill>
            </a:endParaRPr>
          </a:p>
        </p:txBody>
      </p:sp>
      <p:sp>
        <p:nvSpPr>
          <p:cNvPr id="15" name="CaixaDeTexto 14"/>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pic>
        <p:nvPicPr>
          <p:cNvPr id="16" name="Picture 3"/>
          <p:cNvPicPr>
            <a:picLocks noChangeAspect="1" noChangeArrowheads="1"/>
          </p:cNvPicPr>
          <p:nvPr/>
        </p:nvPicPr>
        <p:blipFill>
          <a:blip r:embed="rId3"/>
          <a:srcRect/>
          <a:stretch>
            <a:fillRect/>
          </a:stretch>
        </p:blipFill>
        <p:spPr bwMode="auto">
          <a:xfrm>
            <a:off x="49767" y="884499"/>
            <a:ext cx="3674578" cy="2117187"/>
          </a:xfrm>
          <a:prstGeom prst="rect">
            <a:avLst/>
          </a:prstGeom>
          <a:noFill/>
          <a:ln w="9525">
            <a:noFill/>
            <a:miter lim="800000"/>
            <a:headEnd/>
            <a:tailEnd/>
          </a:ln>
        </p:spPr>
      </p:pic>
    </p:spTree>
    <p:extLst>
      <p:ext uri="{BB962C8B-B14F-4D97-AF65-F5344CB8AC3E}">
        <p14:creationId xmlns:p14="http://schemas.microsoft.com/office/powerpoint/2010/main" val="28460008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anim calcmode="lin" valueType="num">
                                      <p:cBhvr>
                                        <p:cTn id="20" dur="500" fill="hold"/>
                                        <p:tgtEl>
                                          <p:spTgt spid="14"/>
                                        </p:tgtEl>
                                        <p:attrNameLst>
                                          <p:attrName>ppt_x</p:attrName>
                                        </p:attrNameLst>
                                      </p:cBhvr>
                                      <p:tavLst>
                                        <p:tav tm="0">
                                          <p:val>
                                            <p:strVal val="#ppt_x"/>
                                          </p:val>
                                        </p:tav>
                                        <p:tav tm="100000">
                                          <p:val>
                                            <p:strVal val="#ppt_x"/>
                                          </p:val>
                                        </p:tav>
                                      </p:tavLst>
                                    </p:anim>
                                    <p:anim calcmode="lin" valueType="num">
                                      <p:cBhvr>
                                        <p:cTn id="21" dur="5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anim calcmode="lin" valueType="num">
                                      <p:cBhvr>
                                        <p:cTn id="31" dur="500" fill="hold"/>
                                        <p:tgtEl>
                                          <p:spTgt spid="7"/>
                                        </p:tgtEl>
                                        <p:attrNameLst>
                                          <p:attrName>ppt_x</p:attrName>
                                        </p:attrNameLst>
                                      </p:cBhvr>
                                      <p:tavLst>
                                        <p:tav tm="0">
                                          <p:val>
                                            <p:strVal val="#ppt_x"/>
                                          </p:val>
                                        </p:tav>
                                        <p:tav tm="100000">
                                          <p:val>
                                            <p:strVal val="#ppt_x"/>
                                          </p:val>
                                        </p:tav>
                                      </p:tavLst>
                                    </p:anim>
                                    <p:anim calcmode="lin" valueType="num">
                                      <p:cBhvr>
                                        <p:cTn id="32" dur="500" fill="hold"/>
                                        <p:tgtEl>
                                          <p:spTgt spid="7"/>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anim calcmode="lin" valueType="num">
                                      <p:cBhvr>
                                        <p:cTn id="36" dur="500" fill="hold"/>
                                        <p:tgtEl>
                                          <p:spTgt spid="11"/>
                                        </p:tgtEl>
                                        <p:attrNameLst>
                                          <p:attrName>ppt_x</p:attrName>
                                        </p:attrNameLst>
                                      </p:cBhvr>
                                      <p:tavLst>
                                        <p:tav tm="0">
                                          <p:val>
                                            <p:strVal val="#ppt_x"/>
                                          </p:val>
                                        </p:tav>
                                        <p:tav tm="100000">
                                          <p:val>
                                            <p:strVal val="#ppt_x"/>
                                          </p:val>
                                        </p:tav>
                                      </p:tavLst>
                                    </p:anim>
                                    <p:anim calcmode="lin" valueType="num">
                                      <p:cBhvr>
                                        <p:cTn id="3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7" grpId="0" animBg="1"/>
      <p:bldP spid="8" grpId="0" animBg="1"/>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49768" y="1732999"/>
            <a:ext cx="8980765" cy="738664"/>
          </a:xfrm>
          <a:prstGeom prst="rect">
            <a:avLst/>
          </a:prstGeom>
          <a:solidFill>
            <a:schemeClr val="bg1">
              <a:lumMod val="95000"/>
            </a:schemeClr>
          </a:solidFill>
          <a:ln>
            <a:solidFill>
              <a:schemeClr val="bg1">
                <a:lumMod val="85000"/>
              </a:schemeClr>
            </a:solidFill>
          </a:ln>
        </p:spPr>
        <p:txBody>
          <a:bodyPr wrap="square">
            <a:spAutoFit/>
          </a:bodyPr>
          <a:lstStyle/>
          <a:p>
            <a:pPr algn="just"/>
            <a:r>
              <a:rPr lang="pt-BR" sz="1400" dirty="0">
                <a:solidFill>
                  <a:schemeClr val="tx1">
                    <a:lumMod val="75000"/>
                    <a:lumOff val="25000"/>
                  </a:schemeClr>
                </a:solidFill>
              </a:rPr>
              <a:t>O déficit operacional corresponde ao resultado primário acrescido dos juros (dívida passada). Se o resultado primário focaliza as receitas e despesas em um determinado período, no entanto, o resultado operacional leva em consideração também os débitos passados que precisam ser financiados através de juros. </a:t>
            </a:r>
          </a:p>
        </p:txBody>
      </p:sp>
      <p:sp>
        <p:nvSpPr>
          <p:cNvPr id="7" name="Retângulo 6"/>
          <p:cNvSpPr/>
          <p:nvPr/>
        </p:nvSpPr>
        <p:spPr>
          <a:xfrm>
            <a:off x="2629527" y="884499"/>
            <a:ext cx="6401006" cy="738664"/>
          </a:xfrm>
          <a:prstGeom prst="rect">
            <a:avLst/>
          </a:prstGeom>
          <a:solidFill>
            <a:schemeClr val="bg1">
              <a:lumMod val="95000"/>
            </a:schemeClr>
          </a:solidFill>
          <a:ln>
            <a:solidFill>
              <a:schemeClr val="bg1">
                <a:lumMod val="85000"/>
              </a:schemeClr>
            </a:solidFill>
          </a:ln>
        </p:spPr>
        <p:txBody>
          <a:bodyPr wrap="square">
            <a:spAutoFit/>
          </a:bodyPr>
          <a:lstStyle/>
          <a:p>
            <a:pPr algn="just"/>
            <a:r>
              <a:rPr lang="pt-BR" sz="1400" dirty="0">
                <a:solidFill>
                  <a:schemeClr val="tx1">
                    <a:lumMod val="75000"/>
                    <a:lumOff val="25000"/>
                  </a:schemeClr>
                </a:solidFill>
              </a:rPr>
              <a:t>O déficit nominal ou total corresponde à necessidade de financiamento do setor público em seus diversos níveis: União, estado, município, empresas estatais e Previdência Social.</a:t>
            </a:r>
          </a:p>
        </p:txBody>
      </p:sp>
      <p:sp>
        <p:nvSpPr>
          <p:cNvPr id="8" name="Retângulo 7"/>
          <p:cNvSpPr/>
          <p:nvPr/>
        </p:nvSpPr>
        <p:spPr>
          <a:xfrm>
            <a:off x="49768" y="2545206"/>
            <a:ext cx="8980765" cy="738664"/>
          </a:xfrm>
          <a:prstGeom prst="rect">
            <a:avLst/>
          </a:prstGeom>
          <a:solidFill>
            <a:schemeClr val="bg1">
              <a:lumMod val="95000"/>
            </a:schemeClr>
          </a:solidFill>
          <a:ln>
            <a:solidFill>
              <a:schemeClr val="bg1">
                <a:lumMod val="85000"/>
              </a:schemeClr>
            </a:solidFill>
          </a:ln>
        </p:spPr>
        <p:txBody>
          <a:bodyPr wrap="square">
            <a:spAutoFit/>
          </a:bodyPr>
          <a:lstStyle/>
          <a:p>
            <a:pPr algn="just"/>
            <a:r>
              <a:rPr lang="pt-BR" sz="1400" dirty="0">
                <a:solidFill>
                  <a:schemeClr val="tx1">
                    <a:lumMod val="75000"/>
                    <a:lumOff val="25000"/>
                  </a:schemeClr>
                </a:solidFill>
              </a:rPr>
              <a:t>O elevado nível da taxa de juros Selic no Brasil, em certos períodos, tem transformado os esforços do governo em gerar um superávit primário (receitas de tributos maiores que os gastos do governo) em déficit operacional ao incluir os juros referentes às dívidas passadas.   </a:t>
            </a:r>
          </a:p>
        </p:txBody>
      </p:sp>
      <p:sp>
        <p:nvSpPr>
          <p:cNvPr id="9" name="Retângulo 8"/>
          <p:cNvSpPr/>
          <p:nvPr/>
        </p:nvSpPr>
        <p:spPr>
          <a:xfrm>
            <a:off x="49768" y="3988811"/>
            <a:ext cx="8980766" cy="954107"/>
          </a:xfrm>
          <a:prstGeom prst="rect">
            <a:avLst/>
          </a:prstGeom>
          <a:solidFill>
            <a:schemeClr val="bg1">
              <a:lumMod val="95000"/>
            </a:schemeClr>
          </a:solidFill>
          <a:ln>
            <a:solidFill>
              <a:schemeClr val="bg1">
                <a:lumMod val="85000"/>
              </a:schemeClr>
            </a:solidFill>
          </a:ln>
        </p:spPr>
        <p:txBody>
          <a:bodyPr wrap="square">
            <a:spAutoFit/>
          </a:bodyPr>
          <a:lstStyle/>
          <a:p>
            <a:pPr algn="just"/>
            <a:r>
              <a:rPr lang="pt-BR" sz="1400" dirty="0">
                <a:solidFill>
                  <a:schemeClr val="tx1">
                    <a:lumMod val="75000"/>
                    <a:lumOff val="25000"/>
                  </a:schemeClr>
                </a:solidFill>
              </a:rPr>
              <a:t>A combinação de superávit primário com taxas básicas de juros elevadas vem se constituindo em uma maneira de transferência de renda da população mais pobre, recolhida por meio de impostos sobre o consumo, para os mais ricos, que usufruem dos elevados juros dos títulos da dívida pública. </a:t>
            </a:r>
            <a:r>
              <a:rPr lang="pt-BR" sz="1400" dirty="0" smtClean="0">
                <a:solidFill>
                  <a:schemeClr val="tx1">
                    <a:lumMod val="75000"/>
                    <a:lumOff val="25000"/>
                  </a:schemeClr>
                </a:solidFill>
              </a:rPr>
              <a:t>Isso explica, em parte, os elevados índices de concentração de renda no Brasil nos últimos anos.</a:t>
            </a:r>
            <a:endParaRPr lang="pt-BR" sz="1400" dirty="0">
              <a:solidFill>
                <a:schemeClr val="tx1">
                  <a:lumMod val="75000"/>
                  <a:lumOff val="25000"/>
                </a:schemeClr>
              </a:solidFill>
            </a:endParaRPr>
          </a:p>
        </p:txBody>
      </p:sp>
      <p:sp>
        <p:nvSpPr>
          <p:cNvPr id="10" name="Retângulo 9"/>
          <p:cNvSpPr/>
          <p:nvPr/>
        </p:nvSpPr>
        <p:spPr>
          <a:xfrm>
            <a:off x="49768" y="3373901"/>
            <a:ext cx="8980765" cy="523220"/>
          </a:xfrm>
          <a:prstGeom prst="rect">
            <a:avLst/>
          </a:prstGeom>
          <a:solidFill>
            <a:schemeClr val="bg1">
              <a:lumMod val="95000"/>
            </a:schemeClr>
          </a:solidFill>
          <a:ln>
            <a:solidFill>
              <a:schemeClr val="bg1">
                <a:lumMod val="85000"/>
              </a:schemeClr>
            </a:solidFill>
          </a:ln>
        </p:spPr>
        <p:txBody>
          <a:bodyPr wrap="square">
            <a:spAutoFit/>
          </a:bodyPr>
          <a:lstStyle/>
          <a:p>
            <a:pPr algn="just"/>
            <a:r>
              <a:rPr lang="pt-BR" sz="1400" dirty="0">
                <a:solidFill>
                  <a:schemeClr val="tx1">
                    <a:lumMod val="75000"/>
                    <a:lumOff val="25000"/>
                  </a:schemeClr>
                </a:solidFill>
              </a:rPr>
              <a:t>Sua elevação, nas últimas décadas, não é causada por investimento produtivo ou custeio efetivo do Estado; é quase integralmente destinado a pagar os juros que incidem sobre a própria dívida. </a:t>
            </a:r>
          </a:p>
        </p:txBody>
      </p:sp>
      <p:sp>
        <p:nvSpPr>
          <p:cNvPr id="12" name="CaixaDeTexto 11"/>
          <p:cNvSpPr txBox="1"/>
          <p:nvPr/>
        </p:nvSpPr>
        <p:spPr>
          <a:xfrm>
            <a:off x="578196" y="419139"/>
            <a:ext cx="2051331" cy="338554"/>
          </a:xfrm>
          <a:prstGeom prst="rect">
            <a:avLst/>
          </a:prstGeom>
          <a:noFill/>
        </p:spPr>
        <p:txBody>
          <a:bodyPr wrap="none" rtlCol="0">
            <a:spAutoFit/>
          </a:bodyPr>
          <a:lstStyle/>
          <a:p>
            <a:r>
              <a:rPr lang="pt-BR" sz="1600" b="1" dirty="0">
                <a:solidFill>
                  <a:schemeClr val="bg1"/>
                </a:solidFill>
              </a:rPr>
              <a:t>Dívida Pública Interna</a:t>
            </a:r>
            <a:endParaRPr lang="pt-BR" sz="1600" dirty="0">
              <a:solidFill>
                <a:schemeClr val="bg1"/>
              </a:solidFill>
            </a:endParaRPr>
          </a:p>
        </p:txBody>
      </p:sp>
      <p:sp>
        <p:nvSpPr>
          <p:cNvPr id="13" name="CaixaDeTexto 12"/>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pic>
        <p:nvPicPr>
          <p:cNvPr id="16" name="Picture 2" descr="Imagem relacionada"/>
          <p:cNvPicPr>
            <a:picLocks noChangeAspect="1" noChangeArrowheads="1"/>
          </p:cNvPicPr>
          <p:nvPr/>
        </p:nvPicPr>
        <p:blipFill>
          <a:blip r:embed="rId2"/>
          <a:srcRect/>
          <a:stretch>
            <a:fillRect/>
          </a:stretch>
        </p:blipFill>
        <p:spPr bwMode="auto">
          <a:xfrm>
            <a:off x="1" y="845659"/>
            <a:ext cx="2629526" cy="777504"/>
          </a:xfrm>
          <a:prstGeom prst="rect">
            <a:avLst/>
          </a:prstGeom>
          <a:noFill/>
        </p:spPr>
      </p:pic>
    </p:spTree>
    <p:extLst>
      <p:ext uri="{BB962C8B-B14F-4D97-AF65-F5344CB8AC3E}">
        <p14:creationId xmlns:p14="http://schemas.microsoft.com/office/powerpoint/2010/main" val="25418029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anim calcmode="lin" valueType="num">
                                      <p:cBhvr>
                                        <p:cTn id="25" dur="500" fill="hold"/>
                                        <p:tgtEl>
                                          <p:spTgt spid="10"/>
                                        </p:tgtEl>
                                        <p:attrNameLst>
                                          <p:attrName>ppt_x</p:attrName>
                                        </p:attrNameLst>
                                      </p:cBhvr>
                                      <p:tavLst>
                                        <p:tav tm="0">
                                          <p:val>
                                            <p:strVal val="#ppt_x"/>
                                          </p:val>
                                        </p:tav>
                                        <p:tav tm="100000">
                                          <p:val>
                                            <p:strVal val="#ppt_x"/>
                                          </p:val>
                                        </p:tav>
                                      </p:tavLst>
                                    </p:anim>
                                    <p:anim calcmode="lin" valueType="num">
                                      <p:cBhvr>
                                        <p:cTn id="26" dur="500" fill="hold"/>
                                        <p:tgtEl>
                                          <p:spTgt spid="10"/>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anim calcmode="lin" valueType="num">
                                      <p:cBhvr>
                                        <p:cTn id="31" dur="500" fill="hold"/>
                                        <p:tgtEl>
                                          <p:spTgt spid="9"/>
                                        </p:tgtEl>
                                        <p:attrNameLst>
                                          <p:attrName>ppt_x</p:attrName>
                                        </p:attrNameLst>
                                      </p:cBhvr>
                                      <p:tavLst>
                                        <p:tav tm="0">
                                          <p:val>
                                            <p:strVal val="#ppt_x"/>
                                          </p:val>
                                        </p:tav>
                                        <p:tav tm="100000">
                                          <p:val>
                                            <p:strVal val="#ppt_x"/>
                                          </p:val>
                                        </p:tav>
                                      </p:tavLst>
                                    </p:anim>
                                    <p:anim calcmode="lin" valueType="num">
                                      <p:cBhvr>
                                        <p:cTn id="32"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p:cNvSpPr/>
          <p:nvPr/>
        </p:nvSpPr>
        <p:spPr>
          <a:xfrm>
            <a:off x="627112" y="1545637"/>
            <a:ext cx="3537012" cy="323165"/>
          </a:xfrm>
          <a:prstGeom prst="rect">
            <a:avLst/>
          </a:prstGeom>
        </p:spPr>
        <p:txBody>
          <a:bodyPr wrap="square">
            <a:spAutoFit/>
          </a:bodyPr>
          <a:lstStyle/>
          <a:p>
            <a:pPr>
              <a:spcBef>
                <a:spcPct val="20000"/>
              </a:spcBef>
              <a:buClr>
                <a:srgbClr val="2B4475"/>
              </a:buClr>
              <a:defRPr/>
            </a:pPr>
            <a:r>
              <a:rPr lang="pt-BR" sz="1500" b="1" kern="0" dirty="0">
                <a:solidFill>
                  <a:srgbClr val="2B4475"/>
                </a:solidFill>
                <a:effectLst>
                  <a:outerShdw blurRad="38100" dist="38100" dir="2700000" algn="tl">
                    <a:srgbClr val="000000">
                      <a:alpha val="43137"/>
                    </a:srgbClr>
                  </a:outerShdw>
                </a:effectLst>
                <a:cs typeface="Arial" pitchFamily="34" charset="0"/>
              </a:rPr>
              <a:t>Prof. Adm. </a:t>
            </a:r>
            <a:r>
              <a:rPr lang="pt-BR" sz="1500" b="1" i="1" kern="0" dirty="0">
                <a:solidFill>
                  <a:srgbClr val="2B4475"/>
                </a:solidFill>
                <a:effectLst>
                  <a:outerShdw blurRad="38100" dist="38100" dir="2700000" algn="tl">
                    <a:srgbClr val="000000">
                      <a:alpha val="43137"/>
                    </a:srgbClr>
                  </a:outerShdw>
                </a:effectLst>
                <a:cs typeface="Arial" pitchFamily="34" charset="0"/>
              </a:rPr>
              <a:t>Msc</a:t>
            </a:r>
            <a:r>
              <a:rPr lang="pt-BR" sz="1500" b="1" kern="0" dirty="0">
                <a:solidFill>
                  <a:srgbClr val="2B4475"/>
                </a:solidFill>
                <a:effectLst>
                  <a:outerShdw blurRad="38100" dist="38100" dir="2700000" algn="tl">
                    <a:srgbClr val="000000">
                      <a:alpha val="43137"/>
                    </a:srgbClr>
                  </a:outerShdw>
                </a:effectLst>
                <a:cs typeface="Arial" pitchFamily="34" charset="0"/>
              </a:rPr>
              <a:t>. Luiz Cláudio Brites Lobato</a:t>
            </a:r>
          </a:p>
        </p:txBody>
      </p:sp>
      <p:sp>
        <p:nvSpPr>
          <p:cNvPr id="10" name="Retângulo 9"/>
          <p:cNvSpPr/>
          <p:nvPr/>
        </p:nvSpPr>
        <p:spPr>
          <a:xfrm>
            <a:off x="5277434" y="61317"/>
            <a:ext cx="3786742" cy="1323439"/>
          </a:xfrm>
          <a:prstGeom prst="rect">
            <a:avLst/>
          </a:prstGeom>
        </p:spPr>
        <p:txBody>
          <a:bodyPr wrap="none">
            <a:spAutoFit/>
          </a:bodyPr>
          <a:lstStyle/>
          <a:p>
            <a:pPr>
              <a:defRPr/>
            </a:pPr>
            <a:r>
              <a:rPr lang="pt-BR" sz="8000" b="1" dirty="0" smtClean="0">
                <a:solidFill>
                  <a:srgbClr val="C00000"/>
                </a:solidFill>
                <a:effectLst>
                  <a:outerShdw blurRad="38100" dist="38100" dir="2700000" algn="tl">
                    <a:srgbClr val="000000">
                      <a:alpha val="43137"/>
                    </a:srgbClr>
                  </a:outerShdw>
                </a:effectLst>
              </a:rPr>
              <a:t>AULA </a:t>
            </a:r>
            <a:r>
              <a:rPr lang="pt-BR" sz="8000" b="1" dirty="0" smtClean="0">
                <a:solidFill>
                  <a:srgbClr val="C00000"/>
                </a:solidFill>
                <a:effectLst>
                  <a:outerShdw blurRad="38100" dist="38100" dir="2700000" algn="tl">
                    <a:srgbClr val="000000">
                      <a:alpha val="43137"/>
                    </a:srgbClr>
                  </a:outerShdw>
                </a:effectLst>
              </a:rPr>
              <a:t>06</a:t>
            </a:r>
            <a:endParaRPr lang="pt-BR" sz="8000" dirty="0">
              <a:solidFill>
                <a:srgbClr val="C00000"/>
              </a:solidFill>
            </a:endParaRPr>
          </a:p>
        </p:txBody>
      </p:sp>
      <p:pic>
        <p:nvPicPr>
          <p:cNvPr id="15" name="Picture 2" descr="http://servicosweb.cnpq.br/wspessoa/servletrecuperafoto?tipo=1&amp;id=K4755251Z8"/>
          <p:cNvPicPr>
            <a:picLocks noChangeAspect="1" noChangeArrowheads="1"/>
          </p:cNvPicPr>
          <p:nvPr/>
        </p:nvPicPr>
        <p:blipFill>
          <a:blip r:embed="rId2" cstate="print"/>
          <a:srcRect/>
          <a:stretch>
            <a:fillRect/>
          </a:stretch>
        </p:blipFill>
        <p:spPr bwMode="auto">
          <a:xfrm>
            <a:off x="72646" y="1417238"/>
            <a:ext cx="538022" cy="391997"/>
          </a:xfrm>
          <a:prstGeom prst="rect">
            <a:avLst/>
          </a:prstGeom>
          <a:noFill/>
          <a:ln w="9525">
            <a:noFill/>
            <a:miter lim="800000"/>
            <a:headEnd/>
            <a:tailEnd/>
          </a:ln>
        </p:spPr>
      </p:pic>
      <p:pic>
        <p:nvPicPr>
          <p:cNvPr id="12" name="Picture 2"/>
          <p:cNvPicPr>
            <a:picLocks noChangeAspect="1" noChangeArrowheads="1"/>
          </p:cNvPicPr>
          <p:nvPr/>
        </p:nvPicPr>
        <p:blipFill>
          <a:blip r:embed="rId3" cstate="print"/>
          <a:srcRect/>
          <a:stretch>
            <a:fillRect/>
          </a:stretch>
        </p:blipFill>
        <p:spPr bwMode="auto">
          <a:xfrm>
            <a:off x="8005864" y="3601078"/>
            <a:ext cx="1058312" cy="751939"/>
          </a:xfrm>
          <a:prstGeom prst="rect">
            <a:avLst/>
          </a:prstGeom>
          <a:noFill/>
          <a:ln w="9525">
            <a:noFill/>
            <a:miter lim="800000"/>
            <a:headEnd/>
            <a:tailEnd/>
          </a:ln>
          <a:effectLst/>
        </p:spPr>
      </p:pic>
      <p:sp>
        <p:nvSpPr>
          <p:cNvPr id="9" name="CaixaDeTexto 8"/>
          <p:cNvSpPr txBox="1"/>
          <p:nvPr/>
        </p:nvSpPr>
        <p:spPr>
          <a:xfrm>
            <a:off x="184824" y="1877436"/>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tx2"/>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tx2"/>
              </a:solidFill>
              <a:effectLst>
                <a:outerShdw blurRad="38100" dist="38100" dir="2700000" algn="tl">
                  <a:srgbClr val="000000">
                    <a:alpha val="43137"/>
                  </a:srgbClr>
                </a:outerShdw>
              </a:effectLst>
              <a:latin typeface="Calibri"/>
              <a:ea typeface="+mn-ea"/>
              <a:cs typeface="Arial" pitchFamily="34" charset="0"/>
            </a:endParaRPr>
          </a:p>
        </p:txBody>
      </p:sp>
      <p:sp>
        <p:nvSpPr>
          <p:cNvPr id="14" name="CaixaDeTexto 13"/>
          <p:cNvSpPr txBox="1"/>
          <p:nvPr/>
        </p:nvSpPr>
        <p:spPr>
          <a:xfrm>
            <a:off x="4959118" y="2277546"/>
            <a:ext cx="4163426" cy="400110"/>
          </a:xfrm>
          <a:prstGeom prst="rect">
            <a:avLst/>
          </a:prstGeom>
          <a:noFill/>
        </p:spPr>
        <p:txBody>
          <a:bodyPr wrap="square" rtlCol="0">
            <a:spAutoFit/>
          </a:bodyPr>
          <a:lstStyle/>
          <a:p>
            <a:pPr marL="342900" indent="-342900" eaLnBrk="1" hangingPunct="1">
              <a:defRPr/>
            </a:pPr>
            <a:r>
              <a:rPr lang="pt-BR" sz="2000" b="1" dirty="0" smtClean="0">
                <a:solidFill>
                  <a:schemeClr val="tx2"/>
                </a:solidFill>
                <a:effectLst>
                  <a:outerShdw blurRad="38100" dist="38100" dir="2700000" algn="tl">
                    <a:srgbClr val="000000">
                      <a:alpha val="43137"/>
                    </a:srgbClr>
                  </a:outerShdw>
                </a:effectLst>
              </a:rPr>
              <a:t>AULA 2: A EMPRESA E OS MERCADOS</a:t>
            </a:r>
            <a:endParaRPr lang="pt-BR" sz="2000" b="1" dirty="0">
              <a:solidFill>
                <a:schemeClr val="tx2"/>
              </a:solidFill>
              <a:effectLst>
                <a:outerShdw blurRad="38100" dist="38100" dir="2700000" algn="tl">
                  <a:srgbClr val="000000">
                    <a:alpha val="43137"/>
                  </a:srgbClr>
                </a:outerShdw>
              </a:effectLst>
            </a:endParaRPr>
          </a:p>
        </p:txBody>
      </p:sp>
      <p:pic>
        <p:nvPicPr>
          <p:cNvPr id="2050" name="Picture 2" descr="Imagem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6330" y="2677657"/>
            <a:ext cx="2639131" cy="1690748"/>
          </a:xfrm>
          <a:prstGeom prst="rect">
            <a:avLst/>
          </a:prstGeom>
          <a:noFill/>
          <a:extLst>
            <a:ext uri="{909E8E84-426E-40DD-AFC4-6F175D3DCCD1}">
              <a14:hiddenFill xmlns:a14="http://schemas.microsoft.com/office/drawing/2010/main">
                <a:solidFill>
                  <a:srgbClr val="FFFFFF"/>
                </a:solidFill>
              </a14:hiddenFill>
            </a:ext>
          </a:extLst>
        </p:spPr>
      </p:pic>
      <p:pic>
        <p:nvPicPr>
          <p:cNvPr id="72708" name="Picture 4" descr="Imagem relacionada"/>
          <p:cNvPicPr>
            <a:picLocks noChangeAspect="1" noChangeArrowheads="1"/>
          </p:cNvPicPr>
          <p:nvPr/>
        </p:nvPicPr>
        <p:blipFill>
          <a:blip r:embed="rId5"/>
          <a:srcRect/>
          <a:stretch>
            <a:fillRect/>
          </a:stretch>
        </p:blipFill>
        <p:spPr bwMode="auto">
          <a:xfrm>
            <a:off x="33372" y="2195897"/>
            <a:ext cx="3437343" cy="2172508"/>
          </a:xfrm>
          <a:prstGeom prst="rect">
            <a:avLst/>
          </a:prstGeom>
          <a:noFill/>
        </p:spPr>
      </p:pic>
      <p:pic>
        <p:nvPicPr>
          <p:cNvPr id="72709" name="Picture 5"/>
          <p:cNvPicPr>
            <a:picLocks noChangeAspect="1" noChangeArrowheads="1"/>
          </p:cNvPicPr>
          <p:nvPr/>
        </p:nvPicPr>
        <p:blipFill>
          <a:blip r:embed="rId6"/>
          <a:srcRect/>
          <a:stretch>
            <a:fillRect/>
          </a:stretch>
        </p:blipFill>
        <p:spPr bwMode="auto">
          <a:xfrm>
            <a:off x="2744069" y="2362757"/>
            <a:ext cx="2253125" cy="1990260"/>
          </a:xfrm>
          <a:prstGeom prst="rect">
            <a:avLst/>
          </a:prstGeom>
          <a:noFill/>
          <a:ln w="9525">
            <a:noFill/>
            <a:miter lim="800000"/>
            <a:headEnd/>
            <a:tailEnd/>
          </a:ln>
        </p:spPr>
      </p:pic>
    </p:spTree>
    <p:extLst>
      <p:ext uri="{BB962C8B-B14F-4D97-AF65-F5344CB8AC3E}">
        <p14:creationId xmlns:p14="http://schemas.microsoft.com/office/powerpoint/2010/main" val="29412400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60" name="Picture 8" descr="Resultado de imagem para A EMPRESA E OS MERCADOS"/>
          <p:cNvPicPr>
            <a:picLocks noChangeAspect="1" noChangeArrowheads="1"/>
          </p:cNvPicPr>
          <p:nvPr/>
        </p:nvPicPr>
        <p:blipFill>
          <a:blip r:embed="rId3"/>
          <a:srcRect/>
          <a:stretch>
            <a:fillRect/>
          </a:stretch>
        </p:blipFill>
        <p:spPr bwMode="auto">
          <a:xfrm>
            <a:off x="2255967" y="2379637"/>
            <a:ext cx="3082671" cy="2623847"/>
          </a:xfrm>
          <a:prstGeom prst="rect">
            <a:avLst/>
          </a:prstGeom>
          <a:noFill/>
        </p:spPr>
      </p:pic>
      <p:pic>
        <p:nvPicPr>
          <p:cNvPr id="74756" name="Picture 4" descr="Imagem relacionada"/>
          <p:cNvPicPr>
            <a:picLocks noChangeAspect="1" noChangeArrowheads="1"/>
          </p:cNvPicPr>
          <p:nvPr/>
        </p:nvPicPr>
        <p:blipFill>
          <a:blip r:embed="rId4"/>
          <a:srcRect/>
          <a:stretch>
            <a:fillRect/>
          </a:stretch>
        </p:blipFill>
        <p:spPr bwMode="auto">
          <a:xfrm>
            <a:off x="15741" y="2429481"/>
            <a:ext cx="2540630" cy="2540631"/>
          </a:xfrm>
          <a:prstGeom prst="rect">
            <a:avLst/>
          </a:prstGeom>
          <a:noFill/>
        </p:spPr>
      </p:pic>
      <p:sp>
        <p:nvSpPr>
          <p:cNvPr id="10" name="CaixaDeTexto 9"/>
          <p:cNvSpPr txBox="1"/>
          <p:nvPr/>
        </p:nvSpPr>
        <p:spPr>
          <a:xfrm>
            <a:off x="940440" y="316766"/>
            <a:ext cx="2810065" cy="461665"/>
          </a:xfrm>
          <a:prstGeom prst="rect">
            <a:avLst/>
          </a:prstGeom>
          <a:noFill/>
        </p:spPr>
        <p:txBody>
          <a:bodyPr wrap="none" rtlCol="0">
            <a:spAutoFit/>
          </a:bodyPr>
          <a:lstStyle/>
          <a:p>
            <a:r>
              <a:rPr lang="pt-BR" sz="2400" b="1" dirty="0">
                <a:solidFill>
                  <a:schemeClr val="bg1"/>
                </a:solidFill>
              </a:rPr>
              <a:t>Conteúdo desta aula</a:t>
            </a:r>
          </a:p>
        </p:txBody>
      </p:sp>
      <p:sp>
        <p:nvSpPr>
          <p:cNvPr id="18" name="Elipse 17"/>
          <p:cNvSpPr/>
          <p:nvPr/>
        </p:nvSpPr>
        <p:spPr>
          <a:xfrm>
            <a:off x="758730" y="1527009"/>
            <a:ext cx="325633" cy="325633"/>
          </a:xfrm>
          <a:prstGeom prst="ellipse">
            <a:avLst/>
          </a:prstGeom>
          <a:solidFill>
            <a:srgbClr val="219D93"/>
          </a:solidFill>
          <a:ln w="57150">
            <a:solidFill>
              <a:srgbClr val="213F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400" b="1" dirty="0" smtClean="0">
                <a:solidFill>
                  <a:schemeClr val="bg1">
                    <a:lumMod val="95000"/>
                  </a:schemeClr>
                </a:solidFill>
              </a:rPr>
              <a:t>1</a:t>
            </a:r>
            <a:endParaRPr lang="pt-BR" sz="1400" b="1" dirty="0">
              <a:solidFill>
                <a:schemeClr val="bg1">
                  <a:lumMod val="95000"/>
                </a:schemeClr>
              </a:solidFill>
            </a:endParaRPr>
          </a:p>
        </p:txBody>
      </p:sp>
      <p:sp>
        <p:nvSpPr>
          <p:cNvPr id="21" name="Elipse 20"/>
          <p:cNvSpPr/>
          <p:nvPr/>
        </p:nvSpPr>
        <p:spPr>
          <a:xfrm>
            <a:off x="3598473" y="1513743"/>
            <a:ext cx="325633" cy="325633"/>
          </a:xfrm>
          <a:prstGeom prst="ellipse">
            <a:avLst/>
          </a:prstGeom>
          <a:solidFill>
            <a:srgbClr val="219D93"/>
          </a:solidFill>
          <a:ln w="57150">
            <a:solidFill>
              <a:srgbClr val="213F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400" b="1" dirty="0" smtClean="0">
                <a:solidFill>
                  <a:schemeClr val="bg1">
                    <a:lumMod val="95000"/>
                  </a:schemeClr>
                </a:solidFill>
              </a:rPr>
              <a:t>3</a:t>
            </a:r>
            <a:endParaRPr lang="pt-BR" sz="1400" b="1" dirty="0">
              <a:solidFill>
                <a:schemeClr val="bg1">
                  <a:lumMod val="95000"/>
                </a:schemeClr>
              </a:solidFill>
            </a:endParaRPr>
          </a:p>
        </p:txBody>
      </p:sp>
      <p:grpSp>
        <p:nvGrpSpPr>
          <p:cNvPr id="2" name="Grupo 21"/>
          <p:cNvGrpSpPr/>
          <p:nvPr/>
        </p:nvGrpSpPr>
        <p:grpSpPr>
          <a:xfrm>
            <a:off x="7124768" y="2402500"/>
            <a:ext cx="1778953" cy="750939"/>
            <a:chOff x="7233399" y="2340370"/>
            <a:chExt cx="1943424" cy="750939"/>
          </a:xfrm>
        </p:grpSpPr>
        <p:sp>
          <p:nvSpPr>
            <p:cNvPr id="23" name="Retângulo 22"/>
            <p:cNvSpPr/>
            <p:nvPr/>
          </p:nvSpPr>
          <p:spPr>
            <a:xfrm>
              <a:off x="7233399" y="2837393"/>
              <a:ext cx="1943424" cy="253916"/>
            </a:xfrm>
            <a:prstGeom prst="rect">
              <a:avLst/>
            </a:prstGeom>
            <a:noFill/>
          </p:spPr>
          <p:txBody>
            <a:bodyPr wrap="square">
              <a:spAutoFit/>
            </a:bodyPr>
            <a:lstStyle/>
            <a:p>
              <a:pPr algn="ctr"/>
              <a:r>
                <a:rPr lang="pt-BR" sz="1050" b="1" dirty="0" smtClean="0">
                  <a:solidFill>
                    <a:schemeClr val="tx1">
                      <a:lumMod val="65000"/>
                      <a:lumOff val="35000"/>
                    </a:schemeClr>
                  </a:solidFill>
                </a:rPr>
                <a:t>ATIVIDADES DE AULA</a:t>
              </a:r>
              <a:endParaRPr lang="pt-BR" sz="1050" b="1" dirty="0">
                <a:solidFill>
                  <a:schemeClr val="tx1">
                    <a:lumMod val="65000"/>
                    <a:lumOff val="35000"/>
                  </a:schemeClr>
                </a:solidFill>
              </a:endParaRPr>
            </a:p>
          </p:txBody>
        </p:sp>
        <p:sp>
          <p:nvSpPr>
            <p:cNvPr id="24" name="Elipse 23"/>
            <p:cNvSpPr/>
            <p:nvPr/>
          </p:nvSpPr>
          <p:spPr>
            <a:xfrm>
              <a:off x="8051765" y="2340370"/>
              <a:ext cx="325633" cy="325633"/>
            </a:xfrm>
            <a:prstGeom prst="ellipse">
              <a:avLst/>
            </a:prstGeom>
            <a:solidFill>
              <a:srgbClr val="E1E202"/>
            </a:solidFill>
            <a:ln w="57150">
              <a:solidFill>
                <a:srgbClr val="213F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400" dirty="0">
                <a:solidFill>
                  <a:schemeClr val="tx1"/>
                </a:solidFill>
              </a:endParaRPr>
            </a:p>
          </p:txBody>
        </p:sp>
      </p:grpSp>
      <p:sp>
        <p:nvSpPr>
          <p:cNvPr id="27" name="Elipse 26"/>
          <p:cNvSpPr/>
          <p:nvPr/>
        </p:nvSpPr>
        <p:spPr>
          <a:xfrm>
            <a:off x="2143769" y="2406396"/>
            <a:ext cx="325633" cy="325633"/>
          </a:xfrm>
          <a:prstGeom prst="ellipse">
            <a:avLst/>
          </a:prstGeom>
          <a:solidFill>
            <a:srgbClr val="219D93"/>
          </a:solidFill>
          <a:ln w="57150">
            <a:solidFill>
              <a:srgbClr val="213F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400" b="1" dirty="0" smtClean="0">
                <a:solidFill>
                  <a:schemeClr val="bg1">
                    <a:lumMod val="95000"/>
                  </a:schemeClr>
                </a:solidFill>
              </a:rPr>
              <a:t>2</a:t>
            </a:r>
            <a:endParaRPr lang="pt-BR" sz="1400" b="1" dirty="0">
              <a:solidFill>
                <a:schemeClr val="bg1">
                  <a:lumMod val="95000"/>
                </a:schemeClr>
              </a:solidFill>
            </a:endParaRPr>
          </a:p>
        </p:txBody>
      </p:sp>
      <p:sp>
        <p:nvSpPr>
          <p:cNvPr id="30" name="Elipse 29"/>
          <p:cNvSpPr/>
          <p:nvPr/>
        </p:nvSpPr>
        <p:spPr>
          <a:xfrm>
            <a:off x="5013005" y="2435155"/>
            <a:ext cx="325633" cy="325633"/>
          </a:xfrm>
          <a:prstGeom prst="ellipse">
            <a:avLst/>
          </a:prstGeom>
          <a:solidFill>
            <a:srgbClr val="219D93"/>
          </a:solidFill>
          <a:ln w="57150">
            <a:solidFill>
              <a:srgbClr val="213F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400" b="1" dirty="0" smtClean="0">
                <a:solidFill>
                  <a:schemeClr val="bg1">
                    <a:lumMod val="95000"/>
                  </a:schemeClr>
                </a:solidFill>
              </a:rPr>
              <a:t>4</a:t>
            </a:r>
            <a:endParaRPr lang="pt-BR" sz="1400" b="1" dirty="0">
              <a:solidFill>
                <a:schemeClr val="bg1">
                  <a:lumMod val="95000"/>
                </a:schemeClr>
              </a:solidFill>
            </a:endParaRPr>
          </a:p>
        </p:txBody>
      </p:sp>
      <p:sp>
        <p:nvSpPr>
          <p:cNvPr id="34" name="Elipse 33"/>
          <p:cNvSpPr/>
          <p:nvPr/>
        </p:nvSpPr>
        <p:spPr>
          <a:xfrm>
            <a:off x="6444731" y="1494484"/>
            <a:ext cx="325633" cy="325633"/>
          </a:xfrm>
          <a:prstGeom prst="ellipse">
            <a:avLst/>
          </a:prstGeom>
          <a:solidFill>
            <a:srgbClr val="219D93"/>
          </a:solidFill>
          <a:ln w="57150">
            <a:solidFill>
              <a:srgbClr val="213F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400" b="1" dirty="0">
                <a:solidFill>
                  <a:schemeClr val="bg1">
                    <a:lumMod val="95000"/>
                  </a:schemeClr>
                </a:solidFill>
              </a:rPr>
              <a:t>5</a:t>
            </a:r>
          </a:p>
        </p:txBody>
      </p:sp>
      <p:sp>
        <p:nvSpPr>
          <p:cNvPr id="35" name="CaixaDeTexto 34"/>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cxnSp>
        <p:nvCxnSpPr>
          <p:cNvPr id="3" name="Conector angulado 2"/>
          <p:cNvCxnSpPr/>
          <p:nvPr/>
        </p:nvCxnSpPr>
        <p:spPr>
          <a:xfrm>
            <a:off x="1167318" y="1673157"/>
            <a:ext cx="914400" cy="914400"/>
          </a:xfrm>
          <a:prstGeom prst="bentConnector3">
            <a:avLst/>
          </a:prstGeom>
          <a:ln>
            <a:solidFill>
              <a:schemeClr val="tx2"/>
            </a:solidFill>
            <a:tailEnd type="triangle"/>
          </a:ln>
        </p:spPr>
        <p:style>
          <a:lnRef idx="3">
            <a:schemeClr val="accent1"/>
          </a:lnRef>
          <a:fillRef idx="0">
            <a:schemeClr val="accent1"/>
          </a:fillRef>
          <a:effectRef idx="2">
            <a:schemeClr val="accent1"/>
          </a:effectRef>
          <a:fontRef idx="minor">
            <a:schemeClr val="tx1"/>
          </a:fontRef>
        </p:style>
      </p:cxnSp>
      <p:cxnSp>
        <p:nvCxnSpPr>
          <p:cNvPr id="36" name="Conector angulado 35"/>
          <p:cNvCxnSpPr/>
          <p:nvPr/>
        </p:nvCxnSpPr>
        <p:spPr>
          <a:xfrm>
            <a:off x="4020343" y="1650092"/>
            <a:ext cx="914400" cy="914400"/>
          </a:xfrm>
          <a:prstGeom prst="bentConnector3">
            <a:avLst/>
          </a:prstGeom>
          <a:ln>
            <a:solidFill>
              <a:schemeClr val="tx2"/>
            </a:solidFill>
            <a:tailEnd type="triangle"/>
          </a:ln>
        </p:spPr>
        <p:style>
          <a:lnRef idx="3">
            <a:schemeClr val="accent1"/>
          </a:lnRef>
          <a:fillRef idx="0">
            <a:schemeClr val="accent1"/>
          </a:fillRef>
          <a:effectRef idx="2">
            <a:schemeClr val="accent1"/>
          </a:effectRef>
          <a:fontRef idx="minor">
            <a:schemeClr val="tx1"/>
          </a:fontRef>
        </p:style>
      </p:cxnSp>
      <p:cxnSp>
        <p:nvCxnSpPr>
          <p:cNvPr id="37" name="Conector angulado 36"/>
          <p:cNvCxnSpPr/>
          <p:nvPr/>
        </p:nvCxnSpPr>
        <p:spPr>
          <a:xfrm>
            <a:off x="6868774" y="1654031"/>
            <a:ext cx="914400" cy="914400"/>
          </a:xfrm>
          <a:prstGeom prst="bentConnector3">
            <a:avLst/>
          </a:prstGeom>
          <a:ln>
            <a:solidFill>
              <a:schemeClr val="tx2"/>
            </a:solidFill>
            <a:tailEnd type="triangle"/>
          </a:ln>
        </p:spPr>
        <p:style>
          <a:lnRef idx="3">
            <a:schemeClr val="accent1"/>
          </a:lnRef>
          <a:fillRef idx="0">
            <a:schemeClr val="accent1"/>
          </a:fillRef>
          <a:effectRef idx="2">
            <a:schemeClr val="accent1"/>
          </a:effectRef>
          <a:fontRef idx="minor">
            <a:schemeClr val="tx1"/>
          </a:fontRef>
        </p:style>
      </p:cxnSp>
      <p:cxnSp>
        <p:nvCxnSpPr>
          <p:cNvPr id="38" name="Conector angulado 37"/>
          <p:cNvCxnSpPr/>
          <p:nvPr/>
        </p:nvCxnSpPr>
        <p:spPr>
          <a:xfrm flipV="1">
            <a:off x="2556370" y="1663774"/>
            <a:ext cx="951887" cy="946927"/>
          </a:xfrm>
          <a:prstGeom prst="bentConnector3">
            <a:avLst/>
          </a:prstGeom>
          <a:ln>
            <a:solidFill>
              <a:schemeClr val="tx2"/>
            </a:solidFill>
            <a:tailEnd type="triangle"/>
          </a:ln>
        </p:spPr>
        <p:style>
          <a:lnRef idx="3">
            <a:schemeClr val="accent1"/>
          </a:lnRef>
          <a:fillRef idx="0">
            <a:schemeClr val="accent1"/>
          </a:fillRef>
          <a:effectRef idx="2">
            <a:schemeClr val="accent1"/>
          </a:effectRef>
          <a:fontRef idx="minor">
            <a:schemeClr val="tx1"/>
          </a:fontRef>
        </p:style>
      </p:cxnSp>
      <p:cxnSp>
        <p:nvCxnSpPr>
          <p:cNvPr id="39" name="Conector angulado 38"/>
          <p:cNvCxnSpPr/>
          <p:nvPr/>
        </p:nvCxnSpPr>
        <p:spPr>
          <a:xfrm flipV="1">
            <a:off x="5442249" y="1641075"/>
            <a:ext cx="951887" cy="946927"/>
          </a:xfrm>
          <a:prstGeom prst="bentConnector3">
            <a:avLst/>
          </a:prstGeom>
          <a:ln>
            <a:solidFill>
              <a:schemeClr val="tx2"/>
            </a:solidFill>
            <a:tailEnd type="triangle"/>
          </a:ln>
        </p:spPr>
        <p:style>
          <a:lnRef idx="3">
            <a:schemeClr val="accent1"/>
          </a:lnRef>
          <a:fillRef idx="0">
            <a:schemeClr val="accent1"/>
          </a:fillRef>
          <a:effectRef idx="2">
            <a:schemeClr val="accent1"/>
          </a:effectRef>
          <a:fontRef idx="minor">
            <a:schemeClr val="tx1"/>
          </a:fontRef>
        </p:style>
      </p:cxnSp>
      <p:pic>
        <p:nvPicPr>
          <p:cNvPr id="11270" name="Picture 6" descr="Resultado de imagem para panorama economic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3174" y="755051"/>
            <a:ext cx="1269570" cy="1269570"/>
          </a:xfrm>
          <a:prstGeom prst="rect">
            <a:avLst/>
          </a:prstGeom>
          <a:noFill/>
          <a:extLst>
            <a:ext uri="{909E8E84-426E-40DD-AFC4-6F175D3DCCD1}">
              <a14:hiddenFill xmlns:a14="http://schemas.microsoft.com/office/drawing/2010/main">
                <a:solidFill>
                  <a:srgbClr val="FFFFFF"/>
                </a:solidFill>
              </a14:hiddenFill>
            </a:ext>
          </a:extLst>
        </p:spPr>
      </p:pic>
      <p:pic>
        <p:nvPicPr>
          <p:cNvPr id="74762" name="Picture 10" descr="Resultado de imagem para A EMPRESA E OS MERCADOS"/>
          <p:cNvPicPr>
            <a:picLocks noChangeAspect="1" noChangeArrowheads="1"/>
          </p:cNvPicPr>
          <p:nvPr/>
        </p:nvPicPr>
        <p:blipFill>
          <a:blip r:embed="rId6"/>
          <a:srcRect/>
          <a:stretch>
            <a:fillRect/>
          </a:stretch>
        </p:blipFill>
        <p:spPr bwMode="auto">
          <a:xfrm>
            <a:off x="5358658" y="2804604"/>
            <a:ext cx="3714108" cy="2089187"/>
          </a:xfrm>
          <a:prstGeom prst="rect">
            <a:avLst/>
          </a:prstGeom>
          <a:noFill/>
        </p:spPr>
      </p:pic>
      <p:sp>
        <p:nvSpPr>
          <p:cNvPr id="31" name="Retângulo 30"/>
          <p:cNvSpPr/>
          <p:nvPr/>
        </p:nvSpPr>
        <p:spPr>
          <a:xfrm>
            <a:off x="2802590" y="1218306"/>
            <a:ext cx="1747594" cy="253916"/>
          </a:xfrm>
          <a:prstGeom prst="rect">
            <a:avLst/>
          </a:prstGeom>
        </p:spPr>
        <p:txBody>
          <a:bodyPr wrap="none">
            <a:spAutoFit/>
          </a:bodyPr>
          <a:lstStyle/>
          <a:p>
            <a:pPr algn="ctr"/>
            <a:r>
              <a:rPr lang="pt-BR" sz="1050" b="1" dirty="0">
                <a:solidFill>
                  <a:schemeClr val="tx1">
                    <a:lumMod val="65000"/>
                    <a:lumOff val="35000"/>
                  </a:schemeClr>
                </a:solidFill>
              </a:rPr>
              <a:t>TAXA DE JUROS - CONCEITO</a:t>
            </a:r>
            <a:endParaRPr lang="pt-BR" sz="1050" b="1" cap="all" dirty="0">
              <a:solidFill>
                <a:schemeClr val="tx1">
                  <a:lumMod val="65000"/>
                  <a:lumOff val="35000"/>
                </a:schemeClr>
              </a:solidFill>
            </a:endParaRPr>
          </a:p>
        </p:txBody>
      </p:sp>
      <p:sp>
        <p:nvSpPr>
          <p:cNvPr id="28" name="Retângulo 27"/>
          <p:cNvSpPr/>
          <p:nvPr/>
        </p:nvSpPr>
        <p:spPr>
          <a:xfrm>
            <a:off x="250424" y="1218306"/>
            <a:ext cx="1374094" cy="253916"/>
          </a:xfrm>
          <a:prstGeom prst="rect">
            <a:avLst/>
          </a:prstGeom>
        </p:spPr>
        <p:txBody>
          <a:bodyPr wrap="none">
            <a:spAutoFit/>
          </a:bodyPr>
          <a:lstStyle/>
          <a:p>
            <a:pPr algn="ctr"/>
            <a:r>
              <a:rPr lang="pt-BR" sz="1050" b="1" cap="all" dirty="0">
                <a:solidFill>
                  <a:schemeClr val="tx1">
                    <a:lumMod val="65000"/>
                    <a:lumOff val="35000"/>
                  </a:schemeClr>
                </a:solidFill>
              </a:rPr>
              <a:t>CÂMBIO - DEFINIÇÃO</a:t>
            </a:r>
            <a:endParaRPr lang="pt-BR" sz="1050" cap="all" dirty="0">
              <a:solidFill>
                <a:schemeClr val="tx1">
                  <a:lumMod val="65000"/>
                  <a:lumOff val="35000"/>
                </a:schemeClr>
              </a:solidFill>
            </a:endParaRPr>
          </a:p>
        </p:txBody>
      </p:sp>
      <p:sp>
        <p:nvSpPr>
          <p:cNvPr id="33" name="Retângulo 32"/>
          <p:cNvSpPr/>
          <p:nvPr/>
        </p:nvSpPr>
        <p:spPr>
          <a:xfrm>
            <a:off x="1686877" y="2101365"/>
            <a:ext cx="1285929" cy="253916"/>
          </a:xfrm>
          <a:prstGeom prst="rect">
            <a:avLst/>
          </a:prstGeom>
        </p:spPr>
        <p:txBody>
          <a:bodyPr wrap="none">
            <a:spAutoFit/>
          </a:bodyPr>
          <a:lstStyle/>
          <a:p>
            <a:pPr algn="ctr"/>
            <a:r>
              <a:rPr lang="pt-BR" sz="1050" b="1" dirty="0">
                <a:solidFill>
                  <a:schemeClr val="tx1">
                    <a:lumMod val="65000"/>
                    <a:lumOff val="35000"/>
                  </a:schemeClr>
                </a:solidFill>
              </a:rPr>
              <a:t>REGIMES CAMBIAIS</a:t>
            </a:r>
            <a:endParaRPr lang="pt-BR" sz="1050" b="1" cap="all" dirty="0">
              <a:solidFill>
                <a:schemeClr val="tx1">
                  <a:lumMod val="65000"/>
                  <a:lumOff val="35000"/>
                </a:schemeClr>
              </a:solidFill>
            </a:endParaRPr>
          </a:p>
        </p:txBody>
      </p:sp>
      <p:sp>
        <p:nvSpPr>
          <p:cNvPr id="41" name="CaixaDeTexto 40"/>
          <p:cNvSpPr txBox="1"/>
          <p:nvPr/>
        </p:nvSpPr>
        <p:spPr>
          <a:xfrm>
            <a:off x="4464889" y="1893616"/>
            <a:ext cx="1478289" cy="577081"/>
          </a:xfrm>
          <a:prstGeom prst="rect">
            <a:avLst/>
          </a:prstGeom>
          <a:noFill/>
        </p:spPr>
        <p:txBody>
          <a:bodyPr wrap="none" rtlCol="0">
            <a:spAutoFit/>
          </a:bodyPr>
          <a:lstStyle/>
          <a:p>
            <a:pPr algn="ctr"/>
            <a:r>
              <a:rPr lang="pt-BR" sz="1050" b="1" cap="all" dirty="0">
                <a:solidFill>
                  <a:schemeClr val="tx1">
                    <a:lumMod val="65000"/>
                    <a:lumOff val="35000"/>
                  </a:schemeClr>
                </a:solidFill>
              </a:rPr>
              <a:t>VALORIZAÇÃO </a:t>
            </a:r>
            <a:r>
              <a:rPr lang="pt-BR" sz="1050" b="1" cap="all" dirty="0" smtClean="0">
                <a:solidFill>
                  <a:schemeClr val="tx1">
                    <a:lumMod val="65000"/>
                    <a:lumOff val="35000"/>
                  </a:schemeClr>
                </a:solidFill>
              </a:rPr>
              <a:t>E</a:t>
            </a:r>
          </a:p>
          <a:p>
            <a:pPr algn="ctr"/>
            <a:r>
              <a:rPr lang="pt-BR" sz="1050" b="1" cap="all" dirty="0" smtClean="0">
                <a:solidFill>
                  <a:schemeClr val="tx1">
                    <a:lumMod val="65000"/>
                    <a:lumOff val="35000"/>
                  </a:schemeClr>
                </a:solidFill>
              </a:rPr>
              <a:t> </a:t>
            </a:r>
            <a:r>
              <a:rPr lang="pt-BR" sz="1050" b="1" cap="all" dirty="0">
                <a:solidFill>
                  <a:schemeClr val="tx1">
                    <a:lumMod val="65000"/>
                    <a:lumOff val="35000"/>
                  </a:schemeClr>
                </a:solidFill>
              </a:rPr>
              <a:t>DESVALORIZAÇÃO </a:t>
            </a:r>
            <a:endParaRPr lang="pt-BR" sz="1050" b="1" cap="all" dirty="0" smtClean="0">
              <a:solidFill>
                <a:schemeClr val="tx1">
                  <a:lumMod val="65000"/>
                  <a:lumOff val="35000"/>
                </a:schemeClr>
              </a:solidFill>
            </a:endParaRPr>
          </a:p>
          <a:p>
            <a:pPr algn="ctr"/>
            <a:r>
              <a:rPr lang="pt-BR" sz="1050" b="1" cap="all" dirty="0" smtClean="0">
                <a:solidFill>
                  <a:schemeClr val="tx1">
                    <a:lumMod val="65000"/>
                    <a:lumOff val="35000"/>
                  </a:schemeClr>
                </a:solidFill>
              </a:rPr>
              <a:t>DA </a:t>
            </a:r>
            <a:r>
              <a:rPr lang="pt-BR" sz="1050" b="1" cap="all" dirty="0">
                <a:solidFill>
                  <a:schemeClr val="tx1">
                    <a:lumMod val="65000"/>
                    <a:lumOff val="35000"/>
                  </a:schemeClr>
                </a:solidFill>
              </a:rPr>
              <a:t>MOEDA  NACIONAL</a:t>
            </a:r>
          </a:p>
        </p:txBody>
      </p:sp>
      <p:sp>
        <p:nvSpPr>
          <p:cNvPr id="42" name="CaixaDeTexto 41"/>
          <p:cNvSpPr txBox="1"/>
          <p:nvPr/>
        </p:nvSpPr>
        <p:spPr>
          <a:xfrm>
            <a:off x="5563831" y="1010557"/>
            <a:ext cx="2087431" cy="415498"/>
          </a:xfrm>
          <a:prstGeom prst="rect">
            <a:avLst/>
          </a:prstGeom>
          <a:noFill/>
        </p:spPr>
        <p:txBody>
          <a:bodyPr wrap="none" rtlCol="0">
            <a:spAutoFit/>
          </a:bodyPr>
          <a:lstStyle/>
          <a:p>
            <a:pPr algn="ctr"/>
            <a:r>
              <a:rPr lang="pt-BR" sz="1050" b="1" dirty="0">
                <a:solidFill>
                  <a:schemeClr val="tx1">
                    <a:lumMod val="65000"/>
                    <a:lumOff val="35000"/>
                  </a:schemeClr>
                </a:solidFill>
              </a:rPr>
              <a:t>O CÂMBIO COMO INSTRUMENTO </a:t>
            </a:r>
            <a:endParaRPr lang="pt-BR" sz="1050" b="1" dirty="0" smtClean="0">
              <a:solidFill>
                <a:schemeClr val="tx1">
                  <a:lumMod val="65000"/>
                  <a:lumOff val="35000"/>
                </a:schemeClr>
              </a:solidFill>
            </a:endParaRPr>
          </a:p>
          <a:p>
            <a:pPr algn="ctr"/>
            <a:r>
              <a:rPr lang="pt-BR" sz="1050" b="1" dirty="0" smtClean="0">
                <a:solidFill>
                  <a:schemeClr val="tx1">
                    <a:lumMod val="65000"/>
                    <a:lumOff val="35000"/>
                  </a:schemeClr>
                </a:solidFill>
              </a:rPr>
              <a:t>DE </a:t>
            </a:r>
            <a:r>
              <a:rPr lang="pt-BR" sz="1050" b="1" dirty="0">
                <a:solidFill>
                  <a:schemeClr val="tx1">
                    <a:lumMod val="65000"/>
                    <a:lumOff val="35000"/>
                  </a:schemeClr>
                </a:solidFill>
              </a:rPr>
              <a:t>REGULAÇÃO COMERCIAL</a:t>
            </a:r>
          </a:p>
        </p:txBody>
      </p:sp>
    </p:spTree>
    <p:extLst>
      <p:ext uri="{BB962C8B-B14F-4D97-AF65-F5344CB8AC3E}">
        <p14:creationId xmlns:p14="http://schemas.microsoft.com/office/powerpoint/2010/main" val="122108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816006" y="417707"/>
            <a:ext cx="1831463" cy="338554"/>
          </a:xfrm>
          <a:prstGeom prst="rect">
            <a:avLst/>
          </a:prstGeom>
          <a:noFill/>
        </p:spPr>
        <p:txBody>
          <a:bodyPr wrap="none" rtlCol="0">
            <a:spAutoFit/>
          </a:bodyPr>
          <a:lstStyle/>
          <a:p>
            <a:pPr>
              <a:defRPr/>
            </a:pPr>
            <a:r>
              <a:rPr lang="pt-BR" sz="1600" b="1" dirty="0">
                <a:solidFill>
                  <a:schemeClr val="bg1"/>
                </a:solidFill>
              </a:rPr>
              <a:t>Câmbio – </a:t>
            </a:r>
            <a:r>
              <a:rPr lang="pt-BR" sz="1600" b="1" dirty="0" smtClean="0">
                <a:solidFill>
                  <a:schemeClr val="bg1"/>
                </a:solidFill>
              </a:rPr>
              <a:t>Definição</a:t>
            </a:r>
            <a:endParaRPr lang="pt-BR" sz="1600" dirty="0">
              <a:solidFill>
                <a:schemeClr val="bg1"/>
              </a:solidFill>
            </a:endParaRPr>
          </a:p>
        </p:txBody>
      </p:sp>
      <p:sp>
        <p:nvSpPr>
          <p:cNvPr id="3" name="Retângulo 2"/>
          <p:cNvSpPr/>
          <p:nvPr/>
        </p:nvSpPr>
        <p:spPr>
          <a:xfrm>
            <a:off x="132864" y="916519"/>
            <a:ext cx="8737597" cy="2677656"/>
          </a:xfrm>
          <a:prstGeom prst="rect">
            <a:avLst/>
          </a:prstGeom>
        </p:spPr>
        <p:txBody>
          <a:bodyPr wrap="square">
            <a:spAutoFit/>
          </a:bodyPr>
          <a:lstStyle/>
          <a:p>
            <a:pPr algn="just">
              <a:defRPr/>
            </a:pPr>
            <a:r>
              <a:rPr lang="pt-BR" sz="1400" dirty="0">
                <a:solidFill>
                  <a:schemeClr val="tx1">
                    <a:lumMod val="75000"/>
                    <a:lumOff val="25000"/>
                  </a:schemeClr>
                </a:solidFill>
              </a:rPr>
              <a:t>Ao longo das últimas décadas, os países intensificaram seus relacionamentos econômicos criando uma interdependência de natureza comercial. </a:t>
            </a:r>
          </a:p>
          <a:p>
            <a:pPr algn="just">
              <a:defRPr/>
            </a:pPr>
            <a:endParaRPr lang="pt-BR" sz="1400" dirty="0">
              <a:solidFill>
                <a:schemeClr val="tx1">
                  <a:lumMod val="75000"/>
                  <a:lumOff val="25000"/>
                </a:schemeClr>
              </a:solidFill>
            </a:endParaRPr>
          </a:p>
          <a:p>
            <a:pPr algn="just">
              <a:defRPr/>
            </a:pPr>
            <a:r>
              <a:rPr lang="pt-BR" sz="1400" dirty="0">
                <a:solidFill>
                  <a:schemeClr val="tx1">
                    <a:lumMod val="75000"/>
                    <a:lumOff val="25000"/>
                  </a:schemeClr>
                </a:solidFill>
              </a:rPr>
              <a:t>Portanto, a globalização aprofundou essas relações a nível internacional, seja por fluxos comerciais, seja por fluxos financeiros. Com isso, a Economia Internacional, como um ramo específico da teoria econômica, passa a se destacar, e será analisada em seus aspectos mais relevantes. </a:t>
            </a:r>
            <a:endParaRPr lang="pt-BR" sz="1400" dirty="0" smtClean="0">
              <a:solidFill>
                <a:schemeClr val="tx1">
                  <a:lumMod val="75000"/>
                  <a:lumOff val="25000"/>
                </a:schemeClr>
              </a:solidFill>
            </a:endParaRPr>
          </a:p>
          <a:p>
            <a:pPr algn="just">
              <a:defRPr/>
            </a:pPr>
            <a:endParaRPr lang="pt-BR" sz="1400" dirty="0">
              <a:solidFill>
                <a:schemeClr val="tx1">
                  <a:lumMod val="75000"/>
                  <a:lumOff val="25000"/>
                </a:schemeClr>
              </a:solidFill>
            </a:endParaRPr>
          </a:p>
          <a:p>
            <a:pPr algn="just">
              <a:defRPr/>
            </a:pPr>
            <a:r>
              <a:rPr lang="pt-BR" sz="1400" dirty="0">
                <a:solidFill>
                  <a:schemeClr val="tx1">
                    <a:lumMod val="75000"/>
                    <a:lumOff val="25000"/>
                  </a:schemeClr>
                </a:solidFill>
              </a:rPr>
              <a:t>O comércio internacional resulta de uma aplicação da divisão do trabalho em sentido mais amplo na economia internacional. </a:t>
            </a:r>
          </a:p>
          <a:p>
            <a:pPr algn="just">
              <a:defRPr/>
            </a:pPr>
            <a:endParaRPr lang="pt-BR" sz="1400" dirty="0">
              <a:solidFill>
                <a:schemeClr val="tx1">
                  <a:lumMod val="75000"/>
                  <a:lumOff val="25000"/>
                </a:schemeClr>
              </a:solidFill>
            </a:endParaRPr>
          </a:p>
          <a:p>
            <a:pPr algn="just">
              <a:defRPr/>
            </a:pPr>
            <a:r>
              <a:rPr lang="pt-BR" sz="1400" dirty="0">
                <a:solidFill>
                  <a:schemeClr val="tx1">
                    <a:lumMod val="75000"/>
                    <a:lumOff val="25000"/>
                  </a:schemeClr>
                </a:solidFill>
              </a:rPr>
              <a:t>Fundamentada pela teoria das vantagens comparativas, cada país se especializa em produzir os bens ou oferecer os serviços em que possui melhores condições naturais e técnicas profissionais. </a:t>
            </a:r>
            <a:endParaRPr lang="pt-BR" sz="1400" dirty="0">
              <a:solidFill>
                <a:schemeClr val="tx1">
                  <a:lumMod val="75000"/>
                  <a:lumOff val="25000"/>
                </a:schemeClr>
              </a:solidFill>
            </a:endParaRPr>
          </a:p>
        </p:txBody>
      </p:sp>
      <p:sp>
        <p:nvSpPr>
          <p:cNvPr id="6" name="Retângulo 5"/>
          <p:cNvSpPr/>
          <p:nvPr/>
        </p:nvSpPr>
        <p:spPr>
          <a:xfrm>
            <a:off x="164128" y="3814442"/>
            <a:ext cx="6885350" cy="738664"/>
          </a:xfrm>
          <a:prstGeom prst="rect">
            <a:avLst/>
          </a:prstGeom>
        </p:spPr>
        <p:txBody>
          <a:bodyPr wrap="square">
            <a:spAutoFit/>
          </a:bodyPr>
          <a:lstStyle/>
          <a:p>
            <a:pPr algn="just">
              <a:defRPr/>
            </a:pPr>
            <a:r>
              <a:rPr lang="pt-BR" sz="1400" dirty="0" smtClean="0">
                <a:solidFill>
                  <a:schemeClr val="tx1">
                    <a:lumMod val="75000"/>
                    <a:lumOff val="25000"/>
                  </a:schemeClr>
                </a:solidFill>
              </a:rPr>
              <a:t>Cada </a:t>
            </a:r>
            <a:r>
              <a:rPr lang="pt-BR" sz="1400" dirty="0">
                <a:solidFill>
                  <a:schemeClr val="tx1">
                    <a:lumMod val="75000"/>
                    <a:lumOff val="25000"/>
                  </a:schemeClr>
                </a:solidFill>
              </a:rPr>
              <a:t>país utiliza seus fatores de produção na produção de bens e na prestação de serviços, buscando menores custos, baseado nas melhores condições de seu solo, seu clima e de seu desenvolvimento tecnológico</a:t>
            </a:r>
            <a:r>
              <a:rPr lang="pt-BR" sz="1400" dirty="0" smtClean="0">
                <a:solidFill>
                  <a:schemeClr val="tx1">
                    <a:lumMod val="75000"/>
                    <a:lumOff val="25000"/>
                  </a:schemeClr>
                </a:solidFill>
              </a:rPr>
              <a:t>.</a:t>
            </a:r>
            <a:endParaRPr lang="pt-BR" sz="1400" dirty="0">
              <a:solidFill>
                <a:schemeClr val="tx1">
                  <a:lumMod val="75000"/>
                  <a:lumOff val="25000"/>
                </a:schemeClr>
              </a:solidFill>
            </a:endParaRPr>
          </a:p>
        </p:txBody>
      </p:sp>
      <p:sp>
        <p:nvSpPr>
          <p:cNvPr id="7" name="CaixaDeTexto 6"/>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
        <p:nvSpPr>
          <p:cNvPr id="2" name="AutoShape 2" descr="Imagem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4" name="AutoShape 4" descr="Imagem relacionad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5" name="AutoShape 6" descr="Imagem relacionad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2" name="AutoShape 8" descr="Imagem relacionada"/>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034" name="Picture 10" descr="Resultado de imagem para CÃ¢mb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1924" y="3315418"/>
            <a:ext cx="2301346" cy="1683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0008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ângulo 11"/>
          <p:cNvSpPr/>
          <p:nvPr/>
        </p:nvSpPr>
        <p:spPr>
          <a:xfrm>
            <a:off x="242277" y="2845858"/>
            <a:ext cx="8635999" cy="523220"/>
          </a:xfrm>
          <a:prstGeom prst="rect">
            <a:avLst/>
          </a:prstGeom>
          <a:solidFill>
            <a:schemeClr val="bg1">
              <a:lumMod val="95000"/>
            </a:schemeClr>
          </a:solidFill>
          <a:ln>
            <a:solidFill>
              <a:schemeClr val="bg1">
                <a:lumMod val="85000"/>
              </a:schemeClr>
            </a:solidFill>
          </a:ln>
        </p:spPr>
        <p:txBody>
          <a:bodyPr wrap="square">
            <a:spAutoFit/>
          </a:bodyPr>
          <a:lstStyle/>
          <a:p>
            <a:pPr algn="just">
              <a:defRPr/>
            </a:pPr>
            <a:r>
              <a:rPr lang="pt-BR" sz="1400" dirty="0">
                <a:solidFill>
                  <a:schemeClr val="tx1">
                    <a:lumMod val="75000"/>
                    <a:lumOff val="25000"/>
                  </a:schemeClr>
                </a:solidFill>
              </a:rPr>
              <a:t>O Brasil apresenta maior produtividade na exportação de commodities em função das pesquisas e disponibilidades de recursos naturais no país. </a:t>
            </a:r>
          </a:p>
        </p:txBody>
      </p:sp>
      <p:sp>
        <p:nvSpPr>
          <p:cNvPr id="13" name="Retângulo 12"/>
          <p:cNvSpPr/>
          <p:nvPr/>
        </p:nvSpPr>
        <p:spPr>
          <a:xfrm>
            <a:off x="242276" y="2217841"/>
            <a:ext cx="8636000" cy="523220"/>
          </a:xfrm>
          <a:prstGeom prst="rect">
            <a:avLst/>
          </a:prstGeom>
          <a:solidFill>
            <a:schemeClr val="bg1">
              <a:lumMod val="95000"/>
            </a:schemeClr>
          </a:solidFill>
          <a:ln>
            <a:solidFill>
              <a:schemeClr val="bg1">
                <a:lumMod val="85000"/>
              </a:schemeClr>
            </a:solidFill>
          </a:ln>
        </p:spPr>
        <p:txBody>
          <a:bodyPr wrap="square">
            <a:spAutoFit/>
          </a:bodyPr>
          <a:lstStyle/>
          <a:p>
            <a:pPr algn="just">
              <a:defRPr/>
            </a:pPr>
            <a:r>
              <a:rPr lang="pt-BR" sz="1400" dirty="0">
                <a:solidFill>
                  <a:schemeClr val="tx1">
                    <a:lumMod val="75000"/>
                    <a:lumOff val="25000"/>
                  </a:schemeClr>
                </a:solidFill>
              </a:rPr>
              <a:t>O gestor de uma organização, preocupado na inserção no comércio internacional, deverá atentar ao aspecto da vantagem comparativa de seu produto. </a:t>
            </a:r>
          </a:p>
        </p:txBody>
      </p:sp>
      <p:sp>
        <p:nvSpPr>
          <p:cNvPr id="8" name="Retângulo 7"/>
          <p:cNvSpPr/>
          <p:nvPr/>
        </p:nvSpPr>
        <p:spPr>
          <a:xfrm>
            <a:off x="242277" y="3485645"/>
            <a:ext cx="8635999" cy="523220"/>
          </a:xfrm>
          <a:prstGeom prst="rect">
            <a:avLst/>
          </a:prstGeom>
          <a:solidFill>
            <a:schemeClr val="bg1">
              <a:lumMod val="95000"/>
            </a:schemeClr>
          </a:solidFill>
          <a:ln>
            <a:solidFill>
              <a:schemeClr val="bg1">
                <a:lumMod val="85000"/>
              </a:schemeClr>
            </a:solidFill>
          </a:ln>
        </p:spPr>
        <p:txBody>
          <a:bodyPr wrap="square">
            <a:spAutoFit/>
          </a:bodyPr>
          <a:lstStyle/>
          <a:p>
            <a:pPr algn="just">
              <a:defRPr/>
            </a:pPr>
            <a:r>
              <a:rPr lang="pt-BR" sz="1400" dirty="0">
                <a:solidFill>
                  <a:schemeClr val="tx1">
                    <a:lumMod val="75000"/>
                    <a:lumOff val="25000"/>
                  </a:schemeClr>
                </a:solidFill>
              </a:rPr>
              <a:t>O administrador, portanto, deverá analisar o mercado para o seu produto, levando em conta o potencial de produção interna e sua capacidade de competição no mercado internacional. </a:t>
            </a:r>
          </a:p>
        </p:txBody>
      </p:sp>
      <p:sp>
        <p:nvSpPr>
          <p:cNvPr id="7" name="Retângulo 6"/>
          <p:cNvSpPr/>
          <p:nvPr/>
        </p:nvSpPr>
        <p:spPr>
          <a:xfrm>
            <a:off x="238377" y="4146020"/>
            <a:ext cx="8635999" cy="738664"/>
          </a:xfrm>
          <a:prstGeom prst="rect">
            <a:avLst/>
          </a:prstGeom>
          <a:solidFill>
            <a:schemeClr val="bg1">
              <a:lumMod val="95000"/>
            </a:schemeClr>
          </a:solidFill>
          <a:ln>
            <a:solidFill>
              <a:schemeClr val="bg1">
                <a:lumMod val="85000"/>
              </a:schemeClr>
            </a:solidFill>
          </a:ln>
        </p:spPr>
        <p:txBody>
          <a:bodyPr wrap="square">
            <a:spAutoFit/>
          </a:bodyPr>
          <a:lstStyle/>
          <a:p>
            <a:pPr>
              <a:defRPr/>
            </a:pPr>
            <a:r>
              <a:rPr lang="pt-BR" sz="1400" dirty="0">
                <a:solidFill>
                  <a:schemeClr val="tx1">
                    <a:lumMod val="75000"/>
                    <a:lumOff val="25000"/>
                  </a:schemeClr>
                </a:solidFill>
              </a:rPr>
              <a:t>A taxa de câmbio pode ser definida como a medida de conversão da moeda nacional em moeda de outros países. </a:t>
            </a:r>
          </a:p>
          <a:p>
            <a:pPr>
              <a:defRPr/>
            </a:pPr>
            <a:r>
              <a:rPr lang="pt-BR" sz="1400" dirty="0" smtClean="0">
                <a:solidFill>
                  <a:schemeClr val="tx1">
                    <a:lumMod val="75000"/>
                    <a:lumOff val="25000"/>
                  </a:schemeClr>
                </a:solidFill>
              </a:rPr>
              <a:t>Representa </a:t>
            </a:r>
            <a:r>
              <a:rPr lang="pt-BR" sz="1400" dirty="0">
                <a:solidFill>
                  <a:schemeClr val="tx1">
                    <a:lumMod val="75000"/>
                    <a:lumOff val="25000"/>
                  </a:schemeClr>
                </a:solidFill>
              </a:rPr>
              <a:t>o preço da moeda estrangeira (divisa) em termos da moeda nacional. </a:t>
            </a:r>
          </a:p>
          <a:p>
            <a:pPr>
              <a:defRPr/>
            </a:pPr>
            <a:r>
              <a:rPr lang="pt-BR" sz="1400" dirty="0" smtClean="0">
                <a:solidFill>
                  <a:schemeClr val="tx1">
                    <a:lumMod val="75000"/>
                    <a:lumOff val="25000"/>
                  </a:schemeClr>
                </a:solidFill>
              </a:rPr>
              <a:t>Pode-se </a:t>
            </a:r>
            <a:r>
              <a:rPr lang="pt-BR" sz="1400" dirty="0">
                <a:solidFill>
                  <a:schemeClr val="tx1">
                    <a:lumMod val="75000"/>
                    <a:lumOff val="25000"/>
                  </a:schemeClr>
                </a:solidFill>
              </a:rPr>
              <a:t>afirmar, por exemplo, que 1 dólar vale 3,00 reais, ou 1 euro vale 1,35 dólar.</a:t>
            </a:r>
            <a:endParaRPr lang="pt-BR" sz="1400" dirty="0">
              <a:solidFill>
                <a:schemeClr val="tx1">
                  <a:lumMod val="75000"/>
                  <a:lumOff val="25000"/>
                </a:schemeClr>
              </a:solidFill>
            </a:endParaRPr>
          </a:p>
        </p:txBody>
      </p:sp>
      <p:sp>
        <p:nvSpPr>
          <p:cNvPr id="11" name="CaixaDeTexto 10"/>
          <p:cNvSpPr txBox="1"/>
          <p:nvPr/>
        </p:nvSpPr>
        <p:spPr>
          <a:xfrm>
            <a:off x="816006" y="417707"/>
            <a:ext cx="1831463" cy="338554"/>
          </a:xfrm>
          <a:prstGeom prst="rect">
            <a:avLst/>
          </a:prstGeom>
          <a:noFill/>
        </p:spPr>
        <p:txBody>
          <a:bodyPr wrap="none" rtlCol="0">
            <a:spAutoFit/>
          </a:bodyPr>
          <a:lstStyle/>
          <a:p>
            <a:pPr>
              <a:defRPr/>
            </a:pPr>
            <a:r>
              <a:rPr lang="pt-BR" sz="1600" b="1" dirty="0">
                <a:solidFill>
                  <a:schemeClr val="bg1"/>
                </a:solidFill>
              </a:rPr>
              <a:t>Câmbio – </a:t>
            </a:r>
            <a:r>
              <a:rPr lang="pt-BR" sz="1600" b="1" dirty="0" smtClean="0">
                <a:solidFill>
                  <a:schemeClr val="bg1"/>
                </a:solidFill>
              </a:rPr>
              <a:t>Definição</a:t>
            </a:r>
            <a:endParaRPr lang="pt-BR" sz="1600" dirty="0">
              <a:solidFill>
                <a:schemeClr val="bg1"/>
              </a:solidFill>
            </a:endParaRPr>
          </a:p>
        </p:txBody>
      </p:sp>
      <p:sp>
        <p:nvSpPr>
          <p:cNvPr id="14" name="CaixaDeTexto 13"/>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
        <p:nvSpPr>
          <p:cNvPr id="16" name="Retângulo 15"/>
          <p:cNvSpPr/>
          <p:nvPr/>
        </p:nvSpPr>
        <p:spPr>
          <a:xfrm>
            <a:off x="238376" y="910149"/>
            <a:ext cx="8635999" cy="1169551"/>
          </a:xfrm>
          <a:prstGeom prst="rect">
            <a:avLst/>
          </a:prstGeom>
          <a:solidFill>
            <a:schemeClr val="bg1">
              <a:lumMod val="95000"/>
            </a:schemeClr>
          </a:solidFill>
          <a:ln>
            <a:solidFill>
              <a:schemeClr val="bg1">
                <a:lumMod val="85000"/>
              </a:schemeClr>
            </a:solidFill>
          </a:ln>
        </p:spPr>
        <p:txBody>
          <a:bodyPr wrap="square">
            <a:spAutoFit/>
          </a:bodyPr>
          <a:lstStyle/>
          <a:p>
            <a:pPr algn="just">
              <a:defRPr/>
            </a:pPr>
            <a:r>
              <a:rPr lang="pt-BR" sz="1400" dirty="0">
                <a:solidFill>
                  <a:schemeClr val="tx1">
                    <a:lumMod val="75000"/>
                    <a:lumOff val="25000"/>
                  </a:schemeClr>
                </a:solidFill>
              </a:rPr>
              <a:t>A teoria das vantagens comparativas foi formulada por David Ricardo em 1817, considerado um dos grandes nomes do pensamento econômico. </a:t>
            </a:r>
          </a:p>
          <a:p>
            <a:pPr algn="just">
              <a:defRPr/>
            </a:pPr>
            <a:r>
              <a:rPr lang="pt-BR" sz="1400" dirty="0" smtClean="0">
                <a:solidFill>
                  <a:schemeClr val="tx1">
                    <a:lumMod val="75000"/>
                    <a:lumOff val="25000"/>
                  </a:schemeClr>
                </a:solidFill>
              </a:rPr>
              <a:t>David </a:t>
            </a:r>
            <a:r>
              <a:rPr lang="pt-BR" sz="1400" dirty="0">
                <a:solidFill>
                  <a:schemeClr val="tx1">
                    <a:lumMod val="75000"/>
                    <a:lumOff val="25000"/>
                  </a:schemeClr>
                </a:solidFill>
              </a:rPr>
              <a:t>Ricardo analisa o comércio internacional, mostrando por que os países negociam entre si e os benefícios obtidos com a especialização em produtos que possuam vantagem comparativa, comercializando-os no mercado internacional.</a:t>
            </a:r>
            <a:endParaRPr lang="pt-BR" sz="1400" dirty="0">
              <a:solidFill>
                <a:schemeClr val="tx1">
                  <a:lumMod val="75000"/>
                  <a:lumOff val="25000"/>
                </a:schemeClr>
              </a:solidFill>
            </a:endParaRPr>
          </a:p>
        </p:txBody>
      </p:sp>
    </p:spTree>
    <p:extLst>
      <p:ext uri="{BB962C8B-B14F-4D97-AF65-F5344CB8AC3E}">
        <p14:creationId xmlns:p14="http://schemas.microsoft.com/office/powerpoint/2010/main" val="28460008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8" grpId="0" animBg="1"/>
      <p:bldP spid="7" grpId="0" animBg="1"/>
      <p:bldP spid="1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p:cNvSpPr txBox="1"/>
          <p:nvPr/>
        </p:nvSpPr>
        <p:spPr>
          <a:xfrm>
            <a:off x="720552" y="409124"/>
            <a:ext cx="1714124" cy="338554"/>
          </a:xfrm>
          <a:prstGeom prst="rect">
            <a:avLst/>
          </a:prstGeom>
          <a:noFill/>
        </p:spPr>
        <p:txBody>
          <a:bodyPr wrap="none" rtlCol="0">
            <a:spAutoFit/>
          </a:bodyPr>
          <a:lstStyle/>
          <a:p>
            <a:pPr>
              <a:defRPr/>
            </a:pPr>
            <a:r>
              <a:rPr lang="pt-BR" sz="1600" b="1" dirty="0">
                <a:solidFill>
                  <a:schemeClr val="bg1"/>
                </a:solidFill>
              </a:rPr>
              <a:t>Regimes Cambiais</a:t>
            </a:r>
            <a:endParaRPr lang="pt-BR" sz="1600" dirty="0">
              <a:solidFill>
                <a:schemeClr val="bg1"/>
              </a:solidFill>
            </a:endParaRPr>
          </a:p>
        </p:txBody>
      </p:sp>
      <p:sp>
        <p:nvSpPr>
          <p:cNvPr id="13" name="Retângulo 12"/>
          <p:cNvSpPr/>
          <p:nvPr/>
        </p:nvSpPr>
        <p:spPr>
          <a:xfrm>
            <a:off x="296985" y="937891"/>
            <a:ext cx="8534400" cy="2246769"/>
          </a:xfrm>
          <a:prstGeom prst="rect">
            <a:avLst/>
          </a:prstGeom>
          <a:solidFill>
            <a:schemeClr val="bg1">
              <a:lumMod val="95000"/>
            </a:schemeClr>
          </a:solidFill>
          <a:ln>
            <a:solidFill>
              <a:schemeClr val="bg1">
                <a:lumMod val="85000"/>
              </a:schemeClr>
            </a:solidFill>
          </a:ln>
        </p:spPr>
        <p:txBody>
          <a:bodyPr wrap="square">
            <a:spAutoFit/>
          </a:bodyPr>
          <a:lstStyle/>
          <a:p>
            <a:pPr algn="just"/>
            <a:r>
              <a:rPr lang="pt-BR" sz="1400" b="1" dirty="0">
                <a:solidFill>
                  <a:schemeClr val="tx1">
                    <a:lumMod val="75000"/>
                    <a:lumOff val="25000"/>
                  </a:schemeClr>
                </a:solidFill>
              </a:rPr>
              <a:t>Regimes cambiais: </a:t>
            </a:r>
            <a:r>
              <a:rPr lang="pt-BR" sz="1400" dirty="0">
                <a:solidFill>
                  <a:schemeClr val="tx1">
                    <a:lumMod val="75000"/>
                    <a:lumOff val="25000"/>
                  </a:schemeClr>
                </a:solidFill>
              </a:rPr>
              <a:t>fixo e flutuante</a:t>
            </a:r>
          </a:p>
          <a:p>
            <a:pPr algn="just"/>
            <a:r>
              <a:rPr lang="pt-BR" sz="1400" b="1" dirty="0">
                <a:solidFill>
                  <a:schemeClr val="tx1">
                    <a:lumMod val="75000"/>
                    <a:lumOff val="25000"/>
                  </a:schemeClr>
                </a:solidFill>
              </a:rPr>
              <a:t> </a:t>
            </a:r>
            <a:endParaRPr lang="pt-BR" sz="1400" dirty="0">
              <a:solidFill>
                <a:schemeClr val="tx1">
                  <a:lumMod val="75000"/>
                  <a:lumOff val="25000"/>
                </a:schemeClr>
              </a:solidFill>
            </a:endParaRPr>
          </a:p>
          <a:p>
            <a:pPr algn="just"/>
            <a:r>
              <a:rPr lang="pt-BR" sz="1400" dirty="0">
                <a:solidFill>
                  <a:schemeClr val="tx1">
                    <a:lumMod val="75000"/>
                    <a:lumOff val="25000"/>
                  </a:schemeClr>
                </a:solidFill>
              </a:rPr>
              <a:t>A taxa de câmbio é denominada fixa quando seu valor é fixado pela autoridade econômica do país (Banco Central), que se obriga a comprar e vender qualquer quantidade de divisa àquela taxa fixada. Portanto, ao fixar sua taxa de câmbio, o país se obriga a disponibilizar suas reservas para o mercado quando requisitadas pelos importadores, turistas ou pelos investidores.</a:t>
            </a:r>
          </a:p>
          <a:p>
            <a:pPr algn="just"/>
            <a:r>
              <a:rPr lang="pt-BR" sz="1400" dirty="0">
                <a:solidFill>
                  <a:schemeClr val="tx1">
                    <a:lumMod val="75000"/>
                    <a:lumOff val="25000"/>
                  </a:schemeClr>
                </a:solidFill>
              </a:rPr>
              <a:t> </a:t>
            </a:r>
          </a:p>
          <a:p>
            <a:pPr algn="just"/>
            <a:r>
              <a:rPr lang="pt-BR" sz="1400" dirty="0">
                <a:solidFill>
                  <a:schemeClr val="tx1">
                    <a:lumMod val="75000"/>
                    <a:lumOff val="25000"/>
                  </a:schemeClr>
                </a:solidFill>
              </a:rPr>
              <a:t>As taxas de câmbio são flutuantes ou flexíveis quando seu valor é determinado pelo funcionamento do mercado de divisas, por meio do movimento de compra e venda de divisas. Ao contrário do regime cambial fixo, o Banco Central não é obrigado a disponibilizar suas reservas cambiais.</a:t>
            </a:r>
          </a:p>
        </p:txBody>
      </p:sp>
      <p:sp>
        <p:nvSpPr>
          <p:cNvPr id="5" name="Retângulo 4"/>
          <p:cNvSpPr/>
          <p:nvPr/>
        </p:nvSpPr>
        <p:spPr>
          <a:xfrm>
            <a:off x="1969477" y="3563860"/>
            <a:ext cx="6861908" cy="1169551"/>
          </a:xfrm>
          <a:prstGeom prst="rect">
            <a:avLst/>
          </a:prstGeom>
          <a:solidFill>
            <a:schemeClr val="bg1">
              <a:lumMod val="95000"/>
            </a:schemeClr>
          </a:solidFill>
          <a:ln>
            <a:solidFill>
              <a:schemeClr val="bg1">
                <a:lumMod val="85000"/>
              </a:schemeClr>
            </a:solidFill>
          </a:ln>
        </p:spPr>
        <p:txBody>
          <a:bodyPr wrap="square">
            <a:spAutoFit/>
          </a:bodyPr>
          <a:lstStyle/>
          <a:p>
            <a:pPr algn="just"/>
            <a:r>
              <a:rPr lang="pt-BR" sz="1400" b="1" dirty="0">
                <a:solidFill>
                  <a:schemeClr val="tx1">
                    <a:lumMod val="75000"/>
                    <a:lumOff val="25000"/>
                  </a:schemeClr>
                </a:solidFill>
              </a:rPr>
              <a:t>Regimes ou Sistema de bandas cambiais:</a:t>
            </a:r>
          </a:p>
          <a:p>
            <a:pPr algn="just"/>
            <a:endParaRPr lang="pt-BR" sz="1400" dirty="0">
              <a:solidFill>
                <a:schemeClr val="tx1">
                  <a:lumMod val="75000"/>
                  <a:lumOff val="25000"/>
                </a:schemeClr>
              </a:solidFill>
            </a:endParaRPr>
          </a:p>
          <a:p>
            <a:pPr algn="just"/>
            <a:r>
              <a:rPr lang="pt-BR" sz="1400" dirty="0">
                <a:solidFill>
                  <a:schemeClr val="tx1">
                    <a:lumMod val="75000"/>
                    <a:lumOff val="25000"/>
                  </a:schemeClr>
                </a:solidFill>
              </a:rPr>
              <a:t>No regime de câmbio fixo, a autoridade monetária pode adotar o sistema de bandas cambiais. O Banco Central fixa os limites superior e inferior (bandas) no qual a taxa de câmbio pode variar. </a:t>
            </a:r>
          </a:p>
        </p:txBody>
      </p:sp>
      <p:sp>
        <p:nvSpPr>
          <p:cNvPr id="7" name="CaixaDeTexto 6"/>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pic>
        <p:nvPicPr>
          <p:cNvPr id="8" name="Picture 10" descr="Resultado de imagem para CÃ¢mb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439" y="3192475"/>
            <a:ext cx="2452568" cy="1793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0008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8"/>
          <p:cNvGrpSpPr/>
          <p:nvPr/>
        </p:nvGrpSpPr>
        <p:grpSpPr>
          <a:xfrm>
            <a:off x="396241" y="1722363"/>
            <a:ext cx="8519160" cy="3085858"/>
            <a:chOff x="849733" y="2554319"/>
            <a:chExt cx="8111650" cy="2324011"/>
          </a:xfrm>
          <a:solidFill>
            <a:schemeClr val="accent1">
              <a:lumMod val="40000"/>
              <a:lumOff val="60000"/>
            </a:schemeClr>
          </a:solidFill>
        </p:grpSpPr>
        <p:sp>
          <p:nvSpPr>
            <p:cNvPr id="11" name="Retângulo 10"/>
            <p:cNvSpPr/>
            <p:nvPr/>
          </p:nvSpPr>
          <p:spPr>
            <a:xfrm>
              <a:off x="849733" y="2554319"/>
              <a:ext cx="8111650" cy="2324011"/>
            </a:xfrm>
            <a:prstGeom prst="rect">
              <a:avLst/>
            </a:prstGeom>
            <a:grpFill/>
            <a:ln>
              <a:noFill/>
            </a:ln>
            <a:effectLst>
              <a:outerShdw blurRad="152400" dist="38100" dir="8100000" algn="tr" rotWithShape="0">
                <a:prstClr val="black">
                  <a:alpha val="1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2" name="Retângulo 11"/>
            <p:cNvSpPr/>
            <p:nvPr/>
          </p:nvSpPr>
          <p:spPr>
            <a:xfrm>
              <a:off x="886888" y="2705326"/>
              <a:ext cx="7505155" cy="2097715"/>
            </a:xfrm>
            <a:prstGeom prst="rect">
              <a:avLst/>
            </a:prstGeom>
            <a:grpFill/>
          </p:spPr>
          <p:txBody>
            <a:bodyPr wrap="square">
              <a:spAutoFit/>
            </a:bodyPr>
            <a:lstStyle/>
            <a:p>
              <a:r>
                <a:rPr lang="pt-BR" sz="1400" dirty="0">
                  <a:solidFill>
                    <a:schemeClr val="tx1">
                      <a:lumMod val="65000"/>
                      <a:lumOff val="35000"/>
                    </a:schemeClr>
                  </a:solidFill>
                </a:rPr>
                <a:t>Para atingir os objetivos de progresso dos indivíduos, o Estado desempenha também as seguintes funções</a:t>
              </a:r>
              <a:r>
                <a:rPr lang="pt-BR" sz="1400" dirty="0" smtClean="0">
                  <a:solidFill>
                    <a:schemeClr val="tx1">
                      <a:lumMod val="65000"/>
                      <a:lumOff val="35000"/>
                    </a:schemeClr>
                  </a:solidFill>
                </a:rPr>
                <a:t>:</a:t>
              </a:r>
            </a:p>
            <a:p>
              <a:endParaRPr lang="pt-BR" sz="1400" dirty="0">
                <a:solidFill>
                  <a:schemeClr val="tx1">
                    <a:lumMod val="65000"/>
                    <a:lumOff val="35000"/>
                  </a:schemeClr>
                </a:solidFill>
              </a:endParaRPr>
            </a:p>
            <a:p>
              <a:pPr lvl="1">
                <a:lnSpc>
                  <a:spcPct val="150000"/>
                </a:lnSpc>
              </a:pPr>
              <a:r>
                <a:rPr lang="pt-BR" sz="1400" b="1" dirty="0">
                  <a:solidFill>
                    <a:schemeClr val="tx1">
                      <a:lumMod val="65000"/>
                      <a:lumOff val="35000"/>
                    </a:schemeClr>
                  </a:solidFill>
                </a:rPr>
                <a:t>• Promover a educação;</a:t>
              </a:r>
            </a:p>
            <a:p>
              <a:pPr lvl="1">
                <a:lnSpc>
                  <a:spcPct val="150000"/>
                </a:lnSpc>
              </a:pPr>
              <a:r>
                <a:rPr lang="pt-BR" sz="1400" b="1" dirty="0" smtClean="0">
                  <a:solidFill>
                    <a:schemeClr val="tx1">
                      <a:lumMod val="65000"/>
                      <a:lumOff val="35000"/>
                    </a:schemeClr>
                  </a:solidFill>
                </a:rPr>
                <a:t>	• </a:t>
              </a:r>
              <a:r>
                <a:rPr lang="pt-BR" sz="1400" b="1" dirty="0">
                  <a:solidFill>
                    <a:schemeClr val="tx1">
                      <a:lumMod val="65000"/>
                      <a:lumOff val="35000"/>
                    </a:schemeClr>
                  </a:solidFill>
                </a:rPr>
                <a:t>Fomentar a tecnologia;</a:t>
              </a:r>
            </a:p>
            <a:p>
              <a:pPr lvl="1">
                <a:lnSpc>
                  <a:spcPct val="150000"/>
                </a:lnSpc>
              </a:pPr>
              <a:r>
                <a:rPr lang="pt-BR" sz="1400" b="1" dirty="0" smtClean="0">
                  <a:solidFill>
                    <a:schemeClr val="tx1">
                      <a:lumMod val="65000"/>
                      <a:lumOff val="35000"/>
                    </a:schemeClr>
                  </a:solidFill>
                </a:rPr>
                <a:t>		• </a:t>
              </a:r>
              <a:r>
                <a:rPr lang="pt-BR" sz="1400" b="1" dirty="0">
                  <a:solidFill>
                    <a:schemeClr val="tx1">
                      <a:lumMod val="65000"/>
                      <a:lumOff val="35000"/>
                    </a:schemeClr>
                  </a:solidFill>
                </a:rPr>
                <a:t>Oferecer suporte ao setor financeiro;</a:t>
              </a:r>
            </a:p>
            <a:p>
              <a:pPr lvl="1">
                <a:lnSpc>
                  <a:spcPct val="150000"/>
                </a:lnSpc>
              </a:pPr>
              <a:r>
                <a:rPr lang="pt-BR" sz="1400" b="1" dirty="0" smtClean="0">
                  <a:solidFill>
                    <a:schemeClr val="tx1">
                      <a:lumMod val="65000"/>
                      <a:lumOff val="35000"/>
                    </a:schemeClr>
                  </a:solidFill>
                </a:rPr>
                <a:t>			• </a:t>
              </a:r>
              <a:r>
                <a:rPr lang="pt-BR" sz="1400" b="1" dirty="0">
                  <a:solidFill>
                    <a:schemeClr val="tx1">
                      <a:lumMod val="65000"/>
                      <a:lumOff val="35000"/>
                    </a:schemeClr>
                  </a:solidFill>
                </a:rPr>
                <a:t>Investir em infraestrutura;</a:t>
              </a:r>
            </a:p>
            <a:p>
              <a:pPr lvl="1">
                <a:lnSpc>
                  <a:spcPct val="150000"/>
                </a:lnSpc>
              </a:pPr>
              <a:r>
                <a:rPr lang="pt-BR" sz="1400" b="1" dirty="0" smtClean="0">
                  <a:solidFill>
                    <a:schemeClr val="tx1">
                      <a:lumMod val="65000"/>
                      <a:lumOff val="35000"/>
                    </a:schemeClr>
                  </a:solidFill>
                </a:rPr>
                <a:t>				• </a:t>
              </a:r>
              <a:r>
                <a:rPr lang="pt-BR" sz="1400" b="1" dirty="0">
                  <a:solidFill>
                    <a:schemeClr val="tx1">
                      <a:lumMod val="65000"/>
                      <a:lumOff val="35000"/>
                    </a:schemeClr>
                  </a:solidFill>
                </a:rPr>
                <a:t>Promover a concorrência;</a:t>
              </a:r>
            </a:p>
            <a:p>
              <a:pPr lvl="1">
                <a:lnSpc>
                  <a:spcPct val="150000"/>
                </a:lnSpc>
              </a:pPr>
              <a:r>
                <a:rPr lang="pt-BR" sz="1400" b="1" dirty="0" smtClean="0">
                  <a:solidFill>
                    <a:schemeClr val="tx1">
                      <a:lumMod val="65000"/>
                      <a:lumOff val="35000"/>
                    </a:schemeClr>
                  </a:solidFill>
                </a:rPr>
                <a:t>					• </a:t>
              </a:r>
              <a:r>
                <a:rPr lang="pt-BR" sz="1400" b="1" dirty="0">
                  <a:solidFill>
                    <a:schemeClr val="tx1">
                      <a:lumMod val="65000"/>
                      <a:lumOff val="35000"/>
                    </a:schemeClr>
                  </a:solidFill>
                </a:rPr>
                <a:t>Promover o desenvolvimento sustentável;</a:t>
              </a:r>
            </a:p>
            <a:p>
              <a:pPr lvl="1">
                <a:lnSpc>
                  <a:spcPct val="150000"/>
                </a:lnSpc>
              </a:pPr>
              <a:r>
                <a:rPr lang="pt-BR" sz="1400" b="1" dirty="0" smtClean="0">
                  <a:solidFill>
                    <a:schemeClr val="tx1">
                      <a:lumMod val="65000"/>
                      <a:lumOff val="35000"/>
                    </a:schemeClr>
                  </a:solidFill>
                </a:rPr>
                <a:t>						• </a:t>
              </a:r>
              <a:r>
                <a:rPr lang="pt-BR" sz="1400" b="1" dirty="0">
                  <a:solidFill>
                    <a:schemeClr val="tx1">
                      <a:lumMod val="65000"/>
                      <a:lumOff val="35000"/>
                    </a:schemeClr>
                  </a:solidFill>
                </a:rPr>
                <a:t>Manter uma rede de seguridade social</a:t>
              </a:r>
              <a:r>
                <a:rPr lang="pt-BR" sz="1400" b="1" dirty="0" smtClean="0">
                  <a:solidFill>
                    <a:schemeClr val="tx1">
                      <a:lumMod val="65000"/>
                      <a:lumOff val="35000"/>
                    </a:schemeClr>
                  </a:solidFill>
                </a:rPr>
                <a:t>.</a:t>
              </a:r>
              <a:endParaRPr lang="pt-BR" sz="1400" b="1" dirty="0">
                <a:solidFill>
                  <a:schemeClr val="tx1">
                    <a:lumMod val="65000"/>
                    <a:lumOff val="35000"/>
                  </a:schemeClr>
                </a:solidFill>
              </a:endParaRPr>
            </a:p>
          </p:txBody>
        </p:sp>
      </p:grpSp>
      <p:sp>
        <p:nvSpPr>
          <p:cNvPr id="10" name="CaixaDeTexto 9"/>
          <p:cNvSpPr txBox="1"/>
          <p:nvPr/>
        </p:nvSpPr>
        <p:spPr>
          <a:xfrm>
            <a:off x="878526" y="373352"/>
            <a:ext cx="2355901" cy="430887"/>
          </a:xfrm>
          <a:prstGeom prst="rect">
            <a:avLst/>
          </a:prstGeom>
          <a:noFill/>
        </p:spPr>
        <p:txBody>
          <a:bodyPr wrap="none" rtlCol="0">
            <a:spAutoFit/>
          </a:bodyPr>
          <a:lstStyle/>
          <a:p>
            <a:pPr>
              <a:defRPr/>
            </a:pPr>
            <a:r>
              <a:rPr lang="pt-BR" sz="2200" b="1" dirty="0" smtClean="0">
                <a:solidFill>
                  <a:schemeClr val="bg1"/>
                </a:solidFill>
              </a:rPr>
              <a:t>Funções do Estado</a:t>
            </a:r>
            <a:endParaRPr lang="pt-BR" sz="1600" b="1" dirty="0">
              <a:solidFill>
                <a:schemeClr val="tx1">
                  <a:lumMod val="65000"/>
                  <a:lumOff val="35000"/>
                </a:schemeClr>
              </a:solidFill>
              <a:latin typeface="+mj-lt"/>
            </a:endParaRPr>
          </a:p>
        </p:txBody>
      </p:sp>
      <p:sp>
        <p:nvSpPr>
          <p:cNvPr id="3" name="Retângulo 2"/>
          <p:cNvSpPr/>
          <p:nvPr/>
        </p:nvSpPr>
        <p:spPr>
          <a:xfrm>
            <a:off x="350520" y="994669"/>
            <a:ext cx="8519160" cy="954107"/>
          </a:xfrm>
          <a:prstGeom prst="rect">
            <a:avLst/>
          </a:prstGeom>
        </p:spPr>
        <p:txBody>
          <a:bodyPr wrap="square">
            <a:spAutoFit/>
          </a:bodyPr>
          <a:lstStyle/>
          <a:p>
            <a:pPr algn="just"/>
            <a:r>
              <a:rPr lang="pt-BR" sz="1400" dirty="0" smtClean="0">
                <a:solidFill>
                  <a:schemeClr val="tx1">
                    <a:lumMod val="65000"/>
                    <a:lumOff val="35000"/>
                  </a:schemeClr>
                </a:solidFill>
              </a:rPr>
              <a:t>Para a primeira pergunta, o Estado desempenha funções que atendem aos diversos aspectos da proteção ao indivíduo e à sociedade, como, por exemplo, a segurança das fronteiras, os direitos do consumidor, o policiamento, entre outros. </a:t>
            </a:r>
          </a:p>
          <a:p>
            <a:pPr algn="just"/>
            <a:r>
              <a:rPr lang="pt-BR" sz="1400" dirty="0" smtClean="0">
                <a:solidFill>
                  <a:schemeClr val="tx1">
                    <a:lumMod val="65000"/>
                    <a:lumOff val="35000"/>
                  </a:schemeClr>
                </a:solidFill>
              </a:rPr>
              <a:t> </a:t>
            </a:r>
          </a:p>
        </p:txBody>
      </p:sp>
      <p:sp>
        <p:nvSpPr>
          <p:cNvPr id="13" name="CaixaDeTexto 12"/>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pic>
        <p:nvPicPr>
          <p:cNvPr id="15" name="Picture 4" descr="Imagem relacionada"/>
          <p:cNvPicPr>
            <a:picLocks noChangeAspect="1" noChangeArrowheads="1"/>
          </p:cNvPicPr>
          <p:nvPr/>
        </p:nvPicPr>
        <p:blipFill>
          <a:blip r:embed="rId3" cstate="print"/>
          <a:srcRect/>
          <a:stretch>
            <a:fillRect/>
          </a:stretch>
        </p:blipFill>
        <p:spPr bwMode="auto">
          <a:xfrm>
            <a:off x="6552415" y="2217420"/>
            <a:ext cx="2241065" cy="2147931"/>
          </a:xfrm>
          <a:prstGeom prst="rect">
            <a:avLst/>
          </a:prstGeom>
          <a:noFill/>
        </p:spPr>
      </p:pic>
      <p:sp>
        <p:nvSpPr>
          <p:cNvPr id="16" name="Retângulo 15"/>
          <p:cNvSpPr/>
          <p:nvPr/>
        </p:nvSpPr>
        <p:spPr>
          <a:xfrm>
            <a:off x="666205" y="2372207"/>
            <a:ext cx="135082" cy="2336044"/>
          </a:xfrm>
          <a:prstGeom prst="rect">
            <a:avLst/>
          </a:prstGeom>
          <a:solidFill>
            <a:srgbClr val="219D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846000879"/>
      </p:ext>
    </p:extLst>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p:cNvSpPr txBox="1"/>
          <p:nvPr/>
        </p:nvSpPr>
        <p:spPr>
          <a:xfrm>
            <a:off x="511221" y="409892"/>
            <a:ext cx="4263475" cy="338554"/>
          </a:xfrm>
          <a:prstGeom prst="rect">
            <a:avLst/>
          </a:prstGeom>
          <a:noFill/>
        </p:spPr>
        <p:txBody>
          <a:bodyPr wrap="none" rtlCol="0">
            <a:spAutoFit/>
          </a:bodyPr>
          <a:lstStyle/>
          <a:p>
            <a:pPr>
              <a:defRPr/>
            </a:pPr>
            <a:r>
              <a:rPr lang="pt-BR" sz="1600" b="1" dirty="0">
                <a:solidFill>
                  <a:schemeClr val="bg1"/>
                </a:solidFill>
              </a:rPr>
              <a:t>Valorização e desvalorização da moeda nacional</a:t>
            </a:r>
            <a:endParaRPr lang="pt-BR" sz="1600" dirty="0">
              <a:solidFill>
                <a:schemeClr val="bg1"/>
              </a:solidFill>
            </a:endParaRPr>
          </a:p>
        </p:txBody>
      </p:sp>
      <p:sp>
        <p:nvSpPr>
          <p:cNvPr id="12" name="Retângulo 11"/>
          <p:cNvSpPr/>
          <p:nvPr/>
        </p:nvSpPr>
        <p:spPr>
          <a:xfrm>
            <a:off x="218832" y="1667916"/>
            <a:ext cx="8667260" cy="954107"/>
          </a:xfrm>
          <a:prstGeom prst="rect">
            <a:avLst/>
          </a:prstGeom>
          <a:solidFill>
            <a:schemeClr val="bg1">
              <a:lumMod val="95000"/>
            </a:schemeClr>
          </a:solidFill>
          <a:ln>
            <a:solidFill>
              <a:schemeClr val="bg1">
                <a:lumMod val="85000"/>
              </a:schemeClr>
            </a:solidFill>
          </a:ln>
        </p:spPr>
        <p:txBody>
          <a:bodyPr wrap="square">
            <a:spAutoFit/>
          </a:bodyPr>
          <a:lstStyle/>
          <a:p>
            <a:pPr algn="just"/>
            <a:r>
              <a:rPr lang="pt-BR" sz="1400" dirty="0">
                <a:solidFill>
                  <a:schemeClr val="tx1">
                    <a:lumMod val="75000"/>
                    <a:lumOff val="25000"/>
                  </a:schemeClr>
                </a:solidFill>
              </a:rPr>
              <a:t>Assim, a desvalorização cambial indica que será necessário um maior número de reais para cada unidade de moeda estrangeira. Por exemplo, a moeda nacional é desvalorizada em relação ao dólar. A valorização cambial (apreciação), por sua vez, significa que a moeda nacional se fortaleceu em relação à divisa, sendo necessário um menor número de reais para cada unidade de moeda estrangeira. </a:t>
            </a:r>
          </a:p>
        </p:txBody>
      </p:sp>
      <p:sp>
        <p:nvSpPr>
          <p:cNvPr id="13" name="Retângulo 12"/>
          <p:cNvSpPr/>
          <p:nvPr/>
        </p:nvSpPr>
        <p:spPr>
          <a:xfrm>
            <a:off x="218830" y="937891"/>
            <a:ext cx="8667261" cy="523220"/>
          </a:xfrm>
          <a:prstGeom prst="rect">
            <a:avLst/>
          </a:prstGeom>
          <a:solidFill>
            <a:schemeClr val="bg1">
              <a:lumMod val="95000"/>
            </a:schemeClr>
          </a:solidFill>
          <a:ln>
            <a:solidFill>
              <a:schemeClr val="bg1">
                <a:lumMod val="85000"/>
              </a:schemeClr>
            </a:solidFill>
          </a:ln>
        </p:spPr>
        <p:txBody>
          <a:bodyPr wrap="square">
            <a:spAutoFit/>
          </a:bodyPr>
          <a:lstStyle/>
          <a:p>
            <a:pPr algn="just"/>
            <a:r>
              <a:rPr lang="pt-BR" sz="1400" dirty="0">
                <a:solidFill>
                  <a:schemeClr val="tx1">
                    <a:lumMod val="75000"/>
                    <a:lumOff val="25000"/>
                  </a:schemeClr>
                </a:solidFill>
              </a:rPr>
              <a:t>Quando a taxa de câmbio aumenta de valor, significa que houve desvalorização da moeda nacional (depreciação), ou seja, ela perdeu valor em relação à divisa. </a:t>
            </a:r>
          </a:p>
        </p:txBody>
      </p:sp>
      <p:sp>
        <p:nvSpPr>
          <p:cNvPr id="6" name="CaixaDeTexto 5"/>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
        <p:nvSpPr>
          <p:cNvPr id="7" name="Retângulo 6"/>
          <p:cNvSpPr/>
          <p:nvPr/>
        </p:nvSpPr>
        <p:spPr>
          <a:xfrm>
            <a:off x="218832" y="3844634"/>
            <a:ext cx="8667260" cy="954107"/>
          </a:xfrm>
          <a:prstGeom prst="rect">
            <a:avLst/>
          </a:prstGeom>
          <a:solidFill>
            <a:schemeClr val="bg1">
              <a:lumMod val="95000"/>
            </a:schemeClr>
          </a:solidFill>
          <a:ln>
            <a:solidFill>
              <a:schemeClr val="bg1">
                <a:lumMod val="85000"/>
              </a:schemeClr>
            </a:solidFill>
          </a:ln>
        </p:spPr>
        <p:txBody>
          <a:bodyPr wrap="square">
            <a:spAutoFit/>
          </a:bodyPr>
          <a:lstStyle/>
          <a:p>
            <a:pPr algn="just"/>
            <a:r>
              <a:rPr lang="pt-BR" sz="1400" dirty="0">
                <a:solidFill>
                  <a:schemeClr val="tx1">
                    <a:lumMod val="75000"/>
                    <a:lumOff val="25000"/>
                  </a:schemeClr>
                </a:solidFill>
              </a:rPr>
              <a:t>No caso da desvalorização da moeda nacional, o custo do bem produzido no país torna-se mais competitivo em relação à produção externa. Por outro lado, se a moeda nacional estiver valorizada, há um estímulo às importações e um desestímulo às exportações, pois os exportadores receberão menos reais pela mesma quantidade de divisa, reduzindo-se a oferta de divisa internamente. </a:t>
            </a:r>
          </a:p>
        </p:txBody>
      </p:sp>
      <p:sp>
        <p:nvSpPr>
          <p:cNvPr id="10" name="Retângulo 9"/>
          <p:cNvSpPr/>
          <p:nvPr/>
        </p:nvSpPr>
        <p:spPr>
          <a:xfrm>
            <a:off x="218830" y="2813491"/>
            <a:ext cx="8667261" cy="738664"/>
          </a:xfrm>
          <a:prstGeom prst="rect">
            <a:avLst/>
          </a:prstGeom>
          <a:solidFill>
            <a:schemeClr val="bg1">
              <a:lumMod val="95000"/>
            </a:schemeClr>
          </a:solidFill>
          <a:ln>
            <a:solidFill>
              <a:schemeClr val="bg1">
                <a:lumMod val="85000"/>
              </a:schemeClr>
            </a:solidFill>
          </a:ln>
        </p:spPr>
        <p:txBody>
          <a:bodyPr wrap="square">
            <a:spAutoFit/>
          </a:bodyPr>
          <a:lstStyle/>
          <a:p>
            <a:pPr algn="just"/>
            <a:r>
              <a:rPr lang="pt-BR" sz="1400" dirty="0">
                <a:solidFill>
                  <a:schemeClr val="tx1">
                    <a:lumMod val="75000"/>
                    <a:lumOff val="25000"/>
                  </a:schemeClr>
                </a:solidFill>
              </a:rPr>
              <a:t>A taxa de câmbio influencia diretamente o resultado da Balança Comercial do país. Se a moeda nacional estiver desvalorizada, estimulará as exportações, pois os exportadores receberão mais reais pela mesma quantidade de divisa, aumentando, consequentemente o volume de divisas disponíveis no país. </a:t>
            </a:r>
          </a:p>
        </p:txBody>
      </p:sp>
    </p:spTree>
    <p:extLst>
      <p:ext uri="{BB962C8B-B14F-4D97-AF65-F5344CB8AC3E}">
        <p14:creationId xmlns:p14="http://schemas.microsoft.com/office/powerpoint/2010/main" val="28460008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anim calcmode="lin" valueType="num">
                                      <p:cBhvr>
                                        <p:cTn id="19" dur="500" fill="hold"/>
                                        <p:tgtEl>
                                          <p:spTgt spid="10"/>
                                        </p:tgtEl>
                                        <p:attrNameLst>
                                          <p:attrName>ppt_x</p:attrName>
                                        </p:attrNameLst>
                                      </p:cBhvr>
                                      <p:tavLst>
                                        <p:tav tm="0">
                                          <p:val>
                                            <p:strVal val="#ppt_x"/>
                                          </p:val>
                                        </p:tav>
                                        <p:tav tm="100000">
                                          <p:val>
                                            <p:strVal val="#ppt_x"/>
                                          </p:val>
                                        </p:tav>
                                      </p:tavLst>
                                    </p:anim>
                                    <p:anim calcmode="lin" valueType="num">
                                      <p:cBhvr>
                                        <p:cTn id="20" dur="500" fill="hold"/>
                                        <p:tgtEl>
                                          <p:spTgt spid="10"/>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anim calcmode="lin" valueType="num">
                                      <p:cBhvr>
                                        <p:cTn id="25" dur="500" fill="hold"/>
                                        <p:tgtEl>
                                          <p:spTgt spid="7"/>
                                        </p:tgtEl>
                                        <p:attrNameLst>
                                          <p:attrName>ppt_x</p:attrName>
                                        </p:attrNameLst>
                                      </p:cBhvr>
                                      <p:tavLst>
                                        <p:tav tm="0">
                                          <p:val>
                                            <p:strVal val="#ppt_x"/>
                                          </p:val>
                                        </p:tav>
                                        <p:tav tm="100000">
                                          <p:val>
                                            <p:strVal val="#ppt_x"/>
                                          </p:val>
                                        </p:tav>
                                      </p:tavLst>
                                    </p:anim>
                                    <p:anim calcmode="lin" valueType="num">
                                      <p:cBhvr>
                                        <p:cTn id="26"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7" grpId="0"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250092" y="1888490"/>
            <a:ext cx="8604739" cy="738664"/>
          </a:xfrm>
          <a:prstGeom prst="rect">
            <a:avLst/>
          </a:prstGeom>
          <a:solidFill>
            <a:schemeClr val="bg1">
              <a:lumMod val="95000"/>
            </a:schemeClr>
          </a:solidFill>
          <a:ln>
            <a:solidFill>
              <a:schemeClr val="bg1">
                <a:lumMod val="85000"/>
              </a:schemeClr>
            </a:solidFill>
          </a:ln>
        </p:spPr>
        <p:txBody>
          <a:bodyPr wrap="square">
            <a:spAutoFit/>
          </a:bodyPr>
          <a:lstStyle/>
          <a:p>
            <a:pPr algn="just"/>
            <a:r>
              <a:rPr lang="pt-BR" sz="1400" dirty="0">
                <a:solidFill>
                  <a:schemeClr val="tx1">
                    <a:lumMod val="75000"/>
                    <a:lumOff val="25000"/>
                  </a:schemeClr>
                </a:solidFill>
              </a:rPr>
              <a:t>A desvalorização da moeda nacional torna os produtos importados mais onerosos impactando os custos de produção. De acordo com as condições de mercado, a empresa poderá ou não repassar o aumento de custos para o preço final do produto ou reduzir sua margem de lucro.</a:t>
            </a:r>
          </a:p>
        </p:txBody>
      </p:sp>
      <p:sp>
        <p:nvSpPr>
          <p:cNvPr id="11" name="Retângulo 10"/>
          <p:cNvSpPr/>
          <p:nvPr/>
        </p:nvSpPr>
        <p:spPr>
          <a:xfrm>
            <a:off x="250091" y="937891"/>
            <a:ext cx="8604740" cy="738664"/>
          </a:xfrm>
          <a:prstGeom prst="rect">
            <a:avLst/>
          </a:prstGeom>
          <a:solidFill>
            <a:schemeClr val="bg1">
              <a:lumMod val="95000"/>
            </a:schemeClr>
          </a:solidFill>
          <a:ln>
            <a:solidFill>
              <a:schemeClr val="bg1">
                <a:lumMod val="85000"/>
              </a:schemeClr>
            </a:solidFill>
          </a:ln>
        </p:spPr>
        <p:txBody>
          <a:bodyPr wrap="square">
            <a:spAutoFit/>
          </a:bodyPr>
          <a:lstStyle/>
          <a:p>
            <a:pPr algn="just"/>
            <a:r>
              <a:rPr lang="pt-BR" sz="1400" dirty="0">
                <a:solidFill>
                  <a:schemeClr val="tx1">
                    <a:lumMod val="75000"/>
                    <a:lumOff val="25000"/>
                  </a:schemeClr>
                </a:solidFill>
              </a:rPr>
              <a:t>Em termos empresariais, a taxa de câmbio afeta inúmeras decisões internas de seus gestores. A interdependência das economias afeta diretamente as organizações que necessitam de insumos importados para seu processo produtivo. </a:t>
            </a:r>
          </a:p>
        </p:txBody>
      </p:sp>
      <p:sp>
        <p:nvSpPr>
          <p:cNvPr id="6" name="CaixaDeTexto 5"/>
          <p:cNvSpPr txBox="1"/>
          <p:nvPr/>
        </p:nvSpPr>
        <p:spPr>
          <a:xfrm>
            <a:off x="511221" y="409892"/>
            <a:ext cx="4263475" cy="338554"/>
          </a:xfrm>
          <a:prstGeom prst="rect">
            <a:avLst/>
          </a:prstGeom>
          <a:noFill/>
        </p:spPr>
        <p:txBody>
          <a:bodyPr wrap="none" rtlCol="0">
            <a:spAutoFit/>
          </a:bodyPr>
          <a:lstStyle/>
          <a:p>
            <a:pPr>
              <a:defRPr/>
            </a:pPr>
            <a:r>
              <a:rPr lang="pt-BR" sz="1600" b="1" dirty="0">
                <a:solidFill>
                  <a:schemeClr val="bg1"/>
                </a:solidFill>
              </a:rPr>
              <a:t>Valorização e desvalorização da moeda nacional</a:t>
            </a:r>
            <a:endParaRPr lang="pt-BR" sz="1600" dirty="0">
              <a:solidFill>
                <a:schemeClr val="bg1"/>
              </a:solidFill>
            </a:endParaRPr>
          </a:p>
        </p:txBody>
      </p:sp>
      <p:sp>
        <p:nvSpPr>
          <p:cNvPr id="7" name="CaixaDeTexto 6"/>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
        <p:nvSpPr>
          <p:cNvPr id="9" name="Retângulo 8"/>
          <p:cNvSpPr/>
          <p:nvPr/>
        </p:nvSpPr>
        <p:spPr>
          <a:xfrm>
            <a:off x="250091" y="3453311"/>
            <a:ext cx="8604739" cy="523220"/>
          </a:xfrm>
          <a:prstGeom prst="rect">
            <a:avLst/>
          </a:prstGeom>
          <a:solidFill>
            <a:schemeClr val="bg1">
              <a:lumMod val="95000"/>
            </a:schemeClr>
          </a:solidFill>
          <a:ln>
            <a:solidFill>
              <a:schemeClr val="bg1">
                <a:lumMod val="85000"/>
              </a:schemeClr>
            </a:solidFill>
          </a:ln>
        </p:spPr>
        <p:txBody>
          <a:bodyPr wrap="square">
            <a:spAutoFit/>
          </a:bodyPr>
          <a:lstStyle/>
          <a:p>
            <a:pPr algn="just"/>
            <a:r>
              <a:rPr lang="pt-BR" sz="1400" dirty="0">
                <a:solidFill>
                  <a:schemeClr val="tx1">
                    <a:lumMod val="75000"/>
                    <a:lumOff val="25000"/>
                  </a:schemeClr>
                </a:solidFill>
              </a:rPr>
              <a:t>A desvalorização da moeda nacional encarece esses empréstimos internacionais, considerando que as empresas deverão converter maior quantidade de reais para pagamento das amortizações da dívida. </a:t>
            </a:r>
          </a:p>
        </p:txBody>
      </p:sp>
      <p:sp>
        <p:nvSpPr>
          <p:cNvPr id="12" name="Retângulo 11"/>
          <p:cNvSpPr/>
          <p:nvPr/>
        </p:nvSpPr>
        <p:spPr>
          <a:xfrm>
            <a:off x="250091" y="2860381"/>
            <a:ext cx="8604740" cy="307777"/>
          </a:xfrm>
          <a:prstGeom prst="rect">
            <a:avLst/>
          </a:prstGeom>
          <a:solidFill>
            <a:schemeClr val="bg1">
              <a:lumMod val="95000"/>
            </a:schemeClr>
          </a:solidFill>
          <a:ln>
            <a:solidFill>
              <a:schemeClr val="bg1">
                <a:lumMod val="85000"/>
              </a:schemeClr>
            </a:solidFill>
          </a:ln>
        </p:spPr>
        <p:txBody>
          <a:bodyPr wrap="square">
            <a:spAutoFit/>
          </a:bodyPr>
          <a:lstStyle/>
          <a:p>
            <a:pPr algn="just"/>
            <a:r>
              <a:rPr lang="pt-BR" sz="1400" dirty="0">
                <a:solidFill>
                  <a:schemeClr val="tx1">
                    <a:lumMod val="75000"/>
                    <a:lumOff val="25000"/>
                  </a:schemeClr>
                </a:solidFill>
              </a:rPr>
              <a:t>Entretanto, empresas nacionais captam recursos no mercado financeiro internacional para seus investimentos. </a:t>
            </a:r>
          </a:p>
        </p:txBody>
      </p:sp>
      <p:sp>
        <p:nvSpPr>
          <p:cNvPr id="13" name="Retângulo 12"/>
          <p:cNvSpPr/>
          <p:nvPr/>
        </p:nvSpPr>
        <p:spPr>
          <a:xfrm>
            <a:off x="250092" y="4261685"/>
            <a:ext cx="8604739" cy="523220"/>
          </a:xfrm>
          <a:prstGeom prst="rect">
            <a:avLst/>
          </a:prstGeom>
          <a:solidFill>
            <a:schemeClr val="bg1">
              <a:lumMod val="95000"/>
            </a:schemeClr>
          </a:solidFill>
          <a:ln>
            <a:solidFill>
              <a:schemeClr val="bg1">
                <a:lumMod val="85000"/>
              </a:schemeClr>
            </a:solidFill>
          </a:ln>
        </p:spPr>
        <p:txBody>
          <a:bodyPr wrap="square">
            <a:spAutoFit/>
          </a:bodyPr>
          <a:lstStyle/>
          <a:p>
            <a:pPr algn="just"/>
            <a:r>
              <a:rPr lang="pt-BR" sz="1400" dirty="0">
                <a:solidFill>
                  <a:schemeClr val="tx1">
                    <a:lumMod val="75000"/>
                    <a:lumOff val="25000"/>
                  </a:schemeClr>
                </a:solidFill>
              </a:rPr>
              <a:t>Companhias com alta exposição em relação a financiamentos externos poderão ter seus resultados financeiros afetados por variações cambiais. </a:t>
            </a:r>
          </a:p>
        </p:txBody>
      </p:sp>
    </p:spTree>
    <p:extLst>
      <p:ext uri="{BB962C8B-B14F-4D97-AF65-F5344CB8AC3E}">
        <p14:creationId xmlns:p14="http://schemas.microsoft.com/office/powerpoint/2010/main" val="28460008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anim calcmode="lin" valueType="num">
                                      <p:cBhvr>
                                        <p:cTn id="14" dur="500" fill="hold"/>
                                        <p:tgtEl>
                                          <p:spTgt spid="10"/>
                                        </p:tgtEl>
                                        <p:attrNameLst>
                                          <p:attrName>ppt_x</p:attrName>
                                        </p:attrNameLst>
                                      </p:cBhvr>
                                      <p:tavLst>
                                        <p:tav tm="0">
                                          <p:val>
                                            <p:strVal val="#ppt_x"/>
                                          </p:val>
                                        </p:tav>
                                        <p:tav tm="100000">
                                          <p:val>
                                            <p:strVal val="#ppt_x"/>
                                          </p:val>
                                        </p:tav>
                                      </p:tavLst>
                                    </p:anim>
                                    <p:anim calcmode="lin" valueType="num">
                                      <p:cBhvr>
                                        <p:cTn id="15" dur="500" fill="hold"/>
                                        <p:tgtEl>
                                          <p:spTgt spid="10"/>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anim calcmode="lin" valueType="num">
                                      <p:cBhvr>
                                        <p:cTn id="19" dur="500" fill="hold"/>
                                        <p:tgtEl>
                                          <p:spTgt spid="12"/>
                                        </p:tgtEl>
                                        <p:attrNameLst>
                                          <p:attrName>ppt_x</p:attrName>
                                        </p:attrNameLst>
                                      </p:cBhvr>
                                      <p:tavLst>
                                        <p:tav tm="0">
                                          <p:val>
                                            <p:strVal val="#ppt_x"/>
                                          </p:val>
                                        </p:tav>
                                        <p:tav tm="100000">
                                          <p:val>
                                            <p:strVal val="#ppt_x"/>
                                          </p:val>
                                        </p:tav>
                                      </p:tavLst>
                                    </p:anim>
                                    <p:anim calcmode="lin" valueType="num">
                                      <p:cBhvr>
                                        <p:cTn id="20" dur="500" fill="hold"/>
                                        <p:tgtEl>
                                          <p:spTgt spid="12"/>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anim calcmode="lin" valueType="num">
                                      <p:cBhvr>
                                        <p:cTn id="25" dur="500" fill="hold"/>
                                        <p:tgtEl>
                                          <p:spTgt spid="9"/>
                                        </p:tgtEl>
                                        <p:attrNameLst>
                                          <p:attrName>ppt_x</p:attrName>
                                        </p:attrNameLst>
                                      </p:cBhvr>
                                      <p:tavLst>
                                        <p:tav tm="0">
                                          <p:val>
                                            <p:strVal val="#ppt_x"/>
                                          </p:val>
                                        </p:tav>
                                        <p:tav tm="100000">
                                          <p:val>
                                            <p:strVal val="#ppt_x"/>
                                          </p:val>
                                        </p:tav>
                                      </p:tavLst>
                                    </p:anim>
                                    <p:anim calcmode="lin" valueType="num">
                                      <p:cBhvr>
                                        <p:cTn id="26" dur="500" fill="hold"/>
                                        <p:tgtEl>
                                          <p:spTgt spid="9"/>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anim calcmode="lin" valueType="num">
                                      <p:cBhvr>
                                        <p:cTn id="31" dur="500" fill="hold"/>
                                        <p:tgtEl>
                                          <p:spTgt spid="13"/>
                                        </p:tgtEl>
                                        <p:attrNameLst>
                                          <p:attrName>ppt_x</p:attrName>
                                        </p:attrNameLst>
                                      </p:cBhvr>
                                      <p:tavLst>
                                        <p:tav tm="0">
                                          <p:val>
                                            <p:strVal val="#ppt_x"/>
                                          </p:val>
                                        </p:tav>
                                        <p:tav tm="100000">
                                          <p:val>
                                            <p:strVal val="#ppt_x"/>
                                          </p:val>
                                        </p:tav>
                                      </p:tavLst>
                                    </p:anim>
                                    <p:anim calcmode="lin" valueType="num">
                                      <p:cBhvr>
                                        <p:cTn id="32"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9" grpId="0" animBg="1"/>
      <p:bldP spid="12" grpId="0" animBg="1"/>
      <p:bldP spid="1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p:cNvSpPr txBox="1"/>
          <p:nvPr/>
        </p:nvSpPr>
        <p:spPr>
          <a:xfrm>
            <a:off x="11061" y="417707"/>
            <a:ext cx="6281656" cy="338554"/>
          </a:xfrm>
          <a:prstGeom prst="rect">
            <a:avLst/>
          </a:prstGeom>
          <a:noFill/>
        </p:spPr>
        <p:txBody>
          <a:bodyPr wrap="none" rtlCol="0">
            <a:spAutoFit/>
          </a:bodyPr>
          <a:lstStyle/>
          <a:p>
            <a:pPr>
              <a:defRPr/>
            </a:pPr>
            <a:r>
              <a:rPr lang="pt-BR" sz="1600" b="1" dirty="0">
                <a:solidFill>
                  <a:schemeClr val="bg1"/>
                </a:solidFill>
              </a:rPr>
              <a:t>Políticas cambiais e o câmbio como instrumento de regulação comercial</a:t>
            </a:r>
            <a:endParaRPr lang="pt-BR" sz="1600" dirty="0">
              <a:solidFill>
                <a:schemeClr val="bg1"/>
              </a:solidFill>
            </a:endParaRPr>
          </a:p>
        </p:txBody>
      </p:sp>
      <p:sp>
        <p:nvSpPr>
          <p:cNvPr id="10" name="Retângulo 9"/>
          <p:cNvSpPr/>
          <p:nvPr/>
        </p:nvSpPr>
        <p:spPr>
          <a:xfrm>
            <a:off x="218830" y="937891"/>
            <a:ext cx="8690707" cy="307777"/>
          </a:xfrm>
          <a:prstGeom prst="rect">
            <a:avLst/>
          </a:prstGeom>
          <a:solidFill>
            <a:schemeClr val="bg1">
              <a:lumMod val="95000"/>
            </a:schemeClr>
          </a:solidFill>
          <a:ln>
            <a:solidFill>
              <a:schemeClr val="bg1">
                <a:lumMod val="85000"/>
              </a:schemeClr>
            </a:solidFill>
          </a:ln>
        </p:spPr>
        <p:txBody>
          <a:bodyPr wrap="square">
            <a:spAutoFit/>
          </a:bodyPr>
          <a:lstStyle/>
          <a:p>
            <a:pPr algn="just"/>
            <a:r>
              <a:rPr lang="pt-BR" sz="1400" dirty="0">
                <a:solidFill>
                  <a:schemeClr val="tx1">
                    <a:lumMod val="75000"/>
                    <a:lumOff val="25000"/>
                  </a:schemeClr>
                </a:solidFill>
              </a:rPr>
              <a:t>O governo interfere na área internacional, seja por meio da política cambial ou da política comercial. </a:t>
            </a:r>
          </a:p>
        </p:txBody>
      </p:sp>
      <p:sp>
        <p:nvSpPr>
          <p:cNvPr id="12" name="Retângulo 11"/>
          <p:cNvSpPr/>
          <p:nvPr/>
        </p:nvSpPr>
        <p:spPr>
          <a:xfrm>
            <a:off x="218831" y="1530821"/>
            <a:ext cx="8690706" cy="523220"/>
          </a:xfrm>
          <a:prstGeom prst="rect">
            <a:avLst/>
          </a:prstGeom>
          <a:solidFill>
            <a:schemeClr val="bg1">
              <a:lumMod val="95000"/>
            </a:schemeClr>
          </a:solidFill>
          <a:ln>
            <a:solidFill>
              <a:schemeClr val="bg1">
                <a:lumMod val="85000"/>
              </a:schemeClr>
            </a:solidFill>
          </a:ln>
        </p:spPr>
        <p:txBody>
          <a:bodyPr wrap="square">
            <a:spAutoFit/>
          </a:bodyPr>
          <a:lstStyle/>
          <a:p>
            <a:pPr algn="just"/>
            <a:r>
              <a:rPr lang="pt-BR" sz="1400" dirty="0">
                <a:solidFill>
                  <a:schemeClr val="tx1">
                    <a:lumMod val="75000"/>
                    <a:lumOff val="25000"/>
                  </a:schemeClr>
                </a:solidFill>
              </a:rPr>
              <a:t>A política cambial se refere a sua atuação na questão da taxa de câmbio, enquanto a política comercial refere-se a sua interferência no movimento de mercadorias e serviços.</a:t>
            </a:r>
          </a:p>
        </p:txBody>
      </p:sp>
      <p:sp>
        <p:nvSpPr>
          <p:cNvPr id="6" name="CaixaDeTexto 5"/>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
        <p:nvSpPr>
          <p:cNvPr id="7" name="Retângulo 6"/>
          <p:cNvSpPr/>
          <p:nvPr/>
        </p:nvSpPr>
        <p:spPr>
          <a:xfrm>
            <a:off x="218830" y="2352406"/>
            <a:ext cx="8690707" cy="738664"/>
          </a:xfrm>
          <a:prstGeom prst="rect">
            <a:avLst/>
          </a:prstGeom>
          <a:solidFill>
            <a:schemeClr val="bg1">
              <a:lumMod val="95000"/>
            </a:schemeClr>
          </a:solidFill>
          <a:ln>
            <a:solidFill>
              <a:schemeClr val="bg1">
                <a:lumMod val="85000"/>
              </a:schemeClr>
            </a:solidFill>
          </a:ln>
        </p:spPr>
        <p:txBody>
          <a:bodyPr wrap="square">
            <a:spAutoFit/>
          </a:bodyPr>
          <a:lstStyle/>
          <a:p>
            <a:pPr algn="just"/>
            <a:r>
              <a:rPr lang="pt-BR" sz="1400" dirty="0">
                <a:solidFill>
                  <a:schemeClr val="tx1">
                    <a:lumMod val="75000"/>
                    <a:lumOff val="25000"/>
                  </a:schemeClr>
                </a:solidFill>
              </a:rPr>
              <a:t>No Brasil, o Banco Central pode interferir indiretamente no nível de taxa de câmbio, através da compra e venda de divisas no mercado, mantendo-o dentro do patamar que considera desejável para manutenção de sua política econômica. </a:t>
            </a:r>
          </a:p>
        </p:txBody>
      </p:sp>
      <p:sp>
        <p:nvSpPr>
          <p:cNvPr id="8" name="Retângulo 7"/>
          <p:cNvSpPr/>
          <p:nvPr/>
        </p:nvSpPr>
        <p:spPr>
          <a:xfrm>
            <a:off x="218832" y="3382086"/>
            <a:ext cx="8690706" cy="523220"/>
          </a:xfrm>
          <a:prstGeom prst="rect">
            <a:avLst/>
          </a:prstGeom>
          <a:solidFill>
            <a:schemeClr val="bg1">
              <a:lumMod val="95000"/>
            </a:schemeClr>
          </a:solidFill>
          <a:ln>
            <a:solidFill>
              <a:schemeClr val="bg1">
                <a:lumMod val="85000"/>
              </a:schemeClr>
            </a:solidFill>
          </a:ln>
        </p:spPr>
        <p:txBody>
          <a:bodyPr wrap="square">
            <a:spAutoFit/>
          </a:bodyPr>
          <a:lstStyle/>
          <a:p>
            <a:pPr algn="just"/>
            <a:r>
              <a:rPr lang="pt-BR" sz="1400" dirty="0">
                <a:solidFill>
                  <a:schemeClr val="tx1">
                    <a:lumMod val="75000"/>
                    <a:lumOff val="25000"/>
                  </a:schemeClr>
                </a:solidFill>
              </a:rPr>
              <a:t>Quando a moeda nacional atinge nível de valorização indesejável, podendo afetar o nível de exportações do país, o Banco Central adquire divisas no mercado nacional, evitando uma apreciação excessiva da moeda. </a:t>
            </a:r>
          </a:p>
        </p:txBody>
      </p:sp>
      <p:sp>
        <p:nvSpPr>
          <p:cNvPr id="13" name="Retângulo 12"/>
          <p:cNvSpPr/>
          <p:nvPr/>
        </p:nvSpPr>
        <p:spPr>
          <a:xfrm>
            <a:off x="218832" y="4192946"/>
            <a:ext cx="8690706" cy="523220"/>
          </a:xfrm>
          <a:prstGeom prst="rect">
            <a:avLst/>
          </a:prstGeom>
          <a:solidFill>
            <a:schemeClr val="bg1">
              <a:lumMod val="95000"/>
            </a:schemeClr>
          </a:solidFill>
          <a:ln>
            <a:solidFill>
              <a:schemeClr val="bg1">
                <a:lumMod val="85000"/>
              </a:schemeClr>
            </a:solidFill>
          </a:ln>
        </p:spPr>
        <p:txBody>
          <a:bodyPr wrap="square">
            <a:spAutoFit/>
          </a:bodyPr>
          <a:lstStyle/>
          <a:p>
            <a:pPr algn="just"/>
            <a:r>
              <a:rPr lang="pt-BR" sz="1400" dirty="0">
                <a:solidFill>
                  <a:schemeClr val="tx1">
                    <a:lumMod val="75000"/>
                    <a:lumOff val="25000"/>
                  </a:schemeClr>
                </a:solidFill>
              </a:rPr>
              <a:t>Pode-se chamar esse tipo de regime cambial em que a taxa de câmbio é determinada pelo mercado, mas que o Banco Central interfere no mercado comprando e vendendo divisas, como flutuante sujo.</a:t>
            </a:r>
          </a:p>
        </p:txBody>
      </p:sp>
    </p:spTree>
    <p:extLst>
      <p:ext uri="{BB962C8B-B14F-4D97-AF65-F5344CB8AC3E}">
        <p14:creationId xmlns:p14="http://schemas.microsoft.com/office/powerpoint/2010/main" val="25418029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anim calcmode="lin" valueType="num">
                                      <p:cBhvr>
                                        <p:cTn id="19" dur="500" fill="hold"/>
                                        <p:tgtEl>
                                          <p:spTgt spid="7"/>
                                        </p:tgtEl>
                                        <p:attrNameLst>
                                          <p:attrName>ppt_x</p:attrName>
                                        </p:attrNameLst>
                                      </p:cBhvr>
                                      <p:tavLst>
                                        <p:tav tm="0">
                                          <p:val>
                                            <p:strVal val="#ppt_x"/>
                                          </p:val>
                                        </p:tav>
                                        <p:tav tm="100000">
                                          <p:val>
                                            <p:strVal val="#ppt_x"/>
                                          </p:val>
                                        </p:tav>
                                      </p:tavLst>
                                    </p:anim>
                                    <p:anim calcmode="lin" valueType="num">
                                      <p:cBhvr>
                                        <p:cTn id="20" dur="5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anim calcmode="lin" valueType="num">
                                      <p:cBhvr>
                                        <p:cTn id="31" dur="500" fill="hold"/>
                                        <p:tgtEl>
                                          <p:spTgt spid="13"/>
                                        </p:tgtEl>
                                        <p:attrNameLst>
                                          <p:attrName>ppt_x</p:attrName>
                                        </p:attrNameLst>
                                      </p:cBhvr>
                                      <p:tavLst>
                                        <p:tav tm="0">
                                          <p:val>
                                            <p:strVal val="#ppt_x"/>
                                          </p:val>
                                        </p:tav>
                                        <p:tav tm="100000">
                                          <p:val>
                                            <p:strVal val="#ppt_x"/>
                                          </p:val>
                                        </p:tav>
                                      </p:tavLst>
                                    </p:anim>
                                    <p:anim calcmode="lin" valueType="num">
                                      <p:cBhvr>
                                        <p:cTn id="32"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7" grpId="0" animBg="1"/>
      <p:bldP spid="8" grpId="0" animBg="1"/>
      <p:bldP spid="1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extLst>
              <p:ext uri="{D42A27DB-BD31-4B8C-83A1-F6EECF244321}">
                <p14:modId xmlns:p14="http://schemas.microsoft.com/office/powerpoint/2010/main" val="491136237"/>
              </p:ext>
            </p:extLst>
          </p:nvPr>
        </p:nvGraphicFramePr>
        <p:xfrm>
          <a:off x="304799" y="1641967"/>
          <a:ext cx="8460429" cy="3219202"/>
        </p:xfrm>
        <a:graphic>
          <a:graphicData uri="http://schemas.openxmlformats.org/drawingml/2006/table">
            <a:tbl>
              <a:tblPr/>
              <a:tblGrid>
                <a:gridCol w="2360831">
                  <a:extLst>
                    <a:ext uri="{9D8B030D-6E8A-4147-A177-3AD203B41FA5}">
                      <a16:colId xmlns="" xmlns:a16="http://schemas.microsoft.com/office/drawing/2014/main" val="20000"/>
                    </a:ext>
                  </a:extLst>
                </a:gridCol>
                <a:gridCol w="3268475">
                  <a:extLst>
                    <a:ext uri="{9D8B030D-6E8A-4147-A177-3AD203B41FA5}">
                      <a16:colId xmlns="" xmlns:a16="http://schemas.microsoft.com/office/drawing/2014/main" val="20001"/>
                    </a:ext>
                  </a:extLst>
                </a:gridCol>
                <a:gridCol w="2831123">
                  <a:extLst>
                    <a:ext uri="{9D8B030D-6E8A-4147-A177-3AD203B41FA5}">
                      <a16:colId xmlns="" xmlns:a16="http://schemas.microsoft.com/office/drawing/2014/main" val="20002"/>
                    </a:ext>
                  </a:extLst>
                </a:gridCol>
              </a:tblGrid>
              <a:tr h="357689">
                <a:tc>
                  <a:txBody>
                    <a:bodyPr/>
                    <a:lstStyle/>
                    <a:p>
                      <a:pPr algn="ctr">
                        <a:lnSpc>
                          <a:spcPct val="150000"/>
                        </a:lnSpc>
                        <a:spcAft>
                          <a:spcPts val="0"/>
                        </a:spcAft>
                      </a:pPr>
                      <a:r>
                        <a:rPr lang="pt-BR" sz="1400" b="1" dirty="0">
                          <a:solidFill>
                            <a:schemeClr val="bg1"/>
                          </a:solidFill>
                          <a:latin typeface="+mj-lt"/>
                          <a:ea typeface="Times New Roman"/>
                          <a:cs typeface="Tahoma"/>
                        </a:rPr>
                        <a:t>Regimes cambiais</a:t>
                      </a:r>
                      <a:endParaRPr lang="pt-BR" sz="1400" b="1" dirty="0">
                        <a:solidFill>
                          <a:schemeClr val="bg1"/>
                        </a:solidFill>
                        <a:latin typeface="+mj-lt"/>
                        <a:ea typeface="Times New Roman"/>
                      </a:endParaRPr>
                    </a:p>
                  </a:txBody>
                  <a:tcPr marL="28575" marR="44450" marT="0" marB="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solidFill>
                      <a:srgbClr val="213F5E"/>
                    </a:solidFill>
                  </a:tcPr>
                </a:tc>
                <a:tc>
                  <a:txBody>
                    <a:bodyPr/>
                    <a:lstStyle/>
                    <a:p>
                      <a:pPr algn="ctr">
                        <a:lnSpc>
                          <a:spcPct val="150000"/>
                        </a:lnSpc>
                        <a:spcAft>
                          <a:spcPts val="600"/>
                        </a:spcAft>
                      </a:pPr>
                      <a:r>
                        <a:rPr lang="pt-BR" sz="1400" b="1" dirty="0">
                          <a:solidFill>
                            <a:schemeClr val="bg1"/>
                          </a:solidFill>
                          <a:latin typeface="+mj-lt"/>
                          <a:ea typeface="SimSun"/>
                        </a:rPr>
                        <a:t>Câmbio</a:t>
                      </a:r>
                      <a:r>
                        <a:rPr lang="pt-BR" sz="1400" b="1" dirty="0">
                          <a:solidFill>
                            <a:schemeClr val="bg1"/>
                          </a:solidFill>
                          <a:latin typeface="+mj-lt"/>
                          <a:ea typeface="SimSun"/>
                          <a:cs typeface="Tahoma"/>
                        </a:rPr>
                        <a:t> Fixo</a:t>
                      </a:r>
                      <a:endParaRPr lang="pt-BR" sz="1400" b="1" dirty="0">
                        <a:solidFill>
                          <a:schemeClr val="bg1"/>
                        </a:solidFill>
                        <a:latin typeface="+mj-lt"/>
                        <a:ea typeface="SimSun"/>
                      </a:endParaRPr>
                    </a:p>
                  </a:txBody>
                  <a:tcPr marL="28575" marR="44450" marT="0" marB="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solidFill>
                      <a:srgbClr val="213F5E"/>
                    </a:solidFill>
                  </a:tcPr>
                </a:tc>
                <a:tc>
                  <a:txBody>
                    <a:bodyPr/>
                    <a:lstStyle/>
                    <a:p>
                      <a:pPr algn="ctr">
                        <a:lnSpc>
                          <a:spcPct val="150000"/>
                        </a:lnSpc>
                        <a:spcAft>
                          <a:spcPts val="0"/>
                        </a:spcAft>
                      </a:pPr>
                      <a:r>
                        <a:rPr lang="pt-BR" sz="1400" b="1" dirty="0">
                          <a:solidFill>
                            <a:schemeClr val="bg1"/>
                          </a:solidFill>
                          <a:latin typeface="+mj-lt"/>
                          <a:ea typeface="Times New Roman"/>
                          <a:cs typeface="Tahoma"/>
                        </a:rPr>
                        <a:t>Câmbio Flutuante (Flexível)</a:t>
                      </a:r>
                      <a:endParaRPr lang="pt-BR" sz="1400" b="1" dirty="0">
                        <a:solidFill>
                          <a:schemeClr val="bg1"/>
                        </a:solidFill>
                        <a:latin typeface="+mj-lt"/>
                        <a:ea typeface="Times New Roman"/>
                      </a:endParaRPr>
                    </a:p>
                  </a:txBody>
                  <a:tcPr marL="28575" marR="44450" marT="0" marB="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solidFill>
                      <a:srgbClr val="213F5E"/>
                    </a:solidFill>
                  </a:tcPr>
                </a:tc>
                <a:extLst>
                  <a:ext uri="{0D108BD9-81ED-4DB2-BD59-A6C34878D82A}">
                    <a16:rowId xmlns="" xmlns:a16="http://schemas.microsoft.com/office/drawing/2014/main" val="10000"/>
                  </a:ext>
                </a:extLst>
              </a:tr>
              <a:tr h="817575">
                <a:tc>
                  <a:txBody>
                    <a:bodyPr/>
                    <a:lstStyle/>
                    <a:p>
                      <a:pPr algn="ctr">
                        <a:lnSpc>
                          <a:spcPct val="150000"/>
                        </a:lnSpc>
                        <a:spcBef>
                          <a:spcPts val="1200"/>
                        </a:spcBef>
                        <a:spcAft>
                          <a:spcPts val="300"/>
                        </a:spcAft>
                        <a:tabLst>
                          <a:tab pos="449580" algn="l"/>
                        </a:tabLst>
                      </a:pPr>
                      <a:r>
                        <a:rPr lang="pt-BR" sz="1800" b="1" kern="1600" dirty="0" smtClean="0">
                          <a:solidFill>
                            <a:schemeClr val="tx1">
                              <a:lumMod val="75000"/>
                              <a:lumOff val="25000"/>
                            </a:schemeClr>
                          </a:solidFill>
                          <a:latin typeface="+mj-lt"/>
                          <a:cs typeface="Tahoma"/>
                        </a:rPr>
                        <a:t>Definição</a:t>
                      </a:r>
                      <a:endParaRPr lang="pt-BR" sz="1800" b="1" kern="1600" dirty="0">
                        <a:solidFill>
                          <a:schemeClr val="tx1">
                            <a:lumMod val="75000"/>
                            <a:lumOff val="25000"/>
                          </a:schemeClr>
                        </a:solidFill>
                        <a:latin typeface="+mj-lt"/>
                      </a:endParaRPr>
                    </a:p>
                  </a:txBody>
                  <a:tcPr marL="28575" marR="44450" marT="0" marB="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solidFill>
                      <a:srgbClr val="ADD7DD"/>
                    </a:solidFill>
                  </a:tcPr>
                </a:tc>
                <a:tc>
                  <a:txBody>
                    <a:bodyPr/>
                    <a:lstStyle/>
                    <a:p>
                      <a:pPr algn="l">
                        <a:spcAft>
                          <a:spcPts val="0"/>
                        </a:spcAft>
                      </a:pPr>
                      <a:r>
                        <a:rPr lang="pt-BR" sz="1600" dirty="0">
                          <a:solidFill>
                            <a:schemeClr val="tx1">
                              <a:lumMod val="75000"/>
                              <a:lumOff val="25000"/>
                            </a:schemeClr>
                          </a:solidFill>
                          <a:latin typeface="+mj-lt"/>
                          <a:ea typeface="Times New Roman"/>
                        </a:rPr>
                        <a:t>* Banco Central fixa a taxa de câmbio</a:t>
                      </a:r>
                    </a:p>
                  </a:txBody>
                  <a:tcPr marL="28575" marR="44450" marT="0" marB="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solidFill>
                      <a:srgbClr val="ADD7DD"/>
                    </a:solidFill>
                  </a:tcPr>
                </a:tc>
                <a:tc>
                  <a:txBody>
                    <a:bodyPr/>
                    <a:lstStyle/>
                    <a:p>
                      <a:pPr algn="l">
                        <a:spcAft>
                          <a:spcPts val="0"/>
                        </a:spcAft>
                      </a:pPr>
                      <a:r>
                        <a:rPr lang="pt-BR" sz="1600" dirty="0">
                          <a:solidFill>
                            <a:schemeClr val="tx1">
                              <a:lumMod val="75000"/>
                              <a:lumOff val="25000"/>
                            </a:schemeClr>
                          </a:solidFill>
                          <a:latin typeface="+mj-lt"/>
                          <a:ea typeface="Times New Roman"/>
                          <a:cs typeface="Tahoma"/>
                        </a:rPr>
                        <a:t>* O mercado determina a taxa de câmbio, pela oferta e demanda de divisas.</a:t>
                      </a:r>
                      <a:endParaRPr lang="pt-BR" sz="1600" dirty="0">
                        <a:solidFill>
                          <a:schemeClr val="tx1">
                            <a:lumMod val="75000"/>
                            <a:lumOff val="25000"/>
                          </a:schemeClr>
                        </a:solidFill>
                        <a:latin typeface="+mj-lt"/>
                        <a:ea typeface="Times New Roman"/>
                      </a:endParaRPr>
                    </a:p>
                  </a:txBody>
                  <a:tcPr marL="28575" marR="44450" marT="0" marB="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solidFill>
                      <a:srgbClr val="ADD7DD"/>
                    </a:solidFill>
                  </a:tcPr>
                </a:tc>
                <a:extLst>
                  <a:ext uri="{0D108BD9-81ED-4DB2-BD59-A6C34878D82A}">
                    <a16:rowId xmlns="" xmlns:a16="http://schemas.microsoft.com/office/drawing/2014/main" val="10001"/>
                  </a:ext>
                </a:extLst>
              </a:tr>
              <a:tr h="817575">
                <a:tc>
                  <a:txBody>
                    <a:bodyPr/>
                    <a:lstStyle/>
                    <a:p>
                      <a:pPr algn="ctr">
                        <a:lnSpc>
                          <a:spcPct val="150000"/>
                        </a:lnSpc>
                        <a:spcBef>
                          <a:spcPts val="1200"/>
                        </a:spcBef>
                        <a:spcAft>
                          <a:spcPts val="300"/>
                        </a:spcAft>
                        <a:tabLst>
                          <a:tab pos="449580" algn="l"/>
                        </a:tabLst>
                      </a:pPr>
                      <a:r>
                        <a:rPr lang="pt-BR" sz="1800" b="1" kern="1600" dirty="0">
                          <a:solidFill>
                            <a:schemeClr val="tx1">
                              <a:lumMod val="75000"/>
                              <a:lumOff val="25000"/>
                            </a:schemeClr>
                          </a:solidFill>
                          <a:latin typeface="+mj-lt"/>
                          <a:cs typeface="Tahoma"/>
                        </a:rPr>
                        <a:t>Vantagens</a:t>
                      </a:r>
                      <a:endParaRPr lang="pt-BR" sz="1800" b="1" kern="1600" dirty="0">
                        <a:solidFill>
                          <a:schemeClr val="tx1">
                            <a:lumMod val="75000"/>
                            <a:lumOff val="25000"/>
                          </a:schemeClr>
                        </a:solidFill>
                        <a:latin typeface="+mj-lt"/>
                      </a:endParaRPr>
                    </a:p>
                  </a:txBody>
                  <a:tcPr marL="28575" marR="44450" marT="0" marB="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solidFill>
                      <a:srgbClr val="ADD7DD"/>
                    </a:solidFill>
                  </a:tcPr>
                </a:tc>
                <a:tc>
                  <a:txBody>
                    <a:bodyPr/>
                    <a:lstStyle/>
                    <a:p>
                      <a:pPr algn="l">
                        <a:spcAft>
                          <a:spcPts val="0"/>
                        </a:spcAft>
                      </a:pPr>
                      <a:r>
                        <a:rPr lang="pt-BR" sz="1600" dirty="0">
                          <a:solidFill>
                            <a:schemeClr val="tx1">
                              <a:lumMod val="75000"/>
                              <a:lumOff val="25000"/>
                            </a:schemeClr>
                          </a:solidFill>
                          <a:latin typeface="+mj-lt"/>
                          <a:ea typeface="Times New Roman"/>
                          <a:cs typeface="Tahoma"/>
                        </a:rPr>
                        <a:t>* Maior estabilidade de preços, através do controle do custo dos insumos importados.</a:t>
                      </a:r>
                      <a:endParaRPr lang="pt-BR" sz="1600" dirty="0">
                        <a:solidFill>
                          <a:schemeClr val="tx1">
                            <a:lumMod val="75000"/>
                            <a:lumOff val="25000"/>
                          </a:schemeClr>
                        </a:solidFill>
                        <a:latin typeface="+mj-lt"/>
                        <a:ea typeface="Times New Roman"/>
                      </a:endParaRPr>
                    </a:p>
                  </a:txBody>
                  <a:tcPr marL="28575" marR="44450" marT="0" marB="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solidFill>
                      <a:srgbClr val="ADD7DD"/>
                    </a:solidFill>
                  </a:tcPr>
                </a:tc>
                <a:tc>
                  <a:txBody>
                    <a:bodyPr/>
                    <a:lstStyle/>
                    <a:p>
                      <a:pPr algn="l">
                        <a:spcAft>
                          <a:spcPts val="0"/>
                        </a:spcAft>
                      </a:pPr>
                      <a:r>
                        <a:rPr lang="pt-BR" sz="1600" dirty="0">
                          <a:solidFill>
                            <a:schemeClr val="tx1">
                              <a:lumMod val="75000"/>
                              <a:lumOff val="25000"/>
                            </a:schemeClr>
                          </a:solidFill>
                          <a:latin typeface="+mj-lt"/>
                          <a:ea typeface="Times New Roman"/>
                          <a:cs typeface="Tahoma"/>
                        </a:rPr>
                        <a:t>* As reservas cambiais ficam mais protegidas em relação à especulação</a:t>
                      </a:r>
                      <a:endParaRPr lang="pt-BR" sz="1600" dirty="0">
                        <a:solidFill>
                          <a:schemeClr val="tx1">
                            <a:lumMod val="75000"/>
                            <a:lumOff val="25000"/>
                          </a:schemeClr>
                        </a:solidFill>
                        <a:latin typeface="+mj-lt"/>
                        <a:ea typeface="Times New Roman"/>
                      </a:endParaRPr>
                    </a:p>
                  </a:txBody>
                  <a:tcPr marL="28575" marR="44450" marT="0" marB="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solidFill>
                      <a:srgbClr val="ADD7DD"/>
                    </a:solidFill>
                  </a:tcPr>
                </a:tc>
                <a:extLst>
                  <a:ext uri="{0D108BD9-81ED-4DB2-BD59-A6C34878D82A}">
                    <a16:rowId xmlns="" xmlns:a16="http://schemas.microsoft.com/office/drawing/2014/main" val="10002"/>
                  </a:ext>
                </a:extLst>
              </a:tr>
              <a:tr h="1226363">
                <a:tc>
                  <a:txBody>
                    <a:bodyPr/>
                    <a:lstStyle/>
                    <a:p>
                      <a:pPr algn="ctr">
                        <a:lnSpc>
                          <a:spcPct val="150000"/>
                        </a:lnSpc>
                        <a:spcBef>
                          <a:spcPts val="1200"/>
                        </a:spcBef>
                        <a:spcAft>
                          <a:spcPts val="300"/>
                        </a:spcAft>
                        <a:tabLst>
                          <a:tab pos="449580" algn="l"/>
                        </a:tabLst>
                      </a:pPr>
                      <a:r>
                        <a:rPr lang="pt-BR" sz="1800" b="1" kern="1600" dirty="0">
                          <a:solidFill>
                            <a:schemeClr val="tx1">
                              <a:lumMod val="75000"/>
                              <a:lumOff val="25000"/>
                            </a:schemeClr>
                          </a:solidFill>
                          <a:latin typeface="+mj-lt"/>
                          <a:cs typeface="Tahoma"/>
                        </a:rPr>
                        <a:t>Desvantagens</a:t>
                      </a:r>
                      <a:endParaRPr lang="pt-BR" sz="1800" b="1" kern="1600" dirty="0">
                        <a:solidFill>
                          <a:schemeClr val="tx1">
                            <a:lumMod val="75000"/>
                            <a:lumOff val="25000"/>
                          </a:schemeClr>
                        </a:solidFill>
                        <a:latin typeface="+mj-lt"/>
                      </a:endParaRPr>
                    </a:p>
                  </a:txBody>
                  <a:tcPr marL="28575" marR="44450" marT="0" marB="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solidFill>
                      <a:srgbClr val="ADD7DD"/>
                    </a:solidFill>
                  </a:tcPr>
                </a:tc>
                <a:tc>
                  <a:txBody>
                    <a:bodyPr/>
                    <a:lstStyle/>
                    <a:p>
                      <a:pPr algn="l">
                        <a:spcAft>
                          <a:spcPts val="0"/>
                        </a:spcAft>
                      </a:pPr>
                      <a:r>
                        <a:rPr lang="pt-BR" sz="1600" dirty="0">
                          <a:solidFill>
                            <a:schemeClr val="tx1">
                              <a:lumMod val="75000"/>
                              <a:lumOff val="25000"/>
                            </a:schemeClr>
                          </a:solidFill>
                          <a:latin typeface="+mj-lt"/>
                          <a:ea typeface="Times New Roman"/>
                        </a:rPr>
                        <a:t>* Reservas cambiais sujeitas  à especulação e maior dependência do capital externo de curto prazo.</a:t>
                      </a:r>
                    </a:p>
                    <a:p>
                      <a:pPr algn="l">
                        <a:lnSpc>
                          <a:spcPct val="150000"/>
                        </a:lnSpc>
                        <a:spcAft>
                          <a:spcPts val="0"/>
                        </a:spcAft>
                      </a:pPr>
                      <a:r>
                        <a:rPr lang="pt-BR" sz="1600" dirty="0">
                          <a:solidFill>
                            <a:schemeClr val="tx1">
                              <a:lumMod val="75000"/>
                              <a:lumOff val="25000"/>
                            </a:schemeClr>
                          </a:solidFill>
                          <a:latin typeface="+mj-lt"/>
                          <a:ea typeface="Times New Roman"/>
                        </a:rPr>
                        <a:t> </a:t>
                      </a:r>
                    </a:p>
                  </a:txBody>
                  <a:tcPr marL="28575" marR="44450" marT="0" marB="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solidFill>
                      <a:srgbClr val="ADD7DD"/>
                    </a:solidFill>
                  </a:tcPr>
                </a:tc>
                <a:tc>
                  <a:txBody>
                    <a:bodyPr/>
                    <a:lstStyle/>
                    <a:p>
                      <a:pPr algn="l">
                        <a:spcAft>
                          <a:spcPts val="0"/>
                        </a:spcAft>
                      </a:pPr>
                      <a:r>
                        <a:rPr lang="pt-BR" sz="1600" dirty="0">
                          <a:solidFill>
                            <a:schemeClr val="tx1">
                              <a:lumMod val="75000"/>
                              <a:lumOff val="25000"/>
                            </a:schemeClr>
                          </a:solidFill>
                          <a:latin typeface="+mj-lt"/>
                          <a:ea typeface="Times New Roman"/>
                          <a:cs typeface="Tahoma"/>
                        </a:rPr>
                        <a:t>* O governo detém menor controle sobre as desvalorizações cambiais e seus impactos inflacionários.</a:t>
                      </a:r>
                      <a:endParaRPr lang="pt-BR" sz="1600" dirty="0">
                        <a:solidFill>
                          <a:schemeClr val="tx1">
                            <a:lumMod val="75000"/>
                            <a:lumOff val="25000"/>
                          </a:schemeClr>
                        </a:solidFill>
                        <a:latin typeface="+mj-lt"/>
                        <a:ea typeface="Times New Roman"/>
                      </a:endParaRPr>
                    </a:p>
                  </a:txBody>
                  <a:tcPr marL="28575" marR="44450" marT="0" marB="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solidFill>
                      <a:srgbClr val="ADD7DD"/>
                    </a:solidFill>
                  </a:tcPr>
                </a:tc>
                <a:extLst>
                  <a:ext uri="{0D108BD9-81ED-4DB2-BD59-A6C34878D82A}">
                    <a16:rowId xmlns="" xmlns:a16="http://schemas.microsoft.com/office/drawing/2014/main" val="10003"/>
                  </a:ext>
                </a:extLst>
              </a:tr>
            </a:tbl>
          </a:graphicData>
        </a:graphic>
      </p:graphicFrame>
      <p:sp>
        <p:nvSpPr>
          <p:cNvPr id="5" name="Retângulo 4"/>
          <p:cNvSpPr/>
          <p:nvPr/>
        </p:nvSpPr>
        <p:spPr>
          <a:xfrm>
            <a:off x="562692" y="935750"/>
            <a:ext cx="4337555" cy="523220"/>
          </a:xfrm>
          <a:prstGeom prst="rect">
            <a:avLst/>
          </a:prstGeom>
        </p:spPr>
        <p:txBody>
          <a:bodyPr wrap="square">
            <a:spAutoFit/>
          </a:bodyPr>
          <a:lstStyle/>
          <a:p>
            <a:pPr algn="just"/>
            <a:r>
              <a:rPr lang="pt-BR" sz="1400" dirty="0">
                <a:solidFill>
                  <a:schemeClr val="tx1">
                    <a:lumMod val="75000"/>
                    <a:lumOff val="25000"/>
                  </a:schemeClr>
                </a:solidFill>
              </a:rPr>
              <a:t>O quadro a seguir mostra as principais diferenças entre os regimes de câmbio fixo e o câmbio flutuante.</a:t>
            </a:r>
          </a:p>
        </p:txBody>
      </p:sp>
      <p:sp>
        <p:nvSpPr>
          <p:cNvPr id="6" name="CaixaDeTexto 5"/>
          <p:cNvSpPr txBox="1"/>
          <p:nvPr/>
        </p:nvSpPr>
        <p:spPr>
          <a:xfrm>
            <a:off x="11061" y="417707"/>
            <a:ext cx="6281656" cy="338554"/>
          </a:xfrm>
          <a:prstGeom prst="rect">
            <a:avLst/>
          </a:prstGeom>
          <a:noFill/>
        </p:spPr>
        <p:txBody>
          <a:bodyPr wrap="none" rtlCol="0">
            <a:spAutoFit/>
          </a:bodyPr>
          <a:lstStyle/>
          <a:p>
            <a:pPr>
              <a:defRPr/>
            </a:pPr>
            <a:r>
              <a:rPr lang="pt-BR" sz="1600" b="1" dirty="0">
                <a:solidFill>
                  <a:schemeClr val="bg1"/>
                </a:solidFill>
              </a:rPr>
              <a:t>Políticas cambiais e o câmbio como instrumento de regulação comercial</a:t>
            </a:r>
            <a:endParaRPr lang="pt-BR" sz="1600" dirty="0">
              <a:solidFill>
                <a:schemeClr val="bg1"/>
              </a:solidFill>
            </a:endParaRPr>
          </a:p>
        </p:txBody>
      </p:sp>
      <p:sp>
        <p:nvSpPr>
          <p:cNvPr id="7" name="CaixaDeTexto 6"/>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pic>
        <p:nvPicPr>
          <p:cNvPr id="8" name="Picture 10" descr="Resultado de imagem para CÃ¢mb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3327" y="756260"/>
            <a:ext cx="1150673" cy="84157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Resultado de imagem para CÃ¢mb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2044" y="776574"/>
            <a:ext cx="1150673" cy="8415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Resultado de imagem para CÃ¢mb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3265" y="776573"/>
            <a:ext cx="1150673" cy="8415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Resultado de imagem para CÃ¢mb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3762" y="771891"/>
            <a:ext cx="1150673" cy="841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25910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p:cNvSpPr/>
          <p:nvPr/>
        </p:nvSpPr>
        <p:spPr>
          <a:xfrm>
            <a:off x="627112" y="1545637"/>
            <a:ext cx="3537012" cy="323165"/>
          </a:xfrm>
          <a:prstGeom prst="rect">
            <a:avLst/>
          </a:prstGeom>
        </p:spPr>
        <p:txBody>
          <a:bodyPr wrap="square">
            <a:spAutoFit/>
          </a:bodyPr>
          <a:lstStyle/>
          <a:p>
            <a:pPr>
              <a:spcBef>
                <a:spcPct val="20000"/>
              </a:spcBef>
              <a:buClr>
                <a:srgbClr val="2B4475"/>
              </a:buClr>
              <a:defRPr/>
            </a:pPr>
            <a:r>
              <a:rPr lang="pt-BR" sz="1500" b="1" kern="0" dirty="0">
                <a:solidFill>
                  <a:srgbClr val="2B4475"/>
                </a:solidFill>
                <a:effectLst>
                  <a:outerShdw blurRad="38100" dist="38100" dir="2700000" algn="tl">
                    <a:srgbClr val="000000">
                      <a:alpha val="43137"/>
                    </a:srgbClr>
                  </a:outerShdw>
                </a:effectLst>
                <a:cs typeface="Arial" pitchFamily="34" charset="0"/>
              </a:rPr>
              <a:t>Prof. Adm. </a:t>
            </a:r>
            <a:r>
              <a:rPr lang="pt-BR" sz="1500" b="1" i="1" kern="0" dirty="0">
                <a:solidFill>
                  <a:srgbClr val="2B4475"/>
                </a:solidFill>
                <a:effectLst>
                  <a:outerShdw blurRad="38100" dist="38100" dir="2700000" algn="tl">
                    <a:srgbClr val="000000">
                      <a:alpha val="43137"/>
                    </a:srgbClr>
                  </a:outerShdw>
                </a:effectLst>
                <a:cs typeface="Arial" pitchFamily="34" charset="0"/>
              </a:rPr>
              <a:t>Msc</a:t>
            </a:r>
            <a:r>
              <a:rPr lang="pt-BR" sz="1500" b="1" kern="0" dirty="0">
                <a:solidFill>
                  <a:srgbClr val="2B4475"/>
                </a:solidFill>
                <a:effectLst>
                  <a:outerShdw blurRad="38100" dist="38100" dir="2700000" algn="tl">
                    <a:srgbClr val="000000">
                      <a:alpha val="43137"/>
                    </a:srgbClr>
                  </a:outerShdw>
                </a:effectLst>
                <a:cs typeface="Arial" pitchFamily="34" charset="0"/>
              </a:rPr>
              <a:t>. Luiz Cláudio Brites Lobato</a:t>
            </a:r>
          </a:p>
        </p:txBody>
      </p:sp>
      <p:sp>
        <p:nvSpPr>
          <p:cNvPr id="10" name="Retângulo 9"/>
          <p:cNvSpPr/>
          <p:nvPr/>
        </p:nvSpPr>
        <p:spPr>
          <a:xfrm>
            <a:off x="5277434" y="61317"/>
            <a:ext cx="3786742" cy="1323439"/>
          </a:xfrm>
          <a:prstGeom prst="rect">
            <a:avLst/>
          </a:prstGeom>
        </p:spPr>
        <p:txBody>
          <a:bodyPr wrap="none">
            <a:spAutoFit/>
          </a:bodyPr>
          <a:lstStyle/>
          <a:p>
            <a:pPr>
              <a:defRPr/>
            </a:pPr>
            <a:r>
              <a:rPr lang="pt-BR" sz="8000" b="1" dirty="0" smtClean="0">
                <a:solidFill>
                  <a:srgbClr val="C00000"/>
                </a:solidFill>
                <a:effectLst>
                  <a:outerShdw blurRad="38100" dist="38100" dir="2700000" algn="tl">
                    <a:srgbClr val="000000">
                      <a:alpha val="43137"/>
                    </a:srgbClr>
                  </a:outerShdw>
                </a:effectLst>
              </a:rPr>
              <a:t>AULA </a:t>
            </a:r>
            <a:r>
              <a:rPr lang="pt-BR" sz="8000" b="1" dirty="0" smtClean="0">
                <a:solidFill>
                  <a:srgbClr val="C00000"/>
                </a:solidFill>
                <a:effectLst>
                  <a:outerShdw blurRad="38100" dist="38100" dir="2700000" algn="tl">
                    <a:srgbClr val="000000">
                      <a:alpha val="43137"/>
                    </a:srgbClr>
                  </a:outerShdw>
                </a:effectLst>
              </a:rPr>
              <a:t>07</a:t>
            </a:r>
            <a:endParaRPr lang="pt-BR" sz="8000" dirty="0">
              <a:solidFill>
                <a:srgbClr val="C00000"/>
              </a:solidFill>
            </a:endParaRPr>
          </a:p>
        </p:txBody>
      </p:sp>
      <p:pic>
        <p:nvPicPr>
          <p:cNvPr id="15" name="Picture 2" descr="http://servicosweb.cnpq.br/wspessoa/servletrecuperafoto?tipo=1&amp;id=K4755251Z8"/>
          <p:cNvPicPr>
            <a:picLocks noChangeAspect="1" noChangeArrowheads="1"/>
          </p:cNvPicPr>
          <p:nvPr/>
        </p:nvPicPr>
        <p:blipFill>
          <a:blip r:embed="rId2" cstate="print"/>
          <a:srcRect/>
          <a:stretch>
            <a:fillRect/>
          </a:stretch>
        </p:blipFill>
        <p:spPr bwMode="auto">
          <a:xfrm>
            <a:off x="72646" y="1417238"/>
            <a:ext cx="538022" cy="391997"/>
          </a:xfrm>
          <a:prstGeom prst="rect">
            <a:avLst/>
          </a:prstGeom>
          <a:noFill/>
          <a:ln w="9525">
            <a:noFill/>
            <a:miter lim="800000"/>
            <a:headEnd/>
            <a:tailEnd/>
          </a:ln>
        </p:spPr>
      </p:pic>
      <p:pic>
        <p:nvPicPr>
          <p:cNvPr id="12" name="Picture 2"/>
          <p:cNvPicPr>
            <a:picLocks noChangeAspect="1" noChangeArrowheads="1"/>
          </p:cNvPicPr>
          <p:nvPr/>
        </p:nvPicPr>
        <p:blipFill>
          <a:blip r:embed="rId3" cstate="print"/>
          <a:srcRect/>
          <a:stretch>
            <a:fillRect/>
          </a:stretch>
        </p:blipFill>
        <p:spPr bwMode="auto">
          <a:xfrm>
            <a:off x="8005864" y="3601078"/>
            <a:ext cx="1058312" cy="751939"/>
          </a:xfrm>
          <a:prstGeom prst="rect">
            <a:avLst/>
          </a:prstGeom>
          <a:noFill/>
          <a:ln w="9525">
            <a:noFill/>
            <a:miter lim="800000"/>
            <a:headEnd/>
            <a:tailEnd/>
          </a:ln>
          <a:effectLst/>
        </p:spPr>
      </p:pic>
      <p:sp>
        <p:nvSpPr>
          <p:cNvPr id="9" name="CaixaDeTexto 8"/>
          <p:cNvSpPr txBox="1"/>
          <p:nvPr/>
        </p:nvSpPr>
        <p:spPr>
          <a:xfrm>
            <a:off x="184824" y="1877436"/>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tx2"/>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tx2"/>
              </a:solidFill>
              <a:effectLst>
                <a:outerShdw blurRad="38100" dist="38100" dir="2700000" algn="tl">
                  <a:srgbClr val="000000">
                    <a:alpha val="43137"/>
                  </a:srgbClr>
                </a:outerShdw>
              </a:effectLst>
              <a:latin typeface="Calibri"/>
              <a:ea typeface="+mn-ea"/>
              <a:cs typeface="Arial" pitchFamily="34" charset="0"/>
            </a:endParaRPr>
          </a:p>
        </p:txBody>
      </p:sp>
      <p:sp>
        <p:nvSpPr>
          <p:cNvPr id="14" name="CaixaDeTexto 13"/>
          <p:cNvSpPr txBox="1"/>
          <p:nvPr/>
        </p:nvSpPr>
        <p:spPr>
          <a:xfrm>
            <a:off x="4959118" y="2277546"/>
            <a:ext cx="4163426" cy="400110"/>
          </a:xfrm>
          <a:prstGeom prst="rect">
            <a:avLst/>
          </a:prstGeom>
          <a:noFill/>
        </p:spPr>
        <p:txBody>
          <a:bodyPr wrap="square" rtlCol="0">
            <a:spAutoFit/>
          </a:bodyPr>
          <a:lstStyle/>
          <a:p>
            <a:pPr marL="342900" indent="-342900" eaLnBrk="1" hangingPunct="1">
              <a:defRPr/>
            </a:pPr>
            <a:r>
              <a:rPr lang="pt-BR" sz="2000" b="1" dirty="0" smtClean="0">
                <a:solidFill>
                  <a:schemeClr val="tx2"/>
                </a:solidFill>
                <a:effectLst>
                  <a:outerShdw blurRad="38100" dist="38100" dir="2700000" algn="tl">
                    <a:srgbClr val="000000">
                      <a:alpha val="43137"/>
                    </a:srgbClr>
                  </a:outerShdw>
                </a:effectLst>
              </a:rPr>
              <a:t>AULA 2: A EMPRESA E OS MERCADOS</a:t>
            </a:r>
            <a:endParaRPr lang="pt-BR" sz="2000" b="1" dirty="0">
              <a:solidFill>
                <a:schemeClr val="tx2"/>
              </a:solidFill>
              <a:effectLst>
                <a:outerShdw blurRad="38100" dist="38100" dir="2700000" algn="tl">
                  <a:srgbClr val="000000">
                    <a:alpha val="43137"/>
                  </a:srgbClr>
                </a:outerShdw>
              </a:effectLst>
            </a:endParaRPr>
          </a:p>
        </p:txBody>
      </p:sp>
      <p:pic>
        <p:nvPicPr>
          <p:cNvPr id="2050" name="Picture 2" descr="Imagem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6330" y="2677657"/>
            <a:ext cx="2639131" cy="1690748"/>
          </a:xfrm>
          <a:prstGeom prst="rect">
            <a:avLst/>
          </a:prstGeom>
          <a:noFill/>
          <a:extLst>
            <a:ext uri="{909E8E84-426E-40DD-AFC4-6F175D3DCCD1}">
              <a14:hiddenFill xmlns:a14="http://schemas.microsoft.com/office/drawing/2010/main">
                <a:solidFill>
                  <a:srgbClr val="FFFFFF"/>
                </a:solidFill>
              </a14:hiddenFill>
            </a:ext>
          </a:extLst>
        </p:spPr>
      </p:pic>
      <p:pic>
        <p:nvPicPr>
          <p:cNvPr id="72708" name="Picture 4" descr="Imagem relacionada"/>
          <p:cNvPicPr>
            <a:picLocks noChangeAspect="1" noChangeArrowheads="1"/>
          </p:cNvPicPr>
          <p:nvPr/>
        </p:nvPicPr>
        <p:blipFill>
          <a:blip r:embed="rId5"/>
          <a:srcRect/>
          <a:stretch>
            <a:fillRect/>
          </a:stretch>
        </p:blipFill>
        <p:spPr bwMode="auto">
          <a:xfrm>
            <a:off x="33372" y="2195897"/>
            <a:ext cx="3437343" cy="2172508"/>
          </a:xfrm>
          <a:prstGeom prst="rect">
            <a:avLst/>
          </a:prstGeom>
          <a:noFill/>
        </p:spPr>
      </p:pic>
      <p:pic>
        <p:nvPicPr>
          <p:cNvPr id="72709" name="Picture 5"/>
          <p:cNvPicPr>
            <a:picLocks noChangeAspect="1" noChangeArrowheads="1"/>
          </p:cNvPicPr>
          <p:nvPr/>
        </p:nvPicPr>
        <p:blipFill>
          <a:blip r:embed="rId6"/>
          <a:srcRect/>
          <a:stretch>
            <a:fillRect/>
          </a:stretch>
        </p:blipFill>
        <p:spPr bwMode="auto">
          <a:xfrm>
            <a:off x="2744069" y="2362757"/>
            <a:ext cx="2253125" cy="1990260"/>
          </a:xfrm>
          <a:prstGeom prst="rect">
            <a:avLst/>
          </a:prstGeom>
          <a:noFill/>
          <a:ln w="9525">
            <a:noFill/>
            <a:miter lim="800000"/>
            <a:headEnd/>
            <a:tailEnd/>
          </a:ln>
        </p:spPr>
      </p:pic>
    </p:spTree>
    <p:extLst>
      <p:ext uri="{BB962C8B-B14F-4D97-AF65-F5344CB8AC3E}">
        <p14:creationId xmlns:p14="http://schemas.microsoft.com/office/powerpoint/2010/main" val="38233016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60" name="Picture 8" descr="Resultado de imagem para A EMPRESA E OS MERCADOS"/>
          <p:cNvPicPr>
            <a:picLocks noChangeAspect="1" noChangeArrowheads="1"/>
          </p:cNvPicPr>
          <p:nvPr/>
        </p:nvPicPr>
        <p:blipFill>
          <a:blip r:embed="rId3"/>
          <a:srcRect/>
          <a:stretch>
            <a:fillRect/>
          </a:stretch>
        </p:blipFill>
        <p:spPr bwMode="auto">
          <a:xfrm>
            <a:off x="2255967" y="2379637"/>
            <a:ext cx="3082671" cy="2623847"/>
          </a:xfrm>
          <a:prstGeom prst="rect">
            <a:avLst/>
          </a:prstGeom>
          <a:noFill/>
        </p:spPr>
      </p:pic>
      <p:pic>
        <p:nvPicPr>
          <p:cNvPr id="74756" name="Picture 4" descr="Imagem relacionada"/>
          <p:cNvPicPr>
            <a:picLocks noChangeAspect="1" noChangeArrowheads="1"/>
          </p:cNvPicPr>
          <p:nvPr/>
        </p:nvPicPr>
        <p:blipFill>
          <a:blip r:embed="rId4"/>
          <a:srcRect/>
          <a:stretch>
            <a:fillRect/>
          </a:stretch>
        </p:blipFill>
        <p:spPr bwMode="auto">
          <a:xfrm>
            <a:off x="15741" y="2429481"/>
            <a:ext cx="2540630" cy="2540631"/>
          </a:xfrm>
          <a:prstGeom prst="rect">
            <a:avLst/>
          </a:prstGeom>
          <a:noFill/>
        </p:spPr>
      </p:pic>
      <p:sp>
        <p:nvSpPr>
          <p:cNvPr id="10" name="CaixaDeTexto 9"/>
          <p:cNvSpPr txBox="1"/>
          <p:nvPr/>
        </p:nvSpPr>
        <p:spPr>
          <a:xfrm>
            <a:off x="940440" y="316766"/>
            <a:ext cx="2810065" cy="461665"/>
          </a:xfrm>
          <a:prstGeom prst="rect">
            <a:avLst/>
          </a:prstGeom>
          <a:noFill/>
        </p:spPr>
        <p:txBody>
          <a:bodyPr wrap="none" rtlCol="0">
            <a:spAutoFit/>
          </a:bodyPr>
          <a:lstStyle/>
          <a:p>
            <a:r>
              <a:rPr lang="pt-BR" sz="2400" b="1" dirty="0">
                <a:solidFill>
                  <a:schemeClr val="bg1"/>
                </a:solidFill>
              </a:rPr>
              <a:t>Conteúdo desta aula</a:t>
            </a:r>
          </a:p>
        </p:txBody>
      </p:sp>
      <p:sp>
        <p:nvSpPr>
          <p:cNvPr id="18" name="Elipse 17"/>
          <p:cNvSpPr/>
          <p:nvPr/>
        </p:nvSpPr>
        <p:spPr>
          <a:xfrm>
            <a:off x="758730" y="1527009"/>
            <a:ext cx="325633" cy="325633"/>
          </a:xfrm>
          <a:prstGeom prst="ellipse">
            <a:avLst/>
          </a:prstGeom>
          <a:solidFill>
            <a:srgbClr val="219D93"/>
          </a:solidFill>
          <a:ln w="57150">
            <a:solidFill>
              <a:srgbClr val="213F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400" b="1" dirty="0" smtClean="0">
                <a:solidFill>
                  <a:schemeClr val="bg1">
                    <a:lumMod val="95000"/>
                  </a:schemeClr>
                </a:solidFill>
              </a:rPr>
              <a:t>1</a:t>
            </a:r>
            <a:endParaRPr lang="pt-BR" sz="1400" b="1" dirty="0">
              <a:solidFill>
                <a:schemeClr val="bg1">
                  <a:lumMod val="95000"/>
                </a:schemeClr>
              </a:solidFill>
            </a:endParaRPr>
          </a:p>
        </p:txBody>
      </p:sp>
      <p:sp>
        <p:nvSpPr>
          <p:cNvPr id="21" name="Elipse 20"/>
          <p:cNvSpPr/>
          <p:nvPr/>
        </p:nvSpPr>
        <p:spPr>
          <a:xfrm>
            <a:off x="3598473" y="1513743"/>
            <a:ext cx="325633" cy="325633"/>
          </a:xfrm>
          <a:prstGeom prst="ellipse">
            <a:avLst/>
          </a:prstGeom>
          <a:solidFill>
            <a:srgbClr val="219D93"/>
          </a:solidFill>
          <a:ln w="57150">
            <a:solidFill>
              <a:srgbClr val="213F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400" b="1" dirty="0" smtClean="0">
                <a:solidFill>
                  <a:schemeClr val="bg1">
                    <a:lumMod val="95000"/>
                  </a:schemeClr>
                </a:solidFill>
              </a:rPr>
              <a:t>3</a:t>
            </a:r>
            <a:endParaRPr lang="pt-BR" sz="1400" b="1" dirty="0">
              <a:solidFill>
                <a:schemeClr val="bg1">
                  <a:lumMod val="95000"/>
                </a:schemeClr>
              </a:solidFill>
            </a:endParaRPr>
          </a:p>
        </p:txBody>
      </p:sp>
      <p:grpSp>
        <p:nvGrpSpPr>
          <p:cNvPr id="2" name="Grupo 21"/>
          <p:cNvGrpSpPr/>
          <p:nvPr/>
        </p:nvGrpSpPr>
        <p:grpSpPr>
          <a:xfrm>
            <a:off x="7124768" y="2402500"/>
            <a:ext cx="1778953" cy="750939"/>
            <a:chOff x="7233399" y="2340370"/>
            <a:chExt cx="1943424" cy="750939"/>
          </a:xfrm>
        </p:grpSpPr>
        <p:sp>
          <p:nvSpPr>
            <p:cNvPr id="23" name="Retângulo 22"/>
            <p:cNvSpPr/>
            <p:nvPr/>
          </p:nvSpPr>
          <p:spPr>
            <a:xfrm>
              <a:off x="7233399" y="2837393"/>
              <a:ext cx="1943424" cy="253916"/>
            </a:xfrm>
            <a:prstGeom prst="rect">
              <a:avLst/>
            </a:prstGeom>
            <a:noFill/>
          </p:spPr>
          <p:txBody>
            <a:bodyPr wrap="square">
              <a:spAutoFit/>
            </a:bodyPr>
            <a:lstStyle/>
            <a:p>
              <a:pPr algn="ctr"/>
              <a:r>
                <a:rPr lang="pt-BR" sz="1050" b="1" dirty="0" smtClean="0">
                  <a:solidFill>
                    <a:schemeClr val="tx1">
                      <a:lumMod val="65000"/>
                      <a:lumOff val="35000"/>
                    </a:schemeClr>
                  </a:solidFill>
                </a:rPr>
                <a:t>ATIVIDADES DE AULA</a:t>
              </a:r>
              <a:endParaRPr lang="pt-BR" sz="1050" b="1" dirty="0">
                <a:solidFill>
                  <a:schemeClr val="tx1">
                    <a:lumMod val="65000"/>
                    <a:lumOff val="35000"/>
                  </a:schemeClr>
                </a:solidFill>
              </a:endParaRPr>
            </a:p>
          </p:txBody>
        </p:sp>
        <p:sp>
          <p:nvSpPr>
            <p:cNvPr id="24" name="Elipse 23"/>
            <p:cNvSpPr/>
            <p:nvPr/>
          </p:nvSpPr>
          <p:spPr>
            <a:xfrm>
              <a:off x="8051765" y="2340370"/>
              <a:ext cx="325633" cy="325633"/>
            </a:xfrm>
            <a:prstGeom prst="ellipse">
              <a:avLst/>
            </a:prstGeom>
            <a:solidFill>
              <a:srgbClr val="E1E202"/>
            </a:solidFill>
            <a:ln w="57150">
              <a:solidFill>
                <a:srgbClr val="213F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400" dirty="0">
                <a:solidFill>
                  <a:schemeClr val="tx1"/>
                </a:solidFill>
              </a:endParaRPr>
            </a:p>
          </p:txBody>
        </p:sp>
      </p:grpSp>
      <p:sp>
        <p:nvSpPr>
          <p:cNvPr id="27" name="Elipse 26"/>
          <p:cNvSpPr/>
          <p:nvPr/>
        </p:nvSpPr>
        <p:spPr>
          <a:xfrm>
            <a:off x="2143769" y="2406396"/>
            <a:ext cx="325633" cy="325633"/>
          </a:xfrm>
          <a:prstGeom prst="ellipse">
            <a:avLst/>
          </a:prstGeom>
          <a:solidFill>
            <a:srgbClr val="219D93"/>
          </a:solidFill>
          <a:ln w="57150">
            <a:solidFill>
              <a:srgbClr val="213F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400" b="1" dirty="0" smtClean="0">
                <a:solidFill>
                  <a:schemeClr val="bg1">
                    <a:lumMod val="95000"/>
                  </a:schemeClr>
                </a:solidFill>
              </a:rPr>
              <a:t>2</a:t>
            </a:r>
            <a:endParaRPr lang="pt-BR" sz="1400" b="1" dirty="0">
              <a:solidFill>
                <a:schemeClr val="bg1">
                  <a:lumMod val="95000"/>
                </a:schemeClr>
              </a:solidFill>
            </a:endParaRPr>
          </a:p>
        </p:txBody>
      </p:sp>
      <p:sp>
        <p:nvSpPr>
          <p:cNvPr id="30" name="Elipse 29"/>
          <p:cNvSpPr/>
          <p:nvPr/>
        </p:nvSpPr>
        <p:spPr>
          <a:xfrm>
            <a:off x="5013005" y="2435155"/>
            <a:ext cx="325633" cy="325633"/>
          </a:xfrm>
          <a:prstGeom prst="ellipse">
            <a:avLst/>
          </a:prstGeom>
          <a:solidFill>
            <a:srgbClr val="219D93"/>
          </a:solidFill>
          <a:ln w="57150">
            <a:solidFill>
              <a:srgbClr val="213F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400" b="1" dirty="0" smtClean="0">
                <a:solidFill>
                  <a:schemeClr val="bg1">
                    <a:lumMod val="95000"/>
                  </a:schemeClr>
                </a:solidFill>
              </a:rPr>
              <a:t>4</a:t>
            </a:r>
            <a:endParaRPr lang="pt-BR" sz="1400" b="1" dirty="0">
              <a:solidFill>
                <a:schemeClr val="bg1">
                  <a:lumMod val="95000"/>
                </a:schemeClr>
              </a:solidFill>
            </a:endParaRPr>
          </a:p>
        </p:txBody>
      </p:sp>
      <p:sp>
        <p:nvSpPr>
          <p:cNvPr id="34" name="Elipse 33"/>
          <p:cNvSpPr/>
          <p:nvPr/>
        </p:nvSpPr>
        <p:spPr>
          <a:xfrm>
            <a:off x="6444731" y="1494484"/>
            <a:ext cx="325633" cy="325633"/>
          </a:xfrm>
          <a:prstGeom prst="ellipse">
            <a:avLst/>
          </a:prstGeom>
          <a:solidFill>
            <a:srgbClr val="219D93"/>
          </a:solidFill>
          <a:ln w="57150">
            <a:solidFill>
              <a:srgbClr val="213F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400" b="1" dirty="0">
                <a:solidFill>
                  <a:schemeClr val="bg1">
                    <a:lumMod val="95000"/>
                  </a:schemeClr>
                </a:solidFill>
              </a:rPr>
              <a:t>5</a:t>
            </a:r>
          </a:p>
        </p:txBody>
      </p:sp>
      <p:sp>
        <p:nvSpPr>
          <p:cNvPr id="35" name="CaixaDeTexto 34"/>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cxnSp>
        <p:nvCxnSpPr>
          <p:cNvPr id="3" name="Conector angulado 2"/>
          <p:cNvCxnSpPr/>
          <p:nvPr/>
        </p:nvCxnSpPr>
        <p:spPr>
          <a:xfrm>
            <a:off x="1167318" y="1673157"/>
            <a:ext cx="914400" cy="914400"/>
          </a:xfrm>
          <a:prstGeom prst="bentConnector3">
            <a:avLst/>
          </a:prstGeom>
          <a:ln>
            <a:solidFill>
              <a:schemeClr val="tx2"/>
            </a:solidFill>
            <a:tailEnd type="triangle"/>
          </a:ln>
        </p:spPr>
        <p:style>
          <a:lnRef idx="3">
            <a:schemeClr val="accent1"/>
          </a:lnRef>
          <a:fillRef idx="0">
            <a:schemeClr val="accent1"/>
          </a:fillRef>
          <a:effectRef idx="2">
            <a:schemeClr val="accent1"/>
          </a:effectRef>
          <a:fontRef idx="minor">
            <a:schemeClr val="tx1"/>
          </a:fontRef>
        </p:style>
      </p:cxnSp>
      <p:cxnSp>
        <p:nvCxnSpPr>
          <p:cNvPr id="36" name="Conector angulado 35"/>
          <p:cNvCxnSpPr/>
          <p:nvPr/>
        </p:nvCxnSpPr>
        <p:spPr>
          <a:xfrm>
            <a:off x="4020343" y="1650092"/>
            <a:ext cx="914400" cy="914400"/>
          </a:xfrm>
          <a:prstGeom prst="bentConnector3">
            <a:avLst/>
          </a:prstGeom>
          <a:ln>
            <a:solidFill>
              <a:schemeClr val="tx2"/>
            </a:solidFill>
            <a:tailEnd type="triangle"/>
          </a:ln>
        </p:spPr>
        <p:style>
          <a:lnRef idx="3">
            <a:schemeClr val="accent1"/>
          </a:lnRef>
          <a:fillRef idx="0">
            <a:schemeClr val="accent1"/>
          </a:fillRef>
          <a:effectRef idx="2">
            <a:schemeClr val="accent1"/>
          </a:effectRef>
          <a:fontRef idx="minor">
            <a:schemeClr val="tx1"/>
          </a:fontRef>
        </p:style>
      </p:cxnSp>
      <p:cxnSp>
        <p:nvCxnSpPr>
          <p:cNvPr id="37" name="Conector angulado 36"/>
          <p:cNvCxnSpPr/>
          <p:nvPr/>
        </p:nvCxnSpPr>
        <p:spPr>
          <a:xfrm>
            <a:off x="6868774" y="1654031"/>
            <a:ext cx="914400" cy="914400"/>
          </a:xfrm>
          <a:prstGeom prst="bentConnector3">
            <a:avLst/>
          </a:prstGeom>
          <a:ln>
            <a:solidFill>
              <a:schemeClr val="tx2"/>
            </a:solidFill>
            <a:tailEnd type="triangle"/>
          </a:ln>
        </p:spPr>
        <p:style>
          <a:lnRef idx="3">
            <a:schemeClr val="accent1"/>
          </a:lnRef>
          <a:fillRef idx="0">
            <a:schemeClr val="accent1"/>
          </a:fillRef>
          <a:effectRef idx="2">
            <a:schemeClr val="accent1"/>
          </a:effectRef>
          <a:fontRef idx="minor">
            <a:schemeClr val="tx1"/>
          </a:fontRef>
        </p:style>
      </p:cxnSp>
      <p:cxnSp>
        <p:nvCxnSpPr>
          <p:cNvPr id="38" name="Conector angulado 37"/>
          <p:cNvCxnSpPr/>
          <p:nvPr/>
        </p:nvCxnSpPr>
        <p:spPr>
          <a:xfrm flipV="1">
            <a:off x="2556370" y="1663774"/>
            <a:ext cx="951887" cy="946927"/>
          </a:xfrm>
          <a:prstGeom prst="bentConnector3">
            <a:avLst/>
          </a:prstGeom>
          <a:ln>
            <a:solidFill>
              <a:schemeClr val="tx2"/>
            </a:solidFill>
            <a:tailEnd type="triangle"/>
          </a:ln>
        </p:spPr>
        <p:style>
          <a:lnRef idx="3">
            <a:schemeClr val="accent1"/>
          </a:lnRef>
          <a:fillRef idx="0">
            <a:schemeClr val="accent1"/>
          </a:fillRef>
          <a:effectRef idx="2">
            <a:schemeClr val="accent1"/>
          </a:effectRef>
          <a:fontRef idx="minor">
            <a:schemeClr val="tx1"/>
          </a:fontRef>
        </p:style>
      </p:cxnSp>
      <p:cxnSp>
        <p:nvCxnSpPr>
          <p:cNvPr id="39" name="Conector angulado 38"/>
          <p:cNvCxnSpPr/>
          <p:nvPr/>
        </p:nvCxnSpPr>
        <p:spPr>
          <a:xfrm flipV="1">
            <a:off x="5442249" y="1641075"/>
            <a:ext cx="951887" cy="946927"/>
          </a:xfrm>
          <a:prstGeom prst="bentConnector3">
            <a:avLst/>
          </a:prstGeom>
          <a:ln>
            <a:solidFill>
              <a:schemeClr val="tx2"/>
            </a:solidFill>
            <a:tailEnd type="triangle"/>
          </a:ln>
        </p:spPr>
        <p:style>
          <a:lnRef idx="3">
            <a:schemeClr val="accent1"/>
          </a:lnRef>
          <a:fillRef idx="0">
            <a:schemeClr val="accent1"/>
          </a:fillRef>
          <a:effectRef idx="2">
            <a:schemeClr val="accent1"/>
          </a:effectRef>
          <a:fontRef idx="minor">
            <a:schemeClr val="tx1"/>
          </a:fontRef>
        </p:style>
      </p:cxnSp>
      <p:pic>
        <p:nvPicPr>
          <p:cNvPr id="11270" name="Picture 6" descr="Resultado de imagem para panorama economic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3174" y="755051"/>
            <a:ext cx="1269570" cy="1269570"/>
          </a:xfrm>
          <a:prstGeom prst="rect">
            <a:avLst/>
          </a:prstGeom>
          <a:noFill/>
          <a:extLst>
            <a:ext uri="{909E8E84-426E-40DD-AFC4-6F175D3DCCD1}">
              <a14:hiddenFill xmlns:a14="http://schemas.microsoft.com/office/drawing/2010/main">
                <a:solidFill>
                  <a:srgbClr val="FFFFFF"/>
                </a:solidFill>
              </a14:hiddenFill>
            </a:ext>
          </a:extLst>
        </p:spPr>
      </p:pic>
      <p:pic>
        <p:nvPicPr>
          <p:cNvPr id="74762" name="Picture 10" descr="Resultado de imagem para A EMPRESA E OS MERCADOS"/>
          <p:cNvPicPr>
            <a:picLocks noChangeAspect="1" noChangeArrowheads="1"/>
          </p:cNvPicPr>
          <p:nvPr/>
        </p:nvPicPr>
        <p:blipFill>
          <a:blip r:embed="rId6"/>
          <a:srcRect/>
          <a:stretch>
            <a:fillRect/>
          </a:stretch>
        </p:blipFill>
        <p:spPr bwMode="auto">
          <a:xfrm>
            <a:off x="5358658" y="2804604"/>
            <a:ext cx="3714108" cy="2089187"/>
          </a:xfrm>
          <a:prstGeom prst="rect">
            <a:avLst/>
          </a:prstGeom>
          <a:noFill/>
        </p:spPr>
      </p:pic>
      <p:sp>
        <p:nvSpPr>
          <p:cNvPr id="26" name="Retângulo 25"/>
          <p:cNvSpPr/>
          <p:nvPr/>
        </p:nvSpPr>
        <p:spPr>
          <a:xfrm>
            <a:off x="45805" y="1080605"/>
            <a:ext cx="1789271" cy="415498"/>
          </a:xfrm>
          <a:prstGeom prst="rect">
            <a:avLst/>
          </a:prstGeom>
        </p:spPr>
        <p:txBody>
          <a:bodyPr wrap="none">
            <a:spAutoFit/>
          </a:bodyPr>
          <a:lstStyle/>
          <a:p>
            <a:pPr algn="ctr"/>
            <a:r>
              <a:rPr lang="pt-BR" sz="1050" b="1" cap="all" dirty="0">
                <a:solidFill>
                  <a:schemeClr val="tx1">
                    <a:lumMod val="65000"/>
                    <a:lumOff val="35000"/>
                  </a:schemeClr>
                </a:solidFill>
              </a:rPr>
              <a:t>BALANÇO DE </a:t>
            </a:r>
            <a:r>
              <a:rPr lang="pt-BR" sz="1050" b="1" cap="all" dirty="0">
                <a:solidFill>
                  <a:schemeClr val="tx1">
                    <a:lumMod val="65000"/>
                    <a:lumOff val="35000"/>
                  </a:schemeClr>
                </a:solidFill>
              </a:rPr>
              <a:t> </a:t>
            </a:r>
            <a:r>
              <a:rPr lang="pt-BR" sz="1050" b="1" cap="all" dirty="0" smtClean="0">
                <a:solidFill>
                  <a:schemeClr val="tx1">
                    <a:lumMod val="65000"/>
                    <a:lumOff val="35000"/>
                  </a:schemeClr>
                </a:solidFill>
              </a:rPr>
              <a:t>PAGAMENTOS</a:t>
            </a:r>
          </a:p>
          <a:p>
            <a:pPr algn="ctr"/>
            <a:r>
              <a:rPr lang="pt-BR" sz="1050" b="1" cap="all" dirty="0" smtClean="0">
                <a:solidFill>
                  <a:schemeClr val="tx1">
                    <a:lumMod val="65000"/>
                    <a:lumOff val="35000"/>
                  </a:schemeClr>
                </a:solidFill>
              </a:rPr>
              <a:t>DEFINIÇÃO</a:t>
            </a:r>
            <a:endParaRPr lang="pt-BR" sz="1050" cap="all" dirty="0">
              <a:solidFill>
                <a:schemeClr val="tx1">
                  <a:lumMod val="65000"/>
                  <a:lumOff val="35000"/>
                </a:schemeClr>
              </a:solidFill>
            </a:endParaRPr>
          </a:p>
        </p:txBody>
      </p:sp>
      <p:sp>
        <p:nvSpPr>
          <p:cNvPr id="29" name="CaixaDeTexto 28"/>
          <p:cNvSpPr txBox="1"/>
          <p:nvPr/>
        </p:nvSpPr>
        <p:spPr>
          <a:xfrm>
            <a:off x="1839861" y="1498522"/>
            <a:ext cx="1064714" cy="900246"/>
          </a:xfrm>
          <a:prstGeom prst="rect">
            <a:avLst/>
          </a:prstGeom>
          <a:noFill/>
        </p:spPr>
        <p:txBody>
          <a:bodyPr wrap="none" rtlCol="0">
            <a:spAutoFit/>
          </a:bodyPr>
          <a:lstStyle/>
          <a:p>
            <a:pPr algn="ctr"/>
            <a:r>
              <a:rPr lang="pt-BR" sz="1050" b="1" cap="all" dirty="0">
                <a:solidFill>
                  <a:schemeClr val="tx1">
                    <a:lumMod val="65000"/>
                    <a:lumOff val="35000"/>
                  </a:schemeClr>
                </a:solidFill>
              </a:rPr>
              <a:t>O BALANÇO DE </a:t>
            </a:r>
            <a:endParaRPr lang="pt-BR" sz="1050" b="1" cap="all" dirty="0" smtClean="0">
              <a:solidFill>
                <a:schemeClr val="tx1">
                  <a:lumMod val="65000"/>
                  <a:lumOff val="35000"/>
                </a:schemeClr>
              </a:solidFill>
            </a:endParaRPr>
          </a:p>
          <a:p>
            <a:pPr algn="ctr"/>
            <a:r>
              <a:rPr lang="pt-BR" sz="1050" b="1" cap="all" dirty="0" smtClean="0">
                <a:solidFill>
                  <a:schemeClr val="tx1">
                    <a:lumMod val="65000"/>
                    <a:lumOff val="35000"/>
                  </a:schemeClr>
                </a:solidFill>
              </a:rPr>
              <a:t>PAGAMENTOS  </a:t>
            </a:r>
            <a:endParaRPr lang="pt-BR" sz="1050" b="1" cap="all" dirty="0" smtClean="0">
              <a:solidFill>
                <a:schemeClr val="tx1">
                  <a:lumMod val="65000"/>
                  <a:lumOff val="35000"/>
                </a:schemeClr>
              </a:solidFill>
            </a:endParaRPr>
          </a:p>
          <a:p>
            <a:pPr algn="ctr"/>
            <a:r>
              <a:rPr lang="pt-BR" sz="1050" b="1" cap="all" dirty="0" smtClean="0">
                <a:solidFill>
                  <a:schemeClr val="tx1">
                    <a:lumMod val="65000"/>
                    <a:lumOff val="35000"/>
                  </a:schemeClr>
                </a:solidFill>
              </a:rPr>
              <a:t>E </a:t>
            </a:r>
            <a:r>
              <a:rPr lang="pt-BR" sz="1050" b="1" cap="all" dirty="0">
                <a:solidFill>
                  <a:schemeClr val="tx1">
                    <a:lumMod val="65000"/>
                    <a:lumOff val="35000"/>
                  </a:schemeClr>
                </a:solidFill>
              </a:rPr>
              <a:t>SEU </a:t>
            </a:r>
            <a:r>
              <a:rPr lang="pt-BR" sz="1050" b="1" cap="all" dirty="0" smtClean="0">
                <a:solidFill>
                  <a:schemeClr val="tx1">
                    <a:lumMod val="65000"/>
                    <a:lumOff val="35000"/>
                  </a:schemeClr>
                </a:solidFill>
              </a:rPr>
              <a:t>IMPACTO</a:t>
            </a:r>
          </a:p>
          <a:p>
            <a:pPr algn="ctr"/>
            <a:r>
              <a:rPr lang="pt-BR" sz="1050" b="1" cap="all" dirty="0" smtClean="0">
                <a:solidFill>
                  <a:schemeClr val="tx1">
                    <a:lumMod val="65000"/>
                    <a:lumOff val="35000"/>
                  </a:schemeClr>
                </a:solidFill>
              </a:rPr>
              <a:t> </a:t>
            </a:r>
            <a:r>
              <a:rPr lang="pt-BR" sz="1050" b="1" cap="all" dirty="0">
                <a:solidFill>
                  <a:schemeClr val="tx1">
                    <a:lumMod val="65000"/>
                    <a:lumOff val="35000"/>
                  </a:schemeClr>
                </a:solidFill>
              </a:rPr>
              <a:t>NAS DECISÕES </a:t>
            </a:r>
            <a:endParaRPr lang="pt-BR" sz="1050" b="1" cap="all" dirty="0" smtClean="0">
              <a:solidFill>
                <a:schemeClr val="tx1">
                  <a:lumMod val="65000"/>
                  <a:lumOff val="35000"/>
                </a:schemeClr>
              </a:solidFill>
            </a:endParaRPr>
          </a:p>
          <a:p>
            <a:pPr algn="ctr"/>
            <a:r>
              <a:rPr lang="pt-BR" sz="1050" b="1" cap="all" dirty="0" smtClean="0">
                <a:solidFill>
                  <a:schemeClr val="tx1">
                    <a:lumMod val="65000"/>
                    <a:lumOff val="35000"/>
                  </a:schemeClr>
                </a:solidFill>
              </a:rPr>
              <a:t>EMPRESARIAIS </a:t>
            </a:r>
            <a:endParaRPr lang="pt-BR" sz="1050" b="1" cap="all" dirty="0">
              <a:solidFill>
                <a:schemeClr val="tx1">
                  <a:lumMod val="65000"/>
                  <a:lumOff val="35000"/>
                </a:schemeClr>
              </a:solidFill>
            </a:endParaRPr>
          </a:p>
        </p:txBody>
      </p:sp>
      <p:sp>
        <p:nvSpPr>
          <p:cNvPr id="32" name="Retângulo 31"/>
          <p:cNvSpPr/>
          <p:nvPr/>
        </p:nvSpPr>
        <p:spPr>
          <a:xfrm>
            <a:off x="2447841" y="980144"/>
            <a:ext cx="2731317" cy="253916"/>
          </a:xfrm>
          <a:prstGeom prst="rect">
            <a:avLst/>
          </a:prstGeom>
        </p:spPr>
        <p:txBody>
          <a:bodyPr wrap="square">
            <a:spAutoFit/>
          </a:bodyPr>
          <a:lstStyle/>
          <a:p>
            <a:pPr algn="ctr"/>
            <a:r>
              <a:rPr lang="pt-BR" sz="1050" b="1" cap="all" dirty="0">
                <a:solidFill>
                  <a:schemeClr val="tx1">
                    <a:lumMod val="65000"/>
                    <a:lumOff val="35000"/>
                  </a:schemeClr>
                </a:solidFill>
              </a:rPr>
              <a:t>FUNDO </a:t>
            </a:r>
            <a:r>
              <a:rPr lang="pt-BR" sz="1050" b="1" cap="all" dirty="0" smtClean="0">
                <a:solidFill>
                  <a:schemeClr val="tx1">
                    <a:lumMod val="65000"/>
                    <a:lumOff val="35000"/>
                  </a:schemeClr>
                </a:solidFill>
              </a:rPr>
              <a:t>MONETÁRIO INTERNACIONAL </a:t>
            </a:r>
            <a:r>
              <a:rPr lang="pt-BR" sz="1050" b="1" cap="all" dirty="0">
                <a:solidFill>
                  <a:schemeClr val="tx1">
                    <a:lumMod val="65000"/>
                    <a:lumOff val="35000"/>
                  </a:schemeClr>
                </a:solidFill>
              </a:rPr>
              <a:t>(</a:t>
            </a:r>
            <a:r>
              <a:rPr lang="pt-BR" sz="1050" b="1" cap="all" dirty="0" err="1">
                <a:solidFill>
                  <a:schemeClr val="tx1">
                    <a:lumMod val="65000"/>
                    <a:lumOff val="35000"/>
                  </a:schemeClr>
                </a:solidFill>
              </a:rPr>
              <a:t>fmi</a:t>
            </a:r>
            <a:r>
              <a:rPr lang="pt-BR" sz="1050" b="1" cap="all" dirty="0" smtClean="0">
                <a:solidFill>
                  <a:schemeClr val="tx1">
                    <a:lumMod val="65000"/>
                    <a:lumOff val="35000"/>
                  </a:schemeClr>
                </a:solidFill>
              </a:rPr>
              <a:t>)</a:t>
            </a:r>
          </a:p>
        </p:txBody>
      </p:sp>
      <p:sp>
        <p:nvSpPr>
          <p:cNvPr id="40" name="CaixaDeTexto 39"/>
          <p:cNvSpPr txBox="1"/>
          <p:nvPr/>
        </p:nvSpPr>
        <p:spPr>
          <a:xfrm>
            <a:off x="4578541" y="1837061"/>
            <a:ext cx="1194558" cy="577081"/>
          </a:xfrm>
          <a:prstGeom prst="rect">
            <a:avLst/>
          </a:prstGeom>
          <a:noFill/>
        </p:spPr>
        <p:txBody>
          <a:bodyPr wrap="none" rtlCol="0">
            <a:spAutoFit/>
          </a:bodyPr>
          <a:lstStyle/>
          <a:p>
            <a:pPr algn="ctr"/>
            <a:r>
              <a:rPr lang="pt-BR" sz="1050" b="1" cap="all" dirty="0">
                <a:solidFill>
                  <a:schemeClr val="tx1">
                    <a:lumMod val="65000"/>
                    <a:lumOff val="35000"/>
                  </a:schemeClr>
                </a:solidFill>
              </a:rPr>
              <a:t>ORGANIZAÇÃO </a:t>
            </a:r>
            <a:endParaRPr lang="pt-BR" sz="1050" b="1" cap="all" dirty="0" smtClean="0">
              <a:solidFill>
                <a:schemeClr val="tx1">
                  <a:lumMod val="65000"/>
                  <a:lumOff val="35000"/>
                </a:schemeClr>
              </a:solidFill>
            </a:endParaRPr>
          </a:p>
          <a:p>
            <a:pPr algn="ctr"/>
            <a:r>
              <a:rPr lang="pt-BR" sz="1050" b="1" cap="all" dirty="0" smtClean="0">
                <a:solidFill>
                  <a:schemeClr val="tx1">
                    <a:lumMod val="65000"/>
                    <a:lumOff val="35000"/>
                  </a:schemeClr>
                </a:solidFill>
              </a:rPr>
              <a:t>MUNDIAL DO </a:t>
            </a:r>
          </a:p>
          <a:p>
            <a:pPr algn="ctr"/>
            <a:r>
              <a:rPr lang="pt-BR" sz="1050" b="1" cap="all" dirty="0" smtClean="0">
                <a:solidFill>
                  <a:schemeClr val="tx1">
                    <a:lumMod val="65000"/>
                    <a:lumOff val="35000"/>
                  </a:schemeClr>
                </a:solidFill>
              </a:rPr>
              <a:t>COMÉRCIO </a:t>
            </a:r>
            <a:r>
              <a:rPr lang="pt-BR" sz="1050" b="1" cap="all" dirty="0">
                <a:solidFill>
                  <a:schemeClr val="tx1">
                    <a:lumMod val="65000"/>
                    <a:lumOff val="35000"/>
                  </a:schemeClr>
                </a:solidFill>
              </a:rPr>
              <a:t>(OMC)</a:t>
            </a:r>
          </a:p>
        </p:txBody>
      </p:sp>
      <p:sp>
        <p:nvSpPr>
          <p:cNvPr id="43" name="Retângulo 42"/>
          <p:cNvSpPr/>
          <p:nvPr/>
        </p:nvSpPr>
        <p:spPr>
          <a:xfrm>
            <a:off x="2977407" y="1177546"/>
            <a:ext cx="1686680" cy="253916"/>
          </a:xfrm>
          <a:prstGeom prst="rect">
            <a:avLst/>
          </a:prstGeom>
        </p:spPr>
        <p:txBody>
          <a:bodyPr wrap="none">
            <a:spAutoFit/>
          </a:bodyPr>
          <a:lstStyle/>
          <a:p>
            <a:pPr algn="ctr"/>
            <a:r>
              <a:rPr lang="pt-BR" sz="1050" b="1" dirty="0">
                <a:solidFill>
                  <a:schemeClr val="tx1">
                    <a:lumMod val="65000"/>
                    <a:lumOff val="35000"/>
                  </a:schemeClr>
                </a:solidFill>
              </a:rPr>
              <a:t>BANCO </a:t>
            </a:r>
            <a:r>
              <a:rPr lang="pt-BR" sz="1050" b="1" dirty="0" smtClean="0">
                <a:solidFill>
                  <a:schemeClr val="tx1">
                    <a:lumMod val="65000"/>
                    <a:lumOff val="35000"/>
                  </a:schemeClr>
                </a:solidFill>
              </a:rPr>
              <a:t>MUNDIAL </a:t>
            </a:r>
            <a:r>
              <a:rPr lang="pt-BR" sz="1050" b="1" dirty="0">
                <a:solidFill>
                  <a:schemeClr val="tx1">
                    <a:lumMod val="65000"/>
                    <a:lumOff val="35000"/>
                  </a:schemeClr>
                </a:solidFill>
              </a:rPr>
              <a:t>OU BIRD</a:t>
            </a:r>
            <a:endParaRPr lang="pt-BR" sz="1050" b="1" cap="all" dirty="0">
              <a:solidFill>
                <a:schemeClr val="tx1">
                  <a:lumMod val="65000"/>
                  <a:lumOff val="35000"/>
                </a:schemeClr>
              </a:solidFill>
            </a:endParaRPr>
          </a:p>
        </p:txBody>
      </p:sp>
      <p:sp>
        <p:nvSpPr>
          <p:cNvPr id="44" name="Retângulo 43"/>
          <p:cNvSpPr/>
          <p:nvPr/>
        </p:nvSpPr>
        <p:spPr>
          <a:xfrm>
            <a:off x="5444490" y="1177546"/>
            <a:ext cx="2093792" cy="253916"/>
          </a:xfrm>
          <a:prstGeom prst="rect">
            <a:avLst/>
          </a:prstGeom>
        </p:spPr>
        <p:txBody>
          <a:bodyPr wrap="square">
            <a:spAutoFit/>
          </a:bodyPr>
          <a:lstStyle/>
          <a:p>
            <a:pPr algn="ctr"/>
            <a:r>
              <a:rPr lang="pt-BR" sz="1050" b="1" cap="all" dirty="0">
                <a:solidFill>
                  <a:schemeClr val="tx1">
                    <a:lumMod val="65000"/>
                    <a:lumOff val="35000"/>
                  </a:schemeClr>
                </a:solidFill>
              </a:rPr>
              <a:t>PROCESSO </a:t>
            </a:r>
            <a:r>
              <a:rPr lang="pt-BR" sz="1050" b="1" cap="all" dirty="0" smtClean="0">
                <a:solidFill>
                  <a:schemeClr val="tx1">
                    <a:lumMod val="65000"/>
                    <a:lumOff val="35000"/>
                  </a:schemeClr>
                </a:solidFill>
              </a:rPr>
              <a:t>DE GLOBALIZAÇÃO</a:t>
            </a:r>
            <a:endParaRPr lang="pt-BR" sz="1050" b="1" cap="all" dirty="0">
              <a:solidFill>
                <a:schemeClr val="tx1">
                  <a:lumMod val="65000"/>
                  <a:lumOff val="35000"/>
                </a:schemeClr>
              </a:solidFill>
            </a:endParaRPr>
          </a:p>
        </p:txBody>
      </p:sp>
    </p:spTree>
    <p:extLst>
      <p:ext uri="{BB962C8B-B14F-4D97-AF65-F5344CB8AC3E}">
        <p14:creationId xmlns:p14="http://schemas.microsoft.com/office/powerpoint/2010/main" val="896358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878526" y="394262"/>
            <a:ext cx="4074385" cy="338554"/>
          </a:xfrm>
          <a:prstGeom prst="rect">
            <a:avLst/>
          </a:prstGeom>
          <a:noFill/>
        </p:spPr>
        <p:txBody>
          <a:bodyPr wrap="none" rtlCol="0">
            <a:spAutoFit/>
          </a:bodyPr>
          <a:lstStyle/>
          <a:p>
            <a:pPr>
              <a:defRPr/>
            </a:pPr>
            <a:r>
              <a:rPr lang="pt-BR" sz="1600" b="1" dirty="0">
                <a:solidFill>
                  <a:schemeClr val="bg1"/>
                </a:solidFill>
              </a:rPr>
              <a:t>Câmbio – Balanço de Pagamentos – </a:t>
            </a:r>
            <a:r>
              <a:rPr lang="pt-BR" sz="1600" b="1" dirty="0" smtClean="0">
                <a:solidFill>
                  <a:schemeClr val="bg1"/>
                </a:solidFill>
              </a:rPr>
              <a:t>Definição </a:t>
            </a:r>
            <a:endParaRPr lang="pt-BR" sz="1600" dirty="0">
              <a:solidFill>
                <a:schemeClr val="bg1"/>
              </a:solidFill>
            </a:endParaRPr>
          </a:p>
        </p:txBody>
      </p:sp>
      <p:sp>
        <p:nvSpPr>
          <p:cNvPr id="8" name="Retângulo 7"/>
          <p:cNvSpPr/>
          <p:nvPr/>
        </p:nvSpPr>
        <p:spPr>
          <a:xfrm>
            <a:off x="281354" y="1650682"/>
            <a:ext cx="5736492" cy="954107"/>
          </a:xfrm>
          <a:prstGeom prst="rect">
            <a:avLst/>
          </a:prstGeom>
          <a:solidFill>
            <a:schemeClr val="bg1">
              <a:lumMod val="95000"/>
            </a:schemeClr>
          </a:solidFill>
          <a:ln>
            <a:solidFill>
              <a:schemeClr val="bg1">
                <a:lumMod val="85000"/>
              </a:schemeClr>
            </a:solidFill>
          </a:ln>
        </p:spPr>
        <p:txBody>
          <a:bodyPr wrap="square">
            <a:spAutoFit/>
          </a:bodyPr>
          <a:lstStyle/>
          <a:p>
            <a:pPr marL="285750" indent="-285750" algn="just">
              <a:buFont typeface="Arial" panose="020B0604020202020204" pitchFamily="34" charset="0"/>
              <a:buChar char="•"/>
            </a:pPr>
            <a:r>
              <a:rPr lang="pt-BR" sz="1400" dirty="0">
                <a:solidFill>
                  <a:schemeClr val="tx1">
                    <a:lumMod val="75000"/>
                    <a:lumOff val="25000"/>
                  </a:schemeClr>
                </a:solidFill>
              </a:rPr>
              <a:t>Reflete a verdadeira condição do país no cenário internacional. No Balanço de Pagamentos estão registradas todas as transações com mercadorias, serviços e capitais financeiros entre o país e o resto do mundo. </a:t>
            </a:r>
          </a:p>
        </p:txBody>
      </p:sp>
      <p:sp>
        <p:nvSpPr>
          <p:cNvPr id="12" name="Retângulo 11"/>
          <p:cNvSpPr/>
          <p:nvPr/>
        </p:nvSpPr>
        <p:spPr>
          <a:xfrm>
            <a:off x="281352" y="995041"/>
            <a:ext cx="8628185" cy="523220"/>
          </a:xfrm>
          <a:prstGeom prst="rect">
            <a:avLst/>
          </a:prstGeom>
          <a:solidFill>
            <a:schemeClr val="bg1">
              <a:lumMod val="95000"/>
            </a:schemeClr>
          </a:solidFill>
          <a:ln>
            <a:solidFill>
              <a:schemeClr val="bg1">
                <a:lumMod val="85000"/>
              </a:schemeClr>
            </a:solidFill>
          </a:ln>
        </p:spPr>
        <p:txBody>
          <a:bodyPr wrap="square">
            <a:spAutoFit/>
          </a:bodyPr>
          <a:lstStyle/>
          <a:p>
            <a:pPr marL="285750" indent="-285750" algn="just">
              <a:buFont typeface="Arial" panose="020B0604020202020204" pitchFamily="34" charset="0"/>
              <a:buChar char="•"/>
            </a:pPr>
            <a:r>
              <a:rPr lang="pt-BR" sz="1400" dirty="0">
                <a:solidFill>
                  <a:schemeClr val="tx1">
                    <a:lumMod val="75000"/>
                    <a:lumOff val="25000"/>
                  </a:schemeClr>
                </a:solidFill>
              </a:rPr>
              <a:t>Balanço de Pagamentos é o registro contábil de todas as transações econômica-financeiras de um país com o exterior. </a:t>
            </a:r>
          </a:p>
        </p:txBody>
      </p:sp>
      <p:sp>
        <p:nvSpPr>
          <p:cNvPr id="13" name="Retângulo 12"/>
          <p:cNvSpPr/>
          <p:nvPr/>
        </p:nvSpPr>
        <p:spPr>
          <a:xfrm>
            <a:off x="281354" y="2721581"/>
            <a:ext cx="5736492" cy="523220"/>
          </a:xfrm>
          <a:prstGeom prst="rect">
            <a:avLst/>
          </a:prstGeom>
          <a:solidFill>
            <a:schemeClr val="bg1">
              <a:lumMod val="95000"/>
            </a:schemeClr>
          </a:solidFill>
          <a:ln>
            <a:solidFill>
              <a:schemeClr val="bg1">
                <a:lumMod val="85000"/>
              </a:schemeClr>
            </a:solidFill>
          </a:ln>
        </p:spPr>
        <p:txBody>
          <a:bodyPr wrap="square">
            <a:spAutoFit/>
          </a:bodyPr>
          <a:lstStyle/>
          <a:p>
            <a:pPr marL="285750" indent="-285750" algn="just">
              <a:buFont typeface="Arial" panose="020B0604020202020204" pitchFamily="34" charset="0"/>
              <a:buChar char="•"/>
            </a:pPr>
            <a:r>
              <a:rPr lang="pt-BR" sz="1400" dirty="0">
                <a:solidFill>
                  <a:schemeClr val="tx1">
                    <a:lumMod val="75000"/>
                    <a:lumOff val="25000"/>
                  </a:schemeClr>
                </a:solidFill>
              </a:rPr>
              <a:t>Por ser uma moeda de aceitação mundial, o dólar americano é a divisa empregada para representar os valores contidos nas diversas contas.</a:t>
            </a:r>
          </a:p>
        </p:txBody>
      </p:sp>
      <p:sp>
        <p:nvSpPr>
          <p:cNvPr id="7" name="CaixaDeTexto 6"/>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pic>
        <p:nvPicPr>
          <p:cNvPr id="14338" name="Picture 2" descr="Resultado de imagem para balanÃ§a de pagamen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354" y="3316119"/>
            <a:ext cx="3548184" cy="1673672"/>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Resultado de imagem para balanÃ§a de pagamen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3050" y="1649047"/>
            <a:ext cx="2796487" cy="3234144"/>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Imagem relacion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7118" y="3345658"/>
            <a:ext cx="1803886" cy="1623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0008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4569" y="425522"/>
            <a:ext cx="5861541" cy="307777"/>
          </a:xfrm>
          <a:prstGeom prst="rect">
            <a:avLst/>
          </a:prstGeom>
          <a:noFill/>
        </p:spPr>
        <p:txBody>
          <a:bodyPr wrap="none" rtlCol="0">
            <a:spAutoFit/>
          </a:bodyPr>
          <a:lstStyle/>
          <a:p>
            <a:pPr>
              <a:defRPr/>
            </a:pPr>
            <a:r>
              <a:rPr lang="pt-BR" sz="1400" b="1" dirty="0">
                <a:solidFill>
                  <a:schemeClr val="bg1"/>
                </a:solidFill>
              </a:rPr>
              <a:t>O Balanço de Pagamentos no Brasil e seu </a:t>
            </a:r>
            <a:r>
              <a:rPr lang="pt-BR" sz="1400" b="1" dirty="0" smtClean="0">
                <a:solidFill>
                  <a:schemeClr val="bg1"/>
                </a:solidFill>
              </a:rPr>
              <a:t>Impacto </a:t>
            </a:r>
            <a:r>
              <a:rPr lang="pt-BR" sz="1400" b="1" dirty="0">
                <a:solidFill>
                  <a:schemeClr val="bg1"/>
                </a:solidFill>
              </a:rPr>
              <a:t>nas </a:t>
            </a:r>
            <a:r>
              <a:rPr lang="pt-BR" sz="1400" b="1" dirty="0" smtClean="0">
                <a:solidFill>
                  <a:schemeClr val="bg1"/>
                </a:solidFill>
              </a:rPr>
              <a:t>Decisões Empresariais</a:t>
            </a:r>
            <a:endParaRPr lang="pt-BR" sz="1400" b="1" dirty="0">
              <a:solidFill>
                <a:schemeClr val="bg1"/>
              </a:solidFill>
            </a:endParaRPr>
          </a:p>
        </p:txBody>
      </p:sp>
      <p:sp>
        <p:nvSpPr>
          <p:cNvPr id="12" name="Retângulo 11"/>
          <p:cNvSpPr/>
          <p:nvPr/>
        </p:nvSpPr>
        <p:spPr>
          <a:xfrm>
            <a:off x="125047" y="948661"/>
            <a:ext cx="8878276" cy="954107"/>
          </a:xfrm>
          <a:prstGeom prst="rect">
            <a:avLst/>
          </a:prstGeom>
          <a:solidFill>
            <a:schemeClr val="bg1">
              <a:lumMod val="95000"/>
            </a:schemeClr>
          </a:solidFill>
          <a:ln>
            <a:solidFill>
              <a:schemeClr val="bg1">
                <a:lumMod val="85000"/>
              </a:schemeClr>
            </a:solidFill>
          </a:ln>
        </p:spPr>
        <p:txBody>
          <a:bodyPr wrap="square">
            <a:spAutoFit/>
          </a:bodyPr>
          <a:lstStyle/>
          <a:p>
            <a:pPr algn="just"/>
            <a:r>
              <a:rPr lang="pt-BR" sz="1400" dirty="0">
                <a:solidFill>
                  <a:schemeClr val="tx1">
                    <a:lumMod val="75000"/>
                    <a:lumOff val="25000"/>
                  </a:schemeClr>
                </a:solidFill>
              </a:rPr>
              <a:t>A economia brasileira tem apresentado, na última década [a partir de 2010], um superávit no resultado da Balança Comercial, mas historicamente apresenta um Balanço de Serviços deficitário, principalmente devido à remessa de lucros pelas multinacionais instaladas no Brasil, mas também devido à conta sobre o turismo e pelos pagamentos de fretes e seguros. </a:t>
            </a:r>
          </a:p>
        </p:txBody>
      </p:sp>
      <p:sp>
        <p:nvSpPr>
          <p:cNvPr id="4" name="Retângulo 3"/>
          <p:cNvSpPr/>
          <p:nvPr/>
        </p:nvSpPr>
        <p:spPr>
          <a:xfrm>
            <a:off x="125047" y="2074021"/>
            <a:ext cx="8878276" cy="523220"/>
          </a:xfrm>
          <a:prstGeom prst="rect">
            <a:avLst/>
          </a:prstGeom>
          <a:solidFill>
            <a:schemeClr val="bg1">
              <a:lumMod val="95000"/>
            </a:schemeClr>
          </a:solidFill>
          <a:ln>
            <a:solidFill>
              <a:schemeClr val="bg1">
                <a:lumMod val="85000"/>
              </a:schemeClr>
            </a:solidFill>
          </a:ln>
        </p:spPr>
        <p:txBody>
          <a:bodyPr wrap="square">
            <a:spAutoFit/>
          </a:bodyPr>
          <a:lstStyle/>
          <a:p>
            <a:pPr algn="just"/>
            <a:r>
              <a:rPr lang="pt-BR" sz="1400" dirty="0">
                <a:solidFill>
                  <a:schemeClr val="tx1">
                    <a:lumMod val="75000"/>
                    <a:lumOff val="25000"/>
                  </a:schemeClr>
                </a:solidFill>
              </a:rPr>
              <a:t>Mesmo que a Balança Comercial venha apresentando saldos positivos, o resultado negativo do Balanço de Serviços, vem comprometendo o saldo do Balanço de Transações Correntes. </a:t>
            </a:r>
          </a:p>
        </p:txBody>
      </p:sp>
      <p:sp>
        <p:nvSpPr>
          <p:cNvPr id="5" name="Retângulo 4"/>
          <p:cNvSpPr/>
          <p:nvPr/>
        </p:nvSpPr>
        <p:spPr>
          <a:xfrm>
            <a:off x="125046" y="2727506"/>
            <a:ext cx="8878276" cy="523220"/>
          </a:xfrm>
          <a:prstGeom prst="rect">
            <a:avLst/>
          </a:prstGeom>
          <a:solidFill>
            <a:schemeClr val="bg1">
              <a:lumMod val="95000"/>
            </a:schemeClr>
          </a:solidFill>
          <a:ln>
            <a:solidFill>
              <a:schemeClr val="bg1">
                <a:lumMod val="85000"/>
              </a:schemeClr>
            </a:solidFill>
          </a:ln>
        </p:spPr>
        <p:txBody>
          <a:bodyPr wrap="square">
            <a:spAutoFit/>
          </a:bodyPr>
          <a:lstStyle/>
          <a:p>
            <a:pPr algn="just"/>
            <a:r>
              <a:rPr lang="pt-BR" sz="1400" dirty="0">
                <a:solidFill>
                  <a:schemeClr val="tx1">
                    <a:lumMod val="75000"/>
                    <a:lumOff val="25000"/>
                  </a:schemeClr>
                </a:solidFill>
              </a:rPr>
              <a:t>O déficit em conta corrente, na maioria das vezes, tem sido financiado pela entrada líquida de capitais externos, tanto na forma de investimentos diretos como de capitais especulativos.</a:t>
            </a:r>
          </a:p>
        </p:txBody>
      </p:sp>
      <p:sp>
        <p:nvSpPr>
          <p:cNvPr id="6" name="Retângulo 5"/>
          <p:cNvSpPr/>
          <p:nvPr/>
        </p:nvSpPr>
        <p:spPr>
          <a:xfrm>
            <a:off x="125047" y="3387061"/>
            <a:ext cx="8861923" cy="523220"/>
          </a:xfrm>
          <a:prstGeom prst="rect">
            <a:avLst/>
          </a:prstGeom>
          <a:solidFill>
            <a:schemeClr val="bg1">
              <a:lumMod val="95000"/>
            </a:schemeClr>
          </a:solidFill>
          <a:ln>
            <a:solidFill>
              <a:schemeClr val="bg1">
                <a:lumMod val="85000"/>
              </a:schemeClr>
            </a:solidFill>
          </a:ln>
        </p:spPr>
        <p:txBody>
          <a:bodyPr wrap="square">
            <a:spAutoFit/>
          </a:bodyPr>
          <a:lstStyle/>
          <a:p>
            <a:pPr algn="just"/>
            <a:r>
              <a:rPr lang="pt-BR" sz="1400" dirty="0">
                <a:solidFill>
                  <a:schemeClr val="tx1">
                    <a:lumMod val="75000"/>
                    <a:lumOff val="25000"/>
                  </a:schemeClr>
                </a:solidFill>
              </a:rPr>
              <a:t>Uma análise do Balanço de Pagamentos por parte do gestor de uma empresa permite avaliar as dificuldades enfrentadas pelo país em seu relacionamento econômico-financeiro com o resto do mundo. </a:t>
            </a:r>
          </a:p>
        </p:txBody>
      </p:sp>
      <p:sp>
        <p:nvSpPr>
          <p:cNvPr id="7" name="CaixaDeTexto 6"/>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
        <p:nvSpPr>
          <p:cNvPr id="9" name="Retângulo 8"/>
          <p:cNvSpPr/>
          <p:nvPr/>
        </p:nvSpPr>
        <p:spPr>
          <a:xfrm>
            <a:off x="125047" y="3999819"/>
            <a:ext cx="8861923" cy="954107"/>
          </a:xfrm>
          <a:prstGeom prst="rect">
            <a:avLst/>
          </a:prstGeom>
          <a:solidFill>
            <a:schemeClr val="bg1">
              <a:lumMod val="95000"/>
            </a:schemeClr>
          </a:solidFill>
          <a:ln>
            <a:solidFill>
              <a:schemeClr val="bg1">
                <a:lumMod val="85000"/>
              </a:schemeClr>
            </a:solidFill>
          </a:ln>
        </p:spPr>
        <p:txBody>
          <a:bodyPr wrap="square">
            <a:spAutoFit/>
          </a:bodyPr>
          <a:lstStyle/>
          <a:p>
            <a:r>
              <a:rPr lang="pt-BR" sz="1400" dirty="0">
                <a:solidFill>
                  <a:schemeClr val="tx1">
                    <a:lumMod val="75000"/>
                    <a:lumOff val="25000"/>
                  </a:schemeClr>
                </a:solidFill>
              </a:rPr>
              <a:t>Antecipar futuros movimentos no câmbio pode ser um diferencial competitivo para a empresa. </a:t>
            </a:r>
            <a:endParaRPr lang="pt-BR" sz="1400" dirty="0" smtClean="0">
              <a:solidFill>
                <a:schemeClr val="tx1">
                  <a:lumMod val="75000"/>
                  <a:lumOff val="25000"/>
                </a:schemeClr>
              </a:solidFill>
            </a:endParaRPr>
          </a:p>
          <a:p>
            <a:r>
              <a:rPr lang="pt-BR" sz="1400" dirty="0" smtClean="0">
                <a:solidFill>
                  <a:schemeClr val="tx1">
                    <a:lumMod val="75000"/>
                    <a:lumOff val="25000"/>
                  </a:schemeClr>
                </a:solidFill>
              </a:rPr>
              <a:t>A </a:t>
            </a:r>
            <a:r>
              <a:rPr lang="pt-BR" sz="1400" dirty="0">
                <a:solidFill>
                  <a:schemeClr val="tx1">
                    <a:lumMod val="75000"/>
                    <a:lumOff val="25000"/>
                  </a:schemeClr>
                </a:solidFill>
              </a:rPr>
              <a:t>contratação de empréstimos em moeda estrangeira poderá ser onerosa para a organização em caso de desvalorização da moeda, portanto, uma avaliação periódica dos principais indicadores do Balanço de Pagamentos pode ajudar ao gestor em seu processo decisório. </a:t>
            </a:r>
          </a:p>
        </p:txBody>
      </p:sp>
    </p:spTree>
    <p:extLst>
      <p:ext uri="{BB962C8B-B14F-4D97-AF65-F5344CB8AC3E}">
        <p14:creationId xmlns:p14="http://schemas.microsoft.com/office/powerpoint/2010/main" val="24126262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P spid="5" grpId="0" animBg="1"/>
      <p:bldP spid="6" grpId="0" animBg="1"/>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300187" y="825764"/>
            <a:ext cx="3639330" cy="338554"/>
          </a:xfrm>
          <a:prstGeom prst="rect">
            <a:avLst/>
          </a:prstGeom>
          <a:noFill/>
        </p:spPr>
        <p:txBody>
          <a:bodyPr wrap="none" rtlCol="0">
            <a:spAutoFit/>
          </a:bodyPr>
          <a:lstStyle/>
          <a:p>
            <a:pPr marL="285750" indent="-285750">
              <a:buFont typeface="Wingdings" pitchFamily="2" charset="2"/>
              <a:buChar char="ü"/>
              <a:defRPr/>
            </a:pPr>
            <a:r>
              <a:rPr lang="pt-BR" sz="1600" b="1" dirty="0">
                <a:solidFill>
                  <a:schemeClr val="tx1">
                    <a:lumMod val="75000"/>
                    <a:lumOff val="25000"/>
                  </a:schemeClr>
                </a:solidFill>
              </a:rPr>
              <a:t>Fundo Monetário Internacional (FMI)</a:t>
            </a:r>
            <a:endParaRPr lang="pt-BR" sz="1600" dirty="0">
              <a:solidFill>
                <a:schemeClr val="tx1">
                  <a:lumMod val="75000"/>
                  <a:lumOff val="25000"/>
                </a:schemeClr>
              </a:solidFill>
            </a:endParaRPr>
          </a:p>
        </p:txBody>
      </p:sp>
      <p:sp>
        <p:nvSpPr>
          <p:cNvPr id="8" name="Retângulo 7"/>
          <p:cNvSpPr/>
          <p:nvPr/>
        </p:nvSpPr>
        <p:spPr>
          <a:xfrm>
            <a:off x="171938" y="2369265"/>
            <a:ext cx="8800124" cy="738664"/>
          </a:xfrm>
          <a:prstGeom prst="rect">
            <a:avLst/>
          </a:prstGeom>
          <a:solidFill>
            <a:schemeClr val="bg1">
              <a:lumMod val="95000"/>
            </a:schemeClr>
          </a:solidFill>
          <a:ln>
            <a:solidFill>
              <a:schemeClr val="bg1">
                <a:lumMod val="85000"/>
              </a:schemeClr>
            </a:solidFill>
          </a:ln>
        </p:spPr>
        <p:txBody>
          <a:bodyPr wrap="square">
            <a:spAutoFit/>
          </a:bodyPr>
          <a:lstStyle/>
          <a:p>
            <a:pPr marL="285750" indent="-285750" algn="just">
              <a:buFont typeface="Arial" panose="020B0604020202020204" pitchFamily="34" charset="0"/>
              <a:buChar char="•"/>
              <a:defRPr/>
            </a:pPr>
            <a:r>
              <a:rPr lang="pt-BR" sz="1400" dirty="0">
                <a:solidFill>
                  <a:schemeClr val="tx1">
                    <a:lumMod val="75000"/>
                    <a:lumOff val="25000"/>
                  </a:schemeClr>
                </a:solidFill>
              </a:rPr>
              <a:t>O FMI procura, também, promover a cooperação monetária internacional, a expansão do comércio de modo harmônico, visando o pleno emprego em níveis elevados, e ainda, promover a estabilidade cambial, contribuindo para constituição de um sistema multilateral de pagamentos, supervisionando, por fim, a dívida externa.</a:t>
            </a:r>
          </a:p>
        </p:txBody>
      </p:sp>
      <p:sp>
        <p:nvSpPr>
          <p:cNvPr id="12" name="Retângulo 11"/>
          <p:cNvSpPr/>
          <p:nvPr/>
        </p:nvSpPr>
        <p:spPr>
          <a:xfrm>
            <a:off x="171936" y="1213861"/>
            <a:ext cx="8800125" cy="954107"/>
          </a:xfrm>
          <a:prstGeom prst="rect">
            <a:avLst/>
          </a:prstGeom>
          <a:solidFill>
            <a:schemeClr val="bg1">
              <a:lumMod val="95000"/>
            </a:schemeClr>
          </a:solidFill>
          <a:ln>
            <a:solidFill>
              <a:schemeClr val="bg1">
                <a:lumMod val="85000"/>
              </a:schemeClr>
            </a:solidFill>
          </a:ln>
        </p:spPr>
        <p:txBody>
          <a:bodyPr wrap="square">
            <a:spAutoFit/>
          </a:bodyPr>
          <a:lstStyle/>
          <a:p>
            <a:pPr marL="285750" indent="-285750" algn="just">
              <a:buFont typeface="Arial" panose="020B0604020202020204" pitchFamily="34" charset="0"/>
              <a:buChar char="•"/>
              <a:defRPr/>
            </a:pPr>
            <a:r>
              <a:rPr lang="pt-BR" sz="1400" dirty="0">
                <a:solidFill>
                  <a:schemeClr val="tx1">
                    <a:lumMod val="75000"/>
                    <a:lumOff val="25000"/>
                  </a:schemeClr>
                </a:solidFill>
              </a:rPr>
              <a:t>O Fundo Monetário Internacional (FMI), que começou a funcionar em 1º de março de 1947, tem a finalidade de auxiliar os países que apresentam déficits nas contas externas e desequilíbrios ocasionais em seu balanço de pagamentos, causados por conjunturas internacionais adversas, e incentivar a livre circulação internacional de bens e serviços. </a:t>
            </a:r>
          </a:p>
        </p:txBody>
      </p:sp>
      <p:sp>
        <p:nvSpPr>
          <p:cNvPr id="5" name="Retângulo 4"/>
          <p:cNvSpPr/>
          <p:nvPr/>
        </p:nvSpPr>
        <p:spPr>
          <a:xfrm>
            <a:off x="171938" y="4130775"/>
            <a:ext cx="8800124" cy="523220"/>
          </a:xfrm>
          <a:prstGeom prst="rect">
            <a:avLst/>
          </a:prstGeom>
          <a:solidFill>
            <a:schemeClr val="bg1">
              <a:lumMod val="95000"/>
            </a:schemeClr>
          </a:solidFill>
          <a:ln>
            <a:solidFill>
              <a:schemeClr val="bg1">
                <a:lumMod val="85000"/>
              </a:schemeClr>
            </a:solidFill>
          </a:ln>
        </p:spPr>
        <p:txBody>
          <a:bodyPr wrap="square">
            <a:spAutoFit/>
          </a:bodyPr>
          <a:lstStyle/>
          <a:p>
            <a:pPr marL="285750" indent="-285750" algn="just">
              <a:buFont typeface="Arial" panose="020B0604020202020204" pitchFamily="34" charset="0"/>
              <a:buChar char="•"/>
              <a:defRPr/>
            </a:pPr>
            <a:r>
              <a:rPr lang="pt-BR" sz="1400" dirty="0">
                <a:solidFill>
                  <a:schemeClr val="tx1">
                    <a:lumMod val="75000"/>
                    <a:lumOff val="25000"/>
                  </a:schemeClr>
                </a:solidFill>
              </a:rPr>
              <a:t>Ao invés de tomar um empréstimo, o país em dificuldade no seu balanço de pagamentos pode realizar um convênio “stand-</a:t>
            </a:r>
            <a:r>
              <a:rPr lang="pt-BR" sz="1400" dirty="0" err="1">
                <a:solidFill>
                  <a:schemeClr val="tx1">
                    <a:lumMod val="75000"/>
                    <a:lumOff val="25000"/>
                  </a:schemeClr>
                </a:solidFill>
              </a:rPr>
              <a:t>by</a:t>
            </a:r>
            <a:r>
              <a:rPr lang="pt-BR" sz="1400" dirty="0">
                <a:solidFill>
                  <a:schemeClr val="tx1">
                    <a:lumMod val="75000"/>
                    <a:lumOff val="25000"/>
                  </a:schemeClr>
                </a:solidFill>
              </a:rPr>
              <a:t>”, em que apesar de disponível, apenas utiliza o recurso quando efetivamente necessita. </a:t>
            </a:r>
          </a:p>
        </p:txBody>
      </p:sp>
      <p:sp>
        <p:nvSpPr>
          <p:cNvPr id="6" name="Retângulo 5"/>
          <p:cNvSpPr/>
          <p:nvPr/>
        </p:nvSpPr>
        <p:spPr>
          <a:xfrm>
            <a:off x="171936" y="3347356"/>
            <a:ext cx="8800125" cy="523220"/>
          </a:xfrm>
          <a:prstGeom prst="rect">
            <a:avLst/>
          </a:prstGeom>
          <a:solidFill>
            <a:schemeClr val="bg1">
              <a:lumMod val="95000"/>
            </a:schemeClr>
          </a:solidFill>
          <a:ln>
            <a:solidFill>
              <a:schemeClr val="bg1">
                <a:lumMod val="85000"/>
              </a:schemeClr>
            </a:solidFill>
          </a:ln>
        </p:spPr>
        <p:txBody>
          <a:bodyPr wrap="square">
            <a:spAutoFit/>
          </a:bodyPr>
          <a:lstStyle/>
          <a:p>
            <a:pPr marL="285750" indent="-285750" algn="just">
              <a:buFont typeface="Arial" panose="020B0604020202020204" pitchFamily="34" charset="0"/>
              <a:buChar char="•"/>
              <a:defRPr/>
            </a:pPr>
            <a:r>
              <a:rPr lang="pt-BR" sz="1400" dirty="0">
                <a:solidFill>
                  <a:schemeClr val="tx1">
                    <a:lumMod val="75000"/>
                    <a:lumOff val="25000"/>
                  </a:schemeClr>
                </a:solidFill>
              </a:rPr>
              <a:t>O capital do fundo é formado por contribuições dos países-membros, na razão da importância econômica de cada contribuinte. </a:t>
            </a:r>
          </a:p>
        </p:txBody>
      </p:sp>
      <p:sp>
        <p:nvSpPr>
          <p:cNvPr id="9" name="CaixaDeTexto 8"/>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
        <p:nvSpPr>
          <p:cNvPr id="13" name="CaixaDeTexto 12"/>
          <p:cNvSpPr txBox="1"/>
          <p:nvPr/>
        </p:nvSpPr>
        <p:spPr>
          <a:xfrm>
            <a:off x="112626" y="396029"/>
            <a:ext cx="6022451" cy="338554"/>
          </a:xfrm>
          <a:prstGeom prst="rect">
            <a:avLst/>
          </a:prstGeom>
          <a:noFill/>
        </p:spPr>
        <p:txBody>
          <a:bodyPr wrap="square" rtlCol="0">
            <a:spAutoFit/>
          </a:bodyPr>
          <a:lstStyle/>
          <a:p>
            <a:pPr>
              <a:defRPr/>
            </a:pPr>
            <a:r>
              <a:rPr lang="pt-BR" sz="1600" b="1" dirty="0">
                <a:solidFill>
                  <a:schemeClr val="bg1"/>
                </a:solidFill>
              </a:rPr>
              <a:t>Fundo Monetário Internacional (FMI</a:t>
            </a:r>
            <a:r>
              <a:rPr lang="pt-BR" sz="1600" b="1" dirty="0" smtClean="0">
                <a:solidFill>
                  <a:schemeClr val="bg1"/>
                </a:solidFill>
              </a:rPr>
              <a:t>) e</a:t>
            </a:r>
            <a:r>
              <a:rPr lang="pt-BR" sz="1600" b="1" dirty="0" smtClean="0">
                <a:solidFill>
                  <a:schemeClr val="bg1"/>
                </a:solidFill>
              </a:rPr>
              <a:t> </a:t>
            </a:r>
            <a:r>
              <a:rPr lang="pt-BR" sz="1600" b="1" dirty="0">
                <a:solidFill>
                  <a:schemeClr val="bg1"/>
                </a:solidFill>
              </a:rPr>
              <a:t>Banco Mundial ou BIRD </a:t>
            </a:r>
            <a:endParaRPr lang="pt-BR" sz="1600" dirty="0">
              <a:solidFill>
                <a:schemeClr val="tx1">
                  <a:lumMod val="75000"/>
                  <a:lumOff val="25000"/>
                </a:schemeClr>
              </a:solidFill>
            </a:endParaRPr>
          </a:p>
        </p:txBody>
      </p:sp>
    </p:spTree>
    <p:extLst>
      <p:ext uri="{BB962C8B-B14F-4D97-AF65-F5344CB8AC3E}">
        <p14:creationId xmlns:p14="http://schemas.microsoft.com/office/powerpoint/2010/main" val="28460008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anim calcmode="lin" valueType="num">
                                      <p:cBhvr>
                                        <p:cTn id="19" dur="500" fill="hold"/>
                                        <p:tgtEl>
                                          <p:spTgt spid="6"/>
                                        </p:tgtEl>
                                        <p:attrNameLst>
                                          <p:attrName>ppt_x</p:attrName>
                                        </p:attrNameLst>
                                      </p:cBhvr>
                                      <p:tavLst>
                                        <p:tav tm="0">
                                          <p:val>
                                            <p:strVal val="#ppt_x"/>
                                          </p:val>
                                        </p:tav>
                                        <p:tav tm="100000">
                                          <p:val>
                                            <p:strVal val="#ppt_x"/>
                                          </p:val>
                                        </p:tav>
                                      </p:tavLst>
                                    </p:anim>
                                    <p:anim calcmode="lin" valueType="num">
                                      <p:cBhvr>
                                        <p:cTn id="20" dur="500" fill="hold"/>
                                        <p:tgtEl>
                                          <p:spTgt spid="6"/>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5" grpId="0" animBg="1"/>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171938" y="2351216"/>
            <a:ext cx="8800124" cy="523220"/>
          </a:xfrm>
          <a:prstGeom prst="rect">
            <a:avLst/>
          </a:prstGeom>
          <a:solidFill>
            <a:schemeClr val="bg1">
              <a:lumMod val="95000"/>
            </a:schemeClr>
          </a:solidFill>
          <a:ln>
            <a:solidFill>
              <a:schemeClr val="bg1">
                <a:lumMod val="85000"/>
              </a:schemeClr>
            </a:solidFill>
          </a:ln>
        </p:spPr>
        <p:txBody>
          <a:bodyPr wrap="square">
            <a:spAutoFit/>
          </a:bodyPr>
          <a:lstStyle/>
          <a:p>
            <a:pPr marL="285750" indent="-285750" algn="just">
              <a:buFont typeface="Arial" panose="020B0604020202020204" pitchFamily="34" charset="0"/>
              <a:buChar char="•"/>
              <a:defRPr/>
            </a:pPr>
            <a:r>
              <a:rPr lang="pt-BR" sz="1400" dirty="0">
                <a:solidFill>
                  <a:schemeClr val="tx1">
                    <a:lumMod val="75000"/>
                    <a:lumOff val="25000"/>
                  </a:schemeClr>
                </a:solidFill>
              </a:rPr>
              <a:t>Com isso, o país solicitante fica sujeito a severas programações de ajuste econômico interno, impostas pelo FMI, em seu papel de zelar pelo livre comércio e monitorar as finanças internacionais.  </a:t>
            </a:r>
          </a:p>
        </p:txBody>
      </p:sp>
      <p:sp>
        <p:nvSpPr>
          <p:cNvPr id="12" name="Retângulo 11"/>
          <p:cNvSpPr/>
          <p:nvPr/>
        </p:nvSpPr>
        <p:spPr>
          <a:xfrm>
            <a:off x="171938" y="1698418"/>
            <a:ext cx="8800124" cy="523220"/>
          </a:xfrm>
          <a:prstGeom prst="rect">
            <a:avLst/>
          </a:prstGeom>
          <a:solidFill>
            <a:schemeClr val="bg1">
              <a:lumMod val="95000"/>
            </a:schemeClr>
          </a:solidFill>
          <a:ln>
            <a:solidFill>
              <a:schemeClr val="bg1">
                <a:lumMod val="85000"/>
              </a:schemeClr>
            </a:solidFill>
          </a:ln>
        </p:spPr>
        <p:txBody>
          <a:bodyPr wrap="square">
            <a:spAutoFit/>
          </a:bodyPr>
          <a:lstStyle/>
          <a:p>
            <a:pPr marL="285750" indent="-285750" algn="just">
              <a:buFont typeface="Arial" panose="020B0604020202020204" pitchFamily="34" charset="0"/>
              <a:buChar char="•"/>
              <a:defRPr/>
            </a:pPr>
            <a:r>
              <a:rPr lang="pt-BR" sz="1400" dirty="0">
                <a:solidFill>
                  <a:schemeClr val="tx1">
                    <a:lumMod val="75000"/>
                    <a:lumOff val="25000"/>
                  </a:schemeClr>
                </a:solidFill>
              </a:rPr>
              <a:t>Em sua tarefa de auxiliar os países-membros com desajuste em suas contas externas, o FMI impõe aos países solicitantes de recursos financeiros que cumpram determinadas metas até que venha a recuperar sua estabilidade. </a:t>
            </a:r>
          </a:p>
        </p:txBody>
      </p:sp>
      <p:sp>
        <p:nvSpPr>
          <p:cNvPr id="5" name="Retângulo 4"/>
          <p:cNvSpPr/>
          <p:nvPr/>
        </p:nvSpPr>
        <p:spPr>
          <a:xfrm>
            <a:off x="171938" y="1229766"/>
            <a:ext cx="8800124" cy="307777"/>
          </a:xfrm>
          <a:prstGeom prst="rect">
            <a:avLst/>
          </a:prstGeom>
          <a:solidFill>
            <a:schemeClr val="bg1">
              <a:lumMod val="95000"/>
            </a:schemeClr>
          </a:solidFill>
          <a:ln>
            <a:solidFill>
              <a:schemeClr val="bg1">
                <a:lumMod val="85000"/>
              </a:schemeClr>
            </a:solidFill>
          </a:ln>
        </p:spPr>
        <p:txBody>
          <a:bodyPr wrap="square">
            <a:spAutoFit/>
          </a:bodyPr>
          <a:lstStyle/>
          <a:p>
            <a:pPr marL="285750" indent="-285750" algn="just">
              <a:buFont typeface="Arial" panose="020B0604020202020204" pitchFamily="34" charset="0"/>
              <a:buChar char="•"/>
              <a:defRPr/>
            </a:pPr>
            <a:r>
              <a:rPr lang="pt-BR" sz="1400" dirty="0">
                <a:solidFill>
                  <a:schemeClr val="tx1">
                    <a:lumMod val="75000"/>
                    <a:lumOff val="25000"/>
                  </a:schemeClr>
                </a:solidFill>
              </a:rPr>
              <a:t>O ativo financeiro usado pelo FMI é o Direito Especial de Saque (DES). </a:t>
            </a:r>
          </a:p>
        </p:txBody>
      </p:sp>
      <p:sp>
        <p:nvSpPr>
          <p:cNvPr id="6" name="CaixaDeTexto 5"/>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
        <p:nvSpPr>
          <p:cNvPr id="7" name="CaixaDeTexto 6"/>
          <p:cNvSpPr txBox="1"/>
          <p:nvPr/>
        </p:nvSpPr>
        <p:spPr>
          <a:xfrm>
            <a:off x="112626" y="396029"/>
            <a:ext cx="6022451" cy="338554"/>
          </a:xfrm>
          <a:prstGeom prst="rect">
            <a:avLst/>
          </a:prstGeom>
          <a:noFill/>
        </p:spPr>
        <p:txBody>
          <a:bodyPr wrap="square" rtlCol="0">
            <a:spAutoFit/>
          </a:bodyPr>
          <a:lstStyle/>
          <a:p>
            <a:pPr>
              <a:defRPr/>
            </a:pPr>
            <a:r>
              <a:rPr lang="pt-BR" sz="1600" b="1" dirty="0">
                <a:solidFill>
                  <a:schemeClr val="bg1"/>
                </a:solidFill>
              </a:rPr>
              <a:t>Fundo Monetário Internacional (FMI</a:t>
            </a:r>
            <a:r>
              <a:rPr lang="pt-BR" sz="1600" b="1" dirty="0" smtClean="0">
                <a:solidFill>
                  <a:schemeClr val="bg1"/>
                </a:solidFill>
              </a:rPr>
              <a:t>) e</a:t>
            </a:r>
            <a:r>
              <a:rPr lang="pt-BR" sz="1600" b="1" dirty="0" smtClean="0">
                <a:solidFill>
                  <a:schemeClr val="bg1"/>
                </a:solidFill>
              </a:rPr>
              <a:t> </a:t>
            </a:r>
            <a:r>
              <a:rPr lang="pt-BR" sz="1600" b="1" dirty="0">
                <a:solidFill>
                  <a:schemeClr val="bg1"/>
                </a:solidFill>
              </a:rPr>
              <a:t>Banco Mundial ou BIRD </a:t>
            </a:r>
            <a:endParaRPr lang="pt-BR" sz="1600" dirty="0">
              <a:solidFill>
                <a:schemeClr val="tx1">
                  <a:lumMod val="75000"/>
                  <a:lumOff val="25000"/>
                </a:schemeClr>
              </a:solidFill>
            </a:endParaRPr>
          </a:p>
        </p:txBody>
      </p:sp>
      <p:sp>
        <p:nvSpPr>
          <p:cNvPr id="9" name="CaixaDeTexto 8"/>
          <p:cNvSpPr txBox="1"/>
          <p:nvPr/>
        </p:nvSpPr>
        <p:spPr>
          <a:xfrm>
            <a:off x="300187" y="825764"/>
            <a:ext cx="3639330" cy="338554"/>
          </a:xfrm>
          <a:prstGeom prst="rect">
            <a:avLst/>
          </a:prstGeom>
          <a:noFill/>
        </p:spPr>
        <p:txBody>
          <a:bodyPr wrap="none" rtlCol="0">
            <a:spAutoFit/>
          </a:bodyPr>
          <a:lstStyle/>
          <a:p>
            <a:pPr marL="285750" indent="-285750">
              <a:buFont typeface="Wingdings" pitchFamily="2" charset="2"/>
              <a:buChar char="ü"/>
              <a:defRPr/>
            </a:pPr>
            <a:r>
              <a:rPr lang="pt-BR" sz="1600" b="1" dirty="0">
                <a:solidFill>
                  <a:schemeClr val="tx1">
                    <a:lumMod val="75000"/>
                    <a:lumOff val="25000"/>
                  </a:schemeClr>
                </a:solidFill>
              </a:rPr>
              <a:t>Fundo Monetário Internacional (FMI)</a:t>
            </a:r>
            <a:endParaRPr lang="pt-BR" sz="1600" dirty="0">
              <a:solidFill>
                <a:schemeClr val="tx1">
                  <a:lumMod val="75000"/>
                  <a:lumOff val="25000"/>
                </a:schemeClr>
              </a:solidFill>
            </a:endParaRPr>
          </a:p>
        </p:txBody>
      </p:sp>
      <p:pic>
        <p:nvPicPr>
          <p:cNvPr id="2050" name="Picture 2" descr="Resultado de imagem para (FM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626" y="2950315"/>
            <a:ext cx="1936262" cy="19733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m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7662" y="2947625"/>
            <a:ext cx="3515714" cy="197608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sultado de imagem para (FM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2283" y="2964374"/>
            <a:ext cx="3103441" cy="1959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173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878526" y="373352"/>
            <a:ext cx="1192699" cy="430887"/>
          </a:xfrm>
          <a:prstGeom prst="rect">
            <a:avLst/>
          </a:prstGeom>
          <a:noFill/>
        </p:spPr>
        <p:txBody>
          <a:bodyPr wrap="none" rtlCol="0">
            <a:spAutoFit/>
          </a:bodyPr>
          <a:lstStyle/>
          <a:p>
            <a:pPr>
              <a:defRPr/>
            </a:pPr>
            <a:r>
              <a:rPr lang="pt-BR" sz="2200" b="1" dirty="0" smtClean="0">
                <a:solidFill>
                  <a:schemeClr val="bg1"/>
                </a:solidFill>
              </a:rPr>
              <a:t>Governo</a:t>
            </a:r>
            <a:endParaRPr lang="pt-BR" sz="1600" b="1" dirty="0">
              <a:solidFill>
                <a:schemeClr val="tx1">
                  <a:lumMod val="65000"/>
                  <a:lumOff val="35000"/>
                </a:schemeClr>
              </a:solidFill>
              <a:latin typeface="+mj-lt"/>
            </a:endParaRPr>
          </a:p>
        </p:txBody>
      </p:sp>
      <p:sp>
        <p:nvSpPr>
          <p:cNvPr id="3" name="Retângulo 2"/>
          <p:cNvSpPr/>
          <p:nvPr/>
        </p:nvSpPr>
        <p:spPr>
          <a:xfrm>
            <a:off x="77948" y="819409"/>
            <a:ext cx="9027952" cy="2677656"/>
          </a:xfrm>
          <a:prstGeom prst="rect">
            <a:avLst/>
          </a:prstGeom>
        </p:spPr>
        <p:txBody>
          <a:bodyPr wrap="square">
            <a:spAutoFit/>
          </a:bodyPr>
          <a:lstStyle/>
          <a:p>
            <a:pPr algn="just"/>
            <a:r>
              <a:rPr lang="pt-BR" sz="1400" dirty="0" smtClean="0">
                <a:solidFill>
                  <a:schemeClr val="tx1">
                    <a:lumMod val="65000"/>
                    <a:lumOff val="35000"/>
                  </a:schemeClr>
                </a:solidFill>
              </a:rPr>
              <a:t>O exercício do poder ou da autoridade do Estado constitui o Governo. A ele cabe executar as políticas que resultam no cumprimento de suas funções.</a:t>
            </a:r>
          </a:p>
          <a:p>
            <a:pPr algn="just"/>
            <a:endParaRPr lang="pt-BR" sz="1400" dirty="0">
              <a:solidFill>
                <a:schemeClr val="tx1">
                  <a:lumMod val="65000"/>
                  <a:lumOff val="35000"/>
                </a:schemeClr>
              </a:solidFill>
            </a:endParaRPr>
          </a:p>
          <a:p>
            <a:pPr algn="just"/>
            <a:r>
              <a:rPr lang="pt-BR" sz="1400" dirty="0" smtClean="0">
                <a:solidFill>
                  <a:schemeClr val="tx1">
                    <a:lumMod val="65000"/>
                    <a:lumOff val="35000"/>
                  </a:schemeClr>
                </a:solidFill>
              </a:rPr>
              <a:t>Nesse sentido, devemos fazer a distinção entre as Políticas de Estado e as Políticas de Governo. É importante para entendermos o caráter das ações governamentais quanto à vontade do governante e sua obrigação como chefe de Estado.</a:t>
            </a:r>
          </a:p>
          <a:p>
            <a:pPr algn="just"/>
            <a:r>
              <a:rPr lang="pt-BR" sz="1400" dirty="0" smtClean="0">
                <a:solidFill>
                  <a:schemeClr val="tx1">
                    <a:lumMod val="65000"/>
                    <a:lumOff val="35000"/>
                  </a:schemeClr>
                </a:solidFill>
              </a:rPr>
              <a:t> </a:t>
            </a:r>
          </a:p>
          <a:p>
            <a:pPr algn="just"/>
            <a:r>
              <a:rPr lang="pt-BR" sz="1400" dirty="0" smtClean="0">
                <a:solidFill>
                  <a:schemeClr val="tx1">
                    <a:lumMod val="65000"/>
                    <a:lumOff val="35000"/>
                  </a:schemeClr>
                </a:solidFill>
              </a:rPr>
              <a:t>As Políticas de Estado são aquelas definidas por lei que estabelecem as premissas e objetivos do Estado, possuindo, por isso, um sentido de permanência e estabilidade, resultantes de um diálogo da sociedade através das instituições políticas nacionais, em dado momento histórico. </a:t>
            </a:r>
          </a:p>
          <a:p>
            <a:pPr algn="just"/>
            <a:endParaRPr lang="pt-BR" sz="1400" dirty="0">
              <a:solidFill>
                <a:schemeClr val="tx1">
                  <a:lumMod val="65000"/>
                  <a:lumOff val="35000"/>
                </a:schemeClr>
              </a:solidFill>
            </a:endParaRPr>
          </a:p>
          <a:p>
            <a:pPr algn="just"/>
            <a:r>
              <a:rPr lang="pt-BR" sz="1400" dirty="0" smtClean="0">
                <a:solidFill>
                  <a:schemeClr val="tx1">
                    <a:lumMod val="65000"/>
                    <a:lumOff val="35000"/>
                  </a:schemeClr>
                </a:solidFill>
              </a:rPr>
              <a:t>Assim, por exemplo, a Constituição brasileira de 1988 estabeleceu uma série de princípios de defesa do cidadão e da cidadania que se tornaram a própria doutrina do Estado brasileiro.</a:t>
            </a:r>
            <a:endParaRPr lang="pt-BR" sz="1400" b="1" dirty="0" smtClean="0">
              <a:solidFill>
                <a:schemeClr val="tx1">
                  <a:lumMod val="65000"/>
                  <a:lumOff val="35000"/>
                </a:schemeClr>
              </a:solidFill>
            </a:endParaRPr>
          </a:p>
        </p:txBody>
      </p:sp>
      <p:sp>
        <p:nvSpPr>
          <p:cNvPr id="6" name="CaixaDeTexto 5"/>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
        <p:nvSpPr>
          <p:cNvPr id="9" name="Retângulo 8"/>
          <p:cNvSpPr/>
          <p:nvPr/>
        </p:nvSpPr>
        <p:spPr>
          <a:xfrm>
            <a:off x="77948" y="3548202"/>
            <a:ext cx="9027952" cy="1384995"/>
          </a:xfrm>
          <a:prstGeom prst="rect">
            <a:avLst/>
          </a:prstGeom>
        </p:spPr>
        <p:txBody>
          <a:bodyPr wrap="square">
            <a:spAutoFit/>
          </a:bodyPr>
          <a:lstStyle/>
          <a:p>
            <a:pPr algn="just"/>
            <a:r>
              <a:rPr lang="pt-BR" sz="1400" dirty="0" smtClean="0">
                <a:solidFill>
                  <a:schemeClr val="tx1">
                    <a:lumMod val="65000"/>
                    <a:lumOff val="35000"/>
                  </a:schemeClr>
                </a:solidFill>
              </a:rPr>
              <a:t>As Políticas de Governo, por seu turno, correspondem às orientações e ações concretas do governante no cumprimento do seu programa de governo, submetendo-se, naturalmente, às Políticas de Estado.</a:t>
            </a:r>
          </a:p>
          <a:p>
            <a:pPr algn="just"/>
            <a:endParaRPr lang="pt-BR" sz="1400" dirty="0" smtClean="0">
              <a:solidFill>
                <a:schemeClr val="tx1">
                  <a:lumMod val="65000"/>
                  <a:lumOff val="35000"/>
                </a:schemeClr>
              </a:solidFill>
            </a:endParaRPr>
          </a:p>
          <a:p>
            <a:pPr algn="just"/>
            <a:r>
              <a:rPr lang="pt-BR" sz="1400" dirty="0" smtClean="0">
                <a:solidFill>
                  <a:schemeClr val="tx1">
                    <a:lumMod val="65000"/>
                    <a:lumOff val="35000"/>
                  </a:schemeClr>
                </a:solidFill>
              </a:rPr>
              <a:t>A Constituição Federal brasileira separa claramente as funções de Estado e as funções de Governo, quando, por exemplo, estabelece como obrigação do Estado brasileiro a promoção da saúde e da educação, tornando obrigatório aos Governos orientarem suas ações para o atendimento dessas áreas.</a:t>
            </a:r>
            <a:endParaRPr lang="pt-BR" sz="1400" b="1" dirty="0" smtClean="0">
              <a:solidFill>
                <a:schemeClr val="tx1">
                  <a:lumMod val="65000"/>
                  <a:lumOff val="35000"/>
                </a:schemeClr>
              </a:solidFill>
            </a:endParaRPr>
          </a:p>
        </p:txBody>
      </p:sp>
    </p:spTree>
    <p:extLst>
      <p:ext uri="{BB962C8B-B14F-4D97-AF65-F5344CB8AC3E}">
        <p14:creationId xmlns:p14="http://schemas.microsoft.com/office/powerpoint/2010/main" val="2846000879"/>
      </p:ext>
    </p:extLst>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354921" y="863162"/>
            <a:ext cx="2530436" cy="338554"/>
          </a:xfrm>
          <a:prstGeom prst="rect">
            <a:avLst/>
          </a:prstGeom>
          <a:noFill/>
        </p:spPr>
        <p:txBody>
          <a:bodyPr wrap="none" rtlCol="0">
            <a:spAutoFit/>
          </a:bodyPr>
          <a:lstStyle/>
          <a:p>
            <a:pPr marL="285750" indent="-285750">
              <a:buFont typeface="Wingdings" pitchFamily="2" charset="2"/>
              <a:buChar char="ü"/>
              <a:defRPr/>
            </a:pPr>
            <a:r>
              <a:rPr lang="pt-BR" sz="1600" b="1" dirty="0">
                <a:solidFill>
                  <a:schemeClr val="tx1">
                    <a:lumMod val="75000"/>
                    <a:lumOff val="25000"/>
                  </a:schemeClr>
                </a:solidFill>
              </a:rPr>
              <a:t>Banco Mundial ou BIRD </a:t>
            </a:r>
            <a:endParaRPr lang="pt-BR" sz="1600" dirty="0">
              <a:solidFill>
                <a:schemeClr val="tx1">
                  <a:lumMod val="75000"/>
                  <a:lumOff val="25000"/>
                </a:schemeClr>
              </a:solidFill>
            </a:endParaRPr>
          </a:p>
        </p:txBody>
      </p:sp>
      <p:sp>
        <p:nvSpPr>
          <p:cNvPr id="8" name="Retângulo 7"/>
          <p:cNvSpPr/>
          <p:nvPr/>
        </p:nvSpPr>
        <p:spPr>
          <a:xfrm>
            <a:off x="228209" y="1976064"/>
            <a:ext cx="8696960" cy="738664"/>
          </a:xfrm>
          <a:prstGeom prst="rect">
            <a:avLst/>
          </a:prstGeom>
          <a:solidFill>
            <a:schemeClr val="bg1">
              <a:lumMod val="95000"/>
            </a:schemeClr>
          </a:solidFill>
          <a:ln>
            <a:solidFill>
              <a:schemeClr val="bg1">
                <a:lumMod val="85000"/>
              </a:schemeClr>
            </a:solidFill>
          </a:ln>
        </p:spPr>
        <p:txBody>
          <a:bodyPr wrap="square">
            <a:spAutoFit/>
          </a:bodyPr>
          <a:lstStyle/>
          <a:p>
            <a:pPr marL="285750" indent="-285750" algn="just">
              <a:buFont typeface="Arial" panose="020B0604020202020204" pitchFamily="34" charset="0"/>
              <a:buChar char="•"/>
              <a:defRPr/>
            </a:pPr>
            <a:r>
              <a:rPr lang="pt-BR" sz="1400" dirty="0">
                <a:solidFill>
                  <a:schemeClr val="tx1">
                    <a:lumMod val="75000"/>
                    <a:lumOff val="25000"/>
                  </a:schemeClr>
                </a:solidFill>
              </a:rPr>
              <a:t>As operações de empréstimo são realizadas a taxas de juros mais reduzidas direcionadas a países em desenvolvimento, com a finalidade de promover projetos economicamente viáveis, especialmente de infraestrutura, importante para o desenvolvimento desses países.</a:t>
            </a:r>
          </a:p>
        </p:txBody>
      </p:sp>
      <p:sp>
        <p:nvSpPr>
          <p:cNvPr id="12" name="Retângulo 11"/>
          <p:cNvSpPr/>
          <p:nvPr/>
        </p:nvSpPr>
        <p:spPr>
          <a:xfrm>
            <a:off x="228207" y="1284196"/>
            <a:ext cx="8696961" cy="523220"/>
          </a:xfrm>
          <a:prstGeom prst="rect">
            <a:avLst/>
          </a:prstGeom>
          <a:solidFill>
            <a:schemeClr val="bg1">
              <a:lumMod val="95000"/>
            </a:schemeClr>
          </a:solidFill>
          <a:ln>
            <a:solidFill>
              <a:schemeClr val="bg1">
                <a:lumMod val="85000"/>
              </a:schemeClr>
            </a:solidFill>
          </a:ln>
        </p:spPr>
        <p:txBody>
          <a:bodyPr wrap="square">
            <a:spAutoFit/>
          </a:bodyPr>
          <a:lstStyle/>
          <a:p>
            <a:pPr marL="285750" indent="-285750" algn="just">
              <a:buFont typeface="Arial" panose="020B0604020202020204" pitchFamily="34" charset="0"/>
              <a:buChar char="•"/>
              <a:defRPr/>
            </a:pPr>
            <a:r>
              <a:rPr lang="pt-BR" sz="1400" dirty="0">
                <a:solidFill>
                  <a:schemeClr val="tx1">
                    <a:lumMod val="75000"/>
                    <a:lumOff val="25000"/>
                  </a:schemeClr>
                </a:solidFill>
              </a:rPr>
              <a:t>Conhecido também por BIRD (Banco Internacional de Reconstrução e Desenvolvimento), o Banco Mundial tem seu capital subscrito pelos países na proporção de sua importância econômica no cenário internacional. </a:t>
            </a:r>
          </a:p>
        </p:txBody>
      </p:sp>
      <p:sp>
        <p:nvSpPr>
          <p:cNvPr id="5" name="CaixaDeTexto 4"/>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
        <p:nvSpPr>
          <p:cNvPr id="6" name="CaixaDeTexto 5"/>
          <p:cNvSpPr txBox="1"/>
          <p:nvPr/>
        </p:nvSpPr>
        <p:spPr>
          <a:xfrm>
            <a:off x="112626" y="396029"/>
            <a:ext cx="6022451" cy="338554"/>
          </a:xfrm>
          <a:prstGeom prst="rect">
            <a:avLst/>
          </a:prstGeom>
          <a:noFill/>
        </p:spPr>
        <p:txBody>
          <a:bodyPr wrap="square" rtlCol="0">
            <a:spAutoFit/>
          </a:bodyPr>
          <a:lstStyle/>
          <a:p>
            <a:pPr>
              <a:defRPr/>
            </a:pPr>
            <a:r>
              <a:rPr lang="pt-BR" sz="1600" b="1" dirty="0">
                <a:solidFill>
                  <a:schemeClr val="bg1"/>
                </a:solidFill>
              </a:rPr>
              <a:t>Fundo Monetário Internacional (FMI</a:t>
            </a:r>
            <a:r>
              <a:rPr lang="pt-BR" sz="1600" b="1" dirty="0" smtClean="0">
                <a:solidFill>
                  <a:schemeClr val="bg1"/>
                </a:solidFill>
              </a:rPr>
              <a:t>) e</a:t>
            </a:r>
            <a:r>
              <a:rPr lang="pt-BR" sz="1600" b="1" dirty="0" smtClean="0">
                <a:solidFill>
                  <a:schemeClr val="bg1"/>
                </a:solidFill>
              </a:rPr>
              <a:t> </a:t>
            </a:r>
            <a:r>
              <a:rPr lang="pt-BR" sz="1600" b="1" dirty="0">
                <a:solidFill>
                  <a:schemeClr val="bg1"/>
                </a:solidFill>
              </a:rPr>
              <a:t>Banco Mundial ou BIRD </a:t>
            </a:r>
            <a:endParaRPr lang="pt-BR" sz="1600" dirty="0">
              <a:solidFill>
                <a:schemeClr val="tx1">
                  <a:lumMod val="75000"/>
                  <a:lumOff val="25000"/>
                </a:schemeClr>
              </a:solidFill>
            </a:endParaRPr>
          </a:p>
        </p:txBody>
      </p:sp>
      <p:sp>
        <p:nvSpPr>
          <p:cNvPr id="7" name="Retângulo 6"/>
          <p:cNvSpPr/>
          <p:nvPr/>
        </p:nvSpPr>
        <p:spPr>
          <a:xfrm>
            <a:off x="228211" y="3656381"/>
            <a:ext cx="8696958" cy="954107"/>
          </a:xfrm>
          <a:prstGeom prst="rect">
            <a:avLst/>
          </a:prstGeom>
          <a:solidFill>
            <a:schemeClr val="bg1">
              <a:lumMod val="95000"/>
            </a:schemeClr>
          </a:solidFill>
          <a:ln>
            <a:solidFill>
              <a:schemeClr val="bg1">
                <a:lumMod val="85000"/>
              </a:schemeClr>
            </a:solidFill>
          </a:ln>
        </p:spPr>
        <p:txBody>
          <a:bodyPr wrap="square">
            <a:spAutoFit/>
          </a:bodyPr>
          <a:lstStyle/>
          <a:p>
            <a:pPr marL="285750" indent="-285750" algn="just">
              <a:buFont typeface="Arial" panose="020B0604020202020204" pitchFamily="34" charset="0"/>
              <a:buChar char="•"/>
            </a:pPr>
            <a:r>
              <a:rPr lang="pt-BR" sz="1400" dirty="0">
                <a:solidFill>
                  <a:schemeClr val="tx1">
                    <a:lumMod val="75000"/>
                    <a:lumOff val="25000"/>
                  </a:schemeClr>
                </a:solidFill>
              </a:rPr>
              <a:t>Há de se ressaltar que o Banco pode, também, garantir empréstimos, como participar de empréstimos ou conceder empréstimos a favor de seus membros ou de qualquer subdivisão política ou ainda de qualquer empresa comercial, industrial ou agrícola, estabelecida nos territórios do membro, porém sob reservas de condições. </a:t>
            </a:r>
          </a:p>
        </p:txBody>
      </p:sp>
      <p:sp>
        <p:nvSpPr>
          <p:cNvPr id="9" name="Retângulo 8"/>
          <p:cNvSpPr/>
          <p:nvPr/>
        </p:nvSpPr>
        <p:spPr>
          <a:xfrm>
            <a:off x="228209" y="2925438"/>
            <a:ext cx="8696959" cy="523220"/>
          </a:xfrm>
          <a:prstGeom prst="rect">
            <a:avLst/>
          </a:prstGeom>
          <a:solidFill>
            <a:schemeClr val="bg1">
              <a:lumMod val="95000"/>
            </a:schemeClr>
          </a:solidFill>
          <a:ln>
            <a:solidFill>
              <a:schemeClr val="bg1">
                <a:lumMod val="85000"/>
              </a:schemeClr>
            </a:solidFill>
          </a:ln>
        </p:spPr>
        <p:txBody>
          <a:bodyPr wrap="square">
            <a:spAutoFit/>
          </a:bodyPr>
          <a:lstStyle/>
          <a:p>
            <a:pPr marL="285750" indent="-285750" algn="just">
              <a:buFont typeface="Arial" panose="020B0604020202020204" pitchFamily="34" charset="0"/>
              <a:buChar char="•"/>
            </a:pPr>
            <a:r>
              <a:rPr lang="pt-BR" sz="1400" dirty="0">
                <a:solidFill>
                  <a:schemeClr val="tx1">
                    <a:lumMod val="75000"/>
                    <a:lumOff val="25000"/>
                  </a:schemeClr>
                </a:solidFill>
              </a:rPr>
              <a:t>Assim, a função do BIRD é a de financiar empréstimos como também dar assistência aos países em desenvolvimento investindo em saúde, educação, proteção ao meio ambiente, redução da pobreza.</a:t>
            </a:r>
          </a:p>
        </p:txBody>
      </p:sp>
    </p:spTree>
    <p:extLst>
      <p:ext uri="{BB962C8B-B14F-4D97-AF65-F5344CB8AC3E}">
        <p14:creationId xmlns:p14="http://schemas.microsoft.com/office/powerpoint/2010/main" val="42744588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anim calcmode="lin" valueType="num">
                                      <p:cBhvr>
                                        <p:cTn id="25" dur="500" fill="hold"/>
                                        <p:tgtEl>
                                          <p:spTgt spid="7"/>
                                        </p:tgtEl>
                                        <p:attrNameLst>
                                          <p:attrName>ppt_x</p:attrName>
                                        </p:attrNameLst>
                                      </p:cBhvr>
                                      <p:tavLst>
                                        <p:tav tm="0">
                                          <p:val>
                                            <p:strVal val="#ppt_x"/>
                                          </p:val>
                                        </p:tav>
                                        <p:tav tm="100000">
                                          <p:val>
                                            <p:strVal val="#ppt_x"/>
                                          </p:val>
                                        </p:tav>
                                      </p:tavLst>
                                    </p:anim>
                                    <p:anim calcmode="lin" valueType="num">
                                      <p:cBhvr>
                                        <p:cTn id="26"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7" grpId="0" animBg="1"/>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m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6585" y="863162"/>
            <a:ext cx="1994981" cy="1335623"/>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p:cNvSpPr/>
          <p:nvPr/>
        </p:nvSpPr>
        <p:spPr>
          <a:xfrm>
            <a:off x="282884" y="1257775"/>
            <a:ext cx="7087024" cy="523220"/>
          </a:xfrm>
          <a:prstGeom prst="rect">
            <a:avLst/>
          </a:prstGeom>
          <a:solidFill>
            <a:schemeClr val="bg1">
              <a:lumMod val="95000"/>
            </a:schemeClr>
          </a:solidFill>
          <a:ln>
            <a:solidFill>
              <a:schemeClr val="bg1">
                <a:lumMod val="85000"/>
              </a:schemeClr>
            </a:solidFill>
          </a:ln>
        </p:spPr>
        <p:txBody>
          <a:bodyPr wrap="square">
            <a:spAutoFit/>
          </a:bodyPr>
          <a:lstStyle/>
          <a:p>
            <a:pPr marL="285750" indent="-285750" algn="just">
              <a:buFont typeface="Arial" panose="020B0604020202020204" pitchFamily="34" charset="0"/>
              <a:buChar char="•"/>
            </a:pPr>
            <a:r>
              <a:rPr lang="pt-BR" sz="1400" dirty="0">
                <a:solidFill>
                  <a:schemeClr val="tx1">
                    <a:lumMod val="75000"/>
                    <a:lumOff val="25000"/>
                  </a:schemeClr>
                </a:solidFill>
              </a:rPr>
              <a:t>Ou seja, ao garantir um empréstimo concedido por outras entidades, o Banco receberá uma compensação razoável pelo risco assumido.</a:t>
            </a:r>
          </a:p>
        </p:txBody>
      </p:sp>
      <p:sp>
        <p:nvSpPr>
          <p:cNvPr id="6" name="CaixaDeTexto 5"/>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
        <p:nvSpPr>
          <p:cNvPr id="7" name="CaixaDeTexto 6"/>
          <p:cNvSpPr txBox="1"/>
          <p:nvPr/>
        </p:nvSpPr>
        <p:spPr>
          <a:xfrm>
            <a:off x="112626" y="396029"/>
            <a:ext cx="6022451" cy="338554"/>
          </a:xfrm>
          <a:prstGeom prst="rect">
            <a:avLst/>
          </a:prstGeom>
          <a:noFill/>
        </p:spPr>
        <p:txBody>
          <a:bodyPr wrap="square" rtlCol="0">
            <a:spAutoFit/>
          </a:bodyPr>
          <a:lstStyle/>
          <a:p>
            <a:pPr>
              <a:defRPr/>
            </a:pPr>
            <a:r>
              <a:rPr lang="pt-BR" sz="1600" b="1" dirty="0">
                <a:solidFill>
                  <a:schemeClr val="bg1"/>
                </a:solidFill>
              </a:rPr>
              <a:t>Fundo Monetário Internacional (FMI</a:t>
            </a:r>
            <a:r>
              <a:rPr lang="pt-BR" sz="1600" b="1" dirty="0" smtClean="0">
                <a:solidFill>
                  <a:schemeClr val="bg1"/>
                </a:solidFill>
              </a:rPr>
              <a:t>) e</a:t>
            </a:r>
            <a:r>
              <a:rPr lang="pt-BR" sz="1600" b="1" dirty="0" smtClean="0">
                <a:solidFill>
                  <a:schemeClr val="bg1"/>
                </a:solidFill>
              </a:rPr>
              <a:t> </a:t>
            </a:r>
            <a:r>
              <a:rPr lang="pt-BR" sz="1600" b="1" dirty="0">
                <a:solidFill>
                  <a:schemeClr val="bg1"/>
                </a:solidFill>
              </a:rPr>
              <a:t>Banco Mundial ou BIRD </a:t>
            </a:r>
            <a:endParaRPr lang="pt-BR" sz="1600" dirty="0">
              <a:solidFill>
                <a:schemeClr val="tx1">
                  <a:lumMod val="75000"/>
                  <a:lumOff val="25000"/>
                </a:schemeClr>
              </a:solidFill>
            </a:endParaRPr>
          </a:p>
        </p:txBody>
      </p:sp>
      <p:sp>
        <p:nvSpPr>
          <p:cNvPr id="9" name="CaixaDeTexto 8"/>
          <p:cNvSpPr txBox="1"/>
          <p:nvPr/>
        </p:nvSpPr>
        <p:spPr>
          <a:xfrm>
            <a:off x="354921" y="863162"/>
            <a:ext cx="2530436" cy="338554"/>
          </a:xfrm>
          <a:prstGeom prst="rect">
            <a:avLst/>
          </a:prstGeom>
          <a:noFill/>
        </p:spPr>
        <p:txBody>
          <a:bodyPr wrap="none" rtlCol="0">
            <a:spAutoFit/>
          </a:bodyPr>
          <a:lstStyle/>
          <a:p>
            <a:pPr marL="285750" indent="-285750">
              <a:buFont typeface="Wingdings" pitchFamily="2" charset="2"/>
              <a:buChar char="ü"/>
              <a:defRPr/>
            </a:pPr>
            <a:r>
              <a:rPr lang="pt-BR" sz="1600" b="1" dirty="0">
                <a:solidFill>
                  <a:schemeClr val="tx1">
                    <a:lumMod val="75000"/>
                    <a:lumOff val="25000"/>
                  </a:schemeClr>
                </a:solidFill>
              </a:rPr>
              <a:t>Banco Mundial ou BIRD </a:t>
            </a:r>
            <a:endParaRPr lang="pt-BR" sz="1600" dirty="0">
              <a:solidFill>
                <a:schemeClr val="tx1">
                  <a:lumMod val="75000"/>
                  <a:lumOff val="25000"/>
                </a:schemeClr>
              </a:solidFill>
            </a:endParaRPr>
          </a:p>
        </p:txBody>
      </p:sp>
      <p:sp>
        <p:nvSpPr>
          <p:cNvPr id="2" name="AutoShape 4" descr="Imagem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3" name="AutoShape 6" descr="Imagem relacionad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5130" name="Picture 10" descr="Resultado de imagem para banco mundi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626" y="1875030"/>
            <a:ext cx="5405036" cy="3040848"/>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Resultado de imagem para banco mundi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199" y="2399323"/>
            <a:ext cx="3266021" cy="2482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2258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423582" y="415054"/>
            <a:ext cx="3756285" cy="338554"/>
          </a:xfrm>
          <a:prstGeom prst="rect">
            <a:avLst/>
          </a:prstGeom>
          <a:noFill/>
        </p:spPr>
        <p:txBody>
          <a:bodyPr wrap="none" rtlCol="0">
            <a:spAutoFit/>
          </a:bodyPr>
          <a:lstStyle/>
          <a:p>
            <a:pPr>
              <a:defRPr/>
            </a:pPr>
            <a:r>
              <a:rPr lang="pt-BR" sz="1600" b="1" dirty="0">
                <a:solidFill>
                  <a:schemeClr val="bg1"/>
                </a:solidFill>
              </a:rPr>
              <a:t>Organização Mundial do Comércio (OMC) </a:t>
            </a:r>
            <a:endParaRPr lang="pt-BR" sz="1600" dirty="0">
              <a:solidFill>
                <a:schemeClr val="bg1"/>
              </a:solidFill>
            </a:endParaRPr>
          </a:p>
        </p:txBody>
      </p:sp>
      <p:sp>
        <p:nvSpPr>
          <p:cNvPr id="8" name="Retângulo 7"/>
          <p:cNvSpPr/>
          <p:nvPr/>
        </p:nvSpPr>
        <p:spPr>
          <a:xfrm>
            <a:off x="2301724" y="2069844"/>
            <a:ext cx="6623445" cy="738664"/>
          </a:xfrm>
          <a:prstGeom prst="rect">
            <a:avLst/>
          </a:prstGeom>
          <a:solidFill>
            <a:schemeClr val="bg1">
              <a:lumMod val="95000"/>
            </a:schemeClr>
          </a:solidFill>
          <a:ln>
            <a:solidFill>
              <a:schemeClr val="bg1">
                <a:lumMod val="85000"/>
              </a:schemeClr>
            </a:solidFill>
          </a:ln>
        </p:spPr>
        <p:txBody>
          <a:bodyPr wrap="square">
            <a:spAutoFit/>
          </a:bodyPr>
          <a:lstStyle/>
          <a:p>
            <a:pPr marL="285750" indent="-285750" algn="just">
              <a:buFont typeface="Arial" panose="020B0604020202020204" pitchFamily="34" charset="0"/>
              <a:buChar char="•"/>
            </a:pPr>
            <a:r>
              <a:rPr lang="pt-BR" sz="1400" dirty="0">
                <a:solidFill>
                  <a:schemeClr val="tx1">
                    <a:lumMod val="75000"/>
                    <a:lumOff val="25000"/>
                  </a:schemeClr>
                </a:solidFill>
              </a:rPr>
              <a:t>Posteriormente, os países denominados fundadores, iniciaram negociações tarifárias (primeira rodada) e o conjunto de normas e concessões proveniente do acordo passou a ser chamado Acordo Geral sobre Tarifas e Comércio – GATT.</a:t>
            </a:r>
          </a:p>
        </p:txBody>
      </p:sp>
      <p:sp>
        <p:nvSpPr>
          <p:cNvPr id="12" name="Retângulo 11"/>
          <p:cNvSpPr/>
          <p:nvPr/>
        </p:nvSpPr>
        <p:spPr>
          <a:xfrm>
            <a:off x="2301723" y="940336"/>
            <a:ext cx="6623446" cy="954107"/>
          </a:xfrm>
          <a:prstGeom prst="rect">
            <a:avLst/>
          </a:prstGeom>
          <a:solidFill>
            <a:schemeClr val="bg1">
              <a:lumMod val="95000"/>
            </a:schemeClr>
          </a:solidFill>
          <a:ln>
            <a:solidFill>
              <a:schemeClr val="bg1">
                <a:lumMod val="85000"/>
              </a:schemeClr>
            </a:solidFill>
          </a:ln>
        </p:spPr>
        <p:txBody>
          <a:bodyPr wrap="square">
            <a:spAutoFit/>
          </a:bodyPr>
          <a:lstStyle/>
          <a:p>
            <a:pPr marL="285750" indent="-285750" algn="just">
              <a:buFont typeface="Arial" panose="020B0604020202020204" pitchFamily="34" charset="0"/>
              <a:buChar char="•"/>
            </a:pPr>
            <a:r>
              <a:rPr lang="pt-BR" sz="1400" dirty="0">
                <a:solidFill>
                  <a:schemeClr val="tx1">
                    <a:lumMod val="75000"/>
                    <a:lumOff val="25000"/>
                  </a:schemeClr>
                </a:solidFill>
              </a:rPr>
              <a:t>Ao findar a Segunda Guerra Mundial, em 1946, 23 países decidiram estabelecer o processo de regulação das relações econômicas internacionais, visando impulsionar a liberalização comercial e combater práticas protecionistas adotadas internacionalmente. </a:t>
            </a:r>
          </a:p>
        </p:txBody>
      </p:sp>
      <p:sp>
        <p:nvSpPr>
          <p:cNvPr id="5" name="CaixaDeTexto 4"/>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
        <p:nvSpPr>
          <p:cNvPr id="6" name="Retângulo 5"/>
          <p:cNvSpPr/>
          <p:nvPr/>
        </p:nvSpPr>
        <p:spPr>
          <a:xfrm>
            <a:off x="2301724" y="4383768"/>
            <a:ext cx="6623445" cy="523220"/>
          </a:xfrm>
          <a:prstGeom prst="rect">
            <a:avLst/>
          </a:prstGeom>
          <a:solidFill>
            <a:schemeClr val="bg1">
              <a:lumMod val="95000"/>
            </a:schemeClr>
          </a:solidFill>
          <a:ln>
            <a:solidFill>
              <a:schemeClr val="bg1">
                <a:lumMod val="85000"/>
              </a:schemeClr>
            </a:solidFill>
          </a:ln>
        </p:spPr>
        <p:txBody>
          <a:bodyPr wrap="square">
            <a:spAutoFit/>
          </a:bodyPr>
          <a:lstStyle/>
          <a:p>
            <a:pPr marL="285750" indent="-285750" algn="just">
              <a:buFont typeface="Arial" panose="020B0604020202020204" pitchFamily="34" charset="0"/>
              <a:buChar char="•"/>
            </a:pPr>
            <a:r>
              <a:rPr lang="pt-BR" sz="1400" dirty="0">
                <a:solidFill>
                  <a:schemeClr val="tx1">
                    <a:lumMod val="75000"/>
                    <a:lumOff val="25000"/>
                  </a:schemeClr>
                </a:solidFill>
              </a:rPr>
              <a:t>Com o acordo de Marrakesh, em abril de 1994, o GATT transformou-se na Organização Mundial do Comércio (OMC).</a:t>
            </a:r>
          </a:p>
        </p:txBody>
      </p:sp>
      <p:sp>
        <p:nvSpPr>
          <p:cNvPr id="7" name="Retângulo 6"/>
          <p:cNvSpPr/>
          <p:nvPr/>
        </p:nvSpPr>
        <p:spPr>
          <a:xfrm>
            <a:off x="2301723" y="3003496"/>
            <a:ext cx="6623446" cy="1169551"/>
          </a:xfrm>
          <a:prstGeom prst="rect">
            <a:avLst/>
          </a:prstGeom>
          <a:solidFill>
            <a:schemeClr val="bg1">
              <a:lumMod val="95000"/>
            </a:schemeClr>
          </a:solidFill>
          <a:ln>
            <a:solidFill>
              <a:schemeClr val="bg1">
                <a:lumMod val="85000"/>
              </a:schemeClr>
            </a:solidFill>
          </a:ln>
        </p:spPr>
        <p:txBody>
          <a:bodyPr wrap="square">
            <a:spAutoFit/>
          </a:bodyPr>
          <a:lstStyle/>
          <a:p>
            <a:pPr marL="285750" indent="-285750" algn="just">
              <a:buFont typeface="Arial" panose="020B0604020202020204" pitchFamily="34" charset="0"/>
              <a:buChar char="•"/>
            </a:pPr>
            <a:r>
              <a:rPr lang="pt-BR" sz="1400" dirty="0">
                <a:solidFill>
                  <a:schemeClr val="tx1">
                    <a:lumMod val="75000"/>
                    <a:lumOff val="25000"/>
                  </a:schemeClr>
                </a:solidFill>
              </a:rPr>
              <a:t>O GATT desempenhou papel importante nas sucessivas rodadas de negociações entre os países envolvidos no comércio internacional e conseguiu reduzir o protecionismo ao comércio internacional, estabeleceu a compensação aos países atingidos por elevação de tarifas alfandegárias, e produziu a arbitragem dos conflitos de natureza comercial. </a:t>
            </a:r>
          </a:p>
        </p:txBody>
      </p:sp>
      <p:sp>
        <p:nvSpPr>
          <p:cNvPr id="2" name="AutoShape 2" descr="Resultado de imagem para OrganizaÃ§Ã£o Mundial do ComÃ©rci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3" name="AutoShape 4" descr="Resultado de imagem para OrganizaÃ§Ã£o Mundial do ComÃ©rci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1270" name="Picture 6" descr="Resultado de imagem para OrganizaÃ§Ã£o Mundial do ComÃ©rc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6" y="2813061"/>
            <a:ext cx="2204669" cy="2190832"/>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Resultado de imagem para OrganizaÃ§Ã£o Mundial do ComÃ©rc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30" y="806377"/>
            <a:ext cx="2230316" cy="1170916"/>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Resultado de imagem para OrganizaÃ§Ã£o Mundial do ComÃ©rc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46" y="1985108"/>
            <a:ext cx="2204669" cy="1101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6041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anim calcmode="lin" valueType="num">
                                      <p:cBhvr>
                                        <p:cTn id="19" dur="500" fill="hold"/>
                                        <p:tgtEl>
                                          <p:spTgt spid="7"/>
                                        </p:tgtEl>
                                        <p:attrNameLst>
                                          <p:attrName>ppt_x</p:attrName>
                                        </p:attrNameLst>
                                      </p:cBhvr>
                                      <p:tavLst>
                                        <p:tav tm="0">
                                          <p:val>
                                            <p:strVal val="#ppt_x"/>
                                          </p:val>
                                        </p:tav>
                                        <p:tav tm="100000">
                                          <p:val>
                                            <p:strVal val="#ppt_x"/>
                                          </p:val>
                                        </p:tav>
                                      </p:tavLst>
                                    </p:anim>
                                    <p:anim calcmode="lin" valueType="num">
                                      <p:cBhvr>
                                        <p:cTn id="20" dur="5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anim calcmode="lin" valueType="num">
                                      <p:cBhvr>
                                        <p:cTn id="25" dur="500" fill="hold"/>
                                        <p:tgtEl>
                                          <p:spTgt spid="6"/>
                                        </p:tgtEl>
                                        <p:attrNameLst>
                                          <p:attrName>ppt_x</p:attrName>
                                        </p:attrNameLst>
                                      </p:cBhvr>
                                      <p:tavLst>
                                        <p:tav tm="0">
                                          <p:val>
                                            <p:strVal val="#ppt_x"/>
                                          </p:val>
                                        </p:tav>
                                        <p:tav tm="100000">
                                          <p:val>
                                            <p:strVal val="#ppt_x"/>
                                          </p:val>
                                        </p:tav>
                                      </p:tavLst>
                                    </p:anim>
                                    <p:anim calcmode="lin" valueType="num">
                                      <p:cBhvr>
                                        <p:cTn id="26"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6" grpId="0" animBg="1"/>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116925" y="810103"/>
            <a:ext cx="6553905" cy="307777"/>
          </a:xfrm>
          <a:prstGeom prst="rect">
            <a:avLst/>
          </a:prstGeom>
        </p:spPr>
        <p:txBody>
          <a:bodyPr wrap="square">
            <a:spAutoFit/>
          </a:bodyPr>
          <a:lstStyle/>
          <a:p>
            <a:r>
              <a:rPr lang="pt-BR" sz="1400" dirty="0">
                <a:solidFill>
                  <a:schemeClr val="tx1">
                    <a:lumMod val="75000"/>
                    <a:lumOff val="25000"/>
                  </a:schemeClr>
                </a:solidFill>
              </a:rPr>
              <a:t>O GATT é um tratado multilateral de tarifa aduaneira e comércio internacional, que visa: </a:t>
            </a:r>
          </a:p>
        </p:txBody>
      </p:sp>
      <p:grpSp>
        <p:nvGrpSpPr>
          <p:cNvPr id="3" name="Grupo 5"/>
          <p:cNvGrpSpPr/>
          <p:nvPr/>
        </p:nvGrpSpPr>
        <p:grpSpPr>
          <a:xfrm>
            <a:off x="1891323" y="1170602"/>
            <a:ext cx="7060166" cy="523220"/>
            <a:chOff x="544225" y="1747952"/>
            <a:chExt cx="5181079" cy="523220"/>
          </a:xfrm>
        </p:grpSpPr>
        <p:sp>
          <p:nvSpPr>
            <p:cNvPr id="7" name="Retângulo 6"/>
            <p:cNvSpPr/>
            <p:nvPr/>
          </p:nvSpPr>
          <p:spPr>
            <a:xfrm>
              <a:off x="544225" y="1747952"/>
              <a:ext cx="5058026" cy="523220"/>
            </a:xfrm>
            <a:prstGeom prst="rect">
              <a:avLst/>
            </a:prstGeom>
            <a:solidFill>
              <a:schemeClr val="bg1">
                <a:lumMod val="95000"/>
              </a:schemeClr>
            </a:solidFill>
            <a:ln>
              <a:solidFill>
                <a:schemeClr val="bg1">
                  <a:lumMod val="85000"/>
                </a:schemeClr>
              </a:solidFill>
            </a:ln>
          </p:spPr>
          <p:txBody>
            <a:bodyPr wrap="square">
              <a:spAutoFit/>
            </a:bodyPr>
            <a:lstStyle/>
            <a:p>
              <a:pPr lvl="2" indent="0" algn="just"/>
              <a:r>
                <a:rPr lang="pt-BR" sz="1400" dirty="0" smtClean="0">
                  <a:solidFill>
                    <a:schemeClr val="tx1">
                      <a:lumMod val="75000"/>
                      <a:lumOff val="25000"/>
                    </a:schemeClr>
                  </a:solidFill>
                </a:rPr>
                <a:t>a) A </a:t>
              </a:r>
              <a:r>
                <a:rPr lang="pt-BR" sz="1400" dirty="0">
                  <a:solidFill>
                    <a:schemeClr val="tx1">
                      <a:lumMod val="75000"/>
                      <a:lumOff val="25000"/>
                    </a:schemeClr>
                  </a:solidFill>
                </a:rPr>
                <a:t>não discriminação entre os países-membros sejam países desenvolvidos, em desenvolvimento ou subdesenvolvimento; </a:t>
              </a:r>
            </a:p>
          </p:txBody>
        </p:sp>
        <p:sp>
          <p:nvSpPr>
            <p:cNvPr id="9" name="Retângulo 8"/>
            <p:cNvSpPr/>
            <p:nvPr/>
          </p:nvSpPr>
          <p:spPr>
            <a:xfrm>
              <a:off x="5602253" y="1747952"/>
              <a:ext cx="123051" cy="523220"/>
            </a:xfrm>
            <a:prstGeom prst="rect">
              <a:avLst/>
            </a:prstGeom>
            <a:solidFill>
              <a:srgbClr val="219D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just"/>
              <a:endParaRPr lang="pt-BR">
                <a:solidFill>
                  <a:schemeClr val="tx1">
                    <a:lumMod val="75000"/>
                    <a:lumOff val="25000"/>
                  </a:schemeClr>
                </a:solidFill>
              </a:endParaRPr>
            </a:p>
          </p:txBody>
        </p:sp>
      </p:grpSp>
      <p:grpSp>
        <p:nvGrpSpPr>
          <p:cNvPr id="4" name="Grupo 10"/>
          <p:cNvGrpSpPr/>
          <p:nvPr/>
        </p:nvGrpSpPr>
        <p:grpSpPr>
          <a:xfrm>
            <a:off x="1891324" y="1760834"/>
            <a:ext cx="7060166" cy="523318"/>
            <a:chOff x="544226" y="2119109"/>
            <a:chExt cx="5181079" cy="523318"/>
          </a:xfrm>
        </p:grpSpPr>
        <p:sp>
          <p:nvSpPr>
            <p:cNvPr id="13" name="Retângulo 12"/>
            <p:cNvSpPr/>
            <p:nvPr/>
          </p:nvSpPr>
          <p:spPr>
            <a:xfrm>
              <a:off x="544226" y="2119207"/>
              <a:ext cx="5058026" cy="523220"/>
            </a:xfrm>
            <a:prstGeom prst="rect">
              <a:avLst/>
            </a:prstGeom>
            <a:solidFill>
              <a:schemeClr val="bg1">
                <a:lumMod val="95000"/>
              </a:schemeClr>
            </a:solidFill>
            <a:ln>
              <a:solidFill>
                <a:schemeClr val="bg1">
                  <a:lumMod val="85000"/>
                </a:schemeClr>
              </a:solidFill>
            </a:ln>
          </p:spPr>
          <p:txBody>
            <a:bodyPr wrap="square">
              <a:spAutoFit/>
            </a:bodyPr>
            <a:lstStyle/>
            <a:p>
              <a:pPr lvl="2" indent="0" algn="just"/>
              <a:r>
                <a:rPr lang="pt-BR" sz="1400" dirty="0" smtClean="0">
                  <a:solidFill>
                    <a:schemeClr val="tx1">
                      <a:lumMod val="75000"/>
                      <a:lumOff val="25000"/>
                    </a:schemeClr>
                  </a:solidFill>
                </a:rPr>
                <a:t>b) Gradativa </a:t>
              </a:r>
              <a:r>
                <a:rPr lang="pt-BR" sz="1400" dirty="0">
                  <a:solidFill>
                    <a:schemeClr val="tx1">
                      <a:lumMod val="75000"/>
                      <a:lumOff val="25000"/>
                    </a:schemeClr>
                  </a:solidFill>
                </a:rPr>
                <a:t>redução das barreiras tarifárias (aduaneiras) e não tarifárias (cambiais ou de outra natureza); </a:t>
              </a:r>
            </a:p>
          </p:txBody>
        </p:sp>
        <p:sp>
          <p:nvSpPr>
            <p:cNvPr id="14" name="Retângulo 13"/>
            <p:cNvSpPr/>
            <p:nvPr/>
          </p:nvSpPr>
          <p:spPr>
            <a:xfrm>
              <a:off x="5602254" y="2119109"/>
              <a:ext cx="123051" cy="523318"/>
            </a:xfrm>
            <a:prstGeom prst="rect">
              <a:avLst/>
            </a:prstGeom>
            <a:solidFill>
              <a:srgbClr val="219D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just"/>
              <a:endParaRPr lang="pt-BR">
                <a:solidFill>
                  <a:schemeClr val="tx1">
                    <a:lumMod val="75000"/>
                    <a:lumOff val="25000"/>
                  </a:schemeClr>
                </a:solidFill>
              </a:endParaRPr>
            </a:p>
          </p:txBody>
        </p:sp>
      </p:grpSp>
      <p:grpSp>
        <p:nvGrpSpPr>
          <p:cNvPr id="5" name="Grupo 17"/>
          <p:cNvGrpSpPr/>
          <p:nvPr/>
        </p:nvGrpSpPr>
        <p:grpSpPr>
          <a:xfrm>
            <a:off x="1891324" y="2351164"/>
            <a:ext cx="7060166" cy="523318"/>
            <a:chOff x="544226" y="2119109"/>
            <a:chExt cx="5181079" cy="523318"/>
          </a:xfrm>
        </p:grpSpPr>
        <p:sp>
          <p:nvSpPr>
            <p:cNvPr id="19" name="Retângulo 18"/>
            <p:cNvSpPr/>
            <p:nvPr/>
          </p:nvSpPr>
          <p:spPr>
            <a:xfrm>
              <a:off x="544226" y="2119207"/>
              <a:ext cx="5058026" cy="523220"/>
            </a:xfrm>
            <a:prstGeom prst="rect">
              <a:avLst/>
            </a:prstGeom>
            <a:solidFill>
              <a:schemeClr val="bg1">
                <a:lumMod val="95000"/>
              </a:schemeClr>
            </a:solidFill>
            <a:ln>
              <a:solidFill>
                <a:schemeClr val="bg1">
                  <a:lumMod val="85000"/>
                </a:schemeClr>
              </a:solidFill>
            </a:ln>
          </p:spPr>
          <p:txBody>
            <a:bodyPr wrap="square">
              <a:spAutoFit/>
            </a:bodyPr>
            <a:lstStyle/>
            <a:p>
              <a:pPr lvl="2" algn="just"/>
              <a:r>
                <a:rPr lang="pt-BR" sz="1400" dirty="0" smtClean="0">
                  <a:solidFill>
                    <a:schemeClr val="tx1">
                      <a:lumMod val="75000"/>
                      <a:lumOff val="25000"/>
                    </a:schemeClr>
                  </a:solidFill>
                </a:rPr>
                <a:t>c) Elaboração </a:t>
              </a:r>
              <a:r>
                <a:rPr lang="pt-BR" sz="1400" dirty="0">
                  <a:solidFill>
                    <a:schemeClr val="tx1">
                      <a:lumMod val="75000"/>
                      <a:lumOff val="25000"/>
                    </a:schemeClr>
                  </a:solidFill>
                </a:rPr>
                <a:t>de normas de intercâmbio que garantam livre fluxo das mercadorias no comércio internacional; </a:t>
              </a:r>
            </a:p>
          </p:txBody>
        </p:sp>
        <p:sp>
          <p:nvSpPr>
            <p:cNvPr id="20" name="Retângulo 19"/>
            <p:cNvSpPr/>
            <p:nvPr/>
          </p:nvSpPr>
          <p:spPr>
            <a:xfrm>
              <a:off x="5602254" y="2119109"/>
              <a:ext cx="123051" cy="523318"/>
            </a:xfrm>
            <a:prstGeom prst="rect">
              <a:avLst/>
            </a:prstGeom>
            <a:solidFill>
              <a:srgbClr val="219D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just"/>
              <a:endParaRPr lang="pt-BR">
                <a:solidFill>
                  <a:schemeClr val="tx1">
                    <a:lumMod val="75000"/>
                    <a:lumOff val="25000"/>
                  </a:schemeClr>
                </a:solidFill>
              </a:endParaRPr>
            </a:p>
          </p:txBody>
        </p:sp>
      </p:grpSp>
      <p:grpSp>
        <p:nvGrpSpPr>
          <p:cNvPr id="6" name="Grupo 20"/>
          <p:cNvGrpSpPr/>
          <p:nvPr/>
        </p:nvGrpSpPr>
        <p:grpSpPr>
          <a:xfrm>
            <a:off x="1891324" y="2941494"/>
            <a:ext cx="7060166" cy="523318"/>
            <a:chOff x="544226" y="2119109"/>
            <a:chExt cx="5181079" cy="523318"/>
          </a:xfrm>
        </p:grpSpPr>
        <p:sp>
          <p:nvSpPr>
            <p:cNvPr id="22" name="Retângulo 21"/>
            <p:cNvSpPr/>
            <p:nvPr/>
          </p:nvSpPr>
          <p:spPr>
            <a:xfrm>
              <a:off x="544226" y="2119207"/>
              <a:ext cx="5058026" cy="523220"/>
            </a:xfrm>
            <a:prstGeom prst="rect">
              <a:avLst/>
            </a:prstGeom>
            <a:solidFill>
              <a:schemeClr val="bg1">
                <a:lumMod val="95000"/>
              </a:schemeClr>
            </a:solidFill>
            <a:ln>
              <a:solidFill>
                <a:schemeClr val="bg1">
                  <a:lumMod val="85000"/>
                </a:schemeClr>
              </a:solidFill>
            </a:ln>
          </p:spPr>
          <p:txBody>
            <a:bodyPr wrap="square">
              <a:spAutoFit/>
            </a:bodyPr>
            <a:lstStyle/>
            <a:p>
              <a:pPr lvl="2" indent="0" algn="just"/>
              <a:r>
                <a:rPr lang="pt-BR" sz="1400" dirty="0" smtClean="0">
                  <a:solidFill>
                    <a:schemeClr val="tx1">
                      <a:lumMod val="75000"/>
                      <a:lumOff val="25000"/>
                    </a:schemeClr>
                  </a:solidFill>
                </a:rPr>
                <a:t>d) Contribuição </a:t>
              </a:r>
              <a:r>
                <a:rPr lang="pt-BR" sz="1400" dirty="0">
                  <a:solidFill>
                    <a:schemeClr val="tx1">
                      <a:lumMod val="75000"/>
                      <a:lumOff val="25000"/>
                    </a:schemeClr>
                  </a:solidFill>
                </a:rPr>
                <a:t>das partes integrantes para a permanente elevação do padrão de vida </a:t>
              </a:r>
              <a:r>
                <a:rPr lang="pt-BR" sz="1400" dirty="0" smtClean="0">
                  <a:solidFill>
                    <a:schemeClr val="tx1">
                      <a:lumMod val="75000"/>
                      <a:lumOff val="25000"/>
                    </a:schemeClr>
                  </a:solidFill>
                </a:rPr>
                <a:t>       dos </a:t>
              </a:r>
              <a:r>
                <a:rPr lang="pt-BR" sz="1400" dirty="0">
                  <a:solidFill>
                    <a:schemeClr val="tx1">
                      <a:lumMod val="75000"/>
                      <a:lumOff val="25000"/>
                    </a:schemeClr>
                  </a:solidFill>
                </a:rPr>
                <a:t>povos. </a:t>
              </a:r>
            </a:p>
          </p:txBody>
        </p:sp>
        <p:sp>
          <p:nvSpPr>
            <p:cNvPr id="23" name="Retângulo 22"/>
            <p:cNvSpPr/>
            <p:nvPr/>
          </p:nvSpPr>
          <p:spPr>
            <a:xfrm>
              <a:off x="5602254" y="2119109"/>
              <a:ext cx="123051" cy="523318"/>
            </a:xfrm>
            <a:prstGeom prst="rect">
              <a:avLst/>
            </a:prstGeom>
            <a:solidFill>
              <a:srgbClr val="219D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just"/>
              <a:endParaRPr lang="pt-BR">
                <a:solidFill>
                  <a:schemeClr val="tx1">
                    <a:lumMod val="75000"/>
                    <a:lumOff val="25000"/>
                  </a:schemeClr>
                </a:solidFill>
              </a:endParaRPr>
            </a:p>
          </p:txBody>
        </p:sp>
      </p:grpSp>
      <p:sp>
        <p:nvSpPr>
          <p:cNvPr id="16" name="CaixaDeTexto 15"/>
          <p:cNvSpPr txBox="1"/>
          <p:nvPr/>
        </p:nvSpPr>
        <p:spPr>
          <a:xfrm>
            <a:off x="423582" y="415054"/>
            <a:ext cx="3756285" cy="338554"/>
          </a:xfrm>
          <a:prstGeom prst="rect">
            <a:avLst/>
          </a:prstGeom>
          <a:noFill/>
        </p:spPr>
        <p:txBody>
          <a:bodyPr wrap="none" rtlCol="0">
            <a:spAutoFit/>
          </a:bodyPr>
          <a:lstStyle/>
          <a:p>
            <a:pPr>
              <a:defRPr/>
            </a:pPr>
            <a:r>
              <a:rPr lang="pt-BR" sz="1600" b="1" dirty="0">
                <a:solidFill>
                  <a:schemeClr val="bg1"/>
                </a:solidFill>
              </a:rPr>
              <a:t>Organização Mundial do Comércio (OMC) </a:t>
            </a:r>
            <a:endParaRPr lang="pt-BR" sz="1600" dirty="0">
              <a:solidFill>
                <a:schemeClr val="bg1"/>
              </a:solidFill>
            </a:endParaRPr>
          </a:p>
        </p:txBody>
      </p:sp>
      <p:sp>
        <p:nvSpPr>
          <p:cNvPr id="17" name="CaixaDeTexto 16"/>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
        <p:nvSpPr>
          <p:cNvPr id="18" name="Retângulo 17"/>
          <p:cNvSpPr/>
          <p:nvPr/>
        </p:nvSpPr>
        <p:spPr>
          <a:xfrm>
            <a:off x="179754" y="4221286"/>
            <a:ext cx="8831384" cy="738664"/>
          </a:xfrm>
          <a:prstGeom prst="rect">
            <a:avLst/>
          </a:prstGeom>
          <a:solidFill>
            <a:schemeClr val="bg1">
              <a:lumMod val="95000"/>
            </a:schemeClr>
          </a:solidFill>
          <a:ln>
            <a:solidFill>
              <a:schemeClr val="bg1">
                <a:lumMod val="85000"/>
              </a:schemeClr>
            </a:solidFill>
          </a:ln>
        </p:spPr>
        <p:txBody>
          <a:bodyPr wrap="square">
            <a:spAutoFit/>
          </a:bodyPr>
          <a:lstStyle/>
          <a:p>
            <a:pPr marL="285750" indent="-285750" algn="just">
              <a:buFont typeface="Arial" panose="020B0604020202020204" pitchFamily="34" charset="0"/>
              <a:buChar char="•"/>
            </a:pPr>
            <a:r>
              <a:rPr lang="pt-BR" sz="1400" dirty="0">
                <a:solidFill>
                  <a:schemeClr val="tx1">
                    <a:lumMod val="75000"/>
                    <a:lumOff val="25000"/>
                  </a:schemeClr>
                </a:solidFill>
              </a:rPr>
              <a:t>Os países mais desenvolvidos, especialmente os Estados Unidos e os membros da União Europeia, vêm estabelecendo cotas na importação de similares aos produzidos internamente, prejudicando países como o Brasil mais competitivo em inúmeros produtos agrícolas. </a:t>
            </a:r>
          </a:p>
        </p:txBody>
      </p:sp>
      <p:sp>
        <p:nvSpPr>
          <p:cNvPr id="21" name="Retângulo 20"/>
          <p:cNvSpPr/>
          <p:nvPr/>
        </p:nvSpPr>
        <p:spPr>
          <a:xfrm>
            <a:off x="179752" y="3636511"/>
            <a:ext cx="8831385" cy="523220"/>
          </a:xfrm>
          <a:prstGeom prst="rect">
            <a:avLst/>
          </a:prstGeom>
          <a:solidFill>
            <a:schemeClr val="bg1">
              <a:lumMod val="95000"/>
            </a:schemeClr>
          </a:solidFill>
          <a:ln>
            <a:solidFill>
              <a:schemeClr val="bg1">
                <a:lumMod val="85000"/>
              </a:schemeClr>
            </a:solidFill>
          </a:ln>
        </p:spPr>
        <p:txBody>
          <a:bodyPr wrap="square">
            <a:spAutoFit/>
          </a:bodyPr>
          <a:lstStyle/>
          <a:p>
            <a:pPr marL="285750" indent="-285750" algn="just">
              <a:buFont typeface="Arial" panose="020B0604020202020204" pitchFamily="34" charset="0"/>
              <a:buChar char="•"/>
            </a:pPr>
            <a:r>
              <a:rPr lang="pt-BR" sz="1400" dirty="0">
                <a:solidFill>
                  <a:schemeClr val="tx1">
                    <a:lumMod val="75000"/>
                    <a:lumOff val="25000"/>
                  </a:schemeClr>
                </a:solidFill>
              </a:rPr>
              <a:t>A OMC estabeleceu regra mais rigorosa de fiscalização do que as empregadas pelo GATT, especialmente na que proíbe o estabelecimento de cotas sobre o montante de importações. </a:t>
            </a:r>
          </a:p>
        </p:txBody>
      </p:sp>
      <p:sp>
        <p:nvSpPr>
          <p:cNvPr id="8" name="AutoShape 2" descr="Imagem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1" name="AutoShape 4" descr="Imagem relacionad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2" name="AutoShape 6" descr="Imagem relacionad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5" name="AutoShape 8" descr="Resultado de imagem para OrganizaÃ§Ã£o Mundial do ComÃ©rcio"/>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24" name="AutoShape 10" descr="Resultado de imagem para OrganizaÃ§Ã£o Mundial do ComÃ©rcio"/>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25" name="AutoShape 12" descr="Imagem relacionada"/>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26" name="AutoShape 14" descr="Imagem relacionada"/>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0256" name="Picture 16" descr="Resultado de imagem para OrganizaÃ§Ã£o Mundial do ComÃ©rc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315" y="1170602"/>
            <a:ext cx="2583623" cy="2279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8425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0-#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anim calcmode="lin" valueType="num">
                                      <p:cBhvr>
                                        <p:cTn id="27" dur="500" fill="hold"/>
                                        <p:tgtEl>
                                          <p:spTgt spid="21"/>
                                        </p:tgtEl>
                                        <p:attrNameLst>
                                          <p:attrName>ppt_x</p:attrName>
                                        </p:attrNameLst>
                                      </p:cBhvr>
                                      <p:tavLst>
                                        <p:tav tm="0">
                                          <p:val>
                                            <p:strVal val="#ppt_x"/>
                                          </p:val>
                                        </p:tav>
                                        <p:tav tm="100000">
                                          <p:val>
                                            <p:strVal val="#ppt_x"/>
                                          </p:val>
                                        </p:tav>
                                      </p:tavLst>
                                    </p:anim>
                                    <p:anim calcmode="lin" valueType="num">
                                      <p:cBhvr>
                                        <p:cTn id="28" dur="500" fill="hold"/>
                                        <p:tgtEl>
                                          <p:spTgt spid="21"/>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anim calcmode="lin" valueType="num">
                                      <p:cBhvr>
                                        <p:cTn id="33" dur="500" fill="hold"/>
                                        <p:tgtEl>
                                          <p:spTgt spid="18"/>
                                        </p:tgtEl>
                                        <p:attrNameLst>
                                          <p:attrName>ppt_x</p:attrName>
                                        </p:attrNameLst>
                                      </p:cBhvr>
                                      <p:tavLst>
                                        <p:tav tm="0">
                                          <p:val>
                                            <p:strVal val="#ppt_x"/>
                                          </p:val>
                                        </p:tav>
                                        <p:tav tm="100000">
                                          <p:val>
                                            <p:strVal val="#ppt_x"/>
                                          </p:val>
                                        </p:tav>
                                      </p:tavLst>
                                    </p:anim>
                                    <p:anim calcmode="lin" valueType="num">
                                      <p:cBhvr>
                                        <p:cTn id="3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173498" y="2165996"/>
            <a:ext cx="8771639" cy="523220"/>
          </a:xfrm>
          <a:prstGeom prst="rect">
            <a:avLst/>
          </a:prstGeom>
          <a:solidFill>
            <a:schemeClr val="bg1">
              <a:lumMod val="95000"/>
            </a:schemeClr>
          </a:solidFill>
          <a:ln>
            <a:solidFill>
              <a:schemeClr val="bg1">
                <a:lumMod val="85000"/>
              </a:schemeClr>
            </a:solidFill>
          </a:ln>
        </p:spPr>
        <p:txBody>
          <a:bodyPr wrap="square">
            <a:spAutoFit/>
          </a:bodyPr>
          <a:lstStyle/>
          <a:p>
            <a:pPr marL="285750" indent="-285750" algn="just">
              <a:buFont typeface="Arial" panose="020B0604020202020204" pitchFamily="34" charset="0"/>
              <a:buChar char="•"/>
            </a:pPr>
            <a:r>
              <a:rPr lang="pt-BR" sz="1400" dirty="0">
                <a:solidFill>
                  <a:schemeClr val="tx1">
                    <a:lumMod val="75000"/>
                    <a:lumOff val="25000"/>
                  </a:schemeClr>
                </a:solidFill>
              </a:rPr>
              <a:t>Com isso, procura-se combater a pirataria e desestimular práticas desleais que afetam o investimento de companhias, como as do setor farmacêutico e as do setor de vestuário/calçado. </a:t>
            </a:r>
          </a:p>
        </p:txBody>
      </p:sp>
      <p:sp>
        <p:nvSpPr>
          <p:cNvPr id="12" name="Retângulo 11"/>
          <p:cNvSpPr/>
          <p:nvPr/>
        </p:nvSpPr>
        <p:spPr>
          <a:xfrm>
            <a:off x="173498" y="1503049"/>
            <a:ext cx="8771640" cy="523220"/>
          </a:xfrm>
          <a:prstGeom prst="rect">
            <a:avLst/>
          </a:prstGeom>
          <a:solidFill>
            <a:schemeClr val="bg1">
              <a:lumMod val="95000"/>
            </a:schemeClr>
          </a:solidFill>
          <a:ln>
            <a:solidFill>
              <a:schemeClr val="bg1">
                <a:lumMod val="85000"/>
              </a:schemeClr>
            </a:solidFill>
          </a:ln>
        </p:spPr>
        <p:txBody>
          <a:bodyPr wrap="square">
            <a:spAutoFit/>
          </a:bodyPr>
          <a:lstStyle/>
          <a:p>
            <a:pPr marL="285750" indent="-285750" algn="just">
              <a:buFont typeface="Arial" panose="020B0604020202020204" pitchFamily="34" charset="0"/>
              <a:buChar char="•"/>
            </a:pPr>
            <a:r>
              <a:rPr lang="pt-BR" sz="1400" dirty="0">
                <a:solidFill>
                  <a:schemeClr val="tx1">
                    <a:lumMod val="75000"/>
                    <a:lumOff val="25000"/>
                  </a:schemeClr>
                </a:solidFill>
              </a:rPr>
              <a:t>No que refere à propriedade intelectual, os países-membros da OMC estão obrigados a proteger os direitos às patentes, assim como aos segredos profissionais e ao registro de marcas. </a:t>
            </a:r>
          </a:p>
        </p:txBody>
      </p:sp>
      <p:sp>
        <p:nvSpPr>
          <p:cNvPr id="5" name="CaixaDeTexto 4"/>
          <p:cNvSpPr txBox="1"/>
          <p:nvPr/>
        </p:nvSpPr>
        <p:spPr>
          <a:xfrm>
            <a:off x="423582" y="415054"/>
            <a:ext cx="3756285" cy="338554"/>
          </a:xfrm>
          <a:prstGeom prst="rect">
            <a:avLst/>
          </a:prstGeom>
          <a:noFill/>
        </p:spPr>
        <p:txBody>
          <a:bodyPr wrap="none" rtlCol="0">
            <a:spAutoFit/>
          </a:bodyPr>
          <a:lstStyle/>
          <a:p>
            <a:pPr>
              <a:defRPr/>
            </a:pPr>
            <a:r>
              <a:rPr lang="pt-BR" sz="1600" b="1" dirty="0">
                <a:solidFill>
                  <a:schemeClr val="bg1"/>
                </a:solidFill>
              </a:rPr>
              <a:t>Organização Mundial do Comércio (OMC) </a:t>
            </a:r>
            <a:endParaRPr lang="pt-BR" sz="1600" dirty="0">
              <a:solidFill>
                <a:schemeClr val="bg1"/>
              </a:solidFill>
            </a:endParaRPr>
          </a:p>
        </p:txBody>
      </p:sp>
      <p:sp>
        <p:nvSpPr>
          <p:cNvPr id="6" name="CaixaDeTexto 5"/>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
        <p:nvSpPr>
          <p:cNvPr id="7" name="Retângulo 6"/>
          <p:cNvSpPr/>
          <p:nvPr/>
        </p:nvSpPr>
        <p:spPr>
          <a:xfrm>
            <a:off x="173498" y="871663"/>
            <a:ext cx="8771640" cy="523220"/>
          </a:xfrm>
          <a:prstGeom prst="rect">
            <a:avLst/>
          </a:prstGeom>
          <a:solidFill>
            <a:schemeClr val="bg1">
              <a:lumMod val="95000"/>
            </a:schemeClr>
          </a:solidFill>
          <a:ln>
            <a:solidFill>
              <a:schemeClr val="bg1">
                <a:lumMod val="85000"/>
              </a:schemeClr>
            </a:solidFill>
          </a:ln>
        </p:spPr>
        <p:txBody>
          <a:bodyPr wrap="square">
            <a:spAutoFit/>
          </a:bodyPr>
          <a:lstStyle/>
          <a:p>
            <a:pPr marL="285750" indent="-285750" algn="just">
              <a:buFont typeface="Arial" panose="020B0604020202020204" pitchFamily="34" charset="0"/>
              <a:buChar char="•"/>
            </a:pPr>
            <a:r>
              <a:rPr lang="pt-BR" sz="1400" dirty="0">
                <a:solidFill>
                  <a:schemeClr val="tx1">
                    <a:lumMod val="75000"/>
                    <a:lumOff val="25000"/>
                  </a:schemeClr>
                </a:solidFill>
              </a:rPr>
              <a:t>Pode-se, assim concluir, que a OMC tem como finalidade precípua, combater o abuso do poder econômico, relativo às desigualdades comerciais entre as nações-membros.</a:t>
            </a:r>
          </a:p>
        </p:txBody>
      </p:sp>
      <p:sp>
        <p:nvSpPr>
          <p:cNvPr id="9" name="Retângulo 8"/>
          <p:cNvSpPr/>
          <p:nvPr/>
        </p:nvSpPr>
        <p:spPr>
          <a:xfrm>
            <a:off x="173498" y="2885387"/>
            <a:ext cx="6008471" cy="1938992"/>
          </a:xfrm>
          <a:prstGeom prst="rect">
            <a:avLst/>
          </a:prstGeom>
          <a:solidFill>
            <a:srgbClr val="213F5E"/>
          </a:solidFill>
          <a:ln>
            <a:solidFill>
              <a:schemeClr val="bg1">
                <a:lumMod val="85000"/>
              </a:schemeClr>
            </a:solidFill>
          </a:ln>
        </p:spPr>
        <p:txBody>
          <a:bodyPr wrap="square">
            <a:spAutoFit/>
          </a:bodyPr>
          <a:lstStyle/>
          <a:p>
            <a:pPr marL="285750" indent="-285750" algn="just">
              <a:buFont typeface="Arial" panose="020B0604020202020204" pitchFamily="34" charset="0"/>
              <a:buChar char="•"/>
            </a:pPr>
            <a:r>
              <a:rPr lang="pt-BR" sz="1500" b="1" dirty="0">
                <a:solidFill>
                  <a:schemeClr val="bg1"/>
                </a:solidFill>
              </a:rPr>
              <a:t>Os Acordos </a:t>
            </a:r>
            <a:r>
              <a:rPr lang="pt-BR" sz="1500" b="1" i="1" dirty="0">
                <a:solidFill>
                  <a:schemeClr val="bg1"/>
                </a:solidFill>
              </a:rPr>
              <a:t>Anti-Dumping</a:t>
            </a:r>
            <a:r>
              <a:rPr lang="pt-BR" sz="1500" b="1" dirty="0">
                <a:solidFill>
                  <a:schemeClr val="bg1"/>
                </a:solidFill>
              </a:rPr>
              <a:t> (</a:t>
            </a:r>
            <a:r>
              <a:rPr lang="pt-BR" sz="1500" b="1" i="1" dirty="0">
                <a:solidFill>
                  <a:schemeClr val="bg1"/>
                </a:solidFill>
              </a:rPr>
              <a:t>Dumping</a:t>
            </a:r>
            <a:r>
              <a:rPr lang="pt-BR" sz="1500" b="1" dirty="0">
                <a:solidFill>
                  <a:schemeClr val="bg1"/>
                </a:solidFill>
              </a:rPr>
              <a:t> é a introdução no mercado de outro país de um produto a preço inferior ao seu valor normal ou custo de fabricação) e sobre Subsídios – (Subsídio é o auxílio financeiro, fiscal e comercial concedido pelo governo ou entidade pública localizada no país de exportação) e Medidas Compensatórias (compensação sobre o dano causado ao país exportador por práticas contrárias ao comércio exterior como o subsídio), também foram incorporadas à Ata final. </a:t>
            </a:r>
          </a:p>
        </p:txBody>
      </p:sp>
      <p:pic>
        <p:nvPicPr>
          <p:cNvPr id="11" name="Picture 16" descr="Resultado de imagem para OrganizaÃ§Ã£o Mundial do ComÃ©rc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6431" y="2828240"/>
            <a:ext cx="2528707" cy="2075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4570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anim calcmode="lin" valueType="num">
                                      <p:cBhvr>
                                        <p:cTn id="25" dur="500" fill="hold"/>
                                        <p:tgtEl>
                                          <p:spTgt spid="9"/>
                                        </p:tgtEl>
                                        <p:attrNameLst>
                                          <p:attrName>ppt_x</p:attrName>
                                        </p:attrNameLst>
                                      </p:cBhvr>
                                      <p:tavLst>
                                        <p:tav tm="0">
                                          <p:val>
                                            <p:strVal val="#ppt_x"/>
                                          </p:val>
                                        </p:tav>
                                        <p:tav tm="100000">
                                          <p:val>
                                            <p:strVal val="#ppt_x"/>
                                          </p:val>
                                        </p:tav>
                                      </p:tavLst>
                                    </p:anim>
                                    <p:anim calcmode="lin" valueType="num">
                                      <p:cBhvr>
                                        <p:cTn id="26"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7" grpId="0" animBg="1"/>
      <p:bldP spid="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ângulo 11"/>
          <p:cNvSpPr/>
          <p:nvPr/>
        </p:nvSpPr>
        <p:spPr>
          <a:xfrm>
            <a:off x="251620" y="900279"/>
            <a:ext cx="8696995" cy="1015663"/>
          </a:xfrm>
          <a:prstGeom prst="rect">
            <a:avLst/>
          </a:prstGeom>
          <a:solidFill>
            <a:srgbClr val="213F5E"/>
          </a:solidFill>
          <a:ln>
            <a:solidFill>
              <a:schemeClr val="bg1">
                <a:lumMod val="85000"/>
              </a:schemeClr>
            </a:solidFill>
          </a:ln>
        </p:spPr>
        <p:txBody>
          <a:bodyPr wrap="square">
            <a:spAutoFit/>
          </a:bodyPr>
          <a:lstStyle/>
          <a:p>
            <a:pPr marL="285750" indent="-285750" algn="just">
              <a:buFont typeface="Arial" panose="020B0604020202020204" pitchFamily="34" charset="0"/>
              <a:buChar char="•"/>
            </a:pPr>
            <a:r>
              <a:rPr lang="pt-BR" sz="1500" b="1" dirty="0">
                <a:solidFill>
                  <a:schemeClr val="bg1"/>
                </a:solidFill>
              </a:rPr>
              <a:t>O Acordo sobre Salvaguardas, que faz parte da Ata Final, refere-se às normas que disciplinam os procedimentos administrativos relativos à aplicação de Medidas de Salvaguardas (medida protecionista temporária visando à defesa da indústria e da produção doméstica, em virtude de ameaça de importação de mercadorias com valores inferiores ao produtor nacional em razão de melhor técnica). </a:t>
            </a:r>
          </a:p>
        </p:txBody>
      </p:sp>
      <p:sp>
        <p:nvSpPr>
          <p:cNvPr id="4" name="Retângulo 3"/>
          <p:cNvSpPr/>
          <p:nvPr/>
        </p:nvSpPr>
        <p:spPr>
          <a:xfrm>
            <a:off x="251620" y="2119894"/>
            <a:ext cx="4414165" cy="1246495"/>
          </a:xfrm>
          <a:prstGeom prst="rect">
            <a:avLst/>
          </a:prstGeom>
          <a:solidFill>
            <a:srgbClr val="213F5E"/>
          </a:solidFill>
          <a:ln>
            <a:solidFill>
              <a:schemeClr val="bg1">
                <a:lumMod val="85000"/>
              </a:schemeClr>
            </a:solidFill>
          </a:ln>
        </p:spPr>
        <p:txBody>
          <a:bodyPr wrap="square">
            <a:spAutoFit/>
          </a:bodyPr>
          <a:lstStyle/>
          <a:p>
            <a:pPr marL="285750" indent="-285750" algn="just">
              <a:buFont typeface="Arial" panose="020B0604020202020204" pitchFamily="34" charset="0"/>
              <a:buChar char="•"/>
            </a:pPr>
            <a:r>
              <a:rPr lang="pt-BR" sz="1500" b="1" dirty="0">
                <a:solidFill>
                  <a:schemeClr val="bg1"/>
                </a:solidFill>
              </a:rPr>
              <a:t>Dessa maneira, poderão ser aplicadas tais medidas em situações em que a importação cause ou venha ameaçar causar prejuízo grave à indústria doméstica de bens similares ou diretamente concorrentes. </a:t>
            </a:r>
          </a:p>
        </p:txBody>
      </p:sp>
      <p:sp>
        <p:nvSpPr>
          <p:cNvPr id="5" name="CaixaDeTexto 4"/>
          <p:cNvSpPr txBox="1"/>
          <p:nvPr/>
        </p:nvSpPr>
        <p:spPr>
          <a:xfrm>
            <a:off x="423582" y="415054"/>
            <a:ext cx="3756285" cy="338554"/>
          </a:xfrm>
          <a:prstGeom prst="rect">
            <a:avLst/>
          </a:prstGeom>
          <a:noFill/>
        </p:spPr>
        <p:txBody>
          <a:bodyPr wrap="none" rtlCol="0">
            <a:spAutoFit/>
          </a:bodyPr>
          <a:lstStyle/>
          <a:p>
            <a:pPr>
              <a:defRPr/>
            </a:pPr>
            <a:r>
              <a:rPr lang="pt-BR" sz="1600" b="1" dirty="0">
                <a:solidFill>
                  <a:schemeClr val="bg1"/>
                </a:solidFill>
              </a:rPr>
              <a:t>Organização Mundial do Comércio (OMC) </a:t>
            </a:r>
            <a:endParaRPr lang="pt-BR" sz="1600" dirty="0">
              <a:solidFill>
                <a:schemeClr val="bg1"/>
              </a:solidFill>
            </a:endParaRPr>
          </a:p>
        </p:txBody>
      </p:sp>
      <p:sp>
        <p:nvSpPr>
          <p:cNvPr id="6" name="CaixaDeTexto 5"/>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
        <p:nvSpPr>
          <p:cNvPr id="2" name="AutoShape 2" descr="Imagem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3" name="AutoShape 4" descr="Imagem relacionad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6461" y="2136599"/>
            <a:ext cx="4142153" cy="2756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descr="Resultado de imagem para OrganizaÃ§Ã£o Mundial do ComÃ©rc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1924" y="3452571"/>
            <a:ext cx="2413862" cy="14402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Resultado de imagem para OrganizaÃ§Ã£o Mundial do ComÃ©rc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23" y="3587248"/>
            <a:ext cx="2144347" cy="1170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3386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628445" y="400110"/>
            <a:ext cx="2324739" cy="338554"/>
          </a:xfrm>
          <a:prstGeom prst="rect">
            <a:avLst/>
          </a:prstGeom>
          <a:noFill/>
        </p:spPr>
        <p:txBody>
          <a:bodyPr wrap="none" rtlCol="0">
            <a:spAutoFit/>
          </a:bodyPr>
          <a:lstStyle/>
          <a:p>
            <a:pPr>
              <a:defRPr/>
            </a:pPr>
            <a:r>
              <a:rPr lang="pt-BR" sz="1600" b="1" dirty="0">
                <a:solidFill>
                  <a:schemeClr val="bg1"/>
                </a:solidFill>
              </a:rPr>
              <a:t>Processo de Globalização</a:t>
            </a:r>
            <a:endParaRPr lang="pt-BR" sz="1600" dirty="0">
              <a:solidFill>
                <a:schemeClr val="bg1"/>
              </a:solidFill>
            </a:endParaRPr>
          </a:p>
        </p:txBody>
      </p:sp>
      <p:sp>
        <p:nvSpPr>
          <p:cNvPr id="8" name="Retângulo 7"/>
          <p:cNvSpPr/>
          <p:nvPr/>
        </p:nvSpPr>
        <p:spPr>
          <a:xfrm>
            <a:off x="2953183" y="1839166"/>
            <a:ext cx="5979799" cy="523220"/>
          </a:xfrm>
          <a:prstGeom prst="rect">
            <a:avLst/>
          </a:prstGeom>
          <a:solidFill>
            <a:schemeClr val="bg1">
              <a:lumMod val="95000"/>
            </a:schemeClr>
          </a:solidFill>
          <a:ln>
            <a:solidFill>
              <a:schemeClr val="bg1">
                <a:lumMod val="85000"/>
              </a:schemeClr>
            </a:solidFill>
          </a:ln>
        </p:spPr>
        <p:txBody>
          <a:bodyPr wrap="square">
            <a:spAutoFit/>
          </a:bodyPr>
          <a:lstStyle/>
          <a:p>
            <a:pPr marL="285750" indent="-285750" algn="just">
              <a:buFont typeface="Arial" panose="020B0604020202020204" pitchFamily="34" charset="0"/>
              <a:buChar char="•"/>
            </a:pPr>
            <a:r>
              <a:rPr lang="pt-BR" sz="1400" dirty="0">
                <a:solidFill>
                  <a:schemeClr val="tx1">
                    <a:lumMod val="75000"/>
                    <a:lumOff val="25000"/>
                  </a:schemeClr>
                </a:solidFill>
              </a:rPr>
              <a:t>A globalização econômica tem origem no próprio incremento do comércio internacional e pela mobilidade do capital internacional. </a:t>
            </a:r>
          </a:p>
        </p:txBody>
      </p:sp>
      <p:sp>
        <p:nvSpPr>
          <p:cNvPr id="12" name="Retângulo 11"/>
          <p:cNvSpPr/>
          <p:nvPr/>
        </p:nvSpPr>
        <p:spPr>
          <a:xfrm>
            <a:off x="2953184" y="1018486"/>
            <a:ext cx="5979800" cy="523220"/>
          </a:xfrm>
          <a:prstGeom prst="rect">
            <a:avLst/>
          </a:prstGeom>
          <a:solidFill>
            <a:schemeClr val="bg1">
              <a:lumMod val="95000"/>
            </a:schemeClr>
          </a:solidFill>
          <a:ln>
            <a:solidFill>
              <a:schemeClr val="bg1">
                <a:lumMod val="85000"/>
              </a:schemeClr>
            </a:solidFill>
          </a:ln>
        </p:spPr>
        <p:txBody>
          <a:bodyPr wrap="square">
            <a:spAutoFit/>
          </a:bodyPr>
          <a:lstStyle/>
          <a:p>
            <a:pPr marL="285750" indent="-285750" algn="just">
              <a:buFont typeface="Arial" panose="020B0604020202020204" pitchFamily="34" charset="0"/>
              <a:buChar char="•"/>
            </a:pPr>
            <a:r>
              <a:rPr lang="pt-BR" sz="1400" dirty="0">
                <a:solidFill>
                  <a:schemeClr val="tx1">
                    <a:lumMod val="75000"/>
                    <a:lumOff val="25000"/>
                  </a:schemeClr>
                </a:solidFill>
              </a:rPr>
              <a:t>No mundo globalizado, as economias estão cada vez mais interdependentes. </a:t>
            </a:r>
          </a:p>
        </p:txBody>
      </p:sp>
      <p:sp>
        <p:nvSpPr>
          <p:cNvPr id="5" name="Retângulo 4"/>
          <p:cNvSpPr/>
          <p:nvPr/>
        </p:nvSpPr>
        <p:spPr>
          <a:xfrm>
            <a:off x="2407139" y="2586134"/>
            <a:ext cx="6525845" cy="954107"/>
          </a:xfrm>
          <a:prstGeom prst="rect">
            <a:avLst/>
          </a:prstGeom>
          <a:solidFill>
            <a:schemeClr val="bg1">
              <a:lumMod val="95000"/>
            </a:schemeClr>
          </a:solidFill>
          <a:ln>
            <a:solidFill>
              <a:schemeClr val="bg1">
                <a:lumMod val="85000"/>
              </a:schemeClr>
            </a:solidFill>
          </a:ln>
        </p:spPr>
        <p:txBody>
          <a:bodyPr wrap="square">
            <a:spAutoFit/>
          </a:bodyPr>
          <a:lstStyle/>
          <a:p>
            <a:pPr marL="285750" indent="-285750" algn="just">
              <a:buFont typeface="Arial" panose="020B0604020202020204" pitchFamily="34" charset="0"/>
              <a:buChar char="•"/>
            </a:pPr>
            <a:r>
              <a:rPr lang="pt-BR" sz="1400" dirty="0">
                <a:solidFill>
                  <a:schemeClr val="tx1">
                    <a:lumMod val="75000"/>
                    <a:lumOff val="25000"/>
                  </a:schemeClr>
                </a:solidFill>
              </a:rPr>
              <a:t>O liberalismo, no entanto, passou a ter papel de destaque, em particular com a adesão da Rússia e de países asiáticos ao modelo, com o capitalismo experimentando uma internacionalização em proporção jamais verificada anteriormente. </a:t>
            </a:r>
          </a:p>
        </p:txBody>
      </p:sp>
      <p:sp>
        <p:nvSpPr>
          <p:cNvPr id="6" name="CaixaDeTexto 5"/>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
        <p:nvSpPr>
          <p:cNvPr id="9" name="Retângulo 8"/>
          <p:cNvSpPr/>
          <p:nvPr/>
        </p:nvSpPr>
        <p:spPr>
          <a:xfrm>
            <a:off x="2407138" y="3956926"/>
            <a:ext cx="6525846" cy="738664"/>
          </a:xfrm>
          <a:prstGeom prst="rect">
            <a:avLst/>
          </a:prstGeom>
          <a:solidFill>
            <a:schemeClr val="bg1">
              <a:lumMod val="95000"/>
            </a:schemeClr>
          </a:solidFill>
          <a:ln>
            <a:solidFill>
              <a:schemeClr val="bg1">
                <a:lumMod val="85000"/>
              </a:schemeClr>
            </a:solidFill>
          </a:ln>
        </p:spPr>
        <p:txBody>
          <a:bodyPr wrap="square">
            <a:spAutoFit/>
          </a:bodyPr>
          <a:lstStyle/>
          <a:p>
            <a:pPr marL="285750" indent="-285750" algn="just">
              <a:buFont typeface="Arial" panose="020B0604020202020204" pitchFamily="34" charset="0"/>
              <a:buChar char="•"/>
            </a:pPr>
            <a:r>
              <a:rPr lang="pt-BR" sz="1400" dirty="0">
                <a:solidFill>
                  <a:schemeClr val="tx1">
                    <a:lumMod val="75000"/>
                    <a:lumOff val="25000"/>
                  </a:schemeClr>
                </a:solidFill>
              </a:rPr>
              <a:t>O Brasil se inseriu no capitalismo globalizado durante a década de 1990, quando aconteceu o fim o processo de substituição de importações e iniciou-se a abertura da economia ao comércio exterior. </a:t>
            </a:r>
          </a:p>
        </p:txBody>
      </p:sp>
      <p:sp>
        <p:nvSpPr>
          <p:cNvPr id="2" name="AutoShape 2" descr="Resultado de imagem para globalizaÃ§Ã£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018486"/>
            <a:ext cx="2767867" cy="1368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descr="Imagem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995" y="2625971"/>
            <a:ext cx="2193896" cy="2107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7016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anim calcmode="lin" valueType="num">
                                      <p:cBhvr>
                                        <p:cTn id="25" dur="500" fill="hold"/>
                                        <p:tgtEl>
                                          <p:spTgt spid="9"/>
                                        </p:tgtEl>
                                        <p:attrNameLst>
                                          <p:attrName>ppt_x</p:attrName>
                                        </p:attrNameLst>
                                      </p:cBhvr>
                                      <p:tavLst>
                                        <p:tav tm="0">
                                          <p:val>
                                            <p:strVal val="#ppt_x"/>
                                          </p:val>
                                        </p:tav>
                                        <p:tav tm="100000">
                                          <p:val>
                                            <p:strVal val="#ppt_x"/>
                                          </p:val>
                                        </p:tav>
                                      </p:tavLst>
                                    </p:anim>
                                    <p:anim calcmode="lin" valueType="num">
                                      <p:cBhvr>
                                        <p:cTn id="26"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5" grpId="0" animBg="1"/>
      <p:bldP spid="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3149599" y="4171799"/>
            <a:ext cx="5813618" cy="738664"/>
          </a:xfrm>
          <a:prstGeom prst="rect">
            <a:avLst/>
          </a:prstGeom>
          <a:solidFill>
            <a:schemeClr val="bg1">
              <a:lumMod val="95000"/>
            </a:schemeClr>
          </a:solidFill>
          <a:ln>
            <a:solidFill>
              <a:schemeClr val="bg1">
                <a:lumMod val="85000"/>
              </a:schemeClr>
            </a:solidFill>
          </a:ln>
        </p:spPr>
        <p:txBody>
          <a:bodyPr wrap="square">
            <a:spAutoFit/>
          </a:bodyPr>
          <a:lstStyle/>
          <a:p>
            <a:pPr marL="285750" indent="-285750">
              <a:buFont typeface="Arial" panose="020B0604020202020204" pitchFamily="34" charset="0"/>
              <a:buChar char="•"/>
            </a:pPr>
            <a:r>
              <a:rPr lang="pt-BR" sz="1400" dirty="0">
                <a:solidFill>
                  <a:schemeClr val="tx1">
                    <a:lumMod val="75000"/>
                    <a:lumOff val="25000"/>
                  </a:schemeClr>
                </a:solidFill>
              </a:rPr>
              <a:t>O ajuste fiscal ocorreu junto com a reforma do Estado, transferindo uma significativa parte da responsabilidade social para as entidades de natureza não estatal.</a:t>
            </a:r>
          </a:p>
        </p:txBody>
      </p:sp>
      <p:sp>
        <p:nvSpPr>
          <p:cNvPr id="12" name="Retângulo 11"/>
          <p:cNvSpPr/>
          <p:nvPr/>
        </p:nvSpPr>
        <p:spPr>
          <a:xfrm>
            <a:off x="3149600" y="2898000"/>
            <a:ext cx="5813618" cy="954107"/>
          </a:xfrm>
          <a:prstGeom prst="rect">
            <a:avLst/>
          </a:prstGeom>
          <a:solidFill>
            <a:schemeClr val="bg1">
              <a:lumMod val="95000"/>
            </a:schemeClr>
          </a:solidFill>
          <a:ln>
            <a:solidFill>
              <a:schemeClr val="bg1">
                <a:lumMod val="85000"/>
              </a:schemeClr>
            </a:solidFill>
          </a:ln>
        </p:spPr>
        <p:txBody>
          <a:bodyPr wrap="square">
            <a:spAutoFit/>
          </a:bodyPr>
          <a:lstStyle/>
          <a:p>
            <a:pPr marL="285750" indent="-285750">
              <a:buFont typeface="Arial" panose="020B0604020202020204" pitchFamily="34" charset="0"/>
              <a:buChar char="•"/>
            </a:pPr>
            <a:r>
              <a:rPr lang="pt-BR" sz="1400" dirty="0">
                <a:solidFill>
                  <a:schemeClr val="tx1">
                    <a:lumMod val="75000"/>
                    <a:lumOff val="25000"/>
                  </a:schemeClr>
                </a:solidFill>
              </a:rPr>
              <a:t>Nesse período, para poder financiar o déficit em conta corrente, fruto da valorização do Real perante o dólar, o governo promoveu um grande ajuste fiscal e incentivou a desmobilização do ativo do setor público, especialmente através da venda de empresas estatais. </a:t>
            </a:r>
          </a:p>
        </p:txBody>
      </p:sp>
      <p:sp>
        <p:nvSpPr>
          <p:cNvPr id="5" name="CaixaDeTexto 4"/>
          <p:cNvSpPr txBox="1"/>
          <p:nvPr/>
        </p:nvSpPr>
        <p:spPr>
          <a:xfrm>
            <a:off x="628445" y="400110"/>
            <a:ext cx="2324739" cy="338554"/>
          </a:xfrm>
          <a:prstGeom prst="rect">
            <a:avLst/>
          </a:prstGeom>
          <a:noFill/>
        </p:spPr>
        <p:txBody>
          <a:bodyPr wrap="none" rtlCol="0">
            <a:spAutoFit/>
          </a:bodyPr>
          <a:lstStyle/>
          <a:p>
            <a:pPr>
              <a:defRPr/>
            </a:pPr>
            <a:r>
              <a:rPr lang="pt-BR" sz="1600" b="1" dirty="0">
                <a:solidFill>
                  <a:schemeClr val="bg1"/>
                </a:solidFill>
              </a:rPr>
              <a:t>Processo de Globalização</a:t>
            </a:r>
            <a:endParaRPr lang="pt-BR" sz="1600" dirty="0">
              <a:solidFill>
                <a:schemeClr val="bg1"/>
              </a:solidFill>
            </a:endParaRPr>
          </a:p>
        </p:txBody>
      </p:sp>
      <p:sp>
        <p:nvSpPr>
          <p:cNvPr id="6" name="CaixaDeTexto 5"/>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
        <p:nvSpPr>
          <p:cNvPr id="7" name="Retângulo 6"/>
          <p:cNvSpPr/>
          <p:nvPr/>
        </p:nvSpPr>
        <p:spPr>
          <a:xfrm>
            <a:off x="3149600" y="2057330"/>
            <a:ext cx="5813618" cy="523220"/>
          </a:xfrm>
          <a:prstGeom prst="rect">
            <a:avLst/>
          </a:prstGeom>
          <a:solidFill>
            <a:schemeClr val="bg1">
              <a:lumMod val="95000"/>
            </a:schemeClr>
          </a:solidFill>
          <a:ln>
            <a:solidFill>
              <a:schemeClr val="bg1">
                <a:lumMod val="85000"/>
              </a:schemeClr>
            </a:solidFill>
          </a:ln>
        </p:spPr>
        <p:txBody>
          <a:bodyPr wrap="square">
            <a:spAutoFit/>
          </a:bodyPr>
          <a:lstStyle/>
          <a:p>
            <a:pPr marL="285750" indent="-285750" algn="just">
              <a:buFont typeface="Arial" panose="020B0604020202020204" pitchFamily="34" charset="0"/>
              <a:buChar char="•"/>
            </a:pPr>
            <a:r>
              <a:rPr lang="pt-BR" sz="1400" dirty="0">
                <a:solidFill>
                  <a:schemeClr val="tx1">
                    <a:lumMod val="75000"/>
                    <a:lumOff val="25000"/>
                  </a:schemeClr>
                </a:solidFill>
              </a:rPr>
              <a:t>A indústria nacional teve que se adaptar à nova conjuntura, inserindo-se no cenário globalizado.</a:t>
            </a:r>
          </a:p>
        </p:txBody>
      </p:sp>
      <p:sp>
        <p:nvSpPr>
          <p:cNvPr id="9" name="Retângulo 8"/>
          <p:cNvSpPr/>
          <p:nvPr/>
        </p:nvSpPr>
        <p:spPr>
          <a:xfrm>
            <a:off x="3149600" y="970307"/>
            <a:ext cx="5813618" cy="738664"/>
          </a:xfrm>
          <a:prstGeom prst="rect">
            <a:avLst/>
          </a:prstGeom>
          <a:solidFill>
            <a:schemeClr val="bg1">
              <a:lumMod val="95000"/>
            </a:schemeClr>
          </a:solidFill>
          <a:ln>
            <a:solidFill>
              <a:schemeClr val="bg1">
                <a:lumMod val="85000"/>
              </a:schemeClr>
            </a:solidFill>
          </a:ln>
        </p:spPr>
        <p:txBody>
          <a:bodyPr wrap="square">
            <a:spAutoFit/>
          </a:bodyPr>
          <a:lstStyle/>
          <a:p>
            <a:pPr marL="285750" indent="-285750" algn="just">
              <a:buFont typeface="Arial" panose="020B0604020202020204" pitchFamily="34" charset="0"/>
              <a:buChar char="•"/>
            </a:pPr>
            <a:r>
              <a:rPr lang="pt-BR" sz="1400" dirty="0">
                <a:solidFill>
                  <a:schemeClr val="tx1">
                    <a:lumMod val="75000"/>
                    <a:lumOff val="25000"/>
                  </a:schemeClr>
                </a:solidFill>
              </a:rPr>
              <a:t>A paridade cambial do Real perante o Dólar tornou atrativas as importações e se constituiu em elemento de política macroeconômica para manutenção da estabilidade de preços. </a:t>
            </a:r>
          </a:p>
        </p:txBody>
      </p:sp>
      <p:pic>
        <p:nvPicPr>
          <p:cNvPr id="12290" name="Picture 2" descr="Imagem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076" y="919238"/>
            <a:ext cx="2935370" cy="2201528"/>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Resultado de imagem para globalizaÃ§Ã£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22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076" y="3186487"/>
            <a:ext cx="1809955" cy="1776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7" descr="Resultado de imagem para globalizaÃ§Ã£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4" name="AutoShape 9" descr="Resultado de imagem para globalizaÃ§Ã£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229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8812" y="3359423"/>
            <a:ext cx="1058487" cy="143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53213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7" grpId="0" animBg="1"/>
      <p:bldP spid="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
        <p:nvSpPr>
          <p:cNvPr id="4" name="CaixaDeTexto 3"/>
          <p:cNvSpPr txBox="1"/>
          <p:nvPr/>
        </p:nvSpPr>
        <p:spPr>
          <a:xfrm>
            <a:off x="448887" y="433500"/>
            <a:ext cx="2439194" cy="400110"/>
          </a:xfrm>
          <a:prstGeom prst="rect">
            <a:avLst/>
          </a:prstGeom>
          <a:noFill/>
        </p:spPr>
        <p:txBody>
          <a:bodyPr wrap="none" rtlCol="0">
            <a:spAutoFit/>
          </a:bodyPr>
          <a:lstStyle/>
          <a:p>
            <a:pPr marL="0" indent="0">
              <a:buFontTx/>
              <a:buNone/>
              <a:defRPr/>
            </a:pPr>
            <a:r>
              <a:rPr lang="pt-BR" sz="2000" b="1" dirty="0" smtClean="0">
                <a:solidFill>
                  <a:schemeClr val="bg1"/>
                </a:solidFill>
                <a:latin typeface="+mj-lt"/>
              </a:rPr>
              <a:t>ATIVIDADES DE AULA</a:t>
            </a:r>
            <a:endParaRPr lang="pt-BR" sz="2000" b="1" dirty="0">
              <a:solidFill>
                <a:schemeClr val="bg1"/>
              </a:solidFill>
              <a:latin typeface="+mj-lt"/>
            </a:endParaRPr>
          </a:p>
        </p:txBody>
      </p:sp>
      <p:pic>
        <p:nvPicPr>
          <p:cNvPr id="92162" name="Picture 2"/>
          <p:cNvPicPr>
            <a:picLocks noChangeAspect="1" noChangeArrowheads="1"/>
          </p:cNvPicPr>
          <p:nvPr/>
        </p:nvPicPr>
        <p:blipFill>
          <a:blip r:embed="rId3"/>
          <a:srcRect/>
          <a:stretch>
            <a:fillRect/>
          </a:stretch>
        </p:blipFill>
        <p:spPr bwMode="auto">
          <a:xfrm>
            <a:off x="29747" y="806719"/>
            <a:ext cx="2960409" cy="4131661"/>
          </a:xfrm>
          <a:prstGeom prst="rect">
            <a:avLst/>
          </a:prstGeom>
          <a:noFill/>
          <a:ln w="9525">
            <a:noFill/>
            <a:miter lim="800000"/>
            <a:headEnd/>
            <a:tailEnd/>
          </a:ln>
        </p:spPr>
      </p:pic>
      <p:pic>
        <p:nvPicPr>
          <p:cNvPr id="92163" name="Picture 3"/>
          <p:cNvPicPr>
            <a:picLocks noChangeAspect="1" noChangeArrowheads="1"/>
          </p:cNvPicPr>
          <p:nvPr/>
        </p:nvPicPr>
        <p:blipFill>
          <a:blip r:embed="rId4"/>
          <a:srcRect/>
          <a:stretch>
            <a:fillRect/>
          </a:stretch>
        </p:blipFill>
        <p:spPr bwMode="auto">
          <a:xfrm>
            <a:off x="2990156" y="833611"/>
            <a:ext cx="5973647" cy="4069059"/>
          </a:xfrm>
          <a:prstGeom prst="rect">
            <a:avLst/>
          </a:prstGeom>
          <a:noFill/>
          <a:ln w="9525">
            <a:noFill/>
            <a:miter lim="800000"/>
            <a:headEnd/>
            <a:tailEnd/>
          </a:ln>
        </p:spPr>
      </p:pic>
    </p:spTree>
    <p:extLst>
      <p:ext uri="{BB962C8B-B14F-4D97-AF65-F5344CB8AC3E}">
        <p14:creationId xmlns:p14="http://schemas.microsoft.com/office/powerpoint/2010/main" val="799803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3574476" y="4571999"/>
            <a:ext cx="1883352" cy="276999"/>
          </a:xfrm>
          <a:prstGeom prst="rect">
            <a:avLst/>
          </a:prstGeom>
          <a:noFill/>
        </p:spPr>
        <p:txBody>
          <a:bodyPr wrap="square" rtlCol="0">
            <a:spAutoFit/>
          </a:bodyPr>
          <a:lstStyle/>
          <a:p>
            <a:r>
              <a:rPr lang="pt-BR" sz="1200" b="1" dirty="0" smtClean="0">
                <a:solidFill>
                  <a:schemeClr val="bg1"/>
                </a:solidFill>
              </a:rPr>
              <a:t> </a:t>
            </a:r>
            <a:endParaRPr lang="pt-BR" sz="1200" b="1" dirty="0">
              <a:solidFill>
                <a:schemeClr val="bg1"/>
              </a:solidFill>
            </a:endParaRPr>
          </a:p>
        </p:txBody>
      </p:sp>
      <p:sp>
        <p:nvSpPr>
          <p:cNvPr id="22" name="Retângulo 21"/>
          <p:cNvSpPr/>
          <p:nvPr/>
        </p:nvSpPr>
        <p:spPr>
          <a:xfrm>
            <a:off x="589043" y="4171888"/>
            <a:ext cx="2384320" cy="523220"/>
          </a:xfrm>
          <a:prstGeom prst="rect">
            <a:avLst/>
          </a:prstGeom>
        </p:spPr>
        <p:txBody>
          <a:bodyPr wrap="square">
            <a:spAutoFit/>
          </a:bodyPr>
          <a:lstStyle/>
          <a:p>
            <a:endParaRPr lang="pt-BR" sz="1400" dirty="0" smtClean="0">
              <a:solidFill>
                <a:schemeClr val="tx1">
                  <a:lumMod val="75000"/>
                  <a:lumOff val="25000"/>
                </a:schemeClr>
              </a:solidFill>
              <a:latin typeface="+mj-lt"/>
            </a:endParaRPr>
          </a:p>
          <a:p>
            <a:pPr marL="0" indent="0">
              <a:buFontTx/>
              <a:buNone/>
              <a:defRPr/>
            </a:pPr>
            <a:r>
              <a:rPr lang="pt-BR" sz="1400" dirty="0" smtClean="0">
                <a:solidFill>
                  <a:schemeClr val="tx1">
                    <a:lumMod val="75000"/>
                    <a:lumOff val="25000"/>
                  </a:schemeClr>
                </a:solidFill>
                <a:latin typeface="+mj-lt"/>
              </a:rPr>
              <a:t> </a:t>
            </a:r>
          </a:p>
        </p:txBody>
      </p:sp>
      <p:sp>
        <p:nvSpPr>
          <p:cNvPr id="7" name="Retângulo 6"/>
          <p:cNvSpPr/>
          <p:nvPr/>
        </p:nvSpPr>
        <p:spPr>
          <a:xfrm>
            <a:off x="2843212" y="1078261"/>
            <a:ext cx="6300788" cy="492443"/>
          </a:xfrm>
          <a:prstGeom prst="rect">
            <a:avLst/>
          </a:prstGeom>
        </p:spPr>
        <p:txBody>
          <a:bodyPr>
            <a:spAutoFit/>
          </a:bodyPr>
          <a:lstStyle/>
          <a:p>
            <a:pPr algn="ctr">
              <a:spcBef>
                <a:spcPct val="20000"/>
              </a:spcBef>
              <a:buClr>
                <a:srgbClr val="2B4475"/>
              </a:buClr>
              <a:defRPr/>
            </a:pPr>
            <a:r>
              <a:rPr lang="pt-BR" sz="2600" b="1" kern="0" dirty="0">
                <a:solidFill>
                  <a:srgbClr val="2B4475"/>
                </a:solidFill>
                <a:effectLst>
                  <a:outerShdw blurRad="38100" dist="38100" dir="2700000" algn="tl">
                    <a:srgbClr val="000000">
                      <a:alpha val="43137"/>
                    </a:srgbClr>
                  </a:outerShdw>
                </a:effectLst>
                <a:cs typeface="Arial" pitchFamily="34" charset="0"/>
              </a:rPr>
              <a:t>Prof. Adm. </a:t>
            </a:r>
            <a:r>
              <a:rPr lang="pt-BR" sz="2600" b="1" i="1" kern="0" dirty="0">
                <a:solidFill>
                  <a:srgbClr val="2B4475"/>
                </a:solidFill>
                <a:effectLst>
                  <a:outerShdw blurRad="38100" dist="38100" dir="2700000" algn="tl">
                    <a:srgbClr val="000000">
                      <a:alpha val="43137"/>
                    </a:srgbClr>
                  </a:outerShdw>
                </a:effectLst>
                <a:cs typeface="Arial" pitchFamily="34" charset="0"/>
              </a:rPr>
              <a:t>Msc</a:t>
            </a:r>
            <a:r>
              <a:rPr lang="pt-BR" sz="2600" b="1" kern="0" dirty="0">
                <a:solidFill>
                  <a:srgbClr val="2B4475"/>
                </a:solidFill>
                <a:effectLst>
                  <a:outerShdw blurRad="38100" dist="38100" dir="2700000" algn="tl">
                    <a:srgbClr val="000000">
                      <a:alpha val="43137"/>
                    </a:srgbClr>
                  </a:outerShdw>
                </a:effectLst>
                <a:cs typeface="Arial" pitchFamily="34" charset="0"/>
              </a:rPr>
              <a:t>. Luiz Cláudio Brites Lobato</a:t>
            </a:r>
          </a:p>
        </p:txBody>
      </p:sp>
      <p:sp>
        <p:nvSpPr>
          <p:cNvPr id="9" name="Retângulo 8"/>
          <p:cNvSpPr/>
          <p:nvPr/>
        </p:nvSpPr>
        <p:spPr>
          <a:xfrm>
            <a:off x="107950" y="44624"/>
            <a:ext cx="8380730" cy="1077218"/>
          </a:xfrm>
          <a:prstGeom prst="rect">
            <a:avLst/>
          </a:prstGeom>
        </p:spPr>
        <p:txBody>
          <a:bodyPr wrap="square">
            <a:spAutoFit/>
          </a:bodyPr>
          <a:lstStyle/>
          <a:p>
            <a:pPr algn="just">
              <a:spcBef>
                <a:spcPct val="20000"/>
              </a:spcBef>
              <a:buClr>
                <a:srgbClr val="2B4475"/>
              </a:buClr>
              <a:defRPr/>
            </a:pPr>
            <a:r>
              <a:rPr lang="pt-BR" sz="3200" b="1" kern="0" dirty="0">
                <a:solidFill>
                  <a:srgbClr val="2B4475"/>
                </a:solidFill>
                <a:effectLst>
                  <a:outerShdw blurRad="38100" dist="38100" dir="2700000" algn="tl">
                    <a:srgbClr val="000000">
                      <a:alpha val="43137"/>
                    </a:srgbClr>
                  </a:outerShdw>
                </a:effectLst>
                <a:cs typeface="Arial" pitchFamily="34" charset="0"/>
              </a:rPr>
              <a:t>“Tenham sempre Força, Sabedoria e Beleza na condução de suas ações cotidianas”.</a:t>
            </a:r>
          </a:p>
        </p:txBody>
      </p:sp>
      <p:pic>
        <p:nvPicPr>
          <p:cNvPr id="10" name="Picture 2" descr="http://servicosweb.cnpq.br/wspessoa/servletrecuperafoto?tipo=1&amp;id=K4755251Z8"/>
          <p:cNvPicPr>
            <a:picLocks noChangeAspect="1" noChangeArrowheads="1"/>
          </p:cNvPicPr>
          <p:nvPr/>
        </p:nvPicPr>
        <p:blipFill>
          <a:blip r:embed="rId3" cstate="print"/>
          <a:srcRect/>
          <a:stretch>
            <a:fillRect/>
          </a:stretch>
        </p:blipFill>
        <p:spPr bwMode="auto">
          <a:xfrm>
            <a:off x="324944" y="2344648"/>
            <a:ext cx="2303833" cy="1556790"/>
          </a:xfrm>
          <a:prstGeom prst="rect">
            <a:avLst/>
          </a:prstGeom>
          <a:noFill/>
          <a:ln w="9525">
            <a:noFill/>
            <a:miter lim="800000"/>
            <a:headEnd/>
            <a:tailEnd/>
          </a:ln>
        </p:spPr>
      </p:pic>
      <p:sp>
        <p:nvSpPr>
          <p:cNvPr id="11" name="Retângulo 3"/>
          <p:cNvSpPr>
            <a:spLocks noChangeArrowheads="1"/>
          </p:cNvSpPr>
          <p:nvPr/>
        </p:nvSpPr>
        <p:spPr bwMode="auto">
          <a:xfrm>
            <a:off x="5807124" y="3467100"/>
            <a:ext cx="3131840" cy="338554"/>
          </a:xfrm>
          <a:prstGeom prst="rect">
            <a:avLst/>
          </a:prstGeom>
          <a:noFill/>
          <a:ln>
            <a:noFill/>
          </a:ln>
          <a:extLst/>
        </p:spPr>
        <p:txBody>
          <a:bodyPr wrap="square">
            <a:spAutoFit/>
          </a:bodyPr>
          <a:lstStyle/>
          <a:p>
            <a:pPr>
              <a:defRPr/>
            </a:pPr>
            <a:r>
              <a:rPr lang="pt-BR" sz="1600" b="1" dirty="0" smtClean="0">
                <a:solidFill>
                  <a:schemeClr val="tx2"/>
                </a:solidFill>
                <a:effectLst>
                  <a:outerShdw blurRad="38100" dist="38100" dir="2700000" algn="tl">
                    <a:srgbClr val="000000">
                      <a:alpha val="43137"/>
                    </a:srgbClr>
                  </a:outerShdw>
                </a:effectLst>
              </a:rPr>
              <a:t>e-mail: </a:t>
            </a:r>
            <a:r>
              <a:rPr lang="pt-BR" sz="1600" b="1" dirty="0" smtClean="0">
                <a:solidFill>
                  <a:schemeClr val="tx2"/>
                </a:solidFill>
                <a:effectLst>
                  <a:outerShdw blurRad="38100" dist="38100" dir="2700000" algn="tl">
                    <a:srgbClr val="000000">
                      <a:alpha val="43137"/>
                    </a:srgbClr>
                  </a:outerShdw>
                </a:effectLst>
                <a:hlinkClick r:id="rId4"/>
              </a:rPr>
              <a:t>luizlobato0101@gmail.com</a:t>
            </a:r>
            <a:endParaRPr lang="pt-BR" sz="1600" b="1"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88135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878526" y="358112"/>
            <a:ext cx="2178930" cy="430887"/>
          </a:xfrm>
          <a:prstGeom prst="rect">
            <a:avLst/>
          </a:prstGeom>
          <a:noFill/>
        </p:spPr>
        <p:txBody>
          <a:bodyPr wrap="none" rtlCol="0">
            <a:spAutoFit/>
          </a:bodyPr>
          <a:lstStyle/>
          <a:p>
            <a:pPr>
              <a:defRPr/>
            </a:pPr>
            <a:r>
              <a:rPr lang="pt-BR" sz="2200" b="1" dirty="0" smtClean="0">
                <a:solidFill>
                  <a:schemeClr val="bg1"/>
                </a:solidFill>
              </a:rPr>
              <a:t>Políticas Públicas</a:t>
            </a:r>
            <a:endParaRPr lang="pt-BR" sz="1600" b="1" dirty="0">
              <a:solidFill>
                <a:schemeClr val="tx1">
                  <a:lumMod val="65000"/>
                  <a:lumOff val="35000"/>
                </a:schemeClr>
              </a:solidFill>
              <a:latin typeface="+mj-lt"/>
            </a:endParaRPr>
          </a:p>
        </p:txBody>
      </p:sp>
      <p:sp>
        <p:nvSpPr>
          <p:cNvPr id="3" name="Retângulo 2"/>
          <p:cNvSpPr/>
          <p:nvPr/>
        </p:nvSpPr>
        <p:spPr>
          <a:xfrm>
            <a:off x="154148" y="994669"/>
            <a:ext cx="6208552" cy="3539430"/>
          </a:xfrm>
          <a:prstGeom prst="rect">
            <a:avLst/>
          </a:prstGeom>
        </p:spPr>
        <p:txBody>
          <a:bodyPr wrap="square">
            <a:spAutoFit/>
          </a:bodyPr>
          <a:lstStyle/>
          <a:p>
            <a:pPr algn="just"/>
            <a:r>
              <a:rPr lang="pt-BR" sz="1400" dirty="0" smtClean="0">
                <a:solidFill>
                  <a:schemeClr val="tx1">
                    <a:lumMod val="65000"/>
                    <a:lumOff val="35000"/>
                  </a:schemeClr>
                </a:solidFill>
              </a:rPr>
              <a:t> As políticas públicas correspondem àquelas ações estabelecidas no espaço governamental, conjugando os objetivos e princípios das políticas de Estado com as metas e orientações de políticas governamentais. </a:t>
            </a:r>
          </a:p>
          <a:p>
            <a:pPr algn="just"/>
            <a:endParaRPr lang="pt-BR" sz="1400" dirty="0" smtClean="0">
              <a:solidFill>
                <a:schemeClr val="tx1">
                  <a:lumMod val="65000"/>
                  <a:lumOff val="35000"/>
                </a:schemeClr>
              </a:solidFill>
            </a:endParaRPr>
          </a:p>
          <a:p>
            <a:pPr algn="just"/>
            <a:r>
              <a:rPr lang="pt-BR" sz="1400" dirty="0" smtClean="0">
                <a:solidFill>
                  <a:schemeClr val="tx1">
                    <a:lumMod val="65000"/>
                    <a:lumOff val="35000"/>
                  </a:schemeClr>
                </a:solidFill>
              </a:rPr>
              <a:t>Buscam estabelecer diretrizes, através de metas, programas, princípios e objetivos, estabelecidos politicamente, que orientem, articulem e coordenem a atuação dos agentes públicos e privados e a correspondente alocação dos recursos.</a:t>
            </a:r>
          </a:p>
          <a:p>
            <a:pPr algn="just"/>
            <a:r>
              <a:rPr lang="pt-BR" sz="1400" dirty="0" smtClean="0">
                <a:solidFill>
                  <a:schemeClr val="tx1">
                    <a:lumMod val="65000"/>
                    <a:lumOff val="35000"/>
                  </a:schemeClr>
                </a:solidFill>
              </a:rPr>
              <a:t> </a:t>
            </a:r>
          </a:p>
          <a:p>
            <a:pPr algn="just"/>
            <a:r>
              <a:rPr lang="pt-BR" sz="1400" dirty="0" smtClean="0">
                <a:solidFill>
                  <a:schemeClr val="tx1">
                    <a:lumMod val="65000"/>
                    <a:lumOff val="35000"/>
                  </a:schemeClr>
                </a:solidFill>
              </a:rPr>
              <a:t>As políticas públicas abrangem uma diversidade de doutrinas e ações necessárias ao desenvolvimento da sociedade. </a:t>
            </a:r>
          </a:p>
          <a:p>
            <a:pPr algn="just"/>
            <a:endParaRPr lang="pt-BR" sz="1400" dirty="0" smtClean="0">
              <a:solidFill>
                <a:schemeClr val="tx1">
                  <a:lumMod val="65000"/>
                  <a:lumOff val="35000"/>
                </a:schemeClr>
              </a:solidFill>
            </a:endParaRPr>
          </a:p>
          <a:p>
            <a:pPr algn="just"/>
            <a:r>
              <a:rPr lang="pt-BR" sz="1400" dirty="0" smtClean="0">
                <a:solidFill>
                  <a:schemeClr val="tx1">
                    <a:lumMod val="65000"/>
                    <a:lumOff val="35000"/>
                  </a:schemeClr>
                </a:solidFill>
              </a:rPr>
              <a:t>Por exemplo, políticas de saúde, de educação, de cultura, entre tantas outras. Estamos, aqui, especialmente interessados nas políticas econômicas. </a:t>
            </a:r>
          </a:p>
          <a:p>
            <a:pPr algn="just"/>
            <a:endParaRPr lang="pt-BR" sz="1400" dirty="0" smtClean="0">
              <a:solidFill>
                <a:schemeClr val="tx1">
                  <a:lumMod val="65000"/>
                  <a:lumOff val="35000"/>
                </a:schemeClr>
              </a:solidFill>
            </a:endParaRPr>
          </a:p>
          <a:p>
            <a:pPr algn="just"/>
            <a:r>
              <a:rPr lang="pt-BR" sz="1400" dirty="0" smtClean="0">
                <a:solidFill>
                  <a:schemeClr val="tx1">
                    <a:lumMod val="65000"/>
                    <a:lumOff val="35000"/>
                  </a:schemeClr>
                </a:solidFill>
              </a:rPr>
              <a:t>Para isso, temos que entender a relação que existe entre o Governo e a Economia, utilizando os conceitos da ciência econômica.</a:t>
            </a:r>
            <a:endParaRPr lang="pt-BR" sz="1400" b="1" dirty="0" smtClean="0">
              <a:solidFill>
                <a:schemeClr val="tx1">
                  <a:lumMod val="65000"/>
                  <a:lumOff val="35000"/>
                </a:schemeClr>
              </a:solidFill>
            </a:endParaRPr>
          </a:p>
        </p:txBody>
      </p:sp>
      <p:sp>
        <p:nvSpPr>
          <p:cNvPr id="6" name="CaixaDeTexto 5"/>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pic>
        <p:nvPicPr>
          <p:cNvPr id="60418" name="Picture 2" descr="Resultado de imagem para PolÃ­ticas PÃºblicas"/>
          <p:cNvPicPr>
            <a:picLocks noChangeAspect="1" noChangeArrowheads="1"/>
          </p:cNvPicPr>
          <p:nvPr/>
        </p:nvPicPr>
        <p:blipFill>
          <a:blip r:embed="rId3"/>
          <a:srcRect/>
          <a:stretch>
            <a:fillRect/>
          </a:stretch>
        </p:blipFill>
        <p:spPr bwMode="auto">
          <a:xfrm>
            <a:off x="6361831" y="834061"/>
            <a:ext cx="2682473" cy="2137739"/>
          </a:xfrm>
          <a:prstGeom prst="rect">
            <a:avLst/>
          </a:prstGeom>
          <a:noFill/>
        </p:spPr>
      </p:pic>
      <p:pic>
        <p:nvPicPr>
          <p:cNvPr id="60420" name="Picture 4" descr="Resultado de imagem para PolÃ­ticas PÃºblicas"/>
          <p:cNvPicPr>
            <a:picLocks noChangeAspect="1" noChangeArrowheads="1"/>
          </p:cNvPicPr>
          <p:nvPr/>
        </p:nvPicPr>
        <p:blipFill>
          <a:blip r:embed="rId4"/>
          <a:srcRect/>
          <a:stretch>
            <a:fillRect/>
          </a:stretch>
        </p:blipFill>
        <p:spPr bwMode="auto">
          <a:xfrm>
            <a:off x="6591300" y="3021557"/>
            <a:ext cx="2453004" cy="1939262"/>
          </a:xfrm>
          <a:prstGeom prst="rect">
            <a:avLst/>
          </a:prstGeom>
          <a:noFill/>
        </p:spPr>
      </p:pic>
    </p:spTree>
    <p:extLst>
      <p:ext uri="{BB962C8B-B14F-4D97-AF65-F5344CB8AC3E}">
        <p14:creationId xmlns:p14="http://schemas.microsoft.com/office/powerpoint/2010/main" val="2846000879"/>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878526" y="358112"/>
            <a:ext cx="3765967" cy="430887"/>
          </a:xfrm>
          <a:prstGeom prst="rect">
            <a:avLst/>
          </a:prstGeom>
          <a:noFill/>
        </p:spPr>
        <p:txBody>
          <a:bodyPr wrap="none" rtlCol="0">
            <a:spAutoFit/>
          </a:bodyPr>
          <a:lstStyle/>
          <a:p>
            <a:pPr marL="0" indent="0">
              <a:buFontTx/>
              <a:buNone/>
              <a:defRPr/>
            </a:pPr>
            <a:r>
              <a:rPr lang="pt-BR" sz="2200" b="1" dirty="0" smtClean="0">
                <a:solidFill>
                  <a:schemeClr val="bg1"/>
                </a:solidFill>
                <a:latin typeface="+mj-lt"/>
              </a:rPr>
              <a:t>Ações econômicas do Governo</a:t>
            </a:r>
            <a:endParaRPr lang="pt-BR" sz="2200" b="1" dirty="0">
              <a:solidFill>
                <a:schemeClr val="bg1"/>
              </a:solidFill>
              <a:latin typeface="+mj-lt"/>
            </a:endParaRPr>
          </a:p>
        </p:txBody>
      </p:sp>
      <p:sp>
        <p:nvSpPr>
          <p:cNvPr id="3" name="Retângulo 2"/>
          <p:cNvSpPr/>
          <p:nvPr/>
        </p:nvSpPr>
        <p:spPr>
          <a:xfrm>
            <a:off x="154148" y="994669"/>
            <a:ext cx="8890792" cy="3108543"/>
          </a:xfrm>
          <a:prstGeom prst="rect">
            <a:avLst/>
          </a:prstGeom>
        </p:spPr>
        <p:txBody>
          <a:bodyPr wrap="square">
            <a:spAutoFit/>
          </a:bodyPr>
          <a:lstStyle/>
          <a:p>
            <a:pPr algn="just"/>
            <a:r>
              <a:rPr lang="pt-BR" sz="1400" dirty="0" smtClean="0">
                <a:solidFill>
                  <a:schemeClr val="tx1">
                    <a:lumMod val="75000"/>
                    <a:lumOff val="25000"/>
                  </a:schemeClr>
                </a:solidFill>
              </a:rPr>
              <a:t>Pode-se dizer, então, ser objetivo do Governo fomentar o desenvolvimento econômico-social do país e, ao lado disso, sustentar o nível de atividade econômica. A forma como o Estado arrecada os recursos para sua manutenção, através dos impostos, e a forma como gasta-os na realização das políticas públicas têm efeito de igual poder no desenvolvimento da sociedade.</a:t>
            </a:r>
          </a:p>
          <a:p>
            <a:pPr algn="just"/>
            <a:r>
              <a:rPr lang="pt-BR" sz="1400" dirty="0" smtClean="0">
                <a:solidFill>
                  <a:schemeClr val="tx1">
                    <a:lumMod val="75000"/>
                    <a:lumOff val="25000"/>
                  </a:schemeClr>
                </a:solidFill>
              </a:rPr>
              <a:t> </a:t>
            </a:r>
          </a:p>
          <a:p>
            <a:pPr algn="just"/>
            <a:r>
              <a:rPr lang="pt-BR" sz="1400" dirty="0" smtClean="0">
                <a:solidFill>
                  <a:schemeClr val="tx1">
                    <a:lumMod val="75000"/>
                    <a:lumOff val="25000"/>
                  </a:schemeClr>
                </a:solidFill>
              </a:rPr>
              <a:t>A política econômica que trata da administração dos gastos públicos chama-se política fiscal. No entanto, diversos aspectos da economia de um país são abordados por políticas específicas. As questões relativas à moeda, isto é, aos meios de pagamentos, são tratadas pela política monetária e as relativas ao câmbio, isto é, à troca de moedas, pela política cambial. Além dessas, temos as políticas de promoção ao comércio exterior e ao conjunto de políticas de desenvolvimento.</a:t>
            </a:r>
          </a:p>
          <a:p>
            <a:pPr algn="just">
              <a:defRPr/>
            </a:pPr>
            <a:endParaRPr lang="pt-BR" sz="1400" b="1" dirty="0" smtClean="0"/>
          </a:p>
          <a:p>
            <a:pPr algn="just">
              <a:defRPr/>
            </a:pPr>
            <a:endParaRPr lang="pt-BR" sz="1400" b="1" dirty="0" smtClean="0"/>
          </a:p>
          <a:p>
            <a:pPr algn="just">
              <a:defRPr/>
            </a:pPr>
            <a:endParaRPr lang="pt-BR" sz="1400" b="1" dirty="0" smtClean="0"/>
          </a:p>
          <a:p>
            <a:pPr marL="1198563" lvl="2" indent="-285750" algn="just">
              <a:defRPr/>
            </a:pPr>
            <a:endParaRPr lang="pt-BR" sz="1400" b="1" dirty="0" smtClean="0"/>
          </a:p>
        </p:txBody>
      </p:sp>
      <p:sp>
        <p:nvSpPr>
          <p:cNvPr id="6" name="CaixaDeTexto 5"/>
          <p:cNvSpPr txBox="1"/>
          <p:nvPr/>
        </p:nvSpPr>
        <p:spPr>
          <a:xfrm>
            <a:off x="9724" y="0"/>
            <a:ext cx="4991504" cy="400110"/>
          </a:xfrm>
          <a:prstGeom prst="rect">
            <a:avLst/>
          </a:prstGeom>
          <a:noFill/>
        </p:spPr>
        <p:txBody>
          <a:bodyPr wrap="square">
            <a:spAutoFit/>
          </a:bodyPr>
          <a:lstStyle/>
          <a:p>
            <a:pPr algn="ctr" defTabSz="685800" fontAlgn="auto">
              <a:spcBef>
                <a:spcPts val="0"/>
              </a:spcBef>
              <a:spcAft>
                <a:spcPts val="0"/>
              </a:spcAft>
              <a:defRPr/>
            </a:pPr>
            <a:r>
              <a:rPr lang="pt-BR" sz="2000" b="1" dirty="0" smtClean="0">
                <a:solidFill>
                  <a:schemeClr val="bg1"/>
                </a:solidFill>
                <a:effectLst>
                  <a:outerShdw blurRad="38100" dist="38100" dir="2700000" algn="tl">
                    <a:srgbClr val="000000">
                      <a:alpha val="43137"/>
                    </a:srgbClr>
                  </a:outerShdw>
                </a:effectLst>
                <a:latin typeface="Calibri"/>
                <a:ea typeface="+mn-ea"/>
                <a:cs typeface="Arial" pitchFamily="34" charset="0"/>
              </a:rPr>
              <a:t>GST 1078 - PANORAMA ECONÔMICO</a:t>
            </a:r>
            <a:endParaRPr lang="pt-BR" sz="2000" b="1" dirty="0">
              <a:solidFill>
                <a:schemeClr val="bg1"/>
              </a:solidFill>
              <a:effectLst>
                <a:outerShdw blurRad="38100" dist="38100" dir="2700000" algn="tl">
                  <a:srgbClr val="000000">
                    <a:alpha val="43137"/>
                  </a:srgbClr>
                </a:outerShdw>
              </a:effectLst>
              <a:latin typeface="Calibri"/>
              <a:ea typeface="+mn-ea"/>
              <a:cs typeface="Arial" pitchFamily="34" charset="0"/>
            </a:endParaRPr>
          </a:p>
        </p:txBody>
      </p:sp>
      <p:sp>
        <p:nvSpPr>
          <p:cNvPr id="9" name="Retângulo 8"/>
          <p:cNvSpPr/>
          <p:nvPr/>
        </p:nvSpPr>
        <p:spPr>
          <a:xfrm>
            <a:off x="154149" y="3311149"/>
            <a:ext cx="6132352" cy="1384995"/>
          </a:xfrm>
          <a:prstGeom prst="rect">
            <a:avLst/>
          </a:prstGeom>
        </p:spPr>
        <p:txBody>
          <a:bodyPr wrap="square">
            <a:spAutoFit/>
          </a:bodyPr>
          <a:lstStyle/>
          <a:p>
            <a:pPr algn="just"/>
            <a:r>
              <a:rPr lang="pt-BR" sz="1400" dirty="0" smtClean="0">
                <a:solidFill>
                  <a:schemeClr val="tx1">
                    <a:lumMod val="75000"/>
                    <a:lumOff val="25000"/>
                  </a:schemeClr>
                </a:solidFill>
              </a:rPr>
              <a:t>Dessa forma, o Governo passa a dispor de instrumentos de política econômica capazes de administrar os ciclos econômicos de curto prazo. </a:t>
            </a:r>
          </a:p>
          <a:p>
            <a:pPr algn="just"/>
            <a:endParaRPr lang="pt-BR" sz="1400" dirty="0">
              <a:solidFill>
                <a:schemeClr val="tx1">
                  <a:lumMod val="75000"/>
                  <a:lumOff val="25000"/>
                </a:schemeClr>
              </a:solidFill>
            </a:endParaRPr>
          </a:p>
          <a:p>
            <a:pPr algn="just"/>
            <a:r>
              <a:rPr lang="pt-BR" sz="1400" dirty="0" smtClean="0">
                <a:solidFill>
                  <a:schemeClr val="tx1">
                    <a:lumMod val="75000"/>
                    <a:lumOff val="25000"/>
                  </a:schemeClr>
                </a:solidFill>
              </a:rPr>
              <a:t>Embora, na sua aplicação, seja mais complexa do que o exposto como modelo, em essência é essa a discussão, que você deve acompanhar pelos jornais diariamente, em torno dos gastos do Governo e da carga tributária imposta à sociedade.</a:t>
            </a:r>
            <a:endParaRPr lang="pt-BR" sz="1400" b="1" dirty="0" smtClean="0"/>
          </a:p>
        </p:txBody>
      </p:sp>
      <p:pic>
        <p:nvPicPr>
          <p:cNvPr id="58370" name="Picture 2" descr="Resultado de imagem para PolÃ­ticas PÃºblicas"/>
          <p:cNvPicPr>
            <a:picLocks noChangeAspect="1" noChangeArrowheads="1"/>
          </p:cNvPicPr>
          <p:nvPr/>
        </p:nvPicPr>
        <p:blipFill>
          <a:blip r:embed="rId3"/>
          <a:srcRect/>
          <a:stretch>
            <a:fillRect/>
          </a:stretch>
        </p:blipFill>
        <p:spPr bwMode="auto">
          <a:xfrm>
            <a:off x="6353970" y="3212088"/>
            <a:ext cx="2645250" cy="1653281"/>
          </a:xfrm>
          <a:prstGeom prst="rect">
            <a:avLst/>
          </a:prstGeom>
          <a:noFill/>
        </p:spPr>
      </p:pic>
    </p:spTree>
    <p:extLst>
      <p:ext uri="{BB962C8B-B14F-4D97-AF65-F5344CB8AC3E}">
        <p14:creationId xmlns:p14="http://schemas.microsoft.com/office/powerpoint/2010/main" val="2846000879"/>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Apresentação_estácio_2016_">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43083</TotalTime>
  <Words>9395</Words>
  <Application>Microsoft Office PowerPoint</Application>
  <PresentationFormat>Apresentação na tela (16:9)</PresentationFormat>
  <Paragraphs>869</Paragraphs>
  <Slides>79</Slides>
  <Notes>68</Notes>
  <HiddenSlides>0</HiddenSlides>
  <MMClips>0</MMClips>
  <ScaleCrop>false</ScaleCrop>
  <HeadingPairs>
    <vt:vector size="4" baseType="variant">
      <vt:variant>
        <vt:lpstr>Tema</vt:lpstr>
      </vt:variant>
      <vt:variant>
        <vt:i4>1</vt:i4>
      </vt:variant>
      <vt:variant>
        <vt:lpstr>Títulos de slides</vt:lpstr>
      </vt:variant>
      <vt:variant>
        <vt:i4>79</vt:i4>
      </vt:variant>
    </vt:vector>
  </HeadingPairs>
  <TitlesOfParts>
    <vt:vector size="80" baseType="lpstr">
      <vt:lpstr>Apresentação_estácio_2016_</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Estácio de Sá</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Luís Salgueiro</dc:creator>
  <cp:lastModifiedBy>Aluno</cp:lastModifiedBy>
  <cp:revision>1021</cp:revision>
  <dcterms:created xsi:type="dcterms:W3CDTF">2014-11-17T17:44:06Z</dcterms:created>
  <dcterms:modified xsi:type="dcterms:W3CDTF">2018-11-09T14:03:23Z</dcterms:modified>
  <cp:version>2</cp:version>
</cp:coreProperties>
</file>