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63" r:id="rId2"/>
    <p:sldId id="258" r:id="rId3"/>
    <p:sldId id="261" r:id="rId4"/>
    <p:sldId id="257" r:id="rId5"/>
    <p:sldId id="259" r:id="rId6"/>
    <p:sldId id="262" r:id="rId7"/>
    <p:sldId id="339" r:id="rId8"/>
    <p:sldId id="260" r:id="rId9"/>
    <p:sldId id="263" r:id="rId10"/>
    <p:sldId id="264" r:id="rId11"/>
    <p:sldId id="265" r:id="rId12"/>
    <p:sldId id="266" r:id="rId13"/>
    <p:sldId id="267" r:id="rId14"/>
    <p:sldId id="269" r:id="rId15"/>
    <p:sldId id="340" r:id="rId16"/>
    <p:sldId id="268" r:id="rId17"/>
    <p:sldId id="362" r:id="rId18"/>
    <p:sldId id="270" r:id="rId19"/>
    <p:sldId id="271" r:id="rId20"/>
    <p:sldId id="341" r:id="rId21"/>
    <p:sldId id="344" r:id="rId22"/>
    <p:sldId id="345" r:id="rId23"/>
    <p:sldId id="342" r:id="rId24"/>
    <p:sldId id="343" r:id="rId25"/>
    <p:sldId id="346" r:id="rId26"/>
    <p:sldId id="347" r:id="rId27"/>
    <p:sldId id="348" r:id="rId28"/>
    <p:sldId id="349" r:id="rId29"/>
    <p:sldId id="350" r:id="rId30"/>
    <p:sldId id="351" r:id="rId31"/>
    <p:sldId id="352" r:id="rId32"/>
    <p:sldId id="359" r:id="rId33"/>
    <p:sldId id="353" r:id="rId34"/>
    <p:sldId id="354" r:id="rId35"/>
    <p:sldId id="358" r:id="rId36"/>
    <p:sldId id="360" r:id="rId37"/>
    <p:sldId id="361" r:id="rId38"/>
    <p:sldId id="337"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834EA-27CE-44DC-A66F-A74E6910A7BE}" type="datetimeFigureOut">
              <a:rPr lang="pt-BR" smtClean="0"/>
              <a:pPr/>
              <a:t>01/09/2017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C3444-3C23-4011-9882-AEFD90621D03}"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01/09/2017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7" name="Picture 2"/>
          <p:cNvPicPr>
            <a:picLocks noChangeAspect="1" noChangeArrowheads="1"/>
          </p:cNvPicPr>
          <p:nvPr userDrawn="1"/>
        </p:nvPicPr>
        <p:blipFill>
          <a:blip r:embed="rId2" cstate="print"/>
          <a:srcRect/>
          <a:stretch>
            <a:fillRect/>
          </a:stretch>
        </p:blipFill>
        <p:spPr bwMode="auto">
          <a:xfrm>
            <a:off x="-652" y="-202"/>
            <a:ext cx="9147645" cy="6858201"/>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01/09/2017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7"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01/09/2017</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6"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01/09/2017</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5"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hyperlink" Target="http://luizlobato0101.wix.com/quasemilaluno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luizlobato0101.wix.com/quasemilalunos" TargetMode="External"/><Relationship Id="rId2" Type="http://schemas.openxmlformats.org/officeDocument/2006/relationships/hyperlink" Target="mailto:luizlobato0101@gmail.com" TargetMode="External"/><Relationship Id="rId1" Type="http://schemas.openxmlformats.org/officeDocument/2006/relationships/slideLayout" Target="../slideLayouts/slideLayout4.xml"/><Relationship Id="rId6" Type="http://schemas.openxmlformats.org/officeDocument/2006/relationships/image" Target="../media/image15.gif"/><Relationship Id="rId5" Type="http://schemas.openxmlformats.org/officeDocument/2006/relationships/image" Target="../media/image13.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907704" y="-27384"/>
            <a:ext cx="6065931"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B O M</a:t>
            </a:r>
          </a:p>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 D I A</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5" name="Picture 21" descr="http://nrussu.com/wp-content/uploads/2014/07/coffee_table_talk_pa-012.gif"/>
          <p:cNvPicPr>
            <a:picLocks noChangeAspect="1" noChangeArrowheads="1" noCrop="1"/>
          </p:cNvPicPr>
          <p:nvPr/>
        </p:nvPicPr>
        <p:blipFill>
          <a:blip r:embed="rId2" cstate="print"/>
          <a:srcRect/>
          <a:stretch>
            <a:fillRect/>
          </a:stretch>
        </p:blipFill>
        <p:spPr bwMode="auto">
          <a:xfrm>
            <a:off x="3347864" y="2400294"/>
            <a:ext cx="5727875" cy="474187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10747" y="198164"/>
            <a:ext cx="1900783" cy="196770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52635" y="5577767"/>
            <a:ext cx="2855269" cy="101958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51520" y="2564904"/>
            <a:ext cx="3142167"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5589240"/>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251520" y="3212976"/>
            <a:ext cx="8424936" cy="2585323"/>
          </a:xfrm>
          <a:prstGeom prst="rect">
            <a:avLst/>
          </a:prstGeom>
        </p:spPr>
        <p:txBody>
          <a:bodyPr wrap="square">
            <a:spAutoFit/>
          </a:bodyPr>
          <a:lstStyle/>
          <a:p>
            <a:pPr algn="just"/>
            <a:endParaRPr lang="pt-BR" dirty="0" smtClean="0"/>
          </a:p>
          <a:p>
            <a:pPr algn="just"/>
            <a:r>
              <a:rPr lang="pt-BR" dirty="0" smtClean="0"/>
              <a:t>Pedagogias </a:t>
            </a:r>
            <a:r>
              <a:rPr lang="pt-BR" dirty="0" err="1" smtClean="0"/>
              <a:t>cognitivo-behavioristas</a:t>
            </a:r>
            <a:r>
              <a:rPr lang="pt-BR" dirty="0" smtClean="0"/>
              <a:t> utilizam um modelo de design instrucional em que os objetivos de aprendizagem estão claramente identificados e declarados e existem à parte do aluno e do contexto de estudo, caracterizando-se pela redução do papel e da importância do professor. </a:t>
            </a:r>
          </a:p>
          <a:p>
            <a:pPr algn="just"/>
            <a:endParaRPr lang="pt-BR" dirty="0" smtClean="0"/>
          </a:p>
          <a:p>
            <a:pPr algn="just"/>
            <a:r>
              <a:rPr lang="pt-BR" dirty="0" smtClean="0"/>
              <a:t>É importante notar que, na época, estavam disponíveis basicamente tecnologias que permitiam comunicação </a:t>
            </a:r>
            <a:r>
              <a:rPr lang="pt-BR" dirty="0" err="1" smtClean="0"/>
              <a:t>um-para-um</a:t>
            </a:r>
            <a:r>
              <a:rPr lang="pt-BR" dirty="0" smtClean="0"/>
              <a:t> e </a:t>
            </a:r>
            <a:r>
              <a:rPr lang="pt-BR" dirty="0" err="1" smtClean="0"/>
              <a:t>um-para-muitos</a:t>
            </a:r>
            <a:r>
              <a:rPr lang="pt-BR" dirty="0" smtClean="0"/>
              <a:t>, com poucas opções para comunicação </a:t>
            </a:r>
            <a:r>
              <a:rPr lang="pt-BR" dirty="0" err="1" smtClean="0"/>
              <a:t>muitos-para-muitos</a:t>
            </a:r>
            <a:r>
              <a:rPr lang="pt-BR" dirty="0" smtClean="0"/>
              <a:t>.</a:t>
            </a:r>
            <a:endParaRPr lang="pt-BR" dirty="0"/>
          </a:p>
        </p:txBody>
      </p:sp>
      <p:pic>
        <p:nvPicPr>
          <p:cNvPr id="6" name="Picture 2"/>
          <p:cNvPicPr>
            <a:picLocks noChangeAspect="1" noChangeArrowheads="1"/>
          </p:cNvPicPr>
          <p:nvPr/>
        </p:nvPicPr>
        <p:blipFill>
          <a:blip r:embed="rId3" cstate="print"/>
          <a:srcRect/>
          <a:stretch>
            <a:fillRect/>
          </a:stretch>
        </p:blipFill>
        <p:spPr bwMode="auto">
          <a:xfrm>
            <a:off x="245570" y="1339534"/>
            <a:ext cx="1302094" cy="1729426"/>
          </a:xfrm>
          <a:prstGeom prst="rect">
            <a:avLst/>
          </a:prstGeom>
          <a:noFill/>
          <a:ln w="9525">
            <a:noFill/>
            <a:miter lim="800000"/>
            <a:headEnd/>
            <a:tailEnd/>
          </a:ln>
        </p:spPr>
      </p:pic>
      <p:sp>
        <p:nvSpPr>
          <p:cNvPr id="7" name="Retângulo 6"/>
          <p:cNvSpPr/>
          <p:nvPr/>
        </p:nvSpPr>
        <p:spPr>
          <a:xfrm>
            <a:off x="1619672" y="1340768"/>
            <a:ext cx="7344816" cy="1754326"/>
          </a:xfrm>
          <a:prstGeom prst="rect">
            <a:avLst/>
          </a:prstGeom>
        </p:spPr>
        <p:txBody>
          <a:bodyPr wrap="square">
            <a:spAutoFit/>
          </a:bodyPr>
          <a:lstStyle/>
          <a:p>
            <a:pPr algn="just"/>
            <a:r>
              <a:rPr lang="pt-BR" dirty="0" smtClean="0"/>
              <a:t>As pedagogias </a:t>
            </a:r>
            <a:r>
              <a:rPr lang="pt-BR" dirty="0" err="1" smtClean="0"/>
              <a:t>cognitivo-behavioristas</a:t>
            </a:r>
            <a:r>
              <a:rPr lang="pt-BR" dirty="0" smtClean="0"/>
              <a:t> consolidaram-se na segunda metade do século XX, dando origem ao design instrucional.</a:t>
            </a:r>
          </a:p>
          <a:p>
            <a:pPr algn="just"/>
            <a:endParaRPr lang="pt-BR" dirty="0" smtClean="0"/>
          </a:p>
          <a:p>
            <a:pPr algn="just"/>
            <a:r>
              <a:rPr lang="pt-BR" dirty="0" smtClean="0"/>
              <a:t>Da tradição behaviorista emergiu a revolução cognitiva em que a concepção de aprendizagem expandiu-se de um foco exclusivo no comportamento para o conhecimento armazenado e recuperado na memória.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5589240"/>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5" name="Picture 4" descr="http://www.pingodgente.com.br/img/variadas/topo-pedagogica.jpg"/>
          <p:cNvPicPr>
            <a:picLocks noChangeAspect="1" noChangeArrowheads="1"/>
          </p:cNvPicPr>
          <p:nvPr/>
        </p:nvPicPr>
        <p:blipFill>
          <a:blip r:embed="rId3" cstate="print"/>
          <a:srcRect/>
          <a:stretch>
            <a:fillRect/>
          </a:stretch>
        </p:blipFill>
        <p:spPr bwMode="auto">
          <a:xfrm>
            <a:off x="251519" y="1124744"/>
            <a:ext cx="2871449" cy="1584176"/>
          </a:xfrm>
          <a:prstGeom prst="rect">
            <a:avLst/>
          </a:prstGeom>
          <a:noFill/>
        </p:spPr>
      </p:pic>
      <p:sp>
        <p:nvSpPr>
          <p:cNvPr id="6" name="Retângulo 5"/>
          <p:cNvSpPr/>
          <p:nvPr/>
        </p:nvSpPr>
        <p:spPr>
          <a:xfrm>
            <a:off x="179512" y="2787893"/>
            <a:ext cx="8712968" cy="2585323"/>
          </a:xfrm>
          <a:prstGeom prst="rect">
            <a:avLst/>
          </a:prstGeom>
        </p:spPr>
        <p:txBody>
          <a:bodyPr wrap="square">
            <a:spAutoFit/>
          </a:bodyPr>
          <a:lstStyle/>
          <a:p>
            <a:pPr algn="just"/>
            <a:endParaRPr lang="pt-BR" dirty="0" smtClean="0"/>
          </a:p>
          <a:p>
            <a:pPr algn="just"/>
            <a:r>
              <a:rPr lang="pt-BR" dirty="0" smtClean="0"/>
              <a:t>Os professores, por sua vez, não se limitam a transmitir informações para serem consumidas pelos alunos, mas orientam-nos no processo de integração e construção de conhecimento. </a:t>
            </a:r>
          </a:p>
          <a:p>
            <a:pPr algn="just"/>
            <a:endParaRPr lang="pt-BR" dirty="0" smtClean="0"/>
          </a:p>
          <a:p>
            <a:pPr algn="just"/>
            <a:r>
              <a:rPr lang="pt-BR" dirty="0" smtClean="0"/>
              <a:t>É importante notar que as pedagogias socioconstrutivistas desenvolveram-se paralelamente à evolução de tecnologias que permitiam comunicação bidirecional </a:t>
            </a:r>
            <a:r>
              <a:rPr lang="pt-BR" dirty="0" err="1" smtClean="0"/>
              <a:t>muitos-para-muitos</a:t>
            </a:r>
            <a:r>
              <a:rPr lang="pt-BR" dirty="0" smtClean="0"/>
              <a:t>, como </a:t>
            </a:r>
            <a:r>
              <a:rPr lang="pt-BR" i="1" dirty="0" err="1" smtClean="0"/>
              <a:t>e-mailebulletinboards</a:t>
            </a:r>
            <a:r>
              <a:rPr lang="pt-BR" dirty="0" smtClean="0"/>
              <a:t> e, mais tarde, </a:t>
            </a:r>
            <a:r>
              <a:rPr lang="pt-BR" i="1" dirty="0" smtClean="0"/>
              <a:t>World </a:t>
            </a:r>
            <a:r>
              <a:rPr lang="pt-BR" i="1" dirty="0" err="1" smtClean="0"/>
              <a:t>Wide</a:t>
            </a:r>
            <a:r>
              <a:rPr lang="pt-BR" i="1" dirty="0" smtClean="0"/>
              <a:t> Web </a:t>
            </a:r>
            <a:r>
              <a:rPr lang="pt-BR" dirty="0" smtClean="0"/>
              <a:t>(WWW) e tecnologias móveis.</a:t>
            </a:r>
            <a:endParaRPr lang="pt-BR" dirty="0"/>
          </a:p>
        </p:txBody>
      </p:sp>
      <p:sp>
        <p:nvSpPr>
          <p:cNvPr id="7" name="Retângulo 6"/>
          <p:cNvSpPr/>
          <p:nvPr/>
        </p:nvSpPr>
        <p:spPr>
          <a:xfrm>
            <a:off x="3203848" y="1364575"/>
            <a:ext cx="5760640" cy="1200329"/>
          </a:xfrm>
          <a:prstGeom prst="rect">
            <a:avLst/>
          </a:prstGeom>
        </p:spPr>
        <p:txBody>
          <a:bodyPr wrap="square">
            <a:spAutoFit/>
          </a:bodyPr>
          <a:lstStyle/>
          <a:p>
            <a:pPr algn="just"/>
            <a:r>
              <a:rPr lang="pt-BR" dirty="0" smtClean="0"/>
              <a:t>Na pedagogia socioconstrutivista, a aprendizagem não é mais concebida como localizada apenas nas mentes dos indivíduos, mas também em contextos, relacionamentos e interações.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5589240"/>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5" name="Picture 6" descr="http://capacitacion.siad-sps.cl/cursoelgg/modulos2/modulo1/img_mod1/8.jpg"/>
          <p:cNvPicPr>
            <a:picLocks noChangeAspect="1" noChangeArrowheads="1"/>
          </p:cNvPicPr>
          <p:nvPr/>
        </p:nvPicPr>
        <p:blipFill>
          <a:blip r:embed="rId3" cstate="print"/>
          <a:srcRect/>
          <a:stretch>
            <a:fillRect/>
          </a:stretch>
        </p:blipFill>
        <p:spPr bwMode="auto">
          <a:xfrm>
            <a:off x="151084" y="1006150"/>
            <a:ext cx="2620716" cy="2206826"/>
          </a:xfrm>
          <a:prstGeom prst="rect">
            <a:avLst/>
          </a:prstGeom>
          <a:noFill/>
        </p:spPr>
      </p:pic>
      <p:sp>
        <p:nvSpPr>
          <p:cNvPr id="6" name="Retângulo 5"/>
          <p:cNvSpPr/>
          <p:nvPr/>
        </p:nvSpPr>
        <p:spPr>
          <a:xfrm>
            <a:off x="2843808" y="980728"/>
            <a:ext cx="6120680" cy="2308324"/>
          </a:xfrm>
          <a:prstGeom prst="rect">
            <a:avLst/>
          </a:prstGeom>
        </p:spPr>
        <p:txBody>
          <a:bodyPr wrap="square">
            <a:spAutoFit/>
          </a:bodyPr>
          <a:lstStyle/>
          <a:p>
            <a:pPr algn="just"/>
            <a:r>
              <a:rPr lang="pt-BR" dirty="0" smtClean="0"/>
              <a:t>Para o </a:t>
            </a:r>
            <a:r>
              <a:rPr lang="pt-BR" dirty="0" err="1" smtClean="0"/>
              <a:t>conectivismo</a:t>
            </a:r>
            <a:r>
              <a:rPr lang="pt-BR" dirty="0" smtClean="0"/>
              <a:t>, como a informação é hoje abundante e de fácil acesso e boa parte do processamento mental e da resolução de problemas pode ser descarregada em máquinas, a aprendizagem não é mais concebida como memorização ou mesmo compreensão de tudo, mas como construção e manutenção de conexões em rede para que o aprendiz seja capaz de encontrar e aplicar conhecimento quando e onde for necessário. </a:t>
            </a:r>
            <a:endParaRPr lang="pt-BR" dirty="0"/>
          </a:p>
        </p:txBody>
      </p:sp>
      <p:sp>
        <p:nvSpPr>
          <p:cNvPr id="7" name="Retângulo 6"/>
          <p:cNvSpPr/>
          <p:nvPr/>
        </p:nvSpPr>
        <p:spPr>
          <a:xfrm>
            <a:off x="467544" y="3645024"/>
            <a:ext cx="8136904" cy="2031325"/>
          </a:xfrm>
          <a:prstGeom prst="rect">
            <a:avLst/>
          </a:prstGeom>
        </p:spPr>
        <p:txBody>
          <a:bodyPr wrap="square">
            <a:spAutoFit/>
          </a:bodyPr>
          <a:lstStyle/>
          <a:p>
            <a:pPr algn="just"/>
            <a:r>
              <a:rPr lang="pt-BR" dirty="0" smtClean="0"/>
              <a:t>Como afirmam Anderson e </a:t>
            </a:r>
            <a:r>
              <a:rPr lang="pt-BR" dirty="0" err="1" smtClean="0"/>
              <a:t>Dron</a:t>
            </a:r>
            <a:r>
              <a:rPr lang="pt-BR" dirty="0" smtClean="0"/>
              <a:t> (2011, p. 87):</a:t>
            </a:r>
          </a:p>
          <a:p>
            <a:pPr algn="just"/>
            <a:endParaRPr lang="pt-BR" dirty="0" smtClean="0"/>
          </a:p>
          <a:p>
            <a:pPr algn="just"/>
            <a:r>
              <a:rPr lang="pt-BR" dirty="0" smtClean="0"/>
              <a:t> “Os artefatos da aprendizagem </a:t>
            </a:r>
            <a:r>
              <a:rPr lang="pt-BR" dirty="0" err="1" smtClean="0"/>
              <a:t>conectivista</a:t>
            </a:r>
            <a:r>
              <a:rPr lang="pt-BR" dirty="0" smtClean="0"/>
              <a:t> são geralmente abertos, acessíveis e persistentes. Assim, a interação em educação a distância move-se para além de consultas individuais com professores (pedagogia </a:t>
            </a:r>
            <a:r>
              <a:rPr lang="pt-BR" dirty="0" err="1" smtClean="0"/>
              <a:t>cognitivo-behaviorista</a:t>
            </a:r>
            <a:r>
              <a:rPr lang="pt-BR" dirty="0" smtClean="0"/>
              <a:t>) e das interações em grupo e limitações dos ambientes virtuais de aprendizagem, associadas à pedagogia construtivista de educação a distância”. </a:t>
            </a: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4" name="Retângulo 3"/>
          <p:cNvSpPr/>
          <p:nvPr/>
        </p:nvSpPr>
        <p:spPr>
          <a:xfrm>
            <a:off x="3059832" y="1314634"/>
            <a:ext cx="5904656" cy="1754326"/>
          </a:xfrm>
          <a:prstGeom prst="rect">
            <a:avLst/>
          </a:prstGeom>
        </p:spPr>
        <p:txBody>
          <a:bodyPr wrap="square">
            <a:spAutoFit/>
          </a:bodyPr>
          <a:lstStyle/>
          <a:p>
            <a:pPr algn="just"/>
            <a:r>
              <a:rPr lang="pt-BR" dirty="0" smtClean="0"/>
              <a:t>O </a:t>
            </a:r>
            <a:r>
              <a:rPr lang="pt-BR" dirty="0" err="1" smtClean="0"/>
              <a:t>conectivismo</a:t>
            </a:r>
            <a:r>
              <a:rPr lang="pt-BR" dirty="0" smtClean="0"/>
              <a:t> não vê mais o professor como o único responsável por definir, gerar ou organizar o conteúdo, que conta também com a colaboração dos alunos, em uma estrutura emergente que não é eficiente para atingir objetivos de aprendizagem:</a:t>
            </a:r>
          </a:p>
          <a:p>
            <a:pPr algn="just"/>
            <a:r>
              <a:rPr lang="pt-BR" dirty="0" smtClean="0"/>
              <a:t> </a:t>
            </a:r>
            <a:endParaRPr lang="pt-BR" dirty="0"/>
          </a:p>
        </p:txBody>
      </p:sp>
      <p:sp>
        <p:nvSpPr>
          <p:cNvPr id="5" name="Retângulo 4"/>
          <p:cNvSpPr/>
          <p:nvPr/>
        </p:nvSpPr>
        <p:spPr>
          <a:xfrm>
            <a:off x="179512" y="3845947"/>
            <a:ext cx="8712968" cy="2031325"/>
          </a:xfrm>
          <a:prstGeom prst="rect">
            <a:avLst/>
          </a:prstGeom>
        </p:spPr>
        <p:txBody>
          <a:bodyPr wrap="square">
            <a:spAutoFit/>
          </a:bodyPr>
          <a:lstStyle/>
          <a:p>
            <a:pPr algn="just"/>
            <a:r>
              <a:rPr lang="pt-BR" dirty="0" smtClean="0"/>
              <a:t>Modelos </a:t>
            </a:r>
            <a:r>
              <a:rPr lang="pt-BR" dirty="0" err="1" smtClean="0"/>
              <a:t>cognitivo-behavioristas</a:t>
            </a:r>
            <a:r>
              <a:rPr lang="pt-BR" dirty="0" smtClean="0"/>
              <a:t> são mais claramente teorias de ensino e modelos socioconstrutivistas são mais claramente teorias de aprendizagem, mas ambos ainda se traduzem bem em métodos e processos para ensino. Os modelos </a:t>
            </a:r>
            <a:r>
              <a:rPr lang="pt-BR" dirty="0" err="1" smtClean="0"/>
              <a:t>conectivistas</a:t>
            </a:r>
            <a:r>
              <a:rPr lang="pt-BR" dirty="0" smtClean="0"/>
              <a:t> são mais distintamente teorias do conhecimento, o que torna difícil traduzi-los em maneiras de aprender – e ainda mais difícil traduzi-los em maneiras de ensinar.</a:t>
            </a:r>
          </a:p>
          <a:p>
            <a:pPr algn="just"/>
            <a:endParaRPr lang="pt-BR" dirty="0" smtClean="0"/>
          </a:p>
          <a:p>
            <a:pPr algn="just"/>
            <a:r>
              <a:rPr lang="pt-BR" dirty="0" smtClean="0"/>
              <a:t> (ANDERSON; DRON, 2011, p. 89-90).</a:t>
            </a:r>
            <a:endParaRPr lang="pt-BR" dirty="0"/>
          </a:p>
        </p:txBody>
      </p:sp>
      <p:pic>
        <p:nvPicPr>
          <p:cNvPr id="6" name="Picture 6" descr="http://capacitacion.siad-sps.cl/cursoelgg/modulos2/modulo1/img_mod1/8.jpg"/>
          <p:cNvPicPr>
            <a:picLocks noChangeAspect="1" noChangeArrowheads="1"/>
          </p:cNvPicPr>
          <p:nvPr/>
        </p:nvPicPr>
        <p:blipFill>
          <a:blip r:embed="rId2" cstate="print"/>
          <a:srcRect/>
          <a:stretch>
            <a:fillRect/>
          </a:stretch>
        </p:blipFill>
        <p:spPr bwMode="auto">
          <a:xfrm>
            <a:off x="151084" y="1006150"/>
            <a:ext cx="2620716" cy="22068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102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3838" y="1772816"/>
            <a:ext cx="8696325" cy="4320480"/>
          </a:xfrm>
          <a:prstGeom prst="rect">
            <a:avLst/>
          </a:prstGeom>
          <a:noFill/>
          <a:ln w="9525">
            <a:noFill/>
            <a:miter lim="800000"/>
            <a:headEnd/>
            <a:tailEnd/>
          </a:ln>
        </p:spPr>
      </p:pic>
      <p:sp>
        <p:nvSpPr>
          <p:cNvPr id="7" name="Retângulo 6"/>
          <p:cNvSpPr/>
          <p:nvPr/>
        </p:nvSpPr>
        <p:spPr>
          <a:xfrm>
            <a:off x="323528" y="1124744"/>
            <a:ext cx="7704856"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Quadro de Pedagogias de Educação à Distância.</a:t>
            </a:r>
          </a:p>
        </p:txBody>
      </p:sp>
      <p:sp>
        <p:nvSpPr>
          <p:cNvPr id="8" name="Retângulo 7"/>
          <p:cNvSpPr/>
          <p:nvPr/>
        </p:nvSpPr>
        <p:spPr>
          <a:xfrm>
            <a:off x="251520" y="6093296"/>
            <a:ext cx="2950423" cy="369332"/>
          </a:xfrm>
          <a:prstGeom prst="rect">
            <a:avLst/>
          </a:prstGeom>
        </p:spPr>
        <p:txBody>
          <a:bodyPr wrap="none">
            <a:spAutoFit/>
          </a:bodyPr>
          <a:lstStyle/>
          <a:p>
            <a:r>
              <a:rPr lang="pt-BR" dirty="0" smtClean="0"/>
              <a:t>Fonte: Anderson; </a:t>
            </a:r>
            <a:r>
              <a:rPr lang="pt-BR" dirty="0" err="1" smtClean="0"/>
              <a:t>Dron</a:t>
            </a:r>
            <a:r>
              <a:rPr lang="pt-BR" dirty="0" smtClean="0"/>
              <a:t>, 2011.</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1052736"/>
            <a:ext cx="8676456" cy="5324535"/>
          </a:xfrm>
          <a:prstGeom prst="rect">
            <a:avLst/>
          </a:prstGeom>
        </p:spPr>
        <p:txBody>
          <a:bodyPr wrap="square">
            <a:spAutoFit/>
          </a:bodyPr>
          <a:lstStyle/>
          <a:p>
            <a:r>
              <a:rPr lang="pt-BR" sz="3000" b="1" dirty="0" smtClean="0">
                <a:solidFill>
                  <a:srgbClr val="C00000"/>
                </a:solidFill>
                <a:effectLst>
                  <a:outerShdw blurRad="38100" dist="38100" dir="2700000" algn="tl">
                    <a:srgbClr val="000000">
                      <a:alpha val="43137"/>
                    </a:srgbClr>
                  </a:outerShdw>
                </a:effectLst>
              </a:rPr>
              <a:t>Lista das Atividades de Aula:</a:t>
            </a:r>
          </a:p>
          <a:p>
            <a:r>
              <a:rPr lang="pt-BR" sz="3000" b="1" dirty="0" smtClean="0">
                <a:solidFill>
                  <a:schemeClr val="accent3">
                    <a:lumMod val="50000"/>
                  </a:schemeClr>
                </a:solidFill>
                <a:effectLst>
                  <a:outerShdw blurRad="38100" dist="38100" dir="2700000" algn="tl">
                    <a:srgbClr val="000000">
                      <a:alpha val="43137"/>
                    </a:srgbClr>
                  </a:outerShdw>
                </a:effectLst>
              </a:rPr>
              <a:t> </a:t>
            </a:r>
          </a:p>
          <a:p>
            <a:r>
              <a:rPr lang="pt-BR" sz="2000" b="1" dirty="0" smtClean="0">
                <a:solidFill>
                  <a:schemeClr val="accent3">
                    <a:lumMod val="50000"/>
                  </a:schemeClr>
                </a:solidFill>
                <a:effectLst>
                  <a:outerShdw blurRad="38100" dist="38100" dir="2700000" algn="tl">
                    <a:srgbClr val="000000">
                      <a:alpha val="43137"/>
                    </a:srgbClr>
                  </a:outerShdw>
                </a:effectLst>
              </a:rPr>
              <a:t>A partir da leitura do Texto 01:</a:t>
            </a:r>
          </a:p>
          <a:p>
            <a:r>
              <a:rPr lang="pt-BR" sz="2000" b="1" dirty="0" smtClean="0">
                <a:solidFill>
                  <a:schemeClr val="accent3">
                    <a:lumMod val="50000"/>
                  </a:schemeClr>
                </a:solidFill>
                <a:effectLst>
                  <a:outerShdw blurRad="38100" dist="38100" dir="2700000" algn="tl">
                    <a:srgbClr val="000000">
                      <a:alpha val="43137"/>
                    </a:srgbClr>
                  </a:outerShdw>
                </a:effectLst>
              </a:rPr>
              <a:t>Apresentar impressões em grupo sobre os seguintes pontos em destaque: </a:t>
            </a:r>
          </a:p>
          <a:p>
            <a:endParaRPr lang="pt-BR" sz="2200" b="1" dirty="0" smtClean="0">
              <a:solidFill>
                <a:schemeClr val="accent3">
                  <a:lumMod val="50000"/>
                </a:schemeClr>
              </a:solidFill>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1">
                    <a:lumMod val="50000"/>
                  </a:schemeClr>
                </a:solidFill>
                <a:effectLst>
                  <a:outerShdw blurRad="38100" dist="38100" dir="2700000" algn="tl">
                    <a:srgbClr val="000000">
                      <a:alpha val="43137"/>
                    </a:srgbClr>
                  </a:outerShdw>
                </a:effectLst>
              </a:rPr>
              <a:t>G1 </a:t>
            </a:r>
            <a:r>
              <a:rPr lang="pt-BR" sz="2200" b="1" dirty="0" smtClean="0">
                <a:solidFill>
                  <a:schemeClr val="accent1">
                    <a:lumMod val="50000"/>
                  </a:schemeClr>
                </a:solidFill>
                <a:effectLst>
                  <a:outerShdw blurRad="38100" dist="38100" dir="2700000" algn="tl">
                    <a:srgbClr val="000000">
                      <a:alpha val="43137"/>
                    </a:srgbClr>
                  </a:outerShdw>
                </a:effectLst>
              </a:rPr>
              <a:t>– Com relação as teorias apresentadas, como a evolução das formas de aprender estão relacionadas com as novas tecnologias;</a:t>
            </a:r>
          </a:p>
          <a:p>
            <a:pPr lvl="1" algn="just">
              <a:buFont typeface="Wingdings" pitchFamily="2" charset="2"/>
              <a:buChar char="Ø"/>
            </a:pPr>
            <a:endParaRPr lang="pt-BR" sz="1000" b="1" dirty="0" smtClean="0">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2">
                    <a:lumMod val="50000"/>
                  </a:schemeClr>
                </a:solidFill>
                <a:effectLst>
                  <a:outerShdw blurRad="38100" dist="38100" dir="2700000" algn="tl">
                    <a:srgbClr val="000000">
                      <a:alpha val="43137"/>
                    </a:srgbClr>
                  </a:outerShdw>
                </a:effectLst>
              </a:rPr>
              <a:t>G2 </a:t>
            </a:r>
            <a:r>
              <a:rPr lang="pt-BR" sz="2200" b="1" dirty="0" smtClean="0">
                <a:solidFill>
                  <a:schemeClr val="accent2">
                    <a:lumMod val="50000"/>
                  </a:schemeClr>
                </a:solidFill>
                <a:effectLst>
                  <a:outerShdw blurRad="38100" dist="38100" dir="2700000" algn="tl">
                    <a:srgbClr val="000000">
                      <a:alpha val="43137"/>
                    </a:srgbClr>
                  </a:outerShdw>
                </a:effectLst>
              </a:rPr>
              <a:t>– Com relação ao exposto por </a:t>
            </a:r>
            <a:r>
              <a:rPr lang="pt-BR" sz="2400" b="1" dirty="0" err="1" smtClean="0">
                <a:solidFill>
                  <a:schemeClr val="accent2">
                    <a:lumMod val="50000"/>
                  </a:schemeClr>
                </a:solidFill>
                <a:effectLst>
                  <a:outerShdw blurRad="38100" dist="38100" dir="2700000" algn="tl">
                    <a:srgbClr val="000000">
                      <a:alpha val="43137"/>
                    </a:srgbClr>
                  </a:outerShdw>
                </a:effectLst>
              </a:rPr>
              <a:t>Lev</a:t>
            </a:r>
            <a:r>
              <a:rPr lang="pt-BR" sz="2400" b="1" dirty="0" smtClean="0">
                <a:solidFill>
                  <a:schemeClr val="accent2">
                    <a:lumMod val="50000"/>
                  </a:schemeClr>
                </a:solidFill>
                <a:effectLst>
                  <a:outerShdw blurRad="38100" dist="38100" dir="2700000" algn="tl">
                    <a:srgbClr val="000000">
                      <a:alpha val="43137"/>
                    </a:srgbClr>
                  </a:outerShdw>
                </a:effectLst>
              </a:rPr>
              <a:t> </a:t>
            </a:r>
            <a:r>
              <a:rPr lang="pt-BR" sz="2400" b="1" dirty="0" err="1" smtClean="0">
                <a:solidFill>
                  <a:schemeClr val="accent2">
                    <a:lumMod val="50000"/>
                  </a:schemeClr>
                </a:solidFill>
                <a:effectLst>
                  <a:outerShdw blurRad="38100" dist="38100" dir="2700000" algn="tl">
                    <a:srgbClr val="000000">
                      <a:alpha val="43137"/>
                    </a:srgbClr>
                  </a:outerShdw>
                </a:effectLst>
              </a:rPr>
              <a:t>Vygostsky</a:t>
            </a:r>
            <a:r>
              <a:rPr lang="pt-BR" sz="2400" b="1" dirty="0" smtClean="0">
                <a:solidFill>
                  <a:schemeClr val="accent2">
                    <a:lumMod val="50000"/>
                  </a:schemeClr>
                </a:solidFill>
                <a:effectLst>
                  <a:outerShdw blurRad="38100" dist="38100" dir="2700000" algn="tl">
                    <a:srgbClr val="000000">
                      <a:alpha val="43137"/>
                    </a:srgbClr>
                  </a:outerShdw>
                </a:effectLst>
              </a:rPr>
              <a:t> </a:t>
            </a:r>
            <a:r>
              <a:rPr lang="pt-BR" sz="2400" b="1" dirty="0" smtClean="0">
                <a:solidFill>
                  <a:schemeClr val="accent2">
                    <a:lumMod val="50000"/>
                  </a:schemeClr>
                </a:solidFill>
                <a:effectLst>
                  <a:outerShdw blurRad="38100" dist="38100" dir="2700000" algn="tl">
                    <a:srgbClr val="000000">
                      <a:alpha val="43137"/>
                    </a:srgbClr>
                  </a:outerShdw>
                </a:effectLst>
              </a:rPr>
              <a:t>sobre a Zona de Desenvolvimento Proximal (ZDP), como este pode ser incorporado aos conceitos de aprendizagem em redes</a:t>
            </a:r>
            <a:r>
              <a:rPr lang="pt-BR" sz="2200" b="1" dirty="0" smtClean="0">
                <a:solidFill>
                  <a:schemeClr val="accent2">
                    <a:lumMod val="50000"/>
                  </a:schemeClr>
                </a:solidFill>
                <a:effectLst>
                  <a:outerShdw blurRad="38100" dist="38100" dir="2700000" algn="tl">
                    <a:srgbClr val="000000">
                      <a:alpha val="43137"/>
                    </a:srgbClr>
                  </a:outerShdw>
                </a:effectLst>
              </a:rPr>
              <a:t>.</a:t>
            </a:r>
          </a:p>
          <a:p>
            <a:pPr lvl="1" algn="just"/>
            <a:endParaRPr lang="pt-BR" sz="1000" b="1" dirty="0" smtClean="0">
              <a:solidFill>
                <a:schemeClr val="accent2">
                  <a:lumMod val="75000"/>
                </a:schemeClr>
              </a:solidFill>
              <a:effectLst>
                <a:outerShdw blurRad="38100" dist="38100" dir="2700000" algn="tl">
                  <a:srgbClr val="000000">
                    <a:alpha val="43137"/>
                  </a:srgbClr>
                </a:outerShdw>
              </a:effectLst>
            </a:endParaRPr>
          </a:p>
          <a:p>
            <a:pPr algn="just"/>
            <a:endParaRPr lang="pt-BR" sz="1000" b="1" dirty="0" smtClean="0">
              <a:solidFill>
                <a:schemeClr val="accent1">
                  <a:lumMod val="50000"/>
                </a:schemeClr>
              </a:solidFill>
              <a:effectLst>
                <a:outerShdw blurRad="38100" dist="38100" dir="2700000" algn="tl">
                  <a:srgbClr val="000000">
                    <a:alpha val="43137"/>
                  </a:srgbClr>
                </a:outerShdw>
              </a:effectLst>
              <a:latin typeface="Arial Black" pitchFamily="34" charset="0"/>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3">
                    <a:lumMod val="50000"/>
                  </a:schemeClr>
                </a:solidFill>
                <a:effectLst>
                  <a:outerShdw blurRad="38100" dist="38100" dir="2700000" algn="tl">
                    <a:srgbClr val="000000">
                      <a:alpha val="43137"/>
                    </a:srgbClr>
                  </a:outerShdw>
                </a:effectLst>
              </a:rPr>
              <a:t>G3 </a:t>
            </a:r>
            <a:r>
              <a:rPr lang="pt-BR" sz="2200" b="1" dirty="0" smtClean="0">
                <a:solidFill>
                  <a:schemeClr val="accent3">
                    <a:lumMod val="50000"/>
                  </a:schemeClr>
                </a:solidFill>
                <a:effectLst>
                  <a:outerShdw blurRad="38100" dist="38100" dir="2700000" algn="tl">
                    <a:srgbClr val="000000">
                      <a:alpha val="43137"/>
                    </a:srgbClr>
                  </a:outerShdw>
                </a:effectLst>
              </a:rPr>
              <a:t>– Com relação aos </a:t>
            </a:r>
            <a:r>
              <a:rPr lang="pt-BR" sz="2400" b="1" dirty="0" err="1" smtClean="0">
                <a:solidFill>
                  <a:schemeClr val="accent3">
                    <a:lumMod val="50000"/>
                  </a:schemeClr>
                </a:solidFill>
                <a:effectLst>
                  <a:outerShdw blurRad="38100" dist="38100" dir="2700000" algn="tl">
                    <a:srgbClr val="000000">
                      <a:alpha val="43137"/>
                    </a:srgbClr>
                  </a:outerShdw>
                </a:effectLst>
              </a:rPr>
              <a:t>MOOCs</a:t>
            </a:r>
            <a:r>
              <a:rPr lang="pt-BR" sz="2400" b="1" dirty="0" smtClean="0">
                <a:solidFill>
                  <a:schemeClr val="accent3">
                    <a:lumMod val="50000"/>
                  </a:schemeClr>
                </a:solidFill>
                <a:effectLst>
                  <a:outerShdw blurRad="38100" dist="38100" dir="2700000" algn="tl">
                    <a:srgbClr val="000000">
                      <a:alpha val="43137"/>
                    </a:srgbClr>
                  </a:outerShdw>
                </a:effectLst>
              </a:rPr>
              <a:t> – </a:t>
            </a:r>
            <a:r>
              <a:rPr lang="pt-BR" sz="2400" b="1" dirty="0" err="1" smtClean="0">
                <a:solidFill>
                  <a:schemeClr val="accent3">
                    <a:lumMod val="50000"/>
                  </a:schemeClr>
                </a:solidFill>
                <a:effectLst>
                  <a:outerShdw blurRad="38100" dist="38100" dir="2700000" algn="tl">
                    <a:srgbClr val="000000">
                      <a:alpha val="43137"/>
                    </a:srgbClr>
                  </a:outerShdw>
                </a:effectLst>
              </a:rPr>
              <a:t>Massive</a:t>
            </a:r>
            <a:r>
              <a:rPr lang="pt-BR" sz="2400" b="1" dirty="0" smtClean="0">
                <a:solidFill>
                  <a:schemeClr val="accent3">
                    <a:lumMod val="50000"/>
                  </a:schemeClr>
                </a:solidFill>
                <a:effectLst>
                  <a:outerShdw blurRad="38100" dist="38100" dir="2700000" algn="tl">
                    <a:srgbClr val="000000">
                      <a:alpha val="43137"/>
                    </a:srgbClr>
                  </a:outerShdw>
                </a:effectLst>
              </a:rPr>
              <a:t> Open Online </a:t>
            </a:r>
            <a:r>
              <a:rPr lang="pt-BR" sz="2400" b="1" dirty="0" err="1" smtClean="0">
                <a:solidFill>
                  <a:schemeClr val="accent3">
                    <a:lumMod val="50000"/>
                  </a:schemeClr>
                </a:solidFill>
                <a:effectLst>
                  <a:outerShdw blurRad="38100" dist="38100" dir="2700000" algn="tl">
                    <a:srgbClr val="000000">
                      <a:alpha val="43137"/>
                    </a:srgbClr>
                  </a:outerShdw>
                </a:effectLst>
              </a:rPr>
              <a:t>Courses</a:t>
            </a:r>
            <a:r>
              <a:rPr lang="pt-BR" sz="2400" b="1" dirty="0" smtClean="0">
                <a:solidFill>
                  <a:schemeClr val="accent3">
                    <a:lumMod val="50000"/>
                  </a:schemeClr>
                </a:solidFill>
                <a:effectLst>
                  <a:outerShdw blurRad="38100" dist="38100" dir="2700000" algn="tl">
                    <a:srgbClr val="000000">
                      <a:alpha val="43137"/>
                    </a:srgbClr>
                  </a:outerShdw>
                </a:effectLst>
              </a:rPr>
              <a:t>: Faça uma resenha sobre sua importância para o conectivismo.</a:t>
            </a:r>
            <a:endParaRPr lang="pt-BR" sz="2200" b="1" dirty="0" smtClean="0">
              <a:solidFill>
                <a:schemeClr val="accent3">
                  <a:lumMod val="50000"/>
                </a:schemeClr>
              </a:solidFill>
              <a:effectLst>
                <a:outerShdw blurRad="38100" dist="38100" dir="2700000" algn="tl">
                  <a:srgbClr val="000000">
                    <a:alpha val="43137"/>
                  </a:srgbClr>
                </a:outerShdw>
              </a:effectLst>
            </a:endParaRPr>
          </a:p>
        </p:txBody>
      </p:sp>
      <p:pic>
        <p:nvPicPr>
          <p:cNvPr id="4" name="Picture 2" descr="http://3.bp.blogspot.com/_mCT7NaU_lWw/SzCM_JtwmQI/AAAAAAAAAgY/6RuQbyDI4Nw/s200/Estudo+de+caso"/>
          <p:cNvPicPr>
            <a:picLocks noChangeAspect="1" noChangeArrowheads="1"/>
          </p:cNvPicPr>
          <p:nvPr/>
        </p:nvPicPr>
        <p:blipFill>
          <a:blip r:embed="rId2" cstate="print"/>
          <a:srcRect/>
          <a:stretch>
            <a:fillRect/>
          </a:stretch>
        </p:blipFill>
        <p:spPr bwMode="auto">
          <a:xfrm>
            <a:off x="7524329" y="764704"/>
            <a:ext cx="1368152" cy="1548608"/>
          </a:xfrm>
          <a:prstGeom prst="rect">
            <a:avLst/>
          </a:prstGeom>
          <a:noFill/>
        </p:spPr>
      </p:pic>
      <p:sp>
        <p:nvSpPr>
          <p:cNvPr id="5" name="Retângulo 4"/>
          <p:cNvSpPr/>
          <p:nvPr/>
        </p:nvSpPr>
        <p:spPr>
          <a:xfrm>
            <a:off x="1274405" y="139782"/>
            <a:ext cx="7834099" cy="584775"/>
          </a:xfrm>
          <a:prstGeom prst="rect">
            <a:avLst/>
          </a:prstGeom>
        </p:spPr>
        <p:txBody>
          <a:bodyPr wrap="square">
            <a:spAutoFit/>
          </a:bodyPr>
          <a:lstStyle/>
          <a:p>
            <a:pPr algn="ctr"/>
            <a:r>
              <a:rPr lang="pt-BR" sz="3200" b="1" i="1" dirty="0" smtClean="0">
                <a:solidFill>
                  <a:srgbClr val="C00000"/>
                </a:solidFill>
                <a:effectLst>
                  <a:outerShdw blurRad="38100" dist="38100" dir="2700000" algn="tl">
                    <a:srgbClr val="000000">
                      <a:alpha val="43137"/>
                    </a:srgbClr>
                  </a:outerShdw>
                </a:effectLst>
                <a:latin typeface="Viner Hand ITC" pitchFamily="66" charset="0"/>
              </a:rPr>
              <a:t>Atividade Prática – Brainstorming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3131840" y="836712"/>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INTERVALO: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10:00HS ÀS 10:15HS</a:t>
            </a:r>
          </a:p>
        </p:txBody>
      </p:sp>
      <p:pic>
        <p:nvPicPr>
          <p:cNvPr id="6" name="Picture 2"/>
          <p:cNvPicPr>
            <a:picLocks noChangeAspect="1" noChangeArrowheads="1"/>
          </p:cNvPicPr>
          <p:nvPr/>
        </p:nvPicPr>
        <p:blipFill>
          <a:blip r:embed="rId2" cstate="print"/>
          <a:srcRect/>
          <a:stretch>
            <a:fillRect/>
          </a:stretch>
        </p:blipFill>
        <p:spPr bwMode="auto">
          <a:xfrm>
            <a:off x="5580112" y="2564904"/>
            <a:ext cx="3326769" cy="3669347"/>
          </a:xfrm>
          <a:prstGeom prst="rect">
            <a:avLst/>
          </a:prstGeom>
          <a:noFill/>
          <a:ln w="9525">
            <a:noFill/>
            <a:miter lim="800000"/>
            <a:headEnd/>
            <a:tailEnd/>
          </a:ln>
        </p:spPr>
      </p:pic>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612976" y="813792"/>
            <a:ext cx="743000" cy="743000"/>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a:off x="179512" y="1124744"/>
            <a:ext cx="2600540" cy="4020294"/>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899592" y="4293096"/>
            <a:ext cx="4176464" cy="1944216"/>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095625" y="2636912"/>
            <a:ext cx="2196455" cy="1286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cstate="print"/>
          <a:srcRect/>
          <a:stretch>
            <a:fillRect/>
          </a:stretch>
        </p:blipFill>
        <p:spPr bwMode="auto">
          <a:xfrm>
            <a:off x="261938" y="3429000"/>
            <a:ext cx="8620125" cy="2981325"/>
          </a:xfrm>
          <a:prstGeom prst="rect">
            <a:avLst/>
          </a:prstGeom>
          <a:noFill/>
          <a:ln w="9525">
            <a:noFill/>
            <a:miter lim="800000"/>
            <a:headEnd/>
            <a:tailEnd/>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8" name="Retângulo 7"/>
          <p:cNvSpPr/>
          <p:nvPr/>
        </p:nvSpPr>
        <p:spPr>
          <a:xfrm>
            <a:off x="467544" y="4907776"/>
            <a:ext cx="8180445" cy="969496"/>
          </a:xfrm>
          <a:prstGeom prst="rect">
            <a:avLst/>
          </a:prstGeom>
        </p:spPr>
        <p:txBody>
          <a:bodyPr wrap="none">
            <a:spAutoFit/>
          </a:bodyPr>
          <a:lstStyle/>
          <a:p>
            <a:pPr algn="ctr"/>
            <a:r>
              <a:rPr lang="pt-BR" sz="5700" b="1" i="1" dirty="0" smtClean="0">
                <a:effectLst>
                  <a:outerShdw blurRad="38100" dist="38100" dir="2700000" algn="tl">
                    <a:srgbClr val="000000">
                      <a:alpha val="43137"/>
                    </a:srgbClr>
                  </a:outerShdw>
                </a:effectLst>
                <a:latin typeface="Viner Hand ITC" pitchFamily="66" charset="0"/>
              </a:rPr>
              <a:t>Trabalho em construção</a:t>
            </a:r>
          </a:p>
        </p:txBody>
      </p:sp>
      <p:pic>
        <p:nvPicPr>
          <p:cNvPr id="52226" name="Picture 2" descr="https://tetzner.files.wordpress.com/2013/05/tetzner-trabalhando.gif"/>
          <p:cNvPicPr>
            <a:picLocks noChangeAspect="1" noChangeArrowheads="1"/>
          </p:cNvPicPr>
          <p:nvPr/>
        </p:nvPicPr>
        <p:blipFill>
          <a:blip r:embed="rId3" cstate="print"/>
          <a:srcRect/>
          <a:stretch>
            <a:fillRect/>
          </a:stretch>
        </p:blipFill>
        <p:spPr bwMode="auto">
          <a:xfrm>
            <a:off x="179512" y="980728"/>
            <a:ext cx="2592288" cy="2291584"/>
          </a:xfrm>
          <a:prstGeom prst="rect">
            <a:avLst/>
          </a:prstGeom>
          <a:noFill/>
        </p:spPr>
      </p:pic>
      <p:pic>
        <p:nvPicPr>
          <p:cNvPr id="16" name="Picture 2" descr="https://tetzner.files.wordpress.com/2013/05/tetzner-trabalhando.gif"/>
          <p:cNvPicPr>
            <a:picLocks noChangeAspect="1" noChangeArrowheads="1"/>
          </p:cNvPicPr>
          <p:nvPr/>
        </p:nvPicPr>
        <p:blipFill>
          <a:blip r:embed="rId3" cstate="print"/>
          <a:srcRect/>
          <a:stretch>
            <a:fillRect/>
          </a:stretch>
        </p:blipFill>
        <p:spPr bwMode="auto">
          <a:xfrm>
            <a:off x="6372200" y="993400"/>
            <a:ext cx="2592288" cy="2291584"/>
          </a:xfrm>
          <a:prstGeom prst="rect">
            <a:avLst/>
          </a:prstGeom>
          <a:noFill/>
        </p:spPr>
      </p:pic>
      <p:pic>
        <p:nvPicPr>
          <p:cNvPr id="22531" name="Picture 3"/>
          <p:cNvPicPr>
            <a:picLocks noChangeAspect="1" noChangeArrowheads="1"/>
          </p:cNvPicPr>
          <p:nvPr/>
        </p:nvPicPr>
        <p:blipFill>
          <a:blip r:embed="rId4" cstate="print"/>
          <a:srcRect/>
          <a:stretch>
            <a:fillRect/>
          </a:stretch>
        </p:blipFill>
        <p:spPr bwMode="auto">
          <a:xfrm>
            <a:off x="2816894" y="980728"/>
            <a:ext cx="3483298" cy="23042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amorimlima.org.br/wp-content/uploads/2012/08/roda-de-conversa-300x300.jpg"/>
          <p:cNvPicPr>
            <a:picLocks noChangeAspect="1" noChangeArrowheads="1"/>
          </p:cNvPicPr>
          <p:nvPr/>
        </p:nvPicPr>
        <p:blipFill>
          <a:blip r:embed="rId2" cstate="print"/>
          <a:srcRect/>
          <a:stretch>
            <a:fillRect/>
          </a:stretch>
        </p:blipFill>
        <p:spPr bwMode="auto">
          <a:xfrm>
            <a:off x="5148064" y="2155675"/>
            <a:ext cx="3721596" cy="2972529"/>
          </a:xfrm>
          <a:prstGeom prst="rect">
            <a:avLst/>
          </a:prstGeom>
          <a:noFill/>
        </p:spPr>
      </p:pic>
      <p:pic>
        <p:nvPicPr>
          <p:cNvPr id="7169" name="Picture 1"/>
          <p:cNvPicPr>
            <a:picLocks noChangeAspect="1" noChangeArrowheads="1"/>
          </p:cNvPicPr>
          <p:nvPr/>
        </p:nvPicPr>
        <p:blipFill>
          <a:blip r:embed="rId3" cstate="print"/>
          <a:srcRect/>
          <a:stretch>
            <a:fillRect/>
          </a:stretch>
        </p:blipFill>
        <p:spPr bwMode="auto">
          <a:xfrm>
            <a:off x="251520" y="3934693"/>
            <a:ext cx="3384376" cy="2230611"/>
          </a:xfrm>
          <a:prstGeom prst="rect">
            <a:avLst/>
          </a:prstGeom>
          <a:noFill/>
          <a:ln w="9525">
            <a:noFill/>
            <a:miter lim="800000"/>
            <a:headEnd/>
            <a:tailEnd/>
          </a:ln>
        </p:spPr>
      </p:pic>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4"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989818" y="952852"/>
            <a:ext cx="6984776" cy="1107996"/>
          </a:xfrm>
          <a:prstGeom prst="rect">
            <a:avLst/>
          </a:prstGeom>
        </p:spPr>
        <p:txBody>
          <a:bodyPr wrap="square">
            <a:spAutoFit/>
          </a:bodyPr>
          <a:lstStyle/>
          <a:p>
            <a:pPr algn="ctr"/>
            <a:r>
              <a:rPr lang="pt-BR" sz="6600" b="1" dirty="0" smtClean="0">
                <a:solidFill>
                  <a:schemeClr val="accent1">
                    <a:lumMod val="50000"/>
                  </a:schemeClr>
                </a:solidFill>
                <a:effectLst>
                  <a:outerShdw blurRad="38100" dist="38100" dir="2700000" algn="tl">
                    <a:srgbClr val="000000">
                      <a:alpha val="43137"/>
                    </a:srgbClr>
                  </a:outerShdw>
                </a:effectLst>
              </a:rPr>
              <a:t>APRESENTAÇÕES:</a:t>
            </a:r>
          </a:p>
        </p:txBody>
      </p:sp>
      <p:pic>
        <p:nvPicPr>
          <p:cNvPr id="6" name="Picture 4" descr="http://clean-city69.ru/images/Check_mark.svg.png"/>
          <p:cNvPicPr>
            <a:picLocks noChangeAspect="1" noChangeArrowheads="1"/>
          </p:cNvPicPr>
          <p:nvPr/>
        </p:nvPicPr>
        <p:blipFill>
          <a:blip r:embed="rId5" cstate="print"/>
          <a:srcRect/>
          <a:stretch>
            <a:fillRect/>
          </a:stretch>
        </p:blipFill>
        <p:spPr bwMode="auto">
          <a:xfrm>
            <a:off x="323528" y="908720"/>
            <a:ext cx="1224136" cy="1224136"/>
          </a:xfrm>
          <a:prstGeom prst="rect">
            <a:avLst/>
          </a:prstGeom>
          <a:noFill/>
        </p:spPr>
      </p:pic>
      <p:sp>
        <p:nvSpPr>
          <p:cNvPr id="7" name="Retângulo 6"/>
          <p:cNvSpPr/>
          <p:nvPr/>
        </p:nvSpPr>
        <p:spPr>
          <a:xfrm>
            <a:off x="2267744" y="5301208"/>
            <a:ext cx="6768752" cy="923330"/>
          </a:xfrm>
          <a:prstGeom prst="rect">
            <a:avLst/>
          </a:prstGeom>
        </p:spPr>
        <p:txBody>
          <a:bodyPr wrap="square">
            <a:spAutoFit/>
          </a:bodyPr>
          <a:lstStyle/>
          <a:p>
            <a:pPr algn="ctr"/>
            <a:r>
              <a:rPr lang="pt-BR" sz="54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sp>
        <p:nvSpPr>
          <p:cNvPr id="8" name="Retângulo 7"/>
          <p:cNvSpPr/>
          <p:nvPr/>
        </p:nvSpPr>
        <p:spPr>
          <a:xfrm>
            <a:off x="467544" y="2708920"/>
            <a:ext cx="5399235" cy="1015663"/>
          </a:xfrm>
          <a:prstGeom prst="rect">
            <a:avLst/>
          </a:prstGeom>
        </p:spPr>
        <p:txBody>
          <a:bodyPr wrap="none">
            <a:spAutoFit/>
          </a:bodyPr>
          <a:lstStyle/>
          <a:p>
            <a:pPr algn="ctr"/>
            <a:r>
              <a:rPr lang="pt-BR" sz="60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Brainstorming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146" name="Picture 2" descr="http://www.simeuemagreci.com.br/wp-content/uploads/2013/06/Dieta-Para-Emagrecer-Como-Perder-Peso.jpg"/>
          <p:cNvPicPr>
            <a:picLocks noChangeAspect="1" noChangeArrowheads="1"/>
          </p:cNvPicPr>
          <p:nvPr/>
        </p:nvPicPr>
        <p:blipFill>
          <a:blip r:embed="rId2" cstate="print"/>
          <a:srcRect/>
          <a:stretch>
            <a:fillRect/>
          </a:stretch>
        </p:blipFill>
        <p:spPr bwMode="auto">
          <a:xfrm>
            <a:off x="274340" y="1124744"/>
            <a:ext cx="2281436" cy="2281436"/>
          </a:xfrm>
          <a:prstGeom prst="rect">
            <a:avLst/>
          </a:prstGeom>
          <a:noFill/>
        </p:spPr>
      </p:pic>
      <p:sp>
        <p:nvSpPr>
          <p:cNvPr id="6" name="Retângulo 5"/>
          <p:cNvSpPr/>
          <p:nvPr/>
        </p:nvSpPr>
        <p:spPr>
          <a:xfrm>
            <a:off x="2843808" y="836712"/>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ALOMOÇO: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13:00HS ÀS 14:00HS</a:t>
            </a:r>
          </a:p>
        </p:txBody>
      </p:sp>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203848" y="813792"/>
            <a:ext cx="743000" cy="743000"/>
          </a:xfrm>
          <a:prstGeom prst="rect">
            <a:avLst/>
          </a:prstGeom>
          <a:noFill/>
        </p:spPr>
      </p:pic>
      <p:pic>
        <p:nvPicPr>
          <p:cNvPr id="6147" name="Picture 3"/>
          <p:cNvPicPr>
            <a:picLocks noChangeAspect="1" noChangeArrowheads="1"/>
          </p:cNvPicPr>
          <p:nvPr/>
        </p:nvPicPr>
        <p:blipFill>
          <a:blip r:embed="rId4" cstate="print"/>
          <a:srcRect/>
          <a:stretch>
            <a:fillRect/>
          </a:stretch>
        </p:blipFill>
        <p:spPr bwMode="auto">
          <a:xfrm>
            <a:off x="2771800" y="2347638"/>
            <a:ext cx="5976663" cy="3354959"/>
          </a:xfrm>
          <a:prstGeom prst="rect">
            <a:avLst/>
          </a:prstGeom>
          <a:noFill/>
          <a:ln w="9525">
            <a:noFill/>
            <a:miter lim="800000"/>
            <a:headEnd/>
            <a:tailEnd/>
          </a:ln>
        </p:spPr>
      </p:pic>
      <p:sp>
        <p:nvSpPr>
          <p:cNvPr id="9" name="Retângulo 8"/>
          <p:cNvSpPr/>
          <p:nvPr/>
        </p:nvSpPr>
        <p:spPr>
          <a:xfrm>
            <a:off x="622720" y="5104816"/>
            <a:ext cx="4381328" cy="1015663"/>
          </a:xfrm>
          <a:prstGeom prst="rect">
            <a:avLst/>
          </a:prstGeom>
        </p:spPr>
        <p:txBody>
          <a:bodyPr wrap="none">
            <a:spAutoFit/>
          </a:bodyPr>
          <a:lstStyle/>
          <a:p>
            <a:pPr algn="ctr"/>
            <a:r>
              <a:rPr lang="pt-BR" sz="6000" b="1" i="1" dirty="0" smtClean="0">
                <a:solidFill>
                  <a:srgbClr val="C00000"/>
                </a:solidFill>
                <a:effectLst>
                  <a:outerShdw blurRad="38100" dist="38100" dir="2700000" algn="tl">
                    <a:srgbClr val="000000">
                      <a:alpha val="43137"/>
                    </a:srgbClr>
                  </a:outerShdw>
                </a:effectLst>
                <a:latin typeface="Viner Hand ITC" pitchFamily="66" charset="0"/>
              </a:rPr>
              <a:t>Voltamos já</a:t>
            </a:r>
          </a:p>
        </p:txBody>
      </p:sp>
      <p:sp>
        <p:nvSpPr>
          <p:cNvPr id="10" name="Retângulo 9"/>
          <p:cNvSpPr/>
          <p:nvPr/>
        </p:nvSpPr>
        <p:spPr>
          <a:xfrm>
            <a:off x="4788024" y="5517232"/>
            <a:ext cx="1721946" cy="1200329"/>
          </a:xfrm>
          <a:prstGeom prst="rect">
            <a:avLst/>
          </a:prstGeom>
        </p:spPr>
        <p:txBody>
          <a:bodyPr wrap="none">
            <a:spAutoFit/>
          </a:bodyPr>
          <a:lstStyle/>
          <a:p>
            <a:pPr algn="ctr"/>
            <a:r>
              <a:rPr lang="pt-BR" sz="72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 ! !</a:t>
            </a:r>
          </a:p>
        </p:txBody>
      </p:sp>
      <p:pic>
        <p:nvPicPr>
          <p:cNvPr id="11" name="Picture 2" descr="http://sweet-georgia.org/tourism/agency/img/dinner.gif"/>
          <p:cNvPicPr>
            <a:picLocks noChangeAspect="1" noChangeArrowheads="1"/>
          </p:cNvPicPr>
          <p:nvPr/>
        </p:nvPicPr>
        <p:blipFill>
          <a:blip r:embed="rId5" cstate="print"/>
          <a:srcRect/>
          <a:stretch>
            <a:fillRect/>
          </a:stretch>
        </p:blipFill>
        <p:spPr bwMode="auto">
          <a:xfrm>
            <a:off x="827584" y="3645024"/>
            <a:ext cx="1292148" cy="12961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79512" y="3861048"/>
            <a:ext cx="8784976"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4400" b="1" dirty="0" smtClean="0">
                <a:solidFill>
                  <a:schemeClr val="accent1">
                    <a:lumMod val="50000"/>
                  </a:schemeClr>
                </a:solidFill>
                <a:effectLst>
                  <a:outerShdw blurRad="38100" dist="38100" dir="2700000" algn="tl">
                    <a:srgbClr val="000000">
                      <a:alpha val="43137"/>
                    </a:srgbClr>
                  </a:outerShdw>
                </a:effectLst>
              </a:rPr>
              <a:t>Disciplina:</a:t>
            </a:r>
          </a:p>
          <a:p>
            <a:pPr algn="ctr" eaLnBrk="1" hangingPunct="1"/>
            <a:r>
              <a:rPr lang="pt-BR" sz="4800" b="1" dirty="0" smtClean="0">
                <a:solidFill>
                  <a:schemeClr val="accent1">
                    <a:lumMod val="50000"/>
                  </a:schemeClr>
                </a:solidFill>
                <a:effectLst>
                  <a:outerShdw blurRad="38100" dist="38100" dir="2700000" algn="tl">
                    <a:srgbClr val="000000">
                      <a:alpha val="43137"/>
                    </a:srgbClr>
                  </a:outerShdw>
                </a:effectLst>
              </a:rPr>
              <a:t>Teorias e Conceitos da Aprendizagem em Rede</a:t>
            </a:r>
          </a:p>
        </p:txBody>
      </p:sp>
      <p:sp>
        <p:nvSpPr>
          <p:cNvPr id="4" name="TextBox 5"/>
          <p:cNvSpPr txBox="1">
            <a:spLocks noChangeArrowheads="1"/>
          </p:cNvSpPr>
          <p:nvPr/>
        </p:nvSpPr>
        <p:spPr bwMode="auto">
          <a:xfrm>
            <a:off x="179512" y="2348880"/>
            <a:ext cx="487902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3200" b="1" dirty="0" smtClean="0">
                <a:solidFill>
                  <a:schemeClr val="tx2"/>
                </a:solidFill>
                <a:effectLst>
                  <a:outerShdw blurRad="38100" dist="38100" dir="2700000" algn="tl">
                    <a:srgbClr val="000000">
                      <a:alpha val="43137"/>
                    </a:srgbClr>
                  </a:outerShdw>
                </a:effectLst>
              </a:rPr>
              <a:t>Pós-Graduação em:</a:t>
            </a:r>
          </a:p>
          <a:p>
            <a:pPr eaLnBrk="1" hangingPunct="1"/>
            <a:r>
              <a:rPr lang="pt-BR" sz="3200" b="1" dirty="0" smtClean="0">
                <a:solidFill>
                  <a:schemeClr val="tx2"/>
                </a:solidFill>
                <a:effectLst>
                  <a:outerShdw blurRad="38100" dist="38100" dir="2700000" algn="tl">
                    <a:srgbClr val="000000">
                      <a:alpha val="43137"/>
                    </a:srgbClr>
                  </a:outerShdw>
                </a:effectLst>
              </a:rPr>
              <a:t>   Educação Matemática e</a:t>
            </a:r>
          </a:p>
          <a:p>
            <a:pPr eaLnBrk="1" hangingPunct="1"/>
            <a:r>
              <a:rPr lang="pt-BR" sz="3200" b="1" dirty="0" smtClean="0">
                <a:solidFill>
                  <a:schemeClr val="tx2"/>
                </a:solidFill>
                <a:effectLst>
                  <a:outerShdw blurRad="38100" dist="38100" dir="2700000" algn="tl">
                    <a:srgbClr val="000000">
                      <a:alpha val="43137"/>
                    </a:srgbClr>
                  </a:outerShdw>
                </a:effectLst>
              </a:rPr>
              <a:t>         Pedagogia Empresarial</a:t>
            </a:r>
            <a:endParaRPr lang="pt-BR" sz="3200" b="1" dirty="0">
              <a:solidFill>
                <a:schemeClr val="tx2"/>
              </a:solidFill>
              <a:effectLst>
                <a:outerShdw blurRad="38100" dist="38100" dir="2700000" algn="tl">
                  <a:srgbClr val="000000">
                    <a:alpha val="43137"/>
                  </a:srgbClr>
                </a:outerShdw>
              </a:effectLst>
            </a:endParaRPr>
          </a:p>
        </p:txBody>
      </p:sp>
      <p:sp>
        <p:nvSpPr>
          <p:cNvPr id="5" name="TextBox 6"/>
          <p:cNvSpPr txBox="1">
            <a:spLocks noChangeArrowheads="1"/>
          </p:cNvSpPr>
          <p:nvPr/>
        </p:nvSpPr>
        <p:spPr bwMode="auto">
          <a:xfrm>
            <a:off x="2808619" y="620688"/>
            <a:ext cx="606593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5400" b="1" dirty="0" smtClean="0">
                <a:solidFill>
                  <a:schemeClr val="accent2">
                    <a:lumMod val="75000"/>
                  </a:schemeClr>
                </a:solidFill>
                <a:effectLst>
                  <a:outerShdw blurRad="38100" dist="38100" dir="2700000" algn="tl">
                    <a:srgbClr val="000000">
                      <a:alpha val="43137"/>
                    </a:srgbClr>
                  </a:outerShdw>
                </a:effectLst>
                <a:latin typeface="Broadway" pitchFamily="82" charset="0"/>
              </a:rPr>
              <a:t>APRESENTAÇÃO</a:t>
            </a:r>
            <a:endParaRPr lang="pt-BR" sz="54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6" name="TextBox 5"/>
          <p:cNvSpPr txBox="1">
            <a:spLocks noChangeArrowheads="1"/>
          </p:cNvSpPr>
          <p:nvPr/>
        </p:nvSpPr>
        <p:spPr bwMode="auto">
          <a:xfrm>
            <a:off x="3370137" y="6108163"/>
            <a:ext cx="566635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32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3200" b="1" i="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3059832" y="2610778"/>
            <a:ext cx="5976664"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5400" b="1" dirty="0" smtClean="0">
                <a:solidFill>
                  <a:schemeClr val="accent1">
                    <a:lumMod val="50000"/>
                  </a:schemeClr>
                </a:solidFill>
                <a:effectLst>
                  <a:outerShdw blurRad="38100" dist="38100" dir="2700000" algn="tl">
                    <a:srgbClr val="000000">
                      <a:alpha val="43137"/>
                    </a:srgbClr>
                  </a:outerShdw>
                </a:effectLst>
              </a:rPr>
              <a:t>Princípios da Teoria da Complexidade</a:t>
            </a:r>
          </a:p>
        </p:txBody>
      </p:sp>
      <p:sp>
        <p:nvSpPr>
          <p:cNvPr id="6" name="TextBox 5"/>
          <p:cNvSpPr txBox="1">
            <a:spLocks noChangeArrowheads="1"/>
          </p:cNvSpPr>
          <p:nvPr/>
        </p:nvSpPr>
        <p:spPr bwMode="auto">
          <a:xfrm>
            <a:off x="786612" y="6237312"/>
            <a:ext cx="42894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24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2400" b="1" i="1" dirty="0">
              <a:solidFill>
                <a:schemeClr val="accent1">
                  <a:lumMod val="50000"/>
                </a:schemeClr>
              </a:solidFill>
              <a:effectLst>
                <a:outerShdw blurRad="38100" dist="38100" dir="2700000" algn="tl">
                  <a:srgbClr val="000000">
                    <a:alpha val="43137"/>
                  </a:srgbClr>
                </a:outerShdw>
              </a:effectLst>
            </a:endParaRPr>
          </a:p>
        </p:txBody>
      </p:sp>
      <p:sp>
        <p:nvSpPr>
          <p:cNvPr id="7" name="TextBox 6"/>
          <p:cNvSpPr txBox="1">
            <a:spLocks noChangeArrowheads="1"/>
          </p:cNvSpPr>
          <p:nvPr/>
        </p:nvSpPr>
        <p:spPr bwMode="auto">
          <a:xfrm>
            <a:off x="3538594" y="476672"/>
            <a:ext cx="535388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AULA  02</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10" name="Picture 3"/>
          <p:cNvPicPr>
            <a:picLocks noChangeAspect="1" noChangeArrowheads="1"/>
          </p:cNvPicPr>
          <p:nvPr/>
        </p:nvPicPr>
        <p:blipFill>
          <a:blip r:embed="rId2" cstate="print"/>
          <a:srcRect/>
          <a:stretch>
            <a:fillRect/>
          </a:stretch>
        </p:blipFill>
        <p:spPr bwMode="auto">
          <a:xfrm>
            <a:off x="206407" y="2492896"/>
            <a:ext cx="3008721" cy="1692307"/>
          </a:xfrm>
          <a:prstGeom prst="rect">
            <a:avLst/>
          </a:prstGeom>
          <a:noFill/>
          <a:ln w="9525">
            <a:noFill/>
            <a:miter lim="800000"/>
            <a:headEnd/>
            <a:tailEnd/>
          </a:ln>
        </p:spPr>
      </p:pic>
      <p:sp>
        <p:nvSpPr>
          <p:cNvPr id="11" name="Retângulo 8"/>
          <p:cNvSpPr>
            <a:spLocks noChangeArrowheads="1"/>
          </p:cNvSpPr>
          <p:nvPr/>
        </p:nvSpPr>
        <p:spPr bwMode="auto">
          <a:xfrm>
            <a:off x="1115616" y="4509120"/>
            <a:ext cx="288032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3200" b="1" dirty="0" smtClean="0">
                <a:solidFill>
                  <a:schemeClr val="accent1">
                    <a:lumMod val="50000"/>
                  </a:schemeClr>
                </a:solidFill>
                <a:effectLst>
                  <a:outerShdw blurRad="38100" dist="38100" dir="2700000" algn="tl">
                    <a:srgbClr val="000000">
                      <a:alpha val="43137"/>
                    </a:srgbClr>
                  </a:outerShdw>
                </a:effectLst>
              </a:rPr>
              <a:t>Horário:</a:t>
            </a:r>
            <a:endParaRPr lang="pt-BR" sz="3200" b="1" dirty="0">
              <a:solidFill>
                <a:schemeClr val="accent1">
                  <a:lumMod val="50000"/>
                </a:schemeClr>
              </a:solidFill>
              <a:effectLst>
                <a:outerShdw blurRad="38100" dist="38100" dir="2700000" algn="tl">
                  <a:srgbClr val="000000">
                    <a:alpha val="43137"/>
                  </a:srgbClr>
                </a:outerShdw>
              </a:effectLst>
            </a:endParaRPr>
          </a:p>
          <a:p>
            <a:r>
              <a:rPr lang="pt-BR" sz="3200" b="1" dirty="0">
                <a:solidFill>
                  <a:schemeClr val="accent1">
                    <a:lumMod val="50000"/>
                  </a:schemeClr>
                </a:solidFill>
              </a:rPr>
              <a:t>Início: </a:t>
            </a:r>
            <a:r>
              <a:rPr lang="pt-BR" sz="3200" b="1" dirty="0" smtClean="0">
                <a:solidFill>
                  <a:schemeClr val="accent1">
                    <a:lumMod val="50000"/>
                  </a:schemeClr>
                </a:solidFill>
              </a:rPr>
              <a:t>14:00</a:t>
            </a:r>
            <a:endParaRPr lang="pt-BR" sz="3200" b="1" dirty="0">
              <a:solidFill>
                <a:schemeClr val="accent1">
                  <a:lumMod val="50000"/>
                </a:schemeClr>
              </a:solidFill>
            </a:endParaRPr>
          </a:p>
          <a:p>
            <a:r>
              <a:rPr lang="pt-BR" sz="3200" b="1" dirty="0" smtClean="0">
                <a:solidFill>
                  <a:schemeClr val="accent1">
                    <a:lumMod val="50000"/>
                  </a:schemeClr>
                </a:solidFill>
              </a:rPr>
              <a:t>Término</a:t>
            </a:r>
            <a:r>
              <a:rPr lang="pt-BR" sz="3200" b="1" dirty="0">
                <a:solidFill>
                  <a:schemeClr val="accent1">
                    <a:lumMod val="50000"/>
                  </a:schemeClr>
                </a:solidFill>
              </a:rPr>
              <a:t>: </a:t>
            </a:r>
            <a:r>
              <a:rPr lang="pt-BR" sz="3200" b="1" dirty="0" smtClean="0">
                <a:solidFill>
                  <a:schemeClr val="accent1">
                    <a:lumMod val="50000"/>
                  </a:schemeClr>
                </a:solidFill>
              </a:rPr>
              <a:t>18:00</a:t>
            </a:r>
            <a:endParaRPr lang="pt-BR" sz="3200" b="1" dirty="0">
              <a:solidFill>
                <a:schemeClr val="accent1">
                  <a:lumMod val="50000"/>
                </a:schemeClr>
              </a:solidFill>
            </a:endParaRPr>
          </a:p>
        </p:txBody>
      </p:sp>
      <p:sp>
        <p:nvSpPr>
          <p:cNvPr id="12" name="Retângulo 11"/>
          <p:cNvSpPr/>
          <p:nvPr/>
        </p:nvSpPr>
        <p:spPr>
          <a:xfrm>
            <a:off x="5004048" y="4532927"/>
            <a:ext cx="1800200" cy="1200329"/>
          </a:xfrm>
          <a:prstGeom prst="rect">
            <a:avLst/>
          </a:prstGeom>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INTERVALO:</a:t>
            </a:r>
          </a:p>
          <a:p>
            <a:r>
              <a:rPr lang="pt-BR" sz="2400" b="1" dirty="0" smtClean="0">
                <a:solidFill>
                  <a:schemeClr val="accent1">
                    <a:lumMod val="50000"/>
                  </a:schemeClr>
                </a:solidFill>
                <a:effectLst>
                  <a:outerShdw blurRad="38100" dist="38100" dir="2700000" algn="tl">
                    <a:srgbClr val="000000">
                      <a:alpha val="43137"/>
                    </a:srgbClr>
                  </a:outerShdw>
                </a:effectLst>
              </a:rPr>
              <a:t>DE 15:00HS </a:t>
            </a:r>
          </a:p>
          <a:p>
            <a:r>
              <a:rPr lang="pt-BR" sz="2400" b="1" dirty="0" smtClean="0">
                <a:solidFill>
                  <a:schemeClr val="accent1">
                    <a:lumMod val="50000"/>
                  </a:schemeClr>
                </a:solidFill>
                <a:effectLst>
                  <a:outerShdw blurRad="38100" dist="38100" dir="2700000" algn="tl">
                    <a:srgbClr val="000000">
                      <a:alpha val="43137"/>
                    </a:srgbClr>
                  </a:outerShdw>
                </a:effectLst>
              </a:rPr>
              <a:t>ÀS 15:15HS</a:t>
            </a:r>
          </a:p>
        </p:txBody>
      </p:sp>
      <p:pic>
        <p:nvPicPr>
          <p:cNvPr id="14" name="Picture 2"/>
          <p:cNvPicPr>
            <a:picLocks noChangeAspect="1" noChangeArrowheads="1"/>
          </p:cNvPicPr>
          <p:nvPr/>
        </p:nvPicPr>
        <p:blipFill>
          <a:blip r:embed="rId3" cstate="print"/>
          <a:srcRect/>
          <a:stretch>
            <a:fillRect/>
          </a:stretch>
        </p:blipFill>
        <p:spPr bwMode="auto">
          <a:xfrm>
            <a:off x="6804248" y="4365104"/>
            <a:ext cx="2102633" cy="2247146"/>
          </a:xfrm>
          <a:prstGeom prst="rect">
            <a:avLst/>
          </a:prstGeom>
          <a:noFill/>
          <a:ln w="9525">
            <a:noFill/>
            <a:miter lim="800000"/>
            <a:headEnd/>
            <a:tailEnd/>
          </a:ln>
        </p:spPr>
      </p:pic>
      <p:pic>
        <p:nvPicPr>
          <p:cNvPr id="15" name="Picture 4" descr="http://clean-city69.ru/images/Check_mark.svg.png"/>
          <p:cNvPicPr>
            <a:picLocks noChangeAspect="1" noChangeArrowheads="1"/>
          </p:cNvPicPr>
          <p:nvPr/>
        </p:nvPicPr>
        <p:blipFill>
          <a:blip r:embed="rId4" cstate="print"/>
          <a:srcRect/>
          <a:stretch>
            <a:fillRect/>
          </a:stretch>
        </p:blipFill>
        <p:spPr bwMode="auto">
          <a:xfrm>
            <a:off x="228600" y="4846240"/>
            <a:ext cx="887016" cy="887016"/>
          </a:xfrm>
          <a:prstGeom prst="rect">
            <a:avLst/>
          </a:prstGeom>
          <a:noFill/>
        </p:spPr>
      </p:pic>
      <p:pic>
        <p:nvPicPr>
          <p:cNvPr id="16" name="Picture 4" descr="http://clean-city69.ru/images/Check_mark.svg.png"/>
          <p:cNvPicPr>
            <a:picLocks noChangeAspect="1" noChangeArrowheads="1"/>
          </p:cNvPicPr>
          <p:nvPr/>
        </p:nvPicPr>
        <p:blipFill>
          <a:blip r:embed="rId4" cstate="print"/>
          <a:srcRect/>
          <a:stretch>
            <a:fillRect/>
          </a:stretch>
        </p:blipFill>
        <p:spPr bwMode="auto">
          <a:xfrm>
            <a:off x="4045024" y="4725144"/>
            <a:ext cx="887016" cy="8870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144016" y="1066666"/>
            <a:ext cx="8892480" cy="5170646"/>
          </a:xfrm>
          <a:prstGeom prst="rect">
            <a:avLst/>
          </a:prstGeom>
        </p:spPr>
        <p:txBody>
          <a:bodyPr wrap="square">
            <a:spAutoFit/>
          </a:bodyPr>
          <a:lstStyle/>
          <a:p>
            <a:pPr algn="just"/>
            <a:r>
              <a:rPr lang="pt-BR" sz="2400" b="1" dirty="0" smtClean="0">
                <a:solidFill>
                  <a:schemeClr val="accent1">
                    <a:lumMod val="50000"/>
                  </a:schemeClr>
                </a:solidFill>
                <a:effectLst>
                  <a:outerShdw blurRad="38100" dist="38100" dir="2700000" algn="tl">
                    <a:srgbClr val="000000">
                      <a:alpha val="43137"/>
                    </a:srgbClr>
                  </a:outerShdw>
                </a:effectLst>
              </a:rPr>
              <a:t>Análise de Ambientes</a:t>
            </a:r>
          </a:p>
          <a:p>
            <a:pPr algn="just"/>
            <a:endParaRPr lang="pt-BR" sz="2400" b="1" dirty="0" smtClean="0">
              <a:solidFill>
                <a:schemeClr val="accent1">
                  <a:lumMod val="50000"/>
                </a:schemeClr>
              </a:solidFill>
              <a:effectLst>
                <a:outerShdw blurRad="38100" dist="38100" dir="2700000" algn="tl">
                  <a:srgbClr val="000000">
                    <a:alpha val="43137"/>
                  </a:srgbClr>
                </a:outerShdw>
              </a:effectLst>
            </a:endParaRPr>
          </a:p>
          <a:p>
            <a:pPr algn="just"/>
            <a:r>
              <a:rPr lang="pt-BR" dirty="0" smtClean="0"/>
              <a:t>Neste procuro explicar as diferenças entre os possíveis ambientes organizacionais, nos quais diversos tipos de projetos ocorrem (chamaremos de cenários) utilizando duas dimensões distintas.</a:t>
            </a:r>
          </a:p>
          <a:p>
            <a:pPr algn="just"/>
            <a:endParaRPr lang="pt-BR" dirty="0" smtClean="0"/>
          </a:p>
          <a:p>
            <a:pPr algn="just"/>
            <a:r>
              <a:rPr lang="pt-BR" sz="2000" b="1" dirty="0" smtClean="0">
                <a:solidFill>
                  <a:srgbClr val="C00000"/>
                </a:solidFill>
              </a:rPr>
              <a:t>A primeira dimensão diz respeito à estrutura do sistema:</a:t>
            </a:r>
          </a:p>
          <a:p>
            <a:pPr algn="just">
              <a:lnSpc>
                <a:spcPct val="150000"/>
              </a:lnSpc>
            </a:pPr>
            <a:r>
              <a:rPr lang="pt-BR" sz="2000" b="1" dirty="0" smtClean="0"/>
              <a:t>	Simples:</a:t>
            </a:r>
            <a:r>
              <a:rPr lang="pt-BR" sz="2000" dirty="0" smtClean="0"/>
              <a:t> Fácil de entender.</a:t>
            </a:r>
          </a:p>
          <a:p>
            <a:pPr algn="just">
              <a:lnSpc>
                <a:spcPct val="150000"/>
              </a:lnSpc>
            </a:pPr>
            <a:r>
              <a:rPr lang="pt-BR" sz="2000" b="1" dirty="0" smtClean="0"/>
              <a:t>		Complicado:</a:t>
            </a:r>
            <a:r>
              <a:rPr lang="pt-BR" sz="2000" dirty="0" smtClean="0"/>
              <a:t> Muito difícil de entender.</a:t>
            </a:r>
          </a:p>
          <a:p>
            <a:pPr algn="just"/>
            <a:endParaRPr lang="pt-BR" sz="2000" dirty="0" smtClean="0"/>
          </a:p>
          <a:p>
            <a:pPr algn="just"/>
            <a:r>
              <a:rPr lang="pt-BR" sz="2000" b="1" dirty="0" smtClean="0">
                <a:solidFill>
                  <a:schemeClr val="accent3">
                    <a:lumMod val="50000"/>
                  </a:schemeClr>
                </a:solidFill>
              </a:rPr>
              <a:t>A segunda dimensão diz respeito ao comportamento do sistema:</a:t>
            </a:r>
          </a:p>
          <a:p>
            <a:pPr algn="just">
              <a:lnSpc>
                <a:spcPct val="150000"/>
              </a:lnSpc>
            </a:pPr>
            <a:r>
              <a:rPr lang="pt-BR" sz="2000" b="1" dirty="0" smtClean="0"/>
              <a:t>	Ordenado:</a:t>
            </a:r>
            <a:r>
              <a:rPr lang="pt-BR" sz="2000" dirty="0" smtClean="0"/>
              <a:t> Totalmente previsível.</a:t>
            </a:r>
          </a:p>
          <a:p>
            <a:pPr algn="just">
              <a:lnSpc>
                <a:spcPct val="150000"/>
              </a:lnSpc>
            </a:pPr>
            <a:r>
              <a:rPr lang="pt-BR" sz="2000" b="1" dirty="0" smtClean="0"/>
              <a:t>		Complexo:</a:t>
            </a:r>
            <a:r>
              <a:rPr lang="pt-BR" sz="2000" dirty="0" smtClean="0"/>
              <a:t> Parcialmente previsível, mas com muitas “surpresas”.</a:t>
            </a:r>
          </a:p>
          <a:p>
            <a:pPr algn="just">
              <a:lnSpc>
                <a:spcPct val="150000"/>
              </a:lnSpc>
            </a:pPr>
            <a:r>
              <a:rPr lang="pt-BR" sz="2000" b="1" dirty="0" smtClean="0"/>
              <a:t>			Caótico:</a:t>
            </a:r>
            <a:r>
              <a:rPr lang="pt-BR" sz="2000" dirty="0" smtClean="0"/>
              <a:t> Imprevisível.</a:t>
            </a:r>
            <a:endParaRPr lang="pt-B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251520" y="2170599"/>
            <a:ext cx="8640960" cy="1015663"/>
          </a:xfrm>
          <a:prstGeom prst="rect">
            <a:avLst/>
          </a:prstGeom>
        </p:spPr>
        <p:txBody>
          <a:bodyPr wrap="square">
            <a:spAutoFit/>
          </a:bodyPr>
          <a:lstStyle/>
          <a:p>
            <a:pPr algn="just"/>
            <a:r>
              <a:rPr lang="pt-BR" sz="2000" dirty="0" smtClean="0"/>
              <a:t>Outra abordagem sobre os ambientes organizacionais é o Cynefin Framework, de Dave Snowden, que descreve uma perspectiva sobre a natureza evolutiva de sistemas complexos, inclui sua incerteza inerente.</a:t>
            </a:r>
          </a:p>
        </p:txBody>
      </p:sp>
      <p:sp>
        <p:nvSpPr>
          <p:cNvPr id="6" name="Retângulo 5"/>
          <p:cNvSpPr/>
          <p:nvPr/>
        </p:nvSpPr>
        <p:spPr>
          <a:xfrm>
            <a:off x="1259632" y="860519"/>
            <a:ext cx="4781437" cy="1200329"/>
          </a:xfrm>
          <a:prstGeom prst="rect">
            <a:avLst/>
          </a:prstGeom>
        </p:spPr>
        <p:txBody>
          <a:bodyPr wrap="none">
            <a:spAutoFit/>
          </a:bodyPr>
          <a:lstStyle/>
          <a:p>
            <a:r>
              <a:rPr lang="pt-BR" sz="3600" b="1" dirty="0" smtClean="0">
                <a:solidFill>
                  <a:schemeClr val="accent1">
                    <a:lumMod val="50000"/>
                  </a:schemeClr>
                </a:solidFill>
                <a:effectLst>
                  <a:outerShdw blurRad="38100" dist="38100" dir="2700000" algn="tl">
                    <a:srgbClr val="000000">
                      <a:alpha val="43137"/>
                    </a:srgbClr>
                  </a:outerShdw>
                </a:effectLst>
              </a:rPr>
              <a:t>Teoria da Complexidade</a:t>
            </a:r>
          </a:p>
          <a:p>
            <a:r>
              <a:rPr lang="pt-BR" sz="3600" b="1" dirty="0" smtClean="0">
                <a:solidFill>
                  <a:schemeClr val="accent1">
                    <a:lumMod val="50000"/>
                  </a:schemeClr>
                </a:solidFill>
                <a:effectLst>
                  <a:outerShdw blurRad="38100" dist="38100" dir="2700000" algn="tl">
                    <a:srgbClr val="000000">
                      <a:alpha val="43137"/>
                    </a:srgbClr>
                  </a:outerShdw>
                </a:effectLst>
              </a:rPr>
              <a:t>Cynefin Model</a:t>
            </a:r>
            <a:endParaRPr lang="pt-BR" sz="3600" dirty="0"/>
          </a:p>
        </p:txBody>
      </p:sp>
      <p:pic>
        <p:nvPicPr>
          <p:cNvPr id="49154" name="Picture 2" descr="http://www.seepnetwork.org/blog/wp-content/uploads/2011/12/coady-300x245.jpg"/>
          <p:cNvPicPr>
            <a:picLocks noChangeAspect="1" noChangeArrowheads="1"/>
          </p:cNvPicPr>
          <p:nvPr/>
        </p:nvPicPr>
        <p:blipFill>
          <a:blip r:embed="rId3" cstate="print"/>
          <a:srcRect/>
          <a:stretch>
            <a:fillRect/>
          </a:stretch>
        </p:blipFill>
        <p:spPr bwMode="auto">
          <a:xfrm>
            <a:off x="5439729" y="3356992"/>
            <a:ext cx="3438748" cy="2952328"/>
          </a:xfrm>
          <a:prstGeom prst="rect">
            <a:avLst/>
          </a:prstGeom>
          <a:noFill/>
        </p:spPr>
      </p:pic>
      <p:sp>
        <p:nvSpPr>
          <p:cNvPr id="8" name="Retângulo 7"/>
          <p:cNvSpPr/>
          <p:nvPr/>
        </p:nvSpPr>
        <p:spPr>
          <a:xfrm>
            <a:off x="323528" y="3558495"/>
            <a:ext cx="4896544" cy="2246769"/>
          </a:xfrm>
          <a:prstGeom prst="rect">
            <a:avLst/>
          </a:prstGeom>
        </p:spPr>
        <p:txBody>
          <a:bodyPr wrap="square">
            <a:spAutoFit/>
          </a:bodyPr>
          <a:lstStyle/>
          <a:p>
            <a:pPr algn="just"/>
            <a:r>
              <a:rPr lang="pt-BR" sz="2000" dirty="0" smtClean="0"/>
              <a:t>O nome serve como um lembrete de que todas as interações humanas são fortemente influenciadas e, muitas vezes, determinadas por nossas experiências, tanto através da interferência direta da experiência pessoal, bem como através da experiência coletiva, tais como histórias ou música.</a:t>
            </a:r>
            <a:endParaRPr lang="pt-B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603457" y="980728"/>
            <a:ext cx="6776855" cy="830997"/>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Entendendo a evolução da Teoria da Complexidade:</a:t>
            </a:r>
          </a:p>
          <a:p>
            <a:r>
              <a:rPr lang="pt-BR" sz="2400" b="1" dirty="0" smtClean="0">
                <a:solidFill>
                  <a:schemeClr val="accent1">
                    <a:lumMod val="50000"/>
                  </a:schemeClr>
                </a:solidFill>
                <a:effectLst>
                  <a:outerShdw blurRad="38100" dist="38100" dir="2700000" algn="tl">
                    <a:srgbClr val="000000">
                      <a:alpha val="43137"/>
                    </a:srgbClr>
                  </a:outerShdw>
                </a:effectLst>
              </a:rPr>
              <a:t>      No contexto inicial, da ordem para a desordem </a:t>
            </a:r>
          </a:p>
        </p:txBody>
      </p:sp>
      <p:pic>
        <p:nvPicPr>
          <p:cNvPr id="34818"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204913" y="2027262"/>
            <a:ext cx="6734175" cy="4210050"/>
          </a:xfrm>
          <a:prstGeom prst="rect">
            <a:avLst/>
          </a:prstGeom>
          <a:noFill/>
          <a:ln w="9525">
            <a:noFill/>
            <a:miter lim="800000"/>
            <a:headEnd/>
            <a:tailEnd/>
          </a:ln>
        </p:spPr>
      </p:pic>
      <p:sp>
        <p:nvSpPr>
          <p:cNvPr id="7" name="Seta para a esquerda 6"/>
          <p:cNvSpPr/>
          <p:nvPr/>
        </p:nvSpPr>
        <p:spPr>
          <a:xfrm rot="1769456">
            <a:off x="3301355" y="2903252"/>
            <a:ext cx="5112568" cy="864096"/>
          </a:xfrm>
          <a:prstGeom prst="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esquerda 7"/>
          <p:cNvSpPr/>
          <p:nvPr/>
        </p:nvSpPr>
        <p:spPr>
          <a:xfrm rot="12621860">
            <a:off x="767342" y="4356311"/>
            <a:ext cx="5112568" cy="864096"/>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pic>
        <p:nvPicPr>
          <p:cNvPr id="35842" name="Picture 2"/>
          <p:cNvPicPr>
            <a:picLocks noChangeAspect="1" noChangeArrowheads="1"/>
          </p:cNvPicPr>
          <p:nvPr/>
        </p:nvPicPr>
        <p:blipFill>
          <a:blip r:embed="rId3" cstate="print"/>
          <a:srcRect/>
          <a:stretch>
            <a:fillRect/>
          </a:stretch>
        </p:blipFill>
        <p:spPr bwMode="auto">
          <a:xfrm>
            <a:off x="4932040" y="2852937"/>
            <a:ext cx="3888431" cy="3240360"/>
          </a:xfrm>
          <a:prstGeom prst="rect">
            <a:avLst/>
          </a:prstGeom>
          <a:noFill/>
          <a:ln w="9525">
            <a:noFill/>
            <a:miter lim="800000"/>
            <a:headEnd/>
            <a:tailEnd/>
          </a:ln>
        </p:spPr>
      </p:pic>
      <p:sp>
        <p:nvSpPr>
          <p:cNvPr id="6" name="Retângulo 5"/>
          <p:cNvSpPr/>
          <p:nvPr/>
        </p:nvSpPr>
        <p:spPr>
          <a:xfrm>
            <a:off x="675465" y="908720"/>
            <a:ext cx="6776855" cy="461665"/>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Entendendo a evolução da Teoria da Complexidade:</a:t>
            </a:r>
          </a:p>
        </p:txBody>
      </p:sp>
      <p:sp>
        <p:nvSpPr>
          <p:cNvPr id="7" name="Retângulo 6"/>
          <p:cNvSpPr/>
          <p:nvPr/>
        </p:nvSpPr>
        <p:spPr>
          <a:xfrm>
            <a:off x="179512" y="1340768"/>
            <a:ext cx="7920880" cy="400110"/>
          </a:xfrm>
          <a:prstGeom prst="rect">
            <a:avLst/>
          </a:prstGeom>
        </p:spPr>
        <p:txBody>
          <a:bodyPr wrap="square">
            <a:spAutoFit/>
          </a:bodyPr>
          <a:lstStyle/>
          <a:p>
            <a:r>
              <a:rPr lang="pt-BR" sz="2000" b="1" dirty="0" smtClean="0">
                <a:solidFill>
                  <a:schemeClr val="accent1">
                    <a:lumMod val="50000"/>
                  </a:schemeClr>
                </a:solidFill>
                <a:effectLst>
                  <a:outerShdw blurRad="38100" dist="38100" dir="2700000" algn="tl">
                    <a:srgbClr val="000000">
                      <a:alpha val="43137"/>
                    </a:srgbClr>
                  </a:outerShdw>
                </a:effectLst>
              </a:rPr>
              <a:t>No cenário SIMPLES, temos uma causa gerando apenas um efeito.</a:t>
            </a:r>
            <a:endParaRPr lang="pt-BR" sz="2000" dirty="0"/>
          </a:p>
        </p:txBody>
      </p:sp>
      <p:sp>
        <p:nvSpPr>
          <p:cNvPr id="8" name="Retângulo 7"/>
          <p:cNvSpPr/>
          <p:nvPr/>
        </p:nvSpPr>
        <p:spPr>
          <a:xfrm>
            <a:off x="251520" y="1844824"/>
            <a:ext cx="8568952" cy="923330"/>
          </a:xfrm>
          <a:prstGeom prst="rect">
            <a:avLst/>
          </a:prstGeom>
        </p:spPr>
        <p:txBody>
          <a:bodyPr wrap="square">
            <a:spAutoFit/>
          </a:bodyPr>
          <a:lstStyle/>
          <a:p>
            <a:pPr algn="just"/>
            <a:r>
              <a:rPr lang="pt-BR" dirty="0" smtClean="0"/>
              <a:t>Simples, você faz X e você sempre terá Y, e não importa quantas vezes você faz X, você obterá o mesmo resultado Y. Você pode prever com confiança o resultado final da atividade. Nesses casos, a coordenação pode ser usada com grande efeito.</a:t>
            </a:r>
          </a:p>
        </p:txBody>
      </p:sp>
      <p:sp>
        <p:nvSpPr>
          <p:cNvPr id="9" name="Retângulo 8"/>
          <p:cNvSpPr/>
          <p:nvPr/>
        </p:nvSpPr>
        <p:spPr>
          <a:xfrm>
            <a:off x="251520" y="2881967"/>
            <a:ext cx="4608512" cy="3139321"/>
          </a:xfrm>
          <a:prstGeom prst="rect">
            <a:avLst/>
          </a:prstGeom>
        </p:spPr>
        <p:txBody>
          <a:bodyPr wrap="square">
            <a:spAutoFit/>
          </a:bodyPr>
          <a:lstStyle/>
          <a:p>
            <a:pPr algn="just"/>
            <a:r>
              <a:rPr lang="pt-BR" dirty="0" smtClean="0"/>
              <a:t>Aqui, a relação entre causa e efeito é óbvia para todos. A abordagem é: Sentir - Categorizar - Responder e, assim, podemos aplicar as melhores práticas (Best </a:t>
            </a:r>
            <a:r>
              <a:rPr lang="pt-BR" dirty="0" err="1" smtClean="0"/>
              <a:t>Practice</a:t>
            </a:r>
            <a:r>
              <a:rPr lang="pt-BR" dirty="0" smtClean="0"/>
              <a:t>).</a:t>
            </a:r>
          </a:p>
          <a:p>
            <a:pPr algn="just"/>
            <a:endParaRPr lang="pt-BR" dirty="0" smtClean="0"/>
          </a:p>
          <a:p>
            <a:pPr algn="just"/>
            <a:endParaRPr lang="pt-BR" dirty="0" smtClean="0"/>
          </a:p>
          <a:p>
            <a:pPr algn="just"/>
            <a:r>
              <a:rPr lang="pt-BR" dirty="0" smtClean="0"/>
              <a:t>Por exemplo, em uma loja do McDonald’s, só existe uma melhor forma de preparar um hambúrguer (sempre a mesma temperatura e sempre a mesma duração), o procedimento já é predefinido e treinado.</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675465" y="908720"/>
            <a:ext cx="6776855" cy="461665"/>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Entendendo a evolução da Teoria da Complexidade:</a:t>
            </a:r>
          </a:p>
        </p:txBody>
      </p:sp>
      <p:sp>
        <p:nvSpPr>
          <p:cNvPr id="6" name="Retângulo 5"/>
          <p:cNvSpPr/>
          <p:nvPr/>
        </p:nvSpPr>
        <p:spPr>
          <a:xfrm>
            <a:off x="179512" y="1340768"/>
            <a:ext cx="7920880" cy="400110"/>
          </a:xfrm>
          <a:prstGeom prst="rect">
            <a:avLst/>
          </a:prstGeom>
        </p:spPr>
        <p:txBody>
          <a:bodyPr wrap="square">
            <a:spAutoFit/>
          </a:bodyPr>
          <a:lstStyle/>
          <a:p>
            <a:r>
              <a:rPr lang="pt-BR" sz="2000" b="1" dirty="0" smtClean="0">
                <a:solidFill>
                  <a:schemeClr val="accent1">
                    <a:lumMod val="50000"/>
                  </a:schemeClr>
                </a:solidFill>
                <a:effectLst>
                  <a:outerShdw blurRad="38100" dist="38100" dir="2700000" algn="tl">
                    <a:srgbClr val="000000">
                      <a:alpha val="43137"/>
                    </a:srgbClr>
                  </a:outerShdw>
                </a:effectLst>
              </a:rPr>
              <a:t>No cenário COMPLICADO, temos uma causa gerando apenas um efeito.</a:t>
            </a:r>
            <a:endParaRPr lang="pt-BR" sz="2000" dirty="0"/>
          </a:p>
        </p:txBody>
      </p:sp>
      <p:pic>
        <p:nvPicPr>
          <p:cNvPr id="48129" name="Picture 1"/>
          <p:cNvPicPr>
            <a:picLocks noChangeAspect="1" noChangeArrowheads="1"/>
          </p:cNvPicPr>
          <p:nvPr/>
        </p:nvPicPr>
        <p:blipFill>
          <a:blip r:embed="rId3" cstate="print"/>
          <a:srcRect/>
          <a:stretch>
            <a:fillRect/>
          </a:stretch>
        </p:blipFill>
        <p:spPr bwMode="auto">
          <a:xfrm>
            <a:off x="5173960" y="2778224"/>
            <a:ext cx="3718520" cy="3459088"/>
          </a:xfrm>
          <a:prstGeom prst="rect">
            <a:avLst/>
          </a:prstGeom>
          <a:noFill/>
          <a:ln w="9525">
            <a:noFill/>
            <a:miter lim="800000"/>
            <a:headEnd/>
            <a:tailEnd/>
          </a:ln>
        </p:spPr>
      </p:pic>
      <p:sp>
        <p:nvSpPr>
          <p:cNvPr id="8" name="Retângulo 7"/>
          <p:cNvSpPr/>
          <p:nvPr/>
        </p:nvSpPr>
        <p:spPr>
          <a:xfrm>
            <a:off x="251520" y="1857598"/>
            <a:ext cx="8568952" cy="923330"/>
          </a:xfrm>
          <a:prstGeom prst="rect">
            <a:avLst/>
          </a:prstGeom>
        </p:spPr>
        <p:txBody>
          <a:bodyPr wrap="square">
            <a:spAutoFit/>
          </a:bodyPr>
          <a:lstStyle/>
          <a:p>
            <a:pPr algn="just"/>
            <a:r>
              <a:rPr lang="pt-BR" dirty="0" smtClean="0"/>
              <a:t>Complicado, existe uma relação entre causa e efeito, porém você tem que investir tempo e energia em trabalhar fora dessa relação e, muitas vezes, há uma série de possíveis respostas. </a:t>
            </a:r>
            <a:endParaRPr lang="pt-BR" dirty="0"/>
          </a:p>
        </p:txBody>
      </p:sp>
      <p:sp>
        <p:nvSpPr>
          <p:cNvPr id="9" name="Retângulo 8"/>
          <p:cNvSpPr/>
          <p:nvPr/>
        </p:nvSpPr>
        <p:spPr>
          <a:xfrm>
            <a:off x="251520" y="2852936"/>
            <a:ext cx="4824536" cy="2957861"/>
          </a:xfrm>
          <a:prstGeom prst="rect">
            <a:avLst/>
          </a:prstGeom>
        </p:spPr>
        <p:txBody>
          <a:bodyPr wrap="square">
            <a:spAutoFit/>
          </a:bodyPr>
          <a:lstStyle/>
          <a:p>
            <a:pPr algn="just">
              <a:lnSpc>
                <a:spcPct val="150000"/>
              </a:lnSpc>
            </a:pPr>
            <a:r>
              <a:rPr lang="pt-BR" dirty="0" smtClean="0"/>
              <a:t>Esse é o reino de especialistas que concentram tempo e energia em trabalhar tais relações de causa e efeito. Nesse caso, a cooperação é eficaz nesse domínio, porque muitas vezes há um objetivo final claro em mente, mas você precisa das forças combinadas de uma gama de pessoas para alcançá-lo.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675465" y="908720"/>
            <a:ext cx="6776855" cy="461665"/>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Entendendo a evolução da Teoria da Complexidade:</a:t>
            </a:r>
          </a:p>
        </p:txBody>
      </p:sp>
      <p:sp>
        <p:nvSpPr>
          <p:cNvPr id="6" name="Retângulo 5"/>
          <p:cNvSpPr/>
          <p:nvPr/>
        </p:nvSpPr>
        <p:spPr>
          <a:xfrm>
            <a:off x="179512" y="1340768"/>
            <a:ext cx="7920880" cy="400110"/>
          </a:xfrm>
          <a:prstGeom prst="rect">
            <a:avLst/>
          </a:prstGeom>
        </p:spPr>
        <p:txBody>
          <a:bodyPr wrap="square">
            <a:spAutoFit/>
          </a:bodyPr>
          <a:lstStyle/>
          <a:p>
            <a:r>
              <a:rPr lang="pt-BR" sz="2000" b="1" dirty="0" smtClean="0">
                <a:solidFill>
                  <a:schemeClr val="accent1">
                    <a:lumMod val="50000"/>
                  </a:schemeClr>
                </a:solidFill>
                <a:effectLst>
                  <a:outerShdw blurRad="38100" dist="38100" dir="2700000" algn="tl">
                    <a:srgbClr val="000000">
                      <a:alpha val="43137"/>
                    </a:srgbClr>
                  </a:outerShdw>
                </a:effectLst>
              </a:rPr>
              <a:t>No cenário COMPLICADO, temos uma causa gerando apenas um efeito.</a:t>
            </a:r>
            <a:endParaRPr lang="pt-BR" sz="2000" dirty="0"/>
          </a:p>
        </p:txBody>
      </p:sp>
      <p:sp>
        <p:nvSpPr>
          <p:cNvPr id="7" name="Retângulo 6"/>
          <p:cNvSpPr/>
          <p:nvPr/>
        </p:nvSpPr>
        <p:spPr>
          <a:xfrm>
            <a:off x="251520" y="3025983"/>
            <a:ext cx="4752528" cy="3139321"/>
          </a:xfrm>
          <a:prstGeom prst="rect">
            <a:avLst/>
          </a:prstGeom>
        </p:spPr>
        <p:txBody>
          <a:bodyPr wrap="square">
            <a:spAutoFit/>
          </a:bodyPr>
          <a:lstStyle/>
          <a:p>
            <a:pPr algn="just"/>
            <a:r>
              <a:rPr lang="pt-BR" dirty="0" smtClean="0"/>
              <a:t>Por exemplo, existem diversas formas de se criar a mistura do concreto em uma obra. Dependendo da temperatura, umidade, ferramenta e outros fatores, pode-se utilizar uma técnica em detrimento de outra. </a:t>
            </a:r>
          </a:p>
          <a:p>
            <a:pPr algn="just"/>
            <a:endParaRPr lang="pt-BR" dirty="0" smtClean="0"/>
          </a:p>
          <a:p>
            <a:pPr algn="just"/>
            <a:r>
              <a:rPr lang="pt-BR" dirty="0" smtClean="0"/>
              <a:t>Por exemplo, na obra da usina de Itaipu, na mistura do concreto, foi utilizado gelo, em vez de água no estado líquido, para evitar microfissuras. Em uma construção, não é comum se utilizar gelo no processo de concretagem.</a:t>
            </a:r>
            <a:endParaRPr lang="pt-BR" dirty="0"/>
          </a:p>
        </p:txBody>
      </p:sp>
      <p:sp>
        <p:nvSpPr>
          <p:cNvPr id="8" name="Retângulo 7"/>
          <p:cNvSpPr/>
          <p:nvPr/>
        </p:nvSpPr>
        <p:spPr>
          <a:xfrm>
            <a:off x="251520" y="1844824"/>
            <a:ext cx="8712968" cy="923330"/>
          </a:xfrm>
          <a:prstGeom prst="rect">
            <a:avLst/>
          </a:prstGeom>
        </p:spPr>
        <p:txBody>
          <a:bodyPr wrap="square">
            <a:spAutoFit/>
          </a:bodyPr>
          <a:lstStyle/>
          <a:p>
            <a:pPr algn="just"/>
            <a:r>
              <a:rPr lang="pt-BR" dirty="0" smtClean="0"/>
              <a:t>A relação entre causa e efeito requer uma análise ou alguma outra forma de investigação e / ou a aplicação de conhecimento especializado. A abordagem é Sentir - Analisar - Responder e, nesse caso, podemos aplicar boas práticas (</a:t>
            </a:r>
            <a:r>
              <a:rPr lang="pt-BR" dirty="0" err="1" smtClean="0"/>
              <a:t>Good</a:t>
            </a:r>
            <a:r>
              <a:rPr lang="pt-BR" dirty="0" smtClean="0"/>
              <a:t> </a:t>
            </a:r>
            <a:r>
              <a:rPr lang="pt-BR" dirty="0" err="1" smtClean="0"/>
              <a:t>Practice</a:t>
            </a:r>
            <a:r>
              <a:rPr lang="pt-BR" dirty="0" smtClean="0"/>
              <a:t>).</a:t>
            </a:r>
          </a:p>
        </p:txBody>
      </p:sp>
      <p:pic>
        <p:nvPicPr>
          <p:cNvPr id="9" name="Picture 1"/>
          <p:cNvPicPr>
            <a:picLocks noChangeAspect="1" noChangeArrowheads="1"/>
          </p:cNvPicPr>
          <p:nvPr/>
        </p:nvPicPr>
        <p:blipFill>
          <a:blip r:embed="rId3" cstate="print"/>
          <a:srcRect/>
          <a:stretch>
            <a:fillRect/>
          </a:stretch>
        </p:blipFill>
        <p:spPr bwMode="auto">
          <a:xfrm>
            <a:off x="5173960" y="2778224"/>
            <a:ext cx="3718520" cy="345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675465" y="908720"/>
            <a:ext cx="6776855" cy="461665"/>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Entendendo a evolução da Teoria da Complexidade:</a:t>
            </a:r>
          </a:p>
        </p:txBody>
      </p:sp>
      <p:sp>
        <p:nvSpPr>
          <p:cNvPr id="6" name="Retângulo 5"/>
          <p:cNvSpPr/>
          <p:nvPr/>
        </p:nvSpPr>
        <p:spPr>
          <a:xfrm>
            <a:off x="179512" y="1340768"/>
            <a:ext cx="7920880" cy="400110"/>
          </a:xfrm>
          <a:prstGeom prst="rect">
            <a:avLst/>
          </a:prstGeom>
        </p:spPr>
        <p:txBody>
          <a:bodyPr wrap="square">
            <a:spAutoFit/>
          </a:bodyPr>
          <a:lstStyle/>
          <a:p>
            <a:r>
              <a:rPr lang="pt-BR" sz="2000" b="1" dirty="0" smtClean="0">
                <a:solidFill>
                  <a:schemeClr val="accent1">
                    <a:lumMod val="50000"/>
                  </a:schemeClr>
                </a:solidFill>
                <a:effectLst>
                  <a:outerShdw blurRad="38100" dist="38100" dir="2700000" algn="tl">
                    <a:srgbClr val="000000">
                      <a:alpha val="43137"/>
                    </a:srgbClr>
                  </a:outerShdw>
                </a:effectLst>
              </a:rPr>
              <a:t>No cenário COMPLEXO, temos uma causa gerando apenas um efeito.</a:t>
            </a:r>
            <a:endParaRPr lang="pt-BR" sz="2000" dirty="0"/>
          </a:p>
        </p:txBody>
      </p:sp>
      <p:pic>
        <p:nvPicPr>
          <p:cNvPr id="7" name="Picture 1"/>
          <p:cNvPicPr>
            <a:picLocks noChangeAspect="1" noChangeArrowheads="1"/>
          </p:cNvPicPr>
          <p:nvPr/>
        </p:nvPicPr>
        <p:blipFill>
          <a:blip r:embed="rId3" cstate="print"/>
          <a:srcRect/>
          <a:stretch>
            <a:fillRect/>
          </a:stretch>
        </p:blipFill>
        <p:spPr bwMode="auto">
          <a:xfrm>
            <a:off x="5381928" y="2996952"/>
            <a:ext cx="3504500" cy="3237161"/>
          </a:xfrm>
          <a:prstGeom prst="rect">
            <a:avLst/>
          </a:prstGeom>
          <a:noFill/>
          <a:ln w="9525">
            <a:noFill/>
            <a:miter lim="800000"/>
            <a:headEnd/>
            <a:tailEnd/>
          </a:ln>
        </p:spPr>
      </p:pic>
      <p:sp>
        <p:nvSpPr>
          <p:cNvPr id="8" name="Retângulo 7"/>
          <p:cNvSpPr/>
          <p:nvPr/>
        </p:nvSpPr>
        <p:spPr>
          <a:xfrm>
            <a:off x="251520" y="1724615"/>
            <a:ext cx="8712968" cy="1200329"/>
          </a:xfrm>
          <a:prstGeom prst="rect">
            <a:avLst/>
          </a:prstGeom>
        </p:spPr>
        <p:txBody>
          <a:bodyPr wrap="square">
            <a:spAutoFit/>
          </a:bodyPr>
          <a:lstStyle/>
          <a:p>
            <a:pPr algn="just"/>
            <a:r>
              <a:rPr lang="pt-BR" dirty="0" smtClean="0"/>
              <a:t>Complexo, esse domínio é caracterizado por causas e efeitos que são tão entrelaçados e intrincados que as coisas só fazem sentido em retrospecto. Você ouve as pessoas dizerem: "Ah, este resultado aconteceu porque (...)", mas se você voltar um pouco atrás e verificar o que aconteceu, de fato, vai obter um resultado diferente.</a:t>
            </a:r>
          </a:p>
        </p:txBody>
      </p:sp>
      <p:sp>
        <p:nvSpPr>
          <p:cNvPr id="9" name="Retângulo 8"/>
          <p:cNvSpPr/>
          <p:nvPr/>
        </p:nvSpPr>
        <p:spPr>
          <a:xfrm>
            <a:off x="251520" y="3075925"/>
            <a:ext cx="4896544" cy="2862322"/>
          </a:xfrm>
          <a:prstGeom prst="rect">
            <a:avLst/>
          </a:prstGeom>
        </p:spPr>
        <p:txBody>
          <a:bodyPr wrap="square">
            <a:spAutoFit/>
          </a:bodyPr>
          <a:lstStyle/>
          <a:p>
            <a:pPr algn="just"/>
            <a:r>
              <a:rPr lang="pt-BR" dirty="0" smtClean="0"/>
              <a:t>Retroceder e voltar a jogar, e ainda ter outro resultado. Esse fenômeno ocorre porque, em situações complexas, tudo é tão interligado que uma pequena mudança em uma parte do sistema pode ter um impacto enorme em outro lugar e vice-versa.</a:t>
            </a:r>
          </a:p>
          <a:p>
            <a:pPr algn="just"/>
            <a:endParaRPr lang="pt-BR" dirty="0" smtClean="0"/>
          </a:p>
          <a:p>
            <a:pPr algn="just"/>
            <a:r>
              <a:rPr lang="pt-BR" dirty="0" smtClean="0"/>
              <a:t>O sistema é imprevisível em detalhes, mais ainda podemos discernir padrões. São nessas situações complexas que a colaboração vem à tona.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675465" y="908720"/>
            <a:ext cx="6776855" cy="461665"/>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Entendendo a evolução da Teoria da Complexidade:</a:t>
            </a:r>
          </a:p>
        </p:txBody>
      </p:sp>
      <p:sp>
        <p:nvSpPr>
          <p:cNvPr id="6" name="Retângulo 5"/>
          <p:cNvSpPr/>
          <p:nvPr/>
        </p:nvSpPr>
        <p:spPr>
          <a:xfrm>
            <a:off x="179512" y="1340768"/>
            <a:ext cx="7920880" cy="400110"/>
          </a:xfrm>
          <a:prstGeom prst="rect">
            <a:avLst/>
          </a:prstGeom>
        </p:spPr>
        <p:txBody>
          <a:bodyPr wrap="square">
            <a:spAutoFit/>
          </a:bodyPr>
          <a:lstStyle/>
          <a:p>
            <a:r>
              <a:rPr lang="pt-BR" sz="2000" b="1" dirty="0" smtClean="0">
                <a:solidFill>
                  <a:schemeClr val="accent1">
                    <a:lumMod val="50000"/>
                  </a:schemeClr>
                </a:solidFill>
                <a:effectLst>
                  <a:outerShdw blurRad="38100" dist="38100" dir="2700000" algn="tl">
                    <a:srgbClr val="000000">
                      <a:alpha val="43137"/>
                    </a:srgbClr>
                  </a:outerShdw>
                </a:effectLst>
              </a:rPr>
              <a:t>No cenário COMPLEXO, temos uma causa gerando apenas um efeito.</a:t>
            </a:r>
            <a:endParaRPr lang="pt-BR" sz="2000" dirty="0"/>
          </a:p>
        </p:txBody>
      </p:sp>
      <p:pic>
        <p:nvPicPr>
          <p:cNvPr id="8" name="Picture 1"/>
          <p:cNvPicPr>
            <a:picLocks noChangeAspect="1" noChangeArrowheads="1"/>
          </p:cNvPicPr>
          <p:nvPr/>
        </p:nvPicPr>
        <p:blipFill>
          <a:blip r:embed="rId3" cstate="print"/>
          <a:srcRect/>
          <a:stretch>
            <a:fillRect/>
          </a:stretch>
        </p:blipFill>
        <p:spPr bwMode="auto">
          <a:xfrm>
            <a:off x="5381928" y="2996952"/>
            <a:ext cx="3504500" cy="3237161"/>
          </a:xfrm>
          <a:prstGeom prst="rect">
            <a:avLst/>
          </a:prstGeom>
          <a:noFill/>
          <a:ln w="9525">
            <a:noFill/>
            <a:miter lim="800000"/>
            <a:headEnd/>
            <a:tailEnd/>
          </a:ln>
        </p:spPr>
      </p:pic>
      <p:sp>
        <p:nvSpPr>
          <p:cNvPr id="10" name="Retângulo 9"/>
          <p:cNvSpPr/>
          <p:nvPr/>
        </p:nvSpPr>
        <p:spPr>
          <a:xfrm>
            <a:off x="251520" y="2564904"/>
            <a:ext cx="4896544" cy="3970318"/>
          </a:xfrm>
          <a:prstGeom prst="rect">
            <a:avLst/>
          </a:prstGeom>
        </p:spPr>
        <p:txBody>
          <a:bodyPr wrap="square">
            <a:spAutoFit/>
          </a:bodyPr>
          <a:lstStyle/>
          <a:p>
            <a:pPr algn="just"/>
            <a:r>
              <a:rPr lang="pt-BR" dirty="0" smtClean="0"/>
              <a:t>Complexidade é imprevisível, é colaborativa, é adaptável; complexidade é confuso – é difícil trabalhar a questão, e muito menos a resposta – é colaborativa, pois envolve reunir uma diversidade de pessoas e talentos para experimentar, criar e testar possíveis abordagens para a solução de um determinado problema.</a:t>
            </a:r>
          </a:p>
          <a:p>
            <a:pPr algn="just"/>
            <a:endParaRPr lang="pt-BR" dirty="0" smtClean="0"/>
          </a:p>
          <a:p>
            <a:pPr algn="just"/>
            <a:r>
              <a:rPr lang="pt-BR" dirty="0" smtClean="0"/>
              <a:t>Complexidade é imprevisível, isto é, dependendo dos fatores (ex: clima organizacional, relacionamento interpessoal, autoconhecimento da equipe, conhecimento prévio do trabalho que será realizado e outros) não temos a certeza do resultado produzido. </a:t>
            </a:r>
            <a:endParaRPr lang="pt-BR" dirty="0"/>
          </a:p>
        </p:txBody>
      </p:sp>
      <p:sp>
        <p:nvSpPr>
          <p:cNvPr id="11" name="Retângulo 10"/>
          <p:cNvSpPr/>
          <p:nvPr/>
        </p:nvSpPr>
        <p:spPr>
          <a:xfrm>
            <a:off x="107504" y="1844824"/>
            <a:ext cx="8856984" cy="646331"/>
          </a:xfrm>
          <a:prstGeom prst="rect">
            <a:avLst/>
          </a:prstGeom>
        </p:spPr>
        <p:txBody>
          <a:bodyPr wrap="square">
            <a:spAutoFit/>
          </a:bodyPr>
          <a:lstStyle/>
          <a:p>
            <a:pPr algn="just"/>
            <a:r>
              <a:rPr lang="pt-BR" dirty="0" smtClean="0"/>
              <a:t>A colaboração funciona bem para cenários complexos, pois o estilo de trabalhar de forma colaborativa corresponde à natureza das questões que representam situações complexas.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675465" y="908720"/>
            <a:ext cx="6776855" cy="461665"/>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Entendendo a evolução da Teoria da Complexidade:</a:t>
            </a:r>
          </a:p>
        </p:txBody>
      </p:sp>
      <p:sp>
        <p:nvSpPr>
          <p:cNvPr id="6" name="Retângulo 5"/>
          <p:cNvSpPr/>
          <p:nvPr/>
        </p:nvSpPr>
        <p:spPr>
          <a:xfrm>
            <a:off x="179512" y="1340768"/>
            <a:ext cx="7920880" cy="400110"/>
          </a:xfrm>
          <a:prstGeom prst="rect">
            <a:avLst/>
          </a:prstGeom>
        </p:spPr>
        <p:txBody>
          <a:bodyPr wrap="square">
            <a:spAutoFit/>
          </a:bodyPr>
          <a:lstStyle/>
          <a:p>
            <a:r>
              <a:rPr lang="pt-BR" sz="2000" b="1" dirty="0" smtClean="0">
                <a:solidFill>
                  <a:schemeClr val="accent1">
                    <a:lumMod val="50000"/>
                  </a:schemeClr>
                </a:solidFill>
                <a:effectLst>
                  <a:outerShdw blurRad="38100" dist="38100" dir="2700000" algn="tl">
                    <a:srgbClr val="000000">
                      <a:alpha val="43137"/>
                    </a:srgbClr>
                  </a:outerShdw>
                </a:effectLst>
              </a:rPr>
              <a:t>No cenário COMPLEXO, temos uma causa gerando apenas um efeito.</a:t>
            </a:r>
            <a:endParaRPr lang="pt-BR" sz="2000" dirty="0"/>
          </a:p>
        </p:txBody>
      </p:sp>
      <p:pic>
        <p:nvPicPr>
          <p:cNvPr id="7" name="Picture 1"/>
          <p:cNvPicPr>
            <a:picLocks noChangeAspect="1" noChangeArrowheads="1"/>
          </p:cNvPicPr>
          <p:nvPr/>
        </p:nvPicPr>
        <p:blipFill>
          <a:blip r:embed="rId3" cstate="print"/>
          <a:srcRect/>
          <a:stretch>
            <a:fillRect/>
          </a:stretch>
        </p:blipFill>
        <p:spPr bwMode="auto">
          <a:xfrm>
            <a:off x="5381928" y="2996952"/>
            <a:ext cx="3504500" cy="3237161"/>
          </a:xfrm>
          <a:prstGeom prst="rect">
            <a:avLst/>
          </a:prstGeom>
          <a:noFill/>
          <a:ln w="9525">
            <a:noFill/>
            <a:miter lim="800000"/>
            <a:headEnd/>
            <a:tailEnd/>
          </a:ln>
        </p:spPr>
      </p:pic>
      <p:sp>
        <p:nvSpPr>
          <p:cNvPr id="8" name="Retângulo 7"/>
          <p:cNvSpPr/>
          <p:nvPr/>
        </p:nvSpPr>
        <p:spPr>
          <a:xfrm>
            <a:off x="179512" y="1857598"/>
            <a:ext cx="8784976" cy="923330"/>
          </a:xfrm>
          <a:prstGeom prst="rect">
            <a:avLst/>
          </a:prstGeom>
        </p:spPr>
        <p:txBody>
          <a:bodyPr wrap="square">
            <a:spAutoFit/>
          </a:bodyPr>
          <a:lstStyle/>
          <a:p>
            <a:pPr algn="just"/>
            <a:r>
              <a:rPr lang="pt-BR" dirty="0" smtClean="0"/>
              <a:t>Assim, no ambiente complexo, temos um grande esforço para desenvolver o aspecto de confiança entre os membros da equipe para que proporcione maior criatividade e, dessa forma, inovações. </a:t>
            </a:r>
            <a:endParaRPr lang="pt-BR" dirty="0"/>
          </a:p>
        </p:txBody>
      </p:sp>
      <p:sp>
        <p:nvSpPr>
          <p:cNvPr id="9" name="Retângulo 8"/>
          <p:cNvSpPr/>
          <p:nvPr/>
        </p:nvSpPr>
        <p:spPr>
          <a:xfrm>
            <a:off x="251520" y="3068960"/>
            <a:ext cx="4896544" cy="2862322"/>
          </a:xfrm>
          <a:prstGeom prst="rect">
            <a:avLst/>
          </a:prstGeom>
        </p:spPr>
        <p:txBody>
          <a:bodyPr wrap="square">
            <a:spAutoFit/>
          </a:bodyPr>
          <a:lstStyle/>
          <a:p>
            <a:pPr algn="just"/>
            <a:r>
              <a:rPr lang="pt-BR" dirty="0" smtClean="0"/>
              <a:t>A relação entre causa e efeito só pode ser percebida em retrospecto, mas não com antecedência. A abordagem é Probabilidade - Sentir - Responder e, assim, podemos aplicar a prática emergente (emergente).</a:t>
            </a:r>
          </a:p>
          <a:p>
            <a:pPr algn="just"/>
            <a:endParaRPr lang="pt-BR" dirty="0" smtClean="0"/>
          </a:p>
          <a:p>
            <a:pPr algn="just"/>
            <a:r>
              <a:rPr lang="pt-BR" dirty="0" smtClean="0"/>
              <a:t>Por exemplo, ao entrar em um consultório médico e relatar que está com dor no estômago (efeito), além de tratar dos efeitos, o médico irá iniciar uma série de testes até descobrir a causa.</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3"/>
          <p:cNvSpPr>
            <a:spLocks noChangeArrowheads="1"/>
          </p:cNvSpPr>
          <p:nvPr/>
        </p:nvSpPr>
        <p:spPr bwMode="auto">
          <a:xfrm>
            <a:off x="1907704" y="692696"/>
            <a:ext cx="362393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800" b="1" dirty="0" smtClean="0">
                <a:solidFill>
                  <a:srgbClr val="EF792F"/>
                </a:solidFill>
                <a:effectLst>
                  <a:outerShdw blurRad="38100" dist="38100" dir="2700000" algn="tl">
                    <a:srgbClr val="000000">
                      <a:alpha val="43137"/>
                    </a:srgbClr>
                  </a:outerShdw>
                </a:effectLst>
              </a:rPr>
              <a:t>INFORMAÇÕES GERAIS</a:t>
            </a:r>
            <a:endParaRPr lang="pt-BR" sz="2800" b="1" dirty="0">
              <a:solidFill>
                <a:srgbClr val="4A452A"/>
              </a:solidFill>
              <a:effectLst>
                <a:outerShdw blurRad="38100" dist="38100" dir="2700000" algn="tl">
                  <a:srgbClr val="000000">
                    <a:alpha val="43137"/>
                  </a:srgbClr>
                </a:outerShdw>
              </a:effectLst>
            </a:endParaRPr>
          </a:p>
        </p:txBody>
      </p:sp>
      <p:sp>
        <p:nvSpPr>
          <p:cNvPr id="6" name="Retângulo 5"/>
          <p:cNvSpPr/>
          <p:nvPr/>
        </p:nvSpPr>
        <p:spPr>
          <a:xfrm>
            <a:off x="2495174" y="1124744"/>
            <a:ext cx="3012930" cy="830997"/>
          </a:xfrm>
          <a:prstGeom prst="rect">
            <a:avLst/>
          </a:prstGeom>
        </p:spPr>
        <p:txBody>
          <a:bodyPr wrap="square">
            <a:spAutoFit/>
          </a:bodyPr>
          <a:lstStyle/>
          <a:p>
            <a:pPr>
              <a:defRPr/>
            </a:pPr>
            <a:r>
              <a:rPr lang="pt-BR" sz="2400" b="1" dirty="0" smtClean="0">
                <a:solidFill>
                  <a:srgbClr val="C00000"/>
                </a:solidFill>
              </a:rPr>
              <a:t>Dia </a:t>
            </a:r>
            <a:r>
              <a:rPr lang="pt-BR" sz="2400" b="1" dirty="0">
                <a:solidFill>
                  <a:srgbClr val="C00000"/>
                </a:solidFill>
              </a:rPr>
              <a:t>de Aula:</a:t>
            </a:r>
          </a:p>
          <a:p>
            <a:pPr marL="742950" lvl="1" indent="-285750">
              <a:buFont typeface="Wingdings" pitchFamily="2" charset="2"/>
              <a:buChar char="q"/>
              <a:defRPr/>
            </a:pPr>
            <a:r>
              <a:rPr lang="pt-BR" sz="2400" b="1" dirty="0" smtClean="0">
                <a:solidFill>
                  <a:srgbClr val="C00000"/>
                </a:solidFill>
              </a:rPr>
              <a:t>02/09/2017</a:t>
            </a:r>
            <a:endParaRPr lang="pt-BR" sz="2400" b="1" dirty="0">
              <a:solidFill>
                <a:srgbClr val="C00000"/>
              </a:solidFill>
            </a:endParaRPr>
          </a:p>
        </p:txBody>
      </p:sp>
      <p:sp>
        <p:nvSpPr>
          <p:cNvPr id="7" name="Retângulo 8"/>
          <p:cNvSpPr>
            <a:spLocks noChangeArrowheads="1"/>
          </p:cNvSpPr>
          <p:nvPr/>
        </p:nvSpPr>
        <p:spPr bwMode="auto">
          <a:xfrm>
            <a:off x="2051721" y="2827516"/>
            <a:ext cx="208823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Aula 01:</a:t>
            </a:r>
            <a:endParaRPr lang="pt-BR" sz="2400" b="1" dirty="0">
              <a:solidFill>
                <a:srgbClr val="EF792F"/>
              </a:solidFill>
              <a:effectLst>
                <a:outerShdw blurRad="38100" dist="38100" dir="2700000" algn="tl">
                  <a:srgbClr val="000000">
                    <a:alpha val="43137"/>
                  </a:srgbClr>
                </a:outerShdw>
              </a:effectLst>
            </a:endParaRPr>
          </a:p>
          <a:p>
            <a:r>
              <a:rPr lang="pt-BR" sz="2400" b="1" dirty="0">
                <a:solidFill>
                  <a:srgbClr val="716D65"/>
                </a:solidFill>
              </a:rPr>
              <a:t>Início: </a:t>
            </a:r>
            <a:r>
              <a:rPr lang="pt-BR" sz="2400" b="1" dirty="0" smtClean="0">
                <a:solidFill>
                  <a:srgbClr val="716D65"/>
                </a:solidFill>
              </a:rPr>
              <a:t>8:00</a:t>
            </a:r>
            <a:endParaRPr lang="pt-BR" sz="2400" b="1" dirty="0">
              <a:solidFill>
                <a:srgbClr val="716D65"/>
              </a:solidFill>
            </a:endParaRPr>
          </a:p>
          <a:p>
            <a:r>
              <a:rPr lang="pt-BR" sz="2400" b="1" dirty="0" smtClean="0">
                <a:solidFill>
                  <a:srgbClr val="716D65"/>
                </a:solidFill>
              </a:rPr>
              <a:t>Término</a:t>
            </a:r>
            <a:r>
              <a:rPr lang="pt-BR" sz="2400" b="1" dirty="0">
                <a:solidFill>
                  <a:srgbClr val="716D65"/>
                </a:solidFill>
              </a:rPr>
              <a:t>: </a:t>
            </a:r>
            <a:r>
              <a:rPr lang="pt-BR" sz="2400" b="1" dirty="0" smtClean="0">
                <a:solidFill>
                  <a:srgbClr val="716D65"/>
                </a:solidFill>
              </a:rPr>
              <a:t>12:00</a:t>
            </a:r>
            <a:endParaRPr lang="pt-BR" sz="2400" b="1" dirty="0">
              <a:solidFill>
                <a:srgbClr val="FF0000"/>
              </a:solidFill>
            </a:endParaRPr>
          </a:p>
        </p:txBody>
      </p:sp>
      <p:pic>
        <p:nvPicPr>
          <p:cNvPr id="8" name="Picture 4"/>
          <p:cNvPicPr>
            <a:picLocks noChangeAspect="1" noChangeArrowheads="1"/>
          </p:cNvPicPr>
          <p:nvPr/>
        </p:nvPicPr>
        <p:blipFill rotWithShape="1">
          <a:blip r:embed="rId2" cstate="print"/>
          <a:srcRect l="14125" t="8471" b="4601"/>
          <a:stretch/>
        </p:blipFill>
        <p:spPr bwMode="auto">
          <a:xfrm flipH="1">
            <a:off x="13473" y="1054828"/>
            <a:ext cx="1876301" cy="122204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0" name="Retângulo 9"/>
          <p:cNvSpPr/>
          <p:nvPr/>
        </p:nvSpPr>
        <p:spPr>
          <a:xfrm>
            <a:off x="1046023" y="5301208"/>
            <a:ext cx="2877905" cy="1200329"/>
          </a:xfrm>
          <a:prstGeom prst="rect">
            <a:avLst/>
          </a:prstGeom>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Considerações finais:</a:t>
            </a:r>
          </a:p>
          <a:p>
            <a:r>
              <a:rPr lang="pt-BR" sz="2400" b="1" dirty="0" smtClean="0">
                <a:solidFill>
                  <a:srgbClr val="716D65"/>
                </a:solidFill>
              </a:rPr>
              <a:t>Início: 17:00</a:t>
            </a:r>
          </a:p>
          <a:p>
            <a:r>
              <a:rPr lang="pt-BR" sz="2400" b="1" dirty="0" smtClean="0">
                <a:solidFill>
                  <a:srgbClr val="716D65"/>
                </a:solidFill>
              </a:rPr>
              <a:t>Término: 18:00</a:t>
            </a:r>
            <a:endParaRPr lang="pt-BR" sz="2400" b="1" dirty="0">
              <a:solidFill>
                <a:srgbClr val="FF0000"/>
              </a:solidFill>
            </a:endParaRPr>
          </a:p>
        </p:txBody>
      </p:sp>
      <p:sp>
        <p:nvSpPr>
          <p:cNvPr id="11" name="Retângulo 3"/>
          <p:cNvSpPr>
            <a:spLocks noChangeArrowheads="1"/>
          </p:cNvSpPr>
          <p:nvPr/>
        </p:nvSpPr>
        <p:spPr bwMode="auto">
          <a:xfrm>
            <a:off x="1258422" y="1988840"/>
            <a:ext cx="468173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3200" b="1" dirty="0" smtClean="0">
                <a:solidFill>
                  <a:schemeClr val="accent2">
                    <a:lumMod val="75000"/>
                  </a:schemeClr>
                </a:solidFill>
                <a:effectLst>
                  <a:outerShdw blurRad="38100" dist="38100" dir="2700000" algn="tl">
                    <a:srgbClr val="000000">
                      <a:alpha val="43137"/>
                    </a:srgbClr>
                  </a:outerShdw>
                </a:effectLst>
              </a:rPr>
              <a:t>ATIVIDADES DA AULA</a:t>
            </a:r>
            <a:endParaRPr lang="pt-BR" sz="3200" b="1" dirty="0">
              <a:solidFill>
                <a:schemeClr val="accent2">
                  <a:lumMod val="75000"/>
                </a:schemeClr>
              </a:solidFill>
              <a:effectLst>
                <a:outerShdw blurRad="38100" dist="38100" dir="2700000" algn="tl">
                  <a:srgbClr val="000000">
                    <a:alpha val="43137"/>
                  </a:srgbClr>
                </a:outerShdw>
              </a:effectLst>
            </a:endParaRPr>
          </a:p>
        </p:txBody>
      </p:sp>
      <p:sp>
        <p:nvSpPr>
          <p:cNvPr id="12" name="Retângulo 11"/>
          <p:cNvSpPr/>
          <p:nvPr/>
        </p:nvSpPr>
        <p:spPr>
          <a:xfrm>
            <a:off x="4932040" y="2636912"/>
            <a:ext cx="3851920" cy="1323439"/>
          </a:xfrm>
          <a:prstGeom prst="rect">
            <a:avLst/>
          </a:prstGeom>
        </p:spPr>
        <p:txBody>
          <a:bodyPr wrap="square">
            <a:spAutoFit/>
          </a:bodyPr>
          <a:lstStyle/>
          <a:p>
            <a:pPr algn="ctr"/>
            <a:r>
              <a:rPr lang="pt-BR" sz="2000" b="1" dirty="0" smtClean="0">
                <a:solidFill>
                  <a:schemeClr val="accent2">
                    <a:lumMod val="75000"/>
                  </a:schemeClr>
                </a:solidFill>
                <a:effectLst>
                  <a:outerShdw blurRad="38100" dist="38100" dir="2700000" algn="tl">
                    <a:srgbClr val="000000">
                      <a:alpha val="43137"/>
                    </a:srgbClr>
                  </a:outerShdw>
                </a:effectLst>
              </a:rPr>
              <a:t>INTERVALOS:</a:t>
            </a:r>
          </a:p>
          <a:p>
            <a:r>
              <a:rPr lang="pt-BR" sz="2000" b="1" dirty="0" smtClean="0">
                <a:solidFill>
                  <a:schemeClr val="accent2">
                    <a:lumMod val="75000"/>
                  </a:schemeClr>
                </a:solidFill>
                <a:effectLst>
                  <a:outerShdw blurRad="38100" dist="38100" dir="2700000" algn="tl">
                    <a:srgbClr val="000000">
                      <a:alpha val="43137"/>
                    </a:srgbClr>
                  </a:outerShdw>
                </a:effectLst>
              </a:rPr>
              <a:t>1° - DE 10:00HS ÀS 10:15HS</a:t>
            </a:r>
          </a:p>
          <a:p>
            <a:r>
              <a:rPr lang="pt-BR" sz="2000" b="1" dirty="0" smtClean="0">
                <a:solidFill>
                  <a:schemeClr val="accent2">
                    <a:lumMod val="75000"/>
                  </a:schemeClr>
                </a:solidFill>
                <a:effectLst>
                  <a:outerShdw blurRad="38100" dist="38100" dir="2700000" algn="tl">
                    <a:srgbClr val="000000">
                      <a:alpha val="43137"/>
                    </a:srgbClr>
                  </a:outerShdw>
                </a:effectLst>
              </a:rPr>
              <a:t>      2° - DE 12:00HS ÀS 13:00HS</a:t>
            </a:r>
            <a:endParaRPr lang="pt-BR" sz="2000" dirty="0" smtClean="0">
              <a:solidFill>
                <a:schemeClr val="accent2">
                  <a:lumMod val="75000"/>
                </a:schemeClr>
              </a:solidFill>
            </a:endParaRPr>
          </a:p>
          <a:p>
            <a:r>
              <a:rPr lang="pt-BR" sz="2000" b="1" dirty="0" smtClean="0">
                <a:solidFill>
                  <a:schemeClr val="accent2">
                    <a:lumMod val="75000"/>
                  </a:schemeClr>
                </a:solidFill>
                <a:effectLst>
                  <a:outerShdw blurRad="38100" dist="38100" dir="2700000" algn="tl">
                    <a:srgbClr val="000000">
                      <a:alpha val="43137"/>
                    </a:srgbClr>
                  </a:outerShdw>
                </a:effectLst>
              </a:rPr>
              <a:t>           3° - DE 15:00HS ÀS 15:15HS</a:t>
            </a:r>
            <a:endParaRPr lang="pt-BR" sz="2000" dirty="0">
              <a:solidFill>
                <a:schemeClr val="accent2">
                  <a:lumMod val="75000"/>
                </a:schemeClr>
              </a:solidFill>
            </a:endParaRPr>
          </a:p>
        </p:txBody>
      </p:sp>
      <p:pic>
        <p:nvPicPr>
          <p:cNvPr id="13" name="Picture 2"/>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07503" y="2852936"/>
            <a:ext cx="1866109" cy="2376264"/>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5783282" y="784801"/>
            <a:ext cx="3164813" cy="1780103"/>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a:stretch>
            <a:fillRect/>
          </a:stretch>
        </p:blipFill>
        <p:spPr bwMode="auto">
          <a:xfrm>
            <a:off x="4716016" y="4005064"/>
            <a:ext cx="2018624" cy="2088232"/>
          </a:xfrm>
          <a:prstGeom prst="rect">
            <a:avLst/>
          </a:prstGeom>
          <a:noFill/>
          <a:ln w="9525">
            <a:noFill/>
            <a:miter lim="800000"/>
            <a:headEnd/>
            <a:tailEnd/>
          </a:ln>
        </p:spPr>
      </p:pic>
      <p:sp>
        <p:nvSpPr>
          <p:cNvPr id="16" name="Retângulo 8"/>
          <p:cNvSpPr>
            <a:spLocks noChangeArrowheads="1"/>
          </p:cNvSpPr>
          <p:nvPr/>
        </p:nvSpPr>
        <p:spPr bwMode="auto">
          <a:xfrm>
            <a:off x="2051720" y="4149080"/>
            <a:ext cx="208823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Aula 02:</a:t>
            </a:r>
            <a:endParaRPr lang="pt-BR" sz="2400" b="1" dirty="0">
              <a:solidFill>
                <a:srgbClr val="EF792F"/>
              </a:solidFill>
              <a:effectLst>
                <a:outerShdw blurRad="38100" dist="38100" dir="2700000" algn="tl">
                  <a:srgbClr val="000000">
                    <a:alpha val="43137"/>
                  </a:srgbClr>
                </a:outerShdw>
              </a:effectLst>
            </a:endParaRPr>
          </a:p>
          <a:p>
            <a:r>
              <a:rPr lang="pt-BR" sz="2400" b="1" dirty="0">
                <a:solidFill>
                  <a:srgbClr val="716D65"/>
                </a:solidFill>
              </a:rPr>
              <a:t>Início: </a:t>
            </a:r>
            <a:r>
              <a:rPr lang="pt-BR" sz="2400" b="1" dirty="0" smtClean="0">
                <a:solidFill>
                  <a:srgbClr val="716D65"/>
                </a:solidFill>
              </a:rPr>
              <a:t>13:00</a:t>
            </a:r>
            <a:endParaRPr lang="pt-BR" sz="2400" b="1" dirty="0">
              <a:solidFill>
                <a:srgbClr val="716D65"/>
              </a:solidFill>
            </a:endParaRPr>
          </a:p>
          <a:p>
            <a:r>
              <a:rPr lang="pt-BR" sz="2400" b="1" dirty="0" smtClean="0">
                <a:solidFill>
                  <a:srgbClr val="716D65"/>
                </a:solidFill>
              </a:rPr>
              <a:t>Término</a:t>
            </a:r>
            <a:r>
              <a:rPr lang="pt-BR" sz="2400" b="1" dirty="0">
                <a:solidFill>
                  <a:srgbClr val="716D65"/>
                </a:solidFill>
              </a:rPr>
              <a:t>: </a:t>
            </a:r>
            <a:r>
              <a:rPr lang="pt-BR" sz="2400" b="1" dirty="0" smtClean="0">
                <a:solidFill>
                  <a:srgbClr val="716D65"/>
                </a:solidFill>
              </a:rPr>
              <a:t>17:00</a:t>
            </a:r>
            <a:endParaRPr lang="pt-BR" sz="2400" b="1" dirty="0">
              <a:solidFill>
                <a:srgbClr val="FF0000"/>
              </a:solidFill>
            </a:endParaRPr>
          </a:p>
        </p:txBody>
      </p:sp>
      <p:cxnSp>
        <p:nvCxnSpPr>
          <p:cNvPr id="18" name="Conector angulado 17"/>
          <p:cNvCxnSpPr/>
          <p:nvPr/>
        </p:nvCxnSpPr>
        <p:spPr>
          <a:xfrm>
            <a:off x="2339752" y="2708920"/>
            <a:ext cx="4032448" cy="3600400"/>
          </a:xfrm>
          <a:prstGeom prst="bentConnector3">
            <a:avLst>
              <a:gd name="adj1" fmla="val 50000"/>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2946" name="Picture 2" descr="http://sweet-georgia.org/tourism/agency/img/dinner.gif"/>
          <p:cNvPicPr>
            <a:picLocks noChangeAspect="1" noChangeArrowheads="1"/>
          </p:cNvPicPr>
          <p:nvPr/>
        </p:nvPicPr>
        <p:blipFill>
          <a:blip r:embed="rId6" cstate="print"/>
          <a:srcRect/>
          <a:stretch>
            <a:fillRect/>
          </a:stretch>
        </p:blipFill>
        <p:spPr bwMode="auto">
          <a:xfrm>
            <a:off x="6854321" y="3976603"/>
            <a:ext cx="2110167" cy="2116693"/>
          </a:xfrm>
          <a:prstGeom prst="rect">
            <a:avLst/>
          </a:prstGeom>
          <a:noFill/>
        </p:spPr>
      </p:pic>
      <p:pic>
        <p:nvPicPr>
          <p:cNvPr id="82948" name="Picture 4" descr="http://clean-city69.ru/images/Check_mark.svg.png"/>
          <p:cNvPicPr>
            <a:picLocks noChangeAspect="1" noChangeArrowheads="1"/>
          </p:cNvPicPr>
          <p:nvPr/>
        </p:nvPicPr>
        <p:blipFill>
          <a:blip r:embed="rId7" cstate="print"/>
          <a:srcRect/>
          <a:stretch>
            <a:fillRect/>
          </a:stretch>
        </p:blipFill>
        <p:spPr bwMode="auto">
          <a:xfrm>
            <a:off x="156592" y="5445224"/>
            <a:ext cx="887016" cy="8870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675465" y="908720"/>
            <a:ext cx="6776855" cy="461665"/>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Entendendo a evolução da Teoria da Complexidade:</a:t>
            </a:r>
          </a:p>
        </p:txBody>
      </p:sp>
      <p:sp>
        <p:nvSpPr>
          <p:cNvPr id="6" name="Retângulo 5"/>
          <p:cNvSpPr/>
          <p:nvPr/>
        </p:nvSpPr>
        <p:spPr>
          <a:xfrm>
            <a:off x="179512" y="1340768"/>
            <a:ext cx="7920880" cy="400110"/>
          </a:xfrm>
          <a:prstGeom prst="rect">
            <a:avLst/>
          </a:prstGeom>
        </p:spPr>
        <p:txBody>
          <a:bodyPr wrap="square">
            <a:spAutoFit/>
          </a:bodyPr>
          <a:lstStyle/>
          <a:p>
            <a:r>
              <a:rPr lang="pt-BR" sz="2000" b="1" dirty="0" smtClean="0">
                <a:solidFill>
                  <a:schemeClr val="accent1">
                    <a:lumMod val="50000"/>
                  </a:schemeClr>
                </a:solidFill>
                <a:effectLst>
                  <a:outerShdw blurRad="38100" dist="38100" dir="2700000" algn="tl">
                    <a:srgbClr val="000000">
                      <a:alpha val="43137"/>
                    </a:srgbClr>
                  </a:outerShdw>
                </a:effectLst>
              </a:rPr>
              <a:t>No cenário CAÓTICO, temos uma causa gerando apenas um efeito.</a:t>
            </a:r>
            <a:endParaRPr lang="pt-BR" sz="2000" dirty="0"/>
          </a:p>
        </p:txBody>
      </p:sp>
      <p:pic>
        <p:nvPicPr>
          <p:cNvPr id="43009" name="Picture 1"/>
          <p:cNvPicPr>
            <a:picLocks noChangeAspect="1" noChangeArrowheads="1"/>
          </p:cNvPicPr>
          <p:nvPr/>
        </p:nvPicPr>
        <p:blipFill>
          <a:blip r:embed="rId3" cstate="print"/>
          <a:srcRect/>
          <a:stretch>
            <a:fillRect/>
          </a:stretch>
        </p:blipFill>
        <p:spPr bwMode="auto">
          <a:xfrm>
            <a:off x="5580112" y="3356993"/>
            <a:ext cx="3401566" cy="3024336"/>
          </a:xfrm>
          <a:prstGeom prst="rect">
            <a:avLst/>
          </a:prstGeom>
          <a:noFill/>
          <a:ln w="9525">
            <a:noFill/>
            <a:miter lim="800000"/>
            <a:headEnd/>
            <a:tailEnd/>
          </a:ln>
        </p:spPr>
      </p:pic>
      <p:sp>
        <p:nvSpPr>
          <p:cNvPr id="8" name="Retângulo 7"/>
          <p:cNvSpPr/>
          <p:nvPr/>
        </p:nvSpPr>
        <p:spPr>
          <a:xfrm>
            <a:off x="251520" y="1868631"/>
            <a:ext cx="8568952" cy="1200329"/>
          </a:xfrm>
          <a:prstGeom prst="rect">
            <a:avLst/>
          </a:prstGeom>
        </p:spPr>
        <p:txBody>
          <a:bodyPr wrap="square">
            <a:spAutoFit/>
          </a:bodyPr>
          <a:lstStyle/>
          <a:p>
            <a:pPr algn="just"/>
            <a:r>
              <a:rPr lang="pt-BR" dirty="0" smtClean="0"/>
              <a:t>Caótico, este é o lugar no qual é impossível discernir a relação entre causa e efeito. A melhor abordagem nesse domínio é simplesmente agir. Não há nenhuma relação entre causa e efeito no nível de sistemas, a abordagem é Agir - Sentir - Responder e, assim, podemos descobrir novas práticas.</a:t>
            </a:r>
          </a:p>
        </p:txBody>
      </p:sp>
      <p:sp>
        <p:nvSpPr>
          <p:cNvPr id="9" name="Retângulo 8"/>
          <p:cNvSpPr/>
          <p:nvPr/>
        </p:nvSpPr>
        <p:spPr>
          <a:xfrm>
            <a:off x="179512" y="4000996"/>
            <a:ext cx="5040560" cy="2308324"/>
          </a:xfrm>
          <a:prstGeom prst="rect">
            <a:avLst/>
          </a:prstGeom>
        </p:spPr>
        <p:txBody>
          <a:bodyPr wrap="square">
            <a:spAutoFit/>
          </a:bodyPr>
          <a:lstStyle/>
          <a:p>
            <a:pPr algn="just"/>
            <a:r>
              <a:rPr lang="pt-BR" dirty="0" smtClean="0"/>
              <a:t>Desordem é o quinto domínio.</a:t>
            </a:r>
          </a:p>
          <a:p>
            <a:pPr algn="just"/>
            <a:endParaRPr lang="pt-BR" dirty="0" smtClean="0"/>
          </a:p>
          <a:p>
            <a:pPr algn="just"/>
            <a:r>
              <a:rPr lang="pt-BR" dirty="0" smtClean="0"/>
              <a:t>É o estado de não saber que tipo de causalidade existe.</a:t>
            </a:r>
          </a:p>
          <a:p>
            <a:pPr algn="just"/>
            <a:endParaRPr lang="pt-BR" dirty="0" smtClean="0"/>
          </a:p>
          <a:p>
            <a:pPr algn="just"/>
            <a:r>
              <a:rPr lang="pt-BR" dirty="0" smtClean="0"/>
              <a:t>Em pleno uso, a estrutura do Cynefin tem subdomínios, e o limite entre simples e caótico é visto como algo catastrófico.</a:t>
            </a:r>
            <a:endParaRPr lang="pt-BR" dirty="0"/>
          </a:p>
        </p:txBody>
      </p:sp>
      <p:sp>
        <p:nvSpPr>
          <p:cNvPr id="10" name="Retângulo 9"/>
          <p:cNvSpPr/>
          <p:nvPr/>
        </p:nvSpPr>
        <p:spPr>
          <a:xfrm>
            <a:off x="179512" y="3153162"/>
            <a:ext cx="5256584" cy="707886"/>
          </a:xfrm>
          <a:prstGeom prst="rect">
            <a:avLst/>
          </a:prstGeom>
        </p:spPr>
        <p:txBody>
          <a:bodyPr wrap="square">
            <a:spAutoFit/>
          </a:bodyPr>
          <a:lstStyle/>
          <a:p>
            <a:pPr algn="just"/>
            <a:r>
              <a:rPr lang="pt-BR" sz="2000" b="1" dirty="0" smtClean="0">
                <a:solidFill>
                  <a:schemeClr val="accent1">
                    <a:lumMod val="50000"/>
                  </a:schemeClr>
                </a:solidFill>
                <a:effectLst>
                  <a:outerShdw blurRad="38100" dist="38100" dir="2700000" algn="tl">
                    <a:srgbClr val="000000">
                      <a:alpha val="43137"/>
                    </a:srgbClr>
                  </a:outerShdw>
                </a:effectLst>
              </a:rPr>
              <a:t>No cenário da DESORDEM, não temos relação entre causa e efeito.</a:t>
            </a:r>
            <a:endParaRPr lang="pt-B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sp>
        <p:nvSpPr>
          <p:cNvPr id="5" name="Retângulo 4"/>
          <p:cNvSpPr/>
          <p:nvPr/>
        </p:nvSpPr>
        <p:spPr>
          <a:xfrm>
            <a:off x="35496" y="1458650"/>
            <a:ext cx="8064896" cy="1754326"/>
          </a:xfrm>
          <a:prstGeom prst="rect">
            <a:avLst/>
          </a:prstGeom>
        </p:spPr>
        <p:txBody>
          <a:bodyPr wrap="square">
            <a:spAutoFit/>
          </a:bodyPr>
          <a:lstStyle/>
          <a:p>
            <a:pPr algn="just"/>
            <a:r>
              <a:rPr lang="pt-BR" dirty="0" smtClean="0"/>
              <a:t>Um exemplo bem interessante sobre a mudança do ambiente de simples para caótico é ilustrado no filme, Um Dia de Fúria (</a:t>
            </a:r>
            <a:r>
              <a:rPr lang="pt-BR" dirty="0" err="1" smtClean="0"/>
              <a:t>Falling</a:t>
            </a:r>
            <a:r>
              <a:rPr lang="pt-BR" dirty="0" smtClean="0"/>
              <a:t> </a:t>
            </a:r>
            <a:r>
              <a:rPr lang="pt-BR" dirty="0" err="1" smtClean="0"/>
              <a:t>Down</a:t>
            </a:r>
            <a:r>
              <a:rPr lang="pt-BR" dirty="0" smtClean="0"/>
              <a:t>, 1993), no qual o ator principal se irrita com uma regra (normal em sistemas simples) e provoca algo catastrófico.</a:t>
            </a:r>
          </a:p>
          <a:p>
            <a:endParaRPr lang="pt-BR" dirty="0" smtClean="0"/>
          </a:p>
          <a:p>
            <a:r>
              <a:rPr lang="pt-BR" dirty="0" smtClean="0"/>
              <a:t>Cena da Lanchonete, no filme Um Dia de Fúria:</a:t>
            </a:r>
          </a:p>
        </p:txBody>
      </p:sp>
      <p:sp>
        <p:nvSpPr>
          <p:cNvPr id="6" name="Retângulo 5"/>
          <p:cNvSpPr/>
          <p:nvPr/>
        </p:nvSpPr>
        <p:spPr>
          <a:xfrm>
            <a:off x="251520" y="3284984"/>
            <a:ext cx="3960440" cy="2957861"/>
          </a:xfrm>
          <a:prstGeom prst="rect">
            <a:avLst/>
          </a:prstGeom>
        </p:spPr>
        <p:txBody>
          <a:bodyPr wrap="square">
            <a:spAutoFit/>
          </a:bodyPr>
          <a:lstStyle/>
          <a:p>
            <a:pPr algn="just">
              <a:lnSpc>
                <a:spcPct val="150000"/>
              </a:lnSpc>
            </a:pPr>
            <a:r>
              <a:rPr lang="pt-BR" dirty="0" smtClean="0"/>
              <a:t>Observe que existe um grande esforço das empresas em transformarem ações complexas em complicadas e, posteriormente, em simples (o que não é possível para todas as atividades), pois economicamente é mais interessante e facilita a expansão do modelo.</a:t>
            </a:r>
            <a:endParaRPr lang="pt-BR" dirty="0"/>
          </a:p>
        </p:txBody>
      </p:sp>
      <p:sp>
        <p:nvSpPr>
          <p:cNvPr id="7" name="Retângulo 6"/>
          <p:cNvSpPr/>
          <p:nvPr/>
        </p:nvSpPr>
        <p:spPr>
          <a:xfrm>
            <a:off x="675465" y="908720"/>
            <a:ext cx="6776855" cy="461665"/>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Entendendo a evolução da Teoria da Complexidade:</a:t>
            </a:r>
          </a:p>
        </p:txBody>
      </p:sp>
      <p:pic>
        <p:nvPicPr>
          <p:cNvPr id="41986" name="Picture 2" descr="http://i.ytimg.com/vi/3qMuBrWhAb0/hqdefault.jpg"/>
          <p:cNvPicPr>
            <a:picLocks noChangeAspect="1" noChangeArrowheads="1"/>
          </p:cNvPicPr>
          <p:nvPr/>
        </p:nvPicPr>
        <p:blipFill>
          <a:blip r:embed="rId3" cstate="print"/>
          <a:srcRect/>
          <a:stretch>
            <a:fillRect/>
          </a:stretch>
        </p:blipFill>
        <p:spPr bwMode="auto">
          <a:xfrm>
            <a:off x="4788024" y="2492896"/>
            <a:ext cx="3816424" cy="2564905"/>
          </a:xfrm>
          <a:prstGeom prst="rect">
            <a:avLst/>
          </a:prstGeom>
          <a:noFill/>
        </p:spPr>
      </p:pic>
      <p:pic>
        <p:nvPicPr>
          <p:cNvPr id="41988" name="Picture 4" descr="http://www.blahcultural.com/wp-content/uploads/2014/06/Cinema-ao-P%C3%A9-da-Letra-%E2%80%93-Parte-20-1200x520.jpg"/>
          <p:cNvPicPr>
            <a:picLocks noChangeAspect="1" noChangeArrowheads="1"/>
          </p:cNvPicPr>
          <p:nvPr/>
        </p:nvPicPr>
        <p:blipFill>
          <a:blip r:embed="rId4" cstate="print"/>
          <a:srcRect/>
          <a:stretch>
            <a:fillRect/>
          </a:stretch>
        </p:blipFill>
        <p:spPr bwMode="auto">
          <a:xfrm>
            <a:off x="4572000" y="4797152"/>
            <a:ext cx="4392488" cy="162902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3059832" y="902330"/>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INTERVALO: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15:00HS ÀS 15:15HS</a:t>
            </a:r>
          </a:p>
        </p:txBody>
      </p:sp>
      <p:pic>
        <p:nvPicPr>
          <p:cNvPr id="6" name="Picture 2"/>
          <p:cNvPicPr>
            <a:picLocks noChangeAspect="1" noChangeArrowheads="1"/>
          </p:cNvPicPr>
          <p:nvPr/>
        </p:nvPicPr>
        <p:blipFill>
          <a:blip r:embed="rId2" cstate="print"/>
          <a:srcRect/>
          <a:stretch>
            <a:fillRect/>
          </a:stretch>
        </p:blipFill>
        <p:spPr bwMode="auto">
          <a:xfrm>
            <a:off x="5580112" y="2564904"/>
            <a:ext cx="3326769" cy="3669347"/>
          </a:xfrm>
          <a:prstGeom prst="rect">
            <a:avLst/>
          </a:prstGeom>
          <a:noFill/>
          <a:ln w="9525">
            <a:noFill/>
            <a:miter lim="800000"/>
            <a:headEnd/>
            <a:tailEnd/>
          </a:ln>
        </p:spPr>
      </p:pic>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612976" y="885800"/>
            <a:ext cx="743000" cy="743000"/>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a:off x="179512" y="1124744"/>
            <a:ext cx="2600540" cy="4020294"/>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899592" y="4293096"/>
            <a:ext cx="4176464" cy="1944216"/>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095625" y="2636912"/>
            <a:ext cx="2196455" cy="1286818"/>
          </a:xfrm>
          <a:prstGeom prst="rect">
            <a:avLst/>
          </a:prstGeom>
          <a:noFill/>
          <a:ln w="9525">
            <a:noFill/>
            <a:miter lim="800000"/>
            <a:headEnd/>
            <a:tailEnd/>
          </a:ln>
        </p:spPr>
      </p:pic>
      <p:pic>
        <p:nvPicPr>
          <p:cNvPr id="10" name="Picture 2" descr="http://vignette2.wikia.nocookie.net/criacionismo/images/1/12/Wikipedia.png/revision/latest?cb=20080730023833"/>
          <p:cNvPicPr>
            <a:picLocks noChangeAspect="1" noChangeArrowheads="1"/>
          </p:cNvPicPr>
          <p:nvPr/>
        </p:nvPicPr>
        <p:blipFill>
          <a:blip r:embed="rId7" cstate="print"/>
          <a:srcRect/>
          <a:stretch>
            <a:fillRect/>
          </a:stretch>
        </p:blipFill>
        <p:spPr bwMode="auto">
          <a:xfrm>
            <a:off x="8028384" y="715516"/>
            <a:ext cx="1057300" cy="10573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pic>
        <p:nvPicPr>
          <p:cNvPr id="40961" name="Picture 1"/>
          <p:cNvPicPr>
            <a:picLocks noChangeAspect="1" noChangeArrowheads="1"/>
          </p:cNvPicPr>
          <p:nvPr/>
        </p:nvPicPr>
        <p:blipFill>
          <a:blip r:embed="rId3" cstate="print"/>
          <a:srcRect/>
          <a:stretch>
            <a:fillRect/>
          </a:stretch>
        </p:blipFill>
        <p:spPr bwMode="auto">
          <a:xfrm>
            <a:off x="3059832" y="2204864"/>
            <a:ext cx="5904656" cy="4076874"/>
          </a:xfrm>
          <a:prstGeom prst="rect">
            <a:avLst/>
          </a:prstGeom>
          <a:noFill/>
          <a:ln w="9525">
            <a:noFill/>
            <a:miter lim="800000"/>
            <a:headEnd/>
            <a:tailEnd/>
          </a:ln>
        </p:spPr>
      </p:pic>
      <p:sp>
        <p:nvSpPr>
          <p:cNvPr id="6" name="Retângulo 5"/>
          <p:cNvSpPr/>
          <p:nvPr/>
        </p:nvSpPr>
        <p:spPr>
          <a:xfrm>
            <a:off x="1302731" y="692696"/>
            <a:ext cx="3247043" cy="830997"/>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Teoria da Complexidade</a:t>
            </a:r>
          </a:p>
          <a:p>
            <a:r>
              <a:rPr lang="pt-BR" sz="2400" b="1" dirty="0" smtClean="0">
                <a:solidFill>
                  <a:schemeClr val="accent1">
                    <a:lumMod val="50000"/>
                  </a:schemeClr>
                </a:solidFill>
                <a:effectLst>
                  <a:outerShdw blurRad="38100" dist="38100" dir="2700000" algn="tl">
                    <a:srgbClr val="000000">
                      <a:alpha val="43137"/>
                    </a:srgbClr>
                  </a:outerShdw>
                </a:effectLst>
              </a:rPr>
              <a:t>Cynefin Model</a:t>
            </a:r>
            <a:endParaRPr lang="pt-BR" sz="2400" dirty="0"/>
          </a:p>
        </p:txBody>
      </p:sp>
      <p:sp>
        <p:nvSpPr>
          <p:cNvPr id="7" name="Retângulo 6"/>
          <p:cNvSpPr/>
          <p:nvPr/>
        </p:nvSpPr>
        <p:spPr>
          <a:xfrm>
            <a:off x="395536" y="1556792"/>
            <a:ext cx="6192977" cy="3477875"/>
          </a:xfrm>
          <a:prstGeom prst="rect">
            <a:avLst/>
          </a:prstGeom>
        </p:spPr>
        <p:txBody>
          <a:bodyPr wrap="none">
            <a:spAutoFit/>
          </a:bodyPr>
          <a:lstStyle/>
          <a:p>
            <a:r>
              <a:rPr lang="pt-BR" sz="2000" b="1" dirty="0" smtClean="0">
                <a:solidFill>
                  <a:schemeClr val="accent1">
                    <a:lumMod val="50000"/>
                  </a:schemeClr>
                </a:solidFill>
                <a:effectLst>
                  <a:outerShdw blurRad="38100" dist="38100" dir="2700000" algn="tl">
                    <a:srgbClr val="000000">
                      <a:alpha val="43137"/>
                    </a:srgbClr>
                  </a:outerShdw>
                </a:effectLst>
              </a:rPr>
              <a:t>O desdobramento da análise da teoria da complexidade:</a:t>
            </a:r>
          </a:p>
          <a:p>
            <a:endParaRPr lang="pt-BR" sz="2000" b="1" dirty="0" smtClean="0">
              <a:solidFill>
                <a:schemeClr val="accent1">
                  <a:lumMod val="50000"/>
                </a:schemeClr>
              </a:solidFill>
              <a:effectLst>
                <a:outerShdw blurRad="38100" dist="38100" dir="2700000" algn="tl">
                  <a:srgbClr val="000000">
                    <a:alpha val="43137"/>
                  </a:srgbClr>
                </a:outerShdw>
              </a:effectLst>
            </a:endParaRPr>
          </a:p>
          <a:p>
            <a:endParaRPr lang="pt-BR" sz="2000" b="1" dirty="0" smtClean="0">
              <a:solidFill>
                <a:schemeClr val="accent1">
                  <a:lumMod val="50000"/>
                </a:schemeClr>
              </a:solidFill>
              <a:effectLst>
                <a:outerShdw blurRad="38100" dist="38100" dir="2700000" algn="tl">
                  <a:srgbClr val="000000">
                    <a:alpha val="43137"/>
                  </a:srgbClr>
                </a:outerShdw>
              </a:effectLst>
            </a:endParaRPr>
          </a:p>
          <a:p>
            <a:r>
              <a:rPr lang="pt-BR" sz="2000" b="1" dirty="0" smtClean="0">
                <a:solidFill>
                  <a:schemeClr val="accent1">
                    <a:lumMod val="50000"/>
                  </a:schemeClr>
                </a:solidFill>
                <a:effectLst>
                  <a:outerShdw blurRad="38100" dist="38100" dir="2700000" algn="tl">
                    <a:srgbClr val="000000">
                      <a:alpha val="43137"/>
                    </a:srgbClr>
                  </a:outerShdw>
                </a:effectLst>
              </a:rPr>
              <a:t>Simples: </a:t>
            </a:r>
          </a:p>
          <a:p>
            <a:r>
              <a:rPr lang="pt-BR" sz="2000" b="1" dirty="0" smtClean="0">
                <a:solidFill>
                  <a:schemeClr val="accent1">
                    <a:lumMod val="50000"/>
                  </a:schemeClr>
                </a:solidFill>
                <a:effectLst>
                  <a:outerShdw blurRad="38100" dist="38100" dir="2700000" algn="tl">
                    <a:srgbClr val="000000">
                      <a:alpha val="43137"/>
                    </a:srgbClr>
                  </a:outerShdw>
                </a:effectLst>
              </a:rPr>
              <a:t>Categorização;</a:t>
            </a:r>
          </a:p>
          <a:p>
            <a:endParaRPr lang="pt-BR" sz="2000" b="1" dirty="0" smtClean="0">
              <a:solidFill>
                <a:schemeClr val="accent1">
                  <a:lumMod val="50000"/>
                </a:schemeClr>
              </a:solidFill>
              <a:effectLst>
                <a:outerShdw blurRad="38100" dist="38100" dir="2700000" algn="tl">
                  <a:srgbClr val="000000">
                    <a:alpha val="43137"/>
                  </a:srgbClr>
                </a:outerShdw>
              </a:effectLst>
            </a:endParaRPr>
          </a:p>
          <a:p>
            <a:r>
              <a:rPr lang="pt-BR" sz="2000" b="1" dirty="0" smtClean="0">
                <a:solidFill>
                  <a:schemeClr val="accent1">
                    <a:lumMod val="50000"/>
                  </a:schemeClr>
                </a:solidFill>
                <a:effectLst>
                  <a:outerShdw blurRad="38100" dist="38100" dir="2700000" algn="tl">
                    <a:srgbClr val="000000">
                      <a:alpha val="43137"/>
                    </a:srgbClr>
                  </a:outerShdw>
                </a:effectLst>
              </a:rPr>
              <a:t>Complicado:</a:t>
            </a:r>
          </a:p>
          <a:p>
            <a:r>
              <a:rPr lang="pt-BR" sz="2000" b="1" dirty="0" smtClean="0">
                <a:solidFill>
                  <a:schemeClr val="accent1">
                    <a:lumMod val="50000"/>
                  </a:schemeClr>
                </a:solidFill>
                <a:effectLst>
                  <a:outerShdw blurRad="38100" dist="38100" dir="2700000" algn="tl">
                    <a:srgbClr val="000000">
                      <a:alpha val="43137"/>
                    </a:srgbClr>
                  </a:outerShdw>
                </a:effectLst>
              </a:rPr>
              <a:t>Análise;</a:t>
            </a:r>
          </a:p>
          <a:p>
            <a:endParaRPr lang="pt-BR" sz="2000" b="1" dirty="0" smtClean="0">
              <a:solidFill>
                <a:schemeClr val="accent1">
                  <a:lumMod val="50000"/>
                </a:schemeClr>
              </a:solidFill>
              <a:effectLst>
                <a:outerShdw blurRad="38100" dist="38100" dir="2700000" algn="tl">
                  <a:srgbClr val="000000">
                    <a:alpha val="43137"/>
                  </a:srgbClr>
                </a:outerShdw>
              </a:effectLst>
            </a:endParaRPr>
          </a:p>
          <a:p>
            <a:r>
              <a:rPr lang="pt-BR" sz="2000" b="1" dirty="0" smtClean="0">
                <a:solidFill>
                  <a:schemeClr val="accent1">
                    <a:lumMod val="50000"/>
                  </a:schemeClr>
                </a:solidFill>
                <a:effectLst>
                  <a:outerShdw blurRad="38100" dist="38100" dir="2700000" algn="tl">
                    <a:srgbClr val="000000">
                      <a:alpha val="43137"/>
                    </a:srgbClr>
                  </a:outerShdw>
                </a:effectLst>
              </a:rPr>
              <a:t>Complexo:</a:t>
            </a:r>
          </a:p>
          <a:p>
            <a:r>
              <a:rPr lang="pt-BR" sz="2000" b="1" dirty="0" smtClean="0">
                <a:solidFill>
                  <a:schemeClr val="accent1">
                    <a:lumMod val="50000"/>
                  </a:schemeClr>
                </a:solidFill>
                <a:effectLst>
                  <a:outerShdw blurRad="38100" dist="38100" dir="2700000" algn="tl">
                    <a:srgbClr val="000000">
                      <a:alpha val="43137"/>
                    </a:srgbClr>
                  </a:outerShdw>
                </a:effectLst>
              </a:rPr>
              <a:t>Probabilidade.</a:t>
            </a:r>
            <a:endParaRPr lang="pt-BR" sz="2000" b="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pic>
        <p:nvPicPr>
          <p:cNvPr id="39937" name="Picture 1"/>
          <p:cNvPicPr>
            <a:picLocks noChangeAspect="1" noChangeArrowheads="1"/>
          </p:cNvPicPr>
          <p:nvPr/>
        </p:nvPicPr>
        <p:blipFill>
          <a:blip r:embed="rId3" cstate="print"/>
          <a:srcRect/>
          <a:stretch>
            <a:fillRect/>
          </a:stretch>
        </p:blipFill>
        <p:spPr bwMode="auto">
          <a:xfrm>
            <a:off x="3059832" y="2060848"/>
            <a:ext cx="5904656" cy="4244702"/>
          </a:xfrm>
          <a:prstGeom prst="rect">
            <a:avLst/>
          </a:prstGeom>
          <a:noFill/>
          <a:ln w="9525">
            <a:noFill/>
            <a:miter lim="800000"/>
            <a:headEnd/>
            <a:tailEnd/>
          </a:ln>
        </p:spPr>
      </p:pic>
      <p:sp>
        <p:nvSpPr>
          <p:cNvPr id="6" name="Retângulo 5"/>
          <p:cNvSpPr/>
          <p:nvPr/>
        </p:nvSpPr>
        <p:spPr>
          <a:xfrm>
            <a:off x="1302731" y="692696"/>
            <a:ext cx="3247043" cy="830997"/>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Teoria da Complexidade</a:t>
            </a:r>
          </a:p>
          <a:p>
            <a:r>
              <a:rPr lang="pt-BR" sz="2400" b="1" dirty="0" smtClean="0">
                <a:solidFill>
                  <a:schemeClr val="accent1">
                    <a:lumMod val="50000"/>
                  </a:schemeClr>
                </a:solidFill>
                <a:effectLst>
                  <a:outerShdw blurRad="38100" dist="38100" dir="2700000" algn="tl">
                    <a:srgbClr val="000000">
                      <a:alpha val="43137"/>
                    </a:srgbClr>
                  </a:outerShdw>
                </a:effectLst>
              </a:rPr>
              <a:t>Cynefin Model</a:t>
            </a:r>
            <a:endParaRPr lang="pt-BR" sz="2400" dirty="0"/>
          </a:p>
        </p:txBody>
      </p:sp>
      <p:sp>
        <p:nvSpPr>
          <p:cNvPr id="7" name="Retângulo 6"/>
          <p:cNvSpPr/>
          <p:nvPr/>
        </p:nvSpPr>
        <p:spPr>
          <a:xfrm>
            <a:off x="395536" y="1556792"/>
            <a:ext cx="6192977" cy="4401205"/>
          </a:xfrm>
          <a:prstGeom prst="rect">
            <a:avLst/>
          </a:prstGeom>
        </p:spPr>
        <p:txBody>
          <a:bodyPr wrap="none">
            <a:spAutoFit/>
          </a:bodyPr>
          <a:lstStyle/>
          <a:p>
            <a:r>
              <a:rPr lang="pt-BR" sz="2000" b="1" dirty="0" smtClean="0">
                <a:solidFill>
                  <a:schemeClr val="accent1">
                    <a:lumMod val="50000"/>
                  </a:schemeClr>
                </a:solidFill>
                <a:effectLst>
                  <a:outerShdw blurRad="38100" dist="38100" dir="2700000" algn="tl">
                    <a:srgbClr val="000000">
                      <a:alpha val="43137"/>
                    </a:srgbClr>
                  </a:outerShdw>
                </a:effectLst>
              </a:rPr>
              <a:t>O desdobramento da análise da teoria da complexidade:</a:t>
            </a:r>
          </a:p>
          <a:p>
            <a:endParaRPr lang="pt-BR" sz="2000" b="1" dirty="0" smtClean="0">
              <a:solidFill>
                <a:schemeClr val="accent1">
                  <a:lumMod val="50000"/>
                </a:schemeClr>
              </a:solidFill>
              <a:effectLst>
                <a:outerShdw blurRad="38100" dist="38100" dir="2700000" algn="tl">
                  <a:srgbClr val="000000">
                    <a:alpha val="43137"/>
                  </a:srgbClr>
                </a:outerShdw>
              </a:effectLst>
            </a:endParaRPr>
          </a:p>
          <a:p>
            <a:endParaRPr lang="pt-BR" sz="2000" b="1" dirty="0" smtClean="0">
              <a:solidFill>
                <a:schemeClr val="accent1">
                  <a:lumMod val="50000"/>
                </a:schemeClr>
              </a:solidFill>
              <a:effectLst>
                <a:outerShdw blurRad="38100" dist="38100" dir="2700000" algn="tl">
                  <a:srgbClr val="000000">
                    <a:alpha val="43137"/>
                  </a:srgbClr>
                </a:outerShdw>
              </a:effectLst>
            </a:endParaRPr>
          </a:p>
          <a:p>
            <a:r>
              <a:rPr lang="pt-BR" sz="2000" b="1" dirty="0" smtClean="0">
                <a:solidFill>
                  <a:schemeClr val="accent1">
                    <a:lumMod val="50000"/>
                  </a:schemeClr>
                </a:solidFill>
                <a:effectLst>
                  <a:outerShdw blurRad="38100" dist="38100" dir="2700000" algn="tl">
                    <a:srgbClr val="000000">
                      <a:alpha val="43137"/>
                    </a:srgbClr>
                  </a:outerShdw>
                </a:effectLst>
              </a:rPr>
              <a:t>Simples: </a:t>
            </a:r>
          </a:p>
          <a:p>
            <a:r>
              <a:rPr lang="pt-BR" sz="2000" b="1" dirty="0" smtClean="0">
                <a:solidFill>
                  <a:schemeClr val="accent1">
                    <a:lumMod val="50000"/>
                  </a:schemeClr>
                </a:solidFill>
                <a:effectLst>
                  <a:outerShdw blurRad="38100" dist="38100" dir="2700000" algn="tl">
                    <a:srgbClr val="000000">
                      <a:alpha val="43137"/>
                    </a:srgbClr>
                  </a:outerShdw>
                </a:effectLst>
              </a:rPr>
              <a:t>Melhores Práticas;</a:t>
            </a:r>
          </a:p>
          <a:p>
            <a:endParaRPr lang="pt-BR" sz="2000" b="1" dirty="0" smtClean="0">
              <a:solidFill>
                <a:schemeClr val="accent1">
                  <a:lumMod val="50000"/>
                </a:schemeClr>
              </a:solidFill>
              <a:effectLst>
                <a:outerShdw blurRad="38100" dist="38100" dir="2700000" algn="tl">
                  <a:srgbClr val="000000">
                    <a:alpha val="43137"/>
                  </a:srgbClr>
                </a:outerShdw>
              </a:effectLst>
            </a:endParaRPr>
          </a:p>
          <a:p>
            <a:r>
              <a:rPr lang="pt-BR" sz="2000" b="1" dirty="0" smtClean="0">
                <a:solidFill>
                  <a:schemeClr val="accent1">
                    <a:lumMod val="50000"/>
                  </a:schemeClr>
                </a:solidFill>
                <a:effectLst>
                  <a:outerShdw blurRad="38100" dist="38100" dir="2700000" algn="tl">
                    <a:srgbClr val="000000">
                      <a:alpha val="43137"/>
                    </a:srgbClr>
                  </a:outerShdw>
                </a:effectLst>
              </a:rPr>
              <a:t>Complicado:</a:t>
            </a:r>
          </a:p>
          <a:p>
            <a:r>
              <a:rPr lang="pt-BR" sz="2000" b="1" dirty="0" smtClean="0">
                <a:solidFill>
                  <a:schemeClr val="accent1">
                    <a:lumMod val="50000"/>
                  </a:schemeClr>
                </a:solidFill>
                <a:effectLst>
                  <a:outerShdw blurRad="38100" dist="38100" dir="2700000" algn="tl">
                    <a:srgbClr val="000000">
                      <a:alpha val="43137"/>
                    </a:srgbClr>
                  </a:outerShdw>
                </a:effectLst>
              </a:rPr>
              <a:t>Boas Práticas;</a:t>
            </a:r>
          </a:p>
          <a:p>
            <a:endParaRPr lang="pt-BR" sz="2000" b="1" dirty="0" smtClean="0">
              <a:solidFill>
                <a:schemeClr val="accent1">
                  <a:lumMod val="50000"/>
                </a:schemeClr>
              </a:solidFill>
              <a:effectLst>
                <a:outerShdw blurRad="38100" dist="38100" dir="2700000" algn="tl">
                  <a:srgbClr val="000000">
                    <a:alpha val="43137"/>
                  </a:srgbClr>
                </a:outerShdw>
              </a:effectLst>
            </a:endParaRPr>
          </a:p>
          <a:p>
            <a:r>
              <a:rPr lang="pt-BR" sz="2000" b="1" dirty="0" smtClean="0">
                <a:solidFill>
                  <a:schemeClr val="accent1">
                    <a:lumMod val="50000"/>
                  </a:schemeClr>
                </a:solidFill>
                <a:effectLst>
                  <a:outerShdw blurRad="38100" dist="38100" dir="2700000" algn="tl">
                    <a:srgbClr val="000000">
                      <a:alpha val="43137"/>
                    </a:srgbClr>
                  </a:outerShdw>
                </a:effectLst>
              </a:rPr>
              <a:t>Complexo:</a:t>
            </a:r>
          </a:p>
          <a:p>
            <a:r>
              <a:rPr lang="pt-BR" sz="2000" b="1" dirty="0" smtClean="0">
                <a:solidFill>
                  <a:schemeClr val="accent1">
                    <a:lumMod val="50000"/>
                  </a:schemeClr>
                </a:solidFill>
                <a:effectLst>
                  <a:outerShdw blurRad="38100" dist="38100" dir="2700000" algn="tl">
                    <a:srgbClr val="000000">
                      <a:alpha val="43137"/>
                    </a:srgbClr>
                  </a:outerShdw>
                </a:effectLst>
              </a:rPr>
              <a:t>Práticas Emergentes;</a:t>
            </a:r>
          </a:p>
          <a:p>
            <a:endParaRPr lang="pt-BR" sz="2000" b="1" dirty="0" smtClean="0">
              <a:solidFill>
                <a:schemeClr val="accent1">
                  <a:lumMod val="50000"/>
                </a:schemeClr>
              </a:solidFill>
              <a:effectLst>
                <a:outerShdw blurRad="38100" dist="38100" dir="2700000" algn="tl">
                  <a:srgbClr val="000000">
                    <a:alpha val="43137"/>
                  </a:srgbClr>
                </a:outerShdw>
              </a:effectLst>
            </a:endParaRPr>
          </a:p>
          <a:p>
            <a:r>
              <a:rPr lang="pt-BR" sz="2000" b="1" dirty="0" smtClean="0">
                <a:solidFill>
                  <a:schemeClr val="accent1">
                    <a:lumMod val="50000"/>
                  </a:schemeClr>
                </a:solidFill>
                <a:effectLst>
                  <a:outerShdw blurRad="38100" dist="38100" dir="2700000" algn="tl">
                    <a:srgbClr val="000000">
                      <a:alpha val="43137"/>
                    </a:srgbClr>
                  </a:outerShdw>
                </a:effectLst>
              </a:rPr>
              <a:t>Caótico:</a:t>
            </a:r>
          </a:p>
          <a:p>
            <a:r>
              <a:rPr lang="pt-BR" sz="2000" b="1" dirty="0" smtClean="0">
                <a:solidFill>
                  <a:schemeClr val="accent1">
                    <a:lumMod val="50000"/>
                  </a:schemeClr>
                </a:solidFill>
                <a:effectLst>
                  <a:outerShdw blurRad="38100" dist="38100" dir="2700000" algn="tl">
                    <a:srgbClr val="000000">
                      <a:alpha val="43137"/>
                    </a:srgbClr>
                  </a:outerShdw>
                </a:effectLst>
              </a:rPr>
              <a:t>Novas práticas.</a:t>
            </a:r>
            <a:endParaRPr lang="pt-BR" sz="2000" b="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89449"/>
            <a:ext cx="7560840" cy="584775"/>
          </a:xfrm>
          <a:prstGeom prst="rect">
            <a:avLst/>
          </a:prstGeom>
        </p:spPr>
        <p:txBody>
          <a:bodyPr wrap="square">
            <a:spAutoFit/>
          </a:bodyPr>
          <a:lstStyle/>
          <a:p>
            <a:pPr algn="ctr"/>
            <a:r>
              <a:rPr lang="pt-BR" sz="3200" b="1" dirty="0" smtClean="0">
                <a:solidFill>
                  <a:srgbClr val="FF0000"/>
                </a:solidFill>
                <a:effectLst>
                  <a:outerShdw blurRad="38100" dist="38100" dir="2700000" algn="tl">
                    <a:srgbClr val="000000">
                      <a:alpha val="43137"/>
                    </a:srgbClr>
                  </a:outerShdw>
                </a:effectLst>
              </a:rPr>
              <a:t>Princípios da Teoria da Complexidade</a:t>
            </a:r>
          </a:p>
        </p:txBody>
      </p:sp>
      <p:pic>
        <p:nvPicPr>
          <p:cNvPr id="5122" name="Picture 2" descr="http://vignette2.wikia.nocookie.net/criacionismo/images/1/12/Wikipedia.png/revision/latest?cb=20080730023833"/>
          <p:cNvPicPr>
            <a:picLocks noChangeAspect="1" noChangeArrowheads="1"/>
          </p:cNvPicPr>
          <p:nvPr/>
        </p:nvPicPr>
        <p:blipFill>
          <a:blip r:embed="rId2" cstate="print"/>
          <a:srcRect/>
          <a:stretch>
            <a:fillRect/>
          </a:stretch>
        </p:blipFill>
        <p:spPr bwMode="auto">
          <a:xfrm>
            <a:off x="8028384" y="715516"/>
            <a:ext cx="1057300" cy="1057300"/>
          </a:xfrm>
          <a:prstGeom prst="rect">
            <a:avLst/>
          </a:prstGeom>
          <a:noFill/>
        </p:spPr>
      </p:pic>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062228"/>
            <a:ext cx="8557410" cy="43911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tângulo 6"/>
          <p:cNvSpPr/>
          <p:nvPr/>
        </p:nvSpPr>
        <p:spPr>
          <a:xfrm>
            <a:off x="1302731" y="692696"/>
            <a:ext cx="3247043" cy="830997"/>
          </a:xfrm>
          <a:prstGeom prst="rect">
            <a:avLst/>
          </a:prstGeom>
        </p:spPr>
        <p:txBody>
          <a:bodyPr wrap="non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Teoria da Complexidade</a:t>
            </a:r>
          </a:p>
          <a:p>
            <a:r>
              <a:rPr lang="pt-BR" sz="2400" b="1" dirty="0" smtClean="0">
                <a:solidFill>
                  <a:schemeClr val="accent1">
                    <a:lumMod val="50000"/>
                  </a:schemeClr>
                </a:solidFill>
                <a:effectLst>
                  <a:outerShdw blurRad="38100" dist="38100" dir="2700000" algn="tl">
                    <a:srgbClr val="000000">
                      <a:alpha val="43137"/>
                    </a:srgbClr>
                  </a:outerShdw>
                </a:effectLst>
              </a:rPr>
              <a:t>Cynefin Model</a:t>
            </a:r>
            <a:endParaRPr lang="pt-BR" sz="2400" dirty="0"/>
          </a:p>
        </p:txBody>
      </p:sp>
      <p:sp>
        <p:nvSpPr>
          <p:cNvPr id="8" name="Retângulo 7"/>
          <p:cNvSpPr/>
          <p:nvPr/>
        </p:nvSpPr>
        <p:spPr>
          <a:xfrm>
            <a:off x="179512" y="1619508"/>
            <a:ext cx="8568952" cy="369332"/>
          </a:xfrm>
          <a:prstGeom prst="rect">
            <a:avLst/>
          </a:prstGeom>
        </p:spPr>
        <p:txBody>
          <a:bodyPr wrap="square">
            <a:spAutoFit/>
          </a:bodyPr>
          <a:lstStyle/>
          <a:p>
            <a:r>
              <a:rPr lang="pt-BR" b="1" dirty="0" smtClean="0">
                <a:solidFill>
                  <a:schemeClr val="accent1">
                    <a:lumMod val="50000"/>
                  </a:schemeClr>
                </a:solidFill>
                <a:effectLst>
                  <a:outerShdw blurRad="38100" dist="38100" dir="2700000" algn="tl">
                    <a:srgbClr val="000000">
                      <a:alpha val="43137"/>
                    </a:srgbClr>
                  </a:outerShdw>
                </a:effectLst>
              </a:rPr>
              <a:t>O desdobramento da análise da teoria da complexidade para as tomadas de decisões.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1146805"/>
            <a:ext cx="8676456" cy="4832092"/>
          </a:xfrm>
          <a:prstGeom prst="rect">
            <a:avLst/>
          </a:prstGeom>
        </p:spPr>
        <p:txBody>
          <a:bodyPr wrap="square">
            <a:spAutoFit/>
          </a:bodyPr>
          <a:lstStyle/>
          <a:p>
            <a:r>
              <a:rPr lang="pt-BR" sz="3000" b="1" dirty="0" smtClean="0">
                <a:solidFill>
                  <a:srgbClr val="C00000"/>
                </a:solidFill>
                <a:effectLst>
                  <a:outerShdw blurRad="38100" dist="38100" dir="2700000" algn="tl">
                    <a:srgbClr val="000000">
                      <a:alpha val="43137"/>
                    </a:srgbClr>
                  </a:outerShdw>
                </a:effectLst>
              </a:rPr>
              <a:t>Lista das Atividades de Aula:</a:t>
            </a:r>
          </a:p>
          <a:p>
            <a:r>
              <a:rPr lang="pt-BR" sz="3000" b="1" dirty="0" smtClean="0">
                <a:solidFill>
                  <a:schemeClr val="accent3">
                    <a:lumMod val="50000"/>
                  </a:schemeClr>
                </a:solidFill>
                <a:effectLst>
                  <a:outerShdw blurRad="38100" dist="38100" dir="2700000" algn="tl">
                    <a:srgbClr val="000000">
                      <a:alpha val="43137"/>
                    </a:srgbClr>
                  </a:outerShdw>
                </a:effectLst>
              </a:rPr>
              <a:t> </a:t>
            </a:r>
          </a:p>
          <a:p>
            <a:endParaRPr lang="pt-BR" sz="3000" b="1" dirty="0" smtClean="0">
              <a:solidFill>
                <a:schemeClr val="accent3">
                  <a:lumMod val="50000"/>
                </a:schemeClr>
              </a:solidFill>
              <a:effectLst>
                <a:outerShdw blurRad="38100" dist="38100" dir="2700000" algn="tl">
                  <a:srgbClr val="000000">
                    <a:alpha val="43137"/>
                  </a:srgbClr>
                </a:outerShdw>
              </a:effectLst>
            </a:endParaRPr>
          </a:p>
          <a:p>
            <a:r>
              <a:rPr lang="pt-BR" sz="2000" b="1" dirty="0" smtClean="0">
                <a:solidFill>
                  <a:schemeClr val="accent3">
                    <a:lumMod val="50000"/>
                  </a:schemeClr>
                </a:solidFill>
                <a:effectLst>
                  <a:outerShdw blurRad="38100" dist="38100" dir="2700000" algn="tl">
                    <a:srgbClr val="000000">
                      <a:alpha val="43137"/>
                    </a:srgbClr>
                  </a:outerShdw>
                </a:effectLst>
              </a:rPr>
              <a:t>A partir da leitura do Texto 02:</a:t>
            </a:r>
          </a:p>
          <a:p>
            <a:r>
              <a:rPr lang="pt-BR" sz="2000" b="1" dirty="0" smtClean="0">
                <a:solidFill>
                  <a:schemeClr val="accent3">
                    <a:lumMod val="50000"/>
                  </a:schemeClr>
                </a:solidFill>
                <a:effectLst>
                  <a:outerShdw blurRad="38100" dist="38100" dir="2700000" algn="tl">
                    <a:srgbClr val="000000">
                      <a:alpha val="43137"/>
                    </a:srgbClr>
                  </a:outerShdw>
                </a:effectLst>
              </a:rPr>
              <a:t>Apresentar impressões em grupo sobre os seguintes pontos em destaque: </a:t>
            </a:r>
          </a:p>
          <a:p>
            <a:endParaRPr lang="pt-BR" sz="2200" b="1" dirty="0" smtClean="0">
              <a:solidFill>
                <a:schemeClr val="accent3">
                  <a:lumMod val="50000"/>
                </a:schemeClr>
              </a:solidFill>
              <a:effectLst>
                <a:outerShdw blurRad="38100" dist="38100" dir="2700000" algn="tl">
                  <a:srgbClr val="000000">
                    <a:alpha val="43137"/>
                  </a:srgbClr>
                </a:outerShdw>
              </a:effectLst>
            </a:endParaRPr>
          </a:p>
          <a:p>
            <a:endParaRPr lang="pt-BR" sz="2200" b="1" dirty="0" smtClean="0">
              <a:solidFill>
                <a:schemeClr val="accent3">
                  <a:lumMod val="50000"/>
                </a:schemeClr>
              </a:solidFill>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1">
                    <a:lumMod val="50000"/>
                  </a:schemeClr>
                </a:solidFill>
                <a:effectLst>
                  <a:outerShdw blurRad="38100" dist="38100" dir="2700000" algn="tl">
                    <a:srgbClr val="000000">
                      <a:alpha val="43137"/>
                    </a:srgbClr>
                  </a:outerShdw>
                </a:effectLst>
              </a:rPr>
              <a:t>1 – Com relação a teoria da complexidade, como podemos entender as possibilidades de tomadas de decisões relacionada com esses cenários;</a:t>
            </a:r>
          </a:p>
          <a:p>
            <a:pPr lvl="1" algn="just">
              <a:buFont typeface="Wingdings" pitchFamily="2" charset="2"/>
              <a:buChar char="Ø"/>
            </a:pPr>
            <a:endParaRPr lang="pt-BR" sz="1000" b="1" dirty="0" smtClean="0">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2">
                    <a:lumMod val="50000"/>
                  </a:schemeClr>
                </a:solidFill>
                <a:effectLst>
                  <a:outerShdw blurRad="38100" dist="38100" dir="2700000" algn="tl">
                    <a:srgbClr val="000000">
                      <a:alpha val="43137"/>
                    </a:srgbClr>
                  </a:outerShdw>
                </a:effectLst>
              </a:rPr>
              <a:t>2 – Com relação ao exposto na teoria Cynefin</a:t>
            </a:r>
            <a:r>
              <a:rPr lang="pt-BR" sz="2400" b="1" dirty="0" smtClean="0">
                <a:solidFill>
                  <a:schemeClr val="accent2">
                    <a:lumMod val="50000"/>
                  </a:schemeClr>
                </a:solidFill>
                <a:effectLst>
                  <a:outerShdw blurRad="38100" dist="38100" dir="2700000" algn="tl">
                    <a:srgbClr val="000000">
                      <a:alpha val="43137"/>
                    </a:srgbClr>
                  </a:outerShdw>
                </a:effectLst>
              </a:rPr>
              <a:t>, como esta pode ser incorporada aos conceitos de aprendizagem em redes</a:t>
            </a:r>
            <a:r>
              <a:rPr lang="pt-BR" sz="2200" b="1" dirty="0" smtClean="0">
                <a:solidFill>
                  <a:schemeClr val="accent2">
                    <a:lumMod val="50000"/>
                  </a:schemeClr>
                </a:solidFill>
                <a:effectLst>
                  <a:outerShdw blurRad="38100" dist="38100" dir="2700000" algn="tl">
                    <a:srgbClr val="000000">
                      <a:alpha val="43137"/>
                    </a:srgbClr>
                  </a:outerShdw>
                </a:effectLst>
              </a:rPr>
              <a:t>.</a:t>
            </a:r>
          </a:p>
          <a:p>
            <a:pPr lvl="1" algn="just"/>
            <a:endParaRPr lang="pt-BR" sz="1000" b="1" dirty="0" smtClean="0">
              <a:solidFill>
                <a:schemeClr val="accent2">
                  <a:lumMod val="75000"/>
                </a:schemeClr>
              </a:solidFill>
              <a:effectLst>
                <a:outerShdw blurRad="38100" dist="38100" dir="2700000" algn="tl">
                  <a:srgbClr val="000000">
                    <a:alpha val="43137"/>
                  </a:srgbClr>
                </a:outerShdw>
              </a:effectLst>
            </a:endParaRPr>
          </a:p>
        </p:txBody>
      </p:sp>
      <p:pic>
        <p:nvPicPr>
          <p:cNvPr id="4" name="Picture 2" descr="http://3.bp.blogspot.com/_mCT7NaU_lWw/SzCM_JtwmQI/AAAAAAAAAgY/6RuQbyDI4Nw/s200/Estudo+de+caso"/>
          <p:cNvPicPr>
            <a:picLocks noChangeAspect="1" noChangeArrowheads="1"/>
          </p:cNvPicPr>
          <p:nvPr/>
        </p:nvPicPr>
        <p:blipFill>
          <a:blip r:embed="rId2" cstate="print"/>
          <a:srcRect/>
          <a:stretch>
            <a:fillRect/>
          </a:stretch>
        </p:blipFill>
        <p:spPr bwMode="auto">
          <a:xfrm>
            <a:off x="6876256" y="764703"/>
            <a:ext cx="2016224" cy="2018833"/>
          </a:xfrm>
          <a:prstGeom prst="rect">
            <a:avLst/>
          </a:prstGeom>
          <a:noFill/>
        </p:spPr>
      </p:pic>
      <p:sp>
        <p:nvSpPr>
          <p:cNvPr id="5" name="Retângulo 4"/>
          <p:cNvSpPr/>
          <p:nvPr/>
        </p:nvSpPr>
        <p:spPr>
          <a:xfrm>
            <a:off x="1274405" y="139782"/>
            <a:ext cx="7834099" cy="584775"/>
          </a:xfrm>
          <a:prstGeom prst="rect">
            <a:avLst/>
          </a:prstGeom>
        </p:spPr>
        <p:txBody>
          <a:bodyPr wrap="square">
            <a:spAutoFit/>
          </a:bodyPr>
          <a:lstStyle/>
          <a:p>
            <a:pPr algn="ctr"/>
            <a:r>
              <a:rPr lang="pt-BR" sz="3200" b="1" i="1" dirty="0" smtClean="0">
                <a:solidFill>
                  <a:srgbClr val="C00000"/>
                </a:solidFill>
                <a:effectLst>
                  <a:outerShdw blurRad="38100" dist="38100" dir="2700000" algn="tl">
                    <a:srgbClr val="000000">
                      <a:alpha val="43137"/>
                    </a:srgbClr>
                  </a:outerShdw>
                </a:effectLst>
                <a:latin typeface="Viner Hand ITC" pitchFamily="66" charset="0"/>
              </a:rPr>
              <a:t>Atividade Prática – Brainstorming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amorimlima.org.br/wp-content/uploads/2012/08/roda-de-conversa-300x300.jpg"/>
          <p:cNvPicPr>
            <a:picLocks noChangeAspect="1" noChangeArrowheads="1"/>
          </p:cNvPicPr>
          <p:nvPr/>
        </p:nvPicPr>
        <p:blipFill>
          <a:blip r:embed="rId2" cstate="print"/>
          <a:srcRect/>
          <a:stretch>
            <a:fillRect/>
          </a:stretch>
        </p:blipFill>
        <p:spPr bwMode="auto">
          <a:xfrm>
            <a:off x="5148064" y="2155675"/>
            <a:ext cx="3721596" cy="2972529"/>
          </a:xfrm>
          <a:prstGeom prst="rect">
            <a:avLst/>
          </a:prstGeom>
          <a:noFill/>
        </p:spPr>
      </p:pic>
      <p:pic>
        <p:nvPicPr>
          <p:cNvPr id="7169" name="Picture 1"/>
          <p:cNvPicPr>
            <a:picLocks noChangeAspect="1" noChangeArrowheads="1"/>
          </p:cNvPicPr>
          <p:nvPr/>
        </p:nvPicPr>
        <p:blipFill>
          <a:blip r:embed="rId3" cstate="print"/>
          <a:srcRect/>
          <a:stretch>
            <a:fillRect/>
          </a:stretch>
        </p:blipFill>
        <p:spPr bwMode="auto">
          <a:xfrm>
            <a:off x="251520" y="3934693"/>
            <a:ext cx="3384376" cy="2230611"/>
          </a:xfrm>
          <a:prstGeom prst="rect">
            <a:avLst/>
          </a:prstGeom>
          <a:noFill/>
          <a:ln w="9525">
            <a:noFill/>
            <a:miter lim="800000"/>
            <a:headEnd/>
            <a:tailEnd/>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989818" y="952852"/>
            <a:ext cx="6984776" cy="1107996"/>
          </a:xfrm>
          <a:prstGeom prst="rect">
            <a:avLst/>
          </a:prstGeom>
        </p:spPr>
        <p:txBody>
          <a:bodyPr wrap="square">
            <a:spAutoFit/>
          </a:bodyPr>
          <a:lstStyle/>
          <a:p>
            <a:pPr algn="ctr"/>
            <a:r>
              <a:rPr lang="pt-BR" sz="6600" b="1" dirty="0" smtClean="0">
                <a:solidFill>
                  <a:schemeClr val="accent1">
                    <a:lumMod val="50000"/>
                  </a:schemeClr>
                </a:solidFill>
                <a:effectLst>
                  <a:outerShdw blurRad="38100" dist="38100" dir="2700000" algn="tl">
                    <a:srgbClr val="000000">
                      <a:alpha val="43137"/>
                    </a:srgbClr>
                  </a:outerShdw>
                </a:effectLst>
              </a:rPr>
              <a:t>APRESENTAÇÕES:</a:t>
            </a:r>
          </a:p>
        </p:txBody>
      </p:sp>
      <p:pic>
        <p:nvPicPr>
          <p:cNvPr id="6" name="Picture 4" descr="http://clean-city69.ru/images/Check_mark.svg.png"/>
          <p:cNvPicPr>
            <a:picLocks noChangeAspect="1" noChangeArrowheads="1"/>
          </p:cNvPicPr>
          <p:nvPr/>
        </p:nvPicPr>
        <p:blipFill>
          <a:blip r:embed="rId4" cstate="print"/>
          <a:srcRect/>
          <a:stretch>
            <a:fillRect/>
          </a:stretch>
        </p:blipFill>
        <p:spPr bwMode="auto">
          <a:xfrm>
            <a:off x="323528" y="908720"/>
            <a:ext cx="1224136" cy="1224136"/>
          </a:xfrm>
          <a:prstGeom prst="rect">
            <a:avLst/>
          </a:prstGeom>
          <a:noFill/>
        </p:spPr>
      </p:pic>
      <p:sp>
        <p:nvSpPr>
          <p:cNvPr id="7" name="Retângulo 6"/>
          <p:cNvSpPr/>
          <p:nvPr/>
        </p:nvSpPr>
        <p:spPr>
          <a:xfrm>
            <a:off x="2267744" y="5301208"/>
            <a:ext cx="6768752" cy="923330"/>
          </a:xfrm>
          <a:prstGeom prst="rect">
            <a:avLst/>
          </a:prstGeom>
        </p:spPr>
        <p:txBody>
          <a:bodyPr wrap="square">
            <a:spAutoFit/>
          </a:bodyPr>
          <a:lstStyle/>
          <a:p>
            <a:pPr algn="ctr"/>
            <a:r>
              <a:rPr lang="pt-BR" sz="54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sp>
        <p:nvSpPr>
          <p:cNvPr id="8" name="Retângulo 7"/>
          <p:cNvSpPr/>
          <p:nvPr/>
        </p:nvSpPr>
        <p:spPr>
          <a:xfrm>
            <a:off x="467544" y="2708920"/>
            <a:ext cx="5399235" cy="1015663"/>
          </a:xfrm>
          <a:prstGeom prst="rect">
            <a:avLst/>
          </a:prstGeom>
        </p:spPr>
        <p:txBody>
          <a:bodyPr wrap="none">
            <a:spAutoFit/>
          </a:bodyPr>
          <a:lstStyle/>
          <a:p>
            <a:pPr algn="ctr"/>
            <a:r>
              <a:rPr lang="pt-BR" sz="60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Brainstorming</a:t>
            </a:r>
          </a:p>
        </p:txBody>
      </p:sp>
      <p:pic>
        <p:nvPicPr>
          <p:cNvPr id="11" name="Picture 2" descr="http://vignette2.wikia.nocookie.net/criacionismo/images/1/12/Wikipedia.png/revision/latest?cb=20080730023833"/>
          <p:cNvPicPr>
            <a:picLocks noChangeAspect="1" noChangeArrowheads="1"/>
          </p:cNvPicPr>
          <p:nvPr/>
        </p:nvPicPr>
        <p:blipFill>
          <a:blip r:embed="rId5" cstate="print"/>
          <a:srcRect/>
          <a:stretch>
            <a:fillRect/>
          </a:stretch>
        </p:blipFill>
        <p:spPr bwMode="auto">
          <a:xfrm>
            <a:off x="8028384" y="715516"/>
            <a:ext cx="1057300" cy="10573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4098" name="Picture 2" descr="https://podchasque.files.wordpress.com/2014/04/thats-all-folks.jpg?w=300&amp;h=226"/>
          <p:cNvPicPr>
            <a:picLocks noChangeAspect="1" noChangeArrowheads="1"/>
          </p:cNvPicPr>
          <p:nvPr/>
        </p:nvPicPr>
        <p:blipFill>
          <a:blip r:embed="rId2" cstate="print"/>
          <a:srcRect/>
          <a:stretch>
            <a:fillRect/>
          </a:stretch>
        </p:blipFill>
        <p:spPr bwMode="auto">
          <a:xfrm>
            <a:off x="323528" y="4005064"/>
            <a:ext cx="3855701" cy="1584176"/>
          </a:xfrm>
          <a:prstGeom prst="rect">
            <a:avLst/>
          </a:prstGeom>
          <a:noFill/>
        </p:spPr>
      </p:pic>
      <p:sp>
        <p:nvSpPr>
          <p:cNvPr id="6" name="TextBox 6"/>
          <p:cNvSpPr txBox="1">
            <a:spLocks noChangeArrowheads="1"/>
          </p:cNvSpPr>
          <p:nvPr/>
        </p:nvSpPr>
        <p:spPr bwMode="auto">
          <a:xfrm>
            <a:off x="-13725" y="3009146"/>
            <a:ext cx="91577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4000" b="1" u="sng" spc="600" dirty="0" smtClean="0">
                <a:solidFill>
                  <a:schemeClr val="accent2">
                    <a:lumMod val="50000"/>
                  </a:schemeClr>
                </a:solidFill>
                <a:effectLst>
                  <a:outerShdw blurRad="38100" dist="38100" dir="2700000" algn="tl">
                    <a:srgbClr val="000000">
                      <a:alpha val="43137"/>
                    </a:srgbClr>
                  </a:outerShdw>
                </a:effectLst>
                <a:latin typeface="Chiller" pitchFamily="82" charset="0"/>
              </a:rPr>
              <a:t>OBRIGADO E ATÉ A PRÓXIMA AULA!</a:t>
            </a:r>
            <a:endParaRPr lang="pt-BR" sz="4000" b="1" u="sng" spc="600" dirty="0">
              <a:solidFill>
                <a:schemeClr val="accent2">
                  <a:lumMod val="50000"/>
                </a:schemeClr>
              </a:solidFill>
              <a:effectLst>
                <a:outerShdw blurRad="38100" dist="38100" dir="2700000" algn="tl">
                  <a:srgbClr val="000000">
                    <a:alpha val="43137"/>
                  </a:srgbClr>
                </a:outerShdw>
              </a:effectLst>
              <a:latin typeface="Chiller" pitchFamily="82" charset="0"/>
            </a:endParaRPr>
          </a:p>
        </p:txBody>
      </p:sp>
      <p:sp>
        <p:nvSpPr>
          <p:cNvPr id="7" name="TextBox 5"/>
          <p:cNvSpPr txBox="1">
            <a:spLocks noChangeArrowheads="1"/>
          </p:cNvSpPr>
          <p:nvPr/>
        </p:nvSpPr>
        <p:spPr bwMode="auto">
          <a:xfrm>
            <a:off x="107504" y="908720"/>
            <a:ext cx="8904637" cy="1908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pt-BR" sz="3400" b="1" i="1" spc="300" dirty="0" smtClean="0">
                <a:solidFill>
                  <a:schemeClr val="accent4">
                    <a:lumMod val="75000"/>
                  </a:schemeClr>
                </a:solidFill>
                <a:effectLst>
                  <a:outerShdw blurRad="38100" dist="38100" dir="2700000" algn="tl">
                    <a:srgbClr val="000000">
                      <a:alpha val="43137"/>
                    </a:srgbClr>
                  </a:outerShdw>
                </a:effectLst>
              </a:rPr>
              <a:t>Lembrem-se</a:t>
            </a:r>
            <a:r>
              <a:rPr lang="pt-BR" sz="3400" b="1" i="1" dirty="0" smtClean="0">
                <a:solidFill>
                  <a:schemeClr val="accent4">
                    <a:lumMod val="75000"/>
                  </a:schemeClr>
                </a:solidFill>
                <a:effectLst>
                  <a:outerShdw blurRad="38100" dist="38100" dir="2700000" algn="tl">
                    <a:srgbClr val="000000">
                      <a:alpha val="43137"/>
                    </a:srgbClr>
                  </a:outerShdw>
                </a:effectLst>
              </a:rPr>
              <a:t>: o sucesso não ocorre por acaso!</a:t>
            </a:r>
          </a:p>
          <a:p>
            <a:pPr algn="just" eaLnBrk="1" hangingPunct="1"/>
            <a:endParaRPr lang="pt-BR" sz="1600" b="1" i="1" dirty="0" smtClean="0">
              <a:solidFill>
                <a:schemeClr val="accent4">
                  <a:lumMod val="75000"/>
                </a:schemeClr>
              </a:solidFill>
              <a:effectLst>
                <a:outerShdw blurRad="38100" dist="38100" dir="2700000" algn="tl">
                  <a:srgbClr val="000000">
                    <a:alpha val="43137"/>
                  </a:srgbClr>
                </a:outerShdw>
              </a:effectLst>
            </a:endParaRPr>
          </a:p>
          <a:p>
            <a:pPr algn="just" eaLnBrk="1" hangingPunct="1"/>
            <a:r>
              <a:rPr lang="pt-BR" sz="3400" b="1" i="1" dirty="0" smtClean="0">
                <a:solidFill>
                  <a:srgbClr val="C00000"/>
                </a:solidFill>
                <a:effectLst>
                  <a:outerShdw blurRad="38100" dist="38100" dir="2700000" algn="tl">
                    <a:srgbClr val="000000">
                      <a:alpha val="43137"/>
                    </a:srgbClr>
                  </a:outerShdw>
                </a:effectLst>
              </a:rPr>
              <a:t>Tenham sempre Força , Sabedoria e Beleza na condução de suas ações cotidianas.</a:t>
            </a:r>
            <a:endParaRPr lang="pt-BR" sz="3400" b="1" i="1" dirty="0">
              <a:solidFill>
                <a:srgbClr val="C0000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4860032" y="4005064"/>
            <a:ext cx="3888432" cy="1584176"/>
          </a:xfrm>
          <a:prstGeom prst="rect">
            <a:avLst/>
          </a:prstGeom>
          <a:noFill/>
          <a:ln w="9525">
            <a:noFill/>
            <a:miter lim="800000"/>
            <a:headEnd/>
            <a:tailEnd/>
          </a:ln>
        </p:spPr>
      </p:pic>
      <p:sp>
        <p:nvSpPr>
          <p:cNvPr id="9" name="Retângulo 8"/>
          <p:cNvSpPr/>
          <p:nvPr/>
        </p:nvSpPr>
        <p:spPr>
          <a:xfrm>
            <a:off x="2195736" y="5858108"/>
            <a:ext cx="6768752" cy="523220"/>
          </a:xfrm>
          <a:prstGeom prst="rect">
            <a:avLst/>
          </a:prstGeom>
        </p:spPr>
        <p:txBody>
          <a:bodyPr wrap="square">
            <a:spAutoFit/>
          </a:bodyPr>
          <a:lstStyle/>
          <a:p>
            <a:pPr algn="r"/>
            <a:r>
              <a:rPr lang="pt-BR" sz="28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Prof. Msc. Adm. Eco. Luiz Lobato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372200" y="764705"/>
            <a:ext cx="2592288" cy="1800200"/>
          </a:xfrm>
          <a:prstGeom prst="rect">
            <a:avLst/>
          </a:prstGeom>
          <a:noFill/>
        </p:spPr>
      </p:pic>
      <p:sp>
        <p:nvSpPr>
          <p:cNvPr id="10" name="Retângulo 9"/>
          <p:cNvSpPr/>
          <p:nvPr/>
        </p:nvSpPr>
        <p:spPr>
          <a:xfrm>
            <a:off x="251520" y="3267849"/>
            <a:ext cx="8784976" cy="31854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pt-BR" sz="1500" b="1" dirty="0">
                <a:solidFill>
                  <a:srgbClr val="716D65"/>
                </a:solidFill>
                <a:ea typeface="MS PGothic" pitchFamily="34" charset="-128"/>
              </a:rPr>
              <a:t>Formação</a:t>
            </a:r>
            <a:r>
              <a:rPr lang="pt-BR" sz="1500" b="1" dirty="0" smtClean="0">
                <a:solidFill>
                  <a:srgbClr val="716D65"/>
                </a:solidFill>
                <a:ea typeface="MS PGothic" pitchFamily="34" charset="-128"/>
              </a:rPr>
              <a:t>:</a:t>
            </a:r>
          </a:p>
          <a:p>
            <a:pPr>
              <a:defRPr/>
            </a:pPr>
            <a:endParaRPr lang="pt-BR" sz="800" b="1" dirty="0">
              <a:solidFill>
                <a:srgbClr val="716D65"/>
              </a:solidFill>
              <a:ea typeface="MS PGothic" pitchFamily="34" charset="-128"/>
            </a:endParaRPr>
          </a:p>
          <a:p>
            <a:pPr>
              <a:buFontTx/>
              <a:buChar char="•"/>
            </a:pPr>
            <a:r>
              <a:rPr lang="pt-BR" sz="1500" b="1" dirty="0" smtClean="0"/>
              <a:t>    Administrador e Economista – UFRRJ / UNESA</a:t>
            </a:r>
          </a:p>
          <a:p>
            <a:pPr>
              <a:buFontTx/>
              <a:buChar char="•"/>
            </a:pPr>
            <a:r>
              <a:rPr lang="pt-BR" sz="1500" b="1" dirty="0" smtClean="0"/>
              <a:t>    Especialista em Auditoria e Perícia Contábil - UNESA</a:t>
            </a:r>
          </a:p>
          <a:p>
            <a:pPr>
              <a:buFontTx/>
              <a:buChar char="•"/>
            </a:pPr>
            <a:r>
              <a:rPr lang="pt-BR" sz="1500" b="1" dirty="0" smtClean="0"/>
              <a:t>    Mestre em Planejamento Urbano e Educação – UFRJ</a:t>
            </a:r>
          </a:p>
          <a:p>
            <a:pPr>
              <a:buFontTx/>
              <a:buChar char="•"/>
            </a:pPr>
            <a:r>
              <a:rPr lang="pt-BR" sz="1500" b="1" dirty="0" smtClean="0"/>
              <a:t>    Diversas Especializações nas áreas de:</a:t>
            </a:r>
          </a:p>
          <a:p>
            <a:pPr lvl="1">
              <a:buFont typeface="Courier New" pitchFamily="49" charset="0"/>
              <a:buChar char="o"/>
            </a:pPr>
            <a:r>
              <a:rPr lang="pt-BR" sz="1500" b="1" dirty="0" smtClean="0"/>
              <a:t> Auditoria,  </a:t>
            </a:r>
            <a:r>
              <a:rPr lang="pt-BR" sz="1500" b="1" dirty="0" smtClean="0"/>
              <a:t>Contabilidade, </a:t>
            </a:r>
            <a:r>
              <a:rPr lang="pt-BR" sz="1500" b="1" dirty="0" smtClean="0"/>
              <a:t>Educação, Marketing </a:t>
            </a:r>
            <a:r>
              <a:rPr lang="pt-BR" sz="1500" b="1" dirty="0" smtClean="0"/>
              <a:t>e  Perícia. </a:t>
            </a:r>
            <a:endParaRPr lang="pt-BR" sz="1500" b="1" dirty="0" smtClean="0"/>
          </a:p>
          <a:p>
            <a:endParaRPr lang="pt-BR" sz="800" b="1" dirty="0" smtClean="0">
              <a:solidFill>
                <a:srgbClr val="716D65"/>
              </a:solidFill>
              <a:ea typeface="MS PGothic" pitchFamily="34" charset="-128"/>
            </a:endParaRPr>
          </a:p>
          <a:p>
            <a:r>
              <a:rPr lang="pt-BR" sz="1500" b="1" dirty="0" smtClean="0">
                <a:solidFill>
                  <a:srgbClr val="716D65"/>
                </a:solidFill>
                <a:ea typeface="MS PGothic" pitchFamily="34" charset="-128"/>
              </a:rPr>
              <a:t>Atuação:</a:t>
            </a:r>
          </a:p>
          <a:p>
            <a:endParaRPr lang="pt-BR" sz="800" b="1" dirty="0" smtClean="0">
              <a:solidFill>
                <a:srgbClr val="716D65"/>
              </a:solidFill>
              <a:ea typeface="MS PGothic" pitchFamily="34" charset="-128"/>
            </a:endParaRPr>
          </a:p>
          <a:p>
            <a:pPr eaLnBrk="0" hangingPunct="0">
              <a:spcBef>
                <a:spcPct val="20000"/>
              </a:spcBef>
              <a:buFont typeface="Arial" pitchFamily="34" charset="0"/>
              <a:buChar char="•"/>
              <a:defRPr/>
            </a:pPr>
            <a:r>
              <a:rPr lang="pt-BR" sz="1500" b="1" kern="0" dirty="0" smtClean="0"/>
              <a:t>     Diretor Executivo do SINAERJ – (SINDICATO DOS ADMINISTRADORES DO ESTADO DO RIO DE JANEIRO)</a:t>
            </a:r>
          </a:p>
          <a:p>
            <a:pPr eaLnBrk="0" hangingPunct="0">
              <a:spcBef>
                <a:spcPct val="20000"/>
              </a:spcBef>
              <a:buFont typeface="Arial" pitchFamily="34" charset="0"/>
              <a:buChar char="•"/>
              <a:defRPr/>
            </a:pPr>
            <a:r>
              <a:rPr lang="pt-BR" sz="1500" b="1" kern="0" dirty="0" smtClean="0"/>
              <a:t>     </a:t>
            </a:r>
            <a:r>
              <a:rPr lang="pt-BR" sz="1500" b="1" kern="0" dirty="0" smtClean="0"/>
              <a:t>Coordenador </a:t>
            </a:r>
            <a:r>
              <a:rPr lang="pt-BR" sz="1500" b="1" kern="0" dirty="0" smtClean="0"/>
              <a:t>da Comissão de Relações Trabalhistas do CRA-RJ</a:t>
            </a:r>
            <a:r>
              <a:rPr lang="pt-BR" sz="1500" b="1" kern="0" dirty="0" smtClean="0"/>
              <a:t> (Conselho Regional de administração)</a:t>
            </a:r>
          </a:p>
          <a:p>
            <a:pPr eaLnBrk="0" hangingPunct="0">
              <a:spcBef>
                <a:spcPct val="20000"/>
              </a:spcBef>
              <a:buFont typeface="Arial" pitchFamily="34" charset="0"/>
              <a:buChar char="•"/>
              <a:defRPr/>
            </a:pPr>
            <a:r>
              <a:rPr lang="pt-BR" sz="1500" b="1" kern="0" dirty="0" smtClean="0"/>
              <a:t>     Presidente do Conselho Municipal de Trabalho, Emprego e Renda de Nova Iguaçu - RJ (CMTER) </a:t>
            </a:r>
            <a:endParaRPr lang="pt-BR" sz="1500" b="1" kern="0" dirty="0" smtClean="0"/>
          </a:p>
          <a:p>
            <a:pPr eaLnBrk="0" hangingPunct="0">
              <a:spcBef>
                <a:spcPct val="20000"/>
              </a:spcBef>
              <a:buFont typeface="Arial" pitchFamily="34" charset="0"/>
              <a:buChar char="•"/>
              <a:defRPr/>
            </a:pPr>
            <a:r>
              <a:rPr lang="pt-BR" sz="1500" b="1" kern="0" dirty="0"/>
              <a:t> </a:t>
            </a:r>
            <a:r>
              <a:rPr lang="pt-BR" sz="1500" b="1" kern="0" dirty="0" smtClean="0"/>
              <a:t>    Diretor Executivo da Assertiva Inteligência Empresarial </a:t>
            </a:r>
            <a:r>
              <a:rPr lang="pt-BR" sz="1500" b="1" kern="0" dirty="0" smtClean="0"/>
              <a:t>– </a:t>
            </a:r>
            <a:r>
              <a:rPr lang="pt-BR" sz="1500" b="1" kern="0" dirty="0" smtClean="0"/>
              <a:t>Consultoria</a:t>
            </a:r>
            <a:r>
              <a:rPr lang="pt-BR" sz="1500" b="1" kern="0" dirty="0" smtClean="0"/>
              <a:t>.</a:t>
            </a:r>
            <a:endParaRPr lang="pt-BR" sz="1500" b="1" dirty="0" smtClean="0">
              <a:solidFill>
                <a:srgbClr val="716D65"/>
              </a:solidFill>
              <a:ea typeface="MS PGothic" pitchFamily="34" charset="-128"/>
            </a:endParaRPr>
          </a:p>
        </p:txBody>
      </p:sp>
      <p:sp>
        <p:nvSpPr>
          <p:cNvPr id="11" name="Retângulo 10"/>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12" name="Retângulo 11"/>
          <p:cNvSpPr>
            <a:spLocks noChangeArrowheads="1"/>
          </p:cNvSpPr>
          <p:nvPr/>
        </p:nvSpPr>
        <p:spPr bwMode="auto">
          <a:xfrm>
            <a:off x="107504" y="973177"/>
            <a:ext cx="6048672"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pt-BR" sz="2000" b="1" dirty="0">
                <a:solidFill>
                  <a:srgbClr val="EF792F"/>
                </a:solidFill>
              </a:rPr>
              <a:t>MINI CURRÍCULO DO PROFESSOR</a:t>
            </a:r>
          </a:p>
          <a:p>
            <a:pPr>
              <a:defRPr/>
            </a:pPr>
            <a:r>
              <a:rPr lang="pt-BR" sz="2000" b="1" dirty="0" smtClean="0"/>
              <a:t>Prof. Msc</a:t>
            </a:r>
            <a:r>
              <a:rPr lang="pt-BR" sz="2000" b="1" dirty="0"/>
              <a:t>. Adm</a:t>
            </a:r>
            <a:r>
              <a:rPr lang="pt-BR" sz="2000" b="1" dirty="0" smtClean="0"/>
              <a:t>. Eco. Luiz Cláudio Brites Lobato</a:t>
            </a:r>
          </a:p>
          <a:p>
            <a:pPr>
              <a:defRPr/>
            </a:pPr>
            <a:r>
              <a:rPr lang="pt-BR" sz="2000" b="1" dirty="0" smtClean="0">
                <a:solidFill>
                  <a:schemeClr val="accent1">
                    <a:lumMod val="75000"/>
                  </a:schemeClr>
                </a:solidFill>
              </a:rPr>
              <a:t>e-mail</a:t>
            </a:r>
            <a:r>
              <a:rPr lang="pt-BR" sz="2000" b="1" dirty="0">
                <a:solidFill>
                  <a:schemeClr val="accent1">
                    <a:lumMod val="75000"/>
                  </a:schemeClr>
                </a:solidFill>
              </a:rPr>
              <a:t>: </a:t>
            </a:r>
            <a:r>
              <a:rPr lang="pt-BR" sz="2000" b="1" dirty="0" smtClean="0">
                <a:solidFill>
                  <a:schemeClr val="tx2"/>
                </a:solidFill>
                <a:hlinkClick r:id="rId3"/>
              </a:rPr>
              <a:t>luizlobato0101@gmail.com</a:t>
            </a:r>
            <a:endParaRPr lang="pt-BR" sz="2000" b="1" dirty="0" smtClean="0">
              <a:solidFill>
                <a:schemeClr val="tx2"/>
              </a:solidFill>
            </a:endParaRPr>
          </a:p>
          <a:p>
            <a:pPr>
              <a:defRPr/>
            </a:pPr>
            <a:r>
              <a:rPr lang="pt-BR" sz="2000" b="1" dirty="0" smtClean="0">
                <a:solidFill>
                  <a:schemeClr val="accent1">
                    <a:lumMod val="75000"/>
                  </a:schemeClr>
                </a:solidFill>
              </a:rPr>
              <a:t>site: </a:t>
            </a:r>
            <a:r>
              <a:rPr lang="pt-BR" altLang="pt-BR" sz="2000" b="1" dirty="0" smtClean="0">
                <a:solidFill>
                  <a:srgbClr val="716D65"/>
                </a:solidFill>
                <a:hlinkClick r:id="rId4"/>
              </a:rPr>
              <a:t>http</a:t>
            </a:r>
            <a:r>
              <a:rPr lang="pt-BR" altLang="pt-BR" sz="2000" b="1" dirty="0" smtClean="0">
                <a:solidFill>
                  <a:srgbClr val="716D65"/>
                </a:solidFill>
                <a:hlinkClick r:id="rId4"/>
              </a:rPr>
              <a:t>://</a:t>
            </a:r>
            <a:r>
              <a:rPr lang="pt-BR" altLang="pt-BR" sz="2000" b="1" dirty="0" smtClean="0">
                <a:solidFill>
                  <a:srgbClr val="716D65"/>
                </a:solidFill>
                <a:hlinkClick r:id="rId4"/>
              </a:rPr>
              <a:t>luizlobato0101.wix.com/quasemilalunos</a:t>
            </a:r>
            <a:endParaRPr lang="pt-BR" altLang="pt-BR" sz="2000" b="1" dirty="0" smtClean="0">
              <a:solidFill>
                <a:srgbClr val="716D65"/>
              </a:solidFill>
            </a:endParaRPr>
          </a:p>
        </p:txBody>
      </p:sp>
      <p:pic>
        <p:nvPicPr>
          <p:cNvPr id="13" name="Picture 9"/>
          <p:cNvPicPr>
            <a:picLocks noChangeAspect="1" noChangeArrowheads="1"/>
          </p:cNvPicPr>
          <p:nvPr/>
        </p:nvPicPr>
        <p:blipFill rotWithShape="1">
          <a:blip r:embed="rId5" cstate="print"/>
          <a:srcRect t="10740" r="38208" b="18191"/>
          <a:stretch/>
        </p:blipFill>
        <p:spPr bwMode="auto">
          <a:xfrm>
            <a:off x="242555" y="2348880"/>
            <a:ext cx="1008112" cy="361173"/>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CaixaDeTexto 1"/>
          <p:cNvSpPr txBox="1">
            <a:spLocks noChangeArrowheads="1"/>
          </p:cNvSpPr>
          <p:nvPr/>
        </p:nvSpPr>
        <p:spPr bwMode="auto">
          <a:xfrm>
            <a:off x="681997" y="2802414"/>
            <a:ext cx="62662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1600" dirty="0" smtClean="0"/>
              <a:t>Endereço para acessar este CV: http://lattes.cnpq.br/3427030031014619</a:t>
            </a:r>
            <a:endParaRPr lang="pt-BR" sz="1600" u="sng" dirty="0">
              <a:solidFill>
                <a:schemeClr val="accent1"/>
              </a:solidFill>
            </a:endParaRPr>
          </a:p>
        </p:txBody>
      </p:sp>
      <p:pic>
        <p:nvPicPr>
          <p:cNvPr id="15" name="Picture 2" descr="Imagem relacionada"/>
          <p:cNvPicPr>
            <a:picLocks noChangeAspect="1" noChangeArrowheads="1"/>
          </p:cNvPicPr>
          <p:nvPr/>
        </p:nvPicPr>
        <p:blipFill>
          <a:blip r:embed="rId6" cstate="print"/>
          <a:srcRect/>
          <a:stretch>
            <a:fillRect/>
          </a:stretch>
        </p:blipFill>
        <p:spPr bwMode="auto">
          <a:xfrm flipH="1">
            <a:off x="458003" y="2816788"/>
            <a:ext cx="239066" cy="2880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3175516"/>
            <a:ext cx="8784976" cy="3277820"/>
          </a:xfrm>
          <a:prstGeom prst="rect">
            <a:avLst/>
          </a:prstGeom>
        </p:spPr>
        <p:txBody>
          <a:bodyPr wrap="square">
            <a:spAutoFit/>
          </a:bodyPr>
          <a:lstStyle/>
          <a:p>
            <a:pPr algn="just">
              <a:buFont typeface="Wingdings" pitchFamily="2" charset="2"/>
              <a:buChar char="ü"/>
              <a:defRPr/>
            </a:pPr>
            <a:r>
              <a:rPr lang="pt-BR" b="1" dirty="0">
                <a:solidFill>
                  <a:srgbClr val="716D65"/>
                </a:solidFill>
                <a:ea typeface="MS PGothic" pitchFamily="34" charset="-128"/>
              </a:rPr>
              <a:t>Experiência</a:t>
            </a:r>
            <a:r>
              <a:rPr lang="pt-BR" b="1" dirty="0" smtClean="0">
                <a:solidFill>
                  <a:srgbClr val="716D65"/>
                </a:solidFill>
                <a:ea typeface="MS PGothic" pitchFamily="34" charset="-128"/>
              </a:rPr>
              <a:t>:</a:t>
            </a:r>
          </a:p>
          <a:p>
            <a:pPr marL="285750" indent="-285750" algn="just">
              <a:lnSpc>
                <a:spcPct val="150000"/>
              </a:lnSpc>
              <a:buFont typeface="Wingdings" pitchFamily="2" charset="2"/>
              <a:buChar char="ü"/>
              <a:defRPr/>
            </a:pPr>
            <a:r>
              <a:rPr lang="pt-BR" b="1" dirty="0" smtClean="0">
                <a:ea typeface="MS PGothic" pitchFamily="34" charset="-128"/>
              </a:rPr>
              <a:t>Atuou </a:t>
            </a:r>
            <a:r>
              <a:rPr lang="pt-BR" b="1" dirty="0">
                <a:ea typeface="MS PGothic" pitchFamily="34" charset="-128"/>
              </a:rPr>
              <a:t>como Controlador do Instituto de Previdência dos Servidores Públicos do Município de Japerí, Sendo responsável pela implantação do Instituto.</a:t>
            </a:r>
          </a:p>
          <a:p>
            <a:pPr marL="285750" indent="-285750" algn="just">
              <a:lnSpc>
                <a:spcPct val="150000"/>
              </a:lnSpc>
              <a:buFont typeface="Wingdings" pitchFamily="2" charset="2"/>
              <a:buChar char="ü"/>
              <a:defRPr/>
            </a:pPr>
            <a:r>
              <a:rPr lang="pt-BR" b="1" dirty="0">
                <a:ea typeface="MS PGothic" pitchFamily="34" charset="-128"/>
              </a:rPr>
              <a:t>Responsável pela implantação dos setores Administrativos, Pericial e toda a infra estrutura predial do Instituto.</a:t>
            </a:r>
          </a:p>
          <a:p>
            <a:pPr marL="285750" indent="-285750" algn="just">
              <a:lnSpc>
                <a:spcPct val="150000"/>
              </a:lnSpc>
              <a:buFont typeface="Wingdings" pitchFamily="2" charset="2"/>
              <a:buChar char="ü"/>
              <a:defRPr/>
            </a:pPr>
            <a:r>
              <a:rPr lang="pt-BR" b="1" dirty="0">
                <a:ea typeface="MS PGothic" pitchFamily="34" charset="-128"/>
              </a:rPr>
              <a:t>Consultor empresarial na elaboração de projetos.</a:t>
            </a:r>
          </a:p>
          <a:p>
            <a:pPr marL="285750" indent="-285750" algn="just">
              <a:lnSpc>
                <a:spcPct val="150000"/>
              </a:lnSpc>
              <a:buFont typeface="Wingdings" pitchFamily="2" charset="2"/>
              <a:buChar char="ü"/>
              <a:defRPr/>
            </a:pPr>
            <a:r>
              <a:rPr lang="pt-BR" b="1" dirty="0">
                <a:ea typeface="MS PGothic" pitchFamily="34" charset="-128"/>
              </a:rPr>
              <a:t>Consultor de treinamento empresarial.</a:t>
            </a:r>
          </a:p>
          <a:p>
            <a:pPr marL="285750" indent="-285750" algn="just">
              <a:lnSpc>
                <a:spcPct val="150000"/>
              </a:lnSpc>
              <a:buFont typeface="Wingdings" pitchFamily="2" charset="2"/>
              <a:buChar char="ü"/>
              <a:defRPr/>
            </a:pPr>
            <a:r>
              <a:rPr lang="pt-BR" b="1" dirty="0">
                <a:ea typeface="MS PGothic" pitchFamily="34" charset="-128"/>
              </a:rPr>
              <a:t>Atuou como Coordenação do curso de Administração por 13 anos.</a:t>
            </a:r>
          </a:p>
        </p:txBody>
      </p:sp>
      <p:sp>
        <p:nvSpPr>
          <p:cNvPr id="4" name="Retângulo 3"/>
          <p:cNvSpPr>
            <a:spLocks noChangeArrowheads="1"/>
          </p:cNvSpPr>
          <p:nvPr/>
        </p:nvSpPr>
        <p:spPr bwMode="auto">
          <a:xfrm>
            <a:off x="107504" y="973177"/>
            <a:ext cx="6048672"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pt-BR" sz="2000" b="1" dirty="0">
                <a:solidFill>
                  <a:srgbClr val="EF792F"/>
                </a:solidFill>
              </a:rPr>
              <a:t>MINI CURRÍCULO DO PROFESSOR</a:t>
            </a:r>
          </a:p>
          <a:p>
            <a:pPr>
              <a:defRPr/>
            </a:pPr>
            <a:r>
              <a:rPr lang="pt-BR" sz="2000" b="1" dirty="0" smtClean="0"/>
              <a:t>Prof. Msc</a:t>
            </a:r>
            <a:r>
              <a:rPr lang="pt-BR" sz="2000" b="1" dirty="0"/>
              <a:t>. Adm</a:t>
            </a:r>
            <a:r>
              <a:rPr lang="pt-BR" sz="2000" b="1" dirty="0" smtClean="0"/>
              <a:t>. Eco. Luiz Cláudio Brites Lobato</a:t>
            </a:r>
          </a:p>
          <a:p>
            <a:pPr>
              <a:defRPr/>
            </a:pPr>
            <a:r>
              <a:rPr lang="pt-BR" sz="2000" b="1" dirty="0" smtClean="0">
                <a:solidFill>
                  <a:schemeClr val="accent1">
                    <a:lumMod val="75000"/>
                  </a:schemeClr>
                </a:solidFill>
              </a:rPr>
              <a:t>e-mail</a:t>
            </a:r>
            <a:r>
              <a:rPr lang="pt-BR" sz="2000" b="1" dirty="0">
                <a:solidFill>
                  <a:schemeClr val="accent1">
                    <a:lumMod val="75000"/>
                  </a:schemeClr>
                </a:solidFill>
              </a:rPr>
              <a:t>: </a:t>
            </a:r>
            <a:r>
              <a:rPr lang="pt-BR" sz="2000" b="1" dirty="0" smtClean="0">
                <a:solidFill>
                  <a:schemeClr val="tx2"/>
                </a:solidFill>
                <a:hlinkClick r:id="rId2"/>
              </a:rPr>
              <a:t>luizlobato0101@gmail.com</a:t>
            </a:r>
            <a:endParaRPr lang="pt-BR" sz="2000" b="1" dirty="0" smtClean="0">
              <a:solidFill>
                <a:schemeClr val="tx2"/>
              </a:solidFill>
            </a:endParaRPr>
          </a:p>
          <a:p>
            <a:pPr>
              <a:defRPr/>
            </a:pPr>
            <a:r>
              <a:rPr lang="pt-BR" sz="2000" b="1" dirty="0" smtClean="0">
                <a:solidFill>
                  <a:schemeClr val="accent1">
                    <a:lumMod val="75000"/>
                  </a:schemeClr>
                </a:solidFill>
              </a:rPr>
              <a:t>site: </a:t>
            </a:r>
            <a:r>
              <a:rPr lang="pt-BR" altLang="pt-BR" sz="2000" b="1" dirty="0" smtClean="0">
                <a:solidFill>
                  <a:srgbClr val="716D65"/>
                </a:solidFill>
                <a:hlinkClick r:id="rId3"/>
              </a:rPr>
              <a:t>http</a:t>
            </a:r>
            <a:r>
              <a:rPr lang="pt-BR" altLang="pt-BR" sz="2000" b="1" dirty="0" smtClean="0">
                <a:solidFill>
                  <a:srgbClr val="716D65"/>
                </a:solidFill>
                <a:hlinkClick r:id="rId3"/>
              </a:rPr>
              <a:t>://</a:t>
            </a:r>
            <a:r>
              <a:rPr lang="pt-BR" altLang="pt-BR" sz="2000" b="1" dirty="0" smtClean="0">
                <a:solidFill>
                  <a:srgbClr val="716D65"/>
                </a:solidFill>
                <a:hlinkClick r:id="rId3"/>
              </a:rPr>
              <a:t>luizlobato0101.wix.com/quasemilalunos</a:t>
            </a:r>
            <a:endParaRPr lang="pt-BR" altLang="pt-BR" sz="2000" b="1" dirty="0" smtClean="0">
              <a:solidFill>
                <a:srgbClr val="716D65"/>
              </a:solidFill>
            </a:endParaRPr>
          </a:p>
        </p:txBody>
      </p:sp>
      <p:pic>
        <p:nvPicPr>
          <p:cNvPr id="5" name="Picture 9"/>
          <p:cNvPicPr>
            <a:picLocks noChangeAspect="1" noChangeArrowheads="1"/>
          </p:cNvPicPr>
          <p:nvPr/>
        </p:nvPicPr>
        <p:blipFill rotWithShape="1">
          <a:blip r:embed="rId4" cstate="print"/>
          <a:srcRect t="10740" r="38208" b="18191"/>
          <a:stretch/>
        </p:blipFill>
        <p:spPr bwMode="auto">
          <a:xfrm>
            <a:off x="242555" y="2348880"/>
            <a:ext cx="1008112" cy="361173"/>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aixaDeTexto 1"/>
          <p:cNvSpPr txBox="1">
            <a:spLocks noChangeArrowheads="1"/>
          </p:cNvSpPr>
          <p:nvPr/>
        </p:nvSpPr>
        <p:spPr bwMode="auto">
          <a:xfrm>
            <a:off x="681997" y="2802414"/>
            <a:ext cx="62662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1600" dirty="0" smtClean="0"/>
              <a:t>Endereço para acessar este CV: http://lattes.cnpq.br/3427030031014619</a:t>
            </a:r>
            <a:endParaRPr lang="pt-BR" sz="1600" u="sng" dirty="0">
              <a:solidFill>
                <a:schemeClr val="accent1"/>
              </a:solidFill>
            </a:endParaRPr>
          </a:p>
        </p:txBody>
      </p:sp>
      <p:pic>
        <p:nvPicPr>
          <p:cNvPr id="7" name="Picture 2" descr="http://servicosweb.cnpq.br/wspessoa/servletrecuperafoto?tipo=1&amp;id=K4755251Z8"/>
          <p:cNvPicPr>
            <a:picLocks noChangeAspect="1" noChangeArrowheads="1"/>
          </p:cNvPicPr>
          <p:nvPr/>
        </p:nvPicPr>
        <p:blipFill>
          <a:blip r:embed="rId5" cstate="print"/>
          <a:srcRect/>
          <a:stretch>
            <a:fillRect/>
          </a:stretch>
        </p:blipFill>
        <p:spPr bwMode="auto">
          <a:xfrm>
            <a:off x="6372200" y="764705"/>
            <a:ext cx="2592288" cy="1800200"/>
          </a:xfrm>
          <a:prstGeom prst="rect">
            <a:avLst/>
          </a:prstGeom>
          <a:noFill/>
        </p:spPr>
      </p:pic>
      <p:sp>
        <p:nvSpPr>
          <p:cNvPr id="9" name="Retângulo 8"/>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35842" name="Picture 2" descr="Imagem relacionada"/>
          <p:cNvPicPr>
            <a:picLocks noChangeAspect="1" noChangeArrowheads="1"/>
          </p:cNvPicPr>
          <p:nvPr/>
        </p:nvPicPr>
        <p:blipFill>
          <a:blip r:embed="rId6" cstate="print"/>
          <a:srcRect/>
          <a:stretch>
            <a:fillRect/>
          </a:stretch>
        </p:blipFill>
        <p:spPr bwMode="auto">
          <a:xfrm flipH="1">
            <a:off x="458003" y="2816788"/>
            <a:ext cx="239066" cy="2880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7884368" y="764704"/>
            <a:ext cx="1029316" cy="1067263"/>
          </a:xfrm>
          <a:prstGeom prst="rect">
            <a:avLst/>
          </a:prstGeom>
          <a:noFill/>
          <a:ln>
            <a:solidFill>
              <a:schemeClr val="tx2"/>
            </a:solidFill>
          </a:ln>
        </p:spPr>
      </p:pic>
      <p:sp>
        <p:nvSpPr>
          <p:cNvPr id="4" name="Retângulo 3"/>
          <p:cNvSpPr/>
          <p:nvPr/>
        </p:nvSpPr>
        <p:spPr>
          <a:xfrm>
            <a:off x="107504" y="1951672"/>
            <a:ext cx="8964488" cy="1477328"/>
          </a:xfrm>
          <a:prstGeom prst="rect">
            <a:avLst/>
          </a:prstGeom>
        </p:spPr>
        <p:txBody>
          <a:bodyPr wrap="square">
            <a:spAutoFit/>
          </a:bodyPr>
          <a:lstStyle/>
          <a:p>
            <a:pPr algn="just"/>
            <a:r>
              <a:rPr lang="pt-BR" dirty="0" smtClean="0"/>
              <a:t>1 - Estudos das teorias que enfatizam a aprendizagem em rede, fundamentações teóricas de conhecimento embasadas nas características da Sociedade Contemporânea. </a:t>
            </a:r>
          </a:p>
          <a:p>
            <a:endParaRPr lang="pt-BR" dirty="0"/>
          </a:p>
          <a:p>
            <a:pPr algn="just"/>
            <a:r>
              <a:rPr lang="pt-BR" dirty="0" smtClean="0"/>
              <a:t>2 - Ênfase na no conhecimento dos princípios da teoria da complexidade para a compreensão, reflexão e intervenção nos processos educacionais em seus diferentes campos de atuação.</a:t>
            </a:r>
          </a:p>
        </p:txBody>
      </p:sp>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6" name="Retângulo 5"/>
          <p:cNvSpPr/>
          <p:nvPr/>
        </p:nvSpPr>
        <p:spPr>
          <a:xfrm>
            <a:off x="207059" y="4699010"/>
            <a:ext cx="8757429" cy="1754326"/>
          </a:xfrm>
          <a:prstGeom prst="rect">
            <a:avLst/>
          </a:prstGeom>
        </p:spPr>
        <p:txBody>
          <a:bodyPr wrap="square">
            <a:spAutoFit/>
          </a:bodyPr>
          <a:lstStyle/>
          <a:p>
            <a:pPr algn="just"/>
            <a:r>
              <a:rPr lang="pt-BR" dirty="0" smtClean="0"/>
              <a:t>1. CASTELLS, Manuel. A sociedade em rede. 6. ed. São Paulo: Paz e Terra, 2010 (A era da informação: economia, sociedade e cultura; v.1).</a:t>
            </a:r>
          </a:p>
          <a:p>
            <a:pPr algn="just"/>
            <a:r>
              <a:rPr lang="pt-BR" dirty="0" smtClean="0"/>
              <a:t>2. LÉVY, Pierre. As tecnologias da inteligência: o futuro do pensamento na era da informática. 4 ed. Rio de Janeiro: Editora 34, 1997. </a:t>
            </a:r>
          </a:p>
          <a:p>
            <a:pPr algn="just"/>
            <a:r>
              <a:rPr lang="pt-BR" dirty="0" smtClean="0"/>
              <a:t>3. MATURANA, Humberto; VARELA, Francisco. A árvore do conhecimento: as bases biológicas da compreensão humana. São Paulo: Palas Atena, 2001. </a:t>
            </a:r>
            <a:endParaRPr lang="pt-BR" dirty="0"/>
          </a:p>
        </p:txBody>
      </p:sp>
      <p:pic>
        <p:nvPicPr>
          <p:cNvPr id="81921" name="Picture 1"/>
          <p:cNvPicPr>
            <a:picLocks noChangeAspect="1" noChangeArrowheads="1"/>
          </p:cNvPicPr>
          <p:nvPr/>
        </p:nvPicPr>
        <p:blipFill>
          <a:blip r:embed="rId3" cstate="print"/>
          <a:srcRect/>
          <a:stretch>
            <a:fillRect/>
          </a:stretch>
        </p:blipFill>
        <p:spPr bwMode="auto">
          <a:xfrm>
            <a:off x="289967" y="1052736"/>
            <a:ext cx="1833761" cy="864096"/>
          </a:xfrm>
          <a:prstGeom prst="rect">
            <a:avLst/>
          </a:prstGeom>
          <a:noFill/>
          <a:ln w="9525">
            <a:noFill/>
            <a:miter lim="800000"/>
            <a:headEnd/>
            <a:tailEnd/>
          </a:ln>
        </p:spPr>
      </p:pic>
      <p:sp>
        <p:nvSpPr>
          <p:cNvPr id="8" name="Retângulo 7"/>
          <p:cNvSpPr/>
          <p:nvPr/>
        </p:nvSpPr>
        <p:spPr>
          <a:xfrm>
            <a:off x="2339752" y="1268760"/>
            <a:ext cx="2982420" cy="461665"/>
          </a:xfrm>
          <a:prstGeom prst="rect">
            <a:avLst/>
          </a:prstGeom>
        </p:spPr>
        <p:txBody>
          <a:bodyPr wrap="none">
            <a:spAutoFit/>
          </a:bodyPr>
          <a:lstStyle/>
          <a:p>
            <a:r>
              <a:rPr lang="pt-BR" dirty="0" smtClean="0"/>
              <a:t> </a:t>
            </a:r>
            <a:r>
              <a:rPr lang="pt-BR" sz="2400" b="1" dirty="0" smtClean="0">
                <a:solidFill>
                  <a:srgbClr val="C00000"/>
                </a:solidFill>
                <a:effectLst>
                  <a:outerShdw blurRad="38100" dist="38100" dir="2700000" algn="tl">
                    <a:srgbClr val="000000">
                      <a:alpha val="43137"/>
                    </a:srgbClr>
                  </a:outerShdw>
                </a:effectLst>
              </a:rPr>
              <a:t>Ementa da Disciplina:</a:t>
            </a:r>
            <a:endParaRPr lang="pt-BR" sz="2400" b="1" dirty="0">
              <a:solidFill>
                <a:srgbClr val="C00000"/>
              </a:solidFill>
              <a:effectLst>
                <a:outerShdw blurRad="38100" dist="38100" dir="2700000" algn="tl">
                  <a:srgbClr val="000000">
                    <a:alpha val="43137"/>
                  </a:srgbClr>
                </a:outerShdw>
              </a:effectLst>
            </a:endParaRPr>
          </a:p>
        </p:txBody>
      </p:sp>
      <p:pic>
        <p:nvPicPr>
          <p:cNvPr id="81923" name="Picture 3" descr="https://mastia.files.wordpress.com/2015/06/referencias-biblioraficas.gif?w=620"/>
          <p:cNvPicPr>
            <a:picLocks noChangeAspect="1" noChangeArrowheads="1"/>
          </p:cNvPicPr>
          <p:nvPr/>
        </p:nvPicPr>
        <p:blipFill>
          <a:blip r:embed="rId4" cstate="print"/>
          <a:srcRect/>
          <a:stretch>
            <a:fillRect/>
          </a:stretch>
        </p:blipFill>
        <p:spPr bwMode="auto">
          <a:xfrm>
            <a:off x="179512" y="3429000"/>
            <a:ext cx="1584176" cy="1288036"/>
          </a:xfrm>
          <a:prstGeom prst="rect">
            <a:avLst/>
          </a:prstGeom>
          <a:noFill/>
        </p:spPr>
      </p:pic>
      <p:sp>
        <p:nvSpPr>
          <p:cNvPr id="10" name="Retângulo 9"/>
          <p:cNvSpPr/>
          <p:nvPr/>
        </p:nvSpPr>
        <p:spPr>
          <a:xfrm>
            <a:off x="2483768" y="3933056"/>
            <a:ext cx="2510046" cy="461665"/>
          </a:xfrm>
          <a:prstGeom prst="rect">
            <a:avLst/>
          </a:prstGeom>
        </p:spPr>
        <p:txBody>
          <a:bodyPr wrap="none">
            <a:spAutoFit/>
          </a:bodyPr>
          <a:lstStyle/>
          <a:p>
            <a:r>
              <a:rPr lang="pt-BR" sz="2400" b="1" dirty="0" smtClean="0">
                <a:solidFill>
                  <a:srgbClr val="C00000"/>
                </a:solidFill>
                <a:effectLst>
                  <a:outerShdw blurRad="38100" dist="38100" dir="2700000" algn="tl">
                    <a:srgbClr val="000000">
                      <a:alpha val="43137"/>
                    </a:srgbClr>
                  </a:outerShdw>
                </a:effectLst>
              </a:rPr>
              <a:t>Bibliografia Básica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3059832" y="2348880"/>
            <a:ext cx="5616624"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4000" b="1" dirty="0" smtClean="0">
                <a:solidFill>
                  <a:schemeClr val="accent1">
                    <a:lumMod val="50000"/>
                  </a:schemeClr>
                </a:solidFill>
                <a:effectLst>
                  <a:outerShdw blurRad="38100" dist="38100" dir="2700000" algn="tl">
                    <a:srgbClr val="000000">
                      <a:alpha val="43137"/>
                    </a:srgbClr>
                  </a:outerShdw>
                </a:effectLst>
              </a:rPr>
              <a:t>Estudos das teorias que enfatizam a aprendizagem em rede</a:t>
            </a:r>
          </a:p>
        </p:txBody>
      </p:sp>
      <p:sp>
        <p:nvSpPr>
          <p:cNvPr id="6" name="TextBox 5"/>
          <p:cNvSpPr txBox="1">
            <a:spLocks noChangeArrowheads="1"/>
          </p:cNvSpPr>
          <p:nvPr/>
        </p:nvSpPr>
        <p:spPr bwMode="auto">
          <a:xfrm>
            <a:off x="786612" y="6237312"/>
            <a:ext cx="42894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24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2400" b="1" i="1" dirty="0">
              <a:solidFill>
                <a:schemeClr val="accent1">
                  <a:lumMod val="50000"/>
                </a:schemeClr>
              </a:solidFill>
              <a:effectLst>
                <a:outerShdw blurRad="38100" dist="38100" dir="2700000" algn="tl">
                  <a:srgbClr val="000000">
                    <a:alpha val="43137"/>
                  </a:srgbClr>
                </a:outerShdw>
              </a:effectLst>
            </a:endParaRPr>
          </a:p>
        </p:txBody>
      </p:sp>
      <p:sp>
        <p:nvSpPr>
          <p:cNvPr id="7" name="TextBox 6"/>
          <p:cNvSpPr txBox="1">
            <a:spLocks noChangeArrowheads="1"/>
          </p:cNvSpPr>
          <p:nvPr/>
        </p:nvSpPr>
        <p:spPr bwMode="auto">
          <a:xfrm>
            <a:off x="3538594" y="476672"/>
            <a:ext cx="535388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AULA  01</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10" name="Picture 3"/>
          <p:cNvPicPr>
            <a:picLocks noChangeAspect="1" noChangeArrowheads="1"/>
          </p:cNvPicPr>
          <p:nvPr/>
        </p:nvPicPr>
        <p:blipFill>
          <a:blip r:embed="rId2" cstate="print"/>
          <a:srcRect/>
          <a:stretch>
            <a:fillRect/>
          </a:stretch>
        </p:blipFill>
        <p:spPr bwMode="auto">
          <a:xfrm>
            <a:off x="206407" y="2492896"/>
            <a:ext cx="3008721" cy="1692307"/>
          </a:xfrm>
          <a:prstGeom prst="rect">
            <a:avLst/>
          </a:prstGeom>
          <a:noFill/>
          <a:ln w="9525">
            <a:noFill/>
            <a:miter lim="800000"/>
            <a:headEnd/>
            <a:tailEnd/>
          </a:ln>
        </p:spPr>
      </p:pic>
      <p:sp>
        <p:nvSpPr>
          <p:cNvPr id="11" name="Retângulo 8"/>
          <p:cNvSpPr>
            <a:spLocks noChangeArrowheads="1"/>
          </p:cNvSpPr>
          <p:nvPr/>
        </p:nvSpPr>
        <p:spPr bwMode="auto">
          <a:xfrm>
            <a:off x="1115616" y="4509120"/>
            <a:ext cx="288032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t-BR" sz="3200" b="1" dirty="0" smtClean="0">
                <a:solidFill>
                  <a:schemeClr val="accent1">
                    <a:lumMod val="50000"/>
                  </a:schemeClr>
                </a:solidFill>
                <a:effectLst>
                  <a:outerShdw blurRad="38100" dist="38100" dir="2700000" algn="tl">
                    <a:srgbClr val="000000">
                      <a:alpha val="43137"/>
                    </a:srgbClr>
                  </a:outerShdw>
                </a:effectLst>
              </a:rPr>
              <a:t>Horário:</a:t>
            </a:r>
            <a:endParaRPr lang="pt-BR" sz="3200" b="1" dirty="0">
              <a:solidFill>
                <a:schemeClr val="accent1">
                  <a:lumMod val="50000"/>
                </a:schemeClr>
              </a:solidFill>
              <a:effectLst>
                <a:outerShdw blurRad="38100" dist="38100" dir="2700000" algn="tl">
                  <a:srgbClr val="000000">
                    <a:alpha val="43137"/>
                  </a:srgbClr>
                </a:outerShdw>
              </a:effectLst>
            </a:endParaRPr>
          </a:p>
          <a:p>
            <a:r>
              <a:rPr lang="pt-BR" sz="3200" b="1" dirty="0">
                <a:solidFill>
                  <a:schemeClr val="accent1">
                    <a:lumMod val="50000"/>
                  </a:schemeClr>
                </a:solidFill>
              </a:rPr>
              <a:t>Início: </a:t>
            </a:r>
            <a:r>
              <a:rPr lang="pt-BR" sz="3200" b="1" dirty="0" smtClean="0">
                <a:solidFill>
                  <a:schemeClr val="accent1">
                    <a:lumMod val="50000"/>
                  </a:schemeClr>
                </a:solidFill>
              </a:rPr>
              <a:t>8:00</a:t>
            </a:r>
            <a:endParaRPr lang="pt-BR" sz="3200" b="1" dirty="0">
              <a:solidFill>
                <a:schemeClr val="accent1">
                  <a:lumMod val="50000"/>
                </a:schemeClr>
              </a:solidFill>
            </a:endParaRPr>
          </a:p>
          <a:p>
            <a:r>
              <a:rPr lang="pt-BR" sz="3200" b="1" dirty="0" smtClean="0">
                <a:solidFill>
                  <a:schemeClr val="accent1">
                    <a:lumMod val="50000"/>
                  </a:schemeClr>
                </a:solidFill>
              </a:rPr>
              <a:t>Término</a:t>
            </a:r>
            <a:r>
              <a:rPr lang="pt-BR" sz="3200" b="1" dirty="0">
                <a:solidFill>
                  <a:schemeClr val="accent1">
                    <a:lumMod val="50000"/>
                  </a:schemeClr>
                </a:solidFill>
              </a:rPr>
              <a:t>: </a:t>
            </a:r>
            <a:r>
              <a:rPr lang="pt-BR" sz="3200" b="1" dirty="0" smtClean="0">
                <a:solidFill>
                  <a:schemeClr val="accent1">
                    <a:lumMod val="50000"/>
                  </a:schemeClr>
                </a:solidFill>
              </a:rPr>
              <a:t>12:00</a:t>
            </a:r>
            <a:endParaRPr lang="pt-BR" sz="3200" b="1" dirty="0">
              <a:solidFill>
                <a:schemeClr val="accent1">
                  <a:lumMod val="50000"/>
                </a:schemeClr>
              </a:solidFill>
            </a:endParaRPr>
          </a:p>
        </p:txBody>
      </p:sp>
      <p:sp>
        <p:nvSpPr>
          <p:cNvPr id="12" name="Retângulo 11"/>
          <p:cNvSpPr/>
          <p:nvPr/>
        </p:nvSpPr>
        <p:spPr>
          <a:xfrm>
            <a:off x="5004048" y="4532927"/>
            <a:ext cx="1800200" cy="1200329"/>
          </a:xfrm>
          <a:prstGeom prst="rect">
            <a:avLst/>
          </a:prstGeom>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INTERVALO:</a:t>
            </a:r>
          </a:p>
          <a:p>
            <a:r>
              <a:rPr lang="pt-BR" sz="2400" b="1" dirty="0" smtClean="0">
                <a:solidFill>
                  <a:schemeClr val="accent1">
                    <a:lumMod val="50000"/>
                  </a:schemeClr>
                </a:solidFill>
                <a:effectLst>
                  <a:outerShdw blurRad="38100" dist="38100" dir="2700000" algn="tl">
                    <a:srgbClr val="000000">
                      <a:alpha val="43137"/>
                    </a:srgbClr>
                  </a:outerShdw>
                </a:effectLst>
              </a:rPr>
              <a:t>DE 10:00HS </a:t>
            </a:r>
          </a:p>
          <a:p>
            <a:r>
              <a:rPr lang="pt-BR" sz="2400" b="1" dirty="0" smtClean="0">
                <a:solidFill>
                  <a:schemeClr val="accent1">
                    <a:lumMod val="50000"/>
                  </a:schemeClr>
                </a:solidFill>
                <a:effectLst>
                  <a:outerShdw blurRad="38100" dist="38100" dir="2700000" algn="tl">
                    <a:srgbClr val="000000">
                      <a:alpha val="43137"/>
                    </a:srgbClr>
                  </a:outerShdw>
                </a:effectLst>
              </a:rPr>
              <a:t>ÀS 10:15HS</a:t>
            </a:r>
          </a:p>
        </p:txBody>
      </p:sp>
      <p:pic>
        <p:nvPicPr>
          <p:cNvPr id="14" name="Picture 2"/>
          <p:cNvPicPr>
            <a:picLocks noChangeAspect="1" noChangeArrowheads="1"/>
          </p:cNvPicPr>
          <p:nvPr/>
        </p:nvPicPr>
        <p:blipFill>
          <a:blip r:embed="rId3" cstate="print"/>
          <a:srcRect/>
          <a:stretch>
            <a:fillRect/>
          </a:stretch>
        </p:blipFill>
        <p:spPr bwMode="auto">
          <a:xfrm>
            <a:off x="6804248" y="4293096"/>
            <a:ext cx="2102633" cy="2319154"/>
          </a:xfrm>
          <a:prstGeom prst="rect">
            <a:avLst/>
          </a:prstGeom>
          <a:noFill/>
          <a:ln w="9525">
            <a:noFill/>
            <a:miter lim="800000"/>
            <a:headEnd/>
            <a:tailEnd/>
          </a:ln>
        </p:spPr>
      </p:pic>
      <p:pic>
        <p:nvPicPr>
          <p:cNvPr id="15" name="Picture 4" descr="http://clean-city69.ru/images/Check_mark.svg.png"/>
          <p:cNvPicPr>
            <a:picLocks noChangeAspect="1" noChangeArrowheads="1"/>
          </p:cNvPicPr>
          <p:nvPr/>
        </p:nvPicPr>
        <p:blipFill>
          <a:blip r:embed="rId4" cstate="print"/>
          <a:srcRect/>
          <a:stretch>
            <a:fillRect/>
          </a:stretch>
        </p:blipFill>
        <p:spPr bwMode="auto">
          <a:xfrm>
            <a:off x="228600" y="4846240"/>
            <a:ext cx="887016" cy="887016"/>
          </a:xfrm>
          <a:prstGeom prst="rect">
            <a:avLst/>
          </a:prstGeom>
          <a:noFill/>
        </p:spPr>
      </p:pic>
      <p:pic>
        <p:nvPicPr>
          <p:cNvPr id="16" name="Picture 4" descr="http://clean-city69.ru/images/Check_mark.svg.png"/>
          <p:cNvPicPr>
            <a:picLocks noChangeAspect="1" noChangeArrowheads="1"/>
          </p:cNvPicPr>
          <p:nvPr/>
        </p:nvPicPr>
        <p:blipFill>
          <a:blip r:embed="rId4" cstate="print"/>
          <a:srcRect/>
          <a:stretch>
            <a:fillRect/>
          </a:stretch>
        </p:blipFill>
        <p:spPr bwMode="auto">
          <a:xfrm>
            <a:off x="4045024" y="4725144"/>
            <a:ext cx="887016" cy="8870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
        <p:nvSpPr>
          <p:cNvPr id="3" name="Retângulo 2"/>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3" cstate="print"/>
          <a:srcRect/>
          <a:stretch>
            <a:fillRect/>
          </a:stretch>
        </p:blipFill>
        <p:spPr bwMode="auto">
          <a:xfrm>
            <a:off x="8100392" y="764704"/>
            <a:ext cx="813292" cy="843275"/>
          </a:xfrm>
          <a:prstGeom prst="rect">
            <a:avLst/>
          </a:prstGeom>
          <a:noFill/>
          <a:ln>
            <a:solidFill>
              <a:schemeClr val="tx2"/>
            </a:solidFill>
          </a:ln>
        </p:spPr>
      </p:pic>
      <p:sp>
        <p:nvSpPr>
          <p:cNvPr id="6" name="Retângulo 5"/>
          <p:cNvSpPr/>
          <p:nvPr/>
        </p:nvSpPr>
        <p:spPr>
          <a:xfrm>
            <a:off x="179512" y="1700808"/>
            <a:ext cx="8784976" cy="2031325"/>
          </a:xfrm>
          <a:prstGeom prst="rect">
            <a:avLst/>
          </a:prstGeom>
        </p:spPr>
        <p:txBody>
          <a:bodyPr wrap="square">
            <a:spAutoFit/>
          </a:bodyPr>
          <a:lstStyle/>
          <a:p>
            <a:pPr algn="just"/>
            <a:r>
              <a:rPr lang="pt-BR" dirty="0" smtClean="0"/>
              <a:t>	As teorias de aprendizagem tradicionais, utilizadas como suporte à educação presencial, não foram produzidas tendo em mente ambientes virtuais. </a:t>
            </a:r>
          </a:p>
          <a:p>
            <a:pPr algn="just"/>
            <a:r>
              <a:rPr lang="pt-BR" dirty="0" smtClean="0"/>
              <a:t>Muitos autores, por consequência, defendem que são necessárias novas teorias, ou no mínimo uma revisão dessas teorias tradicionais, para suportar as novas práticas de aprendizagem em educação online, plataformas da web, redes sociais e dispositivos móveis. </a:t>
            </a:r>
          </a:p>
          <a:p>
            <a:pPr algn="just"/>
            <a:r>
              <a:rPr lang="pt-BR" dirty="0" smtClean="0"/>
              <a:t>Seriam necessárias, portanto, novas estratégias pedagógicas para dar conta da interação, comunicação e produção de conteúdo colaborativo em ambientes virtuais. </a:t>
            </a:r>
            <a:endParaRPr lang="pt-BR" dirty="0"/>
          </a:p>
        </p:txBody>
      </p:sp>
      <p:sp>
        <p:nvSpPr>
          <p:cNvPr id="7" name="Retângulo 6"/>
          <p:cNvSpPr/>
          <p:nvPr/>
        </p:nvSpPr>
        <p:spPr>
          <a:xfrm>
            <a:off x="251520" y="4149080"/>
            <a:ext cx="8568952" cy="1477328"/>
          </a:xfrm>
          <a:prstGeom prst="rect">
            <a:avLst/>
          </a:prstGeom>
        </p:spPr>
        <p:txBody>
          <a:bodyPr wrap="square">
            <a:spAutoFit/>
          </a:bodyPr>
          <a:lstStyle/>
          <a:p>
            <a:pPr algn="just"/>
            <a:r>
              <a:rPr lang="pt-BR" dirty="0" smtClean="0"/>
              <a:t>	Outros autores, entretanto, acreditam que ao menos parte das teorias tradicionais de aprendizagem já contempla esse movimento de interação e colaboração característico da aprendizagem em ambientes virtuais. </a:t>
            </a:r>
          </a:p>
          <a:p>
            <a:pPr algn="just"/>
            <a:r>
              <a:rPr lang="pt-BR" dirty="0" smtClean="0"/>
              <a:t>Elas poderiam, portanto, ser aplicadas à educação atual sem a necessidade da criação de novas teorias. </a:t>
            </a:r>
            <a:endParaRPr lang="pt-BR" dirty="0"/>
          </a:p>
        </p:txBody>
      </p:sp>
      <p:pic>
        <p:nvPicPr>
          <p:cNvPr id="8" name="Picture 4" descr="http://clean-city69.ru/images/Check_mark.svg.png"/>
          <p:cNvPicPr>
            <a:picLocks noChangeAspect="1" noChangeArrowheads="1"/>
          </p:cNvPicPr>
          <p:nvPr/>
        </p:nvPicPr>
        <p:blipFill>
          <a:blip r:embed="rId4" cstate="print"/>
          <a:srcRect/>
          <a:stretch>
            <a:fillRect/>
          </a:stretch>
        </p:blipFill>
        <p:spPr bwMode="auto">
          <a:xfrm>
            <a:off x="444624" y="3933056"/>
            <a:ext cx="598984" cy="598984"/>
          </a:xfrm>
          <a:prstGeom prst="rect">
            <a:avLst/>
          </a:prstGeom>
          <a:noFill/>
        </p:spPr>
      </p:pic>
      <p:pic>
        <p:nvPicPr>
          <p:cNvPr id="9" name="Picture 4" descr="http://clean-city69.ru/images/Check_mark.svg.png"/>
          <p:cNvPicPr>
            <a:picLocks noChangeAspect="1" noChangeArrowheads="1"/>
          </p:cNvPicPr>
          <p:nvPr/>
        </p:nvPicPr>
        <p:blipFill>
          <a:blip r:embed="rId4" cstate="print"/>
          <a:srcRect/>
          <a:stretch>
            <a:fillRect/>
          </a:stretch>
        </p:blipFill>
        <p:spPr bwMode="auto">
          <a:xfrm>
            <a:off x="444624" y="1412776"/>
            <a:ext cx="598984" cy="598984"/>
          </a:xfrm>
          <a:prstGeom prst="rect">
            <a:avLst/>
          </a:prstGeom>
          <a:noFill/>
        </p:spPr>
      </p:pic>
      <p:sp>
        <p:nvSpPr>
          <p:cNvPr id="10" name="Retângulo 9"/>
          <p:cNvSpPr/>
          <p:nvPr/>
        </p:nvSpPr>
        <p:spPr>
          <a:xfrm>
            <a:off x="1691680" y="908720"/>
            <a:ext cx="2843342"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Para refletir:</a:t>
            </a:r>
            <a:endParaRPr lang="pt-BR" sz="4000" dirty="0"/>
          </a:p>
        </p:txBody>
      </p:sp>
      <p:sp>
        <p:nvSpPr>
          <p:cNvPr id="11" name="Retângulo 10"/>
          <p:cNvSpPr/>
          <p:nvPr/>
        </p:nvSpPr>
        <p:spPr>
          <a:xfrm>
            <a:off x="2304722" y="5529426"/>
            <a:ext cx="4160819"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Qual escolher ? ? ?</a:t>
            </a:r>
            <a:endParaRPr lang="pt-BR"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6" name="Retângulo 5"/>
          <p:cNvSpPr/>
          <p:nvPr/>
        </p:nvSpPr>
        <p:spPr>
          <a:xfrm>
            <a:off x="1331640" y="908720"/>
            <a:ext cx="6112379" cy="584775"/>
          </a:xfrm>
          <a:prstGeom prst="rect">
            <a:avLst/>
          </a:prstGeom>
        </p:spPr>
        <p:txBody>
          <a:bodyPr wrap="none">
            <a:spAutoFit/>
          </a:bodyPr>
          <a:lstStyle/>
          <a:p>
            <a:r>
              <a:rPr lang="pt-BR" sz="3200" dirty="0" smtClean="0">
                <a:solidFill>
                  <a:srgbClr val="C00000"/>
                </a:solidFill>
                <a:effectLst>
                  <a:outerShdw blurRad="38100" dist="38100" dir="2700000" algn="tl">
                    <a:srgbClr val="000000">
                      <a:alpha val="43137"/>
                    </a:srgbClr>
                  </a:outerShdw>
                </a:effectLst>
              </a:rPr>
              <a:t>Pedagogias de educação a distância</a:t>
            </a:r>
            <a:endParaRPr lang="pt-BR" sz="3200" dirty="0">
              <a:solidFill>
                <a:srgbClr val="C00000"/>
              </a:solidFill>
              <a:effectLst>
                <a:outerShdw blurRad="38100" dist="38100" dir="2700000" algn="tl">
                  <a:srgbClr val="000000">
                    <a:alpha val="43137"/>
                  </a:srgbClr>
                </a:outerShdw>
              </a:effectLst>
            </a:endParaRP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3" cstate="print"/>
          <a:srcRect/>
          <a:stretch>
            <a:fillRect/>
          </a:stretch>
        </p:blipFill>
        <p:spPr bwMode="auto">
          <a:xfrm>
            <a:off x="8100392" y="764704"/>
            <a:ext cx="813292" cy="843275"/>
          </a:xfrm>
          <a:prstGeom prst="rect">
            <a:avLst/>
          </a:prstGeom>
          <a:noFill/>
          <a:ln>
            <a:solidFill>
              <a:schemeClr val="tx2"/>
            </a:solidFill>
          </a:ln>
        </p:spPr>
      </p:pic>
      <p:sp>
        <p:nvSpPr>
          <p:cNvPr id="8" name="Retângulo 7"/>
          <p:cNvSpPr/>
          <p:nvPr/>
        </p:nvSpPr>
        <p:spPr>
          <a:xfrm>
            <a:off x="323528" y="1772816"/>
            <a:ext cx="8640960" cy="1938992"/>
          </a:xfrm>
          <a:prstGeom prst="rect">
            <a:avLst/>
          </a:prstGeom>
        </p:spPr>
        <p:txBody>
          <a:bodyPr wrap="square">
            <a:spAutoFit/>
          </a:bodyPr>
          <a:lstStyle/>
          <a:p>
            <a:pPr algn="just"/>
            <a:r>
              <a:rPr lang="pt-BR" sz="2400" dirty="0" smtClean="0"/>
              <a:t>Anderson e </a:t>
            </a:r>
            <a:r>
              <a:rPr lang="pt-BR" sz="2400" dirty="0" err="1" smtClean="0"/>
              <a:t>Dron</a:t>
            </a:r>
            <a:r>
              <a:rPr lang="pt-BR" sz="2400" dirty="0" smtClean="0"/>
              <a:t> (2011) examinam três gerações de pedagogia de educação a distância (</a:t>
            </a:r>
            <a:r>
              <a:rPr lang="pt-BR" sz="2400" dirty="0" err="1" smtClean="0"/>
              <a:t>EaD</a:t>
            </a:r>
            <a:r>
              <a:rPr lang="pt-BR" sz="2400" dirty="0" smtClean="0"/>
              <a:t>): </a:t>
            </a:r>
          </a:p>
          <a:p>
            <a:pPr>
              <a:buFont typeface="Wingdings" pitchFamily="2" charset="2"/>
              <a:buChar char="ü"/>
            </a:pPr>
            <a:r>
              <a:rPr lang="pt-BR" sz="2400" dirty="0" err="1" smtClean="0"/>
              <a:t>Cognitivo-behaviorista</a:t>
            </a:r>
            <a:r>
              <a:rPr lang="pt-BR" sz="2400" dirty="0" smtClean="0"/>
              <a:t>, </a:t>
            </a:r>
          </a:p>
          <a:p>
            <a:pPr lvl="1">
              <a:buFont typeface="Wingdings" pitchFamily="2" charset="2"/>
              <a:buChar char="ü"/>
            </a:pPr>
            <a:r>
              <a:rPr lang="pt-BR" sz="2400" dirty="0" smtClean="0"/>
              <a:t>socioconstrutivista e </a:t>
            </a:r>
          </a:p>
          <a:p>
            <a:pPr lvl="2">
              <a:buFont typeface="Wingdings" pitchFamily="2" charset="2"/>
              <a:buChar char="ü"/>
            </a:pPr>
            <a:r>
              <a:rPr lang="pt-BR" sz="2400" dirty="0" smtClean="0"/>
              <a:t>conectivista.</a:t>
            </a:r>
            <a:endParaRPr lang="pt-BR" sz="2400" dirty="0"/>
          </a:p>
        </p:txBody>
      </p:sp>
      <p:pic>
        <p:nvPicPr>
          <p:cNvPr id="1026" name="Picture 2"/>
          <p:cNvPicPr>
            <a:picLocks noChangeAspect="1" noChangeArrowheads="1"/>
          </p:cNvPicPr>
          <p:nvPr/>
        </p:nvPicPr>
        <p:blipFill>
          <a:blip r:embed="rId4" cstate="print"/>
          <a:srcRect/>
          <a:stretch>
            <a:fillRect/>
          </a:stretch>
        </p:blipFill>
        <p:spPr bwMode="auto">
          <a:xfrm>
            <a:off x="6696744" y="4077072"/>
            <a:ext cx="2123728" cy="2233482"/>
          </a:xfrm>
          <a:prstGeom prst="rect">
            <a:avLst/>
          </a:prstGeom>
          <a:noFill/>
          <a:ln w="9525">
            <a:noFill/>
            <a:miter lim="800000"/>
            <a:headEnd/>
            <a:tailEnd/>
          </a:ln>
        </p:spPr>
      </p:pic>
      <p:pic>
        <p:nvPicPr>
          <p:cNvPr id="1030" name="Picture 6" descr="http://capacitacion.siad-sps.cl/cursoelgg/modulos2/modulo1/img_mod1/8.jpg"/>
          <p:cNvPicPr>
            <a:picLocks noChangeAspect="1" noChangeArrowheads="1"/>
          </p:cNvPicPr>
          <p:nvPr/>
        </p:nvPicPr>
        <p:blipFill>
          <a:blip r:embed="rId5" cstate="print"/>
          <a:srcRect/>
          <a:stretch>
            <a:fillRect/>
          </a:stretch>
        </p:blipFill>
        <p:spPr bwMode="auto">
          <a:xfrm>
            <a:off x="323528" y="3717032"/>
            <a:ext cx="4680520" cy="2638874"/>
          </a:xfrm>
          <a:prstGeom prst="rect">
            <a:avLst/>
          </a:prstGeom>
          <a:noFill/>
        </p:spPr>
      </p:pic>
      <p:pic>
        <p:nvPicPr>
          <p:cNvPr id="1028" name="Picture 4" descr="http://www.pingodgente.com.br/img/variadas/topo-pedagogica.jpg"/>
          <p:cNvPicPr>
            <a:picLocks noChangeAspect="1" noChangeArrowheads="1"/>
          </p:cNvPicPr>
          <p:nvPr/>
        </p:nvPicPr>
        <p:blipFill>
          <a:blip r:embed="rId6" cstate="print"/>
          <a:srcRect/>
          <a:stretch>
            <a:fillRect/>
          </a:stretch>
        </p:blipFill>
        <p:spPr bwMode="auto">
          <a:xfrm>
            <a:off x="4211960" y="2276873"/>
            <a:ext cx="3816424" cy="210551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TotalTime>
  <Words>2821</Words>
  <Application>Microsoft Office PowerPoint</Application>
  <PresentationFormat>Apresentação na tela (4:3)</PresentationFormat>
  <Paragraphs>291</Paragraphs>
  <Slides>38</Slides>
  <Notes>0</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maq</dc:creator>
  <cp:lastModifiedBy>maq</cp:lastModifiedBy>
  <cp:revision>53</cp:revision>
  <dcterms:created xsi:type="dcterms:W3CDTF">2015-09-19T16:18:34Z</dcterms:created>
  <dcterms:modified xsi:type="dcterms:W3CDTF">2017-09-01T13:03:48Z</dcterms:modified>
</cp:coreProperties>
</file>