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259" r:id="rId3"/>
    <p:sldId id="260" r:id="rId4"/>
    <p:sldId id="257" r:id="rId5"/>
    <p:sldId id="287" r:id="rId6"/>
    <p:sldId id="301" r:id="rId7"/>
    <p:sldId id="289" r:id="rId8"/>
    <p:sldId id="299" r:id="rId9"/>
    <p:sldId id="290" r:id="rId10"/>
    <p:sldId id="261" r:id="rId11"/>
    <p:sldId id="300" r:id="rId12"/>
    <p:sldId id="291" r:id="rId13"/>
    <p:sldId id="288" r:id="rId14"/>
    <p:sldId id="298" r:id="rId15"/>
    <p:sldId id="318" r:id="rId16"/>
    <p:sldId id="319" r:id="rId17"/>
    <p:sldId id="320" r:id="rId18"/>
    <p:sldId id="309" r:id="rId19"/>
    <p:sldId id="310" r:id="rId20"/>
    <p:sldId id="311" r:id="rId21"/>
    <p:sldId id="322" r:id="rId22"/>
    <p:sldId id="312" r:id="rId23"/>
    <p:sldId id="321" r:id="rId24"/>
    <p:sldId id="313" r:id="rId25"/>
    <p:sldId id="323" r:id="rId26"/>
    <p:sldId id="314" r:id="rId27"/>
    <p:sldId id="315" r:id="rId28"/>
    <p:sldId id="316" r:id="rId29"/>
    <p:sldId id="324" r:id="rId30"/>
    <p:sldId id="326" r:id="rId31"/>
    <p:sldId id="325" r:id="rId32"/>
    <p:sldId id="317" r:id="rId33"/>
    <p:sldId id="327" r:id="rId34"/>
    <p:sldId id="328" r:id="rId35"/>
    <p:sldId id="329" r:id="rId36"/>
    <p:sldId id="330" r:id="rId37"/>
    <p:sldId id="331" r:id="rId38"/>
    <p:sldId id="332" r:id="rId39"/>
    <p:sldId id="333" r:id="rId40"/>
    <p:sldId id="334" r:id="rId41"/>
    <p:sldId id="335" r:id="rId42"/>
    <p:sldId id="305" r:id="rId43"/>
    <p:sldId id="308" r:id="rId44"/>
    <p:sldId id="286" r:id="rId45"/>
    <p:sldId id="258" r:id="rId4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34E"/>
    <a:srgbClr val="264A76"/>
    <a:srgbClr val="3AB09C"/>
    <a:srgbClr val="E06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52" autoAdjust="0"/>
  </p:normalViewPr>
  <p:slideViewPr>
    <p:cSldViewPr>
      <p:cViewPr varScale="1">
        <p:scale>
          <a:sx n="102" d="100"/>
          <a:sy n="102" d="100"/>
        </p:scale>
        <p:origin x="312"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AD12EF-1170-436C-BE1B-7852EBFB085E}" type="datetimeFigureOut">
              <a:rPr lang="pt-BR" smtClean="0"/>
              <a:pPr/>
              <a:t>18/02/2019</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3FD2E8-649B-4A74-94E6-320F192DC001}" type="slidenum">
              <a:rPr lang="pt-BR" smtClean="0"/>
              <a:pPr/>
              <a:t>‹nº›</a:t>
            </a:fld>
            <a:endParaRPr lang="pt-BR"/>
          </a:p>
        </p:txBody>
      </p:sp>
    </p:spTree>
    <p:extLst>
      <p:ext uri="{BB962C8B-B14F-4D97-AF65-F5344CB8AC3E}">
        <p14:creationId xmlns:p14="http://schemas.microsoft.com/office/powerpoint/2010/main" val="34204719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559A0-00C7-4788-A762-D487B46E5CCD}" type="datetimeFigureOut">
              <a:rPr lang="pt-BR" smtClean="0"/>
              <a:pPr/>
              <a:t>18/02/2019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46133-019B-4654-B02D-602962D5E968}" type="slidenum">
              <a:rPr lang="pt-BR" smtClean="0"/>
              <a:pPr/>
              <a:t>‹nº›</a:t>
            </a:fld>
            <a:endParaRPr lang="pt-BR"/>
          </a:p>
        </p:txBody>
      </p:sp>
    </p:spTree>
    <p:extLst>
      <p:ext uri="{BB962C8B-B14F-4D97-AF65-F5344CB8AC3E}">
        <p14:creationId xmlns:p14="http://schemas.microsoft.com/office/powerpoint/2010/main" val="327118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ão 2020">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 y="1371"/>
            <a:ext cx="9157252" cy="6856629"/>
          </a:xfrm>
          <a:prstGeom prst="rect">
            <a:avLst/>
          </a:prstGeom>
        </p:spPr>
      </p:pic>
      <p:sp>
        <p:nvSpPr>
          <p:cNvPr id="8" name="Retângulo 7"/>
          <p:cNvSpPr/>
          <p:nvPr userDrawn="1"/>
        </p:nvSpPr>
        <p:spPr>
          <a:xfrm>
            <a:off x="-13252" y="3933056"/>
            <a:ext cx="9157252" cy="194421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9" name="Imagem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450312"/>
            <a:ext cx="4499992" cy="1586293"/>
          </a:xfrm>
          <a:prstGeom prst="rect">
            <a:avLst/>
          </a:prstGeom>
        </p:spPr>
      </p:pic>
      <p:sp>
        <p:nvSpPr>
          <p:cNvPr id="6" name="Pentágono 5"/>
          <p:cNvSpPr/>
          <p:nvPr userDrawn="1"/>
        </p:nvSpPr>
        <p:spPr>
          <a:xfrm flipV="1">
            <a:off x="0" y="2447176"/>
            <a:ext cx="5580112" cy="45719"/>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tx2">
                    <a:lumMod val="75000"/>
                  </a:schemeClr>
                </a:solidFill>
              </a:ln>
            </a:endParaRPr>
          </a:p>
        </p:txBody>
      </p:sp>
      <p:pic>
        <p:nvPicPr>
          <p:cNvPr id="10" name="Imagem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6151" y="2087613"/>
            <a:ext cx="3206528" cy="762157"/>
          </a:xfrm>
          <a:prstGeom prst="rect">
            <a:avLst/>
          </a:prstGeom>
        </p:spPr>
      </p:pic>
    </p:spTree>
    <p:extLst>
      <p:ext uri="{BB962C8B-B14F-4D97-AF65-F5344CB8AC3E}">
        <p14:creationId xmlns:p14="http://schemas.microsoft.com/office/powerpoint/2010/main" val="380288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9128" y="323708"/>
            <a:ext cx="2014415" cy="478805"/>
          </a:xfrm>
          <a:prstGeom prst="rect">
            <a:avLst/>
          </a:prstGeom>
        </p:spPr>
      </p:pic>
      <p:sp>
        <p:nvSpPr>
          <p:cNvPr id="13" name="Retângulo 12"/>
          <p:cNvSpPr/>
          <p:nvPr userDrawn="1"/>
        </p:nvSpPr>
        <p:spPr>
          <a:xfrm>
            <a:off x="-20140" y="13094"/>
            <a:ext cx="6328984" cy="1008112"/>
          </a:xfrm>
          <a:prstGeom prst="rect">
            <a:avLst/>
          </a:prstGeom>
          <a:solidFill>
            <a:srgbClr val="08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userDrawn="1"/>
        </p:nvSpPr>
        <p:spPr>
          <a:xfrm>
            <a:off x="6325657" y="13094"/>
            <a:ext cx="196385" cy="1008112"/>
          </a:xfrm>
          <a:prstGeom prst="rect">
            <a:avLst/>
          </a:prstGeom>
          <a:solidFill>
            <a:srgbClr val="B0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userDrawn="1"/>
        </p:nvSpPr>
        <p:spPr>
          <a:xfrm>
            <a:off x="6538681" y="13094"/>
            <a:ext cx="196385" cy="1008112"/>
          </a:xfrm>
          <a:prstGeom prst="rect">
            <a:avLst/>
          </a:prstGeom>
          <a:solidFill>
            <a:srgbClr val="83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userDrawn="1"/>
        </p:nvSpPr>
        <p:spPr>
          <a:xfrm>
            <a:off x="6751879" y="13094"/>
            <a:ext cx="196385" cy="1008112"/>
          </a:xfrm>
          <a:prstGeom prst="rect">
            <a:avLst/>
          </a:prstGeom>
          <a:solidFill>
            <a:srgbClr val="3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82060"/>
            <a:ext cx="9144000" cy="170461"/>
          </a:xfrm>
          <a:prstGeom prst="rect">
            <a:avLst/>
          </a:prstGeom>
        </p:spPr>
      </p:pic>
    </p:spTree>
    <p:extLst>
      <p:ext uri="{BB962C8B-B14F-4D97-AF65-F5344CB8AC3E}">
        <p14:creationId xmlns:p14="http://schemas.microsoft.com/office/powerpoint/2010/main" val="423662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 y="685"/>
            <a:ext cx="9157252" cy="6856629"/>
          </a:xfrm>
          <a:prstGeom prst="rect">
            <a:avLst/>
          </a:prstGeom>
        </p:spPr>
      </p:pic>
      <p:pic>
        <p:nvPicPr>
          <p:cNvPr id="6" name="Imagem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5485" y="2347766"/>
            <a:ext cx="3337139" cy="793202"/>
          </a:xfrm>
          <a:prstGeom prst="rect">
            <a:avLst/>
          </a:prstGeom>
        </p:spPr>
      </p:pic>
      <p:sp>
        <p:nvSpPr>
          <p:cNvPr id="12" name="CaixaDeTexto 11"/>
          <p:cNvSpPr txBox="1"/>
          <p:nvPr userDrawn="1"/>
        </p:nvSpPr>
        <p:spPr>
          <a:xfrm>
            <a:off x="459099" y="2346946"/>
            <a:ext cx="3663141" cy="707886"/>
          </a:xfrm>
          <a:prstGeom prst="rect">
            <a:avLst/>
          </a:prstGeom>
          <a:noFill/>
        </p:spPr>
        <p:txBody>
          <a:bodyPr wrap="square" rtlCol="0">
            <a:spAutoFit/>
          </a:bodyPr>
          <a:lstStyle/>
          <a:p>
            <a:r>
              <a:rPr lang="pt-BR" sz="4000" b="1" dirty="0">
                <a:solidFill>
                  <a:srgbClr val="06334E"/>
                </a:solidFill>
                <a:latin typeface="+mn-lt"/>
                <a:cs typeface="Arial" panose="020B0604020202020204" pitchFamily="34" charset="0"/>
              </a:rPr>
              <a:t>Obrigado!</a:t>
            </a:r>
          </a:p>
        </p:txBody>
      </p:sp>
    </p:spTree>
    <p:extLst>
      <p:ext uri="{BB962C8B-B14F-4D97-AF65-F5344CB8AC3E}">
        <p14:creationId xmlns:p14="http://schemas.microsoft.com/office/powerpoint/2010/main" val="48406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468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luizlobato0101.com.br/QUASEMILALUNO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2267744" y="5497487"/>
            <a:ext cx="4320480" cy="307777"/>
          </a:xfrm>
          <a:prstGeom prst="rect">
            <a:avLst/>
          </a:prstGeom>
          <a:noFill/>
        </p:spPr>
        <p:txBody>
          <a:bodyPr wrap="square" rtlCol="0">
            <a:spAutoFit/>
          </a:bodyPr>
          <a:lstStyle/>
          <a:p>
            <a:pPr algn="ctr">
              <a:defRPr/>
            </a:pPr>
            <a:r>
              <a:rPr lang="pt-BR" sz="1400" b="1" dirty="0" smtClean="0">
                <a:solidFill>
                  <a:schemeClr val="accent1">
                    <a:lumMod val="50000"/>
                  </a:schemeClr>
                </a:solidFill>
                <a:latin typeface="+mn-lt"/>
              </a:rPr>
              <a:t>ADMINISTRAÇÃO - Nova Iguaçu – 2019.01</a:t>
            </a:r>
            <a:endParaRPr lang="pt-BR" sz="1400" b="1" dirty="0">
              <a:solidFill>
                <a:schemeClr val="accent1">
                  <a:lumMod val="50000"/>
                </a:schemeClr>
              </a:solidFill>
              <a:latin typeface="+mn-lt"/>
            </a:endParaRPr>
          </a:p>
        </p:txBody>
      </p:sp>
      <p:sp>
        <p:nvSpPr>
          <p:cNvPr id="7" name="CaixaDeTexto 6"/>
          <p:cNvSpPr txBox="1"/>
          <p:nvPr/>
        </p:nvSpPr>
        <p:spPr>
          <a:xfrm>
            <a:off x="0" y="2825750"/>
            <a:ext cx="9144000" cy="1323439"/>
          </a:xfrm>
          <a:prstGeom prst="rect">
            <a:avLst/>
          </a:prstGeom>
          <a:noFill/>
        </p:spPr>
        <p:txBody>
          <a:bodyPr>
            <a:spAutoFit/>
          </a:bodyPr>
          <a:lstStyle/>
          <a:p>
            <a:pPr algn="ctr">
              <a:defRPr/>
            </a:pPr>
            <a:r>
              <a:rPr lang="pt-BR" sz="4000" b="1" dirty="0">
                <a:solidFill>
                  <a:schemeClr val="tx2"/>
                </a:solidFill>
                <a:effectLst>
                  <a:outerShdw blurRad="38100" dist="38100" dir="2700000" algn="tl">
                    <a:srgbClr val="000000">
                      <a:alpha val="43137"/>
                    </a:srgbClr>
                  </a:outerShdw>
                </a:effectLst>
                <a:cs typeface="Arial" pitchFamily="34" charset="0"/>
              </a:rPr>
              <a:t>GST1231</a:t>
            </a:r>
          </a:p>
          <a:p>
            <a:pPr algn="ctr">
              <a:defRPr/>
            </a:pPr>
            <a:r>
              <a:rPr lang="pt-BR" sz="4000" b="1" dirty="0" smtClean="0">
                <a:solidFill>
                  <a:schemeClr val="tx2"/>
                </a:solidFill>
                <a:effectLst>
                  <a:outerShdw blurRad="38100" dist="38100" dir="2700000" algn="tl">
                    <a:srgbClr val="000000">
                      <a:alpha val="43137"/>
                    </a:srgbClr>
                  </a:outerShdw>
                </a:effectLst>
                <a:cs typeface="Arial" pitchFamily="34" charset="0"/>
              </a:rPr>
              <a:t>GERENCIAMENTO ORÇAMENTÁRIO</a:t>
            </a:r>
            <a:endParaRPr lang="pt-BR" sz="4000" b="1" dirty="0">
              <a:solidFill>
                <a:schemeClr val="tx2"/>
              </a:solidFill>
              <a:effectLst>
                <a:outerShdw blurRad="38100" dist="38100" dir="2700000" algn="tl">
                  <a:srgbClr val="000000">
                    <a:alpha val="43137"/>
                  </a:srgbClr>
                </a:outerShdw>
              </a:effectLst>
              <a:cs typeface="Arial" pitchFamily="34" charset="0"/>
            </a:endParaRPr>
          </a:p>
        </p:txBody>
      </p:sp>
      <p:sp>
        <p:nvSpPr>
          <p:cNvPr id="8" name="Retângulo 7"/>
          <p:cNvSpPr/>
          <p:nvPr/>
        </p:nvSpPr>
        <p:spPr>
          <a:xfrm>
            <a:off x="34925" y="4581525"/>
            <a:ext cx="9037638" cy="615950"/>
          </a:xfrm>
          <a:prstGeom prst="rect">
            <a:avLst/>
          </a:prstGeom>
        </p:spPr>
        <p:txBody>
          <a:bodyPr>
            <a:spAutoFit/>
          </a:bodyPr>
          <a:lstStyle/>
          <a:p>
            <a:pPr algn="ct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t>
            </a:r>
            <a:r>
              <a:rPr lang="pt-BR" sz="3400" b="1" kern="0" dirty="0" smtClean="0">
                <a:solidFill>
                  <a:srgbClr val="2B4475"/>
                </a:solidFill>
                <a:effectLst>
                  <a:outerShdw blurRad="38100" dist="38100" dir="2700000" algn="tl">
                    <a:srgbClr val="000000">
                      <a:alpha val="43137"/>
                    </a:srgbClr>
                  </a:outerShdw>
                </a:effectLst>
                <a:cs typeface="Arial" pitchFamily="34" charset="0"/>
              </a:rPr>
              <a:t>Eco. Adm</a:t>
            </a:r>
            <a:r>
              <a:rPr lang="pt-BR" sz="3400" b="1" kern="0" dirty="0">
                <a:solidFill>
                  <a:srgbClr val="2B4475"/>
                </a:solidFill>
                <a:effectLst>
                  <a:outerShdw blurRad="38100" dist="38100" dir="2700000" algn="tl">
                    <a:srgbClr val="000000">
                      <a:alpha val="43137"/>
                    </a:srgbClr>
                  </a:outerShdw>
                </a:effectLst>
                <a:cs typeface="Arial" pitchFamily="34" charset="0"/>
              </a:rPr>
              <a:t>.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Tree>
    <p:extLst>
      <p:ext uri="{BB962C8B-B14F-4D97-AF65-F5344CB8AC3E}">
        <p14:creationId xmlns:p14="http://schemas.microsoft.com/office/powerpoint/2010/main" val="292213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394941"/>
            <a:ext cx="6049963" cy="585787"/>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latin typeface="+mj-lt"/>
                <a:cs typeface="Arial" pitchFamily="34" charset="0"/>
              </a:rPr>
              <a:t>CONTEÚDO PROGRAMADO</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9" name="Retângulo 8"/>
          <p:cNvSpPr/>
          <p:nvPr/>
        </p:nvSpPr>
        <p:spPr>
          <a:xfrm>
            <a:off x="35496" y="1052736"/>
            <a:ext cx="4517650" cy="5478423"/>
          </a:xfrm>
          <a:prstGeom prst="rect">
            <a:avLst/>
          </a:prstGeom>
        </p:spPr>
        <p:txBody>
          <a:bodyPr wrap="square">
            <a:spAutoFit/>
          </a:bodyPr>
          <a:lstStyle/>
          <a:p>
            <a:r>
              <a:rPr lang="pt-BR" sz="1400" dirty="0">
                <a:solidFill>
                  <a:schemeClr val="tx2">
                    <a:lumMod val="75000"/>
                  </a:schemeClr>
                </a:solidFill>
              </a:rPr>
              <a:t>UNIDADE 1-Natureza do Processo de Planejamento e Controle </a:t>
            </a:r>
            <a:endParaRPr lang="pt-BR" sz="1400" dirty="0" smtClean="0">
              <a:solidFill>
                <a:schemeClr val="tx2">
                  <a:lumMod val="75000"/>
                </a:schemeClr>
              </a:solidFill>
            </a:endParaRPr>
          </a:p>
          <a:p>
            <a:r>
              <a:rPr lang="pt-BR" sz="1400" dirty="0" smtClean="0">
                <a:solidFill>
                  <a:schemeClr val="tx2">
                    <a:lumMod val="75000"/>
                  </a:schemeClr>
                </a:solidFill>
              </a:rPr>
              <a:t>1.1 </a:t>
            </a:r>
            <a:r>
              <a:rPr lang="pt-BR" sz="1400" dirty="0">
                <a:solidFill>
                  <a:schemeClr val="tx2">
                    <a:lumMod val="75000"/>
                  </a:schemeClr>
                </a:solidFill>
              </a:rPr>
              <a:t>Princípios Gerais da Abordagem Sistêmica. </a:t>
            </a:r>
            <a:endParaRPr lang="pt-BR" sz="1400" dirty="0" smtClean="0">
              <a:solidFill>
                <a:schemeClr val="tx2">
                  <a:lumMod val="75000"/>
                </a:schemeClr>
              </a:solidFill>
            </a:endParaRPr>
          </a:p>
          <a:p>
            <a:r>
              <a:rPr lang="pt-BR" sz="1400" dirty="0" smtClean="0">
                <a:solidFill>
                  <a:schemeClr val="tx2">
                    <a:lumMod val="75000"/>
                  </a:schemeClr>
                </a:solidFill>
              </a:rPr>
              <a:t>1.2 </a:t>
            </a:r>
            <a:r>
              <a:rPr lang="pt-BR" sz="1400" dirty="0">
                <a:solidFill>
                  <a:schemeClr val="tx2">
                    <a:lumMod val="75000"/>
                  </a:schemeClr>
                </a:solidFill>
              </a:rPr>
              <a:t>Ambientes de Negocio </a:t>
            </a:r>
            <a:endParaRPr lang="pt-BR" sz="1400" dirty="0" smtClean="0">
              <a:solidFill>
                <a:schemeClr val="tx2">
                  <a:lumMod val="75000"/>
                </a:schemeClr>
              </a:solidFill>
            </a:endParaRPr>
          </a:p>
          <a:p>
            <a:r>
              <a:rPr lang="pt-BR" sz="1400" dirty="0" smtClean="0">
                <a:solidFill>
                  <a:schemeClr val="tx2">
                    <a:lumMod val="75000"/>
                  </a:schemeClr>
                </a:solidFill>
              </a:rPr>
              <a:t>1.3 </a:t>
            </a:r>
            <a:r>
              <a:rPr lang="pt-BR" sz="1400" dirty="0">
                <a:solidFill>
                  <a:schemeClr val="tx2">
                    <a:lumMod val="75000"/>
                  </a:schemeClr>
                </a:solidFill>
              </a:rPr>
              <a:t>Planejamento: Conceitos e Níveis. </a:t>
            </a:r>
            <a:endParaRPr lang="pt-BR" sz="1400" dirty="0" smtClean="0">
              <a:solidFill>
                <a:schemeClr val="tx2">
                  <a:lumMod val="75000"/>
                </a:schemeClr>
              </a:solidFill>
            </a:endParaRPr>
          </a:p>
          <a:p>
            <a:r>
              <a:rPr lang="pt-BR" sz="1400" dirty="0" smtClean="0">
                <a:solidFill>
                  <a:schemeClr val="tx2">
                    <a:lumMod val="75000"/>
                  </a:schemeClr>
                </a:solidFill>
              </a:rPr>
              <a:t>1.4 </a:t>
            </a:r>
            <a:r>
              <a:rPr lang="pt-BR" sz="1400" dirty="0">
                <a:solidFill>
                  <a:schemeClr val="tx2">
                    <a:lumMod val="75000"/>
                  </a:schemeClr>
                </a:solidFill>
              </a:rPr>
              <a:t>Relação entre Planejamento e Controle; </a:t>
            </a:r>
            <a:endParaRPr lang="pt-BR" sz="1400" dirty="0" smtClean="0">
              <a:solidFill>
                <a:schemeClr val="tx2">
                  <a:lumMod val="75000"/>
                </a:schemeClr>
              </a:solidFill>
            </a:endParaRPr>
          </a:p>
          <a:p>
            <a:r>
              <a:rPr lang="pt-BR" sz="1400" dirty="0" smtClean="0">
                <a:solidFill>
                  <a:schemeClr val="tx2">
                    <a:lumMod val="75000"/>
                  </a:schemeClr>
                </a:solidFill>
              </a:rPr>
              <a:t>1.5 </a:t>
            </a:r>
            <a:r>
              <a:rPr lang="pt-BR" sz="1400" dirty="0">
                <a:solidFill>
                  <a:schemeClr val="tx2">
                    <a:lumMod val="75000"/>
                  </a:schemeClr>
                </a:solidFill>
              </a:rPr>
              <a:t>Controle e </a:t>
            </a:r>
            <a:r>
              <a:rPr lang="pt-BR" sz="1400" dirty="0" smtClean="0">
                <a:solidFill>
                  <a:schemeClr val="tx2">
                    <a:lumMod val="75000"/>
                  </a:schemeClr>
                </a:solidFill>
              </a:rPr>
              <a:t>Feedback</a:t>
            </a:r>
          </a:p>
          <a:p>
            <a:r>
              <a:rPr lang="pt-BR" sz="1400" dirty="0" smtClean="0">
                <a:solidFill>
                  <a:srgbClr val="C00000"/>
                </a:solidFill>
              </a:rPr>
              <a:t>UNIDADE </a:t>
            </a:r>
            <a:r>
              <a:rPr lang="pt-BR" sz="1400" dirty="0">
                <a:solidFill>
                  <a:srgbClr val="C00000"/>
                </a:solidFill>
              </a:rPr>
              <a:t>2- Orçamento Empresarial </a:t>
            </a:r>
            <a:endParaRPr lang="pt-BR" sz="1400" dirty="0" smtClean="0">
              <a:solidFill>
                <a:srgbClr val="C00000"/>
              </a:solidFill>
            </a:endParaRPr>
          </a:p>
          <a:p>
            <a:r>
              <a:rPr lang="pt-BR" sz="1400" dirty="0" smtClean="0">
                <a:solidFill>
                  <a:srgbClr val="C00000"/>
                </a:solidFill>
              </a:rPr>
              <a:t>2.1 </a:t>
            </a:r>
            <a:r>
              <a:rPr lang="pt-BR" sz="1400" dirty="0">
                <a:solidFill>
                  <a:srgbClr val="C00000"/>
                </a:solidFill>
              </a:rPr>
              <a:t>Conceito e características do Orçamento;</a:t>
            </a:r>
          </a:p>
          <a:p>
            <a:r>
              <a:rPr lang="pt-BR" sz="1400" dirty="0">
                <a:solidFill>
                  <a:srgbClr val="C00000"/>
                </a:solidFill>
              </a:rPr>
              <a:t>2.2 Evolução dos Processos Orçamentários</a:t>
            </a:r>
            <a:r>
              <a:rPr lang="pt-BR" sz="1400" dirty="0" smtClean="0">
                <a:solidFill>
                  <a:srgbClr val="C00000"/>
                </a:solidFill>
              </a:rPr>
              <a:t>;</a:t>
            </a:r>
          </a:p>
          <a:p>
            <a:r>
              <a:rPr lang="pt-BR" sz="1400" dirty="0" smtClean="0">
                <a:solidFill>
                  <a:srgbClr val="C00000"/>
                </a:solidFill>
              </a:rPr>
              <a:t>2.3 </a:t>
            </a:r>
            <a:r>
              <a:rPr lang="pt-BR" sz="1400" dirty="0">
                <a:solidFill>
                  <a:srgbClr val="C00000"/>
                </a:solidFill>
              </a:rPr>
              <a:t>Vantagens e limitações do Orçamento; </a:t>
            </a:r>
            <a:endParaRPr lang="pt-BR" sz="1400" dirty="0" smtClean="0">
              <a:solidFill>
                <a:srgbClr val="C00000"/>
              </a:solidFill>
            </a:endParaRPr>
          </a:p>
          <a:p>
            <a:r>
              <a:rPr lang="pt-BR" sz="1400" dirty="0" smtClean="0">
                <a:solidFill>
                  <a:srgbClr val="C00000"/>
                </a:solidFill>
              </a:rPr>
              <a:t>2.4 </a:t>
            </a:r>
            <a:r>
              <a:rPr lang="pt-BR" sz="1400" dirty="0">
                <a:solidFill>
                  <a:srgbClr val="C00000"/>
                </a:solidFill>
              </a:rPr>
              <a:t>Tipos de Orçamento; </a:t>
            </a:r>
            <a:endParaRPr lang="pt-BR" sz="1400" dirty="0" smtClean="0">
              <a:solidFill>
                <a:srgbClr val="C00000"/>
              </a:solidFill>
            </a:endParaRPr>
          </a:p>
          <a:p>
            <a:r>
              <a:rPr lang="pt-BR" sz="1400" dirty="0" smtClean="0">
                <a:solidFill>
                  <a:srgbClr val="C00000"/>
                </a:solidFill>
              </a:rPr>
              <a:t>2.5 </a:t>
            </a:r>
            <a:r>
              <a:rPr lang="pt-BR" sz="1400" dirty="0">
                <a:solidFill>
                  <a:srgbClr val="C00000"/>
                </a:solidFill>
              </a:rPr>
              <a:t>Princípios para implantação do Orçamento Empresarial ; </a:t>
            </a:r>
            <a:endParaRPr lang="pt-BR" sz="1400" dirty="0" smtClean="0">
              <a:solidFill>
                <a:srgbClr val="C00000"/>
              </a:solidFill>
            </a:endParaRPr>
          </a:p>
          <a:p>
            <a:r>
              <a:rPr lang="pt-BR" sz="1400" dirty="0" smtClean="0">
                <a:solidFill>
                  <a:srgbClr val="C00000"/>
                </a:solidFill>
              </a:rPr>
              <a:t>2.6 </a:t>
            </a:r>
            <a:r>
              <a:rPr lang="pt-BR" sz="1400" dirty="0">
                <a:solidFill>
                  <a:srgbClr val="C00000"/>
                </a:solidFill>
              </a:rPr>
              <a:t>Etapas da Montagem do Orçamento</a:t>
            </a:r>
            <a:r>
              <a:rPr lang="pt-BR" sz="1400" dirty="0" smtClean="0">
                <a:solidFill>
                  <a:srgbClr val="C00000"/>
                </a:solidFill>
              </a:rPr>
              <a:t>;</a:t>
            </a:r>
          </a:p>
          <a:p>
            <a:r>
              <a:rPr lang="pt-BR" sz="1400" dirty="0" smtClean="0">
                <a:solidFill>
                  <a:schemeClr val="tx2">
                    <a:lumMod val="75000"/>
                  </a:schemeClr>
                </a:solidFill>
              </a:rPr>
              <a:t>UNIDADE </a:t>
            </a:r>
            <a:r>
              <a:rPr lang="pt-BR" sz="1400" dirty="0">
                <a:solidFill>
                  <a:schemeClr val="tx2">
                    <a:lumMod val="75000"/>
                  </a:schemeClr>
                </a:solidFill>
              </a:rPr>
              <a:t>3-Planos Orçamentários Operacionais: Orçamento de Vendas </a:t>
            </a:r>
            <a:endParaRPr lang="pt-BR" sz="1400" dirty="0" smtClean="0">
              <a:solidFill>
                <a:schemeClr val="tx2">
                  <a:lumMod val="75000"/>
                </a:schemeClr>
              </a:solidFill>
            </a:endParaRPr>
          </a:p>
          <a:p>
            <a:r>
              <a:rPr lang="pt-BR" sz="1400" dirty="0" smtClean="0">
                <a:solidFill>
                  <a:schemeClr val="tx2">
                    <a:lumMod val="75000"/>
                  </a:schemeClr>
                </a:solidFill>
              </a:rPr>
              <a:t>3.1 </a:t>
            </a:r>
            <a:r>
              <a:rPr lang="pt-BR" sz="1400" dirty="0">
                <a:solidFill>
                  <a:schemeClr val="tx2">
                    <a:lumMod val="75000"/>
                  </a:schemeClr>
                </a:solidFill>
              </a:rPr>
              <a:t>Conceitos e Condicionantes </a:t>
            </a:r>
            <a:endParaRPr lang="pt-BR" sz="1400" dirty="0" smtClean="0">
              <a:solidFill>
                <a:schemeClr val="tx2">
                  <a:lumMod val="75000"/>
                </a:schemeClr>
              </a:solidFill>
            </a:endParaRPr>
          </a:p>
          <a:p>
            <a:r>
              <a:rPr lang="pt-BR" sz="1400" dirty="0" smtClean="0">
                <a:solidFill>
                  <a:schemeClr val="tx2">
                    <a:lumMod val="75000"/>
                  </a:schemeClr>
                </a:solidFill>
              </a:rPr>
              <a:t>3.2 </a:t>
            </a:r>
            <a:r>
              <a:rPr lang="pt-BR" sz="1400" dirty="0">
                <a:solidFill>
                  <a:schemeClr val="tx2">
                    <a:lumMod val="75000"/>
                  </a:schemeClr>
                </a:solidFill>
              </a:rPr>
              <a:t>Previsões e metas de vendas </a:t>
            </a:r>
            <a:endParaRPr lang="pt-BR" sz="1400" dirty="0" smtClean="0">
              <a:solidFill>
                <a:schemeClr val="tx2">
                  <a:lumMod val="75000"/>
                </a:schemeClr>
              </a:solidFill>
            </a:endParaRPr>
          </a:p>
          <a:p>
            <a:r>
              <a:rPr lang="pt-BR" sz="1400" dirty="0" smtClean="0">
                <a:solidFill>
                  <a:schemeClr val="tx2">
                    <a:lumMod val="75000"/>
                  </a:schemeClr>
                </a:solidFill>
              </a:rPr>
              <a:t>3.3 </a:t>
            </a:r>
            <a:r>
              <a:rPr lang="pt-BR" sz="1400" dirty="0">
                <a:solidFill>
                  <a:schemeClr val="tx2">
                    <a:lumMod val="75000"/>
                  </a:schemeClr>
                </a:solidFill>
              </a:rPr>
              <a:t>Planejamento de vendas por linha de produtos e por região </a:t>
            </a:r>
            <a:endParaRPr lang="pt-BR" sz="1400" dirty="0" smtClean="0">
              <a:solidFill>
                <a:schemeClr val="tx2">
                  <a:lumMod val="75000"/>
                </a:schemeClr>
              </a:solidFill>
            </a:endParaRPr>
          </a:p>
          <a:p>
            <a:r>
              <a:rPr lang="pt-BR" sz="1400" dirty="0" smtClean="0">
                <a:solidFill>
                  <a:schemeClr val="tx2">
                    <a:lumMod val="75000"/>
                  </a:schemeClr>
                </a:solidFill>
              </a:rPr>
              <a:t>3.4 </a:t>
            </a:r>
            <a:r>
              <a:rPr lang="pt-BR" sz="1400" dirty="0">
                <a:solidFill>
                  <a:schemeClr val="tx2">
                    <a:lumMod val="75000"/>
                  </a:schemeClr>
                </a:solidFill>
              </a:rPr>
              <a:t>Impacto dos </a:t>
            </a:r>
            <a:r>
              <a:rPr lang="pt-BR" sz="1400" dirty="0" smtClean="0">
                <a:solidFill>
                  <a:schemeClr val="tx2">
                    <a:lumMod val="75000"/>
                  </a:schemeClr>
                </a:solidFill>
              </a:rPr>
              <a:t>Tributos</a:t>
            </a:r>
          </a:p>
          <a:p>
            <a:r>
              <a:rPr lang="pt-BR" sz="1400" dirty="0" smtClean="0">
                <a:solidFill>
                  <a:srgbClr val="C00000"/>
                </a:solidFill>
              </a:rPr>
              <a:t>UNIDADE </a:t>
            </a:r>
            <a:r>
              <a:rPr lang="pt-BR" sz="1400" dirty="0">
                <a:solidFill>
                  <a:srgbClr val="C00000"/>
                </a:solidFill>
              </a:rPr>
              <a:t>4- Planos Orçamentários Operacionais: Orçamento de Produção </a:t>
            </a:r>
          </a:p>
          <a:p>
            <a:r>
              <a:rPr lang="pt-BR" sz="1400" dirty="0">
                <a:solidFill>
                  <a:srgbClr val="C00000"/>
                </a:solidFill>
              </a:rPr>
              <a:t>4.1 Conceitos e Condicionantes; </a:t>
            </a:r>
          </a:p>
          <a:p>
            <a:r>
              <a:rPr lang="pt-BR" sz="1400" dirty="0">
                <a:solidFill>
                  <a:srgbClr val="C00000"/>
                </a:solidFill>
              </a:rPr>
              <a:t>4.2 Relação entre vendas, produção e estoque </a:t>
            </a:r>
          </a:p>
        </p:txBody>
      </p:sp>
      <p:sp>
        <p:nvSpPr>
          <p:cNvPr id="10" name="Retângulo 9"/>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1" name="Picture 6"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168" y="1738455"/>
            <a:ext cx="761336" cy="7657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m para ORÃAMEN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868" y="879419"/>
            <a:ext cx="765788" cy="765788"/>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4572000" y="1118929"/>
            <a:ext cx="4411311" cy="5478423"/>
          </a:xfrm>
          <a:prstGeom prst="rect">
            <a:avLst/>
          </a:prstGeom>
        </p:spPr>
        <p:txBody>
          <a:bodyPr wrap="square">
            <a:spAutoFit/>
          </a:bodyPr>
          <a:lstStyle/>
          <a:p>
            <a:r>
              <a:rPr lang="pt-BR" sz="1400" dirty="0" smtClean="0">
                <a:solidFill>
                  <a:srgbClr val="C00000"/>
                </a:solidFill>
              </a:rPr>
              <a:t>4.3 </a:t>
            </a:r>
            <a:r>
              <a:rPr lang="pt-BR" sz="1400" dirty="0">
                <a:solidFill>
                  <a:srgbClr val="C00000"/>
                </a:solidFill>
              </a:rPr>
              <a:t>Orçamento dos Custos de Produção </a:t>
            </a:r>
          </a:p>
          <a:p>
            <a:r>
              <a:rPr lang="pt-BR" sz="1400" dirty="0">
                <a:solidFill>
                  <a:srgbClr val="C00000"/>
                </a:solidFill>
              </a:rPr>
              <a:t>4.3.1 Orçamento de Matérias-primas e compras. </a:t>
            </a:r>
          </a:p>
          <a:p>
            <a:r>
              <a:rPr lang="pt-BR" sz="1400" dirty="0">
                <a:solidFill>
                  <a:srgbClr val="C00000"/>
                </a:solidFill>
              </a:rPr>
              <a:t>4.3.2 Orçamento de Mão-de-Obra Direta. </a:t>
            </a:r>
            <a:endParaRPr lang="pt-BR" sz="1400" dirty="0" smtClean="0">
              <a:solidFill>
                <a:srgbClr val="C00000"/>
              </a:solidFill>
            </a:endParaRPr>
          </a:p>
          <a:p>
            <a:r>
              <a:rPr lang="pt-BR" sz="1400" dirty="0" smtClean="0">
                <a:solidFill>
                  <a:srgbClr val="C00000"/>
                </a:solidFill>
              </a:rPr>
              <a:t>4.3.3 </a:t>
            </a:r>
            <a:r>
              <a:rPr lang="pt-BR" sz="1400" dirty="0">
                <a:solidFill>
                  <a:srgbClr val="C00000"/>
                </a:solidFill>
              </a:rPr>
              <a:t>Orçamento de Custos Indiretos de Fabricação.</a:t>
            </a:r>
          </a:p>
          <a:p>
            <a:r>
              <a:rPr lang="pt-BR" sz="1400" dirty="0">
                <a:solidFill>
                  <a:schemeClr val="tx2">
                    <a:lumMod val="75000"/>
                  </a:schemeClr>
                </a:solidFill>
              </a:rPr>
              <a:t>UNIDADE 5- Planos Orçamentários Operacionais: Orçamento de Despesas </a:t>
            </a:r>
            <a:endParaRPr lang="pt-BR" sz="1400" dirty="0" smtClean="0">
              <a:solidFill>
                <a:schemeClr val="tx2">
                  <a:lumMod val="75000"/>
                </a:schemeClr>
              </a:solidFill>
            </a:endParaRPr>
          </a:p>
          <a:p>
            <a:r>
              <a:rPr lang="pt-BR" sz="1400" dirty="0" smtClean="0">
                <a:solidFill>
                  <a:schemeClr val="tx2">
                    <a:lumMod val="75000"/>
                  </a:schemeClr>
                </a:solidFill>
              </a:rPr>
              <a:t>5.1 </a:t>
            </a:r>
            <a:r>
              <a:rPr lang="pt-BR" sz="1400" dirty="0">
                <a:solidFill>
                  <a:schemeClr val="tx2">
                    <a:lumMod val="75000"/>
                  </a:schemeClr>
                </a:solidFill>
              </a:rPr>
              <a:t>Orçamento de Despesas Comerciais </a:t>
            </a:r>
            <a:endParaRPr lang="pt-BR" sz="1400" dirty="0" smtClean="0">
              <a:solidFill>
                <a:schemeClr val="tx2">
                  <a:lumMod val="75000"/>
                </a:schemeClr>
              </a:solidFill>
            </a:endParaRPr>
          </a:p>
          <a:p>
            <a:r>
              <a:rPr lang="pt-BR" sz="1400" dirty="0" smtClean="0">
                <a:solidFill>
                  <a:schemeClr val="tx2">
                    <a:lumMod val="75000"/>
                  </a:schemeClr>
                </a:solidFill>
              </a:rPr>
              <a:t>5.2 </a:t>
            </a:r>
            <a:r>
              <a:rPr lang="pt-BR" sz="1400" dirty="0">
                <a:solidFill>
                  <a:schemeClr val="tx2">
                    <a:lumMod val="75000"/>
                  </a:schemeClr>
                </a:solidFill>
              </a:rPr>
              <a:t>Orçamento de Despesas Administrativas </a:t>
            </a:r>
            <a:endParaRPr lang="pt-BR" sz="1400" dirty="0" smtClean="0">
              <a:solidFill>
                <a:schemeClr val="tx2">
                  <a:lumMod val="75000"/>
                </a:schemeClr>
              </a:solidFill>
            </a:endParaRPr>
          </a:p>
          <a:p>
            <a:r>
              <a:rPr lang="pt-BR" sz="1400" dirty="0" smtClean="0">
                <a:solidFill>
                  <a:schemeClr val="tx2">
                    <a:lumMod val="75000"/>
                  </a:schemeClr>
                </a:solidFill>
              </a:rPr>
              <a:t>5.3 </a:t>
            </a:r>
            <a:r>
              <a:rPr lang="pt-BR" sz="1400" dirty="0">
                <a:solidFill>
                  <a:schemeClr val="tx2">
                    <a:lumMod val="75000"/>
                  </a:schemeClr>
                </a:solidFill>
              </a:rPr>
              <a:t>Orçamento de Outras Despesas</a:t>
            </a:r>
          </a:p>
          <a:p>
            <a:r>
              <a:rPr lang="pt-BR" sz="1400" dirty="0">
                <a:solidFill>
                  <a:srgbClr val="C00000"/>
                </a:solidFill>
              </a:rPr>
              <a:t>UNIDADE 6-Planos Orçamentários Operacionais: Orçamento de Investimentos </a:t>
            </a:r>
            <a:endParaRPr lang="pt-BR" sz="1400" dirty="0" smtClean="0">
              <a:solidFill>
                <a:srgbClr val="C00000"/>
              </a:solidFill>
            </a:endParaRPr>
          </a:p>
          <a:p>
            <a:r>
              <a:rPr lang="pt-BR" sz="1400" dirty="0" smtClean="0">
                <a:solidFill>
                  <a:srgbClr val="C00000"/>
                </a:solidFill>
              </a:rPr>
              <a:t>6.1 </a:t>
            </a:r>
            <a:r>
              <a:rPr lang="pt-BR" sz="1400" dirty="0">
                <a:solidFill>
                  <a:srgbClr val="C00000"/>
                </a:solidFill>
              </a:rPr>
              <a:t>Decisões estratégicas de Investimentos </a:t>
            </a:r>
            <a:endParaRPr lang="pt-BR" sz="1400" dirty="0" smtClean="0">
              <a:solidFill>
                <a:srgbClr val="C00000"/>
              </a:solidFill>
            </a:endParaRPr>
          </a:p>
          <a:p>
            <a:r>
              <a:rPr lang="pt-BR" sz="1400" dirty="0" smtClean="0">
                <a:solidFill>
                  <a:srgbClr val="C00000"/>
                </a:solidFill>
              </a:rPr>
              <a:t>6.2</a:t>
            </a:r>
            <a:r>
              <a:rPr lang="pt-BR" sz="1400" dirty="0">
                <a:solidFill>
                  <a:srgbClr val="C00000"/>
                </a:solidFill>
              </a:rPr>
              <a:t>. Avaliação de Investimentos. </a:t>
            </a:r>
            <a:endParaRPr lang="pt-BR" sz="1400" dirty="0" smtClean="0">
              <a:solidFill>
                <a:srgbClr val="C00000"/>
              </a:solidFill>
            </a:endParaRPr>
          </a:p>
          <a:p>
            <a:r>
              <a:rPr lang="pt-BR" sz="1400" dirty="0" smtClean="0">
                <a:solidFill>
                  <a:srgbClr val="C00000"/>
                </a:solidFill>
              </a:rPr>
              <a:t>6.3 </a:t>
            </a:r>
            <a:r>
              <a:rPr lang="pt-BR" sz="1400" dirty="0">
                <a:solidFill>
                  <a:srgbClr val="C00000"/>
                </a:solidFill>
              </a:rPr>
              <a:t>Elaboração do Orçamento de Investim</a:t>
            </a:r>
            <a:r>
              <a:rPr lang="pt-BR" sz="1400" dirty="0">
                <a:solidFill>
                  <a:schemeClr val="tx2">
                    <a:lumMod val="75000"/>
                  </a:schemeClr>
                </a:solidFill>
              </a:rPr>
              <a:t>entos</a:t>
            </a:r>
          </a:p>
          <a:p>
            <a:r>
              <a:rPr lang="pt-BR" sz="1400" dirty="0">
                <a:solidFill>
                  <a:schemeClr val="tx2">
                    <a:lumMod val="75000"/>
                  </a:schemeClr>
                </a:solidFill>
              </a:rPr>
              <a:t>UNIDADE 7-Planos Orçamentários Operacionais: Orçamento de Caixa </a:t>
            </a:r>
            <a:endParaRPr lang="pt-BR" sz="1400" dirty="0" smtClean="0">
              <a:solidFill>
                <a:schemeClr val="tx2">
                  <a:lumMod val="75000"/>
                </a:schemeClr>
              </a:solidFill>
            </a:endParaRPr>
          </a:p>
          <a:p>
            <a:r>
              <a:rPr lang="pt-BR" sz="1400" dirty="0" smtClean="0">
                <a:solidFill>
                  <a:schemeClr val="tx2">
                    <a:lumMod val="75000"/>
                  </a:schemeClr>
                </a:solidFill>
              </a:rPr>
              <a:t>7.1 </a:t>
            </a:r>
            <a:r>
              <a:rPr lang="pt-BR" sz="1400" dirty="0">
                <a:solidFill>
                  <a:schemeClr val="tx2">
                    <a:lumMod val="75000"/>
                  </a:schemeClr>
                </a:solidFill>
              </a:rPr>
              <a:t>Conceitos e Características do orçamento de caixa; </a:t>
            </a:r>
            <a:endParaRPr lang="pt-BR" sz="1400" dirty="0" smtClean="0">
              <a:solidFill>
                <a:schemeClr val="tx2">
                  <a:lumMod val="75000"/>
                </a:schemeClr>
              </a:solidFill>
            </a:endParaRPr>
          </a:p>
          <a:p>
            <a:r>
              <a:rPr lang="pt-BR" sz="1400" dirty="0" smtClean="0">
                <a:solidFill>
                  <a:schemeClr val="tx2">
                    <a:lumMod val="75000"/>
                  </a:schemeClr>
                </a:solidFill>
              </a:rPr>
              <a:t>7.2 </a:t>
            </a:r>
            <a:r>
              <a:rPr lang="pt-BR" sz="1400" dirty="0">
                <a:solidFill>
                  <a:schemeClr val="tx2">
                    <a:lumMod val="75000"/>
                  </a:schemeClr>
                </a:solidFill>
              </a:rPr>
              <a:t>Elaboração de Orçamento de Caixa.</a:t>
            </a:r>
          </a:p>
          <a:p>
            <a:r>
              <a:rPr lang="pt-BR" sz="1400" dirty="0">
                <a:solidFill>
                  <a:srgbClr val="C00000"/>
                </a:solidFill>
              </a:rPr>
              <a:t>UNIDADE 8-Controle Orçamentário e Demonstrativos Contábeis Projetados </a:t>
            </a:r>
            <a:endParaRPr lang="pt-BR" sz="1400" dirty="0" smtClean="0">
              <a:solidFill>
                <a:srgbClr val="C00000"/>
              </a:solidFill>
            </a:endParaRPr>
          </a:p>
          <a:p>
            <a:r>
              <a:rPr lang="pt-BR" sz="1400" dirty="0" smtClean="0">
                <a:solidFill>
                  <a:srgbClr val="C00000"/>
                </a:solidFill>
              </a:rPr>
              <a:t>8.1 </a:t>
            </a:r>
            <a:r>
              <a:rPr lang="pt-BR" sz="1400" dirty="0">
                <a:solidFill>
                  <a:srgbClr val="C00000"/>
                </a:solidFill>
              </a:rPr>
              <a:t>Orçamento como Instrumento de Controle; </a:t>
            </a:r>
            <a:endParaRPr lang="pt-BR" sz="1400" dirty="0" smtClean="0">
              <a:solidFill>
                <a:srgbClr val="C00000"/>
              </a:solidFill>
            </a:endParaRPr>
          </a:p>
          <a:p>
            <a:r>
              <a:rPr lang="pt-BR" sz="1400" dirty="0" smtClean="0">
                <a:solidFill>
                  <a:srgbClr val="C00000"/>
                </a:solidFill>
              </a:rPr>
              <a:t>8.2 </a:t>
            </a:r>
            <a:r>
              <a:rPr lang="pt-BR" sz="1400" dirty="0">
                <a:solidFill>
                  <a:srgbClr val="C00000"/>
                </a:solidFill>
              </a:rPr>
              <a:t>Etapas do processo de controle; </a:t>
            </a:r>
            <a:endParaRPr lang="pt-BR" sz="1400" dirty="0" smtClean="0">
              <a:solidFill>
                <a:srgbClr val="C00000"/>
              </a:solidFill>
            </a:endParaRPr>
          </a:p>
          <a:p>
            <a:r>
              <a:rPr lang="pt-BR" sz="1400" dirty="0" smtClean="0">
                <a:solidFill>
                  <a:srgbClr val="C00000"/>
                </a:solidFill>
              </a:rPr>
              <a:t>8.3 </a:t>
            </a:r>
            <a:r>
              <a:rPr lang="pt-BR" sz="1400" dirty="0">
                <a:solidFill>
                  <a:srgbClr val="C00000"/>
                </a:solidFill>
              </a:rPr>
              <a:t>Projeção do Fluxo de Caixa: Entradas e Saídas. </a:t>
            </a:r>
            <a:endParaRPr lang="pt-BR" sz="1400" dirty="0" smtClean="0">
              <a:solidFill>
                <a:srgbClr val="C00000"/>
              </a:solidFill>
            </a:endParaRPr>
          </a:p>
          <a:p>
            <a:r>
              <a:rPr lang="pt-BR" sz="1400" dirty="0" smtClean="0">
                <a:solidFill>
                  <a:srgbClr val="C00000"/>
                </a:solidFill>
              </a:rPr>
              <a:t>8.4 </a:t>
            </a:r>
            <a:r>
              <a:rPr lang="pt-BR" sz="1400" dirty="0">
                <a:solidFill>
                  <a:srgbClr val="C00000"/>
                </a:solidFill>
              </a:rPr>
              <a:t>Projeção de Demonstrativo de Resultados (DRE); </a:t>
            </a:r>
            <a:endParaRPr lang="pt-BR" sz="1400" dirty="0" smtClean="0">
              <a:solidFill>
                <a:srgbClr val="C00000"/>
              </a:solidFill>
            </a:endParaRPr>
          </a:p>
          <a:p>
            <a:r>
              <a:rPr lang="pt-BR" sz="1400" dirty="0" smtClean="0">
                <a:solidFill>
                  <a:srgbClr val="C00000"/>
                </a:solidFill>
              </a:rPr>
              <a:t>8.5 </a:t>
            </a:r>
            <a:r>
              <a:rPr lang="pt-BR" sz="1400" dirty="0">
                <a:solidFill>
                  <a:srgbClr val="C00000"/>
                </a:solidFill>
              </a:rPr>
              <a:t>Projeção do Balanço Patrimonial (BP)</a:t>
            </a:r>
          </a:p>
        </p:txBody>
      </p:sp>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9" name="Retângulo 8"/>
          <p:cNvSpPr/>
          <p:nvPr/>
        </p:nvSpPr>
        <p:spPr>
          <a:xfrm>
            <a:off x="35496" y="1219393"/>
            <a:ext cx="9036496" cy="5324535"/>
          </a:xfrm>
          <a:prstGeom prst="rect">
            <a:avLst/>
          </a:prstGeom>
        </p:spPr>
        <p:txBody>
          <a:bodyPr wrap="square">
            <a:spAutoFit/>
          </a:bodyPr>
          <a:lstStyle/>
          <a:p>
            <a:pPr algn="just"/>
            <a:r>
              <a:rPr lang="pt-BR" b="1" dirty="0">
                <a:solidFill>
                  <a:schemeClr val="tx2">
                    <a:lumMod val="75000"/>
                  </a:schemeClr>
                </a:solidFill>
                <a:effectLst>
                  <a:outerShdw blurRad="38100" dist="38100" dir="2700000" algn="tl">
                    <a:srgbClr val="000000">
                      <a:alpha val="43137"/>
                    </a:srgbClr>
                  </a:outerShdw>
                </a:effectLst>
              </a:rPr>
              <a:t>Bibliografia </a:t>
            </a:r>
            <a:r>
              <a:rPr lang="pt-BR" b="1" dirty="0" smtClean="0">
                <a:solidFill>
                  <a:schemeClr val="tx2">
                    <a:lumMod val="75000"/>
                  </a:schemeClr>
                </a:solidFill>
                <a:effectLst>
                  <a:outerShdw blurRad="38100" dist="38100" dir="2700000" algn="tl">
                    <a:srgbClr val="000000">
                      <a:alpha val="43137"/>
                    </a:srgbClr>
                  </a:outerShdw>
                </a:effectLst>
              </a:rPr>
              <a:t>Básica:</a:t>
            </a:r>
            <a:endParaRPr lang="pt-BR" b="1" dirty="0">
              <a:solidFill>
                <a:schemeClr val="tx2">
                  <a:lumMod val="75000"/>
                </a:schemeClr>
              </a:solidFill>
              <a:effectLst>
                <a:outerShdw blurRad="38100" dist="38100" dir="2700000" algn="tl">
                  <a:srgbClr val="000000">
                    <a:alpha val="43137"/>
                  </a:srgbClr>
                </a:outerShdw>
              </a:effectLst>
            </a:endParaRPr>
          </a:p>
          <a:p>
            <a:pPr algn="just">
              <a:lnSpc>
                <a:spcPct val="150000"/>
              </a:lnSpc>
            </a:pPr>
            <a:r>
              <a:rPr lang="pt-BR" sz="1600" dirty="0"/>
              <a:t>CARNEIRO, Murilo. Orçamento empresarial (Livro Proprietário). Rio de Janeiro: SESES, 2015.</a:t>
            </a:r>
          </a:p>
          <a:p>
            <a:pPr algn="just">
              <a:lnSpc>
                <a:spcPct val="150000"/>
              </a:lnSpc>
            </a:pPr>
            <a:r>
              <a:rPr lang="pt-BR" sz="1600" dirty="0"/>
              <a:t>FREZATTI, F. Orçamento empresarial: planejamento e controle gerencial (Biblioteca Virtual). 6 ed. São Paulo: Grupo GEN, 2015.</a:t>
            </a:r>
          </a:p>
          <a:p>
            <a:pPr algn="just">
              <a:lnSpc>
                <a:spcPct val="150000"/>
              </a:lnSpc>
            </a:pPr>
            <a:r>
              <a:rPr lang="pt-BR" sz="1600" dirty="0"/>
              <a:t>HOJI, Masakazu. Administração Financeira e orçamentária (Biblioteca Virtual). 12 ed.. São Paulo: Grupo GEN, 2017</a:t>
            </a:r>
            <a:r>
              <a:rPr lang="pt-BR" sz="1600" dirty="0" smtClean="0"/>
              <a:t>.</a:t>
            </a:r>
          </a:p>
          <a:p>
            <a:pPr algn="just">
              <a:lnSpc>
                <a:spcPct val="150000"/>
              </a:lnSpc>
            </a:pPr>
            <a:endParaRPr lang="pt-BR" sz="1600" dirty="0"/>
          </a:p>
          <a:p>
            <a:pPr algn="just"/>
            <a:r>
              <a:rPr lang="pt-BR" b="1" dirty="0" smtClean="0">
                <a:solidFill>
                  <a:schemeClr val="tx2">
                    <a:lumMod val="75000"/>
                  </a:schemeClr>
                </a:solidFill>
                <a:effectLst>
                  <a:outerShdw blurRad="38100" dist="38100" dir="2700000" algn="tl">
                    <a:srgbClr val="000000">
                      <a:alpha val="43137"/>
                    </a:srgbClr>
                  </a:outerShdw>
                </a:effectLst>
              </a:rPr>
              <a:t>Bibliografia Complementar:</a:t>
            </a:r>
          </a:p>
          <a:p>
            <a:pPr algn="just">
              <a:lnSpc>
                <a:spcPct val="150000"/>
              </a:lnSpc>
            </a:pPr>
            <a:r>
              <a:rPr lang="pt-BR" sz="1600" dirty="0" smtClean="0"/>
              <a:t>CARDOSO</a:t>
            </a:r>
            <a:r>
              <a:rPr lang="pt-BR" sz="1600" dirty="0"/>
              <a:t>, Ruy Lopes. Orçamento empresarial: aprender fazendo. 2 ed. São Paulo: Atlas, 2014.</a:t>
            </a:r>
          </a:p>
          <a:p>
            <a:pPr algn="just">
              <a:lnSpc>
                <a:spcPct val="150000"/>
              </a:lnSpc>
            </a:pPr>
            <a:r>
              <a:rPr lang="pt-BR" sz="1600" dirty="0"/>
              <a:t>HOJI, Masakazu. Orçamento Empresarial: Passo a Passo. 1 ed. São Paulo: Saraiva, 2017.</a:t>
            </a:r>
          </a:p>
          <a:p>
            <a:pPr algn="just">
              <a:lnSpc>
                <a:spcPct val="150000"/>
              </a:lnSpc>
            </a:pPr>
            <a:r>
              <a:rPr lang="pt-BR" sz="1600" dirty="0"/>
              <a:t>LIMA, Diana Vaz de. Orçamento, Contabilidade e Gestão no Setor Público (Biblioteca Virtual). Rio de Janeiro: Grupo GEN, 2018.</a:t>
            </a:r>
          </a:p>
          <a:p>
            <a:pPr algn="just">
              <a:lnSpc>
                <a:spcPct val="150000"/>
              </a:lnSpc>
            </a:pPr>
            <a:r>
              <a:rPr lang="pt-BR" sz="1600" dirty="0"/>
              <a:t>PADOVEZE, Clóvis Luís. Planejamento econômico e orçamento: ontabilometria integrando estratégia e planejamento orçamentário (Biblioteca Virtual). São Paulo: Saraiva, 2017.</a:t>
            </a:r>
          </a:p>
          <a:p>
            <a:pPr algn="just"/>
            <a:endParaRPr lang="pt-BR" sz="1600" dirty="0"/>
          </a:p>
        </p:txBody>
      </p:sp>
      <p:sp>
        <p:nvSpPr>
          <p:cNvPr id="14" name="CaixaDeTexto 13"/>
          <p:cNvSpPr txBox="1"/>
          <p:nvPr/>
        </p:nvSpPr>
        <p:spPr>
          <a:xfrm>
            <a:off x="35496" y="394941"/>
            <a:ext cx="6049963" cy="523220"/>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800" b="1" dirty="0" smtClean="0">
                <a:solidFill>
                  <a:schemeClr val="bg1"/>
                </a:solidFill>
                <a:latin typeface="+mj-lt"/>
                <a:cs typeface="Arial" pitchFamily="34" charset="0"/>
              </a:rPr>
              <a:t>REFERÊNCIAIS TEÓRICOS...</a:t>
            </a:r>
            <a:endParaRPr lang="pt-BR" sz="2800" b="1" dirty="0">
              <a:solidFill>
                <a:schemeClr val="bg1"/>
              </a:solidFill>
              <a:latin typeface="+mj-lt"/>
              <a:cs typeface="Arial" pitchFamily="34" charset="0"/>
            </a:endParaRPr>
          </a:p>
        </p:txBody>
      </p:sp>
      <p:sp>
        <p:nvSpPr>
          <p:cNvPr id="11" name="Retângulo 10"/>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2" name="Picture 6"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291" y="879419"/>
            <a:ext cx="761336" cy="7657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m para ORÃAM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68" y="879419"/>
            <a:ext cx="765788" cy="76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588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35496" y="2060848"/>
            <a:ext cx="5760640"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t>
            </a:r>
            <a:r>
              <a:rPr lang="pt-BR" sz="2000" b="1" kern="0" dirty="0" smtClean="0">
                <a:solidFill>
                  <a:srgbClr val="2B4475"/>
                </a:solidFill>
                <a:effectLst>
                  <a:outerShdw blurRad="38100" dist="38100" dir="2700000" algn="tl">
                    <a:srgbClr val="000000">
                      <a:alpha val="43137"/>
                    </a:srgbClr>
                  </a:outerShdw>
                </a:effectLst>
                <a:cs typeface="Arial" pitchFamily="34" charset="0"/>
              </a:rPr>
              <a:t>Eco. Adm</a:t>
            </a:r>
            <a:r>
              <a:rPr lang="pt-BR" sz="2000" b="1" kern="0" dirty="0">
                <a:solidFill>
                  <a:srgbClr val="2B4475"/>
                </a:solidFill>
                <a:effectLst>
                  <a:outerShdw blurRad="38100" dist="38100" dir="2700000" algn="tl">
                    <a:srgbClr val="000000">
                      <a:alpha val="43137"/>
                    </a:srgbClr>
                  </a:outerShdw>
                </a:effectLst>
                <a:cs typeface="Arial" pitchFamily="34" charset="0"/>
              </a:rPr>
              <a:t>.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10" name="Retângulo 9"/>
          <p:cNvSpPr/>
          <p:nvPr/>
        </p:nvSpPr>
        <p:spPr>
          <a:xfrm>
            <a:off x="5292080" y="404664"/>
            <a:ext cx="3786742" cy="1323439"/>
          </a:xfrm>
          <a:prstGeom prst="rect">
            <a:avLst/>
          </a:prstGeom>
        </p:spPr>
        <p:txBody>
          <a:bodyPr wrap="none">
            <a:spAutoFit/>
          </a:bodyPr>
          <a:lstStyle/>
          <a:p>
            <a:pPr>
              <a:defRPr/>
            </a:pPr>
            <a:r>
              <a:rPr lang="pt-BR" sz="8000" b="1" dirty="0">
                <a:solidFill>
                  <a:srgbClr val="C00000"/>
                </a:solidFill>
                <a:effectLst>
                  <a:outerShdw blurRad="38100" dist="38100" dir="2700000" algn="tl">
                    <a:srgbClr val="000000">
                      <a:alpha val="43137"/>
                    </a:srgbClr>
                  </a:outerShdw>
                </a:effectLst>
              </a:rPr>
              <a:t>AULA 01</a:t>
            </a:r>
            <a:endParaRPr lang="pt-BR" sz="8000" dirty="0">
              <a:solidFill>
                <a:srgbClr val="C00000"/>
              </a:solidFill>
            </a:endParaRPr>
          </a:p>
        </p:txBody>
      </p:sp>
      <p:pic>
        <p:nvPicPr>
          <p:cNvPr id="8" name="Imagem 7"/>
          <p:cNvPicPr>
            <a:picLocks noChangeAspect="1"/>
          </p:cNvPicPr>
          <p:nvPr/>
        </p:nvPicPr>
        <p:blipFill>
          <a:blip r:embed="rId2"/>
          <a:stretch>
            <a:fillRect/>
          </a:stretch>
        </p:blipFill>
        <p:spPr>
          <a:xfrm>
            <a:off x="4716016" y="2983433"/>
            <a:ext cx="4381736" cy="2853561"/>
          </a:xfrm>
          <a:prstGeom prst="rect">
            <a:avLst/>
          </a:prstGeom>
        </p:spPr>
      </p:pic>
      <p:sp>
        <p:nvSpPr>
          <p:cNvPr id="13" name="Título 1"/>
          <p:cNvSpPr txBox="1">
            <a:spLocks/>
          </p:cNvSpPr>
          <p:nvPr/>
        </p:nvSpPr>
        <p:spPr>
          <a:xfrm>
            <a:off x="-36512" y="2492896"/>
            <a:ext cx="5688632" cy="981075"/>
          </a:xfrm>
          <a:prstGeom prst="rect">
            <a:avLst/>
          </a:prstGeom>
        </p:spPr>
        <p:txBody>
          <a:bodyPr/>
          <a:lstStyle/>
          <a:p>
            <a:pPr>
              <a:defRPr/>
            </a:pPr>
            <a:r>
              <a:rPr lang="pt-BR" sz="2200" b="1" dirty="0" smtClean="0">
                <a:solidFill>
                  <a:schemeClr val="tx2"/>
                </a:solidFill>
                <a:effectLst>
                  <a:outerShdw blurRad="38100" dist="38100" dir="2700000" algn="tl">
                    <a:srgbClr val="000000">
                      <a:alpha val="43137"/>
                    </a:srgbClr>
                  </a:outerShdw>
                </a:effectLst>
                <a:cs typeface="Arial" pitchFamily="34" charset="0"/>
              </a:rPr>
              <a:t>GST1231 - GERENCIAMENTO </a:t>
            </a:r>
            <a:r>
              <a:rPr lang="pt-BR" sz="2200" b="1" dirty="0">
                <a:solidFill>
                  <a:schemeClr val="tx2"/>
                </a:solidFill>
                <a:effectLst>
                  <a:outerShdw blurRad="38100" dist="38100" dir="2700000" algn="tl">
                    <a:srgbClr val="000000">
                      <a:alpha val="43137"/>
                    </a:srgbClr>
                  </a:outerShdw>
                </a:effectLst>
                <a:cs typeface="Arial" pitchFamily="34" charset="0"/>
              </a:rPr>
              <a:t>ORÇAMENTÁRIO</a:t>
            </a:r>
          </a:p>
        </p:txBody>
      </p:sp>
      <p:pic>
        <p:nvPicPr>
          <p:cNvPr id="14" name="Picture 2" descr="Resultado de imagem para ORÃAMEN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74" y="2944864"/>
            <a:ext cx="1204216" cy="1204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458" y="2793703"/>
            <a:ext cx="3262677" cy="30432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3774778"/>
            <a:ext cx="2065223" cy="20773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sultado de imagem para ORÃAMEN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944864"/>
            <a:ext cx="1204216" cy="120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3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p:cNvPicPr>
            <a:picLocks noChangeAspect="1"/>
          </p:cNvPicPr>
          <p:nvPr/>
        </p:nvPicPr>
        <p:blipFill>
          <a:blip r:embed="rId2"/>
          <a:stretch>
            <a:fillRect/>
          </a:stretch>
        </p:blipFill>
        <p:spPr>
          <a:xfrm>
            <a:off x="4242536" y="3212976"/>
            <a:ext cx="4783208" cy="3285610"/>
          </a:xfrm>
          <a:prstGeom prst="rect">
            <a:avLst/>
          </a:prstGeom>
        </p:spPr>
      </p:pic>
      <p:sp>
        <p:nvSpPr>
          <p:cNvPr id="4" name="CaixaDeTexto 3"/>
          <p:cNvSpPr txBox="1"/>
          <p:nvPr/>
        </p:nvSpPr>
        <p:spPr>
          <a:xfrm>
            <a:off x="0" y="476672"/>
            <a:ext cx="6300192" cy="430887"/>
          </a:xfrm>
          <a:prstGeom prst="rect">
            <a:avLst/>
          </a:prstGeom>
          <a:noFill/>
        </p:spPr>
        <p:txBody>
          <a:bodyPr wrap="square">
            <a:spAutoFit/>
          </a:bodyPr>
          <a:lstStyle/>
          <a:p>
            <a:pPr fontAlgn="auto">
              <a:spcBef>
                <a:spcPts val="0"/>
              </a:spcBef>
              <a:spcAft>
                <a:spcPts val="0"/>
              </a:spcAft>
              <a:defRPr/>
            </a:pPr>
            <a:r>
              <a:rPr lang="pt-BR" sz="2200" b="1" dirty="0" smtClean="0">
                <a:solidFill>
                  <a:schemeClr val="bg1"/>
                </a:solidFill>
                <a:effectLst>
                  <a:outerShdw blurRad="38100" dist="38100" dir="2700000" algn="tl">
                    <a:srgbClr val="000000">
                      <a:alpha val="43137"/>
                    </a:srgbClr>
                  </a:outerShdw>
                </a:effectLst>
              </a:rPr>
              <a:t>Conceitos e </a:t>
            </a:r>
            <a:r>
              <a:rPr lang="pt-BR" sz="2200" b="1" dirty="0">
                <a:solidFill>
                  <a:schemeClr val="bg1"/>
                </a:solidFill>
                <a:effectLst>
                  <a:outerShdw blurRad="38100" dist="38100" dir="2700000" algn="tl">
                    <a:srgbClr val="000000">
                      <a:alpha val="43137"/>
                    </a:srgbClr>
                  </a:outerShdw>
                </a:effectLst>
              </a:rPr>
              <a:t>requisitos para a tomada de decisão. </a:t>
            </a:r>
            <a:endParaRPr lang="pt-BR" sz="22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8" name="Retângulo 7"/>
          <p:cNvSpPr/>
          <p:nvPr/>
        </p:nvSpPr>
        <p:spPr>
          <a:xfrm>
            <a:off x="0" y="0"/>
            <a:ext cx="4932040"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GST1935 - RACIOCÍNIO </a:t>
            </a:r>
            <a:r>
              <a:rPr lang="pt-BR" sz="2000" b="1" dirty="0">
                <a:solidFill>
                  <a:schemeClr val="bg1"/>
                </a:solidFill>
                <a:effectLst>
                  <a:outerShdw blurRad="38100" dist="38100" dir="2700000" algn="tl">
                    <a:srgbClr val="000000">
                      <a:alpha val="43137"/>
                    </a:srgbClr>
                  </a:outerShdw>
                </a:effectLst>
                <a:cs typeface="Arial" pitchFamily="34" charset="0"/>
              </a:rPr>
              <a:t>LÓGICO E ANALÍTICO</a:t>
            </a:r>
          </a:p>
        </p:txBody>
      </p:sp>
      <p:sp>
        <p:nvSpPr>
          <p:cNvPr id="3" name="Retângulo 2"/>
          <p:cNvSpPr/>
          <p:nvPr/>
        </p:nvSpPr>
        <p:spPr>
          <a:xfrm>
            <a:off x="565746" y="1045950"/>
            <a:ext cx="8578254" cy="3816429"/>
          </a:xfrm>
          <a:prstGeom prst="rect">
            <a:avLst/>
          </a:prstGeom>
        </p:spPr>
        <p:txBody>
          <a:bodyPr wrap="square">
            <a:spAutoFit/>
          </a:bodyPr>
          <a:lstStyle/>
          <a:p>
            <a:r>
              <a:rPr lang="pt-BR" sz="2000" b="1" dirty="0" smtClean="0">
                <a:solidFill>
                  <a:schemeClr val="accent2">
                    <a:lumMod val="75000"/>
                  </a:schemeClr>
                </a:solidFill>
                <a:effectLst>
                  <a:outerShdw blurRad="38100" dist="38100" dir="2700000" algn="tl">
                    <a:srgbClr val="000000">
                      <a:alpha val="43137"/>
                    </a:srgbClr>
                  </a:outerShdw>
                </a:effectLst>
              </a:rPr>
              <a:t>Tema:</a:t>
            </a:r>
          </a:p>
          <a:p>
            <a:pPr marL="285750" indent="-285750">
              <a:buFont typeface="Courier New" panose="02070309020205020404" pitchFamily="49" charset="0"/>
              <a:buChar char="o"/>
            </a:pPr>
            <a:r>
              <a:rPr lang="pt-BR" dirty="0"/>
              <a:t>Princípios Gerais da Abordagem Sistêmica.</a:t>
            </a:r>
          </a:p>
          <a:p>
            <a:endParaRPr lang="pt-BR" sz="2000" b="1" dirty="0" smtClean="0">
              <a:solidFill>
                <a:schemeClr val="accent2">
                  <a:lumMod val="75000"/>
                </a:schemeClr>
              </a:solidFill>
              <a:effectLst>
                <a:outerShdw blurRad="38100" dist="38100" dir="2700000" algn="tl">
                  <a:srgbClr val="000000">
                    <a:alpha val="43137"/>
                  </a:srgbClr>
                </a:outerShdw>
              </a:effectLst>
            </a:endParaRPr>
          </a:p>
          <a:p>
            <a:r>
              <a:rPr lang="pt-BR" sz="2000" b="1" dirty="0" smtClean="0">
                <a:solidFill>
                  <a:schemeClr val="accent2">
                    <a:lumMod val="75000"/>
                  </a:schemeClr>
                </a:solidFill>
                <a:effectLst>
                  <a:outerShdw blurRad="38100" dist="38100" dir="2700000" algn="tl">
                    <a:srgbClr val="000000">
                      <a:alpha val="43137"/>
                    </a:srgbClr>
                  </a:outerShdw>
                </a:effectLst>
              </a:rPr>
              <a:t>Palavras-chave:</a:t>
            </a:r>
          </a:p>
          <a:p>
            <a:pPr marL="285750" indent="-285750">
              <a:buFont typeface="Courier New" panose="02070309020205020404" pitchFamily="49" charset="0"/>
              <a:buChar char="o"/>
            </a:pPr>
            <a:r>
              <a:rPr lang="pt-BR" dirty="0" smtClean="0"/>
              <a:t>Orçamento</a:t>
            </a:r>
            <a:r>
              <a:rPr lang="pt-BR" dirty="0"/>
              <a:t>. Princípios. Abordagem Sistêmica</a:t>
            </a:r>
            <a:r>
              <a:rPr lang="pt-BR" dirty="0" smtClean="0"/>
              <a:t>.</a:t>
            </a:r>
          </a:p>
          <a:p>
            <a:pPr marL="285750" indent="-285750">
              <a:buFont typeface="Courier New" panose="02070309020205020404" pitchFamily="49" charset="0"/>
              <a:buChar char="o"/>
            </a:pPr>
            <a:endParaRPr lang="pt-BR" dirty="0"/>
          </a:p>
          <a:p>
            <a:r>
              <a:rPr lang="pt-BR" sz="2000" b="1" dirty="0" smtClean="0">
                <a:solidFill>
                  <a:schemeClr val="accent2">
                    <a:lumMod val="75000"/>
                  </a:schemeClr>
                </a:solidFill>
                <a:effectLst>
                  <a:outerShdw blurRad="38100" dist="38100" dir="2700000" algn="tl">
                    <a:srgbClr val="000000">
                      <a:alpha val="43137"/>
                    </a:srgbClr>
                  </a:outerShdw>
                </a:effectLst>
              </a:rPr>
              <a:t>Objetivos:</a:t>
            </a:r>
          </a:p>
          <a:p>
            <a:pPr marL="285750" indent="-285750">
              <a:buFont typeface="Courier New" panose="02070309020205020404" pitchFamily="49" charset="0"/>
              <a:buChar char="o"/>
            </a:pPr>
            <a:r>
              <a:rPr lang="pt-BR" dirty="0" smtClean="0"/>
              <a:t>Compreender </a:t>
            </a:r>
            <a:r>
              <a:rPr lang="pt-BR" dirty="0"/>
              <a:t>os Gerais da Abordagem Sistêmica. </a:t>
            </a:r>
            <a:endParaRPr lang="pt-BR" dirty="0" smtClean="0"/>
          </a:p>
          <a:p>
            <a:pPr marL="285750" indent="-285750">
              <a:buFont typeface="Courier New" panose="02070309020205020404" pitchFamily="49" charset="0"/>
              <a:buChar char="o"/>
            </a:pPr>
            <a:r>
              <a:rPr lang="pt-BR" dirty="0"/>
              <a:t>Princípios Gerais da Abordagem Sistêmica: </a:t>
            </a:r>
            <a:endParaRPr lang="pt-BR" dirty="0" smtClean="0"/>
          </a:p>
          <a:p>
            <a:pPr marL="742950" lvl="1" indent="-285750">
              <a:buFont typeface="Courier New" panose="02070309020205020404" pitchFamily="49" charset="0"/>
              <a:buChar char="o"/>
            </a:pPr>
            <a:r>
              <a:rPr lang="pt-BR" dirty="0" smtClean="0"/>
              <a:t>Planejamento</a:t>
            </a:r>
            <a:r>
              <a:rPr lang="pt-BR" dirty="0"/>
              <a:t>, </a:t>
            </a:r>
            <a:endParaRPr lang="pt-BR" dirty="0" smtClean="0"/>
          </a:p>
          <a:p>
            <a:pPr marL="742950" lvl="1" indent="-285750">
              <a:buFont typeface="Courier New" panose="02070309020205020404" pitchFamily="49" charset="0"/>
              <a:buChar char="o"/>
            </a:pPr>
            <a:r>
              <a:rPr lang="pt-BR" dirty="0" smtClean="0"/>
              <a:t>Execução </a:t>
            </a:r>
            <a:r>
              <a:rPr lang="pt-BR" dirty="0"/>
              <a:t>e Controle </a:t>
            </a:r>
            <a:r>
              <a:rPr lang="pt-BR" dirty="0" smtClean="0"/>
              <a:t>e</a:t>
            </a:r>
          </a:p>
          <a:p>
            <a:pPr marL="742950" lvl="1" indent="-285750">
              <a:buFont typeface="Courier New" panose="02070309020205020404" pitchFamily="49" charset="0"/>
              <a:buChar char="o"/>
            </a:pPr>
            <a:r>
              <a:rPr lang="pt-BR" dirty="0" smtClean="0"/>
              <a:t> </a:t>
            </a:r>
            <a:r>
              <a:rPr lang="pt-BR" dirty="0"/>
              <a:t>Visão Sistêmica da empresa.</a:t>
            </a:r>
          </a:p>
          <a:p>
            <a:pPr marL="285750" indent="-285750">
              <a:buFont typeface="Courier New" panose="02070309020205020404" pitchFamily="49" charset="0"/>
              <a:buChar char="o"/>
            </a:pPr>
            <a:endParaRPr lang="pt-BR" dirty="0"/>
          </a:p>
        </p:txBody>
      </p:sp>
      <p:pic>
        <p:nvPicPr>
          <p:cNvPr id="7" name="Imagem 6"/>
          <p:cNvPicPr>
            <a:picLocks noChangeAspect="1"/>
          </p:cNvPicPr>
          <p:nvPr/>
        </p:nvPicPr>
        <p:blipFill>
          <a:blip r:embed="rId3"/>
          <a:stretch>
            <a:fillRect/>
          </a:stretch>
        </p:blipFill>
        <p:spPr>
          <a:xfrm rot="5400000" flipV="1">
            <a:off x="-175580" y="1230547"/>
            <a:ext cx="942975" cy="539676"/>
          </a:xfrm>
          <a:prstGeom prst="rect">
            <a:avLst/>
          </a:prstGeom>
        </p:spPr>
      </p:pic>
      <p:pic>
        <p:nvPicPr>
          <p:cNvPr id="10" name="Picture 4"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6081" y="4623090"/>
            <a:ext cx="2139028" cy="19951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7" y="4653136"/>
            <a:ext cx="1961227" cy="19726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m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888705"/>
            <a:ext cx="2195736" cy="19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95536" y="1058096"/>
            <a:ext cx="5532344" cy="369332"/>
          </a:xfrm>
          <a:prstGeom prst="rect">
            <a:avLst/>
          </a:prstGeom>
        </p:spPr>
        <p:txBody>
          <a:bodyPr wrap="square">
            <a:spAutoFit/>
          </a:bodyPr>
          <a:lstStyle/>
          <a:p>
            <a:r>
              <a:rPr lang="pt-BR" b="1" dirty="0">
                <a:solidFill>
                  <a:srgbClr val="C00000"/>
                </a:solidFill>
              </a:rPr>
              <a:t>A Abordagem Sistêmica e o Orçamento Empresarial</a:t>
            </a:r>
            <a:r>
              <a:rPr lang="pt-BR" dirty="0"/>
              <a:t> </a:t>
            </a:r>
          </a:p>
        </p:txBody>
      </p:sp>
      <p:pic>
        <p:nvPicPr>
          <p:cNvPr id="13" name="Imagem 12"/>
          <p:cNvPicPr>
            <a:picLocks noChangeAspect="1"/>
          </p:cNvPicPr>
          <p:nvPr/>
        </p:nvPicPr>
        <p:blipFill>
          <a:blip r:embed="rId3"/>
          <a:stretch>
            <a:fillRect/>
          </a:stretch>
        </p:blipFill>
        <p:spPr>
          <a:xfrm rot="5400000" flipV="1">
            <a:off x="-111982" y="1166951"/>
            <a:ext cx="645571" cy="369468"/>
          </a:xfrm>
          <a:prstGeom prst="rect">
            <a:avLst/>
          </a:prstGeom>
        </p:spPr>
      </p:pic>
      <p:sp>
        <p:nvSpPr>
          <p:cNvPr id="3" name="Retângulo 2"/>
          <p:cNvSpPr/>
          <p:nvPr/>
        </p:nvSpPr>
        <p:spPr>
          <a:xfrm>
            <a:off x="395535" y="1696740"/>
            <a:ext cx="8587775" cy="3416320"/>
          </a:xfrm>
          <a:prstGeom prst="rect">
            <a:avLst/>
          </a:prstGeom>
        </p:spPr>
        <p:txBody>
          <a:bodyPr wrap="square">
            <a:spAutoFit/>
          </a:bodyPr>
          <a:lstStyle/>
          <a:p>
            <a:pPr algn="just"/>
            <a:r>
              <a:rPr lang="pt-BR" dirty="0"/>
              <a:t>Ter ciência que o ambiente externo afeta o funcionamento das organizações. </a:t>
            </a:r>
            <a:endParaRPr lang="pt-BR" dirty="0" smtClean="0"/>
          </a:p>
          <a:p>
            <a:pPr algn="just"/>
            <a:endParaRPr lang="pt-BR" dirty="0"/>
          </a:p>
          <a:p>
            <a:pPr algn="just"/>
            <a:r>
              <a:rPr lang="pt-BR" dirty="0" smtClean="0"/>
              <a:t>Conhecer </a:t>
            </a:r>
            <a:r>
              <a:rPr lang="pt-BR" dirty="0"/>
              <a:t>o conceito e as características do orçamento elaborado por uma organização, assim como os motivos pelos quais o orçamento empresarial é considerado um instrumento de planejamento. </a:t>
            </a:r>
            <a:endParaRPr lang="pt-BR" dirty="0" smtClean="0"/>
          </a:p>
          <a:p>
            <a:pPr algn="just"/>
            <a:endParaRPr lang="pt-BR" dirty="0"/>
          </a:p>
          <a:p>
            <a:pPr algn="just"/>
            <a:r>
              <a:rPr lang="pt-BR" dirty="0" smtClean="0"/>
              <a:t>Visualizar </a:t>
            </a:r>
            <a:r>
              <a:rPr lang="pt-BR" dirty="0"/>
              <a:t>as técnicas que surgiram nos últimos tempos visando aperfeiçoar a elaboração do orçamento pelas organizações, conhecendo com mais detalhes uma delas, o orçamento base zero. </a:t>
            </a:r>
            <a:endParaRPr lang="pt-BR" dirty="0" smtClean="0"/>
          </a:p>
          <a:p>
            <a:pPr algn="just"/>
            <a:endParaRPr lang="pt-BR" dirty="0"/>
          </a:p>
          <a:p>
            <a:pPr algn="just"/>
            <a:r>
              <a:rPr lang="pt-BR" dirty="0" smtClean="0"/>
              <a:t>Ter </a:t>
            </a:r>
            <a:r>
              <a:rPr lang="pt-BR" dirty="0"/>
              <a:t>contato com as orientações, atividades e abordagens administrativas desejáveis para a devida utilização do orçamento empresarial, assim como suas vantagens e limitações</a:t>
            </a:r>
          </a:p>
        </p:txBody>
      </p:sp>
      <p:pic>
        <p:nvPicPr>
          <p:cNvPr id="6" name="Imagem 5"/>
          <p:cNvPicPr>
            <a:picLocks noChangeAspect="1"/>
          </p:cNvPicPr>
          <p:nvPr/>
        </p:nvPicPr>
        <p:blipFill>
          <a:blip r:embed="rId4"/>
          <a:stretch>
            <a:fillRect/>
          </a:stretch>
        </p:blipFill>
        <p:spPr>
          <a:xfrm>
            <a:off x="6889516" y="5163064"/>
            <a:ext cx="2002041" cy="1470635"/>
          </a:xfrm>
          <a:prstGeom prst="rect">
            <a:avLst/>
          </a:prstGeom>
        </p:spPr>
      </p:pic>
      <p:pic>
        <p:nvPicPr>
          <p:cNvPr id="18" name="Imagem 17"/>
          <p:cNvPicPr>
            <a:picLocks noChangeAspect="1"/>
          </p:cNvPicPr>
          <p:nvPr/>
        </p:nvPicPr>
        <p:blipFill>
          <a:blip r:embed="rId4"/>
          <a:stretch>
            <a:fillRect/>
          </a:stretch>
        </p:blipFill>
        <p:spPr>
          <a:xfrm rot="10800000">
            <a:off x="4788024" y="5163064"/>
            <a:ext cx="2002041" cy="1470635"/>
          </a:xfrm>
          <a:prstGeom prst="rect">
            <a:avLst/>
          </a:prstGeom>
        </p:spPr>
      </p:pic>
      <p:pic>
        <p:nvPicPr>
          <p:cNvPr id="19" name="Imagem 18"/>
          <p:cNvPicPr>
            <a:picLocks noChangeAspect="1"/>
          </p:cNvPicPr>
          <p:nvPr/>
        </p:nvPicPr>
        <p:blipFill>
          <a:blip r:embed="rId4"/>
          <a:stretch>
            <a:fillRect/>
          </a:stretch>
        </p:blipFill>
        <p:spPr>
          <a:xfrm>
            <a:off x="2483768" y="5163064"/>
            <a:ext cx="2002041" cy="1470635"/>
          </a:xfrm>
          <a:prstGeom prst="rect">
            <a:avLst/>
          </a:prstGeom>
        </p:spPr>
      </p:pic>
      <p:pic>
        <p:nvPicPr>
          <p:cNvPr id="20" name="Imagem 19"/>
          <p:cNvPicPr>
            <a:picLocks noChangeAspect="1"/>
          </p:cNvPicPr>
          <p:nvPr/>
        </p:nvPicPr>
        <p:blipFill>
          <a:blip r:embed="rId4"/>
          <a:stretch>
            <a:fillRect/>
          </a:stretch>
        </p:blipFill>
        <p:spPr>
          <a:xfrm rot="10800000">
            <a:off x="241199" y="5143363"/>
            <a:ext cx="2002041" cy="1470635"/>
          </a:xfrm>
          <a:prstGeom prst="rect">
            <a:avLst/>
          </a:prstGeom>
        </p:spPr>
      </p:pic>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95535" y="1058096"/>
            <a:ext cx="6224771" cy="369332"/>
          </a:xfrm>
          <a:prstGeom prst="rect">
            <a:avLst/>
          </a:prstGeom>
        </p:spPr>
        <p:txBody>
          <a:bodyPr wrap="square">
            <a:spAutoFit/>
          </a:bodyPr>
          <a:lstStyle/>
          <a:p>
            <a:r>
              <a:rPr lang="pt-BR" b="1" dirty="0">
                <a:solidFill>
                  <a:srgbClr val="C00000"/>
                </a:solidFill>
              </a:rPr>
              <a:t>Princípios gerais da abordagem sistêmica e sistemas abertos</a:t>
            </a:r>
          </a:p>
        </p:txBody>
      </p:sp>
      <p:pic>
        <p:nvPicPr>
          <p:cNvPr id="13" name="Imagem 12"/>
          <p:cNvPicPr>
            <a:picLocks noChangeAspect="1"/>
          </p:cNvPicPr>
          <p:nvPr/>
        </p:nvPicPr>
        <p:blipFill>
          <a:blip r:embed="rId3"/>
          <a:stretch>
            <a:fillRect/>
          </a:stretch>
        </p:blipFill>
        <p:spPr>
          <a:xfrm rot="5400000" flipV="1">
            <a:off x="-111982" y="1166951"/>
            <a:ext cx="645571" cy="369468"/>
          </a:xfrm>
          <a:prstGeom prst="rect">
            <a:avLst/>
          </a:prstGeom>
        </p:spPr>
      </p:pic>
      <p:sp>
        <p:nvSpPr>
          <p:cNvPr id="3" name="Retângulo 2"/>
          <p:cNvSpPr/>
          <p:nvPr/>
        </p:nvSpPr>
        <p:spPr>
          <a:xfrm>
            <a:off x="53185" y="1648814"/>
            <a:ext cx="8983311" cy="4801314"/>
          </a:xfrm>
          <a:prstGeom prst="rect">
            <a:avLst/>
          </a:prstGeom>
        </p:spPr>
        <p:txBody>
          <a:bodyPr wrap="square">
            <a:spAutoFit/>
          </a:bodyPr>
          <a:lstStyle/>
          <a:p>
            <a:pPr algn="just"/>
            <a:r>
              <a:rPr lang="pt-BR" dirty="0"/>
              <a:t>De acordo com Chiavenato (2000), o conceito de sistema aberto surgiu na Biologia a partir do estudo dos seres vivos e de sua dependência e adaptabilidade ao meio ambiente. </a:t>
            </a:r>
            <a:endParaRPr lang="pt-BR" dirty="0" smtClean="0"/>
          </a:p>
          <a:p>
            <a:pPr algn="just"/>
            <a:endParaRPr lang="pt-BR" dirty="0"/>
          </a:p>
          <a:p>
            <a:pPr algn="just"/>
            <a:r>
              <a:rPr lang="pt-BR" dirty="0" smtClean="0"/>
              <a:t>Posteriormente</a:t>
            </a:r>
            <a:r>
              <a:rPr lang="pt-BR" dirty="0"/>
              <a:t>, tal conceito também passou a ser utilizado por outras ciências, como a Psicologia, a Sociologia e a Administração. </a:t>
            </a:r>
            <a:endParaRPr lang="pt-BR" dirty="0" smtClean="0"/>
          </a:p>
          <a:p>
            <a:pPr algn="just"/>
            <a:endParaRPr lang="pt-BR" dirty="0"/>
          </a:p>
          <a:p>
            <a:pPr algn="just"/>
            <a:r>
              <a:rPr lang="pt-BR" dirty="0" smtClean="0"/>
              <a:t>É importante </a:t>
            </a:r>
            <a:r>
              <a:rPr lang="pt-BR" dirty="0"/>
              <a:t>conhecer a definição de tal conceito, que é a mesma para qualquer tipo de ciência. De acordo com Moraes (2000), sistema é um conjunto de elementos (partes do sistema ou subsistemas) dinamicamente inter-relacionados (interdependentes e interatuantes) desenvolvendo uma atividade ou função para atingir um ou mais objetivos (finalidade para a qual o sistema foi criado). </a:t>
            </a:r>
            <a:endParaRPr lang="pt-BR" dirty="0" smtClean="0"/>
          </a:p>
          <a:p>
            <a:pPr algn="just"/>
            <a:endParaRPr lang="pt-BR" dirty="0"/>
          </a:p>
          <a:p>
            <a:pPr algn="just"/>
            <a:r>
              <a:rPr lang="pt-BR" dirty="0" smtClean="0"/>
              <a:t>Todo </a:t>
            </a:r>
            <a:r>
              <a:rPr lang="pt-BR" dirty="0"/>
              <a:t>sistema apresenta quatro principais componentes: entradas (inputs), operação ou processamento, saídas (outputs) e retroação (feedback), conforme pode ser observado por meio figura </a:t>
            </a:r>
            <a:r>
              <a:rPr lang="pt-BR" dirty="0" smtClean="0"/>
              <a:t>a seguir. </a:t>
            </a:r>
          </a:p>
          <a:p>
            <a:pPr algn="just"/>
            <a:endParaRPr lang="pt-BR" dirty="0"/>
          </a:p>
          <a:p>
            <a:pPr algn="just"/>
            <a:r>
              <a:rPr lang="pt-BR" dirty="0" smtClean="0"/>
              <a:t>Os </a:t>
            </a:r>
            <a:r>
              <a:rPr lang="pt-BR" dirty="0"/>
              <a:t>componentes de um sistema são definidos por Chiavenato (2000) da seguinte forma:</a:t>
            </a:r>
          </a:p>
        </p:txBody>
      </p:sp>
    </p:spTree>
    <p:extLst>
      <p:ext uri="{BB962C8B-B14F-4D97-AF65-F5344CB8AC3E}">
        <p14:creationId xmlns:p14="http://schemas.microsoft.com/office/powerpoint/2010/main" val="25294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p:cNvPicPr>
            <a:picLocks noChangeAspect="1"/>
          </p:cNvPicPr>
          <p:nvPr/>
        </p:nvPicPr>
        <p:blipFill>
          <a:blip r:embed="rId3"/>
          <a:stretch>
            <a:fillRect/>
          </a:stretch>
        </p:blipFill>
        <p:spPr>
          <a:xfrm rot="5400000" flipV="1">
            <a:off x="-111982" y="1166951"/>
            <a:ext cx="645571" cy="369468"/>
          </a:xfrm>
          <a:prstGeom prst="rect">
            <a:avLst/>
          </a:prstGeom>
        </p:spPr>
      </p:pic>
      <p:sp>
        <p:nvSpPr>
          <p:cNvPr id="12" name="Retângulo 11"/>
          <p:cNvSpPr/>
          <p:nvPr/>
        </p:nvSpPr>
        <p:spPr>
          <a:xfrm>
            <a:off x="395535" y="1058096"/>
            <a:ext cx="6224771" cy="369332"/>
          </a:xfrm>
          <a:prstGeom prst="rect">
            <a:avLst/>
          </a:prstGeom>
        </p:spPr>
        <p:txBody>
          <a:bodyPr wrap="square">
            <a:spAutoFit/>
          </a:bodyPr>
          <a:lstStyle/>
          <a:p>
            <a:r>
              <a:rPr lang="pt-BR" b="1" dirty="0">
                <a:solidFill>
                  <a:srgbClr val="C00000"/>
                </a:solidFill>
              </a:rPr>
              <a:t>Princípios gerais da abordagem sistêmica e sistemas abertos</a:t>
            </a:r>
          </a:p>
        </p:txBody>
      </p:sp>
      <p:sp>
        <p:nvSpPr>
          <p:cNvPr id="6" name="Retângulo 5"/>
          <p:cNvSpPr/>
          <p:nvPr/>
        </p:nvSpPr>
        <p:spPr>
          <a:xfrm>
            <a:off x="251520" y="1456625"/>
            <a:ext cx="8731791" cy="5016758"/>
          </a:xfrm>
          <a:prstGeom prst="rect">
            <a:avLst/>
          </a:prstGeom>
        </p:spPr>
        <p:txBody>
          <a:bodyPr wrap="square">
            <a:spAutoFit/>
          </a:bodyPr>
          <a:lstStyle/>
          <a:p>
            <a:pPr algn="just"/>
            <a:r>
              <a:rPr lang="pt-BR" sz="1600" b="1" dirty="0">
                <a:solidFill>
                  <a:schemeClr val="tx2"/>
                </a:solidFill>
                <a:effectLst>
                  <a:outerShdw blurRad="38100" dist="38100" dir="2700000" algn="tl">
                    <a:srgbClr val="000000">
                      <a:alpha val="43137"/>
                    </a:srgbClr>
                  </a:outerShdw>
                </a:effectLst>
              </a:rPr>
              <a:t>ENTRADAS (INPUTS)</a:t>
            </a:r>
          </a:p>
          <a:p>
            <a:pPr algn="just"/>
            <a:r>
              <a:rPr lang="pt-BR" sz="1600" dirty="0">
                <a:solidFill>
                  <a:schemeClr val="tx2"/>
                </a:solidFill>
              </a:rPr>
              <a:t>todo sistema recebe ou importa do ambiente externo insumos de que necessita para poder operar. Nenhum sistema é autossuficiente ou autônomo. Esses insumos podem entrar na forma de recursos, energia ou informação;</a:t>
            </a:r>
          </a:p>
          <a:p>
            <a:pPr algn="just"/>
            <a:r>
              <a:rPr lang="pt-BR" sz="1600" b="1" dirty="0">
                <a:solidFill>
                  <a:srgbClr val="C00000"/>
                </a:solidFill>
                <a:effectLst>
                  <a:outerShdw blurRad="38100" dist="38100" dir="2700000" algn="tl">
                    <a:srgbClr val="000000">
                      <a:alpha val="43137"/>
                    </a:srgbClr>
                  </a:outerShdw>
                </a:effectLst>
              </a:rPr>
              <a:t>OPERAÇÃO OU PROCESSAMENTO</a:t>
            </a:r>
          </a:p>
          <a:p>
            <a:pPr algn="just"/>
            <a:r>
              <a:rPr lang="pt-BR" sz="1600" dirty="0">
                <a:solidFill>
                  <a:srgbClr val="C00000"/>
                </a:solidFill>
              </a:rPr>
              <a:t>do sistema processa ou converte suas entradas em saídas. Cada tipo de sistema possui um tipo de processo característico, que define seus resultados e sua natureza. Caso a operação seja muito complexa, pode haver subsistemas específicos para elaborá-la, ou seja, a operação pode ser subdividida em etapas, cada uma delas sendo elaborada por um subsistema;</a:t>
            </a:r>
          </a:p>
          <a:p>
            <a:pPr algn="just"/>
            <a:r>
              <a:rPr lang="pt-BR" sz="1600" b="1" dirty="0" smtClean="0">
                <a:solidFill>
                  <a:schemeClr val="accent3">
                    <a:lumMod val="50000"/>
                  </a:schemeClr>
                </a:solidFill>
                <a:effectLst>
                  <a:outerShdw blurRad="38100" dist="38100" dir="2700000" algn="tl">
                    <a:srgbClr val="000000">
                      <a:alpha val="43137"/>
                    </a:srgbClr>
                  </a:outerShdw>
                </a:effectLst>
              </a:rPr>
              <a:t>SAÍDAS </a:t>
            </a:r>
            <a:r>
              <a:rPr lang="pt-BR" sz="1600" b="1" dirty="0">
                <a:solidFill>
                  <a:schemeClr val="accent3">
                    <a:lumMod val="50000"/>
                  </a:schemeClr>
                </a:solidFill>
                <a:effectLst>
                  <a:outerShdw blurRad="38100" dist="38100" dir="2700000" algn="tl">
                    <a:srgbClr val="000000">
                      <a:alpha val="43137"/>
                    </a:srgbClr>
                  </a:outerShdw>
                </a:effectLst>
              </a:rPr>
              <a:t>(OUTPUTS)</a:t>
            </a:r>
          </a:p>
          <a:p>
            <a:pPr algn="just"/>
            <a:r>
              <a:rPr lang="pt-BR" sz="1600" dirty="0">
                <a:solidFill>
                  <a:schemeClr val="accent3">
                    <a:lumMod val="50000"/>
                  </a:schemeClr>
                </a:solidFill>
              </a:rPr>
              <a:t>são o resultado final da operação, ou seja, são as entradas já processadas e convertidas em um “produto final”, que é exportado para o ambiente externo. As saídas representam o objetivo pelo qual o sistema foi criado;</a:t>
            </a:r>
          </a:p>
          <a:p>
            <a:pPr algn="just"/>
            <a:r>
              <a:rPr lang="pt-BR" sz="1600" b="1" dirty="0">
                <a:solidFill>
                  <a:schemeClr val="accent6">
                    <a:lumMod val="75000"/>
                  </a:schemeClr>
                </a:solidFill>
                <a:effectLst>
                  <a:outerShdw blurRad="38100" dist="38100" dir="2700000" algn="tl">
                    <a:srgbClr val="000000">
                      <a:alpha val="43137"/>
                    </a:srgbClr>
                  </a:outerShdw>
                </a:effectLst>
              </a:rPr>
              <a:t>RETROAÇÃO (FEEDBACK)</a:t>
            </a:r>
          </a:p>
          <a:p>
            <a:pPr algn="just"/>
            <a:r>
              <a:rPr lang="pt-BR" sz="1600" dirty="0">
                <a:solidFill>
                  <a:schemeClr val="accent6">
                    <a:lumMod val="75000"/>
                  </a:schemeClr>
                </a:solidFill>
              </a:rPr>
              <a:t>é a reentrada ou o retorno no sistema de parte de suas saídas ou resultados, que passam a influenciar o seu funcionamento. A retroação é, geralmente, uma informação ou energia de retorno que volta ao sistema para realimentá-lo ou para alterar o seu funcionamento em função dos seus resultados ou saídas. A retroação é, basicamente, um mecanismo sensor que permite ao sistema orientarse em relação ao ambiente externo e verificar os desvios que devem ser corrigidos, a fim de que possa alcançar seu objetivo.</a:t>
            </a:r>
          </a:p>
        </p:txBody>
      </p:sp>
    </p:spTree>
    <p:extLst>
      <p:ext uri="{BB962C8B-B14F-4D97-AF65-F5344CB8AC3E}">
        <p14:creationId xmlns:p14="http://schemas.microsoft.com/office/powerpoint/2010/main" val="350806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p:cNvPicPr>
            <a:picLocks noChangeAspect="1"/>
          </p:cNvPicPr>
          <p:nvPr/>
        </p:nvPicPr>
        <p:blipFill>
          <a:blip r:embed="rId3"/>
          <a:stretch>
            <a:fillRect/>
          </a:stretch>
        </p:blipFill>
        <p:spPr>
          <a:xfrm rot="5400000" flipV="1">
            <a:off x="-139862" y="1182191"/>
            <a:ext cx="645571" cy="369468"/>
          </a:xfrm>
          <a:prstGeom prst="rect">
            <a:avLst/>
          </a:prstGeom>
        </p:spPr>
      </p:pic>
      <p:pic>
        <p:nvPicPr>
          <p:cNvPr id="3" name="Imagem 2"/>
          <p:cNvPicPr>
            <a:picLocks noChangeAspect="1"/>
          </p:cNvPicPr>
          <p:nvPr/>
        </p:nvPicPr>
        <p:blipFill>
          <a:blip r:embed="rId4"/>
          <a:stretch>
            <a:fillRect/>
          </a:stretch>
        </p:blipFill>
        <p:spPr>
          <a:xfrm>
            <a:off x="130938" y="1852879"/>
            <a:ext cx="6356549" cy="4816481"/>
          </a:xfrm>
          <a:prstGeom prst="rect">
            <a:avLst/>
          </a:prstGeom>
        </p:spPr>
      </p:pic>
      <p:sp>
        <p:nvSpPr>
          <p:cNvPr id="6" name="Retângulo 5"/>
          <p:cNvSpPr/>
          <p:nvPr/>
        </p:nvSpPr>
        <p:spPr>
          <a:xfrm>
            <a:off x="5670943" y="4797152"/>
            <a:ext cx="3312368" cy="1754326"/>
          </a:xfrm>
          <a:prstGeom prst="rect">
            <a:avLst/>
          </a:prstGeom>
        </p:spPr>
        <p:txBody>
          <a:bodyPr wrap="square">
            <a:spAutoFit/>
          </a:bodyPr>
          <a:lstStyle/>
          <a:p>
            <a:pPr algn="just"/>
            <a:r>
              <a:rPr lang="pt-BR" dirty="0" smtClean="0"/>
              <a:t>Ao </a:t>
            </a:r>
            <a:r>
              <a:rPr lang="pt-BR" dirty="0"/>
              <a:t>lermos a definição e as características dos componentes de um sistema, segundo Carneiro (2012), podemos constatar que o corpo humano é realmente formado por sistemas. </a:t>
            </a:r>
          </a:p>
        </p:txBody>
      </p:sp>
      <p:sp>
        <p:nvSpPr>
          <p:cNvPr id="9" name="Retângulo 8"/>
          <p:cNvSpPr/>
          <p:nvPr/>
        </p:nvSpPr>
        <p:spPr>
          <a:xfrm>
            <a:off x="395536" y="1456625"/>
            <a:ext cx="4572000" cy="369332"/>
          </a:xfrm>
          <a:prstGeom prst="rect">
            <a:avLst/>
          </a:prstGeom>
        </p:spPr>
        <p:txBody>
          <a:bodyPr>
            <a:spAutoFit/>
          </a:bodyPr>
          <a:lstStyle/>
          <a:p>
            <a:r>
              <a:rPr lang="pt-BR" b="1" dirty="0" smtClean="0">
                <a:solidFill>
                  <a:schemeClr val="tx2"/>
                </a:solidFill>
                <a:effectLst>
                  <a:outerShdw blurRad="38100" dist="38100" dir="2700000" algn="tl">
                    <a:srgbClr val="000000">
                      <a:alpha val="43137"/>
                    </a:srgbClr>
                  </a:outerShdw>
                </a:effectLst>
              </a:rPr>
              <a:t>Elementos </a:t>
            </a:r>
            <a:r>
              <a:rPr lang="pt-BR" b="1" dirty="0">
                <a:solidFill>
                  <a:schemeClr val="tx2"/>
                </a:solidFill>
                <a:effectLst>
                  <a:outerShdw blurRad="38100" dist="38100" dir="2700000" algn="tl">
                    <a:srgbClr val="000000">
                      <a:alpha val="43137"/>
                    </a:srgbClr>
                  </a:outerShdw>
                </a:effectLst>
              </a:rPr>
              <a:t>do Sistema</a:t>
            </a:r>
            <a:r>
              <a:rPr lang="pt-BR" b="1" dirty="0" smtClean="0">
                <a:solidFill>
                  <a:schemeClr val="tx2"/>
                </a:solidFill>
                <a:effectLst>
                  <a:outerShdw blurRad="38100" dist="38100" dir="2700000" algn="tl">
                    <a:srgbClr val="000000">
                      <a:alpha val="43137"/>
                    </a:srgbClr>
                  </a:outerShdw>
                </a:effectLst>
              </a:rPr>
              <a:t>.</a:t>
            </a:r>
            <a:endParaRPr lang="pt-BR" b="1" dirty="0">
              <a:solidFill>
                <a:schemeClr val="tx2"/>
              </a:solidFill>
              <a:effectLst>
                <a:outerShdw blurRad="38100" dist="38100" dir="2700000" algn="tl">
                  <a:srgbClr val="000000">
                    <a:alpha val="43137"/>
                  </a:srgbClr>
                </a:outerShdw>
              </a:effectLst>
            </a:endParaRPr>
          </a:p>
        </p:txBody>
      </p:sp>
      <p:pic>
        <p:nvPicPr>
          <p:cNvPr id="10242" name="Picture 2"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31" y="1641849"/>
            <a:ext cx="2455417" cy="3083295"/>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395535" y="1058096"/>
            <a:ext cx="6224771" cy="369332"/>
          </a:xfrm>
          <a:prstGeom prst="rect">
            <a:avLst/>
          </a:prstGeom>
        </p:spPr>
        <p:txBody>
          <a:bodyPr wrap="square">
            <a:spAutoFit/>
          </a:bodyPr>
          <a:lstStyle/>
          <a:p>
            <a:r>
              <a:rPr lang="pt-BR" b="1" dirty="0">
                <a:solidFill>
                  <a:srgbClr val="C00000"/>
                </a:solidFill>
              </a:rPr>
              <a:t>Princípios gerais da abordagem sistêmica e sistemas abertos</a:t>
            </a:r>
          </a:p>
        </p:txBody>
      </p:sp>
    </p:spTree>
    <p:extLst>
      <p:ext uri="{BB962C8B-B14F-4D97-AF65-F5344CB8AC3E}">
        <p14:creationId xmlns:p14="http://schemas.microsoft.com/office/powerpoint/2010/main" val="276804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07504" y="1628800"/>
            <a:ext cx="8875807" cy="4924425"/>
          </a:xfrm>
          <a:prstGeom prst="rect">
            <a:avLst/>
          </a:prstGeom>
        </p:spPr>
        <p:txBody>
          <a:bodyPr wrap="square">
            <a:spAutoFit/>
          </a:bodyPr>
          <a:lstStyle/>
          <a:p>
            <a:pPr algn="just"/>
            <a:r>
              <a:rPr lang="pt-BR" dirty="0"/>
              <a:t>Agora que aprendeu o que é um sistema, também é importante que saiba que os sistemas, de acordo com Moraes (2000), podem ser classificados em duas categorias:</a:t>
            </a:r>
          </a:p>
          <a:p>
            <a:pPr algn="just"/>
            <a:endParaRPr lang="pt-BR" dirty="0" smtClean="0"/>
          </a:p>
          <a:p>
            <a:pPr algn="just"/>
            <a:r>
              <a:rPr lang="pt-BR" b="1" dirty="0" smtClean="0">
                <a:solidFill>
                  <a:schemeClr val="tx2"/>
                </a:solidFill>
                <a:effectLst>
                  <a:outerShdw blurRad="38100" dist="38100" dir="2700000" algn="tl">
                    <a:srgbClr val="000000">
                      <a:alpha val="43137"/>
                    </a:srgbClr>
                  </a:outerShdw>
                </a:effectLst>
              </a:rPr>
              <a:t>FECHADOS</a:t>
            </a:r>
            <a:r>
              <a:rPr lang="pt-BR" dirty="0" smtClean="0"/>
              <a:t> </a:t>
            </a:r>
            <a:r>
              <a:rPr lang="pt-BR" dirty="0">
                <a:solidFill>
                  <a:schemeClr val="tx2"/>
                </a:solidFill>
              </a:rPr>
              <a:t>aqueles que representam pouquíssimas entradas e saídas em relação ao ambiente, sendo mecânicos e deterministas;</a:t>
            </a:r>
          </a:p>
          <a:p>
            <a:pPr algn="just"/>
            <a:endParaRPr lang="pt-BR" dirty="0" smtClean="0"/>
          </a:p>
          <a:p>
            <a:pPr algn="just"/>
            <a:r>
              <a:rPr lang="pt-BR" b="1" dirty="0" smtClean="0">
                <a:solidFill>
                  <a:srgbClr val="C00000"/>
                </a:solidFill>
                <a:effectLst>
                  <a:outerShdw blurRad="38100" dist="38100" dir="2700000" algn="tl">
                    <a:srgbClr val="000000">
                      <a:alpha val="43137"/>
                    </a:srgbClr>
                  </a:outerShdw>
                </a:effectLst>
              </a:rPr>
              <a:t>ABERTOS</a:t>
            </a:r>
            <a:r>
              <a:rPr lang="pt-BR" dirty="0" smtClean="0"/>
              <a:t> </a:t>
            </a:r>
            <a:r>
              <a:rPr lang="pt-BR" dirty="0">
                <a:solidFill>
                  <a:srgbClr val="C00000"/>
                </a:solidFill>
              </a:rPr>
              <a:t>aqueles que apresentam muitas entradas e saídas em relação ao ambiente, sendo mais complexos</a:t>
            </a:r>
            <a:r>
              <a:rPr lang="pt-BR" dirty="0" smtClean="0">
                <a:solidFill>
                  <a:srgbClr val="C00000"/>
                </a:solidFill>
              </a:rPr>
              <a:t>.</a:t>
            </a:r>
          </a:p>
          <a:p>
            <a:pPr algn="just"/>
            <a:endParaRPr lang="pt-BR" dirty="0"/>
          </a:p>
          <a:p>
            <a:pPr algn="just"/>
            <a:r>
              <a:rPr lang="pt-BR" dirty="0"/>
              <a:t>Ao observar as definições das duas categorias de sistemas, Carneiro (2012) comenta que é fácil constatar que, na prática, a grande maioria dos sistemas são abertos, ou seja, seus funcionamentos são altamente influenciados pelo ambiente externo. </a:t>
            </a:r>
            <a:endParaRPr lang="pt-BR" dirty="0" smtClean="0"/>
          </a:p>
          <a:p>
            <a:pPr algn="just"/>
            <a:endParaRPr lang="pt-BR" dirty="0" smtClean="0"/>
          </a:p>
          <a:p>
            <a:pPr algn="just"/>
            <a:r>
              <a:rPr lang="pt-BR" sz="1600" dirty="0" smtClean="0"/>
              <a:t>Exemplo: O </a:t>
            </a:r>
            <a:r>
              <a:rPr lang="pt-BR" sz="1600" dirty="0"/>
              <a:t>próprio sistema digestório, segundo o autor citado, pode ser considerado um sistema aberto. Bastar pensar que o processo de digestão de uma feijoada no verão, debaixo de uma barraca na praia de Porto Seguro, seria totalmente diferente do processo de digestão dessa mesma feijoada em um restaurante em Campos do Jordão, no inverno. </a:t>
            </a:r>
            <a:r>
              <a:rPr lang="pt-BR" sz="1600" dirty="0" smtClean="0"/>
              <a:t>Com </a:t>
            </a:r>
            <a:r>
              <a:rPr lang="pt-BR" sz="1600" dirty="0"/>
              <a:t>certeza, o ambiente externo (neste exemplo o clima) influenciaria positivamente a digestão em Campos do Jordão e negativamente em Porto Seguro. </a:t>
            </a:r>
          </a:p>
        </p:txBody>
      </p:sp>
      <p:pic>
        <p:nvPicPr>
          <p:cNvPr id="13" name="Imagem 12"/>
          <p:cNvPicPr>
            <a:picLocks noChangeAspect="1"/>
          </p:cNvPicPr>
          <p:nvPr/>
        </p:nvPicPr>
        <p:blipFill>
          <a:blip r:embed="rId3"/>
          <a:stretch>
            <a:fillRect/>
          </a:stretch>
        </p:blipFill>
        <p:spPr>
          <a:xfrm rot="5400000" flipV="1">
            <a:off x="-139862" y="1182191"/>
            <a:ext cx="645571" cy="369468"/>
          </a:xfrm>
          <a:prstGeom prst="rect">
            <a:avLst/>
          </a:prstGeom>
        </p:spPr>
      </p:pic>
      <p:sp>
        <p:nvSpPr>
          <p:cNvPr id="14" name="Retângulo 13"/>
          <p:cNvSpPr/>
          <p:nvPr/>
        </p:nvSpPr>
        <p:spPr>
          <a:xfrm>
            <a:off x="395535" y="1058096"/>
            <a:ext cx="6224771" cy="369332"/>
          </a:xfrm>
          <a:prstGeom prst="rect">
            <a:avLst/>
          </a:prstGeom>
        </p:spPr>
        <p:txBody>
          <a:bodyPr wrap="square">
            <a:spAutoFit/>
          </a:bodyPr>
          <a:lstStyle/>
          <a:p>
            <a:r>
              <a:rPr lang="pt-BR" b="1" dirty="0">
                <a:solidFill>
                  <a:srgbClr val="C00000"/>
                </a:solidFill>
              </a:rPr>
              <a:t>Princípios gerais da abordagem sistêmica e sistemas abertos</a:t>
            </a:r>
          </a:p>
        </p:txBody>
      </p:sp>
    </p:spTree>
    <p:extLst>
      <p:ext uri="{BB962C8B-B14F-4D97-AF65-F5344CB8AC3E}">
        <p14:creationId xmlns:p14="http://schemas.microsoft.com/office/powerpoint/2010/main" val="3371476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79511" y="1602666"/>
            <a:ext cx="8803799" cy="5078313"/>
          </a:xfrm>
          <a:prstGeom prst="rect">
            <a:avLst/>
          </a:prstGeom>
        </p:spPr>
        <p:txBody>
          <a:bodyPr wrap="square">
            <a:spAutoFit/>
          </a:bodyPr>
          <a:lstStyle/>
          <a:p>
            <a:pPr algn="just"/>
            <a:r>
              <a:rPr lang="pt-BR" dirty="0"/>
              <a:t>Ao se considerar as organizações como sistemas abertos, está sendo utilizado o enfoque sistêmico, que significa, segundo Maximiano (2011), interpretarmos as organizações como conjuntos de elementos ou componentes inter-relacionados que procuram manter um estado de equilíbrio entre si e com seu ambiente, e que controlam seu próprio desempenho visando à realização de objetivos. </a:t>
            </a:r>
            <a:endParaRPr lang="pt-BR" dirty="0" smtClean="0"/>
          </a:p>
          <a:p>
            <a:pPr algn="just"/>
            <a:endParaRPr lang="pt-BR" dirty="0"/>
          </a:p>
          <a:p>
            <a:pPr algn="just"/>
            <a:r>
              <a:rPr lang="pt-BR" dirty="0" smtClean="0"/>
              <a:t>O </a:t>
            </a:r>
            <a:r>
              <a:rPr lang="pt-BR" dirty="0"/>
              <a:t>autor citado também afirma que podemos aplicar o enfoque sistêmico não apenas à organização total como também a cada uma de suas partes. </a:t>
            </a:r>
            <a:endParaRPr lang="pt-BR" dirty="0" smtClean="0"/>
          </a:p>
          <a:p>
            <a:pPr algn="just"/>
            <a:endParaRPr lang="pt-BR" dirty="0" smtClean="0"/>
          </a:p>
          <a:p>
            <a:pPr algn="just"/>
            <a:r>
              <a:rPr lang="pt-BR" dirty="0"/>
              <a:t>Dessa forma, um departamento específico também pode ser considerado um subsistema, e seu ambiente consiste nos demais departamentos e no meio externo que cerca a organização total. </a:t>
            </a:r>
            <a:endParaRPr lang="pt-BR" dirty="0" smtClean="0"/>
          </a:p>
          <a:p>
            <a:pPr algn="just"/>
            <a:endParaRPr lang="pt-BR" dirty="0"/>
          </a:p>
          <a:p>
            <a:pPr algn="just"/>
            <a:r>
              <a:rPr lang="pt-BR" dirty="0" smtClean="0"/>
              <a:t>Para </a:t>
            </a:r>
            <a:r>
              <a:rPr lang="pt-BR" dirty="0"/>
              <a:t>que as organizações sejam eficazes, ou seja, consigam efetivamente atingir seus objetivos, é imprescindível que os fatores do ambiente externo que influenciam sua operação sejam conhecidos e bem analisados. </a:t>
            </a:r>
            <a:endParaRPr lang="pt-BR" dirty="0" smtClean="0"/>
          </a:p>
          <a:p>
            <a:pPr algn="just"/>
            <a:endParaRPr lang="pt-BR" dirty="0"/>
          </a:p>
          <a:p>
            <a:pPr algn="just"/>
            <a:endParaRPr lang="pt-BR" dirty="0"/>
          </a:p>
        </p:txBody>
      </p:sp>
      <p:sp>
        <p:nvSpPr>
          <p:cNvPr id="13" name="Retângulo 12"/>
          <p:cNvSpPr/>
          <p:nvPr/>
        </p:nvSpPr>
        <p:spPr>
          <a:xfrm>
            <a:off x="395535" y="1058096"/>
            <a:ext cx="6224771" cy="369332"/>
          </a:xfrm>
          <a:prstGeom prst="rect">
            <a:avLst/>
          </a:prstGeom>
        </p:spPr>
        <p:txBody>
          <a:bodyPr wrap="square">
            <a:spAutoFit/>
          </a:bodyPr>
          <a:lstStyle/>
          <a:p>
            <a:r>
              <a:rPr lang="pt-BR" b="1" dirty="0">
                <a:solidFill>
                  <a:srgbClr val="C00000"/>
                </a:solidFill>
              </a:rPr>
              <a:t>Princípios gerais da abordagem sistêmica e sistemas abertos</a:t>
            </a:r>
          </a:p>
        </p:txBody>
      </p:sp>
      <p:pic>
        <p:nvPicPr>
          <p:cNvPr id="14" name="Imagem 13"/>
          <p:cNvPicPr>
            <a:picLocks noChangeAspect="1"/>
          </p:cNvPicPr>
          <p:nvPr/>
        </p:nvPicPr>
        <p:blipFill>
          <a:blip r:embed="rId3"/>
          <a:stretch>
            <a:fillRect/>
          </a:stretch>
        </p:blipFill>
        <p:spPr>
          <a:xfrm rot="5400000" flipV="1">
            <a:off x="-139862" y="1182191"/>
            <a:ext cx="645571" cy="369468"/>
          </a:xfrm>
          <a:prstGeom prst="rect">
            <a:avLst/>
          </a:prstGeom>
        </p:spPr>
      </p:pic>
    </p:spTree>
    <p:extLst>
      <p:ext uri="{BB962C8B-B14F-4D97-AF65-F5344CB8AC3E}">
        <p14:creationId xmlns:p14="http://schemas.microsoft.com/office/powerpoint/2010/main" val="3319814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4726768" y="2951703"/>
            <a:ext cx="4381736" cy="2853561"/>
          </a:xfrm>
          <a:prstGeom prst="rect">
            <a:avLst/>
          </a:prstGeom>
        </p:spPr>
      </p:pic>
      <p:sp>
        <p:nvSpPr>
          <p:cNvPr id="8" name="Título 1"/>
          <p:cNvSpPr txBox="1">
            <a:spLocks/>
          </p:cNvSpPr>
          <p:nvPr/>
        </p:nvSpPr>
        <p:spPr>
          <a:xfrm>
            <a:off x="360040" y="2492896"/>
            <a:ext cx="5004048" cy="981075"/>
          </a:xfrm>
          <a:prstGeom prst="rect">
            <a:avLst/>
          </a:prstGeom>
        </p:spPr>
        <p:txBody>
          <a:bodyPr/>
          <a:lstStyle/>
          <a:p>
            <a:pPr algn="ctr">
              <a:defRPr/>
            </a:pPr>
            <a:r>
              <a:rPr lang="pt-BR" sz="2400" b="1" dirty="0">
                <a:solidFill>
                  <a:schemeClr val="tx2"/>
                </a:solidFill>
                <a:effectLst>
                  <a:outerShdw blurRad="38100" dist="38100" dir="2700000" algn="tl">
                    <a:srgbClr val="000000">
                      <a:alpha val="43137"/>
                    </a:srgbClr>
                  </a:outerShdw>
                </a:effectLst>
                <a:cs typeface="Arial" pitchFamily="34" charset="0"/>
              </a:rPr>
              <a:t>GST1231</a:t>
            </a:r>
          </a:p>
          <a:p>
            <a:pPr algn="ctr">
              <a:defRPr/>
            </a:pPr>
            <a:r>
              <a:rPr lang="pt-BR" sz="2400" b="1" dirty="0">
                <a:solidFill>
                  <a:schemeClr val="tx2"/>
                </a:solidFill>
                <a:effectLst>
                  <a:outerShdw blurRad="38100" dist="38100" dir="2700000" algn="tl">
                    <a:srgbClr val="000000">
                      <a:alpha val="43137"/>
                    </a:srgbClr>
                  </a:outerShdw>
                </a:effectLst>
                <a:cs typeface="Arial" pitchFamily="34" charset="0"/>
              </a:rPr>
              <a:t>GERENCIAMENTO ORÇAMENTÁRIO</a:t>
            </a:r>
          </a:p>
        </p:txBody>
      </p:sp>
      <p:sp>
        <p:nvSpPr>
          <p:cNvPr id="11" name="Retângulo 10"/>
          <p:cNvSpPr/>
          <p:nvPr/>
        </p:nvSpPr>
        <p:spPr>
          <a:xfrm>
            <a:off x="107504" y="2060848"/>
            <a:ext cx="5508104"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t>
            </a:r>
            <a:r>
              <a:rPr lang="pt-BR" sz="2000" b="1" kern="0" dirty="0" smtClean="0">
                <a:solidFill>
                  <a:srgbClr val="2B4475"/>
                </a:solidFill>
                <a:effectLst>
                  <a:outerShdw blurRad="38100" dist="38100" dir="2700000" algn="tl">
                    <a:srgbClr val="000000">
                      <a:alpha val="43137"/>
                    </a:srgbClr>
                  </a:outerShdw>
                </a:effectLst>
                <a:cs typeface="Arial" pitchFamily="34" charset="0"/>
              </a:rPr>
              <a:t>Eco. Adm</a:t>
            </a:r>
            <a:r>
              <a:rPr lang="pt-BR" sz="2000" b="1" kern="0" dirty="0">
                <a:solidFill>
                  <a:srgbClr val="2B4475"/>
                </a:solidFill>
                <a:effectLst>
                  <a:outerShdw blurRad="38100" dist="38100" dir="2700000" algn="tl">
                    <a:srgbClr val="000000">
                      <a:alpha val="43137"/>
                    </a:srgbClr>
                  </a:outerShdw>
                </a:effectLst>
                <a:cs typeface="Arial" pitchFamily="34" charset="0"/>
              </a:rPr>
              <a:t>.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3"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6506963" y="98702"/>
            <a:ext cx="2520950" cy="1836737"/>
          </a:xfrm>
          <a:prstGeom prst="rect">
            <a:avLst/>
          </a:prstGeom>
          <a:noFill/>
          <a:ln w="9525">
            <a:noFill/>
            <a:miter lim="800000"/>
            <a:headEnd/>
            <a:tailEnd/>
          </a:ln>
        </p:spPr>
      </p:pic>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4820964"/>
            <a:ext cx="1347370" cy="957541"/>
          </a:xfrm>
          <a:prstGeom prst="rect">
            <a:avLst/>
          </a:prstGeom>
        </p:spPr>
      </p:pic>
      <p:pic>
        <p:nvPicPr>
          <p:cNvPr id="1026" name="Picture 2" descr="Resultado de imagem para ORÃAMEN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358404"/>
            <a:ext cx="1294732" cy="1294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m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3403569"/>
            <a:ext cx="2423528" cy="22605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m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3253896"/>
            <a:ext cx="1535751" cy="154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3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0" y="1933153"/>
            <a:ext cx="9143999" cy="4759725"/>
          </a:xfrm>
          <a:prstGeom prst="rect">
            <a:avLst/>
          </a:prstGeom>
        </p:spPr>
      </p:pic>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79512" y="1630541"/>
            <a:ext cx="8712968" cy="646331"/>
          </a:xfrm>
          <a:prstGeom prst="rect">
            <a:avLst/>
          </a:prstGeom>
        </p:spPr>
        <p:txBody>
          <a:bodyPr wrap="square">
            <a:spAutoFit/>
          </a:bodyPr>
          <a:lstStyle/>
          <a:p>
            <a:pPr algn="just"/>
            <a:r>
              <a:rPr lang="pt-BR" dirty="0"/>
              <a:t>Segundo Wright et al. (2000), didaticamente, o ambiente externo pode ser dividido em dois níveis:</a:t>
            </a:r>
          </a:p>
        </p:txBody>
      </p:sp>
      <p:sp>
        <p:nvSpPr>
          <p:cNvPr id="13" name="Retângulo 12"/>
          <p:cNvSpPr/>
          <p:nvPr/>
        </p:nvSpPr>
        <p:spPr>
          <a:xfrm>
            <a:off x="395535" y="1058096"/>
            <a:ext cx="6224771" cy="369332"/>
          </a:xfrm>
          <a:prstGeom prst="rect">
            <a:avLst/>
          </a:prstGeom>
        </p:spPr>
        <p:txBody>
          <a:bodyPr wrap="square">
            <a:spAutoFit/>
          </a:bodyPr>
          <a:lstStyle/>
          <a:p>
            <a:r>
              <a:rPr lang="pt-BR" b="1" dirty="0">
                <a:solidFill>
                  <a:srgbClr val="C00000"/>
                </a:solidFill>
              </a:rPr>
              <a:t>Princípios gerais da abordagem sistêmica e sistemas abertos</a:t>
            </a:r>
          </a:p>
        </p:txBody>
      </p:sp>
      <p:pic>
        <p:nvPicPr>
          <p:cNvPr id="14" name="Imagem 13"/>
          <p:cNvPicPr>
            <a:picLocks noChangeAspect="1"/>
          </p:cNvPicPr>
          <p:nvPr/>
        </p:nvPicPr>
        <p:blipFill>
          <a:blip r:embed="rId4"/>
          <a:stretch>
            <a:fillRect/>
          </a:stretch>
        </p:blipFill>
        <p:spPr>
          <a:xfrm rot="5400000" flipV="1">
            <a:off x="-139862" y="1182191"/>
            <a:ext cx="645571" cy="369468"/>
          </a:xfrm>
          <a:prstGeom prst="rect">
            <a:avLst/>
          </a:prstGeom>
        </p:spPr>
      </p:pic>
      <p:sp>
        <p:nvSpPr>
          <p:cNvPr id="3" name="Retângulo 2"/>
          <p:cNvSpPr/>
          <p:nvPr/>
        </p:nvSpPr>
        <p:spPr>
          <a:xfrm>
            <a:off x="6372200" y="6323546"/>
            <a:ext cx="3246128" cy="369332"/>
          </a:xfrm>
          <a:prstGeom prst="rect">
            <a:avLst/>
          </a:prstGeom>
        </p:spPr>
        <p:txBody>
          <a:bodyPr wrap="square">
            <a:spAutoFit/>
          </a:bodyPr>
          <a:lstStyle/>
          <a:p>
            <a:r>
              <a:rPr lang="pt-BR" dirty="0"/>
              <a:t> </a:t>
            </a:r>
            <a:r>
              <a:rPr lang="pt-BR" sz="1600" dirty="0">
                <a:solidFill>
                  <a:srgbClr val="C00000"/>
                </a:solidFill>
              </a:rPr>
              <a:t>Níveis de análise do ambiente</a:t>
            </a:r>
            <a:r>
              <a:rPr lang="pt-BR" sz="1600" dirty="0" smtClean="0">
                <a:solidFill>
                  <a:srgbClr val="C00000"/>
                </a:solidFill>
              </a:rPr>
              <a:t>.</a:t>
            </a:r>
            <a:endParaRPr lang="pt-BR" sz="1600" dirty="0">
              <a:solidFill>
                <a:srgbClr val="C00000"/>
              </a:solidFill>
            </a:endParaRPr>
          </a:p>
        </p:txBody>
      </p:sp>
    </p:spTree>
    <p:extLst>
      <p:ext uri="{BB962C8B-B14F-4D97-AF65-F5344CB8AC3E}">
        <p14:creationId xmlns:p14="http://schemas.microsoft.com/office/powerpoint/2010/main" val="2349779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426194" y="1011518"/>
            <a:ext cx="3932551" cy="369332"/>
          </a:xfrm>
          <a:prstGeom prst="rect">
            <a:avLst/>
          </a:prstGeom>
        </p:spPr>
        <p:txBody>
          <a:bodyPr wrap="none">
            <a:spAutoFit/>
          </a:bodyPr>
          <a:lstStyle/>
          <a:p>
            <a:r>
              <a:rPr lang="pt-BR" dirty="0">
                <a:solidFill>
                  <a:schemeClr val="tx2"/>
                </a:solidFill>
              </a:rPr>
              <a:t>Conceito e características do orçamento</a:t>
            </a:r>
          </a:p>
        </p:txBody>
      </p:sp>
      <p:pic>
        <p:nvPicPr>
          <p:cNvPr id="3" name="Imagem 2"/>
          <p:cNvPicPr>
            <a:picLocks noChangeAspect="1"/>
          </p:cNvPicPr>
          <p:nvPr/>
        </p:nvPicPr>
        <p:blipFill>
          <a:blip r:embed="rId3"/>
          <a:stretch>
            <a:fillRect/>
          </a:stretch>
        </p:blipFill>
        <p:spPr>
          <a:xfrm rot="5400000" flipV="1">
            <a:off x="-96802" y="1196402"/>
            <a:ext cx="685800" cy="405184"/>
          </a:xfrm>
          <a:prstGeom prst="rect">
            <a:avLst/>
          </a:prstGeom>
        </p:spPr>
      </p:pic>
      <p:sp>
        <p:nvSpPr>
          <p:cNvPr id="6" name="Retângulo 5"/>
          <p:cNvSpPr/>
          <p:nvPr/>
        </p:nvSpPr>
        <p:spPr>
          <a:xfrm>
            <a:off x="202137" y="1519039"/>
            <a:ext cx="8834359" cy="5078313"/>
          </a:xfrm>
          <a:prstGeom prst="rect">
            <a:avLst/>
          </a:prstGeom>
        </p:spPr>
        <p:txBody>
          <a:bodyPr wrap="square">
            <a:spAutoFit/>
          </a:bodyPr>
          <a:lstStyle/>
          <a:p>
            <a:pPr algn="just"/>
            <a:r>
              <a:rPr lang="pt-BR" dirty="0"/>
              <a:t>Segundo o dicionário Aurélio, a palavra orçamento tem dois significados: </a:t>
            </a:r>
            <a:endParaRPr lang="pt-BR" dirty="0" smtClean="0"/>
          </a:p>
          <a:p>
            <a:pPr marL="342900" indent="-342900" algn="just">
              <a:buAutoNum type="arabicPeriod"/>
            </a:pPr>
            <a:r>
              <a:rPr lang="pt-BR" dirty="0" smtClean="0"/>
              <a:t>Ato </a:t>
            </a:r>
            <a:r>
              <a:rPr lang="pt-BR" dirty="0"/>
              <a:t>ou efeito de orçar; avaliação; </a:t>
            </a:r>
            <a:endParaRPr lang="pt-BR" dirty="0" smtClean="0"/>
          </a:p>
          <a:p>
            <a:pPr marL="342900" indent="-342900" algn="just">
              <a:buAutoNum type="arabicPeriod"/>
            </a:pPr>
            <a:r>
              <a:rPr lang="pt-BR" dirty="0" smtClean="0"/>
              <a:t>cálculo </a:t>
            </a:r>
            <a:r>
              <a:rPr lang="pt-BR" dirty="0"/>
              <a:t>da receita e dos gastos. </a:t>
            </a:r>
            <a:endParaRPr lang="pt-BR" dirty="0" smtClean="0"/>
          </a:p>
          <a:p>
            <a:pPr algn="just"/>
            <a:endParaRPr lang="pt-BR" sz="1200" dirty="0"/>
          </a:p>
          <a:p>
            <a:pPr algn="just"/>
            <a:r>
              <a:rPr lang="pt-BR" dirty="0" smtClean="0"/>
              <a:t>Para </a:t>
            </a:r>
            <a:r>
              <a:rPr lang="pt-BR" dirty="0"/>
              <a:t>a ciência da Administração, a palavra orçamento é mais utilizada para designar o cálculo das receitas e dos gastos de uma organização, ou seja, com seu segundo significado. Portanto, quando ouvimos que uma organização está fazendo seu orçamento, significa que ela está projetando suas receitas e seus gastos para o futuro e não simplesmente fazendo cotação de preços. </a:t>
            </a:r>
            <a:endParaRPr lang="pt-BR" dirty="0" smtClean="0"/>
          </a:p>
          <a:p>
            <a:pPr algn="just"/>
            <a:endParaRPr lang="pt-BR" sz="1200" dirty="0"/>
          </a:p>
          <a:p>
            <a:pPr algn="just"/>
            <a:r>
              <a:rPr lang="pt-BR" dirty="0" smtClean="0"/>
              <a:t>De </a:t>
            </a:r>
            <a:r>
              <a:rPr lang="pt-BR" dirty="0"/>
              <a:t>acordo com Lunkes (2009), o orçamento empresarial pode ser definido como um plano dos processos operacionais para um determinado período. Tal autor afirma que o orçamento é uma forma representativa dos objetivos econômico-financeiros a ser atingidos por uma organização, expresso por intermédio da formalização das projeções de suas receitas e de seus gastos. </a:t>
            </a:r>
            <a:endParaRPr lang="pt-BR" dirty="0" smtClean="0"/>
          </a:p>
          <a:p>
            <a:pPr algn="just"/>
            <a:endParaRPr lang="pt-BR" sz="1200" dirty="0"/>
          </a:p>
          <a:p>
            <a:pPr algn="just"/>
            <a:r>
              <a:rPr lang="pt-BR" dirty="0" smtClean="0"/>
              <a:t>Para </a:t>
            </a:r>
            <a:r>
              <a:rPr lang="pt-BR" dirty="0"/>
              <a:t>se fazer as projeções, deve-se definir uma unidade de tempo. Quando o orçamento é elaborado por uma organização, normalmente, a unidade de tempo utilizada é o ano, subdividido em meses. </a:t>
            </a:r>
          </a:p>
        </p:txBody>
      </p:sp>
    </p:spTree>
    <p:extLst>
      <p:ext uri="{BB962C8B-B14F-4D97-AF65-F5344CB8AC3E}">
        <p14:creationId xmlns:p14="http://schemas.microsoft.com/office/powerpoint/2010/main" val="3454374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95536" y="1043444"/>
            <a:ext cx="6685869" cy="369332"/>
          </a:xfrm>
          <a:prstGeom prst="rect">
            <a:avLst/>
          </a:prstGeom>
        </p:spPr>
        <p:txBody>
          <a:bodyPr wrap="none">
            <a:spAutoFit/>
          </a:bodyPr>
          <a:lstStyle/>
          <a:p>
            <a:r>
              <a:rPr lang="pt-BR" dirty="0">
                <a:solidFill>
                  <a:schemeClr val="tx2"/>
                </a:solidFill>
              </a:rPr>
              <a:t>Planejamento estratégico e sua relação com o processo orçamentário</a:t>
            </a:r>
          </a:p>
        </p:txBody>
      </p:sp>
      <p:pic>
        <p:nvPicPr>
          <p:cNvPr id="3" name="Imagem 2"/>
          <p:cNvPicPr>
            <a:picLocks noChangeAspect="1"/>
          </p:cNvPicPr>
          <p:nvPr/>
        </p:nvPicPr>
        <p:blipFill>
          <a:blip r:embed="rId3"/>
          <a:stretch>
            <a:fillRect/>
          </a:stretch>
        </p:blipFill>
        <p:spPr>
          <a:xfrm rot="5400000" flipV="1">
            <a:off x="-96802" y="1196402"/>
            <a:ext cx="685800" cy="405184"/>
          </a:xfrm>
          <a:prstGeom prst="rect">
            <a:avLst/>
          </a:prstGeom>
        </p:spPr>
      </p:pic>
      <p:sp>
        <p:nvSpPr>
          <p:cNvPr id="9" name="Retângulo 8"/>
          <p:cNvSpPr/>
          <p:nvPr/>
        </p:nvSpPr>
        <p:spPr>
          <a:xfrm>
            <a:off x="198335" y="1484784"/>
            <a:ext cx="8766153" cy="4801314"/>
          </a:xfrm>
          <a:prstGeom prst="rect">
            <a:avLst/>
          </a:prstGeom>
        </p:spPr>
        <p:txBody>
          <a:bodyPr wrap="square">
            <a:spAutoFit/>
          </a:bodyPr>
          <a:lstStyle/>
          <a:p>
            <a:pPr algn="just"/>
            <a:r>
              <a:rPr lang="pt-BR" dirty="0"/>
              <a:t> Sanvicente e Santos (1983) defendem a ideia de que o orçamento é um instrumento de planejamento das atividades de uma organização. Antes de concordarmos com tal afirmação, é bom definir o que significa a palavra “instrumento”. </a:t>
            </a:r>
            <a:endParaRPr lang="pt-BR" dirty="0" smtClean="0"/>
          </a:p>
          <a:p>
            <a:pPr algn="just"/>
            <a:endParaRPr lang="pt-BR" dirty="0"/>
          </a:p>
          <a:p>
            <a:pPr algn="just"/>
            <a:r>
              <a:rPr lang="pt-BR" dirty="0" smtClean="0"/>
              <a:t>Recorrendo </a:t>
            </a:r>
            <a:r>
              <a:rPr lang="pt-BR" dirty="0"/>
              <a:t>novamente ao dicionário Aurélio, a palavra instrumento significa: o recurso empregado para se alcançar um objetivo. </a:t>
            </a:r>
            <a:endParaRPr lang="pt-BR" dirty="0" smtClean="0"/>
          </a:p>
          <a:p>
            <a:pPr algn="just"/>
            <a:endParaRPr lang="pt-BR" dirty="0"/>
          </a:p>
          <a:p>
            <a:pPr algn="just"/>
            <a:r>
              <a:rPr lang="pt-BR" dirty="0" smtClean="0"/>
              <a:t>Diante </a:t>
            </a:r>
            <a:r>
              <a:rPr lang="pt-BR" dirty="0"/>
              <a:t>dessa definição, lembrando-se de que o principal objetivo das organizações é o lucro, podemos concordar com os autores e considerar o orçamento como um instrumento de planejamento empresarial, pois, ao se projetarem as receitas e os gastos, podemos obter também uma projeção de lucro. </a:t>
            </a:r>
            <a:endParaRPr lang="pt-BR" dirty="0" smtClean="0"/>
          </a:p>
          <a:p>
            <a:pPr algn="just"/>
            <a:endParaRPr lang="pt-BR" dirty="0"/>
          </a:p>
          <a:p>
            <a:pPr algn="just"/>
            <a:r>
              <a:rPr lang="pt-BR" dirty="0" smtClean="0"/>
              <a:t>Dessa </a:t>
            </a:r>
            <a:r>
              <a:rPr lang="pt-BR" dirty="0"/>
              <a:t>forma, por intermédio do orçamento, é feito um planejamento econômico-financeiro para se atingir o lucro desejado no ano seguinte</a:t>
            </a:r>
            <a:r>
              <a:rPr lang="pt-BR" dirty="0" smtClean="0"/>
              <a:t>.</a:t>
            </a:r>
          </a:p>
          <a:p>
            <a:pPr algn="just"/>
            <a:endParaRPr lang="pt-BR" dirty="0"/>
          </a:p>
          <a:p>
            <a:pPr algn="just"/>
            <a:r>
              <a:rPr lang="pt-BR" dirty="0"/>
              <a:t>Lembre-se de que, por intermédio do orçamento empresarial, defini-se: </a:t>
            </a:r>
            <a:r>
              <a:rPr lang="pt-BR" b="1" dirty="0"/>
              <a:t>Projeção das receitas – projeção dos gastos = projeção do lucro Lucro = objetivo das organizações</a:t>
            </a:r>
          </a:p>
        </p:txBody>
      </p:sp>
      <p:sp>
        <p:nvSpPr>
          <p:cNvPr id="12" name="Retângulo 11"/>
          <p:cNvSpPr/>
          <p:nvPr/>
        </p:nvSpPr>
        <p:spPr>
          <a:xfrm>
            <a:off x="1475656" y="6256802"/>
            <a:ext cx="2135713" cy="369332"/>
          </a:xfrm>
          <a:prstGeom prst="rect">
            <a:avLst/>
          </a:prstGeom>
        </p:spPr>
        <p:txBody>
          <a:bodyPr wrap="none">
            <a:spAutoFit/>
          </a:bodyPr>
          <a:lstStyle/>
          <a:p>
            <a:pPr marL="285750" indent="-285750">
              <a:buFont typeface="Courier New" panose="02070309020205020404" pitchFamily="49" charset="0"/>
              <a:buChar char="o"/>
            </a:pPr>
            <a:r>
              <a:rPr lang="pt-BR" b="1" dirty="0" smtClean="0">
                <a:solidFill>
                  <a:srgbClr val="002060"/>
                </a:solidFill>
              </a:rPr>
              <a:t>PREC – PGAS = LC</a:t>
            </a:r>
            <a:endParaRPr lang="pt-BR" dirty="0">
              <a:solidFill>
                <a:srgbClr val="002060"/>
              </a:solidFill>
            </a:endParaRPr>
          </a:p>
        </p:txBody>
      </p:sp>
    </p:spTree>
    <p:extLst>
      <p:ext uri="{BB962C8B-B14F-4D97-AF65-F5344CB8AC3E}">
        <p14:creationId xmlns:p14="http://schemas.microsoft.com/office/powerpoint/2010/main" val="434601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3"/>
          <a:stretch>
            <a:fillRect/>
          </a:stretch>
        </p:blipFill>
        <p:spPr>
          <a:xfrm rot="5400000" flipV="1">
            <a:off x="-96802" y="1196402"/>
            <a:ext cx="685800" cy="405184"/>
          </a:xfrm>
          <a:prstGeom prst="rect">
            <a:avLst/>
          </a:prstGeom>
        </p:spPr>
      </p:pic>
      <p:sp>
        <p:nvSpPr>
          <p:cNvPr id="12" name="Retângulo 11"/>
          <p:cNvSpPr/>
          <p:nvPr/>
        </p:nvSpPr>
        <p:spPr>
          <a:xfrm>
            <a:off x="395536" y="1043444"/>
            <a:ext cx="6685869" cy="369332"/>
          </a:xfrm>
          <a:prstGeom prst="rect">
            <a:avLst/>
          </a:prstGeom>
        </p:spPr>
        <p:txBody>
          <a:bodyPr wrap="none">
            <a:spAutoFit/>
          </a:bodyPr>
          <a:lstStyle/>
          <a:p>
            <a:r>
              <a:rPr lang="pt-BR" dirty="0">
                <a:solidFill>
                  <a:schemeClr val="tx2"/>
                </a:solidFill>
              </a:rPr>
              <a:t>Planejamento estratégico e sua relação com o processo orçamentário</a:t>
            </a:r>
          </a:p>
        </p:txBody>
      </p:sp>
      <p:sp>
        <p:nvSpPr>
          <p:cNvPr id="6" name="Retângulo 5"/>
          <p:cNvSpPr/>
          <p:nvPr/>
        </p:nvSpPr>
        <p:spPr>
          <a:xfrm>
            <a:off x="107504" y="1628800"/>
            <a:ext cx="9001000" cy="1569660"/>
          </a:xfrm>
          <a:prstGeom prst="rect">
            <a:avLst/>
          </a:prstGeom>
        </p:spPr>
        <p:txBody>
          <a:bodyPr wrap="square">
            <a:spAutoFit/>
          </a:bodyPr>
          <a:lstStyle/>
          <a:p>
            <a:pPr algn="just"/>
            <a:r>
              <a:rPr lang="pt-BR" sz="1600" dirty="0"/>
              <a:t>Sanvicente e Santos (1983) nos lembram de que é o planejamento de longo prazo (estratégico) que deve fornecer as premissas (orientações básicas) para se dar início ao planejamento de curto prazo (orçamento). </a:t>
            </a:r>
            <a:endParaRPr lang="pt-BR" sz="1600" dirty="0" smtClean="0"/>
          </a:p>
          <a:p>
            <a:pPr algn="just"/>
            <a:endParaRPr lang="pt-BR" sz="1600" dirty="0"/>
          </a:p>
          <a:p>
            <a:pPr algn="just"/>
            <a:r>
              <a:rPr lang="pt-BR" sz="1600" dirty="0" smtClean="0"/>
              <a:t>Para </a:t>
            </a:r>
            <a:r>
              <a:rPr lang="pt-BR" sz="1600" dirty="0"/>
              <a:t>que essa ideia fique mais clara, coloque-se no lugar de um gerente de produção de uma montadora de bicicletas e veja a dúvida que poderá lhe surgir no momento da elaboração do orçamento do departamento gerenciado por </a:t>
            </a:r>
            <a:r>
              <a:rPr lang="pt-BR" sz="1600" dirty="0" smtClean="0"/>
              <a:t>ele.</a:t>
            </a:r>
            <a:endParaRPr lang="pt-BR" sz="1600" dirty="0"/>
          </a:p>
        </p:txBody>
      </p:sp>
      <p:sp>
        <p:nvSpPr>
          <p:cNvPr id="13" name="Retângulo 12"/>
          <p:cNvSpPr/>
          <p:nvPr/>
        </p:nvSpPr>
        <p:spPr>
          <a:xfrm>
            <a:off x="107503" y="3212976"/>
            <a:ext cx="8875807" cy="369332"/>
          </a:xfrm>
          <a:prstGeom prst="rect">
            <a:avLst/>
          </a:prstGeom>
        </p:spPr>
        <p:txBody>
          <a:bodyPr wrap="square">
            <a:spAutoFit/>
          </a:bodyPr>
          <a:lstStyle/>
          <a:p>
            <a:pPr algn="ctr"/>
            <a:r>
              <a:rPr lang="pt-BR" dirty="0">
                <a:solidFill>
                  <a:srgbClr val="002060"/>
                </a:solidFill>
              </a:rPr>
              <a:t>Tabela </a:t>
            </a:r>
            <a:r>
              <a:rPr lang="pt-BR" dirty="0" smtClean="0">
                <a:solidFill>
                  <a:srgbClr val="002060"/>
                </a:solidFill>
              </a:rPr>
              <a:t>de </a:t>
            </a:r>
            <a:r>
              <a:rPr lang="pt-BR" dirty="0">
                <a:solidFill>
                  <a:srgbClr val="002060"/>
                </a:solidFill>
              </a:rPr>
              <a:t>Exemplo de dúvida e solução na elaboração de um orçamento</a:t>
            </a:r>
          </a:p>
        </p:txBody>
      </p:sp>
      <p:graphicFrame>
        <p:nvGraphicFramePr>
          <p:cNvPr id="14" name="Tabela 13"/>
          <p:cNvGraphicFramePr>
            <a:graphicFrameLocks noGrp="1"/>
          </p:cNvGraphicFramePr>
          <p:nvPr>
            <p:extLst>
              <p:ext uri="{D42A27DB-BD31-4B8C-83A1-F6EECF244321}">
                <p14:modId xmlns:p14="http://schemas.microsoft.com/office/powerpoint/2010/main" val="3714425704"/>
              </p:ext>
            </p:extLst>
          </p:nvPr>
        </p:nvGraphicFramePr>
        <p:xfrm>
          <a:off x="148226" y="3601297"/>
          <a:ext cx="8835084" cy="2956560"/>
        </p:xfrm>
        <a:graphic>
          <a:graphicData uri="http://schemas.openxmlformats.org/drawingml/2006/table">
            <a:tbl>
              <a:tblPr firstRow="1" bandRow="1">
                <a:tableStyleId>{5C22544A-7EE6-4342-B048-85BDC9FD1C3A}</a:tableStyleId>
              </a:tblPr>
              <a:tblGrid>
                <a:gridCol w="1399438">
                  <a:extLst>
                    <a:ext uri="{9D8B030D-6E8A-4147-A177-3AD203B41FA5}">
                      <a16:colId xmlns:a16="http://schemas.microsoft.com/office/drawing/2014/main" val="1101543133"/>
                    </a:ext>
                  </a:extLst>
                </a:gridCol>
                <a:gridCol w="7435646">
                  <a:extLst>
                    <a:ext uri="{9D8B030D-6E8A-4147-A177-3AD203B41FA5}">
                      <a16:colId xmlns:a16="http://schemas.microsoft.com/office/drawing/2014/main" val="10320324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smtClean="0">
                          <a:solidFill>
                            <a:schemeClr val="tx1"/>
                          </a:solidFill>
                        </a:rPr>
                        <a:t>DÚVIDA</a:t>
                      </a:r>
                    </a:p>
                  </a:txBody>
                  <a:tcPr anchor="ctr">
                    <a:solidFill>
                      <a:schemeClr val="accent1">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600" b="0" dirty="0" smtClean="0">
                          <a:solidFill>
                            <a:schemeClr val="tx1"/>
                          </a:solidFill>
                        </a:rPr>
                        <a:t>ao elaborar o orçamento de gastos com peças para o próximo ano, devo continuar comprando as mais simples, para que o produto final seja mais barato, ou devo comprar peças mais requintadas, para que o produto final tenha mais qualidade, gerando, consequentemente, um preço mais alto?</a:t>
                      </a:r>
                      <a:endParaRPr lang="pt-BR" sz="1600" b="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3750557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dirty="0" smtClean="0"/>
                        <a:t>SOLUÇÃO</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600" dirty="0" smtClean="0"/>
                        <a:t>antes de tomar tal decisão, devo conhecer o planejamento estratégico da empresa onde trabalho, para descobrir onde “ela quer chegar”. Caso a empresa queira buscar uma diversificação de clientes, focando naqueles que possuem maior renda, devo orçar a compra de peças mais requintadas, do contrário não.</a:t>
                      </a:r>
                    </a:p>
                  </a:txBody>
                  <a:tcPr/>
                </a:tc>
                <a:extLst>
                  <a:ext uri="{0D108BD9-81ED-4DB2-BD59-A6C34878D82A}">
                    <a16:rowId xmlns:a16="http://schemas.microsoft.com/office/drawing/2014/main" val="1529327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dirty="0" smtClean="0"/>
                        <a:t>CONCLUSÃO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smtClean="0"/>
                        <a:t>o orçamento empresarial, que é de curto prazo, deve ser elaborado com base nos objetivos e nas estratégias definidos no planejamento estratégico, que é de longo prazo.</a:t>
                      </a:r>
                      <a:endParaRPr lang="pt-BR" sz="1600" dirty="0"/>
                    </a:p>
                  </a:txBody>
                  <a:tcPr/>
                </a:tc>
                <a:extLst>
                  <a:ext uri="{0D108BD9-81ED-4DB2-BD59-A6C34878D82A}">
                    <a16:rowId xmlns:a16="http://schemas.microsoft.com/office/drawing/2014/main" val="3212350907"/>
                  </a:ext>
                </a:extLst>
              </a:tr>
            </a:tbl>
          </a:graphicData>
        </a:graphic>
      </p:graphicFrame>
    </p:spTree>
    <p:extLst>
      <p:ext uri="{BB962C8B-B14F-4D97-AF65-F5344CB8AC3E}">
        <p14:creationId xmlns:p14="http://schemas.microsoft.com/office/powerpoint/2010/main" val="1361550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448690" y="1058096"/>
            <a:ext cx="3788858" cy="369332"/>
          </a:xfrm>
          <a:prstGeom prst="rect">
            <a:avLst/>
          </a:prstGeom>
        </p:spPr>
        <p:txBody>
          <a:bodyPr wrap="none">
            <a:spAutoFit/>
          </a:bodyPr>
          <a:lstStyle/>
          <a:p>
            <a:r>
              <a:rPr lang="pt-BR" dirty="0">
                <a:solidFill>
                  <a:schemeClr val="tx2"/>
                </a:solidFill>
              </a:rPr>
              <a:t>Evolução dos processos orçamentários</a:t>
            </a:r>
          </a:p>
        </p:txBody>
      </p:sp>
      <p:pic>
        <p:nvPicPr>
          <p:cNvPr id="12" name="Imagem 11"/>
          <p:cNvPicPr>
            <a:picLocks noChangeAspect="1"/>
          </p:cNvPicPr>
          <p:nvPr/>
        </p:nvPicPr>
        <p:blipFill>
          <a:blip r:embed="rId3"/>
          <a:stretch>
            <a:fillRect/>
          </a:stretch>
        </p:blipFill>
        <p:spPr>
          <a:xfrm rot="5400000" flipV="1">
            <a:off x="-96802" y="1196402"/>
            <a:ext cx="685800" cy="405184"/>
          </a:xfrm>
          <a:prstGeom prst="rect">
            <a:avLst/>
          </a:prstGeom>
        </p:spPr>
      </p:pic>
      <p:sp>
        <p:nvSpPr>
          <p:cNvPr id="3" name="Retângulo 2"/>
          <p:cNvSpPr/>
          <p:nvPr/>
        </p:nvSpPr>
        <p:spPr>
          <a:xfrm>
            <a:off x="179511" y="1546914"/>
            <a:ext cx="8803799" cy="5078313"/>
          </a:xfrm>
          <a:prstGeom prst="rect">
            <a:avLst/>
          </a:prstGeom>
        </p:spPr>
        <p:txBody>
          <a:bodyPr wrap="square">
            <a:spAutoFit/>
          </a:bodyPr>
          <a:lstStyle/>
          <a:p>
            <a:pPr algn="just"/>
            <a:r>
              <a:rPr lang="pt-BR" dirty="0"/>
              <a:t>Na ciência da Administração, a área de finanças estuda os recursos financeiros, um dos recursos necessários para que as organizações exerçam suas atividades. Na área de finanças, um dos temas de estudo é o orçamento, cuja origem, </a:t>
            </a:r>
            <a:r>
              <a:rPr lang="pt-BR" dirty="0" smtClean="0"/>
              <a:t>é </a:t>
            </a:r>
            <a:r>
              <a:rPr lang="pt-BR" dirty="0"/>
              <a:t>antiga e está no setor público (século XVII, na Inglaterra). </a:t>
            </a:r>
            <a:endParaRPr lang="pt-BR" dirty="0" smtClean="0"/>
          </a:p>
          <a:p>
            <a:pPr algn="just"/>
            <a:endParaRPr lang="pt-BR" dirty="0"/>
          </a:p>
          <a:p>
            <a:pPr algn="just"/>
            <a:r>
              <a:rPr lang="pt-BR" dirty="0" smtClean="0"/>
              <a:t>Em </a:t>
            </a:r>
            <a:r>
              <a:rPr lang="pt-BR" dirty="0"/>
              <a:t>organizações privadas, o primeiro registro de utilização do orçamento foi em 1919, pela empresa Du Pont, nos Estados Unidos. </a:t>
            </a:r>
            <a:endParaRPr lang="pt-BR" dirty="0" smtClean="0"/>
          </a:p>
          <a:p>
            <a:pPr algn="just"/>
            <a:endParaRPr lang="pt-BR" dirty="0"/>
          </a:p>
          <a:p>
            <a:pPr algn="just"/>
            <a:r>
              <a:rPr lang="pt-BR" dirty="0" smtClean="0"/>
              <a:t>Desde </a:t>
            </a:r>
            <a:r>
              <a:rPr lang="pt-BR" dirty="0"/>
              <a:t>sua origem no setor privado, o processo de elaboração e implantação do orçamento empresarial tem recebido críticas e elogios de diversas organizações e pesquisadores. Padoveze e Taranto (2009) afirmam que exatamente pelo fato de questionar as vantagens e as desvantagens do orçamento empresarial acabaram surgindo novos tipos e modelos de orçamento, bem como novos conceitos. </a:t>
            </a:r>
            <a:endParaRPr lang="pt-BR" dirty="0" smtClean="0"/>
          </a:p>
          <a:p>
            <a:pPr algn="just"/>
            <a:endParaRPr lang="pt-BR" dirty="0"/>
          </a:p>
          <a:p>
            <a:pPr algn="just"/>
            <a:r>
              <a:rPr lang="pt-BR" dirty="0" smtClean="0"/>
              <a:t>Lunkes </a:t>
            </a:r>
            <a:r>
              <a:rPr lang="pt-BR" dirty="0"/>
              <a:t>(2009) comenta que, com o passar do tempo, o orçamento foi adaptando-se e acompanhando as tendências das modernas teorias de gestão. Didaticamente, tal autor classifica seis métodos diferentes para se elaborar um orçamento, ou seja, seis formas diferentes de se elaborar um processo </a:t>
            </a:r>
            <a:r>
              <a:rPr lang="pt-BR" dirty="0" smtClean="0"/>
              <a:t>orçamentário, conforme figura a seguir.</a:t>
            </a:r>
            <a:endParaRPr lang="pt-BR" dirty="0"/>
          </a:p>
        </p:txBody>
      </p:sp>
    </p:spTree>
    <p:extLst>
      <p:ext uri="{BB962C8B-B14F-4D97-AF65-F5344CB8AC3E}">
        <p14:creationId xmlns:p14="http://schemas.microsoft.com/office/powerpoint/2010/main" val="1372201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448690" y="1058096"/>
            <a:ext cx="3788858" cy="369332"/>
          </a:xfrm>
          <a:prstGeom prst="rect">
            <a:avLst/>
          </a:prstGeom>
        </p:spPr>
        <p:txBody>
          <a:bodyPr wrap="none">
            <a:spAutoFit/>
          </a:bodyPr>
          <a:lstStyle/>
          <a:p>
            <a:r>
              <a:rPr lang="pt-BR" dirty="0">
                <a:solidFill>
                  <a:schemeClr val="tx2"/>
                </a:solidFill>
              </a:rPr>
              <a:t>Evolução dos processos orçamentários</a:t>
            </a:r>
          </a:p>
        </p:txBody>
      </p:sp>
      <p:pic>
        <p:nvPicPr>
          <p:cNvPr id="3" name="Imagem 2"/>
          <p:cNvPicPr>
            <a:picLocks noChangeAspect="1"/>
          </p:cNvPicPr>
          <p:nvPr/>
        </p:nvPicPr>
        <p:blipFill>
          <a:blip r:embed="rId3"/>
          <a:stretch>
            <a:fillRect/>
          </a:stretch>
        </p:blipFill>
        <p:spPr>
          <a:xfrm>
            <a:off x="43506" y="1648813"/>
            <a:ext cx="8939805" cy="4927479"/>
          </a:xfrm>
          <a:prstGeom prst="rect">
            <a:avLst/>
          </a:prstGeom>
        </p:spPr>
      </p:pic>
      <p:pic>
        <p:nvPicPr>
          <p:cNvPr id="12" name="Imagem 11"/>
          <p:cNvPicPr>
            <a:picLocks noChangeAspect="1"/>
          </p:cNvPicPr>
          <p:nvPr/>
        </p:nvPicPr>
        <p:blipFill>
          <a:blip r:embed="rId4"/>
          <a:stretch>
            <a:fillRect/>
          </a:stretch>
        </p:blipFill>
        <p:spPr>
          <a:xfrm rot="5400000" flipV="1">
            <a:off x="-96802" y="1196402"/>
            <a:ext cx="685800" cy="405184"/>
          </a:xfrm>
          <a:prstGeom prst="rect">
            <a:avLst/>
          </a:prstGeom>
        </p:spPr>
      </p:pic>
    </p:spTree>
    <p:extLst>
      <p:ext uri="{BB962C8B-B14F-4D97-AF65-F5344CB8AC3E}">
        <p14:creationId xmlns:p14="http://schemas.microsoft.com/office/powerpoint/2010/main" val="264320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a:stretch>
            <a:fillRect/>
          </a:stretch>
        </p:blipFill>
        <p:spPr>
          <a:xfrm rot="5400000" flipV="1">
            <a:off x="-96802" y="1196402"/>
            <a:ext cx="685800" cy="405184"/>
          </a:xfrm>
          <a:prstGeom prst="rect">
            <a:avLst/>
          </a:prstGeom>
        </p:spPr>
      </p:pic>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79513" y="1556792"/>
            <a:ext cx="8803798" cy="5078313"/>
          </a:xfrm>
          <a:prstGeom prst="rect">
            <a:avLst/>
          </a:prstGeom>
        </p:spPr>
        <p:txBody>
          <a:bodyPr wrap="square">
            <a:spAutoFit/>
          </a:bodyPr>
          <a:lstStyle/>
          <a:p>
            <a:pPr algn="just"/>
            <a:r>
              <a:rPr lang="pt-BR" dirty="0"/>
              <a:t>É importante ressaltar que, com exceção do método conhecido por Beyond Budgeting, as evoluções que ocorreram no processo orçamentário não significaram que o método original, chamado de orçamento empresarial, foi considerado defasado e seus conceitos deixaram de ser totalmente utilizados. </a:t>
            </a:r>
            <a:endParaRPr lang="pt-BR" dirty="0" smtClean="0"/>
          </a:p>
          <a:p>
            <a:pPr algn="just"/>
            <a:endParaRPr lang="pt-BR" dirty="0"/>
          </a:p>
          <a:p>
            <a:pPr algn="just"/>
            <a:r>
              <a:rPr lang="pt-BR" dirty="0" smtClean="0"/>
              <a:t>Na </a:t>
            </a:r>
            <a:r>
              <a:rPr lang="pt-BR" dirty="0"/>
              <a:t>verdade, segundo Lunkes (2009), a definição, os objetivos e as características básicas são os mesmos para todos os processos orçamentários, a não ser no caso do Beyond Budgeting. No entanto, alguns procedimentos e aspectos são únicos e específicos para cada um dos cinco novos processos que surgiram. </a:t>
            </a:r>
            <a:endParaRPr lang="pt-BR" dirty="0" smtClean="0"/>
          </a:p>
          <a:p>
            <a:pPr algn="just"/>
            <a:endParaRPr lang="pt-BR" dirty="0"/>
          </a:p>
          <a:p>
            <a:pPr algn="just"/>
            <a:r>
              <a:rPr lang="pt-BR" dirty="0" smtClean="0"/>
              <a:t>Em </a:t>
            </a:r>
            <a:r>
              <a:rPr lang="pt-BR" dirty="0"/>
              <a:t>relação à importância do orçamento empresarial, Padoveze e Taranto (2009) afirmam que tal processo é o mais comum e o mais utilizado pelas organizações. Tais autores nos lembram de que nele as peças orçamentárias são elaboradas a partir da fixação de volumes de vendas e, por meio deles, são determinados os volumes de atividades e setores da empresa. </a:t>
            </a:r>
            <a:endParaRPr lang="pt-BR" dirty="0" smtClean="0"/>
          </a:p>
          <a:p>
            <a:pPr algn="just"/>
            <a:endParaRPr lang="pt-BR" dirty="0"/>
          </a:p>
          <a:p>
            <a:pPr algn="just"/>
            <a:r>
              <a:rPr lang="pt-BR" dirty="0" smtClean="0"/>
              <a:t>Dentre </a:t>
            </a:r>
            <a:r>
              <a:rPr lang="pt-BR" dirty="0"/>
              <a:t>as características fundamentais do orçamento empresarial está a não permissão de alterações nos orçamentos departamentais (de receitas e de gastos). </a:t>
            </a:r>
          </a:p>
        </p:txBody>
      </p:sp>
      <p:sp>
        <p:nvSpPr>
          <p:cNvPr id="12" name="Retângulo 11"/>
          <p:cNvSpPr/>
          <p:nvPr/>
        </p:nvSpPr>
        <p:spPr>
          <a:xfrm>
            <a:off x="448690" y="1058096"/>
            <a:ext cx="3788858" cy="369332"/>
          </a:xfrm>
          <a:prstGeom prst="rect">
            <a:avLst/>
          </a:prstGeom>
        </p:spPr>
        <p:txBody>
          <a:bodyPr wrap="none">
            <a:spAutoFit/>
          </a:bodyPr>
          <a:lstStyle/>
          <a:p>
            <a:r>
              <a:rPr lang="pt-BR" dirty="0">
                <a:solidFill>
                  <a:schemeClr val="tx2"/>
                </a:solidFill>
              </a:rPr>
              <a:t>Evolução dos processos orçamentários</a:t>
            </a:r>
          </a:p>
        </p:txBody>
      </p:sp>
    </p:spTree>
    <p:extLst>
      <p:ext uri="{BB962C8B-B14F-4D97-AF65-F5344CB8AC3E}">
        <p14:creationId xmlns:p14="http://schemas.microsoft.com/office/powerpoint/2010/main" val="4235791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m para EXERCICIOS sala de a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5" y="1055390"/>
            <a:ext cx="3493629" cy="7169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595266"/>
            <a:ext cx="5309755" cy="302302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p:cNvPicPr>
            <a:picLocks noChangeAspect="1"/>
          </p:cNvPicPr>
          <p:nvPr/>
        </p:nvPicPr>
        <p:blipFill>
          <a:blip r:embed="rId5"/>
          <a:stretch>
            <a:fillRect/>
          </a:stretch>
        </p:blipFill>
        <p:spPr>
          <a:xfrm>
            <a:off x="179513" y="3828059"/>
            <a:ext cx="3366962" cy="2527364"/>
          </a:xfrm>
          <a:prstGeom prst="rect">
            <a:avLst/>
          </a:prstGeom>
        </p:spPr>
      </p:pic>
      <p:sp>
        <p:nvSpPr>
          <p:cNvPr id="2" name="Retângulo 1"/>
          <p:cNvSpPr/>
          <p:nvPr/>
        </p:nvSpPr>
        <p:spPr>
          <a:xfrm>
            <a:off x="1217556" y="1987635"/>
            <a:ext cx="7590283" cy="1384995"/>
          </a:xfrm>
          <a:prstGeom prst="rect">
            <a:avLst/>
          </a:prstGeom>
        </p:spPr>
        <p:txBody>
          <a:bodyPr wrap="none">
            <a:spAutoFit/>
          </a:bodyPr>
          <a:lstStyle/>
          <a:p>
            <a:r>
              <a:rPr lang="pt-BR" sz="2800" dirty="0" smtClean="0">
                <a:solidFill>
                  <a:schemeClr val="tx2"/>
                </a:solidFill>
              </a:rPr>
              <a:t>LEITURA E DEBATE SOBRE O ARTIGO:</a:t>
            </a:r>
          </a:p>
          <a:p>
            <a:endParaRPr lang="pt-BR" sz="2800" dirty="0" smtClean="0">
              <a:solidFill>
                <a:schemeClr val="tx2"/>
              </a:solidFill>
            </a:endParaRPr>
          </a:p>
          <a:p>
            <a:pPr marL="742950" lvl="1" indent="-285750">
              <a:buFont typeface="Wingdings" panose="05000000000000000000" pitchFamily="2" charset="2"/>
              <a:buChar char="v"/>
            </a:pPr>
            <a:r>
              <a:rPr lang="pt-BR" sz="2800" dirty="0" smtClean="0">
                <a:solidFill>
                  <a:schemeClr val="tx2"/>
                </a:solidFill>
              </a:rPr>
              <a:t>Orçamento </a:t>
            </a:r>
            <a:r>
              <a:rPr lang="pt-BR" sz="2800" dirty="0">
                <a:solidFill>
                  <a:schemeClr val="tx2"/>
                </a:solidFill>
              </a:rPr>
              <a:t>empresarial: realidade ou </a:t>
            </a:r>
            <a:r>
              <a:rPr lang="pt-BR" sz="2800" dirty="0" smtClean="0">
                <a:solidFill>
                  <a:schemeClr val="tx2"/>
                </a:solidFill>
              </a:rPr>
              <a:t>ficção?</a:t>
            </a:r>
            <a:endParaRPr lang="pt-BR" sz="2800" dirty="0">
              <a:solidFill>
                <a:schemeClr val="tx2"/>
              </a:solidFill>
            </a:endParaRPr>
          </a:p>
        </p:txBody>
      </p:sp>
    </p:spTree>
    <p:extLst>
      <p:ext uri="{BB962C8B-B14F-4D97-AF65-F5344CB8AC3E}">
        <p14:creationId xmlns:p14="http://schemas.microsoft.com/office/powerpoint/2010/main" val="1625220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395535" y="1058096"/>
            <a:ext cx="6224771" cy="369332"/>
          </a:xfrm>
          <a:prstGeom prst="rect">
            <a:avLst/>
          </a:prstGeom>
        </p:spPr>
        <p:txBody>
          <a:bodyPr wrap="square">
            <a:spAutoFit/>
          </a:bodyPr>
          <a:lstStyle/>
          <a:p>
            <a:r>
              <a:rPr lang="pt-BR" b="1" dirty="0">
                <a:solidFill>
                  <a:schemeClr val="accent3">
                    <a:lumMod val="50000"/>
                  </a:schemeClr>
                </a:solidFill>
              </a:rPr>
              <a:t>Peculiaridades do orçamento base zero</a:t>
            </a:r>
            <a:endParaRPr lang="pt-BR" b="1" dirty="0">
              <a:solidFill>
                <a:schemeClr val="accent3">
                  <a:lumMod val="50000"/>
                </a:schemeClr>
              </a:solidFill>
            </a:endParaRPr>
          </a:p>
        </p:txBody>
      </p:sp>
      <p:pic>
        <p:nvPicPr>
          <p:cNvPr id="13" name="Imagem 12"/>
          <p:cNvPicPr>
            <a:picLocks noChangeAspect="1"/>
          </p:cNvPicPr>
          <p:nvPr/>
        </p:nvPicPr>
        <p:blipFill>
          <a:blip r:embed="rId3"/>
          <a:stretch>
            <a:fillRect/>
          </a:stretch>
        </p:blipFill>
        <p:spPr>
          <a:xfrm rot="5400000" flipV="1">
            <a:off x="-139862" y="1182191"/>
            <a:ext cx="645571" cy="369468"/>
          </a:xfrm>
          <a:prstGeom prst="rect">
            <a:avLst/>
          </a:prstGeom>
        </p:spPr>
      </p:pic>
      <p:sp>
        <p:nvSpPr>
          <p:cNvPr id="3" name="Retângulo 2"/>
          <p:cNvSpPr/>
          <p:nvPr/>
        </p:nvSpPr>
        <p:spPr>
          <a:xfrm>
            <a:off x="179511" y="1519039"/>
            <a:ext cx="8803799" cy="5078313"/>
          </a:xfrm>
          <a:prstGeom prst="rect">
            <a:avLst/>
          </a:prstGeom>
        </p:spPr>
        <p:txBody>
          <a:bodyPr wrap="square">
            <a:spAutoFit/>
          </a:bodyPr>
          <a:lstStyle/>
          <a:p>
            <a:pPr algn="just"/>
            <a:r>
              <a:rPr lang="pt-BR" dirty="0"/>
              <a:t>No processo orçamentário original (orçamento empresarial), as projeções das receitas e dos gastos são elaboradas utilizando-se como base o passado, por exemplo, para se projetar quantas unidades serão vendidas em junho do próximo ano, o primeiro passo é verificar quantas unidades foram vendidas em junho desse ano. </a:t>
            </a:r>
            <a:endParaRPr lang="pt-BR" dirty="0" smtClean="0"/>
          </a:p>
          <a:p>
            <a:pPr algn="just"/>
            <a:endParaRPr lang="pt-BR" dirty="0"/>
          </a:p>
          <a:p>
            <a:pPr algn="just"/>
            <a:r>
              <a:rPr lang="pt-BR" dirty="0" smtClean="0"/>
              <a:t>Posteriormente</a:t>
            </a:r>
            <a:r>
              <a:rPr lang="pt-BR" dirty="0"/>
              <a:t>, utilizando-se dados obtidos no mercado (inflação, taxas de juros, atuação dos concorrentes etc.), “constrói-se” o cenário que se imagina para o futuro (junho do próximo ano), podendo ser melhor ou pior que o cenário no qual a empresa atuou em junho desse ano. </a:t>
            </a:r>
            <a:endParaRPr lang="pt-BR" dirty="0" smtClean="0"/>
          </a:p>
          <a:p>
            <a:pPr algn="just"/>
            <a:endParaRPr lang="pt-BR" dirty="0"/>
          </a:p>
          <a:p>
            <a:pPr algn="just"/>
            <a:r>
              <a:rPr lang="pt-BR" dirty="0" smtClean="0"/>
              <a:t>Caso </a:t>
            </a:r>
            <a:r>
              <a:rPr lang="pt-BR" dirty="0"/>
              <a:t>o cenário seja mais otimista, projeta-se um aumento porcentual na quantidade vendida; do contrário, projeta-se uma manutenção ou mesmo uma redução na projeção das vendas. </a:t>
            </a:r>
            <a:endParaRPr lang="pt-BR" dirty="0" smtClean="0"/>
          </a:p>
          <a:p>
            <a:pPr algn="just"/>
            <a:endParaRPr lang="pt-BR" dirty="0"/>
          </a:p>
          <a:p>
            <a:pPr algn="just"/>
            <a:r>
              <a:rPr lang="pt-BR" dirty="0" smtClean="0"/>
              <a:t>É </a:t>
            </a:r>
            <a:r>
              <a:rPr lang="pt-BR" dirty="0"/>
              <a:t>importante ressaltar que esse procedimento também é adotado para projetar os gastos</a:t>
            </a:r>
            <a:r>
              <a:rPr lang="pt-BR" dirty="0" smtClean="0"/>
              <a:t>.</a:t>
            </a:r>
          </a:p>
          <a:p>
            <a:pPr algn="just"/>
            <a:endParaRPr lang="pt-BR" dirty="0" smtClean="0"/>
          </a:p>
          <a:p>
            <a:pPr algn="just"/>
            <a:r>
              <a:rPr lang="pt-BR" dirty="0" smtClean="0"/>
              <a:t>O </a:t>
            </a:r>
            <a:r>
              <a:rPr lang="pt-BR" dirty="0"/>
              <a:t>grande problema de se adotar tal procedimento é o fato de se perpetuar ineficiências do passado nas projeções para o futuro. </a:t>
            </a:r>
          </a:p>
        </p:txBody>
      </p:sp>
    </p:spTree>
    <p:extLst>
      <p:ext uri="{BB962C8B-B14F-4D97-AF65-F5344CB8AC3E}">
        <p14:creationId xmlns:p14="http://schemas.microsoft.com/office/powerpoint/2010/main" val="4068998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395535" y="1058096"/>
            <a:ext cx="6224771" cy="369332"/>
          </a:xfrm>
          <a:prstGeom prst="rect">
            <a:avLst/>
          </a:prstGeom>
        </p:spPr>
        <p:txBody>
          <a:bodyPr wrap="square">
            <a:spAutoFit/>
          </a:bodyPr>
          <a:lstStyle/>
          <a:p>
            <a:r>
              <a:rPr lang="pt-BR" b="1" dirty="0">
                <a:solidFill>
                  <a:schemeClr val="accent3">
                    <a:lumMod val="50000"/>
                  </a:schemeClr>
                </a:solidFill>
              </a:rPr>
              <a:t>Peculiaridades do orçamento base zero</a:t>
            </a:r>
            <a:endParaRPr lang="pt-BR" b="1" dirty="0">
              <a:solidFill>
                <a:schemeClr val="accent3">
                  <a:lumMod val="50000"/>
                </a:schemeClr>
              </a:solidFill>
            </a:endParaRPr>
          </a:p>
        </p:txBody>
      </p:sp>
      <p:pic>
        <p:nvPicPr>
          <p:cNvPr id="13" name="Imagem 12"/>
          <p:cNvPicPr>
            <a:picLocks noChangeAspect="1"/>
          </p:cNvPicPr>
          <p:nvPr/>
        </p:nvPicPr>
        <p:blipFill>
          <a:blip r:embed="rId3"/>
          <a:stretch>
            <a:fillRect/>
          </a:stretch>
        </p:blipFill>
        <p:spPr>
          <a:xfrm rot="5400000" flipV="1">
            <a:off x="-139862" y="1182191"/>
            <a:ext cx="645571" cy="369468"/>
          </a:xfrm>
          <a:prstGeom prst="rect">
            <a:avLst/>
          </a:prstGeom>
        </p:spPr>
      </p:pic>
      <p:sp>
        <p:nvSpPr>
          <p:cNvPr id="2" name="Retângulo 1"/>
          <p:cNvSpPr/>
          <p:nvPr/>
        </p:nvSpPr>
        <p:spPr>
          <a:xfrm>
            <a:off x="107503" y="1602080"/>
            <a:ext cx="8875807" cy="4524315"/>
          </a:xfrm>
          <a:prstGeom prst="rect">
            <a:avLst/>
          </a:prstGeom>
        </p:spPr>
        <p:txBody>
          <a:bodyPr wrap="square">
            <a:spAutoFit/>
          </a:bodyPr>
          <a:lstStyle/>
          <a:p>
            <a:pPr algn="just"/>
            <a:r>
              <a:rPr lang="pt-BR" dirty="0"/>
              <a:t>Quando uma organização adota o OBZ, seus gestores devem projetar as vendas, os custos e as despesas como se tais atividades estivessem começando da “estaca zero”. </a:t>
            </a:r>
            <a:endParaRPr lang="pt-BR" dirty="0" smtClean="0"/>
          </a:p>
          <a:p>
            <a:pPr algn="just"/>
            <a:endParaRPr lang="pt-BR" dirty="0"/>
          </a:p>
          <a:p>
            <a:pPr algn="just"/>
            <a:r>
              <a:rPr lang="pt-BR" dirty="0" smtClean="0"/>
              <a:t>É </a:t>
            </a:r>
            <a:r>
              <a:rPr lang="pt-BR" dirty="0"/>
              <a:t>por este motivo que Padoveze e Taranto (2009) dizem que o OBZ é a aplicação dos conceitos da reengenharia nos processos orçamentários</a:t>
            </a:r>
            <a:r>
              <a:rPr lang="pt-BR" dirty="0" smtClean="0"/>
              <a:t>.</a:t>
            </a:r>
          </a:p>
          <a:p>
            <a:pPr algn="just"/>
            <a:endParaRPr lang="pt-BR" dirty="0"/>
          </a:p>
          <a:p>
            <a:pPr algn="just"/>
            <a:r>
              <a:rPr lang="pt-BR" dirty="0"/>
              <a:t>O método conhecido por Orçamento Base Zero (OBZ) surge justamente para tentar solucionar tal problema. </a:t>
            </a:r>
            <a:endParaRPr lang="pt-BR" dirty="0" smtClean="0"/>
          </a:p>
          <a:p>
            <a:pPr algn="just"/>
            <a:endParaRPr lang="pt-BR" dirty="0"/>
          </a:p>
          <a:p>
            <a:pPr algn="just"/>
            <a:r>
              <a:rPr lang="pt-BR" dirty="0" smtClean="0"/>
              <a:t>Lunkes </a:t>
            </a:r>
            <a:r>
              <a:rPr lang="pt-BR" dirty="0"/>
              <a:t>(2009) afirma que, no processo orçamentário OBZ, o ano anterior não é utilizado como ponto de partida para elaboração do atual. </a:t>
            </a:r>
            <a:endParaRPr lang="pt-BR" dirty="0" smtClean="0"/>
          </a:p>
          <a:p>
            <a:pPr algn="just"/>
            <a:endParaRPr lang="pt-BR" dirty="0"/>
          </a:p>
          <a:p>
            <a:pPr algn="just"/>
            <a:r>
              <a:rPr lang="pt-BR" dirty="0" smtClean="0"/>
              <a:t>O </a:t>
            </a:r>
            <a:r>
              <a:rPr lang="pt-BR" dirty="0"/>
              <a:t>autor destaca as seguintes características do método OBZ</a:t>
            </a:r>
            <a:r>
              <a:rPr lang="pt-BR" dirty="0" smtClean="0"/>
              <a:t>:</a:t>
            </a:r>
          </a:p>
          <a:p>
            <a:pPr algn="just"/>
            <a:endParaRPr lang="pt-BR" dirty="0"/>
          </a:p>
          <a:p>
            <a:pPr marL="285750" indent="-285750" algn="just">
              <a:buFont typeface="Wingdings" panose="05000000000000000000" pitchFamily="2" charset="2"/>
              <a:buChar char="ü"/>
            </a:pPr>
            <a:r>
              <a:rPr lang="pt-BR" dirty="0" smtClean="0"/>
              <a:t>Rejeita </a:t>
            </a:r>
            <a:r>
              <a:rPr lang="pt-BR" dirty="0"/>
              <a:t>a visão tradicional do orçamento e, principalmente, a ideia do orçamento incremental, que leva em consideração os dados do passado mais um </a:t>
            </a:r>
            <a:r>
              <a:rPr lang="pt-BR" dirty="0" smtClean="0"/>
              <a:t>adicional</a:t>
            </a:r>
            <a:r>
              <a:rPr lang="pt-BR" dirty="0"/>
              <a:t>;</a:t>
            </a:r>
            <a:endParaRPr lang="pt-BR" dirty="0" smtClean="0"/>
          </a:p>
        </p:txBody>
      </p:sp>
    </p:spTree>
    <p:extLst>
      <p:ext uri="{BB962C8B-B14F-4D97-AF65-F5344CB8AC3E}">
        <p14:creationId xmlns:p14="http://schemas.microsoft.com/office/powerpoint/2010/main" val="1914906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6631333" y="98703"/>
            <a:ext cx="2396580" cy="1746122"/>
          </a:xfrm>
          <a:prstGeom prst="rect">
            <a:avLst/>
          </a:prstGeom>
          <a:noFill/>
          <a:ln w="9525">
            <a:noFill/>
            <a:miter lim="800000"/>
            <a:headEnd/>
            <a:tailEnd/>
          </a:ln>
        </p:spPr>
      </p:pic>
      <p:sp>
        <p:nvSpPr>
          <p:cNvPr id="8" name="Retângulo 3"/>
          <p:cNvSpPr>
            <a:spLocks noChangeArrowheads="1"/>
          </p:cNvSpPr>
          <p:nvPr/>
        </p:nvSpPr>
        <p:spPr bwMode="auto">
          <a:xfrm>
            <a:off x="6012160" y="5517232"/>
            <a:ext cx="3131840" cy="338554"/>
          </a:xfrm>
          <a:prstGeom prst="rect">
            <a:avLst/>
          </a:prstGeom>
          <a:noFill/>
          <a:ln>
            <a:noFill/>
          </a:ln>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sp>
        <p:nvSpPr>
          <p:cNvPr id="9" name="Retângulo 8"/>
          <p:cNvSpPr/>
          <p:nvPr/>
        </p:nvSpPr>
        <p:spPr>
          <a:xfrm>
            <a:off x="35496" y="2484648"/>
            <a:ext cx="8964612" cy="15204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pt-BR" sz="1600" b="1" dirty="0">
                <a:solidFill>
                  <a:schemeClr val="tx2"/>
                </a:solidFill>
                <a:effectLst>
                  <a:outerShdw blurRad="38100" dist="38100" dir="2700000" algn="tl">
                    <a:srgbClr val="000000">
                      <a:alpha val="43137"/>
                    </a:srgbClr>
                  </a:outerShdw>
                </a:effectLst>
                <a:ea typeface="MS PGothic" pitchFamily="34" charset="-128"/>
              </a:rPr>
              <a:t>Atuação:</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do SINAERJ – (</a:t>
            </a:r>
            <a:r>
              <a:rPr lang="pt-BR" sz="1000" b="1" kern="0" dirty="0">
                <a:solidFill>
                  <a:schemeClr val="tx2"/>
                </a:solidFill>
                <a:effectLst>
                  <a:outerShdw blurRad="38100" dist="38100" dir="2700000" algn="tl">
                    <a:srgbClr val="000000">
                      <a:alpha val="43137"/>
                    </a:srgbClr>
                  </a:outerShdw>
                </a:effectLst>
              </a:rPr>
              <a:t>SINDICATO DOS ADMINISTRADORES DO ESTADO DO RIO DE JANEIRO</a:t>
            </a:r>
            <a:r>
              <a:rPr lang="pt-BR" sz="1600" b="1" kern="0" dirty="0">
                <a:solidFill>
                  <a:schemeClr val="tx2"/>
                </a:solidFill>
                <a:effectLst>
                  <a:outerShdw blurRad="38100" dist="38100" dir="2700000" algn="tl">
                    <a:srgbClr val="000000">
                      <a:alpha val="43137"/>
                    </a:srgbClr>
                  </a:outerShdw>
                </a:effectLst>
              </a:rPr>
              <a:t>)</a:t>
            </a:r>
          </a:p>
          <a:p>
            <a:pPr eaLnBrk="0" hangingPunct="0">
              <a:spcBef>
                <a:spcPct val="20000"/>
              </a:spcBef>
              <a:buFont typeface="Arial" pitchFamily="34" charset="0"/>
              <a:buChar char="•"/>
              <a:defRPr/>
            </a:pPr>
            <a:r>
              <a:rPr lang="pt-BR" sz="1600" b="1" kern="0" dirty="0" smtClean="0">
                <a:solidFill>
                  <a:schemeClr val="tx2"/>
                </a:solidFill>
                <a:effectLst>
                  <a:outerShdw blurRad="38100" dist="38100" dir="2700000" algn="tl">
                    <a:srgbClr val="000000">
                      <a:alpha val="43137"/>
                    </a:srgbClr>
                  </a:outerShdw>
                </a:effectLst>
              </a:rPr>
              <a:t>Conselheiro do Observatório Social de Nova Iguaçu </a:t>
            </a:r>
            <a:r>
              <a:rPr lang="pt-BR" sz="1600" b="1" kern="0" dirty="0">
                <a:solidFill>
                  <a:schemeClr val="tx2"/>
                </a:solidFill>
                <a:effectLst>
                  <a:outerShdw blurRad="38100" dist="38100" dir="2700000" algn="tl">
                    <a:srgbClr val="000000">
                      <a:alpha val="43137"/>
                    </a:srgbClr>
                  </a:outerShdw>
                </a:effectLst>
              </a:rPr>
              <a:t>– </a:t>
            </a:r>
            <a:r>
              <a:rPr lang="pt-BR" sz="1600" b="1" kern="0" dirty="0" smtClean="0">
                <a:solidFill>
                  <a:schemeClr val="tx2"/>
                </a:solidFill>
                <a:effectLst>
                  <a:outerShdw blurRad="38100" dist="38100" dir="2700000" algn="tl">
                    <a:srgbClr val="000000">
                      <a:alpha val="43137"/>
                    </a:srgbClr>
                  </a:outerShdw>
                </a:effectLst>
              </a:rPr>
              <a:t>OSNI -RJ</a:t>
            </a:r>
          </a:p>
          <a:p>
            <a:pPr eaLnBrk="0" hangingPunct="0">
              <a:spcBef>
                <a:spcPct val="20000"/>
              </a:spcBef>
              <a:buFont typeface="Arial" pitchFamily="34" charset="0"/>
              <a:buChar char="•"/>
              <a:defRPr/>
            </a:pPr>
            <a:r>
              <a:rPr lang="pt-BR" sz="1600" b="1" kern="0" dirty="0" smtClean="0">
                <a:solidFill>
                  <a:schemeClr val="tx2"/>
                </a:solidFill>
                <a:effectLst>
                  <a:outerShdw blurRad="38100" dist="38100" dir="2700000" algn="tl">
                    <a:srgbClr val="000000">
                      <a:alpha val="43137"/>
                    </a:srgbClr>
                  </a:outerShdw>
                </a:effectLst>
              </a:rPr>
              <a:t>Presidente do Conselho Municipal de Trabalho Emprego e Renda – Nova Iguaçu - PMNI</a:t>
            </a:r>
            <a:endParaRPr lang="pt-BR" sz="1600" b="1" kern="0" dirty="0">
              <a:solidFill>
                <a:schemeClr val="tx2"/>
              </a:solidFill>
              <a:effectLst>
                <a:outerShdw blurRad="38100" dist="38100" dir="2700000" algn="tl">
                  <a:srgbClr val="000000">
                    <a:alpha val="43137"/>
                  </a:srgbClr>
                </a:outerShdw>
              </a:effectLst>
            </a:endParaRP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da Assertiva Inteligência Empresarial </a:t>
            </a:r>
            <a:r>
              <a:rPr lang="pt-BR" sz="1600" b="1" kern="0" dirty="0" smtClean="0">
                <a:solidFill>
                  <a:schemeClr val="tx2"/>
                </a:solidFill>
                <a:effectLst>
                  <a:outerShdw blurRad="38100" dist="38100" dir="2700000" algn="tl">
                    <a:srgbClr val="000000">
                      <a:alpha val="43137"/>
                    </a:srgbClr>
                  </a:outerShdw>
                </a:effectLst>
              </a:rPr>
              <a:t>.</a:t>
            </a:r>
            <a:endParaRPr lang="pt-BR" sz="1600" dirty="0">
              <a:solidFill>
                <a:schemeClr val="tx2"/>
              </a:solidFill>
              <a:effectLst>
                <a:outerShdw blurRad="38100" dist="38100" dir="2700000" algn="tl">
                  <a:srgbClr val="000000">
                    <a:alpha val="43137"/>
                  </a:srgbClr>
                </a:outerShdw>
              </a:effectLst>
              <a:ea typeface="MS PGothic" pitchFamily="34" charset="-128"/>
            </a:endParaRPr>
          </a:p>
        </p:txBody>
      </p:sp>
      <p:sp>
        <p:nvSpPr>
          <p:cNvPr id="11" name="Retângulo 10"/>
          <p:cNvSpPr/>
          <p:nvPr/>
        </p:nvSpPr>
        <p:spPr>
          <a:xfrm>
            <a:off x="395536" y="3933056"/>
            <a:ext cx="5616376" cy="1923604"/>
          </a:xfrm>
          <a:prstGeom prst="rect">
            <a:avLst/>
          </a:prstGeom>
        </p:spPr>
        <p:txBody>
          <a:bodyPr wrap="square">
            <a:spAutoFit/>
          </a:bodyPr>
          <a:lstStyle/>
          <a:p>
            <a:pPr>
              <a:defRPr/>
            </a:pPr>
            <a:r>
              <a:rPr lang="pt-BR" sz="1700" b="1" dirty="0">
                <a:solidFill>
                  <a:schemeClr val="tx2"/>
                </a:solidFill>
                <a:effectLst>
                  <a:outerShdw blurRad="38100" dist="38100" dir="2700000" algn="tl">
                    <a:srgbClr val="000000">
                      <a:alpha val="43137"/>
                    </a:srgbClr>
                  </a:outerShdw>
                </a:effectLst>
                <a:ea typeface="MS PGothic" pitchFamily="34" charset="-128"/>
              </a:rPr>
              <a:t>Formação:</a:t>
            </a:r>
          </a:p>
          <a:p>
            <a:pPr>
              <a:buFontTx/>
              <a:buChar char="•"/>
              <a:defRPr/>
            </a:pPr>
            <a:r>
              <a:rPr lang="pt-BR" sz="1700" b="1" dirty="0">
                <a:solidFill>
                  <a:schemeClr val="tx2"/>
                </a:solidFill>
                <a:effectLst>
                  <a:outerShdw blurRad="38100" dist="38100" dir="2700000" algn="tl">
                    <a:srgbClr val="000000">
                      <a:alpha val="43137"/>
                    </a:srgbClr>
                  </a:outerShdw>
                </a:effectLst>
              </a:rPr>
              <a:t>Administrador e Economista – UFRRJ / UNESA</a:t>
            </a:r>
          </a:p>
          <a:p>
            <a:pPr>
              <a:buFontTx/>
              <a:buChar char="•"/>
              <a:defRPr/>
            </a:pPr>
            <a:r>
              <a:rPr lang="pt-BR" sz="1700" b="1" dirty="0">
                <a:solidFill>
                  <a:schemeClr val="tx2"/>
                </a:solidFill>
                <a:effectLst>
                  <a:outerShdw blurRad="38100" dist="38100" dir="2700000" algn="tl">
                    <a:srgbClr val="000000">
                      <a:alpha val="43137"/>
                    </a:srgbClr>
                  </a:outerShdw>
                </a:effectLst>
              </a:rPr>
              <a:t>Especialista em Auditoria e Perícia Contábil - UNESA</a:t>
            </a:r>
          </a:p>
          <a:p>
            <a:pPr>
              <a:buFontTx/>
              <a:buChar char="•"/>
              <a:defRPr/>
            </a:pPr>
            <a:r>
              <a:rPr lang="pt-BR" sz="1700" b="1" dirty="0">
                <a:solidFill>
                  <a:schemeClr val="tx2"/>
                </a:solidFill>
                <a:effectLst>
                  <a:outerShdw blurRad="38100" dist="38100" dir="2700000" algn="tl">
                    <a:srgbClr val="000000">
                      <a:alpha val="43137"/>
                    </a:srgbClr>
                  </a:outerShdw>
                </a:effectLst>
              </a:rPr>
              <a:t>Mestre em Planejamento Urbano e Educação – </a:t>
            </a:r>
            <a:r>
              <a:rPr lang="pt-BR" sz="1700" b="1" dirty="0" smtClean="0">
                <a:solidFill>
                  <a:schemeClr val="tx2"/>
                </a:solidFill>
                <a:effectLst>
                  <a:outerShdw blurRad="38100" dist="38100" dir="2700000" algn="tl">
                    <a:srgbClr val="000000">
                      <a:alpha val="43137"/>
                    </a:srgbClr>
                  </a:outerShdw>
                </a:effectLst>
              </a:rPr>
              <a:t>UFRJ</a:t>
            </a:r>
          </a:p>
          <a:p>
            <a:pPr>
              <a:buFontTx/>
              <a:buChar char="•"/>
              <a:defRPr/>
            </a:pPr>
            <a:r>
              <a:rPr lang="pt-BR" sz="1700" b="1" dirty="0" smtClean="0">
                <a:solidFill>
                  <a:schemeClr val="tx2"/>
                </a:solidFill>
                <a:effectLst>
                  <a:outerShdw blurRad="38100" dist="38100" dir="2700000" algn="tl">
                    <a:srgbClr val="000000">
                      <a:alpha val="43137"/>
                    </a:srgbClr>
                  </a:outerShdw>
                </a:effectLst>
              </a:rPr>
              <a:t>Mestrando Em Patrimônio Cultura e Sociedade - UFRRJ</a:t>
            </a:r>
            <a:endParaRPr lang="pt-BR" sz="1700" b="1" dirty="0">
              <a:solidFill>
                <a:schemeClr val="tx2"/>
              </a:solidFill>
              <a:effectLst>
                <a:outerShdw blurRad="38100" dist="38100" dir="2700000" algn="tl">
                  <a:srgbClr val="000000">
                    <a:alpha val="43137"/>
                  </a:srgbClr>
                </a:outerShdw>
              </a:effectLst>
            </a:endParaRPr>
          </a:p>
          <a:p>
            <a:pPr>
              <a:buFontTx/>
              <a:buChar char="•"/>
              <a:defRPr/>
            </a:pPr>
            <a:r>
              <a:rPr lang="pt-BR" sz="1700" b="1" dirty="0">
                <a:solidFill>
                  <a:schemeClr val="tx2"/>
                </a:solidFill>
                <a:effectLst>
                  <a:outerShdw blurRad="38100" dist="38100" dir="2700000" algn="tl">
                    <a:srgbClr val="000000">
                      <a:alpha val="43137"/>
                    </a:srgbClr>
                  </a:outerShdw>
                </a:effectLst>
              </a:rPr>
              <a:t>Diversas Especializações nas áreas de:</a:t>
            </a:r>
          </a:p>
          <a:p>
            <a:pPr lvl="1">
              <a:buFont typeface="Courier New" pitchFamily="49" charset="0"/>
              <a:buChar char="o"/>
              <a:defRPr/>
            </a:pPr>
            <a:r>
              <a:rPr lang="pt-BR" sz="1700" b="1" dirty="0">
                <a:solidFill>
                  <a:schemeClr val="tx2"/>
                </a:solidFill>
                <a:effectLst>
                  <a:outerShdw blurRad="38100" dist="38100" dir="2700000" algn="tl">
                    <a:srgbClr val="000000">
                      <a:alpha val="43137"/>
                    </a:srgbClr>
                  </a:outerShdw>
                </a:effectLst>
              </a:rPr>
              <a:t> Auditoria, </a:t>
            </a:r>
            <a:r>
              <a:rPr lang="pt-BR" sz="1700" b="1" dirty="0" smtClean="0">
                <a:solidFill>
                  <a:schemeClr val="tx2"/>
                </a:solidFill>
                <a:effectLst>
                  <a:outerShdw blurRad="38100" dist="38100" dir="2700000" algn="tl">
                    <a:srgbClr val="000000">
                      <a:alpha val="43137"/>
                    </a:srgbClr>
                  </a:outerShdw>
                </a:effectLst>
              </a:rPr>
              <a:t>Perícia</a:t>
            </a:r>
            <a:r>
              <a:rPr lang="pt-BR" sz="1700" b="1" dirty="0">
                <a:solidFill>
                  <a:schemeClr val="tx2"/>
                </a:solidFill>
                <a:effectLst>
                  <a:outerShdw blurRad="38100" dist="38100" dir="2700000" algn="tl">
                    <a:srgbClr val="000000">
                      <a:alpha val="43137"/>
                    </a:srgbClr>
                  </a:outerShdw>
                </a:effectLst>
              </a:rPr>
              <a:t>, </a:t>
            </a:r>
            <a:r>
              <a:rPr lang="pt-BR" sz="1700" b="1" dirty="0" smtClean="0">
                <a:solidFill>
                  <a:schemeClr val="tx2"/>
                </a:solidFill>
                <a:effectLst>
                  <a:outerShdw blurRad="38100" dist="38100" dir="2700000" algn="tl">
                    <a:srgbClr val="000000">
                      <a:alpha val="43137"/>
                    </a:srgbClr>
                  </a:outerShdw>
                </a:effectLst>
              </a:rPr>
              <a:t>Contabilidade e </a:t>
            </a:r>
            <a:r>
              <a:rPr lang="pt-BR" sz="1700" b="1" dirty="0">
                <a:solidFill>
                  <a:schemeClr val="tx2"/>
                </a:solidFill>
                <a:effectLst>
                  <a:outerShdw blurRad="38100" dist="38100" dir="2700000" algn="tl">
                    <a:srgbClr val="000000">
                      <a:alpha val="43137"/>
                    </a:srgbClr>
                  </a:outerShdw>
                </a:effectLst>
              </a:rPr>
              <a:t>Educação. </a:t>
            </a:r>
          </a:p>
        </p:txBody>
      </p:sp>
      <p:sp>
        <p:nvSpPr>
          <p:cNvPr id="12" name="TextBox 6"/>
          <p:cNvSpPr txBox="1">
            <a:spLocks noChangeArrowheads="1"/>
          </p:cNvSpPr>
          <p:nvPr/>
        </p:nvSpPr>
        <p:spPr bwMode="auto">
          <a:xfrm>
            <a:off x="0" y="-26988"/>
            <a:ext cx="4859338" cy="708026"/>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000" b="1" dirty="0" smtClean="0">
                <a:solidFill>
                  <a:schemeClr val="tx2"/>
                </a:solidFill>
                <a:effectLst>
                  <a:outerShdw blurRad="38100" dist="38100" dir="2700000" algn="tl">
                    <a:srgbClr val="000000">
                      <a:alpha val="43137"/>
                    </a:srgbClr>
                  </a:outerShdw>
                </a:effectLst>
                <a:latin typeface="Broadway" pitchFamily="82" charset="0"/>
              </a:rPr>
              <a:t>APRESENTAÇÃO</a:t>
            </a:r>
            <a:endParaRPr lang="pt-BR" sz="4000" dirty="0">
              <a:solidFill>
                <a:schemeClr val="tx2"/>
              </a:solidFill>
              <a:effectLst>
                <a:outerShdw blurRad="38100" dist="38100" dir="2700000" algn="tl">
                  <a:srgbClr val="000000">
                    <a:alpha val="43137"/>
                  </a:srgbClr>
                </a:outerShdw>
              </a:effectLst>
              <a:latin typeface="Broadway" pitchFamily="82" charset="0"/>
            </a:endParaRPr>
          </a:p>
        </p:txBody>
      </p:sp>
      <p:sp>
        <p:nvSpPr>
          <p:cNvPr id="14" name="Retângulo 13"/>
          <p:cNvSpPr/>
          <p:nvPr/>
        </p:nvSpPr>
        <p:spPr>
          <a:xfrm>
            <a:off x="0" y="1844824"/>
            <a:ext cx="5508104" cy="615553"/>
          </a:xfrm>
          <a:prstGeom prst="rect">
            <a:avLst/>
          </a:prstGeom>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MINI CURRÍCULO DO PROFESSOR</a:t>
            </a:r>
          </a:p>
          <a:p>
            <a:pPr>
              <a:defRPr/>
            </a:pPr>
            <a:r>
              <a:rPr lang="pt-BR" sz="1600" b="1" dirty="0" smtClean="0">
                <a:solidFill>
                  <a:schemeClr val="tx2"/>
                </a:solidFill>
                <a:effectLst>
                  <a:outerShdw blurRad="38100" dist="38100" dir="2700000" algn="tl">
                    <a:srgbClr val="000000">
                      <a:alpha val="43137"/>
                    </a:srgbClr>
                  </a:outerShdw>
                </a:effectLst>
              </a:rPr>
              <a:t>	Eco. </a:t>
            </a:r>
            <a:r>
              <a:rPr lang="pt-BR" b="1" dirty="0" smtClean="0">
                <a:solidFill>
                  <a:schemeClr val="tx2"/>
                </a:solidFill>
                <a:effectLst>
                  <a:outerShdw blurRad="38100" dist="38100" dir="2700000" algn="tl">
                    <a:srgbClr val="000000">
                      <a:alpha val="43137"/>
                    </a:srgbClr>
                  </a:outerShdw>
                </a:effectLst>
              </a:rPr>
              <a:t>Adm. Msc. Luiz Cláudio Brites Lobato</a:t>
            </a:r>
            <a:endParaRPr lang="pt-BR" b="1" dirty="0">
              <a:solidFill>
                <a:schemeClr val="tx2"/>
              </a:solidFill>
              <a:effectLst>
                <a:outerShdw blurRad="38100" dist="38100" dir="2700000" algn="tl">
                  <a:srgbClr val="000000">
                    <a:alpha val="43137"/>
                  </a:srgbClr>
                </a:outerShdw>
              </a:effectLst>
            </a:endParaRPr>
          </a:p>
        </p:txBody>
      </p:sp>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762" y="3933056"/>
            <a:ext cx="2040471" cy="1450110"/>
          </a:xfrm>
          <a:prstGeom prst="rect">
            <a:avLst/>
          </a:prstGeom>
        </p:spPr>
      </p:pic>
    </p:spTree>
    <p:extLst>
      <p:ext uri="{BB962C8B-B14F-4D97-AF65-F5344CB8AC3E}">
        <p14:creationId xmlns:p14="http://schemas.microsoft.com/office/powerpoint/2010/main" val="292213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395535" y="1058096"/>
            <a:ext cx="6224771" cy="369332"/>
          </a:xfrm>
          <a:prstGeom prst="rect">
            <a:avLst/>
          </a:prstGeom>
        </p:spPr>
        <p:txBody>
          <a:bodyPr wrap="square">
            <a:spAutoFit/>
          </a:bodyPr>
          <a:lstStyle/>
          <a:p>
            <a:r>
              <a:rPr lang="pt-BR" b="1" dirty="0">
                <a:solidFill>
                  <a:schemeClr val="accent3">
                    <a:lumMod val="50000"/>
                  </a:schemeClr>
                </a:solidFill>
              </a:rPr>
              <a:t>Peculiaridades do orçamento base zero</a:t>
            </a:r>
            <a:endParaRPr lang="pt-BR" b="1" dirty="0">
              <a:solidFill>
                <a:schemeClr val="accent3">
                  <a:lumMod val="50000"/>
                </a:schemeClr>
              </a:solidFill>
            </a:endParaRPr>
          </a:p>
        </p:txBody>
      </p:sp>
      <p:pic>
        <p:nvPicPr>
          <p:cNvPr id="13" name="Imagem 12"/>
          <p:cNvPicPr>
            <a:picLocks noChangeAspect="1"/>
          </p:cNvPicPr>
          <p:nvPr/>
        </p:nvPicPr>
        <p:blipFill>
          <a:blip r:embed="rId3"/>
          <a:stretch>
            <a:fillRect/>
          </a:stretch>
        </p:blipFill>
        <p:spPr>
          <a:xfrm rot="5400000" flipV="1">
            <a:off x="-139862" y="1182191"/>
            <a:ext cx="645571" cy="369468"/>
          </a:xfrm>
          <a:prstGeom prst="rect">
            <a:avLst/>
          </a:prstGeom>
        </p:spPr>
      </p:pic>
      <p:sp>
        <p:nvSpPr>
          <p:cNvPr id="2" name="Retângulo 1"/>
          <p:cNvSpPr/>
          <p:nvPr/>
        </p:nvSpPr>
        <p:spPr>
          <a:xfrm>
            <a:off x="107503" y="1519039"/>
            <a:ext cx="8875808" cy="5078313"/>
          </a:xfrm>
          <a:prstGeom prst="rect">
            <a:avLst/>
          </a:prstGeom>
        </p:spPr>
        <p:txBody>
          <a:bodyPr wrap="square">
            <a:spAutoFit/>
          </a:bodyPr>
          <a:lstStyle/>
          <a:p>
            <a:pPr marL="285750" indent="-285750" algn="just">
              <a:buFont typeface="Wingdings" panose="05000000000000000000" pitchFamily="2" charset="2"/>
              <a:buChar char="ü"/>
            </a:pPr>
            <a:r>
              <a:rPr lang="pt-BR" dirty="0" smtClean="0"/>
              <a:t>O </a:t>
            </a:r>
            <a:r>
              <a:rPr lang="pt-BR" dirty="0"/>
              <a:t>OBZ projeta as receitas e os gastos como se estivessem sendo elaborados pela primeira vez;</a:t>
            </a:r>
          </a:p>
          <a:p>
            <a:pPr marL="285750" indent="-285750" algn="just">
              <a:buFont typeface="Wingdings" panose="05000000000000000000" pitchFamily="2" charset="2"/>
              <a:buChar char="ü"/>
            </a:pPr>
            <a:endParaRPr lang="pt-BR" dirty="0" smtClean="0"/>
          </a:p>
          <a:p>
            <a:pPr marL="285750" indent="-285750" algn="just">
              <a:buFont typeface="Wingdings" panose="05000000000000000000" pitchFamily="2" charset="2"/>
              <a:buChar char="ü"/>
            </a:pPr>
            <a:r>
              <a:rPr lang="pt-BR" dirty="0" smtClean="0"/>
              <a:t>Requer </a:t>
            </a:r>
            <a:r>
              <a:rPr lang="pt-BR" dirty="0"/>
              <a:t>que todas as atividades estejam justificadas e priorizadas antes de serem tomadas as decisões relativas à quantia de recursos a ser alocadas para cada tipo de gasto</a:t>
            </a:r>
            <a:r>
              <a:rPr lang="pt-BR" dirty="0" smtClean="0"/>
              <a:t>;</a:t>
            </a:r>
          </a:p>
          <a:p>
            <a:pPr marL="285750" indent="-285750" algn="just">
              <a:buFont typeface="Wingdings" panose="05000000000000000000" pitchFamily="2" charset="2"/>
              <a:buChar char="ü"/>
            </a:pPr>
            <a:endParaRPr lang="pt-BR" dirty="0"/>
          </a:p>
          <a:p>
            <a:pPr marL="285750" indent="-285750" algn="just">
              <a:buFont typeface="Wingdings" panose="05000000000000000000" pitchFamily="2" charset="2"/>
              <a:buChar char="ü"/>
            </a:pPr>
            <a:r>
              <a:rPr lang="pt-BR" dirty="0" smtClean="0"/>
              <a:t>Na </a:t>
            </a:r>
            <a:r>
              <a:rPr lang="pt-BR" dirty="0"/>
              <a:t>década de 1970, Peter A. Pyhrr foi o pioneiro a utilizar este método na Texas Intruments, uma organização privada americana</a:t>
            </a:r>
            <a:r>
              <a:rPr lang="pt-BR" dirty="0" smtClean="0"/>
              <a:t>.</a:t>
            </a:r>
          </a:p>
          <a:p>
            <a:pPr algn="just"/>
            <a:endParaRPr lang="pt-BR" dirty="0"/>
          </a:p>
          <a:p>
            <a:pPr algn="just"/>
            <a:r>
              <a:rPr lang="pt-BR" dirty="0"/>
              <a:t>O método de elaboração do OBZ é bem semelhante ao método original (orçamento empresarial). </a:t>
            </a:r>
            <a:endParaRPr lang="pt-BR" dirty="0" smtClean="0"/>
          </a:p>
          <a:p>
            <a:pPr algn="just"/>
            <a:endParaRPr lang="pt-BR" dirty="0"/>
          </a:p>
          <a:p>
            <a:pPr algn="just"/>
            <a:r>
              <a:rPr lang="pt-BR" dirty="0" smtClean="0"/>
              <a:t>A </a:t>
            </a:r>
            <a:r>
              <a:rPr lang="pt-BR" dirty="0"/>
              <a:t>diferença está no tempo e na burocracia, ou seja, sua elaboração demanda mais tempo e envolvimento dos funcionários, além de uma maior formalização e justificação dos gastos e das receitas projetadas</a:t>
            </a:r>
            <a:r>
              <a:rPr lang="pt-BR" dirty="0" smtClean="0"/>
              <a:t>.</a:t>
            </a:r>
          </a:p>
          <a:p>
            <a:pPr algn="just"/>
            <a:endParaRPr lang="pt-BR" dirty="0"/>
          </a:p>
          <a:p>
            <a:pPr algn="just"/>
            <a:r>
              <a:rPr lang="pt-BR" dirty="0"/>
              <a:t>Para a elaboração do OBZ, Lunkes (2009) sugere que a organização adote três conceitos, cujas relações podem ser observadas por intermédio da </a:t>
            </a:r>
            <a:r>
              <a:rPr lang="pt-BR" dirty="0" smtClean="0"/>
              <a:t>figura a seguir:</a:t>
            </a:r>
            <a:endParaRPr lang="pt-BR" dirty="0"/>
          </a:p>
        </p:txBody>
      </p:sp>
    </p:spTree>
    <p:extLst>
      <p:ext uri="{BB962C8B-B14F-4D97-AF65-F5344CB8AC3E}">
        <p14:creationId xmlns:p14="http://schemas.microsoft.com/office/powerpoint/2010/main" val="754810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395535" y="1058096"/>
            <a:ext cx="6224771" cy="369332"/>
          </a:xfrm>
          <a:prstGeom prst="rect">
            <a:avLst/>
          </a:prstGeom>
        </p:spPr>
        <p:txBody>
          <a:bodyPr wrap="square">
            <a:spAutoFit/>
          </a:bodyPr>
          <a:lstStyle/>
          <a:p>
            <a:r>
              <a:rPr lang="pt-BR" b="1" dirty="0">
                <a:solidFill>
                  <a:schemeClr val="accent3">
                    <a:lumMod val="50000"/>
                  </a:schemeClr>
                </a:solidFill>
              </a:rPr>
              <a:t>Peculiaridades do orçamento base zero</a:t>
            </a:r>
            <a:endParaRPr lang="pt-BR" b="1" dirty="0">
              <a:solidFill>
                <a:schemeClr val="accent3">
                  <a:lumMod val="50000"/>
                </a:schemeClr>
              </a:solidFill>
            </a:endParaRPr>
          </a:p>
        </p:txBody>
      </p:sp>
      <p:pic>
        <p:nvPicPr>
          <p:cNvPr id="13" name="Imagem 12"/>
          <p:cNvPicPr>
            <a:picLocks noChangeAspect="1"/>
          </p:cNvPicPr>
          <p:nvPr/>
        </p:nvPicPr>
        <p:blipFill>
          <a:blip r:embed="rId3"/>
          <a:stretch>
            <a:fillRect/>
          </a:stretch>
        </p:blipFill>
        <p:spPr>
          <a:xfrm rot="5400000" flipV="1">
            <a:off x="-139862" y="1182191"/>
            <a:ext cx="645571" cy="369468"/>
          </a:xfrm>
          <a:prstGeom prst="rect">
            <a:avLst/>
          </a:prstGeom>
        </p:spPr>
      </p:pic>
      <p:pic>
        <p:nvPicPr>
          <p:cNvPr id="2" name="Imagem 1"/>
          <p:cNvPicPr>
            <a:picLocks noChangeAspect="1"/>
          </p:cNvPicPr>
          <p:nvPr/>
        </p:nvPicPr>
        <p:blipFill>
          <a:blip r:embed="rId4"/>
          <a:stretch>
            <a:fillRect/>
          </a:stretch>
        </p:blipFill>
        <p:spPr>
          <a:xfrm>
            <a:off x="2339752" y="1782109"/>
            <a:ext cx="6359026" cy="2190948"/>
          </a:xfrm>
          <a:prstGeom prst="rect">
            <a:avLst/>
          </a:prstGeom>
        </p:spPr>
      </p:pic>
      <p:sp>
        <p:nvSpPr>
          <p:cNvPr id="3" name="Retângulo 2"/>
          <p:cNvSpPr/>
          <p:nvPr/>
        </p:nvSpPr>
        <p:spPr>
          <a:xfrm>
            <a:off x="454284" y="1412776"/>
            <a:ext cx="5715152" cy="646331"/>
          </a:xfrm>
          <a:prstGeom prst="rect">
            <a:avLst/>
          </a:prstGeom>
        </p:spPr>
        <p:txBody>
          <a:bodyPr wrap="square">
            <a:spAutoFit/>
          </a:bodyPr>
          <a:lstStyle/>
          <a:p>
            <a:pPr marL="285750" indent="-285750">
              <a:buFont typeface="Courier New" panose="02070309020205020404" pitchFamily="49" charset="0"/>
              <a:buChar char="o"/>
            </a:pPr>
            <a:r>
              <a:rPr lang="pt-BR" dirty="0"/>
              <a:t> Relações entre variável, núcleo e pacote base zero. </a:t>
            </a:r>
            <a:endParaRPr lang="pt-BR" dirty="0" smtClean="0"/>
          </a:p>
          <a:p>
            <a:r>
              <a:rPr lang="pt-BR" dirty="0" smtClean="0"/>
              <a:t>Fonte</a:t>
            </a:r>
            <a:r>
              <a:rPr lang="pt-BR" dirty="0"/>
              <a:t>: Lunkes (2009, p. 89).</a:t>
            </a:r>
          </a:p>
        </p:txBody>
      </p:sp>
      <p:pic>
        <p:nvPicPr>
          <p:cNvPr id="6" name="Imagem 5"/>
          <p:cNvPicPr>
            <a:picLocks noChangeAspect="1"/>
          </p:cNvPicPr>
          <p:nvPr/>
        </p:nvPicPr>
        <p:blipFill>
          <a:blip r:embed="rId5"/>
          <a:stretch>
            <a:fillRect/>
          </a:stretch>
        </p:blipFill>
        <p:spPr>
          <a:xfrm>
            <a:off x="107504" y="2233684"/>
            <a:ext cx="2164533" cy="1416785"/>
          </a:xfrm>
          <a:prstGeom prst="rect">
            <a:avLst/>
          </a:prstGeom>
        </p:spPr>
      </p:pic>
      <p:pic>
        <p:nvPicPr>
          <p:cNvPr id="9" name="Imagem 8"/>
          <p:cNvPicPr>
            <a:picLocks noChangeAspect="1"/>
          </p:cNvPicPr>
          <p:nvPr/>
        </p:nvPicPr>
        <p:blipFill>
          <a:blip r:embed="rId6"/>
          <a:stretch>
            <a:fillRect/>
          </a:stretch>
        </p:blipFill>
        <p:spPr>
          <a:xfrm>
            <a:off x="244809" y="3973057"/>
            <a:ext cx="8738501" cy="2663313"/>
          </a:xfrm>
          <a:prstGeom prst="rect">
            <a:avLst/>
          </a:prstGeom>
        </p:spPr>
      </p:pic>
    </p:spTree>
    <p:extLst>
      <p:ext uri="{BB962C8B-B14F-4D97-AF65-F5344CB8AC3E}">
        <p14:creationId xmlns:p14="http://schemas.microsoft.com/office/powerpoint/2010/main" val="1776115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p:nvPicPr>
        <p:blipFill>
          <a:blip r:embed="rId3"/>
          <a:stretch>
            <a:fillRect/>
          </a:stretch>
        </p:blipFill>
        <p:spPr>
          <a:xfrm rot="5400000" flipV="1">
            <a:off x="-96802" y="1196402"/>
            <a:ext cx="685800" cy="405184"/>
          </a:xfrm>
          <a:prstGeom prst="rect">
            <a:avLst/>
          </a:prstGeom>
        </p:spPr>
      </p:pic>
      <p:sp>
        <p:nvSpPr>
          <p:cNvPr id="13" name="Retângulo 12"/>
          <p:cNvSpPr/>
          <p:nvPr/>
        </p:nvSpPr>
        <p:spPr>
          <a:xfrm>
            <a:off x="448690" y="1058096"/>
            <a:ext cx="5574090" cy="369332"/>
          </a:xfrm>
          <a:prstGeom prst="rect">
            <a:avLst/>
          </a:prstGeom>
        </p:spPr>
        <p:txBody>
          <a:bodyPr wrap="none">
            <a:spAutoFit/>
          </a:bodyPr>
          <a:lstStyle/>
          <a:p>
            <a:r>
              <a:rPr lang="pt-BR" b="1" dirty="0">
                <a:solidFill>
                  <a:schemeClr val="accent1">
                    <a:lumMod val="50000"/>
                  </a:schemeClr>
                </a:solidFill>
              </a:rPr>
              <a:t>Princípios para a implantação do orçamento empresarial</a:t>
            </a:r>
            <a:endParaRPr lang="pt-BR" b="1" dirty="0">
              <a:solidFill>
                <a:schemeClr val="accent1">
                  <a:lumMod val="50000"/>
                </a:schemeClr>
              </a:solidFill>
            </a:endParaRPr>
          </a:p>
        </p:txBody>
      </p:sp>
      <p:sp>
        <p:nvSpPr>
          <p:cNvPr id="3" name="Retângulo 2"/>
          <p:cNvSpPr/>
          <p:nvPr/>
        </p:nvSpPr>
        <p:spPr>
          <a:xfrm>
            <a:off x="251520" y="1628800"/>
            <a:ext cx="8568952" cy="3693319"/>
          </a:xfrm>
          <a:prstGeom prst="rect">
            <a:avLst/>
          </a:prstGeom>
        </p:spPr>
        <p:txBody>
          <a:bodyPr wrap="square">
            <a:spAutoFit/>
          </a:bodyPr>
          <a:lstStyle/>
          <a:p>
            <a:pPr algn="just"/>
            <a:r>
              <a:rPr lang="pt-BR" dirty="0"/>
              <a:t>Como já se pôde observar, o orçamento é um importante instrumento para as organizações elaborarem seu planejamento de curto prazo e, posteriormente, verificar se ele está sendo atingido (controle). </a:t>
            </a:r>
            <a:endParaRPr lang="pt-BR" dirty="0" smtClean="0"/>
          </a:p>
          <a:p>
            <a:pPr algn="just"/>
            <a:endParaRPr lang="pt-BR" dirty="0"/>
          </a:p>
          <a:p>
            <a:pPr algn="just"/>
            <a:r>
              <a:rPr lang="pt-BR" dirty="0" smtClean="0"/>
              <a:t>Porém</a:t>
            </a:r>
            <a:r>
              <a:rPr lang="pt-BR" dirty="0"/>
              <a:t>, as vantagens que uma organização pode obter, ao implantar um programa orçamentário, só serão efetivamente obtidas caso sejam seguidos alguns princípios. </a:t>
            </a:r>
            <a:endParaRPr lang="pt-BR" dirty="0" smtClean="0"/>
          </a:p>
          <a:p>
            <a:pPr algn="just"/>
            <a:endParaRPr lang="pt-BR" dirty="0"/>
          </a:p>
          <a:p>
            <a:pPr algn="just"/>
            <a:r>
              <a:rPr lang="pt-BR" dirty="0" smtClean="0"/>
              <a:t>Segundo </a:t>
            </a:r>
            <a:r>
              <a:rPr lang="pt-BR" dirty="0"/>
              <a:t>Welsch (1996), estes princípios representam orientações, atividades e abordagens administrativas desejáveis e necessárias em uma organização, para a aplicação apropriada, por intermédio de um programa orçamentário, do conceito de planejamento e controle de resultados. </a:t>
            </a:r>
            <a:endParaRPr lang="pt-BR" dirty="0" smtClean="0"/>
          </a:p>
          <a:p>
            <a:pPr algn="just"/>
            <a:endParaRPr lang="pt-BR" dirty="0"/>
          </a:p>
          <a:p>
            <a:pPr algn="just"/>
            <a:r>
              <a:rPr lang="pt-BR" dirty="0" smtClean="0"/>
              <a:t>Entre </a:t>
            </a:r>
            <a:r>
              <a:rPr lang="pt-BR" dirty="0"/>
              <a:t>os princípios apresentados por tal autor, podem-se destacar:</a:t>
            </a:r>
          </a:p>
        </p:txBody>
      </p:sp>
      <p:pic>
        <p:nvPicPr>
          <p:cNvPr id="9" name="Imagem 8"/>
          <p:cNvPicPr>
            <a:picLocks noChangeAspect="1"/>
          </p:cNvPicPr>
          <p:nvPr/>
        </p:nvPicPr>
        <p:blipFill>
          <a:blip r:embed="rId4"/>
          <a:stretch>
            <a:fillRect/>
          </a:stretch>
        </p:blipFill>
        <p:spPr>
          <a:xfrm>
            <a:off x="6594611" y="4869160"/>
            <a:ext cx="2450907" cy="1716669"/>
          </a:xfrm>
          <a:prstGeom prst="rect">
            <a:avLst/>
          </a:prstGeom>
        </p:spPr>
      </p:pic>
      <p:pic>
        <p:nvPicPr>
          <p:cNvPr id="14" name="Imagem 13"/>
          <p:cNvPicPr>
            <a:picLocks noChangeAspect="1"/>
          </p:cNvPicPr>
          <p:nvPr/>
        </p:nvPicPr>
        <p:blipFill>
          <a:blip r:embed="rId5"/>
          <a:stretch>
            <a:fillRect/>
          </a:stretch>
        </p:blipFill>
        <p:spPr>
          <a:xfrm>
            <a:off x="470714" y="5383205"/>
            <a:ext cx="5109398" cy="1260318"/>
          </a:xfrm>
          <a:prstGeom prst="rect">
            <a:avLst/>
          </a:prstGeom>
        </p:spPr>
      </p:pic>
    </p:spTree>
    <p:extLst>
      <p:ext uri="{BB962C8B-B14F-4D97-AF65-F5344CB8AC3E}">
        <p14:creationId xmlns:p14="http://schemas.microsoft.com/office/powerpoint/2010/main" val="3164338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p:nvPicPr>
        <p:blipFill>
          <a:blip r:embed="rId3"/>
          <a:stretch>
            <a:fillRect/>
          </a:stretch>
        </p:blipFill>
        <p:spPr>
          <a:xfrm rot="5400000" flipV="1">
            <a:off x="-96802" y="1196402"/>
            <a:ext cx="685800" cy="405184"/>
          </a:xfrm>
          <a:prstGeom prst="rect">
            <a:avLst/>
          </a:prstGeom>
        </p:spPr>
      </p:pic>
      <p:sp>
        <p:nvSpPr>
          <p:cNvPr id="13" name="Retângulo 12"/>
          <p:cNvSpPr/>
          <p:nvPr/>
        </p:nvSpPr>
        <p:spPr>
          <a:xfrm>
            <a:off x="448690" y="1058096"/>
            <a:ext cx="5574090" cy="369332"/>
          </a:xfrm>
          <a:prstGeom prst="rect">
            <a:avLst/>
          </a:prstGeom>
        </p:spPr>
        <p:txBody>
          <a:bodyPr wrap="none">
            <a:spAutoFit/>
          </a:bodyPr>
          <a:lstStyle/>
          <a:p>
            <a:r>
              <a:rPr lang="pt-BR" b="1" dirty="0">
                <a:solidFill>
                  <a:schemeClr val="accent1">
                    <a:lumMod val="50000"/>
                  </a:schemeClr>
                </a:solidFill>
              </a:rPr>
              <a:t>Princípios para a implantação do orçamento empresarial</a:t>
            </a:r>
            <a:endParaRPr lang="pt-BR" b="1" dirty="0">
              <a:solidFill>
                <a:schemeClr val="accent1">
                  <a:lumMod val="50000"/>
                </a:schemeClr>
              </a:solidFill>
            </a:endParaRPr>
          </a:p>
        </p:txBody>
      </p:sp>
      <p:pic>
        <p:nvPicPr>
          <p:cNvPr id="2" name="Imagem 1"/>
          <p:cNvPicPr>
            <a:picLocks noChangeAspect="1"/>
          </p:cNvPicPr>
          <p:nvPr/>
        </p:nvPicPr>
        <p:blipFill>
          <a:blip r:embed="rId4"/>
          <a:stretch>
            <a:fillRect/>
          </a:stretch>
        </p:blipFill>
        <p:spPr>
          <a:xfrm>
            <a:off x="107504" y="1726654"/>
            <a:ext cx="8784976" cy="4891634"/>
          </a:xfrm>
          <a:prstGeom prst="rect">
            <a:avLst/>
          </a:prstGeom>
        </p:spPr>
      </p:pic>
    </p:spTree>
    <p:extLst>
      <p:ext uri="{BB962C8B-B14F-4D97-AF65-F5344CB8AC3E}">
        <p14:creationId xmlns:p14="http://schemas.microsoft.com/office/powerpoint/2010/main" val="354195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p:nvPicPr>
        <p:blipFill>
          <a:blip r:embed="rId3"/>
          <a:stretch>
            <a:fillRect/>
          </a:stretch>
        </p:blipFill>
        <p:spPr>
          <a:xfrm rot="5400000" flipV="1">
            <a:off x="-96802" y="1196402"/>
            <a:ext cx="685800" cy="405184"/>
          </a:xfrm>
          <a:prstGeom prst="rect">
            <a:avLst/>
          </a:prstGeom>
        </p:spPr>
      </p:pic>
      <p:sp>
        <p:nvSpPr>
          <p:cNvPr id="13" name="Retângulo 12"/>
          <p:cNvSpPr/>
          <p:nvPr/>
        </p:nvSpPr>
        <p:spPr>
          <a:xfrm>
            <a:off x="448690" y="1058096"/>
            <a:ext cx="5574090" cy="369332"/>
          </a:xfrm>
          <a:prstGeom prst="rect">
            <a:avLst/>
          </a:prstGeom>
        </p:spPr>
        <p:txBody>
          <a:bodyPr wrap="none">
            <a:spAutoFit/>
          </a:bodyPr>
          <a:lstStyle/>
          <a:p>
            <a:r>
              <a:rPr lang="pt-BR" b="1" dirty="0">
                <a:solidFill>
                  <a:schemeClr val="accent1">
                    <a:lumMod val="50000"/>
                  </a:schemeClr>
                </a:solidFill>
              </a:rPr>
              <a:t>Princípios para a implantação do orçamento empresarial</a:t>
            </a:r>
            <a:endParaRPr lang="pt-BR" b="1" dirty="0">
              <a:solidFill>
                <a:schemeClr val="accent1">
                  <a:lumMod val="50000"/>
                </a:schemeClr>
              </a:solidFill>
            </a:endParaRPr>
          </a:p>
        </p:txBody>
      </p:sp>
      <p:pic>
        <p:nvPicPr>
          <p:cNvPr id="3" name="Imagem 2"/>
          <p:cNvPicPr>
            <a:picLocks noChangeAspect="1"/>
          </p:cNvPicPr>
          <p:nvPr/>
        </p:nvPicPr>
        <p:blipFill>
          <a:blip r:embed="rId4"/>
          <a:stretch>
            <a:fillRect/>
          </a:stretch>
        </p:blipFill>
        <p:spPr>
          <a:xfrm>
            <a:off x="107504" y="1786900"/>
            <a:ext cx="8928992" cy="4666436"/>
          </a:xfrm>
          <a:prstGeom prst="rect">
            <a:avLst/>
          </a:prstGeom>
        </p:spPr>
      </p:pic>
    </p:spTree>
    <p:extLst>
      <p:ext uri="{BB962C8B-B14F-4D97-AF65-F5344CB8AC3E}">
        <p14:creationId xmlns:p14="http://schemas.microsoft.com/office/powerpoint/2010/main" val="1768740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7"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p:nvPicPr>
        <p:blipFill>
          <a:blip r:embed="rId3"/>
          <a:stretch>
            <a:fillRect/>
          </a:stretch>
        </p:blipFill>
        <p:spPr>
          <a:xfrm rot="5400000" flipV="1">
            <a:off x="-96802" y="1196402"/>
            <a:ext cx="685800" cy="405184"/>
          </a:xfrm>
          <a:prstGeom prst="rect">
            <a:avLst/>
          </a:prstGeom>
        </p:spPr>
      </p:pic>
      <p:sp>
        <p:nvSpPr>
          <p:cNvPr id="13" name="Retângulo 12"/>
          <p:cNvSpPr/>
          <p:nvPr/>
        </p:nvSpPr>
        <p:spPr>
          <a:xfrm>
            <a:off x="448690" y="1058096"/>
            <a:ext cx="5574090" cy="369332"/>
          </a:xfrm>
          <a:prstGeom prst="rect">
            <a:avLst/>
          </a:prstGeom>
        </p:spPr>
        <p:txBody>
          <a:bodyPr wrap="none">
            <a:spAutoFit/>
          </a:bodyPr>
          <a:lstStyle/>
          <a:p>
            <a:r>
              <a:rPr lang="pt-BR" b="1" dirty="0">
                <a:solidFill>
                  <a:schemeClr val="accent1">
                    <a:lumMod val="50000"/>
                  </a:schemeClr>
                </a:solidFill>
              </a:rPr>
              <a:t>Princípios para a implantação do orçamento empresarial</a:t>
            </a:r>
            <a:endParaRPr lang="pt-BR" b="1" dirty="0">
              <a:solidFill>
                <a:schemeClr val="accent1">
                  <a:lumMod val="50000"/>
                </a:schemeClr>
              </a:solidFill>
            </a:endParaRPr>
          </a:p>
        </p:txBody>
      </p:sp>
      <p:pic>
        <p:nvPicPr>
          <p:cNvPr id="2" name="Imagem 1"/>
          <p:cNvPicPr>
            <a:picLocks noChangeAspect="1"/>
          </p:cNvPicPr>
          <p:nvPr/>
        </p:nvPicPr>
        <p:blipFill>
          <a:blip r:embed="rId4"/>
          <a:stretch>
            <a:fillRect/>
          </a:stretch>
        </p:blipFill>
        <p:spPr>
          <a:xfrm>
            <a:off x="179511" y="1725192"/>
            <a:ext cx="8803799" cy="4893096"/>
          </a:xfrm>
          <a:prstGeom prst="rect">
            <a:avLst/>
          </a:prstGeom>
        </p:spPr>
      </p:pic>
    </p:spTree>
    <p:extLst>
      <p:ext uri="{BB962C8B-B14F-4D97-AF65-F5344CB8AC3E}">
        <p14:creationId xmlns:p14="http://schemas.microsoft.com/office/powerpoint/2010/main" val="1563110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9" name="CaixaDeTexto 8"/>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10" name="Retângulo 9"/>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448690" y="1058096"/>
            <a:ext cx="2365776" cy="369332"/>
          </a:xfrm>
          <a:prstGeom prst="rect">
            <a:avLst/>
          </a:prstGeom>
        </p:spPr>
        <p:txBody>
          <a:bodyPr wrap="none">
            <a:spAutoFit/>
          </a:bodyPr>
          <a:lstStyle/>
          <a:p>
            <a:r>
              <a:rPr lang="pt-BR" b="1" dirty="0">
                <a:solidFill>
                  <a:srgbClr val="C00000"/>
                </a:solidFill>
              </a:rPr>
              <a:t>Vantagens e limitações</a:t>
            </a:r>
            <a:endParaRPr lang="pt-BR" b="1" dirty="0">
              <a:solidFill>
                <a:srgbClr val="C00000"/>
              </a:solidFill>
            </a:endParaRPr>
          </a:p>
        </p:txBody>
      </p:sp>
      <p:pic>
        <p:nvPicPr>
          <p:cNvPr id="17" name="Imagem 16"/>
          <p:cNvPicPr>
            <a:picLocks noChangeAspect="1"/>
          </p:cNvPicPr>
          <p:nvPr/>
        </p:nvPicPr>
        <p:blipFill>
          <a:blip r:embed="rId3"/>
          <a:stretch>
            <a:fillRect/>
          </a:stretch>
        </p:blipFill>
        <p:spPr>
          <a:xfrm rot="5400000" flipV="1">
            <a:off x="-111984" y="1182191"/>
            <a:ext cx="645571" cy="369468"/>
          </a:xfrm>
          <a:prstGeom prst="rect">
            <a:avLst/>
          </a:prstGeom>
        </p:spPr>
      </p:pic>
      <p:pic>
        <p:nvPicPr>
          <p:cNvPr id="18" name="Imagem 17"/>
          <p:cNvPicPr>
            <a:picLocks noChangeAspect="1"/>
          </p:cNvPicPr>
          <p:nvPr/>
        </p:nvPicPr>
        <p:blipFill>
          <a:blip r:embed="rId3"/>
          <a:stretch>
            <a:fillRect/>
          </a:stretch>
        </p:blipFill>
        <p:spPr>
          <a:xfrm rot="5400000" flipV="1">
            <a:off x="-139862" y="1182191"/>
            <a:ext cx="645571" cy="369468"/>
          </a:xfrm>
          <a:prstGeom prst="rect">
            <a:avLst/>
          </a:prstGeom>
        </p:spPr>
      </p:pic>
      <p:sp>
        <p:nvSpPr>
          <p:cNvPr id="3" name="Retângulo 2"/>
          <p:cNvSpPr/>
          <p:nvPr/>
        </p:nvSpPr>
        <p:spPr>
          <a:xfrm>
            <a:off x="179512" y="1552724"/>
            <a:ext cx="8615653" cy="4801314"/>
          </a:xfrm>
          <a:prstGeom prst="rect">
            <a:avLst/>
          </a:prstGeom>
        </p:spPr>
        <p:txBody>
          <a:bodyPr wrap="square">
            <a:spAutoFit/>
          </a:bodyPr>
          <a:lstStyle/>
          <a:p>
            <a:pPr algn="just"/>
            <a:r>
              <a:rPr lang="pt-BR" dirty="0"/>
              <a:t>Caso os princípios destacados sejam seguidos, a utilização do orçamento pode trazer inúmeros benefícios e vantagens para uma organização. </a:t>
            </a:r>
            <a:endParaRPr lang="pt-BR" dirty="0" smtClean="0"/>
          </a:p>
          <a:p>
            <a:pPr algn="just"/>
            <a:endParaRPr lang="pt-BR" dirty="0"/>
          </a:p>
          <a:p>
            <a:pPr algn="just"/>
            <a:r>
              <a:rPr lang="pt-BR" dirty="0" smtClean="0"/>
              <a:t>Entre </a:t>
            </a:r>
            <a:r>
              <a:rPr lang="pt-BR" dirty="0"/>
              <a:t>os mais significativos, Sanvicente e Santos (1983) destacam os seguintes:</a:t>
            </a:r>
          </a:p>
          <a:p>
            <a:endParaRPr lang="pt-BR" dirty="0" smtClean="0"/>
          </a:p>
          <a:p>
            <a:pPr marL="285750" indent="-285750">
              <a:buFont typeface="Wingdings" panose="05000000000000000000" pitchFamily="2" charset="2"/>
              <a:buChar char="ü"/>
            </a:pPr>
            <a:r>
              <a:rPr lang="pt-BR" b="1" dirty="0" smtClean="0">
                <a:solidFill>
                  <a:srgbClr val="C00000"/>
                </a:solidFill>
                <a:effectLst>
                  <a:outerShdw blurRad="38100" dist="38100" dir="2700000" algn="tl">
                    <a:srgbClr val="000000">
                      <a:alpha val="43137"/>
                    </a:srgbClr>
                  </a:outerShdw>
                </a:effectLst>
              </a:rPr>
              <a:t>INTEGRAÇÃO </a:t>
            </a:r>
            <a:r>
              <a:rPr lang="pt-BR" b="1" dirty="0">
                <a:solidFill>
                  <a:srgbClr val="C00000"/>
                </a:solidFill>
                <a:effectLst>
                  <a:outerShdw blurRad="38100" dist="38100" dir="2700000" algn="tl">
                    <a:srgbClr val="000000">
                      <a:alpha val="43137"/>
                    </a:srgbClr>
                  </a:outerShdw>
                </a:effectLst>
              </a:rPr>
              <a:t>DOS FUNCIONÁRIOS E DOS DEPARTAMENTOS</a:t>
            </a:r>
          </a:p>
          <a:p>
            <a:pPr algn="just"/>
            <a:endParaRPr lang="pt-BR" dirty="0" smtClean="0"/>
          </a:p>
          <a:p>
            <a:pPr algn="just"/>
            <a:r>
              <a:rPr lang="pt-BR" dirty="0" smtClean="0">
                <a:solidFill>
                  <a:srgbClr val="C00000"/>
                </a:solidFill>
              </a:rPr>
              <a:t>por </a:t>
            </a:r>
            <a:r>
              <a:rPr lang="pt-BR" dirty="0">
                <a:solidFill>
                  <a:srgbClr val="C00000"/>
                </a:solidFill>
              </a:rPr>
              <a:t>meio de uma integração de diversos orçamentos parciais em um único orçamento global, o processo orçamentário força todos os membros da administração a fazer planos de acordo com os planos de outras unidades da organização, aumentando o seu grau de participação na fixação de objetivos</a:t>
            </a:r>
            <a:r>
              <a:rPr lang="pt-BR" dirty="0" smtClean="0">
                <a:solidFill>
                  <a:srgbClr val="C00000"/>
                </a:solidFill>
              </a:rPr>
              <a:t>.</a:t>
            </a:r>
          </a:p>
          <a:p>
            <a:pPr algn="just"/>
            <a:endParaRPr lang="pt-BR" dirty="0"/>
          </a:p>
          <a:p>
            <a:pPr marL="285750" indent="-285750" algn="just">
              <a:buFont typeface="Wingdings" panose="05000000000000000000" pitchFamily="2" charset="2"/>
              <a:buChar char="ü"/>
            </a:pPr>
            <a:r>
              <a:rPr lang="pt-BR" b="1" dirty="0">
                <a:solidFill>
                  <a:schemeClr val="tx2"/>
                </a:solidFill>
                <a:effectLst>
                  <a:outerShdw blurRad="38100" dist="38100" dir="2700000" algn="tl">
                    <a:srgbClr val="000000">
                      <a:alpha val="43137"/>
                    </a:srgbClr>
                  </a:outerShdw>
                </a:effectLst>
              </a:rPr>
              <a:t>QUANTIFICAÇÃO DOS </a:t>
            </a:r>
            <a:r>
              <a:rPr lang="pt-BR" b="1" dirty="0" smtClean="0">
                <a:solidFill>
                  <a:schemeClr val="tx2"/>
                </a:solidFill>
                <a:effectLst>
                  <a:outerShdw blurRad="38100" dist="38100" dir="2700000" algn="tl">
                    <a:srgbClr val="000000">
                      <a:alpha val="43137"/>
                    </a:srgbClr>
                  </a:outerShdw>
                </a:effectLst>
              </a:rPr>
              <a:t>OBJETIVOS</a:t>
            </a:r>
          </a:p>
          <a:p>
            <a:pPr marL="285750" indent="-285750" algn="just">
              <a:buFont typeface="Wingdings" panose="05000000000000000000" pitchFamily="2" charset="2"/>
              <a:buChar char="ü"/>
            </a:pPr>
            <a:endParaRPr lang="pt-BR" dirty="0">
              <a:solidFill>
                <a:schemeClr val="tx2"/>
              </a:solidFill>
            </a:endParaRPr>
          </a:p>
          <a:p>
            <a:pPr algn="just"/>
            <a:r>
              <a:rPr lang="pt-BR" dirty="0">
                <a:solidFill>
                  <a:schemeClr val="tx2"/>
                </a:solidFill>
              </a:rPr>
              <a:t>o processo orçamentário obriga os administradores a quantificar e datar as atividades pelas quais serão responsáveis, em lugar de eles se limitarem a compromissos com metas ou alvos vagos ou imprecisos. </a:t>
            </a:r>
          </a:p>
        </p:txBody>
      </p:sp>
    </p:spTree>
    <p:extLst>
      <p:ext uri="{BB962C8B-B14F-4D97-AF65-F5344CB8AC3E}">
        <p14:creationId xmlns:p14="http://schemas.microsoft.com/office/powerpoint/2010/main" val="176743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5" name="Retângulo 4"/>
          <p:cNvSpPr/>
          <p:nvPr/>
        </p:nvSpPr>
        <p:spPr>
          <a:xfrm>
            <a:off x="0" y="6618288"/>
            <a:ext cx="3546475" cy="307975"/>
          </a:xfrm>
          <a:prstGeom prst="rect">
            <a:avLst/>
          </a:prstGeom>
        </p:spPr>
        <p:txBody>
          <a:bodyPr>
            <a:spAutoFit/>
          </a:bodyPr>
          <a:lstStyle/>
          <a:p>
            <a:pPr algn="just">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9" name="CaixaDeTexto 8"/>
          <p:cNvSpPr txBox="1"/>
          <p:nvPr/>
        </p:nvSpPr>
        <p:spPr>
          <a:xfrm>
            <a:off x="35496" y="394941"/>
            <a:ext cx="6049963" cy="584775"/>
          </a:xfrm>
          <a:prstGeom prst="rect">
            <a:avLst/>
          </a:prstGeom>
          <a:noFill/>
        </p:spPr>
        <p:txBody>
          <a:bodyPr>
            <a:spAutoFit/>
          </a:bodyPr>
          <a:lstStyle/>
          <a:p>
            <a:pPr algn="just"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10" name="Retângulo 9"/>
          <p:cNvSpPr/>
          <p:nvPr/>
        </p:nvSpPr>
        <p:spPr>
          <a:xfrm>
            <a:off x="0" y="0"/>
            <a:ext cx="5580112" cy="400110"/>
          </a:xfrm>
          <a:prstGeom prst="rect">
            <a:avLst/>
          </a:prstGeom>
        </p:spPr>
        <p:txBody>
          <a:bodyPr wrap="square">
            <a:spAutoFit/>
          </a:bodyPr>
          <a:lstStyle/>
          <a:p>
            <a:pPr algn="just">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448690" y="1058096"/>
            <a:ext cx="2365776" cy="369332"/>
          </a:xfrm>
          <a:prstGeom prst="rect">
            <a:avLst/>
          </a:prstGeom>
        </p:spPr>
        <p:txBody>
          <a:bodyPr wrap="none">
            <a:spAutoFit/>
          </a:bodyPr>
          <a:lstStyle/>
          <a:p>
            <a:pPr algn="just"/>
            <a:r>
              <a:rPr lang="pt-BR" b="1" dirty="0">
                <a:solidFill>
                  <a:srgbClr val="C00000"/>
                </a:solidFill>
              </a:rPr>
              <a:t>Vantagens e limitações</a:t>
            </a:r>
            <a:endParaRPr lang="pt-BR" b="1" dirty="0">
              <a:solidFill>
                <a:srgbClr val="C00000"/>
              </a:solidFill>
            </a:endParaRPr>
          </a:p>
        </p:txBody>
      </p:sp>
      <p:pic>
        <p:nvPicPr>
          <p:cNvPr id="17" name="Imagem 16"/>
          <p:cNvPicPr>
            <a:picLocks noChangeAspect="1"/>
          </p:cNvPicPr>
          <p:nvPr/>
        </p:nvPicPr>
        <p:blipFill>
          <a:blip r:embed="rId3"/>
          <a:stretch>
            <a:fillRect/>
          </a:stretch>
        </p:blipFill>
        <p:spPr>
          <a:xfrm rot="5400000" flipV="1">
            <a:off x="-111984" y="1182191"/>
            <a:ext cx="645571" cy="369468"/>
          </a:xfrm>
          <a:prstGeom prst="rect">
            <a:avLst/>
          </a:prstGeom>
        </p:spPr>
      </p:pic>
      <p:pic>
        <p:nvPicPr>
          <p:cNvPr id="18" name="Imagem 17"/>
          <p:cNvPicPr>
            <a:picLocks noChangeAspect="1"/>
          </p:cNvPicPr>
          <p:nvPr/>
        </p:nvPicPr>
        <p:blipFill>
          <a:blip r:embed="rId3"/>
          <a:stretch>
            <a:fillRect/>
          </a:stretch>
        </p:blipFill>
        <p:spPr>
          <a:xfrm rot="5400000" flipV="1">
            <a:off x="-139862" y="1182191"/>
            <a:ext cx="645571" cy="369468"/>
          </a:xfrm>
          <a:prstGeom prst="rect">
            <a:avLst/>
          </a:prstGeom>
        </p:spPr>
      </p:pic>
      <p:sp>
        <p:nvSpPr>
          <p:cNvPr id="2" name="Retângulo 1"/>
          <p:cNvSpPr/>
          <p:nvPr/>
        </p:nvSpPr>
        <p:spPr>
          <a:xfrm>
            <a:off x="323528" y="1484784"/>
            <a:ext cx="8568952" cy="5078313"/>
          </a:xfrm>
          <a:prstGeom prst="rect">
            <a:avLst/>
          </a:prstGeom>
        </p:spPr>
        <p:txBody>
          <a:bodyPr wrap="square">
            <a:spAutoFit/>
          </a:bodyPr>
          <a:lstStyle/>
          <a:p>
            <a:pPr marL="285750" indent="-285750" algn="just">
              <a:buFont typeface="Wingdings" panose="05000000000000000000" pitchFamily="2" charset="2"/>
              <a:buChar char="ü"/>
            </a:pPr>
            <a:r>
              <a:rPr lang="pt-BR" b="1" dirty="0">
                <a:solidFill>
                  <a:srgbClr val="C00000"/>
                </a:solidFill>
                <a:effectLst>
                  <a:outerShdw blurRad="38100" dist="38100" dir="2700000" algn="tl">
                    <a:srgbClr val="000000">
                      <a:alpha val="43137"/>
                    </a:srgbClr>
                  </a:outerShdw>
                </a:effectLst>
              </a:rPr>
              <a:t>DELEGAÇÃO DE </a:t>
            </a:r>
            <a:r>
              <a:rPr lang="pt-BR" b="1" dirty="0" smtClean="0">
                <a:solidFill>
                  <a:srgbClr val="C00000"/>
                </a:solidFill>
                <a:effectLst>
                  <a:outerShdw blurRad="38100" dist="38100" dir="2700000" algn="tl">
                    <a:srgbClr val="000000">
                      <a:alpha val="43137"/>
                    </a:srgbClr>
                  </a:outerShdw>
                </a:effectLst>
              </a:rPr>
              <a:t>PODERES</a:t>
            </a:r>
          </a:p>
          <a:p>
            <a:pPr algn="just"/>
            <a:endParaRPr lang="pt-BR" dirty="0">
              <a:solidFill>
                <a:srgbClr val="C00000"/>
              </a:solidFill>
            </a:endParaRPr>
          </a:p>
          <a:p>
            <a:pPr algn="just"/>
            <a:r>
              <a:rPr lang="pt-BR" dirty="0">
                <a:solidFill>
                  <a:srgbClr val="C00000"/>
                </a:solidFill>
              </a:rPr>
              <a:t>o processo orçamentário reduz o envolvimento dos administradores de alto escalão com as operações diárias, por intermédio da delegação de poderes e de autoridade que se refletem nos orçamentos das diferentes unidades ou dos departamentos da organização. </a:t>
            </a:r>
          </a:p>
          <a:p>
            <a:pPr algn="just"/>
            <a:endParaRPr lang="pt-BR" dirty="0" smtClean="0">
              <a:solidFill>
                <a:srgbClr val="C00000"/>
              </a:solidFill>
            </a:endParaRPr>
          </a:p>
          <a:p>
            <a:pPr marL="285750" indent="-285750" algn="just">
              <a:buFont typeface="Wingdings" panose="05000000000000000000" pitchFamily="2" charset="2"/>
              <a:buChar char="ü"/>
            </a:pPr>
            <a:r>
              <a:rPr lang="pt-BR" b="1" dirty="0" smtClean="0">
                <a:solidFill>
                  <a:schemeClr val="tx2"/>
                </a:solidFill>
                <a:effectLst>
                  <a:outerShdw blurRad="38100" dist="38100" dir="2700000" algn="tl">
                    <a:srgbClr val="000000">
                      <a:alpha val="43137"/>
                    </a:srgbClr>
                  </a:outerShdw>
                </a:effectLst>
              </a:rPr>
              <a:t>AVALIAÇÃO </a:t>
            </a:r>
            <a:r>
              <a:rPr lang="pt-BR" b="1" dirty="0">
                <a:solidFill>
                  <a:schemeClr val="tx2"/>
                </a:solidFill>
                <a:effectLst>
                  <a:outerShdw blurRad="38100" dist="38100" dir="2700000" algn="tl">
                    <a:srgbClr val="000000">
                      <a:alpha val="43137"/>
                    </a:srgbClr>
                  </a:outerShdw>
                </a:effectLst>
              </a:rPr>
              <a:t>DETALHADA DO </a:t>
            </a:r>
            <a:r>
              <a:rPr lang="pt-BR" b="1" dirty="0" smtClean="0">
                <a:solidFill>
                  <a:schemeClr val="tx2"/>
                </a:solidFill>
                <a:effectLst>
                  <a:outerShdw blurRad="38100" dist="38100" dir="2700000" algn="tl">
                    <a:srgbClr val="000000">
                      <a:alpha val="43137"/>
                    </a:srgbClr>
                  </a:outerShdw>
                </a:effectLst>
              </a:rPr>
              <a:t>DESEMPENHO</a:t>
            </a:r>
          </a:p>
          <a:p>
            <a:pPr algn="just"/>
            <a:endParaRPr lang="pt-BR" dirty="0">
              <a:solidFill>
                <a:schemeClr val="tx2"/>
              </a:solidFill>
            </a:endParaRPr>
          </a:p>
          <a:p>
            <a:pPr algn="just"/>
            <a:r>
              <a:rPr lang="pt-BR" dirty="0">
                <a:solidFill>
                  <a:schemeClr val="tx2"/>
                </a:solidFill>
              </a:rPr>
              <a:t>o processo orçamentário permite identificar pontos de eficiência ou ineficiência no desempenho das unidades ou dos departamentos, permitindo acompanhar em que termos estão acontecendo o progresso, no sentido da consecução dos objetivos gerais e parciais da organização.</a:t>
            </a:r>
          </a:p>
          <a:p>
            <a:pPr algn="just"/>
            <a:endParaRPr lang="pt-BR" dirty="0" smtClean="0">
              <a:solidFill>
                <a:srgbClr val="C00000"/>
              </a:solidFill>
            </a:endParaRPr>
          </a:p>
          <a:p>
            <a:pPr marL="285750" indent="-285750" algn="just">
              <a:buFont typeface="Wingdings" panose="05000000000000000000" pitchFamily="2" charset="2"/>
              <a:buChar char="ü"/>
            </a:pPr>
            <a:r>
              <a:rPr lang="pt-BR" b="1" dirty="0" smtClean="0">
                <a:solidFill>
                  <a:srgbClr val="C00000"/>
                </a:solidFill>
                <a:effectLst>
                  <a:outerShdw blurRad="38100" dist="38100" dir="2700000" algn="tl">
                    <a:srgbClr val="000000">
                      <a:alpha val="43137"/>
                    </a:srgbClr>
                  </a:outerShdw>
                </a:effectLst>
              </a:rPr>
              <a:t>RACIONALIZAÇÃO </a:t>
            </a:r>
            <a:r>
              <a:rPr lang="pt-BR" b="1" dirty="0">
                <a:solidFill>
                  <a:srgbClr val="C00000"/>
                </a:solidFill>
                <a:effectLst>
                  <a:outerShdw blurRad="38100" dist="38100" dir="2700000" algn="tl">
                    <a:srgbClr val="000000">
                      <a:alpha val="43137"/>
                    </a:srgbClr>
                  </a:outerShdw>
                </a:effectLst>
              </a:rPr>
              <a:t>DOS </a:t>
            </a:r>
            <a:r>
              <a:rPr lang="pt-BR" b="1" dirty="0" smtClean="0">
                <a:solidFill>
                  <a:srgbClr val="C00000"/>
                </a:solidFill>
                <a:effectLst>
                  <a:outerShdw blurRad="38100" dist="38100" dir="2700000" algn="tl">
                    <a:srgbClr val="000000">
                      <a:alpha val="43137"/>
                    </a:srgbClr>
                  </a:outerShdw>
                </a:effectLst>
              </a:rPr>
              <a:t>RECURSOS</a:t>
            </a:r>
          </a:p>
          <a:p>
            <a:pPr algn="just"/>
            <a:endParaRPr lang="pt-BR" dirty="0">
              <a:solidFill>
                <a:srgbClr val="C00000"/>
              </a:solidFill>
            </a:endParaRPr>
          </a:p>
          <a:p>
            <a:pPr algn="just"/>
            <a:r>
              <a:rPr lang="pt-BR" dirty="0">
                <a:solidFill>
                  <a:srgbClr val="C00000"/>
                </a:solidFill>
              </a:rPr>
              <a:t>a preparação de um orçamento para toda a organização tende a melhorar a utilização dos recursos a ela disponíveis, bem como ajustá-los às atividades consideradas prioritárias, para que sejam alcançados os seus objetivos.</a:t>
            </a:r>
          </a:p>
        </p:txBody>
      </p:sp>
    </p:spTree>
    <p:extLst>
      <p:ext uri="{BB962C8B-B14F-4D97-AF65-F5344CB8AC3E}">
        <p14:creationId xmlns:p14="http://schemas.microsoft.com/office/powerpoint/2010/main" val="120056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9" name="CaixaDeTexto 8"/>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10" name="Retângulo 9"/>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448690" y="1058096"/>
            <a:ext cx="2365776" cy="369332"/>
          </a:xfrm>
          <a:prstGeom prst="rect">
            <a:avLst/>
          </a:prstGeom>
        </p:spPr>
        <p:txBody>
          <a:bodyPr wrap="none">
            <a:spAutoFit/>
          </a:bodyPr>
          <a:lstStyle/>
          <a:p>
            <a:r>
              <a:rPr lang="pt-BR" b="1" dirty="0">
                <a:solidFill>
                  <a:schemeClr val="accent4">
                    <a:lumMod val="50000"/>
                  </a:schemeClr>
                </a:solidFill>
              </a:rPr>
              <a:t>Método de elaboração</a:t>
            </a:r>
          </a:p>
        </p:txBody>
      </p:sp>
      <p:pic>
        <p:nvPicPr>
          <p:cNvPr id="17" name="Imagem 16"/>
          <p:cNvPicPr>
            <a:picLocks noChangeAspect="1"/>
          </p:cNvPicPr>
          <p:nvPr/>
        </p:nvPicPr>
        <p:blipFill>
          <a:blip r:embed="rId3"/>
          <a:stretch>
            <a:fillRect/>
          </a:stretch>
        </p:blipFill>
        <p:spPr>
          <a:xfrm rot="5400000" flipV="1">
            <a:off x="-111984" y="1182191"/>
            <a:ext cx="645571" cy="369468"/>
          </a:xfrm>
          <a:prstGeom prst="rect">
            <a:avLst/>
          </a:prstGeom>
        </p:spPr>
      </p:pic>
      <p:pic>
        <p:nvPicPr>
          <p:cNvPr id="18" name="Imagem 17"/>
          <p:cNvPicPr>
            <a:picLocks noChangeAspect="1"/>
          </p:cNvPicPr>
          <p:nvPr/>
        </p:nvPicPr>
        <p:blipFill>
          <a:blip r:embed="rId3"/>
          <a:stretch>
            <a:fillRect/>
          </a:stretch>
        </p:blipFill>
        <p:spPr>
          <a:xfrm rot="5400000" flipV="1">
            <a:off x="-139862" y="1182191"/>
            <a:ext cx="645571" cy="369468"/>
          </a:xfrm>
          <a:prstGeom prst="rect">
            <a:avLst/>
          </a:prstGeom>
        </p:spPr>
      </p:pic>
      <p:sp>
        <p:nvSpPr>
          <p:cNvPr id="2" name="Retângulo 1"/>
          <p:cNvSpPr/>
          <p:nvPr/>
        </p:nvSpPr>
        <p:spPr>
          <a:xfrm>
            <a:off x="179512" y="1484784"/>
            <a:ext cx="8712968" cy="5078313"/>
          </a:xfrm>
          <a:prstGeom prst="rect">
            <a:avLst/>
          </a:prstGeom>
        </p:spPr>
        <p:txBody>
          <a:bodyPr wrap="square">
            <a:spAutoFit/>
          </a:bodyPr>
          <a:lstStyle/>
          <a:p>
            <a:pPr algn="just"/>
            <a:r>
              <a:rPr lang="pt-BR" dirty="0"/>
              <a:t>Após confrontar e analisar as limitações e as vantagens de um programa de orçamento, esperamos que esteja convencido de que se trata de um excelente instrumento para planejar e controlar as atividades de uma organização. </a:t>
            </a:r>
            <a:endParaRPr lang="pt-BR" dirty="0" smtClean="0"/>
          </a:p>
          <a:p>
            <a:pPr algn="just"/>
            <a:endParaRPr lang="pt-BR" dirty="0"/>
          </a:p>
          <a:p>
            <a:pPr algn="just"/>
            <a:r>
              <a:rPr lang="pt-BR" dirty="0" smtClean="0"/>
              <a:t>Suponha </a:t>
            </a:r>
            <a:r>
              <a:rPr lang="pt-BR" dirty="0"/>
              <a:t>agora que você fosse o presidente de uma grande organização e, após ter assistido a uma palestra sobre orçamento, tivesse decidido implantá-lo em sua empresa. </a:t>
            </a:r>
            <a:endParaRPr lang="pt-BR" dirty="0" smtClean="0"/>
          </a:p>
          <a:p>
            <a:pPr algn="just"/>
            <a:endParaRPr lang="pt-BR" dirty="0"/>
          </a:p>
          <a:p>
            <a:pPr algn="just"/>
            <a:r>
              <a:rPr lang="pt-BR" dirty="0" smtClean="0"/>
              <a:t>Apesar </a:t>
            </a:r>
            <a:r>
              <a:rPr lang="pt-BR" dirty="0"/>
              <a:t>de estar convencido da importância do orçamento, sua grande dúvida seria: por onde devo começar? </a:t>
            </a:r>
            <a:endParaRPr lang="pt-BR" dirty="0" smtClean="0"/>
          </a:p>
          <a:p>
            <a:pPr algn="just"/>
            <a:endParaRPr lang="pt-BR" dirty="0"/>
          </a:p>
          <a:p>
            <a:pPr algn="just"/>
            <a:r>
              <a:rPr lang="pt-BR" dirty="0" smtClean="0"/>
              <a:t>Logicamente</a:t>
            </a:r>
            <a:r>
              <a:rPr lang="pt-BR" dirty="0"/>
              <a:t>, todo instrumento deve ser utilizado da maneira correta, do contrário, não trará os benefícios pretendidos. </a:t>
            </a:r>
            <a:endParaRPr lang="pt-BR" dirty="0" smtClean="0"/>
          </a:p>
          <a:p>
            <a:pPr algn="just"/>
            <a:endParaRPr lang="pt-BR" dirty="0"/>
          </a:p>
          <a:p>
            <a:pPr algn="just"/>
            <a:r>
              <a:rPr lang="pt-BR" dirty="0" smtClean="0"/>
              <a:t>Portanto</a:t>
            </a:r>
            <a:r>
              <a:rPr lang="pt-BR" dirty="0"/>
              <a:t>, o objetivo desse item do livro é apresentar uma sugestão de método para implantação de um programa de orçamento. </a:t>
            </a:r>
            <a:endParaRPr lang="pt-BR" dirty="0" smtClean="0"/>
          </a:p>
          <a:p>
            <a:pPr algn="just"/>
            <a:endParaRPr lang="pt-BR" dirty="0"/>
          </a:p>
          <a:p>
            <a:pPr algn="just"/>
            <a:r>
              <a:rPr lang="pt-BR" dirty="0" smtClean="0"/>
              <a:t>O </a:t>
            </a:r>
            <a:r>
              <a:rPr lang="pt-BR" dirty="0"/>
              <a:t>primeiro passo para sanar sua dúvida seria definir qual será o departamento da empresa responsável pela implantação e controle do orçamento. </a:t>
            </a:r>
          </a:p>
        </p:txBody>
      </p:sp>
    </p:spTree>
    <p:extLst>
      <p:ext uri="{BB962C8B-B14F-4D97-AF65-F5344CB8AC3E}">
        <p14:creationId xmlns:p14="http://schemas.microsoft.com/office/powerpoint/2010/main" val="409286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9" name="CaixaDeTexto 8"/>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10" name="Retângulo 9"/>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448690" y="1058096"/>
            <a:ext cx="2365776" cy="369332"/>
          </a:xfrm>
          <a:prstGeom prst="rect">
            <a:avLst/>
          </a:prstGeom>
        </p:spPr>
        <p:txBody>
          <a:bodyPr wrap="none">
            <a:spAutoFit/>
          </a:bodyPr>
          <a:lstStyle/>
          <a:p>
            <a:r>
              <a:rPr lang="pt-BR" b="1" dirty="0">
                <a:solidFill>
                  <a:srgbClr val="C00000"/>
                </a:solidFill>
              </a:rPr>
              <a:t>Vantagens e limitações</a:t>
            </a:r>
            <a:endParaRPr lang="pt-BR" b="1" dirty="0">
              <a:solidFill>
                <a:srgbClr val="C00000"/>
              </a:solidFill>
            </a:endParaRPr>
          </a:p>
        </p:txBody>
      </p:sp>
      <p:pic>
        <p:nvPicPr>
          <p:cNvPr id="17" name="Imagem 16"/>
          <p:cNvPicPr>
            <a:picLocks noChangeAspect="1"/>
          </p:cNvPicPr>
          <p:nvPr/>
        </p:nvPicPr>
        <p:blipFill>
          <a:blip r:embed="rId3"/>
          <a:stretch>
            <a:fillRect/>
          </a:stretch>
        </p:blipFill>
        <p:spPr>
          <a:xfrm rot="5400000" flipV="1">
            <a:off x="-111984" y="1182191"/>
            <a:ext cx="645571" cy="369468"/>
          </a:xfrm>
          <a:prstGeom prst="rect">
            <a:avLst/>
          </a:prstGeom>
        </p:spPr>
      </p:pic>
      <p:pic>
        <p:nvPicPr>
          <p:cNvPr id="18" name="Imagem 17"/>
          <p:cNvPicPr>
            <a:picLocks noChangeAspect="1"/>
          </p:cNvPicPr>
          <p:nvPr/>
        </p:nvPicPr>
        <p:blipFill>
          <a:blip r:embed="rId3"/>
          <a:stretch>
            <a:fillRect/>
          </a:stretch>
        </p:blipFill>
        <p:spPr>
          <a:xfrm rot="5400000" flipV="1">
            <a:off x="-139862" y="1182191"/>
            <a:ext cx="645571" cy="369468"/>
          </a:xfrm>
          <a:prstGeom prst="rect">
            <a:avLst/>
          </a:prstGeom>
        </p:spPr>
      </p:pic>
      <p:sp>
        <p:nvSpPr>
          <p:cNvPr id="2" name="Retângulo 1"/>
          <p:cNvSpPr/>
          <p:nvPr/>
        </p:nvSpPr>
        <p:spPr>
          <a:xfrm>
            <a:off x="107504" y="2060848"/>
            <a:ext cx="4032448" cy="3970318"/>
          </a:xfrm>
          <a:prstGeom prst="rect">
            <a:avLst/>
          </a:prstGeom>
        </p:spPr>
        <p:txBody>
          <a:bodyPr wrap="square">
            <a:spAutoFit/>
          </a:bodyPr>
          <a:lstStyle/>
          <a:p>
            <a:r>
              <a:rPr lang="pt-BR" dirty="0"/>
              <a:t> </a:t>
            </a:r>
          </a:p>
          <a:p>
            <a:pPr algn="just"/>
            <a:r>
              <a:rPr lang="pt-BR" dirty="0"/>
              <a:t>O departamento financeiro de uma organização de grande porte é gerido pelo diretor financeiro. </a:t>
            </a:r>
            <a:endParaRPr lang="pt-BR" dirty="0" smtClean="0"/>
          </a:p>
          <a:p>
            <a:pPr algn="just"/>
            <a:endParaRPr lang="pt-BR" dirty="0" smtClean="0"/>
          </a:p>
          <a:p>
            <a:pPr algn="just"/>
            <a:r>
              <a:rPr lang="pt-BR" dirty="0" smtClean="0"/>
              <a:t>Subordinados </a:t>
            </a:r>
            <a:r>
              <a:rPr lang="pt-BR" dirty="0"/>
              <a:t>a ele estão o controller, responsável pela controladoria, e o gerente-financeiro, responsável pela tesouraria. </a:t>
            </a:r>
            <a:endParaRPr lang="pt-BR" dirty="0" smtClean="0"/>
          </a:p>
          <a:p>
            <a:pPr algn="just"/>
            <a:endParaRPr lang="pt-BR" dirty="0"/>
          </a:p>
          <a:p>
            <a:pPr algn="just"/>
            <a:r>
              <a:rPr lang="pt-BR" dirty="0" smtClean="0"/>
              <a:t>A </a:t>
            </a:r>
            <a:r>
              <a:rPr lang="pt-BR" dirty="0"/>
              <a:t>controladoria é a área que assessora a tesouraria e a alta administração, fornecendo controles e informações para a gestão da organização. </a:t>
            </a:r>
          </a:p>
        </p:txBody>
      </p:sp>
      <p:pic>
        <p:nvPicPr>
          <p:cNvPr id="3" name="Imagem 2"/>
          <p:cNvPicPr>
            <a:picLocks noChangeAspect="1"/>
          </p:cNvPicPr>
          <p:nvPr/>
        </p:nvPicPr>
        <p:blipFill>
          <a:blip r:embed="rId4"/>
          <a:stretch>
            <a:fillRect/>
          </a:stretch>
        </p:blipFill>
        <p:spPr>
          <a:xfrm>
            <a:off x="4139952" y="1938616"/>
            <a:ext cx="4896544" cy="4370704"/>
          </a:xfrm>
          <a:prstGeom prst="rect">
            <a:avLst/>
          </a:prstGeom>
        </p:spPr>
      </p:pic>
      <p:sp>
        <p:nvSpPr>
          <p:cNvPr id="4" name="Retângulo 3"/>
          <p:cNvSpPr/>
          <p:nvPr/>
        </p:nvSpPr>
        <p:spPr>
          <a:xfrm>
            <a:off x="179510" y="1556792"/>
            <a:ext cx="5400601" cy="369332"/>
          </a:xfrm>
          <a:prstGeom prst="rect">
            <a:avLst/>
          </a:prstGeom>
        </p:spPr>
        <p:txBody>
          <a:bodyPr wrap="square">
            <a:spAutoFit/>
          </a:bodyPr>
          <a:lstStyle/>
          <a:p>
            <a:r>
              <a:rPr lang="pt-BR" dirty="0"/>
              <a:t>Modelo de organograma do departamento financeiro.</a:t>
            </a:r>
          </a:p>
        </p:txBody>
      </p:sp>
    </p:spTree>
    <p:extLst>
      <p:ext uri="{BB962C8B-B14F-4D97-AF65-F5344CB8AC3E}">
        <p14:creationId xmlns:p14="http://schemas.microsoft.com/office/powerpoint/2010/main" val="3057357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260648"/>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34925" y="1095375"/>
            <a:ext cx="4032250" cy="2000250"/>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SAVA </a:t>
            </a: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AMBIENTE DE APOIO VIRTUAL</a:t>
            </a:r>
          </a:p>
          <a:p>
            <a:pPr fontAlgn="auto">
              <a:spcBef>
                <a:spcPts val="0"/>
              </a:spcBef>
              <a:spcAft>
                <a:spcPts val="0"/>
              </a:spcAft>
              <a:defRPr/>
            </a:pPr>
            <a:endParaRPr lang="pt-BR" sz="2000" b="1" dirty="0">
              <a:solidFill>
                <a:schemeClr val="tx2"/>
              </a:solidFill>
              <a:latin typeface="+mj-lt"/>
              <a:cs typeface="Arial" pitchFamily="34" charset="0"/>
            </a:endParaRPr>
          </a:p>
          <a:p>
            <a:pPr fontAlgn="auto">
              <a:spcBef>
                <a:spcPts val="0"/>
              </a:spcBef>
              <a:spcAft>
                <a:spcPts val="0"/>
              </a:spcAft>
              <a:defRPr/>
            </a:pPr>
            <a:endParaRPr lang="pt-BR" sz="2000" b="1" dirty="0">
              <a:solidFill>
                <a:schemeClr val="tx2"/>
              </a:solidFill>
              <a:latin typeface="+mj-lt"/>
              <a:cs typeface="Arial" pitchFamily="34" charset="0"/>
            </a:endParaRP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NA PASTA DO PROFESSOR</a:t>
            </a:r>
          </a:p>
        </p:txBody>
      </p:sp>
      <p:pic>
        <p:nvPicPr>
          <p:cNvPr id="7" name="Picture 6"/>
          <p:cNvPicPr>
            <a:picLocks noChangeAspect="1" noChangeArrowheads="1"/>
          </p:cNvPicPr>
          <p:nvPr/>
        </p:nvPicPr>
        <p:blipFill>
          <a:blip r:embed="rId2" cstate="print"/>
          <a:srcRect/>
          <a:stretch>
            <a:fillRect/>
          </a:stretch>
        </p:blipFill>
        <p:spPr bwMode="auto">
          <a:xfrm>
            <a:off x="0" y="3898900"/>
            <a:ext cx="4500563" cy="2554288"/>
          </a:xfrm>
          <a:prstGeom prst="rect">
            <a:avLst/>
          </a:prstGeom>
          <a:noFill/>
          <a:ln w="9525">
            <a:noFill/>
            <a:miter lim="800000"/>
            <a:headEnd/>
            <a:tailEnd/>
          </a:ln>
        </p:spPr>
      </p:pic>
      <p:pic>
        <p:nvPicPr>
          <p:cNvPr id="8" name="Picture 11"/>
          <p:cNvPicPr>
            <a:picLocks noChangeAspect="1" noChangeArrowheads="1"/>
          </p:cNvPicPr>
          <p:nvPr/>
        </p:nvPicPr>
        <p:blipFill>
          <a:blip r:embed="rId3" cstate="print"/>
          <a:srcRect/>
          <a:stretch>
            <a:fillRect/>
          </a:stretch>
        </p:blipFill>
        <p:spPr bwMode="auto">
          <a:xfrm>
            <a:off x="5148263" y="5373688"/>
            <a:ext cx="3311525" cy="1150937"/>
          </a:xfrm>
          <a:prstGeom prst="rect">
            <a:avLst/>
          </a:prstGeom>
          <a:noFill/>
          <a:ln w="9525">
            <a:noFill/>
            <a:miter lim="800000"/>
            <a:headEnd/>
            <a:tailEnd/>
          </a:ln>
        </p:spPr>
      </p:pic>
      <p:sp>
        <p:nvSpPr>
          <p:cNvPr id="9" name="Seta para a direita 8"/>
          <p:cNvSpPr/>
          <p:nvPr/>
        </p:nvSpPr>
        <p:spPr>
          <a:xfrm>
            <a:off x="2195513" y="2060575"/>
            <a:ext cx="11525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baixo 9"/>
          <p:cNvSpPr/>
          <p:nvPr/>
        </p:nvSpPr>
        <p:spPr>
          <a:xfrm>
            <a:off x="900113" y="3068638"/>
            <a:ext cx="647700"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2050" name="Picture 2"/>
          <p:cNvPicPr>
            <a:picLocks noChangeAspect="1" noChangeArrowheads="1"/>
          </p:cNvPicPr>
          <p:nvPr/>
        </p:nvPicPr>
        <p:blipFill>
          <a:blip r:embed="rId4" cstate="print"/>
          <a:srcRect/>
          <a:stretch>
            <a:fillRect/>
          </a:stretch>
        </p:blipFill>
        <p:spPr bwMode="auto">
          <a:xfrm>
            <a:off x="3419872" y="1124744"/>
            <a:ext cx="5629275" cy="3952875"/>
          </a:xfrm>
          <a:prstGeom prst="rect">
            <a:avLst/>
          </a:prstGeom>
          <a:noFill/>
          <a:ln w="9525">
            <a:noFill/>
            <a:miter lim="800000"/>
            <a:headEnd/>
            <a:tailEnd/>
          </a:ln>
        </p:spPr>
      </p:pic>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9" name="CaixaDeTexto 8"/>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10" name="Retângulo 9"/>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448690" y="1058096"/>
            <a:ext cx="2365776" cy="369332"/>
          </a:xfrm>
          <a:prstGeom prst="rect">
            <a:avLst/>
          </a:prstGeom>
        </p:spPr>
        <p:txBody>
          <a:bodyPr wrap="none">
            <a:spAutoFit/>
          </a:bodyPr>
          <a:lstStyle/>
          <a:p>
            <a:r>
              <a:rPr lang="pt-BR" b="1" dirty="0">
                <a:solidFill>
                  <a:srgbClr val="C00000"/>
                </a:solidFill>
              </a:rPr>
              <a:t>Vantagens e limitações</a:t>
            </a:r>
            <a:endParaRPr lang="pt-BR" b="1" dirty="0">
              <a:solidFill>
                <a:srgbClr val="C00000"/>
              </a:solidFill>
            </a:endParaRPr>
          </a:p>
        </p:txBody>
      </p:sp>
      <p:pic>
        <p:nvPicPr>
          <p:cNvPr id="17" name="Imagem 16"/>
          <p:cNvPicPr>
            <a:picLocks noChangeAspect="1"/>
          </p:cNvPicPr>
          <p:nvPr/>
        </p:nvPicPr>
        <p:blipFill>
          <a:blip r:embed="rId3"/>
          <a:stretch>
            <a:fillRect/>
          </a:stretch>
        </p:blipFill>
        <p:spPr>
          <a:xfrm rot="5400000" flipV="1">
            <a:off x="-111984" y="1182191"/>
            <a:ext cx="645571" cy="369468"/>
          </a:xfrm>
          <a:prstGeom prst="rect">
            <a:avLst/>
          </a:prstGeom>
        </p:spPr>
      </p:pic>
      <p:pic>
        <p:nvPicPr>
          <p:cNvPr id="18" name="Imagem 17"/>
          <p:cNvPicPr>
            <a:picLocks noChangeAspect="1"/>
          </p:cNvPicPr>
          <p:nvPr/>
        </p:nvPicPr>
        <p:blipFill>
          <a:blip r:embed="rId3"/>
          <a:stretch>
            <a:fillRect/>
          </a:stretch>
        </p:blipFill>
        <p:spPr>
          <a:xfrm rot="5400000" flipV="1">
            <a:off x="-139862" y="1182191"/>
            <a:ext cx="645571" cy="369468"/>
          </a:xfrm>
          <a:prstGeom prst="rect">
            <a:avLst/>
          </a:prstGeom>
        </p:spPr>
      </p:pic>
      <p:sp>
        <p:nvSpPr>
          <p:cNvPr id="2" name="Retângulo 1"/>
          <p:cNvSpPr/>
          <p:nvPr/>
        </p:nvSpPr>
        <p:spPr>
          <a:xfrm>
            <a:off x="323528" y="1724030"/>
            <a:ext cx="8568952" cy="4801314"/>
          </a:xfrm>
          <a:prstGeom prst="rect">
            <a:avLst/>
          </a:prstGeom>
        </p:spPr>
        <p:txBody>
          <a:bodyPr wrap="square">
            <a:spAutoFit/>
          </a:bodyPr>
          <a:lstStyle/>
          <a:p>
            <a:pPr algn="just"/>
            <a:r>
              <a:rPr lang="pt-BR" dirty="0"/>
              <a:t>Sugere-se, ainda, que o processo de elaboração de um orçamento empresarial comece dois ou três meses antes do início de um novo exercício contábil. </a:t>
            </a:r>
            <a:endParaRPr lang="pt-BR" dirty="0" smtClean="0"/>
          </a:p>
          <a:p>
            <a:pPr algn="just"/>
            <a:endParaRPr lang="pt-BR" dirty="0"/>
          </a:p>
          <a:p>
            <a:pPr algn="just"/>
            <a:r>
              <a:rPr lang="pt-BR" dirty="0" smtClean="0"/>
              <a:t>Sua </a:t>
            </a:r>
            <a:r>
              <a:rPr lang="pt-BR" dirty="0"/>
              <a:t>condução e sua operacionalização, que é realizada pela área de orçamento, devem seguir as seguintes etapas: </a:t>
            </a:r>
            <a:endParaRPr lang="pt-BR" dirty="0" smtClean="0"/>
          </a:p>
          <a:p>
            <a:pPr algn="just"/>
            <a:endParaRPr lang="pt-BR" dirty="0"/>
          </a:p>
          <a:p>
            <a:pPr marL="342900" indent="-342900" algn="just">
              <a:buAutoNum type="arabicPeriod"/>
            </a:pPr>
            <a:r>
              <a:rPr lang="pt-BR" dirty="0" smtClean="0"/>
              <a:t>A </a:t>
            </a:r>
            <a:r>
              <a:rPr lang="pt-BR" dirty="0"/>
              <a:t>área de orçamento solicita ao departamento comercial a projeção anual de vendas (quantidades e preços de cada um dos produtos). </a:t>
            </a:r>
            <a:endParaRPr lang="pt-BR" dirty="0" smtClean="0"/>
          </a:p>
          <a:p>
            <a:pPr marL="342900" indent="-342900" algn="just">
              <a:buAutoNum type="arabicPeriod"/>
            </a:pPr>
            <a:endParaRPr lang="pt-BR" dirty="0" smtClean="0"/>
          </a:p>
          <a:p>
            <a:pPr marL="342900" indent="-342900" algn="just">
              <a:buAutoNum type="arabicPeriod"/>
            </a:pPr>
            <a:r>
              <a:rPr lang="pt-BR" dirty="0" smtClean="0"/>
              <a:t>A </a:t>
            </a:r>
            <a:r>
              <a:rPr lang="pt-BR" dirty="0"/>
              <a:t>projeção de vendas é repassada aos outros departamentos, para que eles a utilizem como base para projetar seus gastos anuais. Exemplo: o departamento de produção só poderá projetar os gastos com compra de matérias-primas após saber o quanto será vendido, ou seja, tendo em mãos a projeção de vendas. </a:t>
            </a:r>
            <a:endParaRPr lang="pt-BR" dirty="0" smtClean="0"/>
          </a:p>
          <a:p>
            <a:pPr marL="342900" indent="-342900" algn="just">
              <a:buAutoNum type="arabicPeriod"/>
            </a:pPr>
            <a:endParaRPr lang="pt-BR" dirty="0"/>
          </a:p>
          <a:p>
            <a:pPr marL="342900" indent="-342900" algn="just">
              <a:buAutoNum type="arabicPeriod"/>
            </a:pPr>
            <a:r>
              <a:rPr lang="pt-BR" dirty="0" smtClean="0"/>
              <a:t>Utilizando-se </a:t>
            </a:r>
            <a:r>
              <a:rPr lang="pt-BR" dirty="0"/>
              <a:t>as projeções de receitas e de gastos, o departamento de orçamento elabora a projeção da Demonstração do Resultado do Exercício (DRE) para o ano seguinte. </a:t>
            </a:r>
          </a:p>
        </p:txBody>
      </p:sp>
    </p:spTree>
    <p:extLst>
      <p:ext uri="{BB962C8B-B14F-4D97-AF65-F5344CB8AC3E}">
        <p14:creationId xmlns:p14="http://schemas.microsoft.com/office/powerpoint/2010/main" val="619885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9" name="CaixaDeTexto 8"/>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10" name="Retângulo 9"/>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448690" y="1058096"/>
            <a:ext cx="2365776" cy="369332"/>
          </a:xfrm>
          <a:prstGeom prst="rect">
            <a:avLst/>
          </a:prstGeom>
        </p:spPr>
        <p:txBody>
          <a:bodyPr wrap="none">
            <a:spAutoFit/>
          </a:bodyPr>
          <a:lstStyle/>
          <a:p>
            <a:r>
              <a:rPr lang="pt-BR" b="1" dirty="0">
                <a:solidFill>
                  <a:srgbClr val="C00000"/>
                </a:solidFill>
              </a:rPr>
              <a:t>Vantagens e limitações</a:t>
            </a:r>
            <a:endParaRPr lang="pt-BR" b="1" dirty="0">
              <a:solidFill>
                <a:srgbClr val="C00000"/>
              </a:solidFill>
            </a:endParaRPr>
          </a:p>
        </p:txBody>
      </p:sp>
      <p:pic>
        <p:nvPicPr>
          <p:cNvPr id="17" name="Imagem 16"/>
          <p:cNvPicPr>
            <a:picLocks noChangeAspect="1"/>
          </p:cNvPicPr>
          <p:nvPr/>
        </p:nvPicPr>
        <p:blipFill>
          <a:blip r:embed="rId3"/>
          <a:stretch>
            <a:fillRect/>
          </a:stretch>
        </p:blipFill>
        <p:spPr>
          <a:xfrm rot="5400000" flipV="1">
            <a:off x="-111984" y="1182191"/>
            <a:ext cx="645571" cy="369468"/>
          </a:xfrm>
          <a:prstGeom prst="rect">
            <a:avLst/>
          </a:prstGeom>
        </p:spPr>
      </p:pic>
      <p:pic>
        <p:nvPicPr>
          <p:cNvPr id="18" name="Imagem 17"/>
          <p:cNvPicPr>
            <a:picLocks noChangeAspect="1"/>
          </p:cNvPicPr>
          <p:nvPr/>
        </p:nvPicPr>
        <p:blipFill>
          <a:blip r:embed="rId3"/>
          <a:stretch>
            <a:fillRect/>
          </a:stretch>
        </p:blipFill>
        <p:spPr>
          <a:xfrm rot="5400000" flipV="1">
            <a:off x="-139862" y="1182191"/>
            <a:ext cx="645571" cy="369468"/>
          </a:xfrm>
          <a:prstGeom prst="rect">
            <a:avLst/>
          </a:prstGeom>
        </p:spPr>
      </p:pic>
      <p:sp>
        <p:nvSpPr>
          <p:cNvPr id="2" name="Retângulo 1"/>
          <p:cNvSpPr/>
          <p:nvPr/>
        </p:nvSpPr>
        <p:spPr>
          <a:xfrm>
            <a:off x="367658" y="1772816"/>
            <a:ext cx="8380806" cy="2862322"/>
          </a:xfrm>
          <a:prstGeom prst="rect">
            <a:avLst/>
          </a:prstGeom>
        </p:spPr>
        <p:txBody>
          <a:bodyPr wrap="square">
            <a:spAutoFit/>
          </a:bodyPr>
          <a:lstStyle/>
          <a:p>
            <a:pPr algn="just"/>
            <a:r>
              <a:rPr lang="pt-BR" dirty="0"/>
              <a:t>4</a:t>
            </a:r>
            <a:r>
              <a:rPr lang="pt-BR" dirty="0" smtClean="0"/>
              <a:t>. A </a:t>
            </a:r>
            <a:r>
              <a:rPr lang="pt-BR" dirty="0"/>
              <a:t>DRE projetada é levada à alta administração para aprovação. Mudanças podem ser sugeridas e negociadas com os departamentos. </a:t>
            </a:r>
            <a:endParaRPr lang="pt-BR" dirty="0" smtClean="0"/>
          </a:p>
          <a:p>
            <a:pPr algn="just"/>
            <a:endParaRPr lang="pt-BR" dirty="0"/>
          </a:p>
          <a:p>
            <a:pPr algn="just"/>
            <a:r>
              <a:rPr lang="pt-BR" dirty="0" smtClean="0"/>
              <a:t>5</a:t>
            </a:r>
            <a:r>
              <a:rPr lang="pt-BR" dirty="0"/>
              <a:t>. </a:t>
            </a:r>
            <a:r>
              <a:rPr lang="pt-BR" dirty="0" smtClean="0"/>
              <a:t>Depois </a:t>
            </a:r>
            <a:r>
              <a:rPr lang="pt-BR" dirty="0"/>
              <a:t>deste processo de “lapidação”, a projeção da DRE é aprovada pela alta administração, e os orçamentos são distribuídos aos departamentos, ou seja, o departamento comercial passa a saber quanto deverá vender durante o ano que irá iniciar-se, assim como os outros departamentos saberão quanto poderão gastar. </a:t>
            </a:r>
            <a:endParaRPr lang="pt-BR" dirty="0" smtClean="0"/>
          </a:p>
          <a:p>
            <a:pPr algn="just"/>
            <a:endParaRPr lang="pt-BR" dirty="0"/>
          </a:p>
          <a:p>
            <a:pPr algn="just"/>
            <a:r>
              <a:rPr lang="pt-BR" dirty="0" smtClean="0"/>
              <a:t>6</a:t>
            </a:r>
            <a:r>
              <a:rPr lang="pt-BR" dirty="0"/>
              <a:t>. </a:t>
            </a:r>
            <a:r>
              <a:rPr lang="pt-BR" dirty="0" smtClean="0"/>
              <a:t>A </a:t>
            </a:r>
            <a:r>
              <a:rPr lang="pt-BR" dirty="0"/>
              <a:t>execução dos orçamentos pelos departamentos é acompanhada pela área de orçamento durante todo o exercício contábil.</a:t>
            </a:r>
            <a:endParaRPr lang="pt-BR" dirty="0"/>
          </a:p>
        </p:txBody>
      </p:sp>
      <p:sp>
        <p:nvSpPr>
          <p:cNvPr id="3" name="AutoShape 2" descr="Imagem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p:cNvPicPr>
            <a:picLocks noChangeAspect="1"/>
          </p:cNvPicPr>
          <p:nvPr/>
        </p:nvPicPr>
        <p:blipFill>
          <a:blip r:embed="rId4"/>
          <a:stretch>
            <a:fillRect/>
          </a:stretch>
        </p:blipFill>
        <p:spPr>
          <a:xfrm>
            <a:off x="152425" y="4789145"/>
            <a:ext cx="2619375" cy="1743075"/>
          </a:xfrm>
          <a:prstGeom prst="rect">
            <a:avLst/>
          </a:prstGeom>
        </p:spPr>
      </p:pic>
      <p:pic>
        <p:nvPicPr>
          <p:cNvPr id="1030" name="Picture 6" descr="Resultado de imagem para orÃ§amen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486299"/>
            <a:ext cx="3043159" cy="202280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6"/>
          <a:stretch>
            <a:fillRect/>
          </a:stretch>
        </p:blipFill>
        <p:spPr>
          <a:xfrm>
            <a:off x="2842746" y="4793289"/>
            <a:ext cx="3025397" cy="1738931"/>
          </a:xfrm>
          <a:prstGeom prst="rect">
            <a:avLst/>
          </a:prstGeom>
        </p:spPr>
      </p:pic>
    </p:spTree>
    <p:extLst>
      <p:ext uri="{BB962C8B-B14F-4D97-AF65-F5344CB8AC3E}">
        <p14:creationId xmlns:p14="http://schemas.microsoft.com/office/powerpoint/2010/main" val="3841408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2" name="Retângulo 1"/>
          <p:cNvSpPr/>
          <p:nvPr/>
        </p:nvSpPr>
        <p:spPr>
          <a:xfrm>
            <a:off x="899592" y="1834946"/>
            <a:ext cx="8083719" cy="1754326"/>
          </a:xfrm>
          <a:prstGeom prst="rect">
            <a:avLst/>
          </a:prstGeom>
        </p:spPr>
        <p:txBody>
          <a:bodyPr wrap="square">
            <a:spAutoFit/>
          </a:bodyPr>
          <a:lstStyle/>
          <a:p>
            <a:pPr algn="just"/>
            <a:r>
              <a:rPr lang="pt-BR" dirty="0"/>
              <a:t>É importante que tenha ciência que o processo orçamentário em uma organização deve ser elaborado levando-se em conta o conceito de sistemas abertos, ou seja, os gestores que o elaborarão devem ter consciência que os fatores ambientais deverão ser muito bem analisados (governo, concorrentes, clientes, fornecedores etc.), pois, com certeza, influenciarão nos resultados que poderão ser obtidos por meio da utilização do orçamento. </a:t>
            </a:r>
            <a:endParaRPr lang="pt-BR" dirty="0" smtClean="0"/>
          </a:p>
        </p:txBody>
      </p:sp>
      <p:sp>
        <p:nvSpPr>
          <p:cNvPr id="9" name="CaixaDeTexto 8"/>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rPr>
              <a:t>Introdução ao Orçamento.</a:t>
            </a:r>
            <a:endParaRPr lang="pt-BR" sz="3200" b="1" dirty="0">
              <a:solidFill>
                <a:schemeClr val="bg1"/>
              </a:solidFill>
              <a:latin typeface="+mj-lt"/>
              <a:cs typeface="Arial" pitchFamily="34" charset="0"/>
            </a:endParaRPr>
          </a:p>
        </p:txBody>
      </p:sp>
      <p:sp>
        <p:nvSpPr>
          <p:cNvPr id="10" name="Retângulo 9"/>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1"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76" y="836712"/>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596" y="836711"/>
            <a:ext cx="922844" cy="81210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3"/>
          <a:stretch>
            <a:fillRect/>
          </a:stretch>
        </p:blipFill>
        <p:spPr>
          <a:xfrm>
            <a:off x="971600" y="1124744"/>
            <a:ext cx="2808312" cy="652325"/>
          </a:xfrm>
          <a:prstGeom prst="rect">
            <a:avLst/>
          </a:prstGeom>
        </p:spPr>
      </p:pic>
      <p:sp>
        <p:nvSpPr>
          <p:cNvPr id="8" name="Retângulo 7"/>
          <p:cNvSpPr/>
          <p:nvPr/>
        </p:nvSpPr>
        <p:spPr>
          <a:xfrm>
            <a:off x="251520" y="3672619"/>
            <a:ext cx="8731791" cy="2862322"/>
          </a:xfrm>
          <a:prstGeom prst="rect">
            <a:avLst/>
          </a:prstGeom>
        </p:spPr>
        <p:txBody>
          <a:bodyPr wrap="square">
            <a:spAutoFit/>
          </a:bodyPr>
          <a:lstStyle/>
          <a:p>
            <a:pPr algn="just"/>
            <a:r>
              <a:rPr lang="pt-BR" dirty="0"/>
              <a:t>Orçamento empresarial é a projeção de receitas e gastos que uma organização elabora para um determinado período de tempo. Atualmente, a grande maioria das organizações de grande porte utiliza o orçamento como um instrumento de planejamento e controle de suas atividades. </a:t>
            </a:r>
          </a:p>
          <a:p>
            <a:pPr algn="just"/>
            <a:endParaRPr lang="pt-BR" dirty="0"/>
          </a:p>
          <a:p>
            <a:pPr algn="just"/>
            <a:r>
              <a:rPr lang="pt-BR" dirty="0"/>
              <a:t>As vantagens que uma organização pode obter, ao implantar um programa orçamentário, só serão efetivamente obtidas caso sejam seguidos alguns princípios. Tal instrumento possui limitações; portanto, deve-se ficar muito atento a elas. Em grandes organizações, existe uma área chamada Orçamento, ligada à Controladoria, que fica responsável pela condução do processo orçamentário, que é composto por seis etapas. </a:t>
            </a:r>
            <a:endParaRPr lang="pt-BR" dirty="0"/>
          </a:p>
        </p:txBody>
      </p:sp>
      <p:pic>
        <p:nvPicPr>
          <p:cNvPr id="14" name="Imagem 13"/>
          <p:cNvPicPr>
            <a:picLocks noChangeAspect="1"/>
          </p:cNvPicPr>
          <p:nvPr/>
        </p:nvPicPr>
        <p:blipFill>
          <a:blip r:embed="rId4"/>
          <a:stretch>
            <a:fillRect/>
          </a:stretch>
        </p:blipFill>
        <p:spPr>
          <a:xfrm>
            <a:off x="120808" y="2330826"/>
            <a:ext cx="778784" cy="1314198"/>
          </a:xfrm>
          <a:prstGeom prst="rect">
            <a:avLst/>
          </a:prstGeom>
        </p:spPr>
      </p:pic>
      <p:pic>
        <p:nvPicPr>
          <p:cNvPr id="3" name="Imagem 2"/>
          <p:cNvPicPr>
            <a:picLocks noChangeAspect="1"/>
          </p:cNvPicPr>
          <p:nvPr/>
        </p:nvPicPr>
        <p:blipFill>
          <a:blip r:embed="rId5"/>
          <a:stretch>
            <a:fillRect/>
          </a:stretch>
        </p:blipFill>
        <p:spPr>
          <a:xfrm>
            <a:off x="62831" y="1064479"/>
            <a:ext cx="836761" cy="1198941"/>
          </a:xfrm>
          <a:prstGeom prst="rect">
            <a:avLst/>
          </a:prstGeom>
        </p:spPr>
      </p:pic>
      <p:pic>
        <p:nvPicPr>
          <p:cNvPr id="18" name="Imagem 17"/>
          <p:cNvPicPr>
            <a:picLocks noChangeAspect="1"/>
          </p:cNvPicPr>
          <p:nvPr/>
        </p:nvPicPr>
        <p:blipFill>
          <a:blip r:embed="rId3"/>
          <a:stretch>
            <a:fillRect/>
          </a:stretch>
        </p:blipFill>
        <p:spPr>
          <a:xfrm>
            <a:off x="3862887" y="1124744"/>
            <a:ext cx="2797345" cy="649777"/>
          </a:xfrm>
          <a:prstGeom prst="rect">
            <a:avLst/>
          </a:prstGeom>
        </p:spPr>
      </p:pic>
    </p:spTree>
    <p:extLst>
      <p:ext uri="{BB962C8B-B14F-4D97-AF65-F5344CB8AC3E}">
        <p14:creationId xmlns:p14="http://schemas.microsoft.com/office/powerpoint/2010/main" val="3975748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6" name="Retângulo 15"/>
          <p:cNvSpPr/>
          <p:nvPr/>
        </p:nvSpPr>
        <p:spPr>
          <a:xfrm>
            <a:off x="0" y="0"/>
            <a:ext cx="4932040"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GST1935 - RACIOCÍNIO </a:t>
            </a:r>
            <a:r>
              <a:rPr lang="pt-BR" sz="2000" b="1" dirty="0">
                <a:solidFill>
                  <a:schemeClr val="bg1"/>
                </a:solidFill>
                <a:effectLst>
                  <a:outerShdw blurRad="38100" dist="38100" dir="2700000" algn="tl">
                    <a:srgbClr val="000000">
                      <a:alpha val="43137"/>
                    </a:srgbClr>
                  </a:outerShdw>
                </a:effectLst>
                <a:cs typeface="Arial" pitchFamily="34" charset="0"/>
              </a:rPr>
              <a:t>LÓGICO E ANALÍTICO</a:t>
            </a:r>
          </a:p>
        </p:txBody>
      </p:sp>
      <p:sp>
        <p:nvSpPr>
          <p:cNvPr id="6" name="CaixaDeTexto 5"/>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de Tomada de Decisão </a:t>
            </a:r>
            <a:endParaRPr lang="pt-BR" sz="3200" b="1" dirty="0">
              <a:solidFill>
                <a:schemeClr val="bg1"/>
              </a:solidFill>
              <a:latin typeface="+mj-lt"/>
              <a:cs typeface="Arial" pitchFamily="34" charset="0"/>
            </a:endParaRPr>
          </a:p>
        </p:txBody>
      </p:sp>
      <p:pic>
        <p:nvPicPr>
          <p:cNvPr id="11266" name="Picture 2" descr="Resultado de imagem para atividades sala de au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5" y="883564"/>
            <a:ext cx="1322962" cy="135226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sultado de imagem para EXERCICIOS sala de a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5" y="1055390"/>
            <a:ext cx="3078995" cy="63188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79512" y="2276872"/>
            <a:ext cx="8811794" cy="4247317"/>
          </a:xfrm>
          <a:prstGeom prst="rect">
            <a:avLst/>
          </a:prstGeom>
        </p:spPr>
        <p:txBody>
          <a:bodyPr wrap="square">
            <a:spAutoFit/>
          </a:bodyPr>
          <a:lstStyle/>
          <a:p>
            <a:pPr algn="just"/>
            <a:r>
              <a:rPr lang="pt-BR" dirty="0" smtClean="0"/>
              <a:t>01.  O </a:t>
            </a:r>
            <a:r>
              <a:rPr lang="pt-BR" dirty="0"/>
              <a:t>que são sistemas? As organizações podem ser consideradas sistemas abertos? Por quê</a:t>
            </a:r>
            <a:r>
              <a:rPr lang="pt-BR" dirty="0" smtClean="0"/>
              <a:t>?</a:t>
            </a:r>
          </a:p>
          <a:p>
            <a:pPr algn="just"/>
            <a:endParaRPr lang="pt-BR" dirty="0"/>
          </a:p>
          <a:p>
            <a:pPr algn="just"/>
            <a:r>
              <a:rPr lang="pt-BR" dirty="0" smtClean="0"/>
              <a:t>02.  No </a:t>
            </a:r>
            <a:r>
              <a:rPr lang="pt-BR" dirty="0"/>
              <a:t>estudo da administração, as palavras orçamento e cotação de preços tem o mesmo significado? Comente</a:t>
            </a:r>
            <a:r>
              <a:rPr lang="pt-BR" dirty="0" smtClean="0"/>
              <a:t>.</a:t>
            </a:r>
          </a:p>
          <a:p>
            <a:pPr algn="just"/>
            <a:endParaRPr lang="pt-BR" dirty="0"/>
          </a:p>
          <a:p>
            <a:pPr algn="just"/>
            <a:r>
              <a:rPr lang="pt-BR" dirty="0" smtClean="0"/>
              <a:t>03.  O </a:t>
            </a:r>
            <a:r>
              <a:rPr lang="pt-BR" dirty="0"/>
              <a:t>orçamento empresarial pode ser considerado um instrumento de planejamento para uma organização? Comente</a:t>
            </a:r>
            <a:r>
              <a:rPr lang="pt-BR" dirty="0" smtClean="0"/>
              <a:t>.</a:t>
            </a:r>
          </a:p>
          <a:p>
            <a:pPr algn="just"/>
            <a:endParaRPr lang="pt-BR" dirty="0"/>
          </a:p>
          <a:p>
            <a:pPr algn="just"/>
            <a:r>
              <a:rPr lang="pt-BR" dirty="0" smtClean="0"/>
              <a:t>04.  As </a:t>
            </a:r>
            <a:r>
              <a:rPr lang="pt-BR" dirty="0"/>
              <a:t>organizações devem adotar alguns princípios antes de iniciar a elaboração de seu processo orçamentário? Por quê</a:t>
            </a:r>
            <a:r>
              <a:rPr lang="pt-BR" dirty="0" smtClean="0"/>
              <a:t>?</a:t>
            </a:r>
          </a:p>
          <a:p>
            <a:pPr algn="just"/>
            <a:endParaRPr lang="pt-BR" dirty="0"/>
          </a:p>
          <a:p>
            <a:pPr algn="just"/>
            <a:r>
              <a:rPr lang="pt-BR" dirty="0"/>
              <a:t>05.  Caso fosse diretor executivo de uma organização, você implantaria um processo orçamentário para gerenciá-la? Comente sua resposta abordando as vantagens e limitações que tal instrumento financeiro apresenta.</a:t>
            </a:r>
          </a:p>
        </p:txBody>
      </p:sp>
      <p:sp>
        <p:nvSpPr>
          <p:cNvPr id="3" name="Retângulo 2"/>
          <p:cNvSpPr/>
          <p:nvPr/>
        </p:nvSpPr>
        <p:spPr>
          <a:xfrm>
            <a:off x="180020" y="1777065"/>
            <a:ext cx="4572000" cy="369332"/>
          </a:xfrm>
          <a:prstGeom prst="rect">
            <a:avLst/>
          </a:prstGeom>
        </p:spPr>
        <p:txBody>
          <a:bodyPr>
            <a:spAutoFit/>
          </a:bodyPr>
          <a:lstStyle/>
          <a:p>
            <a:pPr algn="just"/>
            <a:r>
              <a:rPr lang="pt-BR" dirty="0" smtClean="0"/>
              <a:t>Responda </a:t>
            </a:r>
            <a:r>
              <a:rPr lang="pt-BR" dirty="0"/>
              <a:t>às seguintes questões:</a:t>
            </a:r>
          </a:p>
        </p:txBody>
      </p:sp>
    </p:spTree>
    <p:extLst>
      <p:ext uri="{BB962C8B-B14F-4D97-AF65-F5344CB8AC3E}">
        <p14:creationId xmlns:p14="http://schemas.microsoft.com/office/powerpoint/2010/main" val="206304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79388" y="333375"/>
            <a:ext cx="4464050" cy="646113"/>
          </a:xfrm>
          <a:prstGeom prst="rect">
            <a:avLst/>
          </a:prstGeom>
          <a:noFill/>
        </p:spPr>
        <p:txBody>
          <a:bodyPr>
            <a:spAutoFit/>
          </a:bodyPr>
          <a:lstStyle/>
          <a:p>
            <a:pPr algn="ctr" fontAlgn="auto">
              <a:spcBef>
                <a:spcPts val="0"/>
              </a:spcBef>
              <a:spcAft>
                <a:spcPts val="0"/>
              </a:spcAft>
              <a:defRPr/>
            </a:pPr>
            <a:r>
              <a:rPr lang="pt-BR" sz="3600" b="1" dirty="0">
                <a:solidFill>
                  <a:schemeClr val="bg1"/>
                </a:solidFill>
              </a:rPr>
              <a:t>AGUARDEM . . . </a:t>
            </a:r>
            <a:endParaRPr lang="pt-BR" sz="3600" b="1" dirty="0">
              <a:solidFill>
                <a:schemeClr val="bg1"/>
              </a:solidFill>
              <a:latin typeface="+mj-lt"/>
              <a:cs typeface="Arial" pitchFamily="34" charset="0"/>
            </a:endParaRPr>
          </a:p>
        </p:txBody>
      </p:sp>
      <p:pic>
        <p:nvPicPr>
          <p:cNvPr id="5" name="Picture 1"/>
          <p:cNvPicPr>
            <a:picLocks noChangeAspect="1" noChangeArrowheads="1"/>
          </p:cNvPicPr>
          <p:nvPr/>
        </p:nvPicPr>
        <p:blipFill>
          <a:blip r:embed="rId2" cstate="print"/>
          <a:srcRect/>
          <a:stretch>
            <a:fillRect/>
          </a:stretch>
        </p:blipFill>
        <p:spPr bwMode="auto">
          <a:xfrm>
            <a:off x="0" y="2611469"/>
            <a:ext cx="6701426" cy="4057619"/>
          </a:xfrm>
          <a:prstGeom prst="rect">
            <a:avLst/>
          </a:prstGeom>
          <a:noFill/>
          <a:ln w="9525">
            <a:noFill/>
            <a:miter lim="800000"/>
            <a:headEnd/>
            <a:tailEnd/>
          </a:ln>
        </p:spPr>
      </p:pic>
      <p:sp>
        <p:nvSpPr>
          <p:cNvPr id="6" name="Retângulo 5"/>
          <p:cNvSpPr/>
          <p:nvPr/>
        </p:nvSpPr>
        <p:spPr>
          <a:xfrm>
            <a:off x="179388" y="1125538"/>
            <a:ext cx="8785225" cy="3168650"/>
          </a:xfrm>
          <a:prstGeom prst="rect">
            <a:avLst/>
          </a:prstGeom>
        </p:spPr>
        <p:txBody>
          <a:bodyPr>
            <a:spAutoFit/>
          </a:bodyPr>
          <a:lstStyle/>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defRPr/>
            </a:pPr>
            <a:endParaRPr lang="pt-BR" sz="2400" dirty="0">
              <a:solidFill>
                <a:schemeClr val="bg1"/>
              </a:solidFill>
              <a:effectLst>
                <a:outerShdw blurRad="38100" dist="38100" dir="2700000" algn="tl">
                  <a:srgbClr val="000000">
                    <a:alpha val="43137"/>
                  </a:srgbClr>
                </a:outerShdw>
              </a:effectLst>
              <a:latin typeface="Broadway" pitchFamily="82" charset="0"/>
            </a:endParaRPr>
          </a:p>
          <a:p>
            <a:pPr algn="r">
              <a:defRPr/>
            </a:pPr>
            <a:r>
              <a:rPr lang="pt-BR" sz="3200" dirty="0">
                <a:solidFill>
                  <a:srgbClr val="C00000"/>
                </a:solidFill>
                <a:effectLst>
                  <a:outerShdw blurRad="38100" dist="38100" dir="2700000" algn="tl">
                    <a:srgbClr val="000000">
                      <a:alpha val="43137"/>
                    </a:srgbClr>
                  </a:outerShdw>
                </a:effectLst>
                <a:latin typeface="Broadway" pitchFamily="82" charset="0"/>
              </a:rPr>
              <a:t>Mãos à obra! ! ! !</a:t>
            </a:r>
            <a:endParaRPr lang="pt-BR" sz="3200" dirty="0">
              <a:solidFill>
                <a:srgbClr val="C00000"/>
              </a:solidFill>
            </a:endParaRPr>
          </a:p>
        </p:txBody>
      </p:sp>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720" y="4688436"/>
            <a:ext cx="2179445" cy="1548876"/>
          </a:xfrm>
          <a:prstGeom prst="rect">
            <a:avLst/>
          </a:prstGeom>
        </p:spPr>
      </p:pic>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43212" y="1268760"/>
            <a:ext cx="6300788" cy="492125"/>
          </a:xfrm>
          <a:prstGeom prst="rect">
            <a:avLst/>
          </a:prstGeom>
        </p:spPr>
        <p:txBody>
          <a:bodyPr>
            <a:spAutoFit/>
          </a:bodyPr>
          <a:lstStyle/>
          <a:p>
            <a:pPr algn="ctr">
              <a:spcBef>
                <a:spcPct val="20000"/>
              </a:spcBef>
              <a:buClr>
                <a:srgbClr val="2B4475"/>
              </a:buClr>
              <a:defRPr/>
            </a:pPr>
            <a:r>
              <a:rPr lang="pt-BR" sz="2600" b="1" kern="0" dirty="0">
                <a:solidFill>
                  <a:srgbClr val="2B4475"/>
                </a:solidFill>
                <a:effectLst>
                  <a:outerShdw blurRad="38100" dist="38100" dir="2700000" algn="tl">
                    <a:srgbClr val="000000">
                      <a:alpha val="43137"/>
                    </a:srgbClr>
                  </a:outerShdw>
                </a:effectLst>
                <a:cs typeface="Arial" pitchFamily="34" charset="0"/>
              </a:rPr>
              <a:t>Prof. Adm. </a:t>
            </a:r>
            <a:r>
              <a:rPr lang="pt-BR" sz="2600" b="1" i="1" kern="0" dirty="0">
                <a:solidFill>
                  <a:srgbClr val="2B4475"/>
                </a:solidFill>
                <a:effectLst>
                  <a:outerShdw blurRad="38100" dist="38100" dir="2700000" algn="tl">
                    <a:srgbClr val="000000">
                      <a:alpha val="43137"/>
                    </a:srgbClr>
                  </a:outerShdw>
                </a:effectLst>
                <a:cs typeface="Arial" pitchFamily="34" charset="0"/>
              </a:rPr>
              <a:t>Msc</a:t>
            </a:r>
            <a:r>
              <a:rPr lang="pt-BR" sz="26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3" name="Retângulo 2"/>
          <p:cNvSpPr/>
          <p:nvPr/>
        </p:nvSpPr>
        <p:spPr>
          <a:xfrm>
            <a:off x="107950" y="44624"/>
            <a:ext cx="8928100" cy="1200150"/>
          </a:xfrm>
          <a:prstGeom prst="rect">
            <a:avLst/>
          </a:prstGeom>
        </p:spPr>
        <p:txBody>
          <a:bodyPr>
            <a:spAutoFit/>
          </a:bodyPr>
          <a:lstStyle/>
          <a:p>
            <a:pPr algn="just">
              <a:spcBef>
                <a:spcPct val="20000"/>
              </a:spcBef>
              <a:buClr>
                <a:srgbClr val="2B4475"/>
              </a:buClr>
              <a:defRPr/>
            </a:pPr>
            <a:r>
              <a:rPr lang="pt-BR" sz="3600" b="1" kern="0" dirty="0">
                <a:solidFill>
                  <a:srgbClr val="2B4475"/>
                </a:solidFill>
                <a:effectLst>
                  <a:outerShdw blurRad="38100" dist="38100" dir="2700000" algn="tl">
                    <a:srgbClr val="000000">
                      <a:alpha val="43137"/>
                    </a:srgbClr>
                  </a:outerShdw>
                </a:effectLst>
                <a:cs typeface="Arial" pitchFamily="34" charset="0"/>
              </a:rPr>
              <a:t>“Tenham sempre Força, Sabedoria e Beleza na condução de suas ações cotidianas”.</a:t>
            </a:r>
          </a:p>
        </p:txBody>
      </p:sp>
      <p:pic>
        <p:nvPicPr>
          <p:cNvPr id="4"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324942" y="3015208"/>
            <a:ext cx="3382962" cy="2286000"/>
          </a:xfrm>
          <a:prstGeom prst="rect">
            <a:avLst/>
          </a:prstGeom>
          <a:noFill/>
          <a:ln w="9525">
            <a:noFill/>
            <a:miter lim="800000"/>
            <a:headEnd/>
            <a:tailEnd/>
          </a:ln>
        </p:spPr>
      </p:pic>
      <p:sp>
        <p:nvSpPr>
          <p:cNvPr id="5" name="Retângulo 3"/>
          <p:cNvSpPr>
            <a:spLocks noChangeArrowheads="1"/>
          </p:cNvSpPr>
          <p:nvPr/>
        </p:nvSpPr>
        <p:spPr bwMode="auto">
          <a:xfrm>
            <a:off x="5796136" y="1769221"/>
            <a:ext cx="3131840" cy="338554"/>
          </a:xfrm>
          <a:prstGeom prst="rect">
            <a:avLst/>
          </a:prstGeom>
          <a:noFill/>
          <a:ln>
            <a:noFill/>
          </a:ln>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3356991"/>
            <a:ext cx="2829997" cy="2011207"/>
          </a:xfrm>
          <a:prstGeom prst="rect">
            <a:avLst/>
          </a:prstGeom>
        </p:spPr>
      </p:pic>
    </p:spTree>
    <p:extLst>
      <p:ext uri="{BB962C8B-B14F-4D97-AF65-F5344CB8AC3E}">
        <p14:creationId xmlns:p14="http://schemas.microsoft.com/office/powerpoint/2010/main" val="328901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496" y="260648"/>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35496" y="1034629"/>
            <a:ext cx="9108504" cy="523220"/>
          </a:xfrm>
          <a:prstGeom prst="rect">
            <a:avLst/>
          </a:prstGeom>
          <a:noFill/>
        </p:spPr>
        <p:txBody>
          <a:bodyPr wrap="square">
            <a:spAutoFit/>
          </a:bodyPr>
          <a:lstStyle/>
          <a:p>
            <a:pPr fontAlgn="auto">
              <a:spcBef>
                <a:spcPts val="0"/>
              </a:spcBef>
              <a:spcAft>
                <a:spcPts val="0"/>
              </a:spcAft>
              <a:defRPr/>
            </a:pPr>
            <a:r>
              <a:rPr lang="pt-BR" sz="28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MEU </a:t>
            </a:r>
            <a:r>
              <a:rPr lang="pt-BR" sz="2400" b="1" u="sng" dirty="0" smtClean="0">
                <a:solidFill>
                  <a:schemeClr val="tx2"/>
                </a:solidFill>
                <a:effectLst>
                  <a:outerShdw blurRad="38100" dist="38100" dir="2700000" algn="tl">
                    <a:srgbClr val="000000">
                      <a:alpha val="43137"/>
                    </a:srgbClr>
                  </a:outerShdw>
                </a:effectLst>
                <a:latin typeface="+mj-lt"/>
                <a:cs typeface="Arial" pitchFamily="34" charset="0"/>
              </a:rPr>
              <a:t>SITE: </a:t>
            </a:r>
            <a:r>
              <a:rPr lang="pt-BR" sz="2400" b="1" dirty="0" smtClean="0">
                <a:solidFill>
                  <a:schemeClr val="tx2"/>
                </a:solidFill>
                <a:latin typeface="+mj-lt"/>
                <a:cs typeface="Arial" pitchFamily="34" charset="0"/>
                <a:hlinkClick r:id="rId2"/>
              </a:rPr>
              <a:t>WWW.LUIZLOBATO0101.WIX.COM/QUASEMILALUNOS</a:t>
            </a:r>
            <a:r>
              <a:rPr lang="pt-BR" sz="2400" b="1" dirty="0" smtClean="0">
                <a:solidFill>
                  <a:schemeClr val="tx2"/>
                </a:solidFill>
                <a:latin typeface="+mj-lt"/>
                <a:cs typeface="Arial" pitchFamily="34" charset="0"/>
              </a:rPr>
              <a:t> </a:t>
            </a:r>
            <a:endParaRPr lang="pt-BR" sz="2400" b="1" dirty="0">
              <a:solidFill>
                <a:schemeClr val="tx2"/>
              </a:solidFill>
              <a:latin typeface="+mj-lt"/>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07504" y="1556793"/>
            <a:ext cx="8928991" cy="4392488"/>
          </a:xfrm>
          <a:prstGeom prst="rect">
            <a:avLst/>
          </a:prstGeom>
          <a:noFill/>
          <a:ln w="31750">
            <a:solidFill>
              <a:srgbClr val="FF0000"/>
            </a:solid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763688" y="4725144"/>
            <a:ext cx="7280151" cy="1695450"/>
          </a:xfrm>
          <a:prstGeom prst="rect">
            <a:avLst/>
          </a:prstGeom>
          <a:noFill/>
          <a:ln w="50800">
            <a:solidFill>
              <a:srgbClr val="00B050"/>
            </a:solidFill>
            <a:miter lim="800000"/>
            <a:headEnd/>
            <a:tailEnd/>
          </a:ln>
        </p:spPr>
      </p:pic>
      <p:sp>
        <p:nvSpPr>
          <p:cNvPr id="7" name="Retângulo 6"/>
          <p:cNvSpPr/>
          <p:nvPr/>
        </p:nvSpPr>
        <p:spPr>
          <a:xfrm>
            <a:off x="2699792" y="6402814"/>
            <a:ext cx="6264696" cy="338554"/>
          </a:xfrm>
          <a:prstGeom prst="rect">
            <a:avLst/>
          </a:prstGeom>
        </p:spPr>
        <p:txBody>
          <a:bodyPr wrap="square">
            <a:spAutoFit/>
          </a:bodyPr>
          <a:lstStyle/>
          <a:p>
            <a:pPr fontAlgn="auto">
              <a:spcBef>
                <a:spcPts val="0"/>
              </a:spcBef>
              <a:spcAft>
                <a:spcPts val="0"/>
              </a:spcAft>
              <a:defRPr/>
            </a:pPr>
            <a:r>
              <a:rPr lang="pt-BR" sz="1600" b="1" dirty="0" smtClean="0">
                <a:solidFill>
                  <a:srgbClr val="C00000"/>
                </a:solidFill>
                <a:effectLst>
                  <a:outerShdw blurRad="38100" dist="38100" dir="2700000" algn="tl">
                    <a:srgbClr val="000000">
                      <a:alpha val="43137"/>
                    </a:srgbClr>
                  </a:outerShdw>
                </a:effectLst>
                <a:cs typeface="Arial" pitchFamily="34" charset="0"/>
              </a:rPr>
              <a:t>ARQUIVOS DE USO EM SALA DE AULA E ATIVIDADES DIVERSAS</a:t>
            </a:r>
            <a:endParaRPr lang="pt-BR" sz="1600" b="1" dirty="0">
              <a:solidFill>
                <a:srgbClr val="C00000"/>
              </a:solidFill>
              <a:effectLst>
                <a:outerShdw blurRad="38100" dist="38100" dir="2700000" algn="tl">
                  <a:srgbClr val="000000">
                    <a:alpha val="43137"/>
                  </a:srgbClr>
                </a:outerShdw>
              </a:effectLst>
              <a:cs typeface="Arial" pitchFamily="34" charset="0"/>
            </a:endParaRPr>
          </a:p>
        </p:txBody>
      </p:sp>
      <p:sp>
        <p:nvSpPr>
          <p:cNvPr id="8" name="Seta para a direita listrada 7"/>
          <p:cNvSpPr/>
          <p:nvPr/>
        </p:nvSpPr>
        <p:spPr>
          <a:xfrm rot="18351972">
            <a:off x="432915" y="4662959"/>
            <a:ext cx="3016861" cy="2920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a direita listrada 9"/>
          <p:cNvSpPr/>
          <p:nvPr/>
        </p:nvSpPr>
        <p:spPr>
          <a:xfrm rot="18243073">
            <a:off x="6779403"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Seta para a direita listrada 11"/>
          <p:cNvSpPr/>
          <p:nvPr/>
        </p:nvSpPr>
        <p:spPr>
          <a:xfrm rot="18243073">
            <a:off x="7787515"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4" name="Seta para a direita listrada 13"/>
          <p:cNvSpPr/>
          <p:nvPr/>
        </p:nvSpPr>
        <p:spPr>
          <a:xfrm rot="18243073">
            <a:off x="5771290"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5" name="Seta para a direita listrada 14"/>
          <p:cNvSpPr/>
          <p:nvPr/>
        </p:nvSpPr>
        <p:spPr>
          <a:xfrm rot="13474748">
            <a:off x="4853610" y="612430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Seta para a direita listrada 15"/>
          <p:cNvSpPr/>
          <p:nvPr/>
        </p:nvSpPr>
        <p:spPr>
          <a:xfrm rot="13474748">
            <a:off x="3701482" y="6196313"/>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Seta para a direita listrada 16"/>
          <p:cNvSpPr/>
          <p:nvPr/>
        </p:nvSpPr>
        <p:spPr>
          <a:xfrm rot="13474748">
            <a:off x="2693370" y="6124305"/>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8" name="Retângulo 17"/>
          <p:cNvSpPr/>
          <p:nvPr/>
        </p:nvSpPr>
        <p:spPr>
          <a:xfrm>
            <a:off x="-36512" y="6021288"/>
            <a:ext cx="1763688" cy="646331"/>
          </a:xfrm>
          <a:prstGeom prst="rect">
            <a:avLst/>
          </a:prstGeom>
        </p:spPr>
        <p:txBody>
          <a:bodyPr wrap="square">
            <a:spAutoFit/>
          </a:bodyPr>
          <a:lstStyle/>
          <a:p>
            <a:pPr algn="ctr"/>
            <a:r>
              <a:rPr lang="pt-BR" b="1" dirty="0" smtClean="0">
                <a:solidFill>
                  <a:srgbClr val="C00000"/>
                </a:solidFill>
                <a:effectLst>
                  <a:outerShdw blurRad="38100" dist="38100" dir="2700000" algn="tl">
                    <a:srgbClr val="000000">
                      <a:alpha val="43137"/>
                    </a:srgbClr>
                  </a:outerShdw>
                </a:effectLst>
                <a:cs typeface="Arial" pitchFamily="34" charset="0"/>
              </a:rPr>
              <a:t>ABA MATERIAIS DE GRADUAÇÃO </a:t>
            </a:r>
            <a:endParaRPr lang="pt-BR" dirty="0"/>
          </a:p>
        </p:txBody>
      </p:sp>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Procedimentos Acadêmicos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6" name="Retângulo 15"/>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sp>
        <p:nvSpPr>
          <p:cNvPr id="2" name="Retângulo 1"/>
          <p:cNvSpPr/>
          <p:nvPr/>
        </p:nvSpPr>
        <p:spPr>
          <a:xfrm>
            <a:off x="107502" y="2420888"/>
            <a:ext cx="9036498" cy="4247317"/>
          </a:xfrm>
          <a:prstGeom prst="rect">
            <a:avLst/>
          </a:prstGeom>
        </p:spPr>
        <p:txBody>
          <a:bodyPr wrap="square">
            <a:spAutoFit/>
          </a:bodyPr>
          <a:lstStyle/>
          <a:p>
            <a:pPr algn="just"/>
            <a:r>
              <a:rPr lang="pt-BR" dirty="0" smtClean="0"/>
              <a:t>O </a:t>
            </a:r>
            <a:r>
              <a:rPr lang="pt-BR" dirty="0"/>
              <a:t>processo de avaliação será composto de três etapas, Avaliação 1 (AV1), Avaliação 2 (AV2) e Avaliação 3 (AV3</a:t>
            </a:r>
            <a:r>
              <a:rPr lang="pt-BR" dirty="0" smtClean="0"/>
              <a:t>).</a:t>
            </a:r>
          </a:p>
          <a:p>
            <a:pPr algn="just"/>
            <a:endParaRPr lang="pt-BR" dirty="0" smtClean="0"/>
          </a:p>
          <a:p>
            <a:pPr algn="just"/>
            <a:r>
              <a:rPr lang="pt-BR" dirty="0"/>
              <a:t>Avaliação 1 (AV1</a:t>
            </a:r>
            <a:r>
              <a:rPr lang="pt-BR" dirty="0" smtClean="0"/>
              <a:t>): Prova teórica valendo 80% do valor do grau final e Atividades </a:t>
            </a:r>
            <a:r>
              <a:rPr lang="pt-BR" dirty="0"/>
              <a:t>acadêmicas de </a:t>
            </a:r>
            <a:r>
              <a:rPr lang="pt-BR" dirty="0" smtClean="0"/>
              <a:t>ensino valendo até </a:t>
            </a:r>
            <a:r>
              <a:rPr lang="pt-BR" dirty="0"/>
              <a:t>20% da composição do grau final. A AV1 contemplará o conteúdo da disciplina até a sua realização, incluindo o das atividades </a:t>
            </a:r>
            <a:r>
              <a:rPr lang="pt-BR" dirty="0" smtClean="0"/>
              <a:t>estruturadas com o grau final de 10,0. </a:t>
            </a:r>
            <a:endParaRPr lang="pt-BR" dirty="0"/>
          </a:p>
          <a:p>
            <a:pPr algn="just"/>
            <a:endParaRPr lang="pt-BR" dirty="0" smtClean="0"/>
          </a:p>
          <a:p>
            <a:pPr algn="just"/>
            <a:r>
              <a:rPr lang="pt-BR" dirty="0" smtClean="0"/>
              <a:t>Avaliação </a:t>
            </a:r>
            <a:r>
              <a:rPr lang="pt-BR" dirty="0"/>
              <a:t>2 (AV2) e Avaliação 3 (AV3</a:t>
            </a:r>
            <a:r>
              <a:rPr lang="pt-BR" dirty="0" smtClean="0"/>
              <a:t>): As </a:t>
            </a:r>
            <a:r>
              <a:rPr lang="pt-BR" dirty="0"/>
              <a:t>AV2 e AV3 abrangerão todo o conteúdo da disciplina, incluindo o das atividades estruturadas. </a:t>
            </a:r>
            <a:endParaRPr lang="pt-BR" dirty="0" smtClean="0"/>
          </a:p>
          <a:p>
            <a:pPr algn="just"/>
            <a:endParaRPr lang="pt-BR" dirty="0" smtClean="0"/>
          </a:p>
          <a:p>
            <a:pPr algn="just"/>
            <a:r>
              <a:rPr lang="pt-BR" b="1" dirty="0" smtClean="0">
                <a:solidFill>
                  <a:srgbClr val="C00000"/>
                </a:solidFill>
                <a:effectLst>
                  <a:outerShdw blurRad="38100" dist="38100" dir="2700000" algn="tl">
                    <a:srgbClr val="000000">
                      <a:alpha val="43137"/>
                    </a:srgbClr>
                  </a:outerShdw>
                </a:effectLst>
              </a:rPr>
              <a:t>Para </a:t>
            </a:r>
            <a:r>
              <a:rPr lang="pt-BR" b="1" dirty="0">
                <a:solidFill>
                  <a:srgbClr val="C00000"/>
                </a:solidFill>
                <a:effectLst>
                  <a:outerShdw blurRad="38100" dist="38100" dir="2700000" algn="tl">
                    <a:srgbClr val="000000">
                      <a:alpha val="43137"/>
                    </a:srgbClr>
                  </a:outerShdw>
                </a:effectLst>
              </a:rPr>
              <a:t>aprovação na disciplina o aluno deverá: </a:t>
            </a:r>
            <a:endParaRPr lang="pt-BR" b="1" dirty="0" smtClean="0">
              <a:solidFill>
                <a:srgbClr val="C00000"/>
              </a:solidFill>
              <a:effectLst>
                <a:outerShdw blurRad="38100" dist="38100" dir="2700000" algn="tl">
                  <a:srgbClr val="000000">
                    <a:alpha val="43137"/>
                  </a:srgbClr>
                </a:outerShdw>
              </a:effectLst>
            </a:endParaRPr>
          </a:p>
          <a:p>
            <a:pPr algn="just"/>
            <a:r>
              <a:rPr lang="pt-BR" dirty="0" smtClean="0"/>
              <a:t>1</a:t>
            </a:r>
            <a:r>
              <a:rPr lang="pt-BR" dirty="0"/>
              <a:t>. Atingir resultado igual ou superior a 6,0, calculado a partir da média aritmética entre os graus das avaliações, sendo consideradas apenas as duas maiores notas </a:t>
            </a:r>
            <a:r>
              <a:rPr lang="pt-BR" dirty="0" smtClean="0"/>
              <a:t>obtidas. </a:t>
            </a:r>
            <a:r>
              <a:rPr lang="pt-BR" dirty="0"/>
              <a:t>A média </a:t>
            </a:r>
            <a:r>
              <a:rPr lang="pt-BR" dirty="0" smtClean="0"/>
              <a:t>será </a:t>
            </a:r>
            <a:r>
              <a:rPr lang="pt-BR" dirty="0"/>
              <a:t>o grau final do aluno na disciplina. </a:t>
            </a:r>
            <a:endParaRPr lang="pt-BR" dirty="0" smtClean="0"/>
          </a:p>
          <a:p>
            <a:pPr algn="just"/>
            <a:r>
              <a:rPr lang="pt-BR" dirty="0" smtClean="0"/>
              <a:t>2</a:t>
            </a:r>
            <a:r>
              <a:rPr lang="pt-BR" dirty="0"/>
              <a:t>. Obter grau igual ou superior a 4,0 em, pelo menos, duas das três avaliações. </a:t>
            </a:r>
          </a:p>
        </p:txBody>
      </p:sp>
      <p:pic>
        <p:nvPicPr>
          <p:cNvPr id="3" name="Imagem 2"/>
          <p:cNvPicPr>
            <a:picLocks noChangeAspect="1"/>
          </p:cNvPicPr>
          <p:nvPr/>
        </p:nvPicPr>
        <p:blipFill>
          <a:blip r:embed="rId2"/>
          <a:stretch>
            <a:fillRect/>
          </a:stretch>
        </p:blipFill>
        <p:spPr>
          <a:xfrm>
            <a:off x="107504" y="1998521"/>
            <a:ext cx="5076825" cy="447675"/>
          </a:xfrm>
          <a:prstGeom prst="rect">
            <a:avLst/>
          </a:prstGeom>
        </p:spPr>
      </p:pic>
      <p:pic>
        <p:nvPicPr>
          <p:cNvPr id="6" name="Imagem 5"/>
          <p:cNvPicPr>
            <a:picLocks noChangeAspect="1"/>
          </p:cNvPicPr>
          <p:nvPr/>
        </p:nvPicPr>
        <p:blipFill>
          <a:blip r:embed="rId2"/>
          <a:stretch>
            <a:fillRect/>
          </a:stretch>
        </p:blipFill>
        <p:spPr>
          <a:xfrm>
            <a:off x="107504" y="1085100"/>
            <a:ext cx="5076825" cy="447675"/>
          </a:xfrm>
          <a:prstGeom prst="rect">
            <a:avLst/>
          </a:prstGeom>
        </p:spPr>
      </p:pic>
      <p:sp>
        <p:nvSpPr>
          <p:cNvPr id="7" name="Retângulo 6"/>
          <p:cNvSpPr/>
          <p:nvPr/>
        </p:nvSpPr>
        <p:spPr>
          <a:xfrm>
            <a:off x="107502" y="1502930"/>
            <a:ext cx="6768753" cy="369332"/>
          </a:xfrm>
          <a:prstGeom prst="rect">
            <a:avLst/>
          </a:prstGeom>
        </p:spPr>
        <p:txBody>
          <a:bodyPr wrap="square">
            <a:spAutoFit/>
          </a:bodyPr>
          <a:lstStyle/>
          <a:p>
            <a:r>
              <a:rPr lang="pt-BR" dirty="0"/>
              <a:t>Frequentar, no mínimo, 75% das aulas ministradas.</a:t>
            </a:r>
          </a:p>
        </p:txBody>
      </p:sp>
      <p:sp>
        <p:nvSpPr>
          <p:cNvPr id="9" name="Retângulo 8"/>
          <p:cNvSpPr/>
          <p:nvPr/>
        </p:nvSpPr>
        <p:spPr>
          <a:xfrm>
            <a:off x="683568" y="1071590"/>
            <a:ext cx="2856551" cy="461665"/>
          </a:xfrm>
          <a:prstGeom prst="rect">
            <a:avLst/>
          </a:prstGeom>
        </p:spPr>
        <p:txBody>
          <a:bodyPr wrap="none">
            <a:spAutoFit/>
          </a:bodyPr>
          <a:lstStyle/>
          <a:p>
            <a:r>
              <a:rPr lang="pt-BR" sz="2400" dirty="0" smtClean="0"/>
              <a:t>Limites de Presenças:</a:t>
            </a:r>
            <a:endParaRPr lang="pt-BR" sz="2400" dirty="0"/>
          </a:p>
        </p:txBody>
      </p:sp>
      <p:sp>
        <p:nvSpPr>
          <p:cNvPr id="11" name="Retângulo 10"/>
          <p:cNvSpPr/>
          <p:nvPr/>
        </p:nvSpPr>
        <p:spPr>
          <a:xfrm>
            <a:off x="607992" y="1982046"/>
            <a:ext cx="3766224" cy="461665"/>
          </a:xfrm>
          <a:prstGeom prst="rect">
            <a:avLst/>
          </a:prstGeom>
        </p:spPr>
        <p:txBody>
          <a:bodyPr wrap="none">
            <a:spAutoFit/>
          </a:bodyPr>
          <a:lstStyle/>
          <a:p>
            <a:r>
              <a:rPr lang="pt-BR" sz="2400" dirty="0"/>
              <a:t>Procedimentos de </a:t>
            </a:r>
            <a:r>
              <a:rPr lang="pt-BR" sz="2400" dirty="0" smtClean="0"/>
              <a:t>Avaliação:</a:t>
            </a:r>
            <a:endParaRPr lang="pt-BR" sz="2400" dirty="0"/>
          </a:p>
        </p:txBody>
      </p:sp>
      <p:pic>
        <p:nvPicPr>
          <p:cNvPr id="13" name="Picture 6"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518" y="833612"/>
            <a:ext cx="1578048" cy="15872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m para ORÃAM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5714" y="1103418"/>
            <a:ext cx="1204216" cy="120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4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11" name="Retângulo 10"/>
          <p:cNvSpPr/>
          <p:nvPr/>
        </p:nvSpPr>
        <p:spPr>
          <a:xfrm>
            <a:off x="35496" y="1136065"/>
            <a:ext cx="9020175" cy="5416868"/>
          </a:xfrm>
          <a:prstGeom prst="rect">
            <a:avLst/>
          </a:prstGeom>
        </p:spPr>
        <p:txBody>
          <a:bodyPr wrap="square">
            <a:spAutoFit/>
          </a:bodyPr>
          <a:lstStyle/>
          <a:p>
            <a:pPr algn="just"/>
            <a:r>
              <a:rPr lang="pt-BR" sz="2200" b="1" dirty="0" smtClean="0">
                <a:solidFill>
                  <a:schemeClr val="tx2"/>
                </a:solidFill>
                <a:effectLst>
                  <a:outerShdw blurRad="38100" dist="38100" dir="2700000" algn="tl">
                    <a:srgbClr val="000000">
                      <a:alpha val="43137"/>
                    </a:srgbClr>
                  </a:outerShdw>
                </a:effectLst>
              </a:rPr>
              <a:t>Contextualização:</a:t>
            </a:r>
          </a:p>
          <a:p>
            <a:pPr algn="just">
              <a:buFont typeface="Wingdings" pitchFamily="2" charset="2"/>
              <a:buChar char="ü"/>
            </a:pPr>
            <a:endParaRPr lang="pt-BR" dirty="0" smtClean="0"/>
          </a:p>
          <a:p>
            <a:pPr algn="just">
              <a:buFont typeface="Wingdings" pitchFamily="2" charset="2"/>
              <a:buChar char="ü"/>
            </a:pPr>
            <a:r>
              <a:rPr lang="pt-BR" dirty="0"/>
              <a:t>As organizações sustentáveis tendem a conquistar resultados de longo prazo, sem renunciar aos resultados de curto prazo. </a:t>
            </a:r>
            <a:endParaRPr lang="pt-BR" dirty="0" smtClean="0"/>
          </a:p>
          <a:p>
            <a:pPr algn="just">
              <a:buFont typeface="Wingdings" pitchFamily="2" charset="2"/>
              <a:buChar char="ü"/>
            </a:pPr>
            <a:endParaRPr lang="pt-BR" dirty="0" smtClean="0"/>
          </a:p>
          <a:p>
            <a:pPr algn="just">
              <a:buFont typeface="Wingdings" pitchFamily="2" charset="2"/>
              <a:buChar char="ü"/>
            </a:pPr>
            <a:r>
              <a:rPr lang="pt-BR" dirty="0" smtClean="0"/>
              <a:t>Dessa </a:t>
            </a:r>
            <a:r>
              <a:rPr lang="pt-BR" dirty="0"/>
              <a:t>maneira, a utilização dos mecanismos de planejamento e controle é imprescindível para que as organizações logrem êxito em seus negócios. </a:t>
            </a:r>
            <a:endParaRPr lang="pt-BR" dirty="0" smtClean="0"/>
          </a:p>
          <a:p>
            <a:pPr algn="just">
              <a:buFont typeface="Wingdings" pitchFamily="2" charset="2"/>
              <a:buChar char="ü"/>
            </a:pPr>
            <a:endParaRPr lang="pt-BR" dirty="0" smtClean="0"/>
          </a:p>
          <a:p>
            <a:pPr algn="just">
              <a:buFont typeface="Wingdings" pitchFamily="2" charset="2"/>
              <a:buChar char="ü"/>
            </a:pPr>
            <a:r>
              <a:rPr lang="pt-BR" dirty="0" smtClean="0"/>
              <a:t>Ainda </a:t>
            </a:r>
            <a:r>
              <a:rPr lang="pt-BR" dirty="0"/>
              <a:t>para que esta relação seja eficaz são necessários conhecimentos, ferramentas e tecnologias que contribuam para o desenvolvimento de métodos, sistemas e processos eficientes fundamentados nas teorias acadêmicas e nas melhores práticas de mercado</a:t>
            </a:r>
            <a:r>
              <a:rPr lang="pt-BR" dirty="0" smtClean="0"/>
              <a:t>.</a:t>
            </a:r>
          </a:p>
          <a:p>
            <a:pPr algn="just">
              <a:buFont typeface="Wingdings" pitchFamily="2" charset="2"/>
              <a:buChar char="ü"/>
            </a:pPr>
            <a:r>
              <a:rPr lang="pt-BR" dirty="0" smtClean="0"/>
              <a:t> </a:t>
            </a:r>
          </a:p>
          <a:p>
            <a:pPr algn="just">
              <a:buFont typeface="Wingdings" pitchFamily="2" charset="2"/>
              <a:buChar char="ü"/>
            </a:pPr>
            <a:r>
              <a:rPr lang="pt-BR" dirty="0" smtClean="0"/>
              <a:t>Neste </a:t>
            </a:r>
            <a:r>
              <a:rPr lang="pt-BR" dirty="0"/>
              <a:t>contexto o Gerenciamento Orçamentário possibilita desenvolver competências necessárias para quantificar com eficiência e eficácia o planejamento, a execução e o controle das estratégias adotadas pela organização. </a:t>
            </a:r>
            <a:endParaRPr lang="pt-BR" dirty="0" smtClean="0"/>
          </a:p>
          <a:p>
            <a:pPr algn="just">
              <a:buFont typeface="Wingdings" pitchFamily="2" charset="2"/>
              <a:buChar char="ü"/>
            </a:pPr>
            <a:endParaRPr lang="pt-BR" dirty="0" smtClean="0"/>
          </a:p>
          <a:p>
            <a:pPr algn="just">
              <a:buFont typeface="Wingdings" pitchFamily="2" charset="2"/>
              <a:buChar char="ü"/>
            </a:pPr>
            <a:r>
              <a:rPr lang="pt-BR" dirty="0" smtClean="0"/>
              <a:t>Sendo </a:t>
            </a:r>
            <a:r>
              <a:rPr lang="pt-BR" dirty="0"/>
              <a:t>o orçamento uma ferramenta considerada imprescindível neste </a:t>
            </a:r>
            <a:r>
              <a:rPr lang="pt-BR" dirty="0" smtClean="0"/>
              <a:t>processo. O </a:t>
            </a:r>
            <a:r>
              <a:rPr lang="pt-BR" dirty="0"/>
              <a:t>gerenciamento organizacional norteado por uma gestão orçamentária bem definida é fator crítico de sucesso para as organizações. </a:t>
            </a:r>
            <a:endParaRPr lang="pt-BR" dirty="0" smtClean="0"/>
          </a:p>
        </p:txBody>
      </p:sp>
      <p:sp>
        <p:nvSpPr>
          <p:cNvPr id="10" name="Retângulo 9"/>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3" name="Picture 6"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291" y="879419"/>
            <a:ext cx="761336" cy="7657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m para ORÃAM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68" y="879419"/>
            <a:ext cx="765788" cy="76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11" name="Retângulo 10"/>
          <p:cNvSpPr/>
          <p:nvPr/>
        </p:nvSpPr>
        <p:spPr>
          <a:xfrm>
            <a:off x="123825" y="1136065"/>
            <a:ext cx="9020175" cy="5478423"/>
          </a:xfrm>
          <a:prstGeom prst="rect">
            <a:avLst/>
          </a:prstGeom>
        </p:spPr>
        <p:txBody>
          <a:bodyPr wrap="square">
            <a:spAutoFit/>
          </a:bodyPr>
          <a:lstStyle/>
          <a:p>
            <a:pPr algn="just"/>
            <a:r>
              <a:rPr lang="pt-BR" sz="2200" b="1" dirty="0" smtClean="0">
                <a:solidFill>
                  <a:schemeClr val="tx2"/>
                </a:solidFill>
                <a:effectLst>
                  <a:outerShdw blurRad="38100" dist="38100" dir="2700000" algn="tl">
                    <a:srgbClr val="000000">
                      <a:alpha val="43137"/>
                    </a:srgbClr>
                  </a:outerShdw>
                </a:effectLst>
              </a:rPr>
              <a:t>Ementa:</a:t>
            </a:r>
          </a:p>
          <a:p>
            <a:pPr algn="just">
              <a:buFont typeface="Wingdings" pitchFamily="2" charset="2"/>
              <a:buChar char="ü"/>
            </a:pPr>
            <a:endParaRPr lang="pt-BR" dirty="0" smtClean="0"/>
          </a:p>
          <a:p>
            <a:pPr algn="just">
              <a:buFont typeface="Wingdings" pitchFamily="2" charset="2"/>
              <a:buChar char="ü"/>
            </a:pPr>
            <a:r>
              <a:rPr lang="pt-BR" dirty="0"/>
              <a:t>A Natureza e a importância do processo de planejamento e Controle.Visão sistêmica da empresa. </a:t>
            </a:r>
            <a:endParaRPr lang="pt-BR" dirty="0" smtClean="0"/>
          </a:p>
          <a:p>
            <a:pPr algn="just">
              <a:buFont typeface="Wingdings" pitchFamily="2" charset="2"/>
              <a:buChar char="ü"/>
            </a:pPr>
            <a:r>
              <a:rPr lang="pt-BR" dirty="0" smtClean="0"/>
              <a:t>Orçamento </a:t>
            </a:r>
            <a:r>
              <a:rPr lang="pt-BR" dirty="0"/>
              <a:t>empresarial como ferramenta para planejamento e </a:t>
            </a:r>
            <a:r>
              <a:rPr lang="pt-BR" dirty="0" smtClean="0"/>
              <a:t>controle.</a:t>
            </a:r>
          </a:p>
          <a:p>
            <a:pPr algn="just">
              <a:buFont typeface="Wingdings" pitchFamily="2" charset="2"/>
              <a:buChar char="ü"/>
            </a:pPr>
            <a:r>
              <a:rPr lang="pt-BR" dirty="0" smtClean="0"/>
              <a:t>Tipos </a:t>
            </a:r>
            <a:r>
              <a:rPr lang="pt-BR" dirty="0"/>
              <a:t>de orçamentos. Vantagens e limitações do orçamento</a:t>
            </a:r>
            <a:r>
              <a:rPr lang="pt-BR" dirty="0" smtClean="0"/>
              <a:t>.</a:t>
            </a:r>
          </a:p>
          <a:p>
            <a:pPr algn="just">
              <a:buFont typeface="Wingdings" pitchFamily="2" charset="2"/>
              <a:buChar char="ü"/>
            </a:pPr>
            <a:r>
              <a:rPr lang="pt-BR" dirty="0" smtClean="0"/>
              <a:t>Princípios </a:t>
            </a:r>
            <a:r>
              <a:rPr lang="pt-BR" dirty="0"/>
              <a:t>de </a:t>
            </a:r>
            <a:r>
              <a:rPr lang="pt-BR" dirty="0" smtClean="0"/>
              <a:t>implantação; </a:t>
            </a:r>
            <a:r>
              <a:rPr lang="pt-BR" dirty="0"/>
              <a:t>Etapas de </a:t>
            </a:r>
            <a:r>
              <a:rPr lang="pt-BR" dirty="0" smtClean="0"/>
              <a:t>Elaboração; </a:t>
            </a:r>
            <a:r>
              <a:rPr lang="pt-BR" dirty="0"/>
              <a:t>Planos </a:t>
            </a:r>
            <a:r>
              <a:rPr lang="pt-BR" dirty="0" smtClean="0"/>
              <a:t>orçamentários; </a:t>
            </a:r>
            <a:r>
              <a:rPr lang="pt-BR" dirty="0"/>
              <a:t>Decisões de </a:t>
            </a:r>
            <a:r>
              <a:rPr lang="pt-BR" dirty="0" smtClean="0"/>
              <a:t>investimentos; </a:t>
            </a:r>
            <a:r>
              <a:rPr lang="pt-BR" dirty="0"/>
              <a:t>Consolidação. </a:t>
            </a:r>
            <a:endParaRPr lang="pt-BR" dirty="0" smtClean="0"/>
          </a:p>
          <a:p>
            <a:pPr algn="just">
              <a:buFont typeface="Wingdings" pitchFamily="2" charset="2"/>
              <a:buChar char="ü"/>
            </a:pPr>
            <a:r>
              <a:rPr lang="pt-BR" dirty="0" smtClean="0"/>
              <a:t>Projeções </a:t>
            </a:r>
            <a:r>
              <a:rPr lang="pt-BR" dirty="0"/>
              <a:t>financeiras e projeção das demonstrações contábeis. Avaliação e Feedback</a:t>
            </a:r>
            <a:r>
              <a:rPr lang="pt-BR" dirty="0" smtClean="0"/>
              <a:t>.</a:t>
            </a:r>
          </a:p>
          <a:p>
            <a:pPr algn="just">
              <a:buFont typeface="Wingdings" pitchFamily="2" charset="2"/>
              <a:buChar char="ü"/>
            </a:pPr>
            <a:endParaRPr lang="pt-BR" dirty="0"/>
          </a:p>
          <a:p>
            <a:pPr algn="just"/>
            <a:r>
              <a:rPr lang="pt-BR" sz="2200" b="1" dirty="0">
                <a:solidFill>
                  <a:schemeClr val="tx2"/>
                </a:solidFill>
                <a:effectLst>
                  <a:outerShdw blurRad="38100" dist="38100" dir="2700000" algn="tl">
                    <a:srgbClr val="000000">
                      <a:alpha val="43137"/>
                    </a:srgbClr>
                  </a:outerShdw>
                </a:effectLst>
              </a:rPr>
              <a:t>Objetivos Gerais </a:t>
            </a:r>
            <a:endParaRPr lang="pt-BR" sz="2200" b="1" dirty="0" smtClean="0">
              <a:solidFill>
                <a:schemeClr val="tx2"/>
              </a:solidFill>
              <a:effectLst>
                <a:outerShdw blurRad="38100" dist="38100" dir="2700000" algn="tl">
                  <a:srgbClr val="000000">
                    <a:alpha val="43137"/>
                  </a:srgbClr>
                </a:outerShdw>
              </a:effectLst>
            </a:endParaRPr>
          </a:p>
          <a:p>
            <a:pPr algn="just">
              <a:buFont typeface="Wingdings" pitchFamily="2" charset="2"/>
              <a:buChar char="ü"/>
            </a:pPr>
            <a:endParaRPr lang="pt-BR" dirty="0"/>
          </a:p>
          <a:p>
            <a:pPr algn="just">
              <a:buFont typeface="Wingdings" pitchFamily="2" charset="2"/>
              <a:buChar char="ü"/>
            </a:pPr>
            <a:r>
              <a:rPr lang="pt-BR" dirty="0" smtClean="0"/>
              <a:t>Contribuir </a:t>
            </a:r>
            <a:r>
              <a:rPr lang="pt-BR" dirty="0"/>
              <a:t>no desenvolvimento das competências gerenciais, analíticas e quantitativas, interrelacionando: planejamento, estratégia e métricas. </a:t>
            </a:r>
            <a:endParaRPr lang="pt-BR" dirty="0" smtClean="0"/>
          </a:p>
          <a:p>
            <a:pPr algn="just">
              <a:buFont typeface="Wingdings" pitchFamily="2" charset="2"/>
              <a:buChar char="ü"/>
            </a:pPr>
            <a:r>
              <a:rPr lang="pt-BR" dirty="0" smtClean="0"/>
              <a:t>Compreender</a:t>
            </a:r>
            <a:r>
              <a:rPr lang="pt-BR" dirty="0"/>
              <a:t>, através da construção de planos orçamentário - fundamentados nas diretrizes empresariais, como quantificar ações: tanto gerenciais, quanto operacionais, que impactam no resultado das organizações. </a:t>
            </a:r>
            <a:endParaRPr lang="pt-BR" dirty="0" smtClean="0"/>
          </a:p>
          <a:p>
            <a:pPr algn="just">
              <a:buFont typeface="Wingdings" pitchFamily="2" charset="2"/>
              <a:buChar char="ü"/>
            </a:pPr>
            <a:r>
              <a:rPr lang="pt-BR" dirty="0" smtClean="0"/>
              <a:t>Possibilitar </a:t>
            </a:r>
            <a:r>
              <a:rPr lang="pt-BR" dirty="0"/>
              <a:t>avaliar e controlar o desempenho organizacional através das ferramentas orçamentárias.</a:t>
            </a:r>
          </a:p>
        </p:txBody>
      </p:sp>
      <p:sp>
        <p:nvSpPr>
          <p:cNvPr id="14" name="Retângulo 13"/>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15" name="Picture 6"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291" y="879419"/>
            <a:ext cx="761336" cy="7657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m para ORÃAM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68" y="879419"/>
            <a:ext cx="765788" cy="76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4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9" name="Retângulo 8"/>
          <p:cNvSpPr/>
          <p:nvPr/>
        </p:nvSpPr>
        <p:spPr>
          <a:xfrm>
            <a:off x="44923" y="1081187"/>
            <a:ext cx="9036496" cy="4862870"/>
          </a:xfrm>
          <a:prstGeom prst="rect">
            <a:avLst/>
          </a:prstGeom>
        </p:spPr>
        <p:txBody>
          <a:bodyPr wrap="square">
            <a:spAutoFit/>
          </a:bodyPr>
          <a:lstStyle/>
          <a:p>
            <a:pPr algn="just"/>
            <a:r>
              <a:rPr lang="pt-BR" sz="2200" b="1" dirty="0" smtClean="0">
                <a:solidFill>
                  <a:schemeClr val="tx2"/>
                </a:solidFill>
                <a:effectLst>
                  <a:outerShdw blurRad="38100" dist="38100" dir="2700000" algn="tl">
                    <a:srgbClr val="000000">
                      <a:alpha val="43137"/>
                    </a:srgbClr>
                  </a:outerShdw>
                </a:effectLst>
              </a:rPr>
              <a:t>Objetivos específicos:</a:t>
            </a:r>
          </a:p>
          <a:p>
            <a:pPr algn="just"/>
            <a:endParaRPr lang="pt-BR" dirty="0" smtClean="0"/>
          </a:p>
          <a:p>
            <a:pPr marL="285750" indent="-285750" algn="just">
              <a:lnSpc>
                <a:spcPct val="150000"/>
              </a:lnSpc>
              <a:buFont typeface="Courier New" panose="02070309020205020404" pitchFamily="49" charset="0"/>
              <a:buChar char="o"/>
            </a:pPr>
            <a:r>
              <a:rPr lang="pt-BR" dirty="0"/>
              <a:t>Compreender o planejamento dentro dos conceitos sobre gestão e tratar o relacionamento entre planejamento estratégico, estratégia e orçamento; </a:t>
            </a:r>
            <a:endParaRPr lang="pt-BR" dirty="0" smtClean="0"/>
          </a:p>
          <a:p>
            <a:pPr marL="285750" indent="-285750" algn="just">
              <a:lnSpc>
                <a:spcPct val="150000"/>
              </a:lnSpc>
              <a:buFont typeface="Courier New" panose="02070309020205020404" pitchFamily="49" charset="0"/>
              <a:buChar char="o"/>
            </a:pPr>
            <a:endParaRPr lang="pt-BR" dirty="0"/>
          </a:p>
          <a:p>
            <a:pPr marL="285750" indent="-285750" algn="just">
              <a:lnSpc>
                <a:spcPct val="150000"/>
              </a:lnSpc>
              <a:buFont typeface="Courier New" panose="02070309020205020404" pitchFamily="49" charset="0"/>
              <a:buChar char="o"/>
            </a:pPr>
            <a:r>
              <a:rPr lang="pt-BR" dirty="0" smtClean="0"/>
              <a:t>Compreender </a:t>
            </a:r>
            <a:r>
              <a:rPr lang="pt-BR" dirty="0"/>
              <a:t>os conceitos relacionados ao orçamento empresarial, seus tipos, seu processo e os sistemas que o integram; </a:t>
            </a:r>
            <a:endParaRPr lang="pt-BR" dirty="0" smtClean="0"/>
          </a:p>
          <a:p>
            <a:pPr marL="285750" indent="-285750" algn="just">
              <a:lnSpc>
                <a:spcPct val="150000"/>
              </a:lnSpc>
              <a:buFont typeface="Courier New" panose="02070309020205020404" pitchFamily="49" charset="0"/>
              <a:buChar char="o"/>
            </a:pPr>
            <a:endParaRPr lang="pt-BR" dirty="0"/>
          </a:p>
          <a:p>
            <a:pPr marL="285750" indent="-285750" algn="just">
              <a:lnSpc>
                <a:spcPct val="150000"/>
              </a:lnSpc>
              <a:buFont typeface="Courier New" panose="02070309020205020404" pitchFamily="49" charset="0"/>
              <a:buChar char="o"/>
            </a:pPr>
            <a:r>
              <a:rPr lang="pt-BR" dirty="0" smtClean="0"/>
              <a:t>Elaborar </a:t>
            </a:r>
            <a:r>
              <a:rPr lang="pt-BR" dirty="0"/>
              <a:t>planos e quadros orçamentários que englobem: </a:t>
            </a:r>
            <a:endParaRPr lang="pt-BR" dirty="0" smtClean="0"/>
          </a:p>
          <a:p>
            <a:pPr marL="742950" lvl="1" indent="-285750" algn="just">
              <a:lnSpc>
                <a:spcPct val="150000"/>
              </a:lnSpc>
              <a:buFont typeface="Courier New" panose="02070309020205020404" pitchFamily="49" charset="0"/>
              <a:buChar char="o"/>
            </a:pPr>
            <a:r>
              <a:rPr lang="pt-BR" dirty="0" smtClean="0"/>
              <a:t>orçamento </a:t>
            </a:r>
            <a:r>
              <a:rPr lang="pt-BR" dirty="0"/>
              <a:t>operacional, orçamento de atividades financeiras e projeções de relatórios financeiros; </a:t>
            </a:r>
            <a:endParaRPr lang="pt-BR" dirty="0" smtClean="0"/>
          </a:p>
          <a:p>
            <a:pPr marL="742950" lvl="1" indent="-285750" algn="just">
              <a:lnSpc>
                <a:spcPct val="150000"/>
              </a:lnSpc>
              <a:buFont typeface="Courier New" panose="02070309020205020404" pitchFamily="49" charset="0"/>
              <a:buChar char="o"/>
            </a:pPr>
            <a:r>
              <a:rPr lang="pt-BR" dirty="0" smtClean="0"/>
              <a:t>Compreender </a:t>
            </a:r>
            <a:r>
              <a:rPr lang="pt-BR" dirty="0"/>
              <a:t>o impacto das ações no resultado e desempenho organizacional. </a:t>
            </a:r>
          </a:p>
        </p:txBody>
      </p:sp>
      <p:sp>
        <p:nvSpPr>
          <p:cNvPr id="14" name="CaixaDeTexto 1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19" name="Retângulo 18"/>
          <p:cNvSpPr/>
          <p:nvPr/>
        </p:nvSpPr>
        <p:spPr>
          <a:xfrm>
            <a:off x="0" y="0"/>
            <a:ext cx="5580112" cy="400110"/>
          </a:xfrm>
          <a:prstGeom prst="rect">
            <a:avLst/>
          </a:prstGeom>
        </p:spPr>
        <p:txBody>
          <a:bodyPr wrap="square">
            <a:spAutoFit/>
          </a:bodyPr>
          <a:lstStyle/>
          <a:p>
            <a:pPr>
              <a:defRPr/>
            </a:pPr>
            <a:r>
              <a:rPr lang="pt-BR" sz="2000" b="1" dirty="0" smtClean="0">
                <a:solidFill>
                  <a:schemeClr val="bg1"/>
                </a:solidFill>
                <a:effectLst>
                  <a:outerShdw blurRad="38100" dist="38100" dir="2700000" algn="tl">
                    <a:srgbClr val="000000">
                      <a:alpha val="43137"/>
                    </a:srgbClr>
                  </a:outerShdw>
                </a:effectLst>
                <a:cs typeface="Arial" pitchFamily="34" charset="0"/>
              </a:rPr>
              <a:t>GST1231 - GERENCIAMENTO </a:t>
            </a:r>
            <a:r>
              <a:rPr lang="pt-BR" sz="2000" b="1" dirty="0">
                <a:solidFill>
                  <a:schemeClr val="bg1"/>
                </a:solidFill>
                <a:effectLst>
                  <a:outerShdw blurRad="38100" dist="38100" dir="2700000" algn="tl">
                    <a:srgbClr val="000000">
                      <a:alpha val="43137"/>
                    </a:srgbClr>
                  </a:outerShdw>
                </a:effectLst>
                <a:cs typeface="Arial" pitchFamily="34" charset="0"/>
              </a:rPr>
              <a:t>ORÇAMENTÁRIO</a:t>
            </a:r>
          </a:p>
        </p:txBody>
      </p:sp>
      <p:pic>
        <p:nvPicPr>
          <p:cNvPr id="20" name="Picture 6"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291" y="879419"/>
            <a:ext cx="761336" cy="7657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sultado de imagem para ORÃAM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68" y="879419"/>
            <a:ext cx="765788" cy="76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presentação_estácio_2016_">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Apresentação_estácio_2016_</Template>
  <TotalTime>1571</TotalTime>
  <Words>5757</Words>
  <Application>Microsoft Office PowerPoint</Application>
  <PresentationFormat>Apresentação na tela (4:3)</PresentationFormat>
  <Paragraphs>493</Paragraphs>
  <Slides>45</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45</vt:i4>
      </vt:variant>
    </vt:vector>
  </HeadingPairs>
  <TitlesOfParts>
    <vt:vector size="52" baseType="lpstr">
      <vt:lpstr>MS PGothic</vt:lpstr>
      <vt:lpstr>Arial</vt:lpstr>
      <vt:lpstr>Broadway</vt:lpstr>
      <vt:lpstr>Calibri</vt:lpstr>
      <vt:lpstr>Courier New</vt:lpstr>
      <vt:lpstr>Wingdings</vt:lpstr>
      <vt:lpstr>Apresentação_estácio_2016_</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ESTACIOUSER</dc:creator>
  <cp:lastModifiedBy>Cliente</cp:lastModifiedBy>
  <cp:revision>88</cp:revision>
  <dcterms:created xsi:type="dcterms:W3CDTF">2015-11-30T17:28:00Z</dcterms:created>
  <dcterms:modified xsi:type="dcterms:W3CDTF">2019-02-18T18:19:52Z</dcterms:modified>
</cp:coreProperties>
</file>