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9"/>
  </p:notesMasterIdLst>
  <p:handoutMasterIdLst>
    <p:handoutMasterId r:id="rId50"/>
  </p:handoutMasterIdLst>
  <p:sldIdLst>
    <p:sldId id="256" r:id="rId2"/>
    <p:sldId id="259" r:id="rId3"/>
    <p:sldId id="260" r:id="rId4"/>
    <p:sldId id="257" r:id="rId5"/>
    <p:sldId id="287" r:id="rId6"/>
    <p:sldId id="301" r:id="rId7"/>
    <p:sldId id="289" r:id="rId8"/>
    <p:sldId id="299" r:id="rId9"/>
    <p:sldId id="290" r:id="rId10"/>
    <p:sldId id="261" r:id="rId11"/>
    <p:sldId id="300" r:id="rId12"/>
    <p:sldId id="291" r:id="rId13"/>
    <p:sldId id="288" r:id="rId14"/>
    <p:sldId id="298" r:id="rId15"/>
    <p:sldId id="302" r:id="rId16"/>
    <p:sldId id="303" r:id="rId17"/>
    <p:sldId id="304" r:id="rId18"/>
    <p:sldId id="306" r:id="rId19"/>
    <p:sldId id="307" r:id="rId20"/>
    <p:sldId id="305" r:id="rId21"/>
    <p:sldId id="308" r:id="rId22"/>
    <p:sldId id="309" r:id="rId23"/>
    <p:sldId id="310" r:id="rId24"/>
    <p:sldId id="311" r:id="rId25"/>
    <p:sldId id="312" r:id="rId26"/>
    <p:sldId id="313" r:id="rId27"/>
    <p:sldId id="314" r:id="rId28"/>
    <p:sldId id="317" r:id="rId29"/>
    <p:sldId id="315" r:id="rId30"/>
    <p:sldId id="316" r:id="rId31"/>
    <p:sldId id="318" r:id="rId32"/>
    <p:sldId id="322" r:id="rId33"/>
    <p:sldId id="323" r:id="rId34"/>
    <p:sldId id="324" r:id="rId35"/>
    <p:sldId id="325" r:id="rId36"/>
    <p:sldId id="326" r:id="rId37"/>
    <p:sldId id="329" r:id="rId38"/>
    <p:sldId id="327" r:id="rId39"/>
    <p:sldId id="328" r:id="rId40"/>
    <p:sldId id="319" r:id="rId41"/>
    <p:sldId id="320" r:id="rId42"/>
    <p:sldId id="321" r:id="rId43"/>
    <p:sldId id="330" r:id="rId44"/>
    <p:sldId id="331" r:id="rId45"/>
    <p:sldId id="332" r:id="rId46"/>
    <p:sldId id="286" r:id="rId47"/>
    <p:sldId id="258" r:id="rId48"/>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334E"/>
    <a:srgbClr val="264A76"/>
    <a:srgbClr val="3AB09C"/>
    <a:srgbClr val="E06B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43" autoAdjust="0"/>
    <p:restoredTop sz="94652" autoAdjust="0"/>
  </p:normalViewPr>
  <p:slideViewPr>
    <p:cSldViewPr>
      <p:cViewPr varScale="1">
        <p:scale>
          <a:sx n="102" d="100"/>
          <a:sy n="102" d="100"/>
        </p:scale>
        <p:origin x="312"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D89355-98E7-42F7-85C1-586B880CDCE8}"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pt-BR"/>
        </a:p>
      </dgm:t>
    </dgm:pt>
    <dgm:pt modelId="{F6CC2A0B-DF3B-45A7-ACE2-8FE2F8A82B11}">
      <dgm:prSet phldrT="[Texto]" custT="1"/>
      <dgm:spPr>
        <a:solidFill>
          <a:schemeClr val="accent1">
            <a:lumMod val="40000"/>
            <a:lumOff val="60000"/>
          </a:schemeClr>
        </a:solidFill>
      </dgm:spPr>
      <dgm:t>
        <a:bodyPr/>
        <a:lstStyle/>
        <a:p>
          <a:r>
            <a:rPr lang="pt-BR" sz="1600" b="1" dirty="0" smtClean="0">
              <a:solidFill>
                <a:srgbClr val="C00000"/>
              </a:solidFill>
            </a:rPr>
            <a:t>PROBLEMA</a:t>
          </a:r>
          <a:r>
            <a:rPr lang="pt-BR" sz="1600" dirty="0" smtClean="0">
              <a:solidFill>
                <a:srgbClr val="C00000"/>
              </a:solidFill>
            </a:rPr>
            <a:t> </a:t>
          </a:r>
          <a:endParaRPr lang="pt-BR" sz="1600" dirty="0"/>
        </a:p>
      </dgm:t>
    </dgm:pt>
    <dgm:pt modelId="{5E7A7F28-8D6F-4D43-A571-D17097101902}" type="parTrans" cxnId="{57707127-25EF-4339-B7B2-4880243D2255}">
      <dgm:prSet/>
      <dgm:spPr/>
      <dgm:t>
        <a:bodyPr/>
        <a:lstStyle/>
        <a:p>
          <a:endParaRPr lang="pt-BR"/>
        </a:p>
      </dgm:t>
    </dgm:pt>
    <dgm:pt modelId="{4CEC5CB1-1DEB-47CB-BA20-4D868604246D}" type="sibTrans" cxnId="{57707127-25EF-4339-B7B2-4880243D2255}">
      <dgm:prSet/>
      <dgm:spPr/>
      <dgm:t>
        <a:bodyPr/>
        <a:lstStyle/>
        <a:p>
          <a:endParaRPr lang="pt-BR"/>
        </a:p>
      </dgm:t>
    </dgm:pt>
    <dgm:pt modelId="{8CBC0BE5-8693-40E3-A234-CC177EF11C7D}">
      <dgm:prSet phldrT="[Texto]" custT="1"/>
      <dgm:spPr>
        <a:solidFill>
          <a:schemeClr val="accent3">
            <a:lumMod val="40000"/>
            <a:lumOff val="60000"/>
          </a:schemeClr>
        </a:solidFill>
      </dgm:spPr>
      <dgm:t>
        <a:bodyPr/>
        <a:lstStyle/>
        <a:p>
          <a:r>
            <a:rPr lang="pt-BR" sz="1600" b="1" dirty="0" smtClean="0">
              <a:solidFill>
                <a:schemeClr val="accent4">
                  <a:lumMod val="50000"/>
                </a:schemeClr>
              </a:solidFill>
            </a:rPr>
            <a:t>DIAGNÓSTICO</a:t>
          </a:r>
          <a:endParaRPr lang="pt-BR" sz="1600" dirty="0"/>
        </a:p>
      </dgm:t>
    </dgm:pt>
    <dgm:pt modelId="{5992F704-3C66-4F25-81B8-393D64E6BDC7}" type="parTrans" cxnId="{B33BD33F-48D9-48D2-9896-5192A2C2B778}">
      <dgm:prSet/>
      <dgm:spPr/>
      <dgm:t>
        <a:bodyPr/>
        <a:lstStyle/>
        <a:p>
          <a:endParaRPr lang="pt-BR"/>
        </a:p>
      </dgm:t>
    </dgm:pt>
    <dgm:pt modelId="{15B62AFD-5443-4688-8D71-C18B6221FA42}" type="sibTrans" cxnId="{B33BD33F-48D9-48D2-9896-5192A2C2B778}">
      <dgm:prSet/>
      <dgm:spPr/>
      <dgm:t>
        <a:bodyPr/>
        <a:lstStyle/>
        <a:p>
          <a:endParaRPr lang="pt-BR"/>
        </a:p>
      </dgm:t>
    </dgm:pt>
    <dgm:pt modelId="{D0DBCC97-0DB6-4C87-BC38-890623E9DB4D}">
      <dgm:prSet phldrT="[Texto]" custT="1"/>
      <dgm:spPr>
        <a:solidFill>
          <a:schemeClr val="accent4">
            <a:lumMod val="40000"/>
            <a:lumOff val="60000"/>
          </a:schemeClr>
        </a:solidFill>
      </dgm:spPr>
      <dgm:t>
        <a:bodyPr/>
        <a:lstStyle/>
        <a:p>
          <a:r>
            <a:rPr lang="pt-BR" sz="1800" b="1" dirty="0" smtClean="0">
              <a:solidFill>
                <a:schemeClr val="accent5">
                  <a:lumMod val="50000"/>
                </a:schemeClr>
              </a:solidFill>
            </a:rPr>
            <a:t>ALTERNATIVAS</a:t>
          </a:r>
          <a:r>
            <a:rPr lang="pt-BR" sz="1800" dirty="0" smtClean="0">
              <a:solidFill>
                <a:schemeClr val="accent5">
                  <a:lumMod val="50000"/>
                </a:schemeClr>
              </a:solidFill>
            </a:rPr>
            <a:t> </a:t>
          </a:r>
          <a:endParaRPr lang="pt-BR" sz="1800" dirty="0"/>
        </a:p>
      </dgm:t>
    </dgm:pt>
    <dgm:pt modelId="{2FFF6A0F-5AED-4647-92DA-E1DAE4FC9D77}" type="parTrans" cxnId="{3E252029-6D57-4947-87D4-CAFFC4A7769D}">
      <dgm:prSet/>
      <dgm:spPr/>
      <dgm:t>
        <a:bodyPr/>
        <a:lstStyle/>
        <a:p>
          <a:endParaRPr lang="pt-BR"/>
        </a:p>
      </dgm:t>
    </dgm:pt>
    <dgm:pt modelId="{BAB65405-9377-4D79-952B-3203C5EE439F}" type="sibTrans" cxnId="{3E252029-6D57-4947-87D4-CAFFC4A7769D}">
      <dgm:prSet/>
      <dgm:spPr/>
      <dgm:t>
        <a:bodyPr/>
        <a:lstStyle/>
        <a:p>
          <a:endParaRPr lang="pt-BR"/>
        </a:p>
      </dgm:t>
    </dgm:pt>
    <dgm:pt modelId="{30895286-72B0-4827-9FB4-4D800894A23B}">
      <dgm:prSet phldrT="[Texto]" custT="1"/>
      <dgm:spPr>
        <a:solidFill>
          <a:schemeClr val="accent6">
            <a:lumMod val="40000"/>
            <a:lumOff val="60000"/>
          </a:schemeClr>
        </a:solidFill>
      </dgm:spPr>
      <dgm:t>
        <a:bodyPr/>
        <a:lstStyle/>
        <a:p>
          <a:r>
            <a:rPr lang="pt-BR" sz="1800" b="1" dirty="0" smtClean="0">
              <a:solidFill>
                <a:schemeClr val="accent6">
                  <a:lumMod val="50000"/>
                </a:schemeClr>
              </a:solidFill>
            </a:rPr>
            <a:t>DECISÕES</a:t>
          </a:r>
          <a:r>
            <a:rPr lang="pt-BR" sz="2500" dirty="0" smtClean="0">
              <a:solidFill>
                <a:schemeClr val="accent6">
                  <a:lumMod val="50000"/>
                </a:schemeClr>
              </a:solidFill>
            </a:rPr>
            <a:t> </a:t>
          </a:r>
          <a:endParaRPr lang="pt-BR" sz="2500" dirty="0"/>
        </a:p>
      </dgm:t>
    </dgm:pt>
    <dgm:pt modelId="{0C952FB5-1F5F-4EE1-B14C-0A770ADC6B54}" type="parTrans" cxnId="{552F9F49-516F-4809-99D3-F344E44E50A2}">
      <dgm:prSet/>
      <dgm:spPr/>
      <dgm:t>
        <a:bodyPr/>
        <a:lstStyle/>
        <a:p>
          <a:endParaRPr lang="pt-BR"/>
        </a:p>
      </dgm:t>
    </dgm:pt>
    <dgm:pt modelId="{6A4F5343-7B27-4FA7-8DEC-585981303841}" type="sibTrans" cxnId="{552F9F49-516F-4809-99D3-F344E44E50A2}">
      <dgm:prSet/>
      <dgm:spPr/>
      <dgm:t>
        <a:bodyPr/>
        <a:lstStyle/>
        <a:p>
          <a:endParaRPr lang="pt-BR"/>
        </a:p>
      </dgm:t>
    </dgm:pt>
    <dgm:pt modelId="{5379242C-48B1-465B-94E5-AFFA7BD1FB29}">
      <dgm:prSet phldrT="[Texto]" custT="1"/>
      <dgm:spPr>
        <a:solidFill>
          <a:schemeClr val="accent2">
            <a:lumMod val="20000"/>
            <a:lumOff val="80000"/>
          </a:schemeClr>
        </a:solidFill>
      </dgm:spPr>
      <dgm:t>
        <a:bodyPr/>
        <a:lstStyle/>
        <a:p>
          <a:r>
            <a:rPr lang="pt-BR" sz="1800" b="1" dirty="0" smtClean="0">
              <a:solidFill>
                <a:schemeClr val="bg2">
                  <a:lumMod val="10000"/>
                </a:schemeClr>
              </a:solidFill>
            </a:rPr>
            <a:t>AVALIAÇÃO</a:t>
          </a:r>
          <a:endParaRPr lang="pt-BR" sz="1800" dirty="0"/>
        </a:p>
      </dgm:t>
    </dgm:pt>
    <dgm:pt modelId="{18979212-756F-4851-8CF1-30B5DD389D66}" type="parTrans" cxnId="{103D82ED-BDF6-4C5D-8924-22CF2D8975A0}">
      <dgm:prSet/>
      <dgm:spPr/>
      <dgm:t>
        <a:bodyPr/>
        <a:lstStyle/>
        <a:p>
          <a:endParaRPr lang="pt-BR"/>
        </a:p>
      </dgm:t>
    </dgm:pt>
    <dgm:pt modelId="{489400CF-4229-4B74-B561-17E88CDCF6D2}" type="sibTrans" cxnId="{103D82ED-BDF6-4C5D-8924-22CF2D8975A0}">
      <dgm:prSet/>
      <dgm:spPr/>
      <dgm:t>
        <a:bodyPr/>
        <a:lstStyle/>
        <a:p>
          <a:endParaRPr lang="pt-BR"/>
        </a:p>
      </dgm:t>
    </dgm:pt>
    <dgm:pt modelId="{D071751D-DA6D-45D3-B750-8B0BDBC1B590}" type="pres">
      <dgm:prSet presAssocID="{5BD89355-98E7-42F7-85C1-586B880CDCE8}" presName="cycle" presStyleCnt="0">
        <dgm:presLayoutVars>
          <dgm:dir/>
          <dgm:resizeHandles val="exact"/>
        </dgm:presLayoutVars>
      </dgm:prSet>
      <dgm:spPr/>
      <dgm:t>
        <a:bodyPr/>
        <a:lstStyle/>
        <a:p>
          <a:endParaRPr lang="pt-BR"/>
        </a:p>
      </dgm:t>
    </dgm:pt>
    <dgm:pt modelId="{31123F18-0DFD-46AE-ACE5-8C5655255353}" type="pres">
      <dgm:prSet presAssocID="{F6CC2A0B-DF3B-45A7-ACE2-8FE2F8A82B11}" presName="node" presStyleLbl="node1" presStyleIdx="0" presStyleCnt="5" custScaleX="240203">
        <dgm:presLayoutVars>
          <dgm:bulletEnabled val="1"/>
        </dgm:presLayoutVars>
      </dgm:prSet>
      <dgm:spPr/>
      <dgm:t>
        <a:bodyPr/>
        <a:lstStyle/>
        <a:p>
          <a:endParaRPr lang="pt-BR"/>
        </a:p>
      </dgm:t>
    </dgm:pt>
    <dgm:pt modelId="{C702E13B-8794-46A8-BA74-3817CAC8218C}" type="pres">
      <dgm:prSet presAssocID="{4CEC5CB1-1DEB-47CB-BA20-4D868604246D}" presName="sibTrans" presStyleLbl="sibTrans2D1" presStyleIdx="0" presStyleCnt="5"/>
      <dgm:spPr/>
      <dgm:t>
        <a:bodyPr/>
        <a:lstStyle/>
        <a:p>
          <a:endParaRPr lang="pt-BR"/>
        </a:p>
      </dgm:t>
    </dgm:pt>
    <dgm:pt modelId="{70A3C8BD-5B47-4537-BF51-C11C14E63A7A}" type="pres">
      <dgm:prSet presAssocID="{4CEC5CB1-1DEB-47CB-BA20-4D868604246D}" presName="connectorText" presStyleLbl="sibTrans2D1" presStyleIdx="0" presStyleCnt="5"/>
      <dgm:spPr/>
      <dgm:t>
        <a:bodyPr/>
        <a:lstStyle/>
        <a:p>
          <a:endParaRPr lang="pt-BR"/>
        </a:p>
      </dgm:t>
    </dgm:pt>
    <dgm:pt modelId="{CA548506-0F05-4E50-A7AC-8EE64A34A0E7}" type="pres">
      <dgm:prSet presAssocID="{8CBC0BE5-8693-40E3-A234-CC177EF11C7D}" presName="node" presStyleLbl="node1" presStyleIdx="1" presStyleCnt="5" custScaleX="276663" custRadScaleRad="318662" custRadScaleInc="37446">
        <dgm:presLayoutVars>
          <dgm:bulletEnabled val="1"/>
        </dgm:presLayoutVars>
      </dgm:prSet>
      <dgm:spPr/>
      <dgm:t>
        <a:bodyPr/>
        <a:lstStyle/>
        <a:p>
          <a:endParaRPr lang="pt-BR"/>
        </a:p>
      </dgm:t>
    </dgm:pt>
    <dgm:pt modelId="{62EC3813-87B7-468D-8179-6DFFBEFA6BFA}" type="pres">
      <dgm:prSet presAssocID="{15B62AFD-5443-4688-8D71-C18B6221FA42}" presName="sibTrans" presStyleLbl="sibTrans2D1" presStyleIdx="1" presStyleCnt="5"/>
      <dgm:spPr/>
      <dgm:t>
        <a:bodyPr/>
        <a:lstStyle/>
        <a:p>
          <a:endParaRPr lang="pt-BR"/>
        </a:p>
      </dgm:t>
    </dgm:pt>
    <dgm:pt modelId="{AFC9A0AD-15B8-4C3F-8832-7EF01D673DD7}" type="pres">
      <dgm:prSet presAssocID="{15B62AFD-5443-4688-8D71-C18B6221FA42}" presName="connectorText" presStyleLbl="sibTrans2D1" presStyleIdx="1" presStyleCnt="5"/>
      <dgm:spPr/>
      <dgm:t>
        <a:bodyPr/>
        <a:lstStyle/>
        <a:p>
          <a:endParaRPr lang="pt-BR"/>
        </a:p>
      </dgm:t>
    </dgm:pt>
    <dgm:pt modelId="{4AC82DB6-761A-48CC-BC6B-F621DB5EA9F3}" type="pres">
      <dgm:prSet presAssocID="{D0DBCC97-0DB6-4C87-BC38-890623E9DB4D}" presName="node" presStyleLbl="node1" presStyleIdx="2" presStyleCnt="5" custScaleX="251878" custRadScaleRad="168762" custRadScaleInc="-70578">
        <dgm:presLayoutVars>
          <dgm:bulletEnabled val="1"/>
        </dgm:presLayoutVars>
      </dgm:prSet>
      <dgm:spPr/>
      <dgm:t>
        <a:bodyPr/>
        <a:lstStyle/>
        <a:p>
          <a:endParaRPr lang="pt-BR"/>
        </a:p>
      </dgm:t>
    </dgm:pt>
    <dgm:pt modelId="{AAC3B3A2-D34E-4104-9DAD-E2A04DD3B4F4}" type="pres">
      <dgm:prSet presAssocID="{BAB65405-9377-4D79-952B-3203C5EE439F}" presName="sibTrans" presStyleLbl="sibTrans2D1" presStyleIdx="2" presStyleCnt="5"/>
      <dgm:spPr/>
      <dgm:t>
        <a:bodyPr/>
        <a:lstStyle/>
        <a:p>
          <a:endParaRPr lang="pt-BR"/>
        </a:p>
      </dgm:t>
    </dgm:pt>
    <dgm:pt modelId="{80EB9B39-5CC6-4A3F-B9E7-C6B31AD175B6}" type="pres">
      <dgm:prSet presAssocID="{BAB65405-9377-4D79-952B-3203C5EE439F}" presName="connectorText" presStyleLbl="sibTrans2D1" presStyleIdx="2" presStyleCnt="5"/>
      <dgm:spPr/>
      <dgm:t>
        <a:bodyPr/>
        <a:lstStyle/>
        <a:p>
          <a:endParaRPr lang="pt-BR"/>
        </a:p>
      </dgm:t>
    </dgm:pt>
    <dgm:pt modelId="{D33B667F-B5E4-469F-A649-DECA182A95CE}" type="pres">
      <dgm:prSet presAssocID="{30895286-72B0-4827-9FB4-4D800894A23B}" presName="node" presStyleLbl="node1" presStyleIdx="3" presStyleCnt="5" custScaleX="230160" custRadScaleRad="144661" custRadScaleInc="54758">
        <dgm:presLayoutVars>
          <dgm:bulletEnabled val="1"/>
        </dgm:presLayoutVars>
      </dgm:prSet>
      <dgm:spPr/>
      <dgm:t>
        <a:bodyPr/>
        <a:lstStyle/>
        <a:p>
          <a:endParaRPr lang="pt-BR"/>
        </a:p>
      </dgm:t>
    </dgm:pt>
    <dgm:pt modelId="{1F2A0375-C961-4EC0-8ED4-A29708F6A10E}" type="pres">
      <dgm:prSet presAssocID="{6A4F5343-7B27-4FA7-8DEC-585981303841}" presName="sibTrans" presStyleLbl="sibTrans2D1" presStyleIdx="3" presStyleCnt="5"/>
      <dgm:spPr/>
      <dgm:t>
        <a:bodyPr/>
        <a:lstStyle/>
        <a:p>
          <a:endParaRPr lang="pt-BR"/>
        </a:p>
      </dgm:t>
    </dgm:pt>
    <dgm:pt modelId="{F0BA9C73-61A9-40E0-B3F9-2C79BBF8A5D0}" type="pres">
      <dgm:prSet presAssocID="{6A4F5343-7B27-4FA7-8DEC-585981303841}" presName="connectorText" presStyleLbl="sibTrans2D1" presStyleIdx="3" presStyleCnt="5"/>
      <dgm:spPr/>
      <dgm:t>
        <a:bodyPr/>
        <a:lstStyle/>
        <a:p>
          <a:endParaRPr lang="pt-BR"/>
        </a:p>
      </dgm:t>
    </dgm:pt>
    <dgm:pt modelId="{CFE2A901-EBFB-4D28-8926-5FF02859CC9D}" type="pres">
      <dgm:prSet presAssocID="{5379242C-48B1-465B-94E5-AFFA7BD1FB29}" presName="node" presStyleLbl="node1" presStyleIdx="4" presStyleCnt="5" custScaleX="246145" custRadScaleRad="318625" custRadScaleInc="-44148">
        <dgm:presLayoutVars>
          <dgm:bulletEnabled val="1"/>
        </dgm:presLayoutVars>
      </dgm:prSet>
      <dgm:spPr/>
      <dgm:t>
        <a:bodyPr/>
        <a:lstStyle/>
        <a:p>
          <a:endParaRPr lang="pt-BR"/>
        </a:p>
      </dgm:t>
    </dgm:pt>
    <dgm:pt modelId="{CFD5CE87-3876-461C-9BFC-D5BB082E171F}" type="pres">
      <dgm:prSet presAssocID="{489400CF-4229-4B74-B561-17E88CDCF6D2}" presName="sibTrans" presStyleLbl="sibTrans2D1" presStyleIdx="4" presStyleCnt="5"/>
      <dgm:spPr/>
      <dgm:t>
        <a:bodyPr/>
        <a:lstStyle/>
        <a:p>
          <a:endParaRPr lang="pt-BR"/>
        </a:p>
      </dgm:t>
    </dgm:pt>
    <dgm:pt modelId="{E3747119-E619-4368-B42C-326F5E01C05E}" type="pres">
      <dgm:prSet presAssocID="{489400CF-4229-4B74-B561-17E88CDCF6D2}" presName="connectorText" presStyleLbl="sibTrans2D1" presStyleIdx="4" presStyleCnt="5"/>
      <dgm:spPr/>
      <dgm:t>
        <a:bodyPr/>
        <a:lstStyle/>
        <a:p>
          <a:endParaRPr lang="pt-BR"/>
        </a:p>
      </dgm:t>
    </dgm:pt>
  </dgm:ptLst>
  <dgm:cxnLst>
    <dgm:cxn modelId="{D99B982E-4A22-4FF5-B60C-6D3E16926A6E}" type="presOf" srcId="{6A4F5343-7B27-4FA7-8DEC-585981303841}" destId="{F0BA9C73-61A9-40E0-B3F9-2C79BBF8A5D0}" srcOrd="1" destOrd="0" presId="urn:microsoft.com/office/officeart/2005/8/layout/cycle2"/>
    <dgm:cxn modelId="{E939EE36-758B-4FDC-8781-BEAFA0057710}" type="presOf" srcId="{BAB65405-9377-4D79-952B-3203C5EE439F}" destId="{AAC3B3A2-D34E-4104-9DAD-E2A04DD3B4F4}" srcOrd="0" destOrd="0" presId="urn:microsoft.com/office/officeart/2005/8/layout/cycle2"/>
    <dgm:cxn modelId="{94C5D205-DA42-4228-842C-7EB7C3DDDC5C}" type="presOf" srcId="{30895286-72B0-4827-9FB4-4D800894A23B}" destId="{D33B667F-B5E4-469F-A649-DECA182A95CE}" srcOrd="0" destOrd="0" presId="urn:microsoft.com/office/officeart/2005/8/layout/cycle2"/>
    <dgm:cxn modelId="{7C0B578B-80E2-4F95-929D-6AA5EE826429}" type="presOf" srcId="{D0DBCC97-0DB6-4C87-BC38-890623E9DB4D}" destId="{4AC82DB6-761A-48CC-BC6B-F621DB5EA9F3}" srcOrd="0" destOrd="0" presId="urn:microsoft.com/office/officeart/2005/8/layout/cycle2"/>
    <dgm:cxn modelId="{103D82ED-BDF6-4C5D-8924-22CF2D8975A0}" srcId="{5BD89355-98E7-42F7-85C1-586B880CDCE8}" destId="{5379242C-48B1-465B-94E5-AFFA7BD1FB29}" srcOrd="4" destOrd="0" parTransId="{18979212-756F-4851-8CF1-30B5DD389D66}" sibTransId="{489400CF-4229-4B74-B561-17E88CDCF6D2}"/>
    <dgm:cxn modelId="{8919F321-5C61-48B3-BC60-CF4722CD3573}" type="presOf" srcId="{489400CF-4229-4B74-B561-17E88CDCF6D2}" destId="{CFD5CE87-3876-461C-9BFC-D5BB082E171F}" srcOrd="0" destOrd="0" presId="urn:microsoft.com/office/officeart/2005/8/layout/cycle2"/>
    <dgm:cxn modelId="{755AF2D5-73F3-4E00-8935-66236EB5D045}" type="presOf" srcId="{15B62AFD-5443-4688-8D71-C18B6221FA42}" destId="{AFC9A0AD-15B8-4C3F-8832-7EF01D673DD7}" srcOrd="1" destOrd="0" presId="urn:microsoft.com/office/officeart/2005/8/layout/cycle2"/>
    <dgm:cxn modelId="{3E252029-6D57-4947-87D4-CAFFC4A7769D}" srcId="{5BD89355-98E7-42F7-85C1-586B880CDCE8}" destId="{D0DBCC97-0DB6-4C87-BC38-890623E9DB4D}" srcOrd="2" destOrd="0" parTransId="{2FFF6A0F-5AED-4647-92DA-E1DAE4FC9D77}" sibTransId="{BAB65405-9377-4D79-952B-3203C5EE439F}"/>
    <dgm:cxn modelId="{EF9D63A6-C8AD-4563-97E6-3C0639BC81EC}" type="presOf" srcId="{6A4F5343-7B27-4FA7-8DEC-585981303841}" destId="{1F2A0375-C961-4EC0-8ED4-A29708F6A10E}" srcOrd="0" destOrd="0" presId="urn:microsoft.com/office/officeart/2005/8/layout/cycle2"/>
    <dgm:cxn modelId="{37FC0AF4-6275-402A-8587-9FD973D56B0F}" type="presOf" srcId="{5379242C-48B1-465B-94E5-AFFA7BD1FB29}" destId="{CFE2A901-EBFB-4D28-8926-5FF02859CC9D}" srcOrd="0" destOrd="0" presId="urn:microsoft.com/office/officeart/2005/8/layout/cycle2"/>
    <dgm:cxn modelId="{6C12AD53-F368-43D8-A9AE-FC71708EDEBC}" type="presOf" srcId="{489400CF-4229-4B74-B561-17E88CDCF6D2}" destId="{E3747119-E619-4368-B42C-326F5E01C05E}" srcOrd="1" destOrd="0" presId="urn:microsoft.com/office/officeart/2005/8/layout/cycle2"/>
    <dgm:cxn modelId="{E73C35EA-E15C-4314-89B3-378EF5F60C61}" type="presOf" srcId="{BAB65405-9377-4D79-952B-3203C5EE439F}" destId="{80EB9B39-5CC6-4A3F-B9E7-C6B31AD175B6}" srcOrd="1" destOrd="0" presId="urn:microsoft.com/office/officeart/2005/8/layout/cycle2"/>
    <dgm:cxn modelId="{97D70DB9-0B77-454D-B45C-88D9E32008E2}" type="presOf" srcId="{5BD89355-98E7-42F7-85C1-586B880CDCE8}" destId="{D071751D-DA6D-45D3-B750-8B0BDBC1B590}" srcOrd="0" destOrd="0" presId="urn:microsoft.com/office/officeart/2005/8/layout/cycle2"/>
    <dgm:cxn modelId="{119C98E5-C615-4730-84C8-742C0AB6710F}" type="presOf" srcId="{4CEC5CB1-1DEB-47CB-BA20-4D868604246D}" destId="{C702E13B-8794-46A8-BA74-3817CAC8218C}" srcOrd="0" destOrd="0" presId="urn:microsoft.com/office/officeart/2005/8/layout/cycle2"/>
    <dgm:cxn modelId="{78795374-8EA7-4B80-BE39-F3AF43084B5B}" type="presOf" srcId="{8CBC0BE5-8693-40E3-A234-CC177EF11C7D}" destId="{CA548506-0F05-4E50-A7AC-8EE64A34A0E7}" srcOrd="0" destOrd="0" presId="urn:microsoft.com/office/officeart/2005/8/layout/cycle2"/>
    <dgm:cxn modelId="{B33BD33F-48D9-48D2-9896-5192A2C2B778}" srcId="{5BD89355-98E7-42F7-85C1-586B880CDCE8}" destId="{8CBC0BE5-8693-40E3-A234-CC177EF11C7D}" srcOrd="1" destOrd="0" parTransId="{5992F704-3C66-4F25-81B8-393D64E6BDC7}" sibTransId="{15B62AFD-5443-4688-8D71-C18B6221FA42}"/>
    <dgm:cxn modelId="{552F9F49-516F-4809-99D3-F344E44E50A2}" srcId="{5BD89355-98E7-42F7-85C1-586B880CDCE8}" destId="{30895286-72B0-4827-9FB4-4D800894A23B}" srcOrd="3" destOrd="0" parTransId="{0C952FB5-1F5F-4EE1-B14C-0A770ADC6B54}" sibTransId="{6A4F5343-7B27-4FA7-8DEC-585981303841}"/>
    <dgm:cxn modelId="{57707127-25EF-4339-B7B2-4880243D2255}" srcId="{5BD89355-98E7-42F7-85C1-586B880CDCE8}" destId="{F6CC2A0B-DF3B-45A7-ACE2-8FE2F8A82B11}" srcOrd="0" destOrd="0" parTransId="{5E7A7F28-8D6F-4D43-A571-D17097101902}" sibTransId="{4CEC5CB1-1DEB-47CB-BA20-4D868604246D}"/>
    <dgm:cxn modelId="{FE55CA47-C111-44C3-82A7-1702F57EAFF9}" type="presOf" srcId="{15B62AFD-5443-4688-8D71-C18B6221FA42}" destId="{62EC3813-87B7-468D-8179-6DFFBEFA6BFA}" srcOrd="0" destOrd="0" presId="urn:microsoft.com/office/officeart/2005/8/layout/cycle2"/>
    <dgm:cxn modelId="{F920907F-7155-4C22-B2A7-3C30C566F470}" type="presOf" srcId="{F6CC2A0B-DF3B-45A7-ACE2-8FE2F8A82B11}" destId="{31123F18-0DFD-46AE-ACE5-8C5655255353}" srcOrd="0" destOrd="0" presId="urn:microsoft.com/office/officeart/2005/8/layout/cycle2"/>
    <dgm:cxn modelId="{94596CE0-4313-49CC-A420-6AA0D2FF29E4}" type="presOf" srcId="{4CEC5CB1-1DEB-47CB-BA20-4D868604246D}" destId="{70A3C8BD-5B47-4537-BF51-C11C14E63A7A}" srcOrd="1" destOrd="0" presId="urn:microsoft.com/office/officeart/2005/8/layout/cycle2"/>
    <dgm:cxn modelId="{55178DAA-0AEB-4D26-B30A-A702B570D5D4}" type="presParOf" srcId="{D071751D-DA6D-45D3-B750-8B0BDBC1B590}" destId="{31123F18-0DFD-46AE-ACE5-8C5655255353}" srcOrd="0" destOrd="0" presId="urn:microsoft.com/office/officeart/2005/8/layout/cycle2"/>
    <dgm:cxn modelId="{BBD5C0D7-70A3-4087-B269-76ACA1214954}" type="presParOf" srcId="{D071751D-DA6D-45D3-B750-8B0BDBC1B590}" destId="{C702E13B-8794-46A8-BA74-3817CAC8218C}" srcOrd="1" destOrd="0" presId="urn:microsoft.com/office/officeart/2005/8/layout/cycle2"/>
    <dgm:cxn modelId="{67CFEEDD-EAB9-4BC5-A145-386017780BE2}" type="presParOf" srcId="{C702E13B-8794-46A8-BA74-3817CAC8218C}" destId="{70A3C8BD-5B47-4537-BF51-C11C14E63A7A}" srcOrd="0" destOrd="0" presId="urn:microsoft.com/office/officeart/2005/8/layout/cycle2"/>
    <dgm:cxn modelId="{D77328C5-9363-4D2F-8052-77B22F8BA4F7}" type="presParOf" srcId="{D071751D-DA6D-45D3-B750-8B0BDBC1B590}" destId="{CA548506-0F05-4E50-A7AC-8EE64A34A0E7}" srcOrd="2" destOrd="0" presId="urn:microsoft.com/office/officeart/2005/8/layout/cycle2"/>
    <dgm:cxn modelId="{39628AAF-9F82-4466-848D-6A4B5C6D50ED}" type="presParOf" srcId="{D071751D-DA6D-45D3-B750-8B0BDBC1B590}" destId="{62EC3813-87B7-468D-8179-6DFFBEFA6BFA}" srcOrd="3" destOrd="0" presId="urn:microsoft.com/office/officeart/2005/8/layout/cycle2"/>
    <dgm:cxn modelId="{0DDE3C4D-E6D6-45E1-93A5-60437B76D03C}" type="presParOf" srcId="{62EC3813-87B7-468D-8179-6DFFBEFA6BFA}" destId="{AFC9A0AD-15B8-4C3F-8832-7EF01D673DD7}" srcOrd="0" destOrd="0" presId="urn:microsoft.com/office/officeart/2005/8/layout/cycle2"/>
    <dgm:cxn modelId="{10432D77-45AA-403A-9F43-04FB77F823BF}" type="presParOf" srcId="{D071751D-DA6D-45D3-B750-8B0BDBC1B590}" destId="{4AC82DB6-761A-48CC-BC6B-F621DB5EA9F3}" srcOrd="4" destOrd="0" presId="urn:microsoft.com/office/officeart/2005/8/layout/cycle2"/>
    <dgm:cxn modelId="{E3514AA6-4005-4EB5-99F7-6B0432E1594B}" type="presParOf" srcId="{D071751D-DA6D-45D3-B750-8B0BDBC1B590}" destId="{AAC3B3A2-D34E-4104-9DAD-E2A04DD3B4F4}" srcOrd="5" destOrd="0" presId="urn:microsoft.com/office/officeart/2005/8/layout/cycle2"/>
    <dgm:cxn modelId="{B8F55989-DC45-4978-BDC5-B905219544CF}" type="presParOf" srcId="{AAC3B3A2-D34E-4104-9DAD-E2A04DD3B4F4}" destId="{80EB9B39-5CC6-4A3F-B9E7-C6B31AD175B6}" srcOrd="0" destOrd="0" presId="urn:microsoft.com/office/officeart/2005/8/layout/cycle2"/>
    <dgm:cxn modelId="{5F8357C1-16C7-43B2-80F0-FC49C70A3794}" type="presParOf" srcId="{D071751D-DA6D-45D3-B750-8B0BDBC1B590}" destId="{D33B667F-B5E4-469F-A649-DECA182A95CE}" srcOrd="6" destOrd="0" presId="urn:microsoft.com/office/officeart/2005/8/layout/cycle2"/>
    <dgm:cxn modelId="{4368C95C-5A07-42E8-89F2-06E6905F74A7}" type="presParOf" srcId="{D071751D-DA6D-45D3-B750-8B0BDBC1B590}" destId="{1F2A0375-C961-4EC0-8ED4-A29708F6A10E}" srcOrd="7" destOrd="0" presId="urn:microsoft.com/office/officeart/2005/8/layout/cycle2"/>
    <dgm:cxn modelId="{9BAA2AE6-611B-4D84-B000-3AC85005EE58}" type="presParOf" srcId="{1F2A0375-C961-4EC0-8ED4-A29708F6A10E}" destId="{F0BA9C73-61A9-40E0-B3F9-2C79BBF8A5D0}" srcOrd="0" destOrd="0" presId="urn:microsoft.com/office/officeart/2005/8/layout/cycle2"/>
    <dgm:cxn modelId="{51456C13-CBA4-49E4-BADA-563EEE816C8D}" type="presParOf" srcId="{D071751D-DA6D-45D3-B750-8B0BDBC1B590}" destId="{CFE2A901-EBFB-4D28-8926-5FF02859CC9D}" srcOrd="8" destOrd="0" presId="urn:microsoft.com/office/officeart/2005/8/layout/cycle2"/>
    <dgm:cxn modelId="{445B84F1-A9DA-4F8D-AA97-DBEDF51BFB9D}" type="presParOf" srcId="{D071751D-DA6D-45D3-B750-8B0BDBC1B590}" destId="{CFD5CE87-3876-461C-9BFC-D5BB082E171F}" srcOrd="9" destOrd="0" presId="urn:microsoft.com/office/officeart/2005/8/layout/cycle2"/>
    <dgm:cxn modelId="{F6EC00AF-96EF-4E46-B986-CBE683D01272}" type="presParOf" srcId="{CFD5CE87-3876-461C-9BFC-D5BB082E171F}" destId="{E3747119-E619-4368-B42C-326F5E01C05E}"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123F18-0DFD-46AE-ACE5-8C5655255353}">
      <dsp:nvSpPr>
        <dsp:cNvPr id="0" name=""/>
        <dsp:cNvSpPr/>
      </dsp:nvSpPr>
      <dsp:spPr>
        <a:xfrm>
          <a:off x="3508389" y="55"/>
          <a:ext cx="2007146" cy="835604"/>
        </a:xfrm>
        <a:prstGeom prst="ellipse">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pt-BR" sz="1600" b="1" kern="1200" dirty="0" smtClean="0">
              <a:solidFill>
                <a:srgbClr val="C00000"/>
              </a:solidFill>
            </a:rPr>
            <a:t>PROBLEMA</a:t>
          </a:r>
          <a:r>
            <a:rPr lang="pt-BR" sz="1600" kern="1200" dirty="0" smtClean="0">
              <a:solidFill>
                <a:srgbClr val="C00000"/>
              </a:solidFill>
            </a:rPr>
            <a:t> </a:t>
          </a:r>
          <a:endParaRPr lang="pt-BR" sz="1600" kern="1200" dirty="0"/>
        </a:p>
      </dsp:txBody>
      <dsp:txXfrm>
        <a:off x="3802329" y="122426"/>
        <a:ext cx="1419266" cy="590862"/>
      </dsp:txXfrm>
    </dsp:sp>
    <dsp:sp modelId="{C702E13B-8794-46A8-BA74-3817CAC8218C}">
      <dsp:nvSpPr>
        <dsp:cNvPr id="0" name=""/>
        <dsp:cNvSpPr/>
      </dsp:nvSpPr>
      <dsp:spPr>
        <a:xfrm rot="795909">
          <a:off x="5714499" y="659686"/>
          <a:ext cx="842785" cy="2820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pt-BR" sz="1200" kern="1200"/>
        </a:p>
      </dsp:txBody>
      <dsp:txXfrm>
        <a:off x="5715628" y="706382"/>
        <a:ext cx="758180" cy="169210"/>
      </dsp:txXfrm>
    </dsp:sp>
    <dsp:sp modelId="{CA548506-0F05-4E50-A7AC-8EE64A34A0E7}">
      <dsp:nvSpPr>
        <dsp:cNvPr id="0" name=""/>
        <dsp:cNvSpPr/>
      </dsp:nvSpPr>
      <dsp:spPr>
        <a:xfrm>
          <a:off x="6745245" y="799048"/>
          <a:ext cx="2311807" cy="835604"/>
        </a:xfrm>
        <a:prstGeom prst="ellipse">
          <a:avLst/>
        </a:prstGeom>
        <a:solidFill>
          <a:schemeClr val="accent3">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pt-BR" sz="1600" b="1" kern="1200" dirty="0" smtClean="0">
              <a:solidFill>
                <a:schemeClr val="accent4">
                  <a:lumMod val="50000"/>
                </a:schemeClr>
              </a:solidFill>
            </a:rPr>
            <a:t>DIAGNÓSTICO</a:t>
          </a:r>
          <a:endParaRPr lang="pt-BR" sz="1600" kern="1200" dirty="0"/>
        </a:p>
      </dsp:txBody>
      <dsp:txXfrm>
        <a:off x="7083801" y="921419"/>
        <a:ext cx="1634695" cy="590862"/>
      </dsp:txXfrm>
    </dsp:sp>
    <dsp:sp modelId="{62EC3813-87B7-468D-8179-6DFFBEFA6BFA}">
      <dsp:nvSpPr>
        <dsp:cNvPr id="0" name=""/>
        <dsp:cNvSpPr/>
      </dsp:nvSpPr>
      <dsp:spPr>
        <a:xfrm rot="8880511">
          <a:off x="6792037" y="1638896"/>
          <a:ext cx="415477" cy="2820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pt-BR" sz="1200" kern="1200"/>
        </a:p>
      </dsp:txBody>
      <dsp:txXfrm rot="10800000">
        <a:off x="6870217" y="1672887"/>
        <a:ext cx="330872" cy="169210"/>
      </dsp:txXfrm>
    </dsp:sp>
    <dsp:sp modelId="{4AC82DB6-761A-48CC-BC6B-F621DB5EA9F3}">
      <dsp:nvSpPr>
        <dsp:cNvPr id="0" name=""/>
        <dsp:cNvSpPr/>
      </dsp:nvSpPr>
      <dsp:spPr>
        <a:xfrm>
          <a:off x="5040538" y="1928600"/>
          <a:ext cx="2104703" cy="835604"/>
        </a:xfrm>
        <a:prstGeom prst="ellipse">
          <a:avLst/>
        </a:prstGeom>
        <a:solidFill>
          <a:schemeClr val="accent4">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pt-BR" sz="1800" b="1" kern="1200" dirty="0" smtClean="0">
              <a:solidFill>
                <a:schemeClr val="accent5">
                  <a:lumMod val="50000"/>
                </a:schemeClr>
              </a:solidFill>
            </a:rPr>
            <a:t>ALTERNATIVAS</a:t>
          </a:r>
          <a:r>
            <a:rPr lang="pt-BR" sz="1800" kern="1200" dirty="0" smtClean="0">
              <a:solidFill>
                <a:schemeClr val="accent5">
                  <a:lumMod val="50000"/>
                </a:schemeClr>
              </a:solidFill>
            </a:rPr>
            <a:t> </a:t>
          </a:r>
          <a:endParaRPr lang="pt-BR" sz="1800" kern="1200" dirty="0"/>
        </a:p>
      </dsp:txBody>
      <dsp:txXfrm>
        <a:off x="5348765" y="2050971"/>
        <a:ext cx="1488249" cy="590862"/>
      </dsp:txXfrm>
    </dsp:sp>
    <dsp:sp modelId="{AAC3B3A2-D34E-4104-9DAD-E2A04DD3B4F4}">
      <dsp:nvSpPr>
        <dsp:cNvPr id="0" name=""/>
        <dsp:cNvSpPr/>
      </dsp:nvSpPr>
      <dsp:spPr>
        <a:xfrm rot="10798167">
          <a:off x="4408940" y="2206173"/>
          <a:ext cx="446329" cy="2820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pt-BR" sz="1200" kern="1200"/>
        </a:p>
      </dsp:txBody>
      <dsp:txXfrm rot="10800000">
        <a:off x="4493545" y="2262553"/>
        <a:ext cx="361724" cy="169210"/>
      </dsp:txXfrm>
    </dsp:sp>
    <dsp:sp modelId="{D33B667F-B5E4-469F-A649-DECA182A95CE}">
      <dsp:nvSpPr>
        <dsp:cNvPr id="0" name=""/>
        <dsp:cNvSpPr/>
      </dsp:nvSpPr>
      <dsp:spPr>
        <a:xfrm>
          <a:off x="2275181" y="1930123"/>
          <a:ext cx="1923226" cy="835604"/>
        </a:xfrm>
        <a:prstGeom prst="ellipse">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pt-BR" sz="1800" b="1" kern="1200" dirty="0" smtClean="0">
              <a:solidFill>
                <a:schemeClr val="accent6">
                  <a:lumMod val="50000"/>
                </a:schemeClr>
              </a:solidFill>
            </a:rPr>
            <a:t>DECISÕES</a:t>
          </a:r>
          <a:r>
            <a:rPr lang="pt-BR" sz="2500" kern="1200" dirty="0" smtClean="0">
              <a:solidFill>
                <a:schemeClr val="accent6">
                  <a:lumMod val="50000"/>
                </a:schemeClr>
              </a:solidFill>
            </a:rPr>
            <a:t> </a:t>
          </a:r>
          <a:endParaRPr lang="pt-BR" sz="2500" kern="1200" dirty="0"/>
        </a:p>
      </dsp:txBody>
      <dsp:txXfrm>
        <a:off x="2556831" y="2052494"/>
        <a:ext cx="1359926" cy="590862"/>
      </dsp:txXfrm>
    </dsp:sp>
    <dsp:sp modelId="{1F2A0375-C961-4EC0-8ED4-A29708F6A10E}">
      <dsp:nvSpPr>
        <dsp:cNvPr id="0" name=""/>
        <dsp:cNvSpPr/>
      </dsp:nvSpPr>
      <dsp:spPr>
        <a:xfrm rot="12298257">
          <a:off x="1966835" y="1723033"/>
          <a:ext cx="461783" cy="2820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pt-BR" sz="1200" kern="1200"/>
        </a:p>
      </dsp:txBody>
      <dsp:txXfrm rot="10800000">
        <a:off x="2047486" y="1797294"/>
        <a:ext cx="377178" cy="169210"/>
      </dsp:txXfrm>
    </dsp:sp>
    <dsp:sp modelId="{CFE2A901-EBFB-4D28-8926-5FF02859CC9D}">
      <dsp:nvSpPr>
        <dsp:cNvPr id="0" name=""/>
        <dsp:cNvSpPr/>
      </dsp:nvSpPr>
      <dsp:spPr>
        <a:xfrm>
          <a:off x="86498" y="941976"/>
          <a:ext cx="2056798" cy="835604"/>
        </a:xfrm>
        <a:prstGeom prst="ellips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pt-BR" sz="1800" b="1" kern="1200" dirty="0" smtClean="0">
              <a:solidFill>
                <a:schemeClr val="bg2">
                  <a:lumMod val="10000"/>
                </a:schemeClr>
              </a:solidFill>
            </a:rPr>
            <a:t>AVALIAÇÃO</a:t>
          </a:r>
          <a:endParaRPr lang="pt-BR" sz="1800" kern="1200" dirty="0"/>
        </a:p>
      </dsp:txBody>
      <dsp:txXfrm>
        <a:off x="387709" y="1064347"/>
        <a:ext cx="1454376" cy="590862"/>
      </dsp:txXfrm>
    </dsp:sp>
    <dsp:sp modelId="{CFD5CE87-3876-461C-9BFC-D5BB082E171F}">
      <dsp:nvSpPr>
        <dsp:cNvPr id="0" name=""/>
        <dsp:cNvSpPr/>
      </dsp:nvSpPr>
      <dsp:spPr>
        <a:xfrm rot="20670158">
          <a:off x="2323921" y="752969"/>
          <a:ext cx="941798" cy="2820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pt-BR" sz="1200" kern="1200"/>
        </a:p>
      </dsp:txBody>
      <dsp:txXfrm>
        <a:off x="2325459" y="820675"/>
        <a:ext cx="857193" cy="169210"/>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AD12EF-1170-436C-BE1B-7852EBFB085E}" type="datetimeFigureOut">
              <a:rPr lang="pt-BR" smtClean="0"/>
              <a:pPr/>
              <a:t>06/03/2019</a:t>
            </a:fld>
            <a:endParaRPr lang="pt-BR"/>
          </a:p>
        </p:txBody>
      </p:sp>
      <p:sp>
        <p:nvSpPr>
          <p:cNvPr id="4" name="Espaço Reservado para Rodapé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03FD2E8-649B-4A74-94E6-320F192DC001}" type="slidenum">
              <a:rPr lang="pt-BR" smtClean="0"/>
              <a:pPr/>
              <a:t>‹nº›</a:t>
            </a:fld>
            <a:endParaRPr lang="pt-BR"/>
          </a:p>
        </p:txBody>
      </p:sp>
    </p:spTree>
    <p:extLst>
      <p:ext uri="{BB962C8B-B14F-4D97-AF65-F5344CB8AC3E}">
        <p14:creationId xmlns:p14="http://schemas.microsoft.com/office/powerpoint/2010/main" val="342047197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D559A0-00C7-4788-A762-D487B46E5CCD}" type="datetimeFigureOut">
              <a:rPr lang="pt-BR" smtClean="0"/>
              <a:pPr/>
              <a:t>06/03/2019</a:t>
            </a:fld>
            <a:endParaRPr lang="pt-BR"/>
          </a:p>
        </p:txBody>
      </p:sp>
      <p:sp>
        <p:nvSpPr>
          <p:cNvPr id="4" name="Espaço Reservado para Imagem de Sli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546133-019B-4654-B02D-602962D5E968}" type="slidenum">
              <a:rPr lang="pt-BR" smtClean="0"/>
              <a:pPr/>
              <a:t>‹nº›</a:t>
            </a:fld>
            <a:endParaRPr lang="pt-BR"/>
          </a:p>
        </p:txBody>
      </p:sp>
    </p:spTree>
    <p:extLst>
      <p:ext uri="{BB962C8B-B14F-4D97-AF65-F5344CB8AC3E}">
        <p14:creationId xmlns:p14="http://schemas.microsoft.com/office/powerpoint/2010/main" val="3271183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isão 2020">
    <p:spTree>
      <p:nvGrpSpPr>
        <p:cNvPr id="1" name=""/>
        <p:cNvGrpSpPr/>
        <p:nvPr/>
      </p:nvGrpSpPr>
      <p:grpSpPr>
        <a:xfrm>
          <a:off x="0" y="0"/>
          <a:ext cx="0" cy="0"/>
          <a:chOff x="0" y="0"/>
          <a:chExt cx="0" cy="0"/>
        </a:xfrm>
      </p:grpSpPr>
      <p:pic>
        <p:nvPicPr>
          <p:cNvPr id="7" name="Imagem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52" y="1371"/>
            <a:ext cx="9157252" cy="6856629"/>
          </a:xfrm>
          <a:prstGeom prst="rect">
            <a:avLst/>
          </a:prstGeom>
        </p:spPr>
      </p:pic>
      <p:sp>
        <p:nvSpPr>
          <p:cNvPr id="8" name="Retângulo 7"/>
          <p:cNvSpPr/>
          <p:nvPr userDrawn="1"/>
        </p:nvSpPr>
        <p:spPr>
          <a:xfrm>
            <a:off x="-13252" y="3933056"/>
            <a:ext cx="9157252" cy="1944216"/>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endParaRPr>
          </a:p>
        </p:txBody>
      </p:sp>
      <p:pic>
        <p:nvPicPr>
          <p:cNvPr id="9" name="Imagem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04" y="450312"/>
            <a:ext cx="4499992" cy="1586293"/>
          </a:xfrm>
          <a:prstGeom prst="rect">
            <a:avLst/>
          </a:prstGeom>
        </p:spPr>
      </p:pic>
      <p:sp>
        <p:nvSpPr>
          <p:cNvPr id="6" name="Pentágono 5"/>
          <p:cNvSpPr/>
          <p:nvPr userDrawn="1"/>
        </p:nvSpPr>
        <p:spPr>
          <a:xfrm flipV="1">
            <a:off x="0" y="2447176"/>
            <a:ext cx="5580112" cy="45719"/>
          </a:xfrm>
          <a:prstGeom prst="homePlate">
            <a:avLst/>
          </a:prstGeom>
          <a:solidFill>
            <a:srgbClr val="06334E">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n>
                <a:solidFill>
                  <a:schemeClr val="tx2">
                    <a:lumMod val="75000"/>
                  </a:schemeClr>
                </a:solidFill>
              </a:ln>
            </a:endParaRPr>
          </a:p>
        </p:txBody>
      </p:sp>
      <p:pic>
        <p:nvPicPr>
          <p:cNvPr id="10" name="Imagem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56151" y="2087613"/>
            <a:ext cx="3206528" cy="762157"/>
          </a:xfrm>
          <a:prstGeom prst="rect">
            <a:avLst/>
          </a:prstGeom>
        </p:spPr>
      </p:pic>
    </p:spTree>
    <p:extLst>
      <p:ext uri="{BB962C8B-B14F-4D97-AF65-F5344CB8AC3E}">
        <p14:creationId xmlns:p14="http://schemas.microsoft.com/office/powerpoint/2010/main" val="380288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isão 2020 ">
    <p:spTree>
      <p:nvGrpSpPr>
        <p:cNvPr id="1" name=""/>
        <p:cNvGrpSpPr/>
        <p:nvPr/>
      </p:nvGrpSpPr>
      <p:grpSpPr>
        <a:xfrm>
          <a:off x="0" y="0"/>
          <a:ext cx="0" cy="0"/>
          <a:chOff x="0" y="0"/>
          <a:chExt cx="0" cy="0"/>
        </a:xfrm>
      </p:grpSpPr>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29128" y="323708"/>
            <a:ext cx="2014415" cy="478805"/>
          </a:xfrm>
          <a:prstGeom prst="rect">
            <a:avLst/>
          </a:prstGeom>
        </p:spPr>
      </p:pic>
      <p:sp>
        <p:nvSpPr>
          <p:cNvPr id="13" name="Retângulo 12"/>
          <p:cNvSpPr/>
          <p:nvPr userDrawn="1"/>
        </p:nvSpPr>
        <p:spPr>
          <a:xfrm>
            <a:off x="-20140" y="13094"/>
            <a:ext cx="6328984" cy="1008112"/>
          </a:xfrm>
          <a:prstGeom prst="rect">
            <a:avLst/>
          </a:prstGeom>
          <a:solidFill>
            <a:srgbClr val="083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userDrawn="1"/>
        </p:nvSpPr>
        <p:spPr>
          <a:xfrm>
            <a:off x="6325657" y="13094"/>
            <a:ext cx="196385" cy="1008112"/>
          </a:xfrm>
          <a:prstGeom prst="rect">
            <a:avLst/>
          </a:prstGeom>
          <a:solidFill>
            <a:srgbClr val="B0E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userDrawn="1"/>
        </p:nvSpPr>
        <p:spPr>
          <a:xfrm>
            <a:off x="6538681" y="13094"/>
            <a:ext cx="196385" cy="1008112"/>
          </a:xfrm>
          <a:prstGeom prst="rect">
            <a:avLst/>
          </a:prstGeom>
          <a:solidFill>
            <a:srgbClr val="83B3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p:cNvSpPr/>
          <p:nvPr userDrawn="1"/>
        </p:nvSpPr>
        <p:spPr>
          <a:xfrm>
            <a:off x="6751879" y="13094"/>
            <a:ext cx="196385" cy="1008112"/>
          </a:xfrm>
          <a:prstGeom prst="rect">
            <a:avLst/>
          </a:prstGeom>
          <a:solidFill>
            <a:srgbClr val="30AC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682060"/>
            <a:ext cx="9144000" cy="170461"/>
          </a:xfrm>
          <a:prstGeom prst="rect">
            <a:avLst/>
          </a:prstGeom>
        </p:spPr>
      </p:pic>
    </p:spTree>
    <p:extLst>
      <p:ext uri="{BB962C8B-B14F-4D97-AF65-F5344CB8AC3E}">
        <p14:creationId xmlns:p14="http://schemas.microsoft.com/office/powerpoint/2010/main" val="4236622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isão 2020  ">
    <p:spTree>
      <p:nvGrpSpPr>
        <p:cNvPr id="1" name=""/>
        <p:cNvGrpSpPr/>
        <p:nvPr/>
      </p:nvGrpSpPr>
      <p:grpSpPr>
        <a:xfrm>
          <a:off x="0" y="0"/>
          <a:ext cx="0" cy="0"/>
          <a:chOff x="0" y="0"/>
          <a:chExt cx="0" cy="0"/>
        </a:xfrm>
      </p:grpSpPr>
      <p:pic>
        <p:nvPicPr>
          <p:cNvPr id="10" name="Imagem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52" y="685"/>
            <a:ext cx="9157252" cy="6856629"/>
          </a:xfrm>
          <a:prstGeom prst="rect">
            <a:avLst/>
          </a:prstGeom>
        </p:spPr>
      </p:pic>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5485" y="2347766"/>
            <a:ext cx="3337139" cy="793202"/>
          </a:xfrm>
          <a:prstGeom prst="rect">
            <a:avLst/>
          </a:prstGeom>
        </p:spPr>
      </p:pic>
      <p:sp>
        <p:nvSpPr>
          <p:cNvPr id="12" name="CaixaDeTexto 11"/>
          <p:cNvSpPr txBox="1"/>
          <p:nvPr userDrawn="1"/>
        </p:nvSpPr>
        <p:spPr>
          <a:xfrm>
            <a:off x="459099" y="2346946"/>
            <a:ext cx="3663141" cy="707886"/>
          </a:xfrm>
          <a:prstGeom prst="rect">
            <a:avLst/>
          </a:prstGeom>
          <a:noFill/>
        </p:spPr>
        <p:txBody>
          <a:bodyPr wrap="square" rtlCol="0">
            <a:spAutoFit/>
          </a:bodyPr>
          <a:lstStyle/>
          <a:p>
            <a:r>
              <a:rPr lang="pt-BR" sz="4000" b="1" dirty="0">
                <a:solidFill>
                  <a:srgbClr val="06334E"/>
                </a:solidFill>
                <a:latin typeface="+mn-lt"/>
                <a:cs typeface="Arial" panose="020B0604020202020204" pitchFamily="34" charset="0"/>
              </a:rPr>
              <a:t>Obrigado!</a:t>
            </a:r>
          </a:p>
        </p:txBody>
      </p:sp>
    </p:spTree>
    <p:extLst>
      <p:ext uri="{BB962C8B-B14F-4D97-AF65-F5344CB8AC3E}">
        <p14:creationId xmlns:p14="http://schemas.microsoft.com/office/powerpoint/2010/main" val="484065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44687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png"/><Relationship Id="rId5" Type="http://schemas.openxmlformats.org/officeDocument/2006/relationships/image" Target="../media/image16.png"/><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luizlobato0101@gmail.com" TargetMode="External"/><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mailto:luizlobato0101@gmail.com" TargetMode="External"/><Relationship Id="rId2" Type="http://schemas.openxmlformats.org/officeDocument/2006/relationships/image" Target="../media/image7.jpe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luizlobato0101.com.br/QUASEMILALUNOS"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gif"/><Relationship Id="rId1" Type="http://schemas.openxmlformats.org/officeDocument/2006/relationships/slideLayout" Target="../slideLayouts/slideLayout2.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2267744" y="5497487"/>
            <a:ext cx="4320480" cy="307777"/>
          </a:xfrm>
          <a:prstGeom prst="rect">
            <a:avLst/>
          </a:prstGeom>
          <a:noFill/>
        </p:spPr>
        <p:txBody>
          <a:bodyPr wrap="square" rtlCol="0">
            <a:spAutoFit/>
          </a:bodyPr>
          <a:lstStyle/>
          <a:p>
            <a:pPr algn="ctr">
              <a:defRPr/>
            </a:pPr>
            <a:r>
              <a:rPr lang="pt-BR" sz="1400" b="1" dirty="0" smtClean="0">
                <a:solidFill>
                  <a:schemeClr val="accent1">
                    <a:lumMod val="50000"/>
                  </a:schemeClr>
                </a:solidFill>
                <a:latin typeface="+mn-lt"/>
              </a:rPr>
              <a:t>ADMINISTRAÇÃO - Nova Iguaçu – 2019.01</a:t>
            </a:r>
            <a:endParaRPr lang="pt-BR" sz="1400" b="1" dirty="0">
              <a:solidFill>
                <a:schemeClr val="accent1">
                  <a:lumMod val="50000"/>
                </a:schemeClr>
              </a:solidFill>
              <a:latin typeface="+mn-lt"/>
            </a:endParaRPr>
          </a:p>
        </p:txBody>
      </p:sp>
      <p:sp>
        <p:nvSpPr>
          <p:cNvPr id="7" name="CaixaDeTexto 6"/>
          <p:cNvSpPr txBox="1"/>
          <p:nvPr/>
        </p:nvSpPr>
        <p:spPr>
          <a:xfrm>
            <a:off x="0" y="2825750"/>
            <a:ext cx="9144000" cy="1323439"/>
          </a:xfrm>
          <a:prstGeom prst="rect">
            <a:avLst/>
          </a:prstGeom>
          <a:noFill/>
        </p:spPr>
        <p:txBody>
          <a:bodyPr>
            <a:spAutoFit/>
          </a:bodyPr>
          <a:lstStyle/>
          <a:p>
            <a:pPr algn="ctr">
              <a:defRPr/>
            </a:pPr>
            <a:r>
              <a:rPr lang="pt-BR" sz="4000" b="1" dirty="0">
                <a:solidFill>
                  <a:schemeClr val="tx2"/>
                </a:solidFill>
                <a:effectLst>
                  <a:outerShdw blurRad="38100" dist="38100" dir="2700000" algn="tl">
                    <a:srgbClr val="000000">
                      <a:alpha val="43137"/>
                    </a:srgbClr>
                  </a:outerShdw>
                </a:effectLst>
                <a:cs typeface="Arial" pitchFamily="34" charset="0"/>
              </a:rPr>
              <a:t>GST1935</a:t>
            </a:r>
          </a:p>
          <a:p>
            <a:pPr algn="ctr" fontAlgn="auto">
              <a:spcAft>
                <a:spcPts val="0"/>
              </a:spcAft>
              <a:defRPr/>
            </a:pPr>
            <a:r>
              <a:rPr lang="pt-BR" sz="4000" b="1" dirty="0" smtClean="0">
                <a:solidFill>
                  <a:schemeClr val="tx2"/>
                </a:solidFill>
                <a:effectLst>
                  <a:outerShdw blurRad="38100" dist="38100" dir="2700000" algn="tl">
                    <a:srgbClr val="000000">
                      <a:alpha val="43137"/>
                    </a:srgbClr>
                  </a:outerShdw>
                </a:effectLst>
                <a:cs typeface="Arial" pitchFamily="34" charset="0"/>
              </a:rPr>
              <a:t>RACIOCÍNIO </a:t>
            </a:r>
            <a:r>
              <a:rPr lang="pt-BR" sz="4000" b="1" dirty="0">
                <a:solidFill>
                  <a:schemeClr val="tx2"/>
                </a:solidFill>
                <a:effectLst>
                  <a:outerShdw blurRad="38100" dist="38100" dir="2700000" algn="tl">
                    <a:srgbClr val="000000">
                      <a:alpha val="43137"/>
                    </a:srgbClr>
                  </a:outerShdw>
                </a:effectLst>
                <a:cs typeface="Arial" pitchFamily="34" charset="0"/>
              </a:rPr>
              <a:t>LÓGICO E </a:t>
            </a:r>
            <a:r>
              <a:rPr lang="pt-BR" sz="4000" b="1" dirty="0" smtClean="0">
                <a:solidFill>
                  <a:schemeClr val="tx2"/>
                </a:solidFill>
                <a:effectLst>
                  <a:outerShdw blurRad="38100" dist="38100" dir="2700000" algn="tl">
                    <a:srgbClr val="000000">
                      <a:alpha val="43137"/>
                    </a:srgbClr>
                  </a:outerShdw>
                </a:effectLst>
                <a:cs typeface="Arial" pitchFamily="34" charset="0"/>
              </a:rPr>
              <a:t>ANALÍTICO</a:t>
            </a:r>
            <a:endParaRPr lang="pt-BR" sz="4000" b="1" dirty="0">
              <a:solidFill>
                <a:schemeClr val="tx2"/>
              </a:solidFill>
              <a:effectLst>
                <a:outerShdw blurRad="38100" dist="38100" dir="2700000" algn="tl">
                  <a:srgbClr val="000000">
                    <a:alpha val="43137"/>
                  </a:srgbClr>
                </a:outerShdw>
              </a:effectLst>
              <a:cs typeface="Arial" pitchFamily="34" charset="0"/>
            </a:endParaRPr>
          </a:p>
        </p:txBody>
      </p:sp>
      <p:sp>
        <p:nvSpPr>
          <p:cNvPr id="8" name="Retângulo 7"/>
          <p:cNvSpPr/>
          <p:nvPr/>
        </p:nvSpPr>
        <p:spPr>
          <a:xfrm>
            <a:off x="34925" y="4581525"/>
            <a:ext cx="9037638" cy="615950"/>
          </a:xfrm>
          <a:prstGeom prst="rect">
            <a:avLst/>
          </a:prstGeom>
        </p:spPr>
        <p:txBody>
          <a:bodyPr>
            <a:spAutoFit/>
          </a:bodyPr>
          <a:lstStyle/>
          <a:p>
            <a:pPr algn="ctr">
              <a:spcBef>
                <a:spcPct val="20000"/>
              </a:spcBef>
              <a:buClr>
                <a:srgbClr val="2B4475"/>
              </a:buClr>
              <a:defRPr/>
            </a:pPr>
            <a:r>
              <a:rPr lang="pt-BR" sz="3400" b="1" kern="0" dirty="0">
                <a:solidFill>
                  <a:srgbClr val="2B4475"/>
                </a:solidFill>
                <a:effectLst>
                  <a:outerShdw blurRad="38100" dist="38100" dir="2700000" algn="tl">
                    <a:srgbClr val="000000">
                      <a:alpha val="43137"/>
                    </a:srgbClr>
                  </a:outerShdw>
                </a:effectLst>
                <a:cs typeface="Arial" pitchFamily="34" charset="0"/>
              </a:rPr>
              <a:t>Prof. </a:t>
            </a:r>
            <a:r>
              <a:rPr lang="pt-BR" sz="3400" b="1" kern="0" dirty="0" smtClean="0">
                <a:solidFill>
                  <a:srgbClr val="2B4475"/>
                </a:solidFill>
                <a:effectLst>
                  <a:outerShdw blurRad="38100" dist="38100" dir="2700000" algn="tl">
                    <a:srgbClr val="000000">
                      <a:alpha val="43137"/>
                    </a:srgbClr>
                  </a:outerShdw>
                </a:effectLst>
                <a:cs typeface="Arial" pitchFamily="34" charset="0"/>
              </a:rPr>
              <a:t>Eco. Adm</a:t>
            </a:r>
            <a:r>
              <a:rPr lang="pt-BR" sz="3400" b="1" kern="0" dirty="0">
                <a:solidFill>
                  <a:srgbClr val="2B4475"/>
                </a:solidFill>
                <a:effectLst>
                  <a:outerShdw blurRad="38100" dist="38100" dir="2700000" algn="tl">
                    <a:srgbClr val="000000">
                      <a:alpha val="43137"/>
                    </a:srgbClr>
                  </a:outerShdw>
                </a:effectLst>
                <a:cs typeface="Arial" pitchFamily="34" charset="0"/>
              </a:rPr>
              <a:t>. </a:t>
            </a:r>
            <a:r>
              <a:rPr lang="pt-BR" sz="3400" b="1" i="1" kern="0" dirty="0">
                <a:solidFill>
                  <a:srgbClr val="2B4475"/>
                </a:solidFill>
                <a:effectLst>
                  <a:outerShdw blurRad="38100" dist="38100" dir="2700000" algn="tl">
                    <a:srgbClr val="000000">
                      <a:alpha val="43137"/>
                    </a:srgbClr>
                  </a:outerShdw>
                </a:effectLst>
                <a:cs typeface="Arial" pitchFamily="34" charset="0"/>
              </a:rPr>
              <a:t>Msc</a:t>
            </a:r>
            <a:r>
              <a:rPr lang="pt-BR" sz="3400" b="1" kern="0" dirty="0">
                <a:solidFill>
                  <a:srgbClr val="2B4475"/>
                </a:solidFill>
                <a:effectLst>
                  <a:outerShdw blurRad="38100" dist="38100" dir="2700000" algn="tl">
                    <a:srgbClr val="000000">
                      <a:alpha val="43137"/>
                    </a:srgbClr>
                  </a:outerShdw>
                </a:effectLst>
                <a:cs typeface="Arial" pitchFamily="34" charset="0"/>
              </a:rPr>
              <a:t>. Luiz Cláudio Brites Lobato</a:t>
            </a:r>
          </a:p>
        </p:txBody>
      </p:sp>
    </p:spTree>
    <p:extLst>
      <p:ext uri="{BB962C8B-B14F-4D97-AF65-F5344CB8AC3E}">
        <p14:creationId xmlns:p14="http://schemas.microsoft.com/office/powerpoint/2010/main" val="29221327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ângulo 21"/>
          <p:cNvSpPr/>
          <p:nvPr/>
        </p:nvSpPr>
        <p:spPr>
          <a:xfrm>
            <a:off x="7795564" y="1196184"/>
            <a:ext cx="1187747" cy="151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CaixaDeTexto 3"/>
          <p:cNvSpPr txBox="1"/>
          <p:nvPr/>
        </p:nvSpPr>
        <p:spPr>
          <a:xfrm>
            <a:off x="35496" y="394941"/>
            <a:ext cx="6049963" cy="585787"/>
          </a:xfrm>
          <a:prstGeom prst="rect">
            <a:avLst/>
          </a:prstGeom>
          <a:noFill/>
        </p:spPr>
        <p:txBody>
          <a:bodyPr>
            <a:spAutoFit/>
          </a:bodyPr>
          <a:lstStyle/>
          <a:p>
            <a:pPr fontAlgn="auto">
              <a:spcBef>
                <a:spcPts val="0"/>
              </a:spcBef>
              <a:spcAft>
                <a:spcPts val="0"/>
              </a:spcAft>
              <a:defRPr/>
            </a:pPr>
            <a:r>
              <a:rPr lang="pt-BR" sz="2000" b="1" dirty="0">
                <a:solidFill>
                  <a:schemeClr val="bg1"/>
                </a:solidFill>
                <a:latin typeface="+mj-lt"/>
                <a:cs typeface="Arial" pitchFamily="34" charset="0"/>
              </a:rPr>
              <a:t> </a:t>
            </a:r>
            <a:r>
              <a:rPr lang="pt-BR" sz="3200" b="1" dirty="0">
                <a:solidFill>
                  <a:schemeClr val="bg1"/>
                </a:solidFill>
                <a:latin typeface="+mj-lt"/>
                <a:cs typeface="Arial" pitchFamily="34" charset="0"/>
              </a:rPr>
              <a:t>CONTEÚDO PROGRAMADO</a:t>
            </a:r>
          </a:p>
        </p:txBody>
      </p:sp>
      <p:sp>
        <p:nvSpPr>
          <p:cNvPr id="5" name="Retângulo 4"/>
          <p:cNvSpPr/>
          <p:nvPr/>
        </p:nvSpPr>
        <p:spPr>
          <a:xfrm>
            <a:off x="0" y="6618288"/>
            <a:ext cx="3546475" cy="307975"/>
          </a:xfrm>
          <a:prstGeom prst="rect">
            <a:avLst/>
          </a:prstGeom>
        </p:spPr>
        <p:txBody>
          <a:bodyPr>
            <a:spAutoFit/>
          </a:bodyPr>
          <a:lstStyle/>
          <a:p>
            <a:pPr algn="ctr">
              <a:spcBef>
                <a:spcPct val="20000"/>
              </a:spcBef>
              <a:buClr>
                <a:srgbClr val="2B4475"/>
              </a:buClr>
              <a:defRPr/>
            </a:pPr>
            <a:r>
              <a:rPr lang="pt-BR" sz="1400" b="1" kern="0" dirty="0">
                <a:solidFill>
                  <a:schemeClr val="bg1"/>
                </a:solidFill>
                <a:effectLst>
                  <a:outerShdw blurRad="38100" dist="38100" dir="2700000" algn="tl">
                    <a:srgbClr val="000000">
                      <a:alpha val="43137"/>
                    </a:srgbClr>
                  </a:outerShdw>
                </a:effectLst>
                <a:cs typeface="Arial" pitchFamily="34" charset="0"/>
              </a:rPr>
              <a:t>Prof. Adm. </a:t>
            </a:r>
            <a:r>
              <a:rPr lang="pt-BR" sz="1400" b="1" i="1" kern="0" dirty="0">
                <a:solidFill>
                  <a:schemeClr val="bg1"/>
                </a:solidFill>
                <a:effectLst>
                  <a:outerShdw blurRad="38100" dist="38100" dir="2700000" algn="tl">
                    <a:srgbClr val="000000">
                      <a:alpha val="43137"/>
                    </a:srgbClr>
                  </a:outerShdw>
                </a:effectLst>
                <a:cs typeface="Arial" pitchFamily="34" charset="0"/>
              </a:rPr>
              <a:t>Msc</a:t>
            </a:r>
            <a:r>
              <a:rPr lang="pt-BR" sz="1400" b="1" kern="0" dirty="0">
                <a:solidFill>
                  <a:schemeClr val="bg1"/>
                </a:solidFill>
                <a:effectLst>
                  <a:outerShdw blurRad="38100" dist="38100" dir="2700000" algn="tl">
                    <a:srgbClr val="000000">
                      <a:alpha val="43137"/>
                    </a:srgbClr>
                  </a:outerShdw>
                </a:effectLst>
                <a:cs typeface="Arial" pitchFamily="34" charset="0"/>
              </a:rPr>
              <a:t>. Luiz Cláudio Brites Lobato</a:t>
            </a:r>
          </a:p>
        </p:txBody>
      </p:sp>
      <p:sp>
        <p:nvSpPr>
          <p:cNvPr id="9" name="Retângulo 8"/>
          <p:cNvSpPr/>
          <p:nvPr/>
        </p:nvSpPr>
        <p:spPr>
          <a:xfrm>
            <a:off x="35496" y="1250751"/>
            <a:ext cx="4375815" cy="4770537"/>
          </a:xfrm>
          <a:prstGeom prst="rect">
            <a:avLst/>
          </a:prstGeom>
        </p:spPr>
        <p:txBody>
          <a:bodyPr wrap="square">
            <a:spAutoFit/>
          </a:bodyPr>
          <a:lstStyle/>
          <a:p>
            <a:r>
              <a:rPr lang="pt-BR" sz="1600" dirty="0">
                <a:solidFill>
                  <a:schemeClr val="tx2">
                    <a:lumMod val="75000"/>
                  </a:schemeClr>
                </a:solidFill>
              </a:rPr>
              <a:t>Unidade 1</a:t>
            </a:r>
            <a:r>
              <a:rPr lang="pt-BR" sz="1600" dirty="0" smtClean="0">
                <a:solidFill>
                  <a:schemeClr val="tx2">
                    <a:lumMod val="75000"/>
                  </a:schemeClr>
                </a:solidFill>
              </a:rPr>
              <a:t>:</a:t>
            </a:r>
          </a:p>
          <a:p>
            <a:r>
              <a:rPr lang="pt-BR" sz="1600" dirty="0" smtClean="0">
                <a:solidFill>
                  <a:schemeClr val="tx2">
                    <a:lumMod val="75000"/>
                  </a:schemeClr>
                </a:solidFill>
              </a:rPr>
              <a:t>Conceitos </a:t>
            </a:r>
            <a:r>
              <a:rPr lang="pt-BR" sz="1600" dirty="0">
                <a:solidFill>
                  <a:schemeClr val="tx2">
                    <a:lumMod val="75000"/>
                  </a:schemeClr>
                </a:solidFill>
              </a:rPr>
              <a:t>e requisitos para a tomada de decisão </a:t>
            </a:r>
            <a:endParaRPr lang="pt-BR" sz="1600" dirty="0" smtClean="0">
              <a:solidFill>
                <a:schemeClr val="tx2">
                  <a:lumMod val="75000"/>
                </a:schemeClr>
              </a:solidFill>
            </a:endParaRPr>
          </a:p>
          <a:p>
            <a:r>
              <a:rPr lang="pt-BR" sz="1600" dirty="0" smtClean="0">
                <a:solidFill>
                  <a:schemeClr val="tx2">
                    <a:lumMod val="75000"/>
                  </a:schemeClr>
                </a:solidFill>
              </a:rPr>
              <a:t>1.1 </a:t>
            </a:r>
            <a:r>
              <a:rPr lang="pt-BR" sz="1600" dirty="0">
                <a:solidFill>
                  <a:schemeClr val="tx2">
                    <a:lumMod val="75000"/>
                  </a:schemeClr>
                </a:solidFill>
              </a:rPr>
              <a:t>Conceito de decisão </a:t>
            </a:r>
            <a:endParaRPr lang="pt-BR" sz="1600" dirty="0" smtClean="0">
              <a:solidFill>
                <a:schemeClr val="tx2">
                  <a:lumMod val="75000"/>
                </a:schemeClr>
              </a:solidFill>
            </a:endParaRPr>
          </a:p>
          <a:p>
            <a:r>
              <a:rPr lang="pt-BR" sz="1600" dirty="0" smtClean="0">
                <a:solidFill>
                  <a:schemeClr val="tx2">
                    <a:lumMod val="75000"/>
                  </a:schemeClr>
                </a:solidFill>
              </a:rPr>
              <a:t>1.2 </a:t>
            </a:r>
            <a:r>
              <a:rPr lang="pt-BR" sz="1600" dirty="0">
                <a:solidFill>
                  <a:schemeClr val="tx2">
                    <a:lumMod val="75000"/>
                  </a:schemeClr>
                </a:solidFill>
              </a:rPr>
              <a:t>Os elementos para a tomada de decisão </a:t>
            </a:r>
            <a:endParaRPr lang="pt-BR" sz="1600" dirty="0" smtClean="0">
              <a:solidFill>
                <a:schemeClr val="tx2">
                  <a:lumMod val="75000"/>
                </a:schemeClr>
              </a:solidFill>
            </a:endParaRPr>
          </a:p>
          <a:p>
            <a:r>
              <a:rPr lang="pt-BR" sz="1600" dirty="0" smtClean="0">
                <a:solidFill>
                  <a:schemeClr val="tx2">
                    <a:lumMod val="75000"/>
                  </a:schemeClr>
                </a:solidFill>
              </a:rPr>
              <a:t>1.3 </a:t>
            </a:r>
            <a:r>
              <a:rPr lang="pt-BR" sz="1600" dirty="0">
                <a:solidFill>
                  <a:schemeClr val="tx2">
                    <a:lumMod val="75000"/>
                  </a:schemeClr>
                </a:solidFill>
              </a:rPr>
              <a:t>Requisitos de um modelo de decisão </a:t>
            </a:r>
            <a:endParaRPr lang="pt-BR" sz="1600" dirty="0" smtClean="0">
              <a:solidFill>
                <a:schemeClr val="tx2">
                  <a:lumMod val="75000"/>
                </a:schemeClr>
              </a:solidFill>
            </a:endParaRPr>
          </a:p>
          <a:p>
            <a:r>
              <a:rPr lang="pt-BR" sz="1600" dirty="0" smtClean="0">
                <a:solidFill>
                  <a:schemeClr val="tx2">
                    <a:lumMod val="75000"/>
                  </a:schemeClr>
                </a:solidFill>
              </a:rPr>
              <a:t>1.4 </a:t>
            </a:r>
            <a:r>
              <a:rPr lang="pt-BR" sz="1600" dirty="0">
                <a:solidFill>
                  <a:schemeClr val="tx2">
                    <a:lumMod val="75000"/>
                  </a:schemeClr>
                </a:solidFill>
              </a:rPr>
              <a:t>Conceito de pay-off e trade-off. Unidade </a:t>
            </a:r>
            <a:endParaRPr lang="pt-BR" sz="1600" dirty="0" smtClean="0">
              <a:solidFill>
                <a:schemeClr val="tx2">
                  <a:lumMod val="75000"/>
                </a:schemeClr>
              </a:solidFill>
            </a:endParaRPr>
          </a:p>
          <a:p>
            <a:endParaRPr lang="pt-BR" sz="1600" dirty="0"/>
          </a:p>
          <a:p>
            <a:r>
              <a:rPr lang="pt-BR" sz="1600" dirty="0">
                <a:solidFill>
                  <a:schemeClr val="accent2">
                    <a:lumMod val="50000"/>
                  </a:schemeClr>
                </a:solidFill>
              </a:rPr>
              <a:t>Unidade </a:t>
            </a:r>
            <a:r>
              <a:rPr lang="pt-BR" sz="1600" dirty="0" smtClean="0">
                <a:solidFill>
                  <a:schemeClr val="accent2">
                    <a:lumMod val="50000"/>
                  </a:schemeClr>
                </a:solidFill>
              </a:rPr>
              <a:t>2</a:t>
            </a:r>
            <a:r>
              <a:rPr lang="pt-BR" sz="1600" dirty="0">
                <a:solidFill>
                  <a:schemeClr val="accent2">
                    <a:lumMod val="50000"/>
                  </a:schemeClr>
                </a:solidFill>
              </a:rPr>
              <a:t>: </a:t>
            </a:r>
            <a:endParaRPr lang="pt-BR" sz="1600" dirty="0" smtClean="0">
              <a:solidFill>
                <a:schemeClr val="accent2">
                  <a:lumMod val="50000"/>
                </a:schemeClr>
              </a:solidFill>
            </a:endParaRPr>
          </a:p>
          <a:p>
            <a:r>
              <a:rPr lang="pt-BR" sz="1600" dirty="0" smtClean="0">
                <a:solidFill>
                  <a:schemeClr val="accent2">
                    <a:lumMod val="50000"/>
                  </a:schemeClr>
                </a:solidFill>
              </a:rPr>
              <a:t>Modelagem </a:t>
            </a:r>
            <a:r>
              <a:rPr lang="pt-BR" sz="1600" dirty="0">
                <a:solidFill>
                  <a:schemeClr val="accent2">
                    <a:lumMod val="50000"/>
                  </a:schemeClr>
                </a:solidFill>
              </a:rPr>
              <a:t>e simulação </a:t>
            </a:r>
            <a:endParaRPr lang="pt-BR" sz="1600" dirty="0" smtClean="0">
              <a:solidFill>
                <a:schemeClr val="accent2">
                  <a:lumMod val="50000"/>
                </a:schemeClr>
              </a:solidFill>
            </a:endParaRPr>
          </a:p>
          <a:p>
            <a:r>
              <a:rPr lang="pt-BR" sz="1600" dirty="0" smtClean="0">
                <a:solidFill>
                  <a:schemeClr val="accent2">
                    <a:lumMod val="50000"/>
                  </a:schemeClr>
                </a:solidFill>
              </a:rPr>
              <a:t>2.1 </a:t>
            </a:r>
            <a:r>
              <a:rPr lang="pt-BR" sz="1600" dirty="0">
                <a:solidFill>
                  <a:schemeClr val="accent2">
                    <a:lumMod val="50000"/>
                  </a:schemeClr>
                </a:solidFill>
              </a:rPr>
              <a:t>Diagrama de árvore </a:t>
            </a:r>
            <a:endParaRPr lang="pt-BR" sz="1600" dirty="0" smtClean="0">
              <a:solidFill>
                <a:schemeClr val="accent2">
                  <a:lumMod val="50000"/>
                </a:schemeClr>
              </a:solidFill>
            </a:endParaRPr>
          </a:p>
          <a:p>
            <a:r>
              <a:rPr lang="pt-BR" sz="1600" dirty="0" smtClean="0">
                <a:solidFill>
                  <a:schemeClr val="accent2">
                    <a:lumMod val="50000"/>
                  </a:schemeClr>
                </a:solidFill>
              </a:rPr>
              <a:t>2.1.1 </a:t>
            </a:r>
            <a:r>
              <a:rPr lang="pt-BR" sz="1600" dirty="0">
                <a:solidFill>
                  <a:schemeClr val="accent2">
                    <a:lumMod val="50000"/>
                  </a:schemeClr>
                </a:solidFill>
              </a:rPr>
              <a:t>Valor médio esperado (VME)</a:t>
            </a:r>
          </a:p>
          <a:p>
            <a:r>
              <a:rPr lang="pt-BR" sz="1600" dirty="0">
                <a:solidFill>
                  <a:schemeClr val="accent2">
                    <a:lumMod val="50000"/>
                  </a:schemeClr>
                </a:solidFill>
              </a:rPr>
              <a:t>2.2 Gráfico de Pareto </a:t>
            </a:r>
            <a:endParaRPr lang="pt-BR" sz="1600" dirty="0" smtClean="0">
              <a:solidFill>
                <a:schemeClr val="accent2">
                  <a:lumMod val="50000"/>
                </a:schemeClr>
              </a:solidFill>
            </a:endParaRPr>
          </a:p>
          <a:p>
            <a:r>
              <a:rPr lang="pt-BR" sz="1600" dirty="0" smtClean="0">
                <a:solidFill>
                  <a:schemeClr val="accent2">
                    <a:lumMod val="50000"/>
                  </a:schemeClr>
                </a:solidFill>
              </a:rPr>
              <a:t>2.3 </a:t>
            </a:r>
            <a:r>
              <a:rPr lang="pt-BR" sz="1600" dirty="0">
                <a:solidFill>
                  <a:schemeClr val="accent2">
                    <a:lumMod val="50000"/>
                  </a:schemeClr>
                </a:solidFill>
              </a:rPr>
              <a:t>Diagrama de matriz de priorização </a:t>
            </a:r>
            <a:endParaRPr lang="pt-BR" sz="1600" dirty="0" smtClean="0">
              <a:solidFill>
                <a:schemeClr val="accent2">
                  <a:lumMod val="50000"/>
                </a:schemeClr>
              </a:solidFill>
            </a:endParaRPr>
          </a:p>
          <a:p>
            <a:r>
              <a:rPr lang="pt-BR" sz="1600" dirty="0" smtClean="0">
                <a:solidFill>
                  <a:schemeClr val="accent2">
                    <a:lumMod val="50000"/>
                  </a:schemeClr>
                </a:solidFill>
              </a:rPr>
              <a:t>2.3.1 </a:t>
            </a:r>
            <a:r>
              <a:rPr lang="pt-BR" sz="1600" dirty="0">
                <a:solidFill>
                  <a:schemeClr val="accent2">
                    <a:lumMod val="50000"/>
                  </a:schemeClr>
                </a:solidFill>
              </a:rPr>
              <a:t>Matriz de Eisenhower </a:t>
            </a:r>
            <a:endParaRPr lang="pt-BR" sz="1600" dirty="0" smtClean="0">
              <a:solidFill>
                <a:schemeClr val="accent2">
                  <a:lumMod val="50000"/>
                </a:schemeClr>
              </a:solidFill>
            </a:endParaRPr>
          </a:p>
          <a:p>
            <a:r>
              <a:rPr lang="pt-BR" sz="1600" dirty="0" smtClean="0">
                <a:solidFill>
                  <a:schemeClr val="accent2">
                    <a:lumMod val="50000"/>
                  </a:schemeClr>
                </a:solidFill>
              </a:rPr>
              <a:t>2.4 </a:t>
            </a:r>
            <a:r>
              <a:rPr lang="pt-BR" sz="1600" dirty="0">
                <a:solidFill>
                  <a:schemeClr val="accent2">
                    <a:lumMod val="50000"/>
                  </a:schemeClr>
                </a:solidFill>
              </a:rPr>
              <a:t>Gráficos, tabelas e análise de tendências </a:t>
            </a:r>
            <a:endParaRPr lang="pt-BR" sz="1600" dirty="0" smtClean="0">
              <a:solidFill>
                <a:schemeClr val="accent2">
                  <a:lumMod val="50000"/>
                </a:schemeClr>
              </a:solidFill>
            </a:endParaRPr>
          </a:p>
          <a:p>
            <a:r>
              <a:rPr lang="pt-BR" sz="1600" dirty="0" smtClean="0">
                <a:solidFill>
                  <a:schemeClr val="accent2">
                    <a:lumMod val="50000"/>
                  </a:schemeClr>
                </a:solidFill>
              </a:rPr>
              <a:t>2.4.1 </a:t>
            </a:r>
            <a:r>
              <a:rPr lang="pt-BR" sz="1600" dirty="0">
                <a:solidFill>
                  <a:schemeClr val="accent2">
                    <a:lumMod val="50000"/>
                  </a:schemeClr>
                </a:solidFill>
              </a:rPr>
              <a:t>Normas de apresentação gráfica e tabular </a:t>
            </a:r>
            <a:endParaRPr lang="pt-BR" sz="1600" dirty="0" smtClean="0">
              <a:solidFill>
                <a:schemeClr val="accent2">
                  <a:lumMod val="50000"/>
                </a:schemeClr>
              </a:solidFill>
            </a:endParaRPr>
          </a:p>
          <a:p>
            <a:r>
              <a:rPr lang="pt-BR" sz="1600" dirty="0" smtClean="0">
                <a:solidFill>
                  <a:schemeClr val="accent2">
                    <a:lumMod val="50000"/>
                  </a:schemeClr>
                </a:solidFill>
              </a:rPr>
              <a:t>2.4.2 </a:t>
            </a:r>
            <a:r>
              <a:rPr lang="pt-BR" sz="1600" dirty="0">
                <a:solidFill>
                  <a:schemeClr val="accent2">
                    <a:lumMod val="50000"/>
                  </a:schemeClr>
                </a:solidFill>
              </a:rPr>
              <a:t>Método de análise das variações </a:t>
            </a:r>
            <a:r>
              <a:rPr lang="pt-BR" sz="1600" dirty="0" smtClean="0">
                <a:solidFill>
                  <a:schemeClr val="accent2">
                    <a:lumMod val="50000"/>
                  </a:schemeClr>
                </a:solidFill>
              </a:rPr>
              <a:t>percentuais</a:t>
            </a:r>
          </a:p>
          <a:p>
            <a:r>
              <a:rPr lang="pt-BR" sz="1600" dirty="0" smtClean="0">
                <a:solidFill>
                  <a:schemeClr val="accent2">
                    <a:lumMod val="50000"/>
                  </a:schemeClr>
                </a:solidFill>
              </a:rPr>
              <a:t>2.4.3 </a:t>
            </a:r>
            <a:r>
              <a:rPr lang="pt-BR" sz="1600" dirty="0">
                <a:solidFill>
                  <a:schemeClr val="accent2">
                    <a:lumMod val="50000"/>
                  </a:schemeClr>
                </a:solidFill>
              </a:rPr>
              <a:t>Método de análise pela média ponderada </a:t>
            </a:r>
            <a:endParaRPr lang="pt-BR" sz="1600" dirty="0" smtClean="0">
              <a:solidFill>
                <a:schemeClr val="accent2">
                  <a:lumMod val="50000"/>
                </a:schemeClr>
              </a:solidFill>
            </a:endParaRPr>
          </a:p>
          <a:p>
            <a:r>
              <a:rPr lang="pt-BR" sz="1600" dirty="0" smtClean="0">
                <a:solidFill>
                  <a:schemeClr val="accent2">
                    <a:lumMod val="50000"/>
                  </a:schemeClr>
                </a:solidFill>
              </a:rPr>
              <a:t>2.4.4 </a:t>
            </a:r>
            <a:r>
              <a:rPr lang="pt-BR" sz="1600" dirty="0">
                <a:solidFill>
                  <a:schemeClr val="accent2">
                    <a:lumMod val="50000"/>
                  </a:schemeClr>
                </a:solidFill>
              </a:rPr>
              <a:t>Método de análise pela média móvel </a:t>
            </a:r>
            <a:r>
              <a:rPr lang="pt-BR" sz="1600" dirty="0" smtClean="0">
                <a:solidFill>
                  <a:schemeClr val="accent2">
                    <a:lumMod val="50000"/>
                  </a:schemeClr>
                </a:solidFill>
              </a:rPr>
              <a:t>simples</a:t>
            </a:r>
          </a:p>
        </p:txBody>
      </p:sp>
      <p:sp>
        <p:nvSpPr>
          <p:cNvPr id="12" name="Retângulo 11"/>
          <p:cNvSpPr/>
          <p:nvPr/>
        </p:nvSpPr>
        <p:spPr>
          <a:xfrm>
            <a:off x="0" y="0"/>
            <a:ext cx="4932040" cy="400110"/>
          </a:xfrm>
          <a:prstGeom prst="rect">
            <a:avLst/>
          </a:prstGeom>
        </p:spPr>
        <p:txBody>
          <a:bodyPr wrap="square">
            <a:spAutoFit/>
          </a:bodyPr>
          <a:lstStyle/>
          <a:p>
            <a:pPr>
              <a:defRPr/>
            </a:pPr>
            <a:r>
              <a:rPr lang="pt-BR" sz="2000" b="1" dirty="0" smtClean="0">
                <a:solidFill>
                  <a:schemeClr val="bg1"/>
                </a:solidFill>
                <a:effectLst>
                  <a:outerShdw blurRad="38100" dist="38100" dir="2700000" algn="tl">
                    <a:srgbClr val="000000">
                      <a:alpha val="43137"/>
                    </a:srgbClr>
                  </a:outerShdw>
                </a:effectLst>
                <a:cs typeface="Arial" pitchFamily="34" charset="0"/>
              </a:rPr>
              <a:t>GST1935 - RACIOCÍNIO </a:t>
            </a:r>
            <a:r>
              <a:rPr lang="pt-BR" sz="2000" b="1" dirty="0">
                <a:solidFill>
                  <a:schemeClr val="bg1"/>
                </a:solidFill>
                <a:effectLst>
                  <a:outerShdw blurRad="38100" dist="38100" dir="2700000" algn="tl">
                    <a:srgbClr val="000000">
                      <a:alpha val="43137"/>
                    </a:srgbClr>
                  </a:outerShdw>
                </a:effectLst>
                <a:cs typeface="Arial" pitchFamily="34" charset="0"/>
              </a:rPr>
              <a:t>LÓGICO E ANALÍTICO</a:t>
            </a:r>
          </a:p>
        </p:txBody>
      </p:sp>
      <p:sp>
        <p:nvSpPr>
          <p:cNvPr id="2" name="Retângulo 1"/>
          <p:cNvSpPr/>
          <p:nvPr/>
        </p:nvSpPr>
        <p:spPr>
          <a:xfrm>
            <a:off x="4445642" y="1264281"/>
            <a:ext cx="4644008" cy="5016758"/>
          </a:xfrm>
          <a:prstGeom prst="rect">
            <a:avLst/>
          </a:prstGeom>
        </p:spPr>
        <p:txBody>
          <a:bodyPr wrap="square">
            <a:spAutoFit/>
          </a:bodyPr>
          <a:lstStyle/>
          <a:p>
            <a:r>
              <a:rPr lang="pt-BR" sz="1600" dirty="0">
                <a:solidFill>
                  <a:schemeClr val="accent2">
                    <a:lumMod val="50000"/>
                  </a:schemeClr>
                </a:solidFill>
              </a:rPr>
              <a:t>Unidade 3: </a:t>
            </a:r>
            <a:endParaRPr lang="pt-BR" sz="1600" dirty="0" smtClean="0">
              <a:solidFill>
                <a:schemeClr val="accent2">
                  <a:lumMod val="50000"/>
                </a:schemeClr>
              </a:solidFill>
            </a:endParaRPr>
          </a:p>
          <a:p>
            <a:r>
              <a:rPr lang="pt-BR" sz="1600" dirty="0" smtClean="0">
                <a:solidFill>
                  <a:schemeClr val="accent2">
                    <a:lumMod val="50000"/>
                  </a:schemeClr>
                </a:solidFill>
              </a:rPr>
              <a:t>Modelos </a:t>
            </a:r>
            <a:r>
              <a:rPr lang="pt-BR" sz="1600" dirty="0">
                <a:solidFill>
                  <a:schemeClr val="accent2">
                    <a:lumMod val="50000"/>
                  </a:schemeClr>
                </a:solidFill>
              </a:rPr>
              <a:t>de designação e Caminho crítico </a:t>
            </a:r>
            <a:endParaRPr lang="pt-BR" sz="1600" dirty="0" smtClean="0">
              <a:solidFill>
                <a:schemeClr val="accent2">
                  <a:lumMod val="50000"/>
                </a:schemeClr>
              </a:solidFill>
            </a:endParaRPr>
          </a:p>
          <a:p>
            <a:r>
              <a:rPr lang="pt-BR" sz="1600" dirty="0" smtClean="0">
                <a:solidFill>
                  <a:schemeClr val="accent2">
                    <a:lumMod val="50000"/>
                  </a:schemeClr>
                </a:solidFill>
              </a:rPr>
              <a:t>3.1 </a:t>
            </a:r>
            <a:r>
              <a:rPr lang="pt-BR" sz="1600" dirty="0">
                <a:solidFill>
                  <a:schemeClr val="accent2">
                    <a:lumMod val="50000"/>
                  </a:schemeClr>
                </a:solidFill>
              </a:rPr>
              <a:t>O problemas de transporte e designação para modelos balanceados </a:t>
            </a:r>
            <a:endParaRPr lang="pt-BR" sz="1600" dirty="0" smtClean="0">
              <a:solidFill>
                <a:schemeClr val="accent2">
                  <a:lumMod val="50000"/>
                </a:schemeClr>
              </a:solidFill>
            </a:endParaRPr>
          </a:p>
          <a:p>
            <a:r>
              <a:rPr lang="pt-BR" sz="1600" dirty="0" smtClean="0">
                <a:solidFill>
                  <a:schemeClr val="accent2">
                    <a:lumMod val="50000"/>
                  </a:schemeClr>
                </a:solidFill>
              </a:rPr>
              <a:t>3.2 </a:t>
            </a:r>
            <a:r>
              <a:rPr lang="pt-BR" sz="1600" dirty="0">
                <a:solidFill>
                  <a:schemeClr val="accent2">
                    <a:lumMod val="50000"/>
                  </a:schemeClr>
                </a:solidFill>
              </a:rPr>
              <a:t>Solução básica inicial: método do canto noroeste </a:t>
            </a:r>
            <a:endParaRPr lang="pt-BR" sz="1600" dirty="0" smtClean="0">
              <a:solidFill>
                <a:schemeClr val="accent2">
                  <a:lumMod val="50000"/>
                </a:schemeClr>
              </a:solidFill>
            </a:endParaRPr>
          </a:p>
          <a:p>
            <a:r>
              <a:rPr lang="pt-BR" sz="1600" dirty="0" smtClean="0">
                <a:solidFill>
                  <a:schemeClr val="accent2">
                    <a:lumMod val="50000"/>
                  </a:schemeClr>
                </a:solidFill>
              </a:rPr>
              <a:t>3.3 </a:t>
            </a:r>
            <a:r>
              <a:rPr lang="pt-BR" sz="1600" dirty="0">
                <a:solidFill>
                  <a:schemeClr val="accent2">
                    <a:lumMod val="50000"/>
                  </a:schemeClr>
                </a:solidFill>
              </a:rPr>
              <a:t>Método custo mínimo </a:t>
            </a:r>
            <a:endParaRPr lang="pt-BR" sz="1600" dirty="0" smtClean="0">
              <a:solidFill>
                <a:schemeClr val="accent2">
                  <a:lumMod val="50000"/>
                </a:schemeClr>
              </a:solidFill>
            </a:endParaRPr>
          </a:p>
          <a:p>
            <a:r>
              <a:rPr lang="pt-BR" sz="1600" dirty="0" smtClean="0">
                <a:solidFill>
                  <a:schemeClr val="accent2">
                    <a:lumMod val="50000"/>
                  </a:schemeClr>
                </a:solidFill>
              </a:rPr>
              <a:t>3.4 </a:t>
            </a:r>
            <a:r>
              <a:rPr lang="pt-BR" sz="1600" dirty="0">
                <a:solidFill>
                  <a:schemeClr val="accent2">
                    <a:lumMod val="50000"/>
                  </a:schemeClr>
                </a:solidFill>
              </a:rPr>
              <a:t>Caminho crítico de um projeto </a:t>
            </a:r>
            <a:endParaRPr lang="pt-BR" sz="1600" dirty="0" smtClean="0">
              <a:solidFill>
                <a:schemeClr val="accent2">
                  <a:lumMod val="50000"/>
                </a:schemeClr>
              </a:solidFill>
            </a:endParaRPr>
          </a:p>
          <a:p>
            <a:r>
              <a:rPr lang="pt-BR" sz="1600" dirty="0" smtClean="0">
                <a:solidFill>
                  <a:schemeClr val="accent2">
                    <a:lumMod val="50000"/>
                  </a:schemeClr>
                </a:solidFill>
              </a:rPr>
              <a:t>3.5 </a:t>
            </a:r>
            <a:r>
              <a:rPr lang="pt-BR" sz="1600" dirty="0">
                <a:solidFill>
                  <a:schemeClr val="accent2">
                    <a:lumMod val="50000"/>
                  </a:schemeClr>
                </a:solidFill>
              </a:rPr>
              <a:t>Calcular o caminho crítico de um projeto </a:t>
            </a:r>
            <a:endParaRPr lang="pt-BR" sz="1600" dirty="0" smtClean="0">
              <a:solidFill>
                <a:schemeClr val="accent2">
                  <a:lumMod val="50000"/>
                </a:schemeClr>
              </a:solidFill>
            </a:endParaRPr>
          </a:p>
          <a:p>
            <a:r>
              <a:rPr lang="pt-BR" sz="1600" dirty="0" smtClean="0">
                <a:solidFill>
                  <a:schemeClr val="accent2">
                    <a:lumMod val="50000"/>
                  </a:schemeClr>
                </a:solidFill>
              </a:rPr>
              <a:t>3.6 </a:t>
            </a:r>
            <a:r>
              <a:rPr lang="pt-BR" sz="1600" dirty="0">
                <a:solidFill>
                  <a:schemeClr val="accent2">
                    <a:lumMod val="50000"/>
                  </a:schemeClr>
                </a:solidFill>
              </a:rPr>
              <a:t>Folgas de </a:t>
            </a:r>
            <a:r>
              <a:rPr lang="pt-BR" sz="1600" dirty="0" smtClean="0">
                <a:solidFill>
                  <a:schemeClr val="accent2">
                    <a:lumMod val="50000"/>
                  </a:schemeClr>
                </a:solidFill>
              </a:rPr>
              <a:t>cronograma</a:t>
            </a:r>
          </a:p>
          <a:p>
            <a:endParaRPr lang="pt-BR" sz="1600" dirty="0">
              <a:solidFill>
                <a:schemeClr val="accent2">
                  <a:lumMod val="50000"/>
                </a:schemeClr>
              </a:solidFill>
            </a:endParaRPr>
          </a:p>
          <a:p>
            <a:r>
              <a:rPr lang="pt-BR" sz="1600" dirty="0" smtClean="0">
                <a:solidFill>
                  <a:schemeClr val="tx2">
                    <a:lumMod val="75000"/>
                  </a:schemeClr>
                </a:solidFill>
              </a:rPr>
              <a:t>Unidade </a:t>
            </a:r>
            <a:r>
              <a:rPr lang="pt-BR" sz="1600" dirty="0">
                <a:solidFill>
                  <a:schemeClr val="tx2">
                    <a:lumMod val="75000"/>
                  </a:schemeClr>
                </a:solidFill>
              </a:rPr>
              <a:t>4: </a:t>
            </a:r>
            <a:endParaRPr lang="pt-BR" sz="1600" dirty="0" smtClean="0">
              <a:solidFill>
                <a:schemeClr val="tx2">
                  <a:lumMod val="75000"/>
                </a:schemeClr>
              </a:solidFill>
            </a:endParaRPr>
          </a:p>
          <a:p>
            <a:r>
              <a:rPr lang="pt-BR" sz="1600" dirty="0" smtClean="0">
                <a:solidFill>
                  <a:schemeClr val="tx2">
                    <a:lumMod val="75000"/>
                  </a:schemeClr>
                </a:solidFill>
              </a:rPr>
              <a:t>Teoria </a:t>
            </a:r>
            <a:r>
              <a:rPr lang="pt-BR" sz="1600" dirty="0">
                <a:solidFill>
                  <a:schemeClr val="tx2">
                    <a:lumMod val="75000"/>
                  </a:schemeClr>
                </a:solidFill>
              </a:rPr>
              <a:t>da Decisão </a:t>
            </a:r>
            <a:endParaRPr lang="pt-BR" sz="1600" dirty="0" smtClean="0">
              <a:solidFill>
                <a:schemeClr val="tx2">
                  <a:lumMod val="75000"/>
                </a:schemeClr>
              </a:solidFill>
            </a:endParaRPr>
          </a:p>
          <a:p>
            <a:r>
              <a:rPr lang="pt-BR" sz="1600" dirty="0" smtClean="0">
                <a:solidFill>
                  <a:schemeClr val="tx2">
                    <a:lumMod val="75000"/>
                  </a:schemeClr>
                </a:solidFill>
              </a:rPr>
              <a:t>4.1 </a:t>
            </a:r>
            <a:r>
              <a:rPr lang="pt-BR" sz="1600" dirty="0">
                <a:solidFill>
                  <a:schemeClr val="tx2">
                    <a:lumMod val="75000"/>
                  </a:schemeClr>
                </a:solidFill>
              </a:rPr>
              <a:t>Os problemas de decisão e a Teoria da </a:t>
            </a:r>
            <a:r>
              <a:rPr lang="pt-BR" sz="1600" dirty="0" smtClean="0">
                <a:solidFill>
                  <a:schemeClr val="tx2">
                    <a:lumMod val="75000"/>
                  </a:schemeClr>
                </a:solidFill>
              </a:rPr>
              <a:t>Decisão</a:t>
            </a:r>
          </a:p>
          <a:p>
            <a:r>
              <a:rPr lang="pt-BR" sz="1600" dirty="0" smtClean="0">
                <a:solidFill>
                  <a:schemeClr val="tx2">
                    <a:lumMod val="75000"/>
                  </a:schemeClr>
                </a:solidFill>
              </a:rPr>
              <a:t>4.2 </a:t>
            </a:r>
            <a:r>
              <a:rPr lang="pt-BR" sz="1600" dirty="0">
                <a:solidFill>
                  <a:schemeClr val="tx2">
                    <a:lumMod val="75000"/>
                  </a:schemeClr>
                </a:solidFill>
              </a:rPr>
              <a:t>Matriz de decisão </a:t>
            </a:r>
            <a:endParaRPr lang="pt-BR" sz="1600" dirty="0" smtClean="0">
              <a:solidFill>
                <a:schemeClr val="tx2">
                  <a:lumMod val="75000"/>
                </a:schemeClr>
              </a:solidFill>
            </a:endParaRPr>
          </a:p>
          <a:p>
            <a:r>
              <a:rPr lang="pt-BR" sz="1600" dirty="0" smtClean="0">
                <a:solidFill>
                  <a:schemeClr val="tx2">
                    <a:lumMod val="75000"/>
                  </a:schemeClr>
                </a:solidFill>
              </a:rPr>
              <a:t>4.3 </a:t>
            </a:r>
            <a:r>
              <a:rPr lang="pt-BR" sz="1600" dirty="0">
                <a:solidFill>
                  <a:schemeClr val="tx2">
                    <a:lumMod val="75000"/>
                  </a:schemeClr>
                </a:solidFill>
              </a:rPr>
              <a:t>Decisão tomada sob risco </a:t>
            </a:r>
            <a:endParaRPr lang="pt-BR" sz="1600" dirty="0" smtClean="0">
              <a:solidFill>
                <a:schemeClr val="tx2">
                  <a:lumMod val="75000"/>
                </a:schemeClr>
              </a:solidFill>
            </a:endParaRPr>
          </a:p>
          <a:p>
            <a:r>
              <a:rPr lang="pt-BR" sz="1600" dirty="0" smtClean="0">
                <a:solidFill>
                  <a:schemeClr val="tx2">
                    <a:lumMod val="75000"/>
                  </a:schemeClr>
                </a:solidFill>
              </a:rPr>
              <a:t>4.4 </a:t>
            </a:r>
            <a:r>
              <a:rPr lang="pt-BR" sz="1600" dirty="0">
                <a:solidFill>
                  <a:schemeClr val="tx2">
                    <a:lumMod val="75000"/>
                  </a:schemeClr>
                </a:solidFill>
              </a:rPr>
              <a:t>Valor Esperado da Alternativa </a:t>
            </a:r>
            <a:endParaRPr lang="pt-BR" sz="1600" dirty="0" smtClean="0">
              <a:solidFill>
                <a:schemeClr val="tx2">
                  <a:lumMod val="75000"/>
                </a:schemeClr>
              </a:solidFill>
            </a:endParaRPr>
          </a:p>
          <a:p>
            <a:r>
              <a:rPr lang="pt-BR" sz="1600" dirty="0" smtClean="0">
                <a:solidFill>
                  <a:schemeClr val="tx2">
                    <a:lumMod val="75000"/>
                  </a:schemeClr>
                </a:solidFill>
              </a:rPr>
              <a:t>4.5 </a:t>
            </a:r>
            <a:r>
              <a:rPr lang="pt-BR" sz="1600" dirty="0">
                <a:solidFill>
                  <a:schemeClr val="tx2">
                    <a:lumMod val="75000"/>
                  </a:schemeClr>
                </a:solidFill>
              </a:rPr>
              <a:t>Valor Esperado da Informação Perfeita </a:t>
            </a:r>
            <a:endParaRPr lang="pt-BR" sz="1600" dirty="0" smtClean="0">
              <a:solidFill>
                <a:schemeClr val="tx2">
                  <a:lumMod val="75000"/>
                </a:schemeClr>
              </a:solidFill>
            </a:endParaRPr>
          </a:p>
          <a:p>
            <a:r>
              <a:rPr lang="pt-BR" sz="1600" dirty="0" smtClean="0">
                <a:solidFill>
                  <a:schemeClr val="tx2">
                    <a:lumMod val="75000"/>
                  </a:schemeClr>
                </a:solidFill>
              </a:rPr>
              <a:t>4.6 </a:t>
            </a:r>
            <a:r>
              <a:rPr lang="pt-BR" sz="1600" dirty="0">
                <a:solidFill>
                  <a:schemeClr val="tx2">
                    <a:lumMod val="75000"/>
                  </a:schemeClr>
                </a:solidFill>
              </a:rPr>
              <a:t>Decisão tomada sob incerteza </a:t>
            </a:r>
            <a:endParaRPr lang="pt-BR" sz="1600" dirty="0" smtClean="0">
              <a:solidFill>
                <a:schemeClr val="tx2">
                  <a:lumMod val="75000"/>
                </a:schemeClr>
              </a:solidFill>
            </a:endParaRPr>
          </a:p>
          <a:p>
            <a:r>
              <a:rPr lang="pt-BR" sz="1600" dirty="0" smtClean="0">
                <a:solidFill>
                  <a:schemeClr val="tx2">
                    <a:lumMod val="75000"/>
                  </a:schemeClr>
                </a:solidFill>
              </a:rPr>
              <a:t>4.7 </a:t>
            </a:r>
            <a:r>
              <a:rPr lang="pt-BR" sz="1600" dirty="0">
                <a:solidFill>
                  <a:schemeClr val="tx2">
                    <a:lumMod val="75000"/>
                  </a:schemeClr>
                </a:solidFill>
              </a:rPr>
              <a:t>Critério maximax </a:t>
            </a:r>
            <a:endParaRPr lang="pt-BR" sz="1600" dirty="0" smtClean="0">
              <a:solidFill>
                <a:schemeClr val="tx2">
                  <a:lumMod val="75000"/>
                </a:schemeClr>
              </a:solidFill>
            </a:endParaRPr>
          </a:p>
          <a:p>
            <a:r>
              <a:rPr lang="pt-BR" sz="1600" dirty="0" smtClean="0">
                <a:solidFill>
                  <a:schemeClr val="tx2">
                    <a:lumMod val="75000"/>
                  </a:schemeClr>
                </a:solidFill>
              </a:rPr>
              <a:t>4.8 </a:t>
            </a:r>
            <a:r>
              <a:rPr lang="pt-BR" sz="1600" dirty="0">
                <a:solidFill>
                  <a:schemeClr val="tx2">
                    <a:lumMod val="75000"/>
                  </a:schemeClr>
                </a:solidFill>
              </a:rPr>
              <a:t>Critério maximin </a:t>
            </a:r>
          </a:p>
        </p:txBody>
      </p:sp>
      <p:pic>
        <p:nvPicPr>
          <p:cNvPr id="13" name="Imagem 12"/>
          <p:cNvPicPr>
            <a:picLocks noChangeAspect="1"/>
          </p:cNvPicPr>
          <p:nvPr/>
        </p:nvPicPr>
        <p:blipFill>
          <a:blip r:embed="rId2"/>
          <a:stretch>
            <a:fillRect/>
          </a:stretch>
        </p:blipFill>
        <p:spPr>
          <a:xfrm>
            <a:off x="8100393" y="4805830"/>
            <a:ext cx="989258" cy="1792360"/>
          </a:xfrm>
          <a:prstGeom prst="rect">
            <a:avLst/>
          </a:prstGeom>
        </p:spPr>
      </p:pic>
    </p:spTree>
    <p:extLst>
      <p:ext uri="{BB962C8B-B14F-4D97-AF65-F5344CB8AC3E}">
        <p14:creationId xmlns:p14="http://schemas.microsoft.com/office/powerpoint/2010/main" val="1309072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ângulo 21"/>
          <p:cNvSpPr/>
          <p:nvPr/>
        </p:nvSpPr>
        <p:spPr>
          <a:xfrm>
            <a:off x="7795564" y="1196184"/>
            <a:ext cx="1187747" cy="151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p:cNvSpPr/>
          <p:nvPr/>
        </p:nvSpPr>
        <p:spPr>
          <a:xfrm>
            <a:off x="0" y="6618288"/>
            <a:ext cx="3546475" cy="307975"/>
          </a:xfrm>
          <a:prstGeom prst="rect">
            <a:avLst/>
          </a:prstGeom>
        </p:spPr>
        <p:txBody>
          <a:bodyPr>
            <a:spAutoFit/>
          </a:bodyPr>
          <a:lstStyle/>
          <a:p>
            <a:pPr algn="ctr">
              <a:spcBef>
                <a:spcPct val="20000"/>
              </a:spcBef>
              <a:buClr>
                <a:srgbClr val="2B4475"/>
              </a:buClr>
              <a:defRPr/>
            </a:pPr>
            <a:r>
              <a:rPr lang="pt-BR" sz="1400" b="1" kern="0" dirty="0">
                <a:solidFill>
                  <a:schemeClr val="bg1"/>
                </a:solidFill>
                <a:effectLst>
                  <a:outerShdw blurRad="38100" dist="38100" dir="2700000" algn="tl">
                    <a:srgbClr val="000000">
                      <a:alpha val="43137"/>
                    </a:srgbClr>
                  </a:outerShdw>
                </a:effectLst>
                <a:cs typeface="Arial" pitchFamily="34" charset="0"/>
              </a:rPr>
              <a:t>Prof. Adm. </a:t>
            </a:r>
            <a:r>
              <a:rPr lang="pt-BR" sz="1400" b="1" i="1" kern="0" dirty="0">
                <a:solidFill>
                  <a:schemeClr val="bg1"/>
                </a:solidFill>
                <a:effectLst>
                  <a:outerShdw blurRad="38100" dist="38100" dir="2700000" algn="tl">
                    <a:srgbClr val="000000">
                      <a:alpha val="43137"/>
                    </a:srgbClr>
                  </a:outerShdw>
                </a:effectLst>
                <a:cs typeface="Arial" pitchFamily="34" charset="0"/>
              </a:rPr>
              <a:t>Msc</a:t>
            </a:r>
            <a:r>
              <a:rPr lang="pt-BR" sz="1400" b="1" kern="0" dirty="0">
                <a:solidFill>
                  <a:schemeClr val="bg1"/>
                </a:solidFill>
                <a:effectLst>
                  <a:outerShdw blurRad="38100" dist="38100" dir="2700000" algn="tl">
                    <a:srgbClr val="000000">
                      <a:alpha val="43137"/>
                    </a:srgbClr>
                  </a:outerShdw>
                </a:effectLst>
                <a:cs typeface="Arial" pitchFamily="34" charset="0"/>
              </a:rPr>
              <a:t>. Luiz Cláudio Brites Lobato</a:t>
            </a:r>
          </a:p>
        </p:txBody>
      </p:sp>
      <p:pic>
        <p:nvPicPr>
          <p:cNvPr id="4098" name="Picture 2" descr="http://portaldoaluno.webaula.com.br/Customizacoes/imagens/arrow_opened.gif"/>
          <p:cNvPicPr>
            <a:picLocks noChangeAspect="1" noChangeArrowheads="1"/>
          </p:cNvPicPr>
          <p:nvPr/>
        </p:nvPicPr>
        <p:blipFill>
          <a:blip r:embed="rId2" cstate="print"/>
          <a:srcRect/>
          <a:stretch>
            <a:fillRect/>
          </a:stretch>
        </p:blipFill>
        <p:spPr bwMode="auto">
          <a:xfrm>
            <a:off x="123825" y="-1160463"/>
            <a:ext cx="57150" cy="28575"/>
          </a:xfrm>
          <a:prstGeom prst="rect">
            <a:avLst/>
          </a:prstGeom>
          <a:noFill/>
        </p:spPr>
      </p:pic>
      <p:pic>
        <p:nvPicPr>
          <p:cNvPr id="4099" name="Picture 3" descr="http://portaldoaluno.webaula.com.br/Customizacoes/imagens/arrow_opened.gif"/>
          <p:cNvPicPr>
            <a:picLocks noChangeAspect="1" noChangeArrowheads="1"/>
          </p:cNvPicPr>
          <p:nvPr/>
        </p:nvPicPr>
        <p:blipFill>
          <a:blip r:embed="rId2" cstate="print"/>
          <a:srcRect/>
          <a:stretch>
            <a:fillRect/>
          </a:stretch>
        </p:blipFill>
        <p:spPr bwMode="auto">
          <a:xfrm>
            <a:off x="123825" y="-477838"/>
            <a:ext cx="57150" cy="28575"/>
          </a:xfrm>
          <a:prstGeom prst="rect">
            <a:avLst/>
          </a:prstGeom>
          <a:noFill/>
        </p:spPr>
      </p:pic>
      <p:sp>
        <p:nvSpPr>
          <p:cNvPr id="9" name="Retângulo 8"/>
          <p:cNvSpPr/>
          <p:nvPr/>
        </p:nvSpPr>
        <p:spPr>
          <a:xfrm>
            <a:off x="35496" y="1219393"/>
            <a:ext cx="9036496" cy="4832092"/>
          </a:xfrm>
          <a:prstGeom prst="rect">
            <a:avLst/>
          </a:prstGeom>
        </p:spPr>
        <p:txBody>
          <a:bodyPr wrap="square">
            <a:spAutoFit/>
          </a:bodyPr>
          <a:lstStyle/>
          <a:p>
            <a:pPr algn="just"/>
            <a:r>
              <a:rPr lang="pt-BR" b="1" dirty="0">
                <a:solidFill>
                  <a:schemeClr val="tx2">
                    <a:lumMod val="75000"/>
                  </a:schemeClr>
                </a:solidFill>
                <a:effectLst>
                  <a:outerShdw blurRad="38100" dist="38100" dir="2700000" algn="tl">
                    <a:srgbClr val="000000">
                      <a:alpha val="43137"/>
                    </a:srgbClr>
                  </a:outerShdw>
                </a:effectLst>
              </a:rPr>
              <a:t>Bibliografia </a:t>
            </a:r>
            <a:r>
              <a:rPr lang="pt-BR" b="1" dirty="0" smtClean="0">
                <a:solidFill>
                  <a:schemeClr val="tx2">
                    <a:lumMod val="75000"/>
                  </a:schemeClr>
                </a:solidFill>
                <a:effectLst>
                  <a:outerShdw blurRad="38100" dist="38100" dir="2700000" algn="tl">
                    <a:srgbClr val="000000">
                      <a:alpha val="43137"/>
                    </a:srgbClr>
                  </a:outerShdw>
                </a:effectLst>
              </a:rPr>
              <a:t>Básica:</a:t>
            </a:r>
            <a:endParaRPr lang="pt-BR" b="1" dirty="0">
              <a:solidFill>
                <a:schemeClr val="tx2">
                  <a:lumMod val="75000"/>
                </a:schemeClr>
              </a:solidFill>
              <a:effectLst>
                <a:outerShdw blurRad="38100" dist="38100" dir="2700000" algn="tl">
                  <a:srgbClr val="000000">
                    <a:alpha val="43137"/>
                  </a:srgbClr>
                </a:outerShdw>
              </a:effectLst>
            </a:endParaRPr>
          </a:p>
          <a:p>
            <a:pPr algn="just">
              <a:lnSpc>
                <a:spcPct val="150000"/>
              </a:lnSpc>
            </a:pPr>
            <a:r>
              <a:rPr lang="pt-BR" sz="1600" dirty="0"/>
              <a:t>LIMA, Rinaldo José Barbosa. Gestão de Projetos. São Paulo: Pearson Education do Brasil, 2010.</a:t>
            </a:r>
          </a:p>
          <a:p>
            <a:pPr algn="just">
              <a:lnSpc>
                <a:spcPct val="150000"/>
              </a:lnSpc>
            </a:pPr>
            <a:r>
              <a:rPr lang="pt-BR" sz="1600" dirty="0" smtClean="0"/>
              <a:t>SHIRAISHI</a:t>
            </a:r>
            <a:r>
              <a:rPr lang="pt-BR" sz="1600" dirty="0"/>
              <a:t>, Guilherme. Administração de marketing. São Paulo: Pearson Education do Brasil, 2012.</a:t>
            </a:r>
          </a:p>
          <a:p>
            <a:pPr algn="just">
              <a:lnSpc>
                <a:spcPct val="150000"/>
              </a:lnSpc>
            </a:pPr>
            <a:r>
              <a:rPr lang="pt-BR" sz="1600" dirty="0" smtClean="0"/>
              <a:t>TAHA</a:t>
            </a:r>
            <a:r>
              <a:rPr lang="pt-BR" sz="1600" dirty="0"/>
              <a:t>, Hamdy A. Pesquisa Operacional: uma visão geral. 8 Ed. São Paulo: Pearson Prentice Hall, 2008.</a:t>
            </a:r>
          </a:p>
          <a:p>
            <a:pPr algn="just"/>
            <a:endParaRPr lang="pt-BR" sz="1600" dirty="0" smtClean="0"/>
          </a:p>
          <a:p>
            <a:pPr algn="just"/>
            <a:endParaRPr lang="pt-BR" sz="1600" dirty="0" smtClean="0"/>
          </a:p>
          <a:p>
            <a:pPr algn="just"/>
            <a:r>
              <a:rPr lang="pt-BR" b="1" dirty="0" smtClean="0">
                <a:solidFill>
                  <a:schemeClr val="tx2">
                    <a:lumMod val="75000"/>
                  </a:schemeClr>
                </a:solidFill>
                <a:effectLst>
                  <a:outerShdw blurRad="38100" dist="38100" dir="2700000" algn="tl">
                    <a:srgbClr val="000000">
                      <a:alpha val="43137"/>
                    </a:srgbClr>
                  </a:outerShdw>
                </a:effectLst>
              </a:rPr>
              <a:t>Bibliografia Complementar:</a:t>
            </a:r>
          </a:p>
          <a:p>
            <a:pPr algn="just">
              <a:lnSpc>
                <a:spcPct val="150000"/>
              </a:lnSpc>
            </a:pPr>
            <a:r>
              <a:rPr lang="pt-BR" sz="1600" dirty="0" smtClean="0"/>
              <a:t>BARBOSA</a:t>
            </a:r>
            <a:r>
              <a:rPr lang="pt-BR" sz="1600" dirty="0"/>
              <a:t>, Marcos Antonio. Iniciação á pesquisa operacional. 3 Ed. Curitiba: InterSaberes, 2015.</a:t>
            </a:r>
          </a:p>
          <a:p>
            <a:pPr algn="just">
              <a:lnSpc>
                <a:spcPct val="150000"/>
              </a:lnSpc>
            </a:pPr>
            <a:r>
              <a:rPr lang="pt-BR" sz="1600" dirty="0" smtClean="0"/>
              <a:t>BARROS</a:t>
            </a:r>
            <a:r>
              <a:rPr lang="pt-BR" sz="1600" dirty="0"/>
              <a:t>, E. BONAFINI, F. Ferramentas da qualidade. São Paulo: Pearson Education do Brasil, 2014.</a:t>
            </a:r>
          </a:p>
          <a:p>
            <a:pPr algn="just">
              <a:lnSpc>
                <a:spcPct val="150000"/>
              </a:lnSpc>
            </a:pPr>
            <a:r>
              <a:rPr lang="pt-BR" sz="1600" dirty="0" smtClean="0"/>
              <a:t>BEZERRA</a:t>
            </a:r>
            <a:r>
              <a:rPr lang="pt-BR" sz="1600" dirty="0"/>
              <a:t>, Cícero Aparecido. Técnicas de planejamento, programação e controle da produção: aplicações em planilhas eletrônicas. Curitiba: InterSaberes, 2013.</a:t>
            </a:r>
          </a:p>
          <a:p>
            <a:pPr algn="just">
              <a:lnSpc>
                <a:spcPct val="150000"/>
              </a:lnSpc>
            </a:pPr>
            <a:r>
              <a:rPr lang="pt-BR" sz="1600" dirty="0"/>
              <a:t>IZIDORO, Cleyton. Métodos quantitativos. São Paulo: Pearson Education do Brasil, 2015.</a:t>
            </a:r>
          </a:p>
          <a:p>
            <a:pPr algn="just">
              <a:lnSpc>
                <a:spcPct val="150000"/>
              </a:lnSpc>
            </a:pPr>
            <a:r>
              <a:rPr lang="pt-BR" sz="1600" dirty="0"/>
              <a:t>LACHTERMACHER, GERSON. Pesquisa operacional na tomada de decisões. 4 Ed. São Paulo: Pearson Education do Brasil, 2009.</a:t>
            </a:r>
          </a:p>
        </p:txBody>
      </p:sp>
      <p:sp>
        <p:nvSpPr>
          <p:cNvPr id="13" name="Retângulo 12"/>
          <p:cNvSpPr/>
          <p:nvPr/>
        </p:nvSpPr>
        <p:spPr>
          <a:xfrm>
            <a:off x="0" y="0"/>
            <a:ext cx="4932040" cy="400110"/>
          </a:xfrm>
          <a:prstGeom prst="rect">
            <a:avLst/>
          </a:prstGeom>
        </p:spPr>
        <p:txBody>
          <a:bodyPr wrap="square">
            <a:spAutoFit/>
          </a:bodyPr>
          <a:lstStyle/>
          <a:p>
            <a:pPr>
              <a:defRPr/>
            </a:pPr>
            <a:r>
              <a:rPr lang="pt-BR" sz="2000" b="1" dirty="0" smtClean="0">
                <a:solidFill>
                  <a:schemeClr val="bg1"/>
                </a:solidFill>
                <a:effectLst>
                  <a:outerShdw blurRad="38100" dist="38100" dir="2700000" algn="tl">
                    <a:srgbClr val="000000">
                      <a:alpha val="43137"/>
                    </a:srgbClr>
                  </a:outerShdw>
                </a:effectLst>
                <a:cs typeface="Arial" pitchFamily="34" charset="0"/>
              </a:rPr>
              <a:t>GST1935 - RACIOCÍNIO </a:t>
            </a:r>
            <a:r>
              <a:rPr lang="pt-BR" sz="2000" b="1" dirty="0">
                <a:solidFill>
                  <a:schemeClr val="bg1"/>
                </a:solidFill>
                <a:effectLst>
                  <a:outerShdw blurRad="38100" dist="38100" dir="2700000" algn="tl">
                    <a:srgbClr val="000000">
                      <a:alpha val="43137"/>
                    </a:srgbClr>
                  </a:outerShdw>
                </a:effectLst>
                <a:cs typeface="Arial" pitchFamily="34" charset="0"/>
              </a:rPr>
              <a:t>LÓGICO E ANALÍTICO</a:t>
            </a:r>
          </a:p>
        </p:txBody>
      </p:sp>
      <p:sp>
        <p:nvSpPr>
          <p:cNvPr id="14" name="CaixaDeTexto 13"/>
          <p:cNvSpPr txBox="1"/>
          <p:nvPr/>
        </p:nvSpPr>
        <p:spPr>
          <a:xfrm>
            <a:off x="35496" y="394941"/>
            <a:ext cx="6049963" cy="523220"/>
          </a:xfrm>
          <a:prstGeom prst="rect">
            <a:avLst/>
          </a:prstGeom>
          <a:noFill/>
        </p:spPr>
        <p:txBody>
          <a:bodyPr>
            <a:spAutoFit/>
          </a:bodyPr>
          <a:lstStyle/>
          <a:p>
            <a:pPr fontAlgn="auto">
              <a:spcBef>
                <a:spcPts val="0"/>
              </a:spcBef>
              <a:spcAft>
                <a:spcPts val="0"/>
              </a:spcAft>
              <a:defRPr/>
            </a:pPr>
            <a:r>
              <a:rPr lang="pt-BR" sz="2000" b="1" dirty="0">
                <a:solidFill>
                  <a:schemeClr val="bg1"/>
                </a:solidFill>
                <a:latin typeface="+mj-lt"/>
                <a:cs typeface="Arial" pitchFamily="34" charset="0"/>
              </a:rPr>
              <a:t> </a:t>
            </a:r>
            <a:r>
              <a:rPr lang="pt-BR" sz="2800" b="1" dirty="0" smtClean="0">
                <a:solidFill>
                  <a:schemeClr val="bg1"/>
                </a:solidFill>
                <a:latin typeface="+mj-lt"/>
                <a:cs typeface="Arial" pitchFamily="34" charset="0"/>
              </a:rPr>
              <a:t>REFERÊNCIAIS TEÓRICOS...</a:t>
            </a:r>
            <a:endParaRPr lang="pt-BR" sz="2800" b="1" dirty="0">
              <a:solidFill>
                <a:schemeClr val="bg1"/>
              </a:solidFill>
              <a:latin typeface="+mj-lt"/>
              <a:cs typeface="Arial" pitchFamily="34" charset="0"/>
            </a:endParaRPr>
          </a:p>
        </p:txBody>
      </p:sp>
      <p:pic>
        <p:nvPicPr>
          <p:cNvPr id="10" name="Imagem 9"/>
          <p:cNvPicPr>
            <a:picLocks noChangeAspect="1"/>
          </p:cNvPicPr>
          <p:nvPr/>
        </p:nvPicPr>
        <p:blipFill>
          <a:blip r:embed="rId3"/>
          <a:stretch>
            <a:fillRect/>
          </a:stretch>
        </p:blipFill>
        <p:spPr>
          <a:xfrm>
            <a:off x="8389437" y="918161"/>
            <a:ext cx="658428" cy="1192954"/>
          </a:xfrm>
          <a:prstGeom prst="rect">
            <a:avLst/>
          </a:prstGeom>
        </p:spPr>
      </p:pic>
    </p:spTree>
    <p:extLst>
      <p:ext uri="{BB962C8B-B14F-4D97-AF65-F5344CB8AC3E}">
        <p14:creationId xmlns:p14="http://schemas.microsoft.com/office/powerpoint/2010/main" val="3794588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10"/>
          <p:cNvSpPr/>
          <p:nvPr/>
        </p:nvSpPr>
        <p:spPr>
          <a:xfrm>
            <a:off x="35496" y="2060848"/>
            <a:ext cx="5760640" cy="400110"/>
          </a:xfrm>
          <a:prstGeom prst="rect">
            <a:avLst/>
          </a:prstGeom>
        </p:spPr>
        <p:txBody>
          <a:bodyPr wrap="square">
            <a:spAutoFit/>
          </a:bodyPr>
          <a:lstStyle/>
          <a:p>
            <a:pPr>
              <a:spcBef>
                <a:spcPct val="20000"/>
              </a:spcBef>
              <a:buClr>
                <a:srgbClr val="2B4475"/>
              </a:buClr>
              <a:defRPr/>
            </a:pPr>
            <a:r>
              <a:rPr lang="pt-BR" sz="2000" b="1" kern="0" dirty="0">
                <a:solidFill>
                  <a:srgbClr val="2B4475"/>
                </a:solidFill>
                <a:effectLst>
                  <a:outerShdw blurRad="38100" dist="38100" dir="2700000" algn="tl">
                    <a:srgbClr val="000000">
                      <a:alpha val="43137"/>
                    </a:srgbClr>
                  </a:outerShdw>
                </a:effectLst>
                <a:cs typeface="Arial" pitchFamily="34" charset="0"/>
              </a:rPr>
              <a:t>Prof. </a:t>
            </a:r>
            <a:r>
              <a:rPr lang="pt-BR" sz="2000" b="1" kern="0" dirty="0" smtClean="0">
                <a:solidFill>
                  <a:srgbClr val="2B4475"/>
                </a:solidFill>
                <a:effectLst>
                  <a:outerShdw blurRad="38100" dist="38100" dir="2700000" algn="tl">
                    <a:srgbClr val="000000">
                      <a:alpha val="43137"/>
                    </a:srgbClr>
                  </a:outerShdw>
                </a:effectLst>
                <a:cs typeface="Arial" pitchFamily="34" charset="0"/>
              </a:rPr>
              <a:t>Eco. Adm</a:t>
            </a:r>
            <a:r>
              <a:rPr lang="pt-BR" sz="2000" b="1" kern="0" dirty="0">
                <a:solidFill>
                  <a:srgbClr val="2B4475"/>
                </a:solidFill>
                <a:effectLst>
                  <a:outerShdw blurRad="38100" dist="38100" dir="2700000" algn="tl">
                    <a:srgbClr val="000000">
                      <a:alpha val="43137"/>
                    </a:srgbClr>
                  </a:outerShdw>
                </a:effectLst>
                <a:cs typeface="Arial" pitchFamily="34" charset="0"/>
              </a:rPr>
              <a:t>. </a:t>
            </a:r>
            <a:r>
              <a:rPr lang="pt-BR" sz="2000" b="1" i="1" kern="0" dirty="0">
                <a:solidFill>
                  <a:srgbClr val="2B4475"/>
                </a:solidFill>
                <a:effectLst>
                  <a:outerShdw blurRad="38100" dist="38100" dir="2700000" algn="tl">
                    <a:srgbClr val="000000">
                      <a:alpha val="43137"/>
                    </a:srgbClr>
                  </a:outerShdw>
                </a:effectLst>
                <a:cs typeface="Arial" pitchFamily="34" charset="0"/>
              </a:rPr>
              <a:t>Msc</a:t>
            </a:r>
            <a:r>
              <a:rPr lang="pt-BR" sz="2000" b="1" kern="0" dirty="0">
                <a:solidFill>
                  <a:srgbClr val="2B4475"/>
                </a:solidFill>
                <a:effectLst>
                  <a:outerShdw blurRad="38100" dist="38100" dir="2700000" algn="tl">
                    <a:srgbClr val="000000">
                      <a:alpha val="43137"/>
                    </a:srgbClr>
                  </a:outerShdw>
                </a:effectLst>
                <a:cs typeface="Arial" pitchFamily="34" charset="0"/>
              </a:rPr>
              <a:t>. Luiz Cláudio Brites Lobato</a:t>
            </a:r>
          </a:p>
        </p:txBody>
      </p:sp>
      <p:sp>
        <p:nvSpPr>
          <p:cNvPr id="10" name="Retângulo 9"/>
          <p:cNvSpPr/>
          <p:nvPr/>
        </p:nvSpPr>
        <p:spPr>
          <a:xfrm>
            <a:off x="5292080" y="404664"/>
            <a:ext cx="3786742" cy="1323439"/>
          </a:xfrm>
          <a:prstGeom prst="rect">
            <a:avLst/>
          </a:prstGeom>
        </p:spPr>
        <p:txBody>
          <a:bodyPr wrap="none">
            <a:spAutoFit/>
          </a:bodyPr>
          <a:lstStyle/>
          <a:p>
            <a:pPr>
              <a:defRPr/>
            </a:pPr>
            <a:r>
              <a:rPr lang="pt-BR" sz="8000" b="1" dirty="0">
                <a:solidFill>
                  <a:srgbClr val="C00000"/>
                </a:solidFill>
                <a:effectLst>
                  <a:outerShdw blurRad="38100" dist="38100" dir="2700000" algn="tl">
                    <a:srgbClr val="000000">
                      <a:alpha val="43137"/>
                    </a:srgbClr>
                  </a:outerShdw>
                </a:effectLst>
              </a:rPr>
              <a:t>AULA 01</a:t>
            </a:r>
            <a:endParaRPr lang="pt-BR" sz="8000" dirty="0">
              <a:solidFill>
                <a:srgbClr val="C00000"/>
              </a:solidFill>
            </a:endParaRPr>
          </a:p>
        </p:txBody>
      </p:sp>
      <p:sp>
        <p:nvSpPr>
          <p:cNvPr id="9" name="Título 1"/>
          <p:cNvSpPr txBox="1">
            <a:spLocks/>
          </p:cNvSpPr>
          <p:nvPr/>
        </p:nvSpPr>
        <p:spPr>
          <a:xfrm>
            <a:off x="-72008" y="2492896"/>
            <a:ext cx="5796136" cy="981075"/>
          </a:xfrm>
          <a:prstGeom prst="rect">
            <a:avLst/>
          </a:prstGeom>
        </p:spPr>
        <p:txBody>
          <a:bodyPr/>
          <a:lstStyle/>
          <a:p>
            <a:pPr>
              <a:defRPr/>
            </a:pPr>
            <a:r>
              <a:rPr lang="pt-BR" sz="2400" b="1" dirty="0" smtClean="0">
                <a:solidFill>
                  <a:schemeClr val="tx2"/>
                </a:solidFill>
                <a:effectLst>
                  <a:outerShdw blurRad="38100" dist="38100" dir="2700000" algn="tl">
                    <a:srgbClr val="000000">
                      <a:alpha val="43137"/>
                    </a:srgbClr>
                  </a:outerShdw>
                </a:effectLst>
                <a:cs typeface="Arial" pitchFamily="34" charset="0"/>
              </a:rPr>
              <a:t>GST1935 - RACIOCÍNIO </a:t>
            </a:r>
            <a:r>
              <a:rPr lang="pt-BR" sz="2400" b="1" dirty="0">
                <a:solidFill>
                  <a:schemeClr val="tx2"/>
                </a:solidFill>
                <a:effectLst>
                  <a:outerShdw blurRad="38100" dist="38100" dir="2700000" algn="tl">
                    <a:srgbClr val="000000">
                      <a:alpha val="43137"/>
                    </a:srgbClr>
                  </a:outerShdw>
                </a:effectLst>
                <a:cs typeface="Arial" pitchFamily="34" charset="0"/>
              </a:rPr>
              <a:t>LÓGICO E ANALÍTICO</a:t>
            </a:r>
          </a:p>
        </p:txBody>
      </p:sp>
      <p:pic>
        <p:nvPicPr>
          <p:cNvPr id="12" name="Picture 2" descr="Imagem relacionad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1720" y="2983433"/>
            <a:ext cx="3960441" cy="2835411"/>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p:cNvPicPr>
            <a:picLocks noChangeAspect="1"/>
          </p:cNvPicPr>
          <p:nvPr/>
        </p:nvPicPr>
        <p:blipFill>
          <a:blip r:embed="rId3"/>
          <a:stretch>
            <a:fillRect/>
          </a:stretch>
        </p:blipFill>
        <p:spPr>
          <a:xfrm>
            <a:off x="182382" y="2933859"/>
            <a:ext cx="1581305" cy="2865040"/>
          </a:xfrm>
          <a:prstGeom prst="rect">
            <a:avLst/>
          </a:prstGeom>
        </p:spPr>
      </p:pic>
      <p:pic>
        <p:nvPicPr>
          <p:cNvPr id="4098" name="Picture 2" descr="Imagem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1" y="2983432"/>
            <a:ext cx="3066661" cy="2677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1327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0" y="476672"/>
            <a:ext cx="6300192" cy="430887"/>
          </a:xfrm>
          <a:prstGeom prst="rect">
            <a:avLst/>
          </a:prstGeom>
          <a:noFill/>
        </p:spPr>
        <p:txBody>
          <a:bodyPr wrap="square">
            <a:spAutoFit/>
          </a:bodyPr>
          <a:lstStyle/>
          <a:p>
            <a:pPr fontAlgn="auto">
              <a:spcBef>
                <a:spcPts val="0"/>
              </a:spcBef>
              <a:spcAft>
                <a:spcPts val="0"/>
              </a:spcAft>
              <a:defRPr/>
            </a:pPr>
            <a:r>
              <a:rPr lang="pt-BR" sz="2200" b="1" dirty="0" smtClean="0">
                <a:solidFill>
                  <a:schemeClr val="bg1"/>
                </a:solidFill>
                <a:effectLst>
                  <a:outerShdw blurRad="38100" dist="38100" dir="2700000" algn="tl">
                    <a:srgbClr val="000000">
                      <a:alpha val="43137"/>
                    </a:srgbClr>
                  </a:outerShdw>
                </a:effectLst>
              </a:rPr>
              <a:t>Conceitos e </a:t>
            </a:r>
            <a:r>
              <a:rPr lang="pt-BR" sz="2200" b="1" dirty="0">
                <a:solidFill>
                  <a:schemeClr val="bg1"/>
                </a:solidFill>
                <a:effectLst>
                  <a:outerShdw blurRad="38100" dist="38100" dir="2700000" algn="tl">
                    <a:srgbClr val="000000">
                      <a:alpha val="43137"/>
                    </a:srgbClr>
                  </a:outerShdw>
                </a:effectLst>
              </a:rPr>
              <a:t>requisitos para a tomada de decisão. </a:t>
            </a:r>
            <a:endParaRPr lang="pt-BR" sz="2200" b="1" dirty="0">
              <a:solidFill>
                <a:schemeClr val="bg1"/>
              </a:solidFill>
              <a:effectLst>
                <a:outerShdw blurRad="38100" dist="38100" dir="2700000" algn="tl">
                  <a:srgbClr val="000000">
                    <a:alpha val="43137"/>
                  </a:srgbClr>
                </a:outerShdw>
              </a:effectLst>
              <a:latin typeface="+mj-lt"/>
              <a:cs typeface="Arial" pitchFamily="34" charset="0"/>
            </a:endParaRPr>
          </a:p>
        </p:txBody>
      </p:sp>
      <p:sp>
        <p:nvSpPr>
          <p:cNvPr id="5" name="Retângulo 4"/>
          <p:cNvSpPr/>
          <p:nvPr/>
        </p:nvSpPr>
        <p:spPr>
          <a:xfrm>
            <a:off x="0" y="6618288"/>
            <a:ext cx="3546475" cy="307975"/>
          </a:xfrm>
          <a:prstGeom prst="rect">
            <a:avLst/>
          </a:prstGeom>
        </p:spPr>
        <p:txBody>
          <a:bodyPr>
            <a:spAutoFit/>
          </a:bodyPr>
          <a:lstStyle/>
          <a:p>
            <a:pPr algn="ctr">
              <a:spcBef>
                <a:spcPct val="20000"/>
              </a:spcBef>
              <a:buClr>
                <a:srgbClr val="2B4475"/>
              </a:buClr>
              <a:defRPr/>
            </a:pPr>
            <a:r>
              <a:rPr lang="pt-BR" sz="1400" b="1" kern="0" dirty="0">
                <a:solidFill>
                  <a:schemeClr val="bg1"/>
                </a:solidFill>
                <a:effectLst>
                  <a:outerShdw blurRad="38100" dist="38100" dir="2700000" algn="tl">
                    <a:srgbClr val="000000">
                      <a:alpha val="43137"/>
                    </a:srgbClr>
                  </a:outerShdw>
                </a:effectLst>
                <a:cs typeface="Arial" pitchFamily="34" charset="0"/>
              </a:rPr>
              <a:t>Prof. Adm. </a:t>
            </a:r>
            <a:r>
              <a:rPr lang="pt-BR" sz="1400" b="1" i="1" kern="0" dirty="0">
                <a:solidFill>
                  <a:schemeClr val="bg1"/>
                </a:solidFill>
                <a:effectLst>
                  <a:outerShdw blurRad="38100" dist="38100" dir="2700000" algn="tl">
                    <a:srgbClr val="000000">
                      <a:alpha val="43137"/>
                    </a:srgbClr>
                  </a:outerShdw>
                </a:effectLst>
                <a:cs typeface="Arial" pitchFamily="34" charset="0"/>
              </a:rPr>
              <a:t>Msc</a:t>
            </a:r>
            <a:r>
              <a:rPr lang="pt-BR" sz="1400" b="1" kern="0" dirty="0">
                <a:solidFill>
                  <a:schemeClr val="bg1"/>
                </a:solidFill>
                <a:effectLst>
                  <a:outerShdw blurRad="38100" dist="38100" dir="2700000" algn="tl">
                    <a:srgbClr val="000000">
                      <a:alpha val="43137"/>
                    </a:srgbClr>
                  </a:outerShdw>
                </a:effectLst>
                <a:cs typeface="Arial" pitchFamily="34" charset="0"/>
              </a:rPr>
              <a:t>. Luiz Cláudio Brites Lobato</a:t>
            </a:r>
          </a:p>
        </p:txBody>
      </p:sp>
      <p:sp>
        <p:nvSpPr>
          <p:cNvPr id="8" name="Retângulo 7"/>
          <p:cNvSpPr/>
          <p:nvPr/>
        </p:nvSpPr>
        <p:spPr>
          <a:xfrm>
            <a:off x="0" y="0"/>
            <a:ext cx="4932040" cy="400110"/>
          </a:xfrm>
          <a:prstGeom prst="rect">
            <a:avLst/>
          </a:prstGeom>
        </p:spPr>
        <p:txBody>
          <a:bodyPr wrap="square">
            <a:spAutoFit/>
          </a:bodyPr>
          <a:lstStyle/>
          <a:p>
            <a:pPr>
              <a:defRPr/>
            </a:pPr>
            <a:r>
              <a:rPr lang="pt-BR" sz="2000" b="1" dirty="0" smtClean="0">
                <a:solidFill>
                  <a:schemeClr val="bg1"/>
                </a:solidFill>
                <a:effectLst>
                  <a:outerShdw blurRad="38100" dist="38100" dir="2700000" algn="tl">
                    <a:srgbClr val="000000">
                      <a:alpha val="43137"/>
                    </a:srgbClr>
                  </a:outerShdw>
                </a:effectLst>
                <a:cs typeface="Arial" pitchFamily="34" charset="0"/>
              </a:rPr>
              <a:t>GST1935 - RACIOCÍNIO </a:t>
            </a:r>
            <a:r>
              <a:rPr lang="pt-BR" sz="2000" b="1" dirty="0">
                <a:solidFill>
                  <a:schemeClr val="bg1"/>
                </a:solidFill>
                <a:effectLst>
                  <a:outerShdw blurRad="38100" dist="38100" dir="2700000" algn="tl">
                    <a:srgbClr val="000000">
                      <a:alpha val="43137"/>
                    </a:srgbClr>
                  </a:outerShdw>
                </a:effectLst>
                <a:cs typeface="Arial" pitchFamily="34" charset="0"/>
              </a:rPr>
              <a:t>LÓGICO E ANALÍTICO</a:t>
            </a:r>
          </a:p>
        </p:txBody>
      </p:sp>
      <p:sp>
        <p:nvSpPr>
          <p:cNvPr id="3" name="Retângulo 2"/>
          <p:cNvSpPr/>
          <p:nvPr/>
        </p:nvSpPr>
        <p:spPr>
          <a:xfrm>
            <a:off x="565746" y="1045950"/>
            <a:ext cx="8578254" cy="2816156"/>
          </a:xfrm>
          <a:prstGeom prst="rect">
            <a:avLst/>
          </a:prstGeom>
        </p:spPr>
        <p:txBody>
          <a:bodyPr wrap="square">
            <a:spAutoFit/>
          </a:bodyPr>
          <a:lstStyle/>
          <a:p>
            <a:r>
              <a:rPr lang="pt-BR" sz="2000" b="1" dirty="0" smtClean="0">
                <a:solidFill>
                  <a:schemeClr val="accent2">
                    <a:lumMod val="75000"/>
                  </a:schemeClr>
                </a:solidFill>
                <a:effectLst>
                  <a:outerShdw blurRad="38100" dist="38100" dir="2700000" algn="tl">
                    <a:srgbClr val="000000">
                      <a:alpha val="43137"/>
                    </a:srgbClr>
                  </a:outerShdw>
                </a:effectLst>
              </a:rPr>
              <a:t>Tema:</a:t>
            </a:r>
          </a:p>
          <a:p>
            <a:pPr marL="285750" indent="-285750">
              <a:buFont typeface="Courier New" panose="02070309020205020404" pitchFamily="49" charset="0"/>
              <a:buChar char="o"/>
            </a:pPr>
            <a:r>
              <a:rPr lang="pt-BR" dirty="0" smtClean="0"/>
              <a:t>Introdução </a:t>
            </a:r>
            <a:r>
              <a:rPr lang="pt-BR" dirty="0"/>
              <a:t>ao conceito de Tomada de Decisão em Gestão.</a:t>
            </a:r>
          </a:p>
          <a:p>
            <a:endParaRPr lang="pt-BR" dirty="0" smtClean="0"/>
          </a:p>
          <a:p>
            <a:r>
              <a:rPr lang="pt-BR" sz="2000" b="1" dirty="0" smtClean="0">
                <a:solidFill>
                  <a:schemeClr val="accent2">
                    <a:lumMod val="75000"/>
                  </a:schemeClr>
                </a:solidFill>
                <a:effectLst>
                  <a:outerShdw blurRad="38100" dist="38100" dir="2700000" algn="tl">
                    <a:srgbClr val="000000">
                      <a:alpha val="43137"/>
                    </a:srgbClr>
                  </a:outerShdw>
                </a:effectLst>
              </a:rPr>
              <a:t>Palavras-chave:</a:t>
            </a:r>
          </a:p>
          <a:p>
            <a:pPr marL="285750" indent="-285750">
              <a:buFont typeface="Courier New" panose="02070309020205020404" pitchFamily="49" charset="0"/>
              <a:buChar char="o"/>
            </a:pPr>
            <a:r>
              <a:rPr lang="pt-BR" dirty="0" smtClean="0"/>
              <a:t>Qualidade </a:t>
            </a:r>
            <a:r>
              <a:rPr lang="pt-BR" dirty="0"/>
              <a:t>de uma decisão; análise de decisão</a:t>
            </a:r>
            <a:r>
              <a:rPr lang="pt-BR" dirty="0" smtClean="0"/>
              <a:t>.</a:t>
            </a:r>
          </a:p>
          <a:p>
            <a:endParaRPr lang="pt-BR" dirty="0"/>
          </a:p>
          <a:p>
            <a:r>
              <a:rPr lang="pt-BR" sz="2000" b="1" dirty="0" smtClean="0">
                <a:solidFill>
                  <a:schemeClr val="accent2">
                    <a:lumMod val="75000"/>
                  </a:schemeClr>
                </a:solidFill>
                <a:effectLst>
                  <a:outerShdw blurRad="38100" dist="38100" dir="2700000" algn="tl">
                    <a:srgbClr val="000000">
                      <a:alpha val="43137"/>
                    </a:srgbClr>
                  </a:outerShdw>
                </a:effectLst>
              </a:rPr>
              <a:t>Objetivos:</a:t>
            </a:r>
          </a:p>
          <a:p>
            <a:pPr marL="285750" indent="-285750">
              <a:lnSpc>
                <a:spcPct val="150000"/>
              </a:lnSpc>
              <a:buFont typeface="Wingdings" panose="05000000000000000000" pitchFamily="2" charset="2"/>
              <a:buChar char="ü"/>
            </a:pPr>
            <a:r>
              <a:rPr lang="pt-BR" dirty="0" smtClean="0"/>
              <a:t>Entender </a:t>
            </a:r>
            <a:r>
              <a:rPr lang="pt-BR" dirty="0"/>
              <a:t>a relevância da qualidade na tomada de decisão. </a:t>
            </a:r>
            <a:endParaRPr lang="pt-BR" dirty="0" smtClean="0"/>
          </a:p>
          <a:p>
            <a:pPr marL="285750" indent="-285750">
              <a:buFont typeface="Wingdings" panose="05000000000000000000" pitchFamily="2" charset="2"/>
              <a:buChar char="ü"/>
            </a:pPr>
            <a:r>
              <a:rPr lang="pt-BR" dirty="0" smtClean="0"/>
              <a:t>Identificar </a:t>
            </a:r>
            <a:r>
              <a:rPr lang="pt-BR" dirty="0"/>
              <a:t>o escopo de um problema. </a:t>
            </a:r>
          </a:p>
        </p:txBody>
      </p:sp>
      <p:pic>
        <p:nvPicPr>
          <p:cNvPr id="7" name="Imagem 6"/>
          <p:cNvPicPr>
            <a:picLocks noChangeAspect="1"/>
          </p:cNvPicPr>
          <p:nvPr/>
        </p:nvPicPr>
        <p:blipFill>
          <a:blip r:embed="rId2"/>
          <a:stretch>
            <a:fillRect/>
          </a:stretch>
        </p:blipFill>
        <p:spPr>
          <a:xfrm rot="5400000" flipV="1">
            <a:off x="-175580" y="1230547"/>
            <a:ext cx="942975" cy="539676"/>
          </a:xfrm>
          <a:prstGeom prst="rect">
            <a:avLst/>
          </a:prstGeom>
        </p:spPr>
      </p:pic>
      <p:pic>
        <p:nvPicPr>
          <p:cNvPr id="2052" name="Picture 4" descr="Resultado de imagem para RACIOCÃNIO LÃGICO E ANALÃTI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1124744"/>
            <a:ext cx="1704975" cy="22193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m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3964880"/>
            <a:ext cx="8928992" cy="2534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072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ângulo 21"/>
          <p:cNvSpPr/>
          <p:nvPr/>
        </p:nvSpPr>
        <p:spPr>
          <a:xfrm>
            <a:off x="7795564" y="1196184"/>
            <a:ext cx="1187747" cy="151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p:cNvSpPr txBox="1"/>
          <p:nvPr/>
        </p:nvSpPr>
        <p:spPr>
          <a:xfrm>
            <a:off x="35496" y="394941"/>
            <a:ext cx="6049963" cy="584775"/>
          </a:xfrm>
          <a:prstGeom prst="rect">
            <a:avLst/>
          </a:prstGeom>
          <a:noFill/>
        </p:spPr>
        <p:txBody>
          <a:bodyPr>
            <a:spAutoFit/>
          </a:bodyPr>
          <a:lstStyle/>
          <a:p>
            <a:pPr fontAlgn="auto">
              <a:spcBef>
                <a:spcPts val="0"/>
              </a:spcBef>
              <a:spcAft>
                <a:spcPts val="0"/>
              </a:spcAft>
              <a:defRPr/>
            </a:pPr>
            <a:r>
              <a:rPr lang="pt-BR" sz="2000" b="1" dirty="0">
                <a:solidFill>
                  <a:schemeClr val="bg1"/>
                </a:solidFill>
                <a:latin typeface="+mj-lt"/>
                <a:cs typeface="Arial" pitchFamily="34" charset="0"/>
              </a:rPr>
              <a:t> </a:t>
            </a:r>
            <a:r>
              <a:rPr lang="pt-BR" sz="3200" b="1" dirty="0" smtClean="0">
                <a:solidFill>
                  <a:schemeClr val="bg1"/>
                </a:solidFill>
              </a:rPr>
              <a:t>Conceitos de Tomada de Decisão </a:t>
            </a:r>
            <a:endParaRPr lang="pt-BR" sz="3200" b="1" dirty="0">
              <a:solidFill>
                <a:schemeClr val="bg1"/>
              </a:solidFill>
              <a:latin typeface="+mj-lt"/>
              <a:cs typeface="Arial" pitchFamily="34" charset="0"/>
            </a:endParaRPr>
          </a:p>
        </p:txBody>
      </p:sp>
      <p:sp>
        <p:nvSpPr>
          <p:cNvPr id="5" name="Retângulo 4"/>
          <p:cNvSpPr/>
          <p:nvPr/>
        </p:nvSpPr>
        <p:spPr>
          <a:xfrm>
            <a:off x="0" y="6618288"/>
            <a:ext cx="3546475" cy="307975"/>
          </a:xfrm>
          <a:prstGeom prst="rect">
            <a:avLst/>
          </a:prstGeom>
        </p:spPr>
        <p:txBody>
          <a:bodyPr>
            <a:spAutoFit/>
          </a:bodyPr>
          <a:lstStyle/>
          <a:p>
            <a:pPr algn="ctr">
              <a:spcBef>
                <a:spcPct val="20000"/>
              </a:spcBef>
              <a:buClr>
                <a:srgbClr val="2B4475"/>
              </a:buClr>
              <a:defRPr/>
            </a:pPr>
            <a:r>
              <a:rPr lang="pt-BR" sz="1400" b="1" kern="0" dirty="0">
                <a:solidFill>
                  <a:schemeClr val="bg1"/>
                </a:solidFill>
                <a:effectLst>
                  <a:outerShdw blurRad="38100" dist="38100" dir="2700000" algn="tl">
                    <a:srgbClr val="000000">
                      <a:alpha val="43137"/>
                    </a:srgbClr>
                  </a:outerShdw>
                </a:effectLst>
                <a:cs typeface="Arial" pitchFamily="34" charset="0"/>
              </a:rPr>
              <a:t>Prof. Adm. </a:t>
            </a:r>
            <a:r>
              <a:rPr lang="pt-BR" sz="1400" b="1" i="1" kern="0" dirty="0">
                <a:solidFill>
                  <a:schemeClr val="bg1"/>
                </a:solidFill>
                <a:effectLst>
                  <a:outerShdw blurRad="38100" dist="38100" dir="2700000" algn="tl">
                    <a:srgbClr val="000000">
                      <a:alpha val="43137"/>
                    </a:srgbClr>
                  </a:outerShdw>
                </a:effectLst>
                <a:cs typeface="Arial" pitchFamily="34" charset="0"/>
              </a:rPr>
              <a:t>Msc</a:t>
            </a:r>
            <a:r>
              <a:rPr lang="pt-BR" sz="1400" b="1" kern="0" dirty="0">
                <a:solidFill>
                  <a:schemeClr val="bg1"/>
                </a:solidFill>
                <a:effectLst>
                  <a:outerShdw blurRad="38100" dist="38100" dir="2700000" algn="tl">
                    <a:srgbClr val="000000">
                      <a:alpha val="43137"/>
                    </a:srgbClr>
                  </a:outerShdw>
                </a:effectLst>
                <a:cs typeface="Arial" pitchFamily="34" charset="0"/>
              </a:rPr>
              <a:t>. Luiz Cláudio Brites Lobato</a:t>
            </a:r>
          </a:p>
        </p:txBody>
      </p:sp>
      <p:sp>
        <p:nvSpPr>
          <p:cNvPr id="16" name="Retângulo 15"/>
          <p:cNvSpPr/>
          <p:nvPr/>
        </p:nvSpPr>
        <p:spPr>
          <a:xfrm>
            <a:off x="0" y="0"/>
            <a:ext cx="4932040" cy="400110"/>
          </a:xfrm>
          <a:prstGeom prst="rect">
            <a:avLst/>
          </a:prstGeom>
        </p:spPr>
        <p:txBody>
          <a:bodyPr wrap="square">
            <a:spAutoFit/>
          </a:bodyPr>
          <a:lstStyle/>
          <a:p>
            <a:pPr>
              <a:defRPr/>
            </a:pPr>
            <a:r>
              <a:rPr lang="pt-BR" sz="2000" b="1" dirty="0" smtClean="0">
                <a:solidFill>
                  <a:schemeClr val="bg1"/>
                </a:solidFill>
                <a:effectLst>
                  <a:outerShdw blurRad="38100" dist="38100" dir="2700000" algn="tl">
                    <a:srgbClr val="000000">
                      <a:alpha val="43137"/>
                    </a:srgbClr>
                  </a:outerShdw>
                </a:effectLst>
                <a:cs typeface="Arial" pitchFamily="34" charset="0"/>
              </a:rPr>
              <a:t>GST1935 - RACIOCÍNIO </a:t>
            </a:r>
            <a:r>
              <a:rPr lang="pt-BR" sz="2000" b="1" dirty="0">
                <a:solidFill>
                  <a:schemeClr val="bg1"/>
                </a:solidFill>
                <a:effectLst>
                  <a:outerShdw blurRad="38100" dist="38100" dir="2700000" algn="tl">
                    <a:srgbClr val="000000">
                      <a:alpha val="43137"/>
                    </a:srgbClr>
                  </a:outerShdw>
                </a:effectLst>
                <a:cs typeface="Arial" pitchFamily="34" charset="0"/>
              </a:rPr>
              <a:t>LÓGICO E ANALÍTICO</a:t>
            </a:r>
          </a:p>
        </p:txBody>
      </p:sp>
      <p:sp>
        <p:nvSpPr>
          <p:cNvPr id="17" name="Retângulo 16"/>
          <p:cNvSpPr/>
          <p:nvPr/>
        </p:nvSpPr>
        <p:spPr>
          <a:xfrm>
            <a:off x="35496" y="1266721"/>
            <a:ext cx="8947815" cy="5509200"/>
          </a:xfrm>
          <a:prstGeom prst="rect">
            <a:avLst/>
          </a:prstGeom>
        </p:spPr>
        <p:txBody>
          <a:bodyPr wrap="square">
            <a:spAutoFit/>
          </a:bodyPr>
          <a:lstStyle/>
          <a:p>
            <a:pPr algn="just">
              <a:lnSpc>
                <a:spcPct val="150000"/>
              </a:lnSpc>
              <a:spcAft>
                <a:spcPts val="600"/>
              </a:spcAft>
            </a:pPr>
            <a:r>
              <a:rPr lang="pt-BR" dirty="0" smtClean="0"/>
              <a:t>Um </a:t>
            </a:r>
            <a:r>
              <a:rPr lang="pt-BR" dirty="0"/>
              <a:t>dos objetivos primordiais da aula é apontar o grau de racionalização alcançado pelo gestor na tomada de decisões, levando em conta a natureza dos fatores culturais, organizacionais, econômicos, políticos e outros fatores que influenciem as decisões dos gestores em organizações. </a:t>
            </a:r>
            <a:endParaRPr lang="pt-BR" dirty="0" smtClean="0"/>
          </a:p>
          <a:p>
            <a:pPr algn="just">
              <a:lnSpc>
                <a:spcPct val="150000"/>
              </a:lnSpc>
              <a:spcAft>
                <a:spcPts val="600"/>
              </a:spcAft>
            </a:pPr>
            <a:r>
              <a:rPr lang="pt-BR" dirty="0" smtClean="0"/>
              <a:t>Vale </a:t>
            </a:r>
            <a:r>
              <a:rPr lang="pt-BR" dirty="0"/>
              <a:t>ressaltar que a tomada de decisão é um dos mais importantes atributos de um gestor, criando relação com as atividades de planejamento, direção e controle. </a:t>
            </a:r>
            <a:endParaRPr lang="pt-BR" dirty="0" smtClean="0"/>
          </a:p>
          <a:p>
            <a:pPr algn="just">
              <a:lnSpc>
                <a:spcPct val="150000"/>
              </a:lnSpc>
              <a:spcAft>
                <a:spcPts val="600"/>
              </a:spcAft>
            </a:pPr>
            <a:r>
              <a:rPr lang="pt-BR" dirty="0" smtClean="0"/>
              <a:t>Apesar </a:t>
            </a:r>
            <a:r>
              <a:rPr lang="pt-BR" dirty="0"/>
              <a:t>da complexidade do processo, pode-se conceber a existência de fatores centrais que devem ser considerados, visando a qualidade dos resultados a serem alcançados. </a:t>
            </a:r>
            <a:endParaRPr lang="pt-BR" dirty="0" smtClean="0"/>
          </a:p>
          <a:p>
            <a:pPr algn="just">
              <a:lnSpc>
                <a:spcPct val="150000"/>
              </a:lnSpc>
              <a:spcAft>
                <a:spcPts val="600"/>
              </a:spcAft>
            </a:pPr>
            <a:r>
              <a:rPr lang="pt-BR" dirty="0" smtClean="0"/>
              <a:t>Dois </a:t>
            </a:r>
            <a:r>
              <a:rPr lang="pt-BR" dirty="0"/>
              <a:t>pilares fundamentais a serem considerados são: </a:t>
            </a:r>
            <a:r>
              <a:rPr lang="pt-BR" b="1" dirty="0">
                <a:solidFill>
                  <a:schemeClr val="tx2"/>
                </a:solidFill>
                <a:effectLst>
                  <a:outerShdw blurRad="38100" dist="38100" dir="2700000" algn="tl">
                    <a:srgbClr val="000000">
                      <a:alpha val="43137"/>
                    </a:srgbClr>
                  </a:outerShdw>
                </a:effectLst>
              </a:rPr>
              <a:t>valor e utilidade. </a:t>
            </a:r>
            <a:endParaRPr lang="pt-BR" b="1" dirty="0" smtClean="0">
              <a:solidFill>
                <a:schemeClr val="tx2"/>
              </a:solidFill>
              <a:effectLst>
                <a:outerShdw blurRad="38100" dist="38100" dir="2700000" algn="tl">
                  <a:srgbClr val="000000">
                    <a:alpha val="43137"/>
                  </a:srgbClr>
                </a:outerShdw>
              </a:effectLst>
            </a:endParaRPr>
          </a:p>
          <a:p>
            <a:pPr algn="just">
              <a:lnSpc>
                <a:spcPct val="150000"/>
              </a:lnSpc>
              <a:spcAft>
                <a:spcPts val="600"/>
              </a:spcAft>
            </a:pPr>
            <a:r>
              <a:rPr lang="pt-BR" sz="2000" b="1" dirty="0" smtClean="0">
                <a:solidFill>
                  <a:schemeClr val="tx2"/>
                </a:solidFill>
                <a:effectLst>
                  <a:outerShdw blurRad="38100" dist="38100" dir="2700000" algn="tl">
                    <a:srgbClr val="000000">
                      <a:alpha val="43137"/>
                    </a:srgbClr>
                  </a:outerShdw>
                </a:effectLst>
              </a:rPr>
              <a:t>Valor </a:t>
            </a:r>
          </a:p>
          <a:p>
            <a:pPr algn="just">
              <a:lnSpc>
                <a:spcPct val="150000"/>
              </a:lnSpc>
              <a:spcAft>
                <a:spcPts val="600"/>
              </a:spcAft>
            </a:pPr>
            <a:r>
              <a:rPr lang="pt-BR" dirty="0" smtClean="0"/>
              <a:t>De </a:t>
            </a:r>
            <a:r>
              <a:rPr lang="pt-BR" dirty="0"/>
              <a:t>forma geral está relacionada com o princípio de eficácia, balizando nossas decisões a todo o momento. </a:t>
            </a:r>
            <a:endParaRPr lang="pt-BR" dirty="0" smtClean="0"/>
          </a:p>
        </p:txBody>
      </p:sp>
    </p:spTree>
    <p:extLst>
      <p:ext uri="{BB962C8B-B14F-4D97-AF65-F5344CB8AC3E}">
        <p14:creationId xmlns:p14="http://schemas.microsoft.com/office/powerpoint/2010/main" val="1309072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ângulo 21"/>
          <p:cNvSpPr/>
          <p:nvPr/>
        </p:nvSpPr>
        <p:spPr>
          <a:xfrm>
            <a:off x="7795564" y="1196184"/>
            <a:ext cx="1187747" cy="151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p:cNvSpPr/>
          <p:nvPr/>
        </p:nvSpPr>
        <p:spPr>
          <a:xfrm>
            <a:off x="0" y="6618288"/>
            <a:ext cx="3546475" cy="307975"/>
          </a:xfrm>
          <a:prstGeom prst="rect">
            <a:avLst/>
          </a:prstGeom>
        </p:spPr>
        <p:txBody>
          <a:bodyPr>
            <a:spAutoFit/>
          </a:bodyPr>
          <a:lstStyle/>
          <a:p>
            <a:pPr algn="ctr">
              <a:spcBef>
                <a:spcPct val="20000"/>
              </a:spcBef>
              <a:buClr>
                <a:srgbClr val="2B4475"/>
              </a:buClr>
              <a:defRPr/>
            </a:pPr>
            <a:r>
              <a:rPr lang="pt-BR" sz="1400" b="1" kern="0" dirty="0">
                <a:solidFill>
                  <a:schemeClr val="bg1"/>
                </a:solidFill>
                <a:effectLst>
                  <a:outerShdw blurRad="38100" dist="38100" dir="2700000" algn="tl">
                    <a:srgbClr val="000000">
                      <a:alpha val="43137"/>
                    </a:srgbClr>
                  </a:outerShdw>
                </a:effectLst>
                <a:cs typeface="Arial" pitchFamily="34" charset="0"/>
              </a:rPr>
              <a:t>Prof. Adm. </a:t>
            </a:r>
            <a:r>
              <a:rPr lang="pt-BR" sz="1400" b="1" i="1" kern="0" dirty="0">
                <a:solidFill>
                  <a:schemeClr val="bg1"/>
                </a:solidFill>
                <a:effectLst>
                  <a:outerShdw blurRad="38100" dist="38100" dir="2700000" algn="tl">
                    <a:srgbClr val="000000">
                      <a:alpha val="43137"/>
                    </a:srgbClr>
                  </a:outerShdw>
                </a:effectLst>
                <a:cs typeface="Arial" pitchFamily="34" charset="0"/>
              </a:rPr>
              <a:t>Msc</a:t>
            </a:r>
            <a:r>
              <a:rPr lang="pt-BR" sz="1400" b="1" kern="0" dirty="0">
                <a:solidFill>
                  <a:schemeClr val="bg1"/>
                </a:solidFill>
                <a:effectLst>
                  <a:outerShdw blurRad="38100" dist="38100" dir="2700000" algn="tl">
                    <a:srgbClr val="000000">
                      <a:alpha val="43137"/>
                    </a:srgbClr>
                  </a:outerShdw>
                </a:effectLst>
                <a:cs typeface="Arial" pitchFamily="34" charset="0"/>
              </a:rPr>
              <a:t>. Luiz Cláudio Brites Lobato</a:t>
            </a:r>
          </a:p>
        </p:txBody>
      </p:sp>
      <p:sp>
        <p:nvSpPr>
          <p:cNvPr id="16" name="Retângulo 15"/>
          <p:cNvSpPr/>
          <p:nvPr/>
        </p:nvSpPr>
        <p:spPr>
          <a:xfrm>
            <a:off x="0" y="0"/>
            <a:ext cx="4932040" cy="400110"/>
          </a:xfrm>
          <a:prstGeom prst="rect">
            <a:avLst/>
          </a:prstGeom>
        </p:spPr>
        <p:txBody>
          <a:bodyPr wrap="square">
            <a:spAutoFit/>
          </a:bodyPr>
          <a:lstStyle/>
          <a:p>
            <a:pPr>
              <a:defRPr/>
            </a:pPr>
            <a:r>
              <a:rPr lang="pt-BR" sz="2000" b="1" dirty="0" smtClean="0">
                <a:solidFill>
                  <a:schemeClr val="bg1"/>
                </a:solidFill>
                <a:effectLst>
                  <a:outerShdw blurRad="38100" dist="38100" dir="2700000" algn="tl">
                    <a:srgbClr val="000000">
                      <a:alpha val="43137"/>
                    </a:srgbClr>
                  </a:outerShdw>
                </a:effectLst>
                <a:cs typeface="Arial" pitchFamily="34" charset="0"/>
              </a:rPr>
              <a:t>GST1935 - RACIOCÍNIO </a:t>
            </a:r>
            <a:r>
              <a:rPr lang="pt-BR" sz="2000" b="1" dirty="0">
                <a:solidFill>
                  <a:schemeClr val="bg1"/>
                </a:solidFill>
                <a:effectLst>
                  <a:outerShdw blurRad="38100" dist="38100" dir="2700000" algn="tl">
                    <a:srgbClr val="000000">
                      <a:alpha val="43137"/>
                    </a:srgbClr>
                  </a:outerShdw>
                </a:effectLst>
                <a:cs typeface="Arial" pitchFamily="34" charset="0"/>
              </a:rPr>
              <a:t>LÓGICO E ANALÍTICO</a:t>
            </a:r>
          </a:p>
        </p:txBody>
      </p:sp>
      <p:sp>
        <p:nvSpPr>
          <p:cNvPr id="6" name="CaixaDeTexto 5"/>
          <p:cNvSpPr txBox="1"/>
          <p:nvPr/>
        </p:nvSpPr>
        <p:spPr>
          <a:xfrm>
            <a:off x="35496" y="394941"/>
            <a:ext cx="6049963" cy="584775"/>
          </a:xfrm>
          <a:prstGeom prst="rect">
            <a:avLst/>
          </a:prstGeom>
          <a:noFill/>
        </p:spPr>
        <p:txBody>
          <a:bodyPr>
            <a:spAutoFit/>
          </a:bodyPr>
          <a:lstStyle/>
          <a:p>
            <a:pPr fontAlgn="auto">
              <a:spcBef>
                <a:spcPts val="0"/>
              </a:spcBef>
              <a:spcAft>
                <a:spcPts val="0"/>
              </a:spcAft>
              <a:defRPr/>
            </a:pPr>
            <a:r>
              <a:rPr lang="pt-BR" sz="2000" b="1" dirty="0">
                <a:solidFill>
                  <a:schemeClr val="bg1"/>
                </a:solidFill>
                <a:latin typeface="+mj-lt"/>
                <a:cs typeface="Arial" pitchFamily="34" charset="0"/>
              </a:rPr>
              <a:t> </a:t>
            </a:r>
            <a:r>
              <a:rPr lang="pt-BR" sz="3200" b="1" dirty="0" smtClean="0">
                <a:solidFill>
                  <a:schemeClr val="bg1"/>
                </a:solidFill>
              </a:rPr>
              <a:t>Conceitos de Tomada de Decisão </a:t>
            </a:r>
            <a:endParaRPr lang="pt-BR" sz="3200" b="1" dirty="0">
              <a:solidFill>
                <a:schemeClr val="bg1"/>
              </a:solidFill>
              <a:latin typeface="+mj-lt"/>
              <a:cs typeface="Arial" pitchFamily="34" charset="0"/>
            </a:endParaRPr>
          </a:p>
        </p:txBody>
      </p:sp>
      <p:sp>
        <p:nvSpPr>
          <p:cNvPr id="2" name="Retângulo 1"/>
          <p:cNvSpPr/>
          <p:nvPr/>
        </p:nvSpPr>
        <p:spPr>
          <a:xfrm>
            <a:off x="107503" y="965621"/>
            <a:ext cx="8875807" cy="5847755"/>
          </a:xfrm>
          <a:prstGeom prst="rect">
            <a:avLst/>
          </a:prstGeom>
        </p:spPr>
        <p:txBody>
          <a:bodyPr wrap="square">
            <a:spAutoFit/>
          </a:bodyPr>
          <a:lstStyle/>
          <a:p>
            <a:pPr algn="just">
              <a:lnSpc>
                <a:spcPct val="150000"/>
              </a:lnSpc>
              <a:spcAft>
                <a:spcPts val="600"/>
              </a:spcAft>
            </a:pPr>
            <a:r>
              <a:rPr lang="pt-BR" dirty="0"/>
              <a:t>Apesar dessa característica relativamente comum, os diferentes grupos sociais possuem distintos perfis de valor. </a:t>
            </a:r>
          </a:p>
          <a:p>
            <a:pPr algn="just">
              <a:lnSpc>
                <a:spcPct val="150000"/>
              </a:lnSpc>
              <a:spcAft>
                <a:spcPts val="600"/>
              </a:spcAft>
            </a:pPr>
            <a:r>
              <a:rPr lang="pt-BR" dirty="0"/>
              <a:t>Naturalmente, nas organizações não é diferente: o perfil de aversão ao risco; as estratégias na busca pelo lucro; a forma de encarar o conceito de sustentabilidade são apenas alguns exemplos de como os valores de um grupo social podem levar a trajetórias de ação distintas em um mesmo cenário. </a:t>
            </a:r>
            <a:endParaRPr lang="pt-BR" dirty="0" smtClean="0"/>
          </a:p>
          <a:p>
            <a:pPr algn="just">
              <a:lnSpc>
                <a:spcPct val="150000"/>
              </a:lnSpc>
              <a:spcAft>
                <a:spcPts val="600"/>
              </a:spcAft>
            </a:pPr>
            <a:r>
              <a:rPr lang="pt-BR" sz="2000" b="1" dirty="0" smtClean="0">
                <a:solidFill>
                  <a:schemeClr val="tx2"/>
                </a:solidFill>
                <a:effectLst>
                  <a:outerShdw blurRad="38100" dist="38100" dir="2700000" algn="tl">
                    <a:srgbClr val="000000">
                      <a:alpha val="43137"/>
                    </a:srgbClr>
                  </a:outerShdw>
                </a:effectLst>
              </a:rPr>
              <a:t>Utilidade</a:t>
            </a:r>
            <a:r>
              <a:rPr lang="pt-BR" dirty="0" smtClean="0"/>
              <a:t> </a:t>
            </a:r>
          </a:p>
          <a:p>
            <a:pPr algn="just">
              <a:lnSpc>
                <a:spcPct val="150000"/>
              </a:lnSpc>
              <a:spcAft>
                <a:spcPts val="600"/>
              </a:spcAft>
            </a:pPr>
            <a:r>
              <a:rPr lang="pt-BR" dirty="0" smtClean="0"/>
              <a:t>Trata-se </a:t>
            </a:r>
            <a:r>
              <a:rPr lang="pt-BR" dirty="0"/>
              <a:t>de uma unidade de eficácia, que é privilegiada pela habilidade de efetuar medições quantitativas, tomando em consideração a escala do valor intrínseca ao gruo social em questão. A utilidade é o sentimento subjetivo de prazer ou satisfação que um indivíduo experimenta como consequência de consumir determinado bem ou serviço. </a:t>
            </a:r>
            <a:endParaRPr lang="pt-BR" dirty="0" smtClean="0"/>
          </a:p>
          <a:p>
            <a:pPr algn="just">
              <a:lnSpc>
                <a:spcPct val="150000"/>
              </a:lnSpc>
              <a:spcAft>
                <a:spcPts val="600"/>
              </a:spcAft>
            </a:pPr>
            <a:r>
              <a:rPr lang="pt-BR" dirty="0" smtClean="0"/>
              <a:t>Tal sentimento </a:t>
            </a:r>
            <a:r>
              <a:rPr lang="pt-BR" dirty="0"/>
              <a:t>pode ser comum a outros indivíduos ou grupos sociais, dependendo dos valores envolvidos. </a:t>
            </a:r>
          </a:p>
        </p:txBody>
      </p:sp>
    </p:spTree>
    <p:extLst>
      <p:ext uri="{BB962C8B-B14F-4D97-AF65-F5344CB8AC3E}">
        <p14:creationId xmlns:p14="http://schemas.microsoft.com/office/powerpoint/2010/main" val="2157848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ângulo 21"/>
          <p:cNvSpPr/>
          <p:nvPr/>
        </p:nvSpPr>
        <p:spPr>
          <a:xfrm>
            <a:off x="7795564" y="1196184"/>
            <a:ext cx="1187747" cy="151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p:cNvSpPr/>
          <p:nvPr/>
        </p:nvSpPr>
        <p:spPr>
          <a:xfrm>
            <a:off x="0" y="6618288"/>
            <a:ext cx="3546475" cy="307975"/>
          </a:xfrm>
          <a:prstGeom prst="rect">
            <a:avLst/>
          </a:prstGeom>
        </p:spPr>
        <p:txBody>
          <a:bodyPr>
            <a:spAutoFit/>
          </a:bodyPr>
          <a:lstStyle/>
          <a:p>
            <a:pPr algn="ctr">
              <a:spcBef>
                <a:spcPct val="20000"/>
              </a:spcBef>
              <a:buClr>
                <a:srgbClr val="2B4475"/>
              </a:buClr>
              <a:defRPr/>
            </a:pPr>
            <a:r>
              <a:rPr lang="pt-BR" sz="1400" b="1" kern="0" dirty="0">
                <a:solidFill>
                  <a:schemeClr val="bg1"/>
                </a:solidFill>
                <a:effectLst>
                  <a:outerShdw blurRad="38100" dist="38100" dir="2700000" algn="tl">
                    <a:srgbClr val="000000">
                      <a:alpha val="43137"/>
                    </a:srgbClr>
                  </a:outerShdw>
                </a:effectLst>
                <a:cs typeface="Arial" pitchFamily="34" charset="0"/>
              </a:rPr>
              <a:t>Prof. Adm. </a:t>
            </a:r>
            <a:r>
              <a:rPr lang="pt-BR" sz="1400" b="1" i="1" kern="0" dirty="0">
                <a:solidFill>
                  <a:schemeClr val="bg1"/>
                </a:solidFill>
                <a:effectLst>
                  <a:outerShdw blurRad="38100" dist="38100" dir="2700000" algn="tl">
                    <a:srgbClr val="000000">
                      <a:alpha val="43137"/>
                    </a:srgbClr>
                  </a:outerShdw>
                </a:effectLst>
                <a:cs typeface="Arial" pitchFamily="34" charset="0"/>
              </a:rPr>
              <a:t>Msc</a:t>
            </a:r>
            <a:r>
              <a:rPr lang="pt-BR" sz="1400" b="1" kern="0" dirty="0">
                <a:solidFill>
                  <a:schemeClr val="bg1"/>
                </a:solidFill>
                <a:effectLst>
                  <a:outerShdw blurRad="38100" dist="38100" dir="2700000" algn="tl">
                    <a:srgbClr val="000000">
                      <a:alpha val="43137"/>
                    </a:srgbClr>
                  </a:outerShdw>
                </a:effectLst>
                <a:cs typeface="Arial" pitchFamily="34" charset="0"/>
              </a:rPr>
              <a:t>. Luiz Cláudio Brites Lobato</a:t>
            </a:r>
          </a:p>
        </p:txBody>
      </p:sp>
      <p:sp>
        <p:nvSpPr>
          <p:cNvPr id="16" name="Retângulo 15"/>
          <p:cNvSpPr/>
          <p:nvPr/>
        </p:nvSpPr>
        <p:spPr>
          <a:xfrm>
            <a:off x="0" y="0"/>
            <a:ext cx="4932040" cy="400110"/>
          </a:xfrm>
          <a:prstGeom prst="rect">
            <a:avLst/>
          </a:prstGeom>
        </p:spPr>
        <p:txBody>
          <a:bodyPr wrap="square">
            <a:spAutoFit/>
          </a:bodyPr>
          <a:lstStyle/>
          <a:p>
            <a:pPr>
              <a:defRPr/>
            </a:pPr>
            <a:r>
              <a:rPr lang="pt-BR" sz="2000" b="1" dirty="0" smtClean="0">
                <a:solidFill>
                  <a:schemeClr val="bg1"/>
                </a:solidFill>
                <a:effectLst>
                  <a:outerShdw blurRad="38100" dist="38100" dir="2700000" algn="tl">
                    <a:srgbClr val="000000">
                      <a:alpha val="43137"/>
                    </a:srgbClr>
                  </a:outerShdw>
                </a:effectLst>
                <a:cs typeface="Arial" pitchFamily="34" charset="0"/>
              </a:rPr>
              <a:t>GST1935 - RACIOCÍNIO </a:t>
            </a:r>
            <a:r>
              <a:rPr lang="pt-BR" sz="2000" b="1" dirty="0">
                <a:solidFill>
                  <a:schemeClr val="bg1"/>
                </a:solidFill>
                <a:effectLst>
                  <a:outerShdw blurRad="38100" dist="38100" dir="2700000" algn="tl">
                    <a:srgbClr val="000000">
                      <a:alpha val="43137"/>
                    </a:srgbClr>
                  </a:outerShdw>
                </a:effectLst>
                <a:cs typeface="Arial" pitchFamily="34" charset="0"/>
              </a:rPr>
              <a:t>LÓGICO E ANALÍTICO</a:t>
            </a:r>
          </a:p>
        </p:txBody>
      </p:sp>
      <p:sp>
        <p:nvSpPr>
          <p:cNvPr id="6" name="CaixaDeTexto 5"/>
          <p:cNvSpPr txBox="1"/>
          <p:nvPr/>
        </p:nvSpPr>
        <p:spPr>
          <a:xfrm>
            <a:off x="35496" y="394941"/>
            <a:ext cx="6049963" cy="584775"/>
          </a:xfrm>
          <a:prstGeom prst="rect">
            <a:avLst/>
          </a:prstGeom>
          <a:noFill/>
        </p:spPr>
        <p:txBody>
          <a:bodyPr>
            <a:spAutoFit/>
          </a:bodyPr>
          <a:lstStyle/>
          <a:p>
            <a:pPr fontAlgn="auto">
              <a:spcBef>
                <a:spcPts val="0"/>
              </a:spcBef>
              <a:spcAft>
                <a:spcPts val="0"/>
              </a:spcAft>
              <a:defRPr/>
            </a:pPr>
            <a:r>
              <a:rPr lang="pt-BR" sz="2000" b="1" dirty="0">
                <a:solidFill>
                  <a:schemeClr val="bg1"/>
                </a:solidFill>
                <a:latin typeface="+mj-lt"/>
                <a:cs typeface="Arial" pitchFamily="34" charset="0"/>
              </a:rPr>
              <a:t> </a:t>
            </a:r>
            <a:r>
              <a:rPr lang="pt-BR" sz="3200" b="1" dirty="0" smtClean="0">
                <a:solidFill>
                  <a:schemeClr val="bg1"/>
                </a:solidFill>
              </a:rPr>
              <a:t>Conceitos de Tomada de Decisão </a:t>
            </a:r>
            <a:endParaRPr lang="pt-BR" sz="3200" b="1" dirty="0">
              <a:solidFill>
                <a:schemeClr val="bg1"/>
              </a:solidFill>
              <a:latin typeface="+mj-lt"/>
              <a:cs typeface="Arial" pitchFamily="34" charset="0"/>
            </a:endParaRPr>
          </a:p>
        </p:txBody>
      </p:sp>
      <p:sp>
        <p:nvSpPr>
          <p:cNvPr id="2" name="Retângulo 1"/>
          <p:cNvSpPr/>
          <p:nvPr/>
        </p:nvSpPr>
        <p:spPr>
          <a:xfrm>
            <a:off x="35496" y="1093088"/>
            <a:ext cx="9001000" cy="5432256"/>
          </a:xfrm>
          <a:prstGeom prst="rect">
            <a:avLst/>
          </a:prstGeom>
        </p:spPr>
        <p:txBody>
          <a:bodyPr wrap="square">
            <a:spAutoFit/>
          </a:bodyPr>
          <a:lstStyle/>
          <a:p>
            <a:pPr algn="just">
              <a:lnSpc>
                <a:spcPct val="150000"/>
              </a:lnSpc>
              <a:spcAft>
                <a:spcPts val="600"/>
              </a:spcAft>
            </a:pPr>
            <a:r>
              <a:rPr lang="pt-BR" dirty="0"/>
              <a:t>Dada sua subjetividade, é muito difícil quantificar/mensurar a utilidade de um bem, no entanto é razoável conceber que é possível, ao menos, ordenar as preferências, o que influência sobremaneira a tomada de decisão. </a:t>
            </a:r>
            <a:endParaRPr lang="pt-BR" dirty="0" smtClean="0"/>
          </a:p>
          <a:p>
            <a:pPr algn="just">
              <a:lnSpc>
                <a:spcPct val="150000"/>
              </a:lnSpc>
              <a:spcAft>
                <a:spcPts val="600"/>
              </a:spcAft>
            </a:pPr>
            <a:r>
              <a:rPr lang="pt-BR" sz="2000" b="1" dirty="0" smtClean="0">
                <a:solidFill>
                  <a:schemeClr val="tx2"/>
                </a:solidFill>
                <a:effectLst>
                  <a:outerShdw blurRad="38100" dist="38100" dir="2700000" algn="tl">
                    <a:srgbClr val="000000">
                      <a:alpha val="43137"/>
                    </a:srgbClr>
                  </a:outerShdw>
                </a:effectLst>
              </a:rPr>
              <a:t>A identificação do problema </a:t>
            </a:r>
          </a:p>
          <a:p>
            <a:pPr algn="just">
              <a:lnSpc>
                <a:spcPct val="150000"/>
              </a:lnSpc>
              <a:spcAft>
                <a:spcPts val="600"/>
              </a:spcAft>
            </a:pPr>
            <a:r>
              <a:rPr lang="pt-BR" dirty="0" smtClean="0"/>
              <a:t>Tipicamente </a:t>
            </a:r>
            <a:r>
              <a:rPr lang="pt-BR" dirty="0"/>
              <a:t>a tomada de decisão está associada à ?melhor escolha entre as alternativas viáveis?. </a:t>
            </a:r>
            <a:endParaRPr lang="pt-BR" dirty="0" smtClean="0"/>
          </a:p>
          <a:p>
            <a:pPr algn="just">
              <a:lnSpc>
                <a:spcPct val="150000"/>
              </a:lnSpc>
              <a:spcAft>
                <a:spcPts val="600"/>
              </a:spcAft>
            </a:pPr>
            <a:r>
              <a:rPr lang="pt-BR" dirty="0" smtClean="0"/>
              <a:t>Antes </a:t>
            </a:r>
            <a:r>
              <a:rPr lang="pt-BR" dirty="0"/>
              <a:t>da etapa da escolha, precisamos levantar as alternativas ou soluções existentes, no entanto, existe uma tarefa que precede a todas as outras: a identificação do problema ou situação que nos impeliu à necessidade de uma escolha. </a:t>
            </a:r>
            <a:endParaRPr lang="pt-BR" dirty="0" smtClean="0"/>
          </a:p>
          <a:p>
            <a:pPr algn="just">
              <a:lnSpc>
                <a:spcPct val="150000"/>
              </a:lnSpc>
              <a:spcAft>
                <a:spcPts val="600"/>
              </a:spcAft>
            </a:pPr>
            <a:r>
              <a:rPr lang="pt-BR" dirty="0" smtClean="0"/>
              <a:t>Na </a:t>
            </a:r>
            <a:r>
              <a:rPr lang="pt-BR" dirty="0"/>
              <a:t>sequência abrese a possibilidade para elaboração e aplicação de metodologias e ações estratégicas que levem em consideração os valores, a utilidade e os trade-offs analisados por meio de um conjunto de técnicas quantitativas e qualitativas que apoiem a tomada de decisão.</a:t>
            </a:r>
          </a:p>
        </p:txBody>
      </p:sp>
    </p:spTree>
    <p:extLst>
      <p:ext uri="{BB962C8B-B14F-4D97-AF65-F5344CB8AC3E}">
        <p14:creationId xmlns:p14="http://schemas.microsoft.com/office/powerpoint/2010/main" val="3954343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ângulo 21"/>
          <p:cNvSpPr/>
          <p:nvPr/>
        </p:nvSpPr>
        <p:spPr>
          <a:xfrm>
            <a:off x="7795564" y="1196184"/>
            <a:ext cx="1187747" cy="151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p:cNvSpPr/>
          <p:nvPr/>
        </p:nvSpPr>
        <p:spPr>
          <a:xfrm>
            <a:off x="0" y="6618288"/>
            <a:ext cx="3546475" cy="307975"/>
          </a:xfrm>
          <a:prstGeom prst="rect">
            <a:avLst/>
          </a:prstGeom>
        </p:spPr>
        <p:txBody>
          <a:bodyPr>
            <a:spAutoFit/>
          </a:bodyPr>
          <a:lstStyle/>
          <a:p>
            <a:pPr algn="ctr">
              <a:spcBef>
                <a:spcPct val="20000"/>
              </a:spcBef>
              <a:buClr>
                <a:srgbClr val="2B4475"/>
              </a:buClr>
              <a:defRPr/>
            </a:pPr>
            <a:r>
              <a:rPr lang="pt-BR" sz="1400" b="1" kern="0" dirty="0">
                <a:solidFill>
                  <a:schemeClr val="bg1"/>
                </a:solidFill>
                <a:effectLst>
                  <a:outerShdw blurRad="38100" dist="38100" dir="2700000" algn="tl">
                    <a:srgbClr val="000000">
                      <a:alpha val="43137"/>
                    </a:srgbClr>
                  </a:outerShdw>
                </a:effectLst>
                <a:cs typeface="Arial" pitchFamily="34" charset="0"/>
              </a:rPr>
              <a:t>Prof. Adm. </a:t>
            </a:r>
            <a:r>
              <a:rPr lang="pt-BR" sz="1400" b="1" i="1" kern="0" dirty="0">
                <a:solidFill>
                  <a:schemeClr val="bg1"/>
                </a:solidFill>
                <a:effectLst>
                  <a:outerShdw blurRad="38100" dist="38100" dir="2700000" algn="tl">
                    <a:srgbClr val="000000">
                      <a:alpha val="43137"/>
                    </a:srgbClr>
                  </a:outerShdw>
                </a:effectLst>
                <a:cs typeface="Arial" pitchFamily="34" charset="0"/>
              </a:rPr>
              <a:t>Msc</a:t>
            </a:r>
            <a:r>
              <a:rPr lang="pt-BR" sz="1400" b="1" kern="0" dirty="0">
                <a:solidFill>
                  <a:schemeClr val="bg1"/>
                </a:solidFill>
                <a:effectLst>
                  <a:outerShdw blurRad="38100" dist="38100" dir="2700000" algn="tl">
                    <a:srgbClr val="000000">
                      <a:alpha val="43137"/>
                    </a:srgbClr>
                  </a:outerShdw>
                </a:effectLst>
                <a:cs typeface="Arial" pitchFamily="34" charset="0"/>
              </a:rPr>
              <a:t>. Luiz Cláudio Brites Lobato</a:t>
            </a:r>
          </a:p>
        </p:txBody>
      </p:sp>
      <p:sp>
        <p:nvSpPr>
          <p:cNvPr id="16" name="Retângulo 15"/>
          <p:cNvSpPr/>
          <p:nvPr/>
        </p:nvSpPr>
        <p:spPr>
          <a:xfrm>
            <a:off x="0" y="0"/>
            <a:ext cx="4932040" cy="400110"/>
          </a:xfrm>
          <a:prstGeom prst="rect">
            <a:avLst/>
          </a:prstGeom>
        </p:spPr>
        <p:txBody>
          <a:bodyPr wrap="square">
            <a:spAutoFit/>
          </a:bodyPr>
          <a:lstStyle/>
          <a:p>
            <a:pPr>
              <a:defRPr/>
            </a:pPr>
            <a:r>
              <a:rPr lang="pt-BR" sz="2000" b="1" dirty="0" smtClean="0">
                <a:solidFill>
                  <a:schemeClr val="bg1"/>
                </a:solidFill>
                <a:effectLst>
                  <a:outerShdw blurRad="38100" dist="38100" dir="2700000" algn="tl">
                    <a:srgbClr val="000000">
                      <a:alpha val="43137"/>
                    </a:srgbClr>
                  </a:outerShdw>
                </a:effectLst>
                <a:cs typeface="Arial" pitchFamily="34" charset="0"/>
              </a:rPr>
              <a:t>GST1935 - RACIOCÍNIO </a:t>
            </a:r>
            <a:r>
              <a:rPr lang="pt-BR" sz="2000" b="1" dirty="0">
                <a:solidFill>
                  <a:schemeClr val="bg1"/>
                </a:solidFill>
                <a:effectLst>
                  <a:outerShdw blurRad="38100" dist="38100" dir="2700000" algn="tl">
                    <a:srgbClr val="000000">
                      <a:alpha val="43137"/>
                    </a:srgbClr>
                  </a:outerShdw>
                </a:effectLst>
                <a:cs typeface="Arial" pitchFamily="34" charset="0"/>
              </a:rPr>
              <a:t>LÓGICO E ANALÍTICO</a:t>
            </a:r>
          </a:p>
        </p:txBody>
      </p:sp>
      <p:sp>
        <p:nvSpPr>
          <p:cNvPr id="6" name="CaixaDeTexto 5"/>
          <p:cNvSpPr txBox="1"/>
          <p:nvPr/>
        </p:nvSpPr>
        <p:spPr>
          <a:xfrm>
            <a:off x="35496" y="394941"/>
            <a:ext cx="6049963" cy="584775"/>
          </a:xfrm>
          <a:prstGeom prst="rect">
            <a:avLst/>
          </a:prstGeom>
          <a:noFill/>
        </p:spPr>
        <p:txBody>
          <a:bodyPr>
            <a:spAutoFit/>
          </a:bodyPr>
          <a:lstStyle/>
          <a:p>
            <a:pPr fontAlgn="auto">
              <a:spcBef>
                <a:spcPts val="0"/>
              </a:spcBef>
              <a:spcAft>
                <a:spcPts val="0"/>
              </a:spcAft>
              <a:defRPr/>
            </a:pPr>
            <a:r>
              <a:rPr lang="pt-BR" sz="2000" b="1" dirty="0">
                <a:solidFill>
                  <a:schemeClr val="bg1"/>
                </a:solidFill>
                <a:latin typeface="+mj-lt"/>
                <a:cs typeface="Arial" pitchFamily="34" charset="0"/>
              </a:rPr>
              <a:t> </a:t>
            </a:r>
            <a:r>
              <a:rPr lang="pt-BR" sz="3200" b="1" dirty="0" smtClean="0">
                <a:solidFill>
                  <a:schemeClr val="bg1"/>
                </a:solidFill>
              </a:rPr>
              <a:t>Conceitos de Tomada de Decisão </a:t>
            </a:r>
            <a:endParaRPr lang="pt-BR" sz="3200" b="1" dirty="0">
              <a:solidFill>
                <a:schemeClr val="bg1"/>
              </a:solidFill>
              <a:latin typeface="+mj-lt"/>
              <a:cs typeface="Arial" pitchFamily="34" charset="0"/>
            </a:endParaRPr>
          </a:p>
        </p:txBody>
      </p:sp>
      <p:sp>
        <p:nvSpPr>
          <p:cNvPr id="3" name="Retângulo 2"/>
          <p:cNvSpPr/>
          <p:nvPr/>
        </p:nvSpPr>
        <p:spPr>
          <a:xfrm>
            <a:off x="179512" y="1500462"/>
            <a:ext cx="8803799" cy="584775"/>
          </a:xfrm>
          <a:prstGeom prst="rect">
            <a:avLst/>
          </a:prstGeom>
        </p:spPr>
        <p:txBody>
          <a:bodyPr wrap="square">
            <a:spAutoFit/>
          </a:bodyPr>
          <a:lstStyle/>
          <a:p>
            <a:r>
              <a:rPr lang="pt-BR" b="1" dirty="0" smtClean="0">
                <a:effectLst>
                  <a:outerShdw blurRad="38100" dist="38100" dir="2700000" algn="tl">
                    <a:srgbClr val="000000">
                      <a:alpha val="43137"/>
                    </a:srgbClr>
                  </a:outerShdw>
                </a:effectLst>
              </a:rPr>
              <a:t>A </a:t>
            </a:r>
            <a:r>
              <a:rPr lang="pt-BR" b="1" dirty="0">
                <a:effectLst>
                  <a:outerShdw blurRad="38100" dist="38100" dir="2700000" algn="tl">
                    <a:srgbClr val="000000">
                      <a:alpha val="43137"/>
                    </a:srgbClr>
                  </a:outerShdw>
                </a:effectLst>
              </a:rPr>
              <a:t>importância da velocidade na tomada de decisão. </a:t>
            </a:r>
          </a:p>
          <a:p>
            <a:r>
              <a:rPr lang="pt-BR" sz="1400" dirty="0"/>
              <a:t>Disponível em</a:t>
            </a:r>
            <a:r>
              <a:rPr lang="pt-BR" sz="1400" dirty="0" smtClean="0"/>
              <a:t>: &lt;</a:t>
            </a:r>
            <a:r>
              <a:rPr lang="pt-BR" sz="1400" dirty="0"/>
              <a:t>https://www.youtube.com/watch?v=mh7EETqZEqQ&gt; </a:t>
            </a:r>
            <a:endParaRPr lang="pt-BR" sz="1400" dirty="0" smtClean="0"/>
          </a:p>
        </p:txBody>
      </p:sp>
      <p:pic>
        <p:nvPicPr>
          <p:cNvPr id="8" name="Imagem 7"/>
          <p:cNvPicPr>
            <a:picLocks noChangeAspect="1"/>
          </p:cNvPicPr>
          <p:nvPr/>
        </p:nvPicPr>
        <p:blipFill>
          <a:blip r:embed="rId2"/>
          <a:stretch>
            <a:fillRect/>
          </a:stretch>
        </p:blipFill>
        <p:spPr>
          <a:xfrm>
            <a:off x="107504" y="1085100"/>
            <a:ext cx="6912768" cy="447675"/>
          </a:xfrm>
          <a:prstGeom prst="rect">
            <a:avLst/>
          </a:prstGeom>
        </p:spPr>
      </p:pic>
      <p:sp>
        <p:nvSpPr>
          <p:cNvPr id="4" name="Retângulo 3"/>
          <p:cNvSpPr/>
          <p:nvPr/>
        </p:nvSpPr>
        <p:spPr>
          <a:xfrm>
            <a:off x="827584" y="1131130"/>
            <a:ext cx="4672433" cy="369332"/>
          </a:xfrm>
          <a:prstGeom prst="rect">
            <a:avLst/>
          </a:prstGeom>
        </p:spPr>
        <p:txBody>
          <a:bodyPr wrap="none">
            <a:spAutoFit/>
          </a:bodyPr>
          <a:lstStyle/>
          <a:p>
            <a:pPr>
              <a:defRPr/>
            </a:pPr>
            <a:r>
              <a:rPr lang="pt-BR" b="1" dirty="0" smtClean="0">
                <a:solidFill>
                  <a:schemeClr val="accent2">
                    <a:lumMod val="50000"/>
                  </a:schemeClr>
                </a:solidFill>
                <a:effectLst>
                  <a:outerShdw blurRad="38100" dist="38100" dir="2700000" algn="tl">
                    <a:srgbClr val="000000">
                      <a:alpha val="43137"/>
                    </a:srgbClr>
                  </a:outerShdw>
                </a:effectLst>
                <a:cs typeface="Arial" pitchFamily="34" charset="0"/>
              </a:rPr>
              <a:t>VAMOS ASSISTIR AO VÍDEO DE FÁBIO RICOTTA.</a:t>
            </a:r>
            <a:endParaRPr lang="pt-BR" b="1" dirty="0">
              <a:solidFill>
                <a:schemeClr val="accent2">
                  <a:lumMod val="50000"/>
                </a:schemeClr>
              </a:solidFill>
              <a:effectLst>
                <a:outerShdw blurRad="38100" dist="38100" dir="2700000" algn="tl">
                  <a:srgbClr val="000000">
                    <a:alpha val="43137"/>
                  </a:srgbClr>
                </a:outerShdw>
              </a:effectLst>
              <a:cs typeface="Arial" pitchFamily="34" charset="0"/>
            </a:endParaRPr>
          </a:p>
        </p:txBody>
      </p:sp>
    </p:spTree>
    <p:extLst>
      <p:ext uri="{BB962C8B-B14F-4D97-AF65-F5344CB8AC3E}">
        <p14:creationId xmlns:p14="http://schemas.microsoft.com/office/powerpoint/2010/main" val="1074659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ângulo 21"/>
          <p:cNvSpPr/>
          <p:nvPr/>
        </p:nvSpPr>
        <p:spPr>
          <a:xfrm>
            <a:off x="7795564" y="1196184"/>
            <a:ext cx="1187747" cy="151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p:cNvSpPr/>
          <p:nvPr/>
        </p:nvSpPr>
        <p:spPr>
          <a:xfrm>
            <a:off x="0" y="6618288"/>
            <a:ext cx="3546475" cy="307975"/>
          </a:xfrm>
          <a:prstGeom prst="rect">
            <a:avLst/>
          </a:prstGeom>
        </p:spPr>
        <p:txBody>
          <a:bodyPr>
            <a:spAutoFit/>
          </a:bodyPr>
          <a:lstStyle/>
          <a:p>
            <a:pPr algn="ctr">
              <a:spcBef>
                <a:spcPct val="20000"/>
              </a:spcBef>
              <a:buClr>
                <a:srgbClr val="2B4475"/>
              </a:buClr>
              <a:defRPr/>
            </a:pPr>
            <a:r>
              <a:rPr lang="pt-BR" sz="1400" b="1" kern="0" dirty="0">
                <a:solidFill>
                  <a:schemeClr val="bg1"/>
                </a:solidFill>
                <a:effectLst>
                  <a:outerShdw blurRad="38100" dist="38100" dir="2700000" algn="tl">
                    <a:srgbClr val="000000">
                      <a:alpha val="43137"/>
                    </a:srgbClr>
                  </a:outerShdw>
                </a:effectLst>
                <a:cs typeface="Arial" pitchFamily="34" charset="0"/>
              </a:rPr>
              <a:t>Prof. Adm. </a:t>
            </a:r>
            <a:r>
              <a:rPr lang="pt-BR" sz="1400" b="1" i="1" kern="0" dirty="0">
                <a:solidFill>
                  <a:schemeClr val="bg1"/>
                </a:solidFill>
                <a:effectLst>
                  <a:outerShdw blurRad="38100" dist="38100" dir="2700000" algn="tl">
                    <a:srgbClr val="000000">
                      <a:alpha val="43137"/>
                    </a:srgbClr>
                  </a:outerShdw>
                </a:effectLst>
                <a:cs typeface="Arial" pitchFamily="34" charset="0"/>
              </a:rPr>
              <a:t>Msc</a:t>
            </a:r>
            <a:r>
              <a:rPr lang="pt-BR" sz="1400" b="1" kern="0" dirty="0">
                <a:solidFill>
                  <a:schemeClr val="bg1"/>
                </a:solidFill>
                <a:effectLst>
                  <a:outerShdw blurRad="38100" dist="38100" dir="2700000" algn="tl">
                    <a:srgbClr val="000000">
                      <a:alpha val="43137"/>
                    </a:srgbClr>
                  </a:outerShdw>
                </a:effectLst>
                <a:cs typeface="Arial" pitchFamily="34" charset="0"/>
              </a:rPr>
              <a:t>. Luiz Cláudio Brites Lobato</a:t>
            </a:r>
          </a:p>
        </p:txBody>
      </p:sp>
      <p:sp>
        <p:nvSpPr>
          <p:cNvPr id="16" name="Retângulo 15"/>
          <p:cNvSpPr/>
          <p:nvPr/>
        </p:nvSpPr>
        <p:spPr>
          <a:xfrm>
            <a:off x="0" y="0"/>
            <a:ext cx="4932040" cy="400110"/>
          </a:xfrm>
          <a:prstGeom prst="rect">
            <a:avLst/>
          </a:prstGeom>
        </p:spPr>
        <p:txBody>
          <a:bodyPr wrap="square">
            <a:spAutoFit/>
          </a:bodyPr>
          <a:lstStyle/>
          <a:p>
            <a:pPr>
              <a:defRPr/>
            </a:pPr>
            <a:r>
              <a:rPr lang="pt-BR" sz="2000" b="1" dirty="0" smtClean="0">
                <a:solidFill>
                  <a:schemeClr val="bg1"/>
                </a:solidFill>
                <a:effectLst>
                  <a:outerShdw blurRad="38100" dist="38100" dir="2700000" algn="tl">
                    <a:srgbClr val="000000">
                      <a:alpha val="43137"/>
                    </a:srgbClr>
                  </a:outerShdw>
                </a:effectLst>
                <a:cs typeface="Arial" pitchFamily="34" charset="0"/>
              </a:rPr>
              <a:t>GST1935 - RACIOCÍNIO </a:t>
            </a:r>
            <a:r>
              <a:rPr lang="pt-BR" sz="2000" b="1" dirty="0">
                <a:solidFill>
                  <a:schemeClr val="bg1"/>
                </a:solidFill>
                <a:effectLst>
                  <a:outerShdw blurRad="38100" dist="38100" dir="2700000" algn="tl">
                    <a:srgbClr val="000000">
                      <a:alpha val="43137"/>
                    </a:srgbClr>
                  </a:outerShdw>
                </a:effectLst>
                <a:cs typeface="Arial" pitchFamily="34" charset="0"/>
              </a:rPr>
              <a:t>LÓGICO E ANALÍTICO</a:t>
            </a:r>
          </a:p>
        </p:txBody>
      </p:sp>
      <p:sp>
        <p:nvSpPr>
          <p:cNvPr id="6" name="CaixaDeTexto 5"/>
          <p:cNvSpPr txBox="1"/>
          <p:nvPr/>
        </p:nvSpPr>
        <p:spPr>
          <a:xfrm>
            <a:off x="35496" y="394941"/>
            <a:ext cx="6049963" cy="584775"/>
          </a:xfrm>
          <a:prstGeom prst="rect">
            <a:avLst/>
          </a:prstGeom>
          <a:noFill/>
        </p:spPr>
        <p:txBody>
          <a:bodyPr>
            <a:spAutoFit/>
          </a:bodyPr>
          <a:lstStyle/>
          <a:p>
            <a:pPr fontAlgn="auto">
              <a:spcBef>
                <a:spcPts val="0"/>
              </a:spcBef>
              <a:spcAft>
                <a:spcPts val="0"/>
              </a:spcAft>
              <a:defRPr/>
            </a:pPr>
            <a:r>
              <a:rPr lang="pt-BR" sz="2000" b="1" dirty="0">
                <a:solidFill>
                  <a:schemeClr val="bg1"/>
                </a:solidFill>
                <a:latin typeface="+mj-lt"/>
                <a:cs typeface="Arial" pitchFamily="34" charset="0"/>
              </a:rPr>
              <a:t> </a:t>
            </a:r>
            <a:r>
              <a:rPr lang="pt-BR" sz="3200" b="1" dirty="0" smtClean="0">
                <a:solidFill>
                  <a:schemeClr val="bg1"/>
                </a:solidFill>
              </a:rPr>
              <a:t>Conceitos de Tomada de Decisão </a:t>
            </a:r>
            <a:endParaRPr lang="pt-BR" sz="3200" b="1" dirty="0">
              <a:solidFill>
                <a:schemeClr val="bg1"/>
              </a:solidFill>
              <a:latin typeface="+mj-lt"/>
              <a:cs typeface="Arial" pitchFamily="34" charset="0"/>
            </a:endParaRPr>
          </a:p>
        </p:txBody>
      </p:sp>
      <p:sp>
        <p:nvSpPr>
          <p:cNvPr id="2" name="Retângulo 1"/>
          <p:cNvSpPr/>
          <p:nvPr/>
        </p:nvSpPr>
        <p:spPr>
          <a:xfrm>
            <a:off x="107504" y="1556792"/>
            <a:ext cx="9001000" cy="584775"/>
          </a:xfrm>
          <a:prstGeom prst="rect">
            <a:avLst/>
          </a:prstGeom>
        </p:spPr>
        <p:txBody>
          <a:bodyPr wrap="square">
            <a:spAutoFit/>
          </a:bodyPr>
          <a:lstStyle/>
          <a:p>
            <a:r>
              <a:rPr lang="pt-BR" dirty="0" smtClean="0"/>
              <a:t>A </a:t>
            </a:r>
            <a:r>
              <a:rPr lang="pt-BR" dirty="0"/>
              <a:t>importância da tomada de decisão? de autoria da Adm. Mychella Mary de Araújo Queiroz. </a:t>
            </a:r>
            <a:r>
              <a:rPr lang="pt-BR" sz="1400" dirty="0"/>
              <a:t>Disponível em: &lt;http://www.administradores.com.br/artigos/negocios/a-importancia-datomada-de-decisao/57388</a:t>
            </a:r>
            <a:r>
              <a:rPr lang="pt-BR" sz="1400" dirty="0" smtClean="0"/>
              <a:t>/&gt;</a:t>
            </a:r>
            <a:endParaRPr lang="pt-BR" sz="1400" dirty="0"/>
          </a:p>
        </p:txBody>
      </p:sp>
      <p:pic>
        <p:nvPicPr>
          <p:cNvPr id="7" name="Imagem 6"/>
          <p:cNvPicPr>
            <a:picLocks noChangeAspect="1"/>
          </p:cNvPicPr>
          <p:nvPr/>
        </p:nvPicPr>
        <p:blipFill>
          <a:blip r:embed="rId2"/>
          <a:stretch>
            <a:fillRect/>
          </a:stretch>
        </p:blipFill>
        <p:spPr>
          <a:xfrm>
            <a:off x="107504" y="1085100"/>
            <a:ext cx="6912768" cy="447675"/>
          </a:xfrm>
          <a:prstGeom prst="rect">
            <a:avLst/>
          </a:prstGeom>
        </p:spPr>
      </p:pic>
      <p:sp>
        <p:nvSpPr>
          <p:cNvPr id="8" name="Retângulo 7"/>
          <p:cNvSpPr/>
          <p:nvPr/>
        </p:nvSpPr>
        <p:spPr>
          <a:xfrm>
            <a:off x="827584" y="1131130"/>
            <a:ext cx="3572260" cy="369332"/>
          </a:xfrm>
          <a:prstGeom prst="rect">
            <a:avLst/>
          </a:prstGeom>
        </p:spPr>
        <p:txBody>
          <a:bodyPr wrap="none">
            <a:spAutoFit/>
          </a:bodyPr>
          <a:lstStyle/>
          <a:p>
            <a:pPr>
              <a:defRPr/>
            </a:pPr>
            <a:r>
              <a:rPr lang="pt-BR" b="1" dirty="0" smtClean="0">
                <a:solidFill>
                  <a:schemeClr val="accent2">
                    <a:lumMod val="50000"/>
                  </a:schemeClr>
                </a:solidFill>
                <a:effectLst>
                  <a:outerShdw blurRad="38100" dist="38100" dir="2700000" algn="tl">
                    <a:srgbClr val="000000">
                      <a:alpha val="43137"/>
                    </a:srgbClr>
                  </a:outerShdw>
                </a:effectLst>
                <a:cs typeface="Arial" pitchFamily="34" charset="0"/>
              </a:rPr>
              <a:t>VAMOS LER E DEBATER O ARTIGO:</a:t>
            </a:r>
            <a:endParaRPr lang="pt-BR" b="1" dirty="0">
              <a:solidFill>
                <a:schemeClr val="accent2">
                  <a:lumMod val="50000"/>
                </a:schemeClr>
              </a:solidFill>
              <a:effectLst>
                <a:outerShdw blurRad="38100" dist="38100" dir="2700000" algn="tl">
                  <a:srgbClr val="000000">
                    <a:alpha val="43137"/>
                  </a:srgbClr>
                </a:outerShdw>
              </a:effectLst>
              <a:cs typeface="Arial" pitchFamily="34" charset="0"/>
            </a:endParaRPr>
          </a:p>
        </p:txBody>
      </p:sp>
      <p:sp>
        <p:nvSpPr>
          <p:cNvPr id="3" name="Retângulo 2"/>
          <p:cNvSpPr/>
          <p:nvPr/>
        </p:nvSpPr>
        <p:spPr>
          <a:xfrm>
            <a:off x="135785" y="2276872"/>
            <a:ext cx="8828703" cy="4239687"/>
          </a:xfrm>
          <a:prstGeom prst="rect">
            <a:avLst/>
          </a:prstGeom>
        </p:spPr>
        <p:txBody>
          <a:bodyPr wrap="square">
            <a:spAutoFit/>
          </a:bodyPr>
          <a:lstStyle/>
          <a:p>
            <a:pPr algn="just">
              <a:lnSpc>
                <a:spcPct val="107000"/>
              </a:lnSpc>
              <a:spcAft>
                <a:spcPts val="800"/>
              </a:spcAft>
            </a:pPr>
            <a:r>
              <a:rPr lang="pt-BR" dirty="0">
                <a:latin typeface="Calibri" panose="020F0502020204030204" pitchFamily="34" charset="0"/>
                <a:ea typeface="Calibri" panose="020F0502020204030204" pitchFamily="34" charset="0"/>
                <a:cs typeface="Times New Roman" panose="02020603050405020304" pitchFamily="18" charset="0"/>
              </a:rPr>
              <a:t>Saber tomar as decisões é a principal função do administrador da empresa, pois não existe decisão perfeita, ele terá que pesar as vantagens e desvantagens de cada alternativa para escolher a melhor, sempre visando o desempenho econômico, lembrando que também existem os resultados não econômicos, como a satisfação dos membros do negócio e dos colaboradores. </a:t>
            </a:r>
          </a:p>
          <a:p>
            <a:pPr algn="just">
              <a:lnSpc>
                <a:spcPct val="107000"/>
              </a:lnSpc>
              <a:spcAft>
                <a:spcPts val="800"/>
              </a:spcAft>
            </a:pPr>
            <a:r>
              <a:rPr lang="pt-BR" dirty="0">
                <a:latin typeface="Calibri" panose="020F0502020204030204" pitchFamily="34" charset="0"/>
                <a:ea typeface="Calibri" panose="020F0502020204030204" pitchFamily="34" charset="0"/>
                <a:cs typeface="Times New Roman" panose="02020603050405020304" pitchFamily="18" charset="0"/>
              </a:rPr>
              <a:t>A tomada de decisão é um processo que consta identificação do problema, dos critérios, a forma de elaborar, analisar e escolher alternativas, verificando a eficácia da decisão.</a:t>
            </a:r>
          </a:p>
          <a:p>
            <a:pPr algn="just">
              <a:lnSpc>
                <a:spcPct val="107000"/>
              </a:lnSpc>
              <a:spcAft>
                <a:spcPts val="800"/>
              </a:spcAft>
            </a:pPr>
            <a:r>
              <a:rPr lang="pt-BR" dirty="0">
                <a:latin typeface="Calibri" panose="020F0502020204030204" pitchFamily="34" charset="0"/>
                <a:ea typeface="Calibri" panose="020F0502020204030204" pitchFamily="34" charset="0"/>
                <a:cs typeface="Times New Roman" panose="02020603050405020304" pitchFamily="18" charset="0"/>
              </a:rPr>
              <a:t>O ato de tomada de decisão pode ser para muitas pessoas, um ato de sofrimento. Algumas possuem dificuldades nas decisões mais simples, como escolher uma roupa para uma determinada ocasião ou um roteiro para as férias.</a:t>
            </a:r>
          </a:p>
          <a:p>
            <a:pPr algn="just">
              <a:lnSpc>
                <a:spcPct val="107000"/>
              </a:lnSpc>
              <a:spcAft>
                <a:spcPts val="800"/>
              </a:spcAft>
            </a:pPr>
            <a:r>
              <a:rPr lang="pt-BR" dirty="0">
                <a:latin typeface="Calibri" panose="020F0502020204030204" pitchFamily="34" charset="0"/>
                <a:ea typeface="Calibri" panose="020F0502020204030204" pitchFamily="34" charset="0"/>
                <a:cs typeface="Times New Roman" panose="02020603050405020304" pitchFamily="18" charset="0"/>
              </a:rPr>
              <a:t>A grande dificuldade para tomar decisões acontece freqüentemente em qualquer situação, seja ela no ambiente profissional ou pessoal. Uma vez consumada, a decisão é uma estrada sem volta. </a:t>
            </a:r>
            <a:endParaRPr lang="pt-BR" dirty="0"/>
          </a:p>
        </p:txBody>
      </p:sp>
    </p:spTree>
    <p:extLst>
      <p:ext uri="{BB962C8B-B14F-4D97-AF65-F5344CB8AC3E}">
        <p14:creationId xmlns:p14="http://schemas.microsoft.com/office/powerpoint/2010/main" val="4090167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ângulo 21"/>
          <p:cNvSpPr/>
          <p:nvPr/>
        </p:nvSpPr>
        <p:spPr>
          <a:xfrm>
            <a:off x="7795564" y="1196184"/>
            <a:ext cx="1187747" cy="151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p:cNvSpPr/>
          <p:nvPr/>
        </p:nvSpPr>
        <p:spPr>
          <a:xfrm>
            <a:off x="0" y="6618288"/>
            <a:ext cx="3546475" cy="307975"/>
          </a:xfrm>
          <a:prstGeom prst="rect">
            <a:avLst/>
          </a:prstGeom>
        </p:spPr>
        <p:txBody>
          <a:bodyPr>
            <a:spAutoFit/>
          </a:bodyPr>
          <a:lstStyle/>
          <a:p>
            <a:pPr algn="ctr">
              <a:spcBef>
                <a:spcPct val="20000"/>
              </a:spcBef>
              <a:buClr>
                <a:srgbClr val="2B4475"/>
              </a:buClr>
              <a:defRPr/>
            </a:pPr>
            <a:r>
              <a:rPr lang="pt-BR" sz="1400" b="1" kern="0" dirty="0">
                <a:solidFill>
                  <a:schemeClr val="bg1"/>
                </a:solidFill>
                <a:effectLst>
                  <a:outerShdw blurRad="38100" dist="38100" dir="2700000" algn="tl">
                    <a:srgbClr val="000000">
                      <a:alpha val="43137"/>
                    </a:srgbClr>
                  </a:outerShdw>
                </a:effectLst>
                <a:cs typeface="Arial" pitchFamily="34" charset="0"/>
              </a:rPr>
              <a:t>Prof. Adm. </a:t>
            </a:r>
            <a:r>
              <a:rPr lang="pt-BR" sz="1400" b="1" i="1" kern="0" dirty="0">
                <a:solidFill>
                  <a:schemeClr val="bg1"/>
                </a:solidFill>
                <a:effectLst>
                  <a:outerShdw blurRad="38100" dist="38100" dir="2700000" algn="tl">
                    <a:srgbClr val="000000">
                      <a:alpha val="43137"/>
                    </a:srgbClr>
                  </a:outerShdw>
                </a:effectLst>
                <a:cs typeface="Arial" pitchFamily="34" charset="0"/>
              </a:rPr>
              <a:t>Msc</a:t>
            </a:r>
            <a:r>
              <a:rPr lang="pt-BR" sz="1400" b="1" kern="0" dirty="0">
                <a:solidFill>
                  <a:schemeClr val="bg1"/>
                </a:solidFill>
                <a:effectLst>
                  <a:outerShdw blurRad="38100" dist="38100" dir="2700000" algn="tl">
                    <a:srgbClr val="000000">
                      <a:alpha val="43137"/>
                    </a:srgbClr>
                  </a:outerShdw>
                </a:effectLst>
                <a:cs typeface="Arial" pitchFamily="34" charset="0"/>
              </a:rPr>
              <a:t>. Luiz Cláudio Brites Lobato</a:t>
            </a:r>
          </a:p>
        </p:txBody>
      </p:sp>
      <p:sp>
        <p:nvSpPr>
          <p:cNvPr id="16" name="Retângulo 15"/>
          <p:cNvSpPr/>
          <p:nvPr/>
        </p:nvSpPr>
        <p:spPr>
          <a:xfrm>
            <a:off x="0" y="0"/>
            <a:ext cx="4932040" cy="400110"/>
          </a:xfrm>
          <a:prstGeom prst="rect">
            <a:avLst/>
          </a:prstGeom>
        </p:spPr>
        <p:txBody>
          <a:bodyPr wrap="square">
            <a:spAutoFit/>
          </a:bodyPr>
          <a:lstStyle/>
          <a:p>
            <a:pPr>
              <a:defRPr/>
            </a:pPr>
            <a:r>
              <a:rPr lang="pt-BR" sz="2000" b="1" dirty="0" smtClean="0">
                <a:solidFill>
                  <a:schemeClr val="bg1"/>
                </a:solidFill>
                <a:effectLst>
                  <a:outerShdw blurRad="38100" dist="38100" dir="2700000" algn="tl">
                    <a:srgbClr val="000000">
                      <a:alpha val="43137"/>
                    </a:srgbClr>
                  </a:outerShdw>
                </a:effectLst>
                <a:cs typeface="Arial" pitchFamily="34" charset="0"/>
              </a:rPr>
              <a:t>GST1935 - RACIOCÍNIO </a:t>
            </a:r>
            <a:r>
              <a:rPr lang="pt-BR" sz="2000" b="1" dirty="0">
                <a:solidFill>
                  <a:schemeClr val="bg1"/>
                </a:solidFill>
                <a:effectLst>
                  <a:outerShdw blurRad="38100" dist="38100" dir="2700000" algn="tl">
                    <a:srgbClr val="000000">
                      <a:alpha val="43137"/>
                    </a:srgbClr>
                  </a:outerShdw>
                </a:effectLst>
                <a:cs typeface="Arial" pitchFamily="34" charset="0"/>
              </a:rPr>
              <a:t>LÓGICO E ANALÍTICO</a:t>
            </a:r>
          </a:p>
        </p:txBody>
      </p:sp>
      <p:sp>
        <p:nvSpPr>
          <p:cNvPr id="6" name="CaixaDeTexto 5"/>
          <p:cNvSpPr txBox="1"/>
          <p:nvPr/>
        </p:nvSpPr>
        <p:spPr>
          <a:xfrm>
            <a:off x="35496" y="394941"/>
            <a:ext cx="6049963" cy="584775"/>
          </a:xfrm>
          <a:prstGeom prst="rect">
            <a:avLst/>
          </a:prstGeom>
          <a:noFill/>
        </p:spPr>
        <p:txBody>
          <a:bodyPr>
            <a:spAutoFit/>
          </a:bodyPr>
          <a:lstStyle/>
          <a:p>
            <a:pPr fontAlgn="auto">
              <a:spcBef>
                <a:spcPts val="0"/>
              </a:spcBef>
              <a:spcAft>
                <a:spcPts val="0"/>
              </a:spcAft>
              <a:defRPr/>
            </a:pPr>
            <a:r>
              <a:rPr lang="pt-BR" sz="2000" b="1" dirty="0">
                <a:solidFill>
                  <a:schemeClr val="bg1"/>
                </a:solidFill>
                <a:latin typeface="+mj-lt"/>
                <a:cs typeface="Arial" pitchFamily="34" charset="0"/>
              </a:rPr>
              <a:t> </a:t>
            </a:r>
            <a:r>
              <a:rPr lang="pt-BR" sz="3200" b="1" dirty="0" smtClean="0">
                <a:solidFill>
                  <a:schemeClr val="bg1"/>
                </a:solidFill>
              </a:rPr>
              <a:t>Conceitos de Tomada de Decisão </a:t>
            </a:r>
            <a:endParaRPr lang="pt-BR" sz="3200" b="1" dirty="0">
              <a:solidFill>
                <a:schemeClr val="bg1"/>
              </a:solidFill>
              <a:latin typeface="+mj-lt"/>
              <a:cs typeface="Arial" pitchFamily="34" charset="0"/>
            </a:endParaRPr>
          </a:p>
        </p:txBody>
      </p:sp>
      <p:sp>
        <p:nvSpPr>
          <p:cNvPr id="2" name="Retângulo 1"/>
          <p:cNvSpPr/>
          <p:nvPr/>
        </p:nvSpPr>
        <p:spPr>
          <a:xfrm>
            <a:off x="107504" y="1180522"/>
            <a:ext cx="8856984" cy="5347105"/>
          </a:xfrm>
          <a:prstGeom prst="rect">
            <a:avLst/>
          </a:prstGeom>
        </p:spPr>
        <p:txBody>
          <a:bodyPr wrap="square">
            <a:spAutoFit/>
          </a:bodyPr>
          <a:lstStyle/>
          <a:p>
            <a:pPr algn="just">
              <a:lnSpc>
                <a:spcPct val="107000"/>
              </a:lnSpc>
              <a:spcAft>
                <a:spcPts val="800"/>
              </a:spcAft>
            </a:pPr>
            <a:r>
              <a:rPr lang="pt-BR" dirty="0">
                <a:latin typeface="Calibri" panose="020F0502020204030204" pitchFamily="34" charset="0"/>
                <a:ea typeface="Calibri" panose="020F0502020204030204" pitchFamily="34" charset="0"/>
                <a:cs typeface="Times New Roman" panose="02020603050405020304" pitchFamily="18" charset="0"/>
              </a:rPr>
              <a:t>As conseqüências virão, cedo ou tarde, positivas ou negativas. Por isso a decisão exige um compromisso efetivo com a escolha feita e suas conseqüências. Isso nem sempre é fácil, por três motivos:</a:t>
            </a:r>
          </a:p>
          <a:p>
            <a:pPr algn="just">
              <a:lnSpc>
                <a:spcPct val="107000"/>
              </a:lnSpc>
              <a:spcAft>
                <a:spcPts val="800"/>
              </a:spcAft>
            </a:pPr>
            <a:r>
              <a:rPr lang="pt-BR" dirty="0">
                <a:latin typeface="Calibri" panose="020F0502020204030204" pitchFamily="34" charset="0"/>
                <a:ea typeface="Calibri" panose="020F0502020204030204" pitchFamily="34" charset="0"/>
                <a:cs typeface="Times New Roman" panose="02020603050405020304" pitchFamily="18" charset="0"/>
              </a:rPr>
              <a:t>- Não existe decisão perfeita, porque não podemos analisar todas as alternativas e todas as conseqüências;</a:t>
            </a:r>
          </a:p>
          <a:p>
            <a:pPr algn="just">
              <a:lnSpc>
                <a:spcPct val="107000"/>
              </a:lnSpc>
              <a:spcAft>
                <a:spcPts val="800"/>
              </a:spcAft>
            </a:pPr>
            <a:r>
              <a:rPr lang="pt-BR" dirty="0">
                <a:latin typeface="Calibri" panose="020F0502020204030204" pitchFamily="34" charset="0"/>
                <a:ea typeface="Calibri" panose="020F0502020204030204" pitchFamily="34" charset="0"/>
                <a:cs typeface="Times New Roman" panose="02020603050405020304" pitchFamily="18" charset="0"/>
              </a:rPr>
              <a:t>- Ao optar por uma alternativa, temos de renunciar às outras, e isso gera sempre um sentimento de perda, mesmo quando a decisão é eficaz;</a:t>
            </a:r>
          </a:p>
          <a:p>
            <a:pPr algn="just">
              <a:lnSpc>
                <a:spcPct val="107000"/>
              </a:lnSpc>
              <a:spcAft>
                <a:spcPts val="800"/>
              </a:spcAft>
            </a:pPr>
            <a:r>
              <a:rPr lang="pt-BR" dirty="0">
                <a:latin typeface="Calibri" panose="020F0502020204030204" pitchFamily="34" charset="0"/>
                <a:ea typeface="Calibri" panose="020F0502020204030204" pitchFamily="34" charset="0"/>
                <a:cs typeface="Times New Roman" panose="02020603050405020304" pitchFamily="18" charset="0"/>
              </a:rPr>
              <a:t>- Toda decisão é um ato absolutamente individual e intransferível. Não se pode decidir pelos outros nem culpar os outros pelas nossas más ações.</a:t>
            </a:r>
          </a:p>
          <a:p>
            <a:pPr algn="just">
              <a:lnSpc>
                <a:spcPct val="107000"/>
              </a:lnSpc>
              <a:spcAft>
                <a:spcPts val="800"/>
              </a:spcAft>
            </a:pPr>
            <a:r>
              <a:rPr lang="pt-BR" dirty="0" smtClean="0">
                <a:latin typeface="Calibri" panose="020F0502020204030204" pitchFamily="34" charset="0"/>
                <a:ea typeface="Calibri" panose="020F0502020204030204" pitchFamily="34" charset="0"/>
                <a:cs typeface="Times New Roman" panose="02020603050405020304" pitchFamily="18" charset="0"/>
              </a:rPr>
              <a:t>No </a:t>
            </a:r>
            <a:r>
              <a:rPr lang="pt-BR" dirty="0">
                <a:latin typeface="Calibri" panose="020F0502020204030204" pitchFamily="34" charset="0"/>
                <a:ea typeface="Calibri" panose="020F0502020204030204" pitchFamily="34" charset="0"/>
                <a:cs typeface="Times New Roman" panose="02020603050405020304" pitchFamily="18" charset="0"/>
              </a:rPr>
              <a:t>ambiente empresarial, está dificuldade também existe, ela se torna muito mais grave, pode-se perder uma grande negociação apenas pelo titubear de decisão numa reunião, a indecisão tem levado muitas pessoas a erros difíceis de reparação. </a:t>
            </a:r>
            <a:endParaRPr lang="pt-BR"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dirty="0" smtClean="0">
                <a:latin typeface="Calibri" panose="020F0502020204030204" pitchFamily="34" charset="0"/>
                <a:ea typeface="Calibri" panose="020F0502020204030204" pitchFamily="34" charset="0"/>
                <a:cs typeface="Times New Roman" panose="02020603050405020304" pitchFamily="18" charset="0"/>
              </a:rPr>
              <a:t>Um </a:t>
            </a:r>
            <a:r>
              <a:rPr lang="pt-BR" dirty="0">
                <a:latin typeface="Calibri" panose="020F0502020204030204" pitchFamily="34" charset="0"/>
                <a:ea typeface="Calibri" panose="020F0502020204030204" pitchFamily="34" charset="0"/>
                <a:cs typeface="Times New Roman" panose="02020603050405020304" pitchFamily="18" charset="0"/>
              </a:rPr>
              <a:t>exemplo disto é o empresário que precisa tomar uma decisão de investimento em inovação de produtos, ou numa negociação com fornecedores e acaba perdendo uma excelente oportunidade de ganho ou lucro porque no momento de tomada de decisão ele opta pela indecisão. </a:t>
            </a:r>
            <a:endParaRPr lang="pt-BR" dirty="0"/>
          </a:p>
        </p:txBody>
      </p:sp>
    </p:spTree>
    <p:extLst>
      <p:ext uri="{BB962C8B-B14F-4D97-AF65-F5344CB8AC3E}">
        <p14:creationId xmlns:p14="http://schemas.microsoft.com/office/powerpoint/2010/main" val="1139645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rot="5400000">
            <a:off x="2892935" y="2780235"/>
            <a:ext cx="2202668" cy="3559357"/>
          </a:xfrm>
          <a:prstGeom prst="rect">
            <a:avLst/>
          </a:prstGeom>
        </p:spPr>
      </p:pic>
      <p:sp>
        <p:nvSpPr>
          <p:cNvPr id="8" name="Título 1"/>
          <p:cNvSpPr txBox="1">
            <a:spLocks/>
          </p:cNvSpPr>
          <p:nvPr/>
        </p:nvSpPr>
        <p:spPr>
          <a:xfrm>
            <a:off x="360040" y="2492896"/>
            <a:ext cx="5004048" cy="981075"/>
          </a:xfrm>
          <a:prstGeom prst="rect">
            <a:avLst/>
          </a:prstGeom>
        </p:spPr>
        <p:txBody>
          <a:bodyPr/>
          <a:lstStyle/>
          <a:p>
            <a:pPr algn="ctr">
              <a:defRPr/>
            </a:pPr>
            <a:r>
              <a:rPr lang="pt-BR" sz="2400" b="1" dirty="0">
                <a:solidFill>
                  <a:schemeClr val="tx2"/>
                </a:solidFill>
                <a:effectLst>
                  <a:outerShdw blurRad="38100" dist="38100" dir="2700000" algn="tl">
                    <a:srgbClr val="000000">
                      <a:alpha val="43137"/>
                    </a:srgbClr>
                  </a:outerShdw>
                </a:effectLst>
                <a:cs typeface="Arial" pitchFamily="34" charset="0"/>
              </a:rPr>
              <a:t>GST1935</a:t>
            </a:r>
          </a:p>
          <a:p>
            <a:pPr algn="ctr" fontAlgn="auto">
              <a:spcAft>
                <a:spcPts val="0"/>
              </a:spcAft>
              <a:defRPr/>
            </a:pPr>
            <a:r>
              <a:rPr lang="pt-BR" sz="2400" b="1" dirty="0">
                <a:solidFill>
                  <a:schemeClr val="tx2"/>
                </a:solidFill>
                <a:effectLst>
                  <a:outerShdw blurRad="38100" dist="38100" dir="2700000" algn="tl">
                    <a:srgbClr val="000000">
                      <a:alpha val="43137"/>
                    </a:srgbClr>
                  </a:outerShdw>
                </a:effectLst>
                <a:cs typeface="Arial" pitchFamily="34" charset="0"/>
              </a:rPr>
              <a:t>RACIOCÍNIO LÓGICO E ANALÍTICO</a:t>
            </a:r>
          </a:p>
        </p:txBody>
      </p:sp>
      <p:sp>
        <p:nvSpPr>
          <p:cNvPr id="9" name="Retângulo 8"/>
          <p:cNvSpPr/>
          <p:nvPr/>
        </p:nvSpPr>
        <p:spPr>
          <a:xfrm>
            <a:off x="-540568" y="3312860"/>
            <a:ext cx="3182296" cy="1508105"/>
          </a:xfrm>
          <a:prstGeom prst="rect">
            <a:avLst/>
          </a:prstGeom>
        </p:spPr>
        <p:txBody>
          <a:bodyPr wrap="square">
            <a:spAutoFit/>
          </a:bodyPr>
          <a:lstStyle/>
          <a:p>
            <a:pPr lvl="1">
              <a:spcBef>
                <a:spcPct val="20000"/>
              </a:spcBef>
              <a:buClr>
                <a:srgbClr val="2B4475"/>
              </a:buClr>
              <a:buFont typeface="Wingdings" pitchFamily="2" charset="2"/>
              <a:buChar char="ü"/>
              <a:defRPr/>
            </a:pPr>
            <a:r>
              <a:rPr lang="pt-BR" sz="2000" b="1" kern="0" dirty="0">
                <a:solidFill>
                  <a:srgbClr val="2B4475"/>
                </a:solidFill>
                <a:effectLst>
                  <a:outerShdw blurRad="38100" dist="38100" dir="2700000" algn="tl">
                    <a:srgbClr val="000000">
                      <a:alpha val="43137"/>
                    </a:srgbClr>
                  </a:outerShdw>
                </a:effectLst>
                <a:cs typeface="Arial" pitchFamily="34" charset="0"/>
              </a:rPr>
              <a:t>Unidade: Nova Iguaçu</a:t>
            </a:r>
          </a:p>
          <a:p>
            <a:pPr lvl="2">
              <a:spcBef>
                <a:spcPct val="20000"/>
              </a:spcBef>
              <a:buClr>
                <a:srgbClr val="2B4475"/>
              </a:buClr>
              <a:buFont typeface="Wingdings" pitchFamily="2" charset="2"/>
              <a:buChar char="ü"/>
              <a:defRPr/>
            </a:pPr>
            <a:r>
              <a:rPr lang="pt-BR" sz="2000" b="1" kern="0" dirty="0">
                <a:solidFill>
                  <a:srgbClr val="C00000"/>
                </a:solidFill>
                <a:effectLst>
                  <a:outerShdw blurRad="38100" dist="38100" dir="2700000" algn="tl">
                    <a:srgbClr val="000000">
                      <a:alpha val="43137"/>
                    </a:srgbClr>
                  </a:outerShdw>
                </a:effectLst>
                <a:cs typeface="Arial" pitchFamily="34" charset="0"/>
              </a:rPr>
              <a:t>Turma: </a:t>
            </a:r>
            <a:r>
              <a:rPr lang="pt-BR" sz="2000" b="1" kern="0" dirty="0" smtClean="0">
                <a:solidFill>
                  <a:srgbClr val="C00000"/>
                </a:solidFill>
                <a:effectLst>
                  <a:outerShdw blurRad="38100" dist="38100" dir="2700000" algn="tl">
                    <a:srgbClr val="000000">
                      <a:alpha val="43137"/>
                    </a:srgbClr>
                  </a:outerShdw>
                </a:effectLst>
                <a:cs typeface="Arial" pitchFamily="34" charset="0"/>
              </a:rPr>
              <a:t>1008</a:t>
            </a:r>
            <a:endParaRPr lang="pt-BR" sz="2000" b="1" kern="0" dirty="0">
              <a:solidFill>
                <a:srgbClr val="C00000"/>
              </a:solidFill>
              <a:effectLst>
                <a:outerShdw blurRad="38100" dist="38100" dir="2700000" algn="tl">
                  <a:srgbClr val="000000">
                    <a:alpha val="43137"/>
                  </a:srgbClr>
                </a:outerShdw>
              </a:effectLst>
              <a:cs typeface="Arial" pitchFamily="34" charset="0"/>
            </a:endParaRPr>
          </a:p>
          <a:p>
            <a:pPr lvl="2">
              <a:spcBef>
                <a:spcPct val="20000"/>
              </a:spcBef>
              <a:buClr>
                <a:srgbClr val="2B4475"/>
              </a:buClr>
              <a:buFont typeface="Wingdings" pitchFamily="2" charset="2"/>
              <a:buChar char="ü"/>
              <a:defRPr/>
            </a:pPr>
            <a:r>
              <a:rPr lang="pt-BR" sz="2000" b="1" kern="0" dirty="0" smtClean="0">
                <a:solidFill>
                  <a:srgbClr val="C00000"/>
                </a:solidFill>
                <a:effectLst>
                  <a:outerShdw blurRad="38100" dist="38100" dir="2700000" algn="tl">
                    <a:srgbClr val="000000">
                      <a:alpha val="43137"/>
                    </a:srgbClr>
                  </a:outerShdw>
                </a:effectLst>
                <a:cs typeface="Arial" pitchFamily="34" charset="0"/>
              </a:rPr>
              <a:t>Quinta-feira</a:t>
            </a:r>
            <a:endParaRPr lang="pt-BR" sz="2000" b="1" kern="0" dirty="0">
              <a:solidFill>
                <a:srgbClr val="C00000"/>
              </a:solidFill>
              <a:effectLst>
                <a:outerShdw blurRad="38100" dist="38100" dir="2700000" algn="tl">
                  <a:srgbClr val="000000">
                    <a:alpha val="43137"/>
                  </a:srgbClr>
                </a:outerShdw>
              </a:effectLst>
              <a:cs typeface="Arial" pitchFamily="34" charset="0"/>
            </a:endParaRPr>
          </a:p>
          <a:p>
            <a:pPr lvl="2">
              <a:spcBef>
                <a:spcPct val="20000"/>
              </a:spcBef>
              <a:buClr>
                <a:srgbClr val="2B4475"/>
              </a:buClr>
              <a:buFont typeface="Wingdings" pitchFamily="2" charset="2"/>
              <a:buChar char="ü"/>
              <a:defRPr/>
            </a:pPr>
            <a:r>
              <a:rPr lang="pt-BR" sz="2000" b="1" kern="0" dirty="0" smtClean="0">
                <a:solidFill>
                  <a:srgbClr val="C00000"/>
                </a:solidFill>
                <a:effectLst>
                  <a:outerShdw blurRad="38100" dist="38100" dir="2700000" algn="tl">
                    <a:srgbClr val="000000">
                      <a:alpha val="43137"/>
                    </a:srgbClr>
                  </a:outerShdw>
                </a:effectLst>
                <a:cs typeface="Arial" pitchFamily="34" charset="0"/>
              </a:rPr>
              <a:t>07:50 </a:t>
            </a:r>
            <a:r>
              <a:rPr lang="pt-BR" sz="2000" b="1" kern="0" dirty="0">
                <a:solidFill>
                  <a:srgbClr val="C00000"/>
                </a:solidFill>
                <a:effectLst>
                  <a:outerShdw blurRad="38100" dist="38100" dir="2700000" algn="tl">
                    <a:srgbClr val="000000">
                      <a:alpha val="43137"/>
                    </a:srgbClr>
                  </a:outerShdw>
                </a:effectLst>
                <a:cs typeface="Arial" pitchFamily="34" charset="0"/>
              </a:rPr>
              <a:t>às </a:t>
            </a:r>
            <a:r>
              <a:rPr lang="pt-BR" sz="2000" b="1" kern="0" dirty="0" smtClean="0">
                <a:solidFill>
                  <a:srgbClr val="C00000"/>
                </a:solidFill>
                <a:effectLst>
                  <a:outerShdw blurRad="38100" dist="38100" dir="2700000" algn="tl">
                    <a:srgbClr val="000000">
                      <a:alpha val="43137"/>
                    </a:srgbClr>
                  </a:outerShdw>
                </a:effectLst>
                <a:cs typeface="Arial" pitchFamily="34" charset="0"/>
              </a:rPr>
              <a:t>09:30</a:t>
            </a:r>
            <a:endParaRPr lang="pt-BR" sz="2000" b="1" kern="0" dirty="0">
              <a:solidFill>
                <a:srgbClr val="C00000"/>
              </a:solidFill>
              <a:effectLst>
                <a:outerShdw blurRad="38100" dist="38100" dir="2700000" algn="tl">
                  <a:srgbClr val="000000">
                    <a:alpha val="43137"/>
                  </a:srgbClr>
                </a:outerShdw>
              </a:effectLst>
              <a:cs typeface="Arial" pitchFamily="34" charset="0"/>
            </a:endParaRPr>
          </a:p>
        </p:txBody>
      </p:sp>
      <p:sp>
        <p:nvSpPr>
          <p:cNvPr id="11" name="Retângulo 10"/>
          <p:cNvSpPr/>
          <p:nvPr/>
        </p:nvSpPr>
        <p:spPr>
          <a:xfrm>
            <a:off x="107504" y="2060848"/>
            <a:ext cx="5508104" cy="400110"/>
          </a:xfrm>
          <a:prstGeom prst="rect">
            <a:avLst/>
          </a:prstGeom>
        </p:spPr>
        <p:txBody>
          <a:bodyPr wrap="square">
            <a:spAutoFit/>
          </a:bodyPr>
          <a:lstStyle/>
          <a:p>
            <a:pPr>
              <a:spcBef>
                <a:spcPct val="20000"/>
              </a:spcBef>
              <a:buClr>
                <a:srgbClr val="2B4475"/>
              </a:buClr>
              <a:defRPr/>
            </a:pPr>
            <a:r>
              <a:rPr lang="pt-BR" sz="2000" b="1" kern="0" dirty="0">
                <a:solidFill>
                  <a:srgbClr val="2B4475"/>
                </a:solidFill>
                <a:effectLst>
                  <a:outerShdw blurRad="38100" dist="38100" dir="2700000" algn="tl">
                    <a:srgbClr val="000000">
                      <a:alpha val="43137"/>
                    </a:srgbClr>
                  </a:outerShdw>
                </a:effectLst>
                <a:cs typeface="Arial" pitchFamily="34" charset="0"/>
              </a:rPr>
              <a:t>Prof. </a:t>
            </a:r>
            <a:r>
              <a:rPr lang="pt-BR" sz="2000" b="1" kern="0" dirty="0" smtClean="0">
                <a:solidFill>
                  <a:srgbClr val="2B4475"/>
                </a:solidFill>
                <a:effectLst>
                  <a:outerShdw blurRad="38100" dist="38100" dir="2700000" algn="tl">
                    <a:srgbClr val="000000">
                      <a:alpha val="43137"/>
                    </a:srgbClr>
                  </a:outerShdw>
                </a:effectLst>
                <a:cs typeface="Arial" pitchFamily="34" charset="0"/>
              </a:rPr>
              <a:t>Eco. Adm</a:t>
            </a:r>
            <a:r>
              <a:rPr lang="pt-BR" sz="2000" b="1" kern="0" dirty="0">
                <a:solidFill>
                  <a:srgbClr val="2B4475"/>
                </a:solidFill>
                <a:effectLst>
                  <a:outerShdw blurRad="38100" dist="38100" dir="2700000" algn="tl">
                    <a:srgbClr val="000000">
                      <a:alpha val="43137"/>
                    </a:srgbClr>
                  </a:outerShdw>
                </a:effectLst>
                <a:cs typeface="Arial" pitchFamily="34" charset="0"/>
              </a:rPr>
              <a:t>. </a:t>
            </a:r>
            <a:r>
              <a:rPr lang="pt-BR" sz="2000" b="1" i="1" kern="0" dirty="0">
                <a:solidFill>
                  <a:srgbClr val="2B4475"/>
                </a:solidFill>
                <a:effectLst>
                  <a:outerShdw blurRad="38100" dist="38100" dir="2700000" algn="tl">
                    <a:srgbClr val="000000">
                      <a:alpha val="43137"/>
                    </a:srgbClr>
                  </a:outerShdw>
                </a:effectLst>
                <a:cs typeface="Arial" pitchFamily="34" charset="0"/>
              </a:rPr>
              <a:t>Msc</a:t>
            </a:r>
            <a:r>
              <a:rPr lang="pt-BR" sz="2000" b="1" kern="0" dirty="0">
                <a:solidFill>
                  <a:srgbClr val="2B4475"/>
                </a:solidFill>
                <a:effectLst>
                  <a:outerShdw blurRad="38100" dist="38100" dir="2700000" algn="tl">
                    <a:srgbClr val="000000">
                      <a:alpha val="43137"/>
                    </a:srgbClr>
                  </a:outerShdw>
                </a:effectLst>
                <a:cs typeface="Arial" pitchFamily="34" charset="0"/>
              </a:rPr>
              <a:t>. Luiz Cláudio Brites Lobato</a:t>
            </a:r>
          </a:p>
        </p:txBody>
      </p:sp>
      <p:pic>
        <p:nvPicPr>
          <p:cNvPr id="13" name="Picture 2" descr="http://servicosweb.cnpq.br/wspessoa/servletrecuperafoto?tipo=1&amp;id=K4755251Z8"/>
          <p:cNvPicPr>
            <a:picLocks noChangeAspect="1" noChangeArrowheads="1"/>
          </p:cNvPicPr>
          <p:nvPr/>
        </p:nvPicPr>
        <p:blipFill>
          <a:blip r:embed="rId3" cstate="print"/>
          <a:srcRect/>
          <a:stretch>
            <a:fillRect/>
          </a:stretch>
        </p:blipFill>
        <p:spPr bwMode="auto">
          <a:xfrm>
            <a:off x="6506963" y="98702"/>
            <a:ext cx="2520950" cy="1836737"/>
          </a:xfrm>
          <a:prstGeom prst="rect">
            <a:avLst/>
          </a:prstGeom>
          <a:noFill/>
          <a:ln w="9525">
            <a:noFill/>
            <a:miter lim="800000"/>
            <a:headEnd/>
            <a:tailEnd/>
          </a:ln>
        </p:spPr>
      </p:pic>
      <p:pic>
        <p:nvPicPr>
          <p:cNvPr id="10" name="Image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059" y="4820964"/>
            <a:ext cx="1347370" cy="957541"/>
          </a:xfrm>
          <a:prstGeom prst="rect">
            <a:avLst/>
          </a:prstGeom>
        </p:spPr>
      </p:pic>
      <p:pic>
        <p:nvPicPr>
          <p:cNvPr id="3074" name="Picture 2" descr="Imagem relacion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27101" y="2943095"/>
            <a:ext cx="3209395" cy="2835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1327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ângulo 21"/>
          <p:cNvSpPr/>
          <p:nvPr/>
        </p:nvSpPr>
        <p:spPr>
          <a:xfrm>
            <a:off x="7795564" y="1196184"/>
            <a:ext cx="1187747" cy="151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p:cNvSpPr/>
          <p:nvPr/>
        </p:nvSpPr>
        <p:spPr>
          <a:xfrm>
            <a:off x="0" y="6618288"/>
            <a:ext cx="3546475" cy="307975"/>
          </a:xfrm>
          <a:prstGeom prst="rect">
            <a:avLst/>
          </a:prstGeom>
        </p:spPr>
        <p:txBody>
          <a:bodyPr>
            <a:spAutoFit/>
          </a:bodyPr>
          <a:lstStyle/>
          <a:p>
            <a:pPr algn="ctr">
              <a:spcBef>
                <a:spcPct val="20000"/>
              </a:spcBef>
              <a:buClr>
                <a:srgbClr val="2B4475"/>
              </a:buClr>
              <a:defRPr/>
            </a:pPr>
            <a:r>
              <a:rPr lang="pt-BR" sz="1400" b="1" kern="0" dirty="0">
                <a:solidFill>
                  <a:schemeClr val="bg1"/>
                </a:solidFill>
                <a:effectLst>
                  <a:outerShdw blurRad="38100" dist="38100" dir="2700000" algn="tl">
                    <a:srgbClr val="000000">
                      <a:alpha val="43137"/>
                    </a:srgbClr>
                  </a:outerShdw>
                </a:effectLst>
                <a:cs typeface="Arial" pitchFamily="34" charset="0"/>
              </a:rPr>
              <a:t>Prof. Adm. </a:t>
            </a:r>
            <a:r>
              <a:rPr lang="pt-BR" sz="1400" b="1" i="1" kern="0" dirty="0">
                <a:solidFill>
                  <a:schemeClr val="bg1"/>
                </a:solidFill>
                <a:effectLst>
                  <a:outerShdw blurRad="38100" dist="38100" dir="2700000" algn="tl">
                    <a:srgbClr val="000000">
                      <a:alpha val="43137"/>
                    </a:srgbClr>
                  </a:outerShdw>
                </a:effectLst>
                <a:cs typeface="Arial" pitchFamily="34" charset="0"/>
              </a:rPr>
              <a:t>Msc</a:t>
            </a:r>
            <a:r>
              <a:rPr lang="pt-BR" sz="1400" b="1" kern="0" dirty="0">
                <a:solidFill>
                  <a:schemeClr val="bg1"/>
                </a:solidFill>
                <a:effectLst>
                  <a:outerShdw blurRad="38100" dist="38100" dir="2700000" algn="tl">
                    <a:srgbClr val="000000">
                      <a:alpha val="43137"/>
                    </a:srgbClr>
                  </a:outerShdw>
                </a:effectLst>
                <a:cs typeface="Arial" pitchFamily="34" charset="0"/>
              </a:rPr>
              <a:t>. Luiz Cláudio Brites Lobato</a:t>
            </a:r>
          </a:p>
        </p:txBody>
      </p:sp>
      <p:sp>
        <p:nvSpPr>
          <p:cNvPr id="16" name="Retângulo 15"/>
          <p:cNvSpPr/>
          <p:nvPr/>
        </p:nvSpPr>
        <p:spPr>
          <a:xfrm>
            <a:off x="0" y="0"/>
            <a:ext cx="4932040" cy="400110"/>
          </a:xfrm>
          <a:prstGeom prst="rect">
            <a:avLst/>
          </a:prstGeom>
        </p:spPr>
        <p:txBody>
          <a:bodyPr wrap="square">
            <a:spAutoFit/>
          </a:bodyPr>
          <a:lstStyle/>
          <a:p>
            <a:pPr>
              <a:defRPr/>
            </a:pPr>
            <a:r>
              <a:rPr lang="pt-BR" sz="2000" b="1" dirty="0" smtClean="0">
                <a:solidFill>
                  <a:schemeClr val="bg1"/>
                </a:solidFill>
                <a:effectLst>
                  <a:outerShdw blurRad="38100" dist="38100" dir="2700000" algn="tl">
                    <a:srgbClr val="000000">
                      <a:alpha val="43137"/>
                    </a:srgbClr>
                  </a:outerShdw>
                </a:effectLst>
                <a:cs typeface="Arial" pitchFamily="34" charset="0"/>
              </a:rPr>
              <a:t>GST1935 - RACIOCÍNIO </a:t>
            </a:r>
            <a:r>
              <a:rPr lang="pt-BR" sz="2000" b="1" dirty="0">
                <a:solidFill>
                  <a:schemeClr val="bg1"/>
                </a:solidFill>
                <a:effectLst>
                  <a:outerShdw blurRad="38100" dist="38100" dir="2700000" algn="tl">
                    <a:srgbClr val="000000">
                      <a:alpha val="43137"/>
                    </a:srgbClr>
                  </a:outerShdw>
                </a:effectLst>
                <a:cs typeface="Arial" pitchFamily="34" charset="0"/>
              </a:rPr>
              <a:t>LÓGICO E ANALÍTICO</a:t>
            </a:r>
          </a:p>
        </p:txBody>
      </p:sp>
      <p:sp>
        <p:nvSpPr>
          <p:cNvPr id="6" name="CaixaDeTexto 5"/>
          <p:cNvSpPr txBox="1"/>
          <p:nvPr/>
        </p:nvSpPr>
        <p:spPr>
          <a:xfrm>
            <a:off x="35496" y="394941"/>
            <a:ext cx="6049963" cy="584775"/>
          </a:xfrm>
          <a:prstGeom prst="rect">
            <a:avLst/>
          </a:prstGeom>
          <a:noFill/>
        </p:spPr>
        <p:txBody>
          <a:bodyPr>
            <a:spAutoFit/>
          </a:bodyPr>
          <a:lstStyle/>
          <a:p>
            <a:pPr fontAlgn="auto">
              <a:spcBef>
                <a:spcPts val="0"/>
              </a:spcBef>
              <a:spcAft>
                <a:spcPts val="0"/>
              </a:spcAft>
              <a:defRPr/>
            </a:pPr>
            <a:r>
              <a:rPr lang="pt-BR" sz="2000" b="1" dirty="0">
                <a:solidFill>
                  <a:schemeClr val="bg1"/>
                </a:solidFill>
                <a:latin typeface="+mj-lt"/>
                <a:cs typeface="Arial" pitchFamily="34" charset="0"/>
              </a:rPr>
              <a:t> </a:t>
            </a:r>
            <a:r>
              <a:rPr lang="pt-BR" sz="3200" b="1" dirty="0" smtClean="0">
                <a:solidFill>
                  <a:schemeClr val="bg1"/>
                </a:solidFill>
              </a:rPr>
              <a:t>Conceitos de Tomada de Decisão </a:t>
            </a:r>
            <a:endParaRPr lang="pt-BR" sz="3200" b="1" dirty="0">
              <a:solidFill>
                <a:schemeClr val="bg1"/>
              </a:solidFill>
              <a:latin typeface="+mj-lt"/>
              <a:cs typeface="Arial" pitchFamily="34" charset="0"/>
            </a:endParaRPr>
          </a:p>
        </p:txBody>
      </p:sp>
      <p:sp>
        <p:nvSpPr>
          <p:cNvPr id="3" name="Retângulo 2"/>
          <p:cNvSpPr/>
          <p:nvPr/>
        </p:nvSpPr>
        <p:spPr>
          <a:xfrm>
            <a:off x="179513" y="1198819"/>
            <a:ext cx="8803798" cy="2610330"/>
          </a:xfrm>
          <a:prstGeom prst="rect">
            <a:avLst/>
          </a:prstGeom>
        </p:spPr>
        <p:txBody>
          <a:bodyPr wrap="square">
            <a:spAutoFit/>
          </a:bodyPr>
          <a:lstStyle/>
          <a:p>
            <a:pPr algn="just">
              <a:lnSpc>
                <a:spcPct val="107000"/>
              </a:lnSpc>
              <a:spcAft>
                <a:spcPts val="800"/>
              </a:spcAft>
            </a:pPr>
            <a:r>
              <a:rPr lang="pt-BR" dirty="0">
                <a:latin typeface="Calibri" panose="020F0502020204030204" pitchFamily="34" charset="0"/>
                <a:ea typeface="Calibri" panose="020F0502020204030204" pitchFamily="34" charset="0"/>
                <a:cs typeface="Times New Roman" panose="02020603050405020304" pitchFamily="18" charset="0"/>
              </a:rPr>
              <a:t>E o mercado não perdoa quem não toma as decisões nas horas certas.</a:t>
            </a:r>
          </a:p>
          <a:p>
            <a:pPr algn="just">
              <a:lnSpc>
                <a:spcPct val="107000"/>
              </a:lnSpc>
              <a:spcAft>
                <a:spcPts val="800"/>
              </a:spcAft>
            </a:pPr>
            <a:r>
              <a:rPr lang="pt-BR" dirty="0">
                <a:latin typeface="Calibri" panose="020F0502020204030204" pitchFamily="34" charset="0"/>
                <a:ea typeface="Calibri" panose="020F0502020204030204" pitchFamily="34" charset="0"/>
                <a:cs typeface="Times New Roman" panose="02020603050405020304" pitchFamily="18" charset="0"/>
              </a:rPr>
              <a:t>São inúmeras as implicações de uma tomada de decisão, a maior parte das conseqüências está normalmente fora do alcance visual. Um processo decisório pressupõe opções, escolhas nem sempre muito fáceis de fazer. Existem perdas e ganhos, conflitos de valores, e isso tudo é extremamente necessário.</a:t>
            </a:r>
          </a:p>
          <a:p>
            <a:pPr algn="just"/>
            <a:r>
              <a:rPr lang="pt-BR" dirty="0">
                <a:latin typeface="Calibri" panose="020F0502020204030204" pitchFamily="34" charset="0"/>
                <a:ea typeface="Calibri" panose="020F0502020204030204" pitchFamily="34" charset="0"/>
                <a:cs typeface="Times New Roman" panose="02020603050405020304" pitchFamily="18" charset="0"/>
              </a:rPr>
              <a:t>Por isso é importante tentar, de alguma forma, sistematizar um contexto, criar um cenário pelo menos próximo da realidade onde as possibilidades de decisão possam ser examinadas sob todos os ângulos.</a:t>
            </a:r>
            <a:endParaRPr lang="pt-BR" dirty="0"/>
          </a:p>
        </p:txBody>
      </p:sp>
      <p:pic>
        <p:nvPicPr>
          <p:cNvPr id="1026" name="Picture 2" descr="Imagem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3595266"/>
            <a:ext cx="5309755" cy="3023021"/>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p:cNvPicPr>
            <a:picLocks noChangeAspect="1"/>
          </p:cNvPicPr>
          <p:nvPr/>
        </p:nvPicPr>
        <p:blipFill>
          <a:blip r:embed="rId3"/>
          <a:stretch>
            <a:fillRect/>
          </a:stretch>
        </p:blipFill>
        <p:spPr>
          <a:xfrm>
            <a:off x="179513" y="3828059"/>
            <a:ext cx="3366962" cy="2527364"/>
          </a:xfrm>
          <a:prstGeom prst="rect">
            <a:avLst/>
          </a:prstGeom>
        </p:spPr>
      </p:pic>
    </p:spTree>
    <p:extLst>
      <p:ext uri="{BB962C8B-B14F-4D97-AF65-F5344CB8AC3E}">
        <p14:creationId xmlns:p14="http://schemas.microsoft.com/office/powerpoint/2010/main" val="3975748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ângulo 21"/>
          <p:cNvSpPr/>
          <p:nvPr/>
        </p:nvSpPr>
        <p:spPr>
          <a:xfrm>
            <a:off x="7795564" y="1196184"/>
            <a:ext cx="1187747" cy="151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p:cNvSpPr/>
          <p:nvPr/>
        </p:nvSpPr>
        <p:spPr>
          <a:xfrm>
            <a:off x="0" y="6618288"/>
            <a:ext cx="3546475" cy="307975"/>
          </a:xfrm>
          <a:prstGeom prst="rect">
            <a:avLst/>
          </a:prstGeom>
        </p:spPr>
        <p:txBody>
          <a:bodyPr>
            <a:spAutoFit/>
          </a:bodyPr>
          <a:lstStyle/>
          <a:p>
            <a:pPr algn="ctr">
              <a:spcBef>
                <a:spcPct val="20000"/>
              </a:spcBef>
              <a:buClr>
                <a:srgbClr val="2B4475"/>
              </a:buClr>
              <a:defRPr/>
            </a:pPr>
            <a:r>
              <a:rPr lang="pt-BR" sz="1400" b="1" kern="0" dirty="0">
                <a:solidFill>
                  <a:schemeClr val="bg1"/>
                </a:solidFill>
                <a:effectLst>
                  <a:outerShdw blurRad="38100" dist="38100" dir="2700000" algn="tl">
                    <a:srgbClr val="000000">
                      <a:alpha val="43137"/>
                    </a:srgbClr>
                  </a:outerShdw>
                </a:effectLst>
                <a:cs typeface="Arial" pitchFamily="34" charset="0"/>
              </a:rPr>
              <a:t>Prof. Adm. </a:t>
            </a:r>
            <a:r>
              <a:rPr lang="pt-BR" sz="1400" b="1" i="1" kern="0" dirty="0">
                <a:solidFill>
                  <a:schemeClr val="bg1"/>
                </a:solidFill>
                <a:effectLst>
                  <a:outerShdw blurRad="38100" dist="38100" dir="2700000" algn="tl">
                    <a:srgbClr val="000000">
                      <a:alpha val="43137"/>
                    </a:srgbClr>
                  </a:outerShdw>
                </a:effectLst>
                <a:cs typeface="Arial" pitchFamily="34" charset="0"/>
              </a:rPr>
              <a:t>Msc</a:t>
            </a:r>
            <a:r>
              <a:rPr lang="pt-BR" sz="1400" b="1" kern="0" dirty="0">
                <a:solidFill>
                  <a:schemeClr val="bg1"/>
                </a:solidFill>
                <a:effectLst>
                  <a:outerShdw blurRad="38100" dist="38100" dir="2700000" algn="tl">
                    <a:srgbClr val="000000">
                      <a:alpha val="43137"/>
                    </a:srgbClr>
                  </a:outerShdw>
                </a:effectLst>
                <a:cs typeface="Arial" pitchFamily="34" charset="0"/>
              </a:rPr>
              <a:t>. Luiz Cláudio Brites Lobato</a:t>
            </a:r>
          </a:p>
        </p:txBody>
      </p:sp>
      <p:sp>
        <p:nvSpPr>
          <p:cNvPr id="16" name="Retângulo 15"/>
          <p:cNvSpPr/>
          <p:nvPr/>
        </p:nvSpPr>
        <p:spPr>
          <a:xfrm>
            <a:off x="0" y="0"/>
            <a:ext cx="4932040" cy="400110"/>
          </a:xfrm>
          <a:prstGeom prst="rect">
            <a:avLst/>
          </a:prstGeom>
        </p:spPr>
        <p:txBody>
          <a:bodyPr wrap="square">
            <a:spAutoFit/>
          </a:bodyPr>
          <a:lstStyle/>
          <a:p>
            <a:pPr>
              <a:defRPr/>
            </a:pPr>
            <a:r>
              <a:rPr lang="pt-BR" sz="2000" b="1" dirty="0" smtClean="0">
                <a:solidFill>
                  <a:schemeClr val="bg1"/>
                </a:solidFill>
                <a:effectLst>
                  <a:outerShdw blurRad="38100" dist="38100" dir="2700000" algn="tl">
                    <a:srgbClr val="000000">
                      <a:alpha val="43137"/>
                    </a:srgbClr>
                  </a:outerShdw>
                </a:effectLst>
                <a:cs typeface="Arial" pitchFamily="34" charset="0"/>
              </a:rPr>
              <a:t>GST1935 - RACIOCÍNIO </a:t>
            </a:r>
            <a:r>
              <a:rPr lang="pt-BR" sz="2000" b="1" dirty="0">
                <a:solidFill>
                  <a:schemeClr val="bg1"/>
                </a:solidFill>
                <a:effectLst>
                  <a:outerShdw blurRad="38100" dist="38100" dir="2700000" algn="tl">
                    <a:srgbClr val="000000">
                      <a:alpha val="43137"/>
                    </a:srgbClr>
                  </a:outerShdw>
                </a:effectLst>
                <a:cs typeface="Arial" pitchFamily="34" charset="0"/>
              </a:rPr>
              <a:t>LÓGICO E ANALÍTICO</a:t>
            </a:r>
          </a:p>
        </p:txBody>
      </p:sp>
      <p:sp>
        <p:nvSpPr>
          <p:cNvPr id="6" name="CaixaDeTexto 5"/>
          <p:cNvSpPr txBox="1"/>
          <p:nvPr/>
        </p:nvSpPr>
        <p:spPr>
          <a:xfrm>
            <a:off x="35496" y="394941"/>
            <a:ext cx="6049963" cy="584775"/>
          </a:xfrm>
          <a:prstGeom prst="rect">
            <a:avLst/>
          </a:prstGeom>
          <a:noFill/>
        </p:spPr>
        <p:txBody>
          <a:bodyPr>
            <a:spAutoFit/>
          </a:bodyPr>
          <a:lstStyle/>
          <a:p>
            <a:pPr fontAlgn="auto">
              <a:spcBef>
                <a:spcPts val="0"/>
              </a:spcBef>
              <a:spcAft>
                <a:spcPts val="0"/>
              </a:spcAft>
              <a:defRPr/>
            </a:pPr>
            <a:r>
              <a:rPr lang="pt-BR" sz="2000" b="1" dirty="0">
                <a:solidFill>
                  <a:schemeClr val="bg1"/>
                </a:solidFill>
                <a:latin typeface="+mj-lt"/>
                <a:cs typeface="Arial" pitchFamily="34" charset="0"/>
              </a:rPr>
              <a:t> </a:t>
            </a:r>
            <a:r>
              <a:rPr lang="pt-BR" sz="3200" b="1" dirty="0" smtClean="0">
                <a:solidFill>
                  <a:schemeClr val="bg1"/>
                </a:solidFill>
              </a:rPr>
              <a:t>Conceitos de Tomada de Decisão </a:t>
            </a:r>
            <a:endParaRPr lang="pt-BR" sz="3200" b="1" dirty="0">
              <a:solidFill>
                <a:schemeClr val="bg1"/>
              </a:solidFill>
              <a:latin typeface="+mj-lt"/>
              <a:cs typeface="Arial" pitchFamily="34" charset="0"/>
            </a:endParaRPr>
          </a:p>
        </p:txBody>
      </p:sp>
      <p:sp>
        <p:nvSpPr>
          <p:cNvPr id="2" name="Retângulo 1"/>
          <p:cNvSpPr/>
          <p:nvPr/>
        </p:nvSpPr>
        <p:spPr>
          <a:xfrm>
            <a:off x="35495" y="1988840"/>
            <a:ext cx="8947815" cy="2862322"/>
          </a:xfrm>
          <a:prstGeom prst="rect">
            <a:avLst/>
          </a:prstGeom>
        </p:spPr>
        <p:txBody>
          <a:bodyPr wrap="square">
            <a:spAutoFit/>
          </a:bodyPr>
          <a:lstStyle/>
          <a:p>
            <a:pPr marL="342900" indent="-342900">
              <a:buAutoNum type="arabicParenR"/>
            </a:pPr>
            <a:r>
              <a:rPr lang="pt-BR" b="1" dirty="0" smtClean="0">
                <a:solidFill>
                  <a:schemeClr val="tx2"/>
                </a:solidFill>
                <a:effectLst>
                  <a:outerShdw blurRad="38100" dist="38100" dir="2700000" algn="tl">
                    <a:srgbClr val="000000">
                      <a:alpha val="43137"/>
                    </a:srgbClr>
                  </a:outerShdw>
                </a:effectLst>
              </a:rPr>
              <a:t>O </a:t>
            </a:r>
            <a:r>
              <a:rPr lang="pt-BR" b="1" dirty="0">
                <a:solidFill>
                  <a:schemeClr val="tx2"/>
                </a:solidFill>
                <a:effectLst>
                  <a:outerShdw blurRad="38100" dist="38100" dir="2700000" algn="tl">
                    <a:srgbClr val="000000">
                      <a:alpha val="43137"/>
                    </a:srgbClr>
                  </a:outerShdw>
                </a:effectLst>
              </a:rPr>
              <a:t>que é Tomar Decisões? </a:t>
            </a:r>
            <a:endParaRPr lang="pt-BR" b="1" dirty="0" smtClean="0">
              <a:solidFill>
                <a:schemeClr val="tx2"/>
              </a:solidFill>
              <a:effectLst>
                <a:outerShdw blurRad="38100" dist="38100" dir="2700000" algn="tl">
                  <a:srgbClr val="000000">
                    <a:alpha val="43137"/>
                  </a:srgbClr>
                </a:outerShdw>
              </a:effectLst>
            </a:endParaRPr>
          </a:p>
          <a:p>
            <a:pPr marL="342900" indent="-342900">
              <a:buAutoNum type="arabicParenR"/>
            </a:pPr>
            <a:endParaRPr lang="pt-BR" b="1" dirty="0">
              <a:solidFill>
                <a:schemeClr val="tx2"/>
              </a:solidFill>
              <a:effectLst>
                <a:outerShdw blurRad="38100" dist="38100" dir="2700000" algn="tl">
                  <a:srgbClr val="000000">
                    <a:alpha val="43137"/>
                  </a:srgbClr>
                </a:outerShdw>
              </a:effectLst>
            </a:endParaRPr>
          </a:p>
          <a:p>
            <a:pPr marL="342900" indent="-342900">
              <a:buAutoNum type="arabicParenR"/>
            </a:pPr>
            <a:endParaRPr lang="pt-BR" b="1" dirty="0" smtClean="0">
              <a:solidFill>
                <a:schemeClr val="tx2"/>
              </a:solidFill>
              <a:effectLst>
                <a:outerShdw blurRad="38100" dist="38100" dir="2700000" algn="tl">
                  <a:srgbClr val="000000">
                    <a:alpha val="43137"/>
                  </a:srgbClr>
                </a:outerShdw>
              </a:effectLst>
            </a:endParaRPr>
          </a:p>
          <a:p>
            <a:pPr marL="342900" indent="-342900">
              <a:buAutoNum type="arabicParenR"/>
            </a:pPr>
            <a:endParaRPr lang="pt-BR" b="1" dirty="0" smtClean="0">
              <a:solidFill>
                <a:schemeClr val="tx2"/>
              </a:solidFill>
              <a:effectLst>
                <a:outerShdw blurRad="38100" dist="38100" dir="2700000" algn="tl">
                  <a:srgbClr val="000000">
                    <a:alpha val="43137"/>
                  </a:srgbClr>
                </a:outerShdw>
              </a:effectLst>
            </a:endParaRPr>
          </a:p>
          <a:p>
            <a:pPr marL="342900" indent="-342900">
              <a:buAutoNum type="arabicParenR"/>
            </a:pPr>
            <a:endParaRPr lang="pt-BR" b="1" dirty="0" smtClean="0">
              <a:solidFill>
                <a:schemeClr val="tx2"/>
              </a:solidFill>
              <a:effectLst>
                <a:outerShdw blurRad="38100" dist="38100" dir="2700000" algn="tl">
                  <a:srgbClr val="000000">
                    <a:alpha val="43137"/>
                  </a:srgbClr>
                </a:outerShdw>
              </a:effectLst>
            </a:endParaRPr>
          </a:p>
          <a:p>
            <a:pPr marL="342900" indent="-342900">
              <a:buAutoNum type="arabicParenR"/>
            </a:pPr>
            <a:endParaRPr lang="pt-BR" b="1" dirty="0" smtClean="0">
              <a:solidFill>
                <a:schemeClr val="tx2"/>
              </a:solidFill>
              <a:effectLst>
                <a:outerShdw blurRad="38100" dist="38100" dir="2700000" algn="tl">
                  <a:srgbClr val="000000">
                    <a:alpha val="43137"/>
                  </a:srgbClr>
                </a:outerShdw>
              </a:effectLst>
            </a:endParaRPr>
          </a:p>
          <a:p>
            <a:pPr marL="342900" indent="-342900">
              <a:buAutoNum type="arabicParenR"/>
            </a:pPr>
            <a:endParaRPr lang="pt-BR" b="1" dirty="0" smtClean="0">
              <a:solidFill>
                <a:schemeClr val="tx2"/>
              </a:solidFill>
              <a:effectLst>
                <a:outerShdw blurRad="38100" dist="38100" dir="2700000" algn="tl">
                  <a:srgbClr val="000000">
                    <a:alpha val="43137"/>
                  </a:srgbClr>
                </a:outerShdw>
              </a:effectLst>
            </a:endParaRPr>
          </a:p>
          <a:p>
            <a:pPr marL="342900" indent="-342900">
              <a:buAutoNum type="arabicParenR"/>
            </a:pPr>
            <a:r>
              <a:rPr lang="pt-BR" b="1" dirty="0" smtClean="0">
                <a:solidFill>
                  <a:schemeClr val="tx2"/>
                </a:solidFill>
                <a:effectLst>
                  <a:outerShdw blurRad="38100" dist="38100" dir="2700000" algn="tl">
                    <a:srgbClr val="000000">
                      <a:alpha val="43137"/>
                    </a:srgbClr>
                  </a:outerShdw>
                </a:effectLst>
              </a:rPr>
              <a:t>Qual </a:t>
            </a:r>
            <a:r>
              <a:rPr lang="pt-BR" b="1" dirty="0">
                <a:solidFill>
                  <a:schemeClr val="tx2"/>
                </a:solidFill>
                <a:effectLst>
                  <a:outerShdw blurRad="38100" dist="38100" dir="2700000" algn="tl">
                    <a:srgbClr val="000000">
                      <a:alpha val="43137"/>
                    </a:srgbClr>
                  </a:outerShdw>
                </a:effectLst>
              </a:rPr>
              <a:t>o significado de identificar o problema, como etapa inicial para a tomada de decisão?</a:t>
            </a:r>
          </a:p>
          <a:p>
            <a:endParaRPr lang="pt-BR" dirty="0"/>
          </a:p>
        </p:txBody>
      </p:sp>
      <p:sp>
        <p:nvSpPr>
          <p:cNvPr id="4" name="Retângulo 3"/>
          <p:cNvSpPr/>
          <p:nvPr/>
        </p:nvSpPr>
        <p:spPr>
          <a:xfrm>
            <a:off x="467544" y="2566645"/>
            <a:ext cx="7992888" cy="646331"/>
          </a:xfrm>
          <a:prstGeom prst="rect">
            <a:avLst/>
          </a:prstGeom>
        </p:spPr>
        <p:txBody>
          <a:bodyPr wrap="square">
            <a:spAutoFit/>
          </a:bodyPr>
          <a:lstStyle/>
          <a:p>
            <a:pPr algn="just"/>
            <a:r>
              <a:rPr lang="pt-BR" b="1" dirty="0">
                <a:solidFill>
                  <a:srgbClr val="C00000"/>
                </a:solidFill>
              </a:rPr>
              <a:t>Tomar Decisões É o processo que envolve identificar problemas, juntar informação e a escolha de uma trajetória de ação, com base em alternativas selecionadas. </a:t>
            </a:r>
          </a:p>
        </p:txBody>
      </p:sp>
      <p:sp>
        <p:nvSpPr>
          <p:cNvPr id="7" name="Retângulo 6"/>
          <p:cNvSpPr/>
          <p:nvPr/>
        </p:nvSpPr>
        <p:spPr>
          <a:xfrm>
            <a:off x="467543" y="4892967"/>
            <a:ext cx="7992889" cy="1200329"/>
          </a:xfrm>
          <a:prstGeom prst="rect">
            <a:avLst/>
          </a:prstGeom>
        </p:spPr>
        <p:txBody>
          <a:bodyPr wrap="square">
            <a:spAutoFit/>
          </a:bodyPr>
          <a:lstStyle/>
          <a:p>
            <a:pPr algn="just"/>
            <a:r>
              <a:rPr lang="pt-BR" b="1" dirty="0">
                <a:solidFill>
                  <a:srgbClr val="C00000"/>
                </a:solidFill>
              </a:rPr>
              <a:t>Tomar decisões envolve a identificação do problema, pois possibilita a definição dos critérios, consequente analise das variáveis envolvidas, escolher as alternativas e verificar a eficácia da decisão. Para tanto precisamos primeiramente identificar com clareza, o que, efetivamente, é o objeto central a ser analisado.</a:t>
            </a:r>
          </a:p>
        </p:txBody>
      </p:sp>
      <p:pic>
        <p:nvPicPr>
          <p:cNvPr id="11266" name="Picture 2" descr="Resultado de imagem para atividades sala de aul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1508" y="949005"/>
            <a:ext cx="1455857" cy="148809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Resultado de imagem para EXERCICIOS sala de au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45" y="1055390"/>
            <a:ext cx="3493629" cy="716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04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10"/>
          <p:cNvSpPr/>
          <p:nvPr/>
        </p:nvSpPr>
        <p:spPr>
          <a:xfrm>
            <a:off x="35496" y="2060848"/>
            <a:ext cx="5760640" cy="400110"/>
          </a:xfrm>
          <a:prstGeom prst="rect">
            <a:avLst/>
          </a:prstGeom>
        </p:spPr>
        <p:txBody>
          <a:bodyPr wrap="square">
            <a:spAutoFit/>
          </a:bodyPr>
          <a:lstStyle/>
          <a:p>
            <a:pPr>
              <a:spcBef>
                <a:spcPct val="20000"/>
              </a:spcBef>
              <a:buClr>
                <a:srgbClr val="2B4475"/>
              </a:buClr>
              <a:defRPr/>
            </a:pPr>
            <a:r>
              <a:rPr lang="pt-BR" sz="2000" b="1" kern="0" dirty="0">
                <a:solidFill>
                  <a:srgbClr val="2B4475"/>
                </a:solidFill>
                <a:effectLst>
                  <a:outerShdw blurRad="38100" dist="38100" dir="2700000" algn="tl">
                    <a:srgbClr val="000000">
                      <a:alpha val="43137"/>
                    </a:srgbClr>
                  </a:outerShdw>
                </a:effectLst>
                <a:cs typeface="Arial" pitchFamily="34" charset="0"/>
              </a:rPr>
              <a:t>Prof. </a:t>
            </a:r>
            <a:r>
              <a:rPr lang="pt-BR" sz="2000" b="1" kern="0" dirty="0" smtClean="0">
                <a:solidFill>
                  <a:srgbClr val="2B4475"/>
                </a:solidFill>
                <a:effectLst>
                  <a:outerShdw blurRad="38100" dist="38100" dir="2700000" algn="tl">
                    <a:srgbClr val="000000">
                      <a:alpha val="43137"/>
                    </a:srgbClr>
                  </a:outerShdw>
                </a:effectLst>
                <a:cs typeface="Arial" pitchFamily="34" charset="0"/>
              </a:rPr>
              <a:t>Eco. Adm</a:t>
            </a:r>
            <a:r>
              <a:rPr lang="pt-BR" sz="2000" b="1" kern="0" dirty="0">
                <a:solidFill>
                  <a:srgbClr val="2B4475"/>
                </a:solidFill>
                <a:effectLst>
                  <a:outerShdw blurRad="38100" dist="38100" dir="2700000" algn="tl">
                    <a:srgbClr val="000000">
                      <a:alpha val="43137"/>
                    </a:srgbClr>
                  </a:outerShdw>
                </a:effectLst>
                <a:cs typeface="Arial" pitchFamily="34" charset="0"/>
              </a:rPr>
              <a:t>. </a:t>
            </a:r>
            <a:r>
              <a:rPr lang="pt-BR" sz="2000" b="1" i="1" kern="0" dirty="0">
                <a:solidFill>
                  <a:srgbClr val="2B4475"/>
                </a:solidFill>
                <a:effectLst>
                  <a:outerShdw blurRad="38100" dist="38100" dir="2700000" algn="tl">
                    <a:srgbClr val="000000">
                      <a:alpha val="43137"/>
                    </a:srgbClr>
                  </a:outerShdw>
                </a:effectLst>
                <a:cs typeface="Arial" pitchFamily="34" charset="0"/>
              </a:rPr>
              <a:t>Msc</a:t>
            </a:r>
            <a:r>
              <a:rPr lang="pt-BR" sz="2000" b="1" kern="0" dirty="0">
                <a:solidFill>
                  <a:srgbClr val="2B4475"/>
                </a:solidFill>
                <a:effectLst>
                  <a:outerShdw blurRad="38100" dist="38100" dir="2700000" algn="tl">
                    <a:srgbClr val="000000">
                      <a:alpha val="43137"/>
                    </a:srgbClr>
                  </a:outerShdw>
                </a:effectLst>
                <a:cs typeface="Arial" pitchFamily="34" charset="0"/>
              </a:rPr>
              <a:t>. Luiz Cláudio Brites Lobato</a:t>
            </a:r>
          </a:p>
        </p:txBody>
      </p:sp>
      <p:sp>
        <p:nvSpPr>
          <p:cNvPr id="10" name="Retângulo 9"/>
          <p:cNvSpPr/>
          <p:nvPr/>
        </p:nvSpPr>
        <p:spPr>
          <a:xfrm>
            <a:off x="5292080" y="404664"/>
            <a:ext cx="3786742" cy="1323439"/>
          </a:xfrm>
          <a:prstGeom prst="rect">
            <a:avLst/>
          </a:prstGeom>
        </p:spPr>
        <p:txBody>
          <a:bodyPr wrap="none">
            <a:spAutoFit/>
          </a:bodyPr>
          <a:lstStyle/>
          <a:p>
            <a:pPr>
              <a:defRPr/>
            </a:pPr>
            <a:r>
              <a:rPr lang="pt-BR" sz="8000" b="1" dirty="0">
                <a:solidFill>
                  <a:srgbClr val="C00000"/>
                </a:solidFill>
                <a:effectLst>
                  <a:outerShdw blurRad="38100" dist="38100" dir="2700000" algn="tl">
                    <a:srgbClr val="000000">
                      <a:alpha val="43137"/>
                    </a:srgbClr>
                  </a:outerShdw>
                </a:effectLst>
              </a:rPr>
              <a:t>AULA </a:t>
            </a:r>
            <a:r>
              <a:rPr lang="pt-BR" sz="8000" b="1" dirty="0" smtClean="0">
                <a:solidFill>
                  <a:srgbClr val="C00000"/>
                </a:solidFill>
                <a:effectLst>
                  <a:outerShdw blurRad="38100" dist="38100" dir="2700000" algn="tl">
                    <a:srgbClr val="000000">
                      <a:alpha val="43137"/>
                    </a:srgbClr>
                  </a:outerShdw>
                </a:effectLst>
              </a:rPr>
              <a:t>02</a:t>
            </a:r>
            <a:endParaRPr lang="pt-BR" sz="8000" dirty="0">
              <a:solidFill>
                <a:srgbClr val="C00000"/>
              </a:solidFill>
            </a:endParaRPr>
          </a:p>
        </p:txBody>
      </p:sp>
      <p:sp>
        <p:nvSpPr>
          <p:cNvPr id="9" name="Título 1"/>
          <p:cNvSpPr txBox="1">
            <a:spLocks/>
          </p:cNvSpPr>
          <p:nvPr/>
        </p:nvSpPr>
        <p:spPr>
          <a:xfrm>
            <a:off x="-72008" y="2492896"/>
            <a:ext cx="5796136" cy="981075"/>
          </a:xfrm>
          <a:prstGeom prst="rect">
            <a:avLst/>
          </a:prstGeom>
        </p:spPr>
        <p:txBody>
          <a:bodyPr/>
          <a:lstStyle/>
          <a:p>
            <a:pPr>
              <a:defRPr/>
            </a:pPr>
            <a:r>
              <a:rPr lang="pt-BR" sz="2400" b="1" dirty="0" smtClean="0">
                <a:solidFill>
                  <a:schemeClr val="tx2"/>
                </a:solidFill>
                <a:effectLst>
                  <a:outerShdw blurRad="38100" dist="38100" dir="2700000" algn="tl">
                    <a:srgbClr val="000000">
                      <a:alpha val="43137"/>
                    </a:srgbClr>
                  </a:outerShdw>
                </a:effectLst>
                <a:cs typeface="Arial" pitchFamily="34" charset="0"/>
              </a:rPr>
              <a:t>GST1935 - RACIOCÍNIO </a:t>
            </a:r>
            <a:r>
              <a:rPr lang="pt-BR" sz="2400" b="1" dirty="0">
                <a:solidFill>
                  <a:schemeClr val="tx2"/>
                </a:solidFill>
                <a:effectLst>
                  <a:outerShdw blurRad="38100" dist="38100" dir="2700000" algn="tl">
                    <a:srgbClr val="000000">
                      <a:alpha val="43137"/>
                    </a:srgbClr>
                  </a:outerShdw>
                </a:effectLst>
                <a:cs typeface="Arial" pitchFamily="34" charset="0"/>
              </a:rPr>
              <a:t>LÓGICO E ANALÍTICO</a:t>
            </a:r>
          </a:p>
        </p:txBody>
      </p:sp>
      <p:pic>
        <p:nvPicPr>
          <p:cNvPr id="12" name="Picture 2" descr="Imagem relacionad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1720" y="2983433"/>
            <a:ext cx="3960441" cy="2835411"/>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p:cNvPicPr>
            <a:picLocks noChangeAspect="1"/>
          </p:cNvPicPr>
          <p:nvPr/>
        </p:nvPicPr>
        <p:blipFill>
          <a:blip r:embed="rId3"/>
          <a:stretch>
            <a:fillRect/>
          </a:stretch>
        </p:blipFill>
        <p:spPr>
          <a:xfrm>
            <a:off x="182382" y="2933859"/>
            <a:ext cx="1581305" cy="2865040"/>
          </a:xfrm>
          <a:prstGeom prst="rect">
            <a:avLst/>
          </a:prstGeom>
        </p:spPr>
      </p:pic>
      <p:pic>
        <p:nvPicPr>
          <p:cNvPr id="4098" name="Picture 2" descr="Imagem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1" y="2983432"/>
            <a:ext cx="3066661" cy="2677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7954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0" y="476672"/>
            <a:ext cx="6300192" cy="430887"/>
          </a:xfrm>
          <a:prstGeom prst="rect">
            <a:avLst/>
          </a:prstGeom>
          <a:noFill/>
        </p:spPr>
        <p:txBody>
          <a:bodyPr wrap="square">
            <a:spAutoFit/>
          </a:bodyPr>
          <a:lstStyle/>
          <a:p>
            <a:pPr fontAlgn="auto">
              <a:spcBef>
                <a:spcPts val="0"/>
              </a:spcBef>
              <a:spcAft>
                <a:spcPts val="0"/>
              </a:spcAft>
              <a:defRPr/>
            </a:pPr>
            <a:r>
              <a:rPr lang="pt-BR" sz="2200" b="1" dirty="0" smtClean="0">
                <a:solidFill>
                  <a:schemeClr val="bg1"/>
                </a:solidFill>
                <a:effectLst>
                  <a:outerShdw blurRad="38100" dist="38100" dir="2700000" algn="tl">
                    <a:srgbClr val="000000">
                      <a:alpha val="43137"/>
                    </a:srgbClr>
                  </a:outerShdw>
                </a:effectLst>
              </a:rPr>
              <a:t>Conceitos e </a:t>
            </a:r>
            <a:r>
              <a:rPr lang="pt-BR" sz="2200" b="1" dirty="0">
                <a:solidFill>
                  <a:schemeClr val="bg1"/>
                </a:solidFill>
                <a:effectLst>
                  <a:outerShdw blurRad="38100" dist="38100" dir="2700000" algn="tl">
                    <a:srgbClr val="000000">
                      <a:alpha val="43137"/>
                    </a:srgbClr>
                  </a:outerShdw>
                </a:effectLst>
              </a:rPr>
              <a:t>requisitos para a tomada de decisão. </a:t>
            </a:r>
            <a:endParaRPr lang="pt-BR" sz="2200" b="1" dirty="0">
              <a:solidFill>
                <a:schemeClr val="bg1"/>
              </a:solidFill>
              <a:effectLst>
                <a:outerShdw blurRad="38100" dist="38100" dir="2700000" algn="tl">
                  <a:srgbClr val="000000">
                    <a:alpha val="43137"/>
                  </a:srgbClr>
                </a:outerShdw>
              </a:effectLst>
              <a:latin typeface="+mj-lt"/>
              <a:cs typeface="Arial" pitchFamily="34" charset="0"/>
            </a:endParaRPr>
          </a:p>
        </p:txBody>
      </p:sp>
      <p:sp>
        <p:nvSpPr>
          <p:cNvPr id="5" name="Retângulo 4"/>
          <p:cNvSpPr/>
          <p:nvPr/>
        </p:nvSpPr>
        <p:spPr>
          <a:xfrm>
            <a:off x="0" y="6618288"/>
            <a:ext cx="3546475" cy="307975"/>
          </a:xfrm>
          <a:prstGeom prst="rect">
            <a:avLst/>
          </a:prstGeom>
        </p:spPr>
        <p:txBody>
          <a:bodyPr>
            <a:spAutoFit/>
          </a:bodyPr>
          <a:lstStyle/>
          <a:p>
            <a:pPr algn="ctr">
              <a:spcBef>
                <a:spcPct val="20000"/>
              </a:spcBef>
              <a:buClr>
                <a:srgbClr val="2B4475"/>
              </a:buClr>
              <a:defRPr/>
            </a:pPr>
            <a:r>
              <a:rPr lang="pt-BR" sz="1400" b="1" kern="0" dirty="0">
                <a:solidFill>
                  <a:schemeClr val="bg1"/>
                </a:solidFill>
                <a:effectLst>
                  <a:outerShdw blurRad="38100" dist="38100" dir="2700000" algn="tl">
                    <a:srgbClr val="000000">
                      <a:alpha val="43137"/>
                    </a:srgbClr>
                  </a:outerShdw>
                </a:effectLst>
                <a:cs typeface="Arial" pitchFamily="34" charset="0"/>
              </a:rPr>
              <a:t>Prof. Adm. </a:t>
            </a:r>
            <a:r>
              <a:rPr lang="pt-BR" sz="1400" b="1" i="1" kern="0" dirty="0">
                <a:solidFill>
                  <a:schemeClr val="bg1"/>
                </a:solidFill>
                <a:effectLst>
                  <a:outerShdw blurRad="38100" dist="38100" dir="2700000" algn="tl">
                    <a:srgbClr val="000000">
                      <a:alpha val="43137"/>
                    </a:srgbClr>
                  </a:outerShdw>
                </a:effectLst>
                <a:cs typeface="Arial" pitchFamily="34" charset="0"/>
              </a:rPr>
              <a:t>Msc</a:t>
            </a:r>
            <a:r>
              <a:rPr lang="pt-BR" sz="1400" b="1" kern="0" dirty="0">
                <a:solidFill>
                  <a:schemeClr val="bg1"/>
                </a:solidFill>
                <a:effectLst>
                  <a:outerShdw blurRad="38100" dist="38100" dir="2700000" algn="tl">
                    <a:srgbClr val="000000">
                      <a:alpha val="43137"/>
                    </a:srgbClr>
                  </a:outerShdw>
                </a:effectLst>
                <a:cs typeface="Arial" pitchFamily="34" charset="0"/>
              </a:rPr>
              <a:t>. Luiz Cláudio Brites Lobato</a:t>
            </a:r>
          </a:p>
        </p:txBody>
      </p:sp>
      <p:sp>
        <p:nvSpPr>
          <p:cNvPr id="8" name="Retângulo 7"/>
          <p:cNvSpPr/>
          <p:nvPr/>
        </p:nvSpPr>
        <p:spPr>
          <a:xfrm>
            <a:off x="0" y="0"/>
            <a:ext cx="4932040" cy="400110"/>
          </a:xfrm>
          <a:prstGeom prst="rect">
            <a:avLst/>
          </a:prstGeom>
        </p:spPr>
        <p:txBody>
          <a:bodyPr wrap="square">
            <a:spAutoFit/>
          </a:bodyPr>
          <a:lstStyle/>
          <a:p>
            <a:pPr>
              <a:defRPr/>
            </a:pPr>
            <a:r>
              <a:rPr lang="pt-BR" sz="2000" b="1" dirty="0" smtClean="0">
                <a:solidFill>
                  <a:schemeClr val="bg1"/>
                </a:solidFill>
                <a:effectLst>
                  <a:outerShdw blurRad="38100" dist="38100" dir="2700000" algn="tl">
                    <a:srgbClr val="000000">
                      <a:alpha val="43137"/>
                    </a:srgbClr>
                  </a:outerShdw>
                </a:effectLst>
                <a:cs typeface="Arial" pitchFamily="34" charset="0"/>
              </a:rPr>
              <a:t>GST1935 - RACIOCÍNIO </a:t>
            </a:r>
            <a:r>
              <a:rPr lang="pt-BR" sz="2000" b="1" dirty="0">
                <a:solidFill>
                  <a:schemeClr val="bg1"/>
                </a:solidFill>
                <a:effectLst>
                  <a:outerShdw blurRad="38100" dist="38100" dir="2700000" algn="tl">
                    <a:srgbClr val="000000">
                      <a:alpha val="43137"/>
                    </a:srgbClr>
                  </a:outerShdw>
                </a:effectLst>
                <a:cs typeface="Arial" pitchFamily="34" charset="0"/>
              </a:rPr>
              <a:t>LÓGICO E ANALÍTICO</a:t>
            </a:r>
          </a:p>
        </p:txBody>
      </p:sp>
      <p:sp>
        <p:nvSpPr>
          <p:cNvPr id="3" name="Retângulo 2"/>
          <p:cNvSpPr/>
          <p:nvPr/>
        </p:nvSpPr>
        <p:spPr>
          <a:xfrm>
            <a:off x="565746" y="1045950"/>
            <a:ext cx="8578254" cy="2985433"/>
          </a:xfrm>
          <a:prstGeom prst="rect">
            <a:avLst/>
          </a:prstGeom>
        </p:spPr>
        <p:txBody>
          <a:bodyPr wrap="square">
            <a:spAutoFit/>
          </a:bodyPr>
          <a:lstStyle/>
          <a:p>
            <a:r>
              <a:rPr lang="pt-BR" sz="2000" b="1" dirty="0" smtClean="0">
                <a:solidFill>
                  <a:schemeClr val="accent2">
                    <a:lumMod val="75000"/>
                  </a:schemeClr>
                </a:solidFill>
                <a:effectLst>
                  <a:outerShdw blurRad="38100" dist="38100" dir="2700000" algn="tl">
                    <a:srgbClr val="000000">
                      <a:alpha val="43137"/>
                    </a:srgbClr>
                  </a:outerShdw>
                </a:effectLst>
              </a:rPr>
              <a:t>Tema:</a:t>
            </a:r>
          </a:p>
          <a:p>
            <a:pPr marL="285750" indent="-285750">
              <a:buFont typeface="Courier New" panose="02070309020205020404" pitchFamily="49" charset="0"/>
              <a:buChar char="o"/>
            </a:pPr>
            <a:r>
              <a:rPr lang="pt-BR" dirty="0"/>
              <a:t>Modelos de decisão.</a:t>
            </a:r>
          </a:p>
          <a:p>
            <a:endParaRPr lang="pt-BR" sz="2000" b="1" dirty="0" smtClean="0">
              <a:solidFill>
                <a:schemeClr val="accent2">
                  <a:lumMod val="75000"/>
                </a:schemeClr>
              </a:solidFill>
              <a:effectLst>
                <a:outerShdw blurRad="38100" dist="38100" dir="2700000" algn="tl">
                  <a:srgbClr val="000000">
                    <a:alpha val="43137"/>
                  </a:srgbClr>
                </a:outerShdw>
              </a:effectLst>
            </a:endParaRPr>
          </a:p>
          <a:p>
            <a:r>
              <a:rPr lang="pt-BR" sz="2000" b="1" dirty="0" smtClean="0">
                <a:solidFill>
                  <a:schemeClr val="accent2">
                    <a:lumMod val="75000"/>
                  </a:schemeClr>
                </a:solidFill>
                <a:effectLst>
                  <a:outerShdw blurRad="38100" dist="38100" dir="2700000" algn="tl">
                    <a:srgbClr val="000000">
                      <a:alpha val="43137"/>
                    </a:srgbClr>
                  </a:outerShdw>
                </a:effectLst>
              </a:rPr>
              <a:t>Palavras-chave:</a:t>
            </a:r>
          </a:p>
          <a:p>
            <a:pPr marL="285750" indent="-285750">
              <a:buFont typeface="Courier New" panose="02070309020205020404" pitchFamily="49" charset="0"/>
              <a:buChar char="o"/>
            </a:pPr>
            <a:r>
              <a:rPr lang="pt-BR" dirty="0" smtClean="0"/>
              <a:t>Modelo </a:t>
            </a:r>
            <a:r>
              <a:rPr lang="pt-BR" dirty="0"/>
              <a:t>de decisão; pay-off. </a:t>
            </a:r>
            <a:endParaRPr lang="pt-BR" dirty="0" smtClean="0"/>
          </a:p>
          <a:p>
            <a:pPr marL="285750" indent="-285750">
              <a:buFont typeface="Courier New" panose="02070309020205020404" pitchFamily="49" charset="0"/>
              <a:buChar char="o"/>
            </a:pPr>
            <a:endParaRPr lang="pt-BR" dirty="0"/>
          </a:p>
          <a:p>
            <a:r>
              <a:rPr lang="pt-BR" sz="2000" b="1" dirty="0" smtClean="0">
                <a:solidFill>
                  <a:schemeClr val="accent2">
                    <a:lumMod val="75000"/>
                  </a:schemeClr>
                </a:solidFill>
                <a:effectLst>
                  <a:outerShdw blurRad="38100" dist="38100" dir="2700000" algn="tl">
                    <a:srgbClr val="000000">
                      <a:alpha val="43137"/>
                    </a:srgbClr>
                  </a:outerShdw>
                </a:effectLst>
              </a:rPr>
              <a:t>Objetivos:</a:t>
            </a:r>
          </a:p>
          <a:p>
            <a:pPr marL="285750" indent="-285750">
              <a:buFont typeface="Courier New" panose="02070309020205020404" pitchFamily="49" charset="0"/>
              <a:buChar char="o"/>
            </a:pPr>
            <a:r>
              <a:rPr lang="pt-BR" dirty="0"/>
              <a:t>Objetivos Identificar os elementos necessários para a tomada de decisão</a:t>
            </a:r>
            <a:r>
              <a:rPr lang="pt-BR" dirty="0" smtClean="0"/>
              <a:t>.</a:t>
            </a:r>
          </a:p>
          <a:p>
            <a:pPr marL="285750" indent="-285750">
              <a:buFont typeface="Courier New" panose="02070309020205020404" pitchFamily="49" charset="0"/>
              <a:buChar char="o"/>
            </a:pPr>
            <a:r>
              <a:rPr lang="pt-BR" dirty="0" smtClean="0"/>
              <a:t>Entender </a:t>
            </a:r>
            <a:r>
              <a:rPr lang="pt-BR" dirty="0"/>
              <a:t>a relevância da qualidade na tomada de decisão. </a:t>
            </a:r>
            <a:endParaRPr lang="pt-BR" dirty="0" smtClean="0"/>
          </a:p>
          <a:p>
            <a:pPr marL="285750" indent="-285750">
              <a:buFont typeface="Courier New" panose="02070309020205020404" pitchFamily="49" charset="0"/>
              <a:buChar char="o"/>
            </a:pPr>
            <a:r>
              <a:rPr lang="pt-BR" dirty="0" smtClean="0"/>
              <a:t>Relacionar </a:t>
            </a:r>
            <a:r>
              <a:rPr lang="pt-BR" dirty="0"/>
              <a:t>os conceitos depay-offetrade-offcom a qualidade na tomada de decisão. </a:t>
            </a:r>
          </a:p>
        </p:txBody>
      </p:sp>
      <p:pic>
        <p:nvPicPr>
          <p:cNvPr id="7" name="Imagem 6"/>
          <p:cNvPicPr>
            <a:picLocks noChangeAspect="1"/>
          </p:cNvPicPr>
          <p:nvPr/>
        </p:nvPicPr>
        <p:blipFill>
          <a:blip r:embed="rId2"/>
          <a:stretch>
            <a:fillRect/>
          </a:stretch>
        </p:blipFill>
        <p:spPr>
          <a:xfrm rot="5400000" flipV="1">
            <a:off x="-175580" y="1230547"/>
            <a:ext cx="942975" cy="539676"/>
          </a:xfrm>
          <a:prstGeom prst="rect">
            <a:avLst/>
          </a:prstGeom>
        </p:spPr>
      </p:pic>
      <p:pic>
        <p:nvPicPr>
          <p:cNvPr id="2052" name="Picture 4" descr="Resultado de imagem para RACIOCÃNIO LÃGICO E ANALÃTI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2966" y="1124744"/>
            <a:ext cx="1438305" cy="187220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m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3964880"/>
            <a:ext cx="8928992" cy="2534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7219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35496" y="394941"/>
            <a:ext cx="6049963" cy="584775"/>
          </a:xfrm>
          <a:prstGeom prst="rect">
            <a:avLst/>
          </a:prstGeom>
          <a:noFill/>
        </p:spPr>
        <p:txBody>
          <a:bodyPr>
            <a:spAutoFit/>
          </a:bodyPr>
          <a:lstStyle/>
          <a:p>
            <a:pPr>
              <a:defRPr/>
            </a:pPr>
            <a:r>
              <a:rPr lang="pt-BR" sz="2000" b="1" dirty="0">
                <a:solidFill>
                  <a:schemeClr val="bg1"/>
                </a:solidFill>
                <a:latin typeface="+mj-lt"/>
                <a:cs typeface="Arial" pitchFamily="34" charset="0"/>
              </a:rPr>
              <a:t> </a:t>
            </a:r>
            <a:r>
              <a:rPr lang="pt-BR" sz="3200" b="1" dirty="0">
                <a:solidFill>
                  <a:schemeClr val="bg1"/>
                </a:solidFill>
                <a:effectLst>
                  <a:outerShdw blurRad="38100" dist="38100" dir="2700000" algn="tl">
                    <a:srgbClr val="000000">
                      <a:alpha val="43137"/>
                    </a:srgbClr>
                  </a:outerShdw>
                </a:effectLst>
              </a:rPr>
              <a:t>Modelos de </a:t>
            </a:r>
            <a:r>
              <a:rPr lang="pt-BR" sz="3200" b="1" dirty="0" smtClean="0">
                <a:solidFill>
                  <a:schemeClr val="bg1"/>
                </a:solidFill>
                <a:effectLst>
                  <a:outerShdw blurRad="38100" dist="38100" dir="2700000" algn="tl">
                    <a:srgbClr val="000000">
                      <a:alpha val="43137"/>
                    </a:srgbClr>
                  </a:outerShdw>
                </a:effectLst>
              </a:rPr>
              <a:t>Decisão.</a:t>
            </a:r>
            <a:endParaRPr lang="pt-BR" sz="3200" b="1" dirty="0">
              <a:solidFill>
                <a:schemeClr val="bg1"/>
              </a:solidFill>
              <a:effectLst>
                <a:outerShdw blurRad="38100" dist="38100" dir="2700000" algn="tl">
                  <a:srgbClr val="000000">
                    <a:alpha val="43137"/>
                  </a:srgbClr>
                </a:outerShdw>
              </a:effectLst>
            </a:endParaRPr>
          </a:p>
        </p:txBody>
      </p:sp>
      <p:sp>
        <p:nvSpPr>
          <p:cNvPr id="5" name="Retângulo 4"/>
          <p:cNvSpPr/>
          <p:nvPr/>
        </p:nvSpPr>
        <p:spPr>
          <a:xfrm>
            <a:off x="0" y="6618288"/>
            <a:ext cx="3546475" cy="307975"/>
          </a:xfrm>
          <a:prstGeom prst="rect">
            <a:avLst/>
          </a:prstGeom>
        </p:spPr>
        <p:txBody>
          <a:bodyPr>
            <a:spAutoFit/>
          </a:bodyPr>
          <a:lstStyle/>
          <a:p>
            <a:pPr algn="ctr">
              <a:spcBef>
                <a:spcPct val="20000"/>
              </a:spcBef>
              <a:buClr>
                <a:srgbClr val="2B4475"/>
              </a:buClr>
              <a:defRPr/>
            </a:pPr>
            <a:r>
              <a:rPr lang="pt-BR" sz="1400" b="1" kern="0" dirty="0">
                <a:solidFill>
                  <a:schemeClr val="bg1"/>
                </a:solidFill>
                <a:effectLst>
                  <a:outerShdw blurRad="38100" dist="38100" dir="2700000" algn="tl">
                    <a:srgbClr val="000000">
                      <a:alpha val="43137"/>
                    </a:srgbClr>
                  </a:outerShdw>
                </a:effectLst>
                <a:cs typeface="Arial" pitchFamily="34" charset="0"/>
              </a:rPr>
              <a:t>Prof. Adm. </a:t>
            </a:r>
            <a:r>
              <a:rPr lang="pt-BR" sz="1400" b="1" i="1" kern="0" dirty="0">
                <a:solidFill>
                  <a:schemeClr val="bg1"/>
                </a:solidFill>
                <a:effectLst>
                  <a:outerShdw blurRad="38100" dist="38100" dir="2700000" algn="tl">
                    <a:srgbClr val="000000">
                      <a:alpha val="43137"/>
                    </a:srgbClr>
                  </a:outerShdw>
                </a:effectLst>
                <a:cs typeface="Arial" pitchFamily="34" charset="0"/>
              </a:rPr>
              <a:t>Msc</a:t>
            </a:r>
            <a:r>
              <a:rPr lang="pt-BR" sz="1400" b="1" kern="0" dirty="0">
                <a:solidFill>
                  <a:schemeClr val="bg1"/>
                </a:solidFill>
                <a:effectLst>
                  <a:outerShdw blurRad="38100" dist="38100" dir="2700000" algn="tl">
                    <a:srgbClr val="000000">
                      <a:alpha val="43137"/>
                    </a:srgbClr>
                  </a:outerShdw>
                </a:effectLst>
                <a:cs typeface="Arial" pitchFamily="34" charset="0"/>
              </a:rPr>
              <a:t>. Luiz Cláudio Brites Lobato</a:t>
            </a:r>
          </a:p>
        </p:txBody>
      </p:sp>
      <p:sp>
        <p:nvSpPr>
          <p:cNvPr id="16" name="Retângulo 15"/>
          <p:cNvSpPr/>
          <p:nvPr/>
        </p:nvSpPr>
        <p:spPr>
          <a:xfrm>
            <a:off x="0" y="0"/>
            <a:ext cx="4932040" cy="400110"/>
          </a:xfrm>
          <a:prstGeom prst="rect">
            <a:avLst/>
          </a:prstGeom>
        </p:spPr>
        <p:txBody>
          <a:bodyPr wrap="square">
            <a:spAutoFit/>
          </a:bodyPr>
          <a:lstStyle/>
          <a:p>
            <a:pPr>
              <a:defRPr/>
            </a:pPr>
            <a:r>
              <a:rPr lang="pt-BR" sz="2000" b="1" dirty="0" smtClean="0">
                <a:solidFill>
                  <a:schemeClr val="bg1"/>
                </a:solidFill>
                <a:effectLst>
                  <a:outerShdw blurRad="38100" dist="38100" dir="2700000" algn="tl">
                    <a:srgbClr val="000000">
                      <a:alpha val="43137"/>
                    </a:srgbClr>
                  </a:outerShdw>
                </a:effectLst>
                <a:cs typeface="Arial" pitchFamily="34" charset="0"/>
              </a:rPr>
              <a:t>GST1935 - RACIOCÍNIO </a:t>
            </a:r>
            <a:r>
              <a:rPr lang="pt-BR" sz="2000" b="1" dirty="0">
                <a:solidFill>
                  <a:schemeClr val="bg1"/>
                </a:solidFill>
                <a:effectLst>
                  <a:outerShdw blurRad="38100" dist="38100" dir="2700000" algn="tl">
                    <a:srgbClr val="000000">
                      <a:alpha val="43137"/>
                    </a:srgbClr>
                  </a:outerShdw>
                </a:effectLst>
                <a:cs typeface="Arial" pitchFamily="34" charset="0"/>
              </a:rPr>
              <a:t>LÓGICO E ANALÍTICO</a:t>
            </a:r>
          </a:p>
        </p:txBody>
      </p:sp>
      <p:pic>
        <p:nvPicPr>
          <p:cNvPr id="1026" name="Picture 2" descr="Imagem relacionad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6337" y="908720"/>
            <a:ext cx="1547664" cy="792088"/>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p:cNvSpPr/>
          <p:nvPr/>
        </p:nvSpPr>
        <p:spPr>
          <a:xfrm>
            <a:off x="107504" y="1192684"/>
            <a:ext cx="8712968" cy="2031325"/>
          </a:xfrm>
          <a:prstGeom prst="rect">
            <a:avLst/>
          </a:prstGeom>
        </p:spPr>
        <p:txBody>
          <a:bodyPr wrap="square">
            <a:spAutoFit/>
          </a:bodyPr>
          <a:lstStyle/>
          <a:p>
            <a:pPr algn="just"/>
            <a:r>
              <a:rPr lang="pt-BR" dirty="0"/>
              <a:t>ETAPAS PARA A TOMADA DE DECISÃO </a:t>
            </a:r>
            <a:endParaRPr lang="pt-BR" dirty="0" smtClean="0"/>
          </a:p>
          <a:p>
            <a:pPr algn="just"/>
            <a:endParaRPr lang="pt-BR" dirty="0"/>
          </a:p>
          <a:p>
            <a:pPr algn="just"/>
            <a:r>
              <a:rPr lang="pt-BR" dirty="0" smtClean="0"/>
              <a:t>Retomando </a:t>
            </a:r>
            <a:r>
              <a:rPr lang="pt-BR" dirty="0"/>
              <a:t>o conceito de tomada de decisão lembramos da importância de começar identificando o problema ou fato gerador que leva à necessidade de decidir. </a:t>
            </a:r>
            <a:endParaRPr lang="pt-BR" dirty="0" smtClean="0"/>
          </a:p>
          <a:p>
            <a:pPr algn="just"/>
            <a:endParaRPr lang="pt-BR" dirty="0"/>
          </a:p>
          <a:p>
            <a:pPr algn="just"/>
            <a:r>
              <a:rPr lang="pt-BR" dirty="0" smtClean="0"/>
              <a:t>A </a:t>
            </a:r>
            <a:r>
              <a:rPr lang="pt-BR" dirty="0"/>
              <a:t>lógica da tomada de decisão sugere que sejam seguidas etapas que se sucedem, desde o ponto de partida, passando pelas etapas analíticas até a efetiva tomada de decisão</a:t>
            </a:r>
            <a:r>
              <a:rPr lang="pt-BR" dirty="0" smtClean="0"/>
              <a:t>.</a:t>
            </a:r>
          </a:p>
        </p:txBody>
      </p:sp>
      <p:pic>
        <p:nvPicPr>
          <p:cNvPr id="3" name="Imagem 2"/>
          <p:cNvPicPr>
            <a:picLocks noChangeAspect="1"/>
          </p:cNvPicPr>
          <p:nvPr/>
        </p:nvPicPr>
        <p:blipFill>
          <a:blip r:embed="rId3"/>
          <a:stretch>
            <a:fillRect/>
          </a:stretch>
        </p:blipFill>
        <p:spPr>
          <a:xfrm>
            <a:off x="5791415" y="3501008"/>
            <a:ext cx="3173073" cy="2812901"/>
          </a:xfrm>
          <a:prstGeom prst="rect">
            <a:avLst/>
          </a:prstGeom>
        </p:spPr>
      </p:pic>
      <p:sp>
        <p:nvSpPr>
          <p:cNvPr id="6" name="Retângulo 5"/>
          <p:cNvSpPr/>
          <p:nvPr/>
        </p:nvSpPr>
        <p:spPr>
          <a:xfrm>
            <a:off x="107504" y="3645024"/>
            <a:ext cx="5472608" cy="2585323"/>
          </a:xfrm>
          <a:prstGeom prst="rect">
            <a:avLst/>
          </a:prstGeom>
        </p:spPr>
        <p:txBody>
          <a:bodyPr wrap="square">
            <a:spAutoFit/>
          </a:bodyPr>
          <a:lstStyle/>
          <a:p>
            <a:pPr algn="just"/>
            <a:r>
              <a:rPr lang="pt-BR" dirty="0"/>
              <a:t>Mapeando tais etapas e buscando na literatura pertinente, não existe uma teoria única que consolide a discussão, mas por mais diversas que possam parecer as opiniões, existe um núcleo razoavelmente comum a todos.</a:t>
            </a:r>
          </a:p>
          <a:p>
            <a:pPr algn="just"/>
            <a:endParaRPr lang="pt-BR" dirty="0"/>
          </a:p>
          <a:p>
            <a:pPr algn="just"/>
            <a:r>
              <a:rPr lang="pt-BR" dirty="0"/>
              <a:t>Os nomes atribuídos às etapas podem ser diferentes, mas conceitualmente, compartilham de premissas comuns.</a:t>
            </a:r>
          </a:p>
        </p:txBody>
      </p:sp>
    </p:spTree>
    <p:extLst>
      <p:ext uri="{BB962C8B-B14F-4D97-AF65-F5344CB8AC3E}">
        <p14:creationId xmlns:p14="http://schemas.microsoft.com/office/powerpoint/2010/main" val="1024628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35496" y="394941"/>
            <a:ext cx="6049963" cy="584775"/>
          </a:xfrm>
          <a:prstGeom prst="rect">
            <a:avLst/>
          </a:prstGeom>
          <a:noFill/>
        </p:spPr>
        <p:txBody>
          <a:bodyPr>
            <a:spAutoFit/>
          </a:bodyPr>
          <a:lstStyle/>
          <a:p>
            <a:pPr>
              <a:defRPr/>
            </a:pPr>
            <a:r>
              <a:rPr lang="pt-BR" sz="2000" b="1" dirty="0">
                <a:solidFill>
                  <a:schemeClr val="bg1"/>
                </a:solidFill>
                <a:latin typeface="+mj-lt"/>
                <a:cs typeface="Arial" pitchFamily="34" charset="0"/>
              </a:rPr>
              <a:t> </a:t>
            </a:r>
            <a:r>
              <a:rPr lang="pt-BR" sz="3200" b="1" dirty="0">
                <a:solidFill>
                  <a:schemeClr val="bg1"/>
                </a:solidFill>
                <a:effectLst>
                  <a:outerShdw blurRad="38100" dist="38100" dir="2700000" algn="tl">
                    <a:srgbClr val="000000">
                      <a:alpha val="43137"/>
                    </a:srgbClr>
                  </a:outerShdw>
                </a:effectLst>
              </a:rPr>
              <a:t>Modelos de </a:t>
            </a:r>
            <a:r>
              <a:rPr lang="pt-BR" sz="3200" b="1" dirty="0" smtClean="0">
                <a:solidFill>
                  <a:schemeClr val="bg1"/>
                </a:solidFill>
                <a:effectLst>
                  <a:outerShdw blurRad="38100" dist="38100" dir="2700000" algn="tl">
                    <a:srgbClr val="000000">
                      <a:alpha val="43137"/>
                    </a:srgbClr>
                  </a:outerShdw>
                </a:effectLst>
              </a:rPr>
              <a:t>Decisão.</a:t>
            </a:r>
            <a:endParaRPr lang="pt-BR" sz="3200" b="1" dirty="0">
              <a:solidFill>
                <a:schemeClr val="bg1"/>
              </a:solidFill>
              <a:effectLst>
                <a:outerShdw blurRad="38100" dist="38100" dir="2700000" algn="tl">
                  <a:srgbClr val="000000">
                    <a:alpha val="43137"/>
                  </a:srgbClr>
                </a:outerShdw>
              </a:effectLst>
            </a:endParaRPr>
          </a:p>
        </p:txBody>
      </p:sp>
      <p:sp>
        <p:nvSpPr>
          <p:cNvPr id="5" name="Retângulo 4"/>
          <p:cNvSpPr/>
          <p:nvPr/>
        </p:nvSpPr>
        <p:spPr>
          <a:xfrm>
            <a:off x="0" y="6618288"/>
            <a:ext cx="3546475" cy="307975"/>
          </a:xfrm>
          <a:prstGeom prst="rect">
            <a:avLst/>
          </a:prstGeom>
        </p:spPr>
        <p:txBody>
          <a:bodyPr>
            <a:spAutoFit/>
          </a:bodyPr>
          <a:lstStyle/>
          <a:p>
            <a:pPr algn="ctr">
              <a:spcBef>
                <a:spcPct val="20000"/>
              </a:spcBef>
              <a:buClr>
                <a:srgbClr val="2B4475"/>
              </a:buClr>
              <a:defRPr/>
            </a:pPr>
            <a:r>
              <a:rPr lang="pt-BR" sz="1400" b="1" kern="0" dirty="0">
                <a:solidFill>
                  <a:schemeClr val="bg1"/>
                </a:solidFill>
                <a:effectLst>
                  <a:outerShdw blurRad="38100" dist="38100" dir="2700000" algn="tl">
                    <a:srgbClr val="000000">
                      <a:alpha val="43137"/>
                    </a:srgbClr>
                  </a:outerShdw>
                </a:effectLst>
                <a:cs typeface="Arial" pitchFamily="34" charset="0"/>
              </a:rPr>
              <a:t>Prof. Adm. </a:t>
            </a:r>
            <a:r>
              <a:rPr lang="pt-BR" sz="1400" b="1" i="1" kern="0" dirty="0">
                <a:solidFill>
                  <a:schemeClr val="bg1"/>
                </a:solidFill>
                <a:effectLst>
                  <a:outerShdw blurRad="38100" dist="38100" dir="2700000" algn="tl">
                    <a:srgbClr val="000000">
                      <a:alpha val="43137"/>
                    </a:srgbClr>
                  </a:outerShdw>
                </a:effectLst>
                <a:cs typeface="Arial" pitchFamily="34" charset="0"/>
              </a:rPr>
              <a:t>Msc</a:t>
            </a:r>
            <a:r>
              <a:rPr lang="pt-BR" sz="1400" b="1" kern="0" dirty="0">
                <a:solidFill>
                  <a:schemeClr val="bg1"/>
                </a:solidFill>
                <a:effectLst>
                  <a:outerShdw blurRad="38100" dist="38100" dir="2700000" algn="tl">
                    <a:srgbClr val="000000">
                      <a:alpha val="43137"/>
                    </a:srgbClr>
                  </a:outerShdw>
                </a:effectLst>
                <a:cs typeface="Arial" pitchFamily="34" charset="0"/>
              </a:rPr>
              <a:t>. Luiz Cláudio Brites Lobato</a:t>
            </a:r>
          </a:p>
        </p:txBody>
      </p:sp>
      <p:sp>
        <p:nvSpPr>
          <p:cNvPr id="16" name="Retângulo 15"/>
          <p:cNvSpPr/>
          <p:nvPr/>
        </p:nvSpPr>
        <p:spPr>
          <a:xfrm>
            <a:off x="0" y="0"/>
            <a:ext cx="4932040" cy="400110"/>
          </a:xfrm>
          <a:prstGeom prst="rect">
            <a:avLst/>
          </a:prstGeom>
        </p:spPr>
        <p:txBody>
          <a:bodyPr wrap="square">
            <a:spAutoFit/>
          </a:bodyPr>
          <a:lstStyle/>
          <a:p>
            <a:pPr>
              <a:defRPr/>
            </a:pPr>
            <a:r>
              <a:rPr lang="pt-BR" sz="2000" b="1" dirty="0" smtClean="0">
                <a:solidFill>
                  <a:schemeClr val="bg1"/>
                </a:solidFill>
                <a:effectLst>
                  <a:outerShdw blurRad="38100" dist="38100" dir="2700000" algn="tl">
                    <a:srgbClr val="000000">
                      <a:alpha val="43137"/>
                    </a:srgbClr>
                  </a:outerShdw>
                </a:effectLst>
                <a:cs typeface="Arial" pitchFamily="34" charset="0"/>
              </a:rPr>
              <a:t>GST1935 - RACIOCÍNIO </a:t>
            </a:r>
            <a:r>
              <a:rPr lang="pt-BR" sz="2000" b="1" dirty="0">
                <a:solidFill>
                  <a:schemeClr val="bg1"/>
                </a:solidFill>
                <a:effectLst>
                  <a:outerShdw blurRad="38100" dist="38100" dir="2700000" algn="tl">
                    <a:srgbClr val="000000">
                      <a:alpha val="43137"/>
                    </a:srgbClr>
                  </a:outerShdw>
                </a:effectLst>
                <a:cs typeface="Arial" pitchFamily="34" charset="0"/>
              </a:rPr>
              <a:t>LÓGICO E ANALÍTICO</a:t>
            </a:r>
          </a:p>
        </p:txBody>
      </p:sp>
      <p:pic>
        <p:nvPicPr>
          <p:cNvPr id="1026" name="Picture 2" descr="Imagem relacionad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6337" y="908720"/>
            <a:ext cx="1547664" cy="792088"/>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p:cNvSpPr/>
          <p:nvPr/>
        </p:nvSpPr>
        <p:spPr>
          <a:xfrm>
            <a:off x="179512" y="1268760"/>
            <a:ext cx="8712968" cy="5078313"/>
          </a:xfrm>
          <a:prstGeom prst="rect">
            <a:avLst/>
          </a:prstGeom>
        </p:spPr>
        <p:txBody>
          <a:bodyPr wrap="square">
            <a:spAutoFit/>
          </a:bodyPr>
          <a:lstStyle/>
          <a:p>
            <a:pPr algn="just"/>
            <a:r>
              <a:rPr lang="pt-BR" b="1" dirty="0" smtClean="0">
                <a:solidFill>
                  <a:srgbClr val="C00000"/>
                </a:solidFill>
              </a:rPr>
              <a:t>PROBLEMA</a:t>
            </a:r>
            <a:r>
              <a:rPr lang="pt-BR" dirty="0" smtClean="0">
                <a:solidFill>
                  <a:srgbClr val="C00000"/>
                </a:solidFill>
              </a:rPr>
              <a:t> </a:t>
            </a:r>
          </a:p>
          <a:p>
            <a:pPr algn="just"/>
            <a:endParaRPr lang="pt-BR" dirty="0"/>
          </a:p>
          <a:p>
            <a:pPr algn="just"/>
            <a:r>
              <a:rPr lang="pt-BR" dirty="0" smtClean="0"/>
              <a:t>O </a:t>
            </a:r>
            <a:r>
              <a:rPr lang="pt-BR" dirty="0"/>
              <a:t>processo de tomar decisão, normalmente, está associado a fatos geradores tais como: uma frustração, interesse, desafio, curiosidade ou irritação, por exemplo. </a:t>
            </a:r>
            <a:endParaRPr lang="pt-BR" dirty="0" smtClean="0"/>
          </a:p>
          <a:p>
            <a:pPr algn="just"/>
            <a:endParaRPr lang="pt-BR" dirty="0"/>
          </a:p>
          <a:p>
            <a:pPr algn="just"/>
            <a:r>
              <a:rPr lang="pt-BR" dirty="0" smtClean="0"/>
              <a:t>Os </a:t>
            </a:r>
            <a:r>
              <a:rPr lang="pt-BR" dirty="0"/>
              <a:t>fatos geradores desencadeiam obstáculos para atingir um determinado objetivo, por causa de uma alteração no status quo, levando à necessita de uma ação corretiva, ou a visualização de alguma oportunidade. </a:t>
            </a:r>
            <a:endParaRPr lang="pt-BR" dirty="0" smtClean="0"/>
          </a:p>
          <a:p>
            <a:pPr algn="just"/>
            <a:endParaRPr lang="pt-BR" dirty="0"/>
          </a:p>
          <a:p>
            <a:pPr algn="just"/>
            <a:r>
              <a:rPr lang="pt-BR" b="1" dirty="0" smtClean="0">
                <a:solidFill>
                  <a:schemeClr val="accent4">
                    <a:lumMod val="50000"/>
                  </a:schemeClr>
                </a:solidFill>
              </a:rPr>
              <a:t>DIAGNÓSTICO</a:t>
            </a:r>
            <a:r>
              <a:rPr lang="pt-BR" dirty="0" smtClean="0">
                <a:solidFill>
                  <a:schemeClr val="accent4">
                    <a:lumMod val="50000"/>
                  </a:schemeClr>
                </a:solidFill>
              </a:rPr>
              <a:t> </a:t>
            </a:r>
          </a:p>
          <a:p>
            <a:pPr algn="just"/>
            <a:endParaRPr lang="pt-BR" dirty="0"/>
          </a:p>
          <a:p>
            <a:pPr algn="just"/>
            <a:r>
              <a:rPr lang="pt-BR" dirty="0" smtClean="0"/>
              <a:t>O </a:t>
            </a:r>
            <a:r>
              <a:rPr lang="pt-BR" dirty="0"/>
              <a:t>diagnostico é a etapa em que se faz a análise da situação, identificando ameaças e oportunidades, além de levantar as causas e as possíveis consequências associadas. Uma ferramenta bastante útil nessa tarefa é </a:t>
            </a:r>
            <a:r>
              <a:rPr lang="pt-BR" dirty="0" smtClean="0"/>
              <a:t>a “Análise SWOT”. </a:t>
            </a:r>
          </a:p>
          <a:p>
            <a:pPr algn="just"/>
            <a:endParaRPr lang="pt-BR" dirty="0"/>
          </a:p>
          <a:p>
            <a:pPr algn="just"/>
            <a:r>
              <a:rPr lang="pt-BR" dirty="0" smtClean="0"/>
              <a:t>Em </a:t>
            </a:r>
            <a:r>
              <a:rPr lang="pt-BR" dirty="0"/>
              <a:t>alguns casos, são de fácil análise, pois apresentam efeitos adversos evidentes, sem a necessidade de um estudo mais profundo da situação. Em outros casos, faz-se necessário um estudo mais detalhado da situação.</a:t>
            </a:r>
          </a:p>
        </p:txBody>
      </p:sp>
    </p:spTree>
    <p:extLst>
      <p:ext uri="{BB962C8B-B14F-4D97-AF65-F5344CB8AC3E}">
        <p14:creationId xmlns:p14="http://schemas.microsoft.com/office/powerpoint/2010/main" val="4227868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35496" y="394941"/>
            <a:ext cx="6049963" cy="584775"/>
          </a:xfrm>
          <a:prstGeom prst="rect">
            <a:avLst/>
          </a:prstGeom>
          <a:noFill/>
        </p:spPr>
        <p:txBody>
          <a:bodyPr>
            <a:spAutoFit/>
          </a:bodyPr>
          <a:lstStyle/>
          <a:p>
            <a:pPr>
              <a:defRPr/>
            </a:pPr>
            <a:r>
              <a:rPr lang="pt-BR" sz="2000" b="1" dirty="0">
                <a:solidFill>
                  <a:schemeClr val="bg1"/>
                </a:solidFill>
                <a:latin typeface="+mj-lt"/>
                <a:cs typeface="Arial" pitchFamily="34" charset="0"/>
              </a:rPr>
              <a:t> </a:t>
            </a:r>
            <a:r>
              <a:rPr lang="pt-BR" sz="3200" b="1" dirty="0">
                <a:solidFill>
                  <a:schemeClr val="bg1"/>
                </a:solidFill>
                <a:effectLst>
                  <a:outerShdw blurRad="38100" dist="38100" dir="2700000" algn="tl">
                    <a:srgbClr val="000000">
                      <a:alpha val="43137"/>
                    </a:srgbClr>
                  </a:outerShdw>
                </a:effectLst>
              </a:rPr>
              <a:t>Modelos de </a:t>
            </a:r>
            <a:r>
              <a:rPr lang="pt-BR" sz="3200" b="1" dirty="0" smtClean="0">
                <a:solidFill>
                  <a:schemeClr val="bg1"/>
                </a:solidFill>
                <a:effectLst>
                  <a:outerShdw blurRad="38100" dist="38100" dir="2700000" algn="tl">
                    <a:srgbClr val="000000">
                      <a:alpha val="43137"/>
                    </a:srgbClr>
                  </a:outerShdw>
                </a:effectLst>
              </a:rPr>
              <a:t>Decisão.</a:t>
            </a:r>
            <a:endParaRPr lang="pt-BR" sz="3200" b="1" dirty="0">
              <a:solidFill>
                <a:schemeClr val="bg1"/>
              </a:solidFill>
              <a:effectLst>
                <a:outerShdw blurRad="38100" dist="38100" dir="2700000" algn="tl">
                  <a:srgbClr val="000000">
                    <a:alpha val="43137"/>
                  </a:srgbClr>
                </a:outerShdw>
              </a:effectLst>
            </a:endParaRPr>
          </a:p>
        </p:txBody>
      </p:sp>
      <p:sp>
        <p:nvSpPr>
          <p:cNvPr id="5" name="Retângulo 4"/>
          <p:cNvSpPr/>
          <p:nvPr/>
        </p:nvSpPr>
        <p:spPr>
          <a:xfrm>
            <a:off x="0" y="6618288"/>
            <a:ext cx="3546475" cy="307975"/>
          </a:xfrm>
          <a:prstGeom prst="rect">
            <a:avLst/>
          </a:prstGeom>
        </p:spPr>
        <p:txBody>
          <a:bodyPr>
            <a:spAutoFit/>
          </a:bodyPr>
          <a:lstStyle/>
          <a:p>
            <a:pPr algn="ctr">
              <a:spcBef>
                <a:spcPct val="20000"/>
              </a:spcBef>
              <a:buClr>
                <a:srgbClr val="2B4475"/>
              </a:buClr>
              <a:defRPr/>
            </a:pPr>
            <a:r>
              <a:rPr lang="pt-BR" sz="1400" b="1" kern="0" dirty="0">
                <a:solidFill>
                  <a:schemeClr val="bg1"/>
                </a:solidFill>
                <a:effectLst>
                  <a:outerShdw blurRad="38100" dist="38100" dir="2700000" algn="tl">
                    <a:srgbClr val="000000">
                      <a:alpha val="43137"/>
                    </a:srgbClr>
                  </a:outerShdw>
                </a:effectLst>
                <a:cs typeface="Arial" pitchFamily="34" charset="0"/>
              </a:rPr>
              <a:t>Prof. Adm. </a:t>
            </a:r>
            <a:r>
              <a:rPr lang="pt-BR" sz="1400" b="1" i="1" kern="0" dirty="0">
                <a:solidFill>
                  <a:schemeClr val="bg1"/>
                </a:solidFill>
                <a:effectLst>
                  <a:outerShdw blurRad="38100" dist="38100" dir="2700000" algn="tl">
                    <a:srgbClr val="000000">
                      <a:alpha val="43137"/>
                    </a:srgbClr>
                  </a:outerShdw>
                </a:effectLst>
                <a:cs typeface="Arial" pitchFamily="34" charset="0"/>
              </a:rPr>
              <a:t>Msc</a:t>
            </a:r>
            <a:r>
              <a:rPr lang="pt-BR" sz="1400" b="1" kern="0" dirty="0">
                <a:solidFill>
                  <a:schemeClr val="bg1"/>
                </a:solidFill>
                <a:effectLst>
                  <a:outerShdw blurRad="38100" dist="38100" dir="2700000" algn="tl">
                    <a:srgbClr val="000000">
                      <a:alpha val="43137"/>
                    </a:srgbClr>
                  </a:outerShdw>
                </a:effectLst>
                <a:cs typeface="Arial" pitchFamily="34" charset="0"/>
              </a:rPr>
              <a:t>. Luiz Cláudio Brites Lobato</a:t>
            </a:r>
          </a:p>
        </p:txBody>
      </p:sp>
      <p:sp>
        <p:nvSpPr>
          <p:cNvPr id="16" name="Retângulo 15"/>
          <p:cNvSpPr/>
          <p:nvPr/>
        </p:nvSpPr>
        <p:spPr>
          <a:xfrm>
            <a:off x="0" y="0"/>
            <a:ext cx="4932040" cy="400110"/>
          </a:xfrm>
          <a:prstGeom prst="rect">
            <a:avLst/>
          </a:prstGeom>
        </p:spPr>
        <p:txBody>
          <a:bodyPr wrap="square">
            <a:spAutoFit/>
          </a:bodyPr>
          <a:lstStyle/>
          <a:p>
            <a:pPr>
              <a:defRPr/>
            </a:pPr>
            <a:r>
              <a:rPr lang="pt-BR" sz="2000" b="1" dirty="0" smtClean="0">
                <a:solidFill>
                  <a:schemeClr val="bg1"/>
                </a:solidFill>
                <a:effectLst>
                  <a:outerShdw blurRad="38100" dist="38100" dir="2700000" algn="tl">
                    <a:srgbClr val="000000">
                      <a:alpha val="43137"/>
                    </a:srgbClr>
                  </a:outerShdw>
                </a:effectLst>
                <a:cs typeface="Arial" pitchFamily="34" charset="0"/>
              </a:rPr>
              <a:t>GST1935 - RACIOCÍNIO </a:t>
            </a:r>
            <a:r>
              <a:rPr lang="pt-BR" sz="2000" b="1" dirty="0">
                <a:solidFill>
                  <a:schemeClr val="bg1"/>
                </a:solidFill>
                <a:effectLst>
                  <a:outerShdw blurRad="38100" dist="38100" dir="2700000" algn="tl">
                    <a:srgbClr val="000000">
                      <a:alpha val="43137"/>
                    </a:srgbClr>
                  </a:outerShdw>
                </a:effectLst>
                <a:cs typeface="Arial" pitchFamily="34" charset="0"/>
              </a:rPr>
              <a:t>LÓGICO E ANALÍTICO</a:t>
            </a:r>
          </a:p>
        </p:txBody>
      </p:sp>
      <p:pic>
        <p:nvPicPr>
          <p:cNvPr id="1026" name="Picture 2" descr="Imagem relacionad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6337" y="908720"/>
            <a:ext cx="1547664" cy="792088"/>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p:cNvSpPr/>
          <p:nvPr/>
        </p:nvSpPr>
        <p:spPr>
          <a:xfrm>
            <a:off x="179512" y="1181065"/>
            <a:ext cx="8784976" cy="5632311"/>
          </a:xfrm>
          <a:prstGeom prst="rect">
            <a:avLst/>
          </a:prstGeom>
        </p:spPr>
        <p:txBody>
          <a:bodyPr wrap="square">
            <a:spAutoFit/>
          </a:bodyPr>
          <a:lstStyle/>
          <a:p>
            <a:pPr algn="just"/>
            <a:r>
              <a:rPr lang="pt-BR" b="1" dirty="0" smtClean="0">
                <a:solidFill>
                  <a:schemeClr val="accent5">
                    <a:lumMod val="50000"/>
                  </a:schemeClr>
                </a:solidFill>
              </a:rPr>
              <a:t>ALTERNATIVAS</a:t>
            </a:r>
            <a:r>
              <a:rPr lang="pt-BR" dirty="0" smtClean="0">
                <a:solidFill>
                  <a:schemeClr val="accent5">
                    <a:lumMod val="50000"/>
                  </a:schemeClr>
                </a:solidFill>
              </a:rPr>
              <a:t> </a:t>
            </a:r>
          </a:p>
          <a:p>
            <a:pPr algn="just"/>
            <a:endParaRPr lang="pt-BR" dirty="0"/>
          </a:p>
          <a:p>
            <a:pPr algn="just"/>
            <a:r>
              <a:rPr lang="pt-BR" dirty="0" smtClean="0"/>
              <a:t>Vencida </a:t>
            </a:r>
            <a:r>
              <a:rPr lang="pt-BR" dirty="0"/>
              <a:t>a etapa do diagnóstico do problema, a próxima etapa é gerar alternativas viáveis que propiciem o desfecho positivo do problema em questão. </a:t>
            </a:r>
            <a:endParaRPr lang="pt-BR" dirty="0" smtClean="0"/>
          </a:p>
          <a:p>
            <a:pPr algn="just"/>
            <a:endParaRPr lang="pt-BR" dirty="0"/>
          </a:p>
          <a:p>
            <a:pPr algn="just"/>
            <a:r>
              <a:rPr lang="pt-BR" dirty="0" smtClean="0"/>
              <a:t>A </a:t>
            </a:r>
            <a:r>
              <a:rPr lang="pt-BR" dirty="0"/>
              <a:t>escolha de uma alternativa mais tradicional ou mais inovadora tem relação direta com os valores que norteiam o comportamento da organização, sem desconsiderar o nível de utilidade associado. </a:t>
            </a:r>
            <a:endParaRPr lang="pt-BR" dirty="0" smtClean="0"/>
          </a:p>
          <a:p>
            <a:pPr algn="just"/>
            <a:endParaRPr lang="pt-BR" dirty="0"/>
          </a:p>
          <a:p>
            <a:pPr algn="just"/>
            <a:r>
              <a:rPr lang="pt-BR" b="1" dirty="0" smtClean="0">
                <a:solidFill>
                  <a:schemeClr val="accent6">
                    <a:lumMod val="50000"/>
                  </a:schemeClr>
                </a:solidFill>
              </a:rPr>
              <a:t>DECISÕES</a:t>
            </a:r>
            <a:r>
              <a:rPr lang="pt-BR" dirty="0" smtClean="0">
                <a:solidFill>
                  <a:schemeClr val="accent6">
                    <a:lumMod val="50000"/>
                  </a:schemeClr>
                </a:solidFill>
              </a:rPr>
              <a:t> </a:t>
            </a:r>
          </a:p>
          <a:p>
            <a:pPr algn="just"/>
            <a:endParaRPr lang="pt-BR" dirty="0"/>
          </a:p>
          <a:p>
            <a:pPr algn="just"/>
            <a:r>
              <a:rPr lang="pt-BR" dirty="0" smtClean="0"/>
              <a:t>Nesta </a:t>
            </a:r>
            <a:r>
              <a:rPr lang="pt-BR" dirty="0"/>
              <a:t>etapa as primeiras ideias são filtradas e as alternativas no processo de tomada de decisão são comparadas, julgadas e avaliadas, para que sejam reduzidas as opções de escolha final. Analisar criticamente as possíveis ações disponíveis é fundamental para a escolha do caminho a ser seguido. </a:t>
            </a:r>
            <a:endParaRPr lang="pt-BR" dirty="0" smtClean="0"/>
          </a:p>
          <a:p>
            <a:pPr algn="just"/>
            <a:endParaRPr lang="pt-BR" dirty="0"/>
          </a:p>
          <a:p>
            <a:pPr algn="just"/>
            <a:r>
              <a:rPr lang="pt-BR" dirty="0" smtClean="0"/>
              <a:t>Para </a:t>
            </a:r>
            <a:r>
              <a:rPr lang="pt-BR" dirty="0"/>
              <a:t>esta etapa existem ferramentas e métricas disponíveis em processos mais complexos que auxiliam, por meio de cálculos matemáticos e assim criar uma base comum de análise. Em síntese, ainda não seria a decisão final, mas a seleção das melhores alternativas. </a:t>
            </a:r>
            <a:endParaRPr lang="pt-BR" dirty="0" smtClean="0"/>
          </a:p>
          <a:p>
            <a:pPr algn="just"/>
            <a:endParaRPr lang="pt-BR" dirty="0"/>
          </a:p>
        </p:txBody>
      </p:sp>
    </p:spTree>
    <p:extLst>
      <p:ext uri="{BB962C8B-B14F-4D97-AF65-F5344CB8AC3E}">
        <p14:creationId xmlns:p14="http://schemas.microsoft.com/office/powerpoint/2010/main" val="4996300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35496" y="394941"/>
            <a:ext cx="6049963" cy="584775"/>
          </a:xfrm>
          <a:prstGeom prst="rect">
            <a:avLst/>
          </a:prstGeom>
          <a:noFill/>
        </p:spPr>
        <p:txBody>
          <a:bodyPr>
            <a:spAutoFit/>
          </a:bodyPr>
          <a:lstStyle/>
          <a:p>
            <a:pPr>
              <a:defRPr/>
            </a:pPr>
            <a:r>
              <a:rPr lang="pt-BR" sz="2000" b="1" dirty="0">
                <a:solidFill>
                  <a:schemeClr val="bg1"/>
                </a:solidFill>
                <a:latin typeface="+mj-lt"/>
                <a:cs typeface="Arial" pitchFamily="34" charset="0"/>
              </a:rPr>
              <a:t> </a:t>
            </a:r>
            <a:r>
              <a:rPr lang="pt-BR" sz="3200" b="1" dirty="0">
                <a:solidFill>
                  <a:schemeClr val="bg1"/>
                </a:solidFill>
                <a:effectLst>
                  <a:outerShdw blurRad="38100" dist="38100" dir="2700000" algn="tl">
                    <a:srgbClr val="000000">
                      <a:alpha val="43137"/>
                    </a:srgbClr>
                  </a:outerShdw>
                </a:effectLst>
              </a:rPr>
              <a:t>Modelos de </a:t>
            </a:r>
            <a:r>
              <a:rPr lang="pt-BR" sz="3200" b="1" dirty="0" smtClean="0">
                <a:solidFill>
                  <a:schemeClr val="bg1"/>
                </a:solidFill>
                <a:effectLst>
                  <a:outerShdw blurRad="38100" dist="38100" dir="2700000" algn="tl">
                    <a:srgbClr val="000000">
                      <a:alpha val="43137"/>
                    </a:srgbClr>
                  </a:outerShdw>
                </a:effectLst>
              </a:rPr>
              <a:t>Decisão.</a:t>
            </a:r>
            <a:endParaRPr lang="pt-BR" sz="3200" b="1" dirty="0">
              <a:solidFill>
                <a:schemeClr val="bg1"/>
              </a:solidFill>
              <a:effectLst>
                <a:outerShdw blurRad="38100" dist="38100" dir="2700000" algn="tl">
                  <a:srgbClr val="000000">
                    <a:alpha val="43137"/>
                  </a:srgbClr>
                </a:outerShdw>
              </a:effectLst>
            </a:endParaRPr>
          </a:p>
        </p:txBody>
      </p:sp>
      <p:sp>
        <p:nvSpPr>
          <p:cNvPr id="5" name="Retângulo 4"/>
          <p:cNvSpPr/>
          <p:nvPr/>
        </p:nvSpPr>
        <p:spPr>
          <a:xfrm>
            <a:off x="0" y="6618288"/>
            <a:ext cx="3546475" cy="307975"/>
          </a:xfrm>
          <a:prstGeom prst="rect">
            <a:avLst/>
          </a:prstGeom>
        </p:spPr>
        <p:txBody>
          <a:bodyPr>
            <a:spAutoFit/>
          </a:bodyPr>
          <a:lstStyle/>
          <a:p>
            <a:pPr algn="ctr">
              <a:spcBef>
                <a:spcPct val="20000"/>
              </a:spcBef>
              <a:buClr>
                <a:srgbClr val="2B4475"/>
              </a:buClr>
              <a:defRPr/>
            </a:pPr>
            <a:r>
              <a:rPr lang="pt-BR" sz="1400" b="1" kern="0" dirty="0">
                <a:solidFill>
                  <a:schemeClr val="bg1"/>
                </a:solidFill>
                <a:effectLst>
                  <a:outerShdw blurRad="38100" dist="38100" dir="2700000" algn="tl">
                    <a:srgbClr val="000000">
                      <a:alpha val="43137"/>
                    </a:srgbClr>
                  </a:outerShdw>
                </a:effectLst>
                <a:cs typeface="Arial" pitchFamily="34" charset="0"/>
              </a:rPr>
              <a:t>Prof. Adm. </a:t>
            </a:r>
            <a:r>
              <a:rPr lang="pt-BR" sz="1400" b="1" i="1" kern="0" dirty="0">
                <a:solidFill>
                  <a:schemeClr val="bg1"/>
                </a:solidFill>
                <a:effectLst>
                  <a:outerShdw blurRad="38100" dist="38100" dir="2700000" algn="tl">
                    <a:srgbClr val="000000">
                      <a:alpha val="43137"/>
                    </a:srgbClr>
                  </a:outerShdw>
                </a:effectLst>
                <a:cs typeface="Arial" pitchFamily="34" charset="0"/>
              </a:rPr>
              <a:t>Msc</a:t>
            </a:r>
            <a:r>
              <a:rPr lang="pt-BR" sz="1400" b="1" kern="0" dirty="0">
                <a:solidFill>
                  <a:schemeClr val="bg1"/>
                </a:solidFill>
                <a:effectLst>
                  <a:outerShdw blurRad="38100" dist="38100" dir="2700000" algn="tl">
                    <a:srgbClr val="000000">
                      <a:alpha val="43137"/>
                    </a:srgbClr>
                  </a:outerShdw>
                </a:effectLst>
                <a:cs typeface="Arial" pitchFamily="34" charset="0"/>
              </a:rPr>
              <a:t>. Luiz Cláudio Brites Lobato</a:t>
            </a:r>
          </a:p>
        </p:txBody>
      </p:sp>
      <p:sp>
        <p:nvSpPr>
          <p:cNvPr id="16" name="Retângulo 15"/>
          <p:cNvSpPr/>
          <p:nvPr/>
        </p:nvSpPr>
        <p:spPr>
          <a:xfrm>
            <a:off x="0" y="0"/>
            <a:ext cx="4932040" cy="400110"/>
          </a:xfrm>
          <a:prstGeom prst="rect">
            <a:avLst/>
          </a:prstGeom>
        </p:spPr>
        <p:txBody>
          <a:bodyPr wrap="square">
            <a:spAutoFit/>
          </a:bodyPr>
          <a:lstStyle/>
          <a:p>
            <a:pPr>
              <a:defRPr/>
            </a:pPr>
            <a:r>
              <a:rPr lang="pt-BR" sz="2000" b="1" dirty="0" smtClean="0">
                <a:solidFill>
                  <a:schemeClr val="bg1"/>
                </a:solidFill>
                <a:effectLst>
                  <a:outerShdw blurRad="38100" dist="38100" dir="2700000" algn="tl">
                    <a:srgbClr val="000000">
                      <a:alpha val="43137"/>
                    </a:srgbClr>
                  </a:outerShdw>
                </a:effectLst>
                <a:cs typeface="Arial" pitchFamily="34" charset="0"/>
              </a:rPr>
              <a:t>GST1935 - RACIOCÍNIO </a:t>
            </a:r>
            <a:r>
              <a:rPr lang="pt-BR" sz="2000" b="1" dirty="0">
                <a:solidFill>
                  <a:schemeClr val="bg1"/>
                </a:solidFill>
                <a:effectLst>
                  <a:outerShdw blurRad="38100" dist="38100" dir="2700000" algn="tl">
                    <a:srgbClr val="000000">
                      <a:alpha val="43137"/>
                    </a:srgbClr>
                  </a:outerShdw>
                </a:effectLst>
                <a:cs typeface="Arial" pitchFamily="34" charset="0"/>
              </a:rPr>
              <a:t>LÓGICO E ANALÍTICO</a:t>
            </a:r>
          </a:p>
        </p:txBody>
      </p:sp>
      <p:pic>
        <p:nvPicPr>
          <p:cNvPr id="1026" name="Picture 2" descr="Imagem relacionad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6337" y="908720"/>
            <a:ext cx="1547664" cy="792088"/>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p:cNvSpPr/>
          <p:nvPr/>
        </p:nvSpPr>
        <p:spPr>
          <a:xfrm>
            <a:off x="107504" y="1268760"/>
            <a:ext cx="8928992" cy="2585323"/>
          </a:xfrm>
          <a:prstGeom prst="rect">
            <a:avLst/>
          </a:prstGeom>
        </p:spPr>
        <p:txBody>
          <a:bodyPr wrap="square">
            <a:spAutoFit/>
          </a:bodyPr>
          <a:lstStyle/>
          <a:p>
            <a:pPr algn="just"/>
            <a:r>
              <a:rPr lang="pt-BR" b="1" dirty="0" smtClean="0">
                <a:solidFill>
                  <a:schemeClr val="bg2">
                    <a:lumMod val="10000"/>
                  </a:schemeClr>
                </a:solidFill>
              </a:rPr>
              <a:t>AVALIAÇÃO </a:t>
            </a:r>
          </a:p>
          <a:p>
            <a:pPr algn="just"/>
            <a:endParaRPr lang="pt-BR" b="1" dirty="0">
              <a:solidFill>
                <a:schemeClr val="bg2">
                  <a:lumMod val="10000"/>
                </a:schemeClr>
              </a:solidFill>
            </a:endParaRPr>
          </a:p>
          <a:p>
            <a:pPr algn="just"/>
            <a:r>
              <a:rPr lang="pt-BR" dirty="0" smtClean="0"/>
              <a:t>Completando </a:t>
            </a:r>
            <a:r>
              <a:rPr lang="pt-BR" dirty="0"/>
              <a:t>o ciclo, este é o momento de verificar a qualidade da decisão final. Após ter sido identificado o problema, diagnosticado, geradas alternativas e tomadas decisões, é imprescindível que seja realizada uma avaliação das decisões tomadas. </a:t>
            </a:r>
            <a:endParaRPr lang="pt-BR" dirty="0" smtClean="0"/>
          </a:p>
          <a:p>
            <a:pPr algn="just"/>
            <a:endParaRPr lang="pt-BR" dirty="0"/>
          </a:p>
          <a:p>
            <a:pPr algn="just"/>
            <a:r>
              <a:rPr lang="pt-BR" dirty="0" smtClean="0"/>
              <a:t>Por </a:t>
            </a:r>
            <a:r>
              <a:rPr lang="pt-BR" dirty="0"/>
              <a:t>isso, antes de começar a implementar a decisão tomada, mostra-se relevante os profissionais envolvidos na tomada de decisão certificarem-se de que as informações sobre as alternativas são confiáveis e se as ações planejadas são factíveis. </a:t>
            </a:r>
          </a:p>
        </p:txBody>
      </p:sp>
      <p:graphicFrame>
        <p:nvGraphicFramePr>
          <p:cNvPr id="3" name="Diagrama 2"/>
          <p:cNvGraphicFramePr/>
          <p:nvPr>
            <p:extLst>
              <p:ext uri="{D42A27DB-BD31-4B8C-83A1-F6EECF244321}">
                <p14:modId xmlns:p14="http://schemas.microsoft.com/office/powerpoint/2010/main" val="3115581139"/>
              </p:ext>
            </p:extLst>
          </p:nvPr>
        </p:nvGraphicFramePr>
        <p:xfrm>
          <a:off x="-7431" y="3854083"/>
          <a:ext cx="9151431" cy="27657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704710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35496" y="394941"/>
            <a:ext cx="6049963" cy="584775"/>
          </a:xfrm>
          <a:prstGeom prst="rect">
            <a:avLst/>
          </a:prstGeom>
          <a:noFill/>
        </p:spPr>
        <p:txBody>
          <a:bodyPr>
            <a:spAutoFit/>
          </a:bodyPr>
          <a:lstStyle/>
          <a:p>
            <a:pPr>
              <a:defRPr/>
            </a:pPr>
            <a:r>
              <a:rPr lang="pt-BR" sz="2000" b="1" dirty="0">
                <a:solidFill>
                  <a:schemeClr val="bg1"/>
                </a:solidFill>
                <a:latin typeface="+mj-lt"/>
                <a:cs typeface="Arial" pitchFamily="34" charset="0"/>
              </a:rPr>
              <a:t> </a:t>
            </a:r>
            <a:r>
              <a:rPr lang="pt-BR" sz="3200" b="1" dirty="0">
                <a:solidFill>
                  <a:schemeClr val="bg1"/>
                </a:solidFill>
                <a:effectLst>
                  <a:outerShdw blurRad="38100" dist="38100" dir="2700000" algn="tl">
                    <a:srgbClr val="000000">
                      <a:alpha val="43137"/>
                    </a:srgbClr>
                  </a:outerShdw>
                </a:effectLst>
              </a:rPr>
              <a:t>Modelos de </a:t>
            </a:r>
            <a:r>
              <a:rPr lang="pt-BR" sz="3200" b="1" dirty="0" smtClean="0">
                <a:solidFill>
                  <a:schemeClr val="bg1"/>
                </a:solidFill>
                <a:effectLst>
                  <a:outerShdw blurRad="38100" dist="38100" dir="2700000" algn="tl">
                    <a:srgbClr val="000000">
                      <a:alpha val="43137"/>
                    </a:srgbClr>
                  </a:outerShdw>
                </a:effectLst>
              </a:rPr>
              <a:t>Decisão.</a:t>
            </a:r>
            <a:endParaRPr lang="pt-BR" sz="3200" b="1" dirty="0">
              <a:solidFill>
                <a:schemeClr val="bg1"/>
              </a:solidFill>
              <a:effectLst>
                <a:outerShdw blurRad="38100" dist="38100" dir="2700000" algn="tl">
                  <a:srgbClr val="000000">
                    <a:alpha val="43137"/>
                  </a:srgbClr>
                </a:outerShdw>
              </a:effectLst>
            </a:endParaRPr>
          </a:p>
        </p:txBody>
      </p:sp>
      <p:sp>
        <p:nvSpPr>
          <p:cNvPr id="5" name="Retângulo 4"/>
          <p:cNvSpPr/>
          <p:nvPr/>
        </p:nvSpPr>
        <p:spPr>
          <a:xfrm>
            <a:off x="0" y="6618288"/>
            <a:ext cx="3546475" cy="307975"/>
          </a:xfrm>
          <a:prstGeom prst="rect">
            <a:avLst/>
          </a:prstGeom>
        </p:spPr>
        <p:txBody>
          <a:bodyPr>
            <a:spAutoFit/>
          </a:bodyPr>
          <a:lstStyle/>
          <a:p>
            <a:pPr algn="ctr">
              <a:spcBef>
                <a:spcPct val="20000"/>
              </a:spcBef>
              <a:buClr>
                <a:srgbClr val="2B4475"/>
              </a:buClr>
              <a:defRPr/>
            </a:pPr>
            <a:r>
              <a:rPr lang="pt-BR" sz="1400" b="1" kern="0" dirty="0">
                <a:solidFill>
                  <a:schemeClr val="bg1"/>
                </a:solidFill>
                <a:effectLst>
                  <a:outerShdw blurRad="38100" dist="38100" dir="2700000" algn="tl">
                    <a:srgbClr val="000000">
                      <a:alpha val="43137"/>
                    </a:srgbClr>
                  </a:outerShdw>
                </a:effectLst>
                <a:cs typeface="Arial" pitchFamily="34" charset="0"/>
              </a:rPr>
              <a:t>Prof. Adm. </a:t>
            </a:r>
            <a:r>
              <a:rPr lang="pt-BR" sz="1400" b="1" i="1" kern="0" dirty="0">
                <a:solidFill>
                  <a:schemeClr val="bg1"/>
                </a:solidFill>
                <a:effectLst>
                  <a:outerShdw blurRad="38100" dist="38100" dir="2700000" algn="tl">
                    <a:srgbClr val="000000">
                      <a:alpha val="43137"/>
                    </a:srgbClr>
                  </a:outerShdw>
                </a:effectLst>
                <a:cs typeface="Arial" pitchFamily="34" charset="0"/>
              </a:rPr>
              <a:t>Msc</a:t>
            </a:r>
            <a:r>
              <a:rPr lang="pt-BR" sz="1400" b="1" kern="0" dirty="0">
                <a:solidFill>
                  <a:schemeClr val="bg1"/>
                </a:solidFill>
                <a:effectLst>
                  <a:outerShdw blurRad="38100" dist="38100" dir="2700000" algn="tl">
                    <a:srgbClr val="000000">
                      <a:alpha val="43137"/>
                    </a:srgbClr>
                  </a:outerShdw>
                </a:effectLst>
                <a:cs typeface="Arial" pitchFamily="34" charset="0"/>
              </a:rPr>
              <a:t>. Luiz Cláudio Brites Lobato</a:t>
            </a:r>
          </a:p>
        </p:txBody>
      </p:sp>
      <p:sp>
        <p:nvSpPr>
          <p:cNvPr id="16" name="Retângulo 15"/>
          <p:cNvSpPr/>
          <p:nvPr/>
        </p:nvSpPr>
        <p:spPr>
          <a:xfrm>
            <a:off x="0" y="0"/>
            <a:ext cx="4932040" cy="400110"/>
          </a:xfrm>
          <a:prstGeom prst="rect">
            <a:avLst/>
          </a:prstGeom>
        </p:spPr>
        <p:txBody>
          <a:bodyPr wrap="square">
            <a:spAutoFit/>
          </a:bodyPr>
          <a:lstStyle/>
          <a:p>
            <a:pPr>
              <a:defRPr/>
            </a:pPr>
            <a:r>
              <a:rPr lang="pt-BR" sz="2000" b="1" dirty="0" smtClean="0">
                <a:solidFill>
                  <a:schemeClr val="bg1"/>
                </a:solidFill>
                <a:effectLst>
                  <a:outerShdw blurRad="38100" dist="38100" dir="2700000" algn="tl">
                    <a:srgbClr val="000000">
                      <a:alpha val="43137"/>
                    </a:srgbClr>
                  </a:outerShdw>
                </a:effectLst>
                <a:cs typeface="Arial" pitchFamily="34" charset="0"/>
              </a:rPr>
              <a:t>GST1935 - RACIOCÍNIO </a:t>
            </a:r>
            <a:r>
              <a:rPr lang="pt-BR" sz="2000" b="1" dirty="0">
                <a:solidFill>
                  <a:schemeClr val="bg1"/>
                </a:solidFill>
                <a:effectLst>
                  <a:outerShdw blurRad="38100" dist="38100" dir="2700000" algn="tl">
                    <a:srgbClr val="000000">
                      <a:alpha val="43137"/>
                    </a:srgbClr>
                  </a:outerShdw>
                </a:effectLst>
                <a:cs typeface="Arial" pitchFamily="34" charset="0"/>
              </a:rPr>
              <a:t>LÓGICO E ANALÍTICO</a:t>
            </a:r>
          </a:p>
        </p:txBody>
      </p:sp>
      <p:pic>
        <p:nvPicPr>
          <p:cNvPr id="1026" name="Picture 2" descr="Imagem relacion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6337" y="908720"/>
            <a:ext cx="1547664" cy="792088"/>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m 6"/>
          <p:cNvPicPr>
            <a:picLocks noChangeAspect="1"/>
          </p:cNvPicPr>
          <p:nvPr/>
        </p:nvPicPr>
        <p:blipFill>
          <a:blip r:embed="rId5"/>
          <a:stretch>
            <a:fillRect/>
          </a:stretch>
        </p:blipFill>
        <p:spPr>
          <a:xfrm>
            <a:off x="107503" y="1085100"/>
            <a:ext cx="7488833" cy="447675"/>
          </a:xfrm>
          <a:prstGeom prst="rect">
            <a:avLst/>
          </a:prstGeom>
        </p:spPr>
      </p:pic>
      <p:sp>
        <p:nvSpPr>
          <p:cNvPr id="8" name="Retângulo 7"/>
          <p:cNvSpPr/>
          <p:nvPr/>
        </p:nvSpPr>
        <p:spPr>
          <a:xfrm>
            <a:off x="827584" y="1131130"/>
            <a:ext cx="6643935" cy="369332"/>
          </a:xfrm>
          <a:prstGeom prst="rect">
            <a:avLst/>
          </a:prstGeom>
        </p:spPr>
        <p:txBody>
          <a:bodyPr wrap="none">
            <a:spAutoFit/>
          </a:bodyPr>
          <a:lstStyle/>
          <a:p>
            <a:pPr>
              <a:defRPr/>
            </a:pPr>
            <a:r>
              <a:rPr lang="pt-BR" b="1" dirty="0" smtClean="0">
                <a:solidFill>
                  <a:schemeClr val="accent2">
                    <a:lumMod val="50000"/>
                  </a:schemeClr>
                </a:solidFill>
                <a:effectLst>
                  <a:outerShdw blurRad="38100" dist="38100" dir="2700000" algn="tl">
                    <a:srgbClr val="000000">
                      <a:alpha val="43137"/>
                    </a:srgbClr>
                  </a:outerShdw>
                </a:effectLst>
                <a:cs typeface="Arial" pitchFamily="34" charset="0"/>
              </a:rPr>
              <a:t>VAMOS ASSISTIR AO VÍDEO: O PROCESSO DE TOMADA DE DECISÃO.</a:t>
            </a:r>
            <a:endParaRPr lang="pt-BR" b="1" dirty="0">
              <a:solidFill>
                <a:schemeClr val="accent2">
                  <a:lumMod val="50000"/>
                </a:schemeClr>
              </a:solidFill>
              <a:effectLst>
                <a:outerShdw blurRad="38100" dist="38100" dir="2700000" algn="tl">
                  <a:srgbClr val="000000">
                    <a:alpha val="43137"/>
                  </a:srgbClr>
                </a:outerShdw>
              </a:effectLst>
              <a:cs typeface="Arial" pitchFamily="34" charset="0"/>
            </a:endParaRPr>
          </a:p>
        </p:txBody>
      </p:sp>
      <p:sp>
        <p:nvSpPr>
          <p:cNvPr id="3" name="Retângulo 2"/>
          <p:cNvSpPr/>
          <p:nvPr/>
        </p:nvSpPr>
        <p:spPr>
          <a:xfrm>
            <a:off x="107504" y="1511731"/>
            <a:ext cx="6030416" cy="338554"/>
          </a:xfrm>
          <a:prstGeom prst="rect">
            <a:avLst/>
          </a:prstGeom>
        </p:spPr>
        <p:txBody>
          <a:bodyPr wrap="square">
            <a:spAutoFit/>
          </a:bodyPr>
          <a:lstStyle/>
          <a:p>
            <a:r>
              <a:rPr lang="pt-BR" sz="1600" dirty="0" smtClean="0"/>
              <a:t>Dispónível em:&lt;</a:t>
            </a:r>
            <a:r>
              <a:rPr lang="pt-BR" sz="1600" dirty="0"/>
              <a:t>https://www.youtube.com/watch?v=D0o4FQkrGGc&gt; </a:t>
            </a:r>
          </a:p>
        </p:txBody>
      </p:sp>
      <p:pic>
        <p:nvPicPr>
          <p:cNvPr id="6" name="Etapas do Processo Decisóri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7503" y="1844824"/>
            <a:ext cx="8928993" cy="4758993"/>
          </a:xfrm>
          <a:prstGeom prst="rect">
            <a:avLst/>
          </a:prstGeom>
        </p:spPr>
      </p:pic>
    </p:spTree>
    <p:extLst>
      <p:ext uri="{BB962C8B-B14F-4D97-AF65-F5344CB8AC3E}">
        <p14:creationId xmlns:p14="http://schemas.microsoft.com/office/powerpoint/2010/main" val="34219414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35496" y="394941"/>
            <a:ext cx="6049963" cy="584775"/>
          </a:xfrm>
          <a:prstGeom prst="rect">
            <a:avLst/>
          </a:prstGeom>
          <a:noFill/>
        </p:spPr>
        <p:txBody>
          <a:bodyPr>
            <a:spAutoFit/>
          </a:bodyPr>
          <a:lstStyle/>
          <a:p>
            <a:pPr>
              <a:defRPr/>
            </a:pPr>
            <a:r>
              <a:rPr lang="pt-BR" sz="2000" b="1" dirty="0">
                <a:solidFill>
                  <a:schemeClr val="bg1"/>
                </a:solidFill>
                <a:latin typeface="+mj-lt"/>
                <a:cs typeface="Arial" pitchFamily="34" charset="0"/>
              </a:rPr>
              <a:t> </a:t>
            </a:r>
            <a:r>
              <a:rPr lang="pt-BR" sz="3200" b="1" dirty="0">
                <a:solidFill>
                  <a:schemeClr val="bg1"/>
                </a:solidFill>
                <a:effectLst>
                  <a:outerShdw blurRad="38100" dist="38100" dir="2700000" algn="tl">
                    <a:srgbClr val="000000">
                      <a:alpha val="43137"/>
                    </a:srgbClr>
                  </a:outerShdw>
                </a:effectLst>
              </a:rPr>
              <a:t>Modelos de </a:t>
            </a:r>
            <a:r>
              <a:rPr lang="pt-BR" sz="3200" b="1" dirty="0" smtClean="0">
                <a:solidFill>
                  <a:schemeClr val="bg1"/>
                </a:solidFill>
                <a:effectLst>
                  <a:outerShdw blurRad="38100" dist="38100" dir="2700000" algn="tl">
                    <a:srgbClr val="000000">
                      <a:alpha val="43137"/>
                    </a:srgbClr>
                  </a:outerShdw>
                </a:effectLst>
              </a:rPr>
              <a:t>Decisão.</a:t>
            </a:r>
            <a:endParaRPr lang="pt-BR" sz="3200" b="1" dirty="0">
              <a:solidFill>
                <a:schemeClr val="bg1"/>
              </a:solidFill>
              <a:effectLst>
                <a:outerShdw blurRad="38100" dist="38100" dir="2700000" algn="tl">
                  <a:srgbClr val="000000">
                    <a:alpha val="43137"/>
                  </a:srgbClr>
                </a:outerShdw>
              </a:effectLst>
            </a:endParaRPr>
          </a:p>
        </p:txBody>
      </p:sp>
      <p:sp>
        <p:nvSpPr>
          <p:cNvPr id="5" name="Retângulo 4"/>
          <p:cNvSpPr/>
          <p:nvPr/>
        </p:nvSpPr>
        <p:spPr>
          <a:xfrm>
            <a:off x="0" y="6618288"/>
            <a:ext cx="3546475" cy="307975"/>
          </a:xfrm>
          <a:prstGeom prst="rect">
            <a:avLst/>
          </a:prstGeom>
        </p:spPr>
        <p:txBody>
          <a:bodyPr>
            <a:spAutoFit/>
          </a:bodyPr>
          <a:lstStyle/>
          <a:p>
            <a:pPr algn="ctr">
              <a:spcBef>
                <a:spcPct val="20000"/>
              </a:spcBef>
              <a:buClr>
                <a:srgbClr val="2B4475"/>
              </a:buClr>
              <a:defRPr/>
            </a:pPr>
            <a:r>
              <a:rPr lang="pt-BR" sz="1400" b="1" kern="0" dirty="0">
                <a:solidFill>
                  <a:schemeClr val="bg1"/>
                </a:solidFill>
                <a:effectLst>
                  <a:outerShdw blurRad="38100" dist="38100" dir="2700000" algn="tl">
                    <a:srgbClr val="000000">
                      <a:alpha val="43137"/>
                    </a:srgbClr>
                  </a:outerShdw>
                </a:effectLst>
                <a:cs typeface="Arial" pitchFamily="34" charset="0"/>
              </a:rPr>
              <a:t>Prof. Adm. </a:t>
            </a:r>
            <a:r>
              <a:rPr lang="pt-BR" sz="1400" b="1" i="1" kern="0" dirty="0">
                <a:solidFill>
                  <a:schemeClr val="bg1"/>
                </a:solidFill>
                <a:effectLst>
                  <a:outerShdw blurRad="38100" dist="38100" dir="2700000" algn="tl">
                    <a:srgbClr val="000000">
                      <a:alpha val="43137"/>
                    </a:srgbClr>
                  </a:outerShdw>
                </a:effectLst>
                <a:cs typeface="Arial" pitchFamily="34" charset="0"/>
              </a:rPr>
              <a:t>Msc</a:t>
            </a:r>
            <a:r>
              <a:rPr lang="pt-BR" sz="1400" b="1" kern="0" dirty="0">
                <a:solidFill>
                  <a:schemeClr val="bg1"/>
                </a:solidFill>
                <a:effectLst>
                  <a:outerShdw blurRad="38100" dist="38100" dir="2700000" algn="tl">
                    <a:srgbClr val="000000">
                      <a:alpha val="43137"/>
                    </a:srgbClr>
                  </a:outerShdw>
                </a:effectLst>
                <a:cs typeface="Arial" pitchFamily="34" charset="0"/>
              </a:rPr>
              <a:t>. Luiz Cláudio Brites Lobato</a:t>
            </a:r>
          </a:p>
        </p:txBody>
      </p:sp>
      <p:sp>
        <p:nvSpPr>
          <p:cNvPr id="16" name="Retângulo 15"/>
          <p:cNvSpPr/>
          <p:nvPr/>
        </p:nvSpPr>
        <p:spPr>
          <a:xfrm>
            <a:off x="0" y="0"/>
            <a:ext cx="4932040" cy="400110"/>
          </a:xfrm>
          <a:prstGeom prst="rect">
            <a:avLst/>
          </a:prstGeom>
        </p:spPr>
        <p:txBody>
          <a:bodyPr wrap="square">
            <a:spAutoFit/>
          </a:bodyPr>
          <a:lstStyle/>
          <a:p>
            <a:pPr>
              <a:defRPr/>
            </a:pPr>
            <a:r>
              <a:rPr lang="pt-BR" sz="2000" b="1" dirty="0" smtClean="0">
                <a:solidFill>
                  <a:schemeClr val="bg1"/>
                </a:solidFill>
                <a:effectLst>
                  <a:outerShdw blurRad="38100" dist="38100" dir="2700000" algn="tl">
                    <a:srgbClr val="000000">
                      <a:alpha val="43137"/>
                    </a:srgbClr>
                  </a:outerShdw>
                </a:effectLst>
                <a:cs typeface="Arial" pitchFamily="34" charset="0"/>
              </a:rPr>
              <a:t>GST1935 - RACIOCÍNIO </a:t>
            </a:r>
            <a:r>
              <a:rPr lang="pt-BR" sz="2000" b="1" dirty="0">
                <a:solidFill>
                  <a:schemeClr val="bg1"/>
                </a:solidFill>
                <a:effectLst>
                  <a:outerShdw blurRad="38100" dist="38100" dir="2700000" algn="tl">
                    <a:srgbClr val="000000">
                      <a:alpha val="43137"/>
                    </a:srgbClr>
                  </a:outerShdw>
                </a:effectLst>
                <a:cs typeface="Arial" pitchFamily="34" charset="0"/>
              </a:rPr>
              <a:t>LÓGICO E ANALÍTICO</a:t>
            </a:r>
          </a:p>
        </p:txBody>
      </p:sp>
      <p:pic>
        <p:nvPicPr>
          <p:cNvPr id="1026" name="Picture 2" descr="Imagem relacionad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6337" y="908720"/>
            <a:ext cx="1547664" cy="792088"/>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p:cNvSpPr/>
          <p:nvPr/>
        </p:nvSpPr>
        <p:spPr>
          <a:xfrm>
            <a:off x="35496" y="1164808"/>
            <a:ext cx="9001000" cy="5355312"/>
          </a:xfrm>
          <a:prstGeom prst="rect">
            <a:avLst/>
          </a:prstGeom>
        </p:spPr>
        <p:txBody>
          <a:bodyPr wrap="square">
            <a:spAutoFit/>
          </a:bodyPr>
          <a:lstStyle/>
          <a:p>
            <a:pPr algn="just"/>
            <a:r>
              <a:rPr lang="pt-BR" b="1" dirty="0" smtClean="0">
                <a:solidFill>
                  <a:srgbClr val="C00000"/>
                </a:solidFill>
              </a:rPr>
              <a:t>OS CONCEITOS DE PAY-OFF E TRADE-OFF </a:t>
            </a:r>
          </a:p>
          <a:p>
            <a:pPr algn="just"/>
            <a:endParaRPr lang="pt-BR" dirty="0">
              <a:solidFill>
                <a:srgbClr val="C00000"/>
              </a:solidFill>
            </a:endParaRPr>
          </a:p>
          <a:p>
            <a:pPr algn="just"/>
            <a:r>
              <a:rPr lang="pt-BR" dirty="0" smtClean="0"/>
              <a:t>Tomar </a:t>
            </a:r>
            <a:r>
              <a:rPr lang="pt-BR" dirty="0"/>
              <a:t>decisões com qualidade é algo que não pode prescindir de esforço e dedicação, mas agregar técnicas e ferramentas notoriamente úteis é o que faz com que o gestor coloque em prática aquilo que arregimentou em seu aprendizado acadêmico. </a:t>
            </a:r>
            <a:endParaRPr lang="pt-BR" dirty="0" smtClean="0"/>
          </a:p>
          <a:p>
            <a:pPr algn="just"/>
            <a:endParaRPr lang="pt-BR" dirty="0"/>
          </a:p>
          <a:p>
            <a:pPr algn="just"/>
            <a:r>
              <a:rPr lang="pt-BR" dirty="0" smtClean="0"/>
              <a:t>Na </a:t>
            </a:r>
            <a:r>
              <a:rPr lang="pt-BR" dirty="0"/>
              <a:t>estruturação das etapas de decisão ainda é necessário levar em consideração que uma decisão em determinado um setor pode resultar em algo desastroso para outro, ou seja, toda ação deve ser avaliada entendendo os benefícios, mas sem desconsiderar os impactos em todos os setores da organização. </a:t>
            </a:r>
            <a:endParaRPr lang="pt-BR" dirty="0" smtClean="0"/>
          </a:p>
          <a:p>
            <a:pPr algn="just"/>
            <a:endParaRPr lang="pt-BR" dirty="0"/>
          </a:p>
          <a:p>
            <a:pPr algn="just"/>
            <a:r>
              <a:rPr lang="pt-BR" dirty="0" smtClean="0"/>
              <a:t>Há </a:t>
            </a:r>
            <a:r>
              <a:rPr lang="pt-BR" dirty="0"/>
              <a:t>de se considerar que a tomada de decisão envolve: </a:t>
            </a:r>
            <a:endParaRPr lang="pt-BR" dirty="0" smtClean="0"/>
          </a:p>
          <a:p>
            <a:pPr marL="285750" indent="-285750" algn="just">
              <a:buFontTx/>
              <a:buChar char="-"/>
            </a:pPr>
            <a:r>
              <a:rPr lang="pt-BR" dirty="0" smtClean="0">
                <a:solidFill>
                  <a:srgbClr val="C00000"/>
                </a:solidFill>
              </a:rPr>
              <a:t>Incerteza: a </a:t>
            </a:r>
            <a:r>
              <a:rPr lang="pt-BR" dirty="0">
                <a:solidFill>
                  <a:srgbClr val="C00000"/>
                </a:solidFill>
              </a:rPr>
              <a:t>maioria dos fatos necessários para o processo decisório podem ser desconhecidos. </a:t>
            </a:r>
            <a:endParaRPr lang="pt-BR" dirty="0" smtClean="0">
              <a:solidFill>
                <a:srgbClr val="C00000"/>
              </a:solidFill>
            </a:endParaRPr>
          </a:p>
          <a:p>
            <a:pPr marL="285750" indent="-285750" algn="just">
              <a:buFontTx/>
              <a:buChar char="-"/>
            </a:pPr>
            <a:r>
              <a:rPr lang="pt-BR" dirty="0" smtClean="0">
                <a:solidFill>
                  <a:schemeClr val="tx2"/>
                </a:solidFill>
              </a:rPr>
              <a:t>Complexidade: muitos </a:t>
            </a:r>
            <a:r>
              <a:rPr lang="pt-BR" dirty="0">
                <a:solidFill>
                  <a:schemeClr val="tx2"/>
                </a:solidFill>
              </a:rPr>
              <a:t>fatores inter-relacionados a serem considerados</a:t>
            </a:r>
            <a:r>
              <a:rPr lang="pt-BR" dirty="0" smtClean="0">
                <a:solidFill>
                  <a:schemeClr val="tx2"/>
                </a:solidFill>
              </a:rPr>
              <a:t>.</a:t>
            </a:r>
          </a:p>
          <a:p>
            <a:pPr marL="285750" indent="-285750" algn="just">
              <a:buFontTx/>
              <a:buChar char="-"/>
            </a:pPr>
            <a:r>
              <a:rPr lang="pt-BR" dirty="0" smtClean="0">
                <a:solidFill>
                  <a:srgbClr val="C00000"/>
                </a:solidFill>
              </a:rPr>
              <a:t>Consequências </a:t>
            </a:r>
            <a:r>
              <a:rPr lang="pt-BR" dirty="0">
                <a:solidFill>
                  <a:srgbClr val="C00000"/>
                </a:solidFill>
              </a:rPr>
              <a:t>de alto risco:a decisão pode ter um impacto significativo. </a:t>
            </a:r>
            <a:endParaRPr lang="pt-BR" dirty="0" smtClean="0">
              <a:solidFill>
                <a:srgbClr val="C00000"/>
              </a:solidFill>
            </a:endParaRPr>
          </a:p>
          <a:p>
            <a:pPr marL="285750" indent="-285750" algn="just">
              <a:buFontTx/>
              <a:buChar char="-"/>
            </a:pPr>
            <a:r>
              <a:rPr lang="pt-BR" dirty="0" smtClean="0">
                <a:solidFill>
                  <a:schemeClr val="tx2"/>
                </a:solidFill>
              </a:rPr>
              <a:t>Alternativas: podem </a:t>
            </a:r>
            <a:r>
              <a:rPr lang="pt-BR" dirty="0">
                <a:solidFill>
                  <a:schemeClr val="tx2"/>
                </a:solidFill>
              </a:rPr>
              <a:t>existir várias alternativas, cada uma com suas incertezas e consequências</a:t>
            </a:r>
            <a:r>
              <a:rPr lang="pt-BR" dirty="0" smtClean="0">
                <a:solidFill>
                  <a:schemeClr val="tx2"/>
                </a:solidFill>
              </a:rPr>
              <a:t>.</a:t>
            </a:r>
          </a:p>
          <a:p>
            <a:pPr marL="285750" indent="-285750" algn="just">
              <a:buFontTx/>
              <a:buChar char="-"/>
            </a:pPr>
            <a:r>
              <a:rPr lang="pt-BR" dirty="0" smtClean="0">
                <a:solidFill>
                  <a:srgbClr val="C00000"/>
                </a:solidFill>
              </a:rPr>
              <a:t>Questões </a:t>
            </a:r>
            <a:r>
              <a:rPr lang="pt-BR" dirty="0">
                <a:solidFill>
                  <a:srgbClr val="C00000"/>
                </a:solidFill>
              </a:rPr>
              <a:t>interpessoais</a:t>
            </a:r>
            <a:r>
              <a:rPr lang="pt-BR" dirty="0" smtClean="0">
                <a:solidFill>
                  <a:srgbClr val="C00000"/>
                </a:solidFill>
              </a:rPr>
              <a:t>: será </a:t>
            </a:r>
            <a:r>
              <a:rPr lang="pt-BR" dirty="0">
                <a:solidFill>
                  <a:srgbClr val="C00000"/>
                </a:solidFill>
              </a:rPr>
              <a:t>necessário avaliar como as pessoas reagirão. </a:t>
            </a:r>
          </a:p>
        </p:txBody>
      </p:sp>
    </p:spTree>
    <p:extLst>
      <p:ext uri="{BB962C8B-B14F-4D97-AF65-F5344CB8AC3E}">
        <p14:creationId xmlns:p14="http://schemas.microsoft.com/office/powerpoint/2010/main" val="38267666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ervicosweb.cnpq.br/wspessoa/servletrecuperafoto?tipo=1&amp;id=K4755251Z8"/>
          <p:cNvPicPr>
            <a:picLocks noChangeAspect="1" noChangeArrowheads="1"/>
          </p:cNvPicPr>
          <p:nvPr/>
        </p:nvPicPr>
        <p:blipFill>
          <a:blip r:embed="rId2" cstate="print"/>
          <a:srcRect/>
          <a:stretch>
            <a:fillRect/>
          </a:stretch>
        </p:blipFill>
        <p:spPr bwMode="auto">
          <a:xfrm>
            <a:off x="6631333" y="98703"/>
            <a:ext cx="2396580" cy="1746122"/>
          </a:xfrm>
          <a:prstGeom prst="rect">
            <a:avLst/>
          </a:prstGeom>
          <a:noFill/>
          <a:ln w="9525">
            <a:noFill/>
            <a:miter lim="800000"/>
            <a:headEnd/>
            <a:tailEnd/>
          </a:ln>
        </p:spPr>
      </p:pic>
      <p:sp>
        <p:nvSpPr>
          <p:cNvPr id="8" name="Retângulo 3"/>
          <p:cNvSpPr>
            <a:spLocks noChangeArrowheads="1"/>
          </p:cNvSpPr>
          <p:nvPr/>
        </p:nvSpPr>
        <p:spPr bwMode="auto">
          <a:xfrm>
            <a:off x="6012160" y="5517232"/>
            <a:ext cx="3131840" cy="338554"/>
          </a:xfrm>
          <a:prstGeom prst="rect">
            <a:avLst/>
          </a:prstGeom>
          <a:noFill/>
          <a:ln>
            <a:noFill/>
          </a:ln>
          <a:extLst/>
        </p:spPr>
        <p:txBody>
          <a:bodyPr wrap="square">
            <a:spAutoFit/>
          </a:bodyPr>
          <a:lstStyle/>
          <a:p>
            <a:pPr>
              <a:defRPr/>
            </a:pPr>
            <a:r>
              <a:rPr lang="pt-BR" sz="1600" b="1" dirty="0" smtClean="0">
                <a:solidFill>
                  <a:schemeClr val="tx2"/>
                </a:solidFill>
                <a:effectLst>
                  <a:outerShdw blurRad="38100" dist="38100" dir="2700000" algn="tl">
                    <a:srgbClr val="000000">
                      <a:alpha val="43137"/>
                    </a:srgbClr>
                  </a:outerShdw>
                </a:effectLst>
              </a:rPr>
              <a:t>e-mail: </a:t>
            </a:r>
            <a:r>
              <a:rPr lang="pt-BR" sz="1600" b="1" dirty="0" smtClean="0">
                <a:solidFill>
                  <a:schemeClr val="tx2"/>
                </a:solidFill>
                <a:effectLst>
                  <a:outerShdw blurRad="38100" dist="38100" dir="2700000" algn="tl">
                    <a:srgbClr val="000000">
                      <a:alpha val="43137"/>
                    </a:srgbClr>
                  </a:outerShdw>
                </a:effectLst>
                <a:hlinkClick r:id="rId3"/>
              </a:rPr>
              <a:t>luizlobato0101@gmail.com</a:t>
            </a:r>
            <a:endParaRPr lang="pt-BR" sz="1600" b="1" dirty="0">
              <a:solidFill>
                <a:schemeClr val="tx2"/>
              </a:solidFill>
              <a:effectLst>
                <a:outerShdw blurRad="38100" dist="38100" dir="2700000" algn="tl">
                  <a:srgbClr val="000000">
                    <a:alpha val="43137"/>
                  </a:srgbClr>
                </a:outerShdw>
              </a:effectLst>
            </a:endParaRPr>
          </a:p>
        </p:txBody>
      </p:sp>
      <p:sp>
        <p:nvSpPr>
          <p:cNvPr id="9" name="Retângulo 8"/>
          <p:cNvSpPr/>
          <p:nvPr/>
        </p:nvSpPr>
        <p:spPr>
          <a:xfrm>
            <a:off x="35496" y="2484648"/>
            <a:ext cx="8964612" cy="152041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p>
            <a:pPr>
              <a:defRPr/>
            </a:pPr>
            <a:r>
              <a:rPr lang="pt-BR" sz="1600" b="1" dirty="0">
                <a:solidFill>
                  <a:schemeClr val="tx2"/>
                </a:solidFill>
                <a:effectLst>
                  <a:outerShdw blurRad="38100" dist="38100" dir="2700000" algn="tl">
                    <a:srgbClr val="000000">
                      <a:alpha val="43137"/>
                    </a:srgbClr>
                  </a:outerShdw>
                </a:effectLst>
                <a:ea typeface="MS PGothic" pitchFamily="34" charset="-128"/>
              </a:rPr>
              <a:t>Atuação:</a:t>
            </a:r>
          </a:p>
          <a:p>
            <a:pPr eaLnBrk="0" hangingPunct="0">
              <a:spcBef>
                <a:spcPct val="20000"/>
              </a:spcBef>
              <a:buFont typeface="Arial" pitchFamily="34" charset="0"/>
              <a:buChar char="•"/>
              <a:defRPr/>
            </a:pPr>
            <a:r>
              <a:rPr lang="pt-BR" sz="1600" b="1" kern="0" dirty="0">
                <a:solidFill>
                  <a:schemeClr val="tx2"/>
                </a:solidFill>
                <a:effectLst>
                  <a:outerShdw blurRad="38100" dist="38100" dir="2700000" algn="tl">
                    <a:srgbClr val="000000">
                      <a:alpha val="43137"/>
                    </a:srgbClr>
                  </a:outerShdw>
                </a:effectLst>
              </a:rPr>
              <a:t>Diretor Executivo do SINAERJ – (</a:t>
            </a:r>
            <a:r>
              <a:rPr lang="pt-BR" sz="1000" b="1" kern="0" dirty="0">
                <a:solidFill>
                  <a:schemeClr val="tx2"/>
                </a:solidFill>
                <a:effectLst>
                  <a:outerShdw blurRad="38100" dist="38100" dir="2700000" algn="tl">
                    <a:srgbClr val="000000">
                      <a:alpha val="43137"/>
                    </a:srgbClr>
                  </a:outerShdw>
                </a:effectLst>
              </a:rPr>
              <a:t>SINDICATO DOS ADMINISTRADORES DO ESTADO DO RIO DE JANEIRO</a:t>
            </a:r>
            <a:r>
              <a:rPr lang="pt-BR" sz="1600" b="1" kern="0" dirty="0">
                <a:solidFill>
                  <a:schemeClr val="tx2"/>
                </a:solidFill>
                <a:effectLst>
                  <a:outerShdw blurRad="38100" dist="38100" dir="2700000" algn="tl">
                    <a:srgbClr val="000000">
                      <a:alpha val="43137"/>
                    </a:srgbClr>
                  </a:outerShdw>
                </a:effectLst>
              </a:rPr>
              <a:t>)</a:t>
            </a:r>
          </a:p>
          <a:p>
            <a:pPr eaLnBrk="0" hangingPunct="0">
              <a:spcBef>
                <a:spcPct val="20000"/>
              </a:spcBef>
              <a:buFont typeface="Arial" pitchFamily="34" charset="0"/>
              <a:buChar char="•"/>
              <a:defRPr/>
            </a:pPr>
            <a:r>
              <a:rPr lang="pt-BR" sz="1600" b="1" kern="0" dirty="0" smtClean="0">
                <a:solidFill>
                  <a:schemeClr val="tx2"/>
                </a:solidFill>
                <a:effectLst>
                  <a:outerShdw blurRad="38100" dist="38100" dir="2700000" algn="tl">
                    <a:srgbClr val="000000">
                      <a:alpha val="43137"/>
                    </a:srgbClr>
                  </a:outerShdw>
                </a:effectLst>
              </a:rPr>
              <a:t>Conselheiro do Observatório Social de Nova Iguaçu </a:t>
            </a:r>
            <a:r>
              <a:rPr lang="pt-BR" sz="1600" b="1" kern="0" dirty="0">
                <a:solidFill>
                  <a:schemeClr val="tx2"/>
                </a:solidFill>
                <a:effectLst>
                  <a:outerShdw blurRad="38100" dist="38100" dir="2700000" algn="tl">
                    <a:srgbClr val="000000">
                      <a:alpha val="43137"/>
                    </a:srgbClr>
                  </a:outerShdw>
                </a:effectLst>
              </a:rPr>
              <a:t>– </a:t>
            </a:r>
            <a:r>
              <a:rPr lang="pt-BR" sz="1600" b="1" kern="0" dirty="0" smtClean="0">
                <a:solidFill>
                  <a:schemeClr val="tx2"/>
                </a:solidFill>
                <a:effectLst>
                  <a:outerShdw blurRad="38100" dist="38100" dir="2700000" algn="tl">
                    <a:srgbClr val="000000">
                      <a:alpha val="43137"/>
                    </a:srgbClr>
                  </a:outerShdw>
                </a:effectLst>
              </a:rPr>
              <a:t>OSNI -RJ</a:t>
            </a:r>
          </a:p>
          <a:p>
            <a:pPr eaLnBrk="0" hangingPunct="0">
              <a:spcBef>
                <a:spcPct val="20000"/>
              </a:spcBef>
              <a:buFont typeface="Arial" pitchFamily="34" charset="0"/>
              <a:buChar char="•"/>
              <a:defRPr/>
            </a:pPr>
            <a:r>
              <a:rPr lang="pt-BR" sz="1600" b="1" kern="0" dirty="0" smtClean="0">
                <a:solidFill>
                  <a:schemeClr val="tx2"/>
                </a:solidFill>
                <a:effectLst>
                  <a:outerShdw blurRad="38100" dist="38100" dir="2700000" algn="tl">
                    <a:srgbClr val="000000">
                      <a:alpha val="43137"/>
                    </a:srgbClr>
                  </a:outerShdw>
                </a:effectLst>
              </a:rPr>
              <a:t>Presidente do Conselho Municipal de Trabalho Emprego e Renda – Nova Iguaçu - PMNI</a:t>
            </a:r>
            <a:endParaRPr lang="pt-BR" sz="1600" b="1" kern="0" dirty="0">
              <a:solidFill>
                <a:schemeClr val="tx2"/>
              </a:solidFill>
              <a:effectLst>
                <a:outerShdw blurRad="38100" dist="38100" dir="2700000" algn="tl">
                  <a:srgbClr val="000000">
                    <a:alpha val="43137"/>
                  </a:srgbClr>
                </a:outerShdw>
              </a:effectLst>
            </a:endParaRPr>
          </a:p>
          <a:p>
            <a:pPr eaLnBrk="0" hangingPunct="0">
              <a:spcBef>
                <a:spcPct val="20000"/>
              </a:spcBef>
              <a:buFont typeface="Arial" pitchFamily="34" charset="0"/>
              <a:buChar char="•"/>
              <a:defRPr/>
            </a:pPr>
            <a:r>
              <a:rPr lang="pt-BR" sz="1600" b="1" kern="0" dirty="0">
                <a:solidFill>
                  <a:schemeClr val="tx2"/>
                </a:solidFill>
                <a:effectLst>
                  <a:outerShdw blurRad="38100" dist="38100" dir="2700000" algn="tl">
                    <a:srgbClr val="000000">
                      <a:alpha val="43137"/>
                    </a:srgbClr>
                  </a:outerShdw>
                </a:effectLst>
              </a:rPr>
              <a:t>Diretor Executivo da Assertiva Inteligência Empresarial </a:t>
            </a:r>
            <a:r>
              <a:rPr lang="pt-BR" sz="1600" b="1" kern="0" dirty="0" smtClean="0">
                <a:solidFill>
                  <a:schemeClr val="tx2"/>
                </a:solidFill>
                <a:effectLst>
                  <a:outerShdw blurRad="38100" dist="38100" dir="2700000" algn="tl">
                    <a:srgbClr val="000000">
                      <a:alpha val="43137"/>
                    </a:srgbClr>
                  </a:outerShdw>
                </a:effectLst>
              </a:rPr>
              <a:t>.</a:t>
            </a:r>
            <a:endParaRPr lang="pt-BR" sz="1600" dirty="0">
              <a:solidFill>
                <a:schemeClr val="tx2"/>
              </a:solidFill>
              <a:effectLst>
                <a:outerShdw blurRad="38100" dist="38100" dir="2700000" algn="tl">
                  <a:srgbClr val="000000">
                    <a:alpha val="43137"/>
                  </a:srgbClr>
                </a:outerShdw>
              </a:effectLst>
              <a:ea typeface="MS PGothic" pitchFamily="34" charset="-128"/>
            </a:endParaRPr>
          </a:p>
        </p:txBody>
      </p:sp>
      <p:sp>
        <p:nvSpPr>
          <p:cNvPr id="11" name="Retângulo 10"/>
          <p:cNvSpPr/>
          <p:nvPr/>
        </p:nvSpPr>
        <p:spPr>
          <a:xfrm>
            <a:off x="395536" y="3933056"/>
            <a:ext cx="5616376" cy="1923604"/>
          </a:xfrm>
          <a:prstGeom prst="rect">
            <a:avLst/>
          </a:prstGeom>
        </p:spPr>
        <p:txBody>
          <a:bodyPr wrap="square">
            <a:spAutoFit/>
          </a:bodyPr>
          <a:lstStyle/>
          <a:p>
            <a:pPr>
              <a:defRPr/>
            </a:pPr>
            <a:r>
              <a:rPr lang="pt-BR" sz="1700" b="1" dirty="0">
                <a:solidFill>
                  <a:schemeClr val="tx2"/>
                </a:solidFill>
                <a:effectLst>
                  <a:outerShdw blurRad="38100" dist="38100" dir="2700000" algn="tl">
                    <a:srgbClr val="000000">
                      <a:alpha val="43137"/>
                    </a:srgbClr>
                  </a:outerShdw>
                </a:effectLst>
                <a:ea typeface="MS PGothic" pitchFamily="34" charset="-128"/>
              </a:rPr>
              <a:t>Formação:</a:t>
            </a:r>
          </a:p>
          <a:p>
            <a:pPr>
              <a:buFontTx/>
              <a:buChar char="•"/>
              <a:defRPr/>
            </a:pPr>
            <a:r>
              <a:rPr lang="pt-BR" sz="1700" b="1" dirty="0">
                <a:solidFill>
                  <a:schemeClr val="tx2"/>
                </a:solidFill>
                <a:effectLst>
                  <a:outerShdw blurRad="38100" dist="38100" dir="2700000" algn="tl">
                    <a:srgbClr val="000000">
                      <a:alpha val="43137"/>
                    </a:srgbClr>
                  </a:outerShdw>
                </a:effectLst>
              </a:rPr>
              <a:t>Administrador e Economista – UFRRJ / UNESA</a:t>
            </a:r>
          </a:p>
          <a:p>
            <a:pPr>
              <a:buFontTx/>
              <a:buChar char="•"/>
              <a:defRPr/>
            </a:pPr>
            <a:r>
              <a:rPr lang="pt-BR" sz="1700" b="1" dirty="0">
                <a:solidFill>
                  <a:schemeClr val="tx2"/>
                </a:solidFill>
                <a:effectLst>
                  <a:outerShdw blurRad="38100" dist="38100" dir="2700000" algn="tl">
                    <a:srgbClr val="000000">
                      <a:alpha val="43137"/>
                    </a:srgbClr>
                  </a:outerShdw>
                </a:effectLst>
              </a:rPr>
              <a:t>Especialista em Auditoria e Perícia Contábil - UNESA</a:t>
            </a:r>
          </a:p>
          <a:p>
            <a:pPr>
              <a:buFontTx/>
              <a:buChar char="•"/>
              <a:defRPr/>
            </a:pPr>
            <a:r>
              <a:rPr lang="pt-BR" sz="1700" b="1" dirty="0">
                <a:solidFill>
                  <a:schemeClr val="tx2"/>
                </a:solidFill>
                <a:effectLst>
                  <a:outerShdw blurRad="38100" dist="38100" dir="2700000" algn="tl">
                    <a:srgbClr val="000000">
                      <a:alpha val="43137"/>
                    </a:srgbClr>
                  </a:outerShdw>
                </a:effectLst>
              </a:rPr>
              <a:t>Mestre em Planejamento Urbano e Educação – </a:t>
            </a:r>
            <a:r>
              <a:rPr lang="pt-BR" sz="1700" b="1" dirty="0" smtClean="0">
                <a:solidFill>
                  <a:schemeClr val="tx2"/>
                </a:solidFill>
                <a:effectLst>
                  <a:outerShdw blurRad="38100" dist="38100" dir="2700000" algn="tl">
                    <a:srgbClr val="000000">
                      <a:alpha val="43137"/>
                    </a:srgbClr>
                  </a:outerShdw>
                </a:effectLst>
              </a:rPr>
              <a:t>UFRJ</a:t>
            </a:r>
          </a:p>
          <a:p>
            <a:pPr>
              <a:buFontTx/>
              <a:buChar char="•"/>
              <a:defRPr/>
            </a:pPr>
            <a:r>
              <a:rPr lang="pt-BR" sz="1700" b="1" dirty="0" smtClean="0">
                <a:solidFill>
                  <a:schemeClr val="tx2"/>
                </a:solidFill>
                <a:effectLst>
                  <a:outerShdw blurRad="38100" dist="38100" dir="2700000" algn="tl">
                    <a:srgbClr val="000000">
                      <a:alpha val="43137"/>
                    </a:srgbClr>
                  </a:outerShdw>
                </a:effectLst>
              </a:rPr>
              <a:t>Mestrando Em Patrimônio Cultura e Sociedade - UFRRJ</a:t>
            </a:r>
            <a:endParaRPr lang="pt-BR" sz="1700" b="1" dirty="0">
              <a:solidFill>
                <a:schemeClr val="tx2"/>
              </a:solidFill>
              <a:effectLst>
                <a:outerShdw blurRad="38100" dist="38100" dir="2700000" algn="tl">
                  <a:srgbClr val="000000">
                    <a:alpha val="43137"/>
                  </a:srgbClr>
                </a:outerShdw>
              </a:effectLst>
            </a:endParaRPr>
          </a:p>
          <a:p>
            <a:pPr>
              <a:buFontTx/>
              <a:buChar char="•"/>
              <a:defRPr/>
            </a:pPr>
            <a:r>
              <a:rPr lang="pt-BR" sz="1700" b="1" dirty="0">
                <a:solidFill>
                  <a:schemeClr val="tx2"/>
                </a:solidFill>
                <a:effectLst>
                  <a:outerShdw blurRad="38100" dist="38100" dir="2700000" algn="tl">
                    <a:srgbClr val="000000">
                      <a:alpha val="43137"/>
                    </a:srgbClr>
                  </a:outerShdw>
                </a:effectLst>
              </a:rPr>
              <a:t>Diversas Especializações nas áreas de:</a:t>
            </a:r>
          </a:p>
          <a:p>
            <a:pPr lvl="1">
              <a:buFont typeface="Courier New" pitchFamily="49" charset="0"/>
              <a:buChar char="o"/>
              <a:defRPr/>
            </a:pPr>
            <a:r>
              <a:rPr lang="pt-BR" sz="1700" b="1" dirty="0">
                <a:solidFill>
                  <a:schemeClr val="tx2"/>
                </a:solidFill>
                <a:effectLst>
                  <a:outerShdw blurRad="38100" dist="38100" dir="2700000" algn="tl">
                    <a:srgbClr val="000000">
                      <a:alpha val="43137"/>
                    </a:srgbClr>
                  </a:outerShdw>
                </a:effectLst>
              </a:rPr>
              <a:t> Auditoria, </a:t>
            </a:r>
            <a:r>
              <a:rPr lang="pt-BR" sz="1700" b="1" dirty="0" smtClean="0">
                <a:solidFill>
                  <a:schemeClr val="tx2"/>
                </a:solidFill>
                <a:effectLst>
                  <a:outerShdw blurRad="38100" dist="38100" dir="2700000" algn="tl">
                    <a:srgbClr val="000000">
                      <a:alpha val="43137"/>
                    </a:srgbClr>
                  </a:outerShdw>
                </a:effectLst>
              </a:rPr>
              <a:t>Perícia</a:t>
            </a:r>
            <a:r>
              <a:rPr lang="pt-BR" sz="1700" b="1" dirty="0">
                <a:solidFill>
                  <a:schemeClr val="tx2"/>
                </a:solidFill>
                <a:effectLst>
                  <a:outerShdw blurRad="38100" dist="38100" dir="2700000" algn="tl">
                    <a:srgbClr val="000000">
                      <a:alpha val="43137"/>
                    </a:srgbClr>
                  </a:outerShdw>
                </a:effectLst>
              </a:rPr>
              <a:t>, </a:t>
            </a:r>
            <a:r>
              <a:rPr lang="pt-BR" sz="1700" b="1" dirty="0" smtClean="0">
                <a:solidFill>
                  <a:schemeClr val="tx2"/>
                </a:solidFill>
                <a:effectLst>
                  <a:outerShdw blurRad="38100" dist="38100" dir="2700000" algn="tl">
                    <a:srgbClr val="000000">
                      <a:alpha val="43137"/>
                    </a:srgbClr>
                  </a:outerShdw>
                </a:effectLst>
              </a:rPr>
              <a:t>Contabilidade e </a:t>
            </a:r>
            <a:r>
              <a:rPr lang="pt-BR" sz="1700" b="1" dirty="0">
                <a:solidFill>
                  <a:schemeClr val="tx2"/>
                </a:solidFill>
                <a:effectLst>
                  <a:outerShdw blurRad="38100" dist="38100" dir="2700000" algn="tl">
                    <a:srgbClr val="000000">
                      <a:alpha val="43137"/>
                    </a:srgbClr>
                  </a:outerShdw>
                </a:effectLst>
              </a:rPr>
              <a:t>Educação. </a:t>
            </a:r>
          </a:p>
        </p:txBody>
      </p:sp>
      <p:sp>
        <p:nvSpPr>
          <p:cNvPr id="12" name="TextBox 6"/>
          <p:cNvSpPr txBox="1">
            <a:spLocks noChangeArrowheads="1"/>
          </p:cNvSpPr>
          <p:nvPr/>
        </p:nvSpPr>
        <p:spPr bwMode="auto">
          <a:xfrm>
            <a:off x="0" y="-26988"/>
            <a:ext cx="4859338" cy="708026"/>
          </a:xfrm>
          <a:prstGeom prst="rect">
            <a:avLst/>
          </a:prstGeom>
          <a:noFill/>
          <a:ln>
            <a:noFill/>
          </a:ln>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defRPr/>
            </a:pPr>
            <a:r>
              <a:rPr lang="pt-BR" sz="4000" b="1" dirty="0" smtClean="0">
                <a:solidFill>
                  <a:schemeClr val="tx2"/>
                </a:solidFill>
                <a:effectLst>
                  <a:outerShdw blurRad="38100" dist="38100" dir="2700000" algn="tl">
                    <a:srgbClr val="000000">
                      <a:alpha val="43137"/>
                    </a:srgbClr>
                  </a:outerShdw>
                </a:effectLst>
                <a:latin typeface="Broadway" pitchFamily="82" charset="0"/>
              </a:rPr>
              <a:t>APRESENTAÇÃO</a:t>
            </a:r>
            <a:endParaRPr lang="pt-BR" sz="4000" dirty="0">
              <a:solidFill>
                <a:schemeClr val="tx2"/>
              </a:solidFill>
              <a:effectLst>
                <a:outerShdw blurRad="38100" dist="38100" dir="2700000" algn="tl">
                  <a:srgbClr val="000000">
                    <a:alpha val="43137"/>
                  </a:srgbClr>
                </a:outerShdw>
              </a:effectLst>
              <a:latin typeface="Broadway" pitchFamily="82" charset="0"/>
            </a:endParaRPr>
          </a:p>
        </p:txBody>
      </p:sp>
      <p:sp>
        <p:nvSpPr>
          <p:cNvPr id="14" name="Retângulo 13"/>
          <p:cNvSpPr/>
          <p:nvPr/>
        </p:nvSpPr>
        <p:spPr>
          <a:xfrm>
            <a:off x="0" y="1844824"/>
            <a:ext cx="5508104" cy="615553"/>
          </a:xfrm>
          <a:prstGeom prst="rect">
            <a:avLst/>
          </a:prstGeom>
        </p:spPr>
        <p:txBody>
          <a:bodyPr wrap="square">
            <a:spAutoFit/>
          </a:bodyPr>
          <a:lstStyle/>
          <a:p>
            <a:pPr>
              <a:defRPr/>
            </a:pPr>
            <a:r>
              <a:rPr lang="pt-BR" sz="1600" b="1" dirty="0" smtClean="0">
                <a:solidFill>
                  <a:schemeClr val="tx2"/>
                </a:solidFill>
                <a:effectLst>
                  <a:outerShdw blurRad="38100" dist="38100" dir="2700000" algn="tl">
                    <a:srgbClr val="000000">
                      <a:alpha val="43137"/>
                    </a:srgbClr>
                  </a:outerShdw>
                </a:effectLst>
              </a:rPr>
              <a:t>MINI CURRÍCULO DO PROFESSOR</a:t>
            </a:r>
          </a:p>
          <a:p>
            <a:pPr>
              <a:defRPr/>
            </a:pPr>
            <a:r>
              <a:rPr lang="pt-BR" sz="1600" b="1" dirty="0" smtClean="0">
                <a:solidFill>
                  <a:schemeClr val="tx2"/>
                </a:solidFill>
                <a:effectLst>
                  <a:outerShdw blurRad="38100" dist="38100" dir="2700000" algn="tl">
                    <a:srgbClr val="000000">
                      <a:alpha val="43137"/>
                    </a:srgbClr>
                  </a:outerShdw>
                </a:effectLst>
              </a:rPr>
              <a:t>	Eco. </a:t>
            </a:r>
            <a:r>
              <a:rPr lang="pt-BR" b="1" dirty="0" smtClean="0">
                <a:solidFill>
                  <a:schemeClr val="tx2"/>
                </a:solidFill>
                <a:effectLst>
                  <a:outerShdw blurRad="38100" dist="38100" dir="2700000" algn="tl">
                    <a:srgbClr val="000000">
                      <a:alpha val="43137"/>
                    </a:srgbClr>
                  </a:outerShdw>
                </a:effectLst>
              </a:rPr>
              <a:t>Adm. Msc. Luiz Cláudio Brites Lobato</a:t>
            </a:r>
            <a:endParaRPr lang="pt-BR" b="1" dirty="0">
              <a:solidFill>
                <a:schemeClr val="tx2"/>
              </a:solidFill>
              <a:effectLst>
                <a:outerShdw blurRad="38100" dist="38100" dir="2700000" algn="tl">
                  <a:srgbClr val="000000">
                    <a:alpha val="43137"/>
                  </a:srgbClr>
                </a:outerShdw>
              </a:effectLst>
            </a:endParaRPr>
          </a:p>
        </p:txBody>
      </p:sp>
      <p:pic>
        <p:nvPicPr>
          <p:cNvPr id="2" name="Image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6762" y="3933056"/>
            <a:ext cx="2040471" cy="1450110"/>
          </a:xfrm>
          <a:prstGeom prst="rect">
            <a:avLst/>
          </a:prstGeom>
        </p:spPr>
      </p:pic>
    </p:spTree>
    <p:extLst>
      <p:ext uri="{BB962C8B-B14F-4D97-AF65-F5344CB8AC3E}">
        <p14:creationId xmlns:p14="http://schemas.microsoft.com/office/powerpoint/2010/main" val="29221327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35496" y="394941"/>
            <a:ext cx="6049963" cy="584775"/>
          </a:xfrm>
          <a:prstGeom prst="rect">
            <a:avLst/>
          </a:prstGeom>
          <a:noFill/>
        </p:spPr>
        <p:txBody>
          <a:bodyPr>
            <a:spAutoFit/>
          </a:bodyPr>
          <a:lstStyle/>
          <a:p>
            <a:pPr>
              <a:defRPr/>
            </a:pPr>
            <a:r>
              <a:rPr lang="pt-BR" sz="2000" b="1" dirty="0">
                <a:solidFill>
                  <a:schemeClr val="bg1"/>
                </a:solidFill>
                <a:latin typeface="+mj-lt"/>
                <a:cs typeface="Arial" pitchFamily="34" charset="0"/>
              </a:rPr>
              <a:t> </a:t>
            </a:r>
            <a:r>
              <a:rPr lang="pt-BR" sz="3200" b="1" dirty="0">
                <a:solidFill>
                  <a:schemeClr val="bg1"/>
                </a:solidFill>
                <a:effectLst>
                  <a:outerShdw blurRad="38100" dist="38100" dir="2700000" algn="tl">
                    <a:srgbClr val="000000">
                      <a:alpha val="43137"/>
                    </a:srgbClr>
                  </a:outerShdw>
                </a:effectLst>
              </a:rPr>
              <a:t>Modelos de </a:t>
            </a:r>
            <a:r>
              <a:rPr lang="pt-BR" sz="3200" b="1" dirty="0" smtClean="0">
                <a:solidFill>
                  <a:schemeClr val="bg1"/>
                </a:solidFill>
                <a:effectLst>
                  <a:outerShdw blurRad="38100" dist="38100" dir="2700000" algn="tl">
                    <a:srgbClr val="000000">
                      <a:alpha val="43137"/>
                    </a:srgbClr>
                  </a:outerShdw>
                </a:effectLst>
              </a:rPr>
              <a:t>Decisão.</a:t>
            </a:r>
            <a:endParaRPr lang="pt-BR" sz="3200" b="1" dirty="0">
              <a:solidFill>
                <a:schemeClr val="bg1"/>
              </a:solidFill>
              <a:effectLst>
                <a:outerShdw blurRad="38100" dist="38100" dir="2700000" algn="tl">
                  <a:srgbClr val="000000">
                    <a:alpha val="43137"/>
                  </a:srgbClr>
                </a:outerShdw>
              </a:effectLst>
            </a:endParaRPr>
          </a:p>
        </p:txBody>
      </p:sp>
      <p:sp>
        <p:nvSpPr>
          <p:cNvPr id="5" name="Retângulo 4"/>
          <p:cNvSpPr/>
          <p:nvPr/>
        </p:nvSpPr>
        <p:spPr>
          <a:xfrm>
            <a:off x="0" y="6618288"/>
            <a:ext cx="3546475" cy="307975"/>
          </a:xfrm>
          <a:prstGeom prst="rect">
            <a:avLst/>
          </a:prstGeom>
        </p:spPr>
        <p:txBody>
          <a:bodyPr>
            <a:spAutoFit/>
          </a:bodyPr>
          <a:lstStyle/>
          <a:p>
            <a:pPr algn="ctr">
              <a:spcBef>
                <a:spcPct val="20000"/>
              </a:spcBef>
              <a:buClr>
                <a:srgbClr val="2B4475"/>
              </a:buClr>
              <a:defRPr/>
            </a:pPr>
            <a:r>
              <a:rPr lang="pt-BR" sz="1400" b="1" kern="0" dirty="0">
                <a:solidFill>
                  <a:schemeClr val="bg1"/>
                </a:solidFill>
                <a:effectLst>
                  <a:outerShdw blurRad="38100" dist="38100" dir="2700000" algn="tl">
                    <a:srgbClr val="000000">
                      <a:alpha val="43137"/>
                    </a:srgbClr>
                  </a:outerShdw>
                </a:effectLst>
                <a:cs typeface="Arial" pitchFamily="34" charset="0"/>
              </a:rPr>
              <a:t>Prof. Adm. </a:t>
            </a:r>
            <a:r>
              <a:rPr lang="pt-BR" sz="1400" b="1" i="1" kern="0" dirty="0">
                <a:solidFill>
                  <a:schemeClr val="bg1"/>
                </a:solidFill>
                <a:effectLst>
                  <a:outerShdw blurRad="38100" dist="38100" dir="2700000" algn="tl">
                    <a:srgbClr val="000000">
                      <a:alpha val="43137"/>
                    </a:srgbClr>
                  </a:outerShdw>
                </a:effectLst>
                <a:cs typeface="Arial" pitchFamily="34" charset="0"/>
              </a:rPr>
              <a:t>Msc</a:t>
            </a:r>
            <a:r>
              <a:rPr lang="pt-BR" sz="1400" b="1" kern="0" dirty="0">
                <a:solidFill>
                  <a:schemeClr val="bg1"/>
                </a:solidFill>
                <a:effectLst>
                  <a:outerShdw blurRad="38100" dist="38100" dir="2700000" algn="tl">
                    <a:srgbClr val="000000">
                      <a:alpha val="43137"/>
                    </a:srgbClr>
                  </a:outerShdw>
                </a:effectLst>
                <a:cs typeface="Arial" pitchFamily="34" charset="0"/>
              </a:rPr>
              <a:t>. Luiz Cláudio Brites Lobato</a:t>
            </a:r>
          </a:p>
        </p:txBody>
      </p:sp>
      <p:sp>
        <p:nvSpPr>
          <p:cNvPr id="16" name="Retângulo 15"/>
          <p:cNvSpPr/>
          <p:nvPr/>
        </p:nvSpPr>
        <p:spPr>
          <a:xfrm>
            <a:off x="0" y="0"/>
            <a:ext cx="4932040" cy="400110"/>
          </a:xfrm>
          <a:prstGeom prst="rect">
            <a:avLst/>
          </a:prstGeom>
        </p:spPr>
        <p:txBody>
          <a:bodyPr wrap="square">
            <a:spAutoFit/>
          </a:bodyPr>
          <a:lstStyle/>
          <a:p>
            <a:pPr>
              <a:defRPr/>
            </a:pPr>
            <a:r>
              <a:rPr lang="pt-BR" sz="2000" b="1" dirty="0" smtClean="0">
                <a:solidFill>
                  <a:schemeClr val="bg1"/>
                </a:solidFill>
                <a:effectLst>
                  <a:outerShdw blurRad="38100" dist="38100" dir="2700000" algn="tl">
                    <a:srgbClr val="000000">
                      <a:alpha val="43137"/>
                    </a:srgbClr>
                  </a:outerShdw>
                </a:effectLst>
                <a:cs typeface="Arial" pitchFamily="34" charset="0"/>
              </a:rPr>
              <a:t>GST1935 - RACIOCÍNIO </a:t>
            </a:r>
            <a:r>
              <a:rPr lang="pt-BR" sz="2000" b="1" dirty="0">
                <a:solidFill>
                  <a:schemeClr val="bg1"/>
                </a:solidFill>
                <a:effectLst>
                  <a:outerShdw blurRad="38100" dist="38100" dir="2700000" algn="tl">
                    <a:srgbClr val="000000">
                      <a:alpha val="43137"/>
                    </a:srgbClr>
                  </a:outerShdw>
                </a:effectLst>
                <a:cs typeface="Arial" pitchFamily="34" charset="0"/>
              </a:rPr>
              <a:t>LÓGICO E ANALÍTICO</a:t>
            </a:r>
          </a:p>
        </p:txBody>
      </p:sp>
      <p:pic>
        <p:nvPicPr>
          <p:cNvPr id="1026" name="Picture 2" descr="Imagem relacionad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6337" y="908720"/>
            <a:ext cx="1547664" cy="792088"/>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p:cNvSpPr/>
          <p:nvPr/>
        </p:nvSpPr>
        <p:spPr>
          <a:xfrm>
            <a:off x="107504" y="1668864"/>
            <a:ext cx="8856984" cy="4801314"/>
          </a:xfrm>
          <a:prstGeom prst="rect">
            <a:avLst/>
          </a:prstGeom>
        </p:spPr>
        <p:txBody>
          <a:bodyPr wrap="square">
            <a:spAutoFit/>
          </a:bodyPr>
          <a:lstStyle/>
          <a:p>
            <a:pPr algn="just"/>
            <a:r>
              <a:rPr lang="pt-BR" dirty="0"/>
              <a:t>Cabe então ponderar sobre o payoff e o trade-off de cada decisão</a:t>
            </a:r>
            <a:r>
              <a:rPr lang="pt-BR" dirty="0" smtClean="0"/>
              <a:t>.</a:t>
            </a:r>
          </a:p>
          <a:p>
            <a:pPr algn="just"/>
            <a:endParaRPr lang="pt-BR" dirty="0" smtClean="0"/>
          </a:p>
          <a:p>
            <a:pPr algn="just"/>
            <a:r>
              <a:rPr lang="pt-BR" dirty="0" smtClean="0"/>
              <a:t>Decisões </a:t>
            </a:r>
            <a:r>
              <a:rPr lang="pt-BR" dirty="0"/>
              <a:t>estratégicas resultam em payoffs para os envolvidos Seu significado remete à recompensa ou compensação, podendo esta ser monetária ou em termos de utilidade. </a:t>
            </a:r>
            <a:endParaRPr lang="pt-BR" dirty="0" smtClean="0"/>
          </a:p>
          <a:p>
            <a:pPr algn="just"/>
            <a:endParaRPr lang="pt-BR" dirty="0"/>
          </a:p>
          <a:p>
            <a:pPr algn="just"/>
            <a:r>
              <a:rPr lang="pt-BR" dirty="0" smtClean="0"/>
              <a:t>Para </a:t>
            </a:r>
            <a:r>
              <a:rPr lang="pt-BR" dirty="0"/>
              <a:t>as empresas que formam preços, os payoffs são os lucros auferidos; para aqueles que oferecem lances em um leilão, consistem no excedente do consumidor, isto é, no valor que eles atribuem à obra de arte diminuída pelo valor a ser pago. </a:t>
            </a:r>
            <a:endParaRPr lang="pt-BR" dirty="0" smtClean="0"/>
          </a:p>
          <a:p>
            <a:pPr algn="just"/>
            <a:endParaRPr lang="pt-BR" dirty="0"/>
          </a:p>
          <a:p>
            <a:pPr algn="just"/>
            <a:r>
              <a:rPr lang="pt-BR" dirty="0" smtClean="0"/>
              <a:t>No </a:t>
            </a:r>
            <a:r>
              <a:rPr lang="pt-BR" dirty="0"/>
              <a:t>entanto, ao pensar apenas no lucro, as empresas podem acabar se esquecendo de suas responsabilidades como agentes sociais e o resultado de suas ações frente aos seus Stakeholders. Nesse caso o trade-off também deve ser considerado. </a:t>
            </a:r>
            <a:endParaRPr lang="pt-BR" dirty="0" smtClean="0"/>
          </a:p>
          <a:p>
            <a:pPr algn="just"/>
            <a:endParaRPr lang="pt-BR" dirty="0"/>
          </a:p>
          <a:p>
            <a:pPr algn="just"/>
            <a:r>
              <a:rPr lang="pt-BR" dirty="0" smtClean="0"/>
              <a:t>Em </a:t>
            </a:r>
            <a:r>
              <a:rPr lang="pt-BR" dirty="0"/>
              <a:t>linhas gerais o trade-off refere-se a perder uma qualidade ou aspecto de algo, ganhando em troca outra qualidade ou aspecto, ou seja, é correto, para uma boa tomada de decisão, avaliar as implicações de cada ação, compreendendo tanto do lado bom, quanto do lado ruim de uma escolha em particular.</a:t>
            </a:r>
          </a:p>
        </p:txBody>
      </p:sp>
      <p:sp>
        <p:nvSpPr>
          <p:cNvPr id="3" name="Retângulo 2"/>
          <p:cNvSpPr/>
          <p:nvPr/>
        </p:nvSpPr>
        <p:spPr>
          <a:xfrm>
            <a:off x="107504" y="1123816"/>
            <a:ext cx="4096891" cy="369332"/>
          </a:xfrm>
          <a:prstGeom prst="rect">
            <a:avLst/>
          </a:prstGeom>
        </p:spPr>
        <p:txBody>
          <a:bodyPr wrap="none">
            <a:spAutoFit/>
          </a:bodyPr>
          <a:lstStyle/>
          <a:p>
            <a:pPr algn="just"/>
            <a:r>
              <a:rPr lang="pt-BR" b="1" dirty="0">
                <a:solidFill>
                  <a:srgbClr val="C00000"/>
                </a:solidFill>
              </a:rPr>
              <a:t>OS CONCEITOS DE PAY-OFF E TRADE-OFF </a:t>
            </a:r>
          </a:p>
        </p:txBody>
      </p:sp>
    </p:spTree>
    <p:extLst>
      <p:ext uri="{BB962C8B-B14F-4D97-AF65-F5344CB8AC3E}">
        <p14:creationId xmlns:p14="http://schemas.microsoft.com/office/powerpoint/2010/main" val="3258238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35496" y="394941"/>
            <a:ext cx="6049963" cy="584775"/>
          </a:xfrm>
          <a:prstGeom prst="rect">
            <a:avLst/>
          </a:prstGeom>
          <a:noFill/>
        </p:spPr>
        <p:txBody>
          <a:bodyPr>
            <a:spAutoFit/>
          </a:bodyPr>
          <a:lstStyle/>
          <a:p>
            <a:pPr>
              <a:defRPr/>
            </a:pPr>
            <a:r>
              <a:rPr lang="pt-BR" sz="2000" b="1" dirty="0">
                <a:solidFill>
                  <a:schemeClr val="bg1"/>
                </a:solidFill>
                <a:latin typeface="+mj-lt"/>
                <a:cs typeface="Arial" pitchFamily="34" charset="0"/>
              </a:rPr>
              <a:t> </a:t>
            </a:r>
            <a:r>
              <a:rPr lang="pt-BR" sz="3200" b="1" dirty="0">
                <a:solidFill>
                  <a:schemeClr val="bg1"/>
                </a:solidFill>
                <a:effectLst>
                  <a:outerShdw blurRad="38100" dist="38100" dir="2700000" algn="tl">
                    <a:srgbClr val="000000">
                      <a:alpha val="43137"/>
                    </a:srgbClr>
                  </a:outerShdw>
                </a:effectLst>
              </a:rPr>
              <a:t>Modelos de </a:t>
            </a:r>
            <a:r>
              <a:rPr lang="pt-BR" sz="3200" b="1" dirty="0" smtClean="0">
                <a:solidFill>
                  <a:schemeClr val="bg1"/>
                </a:solidFill>
                <a:effectLst>
                  <a:outerShdw blurRad="38100" dist="38100" dir="2700000" algn="tl">
                    <a:srgbClr val="000000">
                      <a:alpha val="43137"/>
                    </a:srgbClr>
                  </a:outerShdw>
                </a:effectLst>
              </a:rPr>
              <a:t>Decisão.</a:t>
            </a:r>
            <a:endParaRPr lang="pt-BR" sz="3200" b="1" dirty="0">
              <a:solidFill>
                <a:schemeClr val="bg1"/>
              </a:solidFill>
              <a:effectLst>
                <a:outerShdw blurRad="38100" dist="38100" dir="2700000" algn="tl">
                  <a:srgbClr val="000000">
                    <a:alpha val="43137"/>
                  </a:srgbClr>
                </a:outerShdw>
              </a:effectLst>
            </a:endParaRPr>
          </a:p>
        </p:txBody>
      </p:sp>
      <p:sp>
        <p:nvSpPr>
          <p:cNvPr id="5" name="Retângulo 4"/>
          <p:cNvSpPr/>
          <p:nvPr/>
        </p:nvSpPr>
        <p:spPr>
          <a:xfrm>
            <a:off x="0" y="6618288"/>
            <a:ext cx="3546475" cy="307975"/>
          </a:xfrm>
          <a:prstGeom prst="rect">
            <a:avLst/>
          </a:prstGeom>
        </p:spPr>
        <p:txBody>
          <a:bodyPr>
            <a:spAutoFit/>
          </a:bodyPr>
          <a:lstStyle/>
          <a:p>
            <a:pPr algn="ctr">
              <a:spcBef>
                <a:spcPct val="20000"/>
              </a:spcBef>
              <a:buClr>
                <a:srgbClr val="2B4475"/>
              </a:buClr>
              <a:defRPr/>
            </a:pPr>
            <a:r>
              <a:rPr lang="pt-BR" sz="1400" b="1" kern="0" dirty="0">
                <a:solidFill>
                  <a:schemeClr val="bg1"/>
                </a:solidFill>
                <a:effectLst>
                  <a:outerShdw blurRad="38100" dist="38100" dir="2700000" algn="tl">
                    <a:srgbClr val="000000">
                      <a:alpha val="43137"/>
                    </a:srgbClr>
                  </a:outerShdw>
                </a:effectLst>
                <a:cs typeface="Arial" pitchFamily="34" charset="0"/>
              </a:rPr>
              <a:t>Prof. Adm. </a:t>
            </a:r>
            <a:r>
              <a:rPr lang="pt-BR" sz="1400" b="1" i="1" kern="0" dirty="0">
                <a:solidFill>
                  <a:schemeClr val="bg1"/>
                </a:solidFill>
                <a:effectLst>
                  <a:outerShdw blurRad="38100" dist="38100" dir="2700000" algn="tl">
                    <a:srgbClr val="000000">
                      <a:alpha val="43137"/>
                    </a:srgbClr>
                  </a:outerShdw>
                </a:effectLst>
                <a:cs typeface="Arial" pitchFamily="34" charset="0"/>
              </a:rPr>
              <a:t>Msc</a:t>
            </a:r>
            <a:r>
              <a:rPr lang="pt-BR" sz="1400" b="1" kern="0" dirty="0">
                <a:solidFill>
                  <a:schemeClr val="bg1"/>
                </a:solidFill>
                <a:effectLst>
                  <a:outerShdw blurRad="38100" dist="38100" dir="2700000" algn="tl">
                    <a:srgbClr val="000000">
                      <a:alpha val="43137"/>
                    </a:srgbClr>
                  </a:outerShdw>
                </a:effectLst>
                <a:cs typeface="Arial" pitchFamily="34" charset="0"/>
              </a:rPr>
              <a:t>. Luiz Cláudio Brites Lobato</a:t>
            </a:r>
          </a:p>
        </p:txBody>
      </p:sp>
      <p:sp>
        <p:nvSpPr>
          <p:cNvPr id="16" name="Retângulo 15"/>
          <p:cNvSpPr/>
          <p:nvPr/>
        </p:nvSpPr>
        <p:spPr>
          <a:xfrm>
            <a:off x="0" y="0"/>
            <a:ext cx="4932040" cy="400110"/>
          </a:xfrm>
          <a:prstGeom prst="rect">
            <a:avLst/>
          </a:prstGeom>
        </p:spPr>
        <p:txBody>
          <a:bodyPr wrap="square">
            <a:spAutoFit/>
          </a:bodyPr>
          <a:lstStyle/>
          <a:p>
            <a:pPr>
              <a:defRPr/>
            </a:pPr>
            <a:r>
              <a:rPr lang="pt-BR" sz="2000" b="1" dirty="0" smtClean="0">
                <a:solidFill>
                  <a:schemeClr val="bg1"/>
                </a:solidFill>
                <a:effectLst>
                  <a:outerShdw blurRad="38100" dist="38100" dir="2700000" algn="tl">
                    <a:srgbClr val="000000">
                      <a:alpha val="43137"/>
                    </a:srgbClr>
                  </a:outerShdw>
                </a:effectLst>
                <a:cs typeface="Arial" pitchFamily="34" charset="0"/>
              </a:rPr>
              <a:t>GST1935 - RACIOCÍNIO </a:t>
            </a:r>
            <a:r>
              <a:rPr lang="pt-BR" sz="2000" b="1" dirty="0">
                <a:solidFill>
                  <a:schemeClr val="bg1"/>
                </a:solidFill>
                <a:effectLst>
                  <a:outerShdw blurRad="38100" dist="38100" dir="2700000" algn="tl">
                    <a:srgbClr val="000000">
                      <a:alpha val="43137"/>
                    </a:srgbClr>
                  </a:outerShdw>
                </a:effectLst>
                <a:cs typeface="Arial" pitchFamily="34" charset="0"/>
              </a:rPr>
              <a:t>LÓGICO E ANALÍTICO</a:t>
            </a:r>
          </a:p>
        </p:txBody>
      </p:sp>
      <p:pic>
        <p:nvPicPr>
          <p:cNvPr id="1026" name="Picture 2" descr="Imagem relacionad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6337" y="908720"/>
            <a:ext cx="1547664" cy="792088"/>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p:cNvSpPr/>
          <p:nvPr/>
        </p:nvSpPr>
        <p:spPr>
          <a:xfrm>
            <a:off x="179512" y="1720840"/>
            <a:ext cx="8856984" cy="2708434"/>
          </a:xfrm>
          <a:prstGeom prst="rect">
            <a:avLst/>
          </a:prstGeom>
        </p:spPr>
        <p:txBody>
          <a:bodyPr wrap="square">
            <a:spAutoFit/>
          </a:bodyPr>
          <a:lstStyle/>
          <a:p>
            <a:pPr marL="285750" indent="-285750">
              <a:buFont typeface="Wingdings" panose="05000000000000000000" pitchFamily="2" charset="2"/>
              <a:buChar char="ü"/>
            </a:pPr>
            <a:r>
              <a:rPr lang="pt-BR" b="1" dirty="0" smtClean="0">
                <a:solidFill>
                  <a:srgbClr val="C00000"/>
                </a:solidFill>
              </a:rPr>
              <a:t>LER OS ATIRGOS E DEBATER NA AULA:</a:t>
            </a:r>
          </a:p>
          <a:p>
            <a:endParaRPr lang="pt-BR" dirty="0" smtClean="0"/>
          </a:p>
          <a:p>
            <a:r>
              <a:rPr lang="pt-BR" b="1" dirty="0" smtClean="0">
                <a:effectLst>
                  <a:outerShdw blurRad="38100" dist="38100" dir="2700000" algn="tl">
                    <a:srgbClr val="000000">
                      <a:alpha val="43137"/>
                    </a:srgbClr>
                  </a:outerShdw>
                </a:effectLst>
              </a:rPr>
              <a:t>“O </a:t>
            </a:r>
            <a:r>
              <a:rPr lang="pt-BR" b="1" dirty="0">
                <a:effectLst>
                  <a:outerShdw blurRad="38100" dist="38100" dir="2700000" algn="tl">
                    <a:srgbClr val="000000">
                      <a:alpha val="43137"/>
                    </a:srgbClr>
                  </a:outerShdw>
                </a:effectLst>
              </a:rPr>
              <a:t>Processo de tomada de decisão é razoavelmente </a:t>
            </a:r>
            <a:r>
              <a:rPr lang="pt-BR" b="1" dirty="0" smtClean="0">
                <a:effectLst>
                  <a:outerShdw blurRad="38100" dist="38100" dir="2700000" algn="tl">
                    <a:srgbClr val="000000">
                      <a:alpha val="43137"/>
                    </a:srgbClr>
                  </a:outerShdw>
                </a:effectLst>
              </a:rPr>
              <a:t>simples”</a:t>
            </a:r>
          </a:p>
          <a:p>
            <a:pPr algn="just"/>
            <a:r>
              <a:rPr lang="pt-BR" sz="1600" dirty="0" smtClean="0"/>
              <a:t>Disponível </a:t>
            </a:r>
            <a:r>
              <a:rPr lang="pt-BR" sz="1600" dirty="0"/>
              <a:t>em: &lt;http://www.saesp-sp.com.br/boletim-eletronico/49-o-processo-detomada-de-decisao-e-razoavelmente-simples-e-pode-ser-determinado-em-quatro-passosbem-claros&gt; Acesso em: 23 jun. 2018. </a:t>
            </a:r>
            <a:endParaRPr lang="pt-BR" sz="1600" dirty="0" smtClean="0"/>
          </a:p>
          <a:p>
            <a:endParaRPr lang="pt-BR" dirty="0"/>
          </a:p>
          <a:p>
            <a:r>
              <a:rPr lang="pt-BR" b="1" dirty="0" smtClean="0">
                <a:effectLst>
                  <a:outerShdw blurRad="38100" dist="38100" dir="2700000" algn="tl">
                    <a:srgbClr val="000000">
                      <a:alpha val="43137"/>
                    </a:srgbClr>
                  </a:outerShdw>
                </a:effectLst>
              </a:rPr>
              <a:t>“Trade-off</a:t>
            </a:r>
            <a:r>
              <a:rPr lang="pt-BR" b="1" dirty="0">
                <a:effectLst>
                  <a:outerShdw blurRad="38100" dist="38100" dir="2700000" algn="tl">
                    <a:srgbClr val="000000">
                      <a:alpha val="43137"/>
                    </a:srgbClr>
                  </a:outerShdw>
                </a:effectLst>
              </a:rPr>
              <a:t>, uma decisão entre custos e </a:t>
            </a:r>
            <a:r>
              <a:rPr lang="pt-BR" b="1" dirty="0" smtClean="0">
                <a:effectLst>
                  <a:outerShdw blurRad="38100" dist="38100" dir="2700000" algn="tl">
                    <a:srgbClr val="000000">
                      <a:alpha val="43137"/>
                    </a:srgbClr>
                  </a:outerShdw>
                </a:effectLst>
              </a:rPr>
              <a:t>benefícios”</a:t>
            </a:r>
          </a:p>
          <a:p>
            <a:pPr algn="just"/>
            <a:r>
              <a:rPr lang="pt-BR" sz="1600" dirty="0" smtClean="0"/>
              <a:t>Disponível </a:t>
            </a:r>
            <a:r>
              <a:rPr lang="pt-BR" sz="1600" dirty="0"/>
              <a:t>em: &lt;http://www.administradores.com.br/artigos/marketing/trade-off-umadecisao-entre-custos-e-beneficios/54523/&gt; Acesso em: 23 jun. 2018.</a:t>
            </a:r>
          </a:p>
        </p:txBody>
      </p:sp>
      <p:pic>
        <p:nvPicPr>
          <p:cNvPr id="7" name="Picture 4" descr="Resultado de imagem para EXERCICIOS sala de au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45" y="1055390"/>
            <a:ext cx="2646947" cy="5432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m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5488" y="4486240"/>
            <a:ext cx="3581563" cy="2039104"/>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m 8"/>
          <p:cNvPicPr>
            <a:picLocks noChangeAspect="1"/>
          </p:cNvPicPr>
          <p:nvPr/>
        </p:nvPicPr>
        <p:blipFill>
          <a:blip r:embed="rId5"/>
          <a:stretch>
            <a:fillRect/>
          </a:stretch>
        </p:blipFill>
        <p:spPr>
          <a:xfrm>
            <a:off x="179512" y="4551503"/>
            <a:ext cx="2403188" cy="1803920"/>
          </a:xfrm>
          <a:prstGeom prst="rect">
            <a:avLst/>
          </a:prstGeom>
        </p:spPr>
      </p:pic>
      <p:pic>
        <p:nvPicPr>
          <p:cNvPr id="10" name="Imagem 9"/>
          <p:cNvPicPr>
            <a:picLocks noChangeAspect="1"/>
          </p:cNvPicPr>
          <p:nvPr/>
        </p:nvPicPr>
        <p:blipFill>
          <a:blip r:embed="rId5"/>
          <a:stretch>
            <a:fillRect/>
          </a:stretch>
        </p:blipFill>
        <p:spPr>
          <a:xfrm flipH="1">
            <a:off x="2662084" y="4603832"/>
            <a:ext cx="2664296" cy="1803920"/>
          </a:xfrm>
          <a:prstGeom prst="rect">
            <a:avLst/>
          </a:prstGeom>
        </p:spPr>
      </p:pic>
    </p:spTree>
    <p:extLst>
      <p:ext uri="{BB962C8B-B14F-4D97-AF65-F5344CB8AC3E}">
        <p14:creationId xmlns:p14="http://schemas.microsoft.com/office/powerpoint/2010/main" val="230623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10"/>
          <p:cNvSpPr/>
          <p:nvPr/>
        </p:nvSpPr>
        <p:spPr>
          <a:xfrm>
            <a:off x="35496" y="2060848"/>
            <a:ext cx="5760640" cy="400110"/>
          </a:xfrm>
          <a:prstGeom prst="rect">
            <a:avLst/>
          </a:prstGeom>
        </p:spPr>
        <p:txBody>
          <a:bodyPr wrap="square">
            <a:spAutoFit/>
          </a:bodyPr>
          <a:lstStyle/>
          <a:p>
            <a:pPr>
              <a:spcBef>
                <a:spcPct val="20000"/>
              </a:spcBef>
              <a:buClr>
                <a:srgbClr val="2B4475"/>
              </a:buClr>
              <a:defRPr/>
            </a:pPr>
            <a:r>
              <a:rPr lang="pt-BR" sz="2000" b="1" kern="0" dirty="0">
                <a:solidFill>
                  <a:srgbClr val="2B4475"/>
                </a:solidFill>
                <a:effectLst>
                  <a:outerShdw blurRad="38100" dist="38100" dir="2700000" algn="tl">
                    <a:srgbClr val="000000">
                      <a:alpha val="43137"/>
                    </a:srgbClr>
                  </a:outerShdw>
                </a:effectLst>
                <a:cs typeface="Arial" pitchFamily="34" charset="0"/>
              </a:rPr>
              <a:t>Prof. </a:t>
            </a:r>
            <a:r>
              <a:rPr lang="pt-BR" sz="2000" b="1" kern="0" dirty="0" smtClean="0">
                <a:solidFill>
                  <a:srgbClr val="2B4475"/>
                </a:solidFill>
                <a:effectLst>
                  <a:outerShdw blurRad="38100" dist="38100" dir="2700000" algn="tl">
                    <a:srgbClr val="000000">
                      <a:alpha val="43137"/>
                    </a:srgbClr>
                  </a:outerShdw>
                </a:effectLst>
                <a:cs typeface="Arial" pitchFamily="34" charset="0"/>
              </a:rPr>
              <a:t>Eco. Adm</a:t>
            </a:r>
            <a:r>
              <a:rPr lang="pt-BR" sz="2000" b="1" kern="0" dirty="0">
                <a:solidFill>
                  <a:srgbClr val="2B4475"/>
                </a:solidFill>
                <a:effectLst>
                  <a:outerShdw blurRad="38100" dist="38100" dir="2700000" algn="tl">
                    <a:srgbClr val="000000">
                      <a:alpha val="43137"/>
                    </a:srgbClr>
                  </a:outerShdw>
                </a:effectLst>
                <a:cs typeface="Arial" pitchFamily="34" charset="0"/>
              </a:rPr>
              <a:t>. </a:t>
            </a:r>
            <a:r>
              <a:rPr lang="pt-BR" sz="2000" b="1" i="1" kern="0" dirty="0">
                <a:solidFill>
                  <a:srgbClr val="2B4475"/>
                </a:solidFill>
                <a:effectLst>
                  <a:outerShdw blurRad="38100" dist="38100" dir="2700000" algn="tl">
                    <a:srgbClr val="000000">
                      <a:alpha val="43137"/>
                    </a:srgbClr>
                  </a:outerShdw>
                </a:effectLst>
                <a:cs typeface="Arial" pitchFamily="34" charset="0"/>
              </a:rPr>
              <a:t>Msc</a:t>
            </a:r>
            <a:r>
              <a:rPr lang="pt-BR" sz="2000" b="1" kern="0" dirty="0">
                <a:solidFill>
                  <a:srgbClr val="2B4475"/>
                </a:solidFill>
                <a:effectLst>
                  <a:outerShdw blurRad="38100" dist="38100" dir="2700000" algn="tl">
                    <a:srgbClr val="000000">
                      <a:alpha val="43137"/>
                    </a:srgbClr>
                  </a:outerShdw>
                </a:effectLst>
                <a:cs typeface="Arial" pitchFamily="34" charset="0"/>
              </a:rPr>
              <a:t>. Luiz Cláudio Brites Lobato</a:t>
            </a:r>
          </a:p>
        </p:txBody>
      </p:sp>
      <p:sp>
        <p:nvSpPr>
          <p:cNvPr id="10" name="Retângulo 9"/>
          <p:cNvSpPr/>
          <p:nvPr/>
        </p:nvSpPr>
        <p:spPr>
          <a:xfrm>
            <a:off x="5292080" y="404664"/>
            <a:ext cx="3786742" cy="1323439"/>
          </a:xfrm>
          <a:prstGeom prst="rect">
            <a:avLst/>
          </a:prstGeom>
        </p:spPr>
        <p:txBody>
          <a:bodyPr wrap="none">
            <a:spAutoFit/>
          </a:bodyPr>
          <a:lstStyle/>
          <a:p>
            <a:pPr>
              <a:defRPr/>
            </a:pPr>
            <a:r>
              <a:rPr lang="pt-BR" sz="8000" b="1" dirty="0">
                <a:solidFill>
                  <a:srgbClr val="C00000"/>
                </a:solidFill>
                <a:effectLst>
                  <a:outerShdw blurRad="38100" dist="38100" dir="2700000" algn="tl">
                    <a:srgbClr val="000000">
                      <a:alpha val="43137"/>
                    </a:srgbClr>
                  </a:outerShdw>
                </a:effectLst>
              </a:rPr>
              <a:t>AULA </a:t>
            </a:r>
            <a:r>
              <a:rPr lang="pt-BR" sz="8000" b="1" dirty="0" smtClean="0">
                <a:solidFill>
                  <a:srgbClr val="C00000"/>
                </a:solidFill>
                <a:effectLst>
                  <a:outerShdw blurRad="38100" dist="38100" dir="2700000" algn="tl">
                    <a:srgbClr val="000000">
                      <a:alpha val="43137"/>
                    </a:srgbClr>
                  </a:outerShdw>
                </a:effectLst>
              </a:rPr>
              <a:t>03</a:t>
            </a:r>
            <a:endParaRPr lang="pt-BR" sz="8000" dirty="0">
              <a:solidFill>
                <a:srgbClr val="C00000"/>
              </a:solidFill>
            </a:endParaRPr>
          </a:p>
        </p:txBody>
      </p:sp>
      <p:sp>
        <p:nvSpPr>
          <p:cNvPr id="9" name="Título 1"/>
          <p:cNvSpPr txBox="1">
            <a:spLocks/>
          </p:cNvSpPr>
          <p:nvPr/>
        </p:nvSpPr>
        <p:spPr>
          <a:xfrm>
            <a:off x="-72008" y="2492896"/>
            <a:ext cx="5796136" cy="981075"/>
          </a:xfrm>
          <a:prstGeom prst="rect">
            <a:avLst/>
          </a:prstGeom>
        </p:spPr>
        <p:txBody>
          <a:bodyPr/>
          <a:lstStyle/>
          <a:p>
            <a:pPr>
              <a:defRPr/>
            </a:pPr>
            <a:r>
              <a:rPr lang="pt-BR" sz="2400" b="1" dirty="0" smtClean="0">
                <a:solidFill>
                  <a:schemeClr val="tx2"/>
                </a:solidFill>
                <a:effectLst>
                  <a:outerShdw blurRad="38100" dist="38100" dir="2700000" algn="tl">
                    <a:srgbClr val="000000">
                      <a:alpha val="43137"/>
                    </a:srgbClr>
                  </a:outerShdw>
                </a:effectLst>
                <a:cs typeface="Arial" pitchFamily="34" charset="0"/>
              </a:rPr>
              <a:t>GST1935 - RACIOCÍNIO </a:t>
            </a:r>
            <a:r>
              <a:rPr lang="pt-BR" sz="2400" b="1" dirty="0">
                <a:solidFill>
                  <a:schemeClr val="tx2"/>
                </a:solidFill>
                <a:effectLst>
                  <a:outerShdw blurRad="38100" dist="38100" dir="2700000" algn="tl">
                    <a:srgbClr val="000000">
                      <a:alpha val="43137"/>
                    </a:srgbClr>
                  </a:outerShdw>
                </a:effectLst>
                <a:cs typeface="Arial" pitchFamily="34" charset="0"/>
              </a:rPr>
              <a:t>LÓGICO E ANALÍTICO</a:t>
            </a:r>
          </a:p>
        </p:txBody>
      </p:sp>
      <p:pic>
        <p:nvPicPr>
          <p:cNvPr id="12" name="Picture 2" descr="Imagem relacionad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1720" y="2983433"/>
            <a:ext cx="3960441" cy="2835411"/>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p:cNvPicPr>
            <a:picLocks noChangeAspect="1"/>
          </p:cNvPicPr>
          <p:nvPr/>
        </p:nvPicPr>
        <p:blipFill>
          <a:blip r:embed="rId3"/>
          <a:stretch>
            <a:fillRect/>
          </a:stretch>
        </p:blipFill>
        <p:spPr>
          <a:xfrm>
            <a:off x="182382" y="2933859"/>
            <a:ext cx="1581305" cy="2865040"/>
          </a:xfrm>
          <a:prstGeom prst="rect">
            <a:avLst/>
          </a:prstGeom>
        </p:spPr>
      </p:pic>
      <p:pic>
        <p:nvPicPr>
          <p:cNvPr id="4098" name="Picture 2" descr="Imagem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1" y="2983432"/>
            <a:ext cx="3066661" cy="2677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9076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Imagem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174058"/>
            <a:ext cx="8928992" cy="2324827"/>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0" y="476672"/>
            <a:ext cx="6300192" cy="430887"/>
          </a:xfrm>
          <a:prstGeom prst="rect">
            <a:avLst/>
          </a:prstGeom>
          <a:noFill/>
        </p:spPr>
        <p:txBody>
          <a:bodyPr wrap="square">
            <a:spAutoFit/>
          </a:bodyPr>
          <a:lstStyle/>
          <a:p>
            <a:pPr fontAlgn="auto">
              <a:spcBef>
                <a:spcPts val="0"/>
              </a:spcBef>
              <a:spcAft>
                <a:spcPts val="0"/>
              </a:spcAft>
              <a:defRPr/>
            </a:pPr>
            <a:r>
              <a:rPr lang="pt-BR" sz="2200" b="1" dirty="0">
                <a:solidFill>
                  <a:schemeClr val="bg1"/>
                </a:solidFill>
                <a:effectLst>
                  <a:outerShdw blurRad="38100" dist="38100" dir="2700000" algn="tl">
                    <a:srgbClr val="000000">
                      <a:alpha val="43137"/>
                    </a:srgbClr>
                  </a:outerShdw>
                </a:effectLst>
              </a:rPr>
              <a:t>Modelagem e simulação: diagrama de </a:t>
            </a:r>
            <a:r>
              <a:rPr lang="pt-BR" sz="2200" b="1" dirty="0" smtClean="0">
                <a:solidFill>
                  <a:schemeClr val="bg1"/>
                </a:solidFill>
                <a:effectLst>
                  <a:outerShdw blurRad="38100" dist="38100" dir="2700000" algn="tl">
                    <a:srgbClr val="000000">
                      <a:alpha val="43137"/>
                    </a:srgbClr>
                  </a:outerShdw>
                </a:effectLst>
              </a:rPr>
              <a:t>árvore.</a:t>
            </a:r>
            <a:endParaRPr lang="pt-BR" sz="2200" b="1" dirty="0">
              <a:solidFill>
                <a:schemeClr val="bg1"/>
              </a:solidFill>
              <a:effectLst>
                <a:outerShdw blurRad="38100" dist="38100" dir="2700000" algn="tl">
                  <a:srgbClr val="000000">
                    <a:alpha val="43137"/>
                  </a:srgbClr>
                </a:outerShdw>
              </a:effectLst>
              <a:latin typeface="+mj-lt"/>
              <a:cs typeface="Arial" pitchFamily="34" charset="0"/>
            </a:endParaRPr>
          </a:p>
        </p:txBody>
      </p:sp>
      <p:sp>
        <p:nvSpPr>
          <p:cNvPr id="5" name="Retângulo 4"/>
          <p:cNvSpPr/>
          <p:nvPr/>
        </p:nvSpPr>
        <p:spPr>
          <a:xfrm>
            <a:off x="0" y="6618288"/>
            <a:ext cx="3546475" cy="307975"/>
          </a:xfrm>
          <a:prstGeom prst="rect">
            <a:avLst/>
          </a:prstGeom>
        </p:spPr>
        <p:txBody>
          <a:bodyPr>
            <a:spAutoFit/>
          </a:bodyPr>
          <a:lstStyle/>
          <a:p>
            <a:pPr algn="ctr">
              <a:spcBef>
                <a:spcPct val="20000"/>
              </a:spcBef>
              <a:buClr>
                <a:srgbClr val="2B4475"/>
              </a:buClr>
              <a:defRPr/>
            </a:pPr>
            <a:r>
              <a:rPr lang="pt-BR" sz="1400" b="1" kern="0" dirty="0">
                <a:solidFill>
                  <a:schemeClr val="bg1"/>
                </a:solidFill>
                <a:effectLst>
                  <a:outerShdw blurRad="38100" dist="38100" dir="2700000" algn="tl">
                    <a:srgbClr val="000000">
                      <a:alpha val="43137"/>
                    </a:srgbClr>
                  </a:outerShdw>
                </a:effectLst>
                <a:cs typeface="Arial" pitchFamily="34" charset="0"/>
              </a:rPr>
              <a:t>Prof. Adm. </a:t>
            </a:r>
            <a:r>
              <a:rPr lang="pt-BR" sz="1400" b="1" i="1" kern="0" dirty="0">
                <a:solidFill>
                  <a:schemeClr val="bg1"/>
                </a:solidFill>
                <a:effectLst>
                  <a:outerShdw blurRad="38100" dist="38100" dir="2700000" algn="tl">
                    <a:srgbClr val="000000">
                      <a:alpha val="43137"/>
                    </a:srgbClr>
                  </a:outerShdw>
                </a:effectLst>
                <a:cs typeface="Arial" pitchFamily="34" charset="0"/>
              </a:rPr>
              <a:t>Msc</a:t>
            </a:r>
            <a:r>
              <a:rPr lang="pt-BR" sz="1400" b="1" kern="0" dirty="0">
                <a:solidFill>
                  <a:schemeClr val="bg1"/>
                </a:solidFill>
                <a:effectLst>
                  <a:outerShdw blurRad="38100" dist="38100" dir="2700000" algn="tl">
                    <a:srgbClr val="000000">
                      <a:alpha val="43137"/>
                    </a:srgbClr>
                  </a:outerShdw>
                </a:effectLst>
                <a:cs typeface="Arial" pitchFamily="34" charset="0"/>
              </a:rPr>
              <a:t>. Luiz Cláudio Brites Lobato</a:t>
            </a:r>
          </a:p>
        </p:txBody>
      </p:sp>
      <p:sp>
        <p:nvSpPr>
          <p:cNvPr id="8" name="Retângulo 7"/>
          <p:cNvSpPr/>
          <p:nvPr/>
        </p:nvSpPr>
        <p:spPr>
          <a:xfrm>
            <a:off x="0" y="0"/>
            <a:ext cx="4932040" cy="400110"/>
          </a:xfrm>
          <a:prstGeom prst="rect">
            <a:avLst/>
          </a:prstGeom>
        </p:spPr>
        <p:txBody>
          <a:bodyPr wrap="square">
            <a:spAutoFit/>
          </a:bodyPr>
          <a:lstStyle/>
          <a:p>
            <a:pPr>
              <a:defRPr/>
            </a:pPr>
            <a:r>
              <a:rPr lang="pt-BR" sz="2000" b="1" dirty="0" smtClean="0">
                <a:solidFill>
                  <a:schemeClr val="bg1"/>
                </a:solidFill>
                <a:effectLst>
                  <a:outerShdw blurRad="38100" dist="38100" dir="2700000" algn="tl">
                    <a:srgbClr val="000000">
                      <a:alpha val="43137"/>
                    </a:srgbClr>
                  </a:outerShdw>
                </a:effectLst>
                <a:cs typeface="Arial" pitchFamily="34" charset="0"/>
              </a:rPr>
              <a:t>GST1935 - RACIOCÍNIO </a:t>
            </a:r>
            <a:r>
              <a:rPr lang="pt-BR" sz="2000" b="1" dirty="0">
                <a:solidFill>
                  <a:schemeClr val="bg1"/>
                </a:solidFill>
                <a:effectLst>
                  <a:outerShdw blurRad="38100" dist="38100" dir="2700000" algn="tl">
                    <a:srgbClr val="000000">
                      <a:alpha val="43137"/>
                    </a:srgbClr>
                  </a:outerShdw>
                </a:effectLst>
                <a:cs typeface="Arial" pitchFamily="34" charset="0"/>
              </a:rPr>
              <a:t>LÓGICO E ANALÍTICO</a:t>
            </a:r>
          </a:p>
        </p:txBody>
      </p:sp>
      <p:sp>
        <p:nvSpPr>
          <p:cNvPr id="3" name="Retângulo 2"/>
          <p:cNvSpPr/>
          <p:nvPr/>
        </p:nvSpPr>
        <p:spPr>
          <a:xfrm>
            <a:off x="565746" y="1045950"/>
            <a:ext cx="8578254" cy="3370153"/>
          </a:xfrm>
          <a:prstGeom prst="rect">
            <a:avLst/>
          </a:prstGeom>
        </p:spPr>
        <p:txBody>
          <a:bodyPr wrap="square">
            <a:spAutoFit/>
          </a:bodyPr>
          <a:lstStyle/>
          <a:p>
            <a:r>
              <a:rPr lang="pt-BR" sz="2000" b="1" dirty="0" smtClean="0">
                <a:solidFill>
                  <a:schemeClr val="accent2">
                    <a:lumMod val="75000"/>
                  </a:schemeClr>
                </a:solidFill>
                <a:effectLst>
                  <a:outerShdw blurRad="38100" dist="38100" dir="2700000" algn="tl">
                    <a:srgbClr val="000000">
                      <a:alpha val="43137"/>
                    </a:srgbClr>
                  </a:outerShdw>
                </a:effectLst>
              </a:rPr>
              <a:t>Tema:</a:t>
            </a:r>
          </a:p>
          <a:p>
            <a:pPr marL="285750" indent="-285750">
              <a:buFont typeface="Courier New" panose="02070309020205020404" pitchFamily="49" charset="0"/>
              <a:buChar char="o"/>
            </a:pPr>
            <a:r>
              <a:rPr lang="pt-BR" dirty="0"/>
              <a:t>Modelagem e simulação para a tomada de </a:t>
            </a:r>
            <a:r>
              <a:rPr lang="pt-BR" dirty="0" smtClean="0"/>
              <a:t>decisão.</a:t>
            </a:r>
          </a:p>
          <a:p>
            <a:pPr marL="285750" indent="-285750">
              <a:buFont typeface="Courier New" panose="02070309020205020404" pitchFamily="49" charset="0"/>
              <a:buChar char="o"/>
            </a:pPr>
            <a:endParaRPr lang="pt-BR" dirty="0" smtClean="0"/>
          </a:p>
          <a:p>
            <a:r>
              <a:rPr lang="pt-BR" sz="2000" b="1" dirty="0" smtClean="0">
                <a:solidFill>
                  <a:schemeClr val="accent2">
                    <a:lumMod val="75000"/>
                  </a:schemeClr>
                </a:solidFill>
                <a:effectLst>
                  <a:outerShdw blurRad="38100" dist="38100" dir="2700000" algn="tl">
                    <a:srgbClr val="000000">
                      <a:alpha val="43137"/>
                    </a:srgbClr>
                  </a:outerShdw>
                </a:effectLst>
              </a:rPr>
              <a:t>Palavras-chave:</a:t>
            </a:r>
          </a:p>
          <a:p>
            <a:pPr marL="285750" indent="-285750">
              <a:buFont typeface="Courier New" panose="02070309020205020404" pitchFamily="49" charset="0"/>
              <a:buChar char="o"/>
            </a:pPr>
            <a:r>
              <a:rPr lang="pt-BR" dirty="0"/>
              <a:t>Modelagem; simulação; digrama de árvore. </a:t>
            </a:r>
            <a:endParaRPr lang="pt-BR" dirty="0" smtClean="0"/>
          </a:p>
          <a:p>
            <a:pPr marL="285750" indent="-285750">
              <a:buFont typeface="Courier New" panose="02070309020205020404" pitchFamily="49" charset="0"/>
              <a:buChar char="o"/>
            </a:pPr>
            <a:endParaRPr lang="pt-BR" dirty="0"/>
          </a:p>
          <a:p>
            <a:r>
              <a:rPr lang="pt-BR" sz="2000" b="1" dirty="0" smtClean="0">
                <a:solidFill>
                  <a:schemeClr val="accent2">
                    <a:lumMod val="75000"/>
                  </a:schemeClr>
                </a:solidFill>
                <a:effectLst>
                  <a:outerShdw blurRad="38100" dist="38100" dir="2700000" algn="tl">
                    <a:srgbClr val="000000">
                      <a:alpha val="43137"/>
                    </a:srgbClr>
                  </a:outerShdw>
                </a:effectLst>
              </a:rPr>
              <a:t>Objetivos:</a:t>
            </a:r>
          </a:p>
          <a:p>
            <a:pPr marL="285750" indent="-285750">
              <a:lnSpc>
                <a:spcPct val="150000"/>
              </a:lnSpc>
              <a:buFont typeface="Wingdings" panose="05000000000000000000" pitchFamily="2" charset="2"/>
              <a:buChar char="ü"/>
            </a:pPr>
            <a:r>
              <a:rPr lang="pt-BR" dirty="0"/>
              <a:t>Identificar as contribuições da modelagem para a tomada de decisão. </a:t>
            </a:r>
            <a:endParaRPr lang="pt-BR" dirty="0" smtClean="0"/>
          </a:p>
          <a:p>
            <a:pPr marL="285750" indent="-285750">
              <a:lnSpc>
                <a:spcPct val="150000"/>
              </a:lnSpc>
              <a:buFont typeface="Wingdings" panose="05000000000000000000" pitchFamily="2" charset="2"/>
              <a:buChar char="ü"/>
            </a:pPr>
            <a:r>
              <a:rPr lang="pt-BR" dirty="0" smtClean="0"/>
              <a:t>Entender </a:t>
            </a:r>
            <a:r>
              <a:rPr lang="pt-BR" dirty="0"/>
              <a:t>a elaboração e análise de um diagrama de árvore na tomada de </a:t>
            </a:r>
            <a:r>
              <a:rPr lang="pt-BR" dirty="0" smtClean="0"/>
              <a:t>decisão.</a:t>
            </a:r>
          </a:p>
          <a:p>
            <a:pPr marL="285750" indent="-285750">
              <a:lnSpc>
                <a:spcPct val="150000"/>
              </a:lnSpc>
              <a:buFont typeface="Wingdings" panose="05000000000000000000" pitchFamily="2" charset="2"/>
              <a:buChar char="ü"/>
            </a:pPr>
            <a:r>
              <a:rPr lang="pt-BR" dirty="0" smtClean="0"/>
              <a:t>Conceber </a:t>
            </a:r>
            <a:r>
              <a:rPr lang="pt-BR" dirty="0"/>
              <a:t>uma árvore de decisão pela modelagem de Valor Médio Esperado (VME). </a:t>
            </a:r>
          </a:p>
        </p:txBody>
      </p:sp>
      <p:pic>
        <p:nvPicPr>
          <p:cNvPr id="7" name="Imagem 6"/>
          <p:cNvPicPr>
            <a:picLocks noChangeAspect="1"/>
          </p:cNvPicPr>
          <p:nvPr/>
        </p:nvPicPr>
        <p:blipFill>
          <a:blip r:embed="rId3"/>
          <a:stretch>
            <a:fillRect/>
          </a:stretch>
        </p:blipFill>
        <p:spPr>
          <a:xfrm rot="5400000" flipV="1">
            <a:off x="-175580" y="1230547"/>
            <a:ext cx="942975" cy="539676"/>
          </a:xfrm>
          <a:prstGeom prst="rect">
            <a:avLst/>
          </a:prstGeom>
        </p:spPr>
      </p:pic>
      <p:pic>
        <p:nvPicPr>
          <p:cNvPr id="2052" name="Picture 4" descr="Resultado de imagem para RACIOCÃNIO LÃGICO E ANALÃTIC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7647" y="1124744"/>
            <a:ext cx="1493624" cy="194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4156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0" y="6618288"/>
            <a:ext cx="3546475" cy="307975"/>
          </a:xfrm>
          <a:prstGeom prst="rect">
            <a:avLst/>
          </a:prstGeom>
        </p:spPr>
        <p:txBody>
          <a:bodyPr>
            <a:spAutoFit/>
          </a:bodyPr>
          <a:lstStyle/>
          <a:p>
            <a:pPr algn="ctr">
              <a:spcBef>
                <a:spcPct val="20000"/>
              </a:spcBef>
              <a:buClr>
                <a:srgbClr val="2B4475"/>
              </a:buClr>
              <a:defRPr/>
            </a:pPr>
            <a:r>
              <a:rPr lang="pt-BR" sz="1400" b="1" kern="0" dirty="0">
                <a:solidFill>
                  <a:schemeClr val="bg1"/>
                </a:solidFill>
                <a:effectLst>
                  <a:outerShdw blurRad="38100" dist="38100" dir="2700000" algn="tl">
                    <a:srgbClr val="000000">
                      <a:alpha val="43137"/>
                    </a:srgbClr>
                  </a:outerShdw>
                </a:effectLst>
                <a:cs typeface="Arial" pitchFamily="34" charset="0"/>
              </a:rPr>
              <a:t>Prof. Adm. </a:t>
            </a:r>
            <a:r>
              <a:rPr lang="pt-BR" sz="1400" b="1" i="1" kern="0" dirty="0">
                <a:solidFill>
                  <a:schemeClr val="bg1"/>
                </a:solidFill>
                <a:effectLst>
                  <a:outerShdw blurRad="38100" dist="38100" dir="2700000" algn="tl">
                    <a:srgbClr val="000000">
                      <a:alpha val="43137"/>
                    </a:srgbClr>
                  </a:outerShdw>
                </a:effectLst>
                <a:cs typeface="Arial" pitchFamily="34" charset="0"/>
              </a:rPr>
              <a:t>Msc</a:t>
            </a:r>
            <a:r>
              <a:rPr lang="pt-BR" sz="1400" b="1" kern="0" dirty="0">
                <a:solidFill>
                  <a:schemeClr val="bg1"/>
                </a:solidFill>
                <a:effectLst>
                  <a:outerShdw blurRad="38100" dist="38100" dir="2700000" algn="tl">
                    <a:srgbClr val="000000">
                      <a:alpha val="43137"/>
                    </a:srgbClr>
                  </a:outerShdw>
                </a:effectLst>
                <a:cs typeface="Arial" pitchFamily="34" charset="0"/>
              </a:rPr>
              <a:t>. Luiz Cláudio Brites Lobato</a:t>
            </a:r>
          </a:p>
        </p:txBody>
      </p:sp>
      <p:sp>
        <p:nvSpPr>
          <p:cNvPr id="16" name="Retângulo 15"/>
          <p:cNvSpPr/>
          <p:nvPr/>
        </p:nvSpPr>
        <p:spPr>
          <a:xfrm>
            <a:off x="0" y="0"/>
            <a:ext cx="4932040" cy="400110"/>
          </a:xfrm>
          <a:prstGeom prst="rect">
            <a:avLst/>
          </a:prstGeom>
        </p:spPr>
        <p:txBody>
          <a:bodyPr wrap="square">
            <a:spAutoFit/>
          </a:bodyPr>
          <a:lstStyle/>
          <a:p>
            <a:pPr>
              <a:defRPr/>
            </a:pPr>
            <a:r>
              <a:rPr lang="pt-BR" sz="2000" b="1" dirty="0" smtClean="0">
                <a:solidFill>
                  <a:schemeClr val="bg1"/>
                </a:solidFill>
                <a:effectLst>
                  <a:outerShdw blurRad="38100" dist="38100" dir="2700000" algn="tl">
                    <a:srgbClr val="000000">
                      <a:alpha val="43137"/>
                    </a:srgbClr>
                  </a:outerShdw>
                </a:effectLst>
                <a:cs typeface="Arial" pitchFamily="34" charset="0"/>
              </a:rPr>
              <a:t>GST1935 - RACIOCÍNIO </a:t>
            </a:r>
            <a:r>
              <a:rPr lang="pt-BR" sz="2000" b="1" dirty="0">
                <a:solidFill>
                  <a:schemeClr val="bg1"/>
                </a:solidFill>
                <a:effectLst>
                  <a:outerShdw blurRad="38100" dist="38100" dir="2700000" algn="tl">
                    <a:srgbClr val="000000">
                      <a:alpha val="43137"/>
                    </a:srgbClr>
                  </a:outerShdw>
                </a:effectLst>
                <a:cs typeface="Arial" pitchFamily="34" charset="0"/>
              </a:rPr>
              <a:t>LÓGICO E ANALÍTICO</a:t>
            </a:r>
          </a:p>
        </p:txBody>
      </p:sp>
      <p:sp>
        <p:nvSpPr>
          <p:cNvPr id="7" name="CaixaDeTexto 6"/>
          <p:cNvSpPr txBox="1"/>
          <p:nvPr/>
        </p:nvSpPr>
        <p:spPr>
          <a:xfrm>
            <a:off x="0" y="476672"/>
            <a:ext cx="6300192" cy="430887"/>
          </a:xfrm>
          <a:prstGeom prst="rect">
            <a:avLst/>
          </a:prstGeom>
          <a:noFill/>
        </p:spPr>
        <p:txBody>
          <a:bodyPr wrap="square">
            <a:spAutoFit/>
          </a:bodyPr>
          <a:lstStyle/>
          <a:p>
            <a:pPr fontAlgn="auto">
              <a:spcBef>
                <a:spcPts val="0"/>
              </a:spcBef>
              <a:spcAft>
                <a:spcPts val="0"/>
              </a:spcAft>
              <a:defRPr/>
            </a:pPr>
            <a:r>
              <a:rPr lang="pt-BR" sz="2200" b="1" dirty="0">
                <a:solidFill>
                  <a:schemeClr val="bg1"/>
                </a:solidFill>
                <a:effectLst>
                  <a:outerShdw blurRad="38100" dist="38100" dir="2700000" algn="tl">
                    <a:srgbClr val="000000">
                      <a:alpha val="43137"/>
                    </a:srgbClr>
                  </a:outerShdw>
                </a:effectLst>
              </a:rPr>
              <a:t>Modelagem e simulação: diagrama de </a:t>
            </a:r>
            <a:r>
              <a:rPr lang="pt-BR" sz="2200" b="1" dirty="0" smtClean="0">
                <a:solidFill>
                  <a:schemeClr val="bg1"/>
                </a:solidFill>
                <a:effectLst>
                  <a:outerShdw blurRad="38100" dist="38100" dir="2700000" algn="tl">
                    <a:srgbClr val="000000">
                      <a:alpha val="43137"/>
                    </a:srgbClr>
                  </a:outerShdw>
                </a:effectLst>
              </a:rPr>
              <a:t>árvore.</a:t>
            </a:r>
            <a:endParaRPr lang="pt-BR" sz="2200" b="1" dirty="0">
              <a:solidFill>
                <a:schemeClr val="bg1"/>
              </a:solidFill>
              <a:effectLst>
                <a:outerShdw blurRad="38100" dist="38100" dir="2700000" algn="tl">
                  <a:srgbClr val="000000">
                    <a:alpha val="43137"/>
                  </a:srgbClr>
                </a:outerShdw>
              </a:effectLst>
              <a:latin typeface="+mj-lt"/>
              <a:cs typeface="Arial" pitchFamily="34" charset="0"/>
            </a:endParaRPr>
          </a:p>
        </p:txBody>
      </p:sp>
      <p:sp>
        <p:nvSpPr>
          <p:cNvPr id="2" name="AutoShape 2" descr="Imagem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6" name="Imagem 5"/>
          <p:cNvPicPr>
            <a:picLocks noChangeAspect="1"/>
          </p:cNvPicPr>
          <p:nvPr/>
        </p:nvPicPr>
        <p:blipFill>
          <a:blip r:embed="rId2"/>
          <a:stretch>
            <a:fillRect/>
          </a:stretch>
        </p:blipFill>
        <p:spPr>
          <a:xfrm>
            <a:off x="8388424" y="881914"/>
            <a:ext cx="747178" cy="747178"/>
          </a:xfrm>
          <a:prstGeom prst="rect">
            <a:avLst/>
          </a:prstGeom>
        </p:spPr>
      </p:pic>
      <p:pic>
        <p:nvPicPr>
          <p:cNvPr id="11" name="Imagem 10"/>
          <p:cNvPicPr>
            <a:picLocks noChangeAspect="1"/>
          </p:cNvPicPr>
          <p:nvPr/>
        </p:nvPicPr>
        <p:blipFill>
          <a:blip r:embed="rId2"/>
          <a:stretch>
            <a:fillRect/>
          </a:stretch>
        </p:blipFill>
        <p:spPr>
          <a:xfrm>
            <a:off x="7641246" y="883847"/>
            <a:ext cx="747178" cy="747178"/>
          </a:xfrm>
          <a:prstGeom prst="rect">
            <a:avLst/>
          </a:prstGeom>
        </p:spPr>
      </p:pic>
      <p:sp>
        <p:nvSpPr>
          <p:cNvPr id="8" name="Retângulo 7"/>
          <p:cNvSpPr/>
          <p:nvPr/>
        </p:nvSpPr>
        <p:spPr>
          <a:xfrm>
            <a:off x="25903" y="1188946"/>
            <a:ext cx="8808913" cy="5078313"/>
          </a:xfrm>
          <a:prstGeom prst="rect">
            <a:avLst/>
          </a:prstGeom>
        </p:spPr>
        <p:txBody>
          <a:bodyPr wrap="square">
            <a:spAutoFit/>
          </a:bodyPr>
          <a:lstStyle/>
          <a:p>
            <a:pPr algn="just"/>
            <a:r>
              <a:rPr lang="pt-BR" b="1" dirty="0">
                <a:solidFill>
                  <a:schemeClr val="tx2"/>
                </a:solidFill>
              </a:rPr>
              <a:t>A IMPORTÂNCIA DA MODELAGEM E DA SIMULAÇÃO </a:t>
            </a:r>
            <a:endParaRPr lang="pt-BR" b="1" dirty="0" smtClean="0">
              <a:solidFill>
                <a:schemeClr val="tx2"/>
              </a:solidFill>
            </a:endParaRPr>
          </a:p>
          <a:p>
            <a:pPr algn="just"/>
            <a:endParaRPr lang="pt-BR" dirty="0"/>
          </a:p>
          <a:p>
            <a:pPr algn="just"/>
            <a:r>
              <a:rPr lang="pt-BR" dirty="0" smtClean="0"/>
              <a:t>Lembrando </a:t>
            </a:r>
            <a:r>
              <a:rPr lang="pt-BR" dirty="0"/>
              <a:t>da aula anterior, há de se considerar que a tomada de decisão envolve</a:t>
            </a:r>
            <a:r>
              <a:rPr lang="pt-BR" dirty="0" smtClean="0"/>
              <a:t>:</a:t>
            </a:r>
          </a:p>
          <a:p>
            <a:pPr algn="just"/>
            <a:endParaRPr lang="pt-BR" dirty="0" smtClean="0"/>
          </a:p>
          <a:p>
            <a:pPr marL="285750" indent="-285750" algn="just">
              <a:buFont typeface="Courier New" panose="02070309020205020404" pitchFamily="49" charset="0"/>
              <a:buChar char="o"/>
            </a:pPr>
            <a:r>
              <a:rPr lang="pt-BR" b="1" dirty="0" smtClean="0">
                <a:solidFill>
                  <a:schemeClr val="tx2"/>
                </a:solidFill>
              </a:rPr>
              <a:t>Incerteza:a </a:t>
            </a:r>
            <a:r>
              <a:rPr lang="pt-BR" b="1" dirty="0">
                <a:solidFill>
                  <a:schemeClr val="tx2"/>
                </a:solidFill>
              </a:rPr>
              <a:t>maioria dos fatos necessários para o processo decisório podem ser desconhecidos</a:t>
            </a:r>
            <a:r>
              <a:rPr lang="pt-BR" b="1" dirty="0" smtClean="0">
                <a:solidFill>
                  <a:schemeClr val="tx2"/>
                </a:solidFill>
              </a:rPr>
              <a:t>.</a:t>
            </a:r>
          </a:p>
          <a:p>
            <a:pPr marL="285750" indent="-285750" algn="just">
              <a:buFont typeface="Courier New" panose="02070309020205020404" pitchFamily="49" charset="0"/>
              <a:buChar char="o"/>
            </a:pPr>
            <a:r>
              <a:rPr lang="pt-BR" b="1" dirty="0" smtClean="0">
                <a:solidFill>
                  <a:schemeClr val="tx2"/>
                </a:solidFill>
              </a:rPr>
              <a:t>Complexidade:muitos </a:t>
            </a:r>
            <a:r>
              <a:rPr lang="pt-BR" b="1" dirty="0">
                <a:solidFill>
                  <a:schemeClr val="tx2"/>
                </a:solidFill>
              </a:rPr>
              <a:t>fatores inter-relacionados a serem considerados</a:t>
            </a:r>
            <a:r>
              <a:rPr lang="pt-BR" b="1" dirty="0" smtClean="0">
                <a:solidFill>
                  <a:schemeClr val="tx2"/>
                </a:solidFill>
              </a:rPr>
              <a:t>.</a:t>
            </a:r>
          </a:p>
          <a:p>
            <a:pPr marL="285750" indent="-285750" algn="just">
              <a:buFont typeface="Courier New" panose="02070309020205020404" pitchFamily="49" charset="0"/>
              <a:buChar char="o"/>
            </a:pPr>
            <a:r>
              <a:rPr lang="pt-BR" b="1" dirty="0" smtClean="0">
                <a:solidFill>
                  <a:schemeClr val="tx2"/>
                </a:solidFill>
              </a:rPr>
              <a:t>Consequências </a:t>
            </a:r>
            <a:r>
              <a:rPr lang="pt-BR" b="1" dirty="0">
                <a:solidFill>
                  <a:schemeClr val="tx2"/>
                </a:solidFill>
              </a:rPr>
              <a:t>de alto risco:a decisão pode ter um impacto significativo</a:t>
            </a:r>
            <a:r>
              <a:rPr lang="pt-BR" b="1" dirty="0" smtClean="0">
                <a:solidFill>
                  <a:schemeClr val="tx2"/>
                </a:solidFill>
              </a:rPr>
              <a:t>.</a:t>
            </a:r>
          </a:p>
          <a:p>
            <a:pPr marL="285750" indent="-285750" algn="just">
              <a:buFont typeface="Courier New" panose="02070309020205020404" pitchFamily="49" charset="0"/>
              <a:buChar char="o"/>
            </a:pPr>
            <a:r>
              <a:rPr lang="pt-BR" b="1" dirty="0" smtClean="0">
                <a:solidFill>
                  <a:schemeClr val="tx2"/>
                </a:solidFill>
              </a:rPr>
              <a:t>Alternativas:podem </a:t>
            </a:r>
            <a:r>
              <a:rPr lang="pt-BR" b="1" dirty="0">
                <a:solidFill>
                  <a:schemeClr val="tx2"/>
                </a:solidFill>
              </a:rPr>
              <a:t>existir várias alternativas, cada uma com suas incertezas e consequências</a:t>
            </a:r>
            <a:r>
              <a:rPr lang="pt-BR" b="1" dirty="0" smtClean="0">
                <a:solidFill>
                  <a:schemeClr val="tx2"/>
                </a:solidFill>
              </a:rPr>
              <a:t>.</a:t>
            </a:r>
          </a:p>
          <a:p>
            <a:pPr marL="285750" indent="-285750" algn="just">
              <a:buFont typeface="Courier New" panose="02070309020205020404" pitchFamily="49" charset="0"/>
              <a:buChar char="o"/>
            </a:pPr>
            <a:r>
              <a:rPr lang="pt-BR" b="1" dirty="0" smtClean="0">
                <a:solidFill>
                  <a:schemeClr val="tx2"/>
                </a:solidFill>
              </a:rPr>
              <a:t>Questões </a:t>
            </a:r>
            <a:r>
              <a:rPr lang="pt-BR" b="1" dirty="0">
                <a:solidFill>
                  <a:schemeClr val="tx2"/>
                </a:solidFill>
              </a:rPr>
              <a:t>interpessoais:será necessário avaliar como as pessoas reagirão. </a:t>
            </a:r>
            <a:endParaRPr lang="pt-BR" b="1" dirty="0" smtClean="0">
              <a:solidFill>
                <a:schemeClr val="tx2"/>
              </a:solidFill>
            </a:endParaRPr>
          </a:p>
          <a:p>
            <a:pPr marL="285750" indent="-285750" algn="just">
              <a:buFont typeface="Courier New" panose="02070309020205020404" pitchFamily="49" charset="0"/>
              <a:buChar char="o"/>
            </a:pPr>
            <a:endParaRPr lang="pt-BR" dirty="0"/>
          </a:p>
          <a:p>
            <a:pPr algn="just"/>
            <a:r>
              <a:rPr lang="pt-BR" dirty="0" smtClean="0"/>
              <a:t>Para </a:t>
            </a:r>
            <a:r>
              <a:rPr lang="pt-BR" dirty="0"/>
              <a:t>conduzir o processo de tomada de decisão, após a identificação do problema, de um forma relativamente simples vamos verificar a solução do problema com métodos intuitivos. </a:t>
            </a:r>
            <a:endParaRPr lang="pt-BR" dirty="0" smtClean="0"/>
          </a:p>
          <a:p>
            <a:pPr algn="just"/>
            <a:endParaRPr lang="pt-BR" dirty="0"/>
          </a:p>
          <a:p>
            <a:pPr algn="just"/>
            <a:r>
              <a:rPr lang="pt-BR" dirty="0" smtClean="0"/>
              <a:t>Esgotada </a:t>
            </a:r>
            <a:r>
              <a:rPr lang="pt-BR" dirty="0"/>
              <a:t>as possibilidades viáveis vamos agora começar a compreender a validade analítica do uso de modelos. </a:t>
            </a:r>
            <a:endParaRPr lang="pt-BR" dirty="0" smtClean="0"/>
          </a:p>
          <a:p>
            <a:pPr algn="just"/>
            <a:endParaRPr lang="pt-BR" dirty="0"/>
          </a:p>
        </p:txBody>
      </p:sp>
    </p:spTree>
    <p:extLst>
      <p:ext uri="{BB962C8B-B14F-4D97-AF65-F5344CB8AC3E}">
        <p14:creationId xmlns:p14="http://schemas.microsoft.com/office/powerpoint/2010/main" val="3814911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0" y="6618288"/>
            <a:ext cx="3546475" cy="307975"/>
          </a:xfrm>
          <a:prstGeom prst="rect">
            <a:avLst/>
          </a:prstGeom>
        </p:spPr>
        <p:txBody>
          <a:bodyPr>
            <a:spAutoFit/>
          </a:bodyPr>
          <a:lstStyle/>
          <a:p>
            <a:pPr algn="ctr">
              <a:spcBef>
                <a:spcPct val="20000"/>
              </a:spcBef>
              <a:buClr>
                <a:srgbClr val="2B4475"/>
              </a:buClr>
              <a:defRPr/>
            </a:pPr>
            <a:r>
              <a:rPr lang="pt-BR" sz="1400" b="1" kern="0" dirty="0">
                <a:solidFill>
                  <a:schemeClr val="bg1"/>
                </a:solidFill>
                <a:effectLst>
                  <a:outerShdw blurRad="38100" dist="38100" dir="2700000" algn="tl">
                    <a:srgbClr val="000000">
                      <a:alpha val="43137"/>
                    </a:srgbClr>
                  </a:outerShdw>
                </a:effectLst>
                <a:cs typeface="Arial" pitchFamily="34" charset="0"/>
              </a:rPr>
              <a:t>Prof. Adm. </a:t>
            </a:r>
            <a:r>
              <a:rPr lang="pt-BR" sz="1400" b="1" i="1" kern="0" dirty="0">
                <a:solidFill>
                  <a:schemeClr val="bg1"/>
                </a:solidFill>
                <a:effectLst>
                  <a:outerShdw blurRad="38100" dist="38100" dir="2700000" algn="tl">
                    <a:srgbClr val="000000">
                      <a:alpha val="43137"/>
                    </a:srgbClr>
                  </a:outerShdw>
                </a:effectLst>
                <a:cs typeface="Arial" pitchFamily="34" charset="0"/>
              </a:rPr>
              <a:t>Msc</a:t>
            </a:r>
            <a:r>
              <a:rPr lang="pt-BR" sz="1400" b="1" kern="0" dirty="0">
                <a:solidFill>
                  <a:schemeClr val="bg1"/>
                </a:solidFill>
                <a:effectLst>
                  <a:outerShdw blurRad="38100" dist="38100" dir="2700000" algn="tl">
                    <a:srgbClr val="000000">
                      <a:alpha val="43137"/>
                    </a:srgbClr>
                  </a:outerShdw>
                </a:effectLst>
                <a:cs typeface="Arial" pitchFamily="34" charset="0"/>
              </a:rPr>
              <a:t>. Luiz Cláudio Brites Lobato</a:t>
            </a:r>
          </a:p>
        </p:txBody>
      </p:sp>
      <p:sp>
        <p:nvSpPr>
          <p:cNvPr id="16" name="Retângulo 15"/>
          <p:cNvSpPr/>
          <p:nvPr/>
        </p:nvSpPr>
        <p:spPr>
          <a:xfrm>
            <a:off x="0" y="0"/>
            <a:ext cx="4932040" cy="400110"/>
          </a:xfrm>
          <a:prstGeom prst="rect">
            <a:avLst/>
          </a:prstGeom>
        </p:spPr>
        <p:txBody>
          <a:bodyPr wrap="square">
            <a:spAutoFit/>
          </a:bodyPr>
          <a:lstStyle/>
          <a:p>
            <a:pPr>
              <a:defRPr/>
            </a:pPr>
            <a:r>
              <a:rPr lang="pt-BR" sz="2000" b="1" dirty="0" smtClean="0">
                <a:solidFill>
                  <a:schemeClr val="bg1"/>
                </a:solidFill>
                <a:effectLst>
                  <a:outerShdw blurRad="38100" dist="38100" dir="2700000" algn="tl">
                    <a:srgbClr val="000000">
                      <a:alpha val="43137"/>
                    </a:srgbClr>
                  </a:outerShdw>
                </a:effectLst>
                <a:cs typeface="Arial" pitchFamily="34" charset="0"/>
              </a:rPr>
              <a:t>GST1935 - RACIOCÍNIO </a:t>
            </a:r>
            <a:r>
              <a:rPr lang="pt-BR" sz="2000" b="1" dirty="0">
                <a:solidFill>
                  <a:schemeClr val="bg1"/>
                </a:solidFill>
                <a:effectLst>
                  <a:outerShdw blurRad="38100" dist="38100" dir="2700000" algn="tl">
                    <a:srgbClr val="000000">
                      <a:alpha val="43137"/>
                    </a:srgbClr>
                  </a:outerShdw>
                </a:effectLst>
                <a:cs typeface="Arial" pitchFamily="34" charset="0"/>
              </a:rPr>
              <a:t>LÓGICO E ANALÍTICO</a:t>
            </a:r>
          </a:p>
        </p:txBody>
      </p:sp>
      <p:sp>
        <p:nvSpPr>
          <p:cNvPr id="7" name="CaixaDeTexto 6"/>
          <p:cNvSpPr txBox="1"/>
          <p:nvPr/>
        </p:nvSpPr>
        <p:spPr>
          <a:xfrm>
            <a:off x="0" y="476672"/>
            <a:ext cx="6300192" cy="430887"/>
          </a:xfrm>
          <a:prstGeom prst="rect">
            <a:avLst/>
          </a:prstGeom>
          <a:noFill/>
        </p:spPr>
        <p:txBody>
          <a:bodyPr wrap="square">
            <a:spAutoFit/>
          </a:bodyPr>
          <a:lstStyle/>
          <a:p>
            <a:pPr fontAlgn="auto">
              <a:spcBef>
                <a:spcPts val="0"/>
              </a:spcBef>
              <a:spcAft>
                <a:spcPts val="0"/>
              </a:spcAft>
              <a:defRPr/>
            </a:pPr>
            <a:r>
              <a:rPr lang="pt-BR" sz="2200" b="1" dirty="0">
                <a:solidFill>
                  <a:schemeClr val="bg1"/>
                </a:solidFill>
                <a:effectLst>
                  <a:outerShdw blurRad="38100" dist="38100" dir="2700000" algn="tl">
                    <a:srgbClr val="000000">
                      <a:alpha val="43137"/>
                    </a:srgbClr>
                  </a:outerShdw>
                </a:effectLst>
              </a:rPr>
              <a:t>Modelagem e simulação: diagrama de </a:t>
            </a:r>
            <a:r>
              <a:rPr lang="pt-BR" sz="2200" b="1" dirty="0" smtClean="0">
                <a:solidFill>
                  <a:schemeClr val="bg1"/>
                </a:solidFill>
                <a:effectLst>
                  <a:outerShdw blurRad="38100" dist="38100" dir="2700000" algn="tl">
                    <a:srgbClr val="000000">
                      <a:alpha val="43137"/>
                    </a:srgbClr>
                  </a:outerShdw>
                </a:effectLst>
              </a:rPr>
              <a:t>árvore.</a:t>
            </a:r>
            <a:endParaRPr lang="pt-BR" sz="2200" b="1" dirty="0">
              <a:solidFill>
                <a:schemeClr val="bg1"/>
              </a:solidFill>
              <a:effectLst>
                <a:outerShdw blurRad="38100" dist="38100" dir="2700000" algn="tl">
                  <a:srgbClr val="000000">
                    <a:alpha val="43137"/>
                  </a:srgbClr>
                </a:outerShdw>
              </a:effectLst>
              <a:latin typeface="+mj-lt"/>
              <a:cs typeface="Arial" pitchFamily="34" charset="0"/>
            </a:endParaRPr>
          </a:p>
        </p:txBody>
      </p:sp>
      <p:sp>
        <p:nvSpPr>
          <p:cNvPr id="2" name="AutoShape 2" descr="Imagem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6" name="Imagem 5"/>
          <p:cNvPicPr>
            <a:picLocks noChangeAspect="1"/>
          </p:cNvPicPr>
          <p:nvPr/>
        </p:nvPicPr>
        <p:blipFill>
          <a:blip r:embed="rId2"/>
          <a:stretch>
            <a:fillRect/>
          </a:stretch>
        </p:blipFill>
        <p:spPr>
          <a:xfrm>
            <a:off x="8388424" y="881914"/>
            <a:ext cx="747178" cy="747178"/>
          </a:xfrm>
          <a:prstGeom prst="rect">
            <a:avLst/>
          </a:prstGeom>
        </p:spPr>
      </p:pic>
      <p:pic>
        <p:nvPicPr>
          <p:cNvPr id="11" name="Imagem 10"/>
          <p:cNvPicPr>
            <a:picLocks noChangeAspect="1"/>
          </p:cNvPicPr>
          <p:nvPr/>
        </p:nvPicPr>
        <p:blipFill>
          <a:blip r:embed="rId2"/>
          <a:stretch>
            <a:fillRect/>
          </a:stretch>
        </p:blipFill>
        <p:spPr>
          <a:xfrm>
            <a:off x="7641246" y="883847"/>
            <a:ext cx="747178" cy="747178"/>
          </a:xfrm>
          <a:prstGeom prst="rect">
            <a:avLst/>
          </a:prstGeom>
        </p:spPr>
      </p:pic>
      <p:sp>
        <p:nvSpPr>
          <p:cNvPr id="3" name="Retângulo 2"/>
          <p:cNvSpPr/>
          <p:nvPr/>
        </p:nvSpPr>
        <p:spPr>
          <a:xfrm>
            <a:off x="29815" y="1124744"/>
            <a:ext cx="9006681" cy="4801314"/>
          </a:xfrm>
          <a:prstGeom prst="rect">
            <a:avLst/>
          </a:prstGeom>
        </p:spPr>
        <p:txBody>
          <a:bodyPr wrap="square">
            <a:spAutoFit/>
          </a:bodyPr>
          <a:lstStyle/>
          <a:p>
            <a:pPr algn="just"/>
            <a:r>
              <a:rPr lang="pt-BR" b="1" dirty="0">
                <a:solidFill>
                  <a:schemeClr val="tx2"/>
                </a:solidFill>
              </a:rPr>
              <a:t>A IMPORTÂNCIA DA MODELAGEM E DA SIMULAÇÃO </a:t>
            </a:r>
          </a:p>
          <a:p>
            <a:pPr algn="just"/>
            <a:endParaRPr lang="pt-BR" dirty="0"/>
          </a:p>
          <a:p>
            <a:pPr algn="just"/>
            <a:r>
              <a:rPr lang="pt-BR" dirty="0" smtClean="0"/>
              <a:t>O </a:t>
            </a:r>
            <a:r>
              <a:rPr lang="pt-BR" dirty="0"/>
              <a:t>uso de modelos deve buscar uma representação da realidade, visando identificar qual o melhor modelo para o cenário em questão</a:t>
            </a:r>
            <a:r>
              <a:rPr lang="pt-BR" dirty="0" smtClean="0"/>
              <a:t>.</a:t>
            </a:r>
          </a:p>
          <a:p>
            <a:pPr algn="just"/>
            <a:endParaRPr lang="pt-BR" dirty="0"/>
          </a:p>
          <a:p>
            <a:pPr algn="just"/>
            <a:r>
              <a:rPr lang="pt-BR" dirty="0" smtClean="0"/>
              <a:t>O </a:t>
            </a:r>
            <a:r>
              <a:rPr lang="pt-BR" dirty="0"/>
              <a:t>uso de modelagem contribui com a decisão, pois: </a:t>
            </a:r>
            <a:endParaRPr lang="pt-BR" dirty="0" smtClean="0"/>
          </a:p>
          <a:p>
            <a:pPr algn="just"/>
            <a:endParaRPr lang="pt-BR" dirty="0" smtClean="0"/>
          </a:p>
          <a:p>
            <a:pPr marL="342900" indent="-342900" algn="just">
              <a:buAutoNum type="arabicPeriod"/>
            </a:pPr>
            <a:r>
              <a:rPr lang="pt-BR" b="1" dirty="0" smtClean="0">
                <a:solidFill>
                  <a:srgbClr val="C00000"/>
                </a:solidFill>
              </a:rPr>
              <a:t>O </a:t>
            </a:r>
            <a:r>
              <a:rPr lang="pt-BR" b="1" dirty="0">
                <a:solidFill>
                  <a:srgbClr val="C00000"/>
                </a:solidFill>
              </a:rPr>
              <a:t>problema pode ser complexo; </a:t>
            </a:r>
            <a:endParaRPr lang="pt-BR" b="1" dirty="0" smtClean="0">
              <a:solidFill>
                <a:srgbClr val="C00000"/>
              </a:solidFill>
            </a:endParaRPr>
          </a:p>
          <a:p>
            <a:pPr marL="342900" indent="-342900" algn="just">
              <a:buAutoNum type="arabicPeriod"/>
            </a:pPr>
            <a:r>
              <a:rPr lang="pt-BR" b="1" dirty="0" smtClean="0">
                <a:solidFill>
                  <a:srgbClr val="C00000"/>
                </a:solidFill>
              </a:rPr>
              <a:t>Há </a:t>
            </a:r>
            <a:r>
              <a:rPr lang="pt-BR" b="1" dirty="0">
                <a:solidFill>
                  <a:srgbClr val="C00000"/>
                </a:solidFill>
              </a:rPr>
              <a:t>existência de incertezas; </a:t>
            </a:r>
            <a:endParaRPr lang="pt-BR" b="1" dirty="0" smtClean="0">
              <a:solidFill>
                <a:srgbClr val="C00000"/>
              </a:solidFill>
            </a:endParaRPr>
          </a:p>
          <a:p>
            <a:pPr marL="342900" indent="-342900" algn="just">
              <a:buAutoNum type="arabicPeriod"/>
            </a:pPr>
            <a:r>
              <a:rPr lang="pt-BR" b="1" dirty="0" smtClean="0">
                <a:solidFill>
                  <a:srgbClr val="C00000"/>
                </a:solidFill>
              </a:rPr>
              <a:t>Há </a:t>
            </a:r>
            <a:r>
              <a:rPr lang="pt-BR" b="1" dirty="0">
                <a:solidFill>
                  <a:srgbClr val="C00000"/>
                </a:solidFill>
              </a:rPr>
              <a:t>possibilidade de múltiplos objetivos; </a:t>
            </a:r>
            <a:endParaRPr lang="pt-BR" b="1" dirty="0" smtClean="0">
              <a:solidFill>
                <a:srgbClr val="C00000"/>
              </a:solidFill>
            </a:endParaRPr>
          </a:p>
          <a:p>
            <a:pPr marL="342900" indent="-342900" algn="just">
              <a:buAutoNum type="arabicPeriod"/>
            </a:pPr>
            <a:r>
              <a:rPr lang="pt-BR" b="1" dirty="0" smtClean="0">
                <a:solidFill>
                  <a:srgbClr val="C00000"/>
                </a:solidFill>
              </a:rPr>
              <a:t>Pode </a:t>
            </a:r>
            <a:r>
              <a:rPr lang="pt-BR" b="1" dirty="0">
                <a:solidFill>
                  <a:srgbClr val="C00000"/>
                </a:solidFill>
              </a:rPr>
              <a:t>haver diferentes perspectivas sobre o problema, o que é agravado quando há mais de uma pessoa envolvida na decisão. </a:t>
            </a:r>
            <a:endParaRPr lang="pt-BR" b="1" dirty="0" smtClean="0">
              <a:solidFill>
                <a:srgbClr val="C00000"/>
              </a:solidFill>
            </a:endParaRPr>
          </a:p>
          <a:p>
            <a:pPr algn="just"/>
            <a:endParaRPr lang="pt-BR" dirty="0" smtClean="0"/>
          </a:p>
          <a:p>
            <a:pPr algn="just"/>
            <a:r>
              <a:rPr lang="pt-BR" dirty="0" smtClean="0"/>
              <a:t>Nesse </a:t>
            </a:r>
            <a:r>
              <a:rPr lang="pt-BR" dirty="0"/>
              <a:t>sentido, a representação gráfica facilita visualização das opções e dos resultados esperados, principalmente para comparar o payoff e o trade-off de cada opção. </a:t>
            </a:r>
            <a:endParaRPr lang="pt-BR" dirty="0" smtClean="0"/>
          </a:p>
          <a:p>
            <a:pPr algn="just"/>
            <a:endParaRPr lang="pt-BR" dirty="0"/>
          </a:p>
          <a:p>
            <a:pPr algn="just"/>
            <a:r>
              <a:rPr lang="pt-BR" b="1" dirty="0" smtClean="0"/>
              <a:t>Vamos </a:t>
            </a:r>
            <a:r>
              <a:rPr lang="pt-BR" b="1" dirty="0"/>
              <a:t>traçar o mesmo argumento, de forma sintética, usando uma representação gráfica:</a:t>
            </a:r>
          </a:p>
        </p:txBody>
      </p:sp>
    </p:spTree>
    <p:extLst>
      <p:ext uri="{BB962C8B-B14F-4D97-AF65-F5344CB8AC3E}">
        <p14:creationId xmlns:p14="http://schemas.microsoft.com/office/powerpoint/2010/main" val="386337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0" y="6618288"/>
            <a:ext cx="3546475" cy="307975"/>
          </a:xfrm>
          <a:prstGeom prst="rect">
            <a:avLst/>
          </a:prstGeom>
        </p:spPr>
        <p:txBody>
          <a:bodyPr>
            <a:spAutoFit/>
          </a:bodyPr>
          <a:lstStyle/>
          <a:p>
            <a:pPr algn="ctr">
              <a:spcBef>
                <a:spcPct val="20000"/>
              </a:spcBef>
              <a:buClr>
                <a:srgbClr val="2B4475"/>
              </a:buClr>
              <a:defRPr/>
            </a:pPr>
            <a:r>
              <a:rPr lang="pt-BR" sz="1400" b="1" kern="0" dirty="0">
                <a:solidFill>
                  <a:schemeClr val="bg1"/>
                </a:solidFill>
                <a:effectLst>
                  <a:outerShdw blurRad="38100" dist="38100" dir="2700000" algn="tl">
                    <a:srgbClr val="000000">
                      <a:alpha val="43137"/>
                    </a:srgbClr>
                  </a:outerShdw>
                </a:effectLst>
                <a:cs typeface="Arial" pitchFamily="34" charset="0"/>
              </a:rPr>
              <a:t>Prof. Adm. </a:t>
            </a:r>
            <a:r>
              <a:rPr lang="pt-BR" sz="1400" b="1" i="1" kern="0" dirty="0">
                <a:solidFill>
                  <a:schemeClr val="bg1"/>
                </a:solidFill>
                <a:effectLst>
                  <a:outerShdw blurRad="38100" dist="38100" dir="2700000" algn="tl">
                    <a:srgbClr val="000000">
                      <a:alpha val="43137"/>
                    </a:srgbClr>
                  </a:outerShdw>
                </a:effectLst>
                <a:cs typeface="Arial" pitchFamily="34" charset="0"/>
              </a:rPr>
              <a:t>Msc</a:t>
            </a:r>
            <a:r>
              <a:rPr lang="pt-BR" sz="1400" b="1" kern="0" dirty="0">
                <a:solidFill>
                  <a:schemeClr val="bg1"/>
                </a:solidFill>
                <a:effectLst>
                  <a:outerShdw blurRad="38100" dist="38100" dir="2700000" algn="tl">
                    <a:srgbClr val="000000">
                      <a:alpha val="43137"/>
                    </a:srgbClr>
                  </a:outerShdw>
                </a:effectLst>
                <a:cs typeface="Arial" pitchFamily="34" charset="0"/>
              </a:rPr>
              <a:t>. Luiz Cláudio Brites Lobato</a:t>
            </a:r>
          </a:p>
        </p:txBody>
      </p:sp>
      <p:sp>
        <p:nvSpPr>
          <p:cNvPr id="16" name="Retângulo 15"/>
          <p:cNvSpPr/>
          <p:nvPr/>
        </p:nvSpPr>
        <p:spPr>
          <a:xfrm>
            <a:off x="0" y="0"/>
            <a:ext cx="4932040" cy="400110"/>
          </a:xfrm>
          <a:prstGeom prst="rect">
            <a:avLst/>
          </a:prstGeom>
        </p:spPr>
        <p:txBody>
          <a:bodyPr wrap="square">
            <a:spAutoFit/>
          </a:bodyPr>
          <a:lstStyle/>
          <a:p>
            <a:pPr>
              <a:defRPr/>
            </a:pPr>
            <a:r>
              <a:rPr lang="pt-BR" sz="2000" b="1" dirty="0" smtClean="0">
                <a:solidFill>
                  <a:schemeClr val="bg1"/>
                </a:solidFill>
                <a:effectLst>
                  <a:outerShdw blurRad="38100" dist="38100" dir="2700000" algn="tl">
                    <a:srgbClr val="000000">
                      <a:alpha val="43137"/>
                    </a:srgbClr>
                  </a:outerShdw>
                </a:effectLst>
                <a:cs typeface="Arial" pitchFamily="34" charset="0"/>
              </a:rPr>
              <a:t>GST1935 - RACIOCÍNIO </a:t>
            </a:r>
            <a:r>
              <a:rPr lang="pt-BR" sz="2000" b="1" dirty="0">
                <a:solidFill>
                  <a:schemeClr val="bg1"/>
                </a:solidFill>
                <a:effectLst>
                  <a:outerShdw blurRad="38100" dist="38100" dir="2700000" algn="tl">
                    <a:srgbClr val="000000">
                      <a:alpha val="43137"/>
                    </a:srgbClr>
                  </a:outerShdw>
                </a:effectLst>
                <a:cs typeface="Arial" pitchFamily="34" charset="0"/>
              </a:rPr>
              <a:t>LÓGICO E ANALÍTICO</a:t>
            </a:r>
          </a:p>
        </p:txBody>
      </p:sp>
      <p:sp>
        <p:nvSpPr>
          <p:cNvPr id="7" name="CaixaDeTexto 6"/>
          <p:cNvSpPr txBox="1"/>
          <p:nvPr/>
        </p:nvSpPr>
        <p:spPr>
          <a:xfrm>
            <a:off x="0" y="476672"/>
            <a:ext cx="6300192" cy="430887"/>
          </a:xfrm>
          <a:prstGeom prst="rect">
            <a:avLst/>
          </a:prstGeom>
          <a:noFill/>
        </p:spPr>
        <p:txBody>
          <a:bodyPr wrap="square">
            <a:spAutoFit/>
          </a:bodyPr>
          <a:lstStyle/>
          <a:p>
            <a:pPr fontAlgn="auto">
              <a:spcBef>
                <a:spcPts val="0"/>
              </a:spcBef>
              <a:spcAft>
                <a:spcPts val="0"/>
              </a:spcAft>
              <a:defRPr/>
            </a:pPr>
            <a:r>
              <a:rPr lang="pt-BR" sz="2200" b="1" dirty="0">
                <a:solidFill>
                  <a:schemeClr val="bg1"/>
                </a:solidFill>
                <a:effectLst>
                  <a:outerShdw blurRad="38100" dist="38100" dir="2700000" algn="tl">
                    <a:srgbClr val="000000">
                      <a:alpha val="43137"/>
                    </a:srgbClr>
                  </a:outerShdw>
                </a:effectLst>
              </a:rPr>
              <a:t>Modelagem e simulação: diagrama de </a:t>
            </a:r>
            <a:r>
              <a:rPr lang="pt-BR" sz="2200" b="1" dirty="0" smtClean="0">
                <a:solidFill>
                  <a:schemeClr val="bg1"/>
                </a:solidFill>
                <a:effectLst>
                  <a:outerShdw blurRad="38100" dist="38100" dir="2700000" algn="tl">
                    <a:srgbClr val="000000">
                      <a:alpha val="43137"/>
                    </a:srgbClr>
                  </a:outerShdw>
                </a:effectLst>
              </a:rPr>
              <a:t>árvore.</a:t>
            </a:r>
            <a:endParaRPr lang="pt-BR" sz="2200" b="1" dirty="0">
              <a:solidFill>
                <a:schemeClr val="bg1"/>
              </a:solidFill>
              <a:effectLst>
                <a:outerShdw blurRad="38100" dist="38100" dir="2700000" algn="tl">
                  <a:srgbClr val="000000">
                    <a:alpha val="43137"/>
                  </a:srgbClr>
                </a:outerShdw>
              </a:effectLst>
              <a:latin typeface="+mj-lt"/>
              <a:cs typeface="Arial" pitchFamily="34" charset="0"/>
            </a:endParaRPr>
          </a:p>
        </p:txBody>
      </p:sp>
      <p:sp>
        <p:nvSpPr>
          <p:cNvPr id="2" name="AutoShape 2" descr="Imagem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6" name="Imagem 5"/>
          <p:cNvPicPr>
            <a:picLocks noChangeAspect="1"/>
          </p:cNvPicPr>
          <p:nvPr/>
        </p:nvPicPr>
        <p:blipFill>
          <a:blip r:embed="rId2"/>
          <a:stretch>
            <a:fillRect/>
          </a:stretch>
        </p:blipFill>
        <p:spPr>
          <a:xfrm>
            <a:off x="8388424" y="881914"/>
            <a:ext cx="747178" cy="747178"/>
          </a:xfrm>
          <a:prstGeom prst="rect">
            <a:avLst/>
          </a:prstGeom>
        </p:spPr>
      </p:pic>
      <p:pic>
        <p:nvPicPr>
          <p:cNvPr id="11" name="Imagem 10"/>
          <p:cNvPicPr>
            <a:picLocks noChangeAspect="1"/>
          </p:cNvPicPr>
          <p:nvPr/>
        </p:nvPicPr>
        <p:blipFill>
          <a:blip r:embed="rId2"/>
          <a:stretch>
            <a:fillRect/>
          </a:stretch>
        </p:blipFill>
        <p:spPr>
          <a:xfrm>
            <a:off x="7641246" y="883847"/>
            <a:ext cx="747178" cy="747178"/>
          </a:xfrm>
          <a:prstGeom prst="rect">
            <a:avLst/>
          </a:prstGeom>
        </p:spPr>
      </p:pic>
      <p:pic>
        <p:nvPicPr>
          <p:cNvPr id="3" name="Imagem 2"/>
          <p:cNvPicPr>
            <a:picLocks noChangeAspect="1"/>
          </p:cNvPicPr>
          <p:nvPr/>
        </p:nvPicPr>
        <p:blipFill>
          <a:blip r:embed="rId3"/>
          <a:stretch>
            <a:fillRect/>
          </a:stretch>
        </p:blipFill>
        <p:spPr>
          <a:xfrm>
            <a:off x="176806" y="1255503"/>
            <a:ext cx="7275514" cy="5254321"/>
          </a:xfrm>
          <a:prstGeom prst="rect">
            <a:avLst/>
          </a:prstGeom>
        </p:spPr>
      </p:pic>
      <p:pic>
        <p:nvPicPr>
          <p:cNvPr id="5122" name="Picture 2" descr="Imagem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288" y="2132856"/>
            <a:ext cx="1821452" cy="1815481"/>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m 7"/>
          <p:cNvPicPr>
            <a:picLocks noChangeAspect="1"/>
          </p:cNvPicPr>
          <p:nvPr/>
        </p:nvPicPr>
        <p:blipFill>
          <a:blip r:embed="rId5"/>
          <a:stretch>
            <a:fillRect/>
          </a:stretch>
        </p:blipFill>
        <p:spPr>
          <a:xfrm>
            <a:off x="7138066" y="4296281"/>
            <a:ext cx="1847674" cy="1942614"/>
          </a:xfrm>
          <a:prstGeom prst="rect">
            <a:avLst/>
          </a:prstGeom>
        </p:spPr>
      </p:pic>
    </p:spTree>
    <p:extLst>
      <p:ext uri="{BB962C8B-B14F-4D97-AF65-F5344CB8AC3E}">
        <p14:creationId xmlns:p14="http://schemas.microsoft.com/office/powerpoint/2010/main" val="1131355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0" y="6618288"/>
            <a:ext cx="3546475" cy="307975"/>
          </a:xfrm>
          <a:prstGeom prst="rect">
            <a:avLst/>
          </a:prstGeom>
        </p:spPr>
        <p:txBody>
          <a:bodyPr>
            <a:spAutoFit/>
          </a:bodyPr>
          <a:lstStyle/>
          <a:p>
            <a:pPr algn="ctr">
              <a:spcBef>
                <a:spcPct val="20000"/>
              </a:spcBef>
              <a:buClr>
                <a:srgbClr val="2B4475"/>
              </a:buClr>
              <a:defRPr/>
            </a:pPr>
            <a:r>
              <a:rPr lang="pt-BR" sz="1400" b="1" kern="0" dirty="0">
                <a:solidFill>
                  <a:schemeClr val="bg1"/>
                </a:solidFill>
                <a:effectLst>
                  <a:outerShdw blurRad="38100" dist="38100" dir="2700000" algn="tl">
                    <a:srgbClr val="000000">
                      <a:alpha val="43137"/>
                    </a:srgbClr>
                  </a:outerShdw>
                </a:effectLst>
                <a:cs typeface="Arial" pitchFamily="34" charset="0"/>
              </a:rPr>
              <a:t>Prof. Adm. </a:t>
            </a:r>
            <a:r>
              <a:rPr lang="pt-BR" sz="1400" b="1" i="1" kern="0" dirty="0">
                <a:solidFill>
                  <a:schemeClr val="bg1"/>
                </a:solidFill>
                <a:effectLst>
                  <a:outerShdw blurRad="38100" dist="38100" dir="2700000" algn="tl">
                    <a:srgbClr val="000000">
                      <a:alpha val="43137"/>
                    </a:srgbClr>
                  </a:outerShdw>
                </a:effectLst>
                <a:cs typeface="Arial" pitchFamily="34" charset="0"/>
              </a:rPr>
              <a:t>Msc</a:t>
            </a:r>
            <a:r>
              <a:rPr lang="pt-BR" sz="1400" b="1" kern="0" dirty="0">
                <a:solidFill>
                  <a:schemeClr val="bg1"/>
                </a:solidFill>
                <a:effectLst>
                  <a:outerShdw blurRad="38100" dist="38100" dir="2700000" algn="tl">
                    <a:srgbClr val="000000">
                      <a:alpha val="43137"/>
                    </a:srgbClr>
                  </a:outerShdw>
                </a:effectLst>
                <a:cs typeface="Arial" pitchFamily="34" charset="0"/>
              </a:rPr>
              <a:t>. Luiz Cláudio Brites Lobato</a:t>
            </a:r>
          </a:p>
        </p:txBody>
      </p:sp>
      <p:sp>
        <p:nvSpPr>
          <p:cNvPr id="16" name="Retângulo 15"/>
          <p:cNvSpPr/>
          <p:nvPr/>
        </p:nvSpPr>
        <p:spPr>
          <a:xfrm>
            <a:off x="0" y="0"/>
            <a:ext cx="4932040" cy="400110"/>
          </a:xfrm>
          <a:prstGeom prst="rect">
            <a:avLst/>
          </a:prstGeom>
        </p:spPr>
        <p:txBody>
          <a:bodyPr wrap="square">
            <a:spAutoFit/>
          </a:bodyPr>
          <a:lstStyle/>
          <a:p>
            <a:pPr>
              <a:defRPr/>
            </a:pPr>
            <a:r>
              <a:rPr lang="pt-BR" sz="2000" b="1" dirty="0" smtClean="0">
                <a:solidFill>
                  <a:schemeClr val="bg1"/>
                </a:solidFill>
                <a:effectLst>
                  <a:outerShdw blurRad="38100" dist="38100" dir="2700000" algn="tl">
                    <a:srgbClr val="000000">
                      <a:alpha val="43137"/>
                    </a:srgbClr>
                  </a:outerShdw>
                </a:effectLst>
                <a:cs typeface="Arial" pitchFamily="34" charset="0"/>
              </a:rPr>
              <a:t>GST1935 - RACIOCÍNIO </a:t>
            </a:r>
            <a:r>
              <a:rPr lang="pt-BR" sz="2000" b="1" dirty="0">
                <a:solidFill>
                  <a:schemeClr val="bg1"/>
                </a:solidFill>
                <a:effectLst>
                  <a:outerShdw blurRad="38100" dist="38100" dir="2700000" algn="tl">
                    <a:srgbClr val="000000">
                      <a:alpha val="43137"/>
                    </a:srgbClr>
                  </a:outerShdw>
                </a:effectLst>
                <a:cs typeface="Arial" pitchFamily="34" charset="0"/>
              </a:rPr>
              <a:t>LÓGICO E ANALÍTICO</a:t>
            </a:r>
          </a:p>
        </p:txBody>
      </p:sp>
      <p:sp>
        <p:nvSpPr>
          <p:cNvPr id="7" name="CaixaDeTexto 6"/>
          <p:cNvSpPr txBox="1"/>
          <p:nvPr/>
        </p:nvSpPr>
        <p:spPr>
          <a:xfrm>
            <a:off x="0" y="476672"/>
            <a:ext cx="6300192" cy="430887"/>
          </a:xfrm>
          <a:prstGeom prst="rect">
            <a:avLst/>
          </a:prstGeom>
          <a:noFill/>
        </p:spPr>
        <p:txBody>
          <a:bodyPr wrap="square">
            <a:spAutoFit/>
          </a:bodyPr>
          <a:lstStyle/>
          <a:p>
            <a:pPr fontAlgn="auto">
              <a:spcBef>
                <a:spcPts val="0"/>
              </a:spcBef>
              <a:spcAft>
                <a:spcPts val="0"/>
              </a:spcAft>
              <a:defRPr/>
            </a:pPr>
            <a:r>
              <a:rPr lang="pt-BR" sz="2200" b="1" dirty="0">
                <a:solidFill>
                  <a:schemeClr val="bg1"/>
                </a:solidFill>
                <a:effectLst>
                  <a:outerShdw blurRad="38100" dist="38100" dir="2700000" algn="tl">
                    <a:srgbClr val="000000">
                      <a:alpha val="43137"/>
                    </a:srgbClr>
                  </a:outerShdw>
                </a:effectLst>
              </a:rPr>
              <a:t>Modelagem e simulação: diagrama de </a:t>
            </a:r>
            <a:r>
              <a:rPr lang="pt-BR" sz="2200" b="1" dirty="0" smtClean="0">
                <a:solidFill>
                  <a:schemeClr val="bg1"/>
                </a:solidFill>
                <a:effectLst>
                  <a:outerShdw blurRad="38100" dist="38100" dir="2700000" algn="tl">
                    <a:srgbClr val="000000">
                      <a:alpha val="43137"/>
                    </a:srgbClr>
                  </a:outerShdw>
                </a:effectLst>
              </a:rPr>
              <a:t>árvore.</a:t>
            </a:r>
            <a:endParaRPr lang="pt-BR" sz="2200" b="1" dirty="0">
              <a:solidFill>
                <a:schemeClr val="bg1"/>
              </a:solidFill>
              <a:effectLst>
                <a:outerShdw blurRad="38100" dist="38100" dir="2700000" algn="tl">
                  <a:srgbClr val="000000">
                    <a:alpha val="43137"/>
                  </a:srgbClr>
                </a:outerShdw>
              </a:effectLst>
              <a:latin typeface="+mj-lt"/>
              <a:cs typeface="Arial" pitchFamily="34" charset="0"/>
            </a:endParaRPr>
          </a:p>
        </p:txBody>
      </p:sp>
      <p:sp>
        <p:nvSpPr>
          <p:cNvPr id="2" name="AutoShape 2" descr="Imagem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6" name="Imagem 5"/>
          <p:cNvPicPr>
            <a:picLocks noChangeAspect="1"/>
          </p:cNvPicPr>
          <p:nvPr/>
        </p:nvPicPr>
        <p:blipFill>
          <a:blip r:embed="rId2"/>
          <a:stretch>
            <a:fillRect/>
          </a:stretch>
        </p:blipFill>
        <p:spPr>
          <a:xfrm>
            <a:off x="8388424" y="881914"/>
            <a:ext cx="747178" cy="747178"/>
          </a:xfrm>
          <a:prstGeom prst="rect">
            <a:avLst/>
          </a:prstGeom>
        </p:spPr>
      </p:pic>
      <p:pic>
        <p:nvPicPr>
          <p:cNvPr id="11" name="Imagem 10"/>
          <p:cNvPicPr>
            <a:picLocks noChangeAspect="1"/>
          </p:cNvPicPr>
          <p:nvPr/>
        </p:nvPicPr>
        <p:blipFill>
          <a:blip r:embed="rId2"/>
          <a:stretch>
            <a:fillRect/>
          </a:stretch>
        </p:blipFill>
        <p:spPr>
          <a:xfrm>
            <a:off x="7641246" y="883847"/>
            <a:ext cx="747178" cy="747178"/>
          </a:xfrm>
          <a:prstGeom prst="rect">
            <a:avLst/>
          </a:prstGeom>
        </p:spPr>
      </p:pic>
      <p:pic>
        <p:nvPicPr>
          <p:cNvPr id="9" name="Imagem 8"/>
          <p:cNvPicPr>
            <a:picLocks noChangeAspect="1"/>
          </p:cNvPicPr>
          <p:nvPr/>
        </p:nvPicPr>
        <p:blipFill>
          <a:blip r:embed="rId3"/>
          <a:stretch>
            <a:fillRect/>
          </a:stretch>
        </p:blipFill>
        <p:spPr>
          <a:xfrm>
            <a:off x="107503" y="1085100"/>
            <a:ext cx="7488833" cy="447675"/>
          </a:xfrm>
          <a:prstGeom prst="rect">
            <a:avLst/>
          </a:prstGeom>
        </p:spPr>
      </p:pic>
      <p:sp>
        <p:nvSpPr>
          <p:cNvPr id="10" name="Retângulo 9"/>
          <p:cNvSpPr/>
          <p:nvPr/>
        </p:nvSpPr>
        <p:spPr>
          <a:xfrm>
            <a:off x="827584" y="1131130"/>
            <a:ext cx="6675610" cy="369332"/>
          </a:xfrm>
          <a:prstGeom prst="rect">
            <a:avLst/>
          </a:prstGeom>
        </p:spPr>
        <p:txBody>
          <a:bodyPr wrap="none">
            <a:spAutoFit/>
          </a:bodyPr>
          <a:lstStyle/>
          <a:p>
            <a:pPr>
              <a:defRPr/>
            </a:pPr>
            <a:r>
              <a:rPr lang="pt-BR" b="1" dirty="0" smtClean="0">
                <a:solidFill>
                  <a:schemeClr val="accent2">
                    <a:lumMod val="50000"/>
                  </a:schemeClr>
                </a:solidFill>
                <a:effectLst>
                  <a:outerShdw blurRad="38100" dist="38100" dir="2700000" algn="tl">
                    <a:srgbClr val="000000">
                      <a:alpha val="43137"/>
                    </a:srgbClr>
                  </a:outerShdw>
                </a:effectLst>
                <a:cs typeface="Arial" pitchFamily="34" charset="0"/>
              </a:rPr>
              <a:t>VAMOS ASSISTIR AO VÍDEO: COMO CONSTRUIR ÁVORE DE DECISÃO.</a:t>
            </a:r>
            <a:endParaRPr lang="pt-BR" b="1" dirty="0">
              <a:solidFill>
                <a:schemeClr val="accent2">
                  <a:lumMod val="50000"/>
                </a:schemeClr>
              </a:solidFill>
              <a:effectLst>
                <a:outerShdw blurRad="38100" dist="38100" dir="2700000" algn="tl">
                  <a:srgbClr val="000000">
                    <a:alpha val="43137"/>
                  </a:srgbClr>
                </a:outerShdw>
              </a:effectLst>
              <a:cs typeface="Arial" pitchFamily="34" charset="0"/>
            </a:endParaRPr>
          </a:p>
        </p:txBody>
      </p:sp>
      <p:sp>
        <p:nvSpPr>
          <p:cNvPr id="4" name="Retângulo 3"/>
          <p:cNvSpPr/>
          <p:nvPr/>
        </p:nvSpPr>
        <p:spPr>
          <a:xfrm>
            <a:off x="155575" y="1550857"/>
            <a:ext cx="6858000" cy="338554"/>
          </a:xfrm>
          <a:prstGeom prst="rect">
            <a:avLst/>
          </a:prstGeom>
        </p:spPr>
        <p:txBody>
          <a:bodyPr wrap="square">
            <a:spAutoFit/>
          </a:bodyPr>
          <a:lstStyle/>
          <a:p>
            <a:r>
              <a:rPr lang="pt-BR" sz="1600" dirty="0"/>
              <a:t>Disponível em:&lt;https://www.youtube.com/watch?v=z59VS9LkON4&gt; </a:t>
            </a:r>
          </a:p>
        </p:txBody>
      </p:sp>
    </p:spTree>
    <p:extLst>
      <p:ext uri="{BB962C8B-B14F-4D97-AF65-F5344CB8AC3E}">
        <p14:creationId xmlns:p14="http://schemas.microsoft.com/office/powerpoint/2010/main" val="4572374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0" y="6618288"/>
            <a:ext cx="3546475" cy="307975"/>
          </a:xfrm>
          <a:prstGeom prst="rect">
            <a:avLst/>
          </a:prstGeom>
        </p:spPr>
        <p:txBody>
          <a:bodyPr>
            <a:spAutoFit/>
          </a:bodyPr>
          <a:lstStyle/>
          <a:p>
            <a:pPr algn="ctr">
              <a:spcBef>
                <a:spcPct val="20000"/>
              </a:spcBef>
              <a:buClr>
                <a:srgbClr val="2B4475"/>
              </a:buClr>
              <a:defRPr/>
            </a:pPr>
            <a:r>
              <a:rPr lang="pt-BR" sz="1400" b="1" kern="0" dirty="0">
                <a:solidFill>
                  <a:schemeClr val="bg1"/>
                </a:solidFill>
                <a:effectLst>
                  <a:outerShdw blurRad="38100" dist="38100" dir="2700000" algn="tl">
                    <a:srgbClr val="000000">
                      <a:alpha val="43137"/>
                    </a:srgbClr>
                  </a:outerShdw>
                </a:effectLst>
                <a:cs typeface="Arial" pitchFamily="34" charset="0"/>
              </a:rPr>
              <a:t>Prof. Adm. </a:t>
            </a:r>
            <a:r>
              <a:rPr lang="pt-BR" sz="1400" b="1" i="1" kern="0" dirty="0">
                <a:solidFill>
                  <a:schemeClr val="bg1"/>
                </a:solidFill>
                <a:effectLst>
                  <a:outerShdw blurRad="38100" dist="38100" dir="2700000" algn="tl">
                    <a:srgbClr val="000000">
                      <a:alpha val="43137"/>
                    </a:srgbClr>
                  </a:outerShdw>
                </a:effectLst>
                <a:cs typeface="Arial" pitchFamily="34" charset="0"/>
              </a:rPr>
              <a:t>Msc</a:t>
            </a:r>
            <a:r>
              <a:rPr lang="pt-BR" sz="1400" b="1" kern="0" dirty="0">
                <a:solidFill>
                  <a:schemeClr val="bg1"/>
                </a:solidFill>
                <a:effectLst>
                  <a:outerShdw blurRad="38100" dist="38100" dir="2700000" algn="tl">
                    <a:srgbClr val="000000">
                      <a:alpha val="43137"/>
                    </a:srgbClr>
                  </a:outerShdw>
                </a:effectLst>
                <a:cs typeface="Arial" pitchFamily="34" charset="0"/>
              </a:rPr>
              <a:t>. Luiz Cláudio Brites Lobato</a:t>
            </a:r>
          </a:p>
        </p:txBody>
      </p:sp>
      <p:sp>
        <p:nvSpPr>
          <p:cNvPr id="16" name="Retângulo 15"/>
          <p:cNvSpPr/>
          <p:nvPr/>
        </p:nvSpPr>
        <p:spPr>
          <a:xfrm>
            <a:off x="0" y="0"/>
            <a:ext cx="4932040" cy="400110"/>
          </a:xfrm>
          <a:prstGeom prst="rect">
            <a:avLst/>
          </a:prstGeom>
        </p:spPr>
        <p:txBody>
          <a:bodyPr wrap="square">
            <a:spAutoFit/>
          </a:bodyPr>
          <a:lstStyle/>
          <a:p>
            <a:pPr>
              <a:defRPr/>
            </a:pPr>
            <a:r>
              <a:rPr lang="pt-BR" sz="2000" b="1" dirty="0" smtClean="0">
                <a:solidFill>
                  <a:schemeClr val="bg1"/>
                </a:solidFill>
                <a:effectLst>
                  <a:outerShdw blurRad="38100" dist="38100" dir="2700000" algn="tl">
                    <a:srgbClr val="000000">
                      <a:alpha val="43137"/>
                    </a:srgbClr>
                  </a:outerShdw>
                </a:effectLst>
                <a:cs typeface="Arial" pitchFamily="34" charset="0"/>
              </a:rPr>
              <a:t>GST1935 - RACIOCÍNIO </a:t>
            </a:r>
            <a:r>
              <a:rPr lang="pt-BR" sz="2000" b="1" dirty="0">
                <a:solidFill>
                  <a:schemeClr val="bg1"/>
                </a:solidFill>
                <a:effectLst>
                  <a:outerShdw blurRad="38100" dist="38100" dir="2700000" algn="tl">
                    <a:srgbClr val="000000">
                      <a:alpha val="43137"/>
                    </a:srgbClr>
                  </a:outerShdw>
                </a:effectLst>
                <a:cs typeface="Arial" pitchFamily="34" charset="0"/>
              </a:rPr>
              <a:t>LÓGICO E ANALÍTICO</a:t>
            </a:r>
          </a:p>
        </p:txBody>
      </p:sp>
      <p:sp>
        <p:nvSpPr>
          <p:cNvPr id="7" name="CaixaDeTexto 6"/>
          <p:cNvSpPr txBox="1"/>
          <p:nvPr/>
        </p:nvSpPr>
        <p:spPr>
          <a:xfrm>
            <a:off x="0" y="476672"/>
            <a:ext cx="6300192" cy="430887"/>
          </a:xfrm>
          <a:prstGeom prst="rect">
            <a:avLst/>
          </a:prstGeom>
          <a:noFill/>
        </p:spPr>
        <p:txBody>
          <a:bodyPr wrap="square">
            <a:spAutoFit/>
          </a:bodyPr>
          <a:lstStyle/>
          <a:p>
            <a:pPr fontAlgn="auto">
              <a:spcBef>
                <a:spcPts val="0"/>
              </a:spcBef>
              <a:spcAft>
                <a:spcPts val="0"/>
              </a:spcAft>
              <a:defRPr/>
            </a:pPr>
            <a:r>
              <a:rPr lang="pt-BR" sz="2200" b="1" dirty="0">
                <a:solidFill>
                  <a:schemeClr val="bg1"/>
                </a:solidFill>
                <a:effectLst>
                  <a:outerShdw blurRad="38100" dist="38100" dir="2700000" algn="tl">
                    <a:srgbClr val="000000">
                      <a:alpha val="43137"/>
                    </a:srgbClr>
                  </a:outerShdw>
                </a:effectLst>
              </a:rPr>
              <a:t>Modelagem e simulação: diagrama de </a:t>
            </a:r>
            <a:r>
              <a:rPr lang="pt-BR" sz="2200" b="1" dirty="0" smtClean="0">
                <a:solidFill>
                  <a:schemeClr val="bg1"/>
                </a:solidFill>
                <a:effectLst>
                  <a:outerShdw blurRad="38100" dist="38100" dir="2700000" algn="tl">
                    <a:srgbClr val="000000">
                      <a:alpha val="43137"/>
                    </a:srgbClr>
                  </a:outerShdw>
                </a:effectLst>
              </a:rPr>
              <a:t>árvore.</a:t>
            </a:r>
            <a:endParaRPr lang="pt-BR" sz="2200" b="1" dirty="0">
              <a:solidFill>
                <a:schemeClr val="bg1"/>
              </a:solidFill>
              <a:effectLst>
                <a:outerShdw blurRad="38100" dist="38100" dir="2700000" algn="tl">
                  <a:srgbClr val="000000">
                    <a:alpha val="43137"/>
                  </a:srgbClr>
                </a:outerShdw>
              </a:effectLst>
              <a:latin typeface="+mj-lt"/>
              <a:cs typeface="Arial" pitchFamily="34" charset="0"/>
            </a:endParaRPr>
          </a:p>
        </p:txBody>
      </p:sp>
      <p:sp>
        <p:nvSpPr>
          <p:cNvPr id="2" name="AutoShape 2" descr="Imagem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6" name="Imagem 5"/>
          <p:cNvPicPr>
            <a:picLocks noChangeAspect="1"/>
          </p:cNvPicPr>
          <p:nvPr/>
        </p:nvPicPr>
        <p:blipFill>
          <a:blip r:embed="rId2"/>
          <a:stretch>
            <a:fillRect/>
          </a:stretch>
        </p:blipFill>
        <p:spPr>
          <a:xfrm>
            <a:off x="8388424" y="881914"/>
            <a:ext cx="747178" cy="747178"/>
          </a:xfrm>
          <a:prstGeom prst="rect">
            <a:avLst/>
          </a:prstGeom>
        </p:spPr>
      </p:pic>
      <p:pic>
        <p:nvPicPr>
          <p:cNvPr id="11" name="Imagem 10"/>
          <p:cNvPicPr>
            <a:picLocks noChangeAspect="1"/>
          </p:cNvPicPr>
          <p:nvPr/>
        </p:nvPicPr>
        <p:blipFill>
          <a:blip r:embed="rId2"/>
          <a:stretch>
            <a:fillRect/>
          </a:stretch>
        </p:blipFill>
        <p:spPr>
          <a:xfrm>
            <a:off x="7641246" y="883847"/>
            <a:ext cx="747178" cy="747178"/>
          </a:xfrm>
          <a:prstGeom prst="rect">
            <a:avLst/>
          </a:prstGeom>
        </p:spPr>
      </p:pic>
      <p:sp>
        <p:nvSpPr>
          <p:cNvPr id="3" name="Retângulo 2"/>
          <p:cNvSpPr/>
          <p:nvPr/>
        </p:nvSpPr>
        <p:spPr>
          <a:xfrm>
            <a:off x="155575" y="1186874"/>
            <a:ext cx="8808913" cy="5078313"/>
          </a:xfrm>
          <a:prstGeom prst="rect">
            <a:avLst/>
          </a:prstGeom>
        </p:spPr>
        <p:txBody>
          <a:bodyPr wrap="square">
            <a:spAutoFit/>
          </a:bodyPr>
          <a:lstStyle/>
          <a:p>
            <a:pPr algn="just"/>
            <a:r>
              <a:rPr lang="pt-BR" b="1" dirty="0">
                <a:solidFill>
                  <a:srgbClr val="C00000"/>
                </a:solidFill>
                <a:effectLst>
                  <a:outerShdw blurRad="38100" dist="38100" dir="2700000" algn="tl">
                    <a:srgbClr val="000000">
                      <a:alpha val="43137"/>
                    </a:srgbClr>
                  </a:outerShdw>
                </a:effectLst>
              </a:rPr>
              <a:t>ÁRVORES DE DECISÃO </a:t>
            </a:r>
            <a:endParaRPr lang="pt-BR" b="1" dirty="0" smtClean="0">
              <a:solidFill>
                <a:srgbClr val="C00000"/>
              </a:solidFill>
              <a:effectLst>
                <a:outerShdw blurRad="38100" dist="38100" dir="2700000" algn="tl">
                  <a:srgbClr val="000000">
                    <a:alpha val="43137"/>
                  </a:srgbClr>
                </a:outerShdw>
              </a:effectLst>
            </a:endParaRPr>
          </a:p>
          <a:p>
            <a:pPr algn="just"/>
            <a:endParaRPr lang="pt-BR" dirty="0"/>
          </a:p>
          <a:p>
            <a:pPr algn="just"/>
            <a:r>
              <a:rPr lang="pt-BR" dirty="0" smtClean="0"/>
              <a:t>Árvores </a:t>
            </a:r>
            <a:r>
              <a:rPr lang="pt-BR" dirty="0"/>
              <a:t>de decisão modelam uma representação gráfica para um processo de decisão, permitindo a visualização de quais são os possíveis resultados esperados a partir de uma decisão que foi tomada. </a:t>
            </a:r>
            <a:r>
              <a:rPr lang="pt-BR" dirty="0" smtClean="0"/>
              <a:t>Uma </a:t>
            </a:r>
            <a:r>
              <a:rPr lang="pt-BR" dirty="0"/>
              <a:t>árvore de decisão é composta pelos seguintes elementos</a:t>
            </a:r>
            <a:r>
              <a:rPr lang="pt-BR" dirty="0" smtClean="0"/>
              <a:t>:</a:t>
            </a:r>
          </a:p>
          <a:p>
            <a:pPr algn="just"/>
            <a:endParaRPr lang="pt-BR" dirty="0"/>
          </a:p>
          <a:p>
            <a:pPr marL="342900" indent="-342900" algn="just">
              <a:buAutoNum type="alphaLcParenR"/>
            </a:pPr>
            <a:r>
              <a:rPr lang="pt-BR" dirty="0" smtClean="0">
                <a:solidFill>
                  <a:srgbClr val="C00000"/>
                </a:solidFill>
              </a:rPr>
              <a:t>Pontos </a:t>
            </a:r>
            <a:r>
              <a:rPr lang="pt-BR" dirty="0">
                <a:solidFill>
                  <a:srgbClr val="C00000"/>
                </a:solidFill>
              </a:rPr>
              <a:t>de decisão Normalmente representado por um quadrado, seleciona uma das alternativas em um conjunto finito de ações. As alternativas são representadas pelas arestas da árvore e quando há um custo associado à alternativa, a aresta recebe um label que representa o custo. Para representar a sequência lógica, cada aresta deve estar conectada a um ponto de decisão, a um ponto de risco ou a um resultado. </a:t>
            </a:r>
            <a:endParaRPr lang="pt-BR" dirty="0" smtClean="0">
              <a:solidFill>
                <a:srgbClr val="C00000"/>
              </a:solidFill>
            </a:endParaRPr>
          </a:p>
          <a:p>
            <a:pPr marL="342900" indent="-342900" algn="just">
              <a:buAutoNum type="alphaLcParenR"/>
            </a:pPr>
            <a:endParaRPr lang="pt-BR" dirty="0" smtClean="0"/>
          </a:p>
          <a:p>
            <a:pPr marL="342900" indent="-342900" algn="just">
              <a:buAutoNum type="alphaLcParenR"/>
            </a:pPr>
            <a:r>
              <a:rPr lang="pt-BR" dirty="0" smtClean="0">
                <a:solidFill>
                  <a:schemeClr val="accent1">
                    <a:lumMod val="50000"/>
                  </a:schemeClr>
                </a:solidFill>
              </a:rPr>
              <a:t>Pontos </a:t>
            </a:r>
            <a:r>
              <a:rPr lang="pt-BR" dirty="0">
                <a:solidFill>
                  <a:schemeClr val="accent1">
                    <a:lumMod val="50000"/>
                  </a:schemeClr>
                </a:solidFill>
              </a:rPr>
              <a:t>de risco Normalmente representado por um círculo, é um vértice que indica que um evento é esperado. Eventos são descritos nas arestas que saem dos pontos de risco e em cada uma delas está assinalada a sua probabilidade de ocorrência</a:t>
            </a:r>
            <a:r>
              <a:rPr lang="pt-BR" dirty="0" smtClean="0">
                <a:solidFill>
                  <a:schemeClr val="accent1">
                    <a:lumMod val="50000"/>
                  </a:schemeClr>
                </a:solidFill>
              </a:rPr>
              <a:t>.</a:t>
            </a:r>
          </a:p>
          <a:p>
            <a:pPr marL="342900" indent="-342900" algn="just">
              <a:buAutoNum type="alphaLcParenR"/>
            </a:pPr>
            <a:endParaRPr lang="pt-BR" dirty="0" smtClean="0"/>
          </a:p>
          <a:p>
            <a:pPr marL="342900" indent="-342900" algn="just">
              <a:buAutoNum type="alphaLcParenR"/>
            </a:pPr>
            <a:r>
              <a:rPr lang="pt-BR" dirty="0" smtClean="0">
                <a:solidFill>
                  <a:schemeClr val="accent4">
                    <a:lumMod val="50000"/>
                  </a:schemeClr>
                </a:solidFill>
              </a:rPr>
              <a:t>Resultados </a:t>
            </a:r>
            <a:r>
              <a:rPr lang="pt-BR" dirty="0">
                <a:solidFill>
                  <a:schemeClr val="accent4">
                    <a:lumMod val="50000"/>
                  </a:schemeClr>
                </a:solidFill>
              </a:rPr>
              <a:t>Normalmente representados por um retângulo, indicam os ganhos ou perdas resultantes das alternativas escolhidas e dos eventos ocorridos.</a:t>
            </a:r>
          </a:p>
        </p:txBody>
      </p:sp>
    </p:spTree>
    <p:extLst>
      <p:ext uri="{BB962C8B-B14F-4D97-AF65-F5344CB8AC3E}">
        <p14:creationId xmlns:p14="http://schemas.microsoft.com/office/powerpoint/2010/main" val="36888879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2326826" y="5445224"/>
            <a:ext cx="4549430" cy="50405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p:cNvSpPr/>
          <p:nvPr/>
        </p:nvSpPr>
        <p:spPr>
          <a:xfrm>
            <a:off x="0" y="6618288"/>
            <a:ext cx="3546475" cy="307975"/>
          </a:xfrm>
          <a:prstGeom prst="rect">
            <a:avLst/>
          </a:prstGeom>
        </p:spPr>
        <p:txBody>
          <a:bodyPr>
            <a:spAutoFit/>
          </a:bodyPr>
          <a:lstStyle/>
          <a:p>
            <a:pPr algn="ctr">
              <a:spcBef>
                <a:spcPct val="20000"/>
              </a:spcBef>
              <a:buClr>
                <a:srgbClr val="2B4475"/>
              </a:buClr>
              <a:defRPr/>
            </a:pPr>
            <a:r>
              <a:rPr lang="pt-BR" sz="1400" b="1" kern="0" dirty="0">
                <a:solidFill>
                  <a:schemeClr val="bg1"/>
                </a:solidFill>
                <a:effectLst>
                  <a:outerShdw blurRad="38100" dist="38100" dir="2700000" algn="tl">
                    <a:srgbClr val="000000">
                      <a:alpha val="43137"/>
                    </a:srgbClr>
                  </a:outerShdw>
                </a:effectLst>
                <a:cs typeface="Arial" pitchFamily="34" charset="0"/>
              </a:rPr>
              <a:t>Prof. Adm. </a:t>
            </a:r>
            <a:r>
              <a:rPr lang="pt-BR" sz="1400" b="1" i="1" kern="0" dirty="0">
                <a:solidFill>
                  <a:schemeClr val="bg1"/>
                </a:solidFill>
                <a:effectLst>
                  <a:outerShdw blurRad="38100" dist="38100" dir="2700000" algn="tl">
                    <a:srgbClr val="000000">
                      <a:alpha val="43137"/>
                    </a:srgbClr>
                  </a:outerShdw>
                </a:effectLst>
                <a:cs typeface="Arial" pitchFamily="34" charset="0"/>
              </a:rPr>
              <a:t>Msc</a:t>
            </a:r>
            <a:r>
              <a:rPr lang="pt-BR" sz="1400" b="1" kern="0" dirty="0">
                <a:solidFill>
                  <a:schemeClr val="bg1"/>
                </a:solidFill>
                <a:effectLst>
                  <a:outerShdw blurRad="38100" dist="38100" dir="2700000" algn="tl">
                    <a:srgbClr val="000000">
                      <a:alpha val="43137"/>
                    </a:srgbClr>
                  </a:outerShdw>
                </a:effectLst>
                <a:cs typeface="Arial" pitchFamily="34" charset="0"/>
              </a:rPr>
              <a:t>. Luiz Cláudio Brites Lobato</a:t>
            </a:r>
          </a:p>
        </p:txBody>
      </p:sp>
      <p:sp>
        <p:nvSpPr>
          <p:cNvPr id="16" name="Retângulo 15"/>
          <p:cNvSpPr/>
          <p:nvPr/>
        </p:nvSpPr>
        <p:spPr>
          <a:xfrm>
            <a:off x="0" y="0"/>
            <a:ext cx="4932040" cy="400110"/>
          </a:xfrm>
          <a:prstGeom prst="rect">
            <a:avLst/>
          </a:prstGeom>
        </p:spPr>
        <p:txBody>
          <a:bodyPr wrap="square">
            <a:spAutoFit/>
          </a:bodyPr>
          <a:lstStyle/>
          <a:p>
            <a:pPr>
              <a:defRPr/>
            </a:pPr>
            <a:r>
              <a:rPr lang="pt-BR" sz="2000" b="1" dirty="0" smtClean="0">
                <a:solidFill>
                  <a:schemeClr val="bg1"/>
                </a:solidFill>
                <a:effectLst>
                  <a:outerShdw blurRad="38100" dist="38100" dir="2700000" algn="tl">
                    <a:srgbClr val="000000">
                      <a:alpha val="43137"/>
                    </a:srgbClr>
                  </a:outerShdw>
                </a:effectLst>
                <a:cs typeface="Arial" pitchFamily="34" charset="0"/>
              </a:rPr>
              <a:t>GST1935 - RACIOCÍNIO </a:t>
            </a:r>
            <a:r>
              <a:rPr lang="pt-BR" sz="2000" b="1" dirty="0">
                <a:solidFill>
                  <a:schemeClr val="bg1"/>
                </a:solidFill>
                <a:effectLst>
                  <a:outerShdw blurRad="38100" dist="38100" dir="2700000" algn="tl">
                    <a:srgbClr val="000000">
                      <a:alpha val="43137"/>
                    </a:srgbClr>
                  </a:outerShdw>
                </a:effectLst>
                <a:cs typeface="Arial" pitchFamily="34" charset="0"/>
              </a:rPr>
              <a:t>LÓGICO E ANALÍTICO</a:t>
            </a:r>
          </a:p>
        </p:txBody>
      </p:sp>
      <p:sp>
        <p:nvSpPr>
          <p:cNvPr id="7" name="CaixaDeTexto 6"/>
          <p:cNvSpPr txBox="1"/>
          <p:nvPr/>
        </p:nvSpPr>
        <p:spPr>
          <a:xfrm>
            <a:off x="0" y="476672"/>
            <a:ext cx="6300192" cy="430887"/>
          </a:xfrm>
          <a:prstGeom prst="rect">
            <a:avLst/>
          </a:prstGeom>
          <a:noFill/>
        </p:spPr>
        <p:txBody>
          <a:bodyPr wrap="square">
            <a:spAutoFit/>
          </a:bodyPr>
          <a:lstStyle/>
          <a:p>
            <a:pPr fontAlgn="auto">
              <a:spcBef>
                <a:spcPts val="0"/>
              </a:spcBef>
              <a:spcAft>
                <a:spcPts val="0"/>
              </a:spcAft>
              <a:defRPr/>
            </a:pPr>
            <a:r>
              <a:rPr lang="pt-BR" sz="2200" b="1" dirty="0">
                <a:solidFill>
                  <a:schemeClr val="bg1"/>
                </a:solidFill>
                <a:effectLst>
                  <a:outerShdw blurRad="38100" dist="38100" dir="2700000" algn="tl">
                    <a:srgbClr val="000000">
                      <a:alpha val="43137"/>
                    </a:srgbClr>
                  </a:outerShdw>
                </a:effectLst>
              </a:rPr>
              <a:t>Modelagem e simulação: diagrama de </a:t>
            </a:r>
            <a:r>
              <a:rPr lang="pt-BR" sz="2200" b="1" dirty="0" smtClean="0">
                <a:solidFill>
                  <a:schemeClr val="bg1"/>
                </a:solidFill>
                <a:effectLst>
                  <a:outerShdw blurRad="38100" dist="38100" dir="2700000" algn="tl">
                    <a:srgbClr val="000000">
                      <a:alpha val="43137"/>
                    </a:srgbClr>
                  </a:outerShdw>
                </a:effectLst>
              </a:rPr>
              <a:t>árvore.</a:t>
            </a:r>
            <a:endParaRPr lang="pt-BR" sz="2200" b="1" dirty="0">
              <a:solidFill>
                <a:schemeClr val="bg1"/>
              </a:solidFill>
              <a:effectLst>
                <a:outerShdw blurRad="38100" dist="38100" dir="2700000" algn="tl">
                  <a:srgbClr val="000000">
                    <a:alpha val="43137"/>
                  </a:srgbClr>
                </a:outerShdw>
              </a:effectLst>
              <a:latin typeface="+mj-lt"/>
              <a:cs typeface="Arial" pitchFamily="34" charset="0"/>
            </a:endParaRPr>
          </a:p>
        </p:txBody>
      </p:sp>
      <p:sp>
        <p:nvSpPr>
          <p:cNvPr id="2" name="AutoShape 2" descr="Imagem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6" name="Imagem 5"/>
          <p:cNvPicPr>
            <a:picLocks noChangeAspect="1"/>
          </p:cNvPicPr>
          <p:nvPr/>
        </p:nvPicPr>
        <p:blipFill>
          <a:blip r:embed="rId2"/>
          <a:stretch>
            <a:fillRect/>
          </a:stretch>
        </p:blipFill>
        <p:spPr>
          <a:xfrm>
            <a:off x="8388424" y="881914"/>
            <a:ext cx="747178" cy="747178"/>
          </a:xfrm>
          <a:prstGeom prst="rect">
            <a:avLst/>
          </a:prstGeom>
        </p:spPr>
      </p:pic>
      <p:pic>
        <p:nvPicPr>
          <p:cNvPr id="11" name="Imagem 10"/>
          <p:cNvPicPr>
            <a:picLocks noChangeAspect="1"/>
          </p:cNvPicPr>
          <p:nvPr/>
        </p:nvPicPr>
        <p:blipFill>
          <a:blip r:embed="rId2"/>
          <a:stretch>
            <a:fillRect/>
          </a:stretch>
        </p:blipFill>
        <p:spPr>
          <a:xfrm>
            <a:off x="7641246" y="883847"/>
            <a:ext cx="747178" cy="747178"/>
          </a:xfrm>
          <a:prstGeom prst="rect">
            <a:avLst/>
          </a:prstGeom>
        </p:spPr>
      </p:pic>
      <p:pic>
        <p:nvPicPr>
          <p:cNvPr id="3" name="Imagem 2"/>
          <p:cNvPicPr>
            <a:picLocks noChangeAspect="1"/>
          </p:cNvPicPr>
          <p:nvPr/>
        </p:nvPicPr>
        <p:blipFill>
          <a:blip r:embed="rId3"/>
          <a:stretch>
            <a:fillRect/>
          </a:stretch>
        </p:blipFill>
        <p:spPr>
          <a:xfrm>
            <a:off x="83854" y="1107491"/>
            <a:ext cx="7008426" cy="2897573"/>
          </a:xfrm>
          <a:prstGeom prst="rect">
            <a:avLst/>
          </a:prstGeom>
        </p:spPr>
      </p:pic>
      <p:sp>
        <p:nvSpPr>
          <p:cNvPr id="4" name="Retângulo 3"/>
          <p:cNvSpPr/>
          <p:nvPr/>
        </p:nvSpPr>
        <p:spPr>
          <a:xfrm>
            <a:off x="-12597" y="1095737"/>
            <a:ext cx="2339423" cy="369332"/>
          </a:xfrm>
          <a:prstGeom prst="rect">
            <a:avLst/>
          </a:prstGeom>
        </p:spPr>
        <p:txBody>
          <a:bodyPr wrap="none">
            <a:spAutoFit/>
          </a:bodyPr>
          <a:lstStyle/>
          <a:p>
            <a:pPr algn="just"/>
            <a:r>
              <a:rPr lang="pt-BR" b="1" dirty="0">
                <a:solidFill>
                  <a:srgbClr val="C00000"/>
                </a:solidFill>
                <a:effectLst>
                  <a:outerShdw blurRad="38100" dist="38100" dir="2700000" algn="tl">
                    <a:srgbClr val="000000">
                      <a:alpha val="43137"/>
                    </a:srgbClr>
                  </a:outerShdw>
                </a:effectLst>
              </a:rPr>
              <a:t>ÁRVORES DE DECISÃO </a:t>
            </a:r>
          </a:p>
        </p:txBody>
      </p:sp>
      <p:sp>
        <p:nvSpPr>
          <p:cNvPr id="10" name="Retângulo 9"/>
          <p:cNvSpPr/>
          <p:nvPr/>
        </p:nvSpPr>
        <p:spPr>
          <a:xfrm>
            <a:off x="61121" y="4005064"/>
            <a:ext cx="9074481" cy="2646878"/>
          </a:xfrm>
          <a:prstGeom prst="rect">
            <a:avLst/>
          </a:prstGeom>
        </p:spPr>
        <p:txBody>
          <a:bodyPr wrap="square">
            <a:spAutoFit/>
          </a:bodyPr>
          <a:lstStyle/>
          <a:p>
            <a:r>
              <a:rPr lang="pt-BR" b="1" dirty="0">
                <a:solidFill>
                  <a:schemeClr val="accent4">
                    <a:lumMod val="50000"/>
                  </a:schemeClr>
                </a:solidFill>
              </a:rPr>
              <a:t>Valor Médio Esperado </a:t>
            </a:r>
            <a:endParaRPr lang="pt-BR" b="1" dirty="0" smtClean="0">
              <a:solidFill>
                <a:schemeClr val="accent4">
                  <a:lumMod val="50000"/>
                </a:schemeClr>
              </a:solidFill>
            </a:endParaRPr>
          </a:p>
          <a:p>
            <a:endParaRPr lang="pt-BR" sz="1200" b="1" dirty="0">
              <a:solidFill>
                <a:schemeClr val="accent4">
                  <a:lumMod val="50000"/>
                </a:schemeClr>
              </a:solidFill>
            </a:endParaRPr>
          </a:p>
          <a:p>
            <a:pPr algn="just"/>
            <a:r>
              <a:rPr lang="pt-BR" dirty="0" smtClean="0"/>
              <a:t>É </a:t>
            </a:r>
            <a:r>
              <a:rPr lang="pt-BR" dirty="0"/>
              <a:t>o valor médio de uma variável aleatória com base em uma distribuição de probabilidade. Nesta disciplina a probabilidade será dada. Em Estatística, os cálculos de probabilidade serão estudados de forma mais sistemática</a:t>
            </a:r>
            <a:r>
              <a:rPr lang="pt-BR" dirty="0" smtClean="0"/>
              <a:t>.</a:t>
            </a:r>
          </a:p>
          <a:p>
            <a:pPr algn="just"/>
            <a:endParaRPr lang="pt-BR" sz="1200" dirty="0"/>
          </a:p>
          <a:p>
            <a:pPr algn="ctr"/>
            <a:r>
              <a:rPr lang="pt-BR" sz="2200" b="1" dirty="0"/>
              <a:t>E(x) = x1P(x1) + x2P(x2) + ... + xnP(xn)</a:t>
            </a:r>
          </a:p>
          <a:p>
            <a:endParaRPr lang="pt-BR" sz="1200" dirty="0" smtClean="0"/>
          </a:p>
          <a:p>
            <a:r>
              <a:rPr lang="pt-BR" dirty="0" smtClean="0"/>
              <a:t>Por </a:t>
            </a:r>
            <a:r>
              <a:rPr lang="pt-BR" dirty="0"/>
              <a:t>agora devemos entender que se trata da soma das probabilidades de cada possibilidade de saída da experiência multiplicada pelo seu valor.</a:t>
            </a:r>
          </a:p>
        </p:txBody>
      </p:sp>
    </p:spTree>
    <p:extLst>
      <p:ext uri="{BB962C8B-B14F-4D97-AF65-F5344CB8AC3E}">
        <p14:creationId xmlns:p14="http://schemas.microsoft.com/office/powerpoint/2010/main" val="15567874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ângulo 21"/>
          <p:cNvSpPr/>
          <p:nvPr/>
        </p:nvSpPr>
        <p:spPr>
          <a:xfrm>
            <a:off x="7795564" y="1196184"/>
            <a:ext cx="1187747" cy="151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CaixaDeTexto 3"/>
          <p:cNvSpPr txBox="1"/>
          <p:nvPr/>
        </p:nvSpPr>
        <p:spPr>
          <a:xfrm>
            <a:off x="35496" y="260648"/>
            <a:ext cx="6408738" cy="461962"/>
          </a:xfrm>
          <a:prstGeom prst="rect">
            <a:avLst/>
          </a:prstGeom>
          <a:noFill/>
        </p:spPr>
        <p:txBody>
          <a:bodyPr>
            <a:spAutoFit/>
          </a:bodyPr>
          <a:lstStyle/>
          <a:p>
            <a:pPr fontAlgn="auto">
              <a:spcBef>
                <a:spcPts val="0"/>
              </a:spcBef>
              <a:spcAft>
                <a:spcPts val="0"/>
              </a:spcAft>
              <a:defRPr/>
            </a:pPr>
            <a:r>
              <a:rPr lang="pt-BR" sz="2400" b="1" dirty="0">
                <a:solidFill>
                  <a:schemeClr val="bg1"/>
                </a:solidFill>
                <a:latin typeface="+mj-lt"/>
                <a:cs typeface="Arial" pitchFamily="34" charset="0"/>
              </a:rPr>
              <a:t> ACESSO AO MATERIAL DE APOIO À DISCIPLINA</a:t>
            </a:r>
          </a:p>
        </p:txBody>
      </p:sp>
      <p:sp>
        <p:nvSpPr>
          <p:cNvPr id="5" name="Retângulo 4"/>
          <p:cNvSpPr/>
          <p:nvPr/>
        </p:nvSpPr>
        <p:spPr>
          <a:xfrm>
            <a:off x="0" y="6618288"/>
            <a:ext cx="3546475" cy="307975"/>
          </a:xfrm>
          <a:prstGeom prst="rect">
            <a:avLst/>
          </a:prstGeom>
        </p:spPr>
        <p:txBody>
          <a:bodyPr>
            <a:spAutoFit/>
          </a:bodyPr>
          <a:lstStyle/>
          <a:p>
            <a:pPr algn="ctr">
              <a:spcBef>
                <a:spcPct val="20000"/>
              </a:spcBef>
              <a:buClr>
                <a:srgbClr val="2B4475"/>
              </a:buClr>
              <a:defRPr/>
            </a:pPr>
            <a:r>
              <a:rPr lang="pt-BR" sz="1400" b="1" kern="0" dirty="0">
                <a:solidFill>
                  <a:schemeClr val="bg1"/>
                </a:solidFill>
                <a:effectLst>
                  <a:outerShdw blurRad="38100" dist="38100" dir="2700000" algn="tl">
                    <a:srgbClr val="000000">
                      <a:alpha val="43137"/>
                    </a:srgbClr>
                  </a:outerShdw>
                </a:effectLst>
                <a:cs typeface="Arial" pitchFamily="34" charset="0"/>
              </a:rPr>
              <a:t>Prof. Adm. </a:t>
            </a:r>
            <a:r>
              <a:rPr lang="pt-BR" sz="1400" b="1" i="1" kern="0" dirty="0">
                <a:solidFill>
                  <a:schemeClr val="bg1"/>
                </a:solidFill>
                <a:effectLst>
                  <a:outerShdw blurRad="38100" dist="38100" dir="2700000" algn="tl">
                    <a:srgbClr val="000000">
                      <a:alpha val="43137"/>
                    </a:srgbClr>
                  </a:outerShdw>
                </a:effectLst>
                <a:cs typeface="Arial" pitchFamily="34" charset="0"/>
              </a:rPr>
              <a:t>Msc</a:t>
            </a:r>
            <a:r>
              <a:rPr lang="pt-BR" sz="1400" b="1" kern="0" dirty="0">
                <a:solidFill>
                  <a:schemeClr val="bg1"/>
                </a:solidFill>
                <a:effectLst>
                  <a:outerShdw blurRad="38100" dist="38100" dir="2700000" algn="tl">
                    <a:srgbClr val="000000">
                      <a:alpha val="43137"/>
                    </a:srgbClr>
                  </a:outerShdw>
                </a:effectLst>
                <a:cs typeface="Arial" pitchFamily="34" charset="0"/>
              </a:rPr>
              <a:t>. Luiz Cláudio Brites Lobato</a:t>
            </a:r>
          </a:p>
        </p:txBody>
      </p:sp>
      <p:sp>
        <p:nvSpPr>
          <p:cNvPr id="6" name="CaixaDeTexto 5"/>
          <p:cNvSpPr txBox="1"/>
          <p:nvPr/>
        </p:nvSpPr>
        <p:spPr>
          <a:xfrm>
            <a:off x="34925" y="1095375"/>
            <a:ext cx="4032250" cy="2000250"/>
          </a:xfrm>
          <a:prstGeom prst="rect">
            <a:avLst/>
          </a:prstGeom>
          <a:noFill/>
        </p:spPr>
        <p:txBody>
          <a:bodyPr>
            <a:spAutoFit/>
          </a:bodyPr>
          <a:lstStyle/>
          <a:p>
            <a:pPr fontAlgn="auto">
              <a:spcBef>
                <a:spcPts val="0"/>
              </a:spcBef>
              <a:spcAft>
                <a:spcPts val="0"/>
              </a:spcAft>
              <a:defRPr/>
            </a:pPr>
            <a:r>
              <a:rPr lang="pt-BR" sz="2400" b="1" dirty="0">
                <a:solidFill>
                  <a:schemeClr val="bg1"/>
                </a:solidFill>
                <a:latin typeface="+mj-lt"/>
                <a:cs typeface="Arial" pitchFamily="34" charset="0"/>
              </a:rPr>
              <a:t> </a:t>
            </a:r>
            <a:r>
              <a:rPr lang="pt-BR" sz="2400" b="1" u="sng" dirty="0">
                <a:solidFill>
                  <a:schemeClr val="tx2"/>
                </a:solidFill>
                <a:effectLst>
                  <a:outerShdw blurRad="38100" dist="38100" dir="2700000" algn="tl">
                    <a:srgbClr val="000000">
                      <a:alpha val="43137"/>
                    </a:srgbClr>
                  </a:outerShdw>
                </a:effectLst>
                <a:latin typeface="+mj-lt"/>
                <a:cs typeface="Arial" pitchFamily="34" charset="0"/>
              </a:rPr>
              <a:t>NO SAVA </a:t>
            </a:r>
          </a:p>
          <a:p>
            <a:pPr fontAlgn="auto">
              <a:spcBef>
                <a:spcPts val="0"/>
              </a:spcBef>
              <a:spcAft>
                <a:spcPts val="0"/>
              </a:spcAft>
              <a:defRPr/>
            </a:pPr>
            <a:endParaRPr lang="pt-BR" sz="1000" b="1" dirty="0">
              <a:solidFill>
                <a:schemeClr val="tx2"/>
              </a:solidFill>
              <a:latin typeface="+mj-lt"/>
              <a:cs typeface="Arial" pitchFamily="34" charset="0"/>
            </a:endParaRPr>
          </a:p>
          <a:p>
            <a:pPr fontAlgn="auto">
              <a:spcBef>
                <a:spcPts val="0"/>
              </a:spcBef>
              <a:spcAft>
                <a:spcPts val="0"/>
              </a:spcAft>
              <a:defRPr/>
            </a:pPr>
            <a:r>
              <a:rPr lang="pt-BR" sz="2000" b="1" dirty="0">
                <a:solidFill>
                  <a:schemeClr val="tx2"/>
                </a:solidFill>
                <a:latin typeface="+mj-lt"/>
                <a:cs typeface="Arial" pitchFamily="34" charset="0"/>
              </a:rPr>
              <a:t>AMBIENTE DE APOIO VIRTUAL</a:t>
            </a:r>
          </a:p>
          <a:p>
            <a:pPr fontAlgn="auto">
              <a:spcBef>
                <a:spcPts val="0"/>
              </a:spcBef>
              <a:spcAft>
                <a:spcPts val="0"/>
              </a:spcAft>
              <a:defRPr/>
            </a:pPr>
            <a:endParaRPr lang="pt-BR" sz="2000" b="1" dirty="0">
              <a:solidFill>
                <a:schemeClr val="tx2"/>
              </a:solidFill>
              <a:latin typeface="+mj-lt"/>
              <a:cs typeface="Arial" pitchFamily="34" charset="0"/>
            </a:endParaRPr>
          </a:p>
          <a:p>
            <a:pPr fontAlgn="auto">
              <a:spcBef>
                <a:spcPts val="0"/>
              </a:spcBef>
              <a:spcAft>
                <a:spcPts val="0"/>
              </a:spcAft>
              <a:defRPr/>
            </a:pPr>
            <a:endParaRPr lang="pt-BR" sz="2000" b="1" dirty="0">
              <a:solidFill>
                <a:schemeClr val="tx2"/>
              </a:solidFill>
              <a:latin typeface="+mj-lt"/>
              <a:cs typeface="Arial" pitchFamily="34" charset="0"/>
            </a:endParaRPr>
          </a:p>
          <a:p>
            <a:pPr fontAlgn="auto">
              <a:spcBef>
                <a:spcPts val="0"/>
              </a:spcBef>
              <a:spcAft>
                <a:spcPts val="0"/>
              </a:spcAft>
              <a:defRPr/>
            </a:pPr>
            <a:endParaRPr lang="pt-BR" sz="1000" b="1" dirty="0">
              <a:solidFill>
                <a:schemeClr val="tx2"/>
              </a:solidFill>
              <a:latin typeface="+mj-lt"/>
              <a:cs typeface="Arial" pitchFamily="34" charset="0"/>
            </a:endParaRPr>
          </a:p>
          <a:p>
            <a:pPr fontAlgn="auto">
              <a:spcBef>
                <a:spcPts val="0"/>
              </a:spcBef>
              <a:spcAft>
                <a:spcPts val="0"/>
              </a:spcAft>
              <a:defRPr/>
            </a:pPr>
            <a:r>
              <a:rPr lang="pt-BR" sz="2000" b="1" dirty="0">
                <a:solidFill>
                  <a:schemeClr val="tx2"/>
                </a:solidFill>
                <a:latin typeface="+mj-lt"/>
                <a:cs typeface="Arial" pitchFamily="34" charset="0"/>
              </a:rPr>
              <a:t>NA PASTA DO PROFESSOR</a:t>
            </a:r>
          </a:p>
        </p:txBody>
      </p:sp>
      <p:pic>
        <p:nvPicPr>
          <p:cNvPr id="7" name="Picture 6"/>
          <p:cNvPicPr>
            <a:picLocks noChangeAspect="1" noChangeArrowheads="1"/>
          </p:cNvPicPr>
          <p:nvPr/>
        </p:nvPicPr>
        <p:blipFill>
          <a:blip r:embed="rId2" cstate="print"/>
          <a:srcRect/>
          <a:stretch>
            <a:fillRect/>
          </a:stretch>
        </p:blipFill>
        <p:spPr bwMode="auto">
          <a:xfrm>
            <a:off x="0" y="3898900"/>
            <a:ext cx="4500563" cy="2554288"/>
          </a:xfrm>
          <a:prstGeom prst="rect">
            <a:avLst/>
          </a:prstGeom>
          <a:noFill/>
          <a:ln w="9525">
            <a:noFill/>
            <a:miter lim="800000"/>
            <a:headEnd/>
            <a:tailEnd/>
          </a:ln>
        </p:spPr>
      </p:pic>
      <p:pic>
        <p:nvPicPr>
          <p:cNvPr id="8" name="Picture 11"/>
          <p:cNvPicPr>
            <a:picLocks noChangeAspect="1" noChangeArrowheads="1"/>
          </p:cNvPicPr>
          <p:nvPr/>
        </p:nvPicPr>
        <p:blipFill>
          <a:blip r:embed="rId3" cstate="print"/>
          <a:srcRect/>
          <a:stretch>
            <a:fillRect/>
          </a:stretch>
        </p:blipFill>
        <p:spPr bwMode="auto">
          <a:xfrm>
            <a:off x="5148263" y="5373688"/>
            <a:ext cx="3311525" cy="1150937"/>
          </a:xfrm>
          <a:prstGeom prst="rect">
            <a:avLst/>
          </a:prstGeom>
          <a:noFill/>
          <a:ln w="9525">
            <a:noFill/>
            <a:miter lim="800000"/>
            <a:headEnd/>
            <a:tailEnd/>
          </a:ln>
        </p:spPr>
      </p:pic>
      <p:sp>
        <p:nvSpPr>
          <p:cNvPr id="9" name="Seta para a direita 8"/>
          <p:cNvSpPr/>
          <p:nvPr/>
        </p:nvSpPr>
        <p:spPr>
          <a:xfrm>
            <a:off x="2195513" y="2060575"/>
            <a:ext cx="1152525" cy="647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0" name="Seta para baixo 9"/>
          <p:cNvSpPr/>
          <p:nvPr/>
        </p:nvSpPr>
        <p:spPr>
          <a:xfrm>
            <a:off x="900113" y="3068638"/>
            <a:ext cx="647700" cy="10080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pic>
        <p:nvPicPr>
          <p:cNvPr id="2050" name="Picture 2"/>
          <p:cNvPicPr>
            <a:picLocks noChangeAspect="1" noChangeArrowheads="1"/>
          </p:cNvPicPr>
          <p:nvPr/>
        </p:nvPicPr>
        <p:blipFill>
          <a:blip r:embed="rId4" cstate="print"/>
          <a:srcRect/>
          <a:stretch>
            <a:fillRect/>
          </a:stretch>
        </p:blipFill>
        <p:spPr bwMode="auto">
          <a:xfrm>
            <a:off x="3419872" y="1124744"/>
            <a:ext cx="5629275" cy="3952875"/>
          </a:xfrm>
          <a:prstGeom prst="rect">
            <a:avLst/>
          </a:prstGeom>
          <a:noFill/>
          <a:ln w="9525">
            <a:noFill/>
            <a:miter lim="800000"/>
            <a:headEnd/>
            <a:tailEnd/>
          </a:ln>
        </p:spPr>
      </p:pic>
    </p:spTree>
    <p:extLst>
      <p:ext uri="{BB962C8B-B14F-4D97-AF65-F5344CB8AC3E}">
        <p14:creationId xmlns:p14="http://schemas.microsoft.com/office/powerpoint/2010/main" val="1309072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0" y="6618288"/>
            <a:ext cx="3546475" cy="307975"/>
          </a:xfrm>
          <a:prstGeom prst="rect">
            <a:avLst/>
          </a:prstGeom>
        </p:spPr>
        <p:txBody>
          <a:bodyPr>
            <a:spAutoFit/>
          </a:bodyPr>
          <a:lstStyle/>
          <a:p>
            <a:pPr algn="ctr">
              <a:spcBef>
                <a:spcPct val="20000"/>
              </a:spcBef>
              <a:buClr>
                <a:srgbClr val="2B4475"/>
              </a:buClr>
              <a:defRPr/>
            </a:pPr>
            <a:r>
              <a:rPr lang="pt-BR" sz="1400" b="1" kern="0" dirty="0">
                <a:solidFill>
                  <a:schemeClr val="bg1"/>
                </a:solidFill>
                <a:effectLst>
                  <a:outerShdw blurRad="38100" dist="38100" dir="2700000" algn="tl">
                    <a:srgbClr val="000000">
                      <a:alpha val="43137"/>
                    </a:srgbClr>
                  </a:outerShdw>
                </a:effectLst>
                <a:cs typeface="Arial" pitchFamily="34" charset="0"/>
              </a:rPr>
              <a:t>Prof. Adm. </a:t>
            </a:r>
            <a:r>
              <a:rPr lang="pt-BR" sz="1400" b="1" i="1" kern="0" dirty="0">
                <a:solidFill>
                  <a:schemeClr val="bg1"/>
                </a:solidFill>
                <a:effectLst>
                  <a:outerShdw blurRad="38100" dist="38100" dir="2700000" algn="tl">
                    <a:srgbClr val="000000">
                      <a:alpha val="43137"/>
                    </a:srgbClr>
                  </a:outerShdw>
                </a:effectLst>
                <a:cs typeface="Arial" pitchFamily="34" charset="0"/>
              </a:rPr>
              <a:t>Msc</a:t>
            </a:r>
            <a:r>
              <a:rPr lang="pt-BR" sz="1400" b="1" kern="0" dirty="0">
                <a:solidFill>
                  <a:schemeClr val="bg1"/>
                </a:solidFill>
                <a:effectLst>
                  <a:outerShdw blurRad="38100" dist="38100" dir="2700000" algn="tl">
                    <a:srgbClr val="000000">
                      <a:alpha val="43137"/>
                    </a:srgbClr>
                  </a:outerShdw>
                </a:effectLst>
                <a:cs typeface="Arial" pitchFamily="34" charset="0"/>
              </a:rPr>
              <a:t>. Luiz Cláudio Brites Lobato</a:t>
            </a:r>
          </a:p>
        </p:txBody>
      </p:sp>
      <p:sp>
        <p:nvSpPr>
          <p:cNvPr id="16" name="Retângulo 15"/>
          <p:cNvSpPr/>
          <p:nvPr/>
        </p:nvSpPr>
        <p:spPr>
          <a:xfrm>
            <a:off x="0" y="0"/>
            <a:ext cx="4932040" cy="400110"/>
          </a:xfrm>
          <a:prstGeom prst="rect">
            <a:avLst/>
          </a:prstGeom>
        </p:spPr>
        <p:txBody>
          <a:bodyPr wrap="square">
            <a:spAutoFit/>
          </a:bodyPr>
          <a:lstStyle/>
          <a:p>
            <a:pPr>
              <a:defRPr/>
            </a:pPr>
            <a:r>
              <a:rPr lang="pt-BR" sz="2000" b="1" dirty="0" smtClean="0">
                <a:solidFill>
                  <a:schemeClr val="bg1"/>
                </a:solidFill>
                <a:effectLst>
                  <a:outerShdw blurRad="38100" dist="38100" dir="2700000" algn="tl">
                    <a:srgbClr val="000000">
                      <a:alpha val="43137"/>
                    </a:srgbClr>
                  </a:outerShdw>
                </a:effectLst>
                <a:cs typeface="Arial" pitchFamily="34" charset="0"/>
              </a:rPr>
              <a:t>GST1935 - RACIOCÍNIO </a:t>
            </a:r>
            <a:r>
              <a:rPr lang="pt-BR" sz="2000" b="1" dirty="0">
                <a:solidFill>
                  <a:schemeClr val="bg1"/>
                </a:solidFill>
                <a:effectLst>
                  <a:outerShdw blurRad="38100" dist="38100" dir="2700000" algn="tl">
                    <a:srgbClr val="000000">
                      <a:alpha val="43137"/>
                    </a:srgbClr>
                  </a:outerShdw>
                </a:effectLst>
                <a:cs typeface="Arial" pitchFamily="34" charset="0"/>
              </a:rPr>
              <a:t>LÓGICO E ANALÍTICO</a:t>
            </a:r>
          </a:p>
        </p:txBody>
      </p:sp>
      <p:sp>
        <p:nvSpPr>
          <p:cNvPr id="6" name="CaixaDeTexto 5"/>
          <p:cNvSpPr txBox="1"/>
          <p:nvPr/>
        </p:nvSpPr>
        <p:spPr>
          <a:xfrm>
            <a:off x="0" y="476672"/>
            <a:ext cx="6300192" cy="430887"/>
          </a:xfrm>
          <a:prstGeom prst="rect">
            <a:avLst/>
          </a:prstGeom>
          <a:noFill/>
        </p:spPr>
        <p:txBody>
          <a:bodyPr wrap="square">
            <a:spAutoFit/>
          </a:bodyPr>
          <a:lstStyle/>
          <a:p>
            <a:pPr fontAlgn="auto">
              <a:spcBef>
                <a:spcPts val="0"/>
              </a:spcBef>
              <a:spcAft>
                <a:spcPts val="0"/>
              </a:spcAft>
              <a:defRPr/>
            </a:pPr>
            <a:r>
              <a:rPr lang="pt-BR" sz="2200" b="1" dirty="0">
                <a:solidFill>
                  <a:schemeClr val="bg1"/>
                </a:solidFill>
                <a:effectLst>
                  <a:outerShdw blurRad="38100" dist="38100" dir="2700000" algn="tl">
                    <a:srgbClr val="000000">
                      <a:alpha val="43137"/>
                    </a:srgbClr>
                  </a:outerShdw>
                </a:effectLst>
              </a:rPr>
              <a:t>Modelagem e simulação: diagrama de </a:t>
            </a:r>
            <a:r>
              <a:rPr lang="pt-BR" sz="2200" b="1" dirty="0" smtClean="0">
                <a:solidFill>
                  <a:schemeClr val="bg1"/>
                </a:solidFill>
                <a:effectLst>
                  <a:outerShdw blurRad="38100" dist="38100" dir="2700000" algn="tl">
                    <a:srgbClr val="000000">
                      <a:alpha val="43137"/>
                    </a:srgbClr>
                  </a:outerShdw>
                </a:effectLst>
              </a:rPr>
              <a:t>árvore.</a:t>
            </a:r>
            <a:endParaRPr lang="pt-BR" sz="2200" b="1" dirty="0">
              <a:solidFill>
                <a:schemeClr val="bg1"/>
              </a:solidFill>
              <a:effectLst>
                <a:outerShdw blurRad="38100" dist="38100" dir="2700000" algn="tl">
                  <a:srgbClr val="000000">
                    <a:alpha val="43137"/>
                  </a:srgbClr>
                </a:outerShdw>
              </a:effectLst>
              <a:latin typeface="+mj-lt"/>
              <a:cs typeface="Arial" pitchFamily="34" charset="0"/>
            </a:endParaRPr>
          </a:p>
        </p:txBody>
      </p:sp>
      <p:sp>
        <p:nvSpPr>
          <p:cNvPr id="2" name="Retângulo 1"/>
          <p:cNvSpPr/>
          <p:nvPr/>
        </p:nvSpPr>
        <p:spPr>
          <a:xfrm>
            <a:off x="107503" y="1515930"/>
            <a:ext cx="6606480" cy="338554"/>
          </a:xfrm>
          <a:prstGeom prst="rect">
            <a:avLst/>
          </a:prstGeom>
        </p:spPr>
        <p:txBody>
          <a:bodyPr wrap="square">
            <a:spAutoFit/>
          </a:bodyPr>
          <a:lstStyle/>
          <a:p>
            <a:r>
              <a:rPr lang="pt-BR" sz="1600" dirty="0" smtClean="0"/>
              <a:t>Disponível </a:t>
            </a:r>
            <a:r>
              <a:rPr lang="pt-BR" sz="1600" dirty="0"/>
              <a:t>em: &lt;https://www.youtube.com/watch?v=owXe19kklco</a:t>
            </a:r>
          </a:p>
        </p:txBody>
      </p:sp>
      <p:pic>
        <p:nvPicPr>
          <p:cNvPr id="8" name="Imagem 7"/>
          <p:cNvPicPr>
            <a:picLocks noChangeAspect="1"/>
          </p:cNvPicPr>
          <p:nvPr/>
        </p:nvPicPr>
        <p:blipFill>
          <a:blip r:embed="rId2"/>
          <a:stretch>
            <a:fillRect/>
          </a:stretch>
        </p:blipFill>
        <p:spPr>
          <a:xfrm>
            <a:off x="107503" y="1085100"/>
            <a:ext cx="8208913" cy="447675"/>
          </a:xfrm>
          <a:prstGeom prst="rect">
            <a:avLst/>
          </a:prstGeom>
        </p:spPr>
      </p:pic>
      <p:sp>
        <p:nvSpPr>
          <p:cNvPr id="9" name="Retângulo 8"/>
          <p:cNvSpPr/>
          <p:nvPr/>
        </p:nvSpPr>
        <p:spPr>
          <a:xfrm>
            <a:off x="827584" y="1131130"/>
            <a:ext cx="7383624" cy="369332"/>
          </a:xfrm>
          <a:prstGeom prst="rect">
            <a:avLst/>
          </a:prstGeom>
        </p:spPr>
        <p:txBody>
          <a:bodyPr wrap="none">
            <a:spAutoFit/>
          </a:bodyPr>
          <a:lstStyle/>
          <a:p>
            <a:pPr>
              <a:defRPr/>
            </a:pPr>
            <a:r>
              <a:rPr lang="pt-BR" b="1" dirty="0" smtClean="0">
                <a:solidFill>
                  <a:schemeClr val="accent2">
                    <a:lumMod val="50000"/>
                  </a:schemeClr>
                </a:solidFill>
                <a:effectLst>
                  <a:outerShdw blurRad="38100" dist="38100" dir="2700000" algn="tl">
                    <a:srgbClr val="000000">
                      <a:alpha val="43137"/>
                    </a:srgbClr>
                  </a:outerShdw>
                </a:effectLst>
                <a:cs typeface="Arial" pitchFamily="34" charset="0"/>
              </a:rPr>
              <a:t>VAMOS ASSISTIR AO VÍDEO: FERRAMENTA DE GESTÃO: ÁVORE DE DECISÃO.</a:t>
            </a:r>
            <a:endParaRPr lang="pt-BR" b="1" dirty="0">
              <a:solidFill>
                <a:schemeClr val="accent2">
                  <a:lumMod val="50000"/>
                </a:schemeClr>
              </a:solidFill>
              <a:effectLst>
                <a:outerShdw blurRad="38100" dist="38100" dir="2700000" algn="tl">
                  <a:srgbClr val="000000">
                    <a:alpha val="43137"/>
                  </a:srgbClr>
                </a:outerShdw>
              </a:effectLst>
              <a:cs typeface="Arial" pitchFamily="34" charset="0"/>
            </a:endParaRPr>
          </a:p>
        </p:txBody>
      </p:sp>
      <p:pic>
        <p:nvPicPr>
          <p:cNvPr id="10" name="Imagem 9"/>
          <p:cNvPicPr>
            <a:picLocks noChangeAspect="1"/>
          </p:cNvPicPr>
          <p:nvPr/>
        </p:nvPicPr>
        <p:blipFill>
          <a:blip r:embed="rId3"/>
          <a:stretch>
            <a:fillRect/>
          </a:stretch>
        </p:blipFill>
        <p:spPr>
          <a:xfrm>
            <a:off x="8388424" y="881914"/>
            <a:ext cx="747178" cy="747178"/>
          </a:xfrm>
          <a:prstGeom prst="rect">
            <a:avLst/>
          </a:prstGeom>
        </p:spPr>
      </p:pic>
    </p:spTree>
    <p:extLst>
      <p:ext uri="{BB962C8B-B14F-4D97-AF65-F5344CB8AC3E}">
        <p14:creationId xmlns:p14="http://schemas.microsoft.com/office/powerpoint/2010/main" val="3681580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35496" y="394941"/>
            <a:ext cx="6049963" cy="584775"/>
          </a:xfrm>
          <a:prstGeom prst="rect">
            <a:avLst/>
          </a:prstGeom>
          <a:noFill/>
        </p:spPr>
        <p:txBody>
          <a:bodyPr>
            <a:spAutoFit/>
          </a:bodyPr>
          <a:lstStyle/>
          <a:p>
            <a:pPr>
              <a:defRPr/>
            </a:pPr>
            <a:r>
              <a:rPr lang="pt-BR" sz="2000" b="1" dirty="0">
                <a:solidFill>
                  <a:schemeClr val="bg1"/>
                </a:solidFill>
                <a:latin typeface="+mj-lt"/>
                <a:cs typeface="Arial" pitchFamily="34" charset="0"/>
              </a:rPr>
              <a:t> </a:t>
            </a:r>
            <a:r>
              <a:rPr lang="pt-BR" sz="3200" b="1" dirty="0">
                <a:solidFill>
                  <a:schemeClr val="bg1"/>
                </a:solidFill>
                <a:effectLst>
                  <a:outerShdw blurRad="38100" dist="38100" dir="2700000" algn="tl">
                    <a:srgbClr val="000000">
                      <a:alpha val="43137"/>
                    </a:srgbClr>
                  </a:outerShdw>
                </a:effectLst>
              </a:rPr>
              <a:t>Modelos de </a:t>
            </a:r>
            <a:r>
              <a:rPr lang="pt-BR" sz="3200" b="1" dirty="0" smtClean="0">
                <a:solidFill>
                  <a:schemeClr val="bg1"/>
                </a:solidFill>
                <a:effectLst>
                  <a:outerShdw blurRad="38100" dist="38100" dir="2700000" algn="tl">
                    <a:srgbClr val="000000">
                      <a:alpha val="43137"/>
                    </a:srgbClr>
                  </a:outerShdw>
                </a:effectLst>
              </a:rPr>
              <a:t>Decisão.</a:t>
            </a:r>
            <a:endParaRPr lang="pt-BR" sz="3200" b="1" dirty="0">
              <a:solidFill>
                <a:schemeClr val="bg1"/>
              </a:solidFill>
              <a:effectLst>
                <a:outerShdw blurRad="38100" dist="38100" dir="2700000" algn="tl">
                  <a:srgbClr val="000000">
                    <a:alpha val="43137"/>
                  </a:srgbClr>
                </a:outerShdw>
              </a:effectLst>
            </a:endParaRPr>
          </a:p>
        </p:txBody>
      </p:sp>
      <p:sp>
        <p:nvSpPr>
          <p:cNvPr id="5" name="Retângulo 4"/>
          <p:cNvSpPr/>
          <p:nvPr/>
        </p:nvSpPr>
        <p:spPr>
          <a:xfrm>
            <a:off x="0" y="6618288"/>
            <a:ext cx="3546475" cy="307975"/>
          </a:xfrm>
          <a:prstGeom prst="rect">
            <a:avLst/>
          </a:prstGeom>
        </p:spPr>
        <p:txBody>
          <a:bodyPr>
            <a:spAutoFit/>
          </a:bodyPr>
          <a:lstStyle/>
          <a:p>
            <a:pPr algn="ctr">
              <a:spcBef>
                <a:spcPct val="20000"/>
              </a:spcBef>
              <a:buClr>
                <a:srgbClr val="2B4475"/>
              </a:buClr>
              <a:defRPr/>
            </a:pPr>
            <a:r>
              <a:rPr lang="pt-BR" sz="1400" b="1" kern="0" dirty="0">
                <a:solidFill>
                  <a:schemeClr val="bg1"/>
                </a:solidFill>
                <a:effectLst>
                  <a:outerShdw blurRad="38100" dist="38100" dir="2700000" algn="tl">
                    <a:srgbClr val="000000">
                      <a:alpha val="43137"/>
                    </a:srgbClr>
                  </a:outerShdw>
                </a:effectLst>
                <a:cs typeface="Arial" pitchFamily="34" charset="0"/>
              </a:rPr>
              <a:t>Prof. Adm. </a:t>
            </a:r>
            <a:r>
              <a:rPr lang="pt-BR" sz="1400" b="1" i="1" kern="0" dirty="0">
                <a:solidFill>
                  <a:schemeClr val="bg1"/>
                </a:solidFill>
                <a:effectLst>
                  <a:outerShdw blurRad="38100" dist="38100" dir="2700000" algn="tl">
                    <a:srgbClr val="000000">
                      <a:alpha val="43137"/>
                    </a:srgbClr>
                  </a:outerShdw>
                </a:effectLst>
                <a:cs typeface="Arial" pitchFamily="34" charset="0"/>
              </a:rPr>
              <a:t>Msc</a:t>
            </a:r>
            <a:r>
              <a:rPr lang="pt-BR" sz="1400" b="1" kern="0" dirty="0">
                <a:solidFill>
                  <a:schemeClr val="bg1"/>
                </a:solidFill>
                <a:effectLst>
                  <a:outerShdw blurRad="38100" dist="38100" dir="2700000" algn="tl">
                    <a:srgbClr val="000000">
                      <a:alpha val="43137"/>
                    </a:srgbClr>
                  </a:outerShdw>
                </a:effectLst>
                <a:cs typeface="Arial" pitchFamily="34" charset="0"/>
              </a:rPr>
              <a:t>. Luiz Cláudio Brites Lobato</a:t>
            </a:r>
          </a:p>
        </p:txBody>
      </p:sp>
      <p:sp>
        <p:nvSpPr>
          <p:cNvPr id="16" name="Retângulo 15"/>
          <p:cNvSpPr/>
          <p:nvPr/>
        </p:nvSpPr>
        <p:spPr>
          <a:xfrm>
            <a:off x="0" y="0"/>
            <a:ext cx="4932040" cy="400110"/>
          </a:xfrm>
          <a:prstGeom prst="rect">
            <a:avLst/>
          </a:prstGeom>
        </p:spPr>
        <p:txBody>
          <a:bodyPr wrap="square">
            <a:spAutoFit/>
          </a:bodyPr>
          <a:lstStyle/>
          <a:p>
            <a:pPr>
              <a:defRPr/>
            </a:pPr>
            <a:r>
              <a:rPr lang="pt-BR" sz="2000" b="1" dirty="0" smtClean="0">
                <a:solidFill>
                  <a:schemeClr val="bg1"/>
                </a:solidFill>
                <a:effectLst>
                  <a:outerShdw blurRad="38100" dist="38100" dir="2700000" algn="tl">
                    <a:srgbClr val="000000">
                      <a:alpha val="43137"/>
                    </a:srgbClr>
                  </a:outerShdw>
                </a:effectLst>
                <a:cs typeface="Arial" pitchFamily="34" charset="0"/>
              </a:rPr>
              <a:t>GST1935 - RACIOCÍNIO </a:t>
            </a:r>
            <a:r>
              <a:rPr lang="pt-BR" sz="2000" b="1" dirty="0">
                <a:solidFill>
                  <a:schemeClr val="bg1"/>
                </a:solidFill>
                <a:effectLst>
                  <a:outerShdw blurRad="38100" dist="38100" dir="2700000" algn="tl">
                    <a:srgbClr val="000000">
                      <a:alpha val="43137"/>
                    </a:srgbClr>
                  </a:outerShdw>
                </a:effectLst>
                <a:cs typeface="Arial" pitchFamily="34" charset="0"/>
              </a:rPr>
              <a:t>LÓGICO E ANALÍTICO</a:t>
            </a:r>
          </a:p>
        </p:txBody>
      </p:sp>
      <p:pic>
        <p:nvPicPr>
          <p:cNvPr id="1026" name="Picture 2" descr="Imagem relacionad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6337" y="908720"/>
            <a:ext cx="1547664" cy="7920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esultado de imagem para EXERCICIOS sala de au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45" y="1055391"/>
            <a:ext cx="2214899" cy="454554"/>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p:cNvSpPr/>
          <p:nvPr/>
        </p:nvSpPr>
        <p:spPr>
          <a:xfrm>
            <a:off x="35496" y="1657831"/>
            <a:ext cx="9001000" cy="4801314"/>
          </a:xfrm>
          <a:prstGeom prst="rect">
            <a:avLst/>
          </a:prstGeom>
        </p:spPr>
        <p:txBody>
          <a:bodyPr wrap="square">
            <a:spAutoFit/>
          </a:bodyPr>
          <a:lstStyle/>
          <a:p>
            <a:pPr algn="just"/>
            <a:r>
              <a:rPr lang="pt-BR" dirty="0"/>
              <a:t>1) Um investidor está em dúvida sobre qual o melhor investimento. Suas opções são: debêntures, ações ou aplicação fixa. Fazendo uma análise do cenário por meio da opinião de especialistas, concluiu que as probabilidades do mercado crescer, estagnar ou de haver inflação, eram de 50%, 30% e 20%, respectivamente. O quadro a seguir sintetiza as informações envolvidas no processo de decisão:</a:t>
            </a:r>
          </a:p>
          <a:p>
            <a:pPr algn="just"/>
            <a:endParaRPr lang="pt-BR" dirty="0" smtClean="0"/>
          </a:p>
          <a:p>
            <a:pPr algn="just"/>
            <a:endParaRPr lang="pt-BR" dirty="0"/>
          </a:p>
          <a:p>
            <a:pPr algn="just"/>
            <a:endParaRPr lang="pt-BR" dirty="0" smtClean="0"/>
          </a:p>
          <a:p>
            <a:pPr algn="just"/>
            <a:endParaRPr lang="pt-BR" dirty="0"/>
          </a:p>
          <a:p>
            <a:pPr algn="just"/>
            <a:endParaRPr lang="pt-BR" dirty="0" smtClean="0"/>
          </a:p>
          <a:p>
            <a:pPr algn="just"/>
            <a:endParaRPr lang="pt-BR" dirty="0"/>
          </a:p>
          <a:p>
            <a:pPr algn="just"/>
            <a:endParaRPr lang="pt-BR" dirty="0" smtClean="0"/>
          </a:p>
          <a:p>
            <a:pPr algn="just"/>
            <a:endParaRPr lang="pt-BR" dirty="0"/>
          </a:p>
          <a:p>
            <a:pPr algn="just"/>
            <a:endParaRPr lang="pt-BR" dirty="0" smtClean="0"/>
          </a:p>
          <a:p>
            <a:pPr algn="just"/>
            <a:endParaRPr lang="pt-BR" dirty="0" smtClean="0"/>
          </a:p>
          <a:p>
            <a:pPr algn="just"/>
            <a:endParaRPr lang="pt-BR" dirty="0" smtClean="0"/>
          </a:p>
          <a:p>
            <a:pPr algn="just"/>
            <a:r>
              <a:rPr lang="pt-BR" dirty="0" smtClean="0"/>
              <a:t>Determine </a:t>
            </a:r>
            <a:r>
              <a:rPr lang="pt-BR" dirty="0"/>
              <a:t>a melhor decisão com base no Valor Médio Esperado.</a:t>
            </a:r>
          </a:p>
        </p:txBody>
      </p:sp>
      <p:pic>
        <p:nvPicPr>
          <p:cNvPr id="3" name="Imagem 2"/>
          <p:cNvPicPr>
            <a:picLocks noChangeAspect="1"/>
          </p:cNvPicPr>
          <p:nvPr/>
        </p:nvPicPr>
        <p:blipFill>
          <a:blip r:embed="rId4"/>
          <a:stretch>
            <a:fillRect/>
          </a:stretch>
        </p:blipFill>
        <p:spPr>
          <a:xfrm>
            <a:off x="1313135" y="3212976"/>
            <a:ext cx="5635129" cy="2736304"/>
          </a:xfrm>
          <a:prstGeom prst="rect">
            <a:avLst/>
          </a:prstGeom>
        </p:spPr>
      </p:pic>
    </p:spTree>
    <p:extLst>
      <p:ext uri="{BB962C8B-B14F-4D97-AF65-F5344CB8AC3E}">
        <p14:creationId xmlns:p14="http://schemas.microsoft.com/office/powerpoint/2010/main" val="4109839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35496" y="394941"/>
            <a:ext cx="6049963" cy="584775"/>
          </a:xfrm>
          <a:prstGeom prst="rect">
            <a:avLst/>
          </a:prstGeom>
          <a:noFill/>
        </p:spPr>
        <p:txBody>
          <a:bodyPr>
            <a:spAutoFit/>
          </a:bodyPr>
          <a:lstStyle/>
          <a:p>
            <a:pPr>
              <a:defRPr/>
            </a:pPr>
            <a:r>
              <a:rPr lang="pt-BR" sz="2000" b="1" dirty="0">
                <a:solidFill>
                  <a:schemeClr val="bg1"/>
                </a:solidFill>
                <a:latin typeface="+mj-lt"/>
                <a:cs typeface="Arial" pitchFamily="34" charset="0"/>
              </a:rPr>
              <a:t> </a:t>
            </a:r>
            <a:r>
              <a:rPr lang="pt-BR" sz="3200" b="1" dirty="0">
                <a:solidFill>
                  <a:schemeClr val="bg1"/>
                </a:solidFill>
                <a:effectLst>
                  <a:outerShdw blurRad="38100" dist="38100" dir="2700000" algn="tl">
                    <a:srgbClr val="000000">
                      <a:alpha val="43137"/>
                    </a:srgbClr>
                  </a:outerShdw>
                </a:effectLst>
              </a:rPr>
              <a:t>Modelos de </a:t>
            </a:r>
            <a:r>
              <a:rPr lang="pt-BR" sz="3200" b="1" dirty="0" smtClean="0">
                <a:solidFill>
                  <a:schemeClr val="bg1"/>
                </a:solidFill>
                <a:effectLst>
                  <a:outerShdw blurRad="38100" dist="38100" dir="2700000" algn="tl">
                    <a:srgbClr val="000000">
                      <a:alpha val="43137"/>
                    </a:srgbClr>
                  </a:outerShdw>
                </a:effectLst>
              </a:rPr>
              <a:t>Decisão.</a:t>
            </a:r>
            <a:endParaRPr lang="pt-BR" sz="3200" b="1" dirty="0">
              <a:solidFill>
                <a:schemeClr val="bg1"/>
              </a:solidFill>
              <a:effectLst>
                <a:outerShdw blurRad="38100" dist="38100" dir="2700000" algn="tl">
                  <a:srgbClr val="000000">
                    <a:alpha val="43137"/>
                  </a:srgbClr>
                </a:outerShdw>
              </a:effectLst>
            </a:endParaRPr>
          </a:p>
        </p:txBody>
      </p:sp>
      <p:sp>
        <p:nvSpPr>
          <p:cNvPr id="5" name="Retângulo 4"/>
          <p:cNvSpPr/>
          <p:nvPr/>
        </p:nvSpPr>
        <p:spPr>
          <a:xfrm>
            <a:off x="0" y="6618288"/>
            <a:ext cx="3546475" cy="307975"/>
          </a:xfrm>
          <a:prstGeom prst="rect">
            <a:avLst/>
          </a:prstGeom>
        </p:spPr>
        <p:txBody>
          <a:bodyPr>
            <a:spAutoFit/>
          </a:bodyPr>
          <a:lstStyle/>
          <a:p>
            <a:pPr algn="ctr">
              <a:spcBef>
                <a:spcPct val="20000"/>
              </a:spcBef>
              <a:buClr>
                <a:srgbClr val="2B4475"/>
              </a:buClr>
              <a:defRPr/>
            </a:pPr>
            <a:r>
              <a:rPr lang="pt-BR" sz="1400" b="1" kern="0" dirty="0">
                <a:solidFill>
                  <a:schemeClr val="bg1"/>
                </a:solidFill>
                <a:effectLst>
                  <a:outerShdw blurRad="38100" dist="38100" dir="2700000" algn="tl">
                    <a:srgbClr val="000000">
                      <a:alpha val="43137"/>
                    </a:srgbClr>
                  </a:outerShdw>
                </a:effectLst>
                <a:cs typeface="Arial" pitchFamily="34" charset="0"/>
              </a:rPr>
              <a:t>Prof. Adm. </a:t>
            </a:r>
            <a:r>
              <a:rPr lang="pt-BR" sz="1400" b="1" i="1" kern="0" dirty="0">
                <a:solidFill>
                  <a:schemeClr val="bg1"/>
                </a:solidFill>
                <a:effectLst>
                  <a:outerShdw blurRad="38100" dist="38100" dir="2700000" algn="tl">
                    <a:srgbClr val="000000">
                      <a:alpha val="43137"/>
                    </a:srgbClr>
                  </a:outerShdw>
                </a:effectLst>
                <a:cs typeface="Arial" pitchFamily="34" charset="0"/>
              </a:rPr>
              <a:t>Msc</a:t>
            </a:r>
            <a:r>
              <a:rPr lang="pt-BR" sz="1400" b="1" kern="0" dirty="0">
                <a:solidFill>
                  <a:schemeClr val="bg1"/>
                </a:solidFill>
                <a:effectLst>
                  <a:outerShdw blurRad="38100" dist="38100" dir="2700000" algn="tl">
                    <a:srgbClr val="000000">
                      <a:alpha val="43137"/>
                    </a:srgbClr>
                  </a:outerShdw>
                </a:effectLst>
                <a:cs typeface="Arial" pitchFamily="34" charset="0"/>
              </a:rPr>
              <a:t>. Luiz Cláudio Brites Lobato</a:t>
            </a:r>
          </a:p>
        </p:txBody>
      </p:sp>
      <p:sp>
        <p:nvSpPr>
          <p:cNvPr id="16" name="Retângulo 15"/>
          <p:cNvSpPr/>
          <p:nvPr/>
        </p:nvSpPr>
        <p:spPr>
          <a:xfrm>
            <a:off x="0" y="0"/>
            <a:ext cx="4932040" cy="400110"/>
          </a:xfrm>
          <a:prstGeom prst="rect">
            <a:avLst/>
          </a:prstGeom>
        </p:spPr>
        <p:txBody>
          <a:bodyPr wrap="square">
            <a:spAutoFit/>
          </a:bodyPr>
          <a:lstStyle/>
          <a:p>
            <a:pPr>
              <a:defRPr/>
            </a:pPr>
            <a:r>
              <a:rPr lang="pt-BR" sz="2000" b="1" dirty="0" smtClean="0">
                <a:solidFill>
                  <a:schemeClr val="bg1"/>
                </a:solidFill>
                <a:effectLst>
                  <a:outerShdw blurRad="38100" dist="38100" dir="2700000" algn="tl">
                    <a:srgbClr val="000000">
                      <a:alpha val="43137"/>
                    </a:srgbClr>
                  </a:outerShdw>
                </a:effectLst>
                <a:cs typeface="Arial" pitchFamily="34" charset="0"/>
              </a:rPr>
              <a:t>GST1935 - RACIOCÍNIO </a:t>
            </a:r>
            <a:r>
              <a:rPr lang="pt-BR" sz="2000" b="1" dirty="0">
                <a:solidFill>
                  <a:schemeClr val="bg1"/>
                </a:solidFill>
                <a:effectLst>
                  <a:outerShdw blurRad="38100" dist="38100" dir="2700000" algn="tl">
                    <a:srgbClr val="000000">
                      <a:alpha val="43137"/>
                    </a:srgbClr>
                  </a:outerShdw>
                </a:effectLst>
                <a:cs typeface="Arial" pitchFamily="34" charset="0"/>
              </a:rPr>
              <a:t>LÓGICO E ANALÍTICO</a:t>
            </a:r>
          </a:p>
        </p:txBody>
      </p:sp>
      <p:pic>
        <p:nvPicPr>
          <p:cNvPr id="1026" name="Picture 2" descr="Imagem relacionad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2844" y="5386324"/>
            <a:ext cx="1789093" cy="1223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esultado de imagem para EXERCICIOS sala de au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45" y="1055391"/>
            <a:ext cx="2214899" cy="454554"/>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p:cNvSpPr/>
          <p:nvPr/>
        </p:nvSpPr>
        <p:spPr>
          <a:xfrm>
            <a:off x="667613" y="1547500"/>
            <a:ext cx="1394164" cy="369332"/>
          </a:xfrm>
          <a:prstGeom prst="rect">
            <a:avLst/>
          </a:prstGeom>
        </p:spPr>
        <p:txBody>
          <a:bodyPr wrap="none">
            <a:spAutoFit/>
          </a:bodyPr>
          <a:lstStyle/>
          <a:p>
            <a:pPr marL="285750" indent="-285750">
              <a:buFont typeface="Wingdings" panose="05000000000000000000" pitchFamily="2" charset="2"/>
              <a:buChar char="ü"/>
            </a:pPr>
            <a:r>
              <a:rPr lang="pt-BR" b="1" dirty="0">
                <a:solidFill>
                  <a:schemeClr val="accent4">
                    <a:lumMod val="50000"/>
                  </a:schemeClr>
                </a:solidFill>
                <a:effectLst>
                  <a:outerShdw blurRad="38100" dist="38100" dir="2700000" algn="tl">
                    <a:srgbClr val="000000">
                      <a:alpha val="43137"/>
                    </a:srgbClr>
                  </a:outerShdw>
                </a:effectLst>
              </a:rPr>
              <a:t>S</a:t>
            </a:r>
            <a:r>
              <a:rPr lang="pt-BR" b="1" dirty="0" smtClean="0">
                <a:solidFill>
                  <a:schemeClr val="accent4">
                    <a:lumMod val="50000"/>
                  </a:schemeClr>
                </a:solidFill>
                <a:effectLst>
                  <a:outerShdw blurRad="38100" dist="38100" dir="2700000" algn="tl">
                    <a:srgbClr val="000000">
                      <a:alpha val="43137"/>
                    </a:srgbClr>
                  </a:outerShdw>
                </a:effectLst>
              </a:rPr>
              <a:t>OLUÇÃO</a:t>
            </a:r>
            <a:endParaRPr lang="pt-BR" dirty="0">
              <a:solidFill>
                <a:schemeClr val="accent4">
                  <a:lumMod val="50000"/>
                </a:schemeClr>
              </a:solidFill>
            </a:endParaRPr>
          </a:p>
        </p:txBody>
      </p:sp>
      <p:sp>
        <p:nvSpPr>
          <p:cNvPr id="7" name="Retângulo 6"/>
          <p:cNvSpPr/>
          <p:nvPr/>
        </p:nvSpPr>
        <p:spPr>
          <a:xfrm>
            <a:off x="154633" y="3572641"/>
            <a:ext cx="947567" cy="50443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9" name="Conector de Seta Reta 8"/>
          <p:cNvCxnSpPr/>
          <p:nvPr/>
        </p:nvCxnSpPr>
        <p:spPr>
          <a:xfrm flipV="1">
            <a:off x="1207049" y="2337792"/>
            <a:ext cx="1853428" cy="134336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1" name="Retângulo 10"/>
          <p:cNvSpPr/>
          <p:nvPr/>
        </p:nvSpPr>
        <p:spPr>
          <a:xfrm>
            <a:off x="154633" y="3640190"/>
            <a:ext cx="947567" cy="369332"/>
          </a:xfrm>
          <a:prstGeom prst="rect">
            <a:avLst/>
          </a:prstGeom>
        </p:spPr>
        <p:txBody>
          <a:bodyPr wrap="none">
            <a:spAutoFit/>
          </a:bodyPr>
          <a:lstStyle/>
          <a:p>
            <a:r>
              <a:rPr lang="pt-BR" dirty="0" smtClean="0">
                <a:solidFill>
                  <a:schemeClr val="accent4">
                    <a:lumMod val="50000"/>
                  </a:schemeClr>
                </a:solidFill>
              </a:rPr>
              <a:t>EVENTO</a:t>
            </a:r>
            <a:endParaRPr lang="pt-BR" dirty="0">
              <a:solidFill>
                <a:schemeClr val="accent4">
                  <a:lumMod val="50000"/>
                </a:schemeClr>
              </a:solidFill>
            </a:endParaRPr>
          </a:p>
        </p:txBody>
      </p:sp>
      <p:sp>
        <p:nvSpPr>
          <p:cNvPr id="12" name="Retângulo 11"/>
          <p:cNvSpPr/>
          <p:nvPr/>
        </p:nvSpPr>
        <p:spPr>
          <a:xfrm>
            <a:off x="1556085" y="3487355"/>
            <a:ext cx="1029128" cy="369332"/>
          </a:xfrm>
          <a:prstGeom prst="rect">
            <a:avLst/>
          </a:prstGeom>
        </p:spPr>
        <p:txBody>
          <a:bodyPr wrap="none">
            <a:spAutoFit/>
          </a:bodyPr>
          <a:lstStyle/>
          <a:p>
            <a:pPr marL="285750" indent="-285750">
              <a:buFont typeface="Wingdings" panose="05000000000000000000" pitchFamily="2" charset="2"/>
              <a:buChar char="ü"/>
            </a:pPr>
            <a:r>
              <a:rPr lang="pt-BR" dirty="0" smtClean="0">
                <a:solidFill>
                  <a:schemeClr val="accent4">
                    <a:lumMod val="50000"/>
                  </a:schemeClr>
                </a:solidFill>
              </a:rPr>
              <a:t>Ações</a:t>
            </a:r>
            <a:endParaRPr lang="pt-BR" dirty="0">
              <a:solidFill>
                <a:schemeClr val="accent4">
                  <a:lumMod val="50000"/>
                </a:schemeClr>
              </a:solidFill>
            </a:endParaRPr>
          </a:p>
        </p:txBody>
      </p:sp>
      <p:cxnSp>
        <p:nvCxnSpPr>
          <p:cNvPr id="17" name="Conector de Seta Reta 16"/>
          <p:cNvCxnSpPr/>
          <p:nvPr/>
        </p:nvCxnSpPr>
        <p:spPr>
          <a:xfrm flipV="1">
            <a:off x="1199823" y="3848169"/>
            <a:ext cx="1684404" cy="634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8" name="Conector de Seta Reta 17"/>
          <p:cNvCxnSpPr/>
          <p:nvPr/>
        </p:nvCxnSpPr>
        <p:spPr>
          <a:xfrm>
            <a:off x="1187624" y="4025567"/>
            <a:ext cx="1877949" cy="167388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2" name="Retângulo 21"/>
          <p:cNvSpPr/>
          <p:nvPr/>
        </p:nvSpPr>
        <p:spPr>
          <a:xfrm rot="19442219">
            <a:off x="1362535" y="2630474"/>
            <a:ext cx="1569340" cy="369332"/>
          </a:xfrm>
          <a:prstGeom prst="rect">
            <a:avLst/>
          </a:prstGeom>
        </p:spPr>
        <p:txBody>
          <a:bodyPr wrap="none">
            <a:spAutoFit/>
          </a:bodyPr>
          <a:lstStyle/>
          <a:p>
            <a:pPr marL="285750" indent="-285750">
              <a:buFont typeface="Wingdings" panose="05000000000000000000" pitchFamily="2" charset="2"/>
              <a:buChar char="ü"/>
            </a:pPr>
            <a:r>
              <a:rPr lang="pt-BR" dirty="0" smtClean="0">
                <a:solidFill>
                  <a:schemeClr val="accent4">
                    <a:lumMod val="50000"/>
                  </a:schemeClr>
                </a:solidFill>
              </a:rPr>
              <a:t>Debêntures</a:t>
            </a:r>
            <a:endParaRPr lang="pt-BR" dirty="0">
              <a:solidFill>
                <a:schemeClr val="accent4">
                  <a:lumMod val="50000"/>
                </a:schemeClr>
              </a:solidFill>
            </a:endParaRPr>
          </a:p>
        </p:txBody>
      </p:sp>
      <p:sp>
        <p:nvSpPr>
          <p:cNvPr id="23" name="Retângulo 22"/>
          <p:cNvSpPr/>
          <p:nvPr/>
        </p:nvSpPr>
        <p:spPr>
          <a:xfrm rot="2378749">
            <a:off x="1455447" y="4501783"/>
            <a:ext cx="1481303" cy="369332"/>
          </a:xfrm>
          <a:prstGeom prst="rect">
            <a:avLst/>
          </a:prstGeom>
        </p:spPr>
        <p:txBody>
          <a:bodyPr wrap="none">
            <a:spAutoFit/>
          </a:bodyPr>
          <a:lstStyle/>
          <a:p>
            <a:pPr marL="285750" indent="-285750">
              <a:buFont typeface="Wingdings" panose="05000000000000000000" pitchFamily="2" charset="2"/>
              <a:buChar char="ü"/>
            </a:pPr>
            <a:r>
              <a:rPr lang="pt-BR" dirty="0" smtClean="0">
                <a:solidFill>
                  <a:schemeClr val="accent4">
                    <a:lumMod val="50000"/>
                  </a:schemeClr>
                </a:solidFill>
              </a:rPr>
              <a:t>Renda Fixa</a:t>
            </a:r>
            <a:endParaRPr lang="pt-BR" dirty="0">
              <a:solidFill>
                <a:schemeClr val="accent4">
                  <a:lumMod val="50000"/>
                </a:schemeClr>
              </a:solidFill>
            </a:endParaRPr>
          </a:p>
        </p:txBody>
      </p:sp>
      <p:sp>
        <p:nvSpPr>
          <p:cNvPr id="26" name="Elipse 25"/>
          <p:cNvSpPr/>
          <p:nvPr/>
        </p:nvSpPr>
        <p:spPr>
          <a:xfrm>
            <a:off x="2915816" y="1660549"/>
            <a:ext cx="576064" cy="68732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28" name="Elipse 27"/>
          <p:cNvSpPr/>
          <p:nvPr/>
        </p:nvSpPr>
        <p:spPr>
          <a:xfrm>
            <a:off x="2945020" y="3531014"/>
            <a:ext cx="576064" cy="687323"/>
          </a:xfrm>
          <a:prstGeom prst="ellipse">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29" name="Elipse 28"/>
          <p:cNvSpPr/>
          <p:nvPr/>
        </p:nvSpPr>
        <p:spPr>
          <a:xfrm>
            <a:off x="2987824" y="5637396"/>
            <a:ext cx="576064" cy="687323"/>
          </a:xfrm>
          <a:prstGeom prst="ellipse">
            <a:avLst/>
          </a:prstGeom>
          <a:ln>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cxnSp>
        <p:nvCxnSpPr>
          <p:cNvPr id="37" name="Conector de Seta Reta 36"/>
          <p:cNvCxnSpPr/>
          <p:nvPr/>
        </p:nvCxnSpPr>
        <p:spPr>
          <a:xfrm>
            <a:off x="3602030" y="5877272"/>
            <a:ext cx="1645276" cy="713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2" name="Conector de Seta Reta 41"/>
          <p:cNvCxnSpPr/>
          <p:nvPr/>
        </p:nvCxnSpPr>
        <p:spPr>
          <a:xfrm>
            <a:off x="3568599" y="6021288"/>
            <a:ext cx="1573880" cy="41657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3" name="Conector de Seta Reta 42"/>
          <p:cNvCxnSpPr/>
          <p:nvPr/>
        </p:nvCxnSpPr>
        <p:spPr>
          <a:xfrm flipV="1">
            <a:off x="3563888" y="5301208"/>
            <a:ext cx="1657030" cy="37264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8" name="Conector de Seta Reta 47"/>
          <p:cNvCxnSpPr/>
          <p:nvPr/>
        </p:nvCxnSpPr>
        <p:spPr>
          <a:xfrm>
            <a:off x="3582163" y="3914964"/>
            <a:ext cx="1645276" cy="713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9" name="Conector de Seta Reta 48"/>
          <p:cNvCxnSpPr/>
          <p:nvPr/>
        </p:nvCxnSpPr>
        <p:spPr>
          <a:xfrm>
            <a:off x="3548732" y="4092545"/>
            <a:ext cx="1573880" cy="41657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0" name="Conector de Seta Reta 49"/>
          <p:cNvCxnSpPr/>
          <p:nvPr/>
        </p:nvCxnSpPr>
        <p:spPr>
          <a:xfrm flipV="1">
            <a:off x="3544021" y="3358425"/>
            <a:ext cx="1657030" cy="37264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1" name="Conector de Seta Reta 50"/>
          <p:cNvCxnSpPr/>
          <p:nvPr/>
        </p:nvCxnSpPr>
        <p:spPr>
          <a:xfrm>
            <a:off x="3563888" y="1958889"/>
            <a:ext cx="1645276" cy="648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2" name="Conector de Seta Reta 51"/>
          <p:cNvCxnSpPr/>
          <p:nvPr/>
        </p:nvCxnSpPr>
        <p:spPr>
          <a:xfrm>
            <a:off x="3530457" y="2155080"/>
            <a:ext cx="1573880" cy="37870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3" name="Conector de Seta Reta 52"/>
          <p:cNvCxnSpPr/>
          <p:nvPr/>
        </p:nvCxnSpPr>
        <p:spPr>
          <a:xfrm flipV="1">
            <a:off x="3525746" y="1418964"/>
            <a:ext cx="1657030" cy="33876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56" name="Retângulo 55"/>
          <p:cNvSpPr/>
          <p:nvPr/>
        </p:nvSpPr>
        <p:spPr>
          <a:xfrm>
            <a:off x="2979676" y="1799674"/>
            <a:ext cx="463588" cy="369332"/>
          </a:xfrm>
          <a:prstGeom prst="rect">
            <a:avLst/>
          </a:prstGeom>
        </p:spPr>
        <p:txBody>
          <a:bodyPr wrap="none">
            <a:spAutoFit/>
          </a:bodyPr>
          <a:lstStyle/>
          <a:p>
            <a:r>
              <a:rPr lang="pt-BR" b="1" dirty="0" smtClean="0">
                <a:solidFill>
                  <a:schemeClr val="accent4">
                    <a:lumMod val="50000"/>
                  </a:schemeClr>
                </a:solidFill>
                <a:effectLst>
                  <a:outerShdw blurRad="38100" dist="38100" dir="2700000" algn="tl">
                    <a:srgbClr val="000000">
                      <a:alpha val="43137"/>
                    </a:srgbClr>
                  </a:outerShdw>
                </a:effectLst>
              </a:rPr>
              <a:t>S 1</a:t>
            </a:r>
            <a:endParaRPr lang="pt-BR" dirty="0"/>
          </a:p>
        </p:txBody>
      </p:sp>
      <p:sp>
        <p:nvSpPr>
          <p:cNvPr id="58" name="Retângulo 57"/>
          <p:cNvSpPr/>
          <p:nvPr/>
        </p:nvSpPr>
        <p:spPr>
          <a:xfrm>
            <a:off x="3061240" y="5795014"/>
            <a:ext cx="463588" cy="369332"/>
          </a:xfrm>
          <a:prstGeom prst="rect">
            <a:avLst/>
          </a:prstGeom>
        </p:spPr>
        <p:txBody>
          <a:bodyPr wrap="none">
            <a:spAutoFit/>
          </a:bodyPr>
          <a:lstStyle/>
          <a:p>
            <a:r>
              <a:rPr lang="pt-BR" b="1" dirty="0" smtClean="0">
                <a:solidFill>
                  <a:schemeClr val="accent4">
                    <a:lumMod val="50000"/>
                  </a:schemeClr>
                </a:solidFill>
                <a:effectLst>
                  <a:outerShdw blurRad="38100" dist="38100" dir="2700000" algn="tl">
                    <a:srgbClr val="000000">
                      <a:alpha val="43137"/>
                    </a:srgbClr>
                  </a:outerShdw>
                </a:effectLst>
              </a:rPr>
              <a:t>S 3</a:t>
            </a:r>
            <a:endParaRPr lang="pt-BR" dirty="0"/>
          </a:p>
        </p:txBody>
      </p:sp>
      <p:sp>
        <p:nvSpPr>
          <p:cNvPr id="59" name="Retângulo 58"/>
          <p:cNvSpPr/>
          <p:nvPr/>
        </p:nvSpPr>
        <p:spPr>
          <a:xfrm>
            <a:off x="3012595" y="3656235"/>
            <a:ext cx="463588" cy="369332"/>
          </a:xfrm>
          <a:prstGeom prst="rect">
            <a:avLst/>
          </a:prstGeom>
        </p:spPr>
        <p:txBody>
          <a:bodyPr wrap="none">
            <a:spAutoFit/>
          </a:bodyPr>
          <a:lstStyle/>
          <a:p>
            <a:r>
              <a:rPr lang="pt-BR" b="1" dirty="0" smtClean="0">
                <a:solidFill>
                  <a:schemeClr val="accent4">
                    <a:lumMod val="50000"/>
                  </a:schemeClr>
                </a:solidFill>
                <a:effectLst>
                  <a:outerShdw blurRad="38100" dist="38100" dir="2700000" algn="tl">
                    <a:srgbClr val="000000">
                      <a:alpha val="43137"/>
                    </a:srgbClr>
                  </a:outerShdw>
                </a:effectLst>
              </a:rPr>
              <a:t>S 2</a:t>
            </a:r>
            <a:endParaRPr lang="pt-BR" dirty="0"/>
          </a:p>
        </p:txBody>
      </p:sp>
      <p:sp>
        <p:nvSpPr>
          <p:cNvPr id="60" name="Retângulo 59"/>
          <p:cNvSpPr/>
          <p:nvPr/>
        </p:nvSpPr>
        <p:spPr>
          <a:xfrm rot="20866061">
            <a:off x="3890090" y="1249988"/>
            <a:ext cx="1221809" cy="369332"/>
          </a:xfrm>
          <a:prstGeom prst="rect">
            <a:avLst/>
          </a:prstGeom>
        </p:spPr>
        <p:txBody>
          <a:bodyPr wrap="none">
            <a:spAutoFit/>
          </a:bodyPr>
          <a:lstStyle/>
          <a:p>
            <a:pPr marL="285750" indent="-285750">
              <a:buFont typeface="Wingdings" panose="05000000000000000000" pitchFamily="2" charset="2"/>
              <a:buChar char="ü"/>
            </a:pPr>
            <a:r>
              <a:rPr lang="pt-BR" dirty="0" smtClean="0">
                <a:solidFill>
                  <a:schemeClr val="accent4">
                    <a:lumMod val="50000"/>
                  </a:schemeClr>
                </a:solidFill>
              </a:rPr>
              <a:t>P1 – 0,5</a:t>
            </a:r>
            <a:endParaRPr lang="pt-BR" dirty="0">
              <a:solidFill>
                <a:schemeClr val="accent4">
                  <a:lumMod val="50000"/>
                </a:schemeClr>
              </a:solidFill>
            </a:endParaRPr>
          </a:p>
        </p:txBody>
      </p:sp>
      <p:sp>
        <p:nvSpPr>
          <p:cNvPr id="61" name="Retângulo 60"/>
          <p:cNvSpPr/>
          <p:nvPr/>
        </p:nvSpPr>
        <p:spPr>
          <a:xfrm rot="20866061">
            <a:off x="3908365" y="3122196"/>
            <a:ext cx="1221809" cy="369332"/>
          </a:xfrm>
          <a:prstGeom prst="rect">
            <a:avLst/>
          </a:prstGeom>
        </p:spPr>
        <p:txBody>
          <a:bodyPr wrap="none">
            <a:spAutoFit/>
          </a:bodyPr>
          <a:lstStyle/>
          <a:p>
            <a:pPr marL="285750" indent="-285750">
              <a:buFont typeface="Wingdings" panose="05000000000000000000" pitchFamily="2" charset="2"/>
              <a:buChar char="ü"/>
            </a:pPr>
            <a:r>
              <a:rPr lang="pt-BR" dirty="0" smtClean="0">
                <a:solidFill>
                  <a:schemeClr val="accent4">
                    <a:lumMod val="50000"/>
                  </a:schemeClr>
                </a:solidFill>
              </a:rPr>
              <a:t>P1 – 0,5</a:t>
            </a:r>
            <a:endParaRPr lang="pt-BR" dirty="0">
              <a:solidFill>
                <a:schemeClr val="accent4">
                  <a:lumMod val="50000"/>
                </a:schemeClr>
              </a:solidFill>
            </a:endParaRPr>
          </a:p>
        </p:txBody>
      </p:sp>
      <p:sp>
        <p:nvSpPr>
          <p:cNvPr id="62" name="Retângulo 61"/>
          <p:cNvSpPr/>
          <p:nvPr/>
        </p:nvSpPr>
        <p:spPr>
          <a:xfrm rot="20866061">
            <a:off x="3928232" y="5138420"/>
            <a:ext cx="1221809" cy="369332"/>
          </a:xfrm>
          <a:prstGeom prst="rect">
            <a:avLst/>
          </a:prstGeom>
        </p:spPr>
        <p:txBody>
          <a:bodyPr wrap="none">
            <a:spAutoFit/>
          </a:bodyPr>
          <a:lstStyle/>
          <a:p>
            <a:pPr marL="285750" indent="-285750">
              <a:buFont typeface="Wingdings" panose="05000000000000000000" pitchFamily="2" charset="2"/>
              <a:buChar char="ü"/>
            </a:pPr>
            <a:r>
              <a:rPr lang="pt-BR" dirty="0" smtClean="0">
                <a:solidFill>
                  <a:schemeClr val="accent4">
                    <a:lumMod val="50000"/>
                  </a:schemeClr>
                </a:solidFill>
              </a:rPr>
              <a:t>P1 – 0,5</a:t>
            </a:r>
            <a:endParaRPr lang="pt-BR" dirty="0">
              <a:solidFill>
                <a:schemeClr val="accent4">
                  <a:lumMod val="50000"/>
                </a:schemeClr>
              </a:solidFill>
            </a:endParaRPr>
          </a:p>
        </p:txBody>
      </p:sp>
      <p:sp>
        <p:nvSpPr>
          <p:cNvPr id="63" name="Retângulo 62"/>
          <p:cNvSpPr/>
          <p:nvPr/>
        </p:nvSpPr>
        <p:spPr>
          <a:xfrm>
            <a:off x="3915347" y="1637365"/>
            <a:ext cx="1221809" cy="369332"/>
          </a:xfrm>
          <a:prstGeom prst="rect">
            <a:avLst/>
          </a:prstGeom>
        </p:spPr>
        <p:txBody>
          <a:bodyPr wrap="none">
            <a:spAutoFit/>
          </a:bodyPr>
          <a:lstStyle/>
          <a:p>
            <a:pPr marL="285750" indent="-285750">
              <a:buFont typeface="Wingdings" panose="05000000000000000000" pitchFamily="2" charset="2"/>
              <a:buChar char="ü"/>
            </a:pPr>
            <a:r>
              <a:rPr lang="pt-BR" dirty="0" smtClean="0">
                <a:solidFill>
                  <a:schemeClr val="accent4">
                    <a:lumMod val="50000"/>
                  </a:schemeClr>
                </a:solidFill>
              </a:rPr>
              <a:t>P2 – 0,3</a:t>
            </a:r>
            <a:endParaRPr lang="pt-BR" dirty="0">
              <a:solidFill>
                <a:schemeClr val="accent4">
                  <a:lumMod val="50000"/>
                </a:schemeClr>
              </a:solidFill>
            </a:endParaRPr>
          </a:p>
        </p:txBody>
      </p:sp>
      <p:sp>
        <p:nvSpPr>
          <p:cNvPr id="64" name="Retângulo 63"/>
          <p:cNvSpPr/>
          <p:nvPr/>
        </p:nvSpPr>
        <p:spPr>
          <a:xfrm>
            <a:off x="3992678" y="5579948"/>
            <a:ext cx="1221809" cy="369332"/>
          </a:xfrm>
          <a:prstGeom prst="rect">
            <a:avLst/>
          </a:prstGeom>
        </p:spPr>
        <p:txBody>
          <a:bodyPr wrap="none">
            <a:spAutoFit/>
          </a:bodyPr>
          <a:lstStyle/>
          <a:p>
            <a:pPr marL="285750" indent="-285750">
              <a:buFont typeface="Wingdings" panose="05000000000000000000" pitchFamily="2" charset="2"/>
              <a:buChar char="ü"/>
            </a:pPr>
            <a:r>
              <a:rPr lang="pt-BR" dirty="0" smtClean="0">
                <a:solidFill>
                  <a:schemeClr val="accent4">
                    <a:lumMod val="50000"/>
                  </a:schemeClr>
                </a:solidFill>
              </a:rPr>
              <a:t>P2 – 0,3</a:t>
            </a:r>
            <a:endParaRPr lang="pt-BR" dirty="0">
              <a:solidFill>
                <a:schemeClr val="accent4">
                  <a:lumMod val="50000"/>
                </a:schemeClr>
              </a:solidFill>
            </a:endParaRPr>
          </a:p>
        </p:txBody>
      </p:sp>
      <p:sp>
        <p:nvSpPr>
          <p:cNvPr id="65" name="Retângulo 64"/>
          <p:cNvSpPr/>
          <p:nvPr/>
        </p:nvSpPr>
        <p:spPr>
          <a:xfrm>
            <a:off x="3909422" y="3599884"/>
            <a:ext cx="1221809" cy="369332"/>
          </a:xfrm>
          <a:prstGeom prst="rect">
            <a:avLst/>
          </a:prstGeom>
        </p:spPr>
        <p:txBody>
          <a:bodyPr wrap="none">
            <a:spAutoFit/>
          </a:bodyPr>
          <a:lstStyle/>
          <a:p>
            <a:pPr marL="285750" indent="-285750">
              <a:buFont typeface="Wingdings" panose="05000000000000000000" pitchFamily="2" charset="2"/>
              <a:buChar char="ü"/>
            </a:pPr>
            <a:r>
              <a:rPr lang="pt-BR" dirty="0" smtClean="0">
                <a:solidFill>
                  <a:schemeClr val="accent4">
                    <a:lumMod val="50000"/>
                  </a:schemeClr>
                </a:solidFill>
              </a:rPr>
              <a:t>P2 – 0,3</a:t>
            </a:r>
            <a:endParaRPr lang="pt-BR" dirty="0">
              <a:solidFill>
                <a:schemeClr val="accent4">
                  <a:lumMod val="50000"/>
                </a:schemeClr>
              </a:solidFill>
            </a:endParaRPr>
          </a:p>
        </p:txBody>
      </p:sp>
      <p:sp>
        <p:nvSpPr>
          <p:cNvPr id="66" name="Retângulo 65"/>
          <p:cNvSpPr/>
          <p:nvPr/>
        </p:nvSpPr>
        <p:spPr>
          <a:xfrm rot="817716">
            <a:off x="3889035" y="2060121"/>
            <a:ext cx="1221809" cy="369332"/>
          </a:xfrm>
          <a:prstGeom prst="rect">
            <a:avLst/>
          </a:prstGeom>
        </p:spPr>
        <p:txBody>
          <a:bodyPr wrap="none">
            <a:spAutoFit/>
          </a:bodyPr>
          <a:lstStyle/>
          <a:p>
            <a:pPr marL="285750" indent="-285750">
              <a:buFont typeface="Wingdings" panose="05000000000000000000" pitchFamily="2" charset="2"/>
              <a:buChar char="ü"/>
            </a:pPr>
            <a:r>
              <a:rPr lang="pt-BR" dirty="0" smtClean="0">
                <a:solidFill>
                  <a:schemeClr val="accent4">
                    <a:lumMod val="50000"/>
                  </a:schemeClr>
                </a:solidFill>
              </a:rPr>
              <a:t>P3 – 0,2</a:t>
            </a:r>
            <a:endParaRPr lang="pt-BR" dirty="0">
              <a:solidFill>
                <a:schemeClr val="accent4">
                  <a:lumMod val="50000"/>
                </a:schemeClr>
              </a:solidFill>
            </a:endParaRPr>
          </a:p>
        </p:txBody>
      </p:sp>
      <p:sp>
        <p:nvSpPr>
          <p:cNvPr id="67" name="Retângulo 66"/>
          <p:cNvSpPr/>
          <p:nvPr/>
        </p:nvSpPr>
        <p:spPr>
          <a:xfrm rot="817716">
            <a:off x="3979318" y="4028485"/>
            <a:ext cx="1221809" cy="369332"/>
          </a:xfrm>
          <a:prstGeom prst="rect">
            <a:avLst/>
          </a:prstGeom>
        </p:spPr>
        <p:txBody>
          <a:bodyPr wrap="none">
            <a:spAutoFit/>
          </a:bodyPr>
          <a:lstStyle/>
          <a:p>
            <a:pPr marL="285750" indent="-285750">
              <a:buFont typeface="Wingdings" panose="05000000000000000000" pitchFamily="2" charset="2"/>
              <a:buChar char="ü"/>
            </a:pPr>
            <a:r>
              <a:rPr lang="pt-BR" dirty="0" smtClean="0">
                <a:solidFill>
                  <a:schemeClr val="accent4">
                    <a:lumMod val="50000"/>
                  </a:schemeClr>
                </a:solidFill>
              </a:rPr>
              <a:t>P3 – 0,2</a:t>
            </a:r>
            <a:endParaRPr lang="pt-BR" dirty="0">
              <a:solidFill>
                <a:schemeClr val="accent4">
                  <a:lumMod val="50000"/>
                </a:schemeClr>
              </a:solidFill>
            </a:endParaRPr>
          </a:p>
        </p:txBody>
      </p:sp>
      <p:sp>
        <p:nvSpPr>
          <p:cNvPr id="68" name="Retângulo 67"/>
          <p:cNvSpPr/>
          <p:nvPr/>
        </p:nvSpPr>
        <p:spPr>
          <a:xfrm rot="817716">
            <a:off x="3971951" y="5944011"/>
            <a:ext cx="1221809" cy="369332"/>
          </a:xfrm>
          <a:prstGeom prst="rect">
            <a:avLst/>
          </a:prstGeom>
        </p:spPr>
        <p:txBody>
          <a:bodyPr wrap="none">
            <a:spAutoFit/>
          </a:bodyPr>
          <a:lstStyle/>
          <a:p>
            <a:pPr marL="285750" indent="-285750">
              <a:buFont typeface="Wingdings" panose="05000000000000000000" pitchFamily="2" charset="2"/>
              <a:buChar char="ü"/>
            </a:pPr>
            <a:r>
              <a:rPr lang="pt-BR" dirty="0" smtClean="0">
                <a:solidFill>
                  <a:schemeClr val="accent4">
                    <a:lumMod val="50000"/>
                  </a:schemeClr>
                </a:solidFill>
              </a:rPr>
              <a:t>P3 – 0,2</a:t>
            </a:r>
            <a:endParaRPr lang="pt-BR" dirty="0">
              <a:solidFill>
                <a:schemeClr val="accent4">
                  <a:lumMod val="50000"/>
                </a:schemeClr>
              </a:solidFill>
            </a:endParaRPr>
          </a:p>
        </p:txBody>
      </p:sp>
      <p:sp>
        <p:nvSpPr>
          <p:cNvPr id="69" name="Retângulo 68"/>
          <p:cNvSpPr/>
          <p:nvPr/>
        </p:nvSpPr>
        <p:spPr>
          <a:xfrm>
            <a:off x="5243569" y="1188187"/>
            <a:ext cx="576064" cy="46360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accent4">
                    <a:lumMod val="50000"/>
                  </a:schemeClr>
                </a:solidFill>
              </a:rPr>
              <a:t>$12</a:t>
            </a:r>
          </a:p>
        </p:txBody>
      </p:sp>
      <p:sp>
        <p:nvSpPr>
          <p:cNvPr id="71" name="Retângulo 70"/>
          <p:cNvSpPr/>
          <p:nvPr/>
        </p:nvSpPr>
        <p:spPr>
          <a:xfrm>
            <a:off x="5216678" y="3690296"/>
            <a:ext cx="576064" cy="46360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solidFill>
                  <a:schemeClr val="accent4">
                    <a:lumMod val="50000"/>
                  </a:schemeClr>
                </a:solidFill>
              </a:rPr>
              <a:t>$3</a:t>
            </a:r>
            <a:endParaRPr lang="pt-BR" dirty="0">
              <a:solidFill>
                <a:schemeClr val="accent4">
                  <a:lumMod val="50000"/>
                </a:schemeClr>
              </a:solidFill>
            </a:endParaRPr>
          </a:p>
        </p:txBody>
      </p:sp>
      <p:sp>
        <p:nvSpPr>
          <p:cNvPr id="72" name="Retângulo 71"/>
          <p:cNvSpPr/>
          <p:nvPr/>
        </p:nvSpPr>
        <p:spPr>
          <a:xfrm>
            <a:off x="5214768" y="4238367"/>
            <a:ext cx="576064" cy="46360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solidFill>
                  <a:schemeClr val="accent4">
                    <a:lumMod val="50000"/>
                  </a:schemeClr>
                </a:solidFill>
              </a:rPr>
              <a:t>-$2</a:t>
            </a:r>
            <a:endParaRPr lang="pt-BR" dirty="0">
              <a:solidFill>
                <a:schemeClr val="accent4">
                  <a:lumMod val="50000"/>
                </a:schemeClr>
              </a:solidFill>
            </a:endParaRPr>
          </a:p>
        </p:txBody>
      </p:sp>
      <p:sp>
        <p:nvSpPr>
          <p:cNvPr id="73" name="Retângulo 72"/>
          <p:cNvSpPr/>
          <p:nvPr/>
        </p:nvSpPr>
        <p:spPr>
          <a:xfrm>
            <a:off x="5290729" y="6177211"/>
            <a:ext cx="631263" cy="46360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solidFill>
                  <a:schemeClr val="accent4">
                    <a:lumMod val="50000"/>
                  </a:schemeClr>
                </a:solidFill>
              </a:rPr>
              <a:t>$6,5</a:t>
            </a:r>
            <a:endParaRPr lang="pt-BR" dirty="0">
              <a:solidFill>
                <a:schemeClr val="accent4">
                  <a:lumMod val="50000"/>
                </a:schemeClr>
              </a:solidFill>
            </a:endParaRPr>
          </a:p>
        </p:txBody>
      </p:sp>
      <p:sp>
        <p:nvSpPr>
          <p:cNvPr id="74" name="Retângulo 73"/>
          <p:cNvSpPr/>
          <p:nvPr/>
        </p:nvSpPr>
        <p:spPr>
          <a:xfrm>
            <a:off x="5276936" y="5571216"/>
            <a:ext cx="627048" cy="46360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solidFill>
                  <a:schemeClr val="accent4">
                    <a:lumMod val="50000"/>
                  </a:schemeClr>
                </a:solidFill>
              </a:rPr>
              <a:t>$6,5</a:t>
            </a:r>
            <a:endParaRPr lang="pt-BR" dirty="0">
              <a:solidFill>
                <a:schemeClr val="accent4">
                  <a:lumMod val="50000"/>
                </a:schemeClr>
              </a:solidFill>
            </a:endParaRPr>
          </a:p>
        </p:txBody>
      </p:sp>
      <p:sp>
        <p:nvSpPr>
          <p:cNvPr id="75" name="Retângulo 74"/>
          <p:cNvSpPr/>
          <p:nvPr/>
        </p:nvSpPr>
        <p:spPr>
          <a:xfrm>
            <a:off x="5257780" y="5013176"/>
            <a:ext cx="646204" cy="46360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solidFill>
                  <a:schemeClr val="accent4">
                    <a:lumMod val="50000"/>
                  </a:schemeClr>
                </a:solidFill>
              </a:rPr>
              <a:t>$6,5</a:t>
            </a:r>
            <a:endParaRPr lang="pt-BR" dirty="0">
              <a:solidFill>
                <a:schemeClr val="accent4">
                  <a:lumMod val="50000"/>
                </a:schemeClr>
              </a:solidFill>
            </a:endParaRPr>
          </a:p>
        </p:txBody>
      </p:sp>
      <p:sp>
        <p:nvSpPr>
          <p:cNvPr id="76" name="Retângulo 75"/>
          <p:cNvSpPr/>
          <p:nvPr/>
        </p:nvSpPr>
        <p:spPr>
          <a:xfrm>
            <a:off x="5238079" y="1746227"/>
            <a:ext cx="576064" cy="46360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solidFill>
                  <a:schemeClr val="accent4">
                    <a:lumMod val="50000"/>
                  </a:schemeClr>
                </a:solidFill>
              </a:rPr>
              <a:t>$6</a:t>
            </a:r>
            <a:endParaRPr lang="pt-BR" dirty="0">
              <a:solidFill>
                <a:schemeClr val="accent4">
                  <a:lumMod val="50000"/>
                </a:schemeClr>
              </a:solidFill>
            </a:endParaRPr>
          </a:p>
        </p:txBody>
      </p:sp>
      <p:sp>
        <p:nvSpPr>
          <p:cNvPr id="77" name="Retângulo 76"/>
          <p:cNvSpPr/>
          <p:nvPr/>
        </p:nvSpPr>
        <p:spPr>
          <a:xfrm>
            <a:off x="5220072" y="2309052"/>
            <a:ext cx="576064" cy="46360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solidFill>
                  <a:schemeClr val="accent4">
                    <a:lumMod val="50000"/>
                  </a:schemeClr>
                </a:solidFill>
              </a:rPr>
              <a:t>$3</a:t>
            </a:r>
            <a:endParaRPr lang="pt-BR" dirty="0">
              <a:solidFill>
                <a:schemeClr val="accent4">
                  <a:lumMod val="50000"/>
                </a:schemeClr>
              </a:solidFill>
            </a:endParaRPr>
          </a:p>
        </p:txBody>
      </p:sp>
      <p:sp>
        <p:nvSpPr>
          <p:cNvPr id="78" name="Retângulo 77"/>
          <p:cNvSpPr/>
          <p:nvPr/>
        </p:nvSpPr>
        <p:spPr>
          <a:xfrm>
            <a:off x="5220072" y="3085194"/>
            <a:ext cx="576064" cy="46360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accent4">
                    <a:lumMod val="50000"/>
                  </a:schemeClr>
                </a:solidFill>
              </a:rPr>
              <a:t>$</a:t>
            </a:r>
            <a:r>
              <a:rPr lang="pt-BR" dirty="0" smtClean="0">
                <a:solidFill>
                  <a:schemeClr val="accent4">
                    <a:lumMod val="50000"/>
                  </a:schemeClr>
                </a:solidFill>
              </a:rPr>
              <a:t>15</a:t>
            </a:r>
            <a:endParaRPr lang="pt-BR" dirty="0">
              <a:solidFill>
                <a:schemeClr val="accent4">
                  <a:lumMod val="50000"/>
                </a:schemeClr>
              </a:solidFill>
            </a:endParaRPr>
          </a:p>
        </p:txBody>
      </p:sp>
      <p:pic>
        <p:nvPicPr>
          <p:cNvPr id="70" name="Imagem 69"/>
          <p:cNvPicPr>
            <a:picLocks noChangeAspect="1"/>
          </p:cNvPicPr>
          <p:nvPr/>
        </p:nvPicPr>
        <p:blipFill>
          <a:blip r:embed="rId4"/>
          <a:stretch>
            <a:fillRect/>
          </a:stretch>
        </p:blipFill>
        <p:spPr>
          <a:xfrm>
            <a:off x="5921992" y="3572642"/>
            <a:ext cx="3186041" cy="519903"/>
          </a:xfrm>
          <a:prstGeom prst="rect">
            <a:avLst/>
          </a:prstGeom>
        </p:spPr>
      </p:pic>
      <p:pic>
        <p:nvPicPr>
          <p:cNvPr id="82" name="Imagem 81"/>
          <p:cNvPicPr>
            <a:picLocks noChangeAspect="1"/>
          </p:cNvPicPr>
          <p:nvPr/>
        </p:nvPicPr>
        <p:blipFill>
          <a:blip r:embed="rId5"/>
          <a:stretch>
            <a:fillRect/>
          </a:stretch>
        </p:blipFill>
        <p:spPr>
          <a:xfrm>
            <a:off x="5947953" y="1714263"/>
            <a:ext cx="3132512" cy="585960"/>
          </a:xfrm>
          <a:prstGeom prst="rect">
            <a:avLst/>
          </a:prstGeom>
        </p:spPr>
      </p:pic>
      <p:pic>
        <p:nvPicPr>
          <p:cNvPr id="84" name="Imagem 83"/>
          <p:cNvPicPr>
            <a:picLocks noChangeAspect="1"/>
          </p:cNvPicPr>
          <p:nvPr/>
        </p:nvPicPr>
        <p:blipFill>
          <a:blip r:embed="rId6"/>
          <a:stretch>
            <a:fillRect/>
          </a:stretch>
        </p:blipFill>
        <p:spPr>
          <a:xfrm>
            <a:off x="5966433" y="5490902"/>
            <a:ext cx="3159506" cy="530386"/>
          </a:xfrm>
          <a:prstGeom prst="rect">
            <a:avLst/>
          </a:prstGeom>
        </p:spPr>
      </p:pic>
      <p:sp>
        <p:nvSpPr>
          <p:cNvPr id="85" name="Retângulo 84"/>
          <p:cNvSpPr/>
          <p:nvPr/>
        </p:nvSpPr>
        <p:spPr>
          <a:xfrm>
            <a:off x="6142030" y="2491974"/>
            <a:ext cx="2808312" cy="646331"/>
          </a:xfrm>
          <a:prstGeom prst="rect">
            <a:avLst/>
          </a:prstGeom>
        </p:spPr>
        <p:txBody>
          <a:bodyPr wrap="square">
            <a:spAutoFit/>
          </a:bodyPr>
          <a:lstStyle/>
          <a:p>
            <a:pPr marL="285750" indent="-285750" algn="just">
              <a:buFont typeface="Wingdings" panose="05000000000000000000" pitchFamily="2" charset="2"/>
              <a:buChar char="ü"/>
            </a:pPr>
            <a:r>
              <a:rPr lang="pt-BR" dirty="0">
                <a:solidFill>
                  <a:srgbClr val="C00000"/>
                </a:solidFill>
              </a:rPr>
              <a:t>A alternativa com maior VME é a alternativa A.</a:t>
            </a:r>
          </a:p>
        </p:txBody>
      </p:sp>
    </p:spTree>
    <p:extLst>
      <p:ext uri="{BB962C8B-B14F-4D97-AF65-F5344CB8AC3E}">
        <p14:creationId xmlns:p14="http://schemas.microsoft.com/office/powerpoint/2010/main" val="4271090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35496" y="394941"/>
            <a:ext cx="6049963" cy="584775"/>
          </a:xfrm>
          <a:prstGeom prst="rect">
            <a:avLst/>
          </a:prstGeom>
          <a:noFill/>
        </p:spPr>
        <p:txBody>
          <a:bodyPr>
            <a:spAutoFit/>
          </a:bodyPr>
          <a:lstStyle/>
          <a:p>
            <a:pPr>
              <a:defRPr/>
            </a:pPr>
            <a:r>
              <a:rPr lang="pt-BR" sz="2000" b="1" dirty="0">
                <a:solidFill>
                  <a:schemeClr val="bg1"/>
                </a:solidFill>
                <a:latin typeface="+mj-lt"/>
                <a:cs typeface="Arial" pitchFamily="34" charset="0"/>
              </a:rPr>
              <a:t> </a:t>
            </a:r>
            <a:r>
              <a:rPr lang="pt-BR" sz="3200" b="1" dirty="0">
                <a:solidFill>
                  <a:schemeClr val="bg1"/>
                </a:solidFill>
                <a:effectLst>
                  <a:outerShdw blurRad="38100" dist="38100" dir="2700000" algn="tl">
                    <a:srgbClr val="000000">
                      <a:alpha val="43137"/>
                    </a:srgbClr>
                  </a:outerShdw>
                </a:effectLst>
              </a:rPr>
              <a:t>Modelos de </a:t>
            </a:r>
            <a:r>
              <a:rPr lang="pt-BR" sz="3200" b="1" dirty="0" smtClean="0">
                <a:solidFill>
                  <a:schemeClr val="bg1"/>
                </a:solidFill>
                <a:effectLst>
                  <a:outerShdw blurRad="38100" dist="38100" dir="2700000" algn="tl">
                    <a:srgbClr val="000000">
                      <a:alpha val="43137"/>
                    </a:srgbClr>
                  </a:outerShdw>
                </a:effectLst>
              </a:rPr>
              <a:t>Decisão.</a:t>
            </a:r>
            <a:endParaRPr lang="pt-BR" sz="3200" b="1" dirty="0">
              <a:solidFill>
                <a:schemeClr val="bg1"/>
              </a:solidFill>
              <a:effectLst>
                <a:outerShdw blurRad="38100" dist="38100" dir="2700000" algn="tl">
                  <a:srgbClr val="000000">
                    <a:alpha val="43137"/>
                  </a:srgbClr>
                </a:outerShdw>
              </a:effectLst>
            </a:endParaRPr>
          </a:p>
        </p:txBody>
      </p:sp>
      <p:sp>
        <p:nvSpPr>
          <p:cNvPr id="5" name="Retângulo 4"/>
          <p:cNvSpPr/>
          <p:nvPr/>
        </p:nvSpPr>
        <p:spPr>
          <a:xfrm>
            <a:off x="0" y="6618288"/>
            <a:ext cx="3546475" cy="307975"/>
          </a:xfrm>
          <a:prstGeom prst="rect">
            <a:avLst/>
          </a:prstGeom>
        </p:spPr>
        <p:txBody>
          <a:bodyPr>
            <a:spAutoFit/>
          </a:bodyPr>
          <a:lstStyle/>
          <a:p>
            <a:pPr algn="ctr">
              <a:spcBef>
                <a:spcPct val="20000"/>
              </a:spcBef>
              <a:buClr>
                <a:srgbClr val="2B4475"/>
              </a:buClr>
              <a:defRPr/>
            </a:pPr>
            <a:r>
              <a:rPr lang="pt-BR" sz="1400" b="1" kern="0" dirty="0">
                <a:solidFill>
                  <a:schemeClr val="bg1"/>
                </a:solidFill>
                <a:effectLst>
                  <a:outerShdw blurRad="38100" dist="38100" dir="2700000" algn="tl">
                    <a:srgbClr val="000000">
                      <a:alpha val="43137"/>
                    </a:srgbClr>
                  </a:outerShdw>
                </a:effectLst>
                <a:cs typeface="Arial" pitchFamily="34" charset="0"/>
              </a:rPr>
              <a:t>Prof. Adm. </a:t>
            </a:r>
            <a:r>
              <a:rPr lang="pt-BR" sz="1400" b="1" i="1" kern="0" dirty="0">
                <a:solidFill>
                  <a:schemeClr val="bg1"/>
                </a:solidFill>
                <a:effectLst>
                  <a:outerShdw blurRad="38100" dist="38100" dir="2700000" algn="tl">
                    <a:srgbClr val="000000">
                      <a:alpha val="43137"/>
                    </a:srgbClr>
                  </a:outerShdw>
                </a:effectLst>
                <a:cs typeface="Arial" pitchFamily="34" charset="0"/>
              </a:rPr>
              <a:t>Msc</a:t>
            </a:r>
            <a:r>
              <a:rPr lang="pt-BR" sz="1400" b="1" kern="0" dirty="0">
                <a:solidFill>
                  <a:schemeClr val="bg1"/>
                </a:solidFill>
                <a:effectLst>
                  <a:outerShdw blurRad="38100" dist="38100" dir="2700000" algn="tl">
                    <a:srgbClr val="000000">
                      <a:alpha val="43137"/>
                    </a:srgbClr>
                  </a:outerShdw>
                </a:effectLst>
                <a:cs typeface="Arial" pitchFamily="34" charset="0"/>
              </a:rPr>
              <a:t>. Luiz Cláudio Brites Lobato</a:t>
            </a:r>
          </a:p>
        </p:txBody>
      </p:sp>
      <p:sp>
        <p:nvSpPr>
          <p:cNvPr id="16" name="Retângulo 15"/>
          <p:cNvSpPr/>
          <p:nvPr/>
        </p:nvSpPr>
        <p:spPr>
          <a:xfrm>
            <a:off x="0" y="0"/>
            <a:ext cx="4932040" cy="400110"/>
          </a:xfrm>
          <a:prstGeom prst="rect">
            <a:avLst/>
          </a:prstGeom>
        </p:spPr>
        <p:txBody>
          <a:bodyPr wrap="square">
            <a:spAutoFit/>
          </a:bodyPr>
          <a:lstStyle/>
          <a:p>
            <a:pPr>
              <a:defRPr/>
            </a:pPr>
            <a:r>
              <a:rPr lang="pt-BR" sz="2000" b="1" dirty="0" smtClean="0">
                <a:solidFill>
                  <a:schemeClr val="bg1"/>
                </a:solidFill>
                <a:effectLst>
                  <a:outerShdw blurRad="38100" dist="38100" dir="2700000" algn="tl">
                    <a:srgbClr val="000000">
                      <a:alpha val="43137"/>
                    </a:srgbClr>
                  </a:outerShdw>
                </a:effectLst>
                <a:cs typeface="Arial" pitchFamily="34" charset="0"/>
              </a:rPr>
              <a:t>GST1935 - RACIOCÍNIO </a:t>
            </a:r>
            <a:r>
              <a:rPr lang="pt-BR" sz="2000" b="1" dirty="0">
                <a:solidFill>
                  <a:schemeClr val="bg1"/>
                </a:solidFill>
                <a:effectLst>
                  <a:outerShdw blurRad="38100" dist="38100" dir="2700000" algn="tl">
                    <a:srgbClr val="000000">
                      <a:alpha val="43137"/>
                    </a:srgbClr>
                  </a:outerShdw>
                </a:effectLst>
                <a:cs typeface="Arial" pitchFamily="34" charset="0"/>
              </a:rPr>
              <a:t>LÓGICO E ANALÍTICO</a:t>
            </a:r>
          </a:p>
        </p:txBody>
      </p:sp>
      <p:pic>
        <p:nvPicPr>
          <p:cNvPr id="1026" name="Picture 2" descr="Imagem relacionad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6337" y="908720"/>
            <a:ext cx="1547664" cy="7920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esultado de imagem para EXERCICIOS sala de au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45" y="1055391"/>
            <a:ext cx="2214899" cy="454554"/>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p:cNvSpPr/>
          <p:nvPr/>
        </p:nvSpPr>
        <p:spPr>
          <a:xfrm>
            <a:off x="35496" y="1657831"/>
            <a:ext cx="9001000" cy="4801314"/>
          </a:xfrm>
          <a:prstGeom prst="rect">
            <a:avLst/>
          </a:prstGeom>
        </p:spPr>
        <p:txBody>
          <a:bodyPr wrap="square">
            <a:spAutoFit/>
          </a:bodyPr>
          <a:lstStyle/>
          <a:p>
            <a:pPr algn="just"/>
            <a:r>
              <a:rPr lang="pt-BR" dirty="0"/>
              <a:t>2</a:t>
            </a:r>
            <a:r>
              <a:rPr lang="pt-BR" dirty="0" smtClean="0"/>
              <a:t>) </a:t>
            </a:r>
            <a:r>
              <a:rPr lang="pt-BR" dirty="0"/>
              <a:t>Um investidor está em dúvida sobre qual o melhor investimento. Suas opções são: debêntures, ações ou aplicação fixa. Fazendo uma análise do cenário por meio da opinião de especialistas, concluiu que as probabilidades do mercado crescer, estagnar ou de haver inflação, eram de </a:t>
            </a:r>
            <a:r>
              <a:rPr lang="pt-BR" dirty="0" smtClean="0"/>
              <a:t>60</a:t>
            </a:r>
            <a:r>
              <a:rPr lang="pt-BR" dirty="0"/>
              <a:t>%, </a:t>
            </a:r>
            <a:r>
              <a:rPr lang="pt-BR" dirty="0" smtClean="0"/>
              <a:t>40</a:t>
            </a:r>
            <a:r>
              <a:rPr lang="pt-BR" dirty="0"/>
              <a:t>% e </a:t>
            </a:r>
            <a:r>
              <a:rPr lang="pt-BR" dirty="0" smtClean="0"/>
              <a:t>30</a:t>
            </a:r>
            <a:r>
              <a:rPr lang="pt-BR" dirty="0"/>
              <a:t>%, respectivamente. O quadro a seguir sintetiza as informações envolvidas no processo de decisão:</a:t>
            </a:r>
          </a:p>
          <a:p>
            <a:pPr algn="just"/>
            <a:endParaRPr lang="pt-BR" dirty="0" smtClean="0"/>
          </a:p>
          <a:p>
            <a:pPr algn="just"/>
            <a:endParaRPr lang="pt-BR" dirty="0"/>
          </a:p>
          <a:p>
            <a:pPr algn="just"/>
            <a:endParaRPr lang="pt-BR" dirty="0" smtClean="0"/>
          </a:p>
          <a:p>
            <a:pPr algn="just"/>
            <a:endParaRPr lang="pt-BR" dirty="0"/>
          </a:p>
          <a:p>
            <a:pPr algn="just"/>
            <a:endParaRPr lang="pt-BR" dirty="0" smtClean="0"/>
          </a:p>
          <a:p>
            <a:pPr algn="just"/>
            <a:endParaRPr lang="pt-BR" dirty="0"/>
          </a:p>
          <a:p>
            <a:pPr algn="just"/>
            <a:endParaRPr lang="pt-BR" dirty="0" smtClean="0"/>
          </a:p>
          <a:p>
            <a:pPr algn="just"/>
            <a:endParaRPr lang="pt-BR" dirty="0"/>
          </a:p>
          <a:p>
            <a:pPr algn="just"/>
            <a:endParaRPr lang="pt-BR" dirty="0" smtClean="0"/>
          </a:p>
          <a:p>
            <a:pPr algn="just"/>
            <a:endParaRPr lang="pt-BR" dirty="0" smtClean="0"/>
          </a:p>
          <a:p>
            <a:pPr algn="just"/>
            <a:endParaRPr lang="pt-BR" dirty="0" smtClean="0"/>
          </a:p>
          <a:p>
            <a:pPr algn="just"/>
            <a:r>
              <a:rPr lang="pt-BR" dirty="0" smtClean="0"/>
              <a:t>Determine </a:t>
            </a:r>
            <a:r>
              <a:rPr lang="pt-BR" dirty="0"/>
              <a:t>a melhor decisão com base no Valor Médio Esperado.</a:t>
            </a:r>
          </a:p>
        </p:txBody>
      </p:sp>
      <p:pic>
        <p:nvPicPr>
          <p:cNvPr id="2" name="Imagem 1"/>
          <p:cNvPicPr>
            <a:picLocks noChangeAspect="1"/>
          </p:cNvPicPr>
          <p:nvPr/>
        </p:nvPicPr>
        <p:blipFill>
          <a:blip r:embed="rId4"/>
          <a:stretch>
            <a:fillRect/>
          </a:stretch>
        </p:blipFill>
        <p:spPr>
          <a:xfrm>
            <a:off x="1475656" y="3140968"/>
            <a:ext cx="5600700" cy="2705100"/>
          </a:xfrm>
          <a:prstGeom prst="rect">
            <a:avLst/>
          </a:prstGeom>
        </p:spPr>
      </p:pic>
    </p:spTree>
    <p:extLst>
      <p:ext uri="{BB962C8B-B14F-4D97-AF65-F5344CB8AC3E}">
        <p14:creationId xmlns:p14="http://schemas.microsoft.com/office/powerpoint/2010/main" val="15999634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35496" y="394941"/>
            <a:ext cx="6049963" cy="584775"/>
          </a:xfrm>
          <a:prstGeom prst="rect">
            <a:avLst/>
          </a:prstGeom>
          <a:noFill/>
        </p:spPr>
        <p:txBody>
          <a:bodyPr>
            <a:spAutoFit/>
          </a:bodyPr>
          <a:lstStyle/>
          <a:p>
            <a:pPr>
              <a:defRPr/>
            </a:pPr>
            <a:r>
              <a:rPr lang="pt-BR" sz="2000" b="1" dirty="0">
                <a:solidFill>
                  <a:schemeClr val="bg1"/>
                </a:solidFill>
                <a:latin typeface="+mj-lt"/>
                <a:cs typeface="Arial" pitchFamily="34" charset="0"/>
              </a:rPr>
              <a:t> </a:t>
            </a:r>
            <a:r>
              <a:rPr lang="pt-BR" sz="3200" b="1" dirty="0">
                <a:solidFill>
                  <a:schemeClr val="bg1"/>
                </a:solidFill>
                <a:effectLst>
                  <a:outerShdw blurRad="38100" dist="38100" dir="2700000" algn="tl">
                    <a:srgbClr val="000000">
                      <a:alpha val="43137"/>
                    </a:srgbClr>
                  </a:outerShdw>
                </a:effectLst>
              </a:rPr>
              <a:t>Modelos de </a:t>
            </a:r>
            <a:r>
              <a:rPr lang="pt-BR" sz="3200" b="1" dirty="0" smtClean="0">
                <a:solidFill>
                  <a:schemeClr val="bg1"/>
                </a:solidFill>
                <a:effectLst>
                  <a:outerShdw blurRad="38100" dist="38100" dir="2700000" algn="tl">
                    <a:srgbClr val="000000">
                      <a:alpha val="43137"/>
                    </a:srgbClr>
                  </a:outerShdw>
                </a:effectLst>
              </a:rPr>
              <a:t>Decisão.</a:t>
            </a:r>
            <a:endParaRPr lang="pt-BR" sz="3200" b="1" dirty="0">
              <a:solidFill>
                <a:schemeClr val="bg1"/>
              </a:solidFill>
              <a:effectLst>
                <a:outerShdw blurRad="38100" dist="38100" dir="2700000" algn="tl">
                  <a:srgbClr val="000000">
                    <a:alpha val="43137"/>
                  </a:srgbClr>
                </a:outerShdw>
              </a:effectLst>
            </a:endParaRPr>
          </a:p>
        </p:txBody>
      </p:sp>
      <p:sp>
        <p:nvSpPr>
          <p:cNvPr id="5" name="Retângulo 4"/>
          <p:cNvSpPr/>
          <p:nvPr/>
        </p:nvSpPr>
        <p:spPr>
          <a:xfrm>
            <a:off x="0" y="6618288"/>
            <a:ext cx="3546475" cy="307975"/>
          </a:xfrm>
          <a:prstGeom prst="rect">
            <a:avLst/>
          </a:prstGeom>
        </p:spPr>
        <p:txBody>
          <a:bodyPr>
            <a:spAutoFit/>
          </a:bodyPr>
          <a:lstStyle/>
          <a:p>
            <a:pPr algn="ctr">
              <a:spcBef>
                <a:spcPct val="20000"/>
              </a:spcBef>
              <a:buClr>
                <a:srgbClr val="2B4475"/>
              </a:buClr>
              <a:defRPr/>
            </a:pPr>
            <a:r>
              <a:rPr lang="pt-BR" sz="1400" b="1" kern="0" dirty="0">
                <a:solidFill>
                  <a:schemeClr val="bg1"/>
                </a:solidFill>
                <a:effectLst>
                  <a:outerShdw blurRad="38100" dist="38100" dir="2700000" algn="tl">
                    <a:srgbClr val="000000">
                      <a:alpha val="43137"/>
                    </a:srgbClr>
                  </a:outerShdw>
                </a:effectLst>
                <a:cs typeface="Arial" pitchFamily="34" charset="0"/>
              </a:rPr>
              <a:t>Prof. Adm. </a:t>
            </a:r>
            <a:r>
              <a:rPr lang="pt-BR" sz="1400" b="1" i="1" kern="0" dirty="0">
                <a:solidFill>
                  <a:schemeClr val="bg1"/>
                </a:solidFill>
                <a:effectLst>
                  <a:outerShdw blurRad="38100" dist="38100" dir="2700000" algn="tl">
                    <a:srgbClr val="000000">
                      <a:alpha val="43137"/>
                    </a:srgbClr>
                  </a:outerShdw>
                </a:effectLst>
                <a:cs typeface="Arial" pitchFamily="34" charset="0"/>
              </a:rPr>
              <a:t>Msc</a:t>
            </a:r>
            <a:r>
              <a:rPr lang="pt-BR" sz="1400" b="1" kern="0" dirty="0">
                <a:solidFill>
                  <a:schemeClr val="bg1"/>
                </a:solidFill>
                <a:effectLst>
                  <a:outerShdw blurRad="38100" dist="38100" dir="2700000" algn="tl">
                    <a:srgbClr val="000000">
                      <a:alpha val="43137"/>
                    </a:srgbClr>
                  </a:outerShdw>
                </a:effectLst>
                <a:cs typeface="Arial" pitchFamily="34" charset="0"/>
              </a:rPr>
              <a:t>. Luiz Cláudio Brites Lobato</a:t>
            </a:r>
          </a:p>
        </p:txBody>
      </p:sp>
      <p:sp>
        <p:nvSpPr>
          <p:cNvPr id="16" name="Retângulo 15"/>
          <p:cNvSpPr/>
          <p:nvPr/>
        </p:nvSpPr>
        <p:spPr>
          <a:xfrm>
            <a:off x="0" y="0"/>
            <a:ext cx="4932040" cy="400110"/>
          </a:xfrm>
          <a:prstGeom prst="rect">
            <a:avLst/>
          </a:prstGeom>
        </p:spPr>
        <p:txBody>
          <a:bodyPr wrap="square">
            <a:spAutoFit/>
          </a:bodyPr>
          <a:lstStyle/>
          <a:p>
            <a:pPr>
              <a:defRPr/>
            </a:pPr>
            <a:r>
              <a:rPr lang="pt-BR" sz="2000" b="1" dirty="0" smtClean="0">
                <a:solidFill>
                  <a:schemeClr val="bg1"/>
                </a:solidFill>
                <a:effectLst>
                  <a:outerShdw blurRad="38100" dist="38100" dir="2700000" algn="tl">
                    <a:srgbClr val="000000">
                      <a:alpha val="43137"/>
                    </a:srgbClr>
                  </a:outerShdw>
                </a:effectLst>
                <a:cs typeface="Arial" pitchFamily="34" charset="0"/>
              </a:rPr>
              <a:t>GST1935 - RACIOCÍNIO </a:t>
            </a:r>
            <a:r>
              <a:rPr lang="pt-BR" sz="2000" b="1" dirty="0">
                <a:solidFill>
                  <a:schemeClr val="bg1"/>
                </a:solidFill>
                <a:effectLst>
                  <a:outerShdw blurRad="38100" dist="38100" dir="2700000" algn="tl">
                    <a:srgbClr val="000000">
                      <a:alpha val="43137"/>
                    </a:srgbClr>
                  </a:outerShdw>
                </a:effectLst>
                <a:cs typeface="Arial" pitchFamily="34" charset="0"/>
              </a:rPr>
              <a:t>LÓGICO E ANALÍTICO</a:t>
            </a:r>
          </a:p>
        </p:txBody>
      </p:sp>
      <p:pic>
        <p:nvPicPr>
          <p:cNvPr id="1026" name="Picture 2" descr="Imagem relacionad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6337" y="908720"/>
            <a:ext cx="1547664" cy="7920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esultado de imagem para EXERCICIOS sala de au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45" y="1055391"/>
            <a:ext cx="2214899" cy="454554"/>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p:cNvSpPr/>
          <p:nvPr/>
        </p:nvSpPr>
        <p:spPr>
          <a:xfrm>
            <a:off x="154633" y="3572641"/>
            <a:ext cx="947567" cy="50443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8" name="Conector de Seta Reta 7"/>
          <p:cNvCxnSpPr/>
          <p:nvPr/>
        </p:nvCxnSpPr>
        <p:spPr>
          <a:xfrm flipV="1">
            <a:off x="1207049" y="2337792"/>
            <a:ext cx="1853428" cy="134336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9" name="Retângulo 8"/>
          <p:cNvSpPr/>
          <p:nvPr/>
        </p:nvSpPr>
        <p:spPr>
          <a:xfrm>
            <a:off x="126992" y="3701745"/>
            <a:ext cx="990977" cy="246221"/>
          </a:xfrm>
          <a:prstGeom prst="rect">
            <a:avLst/>
          </a:prstGeom>
        </p:spPr>
        <p:txBody>
          <a:bodyPr wrap="none">
            <a:spAutoFit/>
          </a:bodyPr>
          <a:lstStyle/>
          <a:p>
            <a:r>
              <a:rPr lang="pt-BR" sz="1000" dirty="0" smtClean="0">
                <a:solidFill>
                  <a:schemeClr val="accent4">
                    <a:lumMod val="50000"/>
                  </a:schemeClr>
                </a:solidFill>
              </a:rPr>
              <a:t>INVESTIMENTO</a:t>
            </a:r>
            <a:endParaRPr lang="pt-BR" sz="1000" dirty="0">
              <a:solidFill>
                <a:schemeClr val="accent4">
                  <a:lumMod val="50000"/>
                </a:schemeClr>
              </a:solidFill>
            </a:endParaRPr>
          </a:p>
        </p:txBody>
      </p:sp>
      <p:sp>
        <p:nvSpPr>
          <p:cNvPr id="10" name="Retângulo 9"/>
          <p:cNvSpPr/>
          <p:nvPr/>
        </p:nvSpPr>
        <p:spPr>
          <a:xfrm>
            <a:off x="1556085" y="3487355"/>
            <a:ext cx="1029128" cy="369332"/>
          </a:xfrm>
          <a:prstGeom prst="rect">
            <a:avLst/>
          </a:prstGeom>
        </p:spPr>
        <p:txBody>
          <a:bodyPr wrap="none">
            <a:spAutoFit/>
          </a:bodyPr>
          <a:lstStyle/>
          <a:p>
            <a:pPr marL="285750" indent="-285750">
              <a:buFont typeface="Wingdings" panose="05000000000000000000" pitchFamily="2" charset="2"/>
              <a:buChar char="ü"/>
            </a:pPr>
            <a:r>
              <a:rPr lang="pt-BR" dirty="0" smtClean="0">
                <a:solidFill>
                  <a:schemeClr val="accent4">
                    <a:lumMod val="50000"/>
                  </a:schemeClr>
                </a:solidFill>
              </a:rPr>
              <a:t>Ações</a:t>
            </a:r>
            <a:endParaRPr lang="pt-BR" dirty="0">
              <a:solidFill>
                <a:schemeClr val="accent4">
                  <a:lumMod val="50000"/>
                </a:schemeClr>
              </a:solidFill>
            </a:endParaRPr>
          </a:p>
        </p:txBody>
      </p:sp>
      <p:cxnSp>
        <p:nvCxnSpPr>
          <p:cNvPr id="11" name="Conector de Seta Reta 10"/>
          <p:cNvCxnSpPr/>
          <p:nvPr/>
        </p:nvCxnSpPr>
        <p:spPr>
          <a:xfrm flipV="1">
            <a:off x="1199823" y="3848169"/>
            <a:ext cx="1684404" cy="634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2" name="Conector de Seta Reta 11"/>
          <p:cNvCxnSpPr/>
          <p:nvPr/>
        </p:nvCxnSpPr>
        <p:spPr>
          <a:xfrm>
            <a:off x="1187624" y="4025567"/>
            <a:ext cx="1877949" cy="167388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3" name="Retângulo 12"/>
          <p:cNvSpPr/>
          <p:nvPr/>
        </p:nvSpPr>
        <p:spPr>
          <a:xfrm rot="19442219">
            <a:off x="1362535" y="2630474"/>
            <a:ext cx="1569340" cy="369332"/>
          </a:xfrm>
          <a:prstGeom prst="rect">
            <a:avLst/>
          </a:prstGeom>
        </p:spPr>
        <p:txBody>
          <a:bodyPr wrap="none">
            <a:spAutoFit/>
          </a:bodyPr>
          <a:lstStyle/>
          <a:p>
            <a:pPr marL="285750" indent="-285750">
              <a:buFont typeface="Wingdings" panose="05000000000000000000" pitchFamily="2" charset="2"/>
              <a:buChar char="ü"/>
            </a:pPr>
            <a:r>
              <a:rPr lang="pt-BR" dirty="0" smtClean="0">
                <a:solidFill>
                  <a:schemeClr val="accent4">
                    <a:lumMod val="50000"/>
                  </a:schemeClr>
                </a:solidFill>
              </a:rPr>
              <a:t>Debêntures</a:t>
            </a:r>
            <a:endParaRPr lang="pt-BR" dirty="0">
              <a:solidFill>
                <a:schemeClr val="accent4">
                  <a:lumMod val="50000"/>
                </a:schemeClr>
              </a:solidFill>
            </a:endParaRPr>
          </a:p>
        </p:txBody>
      </p:sp>
      <p:sp>
        <p:nvSpPr>
          <p:cNvPr id="14" name="Retângulo 13"/>
          <p:cNvSpPr/>
          <p:nvPr/>
        </p:nvSpPr>
        <p:spPr>
          <a:xfrm rot="2378749">
            <a:off x="1455447" y="4501783"/>
            <a:ext cx="1481303" cy="369332"/>
          </a:xfrm>
          <a:prstGeom prst="rect">
            <a:avLst/>
          </a:prstGeom>
        </p:spPr>
        <p:txBody>
          <a:bodyPr wrap="none">
            <a:spAutoFit/>
          </a:bodyPr>
          <a:lstStyle/>
          <a:p>
            <a:pPr marL="285750" indent="-285750">
              <a:buFont typeface="Wingdings" panose="05000000000000000000" pitchFamily="2" charset="2"/>
              <a:buChar char="ü"/>
            </a:pPr>
            <a:r>
              <a:rPr lang="pt-BR" dirty="0" smtClean="0">
                <a:solidFill>
                  <a:schemeClr val="accent4">
                    <a:lumMod val="50000"/>
                  </a:schemeClr>
                </a:solidFill>
              </a:rPr>
              <a:t>Renda Fixa</a:t>
            </a:r>
            <a:endParaRPr lang="pt-BR" dirty="0">
              <a:solidFill>
                <a:schemeClr val="accent4">
                  <a:lumMod val="50000"/>
                </a:schemeClr>
              </a:solidFill>
            </a:endParaRPr>
          </a:p>
        </p:txBody>
      </p:sp>
      <p:sp>
        <p:nvSpPr>
          <p:cNvPr id="15" name="Elipse 14"/>
          <p:cNvSpPr/>
          <p:nvPr/>
        </p:nvSpPr>
        <p:spPr>
          <a:xfrm>
            <a:off x="2915816" y="1660549"/>
            <a:ext cx="576064" cy="68732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17" name="Elipse 16"/>
          <p:cNvSpPr/>
          <p:nvPr/>
        </p:nvSpPr>
        <p:spPr>
          <a:xfrm>
            <a:off x="2945020" y="3531014"/>
            <a:ext cx="576064" cy="687323"/>
          </a:xfrm>
          <a:prstGeom prst="ellipse">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18" name="Elipse 17"/>
          <p:cNvSpPr/>
          <p:nvPr/>
        </p:nvSpPr>
        <p:spPr>
          <a:xfrm>
            <a:off x="2987824" y="5637396"/>
            <a:ext cx="576064" cy="687323"/>
          </a:xfrm>
          <a:prstGeom prst="ellipse">
            <a:avLst/>
          </a:prstGeom>
          <a:ln>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cxnSp>
        <p:nvCxnSpPr>
          <p:cNvPr id="19" name="Conector de Seta Reta 18"/>
          <p:cNvCxnSpPr/>
          <p:nvPr/>
        </p:nvCxnSpPr>
        <p:spPr>
          <a:xfrm>
            <a:off x="3602030" y="5877272"/>
            <a:ext cx="1645276" cy="713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0" name="Conector de Seta Reta 19"/>
          <p:cNvCxnSpPr/>
          <p:nvPr/>
        </p:nvCxnSpPr>
        <p:spPr>
          <a:xfrm>
            <a:off x="3568599" y="6021288"/>
            <a:ext cx="1573880" cy="41657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1" name="Conector de Seta Reta 20"/>
          <p:cNvCxnSpPr/>
          <p:nvPr/>
        </p:nvCxnSpPr>
        <p:spPr>
          <a:xfrm flipV="1">
            <a:off x="3563888" y="5301208"/>
            <a:ext cx="1657030" cy="37264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2" name="Conector de Seta Reta 21"/>
          <p:cNvCxnSpPr/>
          <p:nvPr/>
        </p:nvCxnSpPr>
        <p:spPr>
          <a:xfrm>
            <a:off x="3582163" y="3914964"/>
            <a:ext cx="1645276" cy="713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3" name="Conector de Seta Reta 22"/>
          <p:cNvCxnSpPr/>
          <p:nvPr/>
        </p:nvCxnSpPr>
        <p:spPr>
          <a:xfrm>
            <a:off x="3548732" y="4092545"/>
            <a:ext cx="1573880" cy="41657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4" name="Conector de Seta Reta 23"/>
          <p:cNvCxnSpPr/>
          <p:nvPr/>
        </p:nvCxnSpPr>
        <p:spPr>
          <a:xfrm flipV="1">
            <a:off x="3544021" y="3358425"/>
            <a:ext cx="1657030" cy="37264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5" name="Conector de Seta Reta 24"/>
          <p:cNvCxnSpPr/>
          <p:nvPr/>
        </p:nvCxnSpPr>
        <p:spPr>
          <a:xfrm>
            <a:off x="3563888" y="1958889"/>
            <a:ext cx="1645276" cy="648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6" name="Conector de Seta Reta 25"/>
          <p:cNvCxnSpPr/>
          <p:nvPr/>
        </p:nvCxnSpPr>
        <p:spPr>
          <a:xfrm>
            <a:off x="3530457" y="2155080"/>
            <a:ext cx="1573880" cy="37870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7" name="Conector de Seta Reta 26"/>
          <p:cNvCxnSpPr/>
          <p:nvPr/>
        </p:nvCxnSpPr>
        <p:spPr>
          <a:xfrm flipV="1">
            <a:off x="3525746" y="1418964"/>
            <a:ext cx="1657030" cy="33876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28" name="Retângulo 27"/>
          <p:cNvSpPr/>
          <p:nvPr/>
        </p:nvSpPr>
        <p:spPr>
          <a:xfrm>
            <a:off x="5303827" y="1188187"/>
            <a:ext cx="632917" cy="46360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accent4">
                  <a:lumMod val="50000"/>
                </a:schemeClr>
              </a:solidFill>
            </a:endParaRPr>
          </a:p>
        </p:txBody>
      </p:sp>
      <p:sp>
        <p:nvSpPr>
          <p:cNvPr id="29" name="Retângulo 28"/>
          <p:cNvSpPr/>
          <p:nvPr/>
        </p:nvSpPr>
        <p:spPr>
          <a:xfrm>
            <a:off x="5276936" y="3690296"/>
            <a:ext cx="632917" cy="46360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accent4">
                  <a:lumMod val="50000"/>
                </a:schemeClr>
              </a:solidFill>
            </a:endParaRPr>
          </a:p>
        </p:txBody>
      </p:sp>
      <p:sp>
        <p:nvSpPr>
          <p:cNvPr id="30" name="Retângulo 29"/>
          <p:cNvSpPr/>
          <p:nvPr/>
        </p:nvSpPr>
        <p:spPr>
          <a:xfrm>
            <a:off x="5275026" y="4238367"/>
            <a:ext cx="632917" cy="46360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accent4">
                  <a:lumMod val="50000"/>
                </a:schemeClr>
              </a:solidFill>
            </a:endParaRPr>
          </a:p>
        </p:txBody>
      </p:sp>
      <p:sp>
        <p:nvSpPr>
          <p:cNvPr id="31" name="Retângulo 30"/>
          <p:cNvSpPr/>
          <p:nvPr/>
        </p:nvSpPr>
        <p:spPr>
          <a:xfrm>
            <a:off x="5290729" y="6177211"/>
            <a:ext cx="631263" cy="46360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accent4">
                  <a:lumMod val="50000"/>
                </a:schemeClr>
              </a:solidFill>
            </a:endParaRPr>
          </a:p>
        </p:txBody>
      </p:sp>
      <p:sp>
        <p:nvSpPr>
          <p:cNvPr id="32" name="Retângulo 31"/>
          <p:cNvSpPr/>
          <p:nvPr/>
        </p:nvSpPr>
        <p:spPr>
          <a:xfrm>
            <a:off x="5276936" y="5571216"/>
            <a:ext cx="627048" cy="46360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accent4">
                  <a:lumMod val="50000"/>
                </a:schemeClr>
              </a:solidFill>
            </a:endParaRPr>
          </a:p>
        </p:txBody>
      </p:sp>
      <p:sp>
        <p:nvSpPr>
          <p:cNvPr id="33" name="Retângulo 32"/>
          <p:cNvSpPr/>
          <p:nvPr/>
        </p:nvSpPr>
        <p:spPr>
          <a:xfrm>
            <a:off x="5257780" y="5013176"/>
            <a:ext cx="646204" cy="46360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accent4">
                  <a:lumMod val="50000"/>
                </a:schemeClr>
              </a:solidFill>
            </a:endParaRPr>
          </a:p>
        </p:txBody>
      </p:sp>
      <p:sp>
        <p:nvSpPr>
          <p:cNvPr id="34" name="Retângulo 33"/>
          <p:cNvSpPr/>
          <p:nvPr/>
        </p:nvSpPr>
        <p:spPr>
          <a:xfrm>
            <a:off x="5298337" y="1746227"/>
            <a:ext cx="632917" cy="46360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accent4">
                  <a:lumMod val="50000"/>
                </a:schemeClr>
              </a:solidFill>
            </a:endParaRPr>
          </a:p>
        </p:txBody>
      </p:sp>
      <p:sp>
        <p:nvSpPr>
          <p:cNvPr id="35" name="Retângulo 34"/>
          <p:cNvSpPr/>
          <p:nvPr/>
        </p:nvSpPr>
        <p:spPr>
          <a:xfrm>
            <a:off x="5280330" y="2309052"/>
            <a:ext cx="632917" cy="46360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accent4">
                  <a:lumMod val="50000"/>
                </a:schemeClr>
              </a:solidFill>
            </a:endParaRPr>
          </a:p>
        </p:txBody>
      </p:sp>
      <p:sp>
        <p:nvSpPr>
          <p:cNvPr id="36" name="Retângulo 35"/>
          <p:cNvSpPr/>
          <p:nvPr/>
        </p:nvSpPr>
        <p:spPr>
          <a:xfrm>
            <a:off x="5280330" y="3085194"/>
            <a:ext cx="632917" cy="46360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accent4">
                  <a:lumMod val="50000"/>
                </a:schemeClr>
              </a:solidFill>
            </a:endParaRPr>
          </a:p>
        </p:txBody>
      </p:sp>
    </p:spTree>
    <p:extLst>
      <p:ext uri="{BB962C8B-B14F-4D97-AF65-F5344CB8AC3E}">
        <p14:creationId xmlns:p14="http://schemas.microsoft.com/office/powerpoint/2010/main" val="3158602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35496" y="394941"/>
            <a:ext cx="6049963" cy="584775"/>
          </a:xfrm>
          <a:prstGeom prst="rect">
            <a:avLst/>
          </a:prstGeom>
          <a:noFill/>
        </p:spPr>
        <p:txBody>
          <a:bodyPr>
            <a:spAutoFit/>
          </a:bodyPr>
          <a:lstStyle/>
          <a:p>
            <a:pPr>
              <a:defRPr/>
            </a:pPr>
            <a:r>
              <a:rPr lang="pt-BR" sz="2000" b="1" dirty="0">
                <a:solidFill>
                  <a:schemeClr val="bg1"/>
                </a:solidFill>
                <a:latin typeface="+mj-lt"/>
                <a:cs typeface="Arial" pitchFamily="34" charset="0"/>
              </a:rPr>
              <a:t> </a:t>
            </a:r>
            <a:r>
              <a:rPr lang="pt-BR" sz="3200" b="1" dirty="0">
                <a:solidFill>
                  <a:schemeClr val="bg1"/>
                </a:solidFill>
                <a:effectLst>
                  <a:outerShdw blurRad="38100" dist="38100" dir="2700000" algn="tl">
                    <a:srgbClr val="000000">
                      <a:alpha val="43137"/>
                    </a:srgbClr>
                  </a:outerShdw>
                </a:effectLst>
              </a:rPr>
              <a:t>Modelos de </a:t>
            </a:r>
            <a:r>
              <a:rPr lang="pt-BR" sz="3200" b="1" dirty="0" smtClean="0">
                <a:solidFill>
                  <a:schemeClr val="bg1"/>
                </a:solidFill>
                <a:effectLst>
                  <a:outerShdw blurRad="38100" dist="38100" dir="2700000" algn="tl">
                    <a:srgbClr val="000000">
                      <a:alpha val="43137"/>
                    </a:srgbClr>
                  </a:outerShdw>
                </a:effectLst>
              </a:rPr>
              <a:t>Decisão.</a:t>
            </a:r>
            <a:endParaRPr lang="pt-BR" sz="3200" b="1" dirty="0">
              <a:solidFill>
                <a:schemeClr val="bg1"/>
              </a:solidFill>
              <a:effectLst>
                <a:outerShdw blurRad="38100" dist="38100" dir="2700000" algn="tl">
                  <a:srgbClr val="000000">
                    <a:alpha val="43137"/>
                  </a:srgbClr>
                </a:outerShdw>
              </a:effectLst>
            </a:endParaRPr>
          </a:p>
        </p:txBody>
      </p:sp>
      <p:sp>
        <p:nvSpPr>
          <p:cNvPr id="5" name="Retângulo 4"/>
          <p:cNvSpPr/>
          <p:nvPr/>
        </p:nvSpPr>
        <p:spPr>
          <a:xfrm>
            <a:off x="0" y="6618288"/>
            <a:ext cx="3546475" cy="307975"/>
          </a:xfrm>
          <a:prstGeom prst="rect">
            <a:avLst/>
          </a:prstGeom>
        </p:spPr>
        <p:txBody>
          <a:bodyPr>
            <a:spAutoFit/>
          </a:bodyPr>
          <a:lstStyle/>
          <a:p>
            <a:pPr algn="ctr">
              <a:spcBef>
                <a:spcPct val="20000"/>
              </a:spcBef>
              <a:buClr>
                <a:srgbClr val="2B4475"/>
              </a:buClr>
              <a:defRPr/>
            </a:pPr>
            <a:r>
              <a:rPr lang="pt-BR" sz="1400" b="1" kern="0" dirty="0">
                <a:solidFill>
                  <a:schemeClr val="bg1"/>
                </a:solidFill>
                <a:effectLst>
                  <a:outerShdw blurRad="38100" dist="38100" dir="2700000" algn="tl">
                    <a:srgbClr val="000000">
                      <a:alpha val="43137"/>
                    </a:srgbClr>
                  </a:outerShdw>
                </a:effectLst>
                <a:cs typeface="Arial" pitchFamily="34" charset="0"/>
              </a:rPr>
              <a:t>Prof. Adm. </a:t>
            </a:r>
            <a:r>
              <a:rPr lang="pt-BR" sz="1400" b="1" i="1" kern="0" dirty="0">
                <a:solidFill>
                  <a:schemeClr val="bg1"/>
                </a:solidFill>
                <a:effectLst>
                  <a:outerShdw blurRad="38100" dist="38100" dir="2700000" algn="tl">
                    <a:srgbClr val="000000">
                      <a:alpha val="43137"/>
                    </a:srgbClr>
                  </a:outerShdw>
                </a:effectLst>
                <a:cs typeface="Arial" pitchFamily="34" charset="0"/>
              </a:rPr>
              <a:t>Msc</a:t>
            </a:r>
            <a:r>
              <a:rPr lang="pt-BR" sz="1400" b="1" kern="0" dirty="0">
                <a:solidFill>
                  <a:schemeClr val="bg1"/>
                </a:solidFill>
                <a:effectLst>
                  <a:outerShdw blurRad="38100" dist="38100" dir="2700000" algn="tl">
                    <a:srgbClr val="000000">
                      <a:alpha val="43137"/>
                    </a:srgbClr>
                  </a:outerShdw>
                </a:effectLst>
                <a:cs typeface="Arial" pitchFamily="34" charset="0"/>
              </a:rPr>
              <a:t>. Luiz Cláudio Brites Lobato</a:t>
            </a:r>
          </a:p>
        </p:txBody>
      </p:sp>
      <p:sp>
        <p:nvSpPr>
          <p:cNvPr id="16" name="Retângulo 15"/>
          <p:cNvSpPr/>
          <p:nvPr/>
        </p:nvSpPr>
        <p:spPr>
          <a:xfrm>
            <a:off x="0" y="0"/>
            <a:ext cx="4932040" cy="400110"/>
          </a:xfrm>
          <a:prstGeom prst="rect">
            <a:avLst/>
          </a:prstGeom>
        </p:spPr>
        <p:txBody>
          <a:bodyPr wrap="square">
            <a:spAutoFit/>
          </a:bodyPr>
          <a:lstStyle/>
          <a:p>
            <a:pPr>
              <a:defRPr/>
            </a:pPr>
            <a:r>
              <a:rPr lang="pt-BR" sz="2000" b="1" dirty="0" smtClean="0">
                <a:solidFill>
                  <a:schemeClr val="bg1"/>
                </a:solidFill>
                <a:effectLst>
                  <a:outerShdw blurRad="38100" dist="38100" dir="2700000" algn="tl">
                    <a:srgbClr val="000000">
                      <a:alpha val="43137"/>
                    </a:srgbClr>
                  </a:outerShdw>
                </a:effectLst>
                <a:cs typeface="Arial" pitchFamily="34" charset="0"/>
              </a:rPr>
              <a:t>GST1935 - RACIOCÍNIO </a:t>
            </a:r>
            <a:r>
              <a:rPr lang="pt-BR" sz="2000" b="1" dirty="0">
                <a:solidFill>
                  <a:schemeClr val="bg1"/>
                </a:solidFill>
                <a:effectLst>
                  <a:outerShdw blurRad="38100" dist="38100" dir="2700000" algn="tl">
                    <a:srgbClr val="000000">
                      <a:alpha val="43137"/>
                    </a:srgbClr>
                  </a:outerShdw>
                </a:effectLst>
                <a:cs typeface="Arial" pitchFamily="34" charset="0"/>
              </a:rPr>
              <a:t>LÓGICO E ANALÍTICO</a:t>
            </a:r>
          </a:p>
        </p:txBody>
      </p:sp>
      <p:pic>
        <p:nvPicPr>
          <p:cNvPr id="1026" name="Picture 2" descr="Imagem relacionad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6337" y="908720"/>
            <a:ext cx="1547664" cy="7920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esultado de imagem para EXERCICIOS sala de au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45" y="1055391"/>
            <a:ext cx="2214899" cy="454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975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ângulo 21"/>
          <p:cNvSpPr/>
          <p:nvPr/>
        </p:nvSpPr>
        <p:spPr>
          <a:xfrm>
            <a:off x="7795564" y="1196184"/>
            <a:ext cx="1187747" cy="151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p:cNvSpPr txBox="1"/>
          <p:nvPr/>
        </p:nvSpPr>
        <p:spPr>
          <a:xfrm>
            <a:off x="179388" y="333375"/>
            <a:ext cx="4464050" cy="646113"/>
          </a:xfrm>
          <a:prstGeom prst="rect">
            <a:avLst/>
          </a:prstGeom>
          <a:noFill/>
        </p:spPr>
        <p:txBody>
          <a:bodyPr>
            <a:spAutoFit/>
          </a:bodyPr>
          <a:lstStyle/>
          <a:p>
            <a:pPr algn="ctr" fontAlgn="auto">
              <a:spcBef>
                <a:spcPts val="0"/>
              </a:spcBef>
              <a:spcAft>
                <a:spcPts val="0"/>
              </a:spcAft>
              <a:defRPr/>
            </a:pPr>
            <a:r>
              <a:rPr lang="pt-BR" sz="3600" b="1" dirty="0">
                <a:solidFill>
                  <a:schemeClr val="bg1"/>
                </a:solidFill>
              </a:rPr>
              <a:t>AGUARDEM . . . </a:t>
            </a:r>
            <a:endParaRPr lang="pt-BR" sz="3600" b="1" dirty="0">
              <a:solidFill>
                <a:schemeClr val="bg1"/>
              </a:solidFill>
              <a:latin typeface="+mj-lt"/>
              <a:cs typeface="Arial" pitchFamily="34" charset="0"/>
            </a:endParaRPr>
          </a:p>
        </p:txBody>
      </p:sp>
      <p:pic>
        <p:nvPicPr>
          <p:cNvPr id="5" name="Picture 1"/>
          <p:cNvPicPr>
            <a:picLocks noChangeAspect="1" noChangeArrowheads="1"/>
          </p:cNvPicPr>
          <p:nvPr/>
        </p:nvPicPr>
        <p:blipFill>
          <a:blip r:embed="rId2" cstate="print"/>
          <a:srcRect/>
          <a:stretch>
            <a:fillRect/>
          </a:stretch>
        </p:blipFill>
        <p:spPr bwMode="auto">
          <a:xfrm>
            <a:off x="0" y="2611469"/>
            <a:ext cx="6701426" cy="4057619"/>
          </a:xfrm>
          <a:prstGeom prst="rect">
            <a:avLst/>
          </a:prstGeom>
          <a:noFill/>
          <a:ln w="9525">
            <a:noFill/>
            <a:miter lim="800000"/>
            <a:headEnd/>
            <a:tailEnd/>
          </a:ln>
        </p:spPr>
      </p:pic>
      <p:sp>
        <p:nvSpPr>
          <p:cNvPr id="6" name="Retângulo 5"/>
          <p:cNvSpPr/>
          <p:nvPr/>
        </p:nvSpPr>
        <p:spPr>
          <a:xfrm>
            <a:off x="179388" y="1125538"/>
            <a:ext cx="8785225" cy="3168650"/>
          </a:xfrm>
          <a:prstGeom prst="rect">
            <a:avLst/>
          </a:prstGeom>
        </p:spPr>
        <p:txBody>
          <a:bodyPr>
            <a:spAutoFit/>
          </a:bodyPr>
          <a:lstStyle/>
          <a:p>
            <a:pPr algn="just">
              <a:defRPr/>
            </a:pPr>
            <a:r>
              <a:rPr lang="pt-BR" sz="2400" dirty="0">
                <a:solidFill>
                  <a:schemeClr val="tx2"/>
                </a:solidFill>
                <a:effectLst>
                  <a:outerShdw blurRad="38100" dist="38100" dir="2700000" algn="tl">
                    <a:srgbClr val="000000">
                      <a:alpha val="43137"/>
                    </a:srgbClr>
                  </a:outerShdw>
                </a:effectLst>
                <a:latin typeface="Broadway" pitchFamily="82" charset="0"/>
              </a:rPr>
              <a:t>Estou construindo mais aulas , aguardem que assim que terminar mais aulas irei postar o material.</a:t>
            </a:r>
          </a:p>
          <a:p>
            <a:pPr algn="just">
              <a:defRPr/>
            </a:pPr>
            <a:r>
              <a:rPr lang="pt-BR" sz="2400" dirty="0">
                <a:solidFill>
                  <a:schemeClr val="tx2"/>
                </a:solidFill>
                <a:effectLst>
                  <a:outerShdw blurRad="38100" dist="38100" dir="2700000" algn="tl">
                    <a:srgbClr val="000000">
                      <a:alpha val="43137"/>
                    </a:srgbClr>
                  </a:outerShdw>
                </a:effectLst>
                <a:latin typeface="Broadway" pitchFamily="82" charset="0"/>
              </a:rPr>
              <a:t>Em quanto isso podem ficar a vontade para ler o material didático, pois ele é a fonte das aulas desenvolvidas até o presente momento.</a:t>
            </a:r>
          </a:p>
          <a:p>
            <a:pPr algn="just">
              <a:defRPr/>
            </a:pPr>
            <a:endParaRPr lang="pt-BR" sz="2400" dirty="0">
              <a:solidFill>
                <a:schemeClr val="bg1"/>
              </a:solidFill>
              <a:effectLst>
                <a:outerShdw blurRad="38100" dist="38100" dir="2700000" algn="tl">
                  <a:srgbClr val="000000">
                    <a:alpha val="43137"/>
                  </a:srgbClr>
                </a:outerShdw>
              </a:effectLst>
              <a:latin typeface="Broadway" pitchFamily="82" charset="0"/>
            </a:endParaRPr>
          </a:p>
          <a:p>
            <a:pPr algn="r">
              <a:defRPr/>
            </a:pPr>
            <a:r>
              <a:rPr lang="pt-BR" sz="3200" dirty="0">
                <a:solidFill>
                  <a:srgbClr val="C00000"/>
                </a:solidFill>
                <a:effectLst>
                  <a:outerShdw blurRad="38100" dist="38100" dir="2700000" algn="tl">
                    <a:srgbClr val="000000">
                      <a:alpha val="43137"/>
                    </a:srgbClr>
                  </a:outerShdw>
                </a:effectLst>
                <a:latin typeface="Broadway" pitchFamily="82" charset="0"/>
              </a:rPr>
              <a:t>Mãos à obra! ! ! !</a:t>
            </a:r>
            <a:endParaRPr lang="pt-BR" sz="3200" dirty="0">
              <a:solidFill>
                <a:srgbClr val="C00000"/>
              </a:solidFill>
            </a:endParaRPr>
          </a:p>
        </p:txBody>
      </p:sp>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4720" y="4688436"/>
            <a:ext cx="2179445" cy="1548876"/>
          </a:xfrm>
          <a:prstGeom prst="rect">
            <a:avLst/>
          </a:prstGeom>
        </p:spPr>
      </p:pic>
    </p:spTree>
    <p:extLst>
      <p:ext uri="{BB962C8B-B14F-4D97-AF65-F5344CB8AC3E}">
        <p14:creationId xmlns:p14="http://schemas.microsoft.com/office/powerpoint/2010/main" val="1309072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843212" y="1268760"/>
            <a:ext cx="6300788" cy="492125"/>
          </a:xfrm>
          <a:prstGeom prst="rect">
            <a:avLst/>
          </a:prstGeom>
        </p:spPr>
        <p:txBody>
          <a:bodyPr>
            <a:spAutoFit/>
          </a:bodyPr>
          <a:lstStyle/>
          <a:p>
            <a:pPr algn="ctr">
              <a:spcBef>
                <a:spcPct val="20000"/>
              </a:spcBef>
              <a:buClr>
                <a:srgbClr val="2B4475"/>
              </a:buClr>
              <a:defRPr/>
            </a:pPr>
            <a:r>
              <a:rPr lang="pt-BR" sz="2600" b="1" kern="0" dirty="0">
                <a:solidFill>
                  <a:srgbClr val="2B4475"/>
                </a:solidFill>
                <a:effectLst>
                  <a:outerShdw blurRad="38100" dist="38100" dir="2700000" algn="tl">
                    <a:srgbClr val="000000">
                      <a:alpha val="43137"/>
                    </a:srgbClr>
                  </a:outerShdw>
                </a:effectLst>
                <a:cs typeface="Arial" pitchFamily="34" charset="0"/>
              </a:rPr>
              <a:t>Prof. Adm. </a:t>
            </a:r>
            <a:r>
              <a:rPr lang="pt-BR" sz="2600" b="1" i="1" kern="0" dirty="0">
                <a:solidFill>
                  <a:srgbClr val="2B4475"/>
                </a:solidFill>
                <a:effectLst>
                  <a:outerShdw blurRad="38100" dist="38100" dir="2700000" algn="tl">
                    <a:srgbClr val="000000">
                      <a:alpha val="43137"/>
                    </a:srgbClr>
                  </a:outerShdw>
                </a:effectLst>
                <a:cs typeface="Arial" pitchFamily="34" charset="0"/>
              </a:rPr>
              <a:t>Msc</a:t>
            </a:r>
            <a:r>
              <a:rPr lang="pt-BR" sz="2600" b="1" kern="0" dirty="0">
                <a:solidFill>
                  <a:srgbClr val="2B4475"/>
                </a:solidFill>
                <a:effectLst>
                  <a:outerShdw blurRad="38100" dist="38100" dir="2700000" algn="tl">
                    <a:srgbClr val="000000">
                      <a:alpha val="43137"/>
                    </a:srgbClr>
                  </a:outerShdw>
                </a:effectLst>
                <a:cs typeface="Arial" pitchFamily="34" charset="0"/>
              </a:rPr>
              <a:t>. Luiz Cláudio Brites Lobato</a:t>
            </a:r>
          </a:p>
        </p:txBody>
      </p:sp>
      <p:sp>
        <p:nvSpPr>
          <p:cNvPr id="3" name="Retângulo 2"/>
          <p:cNvSpPr/>
          <p:nvPr/>
        </p:nvSpPr>
        <p:spPr>
          <a:xfrm>
            <a:off x="107950" y="44624"/>
            <a:ext cx="8928100" cy="1200150"/>
          </a:xfrm>
          <a:prstGeom prst="rect">
            <a:avLst/>
          </a:prstGeom>
        </p:spPr>
        <p:txBody>
          <a:bodyPr>
            <a:spAutoFit/>
          </a:bodyPr>
          <a:lstStyle/>
          <a:p>
            <a:pPr algn="just">
              <a:spcBef>
                <a:spcPct val="20000"/>
              </a:spcBef>
              <a:buClr>
                <a:srgbClr val="2B4475"/>
              </a:buClr>
              <a:defRPr/>
            </a:pPr>
            <a:r>
              <a:rPr lang="pt-BR" sz="3600" b="1" kern="0" dirty="0">
                <a:solidFill>
                  <a:srgbClr val="2B4475"/>
                </a:solidFill>
                <a:effectLst>
                  <a:outerShdw blurRad="38100" dist="38100" dir="2700000" algn="tl">
                    <a:srgbClr val="000000">
                      <a:alpha val="43137"/>
                    </a:srgbClr>
                  </a:outerShdw>
                </a:effectLst>
                <a:cs typeface="Arial" pitchFamily="34" charset="0"/>
              </a:rPr>
              <a:t>“Tenham sempre Força, Sabedoria e Beleza na condução de suas ações cotidianas”.</a:t>
            </a:r>
          </a:p>
        </p:txBody>
      </p:sp>
      <p:pic>
        <p:nvPicPr>
          <p:cNvPr id="4" name="Picture 2" descr="http://servicosweb.cnpq.br/wspessoa/servletrecuperafoto?tipo=1&amp;id=K4755251Z8"/>
          <p:cNvPicPr>
            <a:picLocks noChangeAspect="1" noChangeArrowheads="1"/>
          </p:cNvPicPr>
          <p:nvPr/>
        </p:nvPicPr>
        <p:blipFill>
          <a:blip r:embed="rId2" cstate="print"/>
          <a:srcRect/>
          <a:stretch>
            <a:fillRect/>
          </a:stretch>
        </p:blipFill>
        <p:spPr bwMode="auto">
          <a:xfrm>
            <a:off x="324942" y="3015208"/>
            <a:ext cx="3382962" cy="2286000"/>
          </a:xfrm>
          <a:prstGeom prst="rect">
            <a:avLst/>
          </a:prstGeom>
          <a:noFill/>
          <a:ln w="9525">
            <a:noFill/>
            <a:miter lim="800000"/>
            <a:headEnd/>
            <a:tailEnd/>
          </a:ln>
        </p:spPr>
      </p:pic>
      <p:sp>
        <p:nvSpPr>
          <p:cNvPr id="5" name="Retângulo 3"/>
          <p:cNvSpPr>
            <a:spLocks noChangeArrowheads="1"/>
          </p:cNvSpPr>
          <p:nvPr/>
        </p:nvSpPr>
        <p:spPr bwMode="auto">
          <a:xfrm>
            <a:off x="5796136" y="1769221"/>
            <a:ext cx="3131840" cy="338554"/>
          </a:xfrm>
          <a:prstGeom prst="rect">
            <a:avLst/>
          </a:prstGeom>
          <a:noFill/>
          <a:ln>
            <a:noFill/>
          </a:ln>
          <a:extLst/>
        </p:spPr>
        <p:txBody>
          <a:bodyPr wrap="square">
            <a:spAutoFit/>
          </a:bodyPr>
          <a:lstStyle/>
          <a:p>
            <a:pPr>
              <a:defRPr/>
            </a:pPr>
            <a:r>
              <a:rPr lang="pt-BR" sz="1600" b="1" dirty="0" smtClean="0">
                <a:solidFill>
                  <a:schemeClr val="tx2"/>
                </a:solidFill>
                <a:effectLst>
                  <a:outerShdw blurRad="38100" dist="38100" dir="2700000" algn="tl">
                    <a:srgbClr val="000000">
                      <a:alpha val="43137"/>
                    </a:srgbClr>
                  </a:outerShdw>
                </a:effectLst>
              </a:rPr>
              <a:t>e-mail: </a:t>
            </a:r>
            <a:r>
              <a:rPr lang="pt-BR" sz="1600" b="1" dirty="0" smtClean="0">
                <a:solidFill>
                  <a:schemeClr val="tx2"/>
                </a:solidFill>
                <a:effectLst>
                  <a:outerShdw blurRad="38100" dist="38100" dir="2700000" algn="tl">
                    <a:srgbClr val="000000">
                      <a:alpha val="43137"/>
                    </a:srgbClr>
                  </a:outerShdw>
                </a:effectLst>
                <a:hlinkClick r:id="rId3"/>
              </a:rPr>
              <a:t>luizlobato0101@gmail.com</a:t>
            </a:r>
            <a:endParaRPr lang="pt-BR" sz="1600" b="1" dirty="0">
              <a:solidFill>
                <a:schemeClr val="tx2"/>
              </a:solidFill>
              <a:effectLst>
                <a:outerShdw blurRad="38100" dist="38100" dir="2700000" algn="tl">
                  <a:srgbClr val="000000">
                    <a:alpha val="43137"/>
                  </a:srgbClr>
                </a:outerShdw>
              </a:effectLst>
            </a:endParaRPr>
          </a:p>
        </p:txBody>
      </p:sp>
      <p:pic>
        <p:nvPicPr>
          <p:cNvPr id="7" name="Image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0112" y="3356991"/>
            <a:ext cx="2829997" cy="2011207"/>
          </a:xfrm>
          <a:prstGeom prst="rect">
            <a:avLst/>
          </a:prstGeom>
        </p:spPr>
      </p:pic>
    </p:spTree>
    <p:extLst>
      <p:ext uri="{BB962C8B-B14F-4D97-AF65-F5344CB8AC3E}">
        <p14:creationId xmlns:p14="http://schemas.microsoft.com/office/powerpoint/2010/main" val="3289014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35496" y="260648"/>
            <a:ext cx="6408738" cy="461962"/>
          </a:xfrm>
          <a:prstGeom prst="rect">
            <a:avLst/>
          </a:prstGeom>
          <a:noFill/>
        </p:spPr>
        <p:txBody>
          <a:bodyPr>
            <a:spAutoFit/>
          </a:bodyPr>
          <a:lstStyle/>
          <a:p>
            <a:pPr fontAlgn="auto">
              <a:spcBef>
                <a:spcPts val="0"/>
              </a:spcBef>
              <a:spcAft>
                <a:spcPts val="0"/>
              </a:spcAft>
              <a:defRPr/>
            </a:pPr>
            <a:r>
              <a:rPr lang="pt-BR" sz="2400" b="1" dirty="0">
                <a:solidFill>
                  <a:schemeClr val="bg1"/>
                </a:solidFill>
                <a:latin typeface="+mj-lt"/>
                <a:cs typeface="Arial" pitchFamily="34" charset="0"/>
              </a:rPr>
              <a:t> ACESSO AO MATERIAL DE APOIO À DISCIPLINA</a:t>
            </a:r>
          </a:p>
        </p:txBody>
      </p:sp>
      <p:sp>
        <p:nvSpPr>
          <p:cNvPr id="5" name="Retângulo 4"/>
          <p:cNvSpPr/>
          <p:nvPr/>
        </p:nvSpPr>
        <p:spPr>
          <a:xfrm>
            <a:off x="0" y="6618288"/>
            <a:ext cx="3546475" cy="307975"/>
          </a:xfrm>
          <a:prstGeom prst="rect">
            <a:avLst/>
          </a:prstGeom>
        </p:spPr>
        <p:txBody>
          <a:bodyPr>
            <a:spAutoFit/>
          </a:bodyPr>
          <a:lstStyle/>
          <a:p>
            <a:pPr algn="ctr">
              <a:spcBef>
                <a:spcPct val="20000"/>
              </a:spcBef>
              <a:buClr>
                <a:srgbClr val="2B4475"/>
              </a:buClr>
              <a:defRPr/>
            </a:pPr>
            <a:r>
              <a:rPr lang="pt-BR" sz="1400" b="1" kern="0" dirty="0">
                <a:solidFill>
                  <a:schemeClr val="bg1"/>
                </a:solidFill>
                <a:effectLst>
                  <a:outerShdw blurRad="38100" dist="38100" dir="2700000" algn="tl">
                    <a:srgbClr val="000000">
                      <a:alpha val="43137"/>
                    </a:srgbClr>
                  </a:outerShdw>
                </a:effectLst>
                <a:cs typeface="Arial" pitchFamily="34" charset="0"/>
              </a:rPr>
              <a:t>Prof. Adm. </a:t>
            </a:r>
            <a:r>
              <a:rPr lang="pt-BR" sz="1400" b="1" i="1" kern="0" dirty="0">
                <a:solidFill>
                  <a:schemeClr val="bg1"/>
                </a:solidFill>
                <a:effectLst>
                  <a:outerShdw blurRad="38100" dist="38100" dir="2700000" algn="tl">
                    <a:srgbClr val="000000">
                      <a:alpha val="43137"/>
                    </a:srgbClr>
                  </a:outerShdw>
                </a:effectLst>
                <a:cs typeface="Arial" pitchFamily="34" charset="0"/>
              </a:rPr>
              <a:t>Msc</a:t>
            </a:r>
            <a:r>
              <a:rPr lang="pt-BR" sz="1400" b="1" kern="0" dirty="0">
                <a:solidFill>
                  <a:schemeClr val="bg1"/>
                </a:solidFill>
                <a:effectLst>
                  <a:outerShdw blurRad="38100" dist="38100" dir="2700000" algn="tl">
                    <a:srgbClr val="000000">
                      <a:alpha val="43137"/>
                    </a:srgbClr>
                  </a:outerShdw>
                </a:effectLst>
                <a:cs typeface="Arial" pitchFamily="34" charset="0"/>
              </a:rPr>
              <a:t>. Luiz Cláudio Brites Lobato</a:t>
            </a:r>
          </a:p>
        </p:txBody>
      </p:sp>
      <p:sp>
        <p:nvSpPr>
          <p:cNvPr id="6" name="CaixaDeTexto 5"/>
          <p:cNvSpPr txBox="1"/>
          <p:nvPr/>
        </p:nvSpPr>
        <p:spPr>
          <a:xfrm>
            <a:off x="35496" y="1034629"/>
            <a:ext cx="9108504" cy="523220"/>
          </a:xfrm>
          <a:prstGeom prst="rect">
            <a:avLst/>
          </a:prstGeom>
          <a:noFill/>
        </p:spPr>
        <p:txBody>
          <a:bodyPr wrap="square">
            <a:spAutoFit/>
          </a:bodyPr>
          <a:lstStyle/>
          <a:p>
            <a:pPr fontAlgn="auto">
              <a:spcBef>
                <a:spcPts val="0"/>
              </a:spcBef>
              <a:spcAft>
                <a:spcPts val="0"/>
              </a:spcAft>
              <a:defRPr/>
            </a:pPr>
            <a:r>
              <a:rPr lang="pt-BR" sz="2800" b="1" dirty="0">
                <a:solidFill>
                  <a:schemeClr val="bg1"/>
                </a:solidFill>
                <a:latin typeface="+mj-lt"/>
                <a:cs typeface="Arial" pitchFamily="34" charset="0"/>
              </a:rPr>
              <a:t> </a:t>
            </a:r>
            <a:r>
              <a:rPr lang="pt-BR" sz="2400" b="1" u="sng" dirty="0">
                <a:solidFill>
                  <a:schemeClr val="tx2"/>
                </a:solidFill>
                <a:effectLst>
                  <a:outerShdw blurRad="38100" dist="38100" dir="2700000" algn="tl">
                    <a:srgbClr val="000000">
                      <a:alpha val="43137"/>
                    </a:srgbClr>
                  </a:outerShdw>
                </a:effectLst>
                <a:latin typeface="+mj-lt"/>
                <a:cs typeface="Arial" pitchFamily="34" charset="0"/>
              </a:rPr>
              <a:t>NO MEU </a:t>
            </a:r>
            <a:r>
              <a:rPr lang="pt-BR" sz="2400" b="1" u="sng" dirty="0" smtClean="0">
                <a:solidFill>
                  <a:schemeClr val="tx2"/>
                </a:solidFill>
                <a:effectLst>
                  <a:outerShdw blurRad="38100" dist="38100" dir="2700000" algn="tl">
                    <a:srgbClr val="000000">
                      <a:alpha val="43137"/>
                    </a:srgbClr>
                  </a:outerShdw>
                </a:effectLst>
                <a:latin typeface="+mj-lt"/>
                <a:cs typeface="Arial" pitchFamily="34" charset="0"/>
              </a:rPr>
              <a:t>SITE: </a:t>
            </a:r>
            <a:r>
              <a:rPr lang="pt-BR" sz="2400" b="1" dirty="0" smtClean="0">
                <a:solidFill>
                  <a:schemeClr val="tx2"/>
                </a:solidFill>
                <a:latin typeface="+mj-lt"/>
                <a:cs typeface="Arial" pitchFamily="34" charset="0"/>
                <a:hlinkClick r:id="rId2"/>
              </a:rPr>
              <a:t>WWW.LUIZLOBATO0101.WIX.COM/QUASEMILALUNOS</a:t>
            </a:r>
            <a:r>
              <a:rPr lang="pt-BR" sz="2400" b="1" dirty="0" smtClean="0">
                <a:solidFill>
                  <a:schemeClr val="tx2"/>
                </a:solidFill>
                <a:latin typeface="+mj-lt"/>
                <a:cs typeface="Arial" pitchFamily="34" charset="0"/>
              </a:rPr>
              <a:t> </a:t>
            </a:r>
            <a:endParaRPr lang="pt-BR" sz="2400" b="1" dirty="0">
              <a:solidFill>
                <a:schemeClr val="tx2"/>
              </a:solidFill>
              <a:latin typeface="+mj-lt"/>
              <a:cs typeface="Arial" pitchFamily="34" charset="0"/>
            </a:endParaRPr>
          </a:p>
        </p:txBody>
      </p:sp>
      <p:pic>
        <p:nvPicPr>
          <p:cNvPr id="3074" name="Picture 2"/>
          <p:cNvPicPr>
            <a:picLocks noChangeAspect="1" noChangeArrowheads="1"/>
          </p:cNvPicPr>
          <p:nvPr/>
        </p:nvPicPr>
        <p:blipFill>
          <a:blip r:embed="rId3" cstate="print"/>
          <a:srcRect/>
          <a:stretch>
            <a:fillRect/>
          </a:stretch>
        </p:blipFill>
        <p:spPr bwMode="auto">
          <a:xfrm>
            <a:off x="107504" y="1556793"/>
            <a:ext cx="8928991" cy="4392488"/>
          </a:xfrm>
          <a:prstGeom prst="rect">
            <a:avLst/>
          </a:prstGeom>
          <a:noFill/>
          <a:ln w="31750">
            <a:solidFill>
              <a:srgbClr val="FF0000"/>
            </a:solid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1763688" y="4725144"/>
            <a:ext cx="7280151" cy="1695450"/>
          </a:xfrm>
          <a:prstGeom prst="rect">
            <a:avLst/>
          </a:prstGeom>
          <a:noFill/>
          <a:ln w="50800">
            <a:solidFill>
              <a:srgbClr val="00B050"/>
            </a:solidFill>
            <a:miter lim="800000"/>
            <a:headEnd/>
            <a:tailEnd/>
          </a:ln>
        </p:spPr>
      </p:pic>
      <p:sp>
        <p:nvSpPr>
          <p:cNvPr id="7" name="Retângulo 6"/>
          <p:cNvSpPr/>
          <p:nvPr/>
        </p:nvSpPr>
        <p:spPr>
          <a:xfrm>
            <a:off x="2699792" y="6402814"/>
            <a:ext cx="6264696" cy="338554"/>
          </a:xfrm>
          <a:prstGeom prst="rect">
            <a:avLst/>
          </a:prstGeom>
        </p:spPr>
        <p:txBody>
          <a:bodyPr wrap="square">
            <a:spAutoFit/>
          </a:bodyPr>
          <a:lstStyle/>
          <a:p>
            <a:pPr fontAlgn="auto">
              <a:spcBef>
                <a:spcPts val="0"/>
              </a:spcBef>
              <a:spcAft>
                <a:spcPts val="0"/>
              </a:spcAft>
              <a:defRPr/>
            </a:pPr>
            <a:r>
              <a:rPr lang="pt-BR" sz="1600" b="1" dirty="0" smtClean="0">
                <a:solidFill>
                  <a:srgbClr val="C00000"/>
                </a:solidFill>
                <a:effectLst>
                  <a:outerShdw blurRad="38100" dist="38100" dir="2700000" algn="tl">
                    <a:srgbClr val="000000">
                      <a:alpha val="43137"/>
                    </a:srgbClr>
                  </a:outerShdw>
                </a:effectLst>
                <a:cs typeface="Arial" pitchFamily="34" charset="0"/>
              </a:rPr>
              <a:t>ARQUIVOS DE USO EM SALA DE AULA E ATIVIDADES DIVERSAS</a:t>
            </a:r>
            <a:endParaRPr lang="pt-BR" sz="1600" b="1" dirty="0">
              <a:solidFill>
                <a:srgbClr val="C00000"/>
              </a:solidFill>
              <a:effectLst>
                <a:outerShdw blurRad="38100" dist="38100" dir="2700000" algn="tl">
                  <a:srgbClr val="000000">
                    <a:alpha val="43137"/>
                  </a:srgbClr>
                </a:outerShdw>
              </a:effectLst>
              <a:cs typeface="Arial" pitchFamily="34" charset="0"/>
            </a:endParaRPr>
          </a:p>
        </p:txBody>
      </p:sp>
      <p:sp>
        <p:nvSpPr>
          <p:cNvPr id="8" name="Seta para a direita listrada 7"/>
          <p:cNvSpPr/>
          <p:nvPr/>
        </p:nvSpPr>
        <p:spPr>
          <a:xfrm rot="18351972">
            <a:off x="432915" y="4662959"/>
            <a:ext cx="3016861" cy="292013"/>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0" name="Seta para a direita listrada 9"/>
          <p:cNvSpPr/>
          <p:nvPr/>
        </p:nvSpPr>
        <p:spPr>
          <a:xfrm rot="18243073">
            <a:off x="6779403" y="6136734"/>
            <a:ext cx="343809" cy="122635"/>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2" name="Seta para a direita listrada 11"/>
          <p:cNvSpPr/>
          <p:nvPr/>
        </p:nvSpPr>
        <p:spPr>
          <a:xfrm rot="18243073">
            <a:off x="7787515" y="6136734"/>
            <a:ext cx="343809" cy="122635"/>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4" name="Seta para a direita listrada 13"/>
          <p:cNvSpPr/>
          <p:nvPr/>
        </p:nvSpPr>
        <p:spPr>
          <a:xfrm rot="18243073">
            <a:off x="5771290" y="6136734"/>
            <a:ext cx="343809" cy="122635"/>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5" name="Seta para a direita listrada 14"/>
          <p:cNvSpPr/>
          <p:nvPr/>
        </p:nvSpPr>
        <p:spPr>
          <a:xfrm rot="13474748">
            <a:off x="4853610" y="6124304"/>
            <a:ext cx="343809" cy="122635"/>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6" name="Seta para a direita listrada 15"/>
          <p:cNvSpPr/>
          <p:nvPr/>
        </p:nvSpPr>
        <p:spPr>
          <a:xfrm rot="13474748">
            <a:off x="3701482" y="6196313"/>
            <a:ext cx="343809" cy="122635"/>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7" name="Seta para a direita listrada 16"/>
          <p:cNvSpPr/>
          <p:nvPr/>
        </p:nvSpPr>
        <p:spPr>
          <a:xfrm rot="13474748">
            <a:off x="2693370" y="6124305"/>
            <a:ext cx="343809" cy="122635"/>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8" name="Retângulo 17"/>
          <p:cNvSpPr/>
          <p:nvPr/>
        </p:nvSpPr>
        <p:spPr>
          <a:xfrm>
            <a:off x="-36512" y="6021288"/>
            <a:ext cx="1763688" cy="646331"/>
          </a:xfrm>
          <a:prstGeom prst="rect">
            <a:avLst/>
          </a:prstGeom>
        </p:spPr>
        <p:txBody>
          <a:bodyPr wrap="square">
            <a:spAutoFit/>
          </a:bodyPr>
          <a:lstStyle/>
          <a:p>
            <a:pPr algn="ctr"/>
            <a:r>
              <a:rPr lang="pt-BR" b="1" dirty="0" smtClean="0">
                <a:solidFill>
                  <a:srgbClr val="C00000"/>
                </a:solidFill>
                <a:effectLst>
                  <a:outerShdw blurRad="38100" dist="38100" dir="2700000" algn="tl">
                    <a:srgbClr val="000000">
                      <a:alpha val="43137"/>
                    </a:srgbClr>
                  </a:outerShdw>
                </a:effectLst>
                <a:cs typeface="Arial" pitchFamily="34" charset="0"/>
              </a:rPr>
              <a:t>ABA MATERIAIS DE GRADUAÇÃO </a:t>
            </a:r>
            <a:endParaRPr lang="pt-BR" dirty="0"/>
          </a:p>
        </p:txBody>
      </p:sp>
    </p:spTree>
    <p:extLst>
      <p:ext uri="{BB962C8B-B14F-4D97-AF65-F5344CB8AC3E}">
        <p14:creationId xmlns:p14="http://schemas.microsoft.com/office/powerpoint/2010/main" val="1309072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ângulo 21"/>
          <p:cNvSpPr/>
          <p:nvPr/>
        </p:nvSpPr>
        <p:spPr>
          <a:xfrm>
            <a:off x="7795564" y="1196184"/>
            <a:ext cx="1187747" cy="151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p:cNvSpPr txBox="1"/>
          <p:nvPr/>
        </p:nvSpPr>
        <p:spPr>
          <a:xfrm>
            <a:off x="35496" y="394941"/>
            <a:ext cx="6049963" cy="584775"/>
          </a:xfrm>
          <a:prstGeom prst="rect">
            <a:avLst/>
          </a:prstGeom>
          <a:noFill/>
        </p:spPr>
        <p:txBody>
          <a:bodyPr>
            <a:spAutoFit/>
          </a:bodyPr>
          <a:lstStyle/>
          <a:p>
            <a:pPr fontAlgn="auto">
              <a:spcBef>
                <a:spcPts val="0"/>
              </a:spcBef>
              <a:spcAft>
                <a:spcPts val="0"/>
              </a:spcAft>
              <a:defRPr/>
            </a:pPr>
            <a:r>
              <a:rPr lang="pt-BR" sz="2000" b="1" dirty="0">
                <a:solidFill>
                  <a:schemeClr val="bg1"/>
                </a:solidFill>
                <a:latin typeface="+mj-lt"/>
                <a:cs typeface="Arial" pitchFamily="34" charset="0"/>
              </a:rPr>
              <a:t> </a:t>
            </a:r>
            <a:r>
              <a:rPr lang="pt-BR" sz="3200" b="1" dirty="0" smtClean="0">
                <a:solidFill>
                  <a:schemeClr val="bg1"/>
                </a:solidFill>
              </a:rPr>
              <a:t>Procedimentos Acadêmicos </a:t>
            </a:r>
            <a:endParaRPr lang="pt-BR" sz="3200" b="1" dirty="0">
              <a:solidFill>
                <a:schemeClr val="bg1"/>
              </a:solidFill>
              <a:latin typeface="+mj-lt"/>
              <a:cs typeface="Arial" pitchFamily="34" charset="0"/>
            </a:endParaRPr>
          </a:p>
        </p:txBody>
      </p:sp>
      <p:sp>
        <p:nvSpPr>
          <p:cNvPr id="5" name="Retângulo 4"/>
          <p:cNvSpPr/>
          <p:nvPr/>
        </p:nvSpPr>
        <p:spPr>
          <a:xfrm>
            <a:off x="0" y="6618288"/>
            <a:ext cx="3546475" cy="307975"/>
          </a:xfrm>
          <a:prstGeom prst="rect">
            <a:avLst/>
          </a:prstGeom>
        </p:spPr>
        <p:txBody>
          <a:bodyPr>
            <a:spAutoFit/>
          </a:bodyPr>
          <a:lstStyle/>
          <a:p>
            <a:pPr algn="ctr">
              <a:spcBef>
                <a:spcPct val="20000"/>
              </a:spcBef>
              <a:buClr>
                <a:srgbClr val="2B4475"/>
              </a:buClr>
              <a:defRPr/>
            </a:pPr>
            <a:r>
              <a:rPr lang="pt-BR" sz="1400" b="1" kern="0" dirty="0">
                <a:solidFill>
                  <a:schemeClr val="bg1"/>
                </a:solidFill>
                <a:effectLst>
                  <a:outerShdw blurRad="38100" dist="38100" dir="2700000" algn="tl">
                    <a:srgbClr val="000000">
                      <a:alpha val="43137"/>
                    </a:srgbClr>
                  </a:outerShdw>
                </a:effectLst>
                <a:cs typeface="Arial" pitchFamily="34" charset="0"/>
              </a:rPr>
              <a:t>Prof. Adm. </a:t>
            </a:r>
            <a:r>
              <a:rPr lang="pt-BR" sz="1400" b="1" i="1" kern="0" dirty="0">
                <a:solidFill>
                  <a:schemeClr val="bg1"/>
                </a:solidFill>
                <a:effectLst>
                  <a:outerShdw blurRad="38100" dist="38100" dir="2700000" algn="tl">
                    <a:srgbClr val="000000">
                      <a:alpha val="43137"/>
                    </a:srgbClr>
                  </a:outerShdw>
                </a:effectLst>
                <a:cs typeface="Arial" pitchFamily="34" charset="0"/>
              </a:rPr>
              <a:t>Msc</a:t>
            </a:r>
            <a:r>
              <a:rPr lang="pt-BR" sz="1400" b="1" kern="0" dirty="0">
                <a:solidFill>
                  <a:schemeClr val="bg1"/>
                </a:solidFill>
                <a:effectLst>
                  <a:outerShdw blurRad="38100" dist="38100" dir="2700000" algn="tl">
                    <a:srgbClr val="000000">
                      <a:alpha val="43137"/>
                    </a:srgbClr>
                  </a:outerShdw>
                </a:effectLst>
                <a:cs typeface="Arial" pitchFamily="34" charset="0"/>
              </a:rPr>
              <a:t>. Luiz Cláudio Brites Lobato</a:t>
            </a:r>
          </a:p>
        </p:txBody>
      </p:sp>
      <p:sp>
        <p:nvSpPr>
          <p:cNvPr id="16" name="Retângulo 15"/>
          <p:cNvSpPr/>
          <p:nvPr/>
        </p:nvSpPr>
        <p:spPr>
          <a:xfrm>
            <a:off x="0" y="0"/>
            <a:ext cx="4932040" cy="400110"/>
          </a:xfrm>
          <a:prstGeom prst="rect">
            <a:avLst/>
          </a:prstGeom>
        </p:spPr>
        <p:txBody>
          <a:bodyPr wrap="square">
            <a:spAutoFit/>
          </a:bodyPr>
          <a:lstStyle/>
          <a:p>
            <a:pPr>
              <a:defRPr/>
            </a:pPr>
            <a:r>
              <a:rPr lang="pt-BR" sz="2000" b="1" dirty="0" smtClean="0">
                <a:solidFill>
                  <a:schemeClr val="bg1"/>
                </a:solidFill>
                <a:effectLst>
                  <a:outerShdw blurRad="38100" dist="38100" dir="2700000" algn="tl">
                    <a:srgbClr val="000000">
                      <a:alpha val="43137"/>
                    </a:srgbClr>
                  </a:outerShdw>
                </a:effectLst>
                <a:cs typeface="Arial" pitchFamily="34" charset="0"/>
              </a:rPr>
              <a:t>GST1935 - RACIOCÍNIO </a:t>
            </a:r>
            <a:r>
              <a:rPr lang="pt-BR" sz="2000" b="1" dirty="0">
                <a:solidFill>
                  <a:schemeClr val="bg1"/>
                </a:solidFill>
                <a:effectLst>
                  <a:outerShdw blurRad="38100" dist="38100" dir="2700000" algn="tl">
                    <a:srgbClr val="000000">
                      <a:alpha val="43137"/>
                    </a:srgbClr>
                  </a:outerShdw>
                </a:effectLst>
                <a:cs typeface="Arial" pitchFamily="34" charset="0"/>
              </a:rPr>
              <a:t>LÓGICO E ANALÍTICO</a:t>
            </a:r>
          </a:p>
        </p:txBody>
      </p:sp>
      <p:sp>
        <p:nvSpPr>
          <p:cNvPr id="2" name="Retângulo 1"/>
          <p:cNvSpPr/>
          <p:nvPr/>
        </p:nvSpPr>
        <p:spPr>
          <a:xfrm>
            <a:off x="107502" y="2420888"/>
            <a:ext cx="9036498" cy="4247317"/>
          </a:xfrm>
          <a:prstGeom prst="rect">
            <a:avLst/>
          </a:prstGeom>
        </p:spPr>
        <p:txBody>
          <a:bodyPr wrap="square">
            <a:spAutoFit/>
          </a:bodyPr>
          <a:lstStyle/>
          <a:p>
            <a:pPr algn="just"/>
            <a:r>
              <a:rPr lang="pt-BR" dirty="0" smtClean="0"/>
              <a:t>O </a:t>
            </a:r>
            <a:r>
              <a:rPr lang="pt-BR" dirty="0"/>
              <a:t>processo de avaliação será composto de três etapas, Avaliação 1 (AV1), Avaliação 2 (AV2) e Avaliação 3 (AV3</a:t>
            </a:r>
            <a:r>
              <a:rPr lang="pt-BR" dirty="0" smtClean="0"/>
              <a:t>).</a:t>
            </a:r>
          </a:p>
          <a:p>
            <a:pPr algn="just"/>
            <a:endParaRPr lang="pt-BR" dirty="0" smtClean="0"/>
          </a:p>
          <a:p>
            <a:pPr algn="just"/>
            <a:r>
              <a:rPr lang="pt-BR" dirty="0"/>
              <a:t>Avaliação 1 (AV1</a:t>
            </a:r>
            <a:r>
              <a:rPr lang="pt-BR" dirty="0" smtClean="0"/>
              <a:t>): Prova teórica valendo 80% do valor do grau final e Atividades </a:t>
            </a:r>
            <a:r>
              <a:rPr lang="pt-BR" dirty="0"/>
              <a:t>acadêmicas de </a:t>
            </a:r>
            <a:r>
              <a:rPr lang="pt-BR" dirty="0" smtClean="0"/>
              <a:t>ensino valendo até </a:t>
            </a:r>
            <a:r>
              <a:rPr lang="pt-BR" dirty="0"/>
              <a:t>20% da composição do grau final. A AV1 contemplará o conteúdo da disciplina até a sua realização, incluindo o das atividades </a:t>
            </a:r>
            <a:r>
              <a:rPr lang="pt-BR" dirty="0" smtClean="0"/>
              <a:t>estruturadas com o grau final de 10,0. </a:t>
            </a:r>
            <a:endParaRPr lang="pt-BR" dirty="0"/>
          </a:p>
          <a:p>
            <a:pPr algn="just"/>
            <a:endParaRPr lang="pt-BR" dirty="0" smtClean="0"/>
          </a:p>
          <a:p>
            <a:pPr algn="just"/>
            <a:r>
              <a:rPr lang="pt-BR" dirty="0" smtClean="0"/>
              <a:t>Avaliação </a:t>
            </a:r>
            <a:r>
              <a:rPr lang="pt-BR" dirty="0"/>
              <a:t>2 (AV2) e Avaliação 3 (AV3</a:t>
            </a:r>
            <a:r>
              <a:rPr lang="pt-BR" dirty="0" smtClean="0"/>
              <a:t>): As </a:t>
            </a:r>
            <a:r>
              <a:rPr lang="pt-BR" dirty="0"/>
              <a:t>AV2 e AV3 abrangerão todo o conteúdo da disciplina, incluindo o das atividades estruturadas. </a:t>
            </a:r>
            <a:endParaRPr lang="pt-BR" dirty="0" smtClean="0"/>
          </a:p>
          <a:p>
            <a:pPr algn="just"/>
            <a:endParaRPr lang="pt-BR" dirty="0" smtClean="0"/>
          </a:p>
          <a:p>
            <a:pPr algn="just"/>
            <a:r>
              <a:rPr lang="pt-BR" b="1" dirty="0" smtClean="0">
                <a:solidFill>
                  <a:srgbClr val="C00000"/>
                </a:solidFill>
                <a:effectLst>
                  <a:outerShdw blurRad="38100" dist="38100" dir="2700000" algn="tl">
                    <a:srgbClr val="000000">
                      <a:alpha val="43137"/>
                    </a:srgbClr>
                  </a:outerShdw>
                </a:effectLst>
              </a:rPr>
              <a:t>Para </a:t>
            </a:r>
            <a:r>
              <a:rPr lang="pt-BR" b="1" dirty="0">
                <a:solidFill>
                  <a:srgbClr val="C00000"/>
                </a:solidFill>
                <a:effectLst>
                  <a:outerShdw blurRad="38100" dist="38100" dir="2700000" algn="tl">
                    <a:srgbClr val="000000">
                      <a:alpha val="43137"/>
                    </a:srgbClr>
                  </a:outerShdw>
                </a:effectLst>
              </a:rPr>
              <a:t>aprovação na disciplina o aluno deverá: </a:t>
            </a:r>
            <a:endParaRPr lang="pt-BR" b="1" dirty="0" smtClean="0">
              <a:solidFill>
                <a:srgbClr val="C00000"/>
              </a:solidFill>
              <a:effectLst>
                <a:outerShdw blurRad="38100" dist="38100" dir="2700000" algn="tl">
                  <a:srgbClr val="000000">
                    <a:alpha val="43137"/>
                  </a:srgbClr>
                </a:outerShdw>
              </a:effectLst>
            </a:endParaRPr>
          </a:p>
          <a:p>
            <a:pPr algn="just"/>
            <a:r>
              <a:rPr lang="pt-BR" dirty="0" smtClean="0"/>
              <a:t>1</a:t>
            </a:r>
            <a:r>
              <a:rPr lang="pt-BR" dirty="0"/>
              <a:t>. Atingir resultado igual ou superior a 6,0, calculado a partir da média aritmética entre os graus das avaliações, sendo consideradas apenas as duas maiores notas </a:t>
            </a:r>
            <a:r>
              <a:rPr lang="pt-BR" dirty="0" smtClean="0"/>
              <a:t>obtidas. </a:t>
            </a:r>
            <a:r>
              <a:rPr lang="pt-BR" dirty="0"/>
              <a:t>A média </a:t>
            </a:r>
            <a:r>
              <a:rPr lang="pt-BR" dirty="0" smtClean="0"/>
              <a:t>será </a:t>
            </a:r>
            <a:r>
              <a:rPr lang="pt-BR" dirty="0"/>
              <a:t>o grau final do aluno na disciplina. </a:t>
            </a:r>
            <a:endParaRPr lang="pt-BR" dirty="0" smtClean="0"/>
          </a:p>
          <a:p>
            <a:pPr algn="just"/>
            <a:r>
              <a:rPr lang="pt-BR" dirty="0" smtClean="0"/>
              <a:t>2</a:t>
            </a:r>
            <a:r>
              <a:rPr lang="pt-BR" dirty="0"/>
              <a:t>. Obter grau igual ou superior a 4,0 em, pelo menos, duas das três avaliações. </a:t>
            </a:r>
          </a:p>
        </p:txBody>
      </p:sp>
      <p:pic>
        <p:nvPicPr>
          <p:cNvPr id="3" name="Imagem 2"/>
          <p:cNvPicPr>
            <a:picLocks noChangeAspect="1"/>
          </p:cNvPicPr>
          <p:nvPr/>
        </p:nvPicPr>
        <p:blipFill>
          <a:blip r:embed="rId2"/>
          <a:stretch>
            <a:fillRect/>
          </a:stretch>
        </p:blipFill>
        <p:spPr>
          <a:xfrm>
            <a:off x="107504" y="1998521"/>
            <a:ext cx="5076825" cy="447675"/>
          </a:xfrm>
          <a:prstGeom prst="rect">
            <a:avLst/>
          </a:prstGeom>
        </p:spPr>
      </p:pic>
      <p:pic>
        <p:nvPicPr>
          <p:cNvPr id="6" name="Imagem 5"/>
          <p:cNvPicPr>
            <a:picLocks noChangeAspect="1"/>
          </p:cNvPicPr>
          <p:nvPr/>
        </p:nvPicPr>
        <p:blipFill>
          <a:blip r:embed="rId2"/>
          <a:stretch>
            <a:fillRect/>
          </a:stretch>
        </p:blipFill>
        <p:spPr>
          <a:xfrm>
            <a:off x="107504" y="1085100"/>
            <a:ext cx="5076825" cy="447675"/>
          </a:xfrm>
          <a:prstGeom prst="rect">
            <a:avLst/>
          </a:prstGeom>
        </p:spPr>
      </p:pic>
      <p:sp>
        <p:nvSpPr>
          <p:cNvPr id="7" name="Retângulo 6"/>
          <p:cNvSpPr/>
          <p:nvPr/>
        </p:nvSpPr>
        <p:spPr>
          <a:xfrm>
            <a:off x="107502" y="1502930"/>
            <a:ext cx="6768753" cy="369332"/>
          </a:xfrm>
          <a:prstGeom prst="rect">
            <a:avLst/>
          </a:prstGeom>
        </p:spPr>
        <p:txBody>
          <a:bodyPr wrap="square">
            <a:spAutoFit/>
          </a:bodyPr>
          <a:lstStyle/>
          <a:p>
            <a:r>
              <a:rPr lang="pt-BR" dirty="0"/>
              <a:t>Frequentar, no mínimo, 75% das aulas ministradas.</a:t>
            </a:r>
          </a:p>
        </p:txBody>
      </p:sp>
      <p:sp>
        <p:nvSpPr>
          <p:cNvPr id="9" name="Retângulo 8"/>
          <p:cNvSpPr/>
          <p:nvPr/>
        </p:nvSpPr>
        <p:spPr>
          <a:xfrm>
            <a:off x="683568" y="1071590"/>
            <a:ext cx="2856551" cy="461665"/>
          </a:xfrm>
          <a:prstGeom prst="rect">
            <a:avLst/>
          </a:prstGeom>
        </p:spPr>
        <p:txBody>
          <a:bodyPr wrap="none">
            <a:spAutoFit/>
          </a:bodyPr>
          <a:lstStyle/>
          <a:p>
            <a:r>
              <a:rPr lang="pt-BR" sz="2400" dirty="0" smtClean="0"/>
              <a:t>Limites de Presenças:</a:t>
            </a:r>
            <a:endParaRPr lang="pt-BR" sz="2400" dirty="0"/>
          </a:p>
        </p:txBody>
      </p:sp>
      <p:sp>
        <p:nvSpPr>
          <p:cNvPr id="11" name="Retângulo 10"/>
          <p:cNvSpPr/>
          <p:nvPr/>
        </p:nvSpPr>
        <p:spPr>
          <a:xfrm>
            <a:off x="607992" y="1982046"/>
            <a:ext cx="3766224" cy="461665"/>
          </a:xfrm>
          <a:prstGeom prst="rect">
            <a:avLst/>
          </a:prstGeom>
        </p:spPr>
        <p:txBody>
          <a:bodyPr wrap="none">
            <a:spAutoFit/>
          </a:bodyPr>
          <a:lstStyle/>
          <a:p>
            <a:r>
              <a:rPr lang="pt-BR" sz="2400" dirty="0"/>
              <a:t>Procedimentos de </a:t>
            </a:r>
            <a:r>
              <a:rPr lang="pt-BR" sz="2400" dirty="0" smtClean="0"/>
              <a:t>Avaliação:</a:t>
            </a:r>
            <a:endParaRPr lang="pt-BR" sz="2400" dirty="0"/>
          </a:p>
        </p:txBody>
      </p:sp>
      <p:pic>
        <p:nvPicPr>
          <p:cNvPr id="15" name="Imagem 14"/>
          <p:cNvPicPr>
            <a:picLocks noChangeAspect="1"/>
          </p:cNvPicPr>
          <p:nvPr/>
        </p:nvPicPr>
        <p:blipFill>
          <a:blip r:embed="rId3"/>
          <a:stretch>
            <a:fillRect/>
          </a:stretch>
        </p:blipFill>
        <p:spPr>
          <a:xfrm rot="16200000">
            <a:off x="7181849" y="603128"/>
            <a:ext cx="1285054" cy="2328287"/>
          </a:xfrm>
          <a:prstGeom prst="rect">
            <a:avLst/>
          </a:prstGeom>
        </p:spPr>
      </p:pic>
    </p:spTree>
    <p:extLst>
      <p:ext uri="{BB962C8B-B14F-4D97-AF65-F5344CB8AC3E}">
        <p14:creationId xmlns:p14="http://schemas.microsoft.com/office/powerpoint/2010/main" val="117334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ângulo 21"/>
          <p:cNvSpPr/>
          <p:nvPr/>
        </p:nvSpPr>
        <p:spPr>
          <a:xfrm>
            <a:off x="7795564" y="1196184"/>
            <a:ext cx="1187747" cy="151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p:cNvSpPr txBox="1"/>
          <p:nvPr/>
        </p:nvSpPr>
        <p:spPr>
          <a:xfrm>
            <a:off x="35496" y="394941"/>
            <a:ext cx="6049963" cy="584775"/>
          </a:xfrm>
          <a:prstGeom prst="rect">
            <a:avLst/>
          </a:prstGeom>
          <a:noFill/>
        </p:spPr>
        <p:txBody>
          <a:bodyPr>
            <a:spAutoFit/>
          </a:bodyPr>
          <a:lstStyle/>
          <a:p>
            <a:pPr fontAlgn="auto">
              <a:spcBef>
                <a:spcPts val="0"/>
              </a:spcBef>
              <a:spcAft>
                <a:spcPts val="0"/>
              </a:spcAft>
              <a:defRPr/>
            </a:pPr>
            <a:r>
              <a:rPr lang="pt-BR" sz="2000" b="1" dirty="0">
                <a:solidFill>
                  <a:schemeClr val="bg1"/>
                </a:solidFill>
                <a:latin typeface="+mj-lt"/>
                <a:cs typeface="Arial" pitchFamily="34" charset="0"/>
              </a:rPr>
              <a:t> </a:t>
            </a:r>
            <a:r>
              <a:rPr lang="pt-BR" sz="3200" b="1" dirty="0" smtClean="0">
                <a:solidFill>
                  <a:schemeClr val="bg1"/>
                </a:solidFill>
                <a:latin typeface="+mj-lt"/>
                <a:cs typeface="Arial" pitchFamily="34" charset="0"/>
              </a:rPr>
              <a:t>A DISCIPLINA...</a:t>
            </a:r>
            <a:endParaRPr lang="pt-BR" sz="3200" b="1" dirty="0">
              <a:solidFill>
                <a:schemeClr val="bg1"/>
              </a:solidFill>
              <a:latin typeface="+mj-lt"/>
              <a:cs typeface="Arial" pitchFamily="34" charset="0"/>
            </a:endParaRPr>
          </a:p>
        </p:txBody>
      </p:sp>
      <p:sp>
        <p:nvSpPr>
          <p:cNvPr id="5" name="Retângulo 4"/>
          <p:cNvSpPr/>
          <p:nvPr/>
        </p:nvSpPr>
        <p:spPr>
          <a:xfrm>
            <a:off x="0" y="6618288"/>
            <a:ext cx="3546475" cy="307975"/>
          </a:xfrm>
          <a:prstGeom prst="rect">
            <a:avLst/>
          </a:prstGeom>
        </p:spPr>
        <p:txBody>
          <a:bodyPr>
            <a:spAutoFit/>
          </a:bodyPr>
          <a:lstStyle/>
          <a:p>
            <a:pPr algn="ctr">
              <a:spcBef>
                <a:spcPct val="20000"/>
              </a:spcBef>
              <a:buClr>
                <a:srgbClr val="2B4475"/>
              </a:buClr>
              <a:defRPr/>
            </a:pPr>
            <a:r>
              <a:rPr lang="pt-BR" sz="1400" b="1" kern="0" dirty="0">
                <a:solidFill>
                  <a:schemeClr val="bg1"/>
                </a:solidFill>
                <a:effectLst>
                  <a:outerShdw blurRad="38100" dist="38100" dir="2700000" algn="tl">
                    <a:srgbClr val="000000">
                      <a:alpha val="43137"/>
                    </a:srgbClr>
                  </a:outerShdw>
                </a:effectLst>
                <a:cs typeface="Arial" pitchFamily="34" charset="0"/>
              </a:rPr>
              <a:t>Prof. Adm. </a:t>
            </a:r>
            <a:r>
              <a:rPr lang="pt-BR" sz="1400" b="1" i="1" kern="0" dirty="0">
                <a:solidFill>
                  <a:schemeClr val="bg1"/>
                </a:solidFill>
                <a:effectLst>
                  <a:outerShdw blurRad="38100" dist="38100" dir="2700000" algn="tl">
                    <a:srgbClr val="000000">
                      <a:alpha val="43137"/>
                    </a:srgbClr>
                  </a:outerShdw>
                </a:effectLst>
                <a:cs typeface="Arial" pitchFamily="34" charset="0"/>
              </a:rPr>
              <a:t>Msc</a:t>
            </a:r>
            <a:r>
              <a:rPr lang="pt-BR" sz="1400" b="1" kern="0" dirty="0">
                <a:solidFill>
                  <a:schemeClr val="bg1"/>
                </a:solidFill>
                <a:effectLst>
                  <a:outerShdw blurRad="38100" dist="38100" dir="2700000" algn="tl">
                    <a:srgbClr val="000000">
                      <a:alpha val="43137"/>
                    </a:srgbClr>
                  </a:outerShdw>
                </a:effectLst>
                <a:cs typeface="Arial" pitchFamily="34" charset="0"/>
              </a:rPr>
              <a:t>. Luiz Cláudio Brites Lobato</a:t>
            </a:r>
          </a:p>
        </p:txBody>
      </p:sp>
      <p:sp>
        <p:nvSpPr>
          <p:cNvPr id="6" name="Retângulo 5"/>
          <p:cNvSpPr/>
          <p:nvPr/>
        </p:nvSpPr>
        <p:spPr>
          <a:xfrm>
            <a:off x="0" y="0"/>
            <a:ext cx="4932040" cy="400110"/>
          </a:xfrm>
          <a:prstGeom prst="rect">
            <a:avLst/>
          </a:prstGeom>
        </p:spPr>
        <p:txBody>
          <a:bodyPr wrap="square">
            <a:spAutoFit/>
          </a:bodyPr>
          <a:lstStyle/>
          <a:p>
            <a:pPr>
              <a:defRPr/>
            </a:pPr>
            <a:r>
              <a:rPr lang="pt-BR" sz="2000" b="1" dirty="0" smtClean="0">
                <a:solidFill>
                  <a:schemeClr val="bg1"/>
                </a:solidFill>
                <a:effectLst>
                  <a:outerShdw blurRad="38100" dist="38100" dir="2700000" algn="tl">
                    <a:srgbClr val="000000">
                      <a:alpha val="43137"/>
                    </a:srgbClr>
                  </a:outerShdw>
                </a:effectLst>
                <a:cs typeface="Arial" pitchFamily="34" charset="0"/>
              </a:rPr>
              <a:t>GST1935 - RACIOCÍNIO </a:t>
            </a:r>
            <a:r>
              <a:rPr lang="pt-BR" sz="2000" b="1" dirty="0">
                <a:solidFill>
                  <a:schemeClr val="bg1"/>
                </a:solidFill>
                <a:effectLst>
                  <a:outerShdw blurRad="38100" dist="38100" dir="2700000" algn="tl">
                    <a:srgbClr val="000000">
                      <a:alpha val="43137"/>
                    </a:srgbClr>
                  </a:outerShdw>
                </a:effectLst>
                <a:cs typeface="Arial" pitchFamily="34" charset="0"/>
              </a:rPr>
              <a:t>LÓGICO E ANALÍTICO</a:t>
            </a:r>
          </a:p>
        </p:txBody>
      </p:sp>
      <p:pic>
        <p:nvPicPr>
          <p:cNvPr id="4098" name="Picture 2" descr="http://portaldoaluno.webaula.com.br/Customizacoes/imagens/arrow_opened.gif"/>
          <p:cNvPicPr>
            <a:picLocks noChangeAspect="1" noChangeArrowheads="1"/>
          </p:cNvPicPr>
          <p:nvPr/>
        </p:nvPicPr>
        <p:blipFill>
          <a:blip r:embed="rId2" cstate="print"/>
          <a:srcRect/>
          <a:stretch>
            <a:fillRect/>
          </a:stretch>
        </p:blipFill>
        <p:spPr bwMode="auto">
          <a:xfrm>
            <a:off x="123825" y="-1160463"/>
            <a:ext cx="57150" cy="28575"/>
          </a:xfrm>
          <a:prstGeom prst="rect">
            <a:avLst/>
          </a:prstGeom>
          <a:noFill/>
        </p:spPr>
      </p:pic>
      <p:pic>
        <p:nvPicPr>
          <p:cNvPr id="4099" name="Picture 3" descr="http://portaldoaluno.webaula.com.br/Customizacoes/imagens/arrow_opened.gif"/>
          <p:cNvPicPr>
            <a:picLocks noChangeAspect="1" noChangeArrowheads="1"/>
          </p:cNvPicPr>
          <p:nvPr/>
        </p:nvPicPr>
        <p:blipFill>
          <a:blip r:embed="rId2" cstate="print"/>
          <a:srcRect/>
          <a:stretch>
            <a:fillRect/>
          </a:stretch>
        </p:blipFill>
        <p:spPr bwMode="auto">
          <a:xfrm>
            <a:off x="123825" y="-477838"/>
            <a:ext cx="57150" cy="28575"/>
          </a:xfrm>
          <a:prstGeom prst="rect">
            <a:avLst/>
          </a:prstGeom>
          <a:noFill/>
        </p:spPr>
      </p:pic>
      <p:sp>
        <p:nvSpPr>
          <p:cNvPr id="11" name="Retângulo 10"/>
          <p:cNvSpPr/>
          <p:nvPr/>
        </p:nvSpPr>
        <p:spPr>
          <a:xfrm>
            <a:off x="123825" y="1136065"/>
            <a:ext cx="9020175" cy="5416868"/>
          </a:xfrm>
          <a:prstGeom prst="rect">
            <a:avLst/>
          </a:prstGeom>
        </p:spPr>
        <p:txBody>
          <a:bodyPr wrap="square">
            <a:spAutoFit/>
          </a:bodyPr>
          <a:lstStyle/>
          <a:p>
            <a:pPr algn="just"/>
            <a:r>
              <a:rPr lang="pt-BR" sz="2200" b="1" dirty="0" smtClean="0">
                <a:effectLst>
                  <a:outerShdw blurRad="38100" dist="38100" dir="2700000" algn="tl">
                    <a:srgbClr val="000000">
                      <a:alpha val="43137"/>
                    </a:srgbClr>
                  </a:outerShdw>
                </a:effectLst>
              </a:rPr>
              <a:t>Contextualização:</a:t>
            </a:r>
          </a:p>
          <a:p>
            <a:pPr algn="just">
              <a:buFont typeface="Wingdings" pitchFamily="2" charset="2"/>
              <a:buChar char="ü"/>
            </a:pPr>
            <a:endParaRPr lang="pt-BR" dirty="0" smtClean="0"/>
          </a:p>
          <a:p>
            <a:pPr algn="just">
              <a:buFont typeface="Wingdings" pitchFamily="2" charset="2"/>
              <a:buChar char="ü"/>
            </a:pPr>
            <a:r>
              <a:rPr lang="pt-BR" dirty="0"/>
              <a:t>A constatação de que o conhecimento é crescentemente provisório, dada à velocidade com que as informações trafegam, faz crescer a demanda por profissionais com velocidade de raciocínio baseado em um perfil analítico. </a:t>
            </a:r>
            <a:endParaRPr lang="pt-BR" dirty="0" smtClean="0"/>
          </a:p>
          <a:p>
            <a:pPr algn="just">
              <a:buFont typeface="Wingdings" pitchFamily="2" charset="2"/>
              <a:buChar char="ü"/>
            </a:pPr>
            <a:endParaRPr lang="pt-BR" dirty="0" smtClean="0"/>
          </a:p>
          <a:p>
            <a:pPr algn="just">
              <a:buFont typeface="Wingdings" pitchFamily="2" charset="2"/>
              <a:buChar char="ü"/>
            </a:pPr>
            <a:r>
              <a:rPr lang="pt-BR" dirty="0" smtClean="0"/>
              <a:t>Para </a:t>
            </a:r>
            <a:r>
              <a:rPr lang="pt-BR" dirty="0"/>
              <a:t>tanto é necessário saber coletar, analisar e, sobretudo, interpretar dados para tomar decisões, ou seja, transformar os dados coletados em ações estratégicas que trarão benefícios reais para as organizações. </a:t>
            </a:r>
            <a:endParaRPr lang="pt-BR" dirty="0" smtClean="0"/>
          </a:p>
          <a:p>
            <a:pPr algn="just">
              <a:buFont typeface="Wingdings" pitchFamily="2" charset="2"/>
              <a:buChar char="ü"/>
            </a:pPr>
            <a:endParaRPr lang="pt-BR" dirty="0" smtClean="0"/>
          </a:p>
          <a:p>
            <a:pPr algn="just">
              <a:buFont typeface="Wingdings" pitchFamily="2" charset="2"/>
              <a:buChar char="ü"/>
            </a:pPr>
            <a:r>
              <a:rPr lang="pt-BR" dirty="0" smtClean="0"/>
              <a:t>A </a:t>
            </a:r>
            <a:r>
              <a:rPr lang="pt-BR" dirty="0"/>
              <a:t>disponibilidade de ferramentas de gestão, isoladamente, não oferece as melhores condições para traçar e atingir os objetivos a serem alcançados, pois, um gestor precisa vislumbrar as etapas a serem desenvolvidas bem como a ordem de relevância entre estas, buscando estabelecer e entender parâmetros para análise situacional/informacional prévia e ao longo de todo o processo, configurando um perfil de comportamento mais pró-ativo. </a:t>
            </a:r>
            <a:endParaRPr lang="pt-BR" dirty="0" smtClean="0"/>
          </a:p>
          <a:p>
            <a:pPr algn="just">
              <a:buFont typeface="Wingdings" pitchFamily="2" charset="2"/>
              <a:buChar char="ü"/>
            </a:pPr>
            <a:endParaRPr lang="pt-BR" dirty="0" smtClean="0"/>
          </a:p>
          <a:p>
            <a:pPr algn="just">
              <a:buFont typeface="Wingdings" pitchFamily="2" charset="2"/>
              <a:buChar char="ü"/>
            </a:pPr>
            <a:r>
              <a:rPr lang="pt-BR" dirty="0" smtClean="0"/>
              <a:t>Nesse </a:t>
            </a:r>
            <a:r>
              <a:rPr lang="pt-BR" dirty="0"/>
              <a:t>sentido, a disciplina visa contribuir diretamente com algumas disciplinas correlatas tais como: Estatística e Probabilidade, Métodos Quantitativos, Teoria dos Jogos, Análise de Investimento e Gerenciamento de Projetos. </a:t>
            </a:r>
            <a:endParaRPr lang="pt-BR" dirty="0" smtClean="0"/>
          </a:p>
        </p:txBody>
      </p:sp>
      <p:pic>
        <p:nvPicPr>
          <p:cNvPr id="12" name="Imagem 11"/>
          <p:cNvPicPr>
            <a:picLocks noChangeAspect="1"/>
          </p:cNvPicPr>
          <p:nvPr/>
        </p:nvPicPr>
        <p:blipFill>
          <a:blip r:embed="rId3"/>
          <a:stretch>
            <a:fillRect/>
          </a:stretch>
        </p:blipFill>
        <p:spPr>
          <a:xfrm rot="16200000">
            <a:off x="8110805" y="641457"/>
            <a:ext cx="658428" cy="1192954"/>
          </a:xfrm>
          <a:prstGeom prst="rect">
            <a:avLst/>
          </a:prstGeom>
        </p:spPr>
      </p:pic>
    </p:spTree>
    <p:extLst>
      <p:ext uri="{BB962C8B-B14F-4D97-AF65-F5344CB8AC3E}">
        <p14:creationId xmlns:p14="http://schemas.microsoft.com/office/powerpoint/2010/main" val="1309072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ângulo 21"/>
          <p:cNvSpPr/>
          <p:nvPr/>
        </p:nvSpPr>
        <p:spPr>
          <a:xfrm>
            <a:off x="7795564" y="1196184"/>
            <a:ext cx="1187747" cy="151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p:cNvSpPr txBox="1"/>
          <p:nvPr/>
        </p:nvSpPr>
        <p:spPr>
          <a:xfrm>
            <a:off x="35496" y="394941"/>
            <a:ext cx="6049963" cy="584775"/>
          </a:xfrm>
          <a:prstGeom prst="rect">
            <a:avLst/>
          </a:prstGeom>
          <a:noFill/>
        </p:spPr>
        <p:txBody>
          <a:bodyPr>
            <a:spAutoFit/>
          </a:bodyPr>
          <a:lstStyle/>
          <a:p>
            <a:pPr fontAlgn="auto">
              <a:spcBef>
                <a:spcPts val="0"/>
              </a:spcBef>
              <a:spcAft>
                <a:spcPts val="0"/>
              </a:spcAft>
              <a:defRPr/>
            </a:pPr>
            <a:r>
              <a:rPr lang="pt-BR" sz="2000" b="1" dirty="0">
                <a:solidFill>
                  <a:schemeClr val="bg1"/>
                </a:solidFill>
                <a:latin typeface="+mj-lt"/>
                <a:cs typeface="Arial" pitchFamily="34" charset="0"/>
              </a:rPr>
              <a:t> </a:t>
            </a:r>
            <a:r>
              <a:rPr lang="pt-BR" sz="3200" b="1" dirty="0" smtClean="0">
                <a:solidFill>
                  <a:schemeClr val="bg1"/>
                </a:solidFill>
                <a:latin typeface="+mj-lt"/>
                <a:cs typeface="Arial" pitchFamily="34" charset="0"/>
              </a:rPr>
              <a:t>A DISCIPLINA...</a:t>
            </a:r>
            <a:endParaRPr lang="pt-BR" sz="3200" b="1" dirty="0">
              <a:solidFill>
                <a:schemeClr val="bg1"/>
              </a:solidFill>
              <a:latin typeface="+mj-lt"/>
              <a:cs typeface="Arial" pitchFamily="34" charset="0"/>
            </a:endParaRPr>
          </a:p>
        </p:txBody>
      </p:sp>
      <p:sp>
        <p:nvSpPr>
          <p:cNvPr id="5" name="Retângulo 4"/>
          <p:cNvSpPr/>
          <p:nvPr/>
        </p:nvSpPr>
        <p:spPr>
          <a:xfrm>
            <a:off x="0" y="6618288"/>
            <a:ext cx="3546475" cy="307975"/>
          </a:xfrm>
          <a:prstGeom prst="rect">
            <a:avLst/>
          </a:prstGeom>
        </p:spPr>
        <p:txBody>
          <a:bodyPr>
            <a:spAutoFit/>
          </a:bodyPr>
          <a:lstStyle/>
          <a:p>
            <a:pPr algn="ctr">
              <a:spcBef>
                <a:spcPct val="20000"/>
              </a:spcBef>
              <a:buClr>
                <a:srgbClr val="2B4475"/>
              </a:buClr>
              <a:defRPr/>
            </a:pPr>
            <a:r>
              <a:rPr lang="pt-BR" sz="1400" b="1" kern="0" dirty="0">
                <a:solidFill>
                  <a:schemeClr val="bg1"/>
                </a:solidFill>
                <a:effectLst>
                  <a:outerShdw blurRad="38100" dist="38100" dir="2700000" algn="tl">
                    <a:srgbClr val="000000">
                      <a:alpha val="43137"/>
                    </a:srgbClr>
                  </a:outerShdw>
                </a:effectLst>
                <a:cs typeface="Arial" pitchFamily="34" charset="0"/>
              </a:rPr>
              <a:t>Prof. Adm. </a:t>
            </a:r>
            <a:r>
              <a:rPr lang="pt-BR" sz="1400" b="1" i="1" kern="0" dirty="0">
                <a:solidFill>
                  <a:schemeClr val="bg1"/>
                </a:solidFill>
                <a:effectLst>
                  <a:outerShdw blurRad="38100" dist="38100" dir="2700000" algn="tl">
                    <a:srgbClr val="000000">
                      <a:alpha val="43137"/>
                    </a:srgbClr>
                  </a:outerShdw>
                </a:effectLst>
                <a:cs typeface="Arial" pitchFamily="34" charset="0"/>
              </a:rPr>
              <a:t>Msc</a:t>
            </a:r>
            <a:r>
              <a:rPr lang="pt-BR" sz="1400" b="1" kern="0" dirty="0">
                <a:solidFill>
                  <a:schemeClr val="bg1"/>
                </a:solidFill>
                <a:effectLst>
                  <a:outerShdw blurRad="38100" dist="38100" dir="2700000" algn="tl">
                    <a:srgbClr val="000000">
                      <a:alpha val="43137"/>
                    </a:srgbClr>
                  </a:outerShdw>
                </a:effectLst>
                <a:cs typeface="Arial" pitchFamily="34" charset="0"/>
              </a:rPr>
              <a:t>. Luiz Cláudio Brites Lobato</a:t>
            </a:r>
          </a:p>
        </p:txBody>
      </p:sp>
      <p:sp>
        <p:nvSpPr>
          <p:cNvPr id="6" name="Retângulo 5"/>
          <p:cNvSpPr/>
          <p:nvPr/>
        </p:nvSpPr>
        <p:spPr>
          <a:xfrm>
            <a:off x="0" y="0"/>
            <a:ext cx="4932040" cy="400110"/>
          </a:xfrm>
          <a:prstGeom prst="rect">
            <a:avLst/>
          </a:prstGeom>
        </p:spPr>
        <p:txBody>
          <a:bodyPr wrap="square">
            <a:spAutoFit/>
          </a:bodyPr>
          <a:lstStyle/>
          <a:p>
            <a:pPr>
              <a:defRPr/>
            </a:pPr>
            <a:r>
              <a:rPr lang="pt-BR" sz="2000" b="1" dirty="0" smtClean="0">
                <a:solidFill>
                  <a:schemeClr val="bg1"/>
                </a:solidFill>
                <a:effectLst>
                  <a:outerShdw blurRad="38100" dist="38100" dir="2700000" algn="tl">
                    <a:srgbClr val="000000">
                      <a:alpha val="43137"/>
                    </a:srgbClr>
                  </a:outerShdw>
                </a:effectLst>
                <a:cs typeface="Arial" pitchFamily="34" charset="0"/>
              </a:rPr>
              <a:t>GST1935 - RACIOCÍNIO </a:t>
            </a:r>
            <a:r>
              <a:rPr lang="pt-BR" sz="2000" b="1" dirty="0">
                <a:solidFill>
                  <a:schemeClr val="bg1"/>
                </a:solidFill>
                <a:effectLst>
                  <a:outerShdw blurRad="38100" dist="38100" dir="2700000" algn="tl">
                    <a:srgbClr val="000000">
                      <a:alpha val="43137"/>
                    </a:srgbClr>
                  </a:outerShdw>
                </a:effectLst>
                <a:cs typeface="Arial" pitchFamily="34" charset="0"/>
              </a:rPr>
              <a:t>LÓGICO E ANALÍTICO</a:t>
            </a:r>
          </a:p>
        </p:txBody>
      </p:sp>
      <p:pic>
        <p:nvPicPr>
          <p:cNvPr id="4098" name="Picture 2" descr="http://portaldoaluno.webaula.com.br/Customizacoes/imagens/arrow_opened.gif"/>
          <p:cNvPicPr>
            <a:picLocks noChangeAspect="1" noChangeArrowheads="1"/>
          </p:cNvPicPr>
          <p:nvPr/>
        </p:nvPicPr>
        <p:blipFill>
          <a:blip r:embed="rId2" cstate="print"/>
          <a:srcRect/>
          <a:stretch>
            <a:fillRect/>
          </a:stretch>
        </p:blipFill>
        <p:spPr bwMode="auto">
          <a:xfrm>
            <a:off x="123825" y="-1160463"/>
            <a:ext cx="57150" cy="28575"/>
          </a:xfrm>
          <a:prstGeom prst="rect">
            <a:avLst/>
          </a:prstGeom>
          <a:noFill/>
        </p:spPr>
      </p:pic>
      <p:pic>
        <p:nvPicPr>
          <p:cNvPr id="4099" name="Picture 3" descr="http://portaldoaluno.webaula.com.br/Customizacoes/imagens/arrow_opened.gif"/>
          <p:cNvPicPr>
            <a:picLocks noChangeAspect="1" noChangeArrowheads="1"/>
          </p:cNvPicPr>
          <p:nvPr/>
        </p:nvPicPr>
        <p:blipFill>
          <a:blip r:embed="rId2" cstate="print"/>
          <a:srcRect/>
          <a:stretch>
            <a:fillRect/>
          </a:stretch>
        </p:blipFill>
        <p:spPr bwMode="auto">
          <a:xfrm>
            <a:off x="123825" y="-477838"/>
            <a:ext cx="57150" cy="28575"/>
          </a:xfrm>
          <a:prstGeom prst="rect">
            <a:avLst/>
          </a:prstGeom>
          <a:noFill/>
        </p:spPr>
      </p:pic>
      <p:sp>
        <p:nvSpPr>
          <p:cNvPr id="11" name="Retângulo 10"/>
          <p:cNvSpPr/>
          <p:nvPr/>
        </p:nvSpPr>
        <p:spPr>
          <a:xfrm>
            <a:off x="123825" y="1136065"/>
            <a:ext cx="9020175" cy="5201424"/>
          </a:xfrm>
          <a:prstGeom prst="rect">
            <a:avLst/>
          </a:prstGeom>
        </p:spPr>
        <p:txBody>
          <a:bodyPr wrap="square">
            <a:spAutoFit/>
          </a:bodyPr>
          <a:lstStyle/>
          <a:p>
            <a:pPr algn="just"/>
            <a:r>
              <a:rPr lang="pt-BR" sz="2200" b="1" dirty="0" smtClean="0">
                <a:effectLst>
                  <a:outerShdw blurRad="38100" dist="38100" dir="2700000" algn="tl">
                    <a:srgbClr val="000000">
                      <a:alpha val="43137"/>
                    </a:srgbClr>
                  </a:outerShdw>
                </a:effectLst>
              </a:rPr>
              <a:t>Ementa:</a:t>
            </a:r>
          </a:p>
          <a:p>
            <a:pPr algn="just">
              <a:buFont typeface="Wingdings" pitchFamily="2" charset="2"/>
              <a:buChar char="ü"/>
            </a:pPr>
            <a:endParaRPr lang="pt-BR" dirty="0" smtClean="0"/>
          </a:p>
          <a:p>
            <a:pPr algn="just">
              <a:buFont typeface="Wingdings" pitchFamily="2" charset="2"/>
              <a:buChar char="ü"/>
            </a:pPr>
            <a:r>
              <a:rPr lang="pt-BR" dirty="0" smtClean="0"/>
              <a:t>Conceitos </a:t>
            </a:r>
            <a:r>
              <a:rPr lang="pt-BR" dirty="0"/>
              <a:t>e Requisitos para a Tomada de Decisão. </a:t>
            </a:r>
            <a:endParaRPr lang="pt-BR" dirty="0" smtClean="0"/>
          </a:p>
          <a:p>
            <a:pPr algn="just">
              <a:buFont typeface="Wingdings" pitchFamily="2" charset="2"/>
              <a:buChar char="ü"/>
            </a:pPr>
            <a:endParaRPr lang="pt-BR" dirty="0" smtClean="0"/>
          </a:p>
          <a:p>
            <a:pPr algn="just">
              <a:buFont typeface="Wingdings" pitchFamily="2" charset="2"/>
              <a:buChar char="ü"/>
            </a:pPr>
            <a:r>
              <a:rPr lang="pt-BR" dirty="0" smtClean="0"/>
              <a:t>Modelagem </a:t>
            </a:r>
            <a:r>
              <a:rPr lang="pt-BR" dirty="0"/>
              <a:t>e simulação: gráficos e análise de tendências. Modelos de Designação e Caminho Crítico de um Projeto. Teoria da Decisão</a:t>
            </a:r>
            <a:r>
              <a:rPr lang="pt-BR" dirty="0" smtClean="0"/>
              <a:t>.</a:t>
            </a:r>
          </a:p>
          <a:p>
            <a:pPr algn="just">
              <a:buFont typeface="Wingdings" pitchFamily="2" charset="2"/>
              <a:buChar char="ü"/>
            </a:pPr>
            <a:endParaRPr lang="pt-BR" dirty="0"/>
          </a:p>
          <a:p>
            <a:pPr algn="just"/>
            <a:r>
              <a:rPr lang="pt-BR" sz="2200" b="1" dirty="0" smtClean="0">
                <a:effectLst>
                  <a:outerShdw blurRad="38100" dist="38100" dir="2700000" algn="tl">
                    <a:srgbClr val="000000">
                      <a:alpha val="43137"/>
                    </a:srgbClr>
                  </a:outerShdw>
                </a:effectLst>
              </a:rPr>
              <a:t>Objetivos Gerais:</a:t>
            </a:r>
            <a:endParaRPr lang="pt-BR" sz="2200" b="1" dirty="0">
              <a:effectLst>
                <a:outerShdw blurRad="38100" dist="38100" dir="2700000" algn="tl">
                  <a:srgbClr val="000000">
                    <a:alpha val="43137"/>
                  </a:srgbClr>
                </a:outerShdw>
              </a:effectLst>
            </a:endParaRPr>
          </a:p>
          <a:p>
            <a:pPr algn="just"/>
            <a:endParaRPr lang="pt-BR" dirty="0"/>
          </a:p>
          <a:p>
            <a:pPr algn="just">
              <a:lnSpc>
                <a:spcPct val="150000"/>
              </a:lnSpc>
              <a:buFont typeface="Wingdings" pitchFamily="2" charset="2"/>
              <a:buChar char="ü"/>
            </a:pPr>
            <a:r>
              <a:rPr lang="pt-BR" dirty="0" smtClean="0"/>
              <a:t> Gerais </a:t>
            </a:r>
            <a:r>
              <a:rPr lang="pt-BR" dirty="0"/>
              <a:t>Proporcionar ao aluno fundamentos teóricos e práticos para analisar e resolver casos e situações que simulem a realidade, utilizando conhecimentos de cálculo matemático, estatístico e financeiro, como ferramentas a serem utilizadas visando facilitar a visualização das ações, objetivando identificar condições adequadas e informações necessárias aos processos de planejamento, controle e tomada de decisãona área de Gestão, além de propiciar a identificação de oportunidades de melhoria.</a:t>
            </a:r>
          </a:p>
        </p:txBody>
      </p:sp>
      <p:pic>
        <p:nvPicPr>
          <p:cNvPr id="9" name="Imagem 8"/>
          <p:cNvPicPr>
            <a:picLocks noChangeAspect="1"/>
          </p:cNvPicPr>
          <p:nvPr/>
        </p:nvPicPr>
        <p:blipFill>
          <a:blip r:embed="rId3"/>
          <a:stretch>
            <a:fillRect/>
          </a:stretch>
        </p:blipFill>
        <p:spPr>
          <a:xfrm>
            <a:off x="8378068" y="939902"/>
            <a:ext cx="658428" cy="1192954"/>
          </a:xfrm>
          <a:prstGeom prst="rect">
            <a:avLst/>
          </a:prstGeom>
        </p:spPr>
      </p:pic>
      <p:pic>
        <p:nvPicPr>
          <p:cNvPr id="12" name="Imagem 11"/>
          <p:cNvPicPr>
            <a:picLocks noChangeAspect="1"/>
          </p:cNvPicPr>
          <p:nvPr/>
        </p:nvPicPr>
        <p:blipFill>
          <a:blip r:embed="rId3"/>
          <a:stretch>
            <a:fillRect/>
          </a:stretch>
        </p:blipFill>
        <p:spPr>
          <a:xfrm>
            <a:off x="6996498" y="932392"/>
            <a:ext cx="658428" cy="1192954"/>
          </a:xfrm>
          <a:prstGeom prst="rect">
            <a:avLst/>
          </a:prstGeom>
        </p:spPr>
      </p:pic>
      <p:pic>
        <p:nvPicPr>
          <p:cNvPr id="13" name="Imagem 12"/>
          <p:cNvPicPr>
            <a:picLocks noChangeAspect="1"/>
          </p:cNvPicPr>
          <p:nvPr/>
        </p:nvPicPr>
        <p:blipFill>
          <a:blip r:embed="rId3"/>
          <a:stretch>
            <a:fillRect/>
          </a:stretch>
        </p:blipFill>
        <p:spPr>
          <a:xfrm>
            <a:off x="7693164" y="939902"/>
            <a:ext cx="658428" cy="1192954"/>
          </a:xfrm>
          <a:prstGeom prst="rect">
            <a:avLst/>
          </a:prstGeom>
        </p:spPr>
      </p:pic>
    </p:spTree>
    <p:extLst>
      <p:ext uri="{BB962C8B-B14F-4D97-AF65-F5344CB8AC3E}">
        <p14:creationId xmlns:p14="http://schemas.microsoft.com/office/powerpoint/2010/main" val="458347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ângulo 21"/>
          <p:cNvSpPr/>
          <p:nvPr/>
        </p:nvSpPr>
        <p:spPr>
          <a:xfrm>
            <a:off x="7795564" y="1196184"/>
            <a:ext cx="1187747" cy="151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p:cNvSpPr/>
          <p:nvPr/>
        </p:nvSpPr>
        <p:spPr>
          <a:xfrm>
            <a:off x="0" y="6618288"/>
            <a:ext cx="3546475" cy="307975"/>
          </a:xfrm>
          <a:prstGeom prst="rect">
            <a:avLst/>
          </a:prstGeom>
        </p:spPr>
        <p:txBody>
          <a:bodyPr>
            <a:spAutoFit/>
          </a:bodyPr>
          <a:lstStyle/>
          <a:p>
            <a:pPr algn="ctr">
              <a:spcBef>
                <a:spcPct val="20000"/>
              </a:spcBef>
              <a:buClr>
                <a:srgbClr val="2B4475"/>
              </a:buClr>
              <a:defRPr/>
            </a:pPr>
            <a:r>
              <a:rPr lang="pt-BR" sz="1400" b="1" kern="0" dirty="0">
                <a:solidFill>
                  <a:schemeClr val="bg1"/>
                </a:solidFill>
                <a:effectLst>
                  <a:outerShdw blurRad="38100" dist="38100" dir="2700000" algn="tl">
                    <a:srgbClr val="000000">
                      <a:alpha val="43137"/>
                    </a:srgbClr>
                  </a:outerShdw>
                </a:effectLst>
                <a:cs typeface="Arial" pitchFamily="34" charset="0"/>
              </a:rPr>
              <a:t>Prof. Adm. </a:t>
            </a:r>
            <a:r>
              <a:rPr lang="pt-BR" sz="1400" b="1" i="1" kern="0" dirty="0">
                <a:solidFill>
                  <a:schemeClr val="bg1"/>
                </a:solidFill>
                <a:effectLst>
                  <a:outerShdw blurRad="38100" dist="38100" dir="2700000" algn="tl">
                    <a:srgbClr val="000000">
                      <a:alpha val="43137"/>
                    </a:srgbClr>
                  </a:outerShdw>
                </a:effectLst>
                <a:cs typeface="Arial" pitchFamily="34" charset="0"/>
              </a:rPr>
              <a:t>Msc</a:t>
            </a:r>
            <a:r>
              <a:rPr lang="pt-BR" sz="1400" b="1" kern="0" dirty="0">
                <a:solidFill>
                  <a:schemeClr val="bg1"/>
                </a:solidFill>
                <a:effectLst>
                  <a:outerShdw blurRad="38100" dist="38100" dir="2700000" algn="tl">
                    <a:srgbClr val="000000">
                      <a:alpha val="43137"/>
                    </a:srgbClr>
                  </a:outerShdw>
                </a:effectLst>
                <a:cs typeface="Arial" pitchFamily="34" charset="0"/>
              </a:rPr>
              <a:t>. Luiz Cláudio Brites Lobato</a:t>
            </a:r>
          </a:p>
        </p:txBody>
      </p:sp>
      <p:pic>
        <p:nvPicPr>
          <p:cNvPr id="4098" name="Picture 2" descr="http://portaldoaluno.webaula.com.br/Customizacoes/imagens/arrow_opened.gif"/>
          <p:cNvPicPr>
            <a:picLocks noChangeAspect="1" noChangeArrowheads="1"/>
          </p:cNvPicPr>
          <p:nvPr/>
        </p:nvPicPr>
        <p:blipFill>
          <a:blip r:embed="rId2" cstate="print"/>
          <a:srcRect/>
          <a:stretch>
            <a:fillRect/>
          </a:stretch>
        </p:blipFill>
        <p:spPr bwMode="auto">
          <a:xfrm>
            <a:off x="123825" y="-1160463"/>
            <a:ext cx="57150" cy="28575"/>
          </a:xfrm>
          <a:prstGeom prst="rect">
            <a:avLst/>
          </a:prstGeom>
          <a:noFill/>
        </p:spPr>
      </p:pic>
      <p:pic>
        <p:nvPicPr>
          <p:cNvPr id="4099" name="Picture 3" descr="http://portaldoaluno.webaula.com.br/Customizacoes/imagens/arrow_opened.gif"/>
          <p:cNvPicPr>
            <a:picLocks noChangeAspect="1" noChangeArrowheads="1"/>
          </p:cNvPicPr>
          <p:nvPr/>
        </p:nvPicPr>
        <p:blipFill>
          <a:blip r:embed="rId2" cstate="print"/>
          <a:srcRect/>
          <a:stretch>
            <a:fillRect/>
          </a:stretch>
        </p:blipFill>
        <p:spPr bwMode="auto">
          <a:xfrm>
            <a:off x="123825" y="-477838"/>
            <a:ext cx="57150" cy="28575"/>
          </a:xfrm>
          <a:prstGeom prst="rect">
            <a:avLst/>
          </a:prstGeom>
          <a:noFill/>
        </p:spPr>
      </p:pic>
      <p:sp>
        <p:nvSpPr>
          <p:cNvPr id="9" name="Retângulo 8"/>
          <p:cNvSpPr/>
          <p:nvPr/>
        </p:nvSpPr>
        <p:spPr>
          <a:xfrm>
            <a:off x="44923" y="1081187"/>
            <a:ext cx="9036496" cy="4031873"/>
          </a:xfrm>
          <a:prstGeom prst="rect">
            <a:avLst/>
          </a:prstGeom>
        </p:spPr>
        <p:txBody>
          <a:bodyPr wrap="square">
            <a:spAutoFit/>
          </a:bodyPr>
          <a:lstStyle/>
          <a:p>
            <a:pPr algn="just"/>
            <a:r>
              <a:rPr lang="pt-BR" sz="2200" b="1" dirty="0" smtClean="0">
                <a:effectLst>
                  <a:outerShdw blurRad="38100" dist="38100" dir="2700000" algn="tl">
                    <a:srgbClr val="000000">
                      <a:alpha val="43137"/>
                    </a:srgbClr>
                  </a:outerShdw>
                </a:effectLst>
              </a:rPr>
              <a:t>Objetivos específicos:</a:t>
            </a:r>
          </a:p>
          <a:p>
            <a:pPr algn="just"/>
            <a:endParaRPr lang="pt-BR" dirty="0" smtClean="0"/>
          </a:p>
          <a:p>
            <a:pPr marL="285750" indent="-285750" algn="just">
              <a:lnSpc>
                <a:spcPct val="150000"/>
              </a:lnSpc>
              <a:buFont typeface="Courier New" panose="02070309020205020404" pitchFamily="49" charset="0"/>
              <a:buChar char="o"/>
            </a:pPr>
            <a:r>
              <a:rPr lang="pt-BR" dirty="0" smtClean="0"/>
              <a:t>Definir </a:t>
            </a:r>
            <a:r>
              <a:rPr lang="pt-BR" dirty="0"/>
              <a:t>o conceito de tomada de decisão, com seus principais requisitos</a:t>
            </a:r>
            <a:r>
              <a:rPr lang="pt-BR" dirty="0" smtClean="0"/>
              <a:t>.</a:t>
            </a:r>
          </a:p>
          <a:p>
            <a:pPr marL="285750" indent="-285750" algn="just">
              <a:lnSpc>
                <a:spcPct val="150000"/>
              </a:lnSpc>
              <a:buFont typeface="Courier New" panose="02070309020205020404" pitchFamily="49" charset="0"/>
              <a:buChar char="o"/>
            </a:pPr>
            <a:r>
              <a:rPr lang="pt-BR" dirty="0" smtClean="0"/>
              <a:t>Apresentar </a:t>
            </a:r>
            <a:r>
              <a:rPr lang="pt-BR" dirty="0"/>
              <a:t>Teorias racionais e o uso de árvores de decisão</a:t>
            </a:r>
            <a:r>
              <a:rPr lang="pt-BR" dirty="0" smtClean="0"/>
              <a:t>.</a:t>
            </a:r>
          </a:p>
          <a:p>
            <a:pPr marL="285750" indent="-285750" algn="just">
              <a:lnSpc>
                <a:spcPct val="150000"/>
              </a:lnSpc>
              <a:buFont typeface="Courier New" panose="02070309020205020404" pitchFamily="49" charset="0"/>
              <a:buChar char="o"/>
            </a:pPr>
            <a:r>
              <a:rPr lang="pt-BR" dirty="0" smtClean="0"/>
              <a:t>Apresentar </a:t>
            </a:r>
            <a:r>
              <a:rPr lang="pt-BR" dirty="0"/>
              <a:t>a lógica associada à hierarquia de decisões</a:t>
            </a:r>
            <a:r>
              <a:rPr lang="pt-BR" dirty="0" smtClean="0"/>
              <a:t>.</a:t>
            </a:r>
          </a:p>
          <a:p>
            <a:pPr marL="285750" indent="-285750" algn="just">
              <a:lnSpc>
                <a:spcPct val="150000"/>
              </a:lnSpc>
              <a:buFont typeface="Courier New" panose="02070309020205020404" pitchFamily="49" charset="0"/>
              <a:buChar char="o"/>
            </a:pPr>
            <a:r>
              <a:rPr lang="pt-BR" dirty="0" smtClean="0"/>
              <a:t>Relacionar </a:t>
            </a:r>
            <a:r>
              <a:rPr lang="pt-BR" dirty="0"/>
              <a:t>a Modelagem e Simulação de </a:t>
            </a:r>
            <a:r>
              <a:rPr lang="pt-BR" dirty="0" smtClean="0"/>
              <a:t>situações</a:t>
            </a:r>
            <a:r>
              <a:rPr lang="pt-BR" dirty="0"/>
              <a:t>.</a:t>
            </a:r>
            <a:endParaRPr lang="pt-BR" dirty="0" smtClean="0"/>
          </a:p>
          <a:p>
            <a:pPr marL="285750" indent="-285750" algn="just">
              <a:lnSpc>
                <a:spcPct val="150000"/>
              </a:lnSpc>
              <a:buFont typeface="Courier New" panose="02070309020205020404" pitchFamily="49" charset="0"/>
              <a:buChar char="o"/>
            </a:pPr>
            <a:r>
              <a:rPr lang="pt-BR" dirty="0" smtClean="0"/>
              <a:t>Desenvolver </a:t>
            </a:r>
            <a:r>
              <a:rPr lang="pt-BR" dirty="0"/>
              <a:t>a habilidade de analisar gráficos e identificar tendências</a:t>
            </a:r>
            <a:r>
              <a:rPr lang="pt-BR" dirty="0" smtClean="0"/>
              <a:t>.</a:t>
            </a:r>
          </a:p>
          <a:p>
            <a:pPr marL="285750" indent="-285750" algn="just">
              <a:lnSpc>
                <a:spcPct val="150000"/>
              </a:lnSpc>
              <a:buFont typeface="Courier New" panose="02070309020205020404" pitchFamily="49" charset="0"/>
              <a:buChar char="o"/>
            </a:pPr>
            <a:r>
              <a:rPr lang="pt-BR" dirty="0" smtClean="0"/>
              <a:t>Introduzir </a:t>
            </a:r>
            <a:r>
              <a:rPr lang="pt-BR" dirty="0"/>
              <a:t>o conceito de modelagem matemática de designação</a:t>
            </a:r>
            <a:r>
              <a:rPr lang="pt-BR" dirty="0" smtClean="0"/>
              <a:t>.</a:t>
            </a:r>
          </a:p>
          <a:p>
            <a:pPr marL="285750" indent="-285750" algn="just">
              <a:lnSpc>
                <a:spcPct val="150000"/>
              </a:lnSpc>
              <a:buFont typeface="Courier New" panose="02070309020205020404" pitchFamily="49" charset="0"/>
              <a:buChar char="o"/>
            </a:pPr>
            <a:r>
              <a:rPr lang="pt-BR" dirty="0" smtClean="0"/>
              <a:t>Mostrar </a:t>
            </a:r>
            <a:r>
              <a:rPr lang="pt-BR" dirty="0"/>
              <a:t>a lógica do caminho crítico no desenvolvimento de projetos</a:t>
            </a:r>
            <a:r>
              <a:rPr lang="pt-BR" dirty="0" smtClean="0"/>
              <a:t>.</a:t>
            </a:r>
          </a:p>
          <a:p>
            <a:pPr marL="285750" indent="-285750" algn="just">
              <a:lnSpc>
                <a:spcPct val="150000"/>
              </a:lnSpc>
              <a:buFont typeface="Courier New" panose="02070309020205020404" pitchFamily="49" charset="0"/>
              <a:buChar char="o"/>
            </a:pPr>
            <a:r>
              <a:rPr lang="pt-BR" dirty="0" smtClean="0"/>
              <a:t>Discutir </a:t>
            </a:r>
            <a:r>
              <a:rPr lang="pt-BR" dirty="0"/>
              <a:t>o papel da Teoria da decisão como ferramenta estratégica na área de Gestão.</a:t>
            </a:r>
          </a:p>
        </p:txBody>
      </p:sp>
      <p:sp>
        <p:nvSpPr>
          <p:cNvPr id="13" name="Retângulo 12"/>
          <p:cNvSpPr/>
          <p:nvPr/>
        </p:nvSpPr>
        <p:spPr>
          <a:xfrm>
            <a:off x="0" y="0"/>
            <a:ext cx="4932040" cy="400110"/>
          </a:xfrm>
          <a:prstGeom prst="rect">
            <a:avLst/>
          </a:prstGeom>
        </p:spPr>
        <p:txBody>
          <a:bodyPr wrap="square">
            <a:spAutoFit/>
          </a:bodyPr>
          <a:lstStyle/>
          <a:p>
            <a:pPr>
              <a:defRPr/>
            </a:pPr>
            <a:r>
              <a:rPr lang="pt-BR" sz="2000" b="1" dirty="0" smtClean="0">
                <a:solidFill>
                  <a:schemeClr val="bg1"/>
                </a:solidFill>
                <a:effectLst>
                  <a:outerShdw blurRad="38100" dist="38100" dir="2700000" algn="tl">
                    <a:srgbClr val="000000">
                      <a:alpha val="43137"/>
                    </a:srgbClr>
                  </a:outerShdw>
                </a:effectLst>
                <a:cs typeface="Arial" pitchFamily="34" charset="0"/>
              </a:rPr>
              <a:t>GST1935 - RACIOCÍNIO </a:t>
            </a:r>
            <a:r>
              <a:rPr lang="pt-BR" sz="2000" b="1" dirty="0">
                <a:solidFill>
                  <a:schemeClr val="bg1"/>
                </a:solidFill>
                <a:effectLst>
                  <a:outerShdw blurRad="38100" dist="38100" dir="2700000" algn="tl">
                    <a:srgbClr val="000000">
                      <a:alpha val="43137"/>
                    </a:srgbClr>
                  </a:outerShdw>
                </a:effectLst>
                <a:cs typeface="Arial" pitchFamily="34" charset="0"/>
              </a:rPr>
              <a:t>LÓGICO E ANALÍTICO</a:t>
            </a:r>
          </a:p>
        </p:txBody>
      </p:sp>
      <p:sp>
        <p:nvSpPr>
          <p:cNvPr id="14" name="CaixaDeTexto 13"/>
          <p:cNvSpPr txBox="1"/>
          <p:nvPr/>
        </p:nvSpPr>
        <p:spPr>
          <a:xfrm>
            <a:off x="35496" y="394941"/>
            <a:ext cx="6049963" cy="584775"/>
          </a:xfrm>
          <a:prstGeom prst="rect">
            <a:avLst/>
          </a:prstGeom>
          <a:noFill/>
        </p:spPr>
        <p:txBody>
          <a:bodyPr>
            <a:spAutoFit/>
          </a:bodyPr>
          <a:lstStyle/>
          <a:p>
            <a:pPr fontAlgn="auto">
              <a:spcBef>
                <a:spcPts val="0"/>
              </a:spcBef>
              <a:spcAft>
                <a:spcPts val="0"/>
              </a:spcAft>
              <a:defRPr/>
            </a:pPr>
            <a:r>
              <a:rPr lang="pt-BR" sz="2000" b="1" dirty="0">
                <a:solidFill>
                  <a:schemeClr val="bg1"/>
                </a:solidFill>
                <a:latin typeface="+mj-lt"/>
                <a:cs typeface="Arial" pitchFamily="34" charset="0"/>
              </a:rPr>
              <a:t> </a:t>
            </a:r>
            <a:r>
              <a:rPr lang="pt-BR" sz="3200" b="1" dirty="0" smtClean="0">
                <a:solidFill>
                  <a:schemeClr val="bg1"/>
                </a:solidFill>
                <a:latin typeface="+mj-lt"/>
                <a:cs typeface="Arial" pitchFamily="34" charset="0"/>
              </a:rPr>
              <a:t>A DISCIPLINA...</a:t>
            </a:r>
            <a:endParaRPr lang="pt-BR" sz="3200" b="1" dirty="0">
              <a:solidFill>
                <a:schemeClr val="bg1"/>
              </a:solidFill>
              <a:latin typeface="+mj-lt"/>
              <a:cs typeface="Arial" pitchFamily="34" charset="0"/>
            </a:endParaRPr>
          </a:p>
        </p:txBody>
      </p:sp>
      <p:pic>
        <p:nvPicPr>
          <p:cNvPr id="15" name="Imagem 14"/>
          <p:cNvPicPr>
            <a:picLocks noChangeAspect="1"/>
          </p:cNvPicPr>
          <p:nvPr/>
        </p:nvPicPr>
        <p:blipFill>
          <a:blip r:embed="rId3"/>
          <a:stretch>
            <a:fillRect/>
          </a:stretch>
        </p:blipFill>
        <p:spPr>
          <a:xfrm>
            <a:off x="7380312" y="1081186"/>
            <a:ext cx="1621213" cy="2937349"/>
          </a:xfrm>
          <a:prstGeom prst="rect">
            <a:avLst/>
          </a:prstGeom>
        </p:spPr>
      </p:pic>
      <p:pic>
        <p:nvPicPr>
          <p:cNvPr id="5122" name="Picture 2" descr="Imagem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08" y="5109049"/>
            <a:ext cx="2195736" cy="14931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m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2160240" y="5166831"/>
            <a:ext cx="2195736" cy="14931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m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528" y="5109049"/>
            <a:ext cx="2195736" cy="149310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m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6840760" y="5166831"/>
            <a:ext cx="2195736" cy="1493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072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Apresentação_estácio_2016_">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Apresentação_estácio_2016_</Template>
  <TotalTime>1422</TotalTime>
  <Words>5061</Words>
  <Application>Microsoft Office PowerPoint</Application>
  <PresentationFormat>Apresentação na tela (4:3)</PresentationFormat>
  <Paragraphs>508</Paragraphs>
  <Slides>47</Slides>
  <Notes>0</Notes>
  <HiddenSlides>0</HiddenSlides>
  <MMClips>1</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47</vt:i4>
      </vt:variant>
    </vt:vector>
  </HeadingPairs>
  <TitlesOfParts>
    <vt:vector size="55" baseType="lpstr">
      <vt:lpstr>MS PGothic</vt:lpstr>
      <vt:lpstr>Arial</vt:lpstr>
      <vt:lpstr>Broadway</vt:lpstr>
      <vt:lpstr>Calibri</vt:lpstr>
      <vt:lpstr>Courier New</vt:lpstr>
      <vt:lpstr>Times New Roman</vt:lpstr>
      <vt:lpstr>Wingdings</vt:lpstr>
      <vt:lpstr>Apresentação_estácio_2016_</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ESTACIOUSER</dc:creator>
  <cp:lastModifiedBy>Cliente</cp:lastModifiedBy>
  <cp:revision>86</cp:revision>
  <dcterms:created xsi:type="dcterms:W3CDTF">2015-11-30T17:28:00Z</dcterms:created>
  <dcterms:modified xsi:type="dcterms:W3CDTF">2019-03-06T22:13:54Z</dcterms:modified>
</cp:coreProperties>
</file>