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56" r:id="rId2"/>
    <p:sldId id="259" r:id="rId3"/>
    <p:sldId id="260" r:id="rId4"/>
    <p:sldId id="257" r:id="rId5"/>
    <p:sldId id="287" r:id="rId6"/>
    <p:sldId id="301" r:id="rId7"/>
    <p:sldId id="289" r:id="rId8"/>
    <p:sldId id="299" r:id="rId9"/>
    <p:sldId id="290" r:id="rId10"/>
    <p:sldId id="261" r:id="rId11"/>
    <p:sldId id="315" r:id="rId12"/>
    <p:sldId id="300" r:id="rId13"/>
    <p:sldId id="291" r:id="rId14"/>
    <p:sldId id="288" r:id="rId15"/>
    <p:sldId id="309" r:id="rId16"/>
    <p:sldId id="316" r:id="rId17"/>
    <p:sldId id="317" r:id="rId18"/>
    <p:sldId id="319" r:id="rId19"/>
    <p:sldId id="320" r:id="rId20"/>
    <p:sldId id="318" r:id="rId21"/>
    <p:sldId id="298" r:id="rId22"/>
    <p:sldId id="306" r:id="rId23"/>
    <p:sldId id="322" r:id="rId24"/>
    <p:sldId id="323" r:id="rId25"/>
    <p:sldId id="324" r:id="rId26"/>
    <p:sldId id="327" r:id="rId27"/>
    <p:sldId id="326" r:id="rId28"/>
    <p:sldId id="325" r:id="rId29"/>
    <p:sldId id="328" r:id="rId30"/>
    <p:sldId id="321" r:id="rId31"/>
    <p:sldId id="330" r:id="rId32"/>
    <p:sldId id="331" r:id="rId33"/>
    <p:sldId id="332" r:id="rId34"/>
    <p:sldId id="334" r:id="rId35"/>
    <p:sldId id="286" r:id="rId36"/>
    <p:sldId id="258" r:id="rId3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A76"/>
    <a:srgbClr val="06334E"/>
    <a:srgbClr val="3AB09C"/>
    <a:srgbClr val="E06B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3" autoAdjust="0"/>
    <p:restoredTop sz="94652" autoAdjust="0"/>
  </p:normalViewPr>
  <p:slideViewPr>
    <p:cSldViewPr>
      <p:cViewPr varScale="1">
        <p:scale>
          <a:sx n="102" d="100"/>
          <a:sy n="102" d="100"/>
        </p:scale>
        <p:origin x="31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AD12EF-1170-436C-BE1B-7852EBFB085E}" type="datetimeFigureOut">
              <a:rPr lang="pt-BR" smtClean="0"/>
              <a:pPr/>
              <a:t>18/02/2019</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3FD2E8-649B-4A74-94E6-320F192DC001}" type="slidenum">
              <a:rPr lang="pt-BR" smtClean="0"/>
              <a:pPr/>
              <a:t>‹nº›</a:t>
            </a:fld>
            <a:endParaRPr lang="pt-BR"/>
          </a:p>
        </p:txBody>
      </p:sp>
    </p:spTree>
    <p:extLst>
      <p:ext uri="{BB962C8B-B14F-4D97-AF65-F5344CB8AC3E}">
        <p14:creationId xmlns:p14="http://schemas.microsoft.com/office/powerpoint/2010/main" val="342047197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D559A0-00C7-4788-A762-D487B46E5CCD}" type="datetimeFigureOut">
              <a:rPr lang="pt-BR" smtClean="0"/>
              <a:pPr/>
              <a:t>18/02/2019</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46133-019B-4654-B02D-602962D5E968}" type="slidenum">
              <a:rPr lang="pt-BR" smtClean="0"/>
              <a:pPr/>
              <a:t>‹nº›</a:t>
            </a:fld>
            <a:endParaRPr lang="pt-BR"/>
          </a:p>
        </p:txBody>
      </p:sp>
    </p:spTree>
    <p:extLst>
      <p:ext uri="{BB962C8B-B14F-4D97-AF65-F5344CB8AC3E}">
        <p14:creationId xmlns:p14="http://schemas.microsoft.com/office/powerpoint/2010/main" val="3271183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são 2020">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52" y="1371"/>
            <a:ext cx="9157252" cy="6856629"/>
          </a:xfrm>
          <a:prstGeom prst="rect">
            <a:avLst/>
          </a:prstGeom>
        </p:spPr>
      </p:pic>
      <p:sp>
        <p:nvSpPr>
          <p:cNvPr id="8" name="Retângulo 7"/>
          <p:cNvSpPr/>
          <p:nvPr userDrawn="1"/>
        </p:nvSpPr>
        <p:spPr>
          <a:xfrm>
            <a:off x="-13252" y="3933056"/>
            <a:ext cx="9157252" cy="1944216"/>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pic>
        <p:nvPicPr>
          <p:cNvPr id="9" name="Imagem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450312"/>
            <a:ext cx="4499992" cy="1586293"/>
          </a:xfrm>
          <a:prstGeom prst="rect">
            <a:avLst/>
          </a:prstGeom>
        </p:spPr>
      </p:pic>
      <p:sp>
        <p:nvSpPr>
          <p:cNvPr id="6" name="Pentágono 5"/>
          <p:cNvSpPr/>
          <p:nvPr userDrawn="1"/>
        </p:nvSpPr>
        <p:spPr>
          <a:xfrm flipV="1">
            <a:off x="0" y="2447176"/>
            <a:ext cx="5580112" cy="45719"/>
          </a:xfrm>
          <a:prstGeom prst="homePlate">
            <a:avLst/>
          </a:prstGeom>
          <a:solidFill>
            <a:srgbClr val="06334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solidFill>
                  <a:schemeClr val="tx2">
                    <a:lumMod val="75000"/>
                  </a:schemeClr>
                </a:solidFill>
              </a:ln>
            </a:endParaRPr>
          </a:p>
        </p:txBody>
      </p:sp>
      <p:pic>
        <p:nvPicPr>
          <p:cNvPr id="10" name="Imagem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56151" y="2087613"/>
            <a:ext cx="3206528" cy="762157"/>
          </a:xfrm>
          <a:prstGeom prst="rect">
            <a:avLst/>
          </a:prstGeom>
        </p:spPr>
      </p:pic>
    </p:spTree>
    <p:extLst>
      <p:ext uri="{BB962C8B-B14F-4D97-AF65-F5344CB8AC3E}">
        <p14:creationId xmlns:p14="http://schemas.microsoft.com/office/powerpoint/2010/main" val="380288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são 2020 ">
    <p:spTree>
      <p:nvGrpSpPr>
        <p:cNvPr id="1" name=""/>
        <p:cNvGrpSpPr/>
        <p:nvPr/>
      </p:nvGrpSpPr>
      <p:grpSpPr>
        <a:xfrm>
          <a:off x="0" y="0"/>
          <a:ext cx="0" cy="0"/>
          <a:chOff x="0" y="0"/>
          <a:chExt cx="0" cy="0"/>
        </a:xfrm>
      </p:grpSpPr>
      <p:pic>
        <p:nvPicPr>
          <p:cNvPr id="6" name="Image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9128" y="323708"/>
            <a:ext cx="2014415" cy="478805"/>
          </a:xfrm>
          <a:prstGeom prst="rect">
            <a:avLst/>
          </a:prstGeom>
        </p:spPr>
      </p:pic>
      <p:sp>
        <p:nvSpPr>
          <p:cNvPr id="13" name="Retângulo 12"/>
          <p:cNvSpPr/>
          <p:nvPr userDrawn="1"/>
        </p:nvSpPr>
        <p:spPr>
          <a:xfrm>
            <a:off x="-20140" y="13094"/>
            <a:ext cx="6328984" cy="1008112"/>
          </a:xfrm>
          <a:prstGeom prst="rect">
            <a:avLst/>
          </a:prstGeom>
          <a:solidFill>
            <a:srgbClr val="083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tângulo 13"/>
          <p:cNvSpPr/>
          <p:nvPr userDrawn="1"/>
        </p:nvSpPr>
        <p:spPr>
          <a:xfrm>
            <a:off x="6325657" y="13094"/>
            <a:ext cx="196385" cy="1008112"/>
          </a:xfrm>
          <a:prstGeom prst="rect">
            <a:avLst/>
          </a:prstGeom>
          <a:solidFill>
            <a:srgbClr val="B0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userDrawn="1"/>
        </p:nvSpPr>
        <p:spPr>
          <a:xfrm>
            <a:off x="6538681" y="13094"/>
            <a:ext cx="196385" cy="1008112"/>
          </a:xfrm>
          <a:prstGeom prst="rect">
            <a:avLst/>
          </a:prstGeom>
          <a:solidFill>
            <a:srgbClr val="83B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userDrawn="1"/>
        </p:nvSpPr>
        <p:spPr>
          <a:xfrm>
            <a:off x="6751879" y="13094"/>
            <a:ext cx="196385" cy="1008112"/>
          </a:xfrm>
          <a:prstGeom prst="rect">
            <a:avLst/>
          </a:prstGeom>
          <a:solidFill>
            <a:srgbClr val="30A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682060"/>
            <a:ext cx="9144000" cy="170461"/>
          </a:xfrm>
          <a:prstGeom prst="rect">
            <a:avLst/>
          </a:prstGeom>
        </p:spPr>
      </p:pic>
    </p:spTree>
    <p:extLst>
      <p:ext uri="{BB962C8B-B14F-4D97-AF65-F5344CB8AC3E}">
        <p14:creationId xmlns:p14="http://schemas.microsoft.com/office/powerpoint/2010/main" val="423662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são 2020  ">
    <p:spTree>
      <p:nvGrpSpPr>
        <p:cNvPr id="1" name=""/>
        <p:cNvGrpSpPr/>
        <p:nvPr/>
      </p:nvGrpSpPr>
      <p:grpSpPr>
        <a:xfrm>
          <a:off x="0" y="0"/>
          <a:ext cx="0" cy="0"/>
          <a:chOff x="0" y="0"/>
          <a:chExt cx="0" cy="0"/>
        </a:xfrm>
      </p:grpSpPr>
      <p:pic>
        <p:nvPicPr>
          <p:cNvPr id="10" name="Imagem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252" y="685"/>
            <a:ext cx="9157252" cy="6856629"/>
          </a:xfrm>
          <a:prstGeom prst="rect">
            <a:avLst/>
          </a:prstGeom>
        </p:spPr>
      </p:pic>
      <p:pic>
        <p:nvPicPr>
          <p:cNvPr id="6" name="Imagem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5485" y="2347766"/>
            <a:ext cx="3337139" cy="793202"/>
          </a:xfrm>
          <a:prstGeom prst="rect">
            <a:avLst/>
          </a:prstGeom>
        </p:spPr>
      </p:pic>
      <p:sp>
        <p:nvSpPr>
          <p:cNvPr id="12" name="CaixaDeTexto 11"/>
          <p:cNvSpPr txBox="1"/>
          <p:nvPr userDrawn="1"/>
        </p:nvSpPr>
        <p:spPr>
          <a:xfrm>
            <a:off x="459099" y="2346946"/>
            <a:ext cx="3663141" cy="707886"/>
          </a:xfrm>
          <a:prstGeom prst="rect">
            <a:avLst/>
          </a:prstGeom>
          <a:noFill/>
        </p:spPr>
        <p:txBody>
          <a:bodyPr wrap="square" rtlCol="0">
            <a:spAutoFit/>
          </a:bodyPr>
          <a:lstStyle/>
          <a:p>
            <a:r>
              <a:rPr lang="pt-BR" sz="4000" b="1" dirty="0">
                <a:solidFill>
                  <a:srgbClr val="06334E"/>
                </a:solidFill>
                <a:latin typeface="+mn-lt"/>
                <a:cs typeface="Arial" panose="020B0604020202020204" pitchFamily="34" charset="0"/>
              </a:rPr>
              <a:t>Obrigado!</a:t>
            </a:r>
          </a:p>
        </p:txBody>
      </p:sp>
    </p:spTree>
    <p:extLst>
      <p:ext uri="{BB962C8B-B14F-4D97-AF65-F5344CB8AC3E}">
        <p14:creationId xmlns:p14="http://schemas.microsoft.com/office/powerpoint/2010/main" val="48406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468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hyperlink" Target="mailto:luizlobato0101@gmail.com" TargetMode="Externa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luizlobato0101@gmail.com" TargetMode="External"/><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luizlobato0101.com.br/QUASEMILALUNOS"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0" y="2825750"/>
            <a:ext cx="9144000" cy="1938992"/>
          </a:xfrm>
          <a:prstGeom prst="rect">
            <a:avLst/>
          </a:prstGeom>
          <a:noFill/>
        </p:spPr>
        <p:txBody>
          <a:bodyPr>
            <a:spAutoFit/>
          </a:bodyPr>
          <a:lstStyle/>
          <a:p>
            <a:pPr algn="ctr">
              <a:defRPr/>
            </a:pPr>
            <a:r>
              <a:rPr lang="pt-BR" sz="4000" b="1" dirty="0" smtClean="0">
                <a:solidFill>
                  <a:schemeClr val="tx2"/>
                </a:solidFill>
                <a:effectLst>
                  <a:outerShdw blurRad="38100" dist="38100" dir="2700000" algn="tl">
                    <a:srgbClr val="000000">
                      <a:alpha val="43137"/>
                    </a:srgbClr>
                  </a:outerShdw>
                </a:effectLst>
              </a:rPr>
              <a:t>GST0069</a:t>
            </a:r>
            <a:r>
              <a:rPr lang="pt-BR" sz="4000" b="1" dirty="0" smtClean="0">
                <a:solidFill>
                  <a:schemeClr val="tx2"/>
                </a:solidFill>
                <a:effectLst>
                  <a:outerShdw blurRad="38100" dist="38100" dir="2700000" algn="tl">
                    <a:srgbClr val="000000">
                      <a:alpha val="43137"/>
                    </a:srgbClr>
                  </a:outerShdw>
                </a:effectLst>
                <a:cs typeface="Arial" pitchFamily="34" charset="0"/>
              </a:rPr>
              <a:t> </a:t>
            </a:r>
          </a:p>
          <a:p>
            <a:pPr algn="ctr">
              <a:defRPr/>
            </a:pPr>
            <a:r>
              <a:rPr lang="pt-BR" sz="4000" b="1" dirty="0" smtClean="0">
                <a:solidFill>
                  <a:schemeClr val="tx2"/>
                </a:solidFill>
                <a:effectLst>
                  <a:outerShdw blurRad="38100" dist="38100" dir="2700000" algn="tl">
                    <a:srgbClr val="000000">
                      <a:alpha val="43137"/>
                    </a:srgbClr>
                  </a:outerShdw>
                </a:effectLst>
              </a:rPr>
              <a:t>ADMINISTRAÇÃO </a:t>
            </a:r>
            <a:r>
              <a:rPr lang="pt-BR" sz="4000" b="1" dirty="0">
                <a:solidFill>
                  <a:schemeClr val="tx2"/>
                </a:solidFill>
                <a:effectLst>
                  <a:outerShdw blurRad="38100" dist="38100" dir="2700000" algn="tl">
                    <a:srgbClr val="000000">
                      <a:alpha val="43137"/>
                    </a:srgbClr>
                  </a:outerShdw>
                </a:effectLst>
              </a:rPr>
              <a:t>DE </a:t>
            </a:r>
            <a:endParaRPr lang="pt-BR" sz="4000" b="1" dirty="0" smtClean="0">
              <a:solidFill>
                <a:schemeClr val="tx2"/>
              </a:solidFill>
              <a:effectLst>
                <a:outerShdw blurRad="38100" dist="38100" dir="2700000" algn="tl">
                  <a:srgbClr val="000000">
                    <a:alpha val="43137"/>
                  </a:srgbClr>
                </a:outerShdw>
              </a:effectLst>
            </a:endParaRPr>
          </a:p>
          <a:p>
            <a:pPr algn="ctr">
              <a:defRPr/>
            </a:pPr>
            <a:r>
              <a:rPr lang="pt-BR" sz="4000" b="1" dirty="0" smtClean="0">
                <a:solidFill>
                  <a:schemeClr val="tx2"/>
                </a:solidFill>
                <a:effectLst>
                  <a:outerShdw blurRad="38100" dist="38100" dir="2700000" algn="tl">
                    <a:srgbClr val="000000">
                      <a:alpha val="43137"/>
                    </a:srgbClr>
                  </a:outerShdw>
                </a:effectLst>
              </a:rPr>
              <a:t>COMPRAS </a:t>
            </a:r>
            <a:r>
              <a:rPr lang="pt-BR" sz="4000" b="1" dirty="0">
                <a:solidFill>
                  <a:schemeClr val="tx2"/>
                </a:solidFill>
                <a:effectLst>
                  <a:outerShdw blurRad="38100" dist="38100" dir="2700000" algn="tl">
                    <a:srgbClr val="000000">
                      <a:alpha val="43137"/>
                    </a:srgbClr>
                  </a:outerShdw>
                </a:effectLst>
              </a:rPr>
              <a:t>E </a:t>
            </a:r>
            <a:r>
              <a:rPr lang="pt-BR" sz="4000" b="1" dirty="0" smtClean="0">
                <a:solidFill>
                  <a:schemeClr val="tx2"/>
                </a:solidFill>
                <a:effectLst>
                  <a:outerShdw blurRad="38100" dist="38100" dir="2700000" algn="tl">
                    <a:srgbClr val="000000">
                      <a:alpha val="43137"/>
                    </a:srgbClr>
                  </a:outerShdw>
                </a:effectLst>
              </a:rPr>
              <a:t>SUPRIMENTOS</a:t>
            </a:r>
            <a:endParaRPr lang="pt-BR" sz="4000" b="1" dirty="0">
              <a:solidFill>
                <a:schemeClr val="tx2"/>
              </a:solidFill>
              <a:effectLst>
                <a:outerShdw blurRad="38100" dist="38100" dir="2700000" algn="tl">
                  <a:srgbClr val="000000">
                    <a:alpha val="43137"/>
                  </a:srgbClr>
                </a:outerShdw>
              </a:effectLst>
              <a:cs typeface="Arial" pitchFamily="34" charset="0"/>
            </a:endParaRPr>
          </a:p>
        </p:txBody>
      </p:sp>
      <p:sp>
        <p:nvSpPr>
          <p:cNvPr id="8" name="Retângulo 7"/>
          <p:cNvSpPr/>
          <p:nvPr/>
        </p:nvSpPr>
        <p:spPr>
          <a:xfrm>
            <a:off x="34925" y="4973290"/>
            <a:ext cx="9037638" cy="615950"/>
          </a:xfrm>
          <a:prstGeom prst="rect">
            <a:avLst/>
          </a:prstGeom>
        </p:spPr>
        <p:txBody>
          <a:bodyPr>
            <a:spAutoFit/>
          </a:bodyPr>
          <a:lstStyle/>
          <a:p>
            <a:pPr algn="ctr">
              <a:spcBef>
                <a:spcPct val="20000"/>
              </a:spcBef>
              <a:buClr>
                <a:srgbClr val="2B4475"/>
              </a:buClr>
              <a:defRPr/>
            </a:pPr>
            <a:r>
              <a:rPr lang="pt-BR" sz="3400" b="1" kern="0" dirty="0">
                <a:solidFill>
                  <a:srgbClr val="2B4475"/>
                </a:solidFill>
                <a:effectLst>
                  <a:outerShdw blurRad="38100" dist="38100" dir="2700000" algn="tl">
                    <a:srgbClr val="000000">
                      <a:alpha val="43137"/>
                    </a:srgbClr>
                  </a:outerShdw>
                </a:effectLst>
                <a:cs typeface="Arial" pitchFamily="34" charset="0"/>
              </a:rPr>
              <a:t>Prof. </a:t>
            </a:r>
            <a:r>
              <a:rPr lang="pt-BR" sz="3400" b="1" kern="0" dirty="0" smtClean="0">
                <a:solidFill>
                  <a:srgbClr val="2B4475"/>
                </a:solidFill>
                <a:effectLst>
                  <a:outerShdw blurRad="38100" dist="38100" dir="2700000" algn="tl">
                    <a:srgbClr val="000000">
                      <a:alpha val="43137"/>
                    </a:srgbClr>
                  </a:outerShdw>
                </a:effectLst>
                <a:cs typeface="Arial" pitchFamily="34" charset="0"/>
              </a:rPr>
              <a:t>Eco. Adm</a:t>
            </a:r>
            <a:r>
              <a:rPr lang="pt-BR" sz="3400" b="1" kern="0" dirty="0">
                <a:solidFill>
                  <a:srgbClr val="2B4475"/>
                </a:solidFill>
                <a:effectLst>
                  <a:outerShdw blurRad="38100" dist="38100" dir="2700000" algn="tl">
                    <a:srgbClr val="000000">
                      <a:alpha val="43137"/>
                    </a:srgbClr>
                  </a:outerShdw>
                </a:effectLst>
                <a:cs typeface="Arial" pitchFamily="34" charset="0"/>
              </a:rPr>
              <a:t>. </a:t>
            </a:r>
            <a:r>
              <a:rPr lang="pt-BR" sz="3400" b="1" i="1" kern="0" dirty="0">
                <a:solidFill>
                  <a:srgbClr val="2B4475"/>
                </a:solidFill>
                <a:effectLst>
                  <a:outerShdw blurRad="38100" dist="38100" dir="2700000" algn="tl">
                    <a:srgbClr val="000000">
                      <a:alpha val="43137"/>
                    </a:srgbClr>
                  </a:outerShdw>
                </a:effectLst>
                <a:cs typeface="Arial" pitchFamily="34" charset="0"/>
              </a:rPr>
              <a:t>Msc</a:t>
            </a:r>
            <a:r>
              <a:rPr lang="pt-BR" sz="34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Tree>
    <p:extLst>
      <p:ext uri="{BB962C8B-B14F-4D97-AF65-F5344CB8AC3E}">
        <p14:creationId xmlns:p14="http://schemas.microsoft.com/office/powerpoint/2010/main" val="2922132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35496" y="394941"/>
            <a:ext cx="6049963" cy="585787"/>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latin typeface="+mj-lt"/>
                <a:cs typeface="Arial" pitchFamily="34" charset="0"/>
              </a:rPr>
              <a:t>CONTEÚDO PROGRAMADO</a:t>
            </a: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2" name="Retângulo 11"/>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sp>
        <p:nvSpPr>
          <p:cNvPr id="2" name="Retângulo 1"/>
          <p:cNvSpPr/>
          <p:nvPr/>
        </p:nvSpPr>
        <p:spPr>
          <a:xfrm>
            <a:off x="35496" y="1052736"/>
            <a:ext cx="4608512" cy="5447645"/>
          </a:xfrm>
          <a:prstGeom prst="rect">
            <a:avLst/>
          </a:prstGeom>
        </p:spPr>
        <p:txBody>
          <a:bodyPr wrap="square">
            <a:spAutoFit/>
          </a:bodyPr>
          <a:lstStyle/>
          <a:p>
            <a:r>
              <a:rPr lang="pt-BR" sz="1200" b="1" dirty="0" smtClean="0">
                <a:latin typeface="TimesNewRomanPS-BoldMT"/>
              </a:rPr>
              <a:t>1 </a:t>
            </a:r>
            <a:r>
              <a:rPr lang="pt-BR" sz="1200" b="1" dirty="0">
                <a:latin typeface="TimesNewRomanPS-BoldMT"/>
              </a:rPr>
              <a:t>- O Papel de Compras na Cadeia de Suprimentos</a:t>
            </a:r>
            <a:r>
              <a:rPr lang="pt-BR" sz="1200" dirty="0">
                <a:latin typeface="TimesNewRomanPSMT"/>
              </a:rPr>
              <a:t>.</a:t>
            </a:r>
          </a:p>
          <a:p>
            <a:r>
              <a:rPr lang="pt-BR" sz="1200" dirty="0">
                <a:latin typeface="TimesNewRomanPSMT"/>
              </a:rPr>
              <a:t>1.1- Estrutura dos elos da cadeia de suprimentos.</a:t>
            </a:r>
          </a:p>
          <a:p>
            <a:r>
              <a:rPr lang="pt-BR" sz="1200" dirty="0">
                <a:latin typeface="TimesNewRomanPSMT"/>
              </a:rPr>
              <a:t>1.2- Definição do Ciclo de Compras e Suprimentos.</a:t>
            </a:r>
          </a:p>
          <a:p>
            <a:r>
              <a:rPr lang="pt-BR" sz="1200" dirty="0">
                <a:latin typeface="TimesNewRomanPSMT"/>
              </a:rPr>
              <a:t>1.3- As relações de Compras e Suprimentos com os demais elos da cadeia de</a:t>
            </a:r>
          </a:p>
          <a:p>
            <a:r>
              <a:rPr lang="pt-BR" sz="1200" dirty="0">
                <a:latin typeface="TimesNewRomanPSMT"/>
              </a:rPr>
              <a:t>suprimentos.</a:t>
            </a:r>
          </a:p>
          <a:p>
            <a:r>
              <a:rPr lang="pt-BR" sz="1200" dirty="0">
                <a:latin typeface="TimesNewRomanPSMT"/>
              </a:rPr>
              <a:t>1.4- As relações de Compras e Suprimentos com as atividades logísticas (transportes,</a:t>
            </a:r>
          </a:p>
          <a:p>
            <a:r>
              <a:rPr lang="pt-BR" sz="1200" dirty="0">
                <a:latin typeface="TimesNewRomanPSMT"/>
              </a:rPr>
              <a:t>estoques e armazenagem).</a:t>
            </a:r>
          </a:p>
          <a:p>
            <a:endParaRPr lang="pt-BR" sz="1200" b="1" dirty="0" smtClean="0">
              <a:latin typeface="TimesNewRomanPS-BoldMT"/>
            </a:endParaRPr>
          </a:p>
          <a:p>
            <a:r>
              <a:rPr lang="pt-BR" sz="1200" b="1" dirty="0" smtClean="0">
                <a:latin typeface="TimesNewRomanPS-BoldMT"/>
              </a:rPr>
              <a:t>2 </a:t>
            </a:r>
            <a:r>
              <a:rPr lang="pt-BR" sz="1200" b="1" dirty="0">
                <a:latin typeface="TimesNewRomanPS-BoldMT"/>
              </a:rPr>
              <a:t>- Escopo e Objetivos de Compras.</a:t>
            </a:r>
          </a:p>
          <a:p>
            <a:r>
              <a:rPr lang="pt-BR" sz="1200" dirty="0">
                <a:latin typeface="TimesNewRomanPSMT"/>
              </a:rPr>
              <a:t>2.1- A evolução e abrangência da área de Compras e Suprimentos.</a:t>
            </a:r>
          </a:p>
          <a:p>
            <a:r>
              <a:rPr lang="pt-BR" sz="1200" dirty="0">
                <a:latin typeface="TimesNewRomanPSMT"/>
              </a:rPr>
              <a:t>2.2- Relação entre o Modelo de Negócios e desenvolvimento de um modelo de área de</a:t>
            </a:r>
          </a:p>
          <a:p>
            <a:r>
              <a:rPr lang="pt-BR" sz="1200" dirty="0">
                <a:latin typeface="TimesNewRomanPSMT"/>
              </a:rPr>
              <a:t>Compras para a organização.</a:t>
            </a:r>
          </a:p>
          <a:p>
            <a:r>
              <a:rPr lang="pt-BR" sz="1200" dirty="0">
                <a:latin typeface="TimesNewRomanPSMT"/>
              </a:rPr>
              <a:t>2</a:t>
            </a:r>
            <a:r>
              <a:rPr lang="pt-BR" sz="1200" dirty="0" smtClean="0">
                <a:latin typeface="TimesNewRomanPSMT"/>
              </a:rPr>
              <a:t>.3- </a:t>
            </a:r>
            <a:r>
              <a:rPr lang="pt-BR" sz="1200" dirty="0">
                <a:latin typeface="TimesNewRomanPSMT"/>
              </a:rPr>
              <a:t>Definição dos Objetivos e estratégias de Compras de uma organização.</a:t>
            </a:r>
          </a:p>
          <a:p>
            <a:endParaRPr lang="pt-BR" sz="1200" b="1" dirty="0" smtClean="0">
              <a:latin typeface="TimesNewRomanPS-BoldMT"/>
            </a:endParaRPr>
          </a:p>
          <a:p>
            <a:r>
              <a:rPr lang="pt-BR" sz="1200" b="1" dirty="0" smtClean="0">
                <a:latin typeface="TimesNewRomanPS-BoldMT"/>
              </a:rPr>
              <a:t> 3: Importância da Gestão e Integração de Compras nas Empresas</a:t>
            </a:r>
          </a:p>
          <a:p>
            <a:r>
              <a:rPr lang="pt-BR" sz="1200" dirty="0" smtClean="0">
                <a:latin typeface="TimesNewRomanPSMT"/>
              </a:rPr>
              <a:t>3.1- A importância de Compras nas Empresas, abrangendo desde os fatores internos</a:t>
            </a:r>
          </a:p>
          <a:p>
            <a:r>
              <a:rPr lang="pt-BR" sz="1200" dirty="0" smtClean="0">
                <a:latin typeface="TimesNewRomanPSMT"/>
              </a:rPr>
              <a:t>como desenvolvimento de novos produtos.</a:t>
            </a:r>
          </a:p>
          <a:p>
            <a:r>
              <a:rPr lang="pt-BR" sz="1200" dirty="0" smtClean="0">
                <a:latin typeface="TimesNewRomanPSMT"/>
              </a:rPr>
              <a:t>3.2- A importância da gestão dos ciclos operacionais e financeiros até a atuação da</a:t>
            </a:r>
          </a:p>
          <a:p>
            <a:r>
              <a:rPr lang="pt-BR" sz="1200" dirty="0" smtClean="0">
                <a:latin typeface="TimesNewRomanPSMT"/>
              </a:rPr>
              <a:t>empresa nos mercados.</a:t>
            </a:r>
          </a:p>
          <a:p>
            <a:r>
              <a:rPr lang="pt-BR" sz="1200" dirty="0" smtClean="0">
                <a:latin typeface="TimesNewRomanPSMT"/>
              </a:rPr>
              <a:t>3.3- A influência dos preços dos produtos e nos mercados de insumos.</a:t>
            </a:r>
          </a:p>
        </p:txBody>
      </p:sp>
      <p:sp>
        <p:nvSpPr>
          <p:cNvPr id="8" name="Retângulo 7"/>
          <p:cNvSpPr/>
          <p:nvPr/>
        </p:nvSpPr>
        <p:spPr>
          <a:xfrm>
            <a:off x="4544704" y="1190357"/>
            <a:ext cx="4572000" cy="5262979"/>
          </a:xfrm>
          <a:prstGeom prst="rect">
            <a:avLst/>
          </a:prstGeom>
        </p:spPr>
        <p:txBody>
          <a:bodyPr>
            <a:spAutoFit/>
          </a:bodyPr>
          <a:lstStyle/>
          <a:p>
            <a:r>
              <a:rPr lang="pt-BR" sz="1200" b="1" dirty="0" smtClean="0">
                <a:latin typeface="TimesNewRomanPS-BoldMT"/>
              </a:rPr>
              <a:t>4 </a:t>
            </a:r>
            <a:r>
              <a:rPr lang="pt-BR" sz="1200" b="1" dirty="0">
                <a:latin typeface="TimesNewRomanPS-BoldMT"/>
              </a:rPr>
              <a:t>- Estrutura e Organização de Compras</a:t>
            </a:r>
            <a:r>
              <a:rPr lang="pt-BR" sz="1200" dirty="0">
                <a:latin typeface="TimesNewRomanPSMT"/>
              </a:rPr>
              <a:t>.</a:t>
            </a:r>
          </a:p>
          <a:p>
            <a:r>
              <a:rPr lang="pt-BR" sz="1200" dirty="0">
                <a:latin typeface="TimesNewRomanPSMT"/>
              </a:rPr>
              <a:t>4.1- A função de Compras e Suprimentos na estrutura organizacional das empresas,</a:t>
            </a:r>
          </a:p>
          <a:p>
            <a:r>
              <a:rPr lang="pt-BR" sz="1200" dirty="0">
                <a:latin typeface="TimesNewRomanPSMT"/>
              </a:rPr>
              <a:t>considerando centralização e descentralização e suas vantagens e desvantagens.</a:t>
            </a:r>
          </a:p>
          <a:p>
            <a:r>
              <a:rPr lang="pt-BR" sz="1200" dirty="0">
                <a:latin typeface="TimesNewRomanPSMT"/>
              </a:rPr>
              <a:t>4.2- Decisões de fabricar ou comprar de terceiros. As decisões sobre a estrutura própria</a:t>
            </a:r>
          </a:p>
          <a:p>
            <a:r>
              <a:rPr lang="pt-BR" sz="1200" dirty="0">
                <a:latin typeface="TimesNewRomanPSMT"/>
              </a:rPr>
              <a:t>envolve uma análise do volume e a variedade de bens e serviços comprados. O tamanho</a:t>
            </a:r>
          </a:p>
          <a:p>
            <a:r>
              <a:rPr lang="pt-BR" sz="1200" dirty="0">
                <a:latin typeface="TimesNewRomanPSMT"/>
              </a:rPr>
              <a:t>e diversidade da organização.</a:t>
            </a:r>
          </a:p>
          <a:p>
            <a:r>
              <a:rPr lang="pt-BR" sz="1200" dirty="0">
                <a:latin typeface="TimesNewRomanPSMT"/>
              </a:rPr>
              <a:t>4.3- O tipo e diversidade de mercado a que a empresa atende. A tecnologia e os processos</a:t>
            </a:r>
          </a:p>
          <a:p>
            <a:r>
              <a:rPr lang="pt-BR" sz="1200" dirty="0">
                <a:latin typeface="TimesNewRomanPSMT"/>
              </a:rPr>
              <a:t>envolvidos. A volatilidade dos mercados em que ela opera.</a:t>
            </a:r>
          </a:p>
          <a:p>
            <a:r>
              <a:rPr lang="pt-BR" sz="1200" dirty="0">
                <a:latin typeface="TimesNewRomanPSMT"/>
              </a:rPr>
              <a:t>4.4- Localização dos fornecedores e das unidades operacionais da empresa.</a:t>
            </a:r>
          </a:p>
          <a:p>
            <a:r>
              <a:rPr lang="pt-BR" sz="1200" dirty="0">
                <a:latin typeface="TimesNewRomanPSMT"/>
              </a:rPr>
              <a:t>4.5- Nível de relações operacionais e contratuais com fornecedores.</a:t>
            </a:r>
          </a:p>
          <a:p>
            <a:endParaRPr lang="pt-BR" sz="1200" b="1" dirty="0" smtClean="0">
              <a:latin typeface="TimesNewRomanPS-BoldMT"/>
            </a:endParaRPr>
          </a:p>
          <a:p>
            <a:r>
              <a:rPr lang="pt-BR" sz="1200" b="1" dirty="0" smtClean="0">
                <a:latin typeface="TimesNewRomanPS-BoldMT"/>
              </a:rPr>
              <a:t>5 </a:t>
            </a:r>
            <a:r>
              <a:rPr lang="pt-BR" sz="1200" b="1" dirty="0">
                <a:latin typeface="TimesNewRomanPS-BoldMT"/>
              </a:rPr>
              <a:t>- Tipos de Compras. Instrumentos de Compras Públicas</a:t>
            </a:r>
          </a:p>
          <a:p>
            <a:r>
              <a:rPr lang="pt-BR" sz="1200" dirty="0">
                <a:latin typeface="TimesNewRomanPSMT"/>
              </a:rPr>
              <a:t>5.1- Diferentes categorias e características de Compras e Suprimentos, tais como matérias</a:t>
            </a:r>
          </a:p>
          <a:p>
            <a:r>
              <a:rPr lang="pt-BR" sz="1200" dirty="0">
                <a:latin typeface="TimesNewRomanPSMT"/>
              </a:rPr>
              <a:t>primas, commodities, bens de capital, serviços, produtos para revenda e assim por diante.</a:t>
            </a:r>
          </a:p>
          <a:p>
            <a:r>
              <a:rPr lang="pt-BR" sz="1200" dirty="0">
                <a:latin typeface="TimesNewRomanPSMT"/>
              </a:rPr>
              <a:t>5.2- Instrumentos de Compras Públicas, como procedimentos e ritos legais públicos da</a:t>
            </a:r>
          </a:p>
          <a:p>
            <a:r>
              <a:rPr lang="pt-BR" sz="1200" dirty="0">
                <a:latin typeface="TimesNewRomanPSMT"/>
              </a:rPr>
              <a:t>função aquisição.</a:t>
            </a:r>
          </a:p>
          <a:p>
            <a:r>
              <a:rPr lang="pt-BR" sz="1200" dirty="0">
                <a:latin typeface="TimesNewRomanPSMT"/>
              </a:rPr>
              <a:t>5.3- Ciclo de atividades operacionais de Compras e Suprimentos</a:t>
            </a:r>
            <a:r>
              <a:rPr lang="pt-BR" sz="1200" dirty="0" smtClean="0">
                <a:latin typeface="TimesNewRomanPSMT"/>
              </a:rPr>
              <a:t>.</a:t>
            </a:r>
            <a:endParaRPr lang="pt-BR" sz="1200" dirty="0">
              <a:latin typeface="TimesNewRomanPSMT"/>
            </a:endParaRPr>
          </a:p>
        </p:txBody>
      </p:sp>
    </p:spTree>
    <p:extLst>
      <p:ext uri="{BB962C8B-B14F-4D97-AF65-F5344CB8AC3E}">
        <p14:creationId xmlns:p14="http://schemas.microsoft.com/office/powerpoint/2010/main" val="1309072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35496" y="394941"/>
            <a:ext cx="6049963" cy="585787"/>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a:solidFill>
                  <a:schemeClr val="bg1"/>
                </a:solidFill>
                <a:latin typeface="+mj-lt"/>
                <a:cs typeface="Arial" pitchFamily="34" charset="0"/>
              </a:rPr>
              <a:t>CONTEÚDO PROGRAMADO</a:t>
            </a: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2" name="Retângulo 11"/>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sp>
        <p:nvSpPr>
          <p:cNvPr id="8" name="Retângulo 7"/>
          <p:cNvSpPr/>
          <p:nvPr/>
        </p:nvSpPr>
        <p:spPr>
          <a:xfrm>
            <a:off x="107504" y="1185421"/>
            <a:ext cx="4572000" cy="5339923"/>
          </a:xfrm>
          <a:prstGeom prst="rect">
            <a:avLst/>
          </a:prstGeom>
        </p:spPr>
        <p:txBody>
          <a:bodyPr>
            <a:spAutoFit/>
          </a:bodyPr>
          <a:lstStyle/>
          <a:p>
            <a:r>
              <a:rPr lang="pt-BR" sz="1100" b="1" dirty="0" smtClean="0">
                <a:latin typeface="TimesNewRomanPS-BoldMT"/>
              </a:rPr>
              <a:t>6 </a:t>
            </a:r>
            <a:r>
              <a:rPr lang="pt-BR" sz="1100" b="1" dirty="0">
                <a:latin typeface="TimesNewRomanPS-BoldMT"/>
              </a:rPr>
              <a:t>- Processos de Fontes de Suprimentos</a:t>
            </a:r>
          </a:p>
          <a:p>
            <a:r>
              <a:rPr lang="pt-BR" sz="1100" dirty="0">
                <a:latin typeface="TimesNewRomanPSMT"/>
              </a:rPr>
              <a:t>6.1- Atributos de um bom fornecedor e das decisões sobre as fontes </a:t>
            </a:r>
            <a:r>
              <a:rPr lang="pt-BR" sz="1100" dirty="0" smtClean="0">
                <a:latin typeface="TimesNewRomanPSMT"/>
              </a:rPr>
              <a:t>de fornecimentos</a:t>
            </a:r>
            <a:r>
              <a:rPr lang="pt-BR" sz="1100" dirty="0">
                <a:latin typeface="TimesNewRomanPSMT"/>
              </a:rPr>
              <a:t>.</a:t>
            </a:r>
          </a:p>
          <a:p>
            <a:r>
              <a:rPr lang="pt-BR" sz="1100" dirty="0">
                <a:latin typeface="TimesNewRomanPSMT"/>
              </a:rPr>
              <a:t>6.2- Processos de Qualificação de Fornecedores e a homologação </a:t>
            </a:r>
            <a:r>
              <a:rPr lang="pt-BR" sz="1100" dirty="0" smtClean="0">
                <a:latin typeface="TimesNewRomanPSMT"/>
              </a:rPr>
              <a:t>de fornecedores</a:t>
            </a:r>
            <a:r>
              <a:rPr lang="pt-BR" sz="1100" dirty="0">
                <a:latin typeface="TimesNewRomanPSMT"/>
              </a:rPr>
              <a:t>.</a:t>
            </a:r>
          </a:p>
          <a:p>
            <a:r>
              <a:rPr lang="pt-BR" sz="1100" dirty="0">
                <a:latin typeface="TimesNewRomanPSMT"/>
              </a:rPr>
              <a:t>6.3- Ciclo de Qualificação de Fornecedores.</a:t>
            </a:r>
          </a:p>
          <a:p>
            <a:r>
              <a:rPr lang="pt-BR" sz="1100" b="1" dirty="0" smtClean="0">
                <a:latin typeface="TimesNewRomanPS-BoldMT"/>
              </a:rPr>
              <a:t>7 </a:t>
            </a:r>
            <a:r>
              <a:rPr lang="pt-BR" sz="1100" b="1" dirty="0">
                <a:latin typeface="TimesNewRomanPS-BoldMT"/>
              </a:rPr>
              <a:t>- Avaliação e Desenvolvimento de Fornecedores</a:t>
            </a:r>
          </a:p>
          <a:p>
            <a:r>
              <a:rPr lang="pt-BR" sz="1100" dirty="0">
                <a:latin typeface="TimesNewRomanPSMT"/>
              </a:rPr>
              <a:t>7.1- Conceitos de Avaliação e Desenvolvimento de Fornecedores.</a:t>
            </a:r>
          </a:p>
          <a:p>
            <a:r>
              <a:rPr lang="pt-BR" sz="1100" dirty="0">
                <a:latin typeface="TimesNewRomanPSMT"/>
              </a:rPr>
              <a:t>7.2- Os principais indicadores de desempenho.</a:t>
            </a:r>
          </a:p>
          <a:p>
            <a:r>
              <a:rPr lang="pt-BR" sz="1100" dirty="0">
                <a:latin typeface="TimesNewRomanPSMT"/>
              </a:rPr>
              <a:t>7.3- Etapas de um programa de desenvolvimento de Fornecedores.</a:t>
            </a:r>
          </a:p>
          <a:p>
            <a:r>
              <a:rPr lang="pt-BR" sz="1100" b="1" dirty="0" smtClean="0">
                <a:latin typeface="TimesNewRomanPS-BoldMT"/>
              </a:rPr>
              <a:t>8 </a:t>
            </a:r>
            <a:r>
              <a:rPr lang="pt-BR" sz="1100" b="1" dirty="0">
                <a:latin typeface="TimesNewRomanPS-BoldMT"/>
              </a:rPr>
              <a:t>- Variáveis Chaves de Compra</a:t>
            </a:r>
          </a:p>
          <a:p>
            <a:r>
              <a:rPr lang="pt-BR" sz="1100" dirty="0">
                <a:latin typeface="TimesNewRomanPSMT"/>
              </a:rPr>
              <a:t>8.1- A importância da identificação e aplicação das variáveis críticas de Compras </a:t>
            </a:r>
            <a:r>
              <a:rPr lang="pt-BR" sz="1100" dirty="0" smtClean="0">
                <a:latin typeface="TimesNewRomanPSMT"/>
              </a:rPr>
              <a:t>na organização</a:t>
            </a:r>
            <a:r>
              <a:rPr lang="pt-BR" sz="1100" dirty="0">
                <a:latin typeface="TimesNewRomanPSMT"/>
              </a:rPr>
              <a:t>.</a:t>
            </a:r>
          </a:p>
          <a:p>
            <a:r>
              <a:rPr lang="pt-BR" sz="1100" dirty="0">
                <a:latin typeface="TimesNewRomanPSMT"/>
              </a:rPr>
              <a:t>8.2- Qualidade, prazos, de entrega, preços, negociações e contratos.</a:t>
            </a:r>
          </a:p>
          <a:p>
            <a:r>
              <a:rPr lang="pt-BR" sz="1100" dirty="0">
                <a:latin typeface="TimesNewRomanPSMT"/>
              </a:rPr>
              <a:t>8.3- Estratégias operacionais das empresas.</a:t>
            </a:r>
          </a:p>
          <a:p>
            <a:r>
              <a:rPr lang="pt-BR" sz="1100" b="1" dirty="0" smtClean="0">
                <a:latin typeface="TimesNewRomanPS-BoldMT"/>
              </a:rPr>
              <a:t>9 </a:t>
            </a:r>
            <a:r>
              <a:rPr lang="pt-BR" sz="1100" b="1" dirty="0">
                <a:latin typeface="TimesNewRomanPS-BoldMT"/>
              </a:rPr>
              <a:t>- Compras Estratégicas: </a:t>
            </a:r>
            <a:r>
              <a:rPr lang="pt-BR" sz="1100" b="1" dirty="0" err="1">
                <a:latin typeface="TimesNewRomanPS-BoldMT"/>
              </a:rPr>
              <a:t>Strategic</a:t>
            </a:r>
            <a:r>
              <a:rPr lang="pt-BR" sz="1100" b="1" dirty="0">
                <a:latin typeface="TimesNewRomanPS-BoldMT"/>
              </a:rPr>
              <a:t> </a:t>
            </a:r>
            <a:r>
              <a:rPr lang="pt-BR" sz="1100" b="1" dirty="0" err="1">
                <a:latin typeface="TimesNewRomanPS-BoldMT"/>
              </a:rPr>
              <a:t>Sourcing</a:t>
            </a:r>
            <a:endParaRPr lang="pt-BR" sz="1100" b="1" dirty="0">
              <a:latin typeface="TimesNewRomanPS-BoldMT"/>
            </a:endParaRPr>
          </a:p>
          <a:p>
            <a:r>
              <a:rPr lang="pt-BR" sz="1100" dirty="0">
                <a:latin typeface="TimesNewRomanPSMT"/>
              </a:rPr>
              <a:t>9.1- A evolução, as aplicações e tendências de Compras e Fornecedores até </a:t>
            </a:r>
            <a:r>
              <a:rPr lang="pt-BR" sz="1100" dirty="0" smtClean="0">
                <a:latin typeface="TimesNewRomanPSMT"/>
              </a:rPr>
              <a:t>os conceitos </a:t>
            </a:r>
            <a:r>
              <a:rPr lang="pt-BR" sz="1100" dirty="0">
                <a:latin typeface="TimesNewRomanPSMT"/>
              </a:rPr>
              <a:t>atuais de </a:t>
            </a:r>
            <a:r>
              <a:rPr lang="pt-BR" sz="1100" dirty="0" err="1">
                <a:latin typeface="TimesNewRomanPSMT"/>
              </a:rPr>
              <a:t>Sourcing</a:t>
            </a:r>
            <a:r>
              <a:rPr lang="pt-BR" sz="1100" dirty="0">
                <a:latin typeface="TimesNewRomanPSMT"/>
              </a:rPr>
              <a:t>.</a:t>
            </a:r>
          </a:p>
          <a:p>
            <a:r>
              <a:rPr lang="pt-BR" sz="1100" dirty="0">
                <a:latin typeface="TimesNewRomanPSMT"/>
              </a:rPr>
              <a:t>9.2- Vantagens e desvantagens.</a:t>
            </a:r>
          </a:p>
          <a:p>
            <a:r>
              <a:rPr lang="pt-BR" sz="1100" dirty="0">
                <a:latin typeface="TimesNewRomanPSMT"/>
              </a:rPr>
              <a:t>9.3- Desafios e tapas de implantação.</a:t>
            </a:r>
          </a:p>
          <a:p>
            <a:r>
              <a:rPr lang="pt-BR" sz="1100" b="1" dirty="0" smtClean="0">
                <a:latin typeface="TimesNewRomanPS-BoldMT"/>
              </a:rPr>
              <a:t>10 </a:t>
            </a:r>
            <a:r>
              <a:rPr lang="pt-BR" sz="1100" b="1" dirty="0">
                <a:latin typeface="TimesNewRomanPS-BoldMT"/>
              </a:rPr>
              <a:t>- Segmentação de Compras e Suprimentos</a:t>
            </a:r>
          </a:p>
          <a:p>
            <a:r>
              <a:rPr lang="pt-BR" sz="1100" dirty="0">
                <a:latin typeface="TimesNewRomanPSMT"/>
              </a:rPr>
              <a:t>10.1- A importância de uma segmentação do portfólio de materiais e serviços da área de</a:t>
            </a:r>
          </a:p>
          <a:p>
            <a:r>
              <a:rPr lang="pt-BR" sz="1100" dirty="0">
                <a:latin typeface="TimesNewRomanPSMT"/>
              </a:rPr>
              <a:t>Compras e Suprimentos.</a:t>
            </a:r>
          </a:p>
          <a:p>
            <a:r>
              <a:rPr lang="pt-BR" sz="1100" dirty="0">
                <a:latin typeface="TimesNewRomanPSMT"/>
              </a:rPr>
              <a:t>10.2- Método da Curva ABC</a:t>
            </a:r>
            <a:r>
              <a:rPr lang="pt-BR" sz="1100" dirty="0" smtClean="0">
                <a:latin typeface="TimesNewRomanPSMT"/>
              </a:rPr>
              <a:t>.</a:t>
            </a:r>
          </a:p>
          <a:p>
            <a:r>
              <a:rPr lang="pt-BR" sz="1100" b="1" dirty="0">
                <a:latin typeface="TimesNewRomanPS-BoldMT"/>
              </a:rPr>
              <a:t>11 - Estratégias de Compras e Suprimentos</a:t>
            </a:r>
          </a:p>
          <a:p>
            <a:r>
              <a:rPr lang="pt-BR" sz="1100" dirty="0">
                <a:latin typeface="TimesNewRomanPSMT"/>
              </a:rPr>
              <a:t>11.2- A importância de selecionar estratégias de compras apropriadas para cada tipo de produto.</a:t>
            </a:r>
          </a:p>
          <a:p>
            <a:r>
              <a:rPr lang="pt-BR" sz="1100" dirty="0">
                <a:latin typeface="TimesNewRomanPSMT"/>
              </a:rPr>
              <a:t>11.3- A relação entre risco e os custos diretos (materiais) e indiretos (tempo de negociação e administração das compras), agrupando em categorias de produtos</a:t>
            </a:r>
            <a:r>
              <a:rPr lang="pt-BR" sz="1100" dirty="0" smtClean="0">
                <a:latin typeface="TimesNewRomanPSMT"/>
              </a:rPr>
              <a:t>.</a:t>
            </a:r>
            <a:endParaRPr lang="pt-BR" sz="1200" b="1" dirty="0" smtClean="0">
              <a:latin typeface="TimesNewRomanPS-BoldMT"/>
            </a:endParaRPr>
          </a:p>
        </p:txBody>
      </p:sp>
      <p:sp>
        <p:nvSpPr>
          <p:cNvPr id="3" name="Retângulo 2"/>
          <p:cNvSpPr/>
          <p:nvPr/>
        </p:nvSpPr>
        <p:spPr>
          <a:xfrm>
            <a:off x="4644008" y="1405220"/>
            <a:ext cx="4464496" cy="4832092"/>
          </a:xfrm>
          <a:prstGeom prst="rect">
            <a:avLst/>
          </a:prstGeom>
        </p:spPr>
        <p:txBody>
          <a:bodyPr wrap="square">
            <a:spAutoFit/>
          </a:bodyPr>
          <a:lstStyle/>
          <a:p>
            <a:r>
              <a:rPr lang="pt-BR" sz="1100" b="1" dirty="0" smtClean="0">
                <a:latin typeface="TimesNewRomanPS-BoldMT"/>
              </a:rPr>
              <a:t>12 </a:t>
            </a:r>
            <a:r>
              <a:rPr lang="pt-BR" sz="1100" b="1" dirty="0">
                <a:latin typeface="TimesNewRomanPS-BoldMT"/>
              </a:rPr>
              <a:t>- Gestão de Compras e a Norma ISO 9000</a:t>
            </a:r>
          </a:p>
          <a:p>
            <a:r>
              <a:rPr lang="pt-BR" sz="1100" dirty="0">
                <a:latin typeface="TimesNewRomanPSMT"/>
              </a:rPr>
              <a:t>12.1- A gestão de compras no contexto da ISO 9001.</a:t>
            </a:r>
          </a:p>
          <a:p>
            <a:r>
              <a:rPr lang="pt-BR" sz="1100" dirty="0">
                <a:latin typeface="TimesNewRomanPSMT"/>
              </a:rPr>
              <a:t>12.2- Os requisitos da gestão de compras.</a:t>
            </a:r>
          </a:p>
          <a:p>
            <a:r>
              <a:rPr lang="pt-BR" sz="1100" dirty="0">
                <a:latin typeface="TimesNewRomanPSMT"/>
              </a:rPr>
              <a:t>12.3- A importância da gestão de processos de Compras e a ISO 9000.</a:t>
            </a:r>
          </a:p>
          <a:p>
            <a:endParaRPr lang="pt-BR" sz="1100" b="1" dirty="0">
              <a:latin typeface="TimesNewRomanPS-BoldMT"/>
            </a:endParaRPr>
          </a:p>
          <a:p>
            <a:r>
              <a:rPr lang="pt-BR" sz="1100" b="1" dirty="0">
                <a:latin typeface="TimesNewRomanPS-BoldMT"/>
              </a:rPr>
              <a:t>13- Negociação em Compras</a:t>
            </a:r>
          </a:p>
          <a:p>
            <a:r>
              <a:rPr lang="pt-BR" sz="1100" dirty="0">
                <a:latin typeface="TimesNewRomanPSMT"/>
              </a:rPr>
              <a:t>13.1- Conceitos e processos de negociação.</a:t>
            </a:r>
          </a:p>
          <a:p>
            <a:r>
              <a:rPr lang="pt-BR" sz="1100" dirty="0">
                <a:latin typeface="TimesNewRomanPSMT"/>
              </a:rPr>
              <a:t>13.2 - Etapas de negociação.</a:t>
            </a:r>
          </a:p>
          <a:p>
            <a:r>
              <a:rPr lang="pt-BR" sz="1100" dirty="0">
                <a:latin typeface="TimesNewRomanPSMT"/>
              </a:rPr>
              <a:t>13.3- Negociação ganha-ganha.</a:t>
            </a:r>
          </a:p>
          <a:p>
            <a:endParaRPr lang="pt-BR" sz="1100" b="1" dirty="0">
              <a:latin typeface="TimesNewRomanPS-BoldMT"/>
            </a:endParaRPr>
          </a:p>
          <a:p>
            <a:r>
              <a:rPr lang="pt-BR" sz="1100" b="1" dirty="0">
                <a:latin typeface="TimesNewRomanPS-BoldMT"/>
              </a:rPr>
              <a:t>14 - Tecnologia da Informação e Compras e Suprimentos</a:t>
            </a:r>
          </a:p>
          <a:p>
            <a:r>
              <a:rPr lang="pt-BR" sz="1100" dirty="0">
                <a:latin typeface="TimesNewRomanPSMT"/>
              </a:rPr>
              <a:t>14.1- A importância da Tecnologia da Informação nos processos de Compras, de forma integrada, ao longo de toda a cadeia de suprimentos.</a:t>
            </a:r>
          </a:p>
          <a:p>
            <a:endParaRPr lang="pt-BR" sz="1100" b="1" dirty="0">
              <a:latin typeface="TimesNewRomanPS-BoldMT"/>
            </a:endParaRPr>
          </a:p>
          <a:p>
            <a:r>
              <a:rPr lang="pt-BR" sz="1100" b="1" dirty="0">
                <a:latin typeface="TimesNewRomanPS-BoldMT"/>
              </a:rPr>
              <a:t>15 - Indicadores de Desempenho em Compras e Suprimentos</a:t>
            </a:r>
          </a:p>
          <a:p>
            <a:r>
              <a:rPr lang="pt-BR" sz="1100" dirty="0">
                <a:latin typeface="TimesNewRomanPSMT"/>
              </a:rPr>
              <a:t>15.1- O impacto de Compras e Suprimentos nas empresas, considerando as variáveis de custos, tempo, quantidade e serviços nos resultados das empresas.</a:t>
            </a:r>
          </a:p>
          <a:p>
            <a:endParaRPr lang="pt-BR" sz="1100" b="1" dirty="0">
              <a:latin typeface="TimesNewRomanPS-BoldMT"/>
            </a:endParaRPr>
          </a:p>
          <a:p>
            <a:r>
              <a:rPr lang="pt-BR" sz="1100" b="1" dirty="0">
                <a:latin typeface="TimesNewRomanPS-BoldMT"/>
              </a:rPr>
              <a:t>16 - Política e Diretrizes de Compras</a:t>
            </a:r>
          </a:p>
          <a:p>
            <a:r>
              <a:rPr lang="pt-BR" sz="1100" dirty="0">
                <a:latin typeface="TimesNewRomanPSMT"/>
              </a:rPr>
              <a:t>16.1- A importância da política para traçar orientações especificas quanto as exigências.</a:t>
            </a:r>
          </a:p>
          <a:p>
            <a:r>
              <a:rPr lang="pt-BR" sz="1100" dirty="0">
                <a:latin typeface="TimesNewRomanPSMT"/>
              </a:rPr>
              <a:t>16.2- Estabelecendo os marcos que fornecem as referências para cada componente do ciclo de compras.</a:t>
            </a:r>
          </a:p>
          <a:p>
            <a:r>
              <a:rPr lang="pt-BR" sz="1100" dirty="0">
                <a:latin typeface="TimesNewRomanPSMT"/>
              </a:rPr>
              <a:t>16.3- Normas de conduta no relacionamento com os fornecedores, o impacto ambiental e social.</a:t>
            </a:r>
            <a:endParaRPr lang="pt-BR" sz="1100" dirty="0"/>
          </a:p>
        </p:txBody>
      </p:sp>
    </p:spTree>
    <p:extLst>
      <p:ext uri="{BB962C8B-B14F-4D97-AF65-F5344CB8AC3E}">
        <p14:creationId xmlns:p14="http://schemas.microsoft.com/office/powerpoint/2010/main" val="896240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4098" name="Picture 2" descr="http://portaldoaluno.webaula.com.br/Customizacoes/imagens/arrow_opened.gif"/>
          <p:cNvPicPr>
            <a:picLocks noChangeAspect="1" noChangeArrowheads="1"/>
          </p:cNvPicPr>
          <p:nvPr/>
        </p:nvPicPr>
        <p:blipFill>
          <a:blip r:embed="rId2" cstate="print"/>
          <a:srcRect/>
          <a:stretch>
            <a:fillRect/>
          </a:stretch>
        </p:blipFill>
        <p:spPr bwMode="auto">
          <a:xfrm>
            <a:off x="123825" y="-1160463"/>
            <a:ext cx="57150" cy="28575"/>
          </a:xfrm>
          <a:prstGeom prst="rect">
            <a:avLst/>
          </a:prstGeom>
          <a:noFill/>
        </p:spPr>
      </p:pic>
      <p:pic>
        <p:nvPicPr>
          <p:cNvPr id="4099" name="Picture 3" descr="http://portaldoaluno.webaula.com.br/Customizacoes/imagens/arrow_opened.gif"/>
          <p:cNvPicPr>
            <a:picLocks noChangeAspect="1" noChangeArrowheads="1"/>
          </p:cNvPicPr>
          <p:nvPr/>
        </p:nvPicPr>
        <p:blipFill>
          <a:blip r:embed="rId2" cstate="print"/>
          <a:srcRect/>
          <a:stretch>
            <a:fillRect/>
          </a:stretch>
        </p:blipFill>
        <p:spPr bwMode="auto">
          <a:xfrm>
            <a:off x="123825" y="-477838"/>
            <a:ext cx="57150" cy="28575"/>
          </a:xfrm>
          <a:prstGeom prst="rect">
            <a:avLst/>
          </a:prstGeom>
          <a:noFill/>
        </p:spPr>
      </p:pic>
      <p:sp>
        <p:nvSpPr>
          <p:cNvPr id="9" name="Retângulo 8"/>
          <p:cNvSpPr/>
          <p:nvPr/>
        </p:nvSpPr>
        <p:spPr>
          <a:xfrm>
            <a:off x="12700" y="1196752"/>
            <a:ext cx="9036496" cy="5355312"/>
          </a:xfrm>
          <a:prstGeom prst="rect">
            <a:avLst/>
          </a:prstGeom>
        </p:spPr>
        <p:txBody>
          <a:bodyPr wrap="square">
            <a:spAutoFit/>
          </a:bodyPr>
          <a:lstStyle/>
          <a:p>
            <a:pPr algn="just"/>
            <a:r>
              <a:rPr lang="pt-BR" b="1" dirty="0">
                <a:solidFill>
                  <a:schemeClr val="tx2">
                    <a:lumMod val="75000"/>
                  </a:schemeClr>
                </a:solidFill>
                <a:effectLst>
                  <a:outerShdw blurRad="38100" dist="38100" dir="2700000" algn="tl">
                    <a:srgbClr val="000000">
                      <a:alpha val="43137"/>
                    </a:srgbClr>
                  </a:outerShdw>
                </a:effectLst>
              </a:rPr>
              <a:t>Bibliografia </a:t>
            </a:r>
            <a:r>
              <a:rPr lang="pt-BR" b="1" dirty="0" smtClean="0">
                <a:solidFill>
                  <a:schemeClr val="tx2">
                    <a:lumMod val="75000"/>
                  </a:schemeClr>
                </a:solidFill>
                <a:effectLst>
                  <a:outerShdw blurRad="38100" dist="38100" dir="2700000" algn="tl">
                    <a:srgbClr val="000000">
                      <a:alpha val="43137"/>
                    </a:srgbClr>
                  </a:outerShdw>
                </a:effectLst>
              </a:rPr>
              <a:t>Básica:</a:t>
            </a:r>
            <a:endParaRPr lang="pt-BR" b="1" dirty="0">
              <a:solidFill>
                <a:schemeClr val="tx2">
                  <a:lumMod val="75000"/>
                </a:schemeClr>
              </a:solidFill>
              <a:effectLst>
                <a:outerShdw blurRad="38100" dist="38100" dir="2700000" algn="tl">
                  <a:srgbClr val="000000">
                    <a:alpha val="43137"/>
                  </a:srgbClr>
                </a:outerShdw>
              </a:effectLst>
            </a:endParaRPr>
          </a:p>
          <a:p>
            <a:r>
              <a:rPr lang="pt-BR" dirty="0"/>
              <a:t>BALLOU, Ronald H. </a:t>
            </a:r>
            <a:r>
              <a:rPr lang="pt-BR" b="1" dirty="0"/>
              <a:t>Gerenciamento da cadeia de suprimentos: </a:t>
            </a:r>
            <a:r>
              <a:rPr lang="pt-BR" b="1" dirty="0" smtClean="0"/>
              <a:t>logística empresarial</a:t>
            </a:r>
            <a:r>
              <a:rPr lang="pt-BR" dirty="0"/>
              <a:t>. Porto Alegre: </a:t>
            </a:r>
            <a:r>
              <a:rPr lang="pt-BR" dirty="0" err="1"/>
              <a:t>Bookman</a:t>
            </a:r>
            <a:r>
              <a:rPr lang="pt-BR" dirty="0"/>
              <a:t>, 2010</a:t>
            </a:r>
            <a:r>
              <a:rPr lang="pt-BR" dirty="0" smtClean="0"/>
              <a:t>.</a:t>
            </a:r>
          </a:p>
          <a:p>
            <a:endParaRPr lang="pt-BR" dirty="0"/>
          </a:p>
          <a:p>
            <a:r>
              <a:rPr lang="pt-BR" dirty="0"/>
              <a:t>FONSECA, Eduardo. </a:t>
            </a:r>
            <a:r>
              <a:rPr lang="pt-BR" b="1" dirty="0"/>
              <a:t>ADMINISTRAÇÃO DE COMPRAS E SUPRIMENTOS</a:t>
            </a:r>
            <a:r>
              <a:rPr lang="pt-BR" dirty="0"/>
              <a:t>. </a:t>
            </a:r>
            <a:r>
              <a:rPr lang="pt-BR" dirty="0" smtClean="0"/>
              <a:t>Rio de </a:t>
            </a:r>
            <a:r>
              <a:rPr lang="pt-BR" dirty="0"/>
              <a:t>Janeiro: Editora Universidade Estácio de Sá, 2014</a:t>
            </a:r>
            <a:r>
              <a:rPr lang="pt-BR" dirty="0" smtClean="0"/>
              <a:t>.</a:t>
            </a:r>
          </a:p>
          <a:p>
            <a:endParaRPr lang="pt-BR" dirty="0"/>
          </a:p>
          <a:p>
            <a:r>
              <a:rPr lang="pt-BR" dirty="0"/>
              <a:t>MITSUTANI. Claudio. </a:t>
            </a:r>
            <a:r>
              <a:rPr lang="pt-BR" b="1" dirty="0"/>
              <a:t>Compras Estratégicas</a:t>
            </a:r>
            <a:r>
              <a:rPr lang="pt-BR" dirty="0"/>
              <a:t>. 1a. Edição. São Paulo: Saraiva, 2014</a:t>
            </a:r>
            <a:r>
              <a:rPr lang="pt-BR" dirty="0" smtClean="0"/>
              <a:t>.</a:t>
            </a:r>
          </a:p>
          <a:p>
            <a:endParaRPr lang="pt-BR" dirty="0" smtClean="0"/>
          </a:p>
          <a:p>
            <a:pPr algn="just"/>
            <a:r>
              <a:rPr lang="pt-BR" b="1" dirty="0" smtClean="0">
                <a:solidFill>
                  <a:schemeClr val="tx2">
                    <a:lumMod val="75000"/>
                  </a:schemeClr>
                </a:solidFill>
                <a:effectLst>
                  <a:outerShdw blurRad="38100" dist="38100" dir="2700000" algn="tl">
                    <a:srgbClr val="000000">
                      <a:alpha val="43137"/>
                    </a:srgbClr>
                  </a:outerShdw>
                </a:effectLst>
              </a:rPr>
              <a:t>Bibliografia Complementar:</a:t>
            </a:r>
          </a:p>
          <a:p>
            <a:r>
              <a:rPr lang="pt-BR" dirty="0"/>
              <a:t>ARNOLD, </a:t>
            </a:r>
            <a:r>
              <a:rPr lang="pt-BR" dirty="0" err="1"/>
              <a:t>J.R.Tony</a:t>
            </a:r>
            <a:r>
              <a:rPr lang="pt-BR" dirty="0"/>
              <a:t>. </a:t>
            </a:r>
            <a:r>
              <a:rPr lang="pt-BR" b="1" dirty="0"/>
              <a:t>Administração de Materiais</a:t>
            </a:r>
            <a:r>
              <a:rPr lang="pt-BR" dirty="0"/>
              <a:t>. São Paulo: Atlas, 2015</a:t>
            </a:r>
            <a:r>
              <a:rPr lang="pt-BR" dirty="0" smtClean="0"/>
              <a:t>.</a:t>
            </a:r>
          </a:p>
          <a:p>
            <a:endParaRPr lang="pt-BR" dirty="0"/>
          </a:p>
          <a:p>
            <a:r>
              <a:rPr lang="pt-BR" dirty="0"/>
              <a:t>BERTAGLIA, Paulo Roberto. </a:t>
            </a:r>
            <a:r>
              <a:rPr lang="pt-BR" b="1" dirty="0"/>
              <a:t>Logística e gerenciamento da cadeia de </a:t>
            </a:r>
            <a:r>
              <a:rPr lang="pt-BR" b="1" dirty="0" smtClean="0"/>
              <a:t>abastecimento</a:t>
            </a:r>
            <a:r>
              <a:rPr lang="pt-BR" dirty="0" smtClean="0"/>
              <a:t>. 3.ed</a:t>
            </a:r>
            <a:r>
              <a:rPr lang="pt-BR" dirty="0"/>
              <a:t>. rev. e atual.. São Paulo: Saraiva, 2016</a:t>
            </a:r>
            <a:r>
              <a:rPr lang="pt-BR" dirty="0" smtClean="0"/>
              <a:t>.</a:t>
            </a:r>
          </a:p>
          <a:p>
            <a:endParaRPr lang="pt-BR" dirty="0"/>
          </a:p>
          <a:p>
            <a:r>
              <a:rPr lang="pt-BR" dirty="0"/>
              <a:t>BOWERSOX, John C.. COOPER, M. </a:t>
            </a:r>
            <a:r>
              <a:rPr lang="pt-BR" dirty="0" err="1"/>
              <a:t>Bixby</a:t>
            </a:r>
            <a:r>
              <a:rPr lang="pt-BR" dirty="0"/>
              <a:t>. </a:t>
            </a:r>
            <a:r>
              <a:rPr lang="pt-BR" b="1" dirty="0"/>
              <a:t>Gestão Logística da Cadeia </a:t>
            </a:r>
            <a:r>
              <a:rPr lang="pt-BR" b="1" dirty="0" smtClean="0"/>
              <a:t>de Suprimentos</a:t>
            </a:r>
            <a:r>
              <a:rPr lang="pt-BR" dirty="0"/>
              <a:t>. 4a. Edição. São Paulo: Editora Mc </a:t>
            </a:r>
            <a:r>
              <a:rPr lang="pt-BR" dirty="0" err="1"/>
              <a:t>GrawHill</a:t>
            </a:r>
            <a:r>
              <a:rPr lang="pt-BR" dirty="0"/>
              <a:t> - </a:t>
            </a:r>
            <a:r>
              <a:rPr lang="pt-BR" dirty="0" err="1"/>
              <a:t>Artemed</a:t>
            </a:r>
            <a:r>
              <a:rPr lang="pt-BR" dirty="0"/>
              <a:t>, 2015</a:t>
            </a:r>
            <a:r>
              <a:rPr lang="pt-BR" dirty="0" smtClean="0"/>
              <a:t>.</a:t>
            </a:r>
          </a:p>
          <a:p>
            <a:endParaRPr lang="pt-BR" dirty="0"/>
          </a:p>
          <a:p>
            <a:r>
              <a:rPr lang="pt-BR" dirty="0"/>
              <a:t>CAMPOS, Alexandre de. </a:t>
            </a:r>
            <a:r>
              <a:rPr lang="pt-BR" b="1" dirty="0"/>
              <a:t>Gestão de Compras e Negociação</a:t>
            </a:r>
            <a:r>
              <a:rPr lang="pt-BR" dirty="0"/>
              <a:t>. 1a. edição. São </a:t>
            </a:r>
            <a:r>
              <a:rPr lang="pt-BR" dirty="0" smtClean="0"/>
              <a:t>Paulo: Érica</a:t>
            </a:r>
            <a:r>
              <a:rPr lang="pt-BR" dirty="0"/>
              <a:t>, 2015.</a:t>
            </a:r>
          </a:p>
        </p:txBody>
      </p:sp>
      <p:sp>
        <p:nvSpPr>
          <p:cNvPr id="14" name="CaixaDeTexto 13"/>
          <p:cNvSpPr txBox="1"/>
          <p:nvPr/>
        </p:nvSpPr>
        <p:spPr>
          <a:xfrm>
            <a:off x="35496" y="394941"/>
            <a:ext cx="6049963" cy="523220"/>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2800" b="1" dirty="0" smtClean="0">
                <a:solidFill>
                  <a:schemeClr val="bg1"/>
                </a:solidFill>
                <a:latin typeface="+mj-lt"/>
                <a:cs typeface="Arial" pitchFamily="34" charset="0"/>
              </a:rPr>
              <a:t>REFERÊNCIAIS TEÓRICOS...</a:t>
            </a:r>
            <a:endParaRPr lang="pt-BR" sz="2800" b="1" dirty="0">
              <a:solidFill>
                <a:schemeClr val="bg1"/>
              </a:solidFill>
              <a:latin typeface="+mj-lt"/>
              <a:cs typeface="Arial" pitchFamily="34" charset="0"/>
            </a:endParaRPr>
          </a:p>
        </p:txBody>
      </p:sp>
      <p:sp>
        <p:nvSpPr>
          <p:cNvPr id="13" name="Retângulo 12"/>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spTree>
    <p:extLst>
      <p:ext uri="{BB962C8B-B14F-4D97-AF65-F5344CB8AC3E}">
        <p14:creationId xmlns:p14="http://schemas.microsoft.com/office/powerpoint/2010/main" val="3794588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p:cNvSpPr/>
          <p:nvPr/>
        </p:nvSpPr>
        <p:spPr>
          <a:xfrm>
            <a:off x="35496" y="2060848"/>
            <a:ext cx="5760640" cy="400110"/>
          </a:xfrm>
          <a:prstGeom prst="rect">
            <a:avLst/>
          </a:prstGeom>
        </p:spPr>
        <p:txBody>
          <a:bodyPr wrap="square">
            <a:spAutoFit/>
          </a:bodyPr>
          <a:lstStyle/>
          <a:p>
            <a:pPr>
              <a:spcBef>
                <a:spcPct val="20000"/>
              </a:spcBef>
              <a:buClr>
                <a:srgbClr val="2B4475"/>
              </a:buClr>
              <a:defRPr/>
            </a:pPr>
            <a:r>
              <a:rPr lang="pt-BR" sz="2000" b="1" kern="0" dirty="0">
                <a:solidFill>
                  <a:srgbClr val="2B4475"/>
                </a:solidFill>
                <a:effectLst>
                  <a:outerShdw blurRad="38100" dist="38100" dir="2700000" algn="tl">
                    <a:srgbClr val="000000">
                      <a:alpha val="43137"/>
                    </a:srgbClr>
                  </a:outerShdw>
                </a:effectLst>
                <a:cs typeface="Arial" pitchFamily="34" charset="0"/>
              </a:rPr>
              <a:t>Prof. </a:t>
            </a:r>
            <a:r>
              <a:rPr lang="pt-BR" sz="2000" b="1" kern="0" dirty="0" smtClean="0">
                <a:solidFill>
                  <a:srgbClr val="2B4475"/>
                </a:solidFill>
                <a:effectLst>
                  <a:outerShdw blurRad="38100" dist="38100" dir="2700000" algn="tl">
                    <a:srgbClr val="000000">
                      <a:alpha val="43137"/>
                    </a:srgbClr>
                  </a:outerShdw>
                </a:effectLst>
                <a:cs typeface="Arial" pitchFamily="34" charset="0"/>
              </a:rPr>
              <a:t>Eco. Adm</a:t>
            </a:r>
            <a:r>
              <a:rPr lang="pt-BR" sz="2000" b="1" kern="0" dirty="0">
                <a:solidFill>
                  <a:srgbClr val="2B4475"/>
                </a:solidFill>
                <a:effectLst>
                  <a:outerShdw blurRad="38100" dist="38100" dir="2700000" algn="tl">
                    <a:srgbClr val="000000">
                      <a:alpha val="43137"/>
                    </a:srgbClr>
                  </a:outerShdw>
                </a:effectLst>
                <a:cs typeface="Arial" pitchFamily="34" charset="0"/>
              </a:rPr>
              <a:t>. </a:t>
            </a:r>
            <a:r>
              <a:rPr lang="pt-BR" sz="2000" b="1" i="1" kern="0" dirty="0">
                <a:solidFill>
                  <a:srgbClr val="2B4475"/>
                </a:solidFill>
                <a:effectLst>
                  <a:outerShdw blurRad="38100" dist="38100" dir="2700000" algn="tl">
                    <a:srgbClr val="000000">
                      <a:alpha val="43137"/>
                    </a:srgbClr>
                  </a:outerShdw>
                </a:effectLst>
                <a:cs typeface="Arial" pitchFamily="34" charset="0"/>
              </a:rPr>
              <a:t>Msc</a:t>
            </a:r>
            <a:r>
              <a:rPr lang="pt-BR" sz="20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
        <p:nvSpPr>
          <p:cNvPr id="10" name="Retângulo 9"/>
          <p:cNvSpPr/>
          <p:nvPr/>
        </p:nvSpPr>
        <p:spPr>
          <a:xfrm>
            <a:off x="5292080" y="404664"/>
            <a:ext cx="3786742" cy="1323439"/>
          </a:xfrm>
          <a:prstGeom prst="rect">
            <a:avLst/>
          </a:prstGeom>
        </p:spPr>
        <p:txBody>
          <a:bodyPr wrap="none">
            <a:spAutoFit/>
          </a:bodyPr>
          <a:lstStyle/>
          <a:p>
            <a:pPr>
              <a:defRPr/>
            </a:pPr>
            <a:r>
              <a:rPr lang="pt-BR" sz="8000" b="1" dirty="0">
                <a:solidFill>
                  <a:srgbClr val="C00000"/>
                </a:solidFill>
                <a:effectLst>
                  <a:outerShdw blurRad="38100" dist="38100" dir="2700000" algn="tl">
                    <a:srgbClr val="000000">
                      <a:alpha val="43137"/>
                    </a:srgbClr>
                  </a:outerShdw>
                </a:effectLst>
              </a:rPr>
              <a:t>AULA 01</a:t>
            </a:r>
            <a:endParaRPr lang="pt-BR" sz="8000" dirty="0">
              <a:solidFill>
                <a:srgbClr val="C00000"/>
              </a:solidFill>
            </a:endParaRPr>
          </a:p>
        </p:txBody>
      </p:sp>
      <p:sp>
        <p:nvSpPr>
          <p:cNvPr id="7" name="Título 1"/>
          <p:cNvSpPr txBox="1">
            <a:spLocks/>
          </p:cNvSpPr>
          <p:nvPr/>
        </p:nvSpPr>
        <p:spPr>
          <a:xfrm>
            <a:off x="21589" y="2564904"/>
            <a:ext cx="7502739" cy="981075"/>
          </a:xfrm>
          <a:prstGeom prst="rect">
            <a:avLst/>
          </a:prstGeom>
        </p:spPr>
        <p:txBody>
          <a:bodyPr/>
          <a:lstStyle/>
          <a:p>
            <a:pPr algn="ctr">
              <a:defRPr/>
            </a:pPr>
            <a:r>
              <a:rPr lang="pt-BR" sz="2800" b="1" dirty="0">
                <a:solidFill>
                  <a:schemeClr val="tx2"/>
                </a:solidFill>
                <a:effectLst>
                  <a:outerShdw blurRad="38100" dist="38100" dir="2700000" algn="tl">
                    <a:srgbClr val="000000">
                      <a:alpha val="43137"/>
                    </a:srgbClr>
                  </a:outerShdw>
                </a:effectLst>
              </a:rPr>
              <a:t>GST0069</a:t>
            </a:r>
            <a:r>
              <a:rPr lang="pt-BR" sz="2800" b="1" dirty="0">
                <a:solidFill>
                  <a:schemeClr val="tx2"/>
                </a:solidFill>
                <a:effectLst>
                  <a:outerShdw blurRad="38100" dist="38100" dir="2700000" algn="tl">
                    <a:srgbClr val="000000">
                      <a:alpha val="43137"/>
                    </a:srgbClr>
                  </a:outerShdw>
                </a:effectLst>
                <a:cs typeface="Arial" pitchFamily="34" charset="0"/>
              </a:rPr>
              <a:t> </a:t>
            </a:r>
          </a:p>
          <a:p>
            <a:pPr algn="ctr">
              <a:defRPr/>
            </a:pPr>
            <a:r>
              <a:rPr lang="pt-BR" sz="2800" b="1" dirty="0">
                <a:solidFill>
                  <a:schemeClr val="tx2"/>
                </a:solidFill>
                <a:effectLst>
                  <a:outerShdw blurRad="38100" dist="38100" dir="2700000" algn="tl">
                    <a:srgbClr val="000000">
                      <a:alpha val="43137"/>
                    </a:srgbClr>
                  </a:outerShdw>
                </a:effectLst>
              </a:rPr>
              <a:t>ADMINISTRAÇÃO </a:t>
            </a:r>
            <a:r>
              <a:rPr lang="pt-BR" sz="2800" b="1" dirty="0" smtClean="0">
                <a:solidFill>
                  <a:schemeClr val="tx2"/>
                </a:solidFill>
                <a:effectLst>
                  <a:outerShdw blurRad="38100" dist="38100" dir="2700000" algn="tl">
                    <a:srgbClr val="000000">
                      <a:alpha val="43137"/>
                    </a:srgbClr>
                  </a:outerShdw>
                </a:effectLst>
              </a:rPr>
              <a:t>DE COMPRAS </a:t>
            </a:r>
            <a:r>
              <a:rPr lang="pt-BR" sz="2800" b="1" dirty="0">
                <a:solidFill>
                  <a:schemeClr val="tx2"/>
                </a:solidFill>
                <a:effectLst>
                  <a:outerShdw blurRad="38100" dist="38100" dir="2700000" algn="tl">
                    <a:srgbClr val="000000">
                      <a:alpha val="43137"/>
                    </a:srgbClr>
                  </a:outerShdw>
                </a:effectLst>
              </a:rPr>
              <a:t>E SUPRIMENTOS</a:t>
            </a:r>
            <a:endParaRPr lang="pt-BR" sz="2800" b="1" dirty="0">
              <a:solidFill>
                <a:schemeClr val="tx2"/>
              </a:solidFill>
              <a:effectLst>
                <a:outerShdw blurRad="38100" dist="38100" dir="2700000" algn="tl">
                  <a:srgbClr val="000000">
                    <a:alpha val="43137"/>
                  </a:srgbClr>
                </a:outerShdw>
              </a:effectLst>
              <a:cs typeface="Arial" pitchFamily="34" charset="0"/>
            </a:endParaRPr>
          </a:p>
        </p:txBody>
      </p:sp>
      <p:pic>
        <p:nvPicPr>
          <p:cNvPr id="9" name="Imagem 8"/>
          <p:cNvPicPr>
            <a:picLocks noChangeAspect="1"/>
          </p:cNvPicPr>
          <p:nvPr/>
        </p:nvPicPr>
        <p:blipFill>
          <a:blip r:embed="rId2"/>
          <a:stretch>
            <a:fillRect/>
          </a:stretch>
        </p:blipFill>
        <p:spPr>
          <a:xfrm>
            <a:off x="4476785" y="3429000"/>
            <a:ext cx="4559711" cy="2423034"/>
          </a:xfrm>
          <a:prstGeom prst="rect">
            <a:avLst/>
          </a:prstGeom>
        </p:spPr>
      </p:pic>
      <p:pic>
        <p:nvPicPr>
          <p:cNvPr id="12" name="Picture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04" y="3492501"/>
            <a:ext cx="4230950" cy="2289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132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3" name="Retângulo 2"/>
          <p:cNvSpPr/>
          <p:nvPr/>
        </p:nvSpPr>
        <p:spPr>
          <a:xfrm>
            <a:off x="565746" y="1045950"/>
            <a:ext cx="8578254" cy="3231654"/>
          </a:xfrm>
          <a:prstGeom prst="rect">
            <a:avLst/>
          </a:prstGeom>
        </p:spPr>
        <p:txBody>
          <a:bodyPr wrap="square">
            <a:spAutoFit/>
          </a:bodyPr>
          <a:lstStyle/>
          <a:p>
            <a:r>
              <a:rPr lang="pt-BR" sz="2000" b="1" dirty="0" smtClean="0">
                <a:solidFill>
                  <a:schemeClr val="accent2">
                    <a:lumMod val="75000"/>
                  </a:schemeClr>
                </a:solidFill>
                <a:effectLst>
                  <a:outerShdw blurRad="38100" dist="38100" dir="2700000" algn="tl">
                    <a:srgbClr val="000000">
                      <a:alpha val="43137"/>
                    </a:srgbClr>
                  </a:outerShdw>
                </a:effectLst>
              </a:rPr>
              <a:t>Tema:</a:t>
            </a:r>
          </a:p>
          <a:p>
            <a:pPr marL="285750" indent="-285750">
              <a:buFont typeface="Courier New" panose="02070309020205020404" pitchFamily="49" charset="0"/>
              <a:buChar char="o"/>
            </a:pPr>
            <a:r>
              <a:rPr lang="pt-BR" dirty="0"/>
              <a:t>O Papel de Compras e Suprimentos</a:t>
            </a:r>
            <a:r>
              <a:rPr lang="pt-BR" dirty="0" smtClean="0"/>
              <a:t>.</a:t>
            </a:r>
          </a:p>
          <a:p>
            <a:pPr marL="285750" indent="-285750">
              <a:buFont typeface="Courier New" panose="02070309020205020404" pitchFamily="49" charset="0"/>
              <a:buChar char="o"/>
            </a:pPr>
            <a:endParaRPr lang="pt-BR" dirty="0" smtClean="0"/>
          </a:p>
          <a:p>
            <a:r>
              <a:rPr lang="pt-BR" sz="2000" b="1" dirty="0" smtClean="0">
                <a:solidFill>
                  <a:schemeClr val="accent2">
                    <a:lumMod val="75000"/>
                  </a:schemeClr>
                </a:solidFill>
                <a:effectLst>
                  <a:outerShdw blurRad="38100" dist="38100" dir="2700000" algn="tl">
                    <a:srgbClr val="000000">
                      <a:alpha val="43137"/>
                    </a:srgbClr>
                  </a:outerShdw>
                </a:effectLst>
              </a:rPr>
              <a:t>Palavras-chave:</a:t>
            </a:r>
          </a:p>
          <a:p>
            <a:pPr marL="285750" indent="-285750">
              <a:buFont typeface="Courier New" panose="02070309020205020404" pitchFamily="49" charset="0"/>
              <a:buChar char="o"/>
            </a:pPr>
            <a:r>
              <a:rPr lang="pt-BR" dirty="0"/>
              <a:t>Elos. Estrutura. Ciclos</a:t>
            </a:r>
            <a:r>
              <a:rPr lang="pt-BR" dirty="0" smtClean="0"/>
              <a:t>.</a:t>
            </a:r>
          </a:p>
          <a:p>
            <a:pPr marL="285750" indent="-285750">
              <a:buFont typeface="Courier New" panose="02070309020205020404" pitchFamily="49" charset="0"/>
              <a:buChar char="o"/>
            </a:pPr>
            <a:endParaRPr lang="pt-BR" dirty="0"/>
          </a:p>
          <a:p>
            <a:r>
              <a:rPr lang="pt-BR" sz="2000" b="1" dirty="0" smtClean="0">
                <a:solidFill>
                  <a:schemeClr val="accent2">
                    <a:lumMod val="75000"/>
                  </a:schemeClr>
                </a:solidFill>
                <a:effectLst>
                  <a:outerShdw blurRad="38100" dist="38100" dir="2700000" algn="tl">
                    <a:srgbClr val="000000">
                      <a:alpha val="43137"/>
                    </a:srgbClr>
                  </a:outerShdw>
                </a:effectLst>
              </a:rPr>
              <a:t>Objetivos:</a:t>
            </a:r>
          </a:p>
          <a:p>
            <a:pPr marL="285750" indent="-285750">
              <a:buFont typeface="Wingdings" panose="05000000000000000000" pitchFamily="2" charset="2"/>
              <a:buChar char="ü"/>
            </a:pPr>
            <a:r>
              <a:rPr lang="pt-BR" dirty="0" smtClean="0"/>
              <a:t>Compreender </a:t>
            </a:r>
            <a:r>
              <a:rPr lang="pt-BR" dirty="0"/>
              <a:t>o papel de Compras e Suprimentos na Cadeia de Suprimentos.</a:t>
            </a:r>
          </a:p>
          <a:p>
            <a:endParaRPr lang="pt-BR" dirty="0"/>
          </a:p>
          <a:p>
            <a:pPr marL="285750" indent="-285750">
              <a:buFont typeface="Wingdings" panose="05000000000000000000" pitchFamily="2" charset="2"/>
              <a:buChar char="ü"/>
            </a:pPr>
            <a:r>
              <a:rPr lang="pt-BR" dirty="0" smtClean="0"/>
              <a:t>Conhecer</a:t>
            </a:r>
            <a:r>
              <a:rPr lang="pt-BR" dirty="0"/>
              <a:t>, as relações de Compras e </a:t>
            </a:r>
            <a:r>
              <a:rPr lang="pt-BR" dirty="0" smtClean="0"/>
              <a:t>Suprimentos </a:t>
            </a:r>
            <a:r>
              <a:rPr lang="pt-BR" dirty="0"/>
              <a:t>com os demais elos da cadeia de</a:t>
            </a:r>
          </a:p>
          <a:p>
            <a:r>
              <a:rPr lang="pt-BR" dirty="0"/>
              <a:t>suprimentos e com as atividades logísticas (transportes, estoques e armazenagem).</a:t>
            </a:r>
          </a:p>
        </p:txBody>
      </p:sp>
      <p:pic>
        <p:nvPicPr>
          <p:cNvPr id="7" name="Imagem 6"/>
          <p:cNvPicPr>
            <a:picLocks noChangeAspect="1"/>
          </p:cNvPicPr>
          <p:nvPr/>
        </p:nvPicPr>
        <p:blipFill>
          <a:blip r:embed="rId2"/>
          <a:stretch>
            <a:fillRect/>
          </a:stretch>
        </p:blipFill>
        <p:spPr>
          <a:xfrm rot="5400000" flipV="1">
            <a:off x="-175580" y="1230547"/>
            <a:ext cx="942975" cy="539676"/>
          </a:xfrm>
          <a:prstGeom prst="rect">
            <a:avLst/>
          </a:prstGeom>
        </p:spPr>
      </p:pic>
      <p:pic>
        <p:nvPicPr>
          <p:cNvPr id="2050" name="Picture 2" descr="Resultado de imagem para ADMINISTRAÃÃO DE COMPRAS E SUPRIMENT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4471870"/>
            <a:ext cx="4065121" cy="21464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m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6129" y="1045950"/>
            <a:ext cx="2940058" cy="1590962"/>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12"/>
          <p:cNvPicPr>
            <a:picLocks noChangeAspect="1"/>
          </p:cNvPicPr>
          <p:nvPr/>
        </p:nvPicPr>
        <p:blipFill>
          <a:blip r:embed="rId5"/>
          <a:stretch>
            <a:fillRect/>
          </a:stretch>
        </p:blipFill>
        <p:spPr>
          <a:xfrm>
            <a:off x="467544" y="4471870"/>
            <a:ext cx="4032448" cy="2142846"/>
          </a:xfrm>
          <a:prstGeom prst="rect">
            <a:avLst/>
          </a:prstGeom>
        </p:spPr>
      </p:pic>
      <p:sp>
        <p:nvSpPr>
          <p:cNvPr id="15" name="Retângulo 14"/>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sp>
        <p:nvSpPr>
          <p:cNvPr id="16" name="CaixaDeTexto 15"/>
          <p:cNvSpPr txBox="1"/>
          <p:nvPr/>
        </p:nvSpPr>
        <p:spPr>
          <a:xfrm>
            <a:off x="35496" y="447055"/>
            <a:ext cx="6264696" cy="461665"/>
          </a:xfrm>
          <a:prstGeom prst="rect">
            <a:avLst/>
          </a:prstGeom>
          <a:noFill/>
        </p:spPr>
        <p:txBody>
          <a:bodyPr wrap="square">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2400" b="1" dirty="0" smtClean="0">
                <a:solidFill>
                  <a:schemeClr val="bg1"/>
                </a:solidFill>
                <a:effectLst>
                  <a:outerShdw blurRad="38100" dist="38100" dir="2700000" algn="tl">
                    <a:srgbClr val="000000">
                      <a:alpha val="43137"/>
                    </a:srgbClr>
                  </a:outerShdw>
                </a:effectLst>
              </a:rPr>
              <a:t>Conceitos: </a:t>
            </a:r>
            <a:r>
              <a:rPr lang="pt-BR" sz="2400" b="1" dirty="0">
                <a:solidFill>
                  <a:schemeClr val="bg1"/>
                </a:solidFill>
                <a:effectLst>
                  <a:outerShdw blurRad="38100" dist="38100" dir="2700000" algn="tl">
                    <a:srgbClr val="000000">
                      <a:alpha val="43137"/>
                    </a:srgbClr>
                  </a:outerShdw>
                </a:effectLst>
              </a:rPr>
              <a:t>O Papel de Compras e Suprimentos.</a:t>
            </a:r>
            <a:r>
              <a:rPr lang="pt-BR" sz="2400" b="1" dirty="0" smtClean="0">
                <a:solidFill>
                  <a:schemeClr val="bg1"/>
                </a:solidFill>
                <a:effectLst>
                  <a:outerShdw blurRad="38100" dist="38100" dir="2700000" algn="tl">
                    <a:srgbClr val="000000">
                      <a:alpha val="43137"/>
                    </a:srgbClr>
                  </a:outerShdw>
                </a:effectLst>
              </a:rPr>
              <a:t> </a:t>
            </a:r>
            <a:endParaRPr lang="pt-BR" sz="2400" b="1" dirty="0">
              <a:solidFill>
                <a:schemeClr val="bg1"/>
              </a:solidFill>
              <a:effectLst>
                <a:outerShdw blurRad="38100" dist="38100" dir="2700000" algn="tl">
                  <a:srgbClr val="000000">
                    <a:alpha val="43137"/>
                  </a:srgbClr>
                </a:outerShdw>
              </a:effectLst>
              <a:latin typeface="+mj-lt"/>
              <a:cs typeface="Arial" pitchFamily="34" charset="0"/>
            </a:endParaRPr>
          </a:p>
        </p:txBody>
      </p:sp>
    </p:spTree>
    <p:extLst>
      <p:ext uri="{BB962C8B-B14F-4D97-AF65-F5344CB8AC3E}">
        <p14:creationId xmlns:p14="http://schemas.microsoft.com/office/powerpoint/2010/main" val="1309072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2" name="Retângulo 11"/>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sp>
        <p:nvSpPr>
          <p:cNvPr id="13" name="CaixaDeTexto 12"/>
          <p:cNvSpPr txBox="1"/>
          <p:nvPr/>
        </p:nvSpPr>
        <p:spPr>
          <a:xfrm>
            <a:off x="35496" y="447055"/>
            <a:ext cx="6264696" cy="461665"/>
          </a:xfrm>
          <a:prstGeom prst="rect">
            <a:avLst/>
          </a:prstGeom>
          <a:noFill/>
        </p:spPr>
        <p:txBody>
          <a:bodyPr wrap="square">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2400" b="1" dirty="0" smtClean="0">
                <a:solidFill>
                  <a:schemeClr val="bg1"/>
                </a:solidFill>
                <a:effectLst>
                  <a:outerShdw blurRad="38100" dist="38100" dir="2700000" algn="tl">
                    <a:srgbClr val="000000">
                      <a:alpha val="43137"/>
                    </a:srgbClr>
                  </a:outerShdw>
                </a:effectLst>
              </a:rPr>
              <a:t>Conceitos: </a:t>
            </a:r>
            <a:r>
              <a:rPr lang="pt-BR" sz="2400" b="1" dirty="0">
                <a:solidFill>
                  <a:schemeClr val="bg1"/>
                </a:solidFill>
                <a:effectLst>
                  <a:outerShdw blurRad="38100" dist="38100" dir="2700000" algn="tl">
                    <a:srgbClr val="000000">
                      <a:alpha val="43137"/>
                    </a:srgbClr>
                  </a:outerShdw>
                </a:effectLst>
              </a:rPr>
              <a:t>O Papel de Compras e Suprimentos.</a:t>
            </a:r>
            <a:r>
              <a:rPr lang="pt-BR" sz="2400" b="1" dirty="0" smtClean="0">
                <a:solidFill>
                  <a:schemeClr val="bg1"/>
                </a:solidFill>
                <a:effectLst>
                  <a:outerShdw blurRad="38100" dist="38100" dir="2700000" algn="tl">
                    <a:srgbClr val="000000">
                      <a:alpha val="43137"/>
                    </a:srgbClr>
                  </a:outerShdw>
                </a:effectLst>
              </a:rPr>
              <a:t> </a:t>
            </a:r>
            <a:endParaRPr lang="pt-BR" sz="2400" b="1" dirty="0">
              <a:solidFill>
                <a:schemeClr val="bg1"/>
              </a:solidFill>
              <a:effectLst>
                <a:outerShdw blurRad="38100" dist="38100" dir="2700000" algn="tl">
                  <a:srgbClr val="000000">
                    <a:alpha val="43137"/>
                  </a:srgbClr>
                </a:outerShdw>
              </a:effectLst>
              <a:latin typeface="+mj-lt"/>
              <a:cs typeface="Arial" pitchFamily="34" charset="0"/>
            </a:endParaRPr>
          </a:p>
        </p:txBody>
      </p:sp>
      <p:pic>
        <p:nvPicPr>
          <p:cNvPr id="14"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1" y="832578"/>
            <a:ext cx="1681059" cy="727211"/>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35496" y="1124744"/>
            <a:ext cx="8136904" cy="369332"/>
          </a:xfrm>
          <a:prstGeom prst="rect">
            <a:avLst/>
          </a:prstGeom>
        </p:spPr>
        <p:txBody>
          <a:bodyPr wrap="square">
            <a:spAutoFit/>
          </a:bodyPr>
          <a:lstStyle/>
          <a:p>
            <a:r>
              <a:rPr lang="pt-BR" b="1" dirty="0">
                <a:solidFill>
                  <a:srgbClr val="000000"/>
                </a:solidFill>
                <a:latin typeface="Akzidenz-Grotesk BQ Condensed"/>
              </a:rPr>
              <a:t>Função de compras, organização e qualificação dos compradores</a:t>
            </a:r>
            <a:endParaRPr lang="pt-BR" dirty="0"/>
          </a:p>
        </p:txBody>
      </p:sp>
      <p:sp>
        <p:nvSpPr>
          <p:cNvPr id="6" name="Retângulo 5"/>
          <p:cNvSpPr/>
          <p:nvPr/>
        </p:nvSpPr>
        <p:spPr>
          <a:xfrm>
            <a:off x="179512" y="1712997"/>
            <a:ext cx="8784976" cy="4524315"/>
          </a:xfrm>
          <a:prstGeom prst="rect">
            <a:avLst/>
          </a:prstGeom>
        </p:spPr>
        <p:txBody>
          <a:bodyPr wrap="square">
            <a:spAutoFit/>
          </a:bodyPr>
          <a:lstStyle/>
          <a:p>
            <a:pPr algn="just"/>
            <a:r>
              <a:rPr lang="pt-BR" dirty="0">
                <a:solidFill>
                  <a:srgbClr val="000000"/>
                </a:solidFill>
                <a:latin typeface="ArnhemTab"/>
              </a:rPr>
              <a:t>O processo de compras se torna cada vez mais importante para oferecer eficiência e competitividade para as organizações. Através dele é que se pode obter materiais com qualidade adequada para a oferta de produtos ou serviços e reduzir os custos desses materiais para que se possa participar do mercado com preços competitivos</a:t>
            </a:r>
            <a:r>
              <a:rPr lang="pt-BR" dirty="0" smtClean="0">
                <a:solidFill>
                  <a:srgbClr val="000000"/>
                </a:solidFill>
                <a:latin typeface="ArnhemTab"/>
              </a:rPr>
              <a:t>.</a:t>
            </a:r>
          </a:p>
          <a:p>
            <a:pPr algn="just"/>
            <a:endParaRPr lang="pt-BR" dirty="0">
              <a:solidFill>
                <a:srgbClr val="000000"/>
              </a:solidFill>
              <a:latin typeface="ArnhemTab"/>
            </a:endParaRPr>
          </a:p>
          <a:p>
            <a:pPr algn="just"/>
            <a:r>
              <a:rPr lang="pt-BR" dirty="0" smtClean="0">
                <a:solidFill>
                  <a:srgbClr val="000000"/>
                </a:solidFill>
                <a:latin typeface="ArnhemTab"/>
              </a:rPr>
              <a:t>A </a:t>
            </a:r>
            <a:r>
              <a:rPr lang="pt-BR" dirty="0">
                <a:solidFill>
                  <a:srgbClr val="000000"/>
                </a:solidFill>
                <a:latin typeface="ArnhemTab"/>
              </a:rPr>
              <a:t>eficiência do processo de compras evita investimento excessivo de capital em estoques, o que também pode trazer custos financeiros e operacionais para as organizações em geral</a:t>
            </a:r>
            <a:r>
              <a:rPr lang="pt-BR" dirty="0" smtClean="0">
                <a:solidFill>
                  <a:srgbClr val="000000"/>
                </a:solidFill>
                <a:latin typeface="ArnhemTab"/>
              </a:rPr>
              <a:t>.</a:t>
            </a:r>
          </a:p>
          <a:p>
            <a:pPr algn="just"/>
            <a:endParaRPr lang="pt-BR" dirty="0">
              <a:solidFill>
                <a:srgbClr val="000000"/>
              </a:solidFill>
              <a:latin typeface="ArnhemTab"/>
            </a:endParaRPr>
          </a:p>
          <a:p>
            <a:pPr algn="just"/>
            <a:r>
              <a:rPr lang="pt-BR" dirty="0">
                <a:solidFill>
                  <a:srgbClr val="000000"/>
                </a:solidFill>
                <a:latin typeface="ArnhemTab"/>
              </a:rPr>
              <a:t>Como veremos inicialmente nesse capítulo e mais em detalhes nos seguintes, a organização, as políticas e as atividades de compras causam efeitos diretos na gestão de estoques, de forma que esses dois setores das organizações não podem ser estudados separadamente</a:t>
            </a:r>
            <a:r>
              <a:rPr lang="pt-BR" dirty="0" smtClean="0">
                <a:solidFill>
                  <a:srgbClr val="000000"/>
                </a:solidFill>
                <a:latin typeface="ArnhemTab"/>
              </a:rPr>
              <a:t>.</a:t>
            </a:r>
          </a:p>
          <a:p>
            <a:pPr algn="just"/>
            <a:endParaRPr lang="pt-BR" dirty="0" smtClean="0">
              <a:solidFill>
                <a:srgbClr val="000000"/>
              </a:solidFill>
              <a:latin typeface="ArnhemTab"/>
            </a:endParaRPr>
          </a:p>
          <a:p>
            <a:pPr algn="just"/>
            <a:r>
              <a:rPr lang="pt-BR" dirty="0" smtClean="0">
                <a:solidFill>
                  <a:srgbClr val="000000"/>
                </a:solidFill>
                <a:latin typeface="ArnhemTab"/>
              </a:rPr>
              <a:t>A </a:t>
            </a:r>
            <a:r>
              <a:rPr lang="pt-BR" dirty="0">
                <a:solidFill>
                  <a:srgbClr val="000000"/>
                </a:solidFill>
                <a:latin typeface="ArnhemTab"/>
              </a:rPr>
              <a:t>orquestração das atividades de compras e estoque é o que garante o suprimento eficiente de materiais.</a:t>
            </a:r>
            <a:endParaRPr lang="pt-BR" dirty="0"/>
          </a:p>
        </p:txBody>
      </p:sp>
    </p:spTree>
    <p:extLst>
      <p:ext uri="{BB962C8B-B14F-4D97-AF65-F5344CB8AC3E}">
        <p14:creationId xmlns:p14="http://schemas.microsoft.com/office/powerpoint/2010/main" val="2356519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798" y="4607464"/>
            <a:ext cx="3525206" cy="2052975"/>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2" name="Retângulo 11"/>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sp>
        <p:nvSpPr>
          <p:cNvPr id="13" name="CaixaDeTexto 12"/>
          <p:cNvSpPr txBox="1"/>
          <p:nvPr/>
        </p:nvSpPr>
        <p:spPr>
          <a:xfrm>
            <a:off x="35496" y="447055"/>
            <a:ext cx="6264696" cy="461665"/>
          </a:xfrm>
          <a:prstGeom prst="rect">
            <a:avLst/>
          </a:prstGeom>
          <a:noFill/>
        </p:spPr>
        <p:txBody>
          <a:bodyPr wrap="square">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2400" b="1" dirty="0" smtClean="0">
                <a:solidFill>
                  <a:schemeClr val="bg1"/>
                </a:solidFill>
                <a:effectLst>
                  <a:outerShdw blurRad="38100" dist="38100" dir="2700000" algn="tl">
                    <a:srgbClr val="000000">
                      <a:alpha val="43137"/>
                    </a:srgbClr>
                  </a:outerShdw>
                </a:effectLst>
              </a:rPr>
              <a:t>Conceitos: </a:t>
            </a:r>
            <a:r>
              <a:rPr lang="pt-BR" sz="2400" b="1" dirty="0">
                <a:solidFill>
                  <a:schemeClr val="bg1"/>
                </a:solidFill>
                <a:effectLst>
                  <a:outerShdw blurRad="38100" dist="38100" dir="2700000" algn="tl">
                    <a:srgbClr val="000000">
                      <a:alpha val="43137"/>
                    </a:srgbClr>
                  </a:outerShdw>
                </a:effectLst>
              </a:rPr>
              <a:t>O Papel de Compras e Suprimentos.</a:t>
            </a:r>
            <a:r>
              <a:rPr lang="pt-BR" sz="2400" b="1" dirty="0" smtClean="0">
                <a:solidFill>
                  <a:schemeClr val="bg1"/>
                </a:solidFill>
                <a:effectLst>
                  <a:outerShdw blurRad="38100" dist="38100" dir="2700000" algn="tl">
                    <a:srgbClr val="000000">
                      <a:alpha val="43137"/>
                    </a:srgbClr>
                  </a:outerShdw>
                </a:effectLst>
              </a:rPr>
              <a:t> </a:t>
            </a:r>
            <a:endParaRPr lang="pt-BR" sz="2400" b="1" dirty="0">
              <a:solidFill>
                <a:schemeClr val="bg1"/>
              </a:solidFill>
              <a:effectLst>
                <a:outerShdw blurRad="38100" dist="38100" dir="2700000" algn="tl">
                  <a:srgbClr val="000000">
                    <a:alpha val="43137"/>
                  </a:srgbClr>
                </a:outerShdw>
              </a:effectLst>
              <a:latin typeface="+mj-lt"/>
              <a:cs typeface="Arial" pitchFamily="34" charset="0"/>
            </a:endParaRPr>
          </a:p>
        </p:txBody>
      </p:sp>
      <p:pic>
        <p:nvPicPr>
          <p:cNvPr id="14" name="Picture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1" y="832578"/>
            <a:ext cx="1681059" cy="727211"/>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35496" y="1124744"/>
            <a:ext cx="8136904" cy="369332"/>
          </a:xfrm>
          <a:prstGeom prst="rect">
            <a:avLst/>
          </a:prstGeom>
        </p:spPr>
        <p:txBody>
          <a:bodyPr wrap="square">
            <a:spAutoFit/>
          </a:bodyPr>
          <a:lstStyle/>
          <a:p>
            <a:r>
              <a:rPr lang="pt-BR" b="1" dirty="0">
                <a:solidFill>
                  <a:srgbClr val="000000"/>
                </a:solidFill>
                <a:latin typeface="Akzidenz-Grotesk BQ Condensed"/>
              </a:rPr>
              <a:t>Função de compras, organização e qualificação dos compradores</a:t>
            </a:r>
            <a:endParaRPr lang="pt-BR" dirty="0"/>
          </a:p>
        </p:txBody>
      </p:sp>
      <p:sp>
        <p:nvSpPr>
          <p:cNvPr id="2" name="Retângulo 1"/>
          <p:cNvSpPr/>
          <p:nvPr/>
        </p:nvSpPr>
        <p:spPr>
          <a:xfrm>
            <a:off x="251520" y="2427853"/>
            <a:ext cx="8640960" cy="2585323"/>
          </a:xfrm>
          <a:prstGeom prst="rect">
            <a:avLst/>
          </a:prstGeom>
        </p:spPr>
        <p:txBody>
          <a:bodyPr wrap="square">
            <a:spAutoFit/>
          </a:bodyPr>
          <a:lstStyle/>
          <a:p>
            <a:pPr algn="just"/>
            <a:r>
              <a:rPr lang="pt-BR" dirty="0">
                <a:solidFill>
                  <a:srgbClr val="000000"/>
                </a:solidFill>
                <a:latin typeface="Akzidenz-Grotesk BQ Light"/>
              </a:rPr>
              <a:t>Você já estudou ou ouviu falar de Estrutura Organizacional</a:t>
            </a:r>
            <a:r>
              <a:rPr lang="pt-BR" dirty="0" smtClean="0">
                <a:solidFill>
                  <a:srgbClr val="000000"/>
                </a:solidFill>
                <a:latin typeface="Akzidenz-Grotesk BQ Light"/>
              </a:rPr>
              <a:t>?</a:t>
            </a:r>
          </a:p>
          <a:p>
            <a:pPr algn="just"/>
            <a:endParaRPr lang="pt-BR" dirty="0">
              <a:solidFill>
                <a:srgbClr val="000000"/>
              </a:solidFill>
              <a:latin typeface="Akzidenz-Grotesk BQ Light"/>
            </a:endParaRPr>
          </a:p>
          <a:p>
            <a:pPr algn="just"/>
            <a:r>
              <a:rPr lang="pt-BR" dirty="0" smtClean="0">
                <a:solidFill>
                  <a:srgbClr val="000000"/>
                </a:solidFill>
                <a:latin typeface="Akzidenz-Grotesk BQ Light"/>
              </a:rPr>
              <a:t>Esse </a:t>
            </a:r>
            <a:r>
              <a:rPr lang="pt-BR" dirty="0">
                <a:solidFill>
                  <a:srgbClr val="000000"/>
                </a:solidFill>
                <a:latin typeface="Akzidenz-Grotesk BQ Light"/>
              </a:rPr>
              <a:t>é um modelo que determina as relações formais de cargos nas organizações</a:t>
            </a:r>
            <a:r>
              <a:rPr lang="pt-BR" dirty="0" smtClean="0">
                <a:solidFill>
                  <a:srgbClr val="000000"/>
                </a:solidFill>
                <a:latin typeface="Akzidenz-Grotesk BQ Light"/>
              </a:rPr>
              <a:t>.</a:t>
            </a:r>
          </a:p>
          <a:p>
            <a:pPr algn="just"/>
            <a:endParaRPr lang="pt-BR" dirty="0">
              <a:solidFill>
                <a:srgbClr val="000000"/>
              </a:solidFill>
              <a:latin typeface="Akzidenz-Grotesk BQ Light"/>
            </a:endParaRPr>
          </a:p>
          <a:p>
            <a:pPr algn="just"/>
            <a:r>
              <a:rPr lang="pt-BR" dirty="0" smtClean="0">
                <a:solidFill>
                  <a:srgbClr val="000000"/>
                </a:solidFill>
                <a:latin typeface="Akzidenz-Grotesk BQ Light"/>
              </a:rPr>
              <a:t>A </a:t>
            </a:r>
            <a:r>
              <a:rPr lang="pt-BR" dirty="0">
                <a:solidFill>
                  <a:srgbClr val="000000"/>
                </a:solidFill>
                <a:latin typeface="Akzidenz-Grotesk BQ Light"/>
              </a:rPr>
              <a:t>Estrutura Organizacional pode ser desenhada de forma ampla, englobando todos os setores, ou dar foco a um setor específico. </a:t>
            </a:r>
            <a:endParaRPr lang="pt-BR" dirty="0" smtClean="0">
              <a:solidFill>
                <a:srgbClr val="000000"/>
              </a:solidFill>
              <a:latin typeface="Akzidenz-Grotesk BQ Light"/>
            </a:endParaRPr>
          </a:p>
          <a:p>
            <a:pPr algn="just"/>
            <a:endParaRPr lang="pt-BR" dirty="0">
              <a:solidFill>
                <a:srgbClr val="000000"/>
              </a:solidFill>
              <a:latin typeface="Akzidenz-Grotesk BQ Light"/>
            </a:endParaRPr>
          </a:p>
          <a:p>
            <a:pPr algn="just"/>
            <a:r>
              <a:rPr lang="pt-BR" dirty="0" smtClean="0">
                <a:solidFill>
                  <a:srgbClr val="000000"/>
                </a:solidFill>
                <a:latin typeface="Akzidenz-Grotesk BQ Light"/>
              </a:rPr>
              <a:t>Essa </a:t>
            </a:r>
            <a:r>
              <a:rPr lang="pt-BR" dirty="0">
                <a:solidFill>
                  <a:srgbClr val="000000"/>
                </a:solidFill>
                <a:latin typeface="Akzidenz-Grotesk BQ Light"/>
              </a:rPr>
              <a:t>forma de estruturar a relação de cargos influencia diretamente na gestão dos processos operacionais.</a:t>
            </a:r>
            <a:endParaRPr lang="pt-BR" dirty="0"/>
          </a:p>
        </p:txBody>
      </p:sp>
      <p:pic>
        <p:nvPicPr>
          <p:cNvPr id="4" name="Imagem 3"/>
          <p:cNvPicPr>
            <a:picLocks noChangeAspect="1"/>
          </p:cNvPicPr>
          <p:nvPr/>
        </p:nvPicPr>
        <p:blipFill>
          <a:blip r:embed="rId4"/>
          <a:stretch>
            <a:fillRect/>
          </a:stretch>
        </p:blipFill>
        <p:spPr>
          <a:xfrm>
            <a:off x="281769" y="1750189"/>
            <a:ext cx="5772150" cy="495300"/>
          </a:xfrm>
          <a:prstGeom prst="rect">
            <a:avLst/>
          </a:prstGeom>
        </p:spPr>
      </p:pic>
      <p:sp>
        <p:nvSpPr>
          <p:cNvPr id="7" name="Retângulo 6"/>
          <p:cNvSpPr/>
          <p:nvPr/>
        </p:nvSpPr>
        <p:spPr>
          <a:xfrm>
            <a:off x="1043608" y="1728104"/>
            <a:ext cx="1705788" cy="523220"/>
          </a:xfrm>
          <a:prstGeom prst="rect">
            <a:avLst/>
          </a:prstGeom>
        </p:spPr>
        <p:txBody>
          <a:bodyPr wrap="none">
            <a:spAutoFit/>
          </a:bodyPr>
          <a:lstStyle/>
          <a:p>
            <a:r>
              <a:rPr lang="pt-BR" sz="2800" b="1" dirty="0" smtClean="0">
                <a:solidFill>
                  <a:schemeClr val="bg1"/>
                </a:solidFill>
                <a:effectLst>
                  <a:outerShdw blurRad="38100" dist="38100" dir="2700000" algn="tl">
                    <a:srgbClr val="000000">
                      <a:alpha val="43137"/>
                    </a:srgbClr>
                  </a:outerShdw>
                </a:effectLst>
              </a:rPr>
              <a:t>REFLEXÃO</a:t>
            </a:r>
            <a:endParaRPr lang="pt-BR" sz="2800" dirty="0"/>
          </a:p>
        </p:txBody>
      </p:sp>
      <p:pic>
        <p:nvPicPr>
          <p:cNvPr id="13314" name="Picture 2" descr="Imagem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4288" y="4797152"/>
            <a:ext cx="2184176" cy="1728192"/>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466297" y="5013176"/>
            <a:ext cx="1927965" cy="1578202"/>
          </a:xfrm>
          <a:prstGeom prst="rect">
            <a:avLst/>
          </a:prstGeom>
        </p:spPr>
      </p:pic>
    </p:spTree>
    <p:extLst>
      <p:ext uri="{BB962C8B-B14F-4D97-AF65-F5344CB8AC3E}">
        <p14:creationId xmlns:p14="http://schemas.microsoft.com/office/powerpoint/2010/main" val="3229358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2" name="Retângulo 11"/>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sp>
        <p:nvSpPr>
          <p:cNvPr id="13" name="CaixaDeTexto 12"/>
          <p:cNvSpPr txBox="1"/>
          <p:nvPr/>
        </p:nvSpPr>
        <p:spPr>
          <a:xfrm>
            <a:off x="35496" y="447055"/>
            <a:ext cx="6264696" cy="461665"/>
          </a:xfrm>
          <a:prstGeom prst="rect">
            <a:avLst/>
          </a:prstGeom>
          <a:noFill/>
        </p:spPr>
        <p:txBody>
          <a:bodyPr wrap="square">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2400" b="1" dirty="0" smtClean="0">
                <a:solidFill>
                  <a:schemeClr val="bg1"/>
                </a:solidFill>
                <a:effectLst>
                  <a:outerShdw blurRad="38100" dist="38100" dir="2700000" algn="tl">
                    <a:srgbClr val="000000">
                      <a:alpha val="43137"/>
                    </a:srgbClr>
                  </a:outerShdw>
                </a:effectLst>
              </a:rPr>
              <a:t>Conceitos: </a:t>
            </a:r>
            <a:r>
              <a:rPr lang="pt-BR" sz="2400" b="1" dirty="0">
                <a:solidFill>
                  <a:schemeClr val="bg1"/>
                </a:solidFill>
                <a:effectLst>
                  <a:outerShdw blurRad="38100" dist="38100" dir="2700000" algn="tl">
                    <a:srgbClr val="000000">
                      <a:alpha val="43137"/>
                    </a:srgbClr>
                  </a:outerShdw>
                </a:effectLst>
              </a:rPr>
              <a:t>O Papel de Compras e Suprimentos.</a:t>
            </a:r>
            <a:r>
              <a:rPr lang="pt-BR" sz="2400" b="1" dirty="0" smtClean="0">
                <a:solidFill>
                  <a:schemeClr val="bg1"/>
                </a:solidFill>
                <a:effectLst>
                  <a:outerShdw blurRad="38100" dist="38100" dir="2700000" algn="tl">
                    <a:srgbClr val="000000">
                      <a:alpha val="43137"/>
                    </a:srgbClr>
                  </a:outerShdw>
                </a:effectLst>
              </a:rPr>
              <a:t> </a:t>
            </a:r>
            <a:endParaRPr lang="pt-BR" sz="2400" b="1" dirty="0">
              <a:solidFill>
                <a:schemeClr val="bg1"/>
              </a:solidFill>
              <a:effectLst>
                <a:outerShdw blurRad="38100" dist="38100" dir="2700000" algn="tl">
                  <a:srgbClr val="000000">
                    <a:alpha val="43137"/>
                  </a:srgbClr>
                </a:outerShdw>
              </a:effectLst>
              <a:latin typeface="+mj-lt"/>
              <a:cs typeface="Arial" pitchFamily="34" charset="0"/>
            </a:endParaRPr>
          </a:p>
        </p:txBody>
      </p:sp>
      <p:pic>
        <p:nvPicPr>
          <p:cNvPr id="14"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1" y="832578"/>
            <a:ext cx="1681059" cy="727211"/>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35496" y="1124744"/>
            <a:ext cx="8136904" cy="369332"/>
          </a:xfrm>
          <a:prstGeom prst="rect">
            <a:avLst/>
          </a:prstGeom>
        </p:spPr>
        <p:txBody>
          <a:bodyPr wrap="square">
            <a:spAutoFit/>
          </a:bodyPr>
          <a:lstStyle/>
          <a:p>
            <a:r>
              <a:rPr lang="pt-BR" b="1" dirty="0">
                <a:solidFill>
                  <a:srgbClr val="000000"/>
                </a:solidFill>
                <a:latin typeface="Akzidenz-Grotesk BQ Condensed"/>
              </a:rPr>
              <a:t>Função de compras, organização e qualificação dos compradores</a:t>
            </a:r>
            <a:endParaRPr lang="pt-BR" dirty="0"/>
          </a:p>
        </p:txBody>
      </p:sp>
      <p:sp>
        <p:nvSpPr>
          <p:cNvPr id="2" name="Retângulo 1"/>
          <p:cNvSpPr/>
          <p:nvPr/>
        </p:nvSpPr>
        <p:spPr>
          <a:xfrm>
            <a:off x="179512" y="1484784"/>
            <a:ext cx="8712968" cy="5109091"/>
          </a:xfrm>
          <a:prstGeom prst="rect">
            <a:avLst/>
          </a:prstGeom>
        </p:spPr>
        <p:txBody>
          <a:bodyPr wrap="square">
            <a:spAutoFit/>
          </a:bodyPr>
          <a:lstStyle/>
          <a:p>
            <a:r>
              <a:rPr lang="pt-BR" sz="2000" dirty="0" smtClean="0">
                <a:solidFill>
                  <a:srgbClr val="C00000"/>
                </a:solidFill>
                <a:latin typeface="Akzidenz-Grotesk BQ Light"/>
              </a:rPr>
              <a:t>A </a:t>
            </a:r>
            <a:r>
              <a:rPr lang="pt-BR" sz="2000" dirty="0">
                <a:solidFill>
                  <a:srgbClr val="C00000"/>
                </a:solidFill>
                <a:latin typeface="Akzidenz-Grotesk BQ Light"/>
              </a:rPr>
              <a:t>função </a:t>
            </a:r>
            <a:r>
              <a:rPr lang="pt-BR" sz="2000" dirty="0" smtClean="0">
                <a:solidFill>
                  <a:srgbClr val="C00000"/>
                </a:solidFill>
                <a:latin typeface="Akzidenz-Grotesk BQ Light"/>
              </a:rPr>
              <a:t>compra</a:t>
            </a:r>
          </a:p>
          <a:p>
            <a:pPr algn="just"/>
            <a:endParaRPr lang="pt-BR" dirty="0" smtClean="0">
              <a:solidFill>
                <a:srgbClr val="000000"/>
              </a:solidFill>
              <a:latin typeface="ArnhemTab"/>
            </a:endParaRPr>
          </a:p>
          <a:p>
            <a:pPr algn="just"/>
            <a:r>
              <a:rPr lang="pt-BR" b="1" dirty="0" smtClean="0">
                <a:solidFill>
                  <a:srgbClr val="000000"/>
                </a:solidFill>
                <a:latin typeface="ArnhemTab"/>
              </a:rPr>
              <a:t>A </a:t>
            </a:r>
            <a:r>
              <a:rPr lang="pt-BR" b="1" dirty="0">
                <a:solidFill>
                  <a:srgbClr val="000000"/>
                </a:solidFill>
                <a:latin typeface="ArnhemTab"/>
              </a:rPr>
              <a:t>atividade de comprar materiais implica em um conjunto de tarefas: </a:t>
            </a:r>
            <a:endParaRPr lang="pt-BR" b="1" dirty="0" smtClean="0">
              <a:solidFill>
                <a:srgbClr val="000000"/>
              </a:solidFill>
              <a:latin typeface="ArnhemTab"/>
            </a:endParaRPr>
          </a:p>
          <a:p>
            <a:pPr marL="285750" indent="-285750" algn="just">
              <a:lnSpc>
                <a:spcPct val="150000"/>
              </a:lnSpc>
              <a:buFont typeface="Courier New" panose="02070309020205020404" pitchFamily="49" charset="0"/>
              <a:buChar char="o"/>
            </a:pPr>
            <a:r>
              <a:rPr lang="pt-BR" dirty="0" smtClean="0">
                <a:solidFill>
                  <a:srgbClr val="000000"/>
                </a:solidFill>
                <a:latin typeface="ArnhemTab"/>
              </a:rPr>
              <a:t>receber </a:t>
            </a:r>
            <a:r>
              <a:rPr lang="pt-BR" dirty="0">
                <a:solidFill>
                  <a:srgbClr val="000000"/>
                </a:solidFill>
                <a:latin typeface="ArnhemTab"/>
              </a:rPr>
              <a:t>uma necessidade de compra, </a:t>
            </a:r>
            <a:endParaRPr lang="pt-BR" dirty="0" smtClean="0">
              <a:solidFill>
                <a:srgbClr val="000000"/>
              </a:solidFill>
              <a:latin typeface="ArnhemTab"/>
            </a:endParaRPr>
          </a:p>
          <a:p>
            <a:pPr marL="285750" indent="-285750" algn="just">
              <a:lnSpc>
                <a:spcPct val="150000"/>
              </a:lnSpc>
              <a:buFont typeface="Courier New" panose="02070309020205020404" pitchFamily="49" charset="0"/>
              <a:buChar char="o"/>
            </a:pPr>
            <a:r>
              <a:rPr lang="pt-BR" dirty="0" smtClean="0">
                <a:solidFill>
                  <a:srgbClr val="000000"/>
                </a:solidFill>
                <a:latin typeface="ArnhemTab"/>
              </a:rPr>
              <a:t>avaliar </a:t>
            </a:r>
            <a:r>
              <a:rPr lang="pt-BR" dirty="0">
                <a:solidFill>
                  <a:srgbClr val="000000"/>
                </a:solidFill>
                <a:latin typeface="ArnhemTab"/>
              </a:rPr>
              <a:t>tal necessidade em relação ao orçamento total previsto para aquisição de materiais, </a:t>
            </a:r>
            <a:endParaRPr lang="pt-BR" dirty="0" smtClean="0">
              <a:solidFill>
                <a:srgbClr val="000000"/>
              </a:solidFill>
              <a:latin typeface="ArnhemTab"/>
            </a:endParaRPr>
          </a:p>
          <a:p>
            <a:pPr marL="285750" indent="-285750" algn="just">
              <a:lnSpc>
                <a:spcPct val="150000"/>
              </a:lnSpc>
              <a:buFont typeface="Courier New" panose="02070309020205020404" pitchFamily="49" charset="0"/>
              <a:buChar char="o"/>
            </a:pPr>
            <a:r>
              <a:rPr lang="pt-BR" dirty="0" smtClean="0">
                <a:solidFill>
                  <a:srgbClr val="000000"/>
                </a:solidFill>
                <a:latin typeface="ArnhemTab"/>
              </a:rPr>
              <a:t>fazer </a:t>
            </a:r>
            <a:r>
              <a:rPr lang="pt-BR" dirty="0">
                <a:solidFill>
                  <a:srgbClr val="000000"/>
                </a:solidFill>
                <a:latin typeface="ArnhemTab"/>
              </a:rPr>
              <a:t>cotações e negociações de melhores preços de mercado, </a:t>
            </a:r>
            <a:endParaRPr lang="pt-BR" dirty="0" smtClean="0">
              <a:solidFill>
                <a:srgbClr val="000000"/>
              </a:solidFill>
              <a:latin typeface="ArnhemTab"/>
            </a:endParaRPr>
          </a:p>
          <a:p>
            <a:pPr marL="285750" indent="-285750" algn="just">
              <a:lnSpc>
                <a:spcPct val="150000"/>
              </a:lnSpc>
              <a:buFont typeface="Courier New" panose="02070309020205020404" pitchFamily="49" charset="0"/>
              <a:buChar char="o"/>
            </a:pPr>
            <a:r>
              <a:rPr lang="pt-BR" dirty="0" smtClean="0">
                <a:solidFill>
                  <a:srgbClr val="000000"/>
                </a:solidFill>
                <a:latin typeface="ArnhemTab"/>
              </a:rPr>
              <a:t>garantir </a:t>
            </a:r>
            <a:r>
              <a:rPr lang="pt-BR" dirty="0">
                <a:solidFill>
                  <a:srgbClr val="000000"/>
                </a:solidFill>
                <a:latin typeface="ArnhemTab"/>
              </a:rPr>
              <a:t>que os produtos cotados atendam às especificações de uso, </a:t>
            </a:r>
            <a:endParaRPr lang="pt-BR" dirty="0" smtClean="0">
              <a:solidFill>
                <a:srgbClr val="000000"/>
              </a:solidFill>
              <a:latin typeface="ArnhemTab"/>
            </a:endParaRPr>
          </a:p>
          <a:p>
            <a:pPr marL="285750" indent="-285750" algn="just">
              <a:lnSpc>
                <a:spcPct val="150000"/>
              </a:lnSpc>
              <a:buFont typeface="Courier New" panose="02070309020205020404" pitchFamily="49" charset="0"/>
              <a:buChar char="o"/>
            </a:pPr>
            <a:r>
              <a:rPr lang="pt-BR" dirty="0" smtClean="0">
                <a:solidFill>
                  <a:srgbClr val="000000"/>
                </a:solidFill>
                <a:latin typeface="ArnhemTab"/>
              </a:rPr>
              <a:t>escolher </a:t>
            </a:r>
            <a:r>
              <a:rPr lang="pt-BR" dirty="0">
                <a:solidFill>
                  <a:srgbClr val="000000"/>
                </a:solidFill>
                <a:latin typeface="ArnhemTab"/>
              </a:rPr>
              <a:t>o fornecedor, </a:t>
            </a:r>
            <a:endParaRPr lang="pt-BR" dirty="0" smtClean="0">
              <a:solidFill>
                <a:srgbClr val="000000"/>
              </a:solidFill>
              <a:latin typeface="ArnhemTab"/>
            </a:endParaRPr>
          </a:p>
          <a:p>
            <a:pPr marL="285750" indent="-285750" algn="just">
              <a:lnSpc>
                <a:spcPct val="150000"/>
              </a:lnSpc>
              <a:buFont typeface="Courier New" panose="02070309020205020404" pitchFamily="49" charset="0"/>
              <a:buChar char="o"/>
            </a:pPr>
            <a:r>
              <a:rPr lang="pt-BR" dirty="0" smtClean="0">
                <a:solidFill>
                  <a:srgbClr val="000000"/>
                </a:solidFill>
                <a:latin typeface="ArnhemTab"/>
              </a:rPr>
              <a:t>solicitar </a:t>
            </a:r>
            <a:r>
              <a:rPr lang="pt-BR" dirty="0">
                <a:solidFill>
                  <a:srgbClr val="000000"/>
                </a:solidFill>
                <a:latin typeface="ArnhemTab"/>
              </a:rPr>
              <a:t>formalmente a entrega, </a:t>
            </a:r>
            <a:endParaRPr lang="pt-BR" dirty="0" smtClean="0">
              <a:solidFill>
                <a:srgbClr val="000000"/>
              </a:solidFill>
              <a:latin typeface="ArnhemTab"/>
            </a:endParaRPr>
          </a:p>
          <a:p>
            <a:pPr marL="285750" indent="-285750" algn="just">
              <a:lnSpc>
                <a:spcPct val="150000"/>
              </a:lnSpc>
              <a:buFont typeface="Courier New" panose="02070309020205020404" pitchFamily="49" charset="0"/>
              <a:buChar char="o"/>
            </a:pPr>
            <a:r>
              <a:rPr lang="pt-BR" dirty="0" smtClean="0">
                <a:solidFill>
                  <a:srgbClr val="000000"/>
                </a:solidFill>
                <a:latin typeface="ArnhemTab"/>
              </a:rPr>
              <a:t>marcar </a:t>
            </a:r>
            <a:r>
              <a:rPr lang="pt-BR" dirty="0">
                <a:solidFill>
                  <a:srgbClr val="000000"/>
                </a:solidFill>
                <a:latin typeface="ArnhemTab"/>
              </a:rPr>
              <a:t>uma data para recebimento e </a:t>
            </a:r>
            <a:endParaRPr lang="pt-BR" dirty="0" smtClean="0">
              <a:solidFill>
                <a:srgbClr val="000000"/>
              </a:solidFill>
              <a:latin typeface="ArnhemTab"/>
            </a:endParaRPr>
          </a:p>
          <a:p>
            <a:pPr marL="285750" indent="-285750" algn="just">
              <a:lnSpc>
                <a:spcPct val="150000"/>
              </a:lnSpc>
              <a:buFont typeface="Courier New" panose="02070309020205020404" pitchFamily="49" charset="0"/>
              <a:buChar char="o"/>
            </a:pPr>
            <a:r>
              <a:rPr lang="pt-BR" dirty="0" smtClean="0">
                <a:solidFill>
                  <a:srgbClr val="000000"/>
                </a:solidFill>
                <a:latin typeface="ArnhemTab"/>
              </a:rPr>
              <a:t>emitir </a:t>
            </a:r>
            <a:r>
              <a:rPr lang="pt-BR" dirty="0">
                <a:solidFill>
                  <a:srgbClr val="000000"/>
                </a:solidFill>
                <a:latin typeface="ArnhemTab"/>
              </a:rPr>
              <a:t>a autorização de recebimento ou pagamento (caso a transação exija pagamento prévio ao recebimento</a:t>
            </a:r>
            <a:r>
              <a:rPr lang="pt-BR" dirty="0" smtClean="0">
                <a:solidFill>
                  <a:srgbClr val="000000"/>
                </a:solidFill>
                <a:latin typeface="ArnhemTab"/>
              </a:rPr>
              <a:t>).</a:t>
            </a:r>
          </a:p>
        </p:txBody>
      </p:sp>
    </p:spTree>
    <p:extLst>
      <p:ext uri="{BB962C8B-B14F-4D97-AF65-F5344CB8AC3E}">
        <p14:creationId xmlns:p14="http://schemas.microsoft.com/office/powerpoint/2010/main" val="2499543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2" name="Retângulo 11"/>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sp>
        <p:nvSpPr>
          <p:cNvPr id="13" name="CaixaDeTexto 12"/>
          <p:cNvSpPr txBox="1"/>
          <p:nvPr/>
        </p:nvSpPr>
        <p:spPr>
          <a:xfrm>
            <a:off x="35496" y="447055"/>
            <a:ext cx="6264696" cy="461665"/>
          </a:xfrm>
          <a:prstGeom prst="rect">
            <a:avLst/>
          </a:prstGeom>
          <a:noFill/>
        </p:spPr>
        <p:txBody>
          <a:bodyPr wrap="square">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2400" b="1" dirty="0" smtClean="0">
                <a:solidFill>
                  <a:schemeClr val="bg1"/>
                </a:solidFill>
                <a:effectLst>
                  <a:outerShdw blurRad="38100" dist="38100" dir="2700000" algn="tl">
                    <a:srgbClr val="000000">
                      <a:alpha val="43137"/>
                    </a:srgbClr>
                  </a:outerShdw>
                </a:effectLst>
              </a:rPr>
              <a:t>Conceitos: </a:t>
            </a:r>
            <a:r>
              <a:rPr lang="pt-BR" sz="2400" b="1" dirty="0">
                <a:solidFill>
                  <a:schemeClr val="bg1"/>
                </a:solidFill>
                <a:effectLst>
                  <a:outerShdw blurRad="38100" dist="38100" dir="2700000" algn="tl">
                    <a:srgbClr val="000000">
                      <a:alpha val="43137"/>
                    </a:srgbClr>
                  </a:outerShdw>
                </a:effectLst>
              </a:rPr>
              <a:t>O Papel de Compras e Suprimentos.</a:t>
            </a:r>
            <a:r>
              <a:rPr lang="pt-BR" sz="2400" b="1" dirty="0" smtClean="0">
                <a:solidFill>
                  <a:schemeClr val="bg1"/>
                </a:solidFill>
                <a:effectLst>
                  <a:outerShdw blurRad="38100" dist="38100" dir="2700000" algn="tl">
                    <a:srgbClr val="000000">
                      <a:alpha val="43137"/>
                    </a:srgbClr>
                  </a:outerShdw>
                </a:effectLst>
              </a:rPr>
              <a:t> </a:t>
            </a:r>
            <a:endParaRPr lang="pt-BR" sz="2400" b="1" dirty="0">
              <a:solidFill>
                <a:schemeClr val="bg1"/>
              </a:solidFill>
              <a:effectLst>
                <a:outerShdw blurRad="38100" dist="38100" dir="2700000" algn="tl">
                  <a:srgbClr val="000000">
                    <a:alpha val="43137"/>
                  </a:srgbClr>
                </a:outerShdw>
              </a:effectLst>
              <a:latin typeface="+mj-lt"/>
              <a:cs typeface="Arial" pitchFamily="34" charset="0"/>
            </a:endParaRPr>
          </a:p>
        </p:txBody>
      </p:sp>
      <p:pic>
        <p:nvPicPr>
          <p:cNvPr id="14"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1" y="832578"/>
            <a:ext cx="1681059" cy="727211"/>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35496" y="1124744"/>
            <a:ext cx="8136904" cy="369332"/>
          </a:xfrm>
          <a:prstGeom prst="rect">
            <a:avLst/>
          </a:prstGeom>
        </p:spPr>
        <p:txBody>
          <a:bodyPr wrap="square">
            <a:spAutoFit/>
          </a:bodyPr>
          <a:lstStyle/>
          <a:p>
            <a:r>
              <a:rPr lang="pt-BR" b="1" dirty="0">
                <a:solidFill>
                  <a:srgbClr val="000000"/>
                </a:solidFill>
                <a:latin typeface="Akzidenz-Grotesk BQ Condensed"/>
              </a:rPr>
              <a:t>Função de compras, organização e qualificação dos compradores</a:t>
            </a:r>
            <a:endParaRPr lang="pt-BR" dirty="0"/>
          </a:p>
        </p:txBody>
      </p:sp>
      <p:sp>
        <p:nvSpPr>
          <p:cNvPr id="2" name="Retângulo 1"/>
          <p:cNvSpPr/>
          <p:nvPr/>
        </p:nvSpPr>
        <p:spPr>
          <a:xfrm>
            <a:off x="179512" y="1556792"/>
            <a:ext cx="8712968" cy="5109091"/>
          </a:xfrm>
          <a:prstGeom prst="rect">
            <a:avLst/>
          </a:prstGeom>
        </p:spPr>
        <p:txBody>
          <a:bodyPr wrap="square">
            <a:spAutoFit/>
          </a:bodyPr>
          <a:lstStyle/>
          <a:p>
            <a:r>
              <a:rPr lang="pt-BR" sz="2000" dirty="0" smtClean="0">
                <a:solidFill>
                  <a:srgbClr val="C00000"/>
                </a:solidFill>
                <a:latin typeface="Akzidenz-Grotesk BQ Light"/>
              </a:rPr>
              <a:t>A </a:t>
            </a:r>
            <a:r>
              <a:rPr lang="pt-BR" sz="2000" dirty="0">
                <a:solidFill>
                  <a:srgbClr val="C00000"/>
                </a:solidFill>
                <a:latin typeface="Akzidenz-Grotesk BQ Light"/>
              </a:rPr>
              <a:t>função </a:t>
            </a:r>
            <a:r>
              <a:rPr lang="pt-BR" sz="2000" dirty="0" smtClean="0">
                <a:solidFill>
                  <a:srgbClr val="C00000"/>
                </a:solidFill>
                <a:latin typeface="Akzidenz-Grotesk BQ Light"/>
              </a:rPr>
              <a:t>compra</a:t>
            </a:r>
          </a:p>
          <a:p>
            <a:pPr algn="just"/>
            <a:r>
              <a:rPr lang="pt-BR" dirty="0" smtClean="0">
                <a:solidFill>
                  <a:srgbClr val="000000"/>
                </a:solidFill>
                <a:latin typeface="ArnhemTab"/>
              </a:rPr>
              <a:t>Dentro </a:t>
            </a:r>
            <a:r>
              <a:rPr lang="pt-BR" dirty="0">
                <a:solidFill>
                  <a:srgbClr val="000000"/>
                </a:solidFill>
                <a:latin typeface="ArnhemTab"/>
              </a:rPr>
              <a:t>do processo de abastecimento de materiais, a função de compra possui seus objetivos próprios. </a:t>
            </a:r>
            <a:endParaRPr lang="pt-BR" dirty="0" smtClean="0">
              <a:solidFill>
                <a:srgbClr val="000000"/>
              </a:solidFill>
              <a:latin typeface="ArnhemTab"/>
            </a:endParaRPr>
          </a:p>
          <a:p>
            <a:pPr algn="just"/>
            <a:endParaRPr lang="pt-BR" dirty="0">
              <a:solidFill>
                <a:srgbClr val="000000"/>
              </a:solidFill>
              <a:latin typeface="ArnhemTab"/>
            </a:endParaRPr>
          </a:p>
          <a:p>
            <a:pPr algn="just"/>
            <a:r>
              <a:rPr lang="pt-BR" dirty="0" smtClean="0">
                <a:solidFill>
                  <a:srgbClr val="000000"/>
                </a:solidFill>
                <a:latin typeface="ArnhemTab"/>
              </a:rPr>
              <a:t>Gonçalves </a:t>
            </a:r>
            <a:r>
              <a:rPr lang="pt-BR" dirty="0">
                <a:solidFill>
                  <a:srgbClr val="000000"/>
                </a:solidFill>
                <a:latin typeface="ArnhemTab"/>
              </a:rPr>
              <a:t>(2010) lista alguns objetivos de forma mais ampla, que descrevem as principais atividades desempenhadas</a:t>
            </a:r>
            <a:r>
              <a:rPr lang="pt-BR" dirty="0" smtClean="0">
                <a:solidFill>
                  <a:srgbClr val="000000"/>
                </a:solidFill>
                <a:latin typeface="ArnhemTab"/>
              </a:rPr>
              <a:t>:</a:t>
            </a:r>
          </a:p>
          <a:p>
            <a:pPr algn="just"/>
            <a:endParaRPr lang="pt-BR" dirty="0">
              <a:solidFill>
                <a:srgbClr val="000000"/>
              </a:solidFill>
              <a:latin typeface="ArnhemTab"/>
            </a:endParaRPr>
          </a:p>
          <a:p>
            <a:pPr marL="285750" indent="-285750" algn="just">
              <a:buFont typeface="Wingdings" panose="05000000000000000000" pitchFamily="2" charset="2"/>
              <a:buChar char="ü"/>
            </a:pPr>
            <a:r>
              <a:rPr lang="pt-BR" dirty="0">
                <a:solidFill>
                  <a:srgbClr val="000000"/>
                </a:solidFill>
                <a:latin typeface="ArnhemTab"/>
              </a:rPr>
              <a:t>Comprar de forma eficiente, maximizando o ganho para a empresa, dentro dos padrões éticos;</a:t>
            </a:r>
          </a:p>
          <a:p>
            <a:pPr marL="285750" indent="-285750" algn="just">
              <a:buFont typeface="Wingdings" panose="05000000000000000000" pitchFamily="2" charset="2"/>
              <a:buChar char="ü"/>
            </a:pPr>
            <a:r>
              <a:rPr lang="pt-BR" dirty="0">
                <a:solidFill>
                  <a:srgbClr val="000000"/>
                </a:solidFill>
                <a:latin typeface="ArnhemTab"/>
              </a:rPr>
              <a:t>Garantir o suprimento dos materiais, nas quantidades e nos prazos exigidos;</a:t>
            </a:r>
          </a:p>
          <a:p>
            <a:pPr marL="285750" indent="-285750" algn="just">
              <a:buFont typeface="Wingdings" panose="05000000000000000000" pitchFamily="2" charset="2"/>
              <a:buChar char="ü"/>
            </a:pPr>
            <a:r>
              <a:rPr lang="pt-BR" dirty="0">
                <a:solidFill>
                  <a:srgbClr val="000000"/>
                </a:solidFill>
                <a:latin typeface="ArnhemTab"/>
              </a:rPr>
              <a:t>Criar e desenvolver de forma permanente e intensiva, um cadastro de fontes de suprimentos que dê garantias quanto ao fluxo de materiais a serem abastecidos nas empresas;</a:t>
            </a:r>
          </a:p>
          <a:p>
            <a:pPr marL="285750" indent="-285750" algn="just">
              <a:buFont typeface="Wingdings" panose="05000000000000000000" pitchFamily="2" charset="2"/>
              <a:buChar char="ü"/>
            </a:pPr>
            <a:r>
              <a:rPr lang="pt-BR" dirty="0">
                <a:solidFill>
                  <a:srgbClr val="000000"/>
                </a:solidFill>
                <a:latin typeface="ArnhemTab"/>
              </a:rPr>
              <a:t>Manter uma boa articulação tanto internamente nas empresas, quanto com o mercado em geral e, especialmente, com o mercado fornecedor dos insumos e produtos exigidos pelas empresas.</a:t>
            </a:r>
          </a:p>
          <a:p>
            <a:pPr marL="285750" indent="-285750">
              <a:buFont typeface="Wingdings" panose="05000000000000000000" pitchFamily="2" charset="2"/>
              <a:buChar char="ü"/>
            </a:pPr>
            <a:r>
              <a:rPr lang="pt-BR" dirty="0">
                <a:solidFill>
                  <a:srgbClr val="000000"/>
                </a:solidFill>
                <a:latin typeface="ArnhemTab"/>
              </a:rPr>
              <a:t>Criar rotinas e procedimentos dentro dos processos de aquisição que sejam ágeis e que permitam um efetivo controle de todo o processo</a:t>
            </a:r>
            <a:r>
              <a:rPr lang="pt-BR" dirty="0" smtClean="0">
                <a:solidFill>
                  <a:srgbClr val="000000"/>
                </a:solidFill>
                <a:latin typeface="ArnhemTab"/>
              </a:rPr>
              <a:t>.</a:t>
            </a:r>
            <a:endParaRPr lang="pt-BR" dirty="0">
              <a:solidFill>
                <a:srgbClr val="000000"/>
              </a:solidFill>
              <a:latin typeface="ArnhemTab"/>
            </a:endParaRPr>
          </a:p>
        </p:txBody>
      </p:sp>
    </p:spTree>
    <p:extLst>
      <p:ext uri="{BB962C8B-B14F-4D97-AF65-F5344CB8AC3E}">
        <p14:creationId xmlns:p14="http://schemas.microsoft.com/office/powerpoint/2010/main" val="3019718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2" name="Retângulo 11"/>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sp>
        <p:nvSpPr>
          <p:cNvPr id="13" name="CaixaDeTexto 12"/>
          <p:cNvSpPr txBox="1"/>
          <p:nvPr/>
        </p:nvSpPr>
        <p:spPr>
          <a:xfrm>
            <a:off x="35496" y="447055"/>
            <a:ext cx="6264696" cy="461665"/>
          </a:xfrm>
          <a:prstGeom prst="rect">
            <a:avLst/>
          </a:prstGeom>
          <a:noFill/>
        </p:spPr>
        <p:txBody>
          <a:bodyPr wrap="square">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2400" b="1" dirty="0" smtClean="0">
                <a:solidFill>
                  <a:schemeClr val="bg1"/>
                </a:solidFill>
                <a:effectLst>
                  <a:outerShdw blurRad="38100" dist="38100" dir="2700000" algn="tl">
                    <a:srgbClr val="000000">
                      <a:alpha val="43137"/>
                    </a:srgbClr>
                  </a:outerShdw>
                </a:effectLst>
              </a:rPr>
              <a:t>Conceitos: </a:t>
            </a:r>
            <a:r>
              <a:rPr lang="pt-BR" sz="2400" b="1" dirty="0">
                <a:solidFill>
                  <a:schemeClr val="bg1"/>
                </a:solidFill>
                <a:effectLst>
                  <a:outerShdw blurRad="38100" dist="38100" dir="2700000" algn="tl">
                    <a:srgbClr val="000000">
                      <a:alpha val="43137"/>
                    </a:srgbClr>
                  </a:outerShdw>
                </a:effectLst>
              </a:rPr>
              <a:t>O Papel de Compras e Suprimentos.</a:t>
            </a:r>
            <a:r>
              <a:rPr lang="pt-BR" sz="2400" b="1" dirty="0" smtClean="0">
                <a:solidFill>
                  <a:schemeClr val="bg1"/>
                </a:solidFill>
                <a:effectLst>
                  <a:outerShdw blurRad="38100" dist="38100" dir="2700000" algn="tl">
                    <a:srgbClr val="000000">
                      <a:alpha val="43137"/>
                    </a:srgbClr>
                  </a:outerShdw>
                </a:effectLst>
              </a:rPr>
              <a:t> </a:t>
            </a:r>
            <a:endParaRPr lang="pt-BR" sz="2400" b="1" dirty="0">
              <a:solidFill>
                <a:schemeClr val="bg1"/>
              </a:solidFill>
              <a:effectLst>
                <a:outerShdw blurRad="38100" dist="38100" dir="2700000" algn="tl">
                  <a:srgbClr val="000000">
                    <a:alpha val="43137"/>
                  </a:srgbClr>
                </a:outerShdw>
              </a:effectLst>
              <a:latin typeface="+mj-lt"/>
              <a:cs typeface="Arial" pitchFamily="34" charset="0"/>
            </a:endParaRPr>
          </a:p>
        </p:txBody>
      </p:sp>
      <p:pic>
        <p:nvPicPr>
          <p:cNvPr id="14"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1" y="832578"/>
            <a:ext cx="1681059" cy="727211"/>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35496" y="1124744"/>
            <a:ext cx="8136904" cy="369332"/>
          </a:xfrm>
          <a:prstGeom prst="rect">
            <a:avLst/>
          </a:prstGeom>
        </p:spPr>
        <p:txBody>
          <a:bodyPr wrap="square">
            <a:spAutoFit/>
          </a:bodyPr>
          <a:lstStyle/>
          <a:p>
            <a:r>
              <a:rPr lang="pt-BR" b="1" dirty="0">
                <a:solidFill>
                  <a:srgbClr val="000000"/>
                </a:solidFill>
                <a:latin typeface="Akzidenz-Grotesk BQ Condensed"/>
              </a:rPr>
              <a:t>Função de compras, organização e qualificação dos compradores</a:t>
            </a:r>
            <a:endParaRPr lang="pt-BR" dirty="0"/>
          </a:p>
        </p:txBody>
      </p:sp>
      <p:sp>
        <p:nvSpPr>
          <p:cNvPr id="2" name="Retângulo 1"/>
          <p:cNvSpPr/>
          <p:nvPr/>
        </p:nvSpPr>
        <p:spPr>
          <a:xfrm>
            <a:off x="179512" y="1556792"/>
            <a:ext cx="8712968" cy="4862870"/>
          </a:xfrm>
          <a:prstGeom prst="rect">
            <a:avLst/>
          </a:prstGeom>
        </p:spPr>
        <p:txBody>
          <a:bodyPr wrap="square">
            <a:spAutoFit/>
          </a:bodyPr>
          <a:lstStyle/>
          <a:p>
            <a:r>
              <a:rPr lang="pt-BR" sz="2000" dirty="0" smtClean="0">
                <a:solidFill>
                  <a:srgbClr val="C00000"/>
                </a:solidFill>
                <a:latin typeface="Akzidenz-Grotesk BQ Light"/>
              </a:rPr>
              <a:t>A </a:t>
            </a:r>
            <a:r>
              <a:rPr lang="pt-BR" sz="2000" dirty="0">
                <a:solidFill>
                  <a:srgbClr val="C00000"/>
                </a:solidFill>
                <a:latin typeface="Akzidenz-Grotesk BQ Light"/>
              </a:rPr>
              <a:t>função </a:t>
            </a:r>
            <a:r>
              <a:rPr lang="pt-BR" sz="2000" dirty="0" smtClean="0">
                <a:solidFill>
                  <a:srgbClr val="C00000"/>
                </a:solidFill>
                <a:latin typeface="Akzidenz-Grotesk BQ Light"/>
              </a:rPr>
              <a:t>compra</a:t>
            </a:r>
          </a:p>
          <a:p>
            <a:endParaRPr lang="pt-BR" sz="2000" dirty="0" smtClean="0">
              <a:solidFill>
                <a:srgbClr val="C00000"/>
              </a:solidFill>
              <a:latin typeface="Akzidenz-Grotesk BQ Light"/>
            </a:endParaRPr>
          </a:p>
          <a:p>
            <a:pPr algn="just"/>
            <a:r>
              <a:rPr lang="pt-BR" dirty="0" smtClean="0">
                <a:solidFill>
                  <a:srgbClr val="000000"/>
                </a:solidFill>
                <a:latin typeface="ArnhemTab"/>
              </a:rPr>
              <a:t>Façamos </a:t>
            </a:r>
            <a:r>
              <a:rPr lang="pt-BR" dirty="0">
                <a:solidFill>
                  <a:srgbClr val="000000"/>
                </a:solidFill>
                <a:latin typeface="ArnhemTab"/>
              </a:rPr>
              <a:t>nosso próprio resumo dos objetivos do processo de compra, dos quais podemos derivar atividades que os cumpram da melhor forma</a:t>
            </a:r>
            <a:r>
              <a:rPr lang="pt-BR" dirty="0" smtClean="0">
                <a:solidFill>
                  <a:srgbClr val="000000"/>
                </a:solidFill>
                <a:latin typeface="ArnhemTab"/>
              </a:rPr>
              <a:t>:</a:t>
            </a:r>
          </a:p>
          <a:p>
            <a:pPr algn="just"/>
            <a:endParaRPr lang="pt-BR" dirty="0">
              <a:solidFill>
                <a:srgbClr val="000000"/>
              </a:solidFill>
              <a:latin typeface="ArnhemTab"/>
            </a:endParaRPr>
          </a:p>
          <a:p>
            <a:pPr marL="285750" indent="-285750">
              <a:lnSpc>
                <a:spcPct val="150000"/>
              </a:lnSpc>
              <a:buFont typeface="Courier New" panose="02070309020205020404" pitchFamily="49" charset="0"/>
              <a:buChar char="o"/>
            </a:pPr>
            <a:r>
              <a:rPr lang="pt-BR" dirty="0">
                <a:solidFill>
                  <a:srgbClr val="000000"/>
                </a:solidFill>
                <a:latin typeface="ArnhemTab"/>
              </a:rPr>
              <a:t>Comprar de acordo com as especificações;</a:t>
            </a:r>
          </a:p>
          <a:p>
            <a:pPr marL="285750" indent="-285750">
              <a:lnSpc>
                <a:spcPct val="150000"/>
              </a:lnSpc>
              <a:buFont typeface="Courier New" panose="02070309020205020404" pitchFamily="49" charset="0"/>
              <a:buChar char="o"/>
            </a:pPr>
            <a:r>
              <a:rPr lang="pt-BR" dirty="0">
                <a:solidFill>
                  <a:srgbClr val="000000"/>
                </a:solidFill>
                <a:latin typeface="ArnhemTab"/>
              </a:rPr>
              <a:t>Comprar pelo menor preço, de acordo com a qualidade especificada;</a:t>
            </a:r>
          </a:p>
          <a:p>
            <a:pPr marL="285750" indent="-285750">
              <a:lnSpc>
                <a:spcPct val="150000"/>
              </a:lnSpc>
              <a:buFont typeface="Courier New" panose="02070309020205020404" pitchFamily="49" charset="0"/>
              <a:buChar char="o"/>
            </a:pPr>
            <a:r>
              <a:rPr lang="pt-BR" dirty="0">
                <a:solidFill>
                  <a:srgbClr val="000000"/>
                </a:solidFill>
                <a:latin typeface="ArnhemTab"/>
              </a:rPr>
              <a:t>Pontualidade no processo de compra;</a:t>
            </a:r>
          </a:p>
          <a:p>
            <a:pPr marL="285750" indent="-285750">
              <a:lnSpc>
                <a:spcPct val="150000"/>
              </a:lnSpc>
              <a:buFont typeface="Courier New" panose="02070309020205020404" pitchFamily="49" charset="0"/>
              <a:buChar char="o"/>
            </a:pPr>
            <a:r>
              <a:rPr lang="pt-BR" dirty="0">
                <a:solidFill>
                  <a:srgbClr val="000000"/>
                </a:solidFill>
                <a:latin typeface="ArnhemTab"/>
              </a:rPr>
              <a:t>Apoio no gerenciamento de contratos de fornecimento.</a:t>
            </a:r>
          </a:p>
          <a:p>
            <a:endParaRPr lang="pt-BR" dirty="0">
              <a:solidFill>
                <a:srgbClr val="000000"/>
              </a:solidFill>
              <a:latin typeface="ArnhemTab"/>
            </a:endParaRPr>
          </a:p>
          <a:p>
            <a:pPr algn="just"/>
            <a:r>
              <a:rPr lang="pt-BR" dirty="0">
                <a:solidFill>
                  <a:srgbClr val="000000"/>
                </a:solidFill>
                <a:latin typeface="ArnhemTab"/>
              </a:rPr>
              <a:t>Esses objetivos específicos da função de compra devem ser conciliados aos objetivos gerais do processo de abastecimento, já que, como veremos mais adiante, preços menores podem ser conseguidos na compra de maiores lotes de materiais, mas essas quantidades nem sempre são favoráveis à empresa compradora por exigirem custos elevados de armazenamento.</a:t>
            </a:r>
            <a:endParaRPr lang="pt-BR" dirty="0"/>
          </a:p>
        </p:txBody>
      </p:sp>
    </p:spTree>
    <p:extLst>
      <p:ext uri="{BB962C8B-B14F-4D97-AF65-F5344CB8AC3E}">
        <p14:creationId xmlns:p14="http://schemas.microsoft.com/office/powerpoint/2010/main" val="4025340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21589" y="2564904"/>
            <a:ext cx="7502739" cy="981075"/>
          </a:xfrm>
          <a:prstGeom prst="rect">
            <a:avLst/>
          </a:prstGeom>
        </p:spPr>
        <p:txBody>
          <a:bodyPr/>
          <a:lstStyle/>
          <a:p>
            <a:pPr algn="ctr">
              <a:defRPr/>
            </a:pPr>
            <a:r>
              <a:rPr lang="pt-BR" sz="2800" b="1" dirty="0">
                <a:solidFill>
                  <a:schemeClr val="tx2"/>
                </a:solidFill>
                <a:effectLst>
                  <a:outerShdw blurRad="38100" dist="38100" dir="2700000" algn="tl">
                    <a:srgbClr val="000000">
                      <a:alpha val="43137"/>
                    </a:srgbClr>
                  </a:outerShdw>
                </a:effectLst>
              </a:rPr>
              <a:t>GST0069</a:t>
            </a:r>
            <a:r>
              <a:rPr lang="pt-BR" sz="2800" b="1" dirty="0">
                <a:solidFill>
                  <a:schemeClr val="tx2"/>
                </a:solidFill>
                <a:effectLst>
                  <a:outerShdw blurRad="38100" dist="38100" dir="2700000" algn="tl">
                    <a:srgbClr val="000000">
                      <a:alpha val="43137"/>
                    </a:srgbClr>
                  </a:outerShdw>
                </a:effectLst>
                <a:cs typeface="Arial" pitchFamily="34" charset="0"/>
              </a:rPr>
              <a:t> </a:t>
            </a:r>
          </a:p>
          <a:p>
            <a:pPr algn="ctr">
              <a:defRPr/>
            </a:pPr>
            <a:r>
              <a:rPr lang="pt-BR" sz="2800" b="1" dirty="0">
                <a:solidFill>
                  <a:schemeClr val="tx2"/>
                </a:solidFill>
                <a:effectLst>
                  <a:outerShdw blurRad="38100" dist="38100" dir="2700000" algn="tl">
                    <a:srgbClr val="000000">
                      <a:alpha val="43137"/>
                    </a:srgbClr>
                  </a:outerShdw>
                </a:effectLst>
              </a:rPr>
              <a:t>ADMINISTRAÇÃO </a:t>
            </a:r>
            <a:r>
              <a:rPr lang="pt-BR" sz="2800" b="1" dirty="0" smtClean="0">
                <a:solidFill>
                  <a:schemeClr val="tx2"/>
                </a:solidFill>
                <a:effectLst>
                  <a:outerShdw blurRad="38100" dist="38100" dir="2700000" algn="tl">
                    <a:srgbClr val="000000">
                      <a:alpha val="43137"/>
                    </a:srgbClr>
                  </a:outerShdw>
                </a:effectLst>
              </a:rPr>
              <a:t>DE COMPRAS </a:t>
            </a:r>
            <a:r>
              <a:rPr lang="pt-BR" sz="2800" b="1" dirty="0">
                <a:solidFill>
                  <a:schemeClr val="tx2"/>
                </a:solidFill>
                <a:effectLst>
                  <a:outerShdw blurRad="38100" dist="38100" dir="2700000" algn="tl">
                    <a:srgbClr val="000000">
                      <a:alpha val="43137"/>
                    </a:srgbClr>
                  </a:outerShdw>
                </a:effectLst>
              </a:rPr>
              <a:t>E SUPRIMENTOS</a:t>
            </a:r>
            <a:endParaRPr lang="pt-BR" sz="2800" b="1" dirty="0">
              <a:solidFill>
                <a:schemeClr val="tx2"/>
              </a:solidFill>
              <a:effectLst>
                <a:outerShdw blurRad="38100" dist="38100" dir="2700000" algn="tl">
                  <a:srgbClr val="000000">
                    <a:alpha val="43137"/>
                  </a:srgbClr>
                </a:outerShdw>
              </a:effectLst>
              <a:cs typeface="Arial" pitchFamily="34" charset="0"/>
            </a:endParaRPr>
          </a:p>
        </p:txBody>
      </p:sp>
      <p:sp>
        <p:nvSpPr>
          <p:cNvPr id="11" name="Retângulo 10"/>
          <p:cNvSpPr/>
          <p:nvPr/>
        </p:nvSpPr>
        <p:spPr>
          <a:xfrm>
            <a:off x="107504" y="2060848"/>
            <a:ext cx="5508104" cy="400110"/>
          </a:xfrm>
          <a:prstGeom prst="rect">
            <a:avLst/>
          </a:prstGeom>
        </p:spPr>
        <p:txBody>
          <a:bodyPr wrap="square">
            <a:spAutoFit/>
          </a:bodyPr>
          <a:lstStyle/>
          <a:p>
            <a:pPr>
              <a:spcBef>
                <a:spcPct val="20000"/>
              </a:spcBef>
              <a:buClr>
                <a:srgbClr val="2B4475"/>
              </a:buClr>
              <a:defRPr/>
            </a:pPr>
            <a:r>
              <a:rPr lang="pt-BR" sz="2000" b="1" kern="0" dirty="0">
                <a:solidFill>
                  <a:srgbClr val="2B4475"/>
                </a:solidFill>
                <a:effectLst>
                  <a:outerShdw blurRad="38100" dist="38100" dir="2700000" algn="tl">
                    <a:srgbClr val="000000">
                      <a:alpha val="43137"/>
                    </a:srgbClr>
                  </a:outerShdw>
                </a:effectLst>
                <a:cs typeface="Arial" pitchFamily="34" charset="0"/>
              </a:rPr>
              <a:t>Prof. </a:t>
            </a:r>
            <a:r>
              <a:rPr lang="pt-BR" sz="2000" b="1" kern="0" dirty="0" smtClean="0">
                <a:solidFill>
                  <a:srgbClr val="2B4475"/>
                </a:solidFill>
                <a:effectLst>
                  <a:outerShdw blurRad="38100" dist="38100" dir="2700000" algn="tl">
                    <a:srgbClr val="000000">
                      <a:alpha val="43137"/>
                    </a:srgbClr>
                  </a:outerShdw>
                </a:effectLst>
                <a:cs typeface="Arial" pitchFamily="34" charset="0"/>
              </a:rPr>
              <a:t>Eco. Adm</a:t>
            </a:r>
            <a:r>
              <a:rPr lang="pt-BR" sz="2000" b="1" kern="0" dirty="0">
                <a:solidFill>
                  <a:srgbClr val="2B4475"/>
                </a:solidFill>
                <a:effectLst>
                  <a:outerShdw blurRad="38100" dist="38100" dir="2700000" algn="tl">
                    <a:srgbClr val="000000">
                      <a:alpha val="43137"/>
                    </a:srgbClr>
                  </a:outerShdw>
                </a:effectLst>
                <a:cs typeface="Arial" pitchFamily="34" charset="0"/>
              </a:rPr>
              <a:t>. </a:t>
            </a:r>
            <a:r>
              <a:rPr lang="pt-BR" sz="2000" b="1" i="1" kern="0" dirty="0">
                <a:solidFill>
                  <a:srgbClr val="2B4475"/>
                </a:solidFill>
                <a:effectLst>
                  <a:outerShdw blurRad="38100" dist="38100" dir="2700000" algn="tl">
                    <a:srgbClr val="000000">
                      <a:alpha val="43137"/>
                    </a:srgbClr>
                  </a:outerShdw>
                </a:effectLst>
                <a:cs typeface="Arial" pitchFamily="34" charset="0"/>
              </a:rPr>
              <a:t>Msc</a:t>
            </a:r>
            <a:r>
              <a:rPr lang="pt-BR" sz="20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pic>
        <p:nvPicPr>
          <p:cNvPr id="13" name="Picture 2" descr="http://servicosweb.cnpq.br/wspessoa/servletrecuperafoto?tipo=1&amp;id=K4755251Z8"/>
          <p:cNvPicPr>
            <a:picLocks noChangeAspect="1" noChangeArrowheads="1"/>
          </p:cNvPicPr>
          <p:nvPr/>
        </p:nvPicPr>
        <p:blipFill>
          <a:blip r:embed="rId2" cstate="print"/>
          <a:srcRect/>
          <a:stretch>
            <a:fillRect/>
          </a:stretch>
        </p:blipFill>
        <p:spPr bwMode="auto">
          <a:xfrm>
            <a:off x="6506963" y="98702"/>
            <a:ext cx="2520950" cy="1836737"/>
          </a:xfrm>
          <a:prstGeom prst="rect">
            <a:avLst/>
          </a:prstGeom>
          <a:noFill/>
          <a:ln w="9525">
            <a:noFill/>
            <a:miter lim="800000"/>
            <a:headEnd/>
            <a:tailEnd/>
          </a:ln>
        </p:spPr>
      </p:pic>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847723"/>
            <a:ext cx="1347370" cy="957541"/>
          </a:xfrm>
          <a:prstGeom prst="rect">
            <a:avLst/>
          </a:prstGeom>
        </p:spPr>
      </p:pic>
      <p:pic>
        <p:nvPicPr>
          <p:cNvPr id="4" name="Imagem 3"/>
          <p:cNvPicPr>
            <a:picLocks noChangeAspect="1"/>
          </p:cNvPicPr>
          <p:nvPr/>
        </p:nvPicPr>
        <p:blipFill>
          <a:blip r:embed="rId4"/>
          <a:stretch>
            <a:fillRect/>
          </a:stretch>
        </p:blipFill>
        <p:spPr>
          <a:xfrm>
            <a:off x="4355976" y="3454238"/>
            <a:ext cx="4559711" cy="2423034"/>
          </a:xfrm>
          <a:prstGeom prst="rect">
            <a:avLst/>
          </a:prstGeom>
        </p:spPr>
      </p:pic>
      <p:pic>
        <p:nvPicPr>
          <p:cNvPr id="5" name="Imagem 4"/>
          <p:cNvPicPr>
            <a:picLocks noChangeAspect="1"/>
          </p:cNvPicPr>
          <p:nvPr/>
        </p:nvPicPr>
        <p:blipFill>
          <a:blip r:embed="rId5"/>
          <a:stretch>
            <a:fillRect/>
          </a:stretch>
        </p:blipFill>
        <p:spPr>
          <a:xfrm>
            <a:off x="1970637" y="3454238"/>
            <a:ext cx="2313331" cy="2409386"/>
          </a:xfrm>
          <a:prstGeom prst="rect">
            <a:avLst/>
          </a:prstGeom>
        </p:spPr>
      </p:pic>
      <p:pic>
        <p:nvPicPr>
          <p:cNvPr id="6" name="Picture 4" descr="Imagem relacion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96" y="3518683"/>
            <a:ext cx="1922434" cy="1283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132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2" name="Retângulo 11"/>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sp>
        <p:nvSpPr>
          <p:cNvPr id="13" name="CaixaDeTexto 12"/>
          <p:cNvSpPr txBox="1"/>
          <p:nvPr/>
        </p:nvSpPr>
        <p:spPr>
          <a:xfrm>
            <a:off x="35496" y="447055"/>
            <a:ext cx="6264696" cy="461665"/>
          </a:xfrm>
          <a:prstGeom prst="rect">
            <a:avLst/>
          </a:prstGeom>
          <a:noFill/>
        </p:spPr>
        <p:txBody>
          <a:bodyPr wrap="square">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2400" b="1" dirty="0" smtClean="0">
                <a:solidFill>
                  <a:schemeClr val="bg1"/>
                </a:solidFill>
                <a:effectLst>
                  <a:outerShdw blurRad="38100" dist="38100" dir="2700000" algn="tl">
                    <a:srgbClr val="000000">
                      <a:alpha val="43137"/>
                    </a:srgbClr>
                  </a:outerShdw>
                </a:effectLst>
              </a:rPr>
              <a:t>Conceitos: </a:t>
            </a:r>
            <a:r>
              <a:rPr lang="pt-BR" sz="2400" b="1" dirty="0">
                <a:solidFill>
                  <a:schemeClr val="bg1"/>
                </a:solidFill>
                <a:effectLst>
                  <a:outerShdw blurRad="38100" dist="38100" dir="2700000" algn="tl">
                    <a:srgbClr val="000000">
                      <a:alpha val="43137"/>
                    </a:srgbClr>
                  </a:outerShdw>
                </a:effectLst>
              </a:rPr>
              <a:t>O Papel de Compras e Suprimentos.</a:t>
            </a:r>
            <a:r>
              <a:rPr lang="pt-BR" sz="2400" b="1" dirty="0" smtClean="0">
                <a:solidFill>
                  <a:schemeClr val="bg1"/>
                </a:solidFill>
                <a:effectLst>
                  <a:outerShdw blurRad="38100" dist="38100" dir="2700000" algn="tl">
                    <a:srgbClr val="000000">
                      <a:alpha val="43137"/>
                    </a:srgbClr>
                  </a:outerShdw>
                </a:effectLst>
              </a:rPr>
              <a:t> </a:t>
            </a:r>
            <a:endParaRPr lang="pt-BR" sz="2400" b="1" dirty="0">
              <a:solidFill>
                <a:schemeClr val="bg1"/>
              </a:solidFill>
              <a:effectLst>
                <a:outerShdw blurRad="38100" dist="38100" dir="2700000" algn="tl">
                  <a:srgbClr val="000000">
                    <a:alpha val="43137"/>
                  </a:srgbClr>
                </a:outerShdw>
              </a:effectLst>
              <a:latin typeface="+mj-lt"/>
              <a:cs typeface="Arial" pitchFamily="34" charset="0"/>
            </a:endParaRPr>
          </a:p>
        </p:txBody>
      </p:sp>
      <p:pic>
        <p:nvPicPr>
          <p:cNvPr id="14"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1" y="832578"/>
            <a:ext cx="1681059" cy="727211"/>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35496" y="1124744"/>
            <a:ext cx="8136904" cy="369332"/>
          </a:xfrm>
          <a:prstGeom prst="rect">
            <a:avLst/>
          </a:prstGeom>
        </p:spPr>
        <p:txBody>
          <a:bodyPr wrap="square">
            <a:spAutoFit/>
          </a:bodyPr>
          <a:lstStyle/>
          <a:p>
            <a:r>
              <a:rPr lang="pt-BR" b="1" dirty="0">
                <a:solidFill>
                  <a:srgbClr val="000000"/>
                </a:solidFill>
                <a:latin typeface="Akzidenz-Grotesk BQ Condensed"/>
              </a:rPr>
              <a:t>Função de compras, organização e qualificação dos compradores</a:t>
            </a:r>
            <a:endParaRPr lang="pt-BR" dirty="0"/>
          </a:p>
        </p:txBody>
      </p:sp>
      <p:sp>
        <p:nvSpPr>
          <p:cNvPr id="2" name="Retângulo 1"/>
          <p:cNvSpPr/>
          <p:nvPr/>
        </p:nvSpPr>
        <p:spPr>
          <a:xfrm>
            <a:off x="179512" y="1556792"/>
            <a:ext cx="8881858" cy="2308324"/>
          </a:xfrm>
          <a:prstGeom prst="rect">
            <a:avLst/>
          </a:prstGeom>
        </p:spPr>
        <p:txBody>
          <a:bodyPr wrap="square">
            <a:spAutoFit/>
          </a:bodyPr>
          <a:lstStyle/>
          <a:p>
            <a:pPr algn="just"/>
            <a:r>
              <a:rPr lang="pt-BR" dirty="0">
                <a:solidFill>
                  <a:srgbClr val="C00000"/>
                </a:solidFill>
                <a:latin typeface="Akzidenz-Grotesk BQ Light"/>
              </a:rPr>
              <a:t>A função compra</a:t>
            </a:r>
          </a:p>
          <a:p>
            <a:pPr algn="just"/>
            <a:endParaRPr lang="pt-BR" dirty="0" smtClean="0">
              <a:solidFill>
                <a:srgbClr val="000000"/>
              </a:solidFill>
              <a:latin typeface="ArnhemTab"/>
            </a:endParaRPr>
          </a:p>
          <a:p>
            <a:pPr algn="just"/>
            <a:r>
              <a:rPr lang="pt-BR" dirty="0" smtClean="0">
                <a:solidFill>
                  <a:srgbClr val="000000"/>
                </a:solidFill>
                <a:latin typeface="ArnhemTab"/>
              </a:rPr>
              <a:t>Para </a:t>
            </a:r>
            <a:r>
              <a:rPr lang="pt-BR" dirty="0">
                <a:solidFill>
                  <a:srgbClr val="000000"/>
                </a:solidFill>
                <a:latin typeface="ArnhemTab"/>
              </a:rPr>
              <a:t>gerenciar o processo de compras, é fundamental que sejam registrados e compilados os indicadores de desempenho, os quais podem fornecer a seu gerente um painel de controle para acompanhar o atingimento de objetivos e metas, além de fornecer bases para melhorias contínuas. </a:t>
            </a:r>
            <a:endParaRPr lang="pt-BR" dirty="0" smtClean="0">
              <a:solidFill>
                <a:srgbClr val="000000"/>
              </a:solidFill>
              <a:latin typeface="ArnhemTab"/>
            </a:endParaRPr>
          </a:p>
          <a:p>
            <a:pPr algn="just"/>
            <a:endParaRPr lang="pt-BR" dirty="0">
              <a:solidFill>
                <a:srgbClr val="000000"/>
              </a:solidFill>
              <a:latin typeface="ArnhemTab"/>
            </a:endParaRPr>
          </a:p>
          <a:p>
            <a:pPr algn="just"/>
            <a:r>
              <a:rPr lang="pt-BR" dirty="0" smtClean="0">
                <a:solidFill>
                  <a:srgbClr val="000000"/>
                </a:solidFill>
                <a:latin typeface="ArnhemTab"/>
              </a:rPr>
              <a:t>Alguns </a:t>
            </a:r>
            <a:r>
              <a:rPr lang="pt-BR" dirty="0">
                <a:solidFill>
                  <a:srgbClr val="000000"/>
                </a:solidFill>
                <a:latin typeface="ArnhemTab"/>
              </a:rPr>
              <a:t>exemplos de grupos de indicadores para a área são os seguintes:</a:t>
            </a:r>
            <a:endParaRPr lang="pt-BR" dirty="0"/>
          </a:p>
        </p:txBody>
      </p:sp>
      <p:pic>
        <p:nvPicPr>
          <p:cNvPr id="4" name="Imagem 3"/>
          <p:cNvPicPr>
            <a:picLocks noChangeAspect="1"/>
          </p:cNvPicPr>
          <p:nvPr/>
        </p:nvPicPr>
        <p:blipFill>
          <a:blip r:embed="rId3"/>
          <a:stretch>
            <a:fillRect/>
          </a:stretch>
        </p:blipFill>
        <p:spPr>
          <a:xfrm>
            <a:off x="209540" y="3911486"/>
            <a:ext cx="8682939" cy="2706801"/>
          </a:xfrm>
          <a:prstGeom prst="rect">
            <a:avLst/>
          </a:prstGeom>
        </p:spPr>
      </p:pic>
    </p:spTree>
    <p:extLst>
      <p:ext uri="{BB962C8B-B14F-4D97-AF65-F5344CB8AC3E}">
        <p14:creationId xmlns:p14="http://schemas.microsoft.com/office/powerpoint/2010/main" val="1697753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5496" y="447055"/>
            <a:ext cx="6264696" cy="461665"/>
          </a:xfrm>
          <a:prstGeom prst="rect">
            <a:avLst/>
          </a:prstGeom>
          <a:noFill/>
        </p:spPr>
        <p:txBody>
          <a:bodyPr wrap="square">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2400" b="1" dirty="0" smtClean="0">
                <a:solidFill>
                  <a:schemeClr val="bg1"/>
                </a:solidFill>
                <a:effectLst>
                  <a:outerShdw blurRad="38100" dist="38100" dir="2700000" algn="tl">
                    <a:srgbClr val="000000">
                      <a:alpha val="43137"/>
                    </a:srgbClr>
                  </a:outerShdw>
                </a:effectLst>
              </a:rPr>
              <a:t>Conceitos: </a:t>
            </a:r>
            <a:r>
              <a:rPr lang="pt-BR" sz="2400" b="1" dirty="0">
                <a:solidFill>
                  <a:schemeClr val="bg1"/>
                </a:solidFill>
                <a:effectLst>
                  <a:outerShdw blurRad="38100" dist="38100" dir="2700000" algn="tl">
                    <a:srgbClr val="000000">
                      <a:alpha val="43137"/>
                    </a:srgbClr>
                  </a:outerShdw>
                </a:effectLst>
              </a:rPr>
              <a:t>O Papel de Compras e Suprimentos.</a:t>
            </a:r>
            <a:r>
              <a:rPr lang="pt-BR" sz="2400" b="1" dirty="0" smtClean="0">
                <a:solidFill>
                  <a:schemeClr val="bg1"/>
                </a:solidFill>
                <a:effectLst>
                  <a:outerShdw blurRad="38100" dist="38100" dir="2700000" algn="tl">
                    <a:srgbClr val="000000">
                      <a:alpha val="43137"/>
                    </a:srgbClr>
                  </a:outerShdw>
                </a:effectLst>
              </a:rPr>
              <a:t> </a:t>
            </a:r>
            <a:endParaRPr lang="pt-BR" sz="24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1" name="Retângulo 10"/>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pic>
        <p:nvPicPr>
          <p:cNvPr id="12"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1" y="832578"/>
            <a:ext cx="1969090" cy="727211"/>
          </a:xfrm>
          <a:prstGeom prst="rect">
            <a:avLst/>
          </a:prstGeom>
          <a:noFill/>
          <a:extLst>
            <a:ext uri="{909E8E84-426E-40DD-AFC4-6F175D3DCCD1}">
              <a14:hiddenFill xmlns:a14="http://schemas.microsoft.com/office/drawing/2010/main">
                <a:solidFill>
                  <a:srgbClr val="FFFFFF"/>
                </a:solidFill>
              </a14:hiddenFill>
            </a:ext>
          </a:extLst>
        </p:spPr>
      </p:pic>
      <p:sp>
        <p:nvSpPr>
          <p:cNvPr id="13" name="Retângulo 12"/>
          <p:cNvSpPr/>
          <p:nvPr/>
        </p:nvSpPr>
        <p:spPr>
          <a:xfrm>
            <a:off x="35496" y="1124744"/>
            <a:ext cx="8136904" cy="369332"/>
          </a:xfrm>
          <a:prstGeom prst="rect">
            <a:avLst/>
          </a:prstGeom>
        </p:spPr>
        <p:txBody>
          <a:bodyPr wrap="square">
            <a:spAutoFit/>
          </a:bodyPr>
          <a:lstStyle/>
          <a:p>
            <a:r>
              <a:rPr lang="pt-BR" b="1" dirty="0">
                <a:solidFill>
                  <a:srgbClr val="000000"/>
                </a:solidFill>
                <a:latin typeface="Akzidenz-Grotesk BQ Condensed"/>
              </a:rPr>
              <a:t>Função de compras, organização e qualificação dos compradores</a:t>
            </a:r>
            <a:endParaRPr lang="pt-BR" dirty="0"/>
          </a:p>
        </p:txBody>
      </p:sp>
      <p:pic>
        <p:nvPicPr>
          <p:cNvPr id="3" name="Imagem 2"/>
          <p:cNvPicPr>
            <a:picLocks noChangeAspect="1"/>
          </p:cNvPicPr>
          <p:nvPr/>
        </p:nvPicPr>
        <p:blipFill>
          <a:blip r:embed="rId3"/>
          <a:stretch>
            <a:fillRect/>
          </a:stretch>
        </p:blipFill>
        <p:spPr>
          <a:xfrm>
            <a:off x="251520" y="1800224"/>
            <a:ext cx="8568951" cy="4437087"/>
          </a:xfrm>
          <a:prstGeom prst="rect">
            <a:avLst/>
          </a:prstGeom>
        </p:spPr>
      </p:pic>
    </p:spTree>
    <p:extLst>
      <p:ext uri="{BB962C8B-B14F-4D97-AF65-F5344CB8AC3E}">
        <p14:creationId xmlns:p14="http://schemas.microsoft.com/office/powerpoint/2010/main" val="1309072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5725" y="1052150"/>
            <a:ext cx="1919120" cy="2016809"/>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1" name="Retângulo 10"/>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sp>
        <p:nvSpPr>
          <p:cNvPr id="9" name="CaixaDeTexto 8"/>
          <p:cNvSpPr txBox="1"/>
          <p:nvPr/>
        </p:nvSpPr>
        <p:spPr>
          <a:xfrm>
            <a:off x="35496" y="447055"/>
            <a:ext cx="6264696" cy="461665"/>
          </a:xfrm>
          <a:prstGeom prst="rect">
            <a:avLst/>
          </a:prstGeom>
          <a:noFill/>
        </p:spPr>
        <p:txBody>
          <a:bodyPr wrap="square">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2400" b="1" dirty="0" smtClean="0">
                <a:solidFill>
                  <a:schemeClr val="bg1"/>
                </a:solidFill>
                <a:effectLst>
                  <a:outerShdw blurRad="38100" dist="38100" dir="2700000" algn="tl">
                    <a:srgbClr val="000000">
                      <a:alpha val="43137"/>
                    </a:srgbClr>
                  </a:outerShdw>
                </a:effectLst>
              </a:rPr>
              <a:t>Conceitos: </a:t>
            </a:r>
            <a:r>
              <a:rPr lang="pt-BR" sz="2400" b="1" dirty="0">
                <a:solidFill>
                  <a:schemeClr val="bg1"/>
                </a:solidFill>
                <a:effectLst>
                  <a:outerShdw blurRad="38100" dist="38100" dir="2700000" algn="tl">
                    <a:srgbClr val="000000">
                      <a:alpha val="43137"/>
                    </a:srgbClr>
                  </a:outerShdw>
                </a:effectLst>
              </a:rPr>
              <a:t>O Papel de Compras e Suprimentos.</a:t>
            </a:r>
            <a:r>
              <a:rPr lang="pt-BR" sz="2400" b="1" dirty="0" smtClean="0">
                <a:solidFill>
                  <a:schemeClr val="bg1"/>
                </a:solidFill>
                <a:effectLst>
                  <a:outerShdw blurRad="38100" dist="38100" dir="2700000" algn="tl">
                    <a:srgbClr val="000000">
                      <a:alpha val="43137"/>
                    </a:srgbClr>
                  </a:outerShdw>
                </a:effectLst>
              </a:rPr>
              <a:t> </a:t>
            </a:r>
            <a:endParaRPr lang="pt-BR" sz="24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2" name="Retângulo 1"/>
          <p:cNvSpPr/>
          <p:nvPr/>
        </p:nvSpPr>
        <p:spPr>
          <a:xfrm>
            <a:off x="107504" y="1568981"/>
            <a:ext cx="7056740" cy="1754326"/>
          </a:xfrm>
          <a:prstGeom prst="rect">
            <a:avLst/>
          </a:prstGeom>
        </p:spPr>
        <p:txBody>
          <a:bodyPr wrap="square">
            <a:spAutoFit/>
          </a:bodyPr>
          <a:lstStyle/>
          <a:p>
            <a:pPr algn="just"/>
            <a:r>
              <a:rPr lang="pt-BR" dirty="0" smtClean="0"/>
              <a:t>As </a:t>
            </a:r>
            <a:r>
              <a:rPr lang="pt-BR" dirty="0"/>
              <a:t>atividades desempenhadas pelo setor de compras de uma empresa inclui a atividade de administração, na qual se detecta a necessidade de aquisição de materiais, a atividade de pesquisa de fornecedores, os quais devem ser cadastrados e avaliados para futuras compras além da atual, e o processo de fechamento da compra, que inclui o acerto da transação e a garantia de que será realizada. </a:t>
            </a:r>
            <a:endParaRPr lang="pt-BR" dirty="0" smtClean="0"/>
          </a:p>
        </p:txBody>
      </p:sp>
      <p:sp>
        <p:nvSpPr>
          <p:cNvPr id="3" name="Retângulo 2"/>
          <p:cNvSpPr/>
          <p:nvPr/>
        </p:nvSpPr>
        <p:spPr>
          <a:xfrm>
            <a:off x="151285" y="1052150"/>
            <a:ext cx="3368614" cy="369332"/>
          </a:xfrm>
          <a:prstGeom prst="rect">
            <a:avLst/>
          </a:prstGeom>
        </p:spPr>
        <p:txBody>
          <a:bodyPr wrap="none">
            <a:spAutoFit/>
          </a:bodyPr>
          <a:lstStyle/>
          <a:p>
            <a:pPr algn="just"/>
            <a:r>
              <a:rPr lang="pt-BR" b="1" dirty="0">
                <a:effectLst>
                  <a:outerShdw blurRad="38100" dist="38100" dir="2700000" algn="tl">
                    <a:srgbClr val="000000">
                      <a:alpha val="43137"/>
                    </a:srgbClr>
                  </a:outerShdw>
                </a:effectLst>
              </a:rPr>
              <a:t>Atividades do serviço de compras</a:t>
            </a:r>
            <a:endParaRPr lang="pt-BR" b="1" dirty="0">
              <a:effectLst>
                <a:outerShdw blurRad="38100" dist="38100" dir="2700000" algn="tl">
                  <a:srgbClr val="000000">
                    <a:alpha val="43137"/>
                  </a:srgbClr>
                </a:outerShdw>
              </a:effectLst>
            </a:endParaRPr>
          </a:p>
        </p:txBody>
      </p:sp>
      <p:sp>
        <p:nvSpPr>
          <p:cNvPr id="4" name="Retângulo 3"/>
          <p:cNvSpPr/>
          <p:nvPr/>
        </p:nvSpPr>
        <p:spPr>
          <a:xfrm>
            <a:off x="151285" y="3501008"/>
            <a:ext cx="8741195" cy="3139321"/>
          </a:xfrm>
          <a:prstGeom prst="rect">
            <a:avLst/>
          </a:prstGeom>
        </p:spPr>
        <p:txBody>
          <a:bodyPr wrap="square">
            <a:spAutoFit/>
          </a:bodyPr>
          <a:lstStyle/>
          <a:p>
            <a:pPr algn="just"/>
            <a:endParaRPr lang="pt-BR" dirty="0"/>
          </a:p>
          <a:p>
            <a:pPr algn="just"/>
            <a:r>
              <a:rPr lang="pt-BR" b="1" dirty="0"/>
              <a:t>Essas atividades, mais especificamente, devem incluir responsabilidade como: </a:t>
            </a:r>
          </a:p>
          <a:p>
            <a:pPr algn="just"/>
            <a:endParaRPr lang="pt-BR" dirty="0"/>
          </a:p>
          <a:p>
            <a:pPr algn="just"/>
            <a:r>
              <a:rPr lang="pt-BR" dirty="0"/>
              <a:t>• Registrar as compras, mantendo seus dados e histórico; </a:t>
            </a:r>
          </a:p>
          <a:p>
            <a:pPr algn="just"/>
            <a:r>
              <a:rPr lang="pt-BR" dirty="0"/>
              <a:t>• Registrar preços, mantendo uma base histórica e fornecendo dados para decisões futuras; </a:t>
            </a:r>
          </a:p>
          <a:p>
            <a:pPr algn="just"/>
            <a:r>
              <a:rPr lang="pt-BR" dirty="0"/>
              <a:t>• Registro de estoque e consumo, para gerenciar custos e aplicar políticas de suprimento; </a:t>
            </a:r>
          </a:p>
          <a:p>
            <a:pPr algn="just"/>
            <a:r>
              <a:rPr lang="pt-BR" dirty="0"/>
              <a:t>• Registro de fornecedores, para agilizar compras e avaliar qualidade no fornecimento;</a:t>
            </a:r>
          </a:p>
          <a:p>
            <a:pPr algn="just"/>
            <a:r>
              <a:rPr lang="pt-BR" dirty="0"/>
              <a:t>• Manter uma base com especificações técnicas dos produtos a serem comprados; </a:t>
            </a:r>
          </a:p>
          <a:p>
            <a:pPr algn="just"/>
            <a:r>
              <a:rPr lang="pt-BR" dirty="0"/>
              <a:t>• Manter arquivos de catálogos de produtos dos fornecedor e um banco de dados de materiais.</a:t>
            </a:r>
            <a:endParaRPr lang="pt-BR" dirty="0"/>
          </a:p>
        </p:txBody>
      </p:sp>
      <p:pic>
        <p:nvPicPr>
          <p:cNvPr id="1030" name="Picture 6"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31554" y="2852936"/>
            <a:ext cx="1612446" cy="1946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167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m para COMPR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2478" y="4365104"/>
            <a:ext cx="2924018" cy="2052661"/>
          </a:xfrm>
          <a:prstGeom prst="rect">
            <a:avLst/>
          </a:prstGeom>
          <a:noFill/>
          <a:extLst>
            <a:ext uri="{909E8E84-426E-40DD-AFC4-6F175D3DCCD1}">
              <a14:hiddenFill xmlns:a14="http://schemas.microsoft.com/office/drawing/2010/main">
                <a:solidFill>
                  <a:srgbClr val="FFFFFF"/>
                </a:solidFill>
              </a14:hiddenFill>
            </a:ext>
          </a:extLst>
        </p:spPr>
      </p:pic>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1" name="Retângulo 10"/>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sp>
        <p:nvSpPr>
          <p:cNvPr id="9" name="CaixaDeTexto 8"/>
          <p:cNvSpPr txBox="1"/>
          <p:nvPr/>
        </p:nvSpPr>
        <p:spPr>
          <a:xfrm>
            <a:off x="35496" y="447055"/>
            <a:ext cx="6264696" cy="461665"/>
          </a:xfrm>
          <a:prstGeom prst="rect">
            <a:avLst/>
          </a:prstGeom>
          <a:noFill/>
        </p:spPr>
        <p:txBody>
          <a:bodyPr wrap="square">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2400" b="1" dirty="0" smtClean="0">
                <a:solidFill>
                  <a:schemeClr val="bg1"/>
                </a:solidFill>
                <a:effectLst>
                  <a:outerShdw blurRad="38100" dist="38100" dir="2700000" algn="tl">
                    <a:srgbClr val="000000">
                      <a:alpha val="43137"/>
                    </a:srgbClr>
                  </a:outerShdw>
                </a:effectLst>
              </a:rPr>
              <a:t>Conceitos: </a:t>
            </a:r>
            <a:r>
              <a:rPr lang="pt-BR" sz="2400" b="1" dirty="0">
                <a:solidFill>
                  <a:schemeClr val="bg1"/>
                </a:solidFill>
                <a:effectLst>
                  <a:outerShdw blurRad="38100" dist="38100" dir="2700000" algn="tl">
                    <a:srgbClr val="000000">
                      <a:alpha val="43137"/>
                    </a:srgbClr>
                  </a:outerShdw>
                </a:effectLst>
              </a:rPr>
              <a:t>O Papel de Compras e Suprimentos.</a:t>
            </a:r>
            <a:r>
              <a:rPr lang="pt-BR" sz="2400" b="1" dirty="0" smtClean="0">
                <a:solidFill>
                  <a:schemeClr val="bg1"/>
                </a:solidFill>
                <a:effectLst>
                  <a:outerShdw blurRad="38100" dist="38100" dir="2700000" algn="tl">
                    <a:srgbClr val="000000">
                      <a:alpha val="43137"/>
                    </a:srgbClr>
                  </a:outerShdw>
                </a:effectLst>
              </a:rPr>
              <a:t> </a:t>
            </a:r>
            <a:endParaRPr lang="pt-BR" sz="24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2" name="Retângulo 1"/>
          <p:cNvSpPr/>
          <p:nvPr/>
        </p:nvSpPr>
        <p:spPr>
          <a:xfrm>
            <a:off x="107504" y="1556792"/>
            <a:ext cx="8875807" cy="3416320"/>
          </a:xfrm>
          <a:prstGeom prst="rect">
            <a:avLst/>
          </a:prstGeom>
        </p:spPr>
        <p:txBody>
          <a:bodyPr wrap="square">
            <a:spAutoFit/>
          </a:bodyPr>
          <a:lstStyle/>
          <a:p>
            <a:pPr algn="just"/>
            <a:r>
              <a:rPr lang="pt-BR" dirty="0" smtClean="0"/>
              <a:t>Sob </a:t>
            </a:r>
            <a:r>
              <a:rPr lang="pt-BR" dirty="0"/>
              <a:t>uma perspectiva sistêmica, é impossível dissociar os impactos da área logística dos resultados em outras áreas da organização. </a:t>
            </a:r>
            <a:endParaRPr lang="pt-BR" dirty="0" smtClean="0"/>
          </a:p>
          <a:p>
            <a:pPr algn="just"/>
            <a:endParaRPr lang="pt-BR" dirty="0"/>
          </a:p>
          <a:p>
            <a:pPr algn="just"/>
            <a:r>
              <a:rPr lang="pt-BR" dirty="0" smtClean="0"/>
              <a:t>As </a:t>
            </a:r>
            <a:r>
              <a:rPr lang="pt-BR" dirty="0"/>
              <a:t>relações são diretas e não devem ser ignoradas. Cada setor deve ter seus objetivos e metas específicos para seguir, mas o planejamento estratégico organizacional deve levar em conta que todas as áreas devem ser orquestradas nesse sentido. </a:t>
            </a:r>
            <a:endParaRPr lang="pt-BR" dirty="0" smtClean="0"/>
          </a:p>
          <a:p>
            <a:pPr algn="just"/>
            <a:endParaRPr lang="pt-BR" dirty="0"/>
          </a:p>
          <a:p>
            <a:pPr algn="just"/>
            <a:r>
              <a:rPr lang="pt-BR" dirty="0" smtClean="0"/>
              <a:t>Por </a:t>
            </a:r>
            <a:r>
              <a:rPr lang="pt-BR" dirty="0"/>
              <a:t>exemplo, a decisão de aumentar níveis de estoques impactarão na necessidade de capital de giro, administrado pela área financeira, e a realização de atividades de marketing vão influenciar na demanda de materiais. </a:t>
            </a:r>
            <a:endParaRPr lang="pt-BR" dirty="0" smtClean="0"/>
          </a:p>
          <a:p>
            <a:pPr algn="just"/>
            <a:endParaRPr lang="pt-BR" dirty="0"/>
          </a:p>
          <a:p>
            <a:pPr algn="just"/>
            <a:r>
              <a:rPr lang="pt-BR" dirty="0" smtClean="0"/>
              <a:t>Algumas </a:t>
            </a:r>
            <a:r>
              <a:rPr lang="pt-BR" dirty="0"/>
              <a:t>dessas relações são detalhadas a seguir.</a:t>
            </a:r>
          </a:p>
        </p:txBody>
      </p:sp>
      <p:sp>
        <p:nvSpPr>
          <p:cNvPr id="3" name="Retângulo 2"/>
          <p:cNvSpPr/>
          <p:nvPr/>
        </p:nvSpPr>
        <p:spPr>
          <a:xfrm>
            <a:off x="35496" y="1043444"/>
            <a:ext cx="7920880" cy="369332"/>
          </a:xfrm>
          <a:prstGeom prst="rect">
            <a:avLst/>
          </a:prstGeom>
        </p:spPr>
        <p:txBody>
          <a:bodyPr wrap="square">
            <a:spAutoFit/>
          </a:bodyPr>
          <a:lstStyle/>
          <a:p>
            <a:r>
              <a:rPr lang="pt-BR" b="1" dirty="0"/>
              <a:t>Relação das funções de compras e controle de estoques com outras áreas</a:t>
            </a:r>
            <a:endParaRPr lang="pt-BR" b="1" dirty="0"/>
          </a:p>
        </p:txBody>
      </p:sp>
      <p:sp>
        <p:nvSpPr>
          <p:cNvPr id="6" name="Retângulo 5"/>
          <p:cNvSpPr/>
          <p:nvPr/>
        </p:nvSpPr>
        <p:spPr>
          <a:xfrm>
            <a:off x="755576" y="5149054"/>
            <a:ext cx="3030894" cy="369332"/>
          </a:xfrm>
          <a:prstGeom prst="rect">
            <a:avLst/>
          </a:prstGeom>
        </p:spPr>
        <p:txBody>
          <a:bodyPr wrap="none">
            <a:spAutoFit/>
          </a:bodyPr>
          <a:lstStyle/>
          <a:p>
            <a:r>
              <a:rPr lang="pt-BR" b="1" dirty="0">
                <a:solidFill>
                  <a:srgbClr val="FF0000"/>
                </a:solidFill>
              </a:rPr>
              <a:t>Relação com a área financeira</a:t>
            </a:r>
          </a:p>
        </p:txBody>
      </p:sp>
      <p:sp>
        <p:nvSpPr>
          <p:cNvPr id="7" name="Retângulo 6"/>
          <p:cNvSpPr/>
          <p:nvPr/>
        </p:nvSpPr>
        <p:spPr>
          <a:xfrm>
            <a:off x="1479767" y="5610176"/>
            <a:ext cx="3396764" cy="369332"/>
          </a:xfrm>
          <a:prstGeom prst="rect">
            <a:avLst/>
          </a:prstGeom>
        </p:spPr>
        <p:txBody>
          <a:bodyPr wrap="none">
            <a:spAutoFit/>
          </a:bodyPr>
          <a:lstStyle/>
          <a:p>
            <a:r>
              <a:rPr lang="pt-BR" dirty="0"/>
              <a:t> </a:t>
            </a:r>
            <a:r>
              <a:rPr lang="pt-BR" b="1" dirty="0">
                <a:solidFill>
                  <a:schemeClr val="accent1">
                    <a:lumMod val="50000"/>
                  </a:schemeClr>
                </a:solidFill>
              </a:rPr>
              <a:t>Relação com a área de marketing</a:t>
            </a:r>
          </a:p>
        </p:txBody>
      </p:sp>
      <p:sp>
        <p:nvSpPr>
          <p:cNvPr id="8" name="Retângulo 7"/>
          <p:cNvSpPr/>
          <p:nvPr/>
        </p:nvSpPr>
        <p:spPr>
          <a:xfrm>
            <a:off x="2183260" y="6155450"/>
            <a:ext cx="4660635" cy="369332"/>
          </a:xfrm>
          <a:prstGeom prst="rect">
            <a:avLst/>
          </a:prstGeom>
        </p:spPr>
        <p:txBody>
          <a:bodyPr wrap="none">
            <a:spAutoFit/>
          </a:bodyPr>
          <a:lstStyle/>
          <a:p>
            <a:r>
              <a:rPr lang="pt-BR" b="1" dirty="0">
                <a:solidFill>
                  <a:schemeClr val="accent4">
                    <a:lumMod val="50000"/>
                  </a:schemeClr>
                </a:solidFill>
              </a:rPr>
              <a:t>Relação com as áreas de produção e operações</a:t>
            </a:r>
          </a:p>
        </p:txBody>
      </p:sp>
      <p:pic>
        <p:nvPicPr>
          <p:cNvPr id="12" name="Picture 6"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316416" y="701558"/>
            <a:ext cx="827584" cy="9992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96336" y="701558"/>
            <a:ext cx="827584" cy="99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552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1" name="Retângulo 10"/>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sp>
        <p:nvSpPr>
          <p:cNvPr id="9" name="CaixaDeTexto 8"/>
          <p:cNvSpPr txBox="1"/>
          <p:nvPr/>
        </p:nvSpPr>
        <p:spPr>
          <a:xfrm>
            <a:off x="35496" y="447055"/>
            <a:ext cx="6264696" cy="461665"/>
          </a:xfrm>
          <a:prstGeom prst="rect">
            <a:avLst/>
          </a:prstGeom>
          <a:noFill/>
        </p:spPr>
        <p:txBody>
          <a:bodyPr wrap="square">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2400" b="1" dirty="0" smtClean="0">
                <a:solidFill>
                  <a:schemeClr val="bg1"/>
                </a:solidFill>
                <a:effectLst>
                  <a:outerShdw blurRad="38100" dist="38100" dir="2700000" algn="tl">
                    <a:srgbClr val="000000">
                      <a:alpha val="43137"/>
                    </a:srgbClr>
                  </a:outerShdw>
                </a:effectLst>
              </a:rPr>
              <a:t>Conceitos: </a:t>
            </a:r>
            <a:r>
              <a:rPr lang="pt-BR" sz="2400" b="1" dirty="0">
                <a:solidFill>
                  <a:schemeClr val="bg1"/>
                </a:solidFill>
                <a:effectLst>
                  <a:outerShdw blurRad="38100" dist="38100" dir="2700000" algn="tl">
                    <a:srgbClr val="000000">
                      <a:alpha val="43137"/>
                    </a:srgbClr>
                  </a:outerShdw>
                </a:effectLst>
              </a:rPr>
              <a:t>O Papel de Compras e Suprimentos.</a:t>
            </a:r>
            <a:r>
              <a:rPr lang="pt-BR" sz="2400" b="1" dirty="0" smtClean="0">
                <a:solidFill>
                  <a:schemeClr val="bg1"/>
                </a:solidFill>
                <a:effectLst>
                  <a:outerShdw blurRad="38100" dist="38100" dir="2700000" algn="tl">
                    <a:srgbClr val="000000">
                      <a:alpha val="43137"/>
                    </a:srgbClr>
                  </a:outerShdw>
                </a:effectLst>
              </a:rPr>
              <a:t> </a:t>
            </a:r>
            <a:endParaRPr lang="pt-BR" sz="24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6" name="Retângulo 5"/>
          <p:cNvSpPr/>
          <p:nvPr/>
        </p:nvSpPr>
        <p:spPr>
          <a:xfrm>
            <a:off x="35496" y="1043444"/>
            <a:ext cx="7920880" cy="369332"/>
          </a:xfrm>
          <a:prstGeom prst="rect">
            <a:avLst/>
          </a:prstGeom>
        </p:spPr>
        <p:txBody>
          <a:bodyPr wrap="square">
            <a:spAutoFit/>
          </a:bodyPr>
          <a:lstStyle/>
          <a:p>
            <a:r>
              <a:rPr lang="pt-BR" b="1" dirty="0"/>
              <a:t>Relação das funções de compras e controle de estoques com outras áreas</a:t>
            </a:r>
            <a:endParaRPr lang="pt-BR" b="1" dirty="0"/>
          </a:p>
        </p:txBody>
      </p:sp>
      <p:sp>
        <p:nvSpPr>
          <p:cNvPr id="2" name="Retângulo 1"/>
          <p:cNvSpPr/>
          <p:nvPr/>
        </p:nvSpPr>
        <p:spPr>
          <a:xfrm>
            <a:off x="134096" y="3212976"/>
            <a:ext cx="8928992" cy="3416320"/>
          </a:xfrm>
          <a:prstGeom prst="rect">
            <a:avLst/>
          </a:prstGeom>
        </p:spPr>
        <p:txBody>
          <a:bodyPr wrap="square">
            <a:spAutoFit/>
          </a:bodyPr>
          <a:lstStyle/>
          <a:p>
            <a:pPr algn="just"/>
            <a:r>
              <a:rPr lang="pt-BR" dirty="0"/>
              <a:t>Se falta um produto para venda, o cliente pode deixar de comprar dessa empresa para comprar de seu concorrente, ou simplesmente deixar de comprar, o que também causa uma redução da receita. </a:t>
            </a:r>
            <a:endParaRPr lang="pt-BR" dirty="0" smtClean="0"/>
          </a:p>
          <a:p>
            <a:pPr algn="just"/>
            <a:endParaRPr lang="pt-BR" dirty="0"/>
          </a:p>
          <a:p>
            <a:pPr algn="just"/>
            <a:r>
              <a:rPr lang="pt-BR" dirty="0" smtClean="0"/>
              <a:t>Portanto</a:t>
            </a:r>
            <a:r>
              <a:rPr lang="pt-BR" dirty="0"/>
              <a:t>, do ponto de vista da lucratividade, a área logística objetiva nunca deixar faltar materiais e produtos. </a:t>
            </a:r>
            <a:endParaRPr lang="pt-BR" dirty="0" smtClean="0"/>
          </a:p>
          <a:p>
            <a:pPr algn="just"/>
            <a:endParaRPr lang="pt-BR" dirty="0"/>
          </a:p>
          <a:p>
            <a:pPr algn="just"/>
            <a:r>
              <a:rPr lang="pt-BR" dirty="0"/>
              <a:t>No entanto, é comum ocorrerem imprevistos no fornecimento de materiais ou variações na demanda de clientes (vendas acima do previsto, por exemplo). </a:t>
            </a:r>
            <a:endParaRPr lang="pt-BR" dirty="0" smtClean="0"/>
          </a:p>
          <a:p>
            <a:pPr algn="just"/>
            <a:endParaRPr lang="pt-BR" dirty="0"/>
          </a:p>
          <a:p>
            <a:pPr algn="just"/>
            <a:r>
              <a:rPr lang="pt-BR" dirty="0" smtClean="0"/>
              <a:t>Se </a:t>
            </a:r>
            <a:r>
              <a:rPr lang="pt-BR" dirty="0"/>
              <a:t>não existirem estoques, essas variações podem causar paradas na produção ou perda com vendas não atendidas, e, por isso, a manutenção de estoques pode evitar perdas financeiras. </a:t>
            </a:r>
            <a:endParaRPr lang="pt-BR" dirty="0"/>
          </a:p>
        </p:txBody>
      </p:sp>
      <p:sp>
        <p:nvSpPr>
          <p:cNvPr id="8" name="Retângulo 7"/>
          <p:cNvSpPr/>
          <p:nvPr/>
        </p:nvSpPr>
        <p:spPr>
          <a:xfrm>
            <a:off x="160689" y="1700808"/>
            <a:ext cx="8875807" cy="1477328"/>
          </a:xfrm>
          <a:prstGeom prst="rect">
            <a:avLst/>
          </a:prstGeom>
        </p:spPr>
        <p:txBody>
          <a:bodyPr wrap="square">
            <a:spAutoFit/>
          </a:bodyPr>
          <a:lstStyle/>
          <a:p>
            <a:pPr algn="just"/>
            <a:r>
              <a:rPr lang="pt-BR" dirty="0"/>
              <a:t>O principal objetivo da área logística é evitar que faltem materiais e produtos para outras áreas da empresa. </a:t>
            </a:r>
            <a:endParaRPr lang="pt-BR" dirty="0" smtClean="0"/>
          </a:p>
          <a:p>
            <a:pPr algn="just"/>
            <a:endParaRPr lang="pt-BR" dirty="0" smtClean="0"/>
          </a:p>
          <a:p>
            <a:pPr algn="just"/>
            <a:r>
              <a:rPr lang="pt-BR" dirty="0" smtClean="0"/>
              <a:t>Se </a:t>
            </a:r>
            <a:r>
              <a:rPr lang="pt-BR" dirty="0"/>
              <a:t>faltar matéria-prima, a produção para, e esse tempo sem produção tem um custo que se transforma em prejuízo pela redução da receita de produtos fabricados. </a:t>
            </a:r>
          </a:p>
        </p:txBody>
      </p:sp>
      <p:sp>
        <p:nvSpPr>
          <p:cNvPr id="10" name="Retângulo 9"/>
          <p:cNvSpPr/>
          <p:nvPr/>
        </p:nvSpPr>
        <p:spPr>
          <a:xfrm>
            <a:off x="147012" y="1335010"/>
            <a:ext cx="3030894" cy="369332"/>
          </a:xfrm>
          <a:prstGeom prst="rect">
            <a:avLst/>
          </a:prstGeom>
        </p:spPr>
        <p:txBody>
          <a:bodyPr wrap="none">
            <a:spAutoFit/>
          </a:bodyPr>
          <a:lstStyle/>
          <a:p>
            <a:r>
              <a:rPr lang="pt-BR" b="1" dirty="0">
                <a:solidFill>
                  <a:srgbClr val="FF0000"/>
                </a:solidFill>
              </a:rPr>
              <a:t>Relação com a área financeira</a:t>
            </a:r>
          </a:p>
        </p:txBody>
      </p:sp>
      <p:pic>
        <p:nvPicPr>
          <p:cNvPr id="12" name="Picture 6"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16416" y="701558"/>
            <a:ext cx="827584" cy="9992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596336" y="701558"/>
            <a:ext cx="827584" cy="99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894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1" name="Retângulo 10"/>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sp>
        <p:nvSpPr>
          <p:cNvPr id="9" name="CaixaDeTexto 8"/>
          <p:cNvSpPr txBox="1"/>
          <p:nvPr/>
        </p:nvSpPr>
        <p:spPr>
          <a:xfrm>
            <a:off x="35496" y="447055"/>
            <a:ext cx="6264696" cy="461665"/>
          </a:xfrm>
          <a:prstGeom prst="rect">
            <a:avLst/>
          </a:prstGeom>
          <a:noFill/>
        </p:spPr>
        <p:txBody>
          <a:bodyPr wrap="square">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2400" b="1" dirty="0" smtClean="0">
                <a:solidFill>
                  <a:schemeClr val="bg1"/>
                </a:solidFill>
                <a:effectLst>
                  <a:outerShdw blurRad="38100" dist="38100" dir="2700000" algn="tl">
                    <a:srgbClr val="000000">
                      <a:alpha val="43137"/>
                    </a:srgbClr>
                  </a:outerShdw>
                </a:effectLst>
              </a:rPr>
              <a:t>Conceitos: </a:t>
            </a:r>
            <a:r>
              <a:rPr lang="pt-BR" sz="2400" b="1" dirty="0">
                <a:solidFill>
                  <a:schemeClr val="bg1"/>
                </a:solidFill>
                <a:effectLst>
                  <a:outerShdw blurRad="38100" dist="38100" dir="2700000" algn="tl">
                    <a:srgbClr val="000000">
                      <a:alpha val="43137"/>
                    </a:srgbClr>
                  </a:outerShdw>
                </a:effectLst>
              </a:rPr>
              <a:t>O Papel de Compras e Suprimentos.</a:t>
            </a:r>
            <a:r>
              <a:rPr lang="pt-BR" sz="2400" b="1" dirty="0" smtClean="0">
                <a:solidFill>
                  <a:schemeClr val="bg1"/>
                </a:solidFill>
                <a:effectLst>
                  <a:outerShdw blurRad="38100" dist="38100" dir="2700000" algn="tl">
                    <a:srgbClr val="000000">
                      <a:alpha val="43137"/>
                    </a:srgbClr>
                  </a:outerShdw>
                </a:effectLst>
              </a:rPr>
              <a:t> </a:t>
            </a:r>
            <a:endParaRPr lang="pt-BR" sz="24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6" name="Retângulo 5"/>
          <p:cNvSpPr/>
          <p:nvPr/>
        </p:nvSpPr>
        <p:spPr>
          <a:xfrm>
            <a:off x="35496" y="1043444"/>
            <a:ext cx="7920880" cy="369332"/>
          </a:xfrm>
          <a:prstGeom prst="rect">
            <a:avLst/>
          </a:prstGeom>
        </p:spPr>
        <p:txBody>
          <a:bodyPr wrap="square">
            <a:spAutoFit/>
          </a:bodyPr>
          <a:lstStyle/>
          <a:p>
            <a:r>
              <a:rPr lang="pt-BR" b="1" dirty="0"/>
              <a:t>Relação das funções de compras e controle de estoques com outras áreas</a:t>
            </a:r>
            <a:endParaRPr lang="pt-BR" b="1" dirty="0"/>
          </a:p>
        </p:txBody>
      </p:sp>
      <p:sp>
        <p:nvSpPr>
          <p:cNvPr id="7" name="Retângulo 6"/>
          <p:cNvSpPr/>
          <p:nvPr/>
        </p:nvSpPr>
        <p:spPr>
          <a:xfrm>
            <a:off x="107504" y="1340768"/>
            <a:ext cx="3396764" cy="369332"/>
          </a:xfrm>
          <a:prstGeom prst="rect">
            <a:avLst/>
          </a:prstGeom>
        </p:spPr>
        <p:txBody>
          <a:bodyPr wrap="none">
            <a:spAutoFit/>
          </a:bodyPr>
          <a:lstStyle/>
          <a:p>
            <a:r>
              <a:rPr lang="pt-BR" dirty="0"/>
              <a:t> </a:t>
            </a:r>
            <a:r>
              <a:rPr lang="pt-BR" b="1" dirty="0">
                <a:solidFill>
                  <a:schemeClr val="accent1">
                    <a:lumMod val="50000"/>
                  </a:schemeClr>
                </a:solidFill>
              </a:rPr>
              <a:t>Relação com a área de marketing</a:t>
            </a:r>
          </a:p>
        </p:txBody>
      </p:sp>
      <p:sp>
        <p:nvSpPr>
          <p:cNvPr id="2" name="Retângulo 1"/>
          <p:cNvSpPr/>
          <p:nvPr/>
        </p:nvSpPr>
        <p:spPr>
          <a:xfrm>
            <a:off x="179512" y="1845979"/>
            <a:ext cx="8568952" cy="4247317"/>
          </a:xfrm>
          <a:prstGeom prst="rect">
            <a:avLst/>
          </a:prstGeom>
        </p:spPr>
        <p:txBody>
          <a:bodyPr wrap="square">
            <a:spAutoFit/>
          </a:bodyPr>
          <a:lstStyle/>
          <a:p>
            <a:pPr algn="just"/>
            <a:r>
              <a:rPr lang="pt-BR" dirty="0"/>
              <a:t>A relação mais direta que se pode perceber entre as funções logísticas e a área de marketing é a de que esta última que determina o volume de vendas ou prestação de serviços das empresas. </a:t>
            </a:r>
            <a:endParaRPr lang="pt-BR" dirty="0" smtClean="0"/>
          </a:p>
          <a:p>
            <a:pPr algn="just"/>
            <a:endParaRPr lang="pt-BR" dirty="0"/>
          </a:p>
          <a:p>
            <a:pPr algn="just"/>
            <a:r>
              <a:rPr lang="pt-BR" dirty="0" smtClean="0"/>
              <a:t>Resumidamente</a:t>
            </a:r>
            <a:r>
              <a:rPr lang="pt-BR" dirty="0"/>
              <a:t>, como objetivo final, o marketing procura aumentar a quantidade de vendas e o preço que a empresa pratica. </a:t>
            </a:r>
            <a:endParaRPr lang="pt-BR" dirty="0" smtClean="0"/>
          </a:p>
          <a:p>
            <a:pPr algn="just"/>
            <a:endParaRPr lang="pt-BR" dirty="0"/>
          </a:p>
          <a:p>
            <a:pPr algn="just"/>
            <a:r>
              <a:rPr lang="pt-BR" dirty="0" smtClean="0"/>
              <a:t>Isso </a:t>
            </a:r>
            <a:r>
              <a:rPr lang="pt-BR" dirty="0"/>
              <a:t>é feito através da geração de demanda: quando é feita uma promoção adequada, ou o lançamento de um produto de sucesso, a demanda gerada poderá aumentar as vendas e, em uma situação ainda melhor, aumentar o preço do produto, já que mais pessoas estão dispostas a pagar mais por ele</a:t>
            </a:r>
            <a:r>
              <a:rPr lang="pt-BR" dirty="0" smtClean="0"/>
              <a:t>.</a:t>
            </a:r>
          </a:p>
          <a:p>
            <a:pPr algn="just"/>
            <a:endParaRPr lang="pt-BR" dirty="0" smtClean="0"/>
          </a:p>
          <a:p>
            <a:pPr algn="just"/>
            <a:r>
              <a:rPr lang="pt-BR" dirty="0"/>
              <a:t>Uma outra relação importante entre essas áreas é a de que, dependendo das atividades da empresa, quem determina as especificações das compras a serem feitas é a gerência de marketing ou comercial, pois são essas que estudam as necessidades de seu mercado</a:t>
            </a:r>
            <a:r>
              <a:rPr lang="pt-BR" dirty="0" smtClean="0"/>
              <a:t>.</a:t>
            </a:r>
          </a:p>
        </p:txBody>
      </p:sp>
      <p:pic>
        <p:nvPicPr>
          <p:cNvPr id="10" name="Picture 6"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16416" y="701558"/>
            <a:ext cx="827584" cy="9992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596336" y="701558"/>
            <a:ext cx="827584" cy="99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98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50" y="4423875"/>
            <a:ext cx="2232248" cy="223224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6998" y="4293096"/>
            <a:ext cx="2929098" cy="2350331"/>
          </a:xfrm>
          <a:prstGeom prst="rect">
            <a:avLst/>
          </a:prstGeom>
          <a:noFill/>
          <a:extLst>
            <a:ext uri="{909E8E84-426E-40DD-AFC4-6F175D3DCCD1}">
              <a14:hiddenFill xmlns:a14="http://schemas.microsoft.com/office/drawing/2010/main">
                <a:solidFill>
                  <a:srgbClr val="FFFFFF"/>
                </a:solidFill>
              </a14:hiddenFill>
            </a:ext>
          </a:extLst>
        </p:spPr>
      </p:pic>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1" name="Retângulo 10"/>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sp>
        <p:nvSpPr>
          <p:cNvPr id="9" name="CaixaDeTexto 8"/>
          <p:cNvSpPr txBox="1"/>
          <p:nvPr/>
        </p:nvSpPr>
        <p:spPr>
          <a:xfrm>
            <a:off x="35496" y="447055"/>
            <a:ext cx="6264696" cy="461665"/>
          </a:xfrm>
          <a:prstGeom prst="rect">
            <a:avLst/>
          </a:prstGeom>
          <a:noFill/>
        </p:spPr>
        <p:txBody>
          <a:bodyPr wrap="square">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2400" b="1" dirty="0" smtClean="0">
                <a:solidFill>
                  <a:schemeClr val="bg1"/>
                </a:solidFill>
                <a:effectLst>
                  <a:outerShdw blurRad="38100" dist="38100" dir="2700000" algn="tl">
                    <a:srgbClr val="000000">
                      <a:alpha val="43137"/>
                    </a:srgbClr>
                  </a:outerShdw>
                </a:effectLst>
              </a:rPr>
              <a:t>Conceitos: </a:t>
            </a:r>
            <a:r>
              <a:rPr lang="pt-BR" sz="2400" b="1" dirty="0">
                <a:solidFill>
                  <a:schemeClr val="bg1"/>
                </a:solidFill>
                <a:effectLst>
                  <a:outerShdw blurRad="38100" dist="38100" dir="2700000" algn="tl">
                    <a:srgbClr val="000000">
                      <a:alpha val="43137"/>
                    </a:srgbClr>
                  </a:outerShdw>
                </a:effectLst>
              </a:rPr>
              <a:t>O Papel de Compras e Suprimentos.</a:t>
            </a:r>
            <a:r>
              <a:rPr lang="pt-BR" sz="2400" b="1" dirty="0" smtClean="0">
                <a:solidFill>
                  <a:schemeClr val="bg1"/>
                </a:solidFill>
                <a:effectLst>
                  <a:outerShdw blurRad="38100" dist="38100" dir="2700000" algn="tl">
                    <a:srgbClr val="000000">
                      <a:alpha val="43137"/>
                    </a:srgbClr>
                  </a:outerShdw>
                </a:effectLst>
              </a:rPr>
              <a:t> </a:t>
            </a:r>
            <a:endParaRPr lang="pt-BR" sz="24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6" name="Retângulo 5"/>
          <p:cNvSpPr/>
          <p:nvPr/>
        </p:nvSpPr>
        <p:spPr>
          <a:xfrm>
            <a:off x="35496" y="1043444"/>
            <a:ext cx="7920880" cy="369332"/>
          </a:xfrm>
          <a:prstGeom prst="rect">
            <a:avLst/>
          </a:prstGeom>
        </p:spPr>
        <p:txBody>
          <a:bodyPr wrap="square">
            <a:spAutoFit/>
          </a:bodyPr>
          <a:lstStyle/>
          <a:p>
            <a:r>
              <a:rPr lang="pt-BR" b="1" dirty="0"/>
              <a:t>Relação das funções de compras e controle de estoques com outras áreas</a:t>
            </a:r>
            <a:endParaRPr lang="pt-BR" b="1" dirty="0"/>
          </a:p>
        </p:txBody>
      </p:sp>
      <p:sp>
        <p:nvSpPr>
          <p:cNvPr id="7" name="Retângulo 6"/>
          <p:cNvSpPr/>
          <p:nvPr/>
        </p:nvSpPr>
        <p:spPr>
          <a:xfrm>
            <a:off x="107504" y="1340768"/>
            <a:ext cx="3396764" cy="369332"/>
          </a:xfrm>
          <a:prstGeom prst="rect">
            <a:avLst/>
          </a:prstGeom>
        </p:spPr>
        <p:txBody>
          <a:bodyPr wrap="none">
            <a:spAutoFit/>
          </a:bodyPr>
          <a:lstStyle/>
          <a:p>
            <a:r>
              <a:rPr lang="pt-BR" dirty="0"/>
              <a:t> </a:t>
            </a:r>
            <a:r>
              <a:rPr lang="pt-BR" b="1" dirty="0">
                <a:solidFill>
                  <a:schemeClr val="accent1">
                    <a:lumMod val="50000"/>
                  </a:schemeClr>
                </a:solidFill>
              </a:rPr>
              <a:t>Relação com a área de marketing</a:t>
            </a:r>
          </a:p>
        </p:txBody>
      </p:sp>
      <p:sp>
        <p:nvSpPr>
          <p:cNvPr id="2" name="Retângulo 1"/>
          <p:cNvSpPr/>
          <p:nvPr/>
        </p:nvSpPr>
        <p:spPr>
          <a:xfrm>
            <a:off x="107504" y="1818104"/>
            <a:ext cx="8496944" cy="3139321"/>
          </a:xfrm>
          <a:prstGeom prst="rect">
            <a:avLst/>
          </a:prstGeom>
        </p:spPr>
        <p:txBody>
          <a:bodyPr wrap="square">
            <a:spAutoFit/>
          </a:bodyPr>
          <a:lstStyle/>
          <a:p>
            <a:pPr algn="just"/>
            <a:r>
              <a:rPr lang="pt-BR" dirty="0" smtClean="0"/>
              <a:t>Isso </a:t>
            </a:r>
            <a:r>
              <a:rPr lang="pt-BR" dirty="0"/>
              <a:t>pode ocorrer tanto porque, por exemplo</a:t>
            </a:r>
            <a:r>
              <a:rPr lang="pt-BR" dirty="0" smtClean="0"/>
              <a:t>:</a:t>
            </a:r>
          </a:p>
          <a:p>
            <a:pPr algn="just"/>
            <a:endParaRPr lang="pt-BR" dirty="0"/>
          </a:p>
          <a:p>
            <a:pPr algn="just"/>
            <a:r>
              <a:rPr lang="pt-BR" dirty="0" smtClean="0"/>
              <a:t>•</a:t>
            </a:r>
            <a:r>
              <a:rPr lang="pt-BR" dirty="0"/>
              <a:t>  Há uma decisão de que o mix de produtos revendidos deve possuir produtos específicos, no caso de varejistas ou atacadistas, e então o setor de compras deve adquirir tais marcas especificadas;</a:t>
            </a:r>
          </a:p>
          <a:p>
            <a:pPr algn="just"/>
            <a:endParaRPr lang="pt-BR" dirty="0"/>
          </a:p>
          <a:p>
            <a:pPr algn="just"/>
            <a:r>
              <a:rPr lang="pt-BR" dirty="0"/>
              <a:t>•  Ou porque há uma especificação da qualidade dos produtos a serem fabricados, como no caso de uma fabricante de detergentes que quer atingir um público de mais baixa renda e portanto quer produzir algo </a:t>
            </a:r>
          </a:p>
          <a:p>
            <a:pPr algn="just"/>
            <a:r>
              <a:rPr lang="pt-BR" dirty="0"/>
              <a:t> mais barato.</a:t>
            </a:r>
          </a:p>
          <a:p>
            <a:pPr algn="just"/>
            <a:endParaRPr lang="pt-BR" dirty="0"/>
          </a:p>
        </p:txBody>
      </p:sp>
      <p:pic>
        <p:nvPicPr>
          <p:cNvPr id="10" name="Picture 6" descr="Imagem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316416" y="701558"/>
            <a:ext cx="827584" cy="9992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m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596336" y="701558"/>
            <a:ext cx="827584" cy="9992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m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9736" y="4077072"/>
            <a:ext cx="3420736" cy="2489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938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1" name="Retângulo 10"/>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sp>
        <p:nvSpPr>
          <p:cNvPr id="9" name="CaixaDeTexto 8"/>
          <p:cNvSpPr txBox="1"/>
          <p:nvPr/>
        </p:nvSpPr>
        <p:spPr>
          <a:xfrm>
            <a:off x="35496" y="447055"/>
            <a:ext cx="6264696" cy="461665"/>
          </a:xfrm>
          <a:prstGeom prst="rect">
            <a:avLst/>
          </a:prstGeom>
          <a:noFill/>
        </p:spPr>
        <p:txBody>
          <a:bodyPr wrap="square">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2400" b="1" dirty="0" smtClean="0">
                <a:solidFill>
                  <a:schemeClr val="bg1"/>
                </a:solidFill>
                <a:effectLst>
                  <a:outerShdw blurRad="38100" dist="38100" dir="2700000" algn="tl">
                    <a:srgbClr val="000000">
                      <a:alpha val="43137"/>
                    </a:srgbClr>
                  </a:outerShdw>
                </a:effectLst>
              </a:rPr>
              <a:t>Conceitos: </a:t>
            </a:r>
            <a:r>
              <a:rPr lang="pt-BR" sz="2400" b="1" dirty="0">
                <a:solidFill>
                  <a:schemeClr val="bg1"/>
                </a:solidFill>
                <a:effectLst>
                  <a:outerShdw blurRad="38100" dist="38100" dir="2700000" algn="tl">
                    <a:srgbClr val="000000">
                      <a:alpha val="43137"/>
                    </a:srgbClr>
                  </a:outerShdw>
                </a:effectLst>
              </a:rPr>
              <a:t>O Papel de Compras e Suprimentos.</a:t>
            </a:r>
            <a:r>
              <a:rPr lang="pt-BR" sz="2400" b="1" dirty="0" smtClean="0">
                <a:solidFill>
                  <a:schemeClr val="bg1"/>
                </a:solidFill>
                <a:effectLst>
                  <a:outerShdw blurRad="38100" dist="38100" dir="2700000" algn="tl">
                    <a:srgbClr val="000000">
                      <a:alpha val="43137"/>
                    </a:srgbClr>
                  </a:outerShdw>
                </a:effectLst>
              </a:rPr>
              <a:t> </a:t>
            </a:r>
            <a:endParaRPr lang="pt-BR" sz="2400" b="1" dirty="0">
              <a:solidFill>
                <a:schemeClr val="bg1"/>
              </a:solidFill>
              <a:effectLst>
                <a:outerShdw blurRad="38100" dist="38100" dir="2700000" algn="tl">
                  <a:srgbClr val="000000">
                    <a:alpha val="43137"/>
                  </a:srgbClr>
                </a:outerShdw>
              </a:effectLst>
              <a:latin typeface="+mj-lt"/>
              <a:cs typeface="Arial" pitchFamily="34" charset="0"/>
            </a:endParaRPr>
          </a:p>
        </p:txBody>
      </p:sp>
      <p:pic>
        <p:nvPicPr>
          <p:cNvPr id="6" name="Picture 6"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16416" y="701558"/>
            <a:ext cx="827584" cy="999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596336" y="701558"/>
            <a:ext cx="827584" cy="999250"/>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251520" y="1840756"/>
            <a:ext cx="6408712" cy="4524315"/>
          </a:xfrm>
          <a:prstGeom prst="rect">
            <a:avLst/>
          </a:prstGeom>
        </p:spPr>
        <p:txBody>
          <a:bodyPr wrap="square">
            <a:spAutoFit/>
          </a:bodyPr>
          <a:lstStyle/>
          <a:p>
            <a:pPr marL="285750" indent="-285750" algn="just">
              <a:buFont typeface="Wingdings" panose="05000000000000000000" pitchFamily="2" charset="2"/>
              <a:buChar char="ü"/>
            </a:pPr>
            <a:r>
              <a:rPr lang="pt-BR" b="1" dirty="0">
                <a:solidFill>
                  <a:schemeClr val="accent1">
                    <a:lumMod val="50000"/>
                  </a:schemeClr>
                </a:solidFill>
              </a:rPr>
              <a:t>Diferentes definições de mercado </a:t>
            </a:r>
            <a:endParaRPr lang="pt-BR" b="1" dirty="0" smtClean="0">
              <a:solidFill>
                <a:schemeClr val="accent1">
                  <a:lumMod val="50000"/>
                </a:schemeClr>
              </a:solidFill>
            </a:endParaRPr>
          </a:p>
          <a:p>
            <a:pPr algn="just"/>
            <a:endParaRPr lang="pt-BR" dirty="0"/>
          </a:p>
          <a:p>
            <a:pPr algn="just"/>
            <a:r>
              <a:rPr lang="pt-BR" dirty="0" smtClean="0"/>
              <a:t>Nesse </a:t>
            </a:r>
            <a:r>
              <a:rPr lang="pt-BR" dirty="0"/>
              <a:t>momento é interessante observar que o conceito de mercado é um pouco diferente para as disciplinas de Economia e de Marketing. </a:t>
            </a:r>
            <a:endParaRPr lang="pt-BR" dirty="0" smtClean="0"/>
          </a:p>
          <a:p>
            <a:pPr algn="just"/>
            <a:endParaRPr lang="pt-BR" dirty="0" smtClean="0"/>
          </a:p>
          <a:p>
            <a:pPr algn="just"/>
            <a:r>
              <a:rPr lang="pt-BR" dirty="0" smtClean="0"/>
              <a:t>Para </a:t>
            </a:r>
            <a:r>
              <a:rPr lang="pt-BR" dirty="0"/>
              <a:t>a Economia, o mercado é o ambiente genérico onde vendedores e compradores se encontram para negociar seus bens, manifestando oferta, demanda e preço de equilíbrio. </a:t>
            </a:r>
            <a:endParaRPr lang="pt-BR" dirty="0" smtClean="0"/>
          </a:p>
          <a:p>
            <a:pPr algn="just"/>
            <a:endParaRPr lang="pt-BR" dirty="0"/>
          </a:p>
          <a:p>
            <a:pPr algn="just"/>
            <a:r>
              <a:rPr lang="pt-BR" dirty="0" smtClean="0"/>
              <a:t>Para </a:t>
            </a:r>
            <a:r>
              <a:rPr lang="pt-BR" dirty="0"/>
              <a:t>o Marketing, o mercado corresponde apenas os potenciais clientes de uma empresa, aqueles interessados em compra um produto e com capacidade financeira para isso. </a:t>
            </a:r>
            <a:endParaRPr lang="pt-BR" dirty="0" smtClean="0"/>
          </a:p>
          <a:p>
            <a:pPr algn="just"/>
            <a:endParaRPr lang="pt-BR" dirty="0"/>
          </a:p>
          <a:p>
            <a:pPr algn="just"/>
            <a:r>
              <a:rPr lang="pt-BR" dirty="0" smtClean="0"/>
              <a:t>Essa </a:t>
            </a:r>
            <a:r>
              <a:rPr lang="pt-BR" dirty="0"/>
              <a:t>diferença deve sempre ser levada em consideração no contexto das análises e discussões que seguirão nesta disciplina.</a:t>
            </a:r>
          </a:p>
        </p:txBody>
      </p:sp>
      <p:sp>
        <p:nvSpPr>
          <p:cNvPr id="10" name="Retângulo 9"/>
          <p:cNvSpPr/>
          <p:nvPr/>
        </p:nvSpPr>
        <p:spPr>
          <a:xfrm>
            <a:off x="35496" y="1043444"/>
            <a:ext cx="7920880" cy="369332"/>
          </a:xfrm>
          <a:prstGeom prst="rect">
            <a:avLst/>
          </a:prstGeom>
        </p:spPr>
        <p:txBody>
          <a:bodyPr wrap="square">
            <a:spAutoFit/>
          </a:bodyPr>
          <a:lstStyle/>
          <a:p>
            <a:r>
              <a:rPr lang="pt-BR" b="1" dirty="0"/>
              <a:t>Relação das funções de compras e controle de estoques com outras áreas</a:t>
            </a:r>
            <a:endParaRPr lang="pt-BR" b="1" dirty="0"/>
          </a:p>
        </p:txBody>
      </p:sp>
      <p:sp>
        <p:nvSpPr>
          <p:cNvPr id="12" name="Retângulo 11"/>
          <p:cNvSpPr/>
          <p:nvPr/>
        </p:nvSpPr>
        <p:spPr>
          <a:xfrm>
            <a:off x="107504" y="1340768"/>
            <a:ext cx="3396764" cy="369332"/>
          </a:xfrm>
          <a:prstGeom prst="rect">
            <a:avLst/>
          </a:prstGeom>
        </p:spPr>
        <p:txBody>
          <a:bodyPr wrap="none">
            <a:spAutoFit/>
          </a:bodyPr>
          <a:lstStyle/>
          <a:p>
            <a:r>
              <a:rPr lang="pt-BR" dirty="0"/>
              <a:t> </a:t>
            </a:r>
            <a:r>
              <a:rPr lang="pt-BR" b="1" dirty="0">
                <a:solidFill>
                  <a:schemeClr val="accent1">
                    <a:lumMod val="50000"/>
                  </a:schemeClr>
                </a:solidFill>
              </a:rPr>
              <a:t>Relação com a área de marketing</a:t>
            </a:r>
          </a:p>
        </p:txBody>
      </p:sp>
      <p:pic>
        <p:nvPicPr>
          <p:cNvPr id="2050" name="Picture 2" descr="Resultado de imagem para ECONOMIA E MERC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4521" y="1772816"/>
            <a:ext cx="2198790" cy="22833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m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1" y="4365104"/>
            <a:ext cx="2361341" cy="20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488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1" name="Retângulo 10"/>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sp>
        <p:nvSpPr>
          <p:cNvPr id="9" name="CaixaDeTexto 8"/>
          <p:cNvSpPr txBox="1"/>
          <p:nvPr/>
        </p:nvSpPr>
        <p:spPr>
          <a:xfrm>
            <a:off x="35496" y="447055"/>
            <a:ext cx="6264696" cy="461665"/>
          </a:xfrm>
          <a:prstGeom prst="rect">
            <a:avLst/>
          </a:prstGeom>
          <a:noFill/>
        </p:spPr>
        <p:txBody>
          <a:bodyPr wrap="square">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2400" b="1" dirty="0" smtClean="0">
                <a:solidFill>
                  <a:schemeClr val="bg1"/>
                </a:solidFill>
                <a:effectLst>
                  <a:outerShdw blurRad="38100" dist="38100" dir="2700000" algn="tl">
                    <a:srgbClr val="000000">
                      <a:alpha val="43137"/>
                    </a:srgbClr>
                  </a:outerShdw>
                </a:effectLst>
              </a:rPr>
              <a:t>Conceitos: </a:t>
            </a:r>
            <a:r>
              <a:rPr lang="pt-BR" sz="2400" b="1" dirty="0">
                <a:solidFill>
                  <a:schemeClr val="bg1"/>
                </a:solidFill>
                <a:effectLst>
                  <a:outerShdw blurRad="38100" dist="38100" dir="2700000" algn="tl">
                    <a:srgbClr val="000000">
                      <a:alpha val="43137"/>
                    </a:srgbClr>
                  </a:outerShdw>
                </a:effectLst>
              </a:rPr>
              <a:t>O Papel de Compras e Suprimentos.</a:t>
            </a:r>
            <a:r>
              <a:rPr lang="pt-BR" sz="2400" b="1" dirty="0" smtClean="0">
                <a:solidFill>
                  <a:schemeClr val="bg1"/>
                </a:solidFill>
                <a:effectLst>
                  <a:outerShdw blurRad="38100" dist="38100" dir="2700000" algn="tl">
                    <a:srgbClr val="000000">
                      <a:alpha val="43137"/>
                    </a:srgbClr>
                  </a:outerShdw>
                </a:effectLst>
              </a:rPr>
              <a:t> </a:t>
            </a:r>
            <a:endParaRPr lang="pt-BR" sz="24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6" name="Retângulo 5"/>
          <p:cNvSpPr/>
          <p:nvPr/>
        </p:nvSpPr>
        <p:spPr>
          <a:xfrm>
            <a:off x="35496" y="1043444"/>
            <a:ext cx="7920880" cy="369332"/>
          </a:xfrm>
          <a:prstGeom prst="rect">
            <a:avLst/>
          </a:prstGeom>
        </p:spPr>
        <p:txBody>
          <a:bodyPr wrap="square">
            <a:spAutoFit/>
          </a:bodyPr>
          <a:lstStyle/>
          <a:p>
            <a:r>
              <a:rPr lang="pt-BR" b="1" dirty="0"/>
              <a:t>Relação das funções de compras e controle de estoques com outras áreas</a:t>
            </a:r>
            <a:endParaRPr lang="pt-BR" b="1" dirty="0"/>
          </a:p>
        </p:txBody>
      </p:sp>
      <p:sp>
        <p:nvSpPr>
          <p:cNvPr id="7" name="Retângulo 6"/>
          <p:cNvSpPr/>
          <p:nvPr/>
        </p:nvSpPr>
        <p:spPr>
          <a:xfrm>
            <a:off x="107504" y="1340768"/>
            <a:ext cx="4660635" cy="369332"/>
          </a:xfrm>
          <a:prstGeom prst="rect">
            <a:avLst/>
          </a:prstGeom>
        </p:spPr>
        <p:txBody>
          <a:bodyPr wrap="none">
            <a:spAutoFit/>
          </a:bodyPr>
          <a:lstStyle/>
          <a:p>
            <a:r>
              <a:rPr lang="pt-BR" b="1" dirty="0">
                <a:solidFill>
                  <a:schemeClr val="accent4">
                    <a:lumMod val="50000"/>
                  </a:schemeClr>
                </a:solidFill>
              </a:rPr>
              <a:t>Relação com as áreas de produção e operações</a:t>
            </a:r>
          </a:p>
        </p:txBody>
      </p:sp>
      <p:pic>
        <p:nvPicPr>
          <p:cNvPr id="8" name="Picture 6"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16416" y="701558"/>
            <a:ext cx="827584" cy="999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596336" y="701558"/>
            <a:ext cx="827584" cy="999250"/>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179512" y="1696740"/>
            <a:ext cx="8712968" cy="4524315"/>
          </a:xfrm>
          <a:prstGeom prst="rect">
            <a:avLst/>
          </a:prstGeom>
        </p:spPr>
        <p:txBody>
          <a:bodyPr wrap="square">
            <a:spAutoFit/>
          </a:bodyPr>
          <a:lstStyle/>
          <a:p>
            <a:pPr algn="just"/>
            <a:r>
              <a:rPr lang="pt-BR" dirty="0"/>
              <a:t>A área de produção de uma empresa geralmente envolve as atividades que transformam a matéria-prima em produtos acabados para venda. </a:t>
            </a:r>
            <a:endParaRPr lang="pt-BR" dirty="0" smtClean="0"/>
          </a:p>
          <a:p>
            <a:pPr algn="just"/>
            <a:endParaRPr lang="pt-BR" dirty="0"/>
          </a:p>
          <a:p>
            <a:pPr algn="just"/>
            <a:r>
              <a:rPr lang="pt-BR" dirty="0" smtClean="0"/>
              <a:t>Apesar </a:t>
            </a:r>
            <a:r>
              <a:rPr lang="pt-BR" dirty="0"/>
              <a:t>de essa ser uma visão de uma fábrica, podemos estender o conceito para uma gama mais ampla de setores, como de serviços, onde se utiliza materiais como parte da atividade direta para o cliente final, por exemplo, como em uma oficina mecânica, onde são utilizadas ferramentas para manutenção e materiais que substituirão os defeituosos nos veículos. </a:t>
            </a:r>
            <a:endParaRPr lang="pt-BR" dirty="0" smtClean="0"/>
          </a:p>
          <a:p>
            <a:pPr algn="just"/>
            <a:endParaRPr lang="pt-BR" dirty="0"/>
          </a:p>
          <a:p>
            <a:pPr algn="just"/>
            <a:r>
              <a:rPr lang="pt-BR" dirty="0" smtClean="0"/>
              <a:t>Esse </a:t>
            </a:r>
            <a:r>
              <a:rPr lang="pt-BR" dirty="0"/>
              <a:t>conceito mais amplo pode ser chamado de Administração de Operações. </a:t>
            </a:r>
            <a:endParaRPr lang="pt-BR" dirty="0" smtClean="0"/>
          </a:p>
          <a:p>
            <a:pPr algn="just"/>
            <a:endParaRPr lang="pt-BR" dirty="0"/>
          </a:p>
          <a:p>
            <a:pPr algn="just"/>
            <a:r>
              <a:rPr lang="pt-BR" dirty="0" smtClean="0"/>
              <a:t>A </a:t>
            </a:r>
            <a:r>
              <a:rPr lang="pt-BR" dirty="0"/>
              <a:t>relação entre a logística e a Administração de Operações é direta: se faltarem materiais, as operações param</a:t>
            </a:r>
            <a:r>
              <a:rPr lang="pt-BR" dirty="0" smtClean="0"/>
              <a:t>.</a:t>
            </a:r>
          </a:p>
          <a:p>
            <a:pPr algn="just"/>
            <a:endParaRPr lang="pt-BR" dirty="0"/>
          </a:p>
          <a:p>
            <a:pPr algn="just"/>
            <a:r>
              <a:rPr lang="pt-BR" dirty="0"/>
              <a:t>Se forem consideradas separadamente, isto é, se a administração de estoques e compras não for incluída como parte do desempenho da área de operações, para essa última, possuir mais estoques é o ideal. </a:t>
            </a:r>
          </a:p>
        </p:txBody>
      </p:sp>
    </p:spTree>
    <p:extLst>
      <p:ext uri="{BB962C8B-B14F-4D97-AF65-F5344CB8AC3E}">
        <p14:creationId xmlns:p14="http://schemas.microsoft.com/office/powerpoint/2010/main" val="989162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801073"/>
            <a:ext cx="3331191" cy="1868287"/>
          </a:xfrm>
          <a:prstGeom prst="rect">
            <a:avLst/>
          </a:prstGeom>
          <a:noFill/>
          <a:extLst>
            <a:ext uri="{909E8E84-426E-40DD-AFC4-6F175D3DCCD1}">
              <a14:hiddenFill xmlns:a14="http://schemas.microsoft.com/office/drawing/2010/main">
                <a:solidFill>
                  <a:srgbClr val="FFFFFF"/>
                </a:solidFill>
              </a14:hiddenFill>
            </a:ext>
          </a:extLst>
        </p:spPr>
      </p:pic>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1" name="Retângulo 10"/>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sp>
        <p:nvSpPr>
          <p:cNvPr id="9" name="CaixaDeTexto 8"/>
          <p:cNvSpPr txBox="1"/>
          <p:nvPr/>
        </p:nvSpPr>
        <p:spPr>
          <a:xfrm>
            <a:off x="35496" y="447055"/>
            <a:ext cx="6264696" cy="461665"/>
          </a:xfrm>
          <a:prstGeom prst="rect">
            <a:avLst/>
          </a:prstGeom>
          <a:noFill/>
        </p:spPr>
        <p:txBody>
          <a:bodyPr wrap="square">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2400" b="1" dirty="0" smtClean="0">
                <a:solidFill>
                  <a:schemeClr val="bg1"/>
                </a:solidFill>
                <a:effectLst>
                  <a:outerShdw blurRad="38100" dist="38100" dir="2700000" algn="tl">
                    <a:srgbClr val="000000">
                      <a:alpha val="43137"/>
                    </a:srgbClr>
                  </a:outerShdw>
                </a:effectLst>
              </a:rPr>
              <a:t>Conceitos: </a:t>
            </a:r>
            <a:r>
              <a:rPr lang="pt-BR" sz="2400" b="1" dirty="0">
                <a:solidFill>
                  <a:schemeClr val="bg1"/>
                </a:solidFill>
                <a:effectLst>
                  <a:outerShdw blurRad="38100" dist="38100" dir="2700000" algn="tl">
                    <a:srgbClr val="000000">
                      <a:alpha val="43137"/>
                    </a:srgbClr>
                  </a:outerShdw>
                </a:effectLst>
              </a:rPr>
              <a:t>O Papel de Compras e Suprimentos.</a:t>
            </a:r>
            <a:r>
              <a:rPr lang="pt-BR" sz="2400" b="1" dirty="0" smtClean="0">
                <a:solidFill>
                  <a:schemeClr val="bg1"/>
                </a:solidFill>
                <a:effectLst>
                  <a:outerShdw blurRad="38100" dist="38100" dir="2700000" algn="tl">
                    <a:srgbClr val="000000">
                      <a:alpha val="43137"/>
                    </a:srgbClr>
                  </a:outerShdw>
                </a:effectLst>
              </a:rPr>
              <a:t> </a:t>
            </a:r>
            <a:endParaRPr lang="pt-BR" sz="24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6" name="Retângulo 5"/>
          <p:cNvSpPr/>
          <p:nvPr/>
        </p:nvSpPr>
        <p:spPr>
          <a:xfrm>
            <a:off x="35496" y="1043444"/>
            <a:ext cx="7920880" cy="369332"/>
          </a:xfrm>
          <a:prstGeom prst="rect">
            <a:avLst/>
          </a:prstGeom>
        </p:spPr>
        <p:txBody>
          <a:bodyPr wrap="square">
            <a:spAutoFit/>
          </a:bodyPr>
          <a:lstStyle/>
          <a:p>
            <a:r>
              <a:rPr lang="pt-BR" b="1" dirty="0"/>
              <a:t>Relação das funções de compras e controle de estoques com outras áreas</a:t>
            </a:r>
            <a:endParaRPr lang="pt-BR" b="1" dirty="0"/>
          </a:p>
        </p:txBody>
      </p:sp>
      <p:sp>
        <p:nvSpPr>
          <p:cNvPr id="7" name="Retângulo 6"/>
          <p:cNvSpPr/>
          <p:nvPr/>
        </p:nvSpPr>
        <p:spPr>
          <a:xfrm>
            <a:off x="107504" y="1340768"/>
            <a:ext cx="4660635" cy="369332"/>
          </a:xfrm>
          <a:prstGeom prst="rect">
            <a:avLst/>
          </a:prstGeom>
        </p:spPr>
        <p:txBody>
          <a:bodyPr wrap="none">
            <a:spAutoFit/>
          </a:bodyPr>
          <a:lstStyle/>
          <a:p>
            <a:r>
              <a:rPr lang="pt-BR" b="1" dirty="0">
                <a:solidFill>
                  <a:schemeClr val="accent4">
                    <a:lumMod val="50000"/>
                  </a:schemeClr>
                </a:solidFill>
              </a:rPr>
              <a:t>Relação com as áreas de produção e operações</a:t>
            </a:r>
          </a:p>
        </p:txBody>
      </p:sp>
      <p:pic>
        <p:nvPicPr>
          <p:cNvPr id="8" name="Picture 6"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316416" y="701558"/>
            <a:ext cx="827584" cy="999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96336" y="701558"/>
            <a:ext cx="827584" cy="999250"/>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251520" y="1700808"/>
            <a:ext cx="8784976" cy="646331"/>
          </a:xfrm>
          <a:prstGeom prst="rect">
            <a:avLst/>
          </a:prstGeom>
        </p:spPr>
        <p:txBody>
          <a:bodyPr wrap="square">
            <a:spAutoFit/>
          </a:bodyPr>
          <a:lstStyle/>
          <a:p>
            <a:pPr algn="just"/>
            <a:r>
              <a:rPr lang="pt-BR" dirty="0"/>
              <a:t>Em resumo, a área de suprimentos sempre deve estar ciente dos planos de produção, o qual é derivado dos planos de venda.</a:t>
            </a:r>
          </a:p>
        </p:txBody>
      </p:sp>
      <p:pic>
        <p:nvPicPr>
          <p:cNvPr id="4" name="Imagem 3"/>
          <p:cNvPicPr>
            <a:picLocks noChangeAspect="1"/>
          </p:cNvPicPr>
          <p:nvPr/>
        </p:nvPicPr>
        <p:blipFill>
          <a:blip r:embed="rId4"/>
          <a:stretch>
            <a:fillRect/>
          </a:stretch>
        </p:blipFill>
        <p:spPr>
          <a:xfrm>
            <a:off x="755576" y="2348880"/>
            <a:ext cx="7200800" cy="2726500"/>
          </a:xfrm>
          <a:prstGeom prst="rect">
            <a:avLst/>
          </a:prstGeom>
        </p:spPr>
      </p:pic>
      <p:pic>
        <p:nvPicPr>
          <p:cNvPr id="8196" name="Picture 4" descr="Imagem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5044174"/>
            <a:ext cx="4176464" cy="1606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862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ervicosweb.cnpq.br/wspessoa/servletrecuperafoto?tipo=1&amp;id=K4755251Z8"/>
          <p:cNvPicPr>
            <a:picLocks noChangeAspect="1" noChangeArrowheads="1"/>
          </p:cNvPicPr>
          <p:nvPr/>
        </p:nvPicPr>
        <p:blipFill>
          <a:blip r:embed="rId2" cstate="print"/>
          <a:srcRect/>
          <a:stretch>
            <a:fillRect/>
          </a:stretch>
        </p:blipFill>
        <p:spPr bwMode="auto">
          <a:xfrm>
            <a:off x="6631333" y="98703"/>
            <a:ext cx="2396580" cy="1746122"/>
          </a:xfrm>
          <a:prstGeom prst="rect">
            <a:avLst/>
          </a:prstGeom>
          <a:noFill/>
          <a:ln w="9525">
            <a:noFill/>
            <a:miter lim="800000"/>
            <a:headEnd/>
            <a:tailEnd/>
          </a:ln>
        </p:spPr>
      </p:pic>
      <p:sp>
        <p:nvSpPr>
          <p:cNvPr id="8" name="Retângulo 3"/>
          <p:cNvSpPr>
            <a:spLocks noChangeArrowheads="1"/>
          </p:cNvSpPr>
          <p:nvPr/>
        </p:nvSpPr>
        <p:spPr bwMode="auto">
          <a:xfrm>
            <a:off x="6012160" y="5517232"/>
            <a:ext cx="3131840" cy="338554"/>
          </a:xfrm>
          <a:prstGeom prst="rect">
            <a:avLst/>
          </a:prstGeom>
          <a:noFill/>
          <a:ln>
            <a:noFill/>
          </a:ln>
          <a:extLst/>
        </p:spPr>
        <p:txBody>
          <a:bodyPr wrap="square">
            <a:spAutoFit/>
          </a:bodyPr>
          <a:lstStyle/>
          <a:p>
            <a:pPr>
              <a:defRPr/>
            </a:pPr>
            <a:r>
              <a:rPr lang="pt-BR" sz="1600" b="1" dirty="0" smtClean="0">
                <a:solidFill>
                  <a:schemeClr val="tx2"/>
                </a:solidFill>
                <a:effectLst>
                  <a:outerShdw blurRad="38100" dist="38100" dir="2700000" algn="tl">
                    <a:srgbClr val="000000">
                      <a:alpha val="43137"/>
                    </a:srgbClr>
                  </a:outerShdw>
                </a:effectLst>
              </a:rPr>
              <a:t>e-mail: </a:t>
            </a:r>
            <a:r>
              <a:rPr lang="pt-BR" sz="1600" b="1" dirty="0" smtClean="0">
                <a:solidFill>
                  <a:schemeClr val="tx2"/>
                </a:solidFill>
                <a:effectLst>
                  <a:outerShdw blurRad="38100" dist="38100" dir="2700000" algn="tl">
                    <a:srgbClr val="000000">
                      <a:alpha val="43137"/>
                    </a:srgbClr>
                  </a:outerShdw>
                </a:effectLst>
                <a:hlinkClick r:id="rId3"/>
              </a:rPr>
              <a:t>luizlobato0101@gmail.com</a:t>
            </a:r>
            <a:endParaRPr lang="pt-BR" sz="1600" b="1" dirty="0">
              <a:solidFill>
                <a:schemeClr val="tx2"/>
              </a:solidFill>
              <a:effectLst>
                <a:outerShdw blurRad="38100" dist="38100" dir="2700000" algn="tl">
                  <a:srgbClr val="000000">
                    <a:alpha val="43137"/>
                  </a:srgbClr>
                </a:outerShdw>
              </a:effectLst>
            </a:endParaRPr>
          </a:p>
        </p:txBody>
      </p:sp>
      <p:sp>
        <p:nvSpPr>
          <p:cNvPr id="9" name="Retângulo 8"/>
          <p:cNvSpPr/>
          <p:nvPr/>
        </p:nvSpPr>
        <p:spPr>
          <a:xfrm>
            <a:off x="35496" y="2484648"/>
            <a:ext cx="8964612" cy="15204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pt-BR" sz="1600" b="1" dirty="0">
                <a:solidFill>
                  <a:schemeClr val="tx2"/>
                </a:solidFill>
                <a:effectLst>
                  <a:outerShdw blurRad="38100" dist="38100" dir="2700000" algn="tl">
                    <a:srgbClr val="000000">
                      <a:alpha val="43137"/>
                    </a:srgbClr>
                  </a:outerShdw>
                </a:effectLst>
                <a:ea typeface="MS PGothic" pitchFamily="34" charset="-128"/>
              </a:rPr>
              <a:t>Atuação:</a:t>
            </a:r>
          </a:p>
          <a:p>
            <a:pPr eaLnBrk="0" hangingPunct="0">
              <a:spcBef>
                <a:spcPct val="20000"/>
              </a:spcBef>
              <a:buFont typeface="Arial" pitchFamily="34" charset="0"/>
              <a:buChar char="•"/>
              <a:defRPr/>
            </a:pPr>
            <a:r>
              <a:rPr lang="pt-BR" sz="1600" b="1" kern="0" dirty="0">
                <a:solidFill>
                  <a:schemeClr val="tx2"/>
                </a:solidFill>
                <a:effectLst>
                  <a:outerShdw blurRad="38100" dist="38100" dir="2700000" algn="tl">
                    <a:srgbClr val="000000">
                      <a:alpha val="43137"/>
                    </a:srgbClr>
                  </a:outerShdw>
                </a:effectLst>
              </a:rPr>
              <a:t>Diretor Executivo do SINAERJ – (</a:t>
            </a:r>
            <a:r>
              <a:rPr lang="pt-BR" sz="1000" b="1" kern="0" dirty="0">
                <a:solidFill>
                  <a:schemeClr val="tx2"/>
                </a:solidFill>
                <a:effectLst>
                  <a:outerShdw blurRad="38100" dist="38100" dir="2700000" algn="tl">
                    <a:srgbClr val="000000">
                      <a:alpha val="43137"/>
                    </a:srgbClr>
                  </a:outerShdw>
                </a:effectLst>
              </a:rPr>
              <a:t>SINDICATO DOS ADMINISTRADORES DO ESTADO DO RIO DE JANEIRO</a:t>
            </a:r>
            <a:r>
              <a:rPr lang="pt-BR" sz="1600" b="1" kern="0" dirty="0">
                <a:solidFill>
                  <a:schemeClr val="tx2"/>
                </a:solidFill>
                <a:effectLst>
                  <a:outerShdw blurRad="38100" dist="38100" dir="2700000" algn="tl">
                    <a:srgbClr val="000000">
                      <a:alpha val="43137"/>
                    </a:srgbClr>
                  </a:outerShdw>
                </a:effectLst>
              </a:rPr>
              <a:t>)</a:t>
            </a:r>
          </a:p>
          <a:p>
            <a:pPr eaLnBrk="0" hangingPunct="0">
              <a:spcBef>
                <a:spcPct val="20000"/>
              </a:spcBef>
              <a:buFont typeface="Arial" pitchFamily="34" charset="0"/>
              <a:buChar char="•"/>
              <a:defRPr/>
            </a:pPr>
            <a:r>
              <a:rPr lang="pt-BR" sz="1600" b="1" kern="0" dirty="0" smtClean="0">
                <a:solidFill>
                  <a:schemeClr val="tx2"/>
                </a:solidFill>
                <a:effectLst>
                  <a:outerShdw blurRad="38100" dist="38100" dir="2700000" algn="tl">
                    <a:srgbClr val="000000">
                      <a:alpha val="43137"/>
                    </a:srgbClr>
                  </a:outerShdw>
                </a:effectLst>
              </a:rPr>
              <a:t>Conselheiro do Observatório Social de Nova Iguaçu </a:t>
            </a:r>
            <a:r>
              <a:rPr lang="pt-BR" sz="1600" b="1" kern="0" dirty="0">
                <a:solidFill>
                  <a:schemeClr val="tx2"/>
                </a:solidFill>
                <a:effectLst>
                  <a:outerShdw blurRad="38100" dist="38100" dir="2700000" algn="tl">
                    <a:srgbClr val="000000">
                      <a:alpha val="43137"/>
                    </a:srgbClr>
                  </a:outerShdw>
                </a:effectLst>
              </a:rPr>
              <a:t>– </a:t>
            </a:r>
            <a:r>
              <a:rPr lang="pt-BR" sz="1600" b="1" kern="0" dirty="0" smtClean="0">
                <a:solidFill>
                  <a:schemeClr val="tx2"/>
                </a:solidFill>
                <a:effectLst>
                  <a:outerShdw blurRad="38100" dist="38100" dir="2700000" algn="tl">
                    <a:srgbClr val="000000">
                      <a:alpha val="43137"/>
                    </a:srgbClr>
                  </a:outerShdw>
                </a:effectLst>
              </a:rPr>
              <a:t>OSNI -RJ</a:t>
            </a:r>
          </a:p>
          <a:p>
            <a:pPr eaLnBrk="0" hangingPunct="0">
              <a:spcBef>
                <a:spcPct val="20000"/>
              </a:spcBef>
              <a:buFont typeface="Arial" pitchFamily="34" charset="0"/>
              <a:buChar char="•"/>
              <a:defRPr/>
            </a:pPr>
            <a:r>
              <a:rPr lang="pt-BR" sz="1600" b="1" kern="0" dirty="0" smtClean="0">
                <a:solidFill>
                  <a:schemeClr val="tx2"/>
                </a:solidFill>
                <a:effectLst>
                  <a:outerShdw blurRad="38100" dist="38100" dir="2700000" algn="tl">
                    <a:srgbClr val="000000">
                      <a:alpha val="43137"/>
                    </a:srgbClr>
                  </a:outerShdw>
                </a:effectLst>
              </a:rPr>
              <a:t>Presidente do Conselho Municipal de Trabalho Emprego e Renda – Nova Iguaçu - PMNI</a:t>
            </a:r>
            <a:endParaRPr lang="pt-BR" sz="1600" b="1" kern="0" dirty="0">
              <a:solidFill>
                <a:schemeClr val="tx2"/>
              </a:solidFill>
              <a:effectLst>
                <a:outerShdw blurRad="38100" dist="38100" dir="2700000" algn="tl">
                  <a:srgbClr val="000000">
                    <a:alpha val="43137"/>
                  </a:srgbClr>
                </a:outerShdw>
              </a:effectLst>
            </a:endParaRPr>
          </a:p>
          <a:p>
            <a:pPr eaLnBrk="0" hangingPunct="0">
              <a:spcBef>
                <a:spcPct val="20000"/>
              </a:spcBef>
              <a:buFont typeface="Arial" pitchFamily="34" charset="0"/>
              <a:buChar char="•"/>
              <a:defRPr/>
            </a:pPr>
            <a:r>
              <a:rPr lang="pt-BR" sz="1600" b="1" kern="0" dirty="0">
                <a:solidFill>
                  <a:schemeClr val="tx2"/>
                </a:solidFill>
                <a:effectLst>
                  <a:outerShdw blurRad="38100" dist="38100" dir="2700000" algn="tl">
                    <a:srgbClr val="000000">
                      <a:alpha val="43137"/>
                    </a:srgbClr>
                  </a:outerShdw>
                </a:effectLst>
              </a:rPr>
              <a:t>Diretor Executivo da Assertiva Inteligência Empresarial </a:t>
            </a:r>
            <a:r>
              <a:rPr lang="pt-BR" sz="1600" b="1" kern="0" dirty="0" smtClean="0">
                <a:solidFill>
                  <a:schemeClr val="tx2"/>
                </a:solidFill>
                <a:effectLst>
                  <a:outerShdw blurRad="38100" dist="38100" dir="2700000" algn="tl">
                    <a:srgbClr val="000000">
                      <a:alpha val="43137"/>
                    </a:srgbClr>
                  </a:outerShdw>
                </a:effectLst>
              </a:rPr>
              <a:t>.</a:t>
            </a:r>
            <a:endParaRPr lang="pt-BR" sz="1600" dirty="0">
              <a:solidFill>
                <a:schemeClr val="tx2"/>
              </a:solidFill>
              <a:effectLst>
                <a:outerShdw blurRad="38100" dist="38100" dir="2700000" algn="tl">
                  <a:srgbClr val="000000">
                    <a:alpha val="43137"/>
                  </a:srgbClr>
                </a:outerShdw>
              </a:effectLst>
              <a:ea typeface="MS PGothic" pitchFamily="34" charset="-128"/>
            </a:endParaRPr>
          </a:p>
        </p:txBody>
      </p:sp>
      <p:sp>
        <p:nvSpPr>
          <p:cNvPr id="11" name="Retângulo 10"/>
          <p:cNvSpPr/>
          <p:nvPr/>
        </p:nvSpPr>
        <p:spPr>
          <a:xfrm>
            <a:off x="395536" y="3933056"/>
            <a:ext cx="5616376" cy="1923604"/>
          </a:xfrm>
          <a:prstGeom prst="rect">
            <a:avLst/>
          </a:prstGeom>
        </p:spPr>
        <p:txBody>
          <a:bodyPr wrap="square">
            <a:spAutoFit/>
          </a:bodyPr>
          <a:lstStyle/>
          <a:p>
            <a:pPr>
              <a:defRPr/>
            </a:pPr>
            <a:r>
              <a:rPr lang="pt-BR" sz="1700" b="1" dirty="0">
                <a:solidFill>
                  <a:schemeClr val="tx2"/>
                </a:solidFill>
                <a:effectLst>
                  <a:outerShdw blurRad="38100" dist="38100" dir="2700000" algn="tl">
                    <a:srgbClr val="000000">
                      <a:alpha val="43137"/>
                    </a:srgbClr>
                  </a:outerShdw>
                </a:effectLst>
                <a:ea typeface="MS PGothic" pitchFamily="34" charset="-128"/>
              </a:rPr>
              <a:t>Formação:</a:t>
            </a:r>
          </a:p>
          <a:p>
            <a:pPr>
              <a:buFontTx/>
              <a:buChar char="•"/>
              <a:defRPr/>
            </a:pPr>
            <a:r>
              <a:rPr lang="pt-BR" sz="1700" b="1" dirty="0">
                <a:solidFill>
                  <a:schemeClr val="tx2"/>
                </a:solidFill>
                <a:effectLst>
                  <a:outerShdw blurRad="38100" dist="38100" dir="2700000" algn="tl">
                    <a:srgbClr val="000000">
                      <a:alpha val="43137"/>
                    </a:srgbClr>
                  </a:outerShdw>
                </a:effectLst>
              </a:rPr>
              <a:t>Administrador e Economista – UFRRJ / UNESA</a:t>
            </a:r>
          </a:p>
          <a:p>
            <a:pPr>
              <a:buFontTx/>
              <a:buChar char="•"/>
              <a:defRPr/>
            </a:pPr>
            <a:r>
              <a:rPr lang="pt-BR" sz="1700" b="1" dirty="0">
                <a:solidFill>
                  <a:schemeClr val="tx2"/>
                </a:solidFill>
                <a:effectLst>
                  <a:outerShdw blurRad="38100" dist="38100" dir="2700000" algn="tl">
                    <a:srgbClr val="000000">
                      <a:alpha val="43137"/>
                    </a:srgbClr>
                  </a:outerShdw>
                </a:effectLst>
              </a:rPr>
              <a:t>Especialista em Auditoria e Perícia Contábil - UNESA</a:t>
            </a:r>
          </a:p>
          <a:p>
            <a:pPr>
              <a:buFontTx/>
              <a:buChar char="•"/>
              <a:defRPr/>
            </a:pPr>
            <a:r>
              <a:rPr lang="pt-BR" sz="1700" b="1" dirty="0">
                <a:solidFill>
                  <a:schemeClr val="tx2"/>
                </a:solidFill>
                <a:effectLst>
                  <a:outerShdw blurRad="38100" dist="38100" dir="2700000" algn="tl">
                    <a:srgbClr val="000000">
                      <a:alpha val="43137"/>
                    </a:srgbClr>
                  </a:outerShdw>
                </a:effectLst>
              </a:rPr>
              <a:t>Mestre em Planejamento Urbano e Educação – </a:t>
            </a:r>
            <a:r>
              <a:rPr lang="pt-BR" sz="1700" b="1" dirty="0" smtClean="0">
                <a:solidFill>
                  <a:schemeClr val="tx2"/>
                </a:solidFill>
                <a:effectLst>
                  <a:outerShdw blurRad="38100" dist="38100" dir="2700000" algn="tl">
                    <a:srgbClr val="000000">
                      <a:alpha val="43137"/>
                    </a:srgbClr>
                  </a:outerShdw>
                </a:effectLst>
              </a:rPr>
              <a:t>UFRJ</a:t>
            </a:r>
          </a:p>
          <a:p>
            <a:pPr>
              <a:buFontTx/>
              <a:buChar char="•"/>
              <a:defRPr/>
            </a:pPr>
            <a:r>
              <a:rPr lang="pt-BR" sz="1700" b="1" dirty="0" smtClean="0">
                <a:solidFill>
                  <a:schemeClr val="tx2"/>
                </a:solidFill>
                <a:effectLst>
                  <a:outerShdw blurRad="38100" dist="38100" dir="2700000" algn="tl">
                    <a:srgbClr val="000000">
                      <a:alpha val="43137"/>
                    </a:srgbClr>
                  </a:outerShdw>
                </a:effectLst>
              </a:rPr>
              <a:t>Mestrando Em Patrimônio Cultura e Sociedade - UFRRJ</a:t>
            </a:r>
            <a:endParaRPr lang="pt-BR" sz="1700" b="1" dirty="0">
              <a:solidFill>
                <a:schemeClr val="tx2"/>
              </a:solidFill>
              <a:effectLst>
                <a:outerShdw blurRad="38100" dist="38100" dir="2700000" algn="tl">
                  <a:srgbClr val="000000">
                    <a:alpha val="43137"/>
                  </a:srgbClr>
                </a:outerShdw>
              </a:effectLst>
            </a:endParaRPr>
          </a:p>
          <a:p>
            <a:pPr>
              <a:buFontTx/>
              <a:buChar char="•"/>
              <a:defRPr/>
            </a:pPr>
            <a:r>
              <a:rPr lang="pt-BR" sz="1700" b="1" dirty="0">
                <a:solidFill>
                  <a:schemeClr val="tx2"/>
                </a:solidFill>
                <a:effectLst>
                  <a:outerShdw blurRad="38100" dist="38100" dir="2700000" algn="tl">
                    <a:srgbClr val="000000">
                      <a:alpha val="43137"/>
                    </a:srgbClr>
                  </a:outerShdw>
                </a:effectLst>
              </a:rPr>
              <a:t>Diversas Especializações nas áreas de:</a:t>
            </a:r>
          </a:p>
          <a:p>
            <a:pPr lvl="1">
              <a:buFont typeface="Courier New" pitchFamily="49" charset="0"/>
              <a:buChar char="o"/>
              <a:defRPr/>
            </a:pPr>
            <a:r>
              <a:rPr lang="pt-BR" sz="1700" b="1" dirty="0">
                <a:solidFill>
                  <a:schemeClr val="tx2"/>
                </a:solidFill>
                <a:effectLst>
                  <a:outerShdw blurRad="38100" dist="38100" dir="2700000" algn="tl">
                    <a:srgbClr val="000000">
                      <a:alpha val="43137"/>
                    </a:srgbClr>
                  </a:outerShdw>
                </a:effectLst>
              </a:rPr>
              <a:t> Auditoria, </a:t>
            </a:r>
            <a:r>
              <a:rPr lang="pt-BR" sz="1700" b="1" dirty="0" smtClean="0">
                <a:solidFill>
                  <a:schemeClr val="tx2"/>
                </a:solidFill>
                <a:effectLst>
                  <a:outerShdw blurRad="38100" dist="38100" dir="2700000" algn="tl">
                    <a:srgbClr val="000000">
                      <a:alpha val="43137"/>
                    </a:srgbClr>
                  </a:outerShdw>
                </a:effectLst>
              </a:rPr>
              <a:t>Perícia</a:t>
            </a:r>
            <a:r>
              <a:rPr lang="pt-BR" sz="1700" b="1" dirty="0">
                <a:solidFill>
                  <a:schemeClr val="tx2"/>
                </a:solidFill>
                <a:effectLst>
                  <a:outerShdw blurRad="38100" dist="38100" dir="2700000" algn="tl">
                    <a:srgbClr val="000000">
                      <a:alpha val="43137"/>
                    </a:srgbClr>
                  </a:outerShdw>
                </a:effectLst>
              </a:rPr>
              <a:t>, </a:t>
            </a:r>
            <a:r>
              <a:rPr lang="pt-BR" sz="1700" b="1" dirty="0" smtClean="0">
                <a:solidFill>
                  <a:schemeClr val="tx2"/>
                </a:solidFill>
                <a:effectLst>
                  <a:outerShdw blurRad="38100" dist="38100" dir="2700000" algn="tl">
                    <a:srgbClr val="000000">
                      <a:alpha val="43137"/>
                    </a:srgbClr>
                  </a:outerShdw>
                </a:effectLst>
              </a:rPr>
              <a:t>Contabilidade e </a:t>
            </a:r>
            <a:r>
              <a:rPr lang="pt-BR" sz="1700" b="1" dirty="0">
                <a:solidFill>
                  <a:schemeClr val="tx2"/>
                </a:solidFill>
                <a:effectLst>
                  <a:outerShdw blurRad="38100" dist="38100" dir="2700000" algn="tl">
                    <a:srgbClr val="000000">
                      <a:alpha val="43137"/>
                    </a:srgbClr>
                  </a:outerShdw>
                </a:effectLst>
              </a:rPr>
              <a:t>Educação. </a:t>
            </a:r>
          </a:p>
        </p:txBody>
      </p:sp>
      <p:sp>
        <p:nvSpPr>
          <p:cNvPr id="12" name="TextBox 6"/>
          <p:cNvSpPr txBox="1">
            <a:spLocks noChangeArrowheads="1"/>
          </p:cNvSpPr>
          <p:nvPr/>
        </p:nvSpPr>
        <p:spPr bwMode="auto">
          <a:xfrm>
            <a:off x="0" y="-26988"/>
            <a:ext cx="4859338" cy="708026"/>
          </a:xfrm>
          <a:prstGeom prst="rect">
            <a:avLst/>
          </a:prstGeom>
          <a:noFill/>
          <a:ln>
            <a:noFill/>
          </a:ln>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r>
              <a:rPr lang="pt-BR" sz="4000" b="1" dirty="0" smtClean="0">
                <a:solidFill>
                  <a:schemeClr val="tx2"/>
                </a:solidFill>
                <a:effectLst>
                  <a:outerShdw blurRad="38100" dist="38100" dir="2700000" algn="tl">
                    <a:srgbClr val="000000">
                      <a:alpha val="43137"/>
                    </a:srgbClr>
                  </a:outerShdw>
                </a:effectLst>
                <a:latin typeface="Broadway" pitchFamily="82" charset="0"/>
              </a:rPr>
              <a:t>APRESENTAÇÃO</a:t>
            </a:r>
            <a:endParaRPr lang="pt-BR" sz="4000" dirty="0">
              <a:solidFill>
                <a:schemeClr val="tx2"/>
              </a:solidFill>
              <a:effectLst>
                <a:outerShdw blurRad="38100" dist="38100" dir="2700000" algn="tl">
                  <a:srgbClr val="000000">
                    <a:alpha val="43137"/>
                  </a:srgbClr>
                </a:outerShdw>
              </a:effectLst>
              <a:latin typeface="Broadway" pitchFamily="82" charset="0"/>
            </a:endParaRPr>
          </a:p>
        </p:txBody>
      </p:sp>
      <p:sp>
        <p:nvSpPr>
          <p:cNvPr id="14" name="Retângulo 13"/>
          <p:cNvSpPr/>
          <p:nvPr/>
        </p:nvSpPr>
        <p:spPr>
          <a:xfrm>
            <a:off x="0" y="1844824"/>
            <a:ext cx="5508104" cy="615553"/>
          </a:xfrm>
          <a:prstGeom prst="rect">
            <a:avLst/>
          </a:prstGeom>
        </p:spPr>
        <p:txBody>
          <a:bodyPr wrap="square">
            <a:spAutoFit/>
          </a:bodyPr>
          <a:lstStyle/>
          <a:p>
            <a:pPr>
              <a:defRPr/>
            </a:pPr>
            <a:r>
              <a:rPr lang="pt-BR" sz="1600" b="1" dirty="0" smtClean="0">
                <a:solidFill>
                  <a:schemeClr val="tx2"/>
                </a:solidFill>
                <a:effectLst>
                  <a:outerShdw blurRad="38100" dist="38100" dir="2700000" algn="tl">
                    <a:srgbClr val="000000">
                      <a:alpha val="43137"/>
                    </a:srgbClr>
                  </a:outerShdw>
                </a:effectLst>
              </a:rPr>
              <a:t>MINI CURRÍCULO DO PROFESSOR</a:t>
            </a:r>
          </a:p>
          <a:p>
            <a:pPr>
              <a:defRPr/>
            </a:pPr>
            <a:r>
              <a:rPr lang="pt-BR" sz="1600" b="1" dirty="0" smtClean="0">
                <a:solidFill>
                  <a:schemeClr val="tx2"/>
                </a:solidFill>
                <a:effectLst>
                  <a:outerShdw blurRad="38100" dist="38100" dir="2700000" algn="tl">
                    <a:srgbClr val="000000">
                      <a:alpha val="43137"/>
                    </a:srgbClr>
                  </a:outerShdw>
                </a:effectLst>
              </a:rPr>
              <a:t>	Eco. </a:t>
            </a:r>
            <a:r>
              <a:rPr lang="pt-BR" b="1" dirty="0" smtClean="0">
                <a:solidFill>
                  <a:schemeClr val="tx2"/>
                </a:solidFill>
                <a:effectLst>
                  <a:outerShdw blurRad="38100" dist="38100" dir="2700000" algn="tl">
                    <a:srgbClr val="000000">
                      <a:alpha val="43137"/>
                    </a:srgbClr>
                  </a:outerShdw>
                </a:effectLst>
              </a:rPr>
              <a:t>Adm. Msc. Luiz Cláudio Brites Lobato</a:t>
            </a:r>
            <a:endParaRPr lang="pt-BR" b="1" dirty="0">
              <a:solidFill>
                <a:schemeClr val="tx2"/>
              </a:solidFill>
              <a:effectLst>
                <a:outerShdw blurRad="38100" dist="38100" dir="2700000" algn="tl">
                  <a:srgbClr val="000000">
                    <a:alpha val="43137"/>
                  </a:srgbClr>
                </a:outerShdw>
              </a:effectLst>
            </a:endParaRPr>
          </a:p>
        </p:txBody>
      </p:sp>
      <p:pic>
        <p:nvPicPr>
          <p:cNvPr id="2" name="Image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6762" y="3933056"/>
            <a:ext cx="2040471" cy="1450110"/>
          </a:xfrm>
          <a:prstGeom prst="rect">
            <a:avLst/>
          </a:prstGeom>
        </p:spPr>
      </p:pic>
    </p:spTree>
    <p:extLst>
      <p:ext uri="{BB962C8B-B14F-4D97-AF65-F5344CB8AC3E}">
        <p14:creationId xmlns:p14="http://schemas.microsoft.com/office/powerpoint/2010/main" val="2922132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1" name="Retângulo 10"/>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sp>
        <p:nvSpPr>
          <p:cNvPr id="9" name="CaixaDeTexto 8"/>
          <p:cNvSpPr txBox="1"/>
          <p:nvPr/>
        </p:nvSpPr>
        <p:spPr>
          <a:xfrm>
            <a:off x="35496" y="447055"/>
            <a:ext cx="6264696" cy="461665"/>
          </a:xfrm>
          <a:prstGeom prst="rect">
            <a:avLst/>
          </a:prstGeom>
          <a:noFill/>
        </p:spPr>
        <p:txBody>
          <a:bodyPr wrap="square">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2400" b="1" dirty="0" smtClean="0">
                <a:solidFill>
                  <a:schemeClr val="bg1"/>
                </a:solidFill>
                <a:effectLst>
                  <a:outerShdw blurRad="38100" dist="38100" dir="2700000" algn="tl">
                    <a:srgbClr val="000000">
                      <a:alpha val="43137"/>
                    </a:srgbClr>
                  </a:outerShdw>
                </a:effectLst>
              </a:rPr>
              <a:t>Conceitos: </a:t>
            </a:r>
            <a:r>
              <a:rPr lang="pt-BR" sz="2400" b="1" dirty="0">
                <a:solidFill>
                  <a:schemeClr val="bg1"/>
                </a:solidFill>
                <a:effectLst>
                  <a:outerShdw blurRad="38100" dist="38100" dir="2700000" algn="tl">
                    <a:srgbClr val="000000">
                      <a:alpha val="43137"/>
                    </a:srgbClr>
                  </a:outerShdw>
                </a:effectLst>
              </a:rPr>
              <a:t>O Papel de Compras e Suprimentos.</a:t>
            </a:r>
            <a:r>
              <a:rPr lang="pt-BR" sz="2400" b="1" dirty="0" smtClean="0">
                <a:solidFill>
                  <a:schemeClr val="bg1"/>
                </a:solidFill>
                <a:effectLst>
                  <a:outerShdw blurRad="38100" dist="38100" dir="2700000" algn="tl">
                    <a:srgbClr val="000000">
                      <a:alpha val="43137"/>
                    </a:srgbClr>
                  </a:outerShdw>
                </a:effectLst>
              </a:rPr>
              <a:t> </a:t>
            </a:r>
            <a:endParaRPr lang="pt-BR" sz="24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2" name="Retângulo 1"/>
          <p:cNvSpPr/>
          <p:nvPr/>
        </p:nvSpPr>
        <p:spPr>
          <a:xfrm>
            <a:off x="35496" y="1052736"/>
            <a:ext cx="6822504" cy="369332"/>
          </a:xfrm>
          <a:prstGeom prst="rect">
            <a:avLst/>
          </a:prstGeom>
        </p:spPr>
        <p:txBody>
          <a:bodyPr wrap="square">
            <a:spAutoFit/>
          </a:bodyPr>
          <a:lstStyle/>
          <a:p>
            <a:r>
              <a:rPr lang="pt-BR" b="1" dirty="0">
                <a:effectLst>
                  <a:outerShdw blurRad="38100" dist="38100" dir="2700000" algn="tl">
                    <a:srgbClr val="000000">
                      <a:alpha val="43137"/>
                    </a:srgbClr>
                  </a:outerShdw>
                </a:effectLst>
              </a:rPr>
              <a:t> Estrutura organizacional da área de suprimentos</a:t>
            </a:r>
          </a:p>
        </p:txBody>
      </p:sp>
      <p:pic>
        <p:nvPicPr>
          <p:cNvPr id="10" name="Picture 6"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16416" y="701558"/>
            <a:ext cx="827584" cy="9992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596336" y="701558"/>
            <a:ext cx="827584" cy="999250"/>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79512" y="1484784"/>
            <a:ext cx="8712968" cy="3416320"/>
          </a:xfrm>
          <a:prstGeom prst="rect">
            <a:avLst/>
          </a:prstGeom>
        </p:spPr>
        <p:txBody>
          <a:bodyPr wrap="square">
            <a:spAutoFit/>
          </a:bodyPr>
          <a:lstStyle/>
          <a:p>
            <a:pPr algn="just"/>
            <a:r>
              <a:rPr lang="pt-BR" dirty="0"/>
              <a:t>A área de abastecimento pode ser organizada de diversas formas, mas as boas práticas atuais requerem que haja integração de comunicação com outros setores, evitando a atuação de forma isolada. </a:t>
            </a:r>
            <a:endParaRPr lang="pt-BR" dirty="0" smtClean="0"/>
          </a:p>
          <a:p>
            <a:pPr algn="just"/>
            <a:endParaRPr lang="pt-BR" dirty="0"/>
          </a:p>
          <a:p>
            <a:pPr algn="just"/>
            <a:r>
              <a:rPr lang="pt-BR" dirty="0" smtClean="0"/>
              <a:t>A </a:t>
            </a:r>
            <a:r>
              <a:rPr lang="pt-BR" dirty="0"/>
              <a:t>administração de suprimentos, dependendo de sua importância para a empresa, pode assumir status de diretoria ou ser submetida à uma diretoria de produção, sob uma gerência de Programação e Controle da Produção – tudo isso depende da importância estratégica da administração de materiais da empresa, que pode ser um varejista, um atacadista, uma fábrica ou um prestador de serviços. </a:t>
            </a:r>
            <a:endParaRPr lang="pt-BR" dirty="0" smtClean="0"/>
          </a:p>
          <a:p>
            <a:pPr algn="just"/>
            <a:endParaRPr lang="pt-BR" dirty="0"/>
          </a:p>
          <a:p>
            <a:pPr algn="just"/>
            <a:r>
              <a:rPr lang="pt-BR" dirty="0" smtClean="0"/>
              <a:t>Dias </a:t>
            </a:r>
            <a:r>
              <a:rPr lang="pt-BR" dirty="0"/>
              <a:t>(2005) sugere uma estrutura básica, em que os setores do processo de abastecimento estão submetidos a um gerente de materiais. </a:t>
            </a:r>
          </a:p>
        </p:txBody>
      </p:sp>
      <p:pic>
        <p:nvPicPr>
          <p:cNvPr id="4" name="Imagem 3"/>
          <p:cNvPicPr>
            <a:picLocks noChangeAspect="1"/>
          </p:cNvPicPr>
          <p:nvPr/>
        </p:nvPicPr>
        <p:blipFill>
          <a:blip r:embed="rId3"/>
          <a:stretch>
            <a:fillRect/>
          </a:stretch>
        </p:blipFill>
        <p:spPr>
          <a:xfrm>
            <a:off x="88681" y="4901105"/>
            <a:ext cx="8894629" cy="1696248"/>
          </a:xfrm>
          <a:prstGeom prst="rect">
            <a:avLst/>
          </a:prstGeom>
        </p:spPr>
      </p:pic>
    </p:spTree>
    <p:extLst>
      <p:ext uri="{BB962C8B-B14F-4D97-AF65-F5344CB8AC3E}">
        <p14:creationId xmlns:p14="http://schemas.microsoft.com/office/powerpoint/2010/main" val="1202688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1" name="Retângulo 10"/>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sp>
        <p:nvSpPr>
          <p:cNvPr id="9" name="CaixaDeTexto 8"/>
          <p:cNvSpPr txBox="1"/>
          <p:nvPr/>
        </p:nvSpPr>
        <p:spPr>
          <a:xfrm>
            <a:off x="35496" y="447055"/>
            <a:ext cx="6264696" cy="461665"/>
          </a:xfrm>
          <a:prstGeom prst="rect">
            <a:avLst/>
          </a:prstGeom>
          <a:noFill/>
        </p:spPr>
        <p:txBody>
          <a:bodyPr wrap="square">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2400" b="1" dirty="0" smtClean="0">
                <a:solidFill>
                  <a:schemeClr val="bg1"/>
                </a:solidFill>
                <a:effectLst>
                  <a:outerShdw blurRad="38100" dist="38100" dir="2700000" algn="tl">
                    <a:srgbClr val="000000">
                      <a:alpha val="43137"/>
                    </a:srgbClr>
                  </a:outerShdw>
                </a:effectLst>
              </a:rPr>
              <a:t>Conceitos: </a:t>
            </a:r>
            <a:r>
              <a:rPr lang="pt-BR" sz="2400" b="1" dirty="0">
                <a:solidFill>
                  <a:schemeClr val="bg1"/>
                </a:solidFill>
                <a:effectLst>
                  <a:outerShdw blurRad="38100" dist="38100" dir="2700000" algn="tl">
                    <a:srgbClr val="000000">
                      <a:alpha val="43137"/>
                    </a:srgbClr>
                  </a:outerShdw>
                </a:effectLst>
              </a:rPr>
              <a:t>O Papel de Compras e Suprimentos.</a:t>
            </a:r>
            <a:r>
              <a:rPr lang="pt-BR" sz="2400" b="1" dirty="0" smtClean="0">
                <a:solidFill>
                  <a:schemeClr val="bg1"/>
                </a:solidFill>
                <a:effectLst>
                  <a:outerShdw blurRad="38100" dist="38100" dir="2700000" algn="tl">
                    <a:srgbClr val="000000">
                      <a:alpha val="43137"/>
                    </a:srgbClr>
                  </a:outerShdw>
                </a:effectLst>
              </a:rPr>
              <a:t> </a:t>
            </a:r>
            <a:endParaRPr lang="pt-BR" sz="24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2" name="Retângulo 1"/>
          <p:cNvSpPr/>
          <p:nvPr/>
        </p:nvSpPr>
        <p:spPr>
          <a:xfrm>
            <a:off x="35496" y="1052736"/>
            <a:ext cx="6822504" cy="369332"/>
          </a:xfrm>
          <a:prstGeom prst="rect">
            <a:avLst/>
          </a:prstGeom>
        </p:spPr>
        <p:txBody>
          <a:bodyPr wrap="square">
            <a:spAutoFit/>
          </a:bodyPr>
          <a:lstStyle/>
          <a:p>
            <a:r>
              <a:rPr lang="pt-BR" b="1" dirty="0">
                <a:effectLst>
                  <a:outerShdw blurRad="38100" dist="38100" dir="2700000" algn="tl">
                    <a:srgbClr val="000000">
                      <a:alpha val="43137"/>
                    </a:srgbClr>
                  </a:outerShdw>
                </a:effectLst>
              </a:rPr>
              <a:t> Estrutura organizacional da área de suprimentos</a:t>
            </a:r>
          </a:p>
        </p:txBody>
      </p:sp>
      <p:pic>
        <p:nvPicPr>
          <p:cNvPr id="10" name="Picture 6"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16416" y="701558"/>
            <a:ext cx="827584" cy="9992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596336" y="701558"/>
            <a:ext cx="827584" cy="999250"/>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07503" y="1973739"/>
            <a:ext cx="8875807" cy="1477328"/>
          </a:xfrm>
          <a:prstGeom prst="rect">
            <a:avLst/>
          </a:prstGeom>
        </p:spPr>
        <p:txBody>
          <a:bodyPr wrap="square">
            <a:spAutoFit/>
          </a:bodyPr>
          <a:lstStyle/>
          <a:p>
            <a:pPr algn="just"/>
            <a:r>
              <a:rPr lang="pt-BR" dirty="0"/>
              <a:t>A representação da Estrutura Organizacional através do organograma é apenas uma das formas de compreender a organização. </a:t>
            </a:r>
            <a:r>
              <a:rPr lang="pt-BR" dirty="0" smtClean="0"/>
              <a:t>Ela </a:t>
            </a:r>
            <a:r>
              <a:rPr lang="pt-BR" dirty="0"/>
              <a:t>representa as relações hierárquicas formais, as quais influenciam o comportamento das pessoas no trabalho. Outra forma de visualizar a organização é através de processos de negócios, fluxogramas de atividades em sequências, que podem ser harmoniosos, ou não, em relação à hierarquia formal.</a:t>
            </a:r>
          </a:p>
        </p:txBody>
      </p:sp>
      <p:pic>
        <p:nvPicPr>
          <p:cNvPr id="4" name="Imagem 3"/>
          <p:cNvPicPr>
            <a:picLocks noChangeAspect="1"/>
          </p:cNvPicPr>
          <p:nvPr/>
        </p:nvPicPr>
        <p:blipFill>
          <a:blip r:embed="rId3"/>
          <a:stretch>
            <a:fillRect/>
          </a:stretch>
        </p:blipFill>
        <p:spPr>
          <a:xfrm>
            <a:off x="291774" y="1474018"/>
            <a:ext cx="4496250" cy="428221"/>
          </a:xfrm>
          <a:prstGeom prst="rect">
            <a:avLst/>
          </a:prstGeom>
        </p:spPr>
      </p:pic>
      <p:sp>
        <p:nvSpPr>
          <p:cNvPr id="6" name="Retângulo 5"/>
          <p:cNvSpPr/>
          <p:nvPr/>
        </p:nvSpPr>
        <p:spPr>
          <a:xfrm>
            <a:off x="1074500" y="1487861"/>
            <a:ext cx="1571264" cy="400110"/>
          </a:xfrm>
          <a:prstGeom prst="rect">
            <a:avLst/>
          </a:prstGeom>
        </p:spPr>
        <p:txBody>
          <a:bodyPr wrap="none">
            <a:spAutoFit/>
          </a:bodyPr>
          <a:lstStyle/>
          <a:p>
            <a:r>
              <a:rPr lang="pt-BR" sz="2000" b="1" dirty="0" smtClean="0">
                <a:solidFill>
                  <a:schemeClr val="accent6">
                    <a:lumMod val="50000"/>
                  </a:schemeClr>
                </a:solidFill>
                <a:effectLst>
                  <a:outerShdw blurRad="38100" dist="38100" dir="2700000" algn="tl">
                    <a:srgbClr val="000000">
                      <a:alpha val="43137"/>
                    </a:srgbClr>
                  </a:outerShdw>
                </a:effectLst>
              </a:rPr>
              <a:t>A T E N Ç Ã O</a:t>
            </a:r>
            <a:endParaRPr lang="pt-BR" sz="2000" dirty="0">
              <a:solidFill>
                <a:schemeClr val="accent6">
                  <a:lumMod val="50000"/>
                </a:schemeClr>
              </a:solidFill>
            </a:endParaRPr>
          </a:p>
        </p:txBody>
      </p:sp>
      <p:pic>
        <p:nvPicPr>
          <p:cNvPr id="7" name="Imagem 6"/>
          <p:cNvPicPr>
            <a:picLocks noChangeAspect="1"/>
          </p:cNvPicPr>
          <p:nvPr/>
        </p:nvPicPr>
        <p:blipFill>
          <a:blip r:embed="rId4"/>
          <a:stretch>
            <a:fillRect/>
          </a:stretch>
        </p:blipFill>
        <p:spPr>
          <a:xfrm>
            <a:off x="179512" y="3501008"/>
            <a:ext cx="8856984" cy="3096344"/>
          </a:xfrm>
          <a:prstGeom prst="rect">
            <a:avLst/>
          </a:prstGeom>
        </p:spPr>
      </p:pic>
    </p:spTree>
    <p:extLst>
      <p:ext uri="{BB962C8B-B14F-4D97-AF65-F5344CB8AC3E}">
        <p14:creationId xmlns:p14="http://schemas.microsoft.com/office/powerpoint/2010/main" val="700592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35496" y="1844824"/>
            <a:ext cx="9000999" cy="4752528"/>
          </a:xfrm>
          <a:prstGeom prst="rect">
            <a:avLst/>
          </a:prstGeom>
        </p:spPr>
      </p:pic>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1" name="Retângulo 10"/>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sp>
        <p:nvSpPr>
          <p:cNvPr id="9" name="CaixaDeTexto 8"/>
          <p:cNvSpPr txBox="1"/>
          <p:nvPr/>
        </p:nvSpPr>
        <p:spPr>
          <a:xfrm>
            <a:off x="35496" y="447055"/>
            <a:ext cx="6264696" cy="461665"/>
          </a:xfrm>
          <a:prstGeom prst="rect">
            <a:avLst/>
          </a:prstGeom>
          <a:noFill/>
        </p:spPr>
        <p:txBody>
          <a:bodyPr wrap="square">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2400" b="1" dirty="0" smtClean="0">
                <a:solidFill>
                  <a:schemeClr val="bg1"/>
                </a:solidFill>
                <a:effectLst>
                  <a:outerShdw blurRad="38100" dist="38100" dir="2700000" algn="tl">
                    <a:srgbClr val="000000">
                      <a:alpha val="43137"/>
                    </a:srgbClr>
                  </a:outerShdw>
                </a:effectLst>
              </a:rPr>
              <a:t>Conceitos: </a:t>
            </a:r>
            <a:r>
              <a:rPr lang="pt-BR" sz="2400" b="1" dirty="0">
                <a:solidFill>
                  <a:schemeClr val="bg1"/>
                </a:solidFill>
                <a:effectLst>
                  <a:outerShdw blurRad="38100" dist="38100" dir="2700000" algn="tl">
                    <a:srgbClr val="000000">
                      <a:alpha val="43137"/>
                    </a:srgbClr>
                  </a:outerShdw>
                </a:effectLst>
              </a:rPr>
              <a:t>O Papel de Compras e Suprimentos.</a:t>
            </a:r>
            <a:r>
              <a:rPr lang="pt-BR" sz="2400" b="1" dirty="0" smtClean="0">
                <a:solidFill>
                  <a:schemeClr val="bg1"/>
                </a:solidFill>
                <a:effectLst>
                  <a:outerShdw blurRad="38100" dist="38100" dir="2700000" algn="tl">
                    <a:srgbClr val="000000">
                      <a:alpha val="43137"/>
                    </a:srgbClr>
                  </a:outerShdw>
                </a:effectLst>
              </a:rPr>
              <a:t> </a:t>
            </a:r>
            <a:endParaRPr lang="pt-BR" sz="24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2" name="Retângulo 1"/>
          <p:cNvSpPr/>
          <p:nvPr/>
        </p:nvSpPr>
        <p:spPr>
          <a:xfrm>
            <a:off x="35496" y="1052736"/>
            <a:ext cx="6822504" cy="369332"/>
          </a:xfrm>
          <a:prstGeom prst="rect">
            <a:avLst/>
          </a:prstGeom>
        </p:spPr>
        <p:txBody>
          <a:bodyPr wrap="square">
            <a:spAutoFit/>
          </a:bodyPr>
          <a:lstStyle/>
          <a:p>
            <a:r>
              <a:rPr lang="pt-BR" b="1" dirty="0">
                <a:effectLst>
                  <a:outerShdw blurRad="38100" dist="38100" dir="2700000" algn="tl">
                    <a:srgbClr val="000000">
                      <a:alpha val="43137"/>
                    </a:srgbClr>
                  </a:outerShdw>
                </a:effectLst>
              </a:rPr>
              <a:t> Estrutura organizacional da área de suprimentos</a:t>
            </a:r>
          </a:p>
        </p:txBody>
      </p:sp>
      <p:pic>
        <p:nvPicPr>
          <p:cNvPr id="10" name="Picture 6"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316416" y="701558"/>
            <a:ext cx="827584" cy="9992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96336" y="701558"/>
            <a:ext cx="827584" cy="999250"/>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215516" y="1335776"/>
            <a:ext cx="6462464" cy="646331"/>
          </a:xfrm>
          <a:prstGeom prst="rect">
            <a:avLst/>
          </a:prstGeom>
        </p:spPr>
        <p:txBody>
          <a:bodyPr wrap="square">
            <a:spAutoFit/>
          </a:bodyPr>
          <a:lstStyle/>
          <a:p>
            <a:r>
              <a:rPr lang="pt-BR" dirty="0" smtClean="0">
                <a:solidFill>
                  <a:schemeClr val="accent6">
                    <a:lumMod val="50000"/>
                  </a:schemeClr>
                </a:solidFill>
              </a:rPr>
              <a:t>Estrutura </a:t>
            </a:r>
            <a:r>
              <a:rPr lang="pt-BR" dirty="0">
                <a:solidFill>
                  <a:schemeClr val="accent6">
                    <a:lumMod val="50000"/>
                  </a:schemeClr>
                </a:solidFill>
              </a:rPr>
              <a:t>organizacional com foco em integração logística. </a:t>
            </a:r>
            <a:endParaRPr lang="pt-BR" dirty="0" smtClean="0">
              <a:solidFill>
                <a:schemeClr val="accent6">
                  <a:lumMod val="50000"/>
                </a:schemeClr>
              </a:solidFill>
            </a:endParaRPr>
          </a:p>
          <a:p>
            <a:r>
              <a:rPr lang="pt-BR" dirty="0" smtClean="0">
                <a:solidFill>
                  <a:schemeClr val="accent6">
                    <a:lumMod val="50000"/>
                  </a:schemeClr>
                </a:solidFill>
              </a:rPr>
              <a:t>Fonte</a:t>
            </a:r>
            <a:r>
              <a:rPr lang="pt-BR" dirty="0">
                <a:solidFill>
                  <a:schemeClr val="accent6">
                    <a:lumMod val="50000"/>
                  </a:schemeClr>
                </a:solidFill>
              </a:rPr>
              <a:t>: Pozo (2002).</a:t>
            </a:r>
          </a:p>
        </p:txBody>
      </p:sp>
    </p:spTree>
    <p:extLst>
      <p:ext uri="{BB962C8B-B14F-4D97-AF65-F5344CB8AC3E}">
        <p14:creationId xmlns:p14="http://schemas.microsoft.com/office/powerpoint/2010/main" val="1155608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3183954" y="1424136"/>
            <a:ext cx="5924550" cy="5029200"/>
          </a:xfrm>
          <a:prstGeom prst="rect">
            <a:avLst/>
          </a:prstGeom>
        </p:spPr>
      </p:pic>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1" name="Retângulo 10"/>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sp>
        <p:nvSpPr>
          <p:cNvPr id="9" name="CaixaDeTexto 8"/>
          <p:cNvSpPr txBox="1"/>
          <p:nvPr/>
        </p:nvSpPr>
        <p:spPr>
          <a:xfrm>
            <a:off x="35496" y="447055"/>
            <a:ext cx="6264696" cy="461665"/>
          </a:xfrm>
          <a:prstGeom prst="rect">
            <a:avLst/>
          </a:prstGeom>
          <a:noFill/>
        </p:spPr>
        <p:txBody>
          <a:bodyPr wrap="square">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2400" b="1" dirty="0" smtClean="0">
                <a:solidFill>
                  <a:schemeClr val="bg1"/>
                </a:solidFill>
                <a:effectLst>
                  <a:outerShdw blurRad="38100" dist="38100" dir="2700000" algn="tl">
                    <a:srgbClr val="000000">
                      <a:alpha val="43137"/>
                    </a:srgbClr>
                  </a:outerShdw>
                </a:effectLst>
              </a:rPr>
              <a:t>Conceitos: </a:t>
            </a:r>
            <a:r>
              <a:rPr lang="pt-BR" sz="2400" b="1" dirty="0">
                <a:solidFill>
                  <a:schemeClr val="bg1"/>
                </a:solidFill>
                <a:effectLst>
                  <a:outerShdw blurRad="38100" dist="38100" dir="2700000" algn="tl">
                    <a:srgbClr val="000000">
                      <a:alpha val="43137"/>
                    </a:srgbClr>
                  </a:outerShdw>
                </a:effectLst>
              </a:rPr>
              <a:t>O Papel de Compras e Suprimentos.</a:t>
            </a:r>
            <a:r>
              <a:rPr lang="pt-BR" sz="2400" b="1" dirty="0" smtClean="0">
                <a:solidFill>
                  <a:schemeClr val="bg1"/>
                </a:solidFill>
                <a:effectLst>
                  <a:outerShdw blurRad="38100" dist="38100" dir="2700000" algn="tl">
                    <a:srgbClr val="000000">
                      <a:alpha val="43137"/>
                    </a:srgbClr>
                  </a:outerShdw>
                </a:effectLst>
              </a:rPr>
              <a:t> </a:t>
            </a:r>
            <a:endParaRPr lang="pt-BR" sz="24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2" name="Retângulo 1"/>
          <p:cNvSpPr/>
          <p:nvPr/>
        </p:nvSpPr>
        <p:spPr>
          <a:xfrm>
            <a:off x="35496" y="1052736"/>
            <a:ext cx="6822504" cy="369332"/>
          </a:xfrm>
          <a:prstGeom prst="rect">
            <a:avLst/>
          </a:prstGeom>
        </p:spPr>
        <p:txBody>
          <a:bodyPr wrap="square">
            <a:spAutoFit/>
          </a:bodyPr>
          <a:lstStyle/>
          <a:p>
            <a:r>
              <a:rPr lang="pt-BR" b="1" dirty="0">
                <a:effectLst>
                  <a:outerShdw blurRad="38100" dist="38100" dir="2700000" algn="tl">
                    <a:srgbClr val="000000">
                      <a:alpha val="43137"/>
                    </a:srgbClr>
                  </a:outerShdw>
                </a:effectLst>
              </a:rPr>
              <a:t> Organização e cargos do setor de </a:t>
            </a:r>
            <a:r>
              <a:rPr lang="pt-BR" b="1" dirty="0" smtClean="0">
                <a:effectLst>
                  <a:outerShdw blurRad="38100" dist="38100" dir="2700000" algn="tl">
                    <a:srgbClr val="000000">
                      <a:alpha val="43137"/>
                    </a:srgbClr>
                  </a:outerShdw>
                </a:effectLst>
              </a:rPr>
              <a:t>compras</a:t>
            </a:r>
            <a:endParaRPr lang="pt-BR" b="1" dirty="0">
              <a:effectLst>
                <a:outerShdw blurRad="38100" dist="38100" dir="2700000" algn="tl">
                  <a:srgbClr val="000000">
                    <a:alpha val="43137"/>
                  </a:srgbClr>
                </a:outerShdw>
              </a:effectLst>
            </a:endParaRPr>
          </a:p>
        </p:txBody>
      </p:sp>
      <p:pic>
        <p:nvPicPr>
          <p:cNvPr id="10" name="Picture 6"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316416" y="701558"/>
            <a:ext cx="827584" cy="9992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596336" y="701558"/>
            <a:ext cx="827584" cy="999250"/>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07505" y="1556792"/>
            <a:ext cx="3168351" cy="2308324"/>
          </a:xfrm>
          <a:prstGeom prst="rect">
            <a:avLst/>
          </a:prstGeom>
        </p:spPr>
        <p:txBody>
          <a:bodyPr wrap="square">
            <a:spAutoFit/>
          </a:bodyPr>
          <a:lstStyle/>
          <a:p>
            <a:pPr algn="just"/>
            <a:r>
              <a:rPr lang="pt-BR" dirty="0"/>
              <a:t>Se nos restringirmos e detalharmos a área de compras dentro dessas propostas de estruturas organizacionais para a divisão de suprimentos,  podemos descrever com mais detalhes alguns de seus cargos chaves. </a:t>
            </a:r>
            <a:endParaRPr lang="pt-BR" dirty="0" smtClean="0"/>
          </a:p>
        </p:txBody>
      </p:sp>
      <p:sp>
        <p:nvSpPr>
          <p:cNvPr id="6" name="Retângulo 5"/>
          <p:cNvSpPr/>
          <p:nvPr/>
        </p:nvSpPr>
        <p:spPr>
          <a:xfrm>
            <a:off x="79222" y="4422011"/>
            <a:ext cx="4780810" cy="2031325"/>
          </a:xfrm>
          <a:prstGeom prst="rect">
            <a:avLst/>
          </a:prstGeom>
        </p:spPr>
        <p:txBody>
          <a:bodyPr wrap="square">
            <a:spAutoFit/>
          </a:bodyPr>
          <a:lstStyle/>
          <a:p>
            <a:pPr algn="just"/>
            <a:r>
              <a:rPr lang="pt-BR" dirty="0"/>
              <a:t>Essas atribuições não são exaustivas, mas mostram algumas das atividades essenciais e comuns dentro de muitas empresas. </a:t>
            </a:r>
            <a:endParaRPr lang="pt-BR" dirty="0" smtClean="0"/>
          </a:p>
          <a:p>
            <a:pPr algn="just"/>
            <a:endParaRPr lang="pt-BR" dirty="0"/>
          </a:p>
          <a:p>
            <a:pPr algn="just"/>
            <a:r>
              <a:rPr lang="pt-BR" dirty="0" smtClean="0"/>
              <a:t>Primeiramente</a:t>
            </a:r>
            <a:r>
              <a:rPr lang="pt-BR" dirty="0"/>
              <a:t>, vejamos na figura a seguir uma possível estrutura organizacional mais específica que abranja apenas o setor de compras.</a:t>
            </a:r>
            <a:endParaRPr lang="pt-BR" dirty="0"/>
          </a:p>
        </p:txBody>
      </p:sp>
      <p:pic>
        <p:nvPicPr>
          <p:cNvPr id="14" name="Imagem 13"/>
          <p:cNvPicPr>
            <a:picLocks noChangeAspect="1"/>
          </p:cNvPicPr>
          <p:nvPr/>
        </p:nvPicPr>
        <p:blipFill>
          <a:blip r:embed="rId4"/>
          <a:stretch>
            <a:fillRect/>
          </a:stretch>
        </p:blipFill>
        <p:spPr>
          <a:xfrm flipH="1">
            <a:off x="7670371" y="1698072"/>
            <a:ext cx="1275796" cy="1450628"/>
          </a:xfrm>
          <a:prstGeom prst="rect">
            <a:avLst/>
          </a:prstGeom>
        </p:spPr>
      </p:pic>
      <p:pic>
        <p:nvPicPr>
          <p:cNvPr id="13314" name="Picture 2" descr="Imagem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0005" y="5013176"/>
            <a:ext cx="1574711" cy="1574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727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1" name="Retângulo 10"/>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sp>
        <p:nvSpPr>
          <p:cNvPr id="9" name="CaixaDeTexto 8"/>
          <p:cNvSpPr txBox="1"/>
          <p:nvPr/>
        </p:nvSpPr>
        <p:spPr>
          <a:xfrm>
            <a:off x="35496" y="447055"/>
            <a:ext cx="6264696" cy="461665"/>
          </a:xfrm>
          <a:prstGeom prst="rect">
            <a:avLst/>
          </a:prstGeom>
          <a:noFill/>
        </p:spPr>
        <p:txBody>
          <a:bodyPr wrap="square">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2400" b="1" dirty="0" smtClean="0">
                <a:solidFill>
                  <a:schemeClr val="bg1"/>
                </a:solidFill>
                <a:effectLst>
                  <a:outerShdw blurRad="38100" dist="38100" dir="2700000" algn="tl">
                    <a:srgbClr val="000000">
                      <a:alpha val="43137"/>
                    </a:srgbClr>
                  </a:outerShdw>
                </a:effectLst>
              </a:rPr>
              <a:t>Conceitos: </a:t>
            </a:r>
            <a:r>
              <a:rPr lang="pt-BR" sz="2400" b="1" dirty="0">
                <a:solidFill>
                  <a:schemeClr val="bg1"/>
                </a:solidFill>
                <a:effectLst>
                  <a:outerShdw blurRad="38100" dist="38100" dir="2700000" algn="tl">
                    <a:srgbClr val="000000">
                      <a:alpha val="43137"/>
                    </a:srgbClr>
                  </a:outerShdw>
                </a:effectLst>
              </a:rPr>
              <a:t>O Papel de Compras e Suprimentos.</a:t>
            </a:r>
            <a:r>
              <a:rPr lang="pt-BR" sz="2400" b="1" dirty="0" smtClean="0">
                <a:solidFill>
                  <a:schemeClr val="bg1"/>
                </a:solidFill>
                <a:effectLst>
                  <a:outerShdw blurRad="38100" dist="38100" dir="2700000" algn="tl">
                    <a:srgbClr val="000000">
                      <a:alpha val="43137"/>
                    </a:srgbClr>
                  </a:outerShdw>
                </a:effectLst>
              </a:rPr>
              <a:t> </a:t>
            </a:r>
            <a:endParaRPr lang="pt-BR" sz="2400" b="1" dirty="0">
              <a:solidFill>
                <a:schemeClr val="bg1"/>
              </a:solidFill>
              <a:effectLst>
                <a:outerShdw blurRad="38100" dist="38100" dir="2700000" algn="tl">
                  <a:srgbClr val="000000">
                    <a:alpha val="43137"/>
                  </a:srgbClr>
                </a:outerShdw>
              </a:effectLst>
              <a:latin typeface="+mj-lt"/>
              <a:cs typeface="Arial" pitchFamily="34" charset="0"/>
            </a:endParaRPr>
          </a:p>
        </p:txBody>
      </p:sp>
      <p:sp>
        <p:nvSpPr>
          <p:cNvPr id="2" name="Retângulo 1"/>
          <p:cNvSpPr/>
          <p:nvPr/>
        </p:nvSpPr>
        <p:spPr>
          <a:xfrm>
            <a:off x="35496" y="1052736"/>
            <a:ext cx="6822504" cy="369332"/>
          </a:xfrm>
          <a:prstGeom prst="rect">
            <a:avLst/>
          </a:prstGeom>
        </p:spPr>
        <p:txBody>
          <a:bodyPr wrap="square">
            <a:spAutoFit/>
          </a:bodyPr>
          <a:lstStyle/>
          <a:p>
            <a:r>
              <a:rPr lang="pt-BR" b="1" dirty="0">
                <a:effectLst>
                  <a:outerShdw blurRad="38100" dist="38100" dir="2700000" algn="tl">
                    <a:srgbClr val="000000">
                      <a:alpha val="43137"/>
                    </a:srgbClr>
                  </a:outerShdw>
                </a:effectLst>
              </a:rPr>
              <a:t> Organização e cargos do setor de </a:t>
            </a:r>
            <a:r>
              <a:rPr lang="pt-BR" b="1" dirty="0" smtClean="0">
                <a:effectLst>
                  <a:outerShdw blurRad="38100" dist="38100" dir="2700000" algn="tl">
                    <a:srgbClr val="000000">
                      <a:alpha val="43137"/>
                    </a:srgbClr>
                  </a:outerShdw>
                </a:effectLst>
              </a:rPr>
              <a:t>compras</a:t>
            </a:r>
            <a:endParaRPr lang="pt-BR" b="1" dirty="0">
              <a:effectLst>
                <a:outerShdw blurRad="38100" dist="38100" dir="2700000" algn="tl">
                  <a:srgbClr val="000000">
                    <a:alpha val="43137"/>
                  </a:srgbClr>
                </a:outerShdw>
              </a:effectLst>
            </a:endParaRPr>
          </a:p>
        </p:txBody>
      </p:sp>
      <p:pic>
        <p:nvPicPr>
          <p:cNvPr id="10" name="Picture 6"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316416" y="701558"/>
            <a:ext cx="827584" cy="9992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596336" y="701558"/>
            <a:ext cx="827584" cy="999250"/>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79511" y="1340768"/>
            <a:ext cx="8803799" cy="5355312"/>
          </a:xfrm>
          <a:prstGeom prst="rect">
            <a:avLst/>
          </a:prstGeom>
        </p:spPr>
        <p:txBody>
          <a:bodyPr wrap="square">
            <a:spAutoFit/>
          </a:bodyPr>
          <a:lstStyle/>
          <a:p>
            <a:r>
              <a:rPr lang="pt-BR" b="1" dirty="0">
                <a:solidFill>
                  <a:schemeClr val="tx2"/>
                </a:solidFill>
              </a:rPr>
              <a:t>Sugestão de estrutura organizacional para o Setor de Compras</a:t>
            </a:r>
          </a:p>
          <a:p>
            <a:pPr algn="just"/>
            <a:endParaRPr lang="pt-BR" dirty="0" smtClean="0"/>
          </a:p>
          <a:p>
            <a:pPr algn="just"/>
            <a:r>
              <a:rPr lang="pt-BR" dirty="0" smtClean="0"/>
              <a:t>Podemos </a:t>
            </a:r>
            <a:r>
              <a:rPr lang="pt-BR" dirty="0"/>
              <a:t>observar, nessa estrutura organizacional, que abaixo do Gerente de Materiais, que é o encarregado de planejar todos os setores de suprimentos, fica o chefe do setor de compras. </a:t>
            </a:r>
            <a:endParaRPr lang="pt-BR" dirty="0" smtClean="0"/>
          </a:p>
          <a:p>
            <a:pPr algn="just"/>
            <a:endParaRPr lang="pt-BR" dirty="0"/>
          </a:p>
          <a:p>
            <a:pPr algn="just"/>
            <a:r>
              <a:rPr lang="pt-BR" dirty="0" smtClean="0"/>
              <a:t>Esse </a:t>
            </a:r>
            <a:r>
              <a:rPr lang="pt-BR" dirty="0"/>
              <a:t>chefe de compras é o encarregado de ter uma visão geral do processo de compras e acompanhar o seu desempenho. Para isso, ele deve ajudar a elaborar as políticas de compras e seguir os indicadores do setor, se encarregando também de resolver problemas que estejam embaraçando compras específicas. </a:t>
            </a:r>
            <a:endParaRPr lang="pt-BR" dirty="0" smtClean="0"/>
          </a:p>
          <a:p>
            <a:pPr algn="just"/>
            <a:endParaRPr lang="pt-BR" dirty="0"/>
          </a:p>
          <a:p>
            <a:pPr algn="just"/>
            <a:r>
              <a:rPr lang="pt-BR" dirty="0" smtClean="0"/>
              <a:t>No </a:t>
            </a:r>
            <a:r>
              <a:rPr lang="pt-BR" dirty="0"/>
              <a:t>entanto, dependendo do tamanho da empresa, da quantidade de compras realizadas e de sua complexidade, o chefe </a:t>
            </a:r>
            <a:r>
              <a:rPr lang="pt-BR" dirty="0" smtClean="0"/>
              <a:t>de </a:t>
            </a:r>
            <a:r>
              <a:rPr lang="pt-BR" dirty="0"/>
              <a:t>compras pode ter abaixo de si coordenadores ou supervisores que se responsabilizem por resolver problemas mais específicos de andamento do processo. A divisão por tipos de compradores (Materiais Diversos, Técnico e de Matérias -primas) pode ser feita para que haja uma especialização de conhecimentos entre os compradores. Por exemplo, se uma empresa faz compras de ferramentas de engenharia especializadas, pode ser necessária a participação de uma pessoa com conhecimentos técnicos mais detalhados. </a:t>
            </a:r>
          </a:p>
        </p:txBody>
      </p:sp>
    </p:spTree>
    <p:extLst>
      <p:ext uri="{BB962C8B-B14F-4D97-AF65-F5344CB8AC3E}">
        <p14:creationId xmlns:p14="http://schemas.microsoft.com/office/powerpoint/2010/main" val="2221915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179388" y="333375"/>
            <a:ext cx="4464050" cy="646113"/>
          </a:xfrm>
          <a:prstGeom prst="rect">
            <a:avLst/>
          </a:prstGeom>
          <a:noFill/>
        </p:spPr>
        <p:txBody>
          <a:bodyPr>
            <a:spAutoFit/>
          </a:bodyPr>
          <a:lstStyle/>
          <a:p>
            <a:pPr algn="ctr" fontAlgn="auto">
              <a:spcBef>
                <a:spcPts val="0"/>
              </a:spcBef>
              <a:spcAft>
                <a:spcPts val="0"/>
              </a:spcAft>
              <a:defRPr/>
            </a:pPr>
            <a:r>
              <a:rPr lang="pt-BR" sz="3600" b="1" dirty="0">
                <a:solidFill>
                  <a:schemeClr val="bg1"/>
                </a:solidFill>
              </a:rPr>
              <a:t>AGUARDEM . . . </a:t>
            </a:r>
            <a:endParaRPr lang="pt-BR" sz="3600" b="1" dirty="0">
              <a:solidFill>
                <a:schemeClr val="bg1"/>
              </a:solidFill>
              <a:latin typeface="+mj-lt"/>
              <a:cs typeface="Arial" pitchFamily="34" charset="0"/>
            </a:endParaRPr>
          </a:p>
        </p:txBody>
      </p:sp>
      <p:pic>
        <p:nvPicPr>
          <p:cNvPr id="5" name="Picture 1"/>
          <p:cNvPicPr>
            <a:picLocks noChangeAspect="1" noChangeArrowheads="1"/>
          </p:cNvPicPr>
          <p:nvPr/>
        </p:nvPicPr>
        <p:blipFill>
          <a:blip r:embed="rId2" cstate="print"/>
          <a:srcRect/>
          <a:stretch>
            <a:fillRect/>
          </a:stretch>
        </p:blipFill>
        <p:spPr bwMode="auto">
          <a:xfrm>
            <a:off x="0" y="3028810"/>
            <a:ext cx="6012160" cy="3640278"/>
          </a:xfrm>
          <a:prstGeom prst="rect">
            <a:avLst/>
          </a:prstGeom>
          <a:noFill/>
          <a:ln w="9525">
            <a:noFill/>
            <a:miter lim="800000"/>
            <a:headEnd/>
            <a:tailEnd/>
          </a:ln>
        </p:spPr>
      </p:pic>
      <p:sp>
        <p:nvSpPr>
          <p:cNvPr id="6" name="Retângulo 5"/>
          <p:cNvSpPr/>
          <p:nvPr/>
        </p:nvSpPr>
        <p:spPr>
          <a:xfrm>
            <a:off x="179388" y="1125538"/>
            <a:ext cx="8785225" cy="3168650"/>
          </a:xfrm>
          <a:prstGeom prst="rect">
            <a:avLst/>
          </a:prstGeom>
        </p:spPr>
        <p:txBody>
          <a:bodyPr>
            <a:spAutoFit/>
          </a:bodyPr>
          <a:lstStyle/>
          <a:p>
            <a:pPr algn="just">
              <a:defRPr/>
            </a:pPr>
            <a:r>
              <a:rPr lang="pt-BR" sz="2400" dirty="0">
                <a:solidFill>
                  <a:schemeClr val="tx2"/>
                </a:solidFill>
                <a:effectLst>
                  <a:outerShdw blurRad="38100" dist="38100" dir="2700000" algn="tl">
                    <a:srgbClr val="000000">
                      <a:alpha val="43137"/>
                    </a:srgbClr>
                  </a:outerShdw>
                </a:effectLst>
                <a:latin typeface="Broadway" pitchFamily="82" charset="0"/>
              </a:rPr>
              <a:t>Estou construindo mais aulas , aguardem que assim que terminar mais aulas irei postar o material.</a:t>
            </a:r>
          </a:p>
          <a:p>
            <a:pPr algn="just">
              <a:defRPr/>
            </a:pPr>
            <a:r>
              <a:rPr lang="pt-BR" sz="2400" dirty="0">
                <a:solidFill>
                  <a:schemeClr val="tx2"/>
                </a:solidFill>
                <a:effectLst>
                  <a:outerShdw blurRad="38100" dist="38100" dir="2700000" algn="tl">
                    <a:srgbClr val="000000">
                      <a:alpha val="43137"/>
                    </a:srgbClr>
                  </a:outerShdw>
                </a:effectLst>
                <a:latin typeface="Broadway" pitchFamily="82" charset="0"/>
              </a:rPr>
              <a:t>Em quanto isso podem ficar a vontade para ler o material didático, pois ele é a fonte das aulas desenvolvidas até o presente momento.</a:t>
            </a:r>
          </a:p>
          <a:p>
            <a:pPr algn="just">
              <a:defRPr/>
            </a:pPr>
            <a:endParaRPr lang="pt-BR" sz="2400" dirty="0">
              <a:solidFill>
                <a:schemeClr val="bg1"/>
              </a:solidFill>
              <a:effectLst>
                <a:outerShdw blurRad="38100" dist="38100" dir="2700000" algn="tl">
                  <a:srgbClr val="000000">
                    <a:alpha val="43137"/>
                  </a:srgbClr>
                </a:outerShdw>
              </a:effectLst>
              <a:latin typeface="Broadway" pitchFamily="82" charset="0"/>
            </a:endParaRPr>
          </a:p>
          <a:p>
            <a:pPr algn="r">
              <a:defRPr/>
            </a:pPr>
            <a:r>
              <a:rPr lang="pt-BR" sz="3200" dirty="0">
                <a:solidFill>
                  <a:srgbClr val="C00000"/>
                </a:solidFill>
                <a:effectLst>
                  <a:outerShdw blurRad="38100" dist="38100" dir="2700000" algn="tl">
                    <a:srgbClr val="000000">
                      <a:alpha val="43137"/>
                    </a:srgbClr>
                  </a:outerShdw>
                </a:effectLst>
                <a:latin typeface="Broadway" pitchFamily="82" charset="0"/>
              </a:rPr>
              <a:t>Mãos à obra! ! ! !</a:t>
            </a:r>
            <a:endParaRPr lang="pt-BR" sz="3200" dirty="0">
              <a:solidFill>
                <a:srgbClr val="C00000"/>
              </a:solidFill>
            </a:endParaRPr>
          </a:p>
        </p:txBody>
      </p:sp>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4720" y="4688436"/>
            <a:ext cx="2179445" cy="1548876"/>
          </a:xfrm>
          <a:prstGeom prst="rect">
            <a:avLst/>
          </a:prstGeom>
        </p:spPr>
      </p:pic>
    </p:spTree>
    <p:extLst>
      <p:ext uri="{BB962C8B-B14F-4D97-AF65-F5344CB8AC3E}">
        <p14:creationId xmlns:p14="http://schemas.microsoft.com/office/powerpoint/2010/main" val="1309072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43212" y="1268760"/>
            <a:ext cx="6300788" cy="492125"/>
          </a:xfrm>
          <a:prstGeom prst="rect">
            <a:avLst/>
          </a:prstGeom>
        </p:spPr>
        <p:txBody>
          <a:bodyPr>
            <a:spAutoFit/>
          </a:bodyPr>
          <a:lstStyle/>
          <a:p>
            <a:pPr algn="ctr">
              <a:spcBef>
                <a:spcPct val="20000"/>
              </a:spcBef>
              <a:buClr>
                <a:srgbClr val="2B4475"/>
              </a:buClr>
              <a:defRPr/>
            </a:pPr>
            <a:r>
              <a:rPr lang="pt-BR" sz="2600" b="1" kern="0" dirty="0">
                <a:solidFill>
                  <a:srgbClr val="2B4475"/>
                </a:solidFill>
                <a:effectLst>
                  <a:outerShdw blurRad="38100" dist="38100" dir="2700000" algn="tl">
                    <a:srgbClr val="000000">
                      <a:alpha val="43137"/>
                    </a:srgbClr>
                  </a:outerShdw>
                </a:effectLst>
                <a:cs typeface="Arial" pitchFamily="34" charset="0"/>
              </a:rPr>
              <a:t>Prof. Adm. </a:t>
            </a:r>
            <a:r>
              <a:rPr lang="pt-BR" sz="2600" b="1" i="1" kern="0" dirty="0">
                <a:solidFill>
                  <a:srgbClr val="2B4475"/>
                </a:solidFill>
                <a:effectLst>
                  <a:outerShdw blurRad="38100" dist="38100" dir="2700000" algn="tl">
                    <a:srgbClr val="000000">
                      <a:alpha val="43137"/>
                    </a:srgbClr>
                  </a:outerShdw>
                </a:effectLst>
                <a:cs typeface="Arial" pitchFamily="34" charset="0"/>
              </a:rPr>
              <a:t>Msc</a:t>
            </a:r>
            <a:r>
              <a:rPr lang="pt-BR" sz="26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
        <p:nvSpPr>
          <p:cNvPr id="3" name="Retângulo 2"/>
          <p:cNvSpPr/>
          <p:nvPr/>
        </p:nvSpPr>
        <p:spPr>
          <a:xfrm>
            <a:off x="107950" y="44624"/>
            <a:ext cx="8928100" cy="1200150"/>
          </a:xfrm>
          <a:prstGeom prst="rect">
            <a:avLst/>
          </a:prstGeom>
        </p:spPr>
        <p:txBody>
          <a:bodyPr>
            <a:spAutoFit/>
          </a:bodyPr>
          <a:lstStyle/>
          <a:p>
            <a:pPr algn="just">
              <a:spcBef>
                <a:spcPct val="20000"/>
              </a:spcBef>
              <a:buClr>
                <a:srgbClr val="2B4475"/>
              </a:buClr>
              <a:defRPr/>
            </a:pPr>
            <a:r>
              <a:rPr lang="pt-BR" sz="3600" b="1" kern="0" dirty="0">
                <a:solidFill>
                  <a:srgbClr val="2B4475"/>
                </a:solidFill>
                <a:effectLst>
                  <a:outerShdw blurRad="38100" dist="38100" dir="2700000" algn="tl">
                    <a:srgbClr val="000000">
                      <a:alpha val="43137"/>
                    </a:srgbClr>
                  </a:outerShdw>
                </a:effectLst>
                <a:cs typeface="Arial" pitchFamily="34" charset="0"/>
              </a:rPr>
              <a:t>“Tenham sempre Força, Sabedoria e Beleza na condução de suas ações cotidianas”.</a:t>
            </a:r>
          </a:p>
        </p:txBody>
      </p:sp>
      <p:pic>
        <p:nvPicPr>
          <p:cNvPr id="4" name="Picture 2" descr="http://servicosweb.cnpq.br/wspessoa/servletrecuperafoto?tipo=1&amp;id=K4755251Z8"/>
          <p:cNvPicPr>
            <a:picLocks noChangeAspect="1" noChangeArrowheads="1"/>
          </p:cNvPicPr>
          <p:nvPr/>
        </p:nvPicPr>
        <p:blipFill>
          <a:blip r:embed="rId2" cstate="print"/>
          <a:srcRect/>
          <a:stretch>
            <a:fillRect/>
          </a:stretch>
        </p:blipFill>
        <p:spPr bwMode="auto">
          <a:xfrm>
            <a:off x="324942" y="3015208"/>
            <a:ext cx="3382962" cy="2286000"/>
          </a:xfrm>
          <a:prstGeom prst="rect">
            <a:avLst/>
          </a:prstGeom>
          <a:noFill/>
          <a:ln w="9525">
            <a:noFill/>
            <a:miter lim="800000"/>
            <a:headEnd/>
            <a:tailEnd/>
          </a:ln>
        </p:spPr>
      </p:pic>
      <p:sp>
        <p:nvSpPr>
          <p:cNvPr id="5" name="Retângulo 3"/>
          <p:cNvSpPr>
            <a:spLocks noChangeArrowheads="1"/>
          </p:cNvSpPr>
          <p:nvPr/>
        </p:nvSpPr>
        <p:spPr bwMode="auto">
          <a:xfrm>
            <a:off x="5796136" y="1769221"/>
            <a:ext cx="3131840" cy="338554"/>
          </a:xfrm>
          <a:prstGeom prst="rect">
            <a:avLst/>
          </a:prstGeom>
          <a:noFill/>
          <a:ln>
            <a:noFill/>
          </a:ln>
          <a:extLst/>
        </p:spPr>
        <p:txBody>
          <a:bodyPr wrap="square">
            <a:spAutoFit/>
          </a:bodyPr>
          <a:lstStyle/>
          <a:p>
            <a:pPr>
              <a:defRPr/>
            </a:pPr>
            <a:r>
              <a:rPr lang="pt-BR" sz="1600" b="1" dirty="0" smtClean="0">
                <a:solidFill>
                  <a:schemeClr val="tx2"/>
                </a:solidFill>
                <a:effectLst>
                  <a:outerShdw blurRad="38100" dist="38100" dir="2700000" algn="tl">
                    <a:srgbClr val="000000">
                      <a:alpha val="43137"/>
                    </a:srgbClr>
                  </a:outerShdw>
                </a:effectLst>
              </a:rPr>
              <a:t>e-mail: </a:t>
            </a:r>
            <a:r>
              <a:rPr lang="pt-BR" sz="1600" b="1" dirty="0" smtClean="0">
                <a:solidFill>
                  <a:schemeClr val="tx2"/>
                </a:solidFill>
                <a:effectLst>
                  <a:outerShdw blurRad="38100" dist="38100" dir="2700000" algn="tl">
                    <a:srgbClr val="000000">
                      <a:alpha val="43137"/>
                    </a:srgbClr>
                  </a:outerShdw>
                </a:effectLst>
                <a:hlinkClick r:id="rId3"/>
              </a:rPr>
              <a:t>luizlobato0101@gmail.com</a:t>
            </a:r>
            <a:endParaRPr lang="pt-BR" sz="1600" b="1" dirty="0">
              <a:solidFill>
                <a:schemeClr val="tx2"/>
              </a:solidFill>
              <a:effectLst>
                <a:outerShdw blurRad="38100" dist="38100" dir="2700000" algn="tl">
                  <a:srgbClr val="000000">
                    <a:alpha val="43137"/>
                  </a:srgbClr>
                </a:outerShdw>
              </a:effectLst>
            </a:endParaRPr>
          </a:p>
        </p:txBody>
      </p:sp>
      <p:pic>
        <p:nvPicPr>
          <p:cNvPr id="7" name="Image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3356991"/>
            <a:ext cx="2829997" cy="2011207"/>
          </a:xfrm>
          <a:prstGeom prst="rect">
            <a:avLst/>
          </a:prstGeom>
        </p:spPr>
      </p:pic>
    </p:spTree>
    <p:extLst>
      <p:ext uri="{BB962C8B-B14F-4D97-AF65-F5344CB8AC3E}">
        <p14:creationId xmlns:p14="http://schemas.microsoft.com/office/powerpoint/2010/main" val="3289014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p:cNvSpPr txBox="1"/>
          <p:nvPr/>
        </p:nvSpPr>
        <p:spPr>
          <a:xfrm>
            <a:off x="35496" y="260648"/>
            <a:ext cx="6408738" cy="461962"/>
          </a:xfrm>
          <a:prstGeom prst="rect">
            <a:avLst/>
          </a:prstGeom>
          <a:noFill/>
        </p:spPr>
        <p:txBody>
          <a:bodyPr>
            <a:spAutoFit/>
          </a:bodyPr>
          <a:lstStyle/>
          <a:p>
            <a:pPr fontAlgn="auto">
              <a:spcBef>
                <a:spcPts val="0"/>
              </a:spcBef>
              <a:spcAft>
                <a:spcPts val="0"/>
              </a:spcAft>
              <a:defRPr/>
            </a:pPr>
            <a:r>
              <a:rPr lang="pt-BR" sz="2400" b="1" dirty="0">
                <a:solidFill>
                  <a:schemeClr val="bg1"/>
                </a:solidFill>
                <a:latin typeface="+mj-lt"/>
                <a:cs typeface="Arial" pitchFamily="34" charset="0"/>
              </a:rPr>
              <a:t> ACESSO AO MATERIAL DE APOIO À DISCIPLINA</a:t>
            </a: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CaixaDeTexto 5"/>
          <p:cNvSpPr txBox="1"/>
          <p:nvPr/>
        </p:nvSpPr>
        <p:spPr>
          <a:xfrm>
            <a:off x="34925" y="1095375"/>
            <a:ext cx="4032250" cy="2000250"/>
          </a:xfrm>
          <a:prstGeom prst="rect">
            <a:avLst/>
          </a:prstGeom>
          <a:noFill/>
        </p:spPr>
        <p:txBody>
          <a:bodyPr>
            <a:spAutoFit/>
          </a:bodyPr>
          <a:lstStyle/>
          <a:p>
            <a:pPr fontAlgn="auto">
              <a:spcBef>
                <a:spcPts val="0"/>
              </a:spcBef>
              <a:spcAft>
                <a:spcPts val="0"/>
              </a:spcAft>
              <a:defRPr/>
            </a:pPr>
            <a:r>
              <a:rPr lang="pt-BR" sz="2400" b="1" dirty="0">
                <a:solidFill>
                  <a:schemeClr val="bg1"/>
                </a:solidFill>
                <a:latin typeface="+mj-lt"/>
                <a:cs typeface="Arial" pitchFamily="34" charset="0"/>
              </a:rPr>
              <a:t> </a:t>
            </a:r>
            <a:r>
              <a:rPr lang="pt-BR" sz="2400" b="1" u="sng" dirty="0">
                <a:solidFill>
                  <a:schemeClr val="tx2"/>
                </a:solidFill>
                <a:effectLst>
                  <a:outerShdw blurRad="38100" dist="38100" dir="2700000" algn="tl">
                    <a:srgbClr val="000000">
                      <a:alpha val="43137"/>
                    </a:srgbClr>
                  </a:outerShdw>
                </a:effectLst>
                <a:latin typeface="+mj-lt"/>
                <a:cs typeface="Arial" pitchFamily="34" charset="0"/>
              </a:rPr>
              <a:t>NO SAVA </a:t>
            </a:r>
          </a:p>
          <a:p>
            <a:pPr fontAlgn="auto">
              <a:spcBef>
                <a:spcPts val="0"/>
              </a:spcBef>
              <a:spcAft>
                <a:spcPts val="0"/>
              </a:spcAft>
              <a:defRPr/>
            </a:pPr>
            <a:endParaRPr lang="pt-BR" sz="1000" b="1" dirty="0">
              <a:solidFill>
                <a:schemeClr val="tx2"/>
              </a:solidFill>
              <a:latin typeface="+mj-lt"/>
              <a:cs typeface="Arial" pitchFamily="34" charset="0"/>
            </a:endParaRPr>
          </a:p>
          <a:p>
            <a:pPr fontAlgn="auto">
              <a:spcBef>
                <a:spcPts val="0"/>
              </a:spcBef>
              <a:spcAft>
                <a:spcPts val="0"/>
              </a:spcAft>
              <a:defRPr/>
            </a:pPr>
            <a:r>
              <a:rPr lang="pt-BR" sz="2000" b="1" dirty="0">
                <a:solidFill>
                  <a:schemeClr val="tx2"/>
                </a:solidFill>
                <a:latin typeface="+mj-lt"/>
                <a:cs typeface="Arial" pitchFamily="34" charset="0"/>
              </a:rPr>
              <a:t>AMBIENTE DE APOIO VIRTUAL</a:t>
            </a:r>
          </a:p>
          <a:p>
            <a:pPr fontAlgn="auto">
              <a:spcBef>
                <a:spcPts val="0"/>
              </a:spcBef>
              <a:spcAft>
                <a:spcPts val="0"/>
              </a:spcAft>
              <a:defRPr/>
            </a:pPr>
            <a:endParaRPr lang="pt-BR" sz="2000" b="1" dirty="0">
              <a:solidFill>
                <a:schemeClr val="tx2"/>
              </a:solidFill>
              <a:latin typeface="+mj-lt"/>
              <a:cs typeface="Arial" pitchFamily="34" charset="0"/>
            </a:endParaRPr>
          </a:p>
          <a:p>
            <a:pPr fontAlgn="auto">
              <a:spcBef>
                <a:spcPts val="0"/>
              </a:spcBef>
              <a:spcAft>
                <a:spcPts val="0"/>
              </a:spcAft>
              <a:defRPr/>
            </a:pPr>
            <a:endParaRPr lang="pt-BR" sz="2000" b="1" dirty="0">
              <a:solidFill>
                <a:schemeClr val="tx2"/>
              </a:solidFill>
              <a:latin typeface="+mj-lt"/>
              <a:cs typeface="Arial" pitchFamily="34" charset="0"/>
            </a:endParaRPr>
          </a:p>
          <a:p>
            <a:pPr fontAlgn="auto">
              <a:spcBef>
                <a:spcPts val="0"/>
              </a:spcBef>
              <a:spcAft>
                <a:spcPts val="0"/>
              </a:spcAft>
              <a:defRPr/>
            </a:pPr>
            <a:endParaRPr lang="pt-BR" sz="1000" b="1" dirty="0">
              <a:solidFill>
                <a:schemeClr val="tx2"/>
              </a:solidFill>
              <a:latin typeface="+mj-lt"/>
              <a:cs typeface="Arial" pitchFamily="34" charset="0"/>
            </a:endParaRPr>
          </a:p>
          <a:p>
            <a:pPr fontAlgn="auto">
              <a:spcBef>
                <a:spcPts val="0"/>
              </a:spcBef>
              <a:spcAft>
                <a:spcPts val="0"/>
              </a:spcAft>
              <a:defRPr/>
            </a:pPr>
            <a:r>
              <a:rPr lang="pt-BR" sz="2000" b="1" dirty="0">
                <a:solidFill>
                  <a:schemeClr val="tx2"/>
                </a:solidFill>
                <a:latin typeface="+mj-lt"/>
                <a:cs typeface="Arial" pitchFamily="34" charset="0"/>
              </a:rPr>
              <a:t>NA PASTA DO PROFESSOR</a:t>
            </a:r>
          </a:p>
        </p:txBody>
      </p:sp>
      <p:pic>
        <p:nvPicPr>
          <p:cNvPr id="7" name="Picture 6"/>
          <p:cNvPicPr>
            <a:picLocks noChangeAspect="1" noChangeArrowheads="1"/>
          </p:cNvPicPr>
          <p:nvPr/>
        </p:nvPicPr>
        <p:blipFill>
          <a:blip r:embed="rId2" cstate="print"/>
          <a:srcRect/>
          <a:stretch>
            <a:fillRect/>
          </a:stretch>
        </p:blipFill>
        <p:spPr bwMode="auto">
          <a:xfrm>
            <a:off x="0" y="3898900"/>
            <a:ext cx="4500563" cy="2554288"/>
          </a:xfrm>
          <a:prstGeom prst="rect">
            <a:avLst/>
          </a:prstGeom>
          <a:noFill/>
          <a:ln w="9525">
            <a:noFill/>
            <a:miter lim="800000"/>
            <a:headEnd/>
            <a:tailEnd/>
          </a:ln>
        </p:spPr>
      </p:pic>
      <p:pic>
        <p:nvPicPr>
          <p:cNvPr id="8" name="Picture 11"/>
          <p:cNvPicPr>
            <a:picLocks noChangeAspect="1" noChangeArrowheads="1"/>
          </p:cNvPicPr>
          <p:nvPr/>
        </p:nvPicPr>
        <p:blipFill>
          <a:blip r:embed="rId3" cstate="print"/>
          <a:srcRect/>
          <a:stretch>
            <a:fillRect/>
          </a:stretch>
        </p:blipFill>
        <p:spPr bwMode="auto">
          <a:xfrm>
            <a:off x="5148263" y="5373688"/>
            <a:ext cx="3311525" cy="1150937"/>
          </a:xfrm>
          <a:prstGeom prst="rect">
            <a:avLst/>
          </a:prstGeom>
          <a:noFill/>
          <a:ln w="9525">
            <a:noFill/>
            <a:miter lim="800000"/>
            <a:headEnd/>
            <a:tailEnd/>
          </a:ln>
        </p:spPr>
      </p:pic>
      <p:sp>
        <p:nvSpPr>
          <p:cNvPr id="9" name="Seta para a direita 8"/>
          <p:cNvSpPr/>
          <p:nvPr/>
        </p:nvSpPr>
        <p:spPr>
          <a:xfrm>
            <a:off x="2195513" y="2060575"/>
            <a:ext cx="1152525"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0" name="Seta para baixo 9"/>
          <p:cNvSpPr/>
          <p:nvPr/>
        </p:nvSpPr>
        <p:spPr>
          <a:xfrm>
            <a:off x="900113" y="3068638"/>
            <a:ext cx="647700" cy="1008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pic>
        <p:nvPicPr>
          <p:cNvPr id="2050" name="Picture 2"/>
          <p:cNvPicPr>
            <a:picLocks noChangeAspect="1" noChangeArrowheads="1"/>
          </p:cNvPicPr>
          <p:nvPr/>
        </p:nvPicPr>
        <p:blipFill>
          <a:blip r:embed="rId4" cstate="print"/>
          <a:srcRect/>
          <a:stretch>
            <a:fillRect/>
          </a:stretch>
        </p:blipFill>
        <p:spPr bwMode="auto">
          <a:xfrm>
            <a:off x="3419872" y="1124744"/>
            <a:ext cx="5629275" cy="3952875"/>
          </a:xfrm>
          <a:prstGeom prst="rect">
            <a:avLst/>
          </a:prstGeom>
          <a:noFill/>
          <a:ln w="9525">
            <a:noFill/>
            <a:miter lim="800000"/>
            <a:headEnd/>
            <a:tailEnd/>
          </a:ln>
        </p:spPr>
      </p:pic>
    </p:spTree>
    <p:extLst>
      <p:ext uri="{BB962C8B-B14F-4D97-AF65-F5344CB8AC3E}">
        <p14:creationId xmlns:p14="http://schemas.microsoft.com/office/powerpoint/2010/main" val="1309072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5496" y="260648"/>
            <a:ext cx="6408738" cy="461962"/>
          </a:xfrm>
          <a:prstGeom prst="rect">
            <a:avLst/>
          </a:prstGeom>
          <a:noFill/>
        </p:spPr>
        <p:txBody>
          <a:bodyPr>
            <a:spAutoFit/>
          </a:bodyPr>
          <a:lstStyle/>
          <a:p>
            <a:pPr fontAlgn="auto">
              <a:spcBef>
                <a:spcPts val="0"/>
              </a:spcBef>
              <a:spcAft>
                <a:spcPts val="0"/>
              </a:spcAft>
              <a:defRPr/>
            </a:pPr>
            <a:r>
              <a:rPr lang="pt-BR" sz="2400" b="1" dirty="0">
                <a:solidFill>
                  <a:schemeClr val="bg1"/>
                </a:solidFill>
                <a:latin typeface="+mj-lt"/>
                <a:cs typeface="Arial" pitchFamily="34" charset="0"/>
              </a:rPr>
              <a:t> ACESSO AO MATERIAL DE APOIO À DISCIPLINA</a:t>
            </a: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6" name="CaixaDeTexto 5"/>
          <p:cNvSpPr txBox="1"/>
          <p:nvPr/>
        </p:nvSpPr>
        <p:spPr>
          <a:xfrm>
            <a:off x="35496" y="1034629"/>
            <a:ext cx="9108504" cy="523220"/>
          </a:xfrm>
          <a:prstGeom prst="rect">
            <a:avLst/>
          </a:prstGeom>
          <a:noFill/>
        </p:spPr>
        <p:txBody>
          <a:bodyPr wrap="square">
            <a:spAutoFit/>
          </a:bodyPr>
          <a:lstStyle/>
          <a:p>
            <a:pPr fontAlgn="auto">
              <a:spcBef>
                <a:spcPts val="0"/>
              </a:spcBef>
              <a:spcAft>
                <a:spcPts val="0"/>
              </a:spcAft>
              <a:defRPr/>
            </a:pPr>
            <a:r>
              <a:rPr lang="pt-BR" sz="2800" b="1" dirty="0">
                <a:solidFill>
                  <a:schemeClr val="bg1"/>
                </a:solidFill>
                <a:latin typeface="+mj-lt"/>
                <a:cs typeface="Arial" pitchFamily="34" charset="0"/>
              </a:rPr>
              <a:t> </a:t>
            </a:r>
            <a:r>
              <a:rPr lang="pt-BR" sz="2400" b="1" u="sng" dirty="0">
                <a:solidFill>
                  <a:schemeClr val="tx2"/>
                </a:solidFill>
                <a:effectLst>
                  <a:outerShdw blurRad="38100" dist="38100" dir="2700000" algn="tl">
                    <a:srgbClr val="000000">
                      <a:alpha val="43137"/>
                    </a:srgbClr>
                  </a:outerShdw>
                </a:effectLst>
                <a:latin typeface="+mj-lt"/>
                <a:cs typeface="Arial" pitchFamily="34" charset="0"/>
              </a:rPr>
              <a:t>NO MEU </a:t>
            </a:r>
            <a:r>
              <a:rPr lang="pt-BR" sz="2400" b="1" u="sng" dirty="0" smtClean="0">
                <a:solidFill>
                  <a:schemeClr val="tx2"/>
                </a:solidFill>
                <a:effectLst>
                  <a:outerShdw blurRad="38100" dist="38100" dir="2700000" algn="tl">
                    <a:srgbClr val="000000">
                      <a:alpha val="43137"/>
                    </a:srgbClr>
                  </a:outerShdw>
                </a:effectLst>
                <a:latin typeface="+mj-lt"/>
                <a:cs typeface="Arial" pitchFamily="34" charset="0"/>
              </a:rPr>
              <a:t>SITE: </a:t>
            </a:r>
            <a:r>
              <a:rPr lang="pt-BR" sz="2400" b="1" dirty="0" smtClean="0">
                <a:solidFill>
                  <a:schemeClr val="tx2"/>
                </a:solidFill>
                <a:latin typeface="+mj-lt"/>
                <a:cs typeface="Arial" pitchFamily="34" charset="0"/>
                <a:hlinkClick r:id="rId2"/>
              </a:rPr>
              <a:t>WWW.LUIZLOBATO0101.WIX.COM/QUASEMILALUNOS</a:t>
            </a:r>
            <a:r>
              <a:rPr lang="pt-BR" sz="2400" b="1" dirty="0" smtClean="0">
                <a:solidFill>
                  <a:schemeClr val="tx2"/>
                </a:solidFill>
                <a:latin typeface="+mj-lt"/>
                <a:cs typeface="Arial" pitchFamily="34" charset="0"/>
              </a:rPr>
              <a:t> </a:t>
            </a:r>
            <a:endParaRPr lang="pt-BR" sz="2400" b="1" dirty="0">
              <a:solidFill>
                <a:schemeClr val="tx2"/>
              </a:solidFill>
              <a:latin typeface="+mj-lt"/>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07504" y="1556793"/>
            <a:ext cx="8928991" cy="4392488"/>
          </a:xfrm>
          <a:prstGeom prst="rect">
            <a:avLst/>
          </a:prstGeom>
          <a:noFill/>
          <a:ln w="31750">
            <a:solidFill>
              <a:srgbClr val="FF0000"/>
            </a:solid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763688" y="4725144"/>
            <a:ext cx="7280151" cy="1695450"/>
          </a:xfrm>
          <a:prstGeom prst="rect">
            <a:avLst/>
          </a:prstGeom>
          <a:noFill/>
          <a:ln w="50800">
            <a:solidFill>
              <a:srgbClr val="00B050"/>
            </a:solidFill>
            <a:miter lim="800000"/>
            <a:headEnd/>
            <a:tailEnd/>
          </a:ln>
        </p:spPr>
      </p:pic>
      <p:sp>
        <p:nvSpPr>
          <p:cNvPr id="7" name="Retângulo 6"/>
          <p:cNvSpPr/>
          <p:nvPr/>
        </p:nvSpPr>
        <p:spPr>
          <a:xfrm>
            <a:off x="2699792" y="6402814"/>
            <a:ext cx="6264696" cy="338554"/>
          </a:xfrm>
          <a:prstGeom prst="rect">
            <a:avLst/>
          </a:prstGeom>
        </p:spPr>
        <p:txBody>
          <a:bodyPr wrap="square">
            <a:spAutoFit/>
          </a:bodyPr>
          <a:lstStyle/>
          <a:p>
            <a:pPr fontAlgn="auto">
              <a:spcBef>
                <a:spcPts val="0"/>
              </a:spcBef>
              <a:spcAft>
                <a:spcPts val="0"/>
              </a:spcAft>
              <a:defRPr/>
            </a:pPr>
            <a:r>
              <a:rPr lang="pt-BR" sz="1600" b="1" dirty="0" smtClean="0">
                <a:solidFill>
                  <a:srgbClr val="C00000"/>
                </a:solidFill>
                <a:effectLst>
                  <a:outerShdw blurRad="38100" dist="38100" dir="2700000" algn="tl">
                    <a:srgbClr val="000000">
                      <a:alpha val="43137"/>
                    </a:srgbClr>
                  </a:outerShdw>
                </a:effectLst>
                <a:cs typeface="Arial" pitchFamily="34" charset="0"/>
              </a:rPr>
              <a:t>ARQUIVOS DE USO EM SALA DE AULA E ATIVIDADES DIVERSAS</a:t>
            </a:r>
            <a:endParaRPr lang="pt-BR" sz="1600" b="1" dirty="0">
              <a:solidFill>
                <a:srgbClr val="C00000"/>
              </a:solidFill>
              <a:effectLst>
                <a:outerShdw blurRad="38100" dist="38100" dir="2700000" algn="tl">
                  <a:srgbClr val="000000">
                    <a:alpha val="43137"/>
                  </a:srgbClr>
                </a:outerShdw>
              </a:effectLst>
              <a:cs typeface="Arial" pitchFamily="34" charset="0"/>
            </a:endParaRPr>
          </a:p>
        </p:txBody>
      </p:sp>
      <p:sp>
        <p:nvSpPr>
          <p:cNvPr id="8" name="Seta para a direita listrada 7"/>
          <p:cNvSpPr/>
          <p:nvPr/>
        </p:nvSpPr>
        <p:spPr>
          <a:xfrm rot="18351972">
            <a:off x="432915" y="4662959"/>
            <a:ext cx="3016861" cy="29201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0" name="Seta para a direita listrada 9"/>
          <p:cNvSpPr/>
          <p:nvPr/>
        </p:nvSpPr>
        <p:spPr>
          <a:xfrm rot="18243073">
            <a:off x="6779403" y="6136734"/>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2" name="Seta para a direita listrada 11"/>
          <p:cNvSpPr/>
          <p:nvPr/>
        </p:nvSpPr>
        <p:spPr>
          <a:xfrm rot="18243073">
            <a:off x="7787515" y="6136734"/>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4" name="Seta para a direita listrada 13"/>
          <p:cNvSpPr/>
          <p:nvPr/>
        </p:nvSpPr>
        <p:spPr>
          <a:xfrm rot="18243073">
            <a:off x="5771290" y="6136734"/>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5" name="Seta para a direita listrada 14"/>
          <p:cNvSpPr/>
          <p:nvPr/>
        </p:nvSpPr>
        <p:spPr>
          <a:xfrm rot="13474748">
            <a:off x="4853610" y="6124304"/>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6" name="Seta para a direita listrada 15"/>
          <p:cNvSpPr/>
          <p:nvPr/>
        </p:nvSpPr>
        <p:spPr>
          <a:xfrm rot="13474748">
            <a:off x="3701482" y="6196313"/>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7" name="Seta para a direita listrada 16"/>
          <p:cNvSpPr/>
          <p:nvPr/>
        </p:nvSpPr>
        <p:spPr>
          <a:xfrm rot="13474748">
            <a:off x="2693370" y="6124305"/>
            <a:ext cx="343809" cy="12263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8" name="Retângulo 17"/>
          <p:cNvSpPr/>
          <p:nvPr/>
        </p:nvSpPr>
        <p:spPr>
          <a:xfrm>
            <a:off x="-36512" y="6021288"/>
            <a:ext cx="1763688" cy="646331"/>
          </a:xfrm>
          <a:prstGeom prst="rect">
            <a:avLst/>
          </a:prstGeom>
        </p:spPr>
        <p:txBody>
          <a:bodyPr wrap="square">
            <a:spAutoFit/>
          </a:bodyPr>
          <a:lstStyle/>
          <a:p>
            <a:pPr algn="ctr"/>
            <a:r>
              <a:rPr lang="pt-BR" b="1" dirty="0" smtClean="0">
                <a:solidFill>
                  <a:srgbClr val="C00000"/>
                </a:solidFill>
                <a:effectLst>
                  <a:outerShdw blurRad="38100" dist="38100" dir="2700000" algn="tl">
                    <a:srgbClr val="000000">
                      <a:alpha val="43137"/>
                    </a:srgbClr>
                  </a:outerShdw>
                </a:effectLst>
                <a:cs typeface="Arial" pitchFamily="34" charset="0"/>
              </a:rPr>
              <a:t>ABA MATERIAIS DE GRADUAÇÃO </a:t>
            </a:r>
            <a:endParaRPr lang="pt-BR" dirty="0"/>
          </a:p>
        </p:txBody>
      </p:sp>
    </p:spTree>
    <p:extLst>
      <p:ext uri="{BB962C8B-B14F-4D97-AF65-F5344CB8AC3E}">
        <p14:creationId xmlns:p14="http://schemas.microsoft.com/office/powerpoint/2010/main" val="1309072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rPr>
              <a:t>Procedimentos Acadêmicos </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6" name="Retângulo 15"/>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sp>
        <p:nvSpPr>
          <p:cNvPr id="2" name="Retângulo 1"/>
          <p:cNvSpPr/>
          <p:nvPr/>
        </p:nvSpPr>
        <p:spPr>
          <a:xfrm>
            <a:off x="107502" y="2420888"/>
            <a:ext cx="9036498" cy="4247317"/>
          </a:xfrm>
          <a:prstGeom prst="rect">
            <a:avLst/>
          </a:prstGeom>
        </p:spPr>
        <p:txBody>
          <a:bodyPr wrap="square">
            <a:spAutoFit/>
          </a:bodyPr>
          <a:lstStyle/>
          <a:p>
            <a:pPr algn="just"/>
            <a:r>
              <a:rPr lang="pt-BR" dirty="0" smtClean="0"/>
              <a:t>O </a:t>
            </a:r>
            <a:r>
              <a:rPr lang="pt-BR" dirty="0"/>
              <a:t>processo de avaliação será composto de três etapas, Avaliação 1 (AV1), Avaliação 2 (AV2) e Avaliação 3 (AV3</a:t>
            </a:r>
            <a:r>
              <a:rPr lang="pt-BR" dirty="0" smtClean="0"/>
              <a:t>).</a:t>
            </a:r>
          </a:p>
          <a:p>
            <a:pPr algn="just"/>
            <a:endParaRPr lang="pt-BR" dirty="0" smtClean="0"/>
          </a:p>
          <a:p>
            <a:pPr algn="just"/>
            <a:r>
              <a:rPr lang="pt-BR" dirty="0"/>
              <a:t>Avaliação 1 (AV1</a:t>
            </a:r>
            <a:r>
              <a:rPr lang="pt-BR" dirty="0" smtClean="0"/>
              <a:t>): Prova teórica valendo 80% do valor do grau final e Atividades </a:t>
            </a:r>
            <a:r>
              <a:rPr lang="pt-BR" dirty="0"/>
              <a:t>acadêmicas de </a:t>
            </a:r>
            <a:r>
              <a:rPr lang="pt-BR" dirty="0" smtClean="0"/>
              <a:t>ensino valendo até </a:t>
            </a:r>
            <a:r>
              <a:rPr lang="pt-BR" dirty="0"/>
              <a:t>20% da composição do grau final. A AV1 contemplará o conteúdo da disciplina até a sua realização, incluindo o das atividades </a:t>
            </a:r>
            <a:r>
              <a:rPr lang="pt-BR" dirty="0" smtClean="0"/>
              <a:t>estruturadas com o grau final de 10,0. </a:t>
            </a:r>
            <a:endParaRPr lang="pt-BR" dirty="0"/>
          </a:p>
          <a:p>
            <a:pPr algn="just"/>
            <a:endParaRPr lang="pt-BR" dirty="0" smtClean="0"/>
          </a:p>
          <a:p>
            <a:pPr algn="just"/>
            <a:r>
              <a:rPr lang="pt-BR" dirty="0" smtClean="0"/>
              <a:t>Avaliação </a:t>
            </a:r>
            <a:r>
              <a:rPr lang="pt-BR" dirty="0"/>
              <a:t>2 (AV2) e Avaliação 3 (AV3</a:t>
            </a:r>
            <a:r>
              <a:rPr lang="pt-BR" dirty="0" smtClean="0"/>
              <a:t>): As </a:t>
            </a:r>
            <a:r>
              <a:rPr lang="pt-BR" dirty="0"/>
              <a:t>AV2 e AV3 abrangerão todo o conteúdo da disciplina, incluindo o das atividades estruturadas. </a:t>
            </a:r>
            <a:endParaRPr lang="pt-BR" dirty="0" smtClean="0"/>
          </a:p>
          <a:p>
            <a:pPr algn="just"/>
            <a:endParaRPr lang="pt-BR" dirty="0" smtClean="0"/>
          </a:p>
          <a:p>
            <a:pPr algn="just"/>
            <a:r>
              <a:rPr lang="pt-BR" b="1" dirty="0" smtClean="0">
                <a:solidFill>
                  <a:srgbClr val="C00000"/>
                </a:solidFill>
                <a:effectLst>
                  <a:outerShdw blurRad="38100" dist="38100" dir="2700000" algn="tl">
                    <a:srgbClr val="000000">
                      <a:alpha val="43137"/>
                    </a:srgbClr>
                  </a:outerShdw>
                </a:effectLst>
              </a:rPr>
              <a:t>Para </a:t>
            </a:r>
            <a:r>
              <a:rPr lang="pt-BR" b="1" dirty="0">
                <a:solidFill>
                  <a:srgbClr val="C00000"/>
                </a:solidFill>
                <a:effectLst>
                  <a:outerShdw blurRad="38100" dist="38100" dir="2700000" algn="tl">
                    <a:srgbClr val="000000">
                      <a:alpha val="43137"/>
                    </a:srgbClr>
                  </a:outerShdw>
                </a:effectLst>
              </a:rPr>
              <a:t>aprovação na disciplina o aluno deverá: </a:t>
            </a:r>
            <a:endParaRPr lang="pt-BR" b="1" dirty="0" smtClean="0">
              <a:solidFill>
                <a:srgbClr val="C00000"/>
              </a:solidFill>
              <a:effectLst>
                <a:outerShdw blurRad="38100" dist="38100" dir="2700000" algn="tl">
                  <a:srgbClr val="000000">
                    <a:alpha val="43137"/>
                  </a:srgbClr>
                </a:outerShdw>
              </a:effectLst>
            </a:endParaRPr>
          </a:p>
          <a:p>
            <a:pPr algn="just"/>
            <a:r>
              <a:rPr lang="pt-BR" dirty="0" smtClean="0"/>
              <a:t>1</a:t>
            </a:r>
            <a:r>
              <a:rPr lang="pt-BR" dirty="0"/>
              <a:t>. Atingir resultado igual ou superior a 6,0, calculado a partir da média aritmética entre os graus das avaliações, sendo consideradas apenas as duas maiores notas </a:t>
            </a:r>
            <a:r>
              <a:rPr lang="pt-BR" dirty="0" smtClean="0"/>
              <a:t>obtidas. </a:t>
            </a:r>
            <a:r>
              <a:rPr lang="pt-BR" dirty="0"/>
              <a:t>A média </a:t>
            </a:r>
            <a:r>
              <a:rPr lang="pt-BR" dirty="0" smtClean="0"/>
              <a:t>será </a:t>
            </a:r>
            <a:r>
              <a:rPr lang="pt-BR" dirty="0"/>
              <a:t>o grau final do aluno na disciplina. </a:t>
            </a:r>
            <a:endParaRPr lang="pt-BR" dirty="0" smtClean="0"/>
          </a:p>
          <a:p>
            <a:pPr algn="just"/>
            <a:r>
              <a:rPr lang="pt-BR" dirty="0" smtClean="0"/>
              <a:t>2</a:t>
            </a:r>
            <a:r>
              <a:rPr lang="pt-BR" dirty="0"/>
              <a:t>. Obter grau igual ou superior a 4,0 em, pelo menos, duas das três avaliações. </a:t>
            </a:r>
          </a:p>
        </p:txBody>
      </p:sp>
      <p:pic>
        <p:nvPicPr>
          <p:cNvPr id="3" name="Imagem 2"/>
          <p:cNvPicPr>
            <a:picLocks noChangeAspect="1"/>
          </p:cNvPicPr>
          <p:nvPr/>
        </p:nvPicPr>
        <p:blipFill>
          <a:blip r:embed="rId2"/>
          <a:stretch>
            <a:fillRect/>
          </a:stretch>
        </p:blipFill>
        <p:spPr>
          <a:xfrm>
            <a:off x="107504" y="1998521"/>
            <a:ext cx="5076825" cy="447675"/>
          </a:xfrm>
          <a:prstGeom prst="rect">
            <a:avLst/>
          </a:prstGeom>
        </p:spPr>
      </p:pic>
      <p:pic>
        <p:nvPicPr>
          <p:cNvPr id="6" name="Imagem 5"/>
          <p:cNvPicPr>
            <a:picLocks noChangeAspect="1"/>
          </p:cNvPicPr>
          <p:nvPr/>
        </p:nvPicPr>
        <p:blipFill>
          <a:blip r:embed="rId2"/>
          <a:stretch>
            <a:fillRect/>
          </a:stretch>
        </p:blipFill>
        <p:spPr>
          <a:xfrm>
            <a:off x="107504" y="1085100"/>
            <a:ext cx="5076825" cy="447675"/>
          </a:xfrm>
          <a:prstGeom prst="rect">
            <a:avLst/>
          </a:prstGeom>
        </p:spPr>
      </p:pic>
      <p:sp>
        <p:nvSpPr>
          <p:cNvPr id="7" name="Retângulo 6"/>
          <p:cNvSpPr/>
          <p:nvPr/>
        </p:nvSpPr>
        <p:spPr>
          <a:xfrm>
            <a:off x="107502" y="1502930"/>
            <a:ext cx="6768753" cy="369332"/>
          </a:xfrm>
          <a:prstGeom prst="rect">
            <a:avLst/>
          </a:prstGeom>
        </p:spPr>
        <p:txBody>
          <a:bodyPr wrap="square">
            <a:spAutoFit/>
          </a:bodyPr>
          <a:lstStyle/>
          <a:p>
            <a:r>
              <a:rPr lang="pt-BR" dirty="0"/>
              <a:t>Frequentar, no mínimo, 75% das aulas ministradas.</a:t>
            </a:r>
          </a:p>
        </p:txBody>
      </p:sp>
      <p:sp>
        <p:nvSpPr>
          <p:cNvPr id="9" name="Retângulo 8"/>
          <p:cNvSpPr/>
          <p:nvPr/>
        </p:nvSpPr>
        <p:spPr>
          <a:xfrm>
            <a:off x="683568" y="1071590"/>
            <a:ext cx="2856551" cy="461665"/>
          </a:xfrm>
          <a:prstGeom prst="rect">
            <a:avLst/>
          </a:prstGeom>
        </p:spPr>
        <p:txBody>
          <a:bodyPr wrap="none">
            <a:spAutoFit/>
          </a:bodyPr>
          <a:lstStyle/>
          <a:p>
            <a:r>
              <a:rPr lang="pt-BR" sz="2400" dirty="0" smtClean="0"/>
              <a:t>Limites de Presenças:</a:t>
            </a:r>
            <a:endParaRPr lang="pt-BR" sz="2400" dirty="0"/>
          </a:p>
        </p:txBody>
      </p:sp>
      <p:sp>
        <p:nvSpPr>
          <p:cNvPr id="11" name="Retângulo 10"/>
          <p:cNvSpPr/>
          <p:nvPr/>
        </p:nvSpPr>
        <p:spPr>
          <a:xfrm>
            <a:off x="607992" y="1982046"/>
            <a:ext cx="3766224" cy="461665"/>
          </a:xfrm>
          <a:prstGeom prst="rect">
            <a:avLst/>
          </a:prstGeom>
        </p:spPr>
        <p:txBody>
          <a:bodyPr wrap="none">
            <a:spAutoFit/>
          </a:bodyPr>
          <a:lstStyle/>
          <a:p>
            <a:r>
              <a:rPr lang="pt-BR" sz="2400" dirty="0"/>
              <a:t>Procedimentos de </a:t>
            </a:r>
            <a:r>
              <a:rPr lang="pt-BR" sz="2400" dirty="0" smtClean="0"/>
              <a:t>Avaliação:</a:t>
            </a:r>
            <a:endParaRPr lang="pt-BR" sz="2400" dirty="0"/>
          </a:p>
        </p:txBody>
      </p:sp>
      <p:pic>
        <p:nvPicPr>
          <p:cNvPr id="15" name="Picture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054" y="1045932"/>
            <a:ext cx="1922434" cy="1283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34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latin typeface="+mj-lt"/>
                <a:cs typeface="Arial" pitchFamily="34" charset="0"/>
              </a:rPr>
              <a:t>A DISCIPLINA...</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4098" name="Picture 2" descr="http://portaldoaluno.webaula.com.br/Customizacoes/imagens/arrow_opened.gif"/>
          <p:cNvPicPr>
            <a:picLocks noChangeAspect="1" noChangeArrowheads="1"/>
          </p:cNvPicPr>
          <p:nvPr/>
        </p:nvPicPr>
        <p:blipFill>
          <a:blip r:embed="rId2" cstate="print"/>
          <a:srcRect/>
          <a:stretch>
            <a:fillRect/>
          </a:stretch>
        </p:blipFill>
        <p:spPr bwMode="auto">
          <a:xfrm>
            <a:off x="123825" y="-1160463"/>
            <a:ext cx="57150" cy="28575"/>
          </a:xfrm>
          <a:prstGeom prst="rect">
            <a:avLst/>
          </a:prstGeom>
          <a:noFill/>
        </p:spPr>
      </p:pic>
      <p:pic>
        <p:nvPicPr>
          <p:cNvPr id="4099" name="Picture 3" descr="http://portaldoaluno.webaula.com.br/Customizacoes/imagens/arrow_opened.gif"/>
          <p:cNvPicPr>
            <a:picLocks noChangeAspect="1" noChangeArrowheads="1"/>
          </p:cNvPicPr>
          <p:nvPr/>
        </p:nvPicPr>
        <p:blipFill>
          <a:blip r:embed="rId2" cstate="print"/>
          <a:srcRect/>
          <a:stretch>
            <a:fillRect/>
          </a:stretch>
        </p:blipFill>
        <p:spPr bwMode="auto">
          <a:xfrm>
            <a:off x="123825" y="-477838"/>
            <a:ext cx="57150" cy="28575"/>
          </a:xfrm>
          <a:prstGeom prst="rect">
            <a:avLst/>
          </a:prstGeom>
          <a:noFill/>
        </p:spPr>
      </p:pic>
      <p:sp>
        <p:nvSpPr>
          <p:cNvPr id="11" name="Retângulo 10"/>
          <p:cNvSpPr/>
          <p:nvPr/>
        </p:nvSpPr>
        <p:spPr>
          <a:xfrm>
            <a:off x="267841" y="1047502"/>
            <a:ext cx="8624639" cy="5693866"/>
          </a:xfrm>
          <a:prstGeom prst="rect">
            <a:avLst/>
          </a:prstGeom>
        </p:spPr>
        <p:txBody>
          <a:bodyPr wrap="square">
            <a:spAutoFit/>
          </a:bodyPr>
          <a:lstStyle/>
          <a:p>
            <a:pPr algn="just"/>
            <a:r>
              <a:rPr lang="pt-BR" sz="2200" b="1" dirty="0" smtClean="0">
                <a:solidFill>
                  <a:srgbClr val="C00000"/>
                </a:solidFill>
                <a:effectLst>
                  <a:outerShdw blurRad="38100" dist="38100" dir="2700000" algn="tl">
                    <a:srgbClr val="000000">
                      <a:alpha val="43137"/>
                    </a:srgbClr>
                  </a:outerShdw>
                </a:effectLst>
              </a:rPr>
              <a:t>Contextualização:</a:t>
            </a:r>
          </a:p>
          <a:p>
            <a:pPr algn="just">
              <a:buFont typeface="Wingdings" pitchFamily="2" charset="2"/>
              <a:buChar char="ü"/>
            </a:pPr>
            <a:endParaRPr lang="pt-BR" dirty="0" smtClean="0"/>
          </a:p>
          <a:p>
            <a:pPr marL="285750" indent="-285750" algn="just">
              <a:buFont typeface="Wingdings" panose="05000000000000000000" pitchFamily="2" charset="2"/>
              <a:buChar char="ü"/>
            </a:pPr>
            <a:r>
              <a:rPr lang="pt-BR" dirty="0"/>
              <a:t>A Administração de compras é uma atividade fundamental para o bom gerenciamento </a:t>
            </a:r>
            <a:r>
              <a:rPr lang="pt-BR" dirty="0" smtClean="0"/>
              <a:t>das empresas </a:t>
            </a:r>
            <a:r>
              <a:rPr lang="pt-BR" dirty="0"/>
              <a:t>e que influencia diretamente nos seus estoques e no relacionamento com </a:t>
            </a:r>
            <a:r>
              <a:rPr lang="pt-BR" dirty="0" smtClean="0"/>
              <a:t>os clientes</a:t>
            </a:r>
            <a:r>
              <a:rPr lang="pt-BR" dirty="0"/>
              <a:t>, estando também relacionada à competitividade e ao sucesso da organização.</a:t>
            </a:r>
          </a:p>
          <a:p>
            <a:pPr marL="285750" indent="-285750" algn="just">
              <a:buFont typeface="Wingdings" panose="05000000000000000000" pitchFamily="2" charset="2"/>
              <a:buChar char="ü"/>
            </a:pPr>
            <a:r>
              <a:rPr lang="pt-BR" dirty="0" smtClean="0"/>
              <a:t>A </a:t>
            </a:r>
            <a:r>
              <a:rPr lang="pt-BR" dirty="0"/>
              <a:t>administração das compras de uma empresa era visualizada como um fator </a:t>
            </a:r>
            <a:r>
              <a:rPr lang="pt-BR" dirty="0" smtClean="0"/>
              <a:t>meramente burocrático</a:t>
            </a:r>
            <a:r>
              <a:rPr lang="pt-BR" dirty="0"/>
              <a:t>. O surgimento da crise do petróleo de 1973-1974 foi marcante para a </a:t>
            </a:r>
            <a:r>
              <a:rPr lang="pt-BR" dirty="0" smtClean="0"/>
              <a:t>atuação de </a:t>
            </a:r>
            <a:r>
              <a:rPr lang="pt-BR" dirty="0"/>
              <a:t>Compras, pois a redução de matéria-prima no cenário mundial, decorrente da </a:t>
            </a:r>
            <a:r>
              <a:rPr lang="pt-BR" dirty="0" smtClean="0"/>
              <a:t>crise, demandou </a:t>
            </a:r>
            <a:r>
              <a:rPr lang="pt-BR" dirty="0"/>
              <a:t>dessa função uma atitude mais ativa para o </a:t>
            </a:r>
            <a:r>
              <a:rPr lang="pt-BR" dirty="0" err="1" smtClean="0"/>
              <a:t>ressuprimento</a:t>
            </a:r>
            <a:r>
              <a:rPr lang="pt-BR" dirty="0" smtClean="0"/>
              <a:t> </a:t>
            </a:r>
            <a:r>
              <a:rPr lang="pt-BR" dirty="0"/>
              <a:t>das </a:t>
            </a:r>
            <a:r>
              <a:rPr lang="pt-BR" dirty="0" smtClean="0"/>
              <a:t>necessidades das </a:t>
            </a:r>
            <a:r>
              <a:rPr lang="pt-BR" dirty="0"/>
              <a:t>empresas. A sua atuação, durante aquele período de escassez, trouxe </a:t>
            </a:r>
            <a:r>
              <a:rPr lang="pt-BR" dirty="0" smtClean="0"/>
              <a:t>uma significativa </a:t>
            </a:r>
            <a:r>
              <a:rPr lang="pt-BR" dirty="0"/>
              <a:t>atenção da organização para o setor. Os fatores quando, quanto e </a:t>
            </a:r>
            <a:r>
              <a:rPr lang="pt-BR" dirty="0" smtClean="0"/>
              <a:t>como comprar</a:t>
            </a:r>
            <a:r>
              <a:rPr lang="pt-BR" dirty="0"/>
              <a:t>, passaram a ser determinantes para a continuidade das empresas no </a:t>
            </a:r>
            <a:r>
              <a:rPr lang="pt-BR" dirty="0" smtClean="0"/>
              <a:t>mercado competitivo</a:t>
            </a:r>
            <a:r>
              <a:rPr lang="pt-BR" dirty="0"/>
              <a:t>.</a:t>
            </a:r>
          </a:p>
          <a:p>
            <a:pPr marL="285750" indent="-285750" algn="just">
              <a:buFont typeface="Wingdings" panose="05000000000000000000" pitchFamily="2" charset="2"/>
              <a:buChar char="ü"/>
            </a:pPr>
            <a:r>
              <a:rPr lang="pt-BR" dirty="0"/>
              <a:t>A aquisição de produtos e serviços representa um fator decisivo na atividade de </a:t>
            </a:r>
            <a:r>
              <a:rPr lang="pt-BR" dirty="0" smtClean="0"/>
              <a:t>uma empresa</a:t>
            </a:r>
            <a:r>
              <a:rPr lang="pt-BR" dirty="0"/>
              <a:t>, pois dependendo de como é conduzida podem gerar redução nos custos </a:t>
            </a:r>
            <a:r>
              <a:rPr lang="pt-BR" dirty="0" smtClean="0"/>
              <a:t>e melhorias </a:t>
            </a:r>
            <a:r>
              <a:rPr lang="pt-BR" dirty="0"/>
              <a:t>consideráveis nos lucros. A Administração de Compras assume </a:t>
            </a:r>
            <a:r>
              <a:rPr lang="pt-BR" dirty="0" smtClean="0"/>
              <a:t>papel verdadeiramente </a:t>
            </a:r>
            <a:r>
              <a:rPr lang="pt-BR" dirty="0"/>
              <a:t>estratégico nos negócios de hoje em face do volume de </a:t>
            </a:r>
            <a:r>
              <a:rPr lang="pt-BR" dirty="0" smtClean="0"/>
              <a:t>recursos, principalmente </a:t>
            </a:r>
            <a:r>
              <a:rPr lang="pt-BR" dirty="0"/>
              <a:t>financeiros, envolvidos, afastando cada vez mais a visão limitada de </a:t>
            </a:r>
            <a:r>
              <a:rPr lang="pt-BR" dirty="0" smtClean="0"/>
              <a:t>que era </a:t>
            </a:r>
            <a:r>
              <a:rPr lang="pt-BR" dirty="0"/>
              <a:t>uma atividade burocrática e repetitiva.</a:t>
            </a:r>
            <a:endParaRPr lang="pt-BR" dirty="0" smtClean="0"/>
          </a:p>
        </p:txBody>
      </p:sp>
      <p:pic>
        <p:nvPicPr>
          <p:cNvPr id="12" name="Picture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857149"/>
            <a:ext cx="1917624" cy="895563"/>
          </a:xfrm>
          <a:prstGeom prst="rect">
            <a:avLst/>
          </a:prstGeom>
          <a:noFill/>
          <a:extLst>
            <a:ext uri="{909E8E84-426E-40DD-AFC4-6F175D3DCCD1}">
              <a14:hiddenFill xmlns:a14="http://schemas.microsoft.com/office/drawing/2010/main">
                <a:solidFill>
                  <a:srgbClr val="FFFFFF"/>
                </a:solidFill>
              </a14:hiddenFill>
            </a:ext>
          </a:extLst>
        </p:spPr>
      </p:pic>
      <p:sp>
        <p:nvSpPr>
          <p:cNvPr id="16" name="Retângulo 15"/>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spTree>
    <p:extLst>
      <p:ext uri="{BB962C8B-B14F-4D97-AF65-F5344CB8AC3E}">
        <p14:creationId xmlns:p14="http://schemas.microsoft.com/office/powerpoint/2010/main" val="1309072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latin typeface="+mj-lt"/>
                <a:cs typeface="Arial" pitchFamily="34" charset="0"/>
              </a:rPr>
              <a:t>A DISCIPLINA...</a:t>
            </a:r>
            <a:endParaRPr lang="pt-BR" sz="3200" b="1" dirty="0">
              <a:solidFill>
                <a:schemeClr val="bg1"/>
              </a:solidFill>
              <a:latin typeface="+mj-lt"/>
              <a:cs typeface="Arial" pitchFamily="34" charset="0"/>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4098" name="Picture 2" descr="http://portaldoaluno.webaula.com.br/Customizacoes/imagens/arrow_opened.gif"/>
          <p:cNvPicPr>
            <a:picLocks noChangeAspect="1" noChangeArrowheads="1"/>
          </p:cNvPicPr>
          <p:nvPr/>
        </p:nvPicPr>
        <p:blipFill>
          <a:blip r:embed="rId2" cstate="print"/>
          <a:srcRect/>
          <a:stretch>
            <a:fillRect/>
          </a:stretch>
        </p:blipFill>
        <p:spPr bwMode="auto">
          <a:xfrm>
            <a:off x="123825" y="-1160463"/>
            <a:ext cx="57150" cy="28575"/>
          </a:xfrm>
          <a:prstGeom prst="rect">
            <a:avLst/>
          </a:prstGeom>
          <a:noFill/>
        </p:spPr>
      </p:pic>
      <p:pic>
        <p:nvPicPr>
          <p:cNvPr id="4099" name="Picture 3" descr="http://portaldoaluno.webaula.com.br/Customizacoes/imagens/arrow_opened.gif"/>
          <p:cNvPicPr>
            <a:picLocks noChangeAspect="1" noChangeArrowheads="1"/>
          </p:cNvPicPr>
          <p:nvPr/>
        </p:nvPicPr>
        <p:blipFill>
          <a:blip r:embed="rId2" cstate="print"/>
          <a:srcRect/>
          <a:stretch>
            <a:fillRect/>
          </a:stretch>
        </p:blipFill>
        <p:spPr bwMode="auto">
          <a:xfrm>
            <a:off x="123825" y="-477838"/>
            <a:ext cx="57150" cy="28575"/>
          </a:xfrm>
          <a:prstGeom prst="rect">
            <a:avLst/>
          </a:prstGeom>
          <a:noFill/>
        </p:spPr>
      </p:pic>
      <p:sp>
        <p:nvSpPr>
          <p:cNvPr id="11" name="Retângulo 10"/>
          <p:cNvSpPr/>
          <p:nvPr/>
        </p:nvSpPr>
        <p:spPr>
          <a:xfrm>
            <a:off x="123826" y="1136065"/>
            <a:ext cx="8859486" cy="5232202"/>
          </a:xfrm>
          <a:prstGeom prst="rect">
            <a:avLst/>
          </a:prstGeom>
        </p:spPr>
        <p:txBody>
          <a:bodyPr wrap="square">
            <a:spAutoFit/>
          </a:bodyPr>
          <a:lstStyle/>
          <a:p>
            <a:pPr algn="just"/>
            <a:r>
              <a:rPr lang="pt-BR" sz="2200" b="1" dirty="0" smtClean="0">
                <a:solidFill>
                  <a:srgbClr val="C00000"/>
                </a:solidFill>
                <a:effectLst>
                  <a:outerShdw blurRad="38100" dist="38100" dir="2700000" algn="tl">
                    <a:srgbClr val="000000">
                      <a:alpha val="43137"/>
                    </a:srgbClr>
                  </a:outerShdw>
                </a:effectLst>
              </a:rPr>
              <a:t>Ementa:</a:t>
            </a:r>
          </a:p>
          <a:p>
            <a:pPr algn="just">
              <a:buFont typeface="Wingdings" pitchFamily="2" charset="2"/>
              <a:buChar char="ü"/>
            </a:pPr>
            <a:endParaRPr lang="pt-BR" sz="1200" dirty="0" smtClean="0"/>
          </a:p>
          <a:p>
            <a:pPr marL="285750" indent="-285750">
              <a:buFont typeface="Courier New" panose="02070309020205020404" pitchFamily="49" charset="0"/>
              <a:buChar char="o"/>
            </a:pPr>
            <a:r>
              <a:rPr lang="pt-BR" dirty="0"/>
              <a:t>O Papel de Compras na Cadeia de Suprimentos. Escopo e Objetivos de Compras</a:t>
            </a:r>
            <a:r>
              <a:rPr lang="pt-BR" dirty="0" smtClean="0"/>
              <a:t>.</a:t>
            </a:r>
            <a:endParaRPr lang="pt-BR" dirty="0"/>
          </a:p>
          <a:p>
            <a:pPr marL="285750" indent="-285750">
              <a:buFont typeface="Courier New" panose="02070309020205020404" pitchFamily="49" charset="0"/>
              <a:buChar char="o"/>
            </a:pPr>
            <a:r>
              <a:rPr lang="pt-BR" dirty="0" smtClean="0"/>
              <a:t>Importância </a:t>
            </a:r>
            <a:r>
              <a:rPr lang="pt-BR" dirty="0"/>
              <a:t>da Gestão e Integração de Compras nas </a:t>
            </a:r>
            <a:r>
              <a:rPr lang="pt-BR" dirty="0" smtClean="0"/>
              <a:t>Empresas.</a:t>
            </a:r>
          </a:p>
          <a:p>
            <a:pPr marL="285750" indent="-285750">
              <a:buFont typeface="Courier New" panose="02070309020205020404" pitchFamily="49" charset="0"/>
              <a:buChar char="o"/>
            </a:pPr>
            <a:r>
              <a:rPr lang="pt-BR" dirty="0" smtClean="0"/>
              <a:t>Estrutura </a:t>
            </a:r>
            <a:r>
              <a:rPr lang="pt-BR" dirty="0"/>
              <a:t>e </a:t>
            </a:r>
            <a:r>
              <a:rPr lang="pt-BR" dirty="0" smtClean="0"/>
              <a:t>Organização de Compras; Tipos </a:t>
            </a:r>
            <a:r>
              <a:rPr lang="pt-BR" dirty="0"/>
              <a:t>de </a:t>
            </a:r>
            <a:r>
              <a:rPr lang="pt-BR" dirty="0" smtClean="0"/>
              <a:t>Compras; Instrumentos </a:t>
            </a:r>
            <a:r>
              <a:rPr lang="pt-BR" dirty="0"/>
              <a:t>de Compras Públicas. </a:t>
            </a:r>
            <a:endParaRPr lang="pt-BR" dirty="0" smtClean="0"/>
          </a:p>
          <a:p>
            <a:pPr marL="285750" indent="-285750">
              <a:buFont typeface="Courier New" panose="02070309020205020404" pitchFamily="49" charset="0"/>
              <a:buChar char="o"/>
            </a:pPr>
            <a:r>
              <a:rPr lang="pt-BR" dirty="0" smtClean="0"/>
              <a:t>Processos </a:t>
            </a:r>
            <a:r>
              <a:rPr lang="pt-BR" dirty="0"/>
              <a:t>de </a:t>
            </a:r>
            <a:r>
              <a:rPr lang="pt-BR" dirty="0" smtClean="0"/>
              <a:t>Fontes de Suprimentos; Avaliação </a:t>
            </a:r>
            <a:r>
              <a:rPr lang="pt-BR" dirty="0"/>
              <a:t>e Desenvolvimento de Fornecedores. </a:t>
            </a:r>
            <a:endParaRPr lang="pt-BR" dirty="0" smtClean="0"/>
          </a:p>
          <a:p>
            <a:pPr marL="285750" indent="-285750">
              <a:buFont typeface="Courier New" panose="02070309020205020404" pitchFamily="49" charset="0"/>
              <a:buChar char="o"/>
            </a:pPr>
            <a:r>
              <a:rPr lang="pt-BR" dirty="0" smtClean="0"/>
              <a:t>Variáveis </a:t>
            </a:r>
            <a:r>
              <a:rPr lang="pt-BR" dirty="0"/>
              <a:t>Chaves </a:t>
            </a:r>
            <a:r>
              <a:rPr lang="pt-BR" dirty="0" smtClean="0"/>
              <a:t>em Compras; Compras </a:t>
            </a:r>
            <a:r>
              <a:rPr lang="pt-BR" dirty="0"/>
              <a:t>Estratégicas: </a:t>
            </a:r>
            <a:r>
              <a:rPr lang="pt-BR" dirty="0" err="1"/>
              <a:t>Strategic</a:t>
            </a:r>
            <a:r>
              <a:rPr lang="pt-BR" dirty="0"/>
              <a:t> </a:t>
            </a:r>
            <a:r>
              <a:rPr lang="pt-BR" dirty="0" err="1"/>
              <a:t>Sourcing</a:t>
            </a:r>
            <a:r>
              <a:rPr lang="pt-BR" dirty="0"/>
              <a:t>. </a:t>
            </a:r>
            <a:endParaRPr lang="pt-BR" dirty="0" smtClean="0"/>
          </a:p>
          <a:p>
            <a:pPr marL="285750" indent="-285750">
              <a:buFont typeface="Courier New" panose="02070309020205020404" pitchFamily="49" charset="0"/>
              <a:buChar char="o"/>
            </a:pPr>
            <a:r>
              <a:rPr lang="pt-BR" dirty="0" smtClean="0"/>
              <a:t>Tecnologia </a:t>
            </a:r>
            <a:r>
              <a:rPr lang="pt-BR" dirty="0"/>
              <a:t>da Informação </a:t>
            </a:r>
            <a:r>
              <a:rPr lang="pt-BR" dirty="0" smtClean="0"/>
              <a:t>em Compras</a:t>
            </a:r>
            <a:r>
              <a:rPr lang="pt-BR" dirty="0"/>
              <a:t>.</a:t>
            </a:r>
          </a:p>
          <a:p>
            <a:pPr algn="just"/>
            <a:endParaRPr lang="pt-BR" sz="2200" b="1" dirty="0" smtClean="0">
              <a:solidFill>
                <a:srgbClr val="C00000"/>
              </a:solidFill>
              <a:effectLst>
                <a:outerShdw blurRad="38100" dist="38100" dir="2700000" algn="tl">
                  <a:srgbClr val="000000">
                    <a:alpha val="43137"/>
                  </a:srgbClr>
                </a:outerShdw>
              </a:effectLst>
            </a:endParaRPr>
          </a:p>
          <a:p>
            <a:pPr algn="just"/>
            <a:r>
              <a:rPr lang="pt-BR" sz="2200" b="1" dirty="0" smtClean="0">
                <a:solidFill>
                  <a:srgbClr val="C00000"/>
                </a:solidFill>
                <a:effectLst>
                  <a:outerShdw blurRad="38100" dist="38100" dir="2700000" algn="tl">
                    <a:srgbClr val="000000">
                      <a:alpha val="43137"/>
                    </a:srgbClr>
                  </a:outerShdw>
                </a:effectLst>
              </a:rPr>
              <a:t>Objetivos Gerais:</a:t>
            </a:r>
          </a:p>
          <a:p>
            <a:pPr algn="just"/>
            <a:endParaRPr lang="pt-BR" sz="2200" b="1" dirty="0">
              <a:solidFill>
                <a:srgbClr val="C00000"/>
              </a:solidFill>
              <a:effectLst>
                <a:outerShdw blurRad="38100" dist="38100" dir="2700000" algn="tl">
                  <a:srgbClr val="000000">
                    <a:alpha val="43137"/>
                  </a:srgbClr>
                </a:outerShdw>
              </a:effectLst>
            </a:endParaRPr>
          </a:p>
          <a:p>
            <a:pPr marL="285750" indent="-285750" algn="just">
              <a:buFont typeface="Wingdings" panose="05000000000000000000" pitchFamily="2" charset="2"/>
              <a:buChar char="ü"/>
            </a:pPr>
            <a:r>
              <a:rPr lang="pt-BR" dirty="0" smtClean="0"/>
              <a:t> </a:t>
            </a:r>
            <a:r>
              <a:rPr lang="pt-BR" dirty="0"/>
              <a:t>Proporcionar o aluno a compreender a função de Compras e Suprimentos na Cadeia </a:t>
            </a:r>
            <a:r>
              <a:rPr lang="pt-BR" dirty="0" smtClean="0"/>
              <a:t>de Suprimentos</a:t>
            </a:r>
            <a:r>
              <a:rPr lang="pt-BR" dirty="0"/>
              <a:t>, gestão e integração de Compras, tipos de Compras e instrumentos </a:t>
            </a:r>
            <a:r>
              <a:rPr lang="pt-BR" dirty="0" smtClean="0"/>
              <a:t>de Compras </a:t>
            </a:r>
            <a:r>
              <a:rPr lang="pt-BR" dirty="0"/>
              <a:t>Públicas. Propiciar conceitualmente o entendimento dos Processos de fontes </a:t>
            </a:r>
            <a:r>
              <a:rPr lang="pt-BR" dirty="0" smtClean="0"/>
              <a:t>de suprimentos </a:t>
            </a:r>
            <a:r>
              <a:rPr lang="pt-BR" dirty="0"/>
              <a:t>e avaliação e desenvolvimento de fornecedores. Favorecer o </a:t>
            </a:r>
            <a:r>
              <a:rPr lang="pt-BR" dirty="0" smtClean="0"/>
              <a:t>entendimento das </a:t>
            </a:r>
            <a:r>
              <a:rPr lang="pt-BR" dirty="0"/>
              <a:t>variáveis chaves em Compras, Compras Estratégicas: </a:t>
            </a:r>
            <a:r>
              <a:rPr lang="pt-BR" dirty="0" err="1"/>
              <a:t>Strategic</a:t>
            </a:r>
            <a:r>
              <a:rPr lang="pt-BR" dirty="0"/>
              <a:t> </a:t>
            </a:r>
            <a:r>
              <a:rPr lang="pt-BR" dirty="0" err="1"/>
              <a:t>Sourcing</a:t>
            </a:r>
            <a:r>
              <a:rPr lang="pt-BR" dirty="0"/>
              <a:t> e </a:t>
            </a:r>
            <a:r>
              <a:rPr lang="pt-BR" dirty="0" smtClean="0"/>
              <a:t>os sistemas </a:t>
            </a:r>
            <a:r>
              <a:rPr lang="pt-BR" dirty="0"/>
              <a:t>de Tecnologia </a:t>
            </a:r>
            <a:r>
              <a:rPr lang="pt-BR" dirty="0" smtClean="0"/>
              <a:t>da informação </a:t>
            </a:r>
            <a:r>
              <a:rPr lang="pt-BR" dirty="0"/>
              <a:t>em Compras</a:t>
            </a:r>
            <a:r>
              <a:rPr lang="pt-BR" dirty="0" smtClean="0"/>
              <a:t>. </a:t>
            </a:r>
            <a:endParaRPr lang="pt-BR" dirty="0"/>
          </a:p>
        </p:txBody>
      </p:sp>
      <p:sp>
        <p:nvSpPr>
          <p:cNvPr id="12" name="Retângulo 11"/>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pic>
        <p:nvPicPr>
          <p:cNvPr id="13" name="Picture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857149"/>
            <a:ext cx="1917624" cy="89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347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4098" name="Picture 2" descr="http://portaldoaluno.webaula.com.br/Customizacoes/imagens/arrow_opened.gif"/>
          <p:cNvPicPr>
            <a:picLocks noChangeAspect="1" noChangeArrowheads="1"/>
          </p:cNvPicPr>
          <p:nvPr/>
        </p:nvPicPr>
        <p:blipFill>
          <a:blip r:embed="rId2" cstate="print"/>
          <a:srcRect/>
          <a:stretch>
            <a:fillRect/>
          </a:stretch>
        </p:blipFill>
        <p:spPr bwMode="auto">
          <a:xfrm>
            <a:off x="123825" y="-1160463"/>
            <a:ext cx="57150" cy="28575"/>
          </a:xfrm>
          <a:prstGeom prst="rect">
            <a:avLst/>
          </a:prstGeom>
          <a:noFill/>
        </p:spPr>
      </p:pic>
      <p:pic>
        <p:nvPicPr>
          <p:cNvPr id="4099" name="Picture 3" descr="http://portaldoaluno.webaula.com.br/Customizacoes/imagens/arrow_opened.gif"/>
          <p:cNvPicPr>
            <a:picLocks noChangeAspect="1" noChangeArrowheads="1"/>
          </p:cNvPicPr>
          <p:nvPr/>
        </p:nvPicPr>
        <p:blipFill>
          <a:blip r:embed="rId2" cstate="print"/>
          <a:srcRect/>
          <a:stretch>
            <a:fillRect/>
          </a:stretch>
        </p:blipFill>
        <p:spPr bwMode="auto">
          <a:xfrm>
            <a:off x="123825" y="-477838"/>
            <a:ext cx="57150" cy="28575"/>
          </a:xfrm>
          <a:prstGeom prst="rect">
            <a:avLst/>
          </a:prstGeom>
          <a:noFill/>
        </p:spPr>
      </p:pic>
      <p:sp>
        <p:nvSpPr>
          <p:cNvPr id="9" name="Retângulo 8"/>
          <p:cNvSpPr/>
          <p:nvPr/>
        </p:nvSpPr>
        <p:spPr>
          <a:xfrm>
            <a:off x="44923" y="1196752"/>
            <a:ext cx="9036496" cy="5355312"/>
          </a:xfrm>
          <a:prstGeom prst="rect">
            <a:avLst/>
          </a:prstGeom>
        </p:spPr>
        <p:txBody>
          <a:bodyPr wrap="square">
            <a:spAutoFit/>
          </a:bodyPr>
          <a:lstStyle/>
          <a:p>
            <a:pPr algn="just"/>
            <a:r>
              <a:rPr lang="pt-BR" sz="2200" b="1" dirty="0" smtClean="0">
                <a:solidFill>
                  <a:srgbClr val="C00000"/>
                </a:solidFill>
                <a:effectLst>
                  <a:outerShdw blurRad="38100" dist="38100" dir="2700000" algn="tl">
                    <a:srgbClr val="000000">
                      <a:alpha val="43137"/>
                    </a:srgbClr>
                  </a:outerShdw>
                </a:effectLst>
              </a:rPr>
              <a:t>Objetivos específicos:</a:t>
            </a:r>
          </a:p>
          <a:p>
            <a:pPr algn="just"/>
            <a:endParaRPr lang="pt-BR" sz="1000" dirty="0" smtClean="0"/>
          </a:p>
          <a:p>
            <a:pPr marL="285750" indent="-285750" algn="just">
              <a:buFont typeface="Courier New" panose="02070309020205020404" pitchFamily="49" charset="0"/>
              <a:buChar char="o"/>
            </a:pPr>
            <a:r>
              <a:rPr lang="pt-BR" dirty="0" smtClean="0"/>
              <a:t>Compreender </a:t>
            </a:r>
            <a:r>
              <a:rPr lang="pt-BR" dirty="0"/>
              <a:t>o papel de Compras e Suprimentos na Cadeia de Suprimentos, </a:t>
            </a:r>
            <a:r>
              <a:rPr lang="pt-BR" dirty="0" smtClean="0"/>
              <a:t>seu escopo </a:t>
            </a:r>
            <a:r>
              <a:rPr lang="pt-BR" dirty="0"/>
              <a:t>de atuação e os objetivos a serem atingidos</a:t>
            </a:r>
            <a:r>
              <a:rPr lang="pt-BR" dirty="0" smtClean="0"/>
              <a:t>.</a:t>
            </a:r>
          </a:p>
          <a:p>
            <a:pPr marL="285750" indent="-285750" algn="just">
              <a:buFont typeface="Courier New" panose="02070309020205020404" pitchFamily="49" charset="0"/>
              <a:buChar char="o"/>
            </a:pPr>
            <a:endParaRPr lang="pt-BR" sz="1000" dirty="0"/>
          </a:p>
          <a:p>
            <a:pPr marL="285750" indent="-285750" algn="just">
              <a:buFont typeface="Courier New" panose="02070309020205020404" pitchFamily="49" charset="0"/>
              <a:buChar char="o"/>
            </a:pPr>
            <a:r>
              <a:rPr lang="pt-BR" dirty="0" smtClean="0"/>
              <a:t>Conhecer </a:t>
            </a:r>
            <a:r>
              <a:rPr lang="pt-BR" dirty="0"/>
              <a:t>a importância de Compras e Suprimentos nas empresas de </a:t>
            </a:r>
            <a:r>
              <a:rPr lang="pt-BR" dirty="0" smtClean="0"/>
              <a:t>qualquer natureza</a:t>
            </a:r>
            <a:r>
              <a:rPr lang="pt-BR" dirty="0"/>
              <a:t>, principalmente industrial ou de serviços, para atingir os resultados </a:t>
            </a:r>
            <a:r>
              <a:rPr lang="pt-BR" dirty="0" smtClean="0"/>
              <a:t>das </a:t>
            </a:r>
            <a:r>
              <a:rPr lang="pt-BR" dirty="0" err="1" smtClean="0"/>
              <a:t>insdtituições</a:t>
            </a:r>
            <a:r>
              <a:rPr lang="pt-BR" dirty="0" smtClean="0"/>
              <a:t> </a:t>
            </a:r>
            <a:r>
              <a:rPr lang="pt-BR" dirty="0"/>
              <a:t>e organizações</a:t>
            </a:r>
            <a:r>
              <a:rPr lang="pt-BR" dirty="0" smtClean="0"/>
              <a:t>.</a:t>
            </a:r>
          </a:p>
          <a:p>
            <a:pPr marL="285750" indent="-285750" algn="just">
              <a:buFont typeface="Courier New" panose="02070309020205020404" pitchFamily="49" charset="0"/>
              <a:buChar char="o"/>
            </a:pPr>
            <a:endParaRPr lang="pt-BR" sz="1000" dirty="0"/>
          </a:p>
          <a:p>
            <a:pPr marL="285750" indent="-285750" algn="just">
              <a:buFont typeface="Courier New" panose="02070309020205020404" pitchFamily="49" charset="0"/>
              <a:buChar char="o"/>
            </a:pPr>
            <a:r>
              <a:rPr lang="pt-BR" dirty="0" smtClean="0"/>
              <a:t>Conhecer </a:t>
            </a:r>
            <a:r>
              <a:rPr lang="pt-BR" dirty="0"/>
              <a:t>as formas de organização de Compras e </a:t>
            </a:r>
            <a:r>
              <a:rPr lang="pt-BR" dirty="0" err="1"/>
              <a:t>Suprtimentos</a:t>
            </a:r>
            <a:r>
              <a:rPr lang="pt-BR" dirty="0"/>
              <a:t>, de acordo com </a:t>
            </a:r>
            <a:r>
              <a:rPr lang="pt-BR" dirty="0" smtClean="0"/>
              <a:t>os modelos </a:t>
            </a:r>
            <a:r>
              <a:rPr lang="pt-BR" dirty="0"/>
              <a:t>de negócios utilizados, os tipos e padrões e o emprego de instrumentos </a:t>
            </a:r>
            <a:r>
              <a:rPr lang="pt-BR" dirty="0" smtClean="0"/>
              <a:t>de Compras </a:t>
            </a:r>
            <a:r>
              <a:rPr lang="pt-BR" dirty="0"/>
              <a:t>Públicas</a:t>
            </a:r>
            <a:r>
              <a:rPr lang="pt-BR" dirty="0" smtClean="0"/>
              <a:t>.</a:t>
            </a:r>
          </a:p>
          <a:p>
            <a:pPr marL="285750" indent="-285750" algn="just">
              <a:buFont typeface="Courier New" panose="02070309020205020404" pitchFamily="49" charset="0"/>
              <a:buChar char="o"/>
            </a:pPr>
            <a:endParaRPr lang="pt-BR" sz="1000" dirty="0"/>
          </a:p>
          <a:p>
            <a:pPr marL="285750" indent="-285750" algn="just">
              <a:buFont typeface="Courier New" panose="02070309020205020404" pitchFamily="49" charset="0"/>
              <a:buChar char="o"/>
            </a:pPr>
            <a:r>
              <a:rPr lang="pt-BR" dirty="0" smtClean="0"/>
              <a:t>Identificar </a:t>
            </a:r>
            <a:r>
              <a:rPr lang="pt-BR" dirty="0"/>
              <a:t>os conceitos, fundamentos e a metodologia para analisar e avaliar </a:t>
            </a:r>
            <a:r>
              <a:rPr lang="pt-BR" dirty="0" smtClean="0"/>
              <a:t>os processos </a:t>
            </a:r>
            <a:r>
              <a:rPr lang="pt-BR" dirty="0"/>
              <a:t>de fontes de suprimentos, avaliação e desenvolvimento de fornecedores</a:t>
            </a:r>
            <a:r>
              <a:rPr lang="pt-BR" dirty="0" smtClean="0"/>
              <a:t>.</a:t>
            </a:r>
          </a:p>
          <a:p>
            <a:pPr marL="285750" indent="-285750" algn="just">
              <a:buFont typeface="Courier New" panose="02070309020205020404" pitchFamily="49" charset="0"/>
              <a:buChar char="o"/>
            </a:pPr>
            <a:endParaRPr lang="pt-BR" sz="1000" dirty="0"/>
          </a:p>
          <a:p>
            <a:pPr marL="285750" indent="-285750" algn="just">
              <a:buFont typeface="Courier New" panose="02070309020205020404" pitchFamily="49" charset="0"/>
              <a:buChar char="o"/>
            </a:pPr>
            <a:r>
              <a:rPr lang="pt-BR" dirty="0" smtClean="0"/>
              <a:t>Conhecer </a:t>
            </a:r>
            <a:r>
              <a:rPr lang="pt-BR" dirty="0"/>
              <a:t>a importância da identificação e aplicação das variáveis críticas de </a:t>
            </a:r>
            <a:r>
              <a:rPr lang="pt-BR" dirty="0" smtClean="0"/>
              <a:t>Compras na </a:t>
            </a:r>
            <a:r>
              <a:rPr lang="pt-BR" dirty="0"/>
              <a:t>organização, considerando as estratégias operacionais das </a:t>
            </a:r>
            <a:r>
              <a:rPr lang="pt-BR" dirty="0" smtClean="0"/>
              <a:t>empresas</a:t>
            </a:r>
          </a:p>
          <a:p>
            <a:pPr marL="285750" indent="-285750" algn="just">
              <a:buFont typeface="Courier New" panose="02070309020205020404" pitchFamily="49" charset="0"/>
              <a:buChar char="o"/>
            </a:pPr>
            <a:endParaRPr lang="pt-BR" sz="1000" dirty="0"/>
          </a:p>
          <a:p>
            <a:pPr marL="285750" indent="-285750" algn="just">
              <a:buFont typeface="Courier New" panose="02070309020205020404" pitchFamily="49" charset="0"/>
              <a:buChar char="o"/>
            </a:pPr>
            <a:r>
              <a:rPr lang="pt-BR" dirty="0" smtClean="0"/>
              <a:t>Compreender </a:t>
            </a:r>
            <a:r>
              <a:rPr lang="pt-BR" dirty="0"/>
              <a:t>a evolução, as aplicações dos conceitos atuais de </a:t>
            </a:r>
            <a:r>
              <a:rPr lang="pt-BR" dirty="0" err="1"/>
              <a:t>Sourcing</a:t>
            </a:r>
            <a:r>
              <a:rPr lang="pt-BR" dirty="0"/>
              <a:t>, vantagens </a:t>
            </a:r>
            <a:r>
              <a:rPr lang="pt-BR" dirty="0" smtClean="0"/>
              <a:t>e desvantagens</a:t>
            </a:r>
            <a:r>
              <a:rPr lang="pt-BR" dirty="0"/>
              <a:t>, desafios e etapas de implantação</a:t>
            </a:r>
          </a:p>
        </p:txBody>
      </p:sp>
      <p:sp>
        <p:nvSpPr>
          <p:cNvPr id="14" name="CaixaDeTexto 13"/>
          <p:cNvSpPr txBox="1"/>
          <p:nvPr/>
        </p:nvSpPr>
        <p:spPr>
          <a:xfrm>
            <a:off x="35496" y="394941"/>
            <a:ext cx="6049963" cy="584775"/>
          </a:xfrm>
          <a:prstGeom prst="rect">
            <a:avLst/>
          </a:prstGeom>
          <a:noFill/>
        </p:spPr>
        <p:txBody>
          <a:bodyPr>
            <a:spAutoFit/>
          </a:bodyPr>
          <a:lstStyle/>
          <a:p>
            <a:pPr fontAlgn="auto">
              <a:spcBef>
                <a:spcPts val="0"/>
              </a:spcBef>
              <a:spcAft>
                <a:spcPts val="0"/>
              </a:spcAft>
              <a:defRPr/>
            </a:pPr>
            <a:r>
              <a:rPr lang="pt-BR" sz="2000" b="1" dirty="0">
                <a:solidFill>
                  <a:schemeClr val="bg1"/>
                </a:solidFill>
                <a:latin typeface="+mj-lt"/>
                <a:cs typeface="Arial" pitchFamily="34" charset="0"/>
              </a:rPr>
              <a:t> </a:t>
            </a:r>
            <a:r>
              <a:rPr lang="pt-BR" sz="3200" b="1" dirty="0" smtClean="0">
                <a:solidFill>
                  <a:schemeClr val="bg1"/>
                </a:solidFill>
                <a:latin typeface="+mj-lt"/>
                <a:cs typeface="Arial" pitchFamily="34" charset="0"/>
              </a:rPr>
              <a:t>A DISCIPLINA...</a:t>
            </a:r>
            <a:endParaRPr lang="pt-BR" sz="3200" b="1" dirty="0">
              <a:solidFill>
                <a:schemeClr val="bg1"/>
              </a:solidFill>
              <a:latin typeface="+mj-lt"/>
              <a:cs typeface="Arial" pitchFamily="34" charset="0"/>
            </a:endParaRPr>
          </a:p>
        </p:txBody>
      </p:sp>
      <p:sp>
        <p:nvSpPr>
          <p:cNvPr id="12" name="Retângulo 11"/>
          <p:cNvSpPr/>
          <p:nvPr/>
        </p:nvSpPr>
        <p:spPr>
          <a:xfrm>
            <a:off x="0" y="35332"/>
            <a:ext cx="6300192" cy="369332"/>
          </a:xfrm>
          <a:prstGeom prst="rect">
            <a:avLst/>
          </a:prstGeom>
        </p:spPr>
        <p:txBody>
          <a:bodyPr wrap="square">
            <a:spAutoFit/>
          </a:bodyPr>
          <a:lstStyle/>
          <a:p>
            <a:pPr>
              <a:defRPr/>
            </a:pPr>
            <a:r>
              <a:rPr lang="pt-BR" b="1" dirty="0">
                <a:solidFill>
                  <a:schemeClr val="bg1"/>
                </a:solidFill>
              </a:rPr>
              <a:t>GST0069</a:t>
            </a:r>
            <a:r>
              <a:rPr lang="pt-BR" b="1" dirty="0">
                <a:solidFill>
                  <a:schemeClr val="bg1"/>
                </a:solidFill>
                <a:cs typeface="Arial" pitchFamily="34" charset="0"/>
              </a:rPr>
              <a:t> </a:t>
            </a:r>
            <a:r>
              <a:rPr lang="pt-BR" b="1" dirty="0" smtClean="0">
                <a:solidFill>
                  <a:schemeClr val="bg1"/>
                </a:solidFill>
              </a:rPr>
              <a:t>ADMINISTRAÇÃO </a:t>
            </a:r>
            <a:r>
              <a:rPr lang="pt-BR" b="1" dirty="0">
                <a:solidFill>
                  <a:schemeClr val="bg1"/>
                </a:solidFill>
              </a:rPr>
              <a:t>DE COMPRAS E SUPRIMENTOS</a:t>
            </a:r>
            <a:endParaRPr lang="pt-BR" b="1" dirty="0">
              <a:solidFill>
                <a:schemeClr val="bg1"/>
              </a:solidFill>
              <a:cs typeface="Arial" pitchFamily="34" charset="0"/>
            </a:endParaRPr>
          </a:p>
        </p:txBody>
      </p:sp>
      <p:pic>
        <p:nvPicPr>
          <p:cNvPr id="13" name="Picture 4"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857149"/>
            <a:ext cx="1917624" cy="89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072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Apresentação_estácio_2016_">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Apresentação_estácio_2016_</Template>
  <TotalTime>1782</TotalTime>
  <Words>4882</Words>
  <Application>Microsoft Office PowerPoint</Application>
  <PresentationFormat>Apresentação na tela (4:3)</PresentationFormat>
  <Paragraphs>440</Paragraphs>
  <Slides>36</Slides>
  <Notes>0</Notes>
  <HiddenSlides>0</HiddenSlides>
  <MMClips>0</MMClips>
  <ScaleCrop>false</ScaleCrop>
  <HeadingPairs>
    <vt:vector size="6" baseType="variant">
      <vt:variant>
        <vt:lpstr>Fontes usadas</vt:lpstr>
      </vt:variant>
      <vt:variant>
        <vt:i4>11</vt:i4>
      </vt:variant>
      <vt:variant>
        <vt:lpstr>Tema</vt:lpstr>
      </vt:variant>
      <vt:variant>
        <vt:i4>1</vt:i4>
      </vt:variant>
      <vt:variant>
        <vt:lpstr>Títulos de slides</vt:lpstr>
      </vt:variant>
      <vt:variant>
        <vt:i4>36</vt:i4>
      </vt:variant>
    </vt:vector>
  </HeadingPairs>
  <TitlesOfParts>
    <vt:vector size="48" baseType="lpstr">
      <vt:lpstr>MS PGothic</vt:lpstr>
      <vt:lpstr>Akzidenz-Grotesk BQ Condensed</vt:lpstr>
      <vt:lpstr>Akzidenz-Grotesk BQ Light</vt:lpstr>
      <vt:lpstr>Arial</vt:lpstr>
      <vt:lpstr>ArnhemTab</vt:lpstr>
      <vt:lpstr>Broadway</vt:lpstr>
      <vt:lpstr>Calibri</vt:lpstr>
      <vt:lpstr>Courier New</vt:lpstr>
      <vt:lpstr>TimesNewRomanPS-BoldMT</vt:lpstr>
      <vt:lpstr>TimesNewRomanPSMT</vt:lpstr>
      <vt:lpstr>Wingdings</vt:lpstr>
      <vt:lpstr>Apresentação_estácio_2016_</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ESTACIOUSER</dc:creator>
  <cp:lastModifiedBy>Cliente</cp:lastModifiedBy>
  <cp:revision>104</cp:revision>
  <dcterms:created xsi:type="dcterms:W3CDTF">2015-11-30T17:28:00Z</dcterms:created>
  <dcterms:modified xsi:type="dcterms:W3CDTF">2019-02-18T16:56:00Z</dcterms:modified>
</cp:coreProperties>
</file>