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77" r:id="rId7"/>
    <p:sldId id="266" r:id="rId8"/>
    <p:sldId id="259" r:id="rId9"/>
    <p:sldId id="260" r:id="rId10"/>
    <p:sldId id="261" r:id="rId11"/>
    <p:sldId id="262" r:id="rId12"/>
    <p:sldId id="267" r:id="rId13"/>
    <p:sldId id="268" r:id="rId14"/>
    <p:sldId id="269" r:id="rId15"/>
    <p:sldId id="270" r:id="rId16"/>
    <p:sldId id="272" r:id="rId17"/>
    <p:sldId id="271" r:id="rId18"/>
    <p:sldId id="273" r:id="rId19"/>
    <p:sldId id="274" r:id="rId20"/>
    <p:sldId id="275" r:id="rId21"/>
    <p:sldId id="276" r:id="rId22"/>
    <p:sldId id="258"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000"/>
    <a:srgbClr val="820000"/>
    <a:srgbClr val="3A32D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bg2">
            <a:alpha val="35000"/>
          </a:schemeClr>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srcRect/>
          <a:stretch>
            <a:fillRect/>
          </a:stretch>
        </p:blipFill>
        <p:spPr bwMode="auto">
          <a:xfrm>
            <a:off x="0" y="6313884"/>
            <a:ext cx="9144000" cy="571500"/>
          </a:xfrm>
          <a:prstGeom prst="rect">
            <a:avLst/>
          </a:prstGeom>
          <a:noFill/>
          <a:ln w="9525">
            <a:noFill/>
            <a:miter lim="800000"/>
            <a:headEnd/>
            <a:tailEnd/>
          </a:ln>
        </p:spPr>
      </p:pic>
      <p:sp>
        <p:nvSpPr>
          <p:cNvPr id="2" name="Título 1"/>
          <p:cNvSpPr>
            <a:spLocks noGrp="1"/>
          </p:cNvSpPr>
          <p:nvPr>
            <p:ph type="ctrTitle"/>
          </p:nvPr>
        </p:nvSpPr>
        <p:spPr>
          <a:xfrm>
            <a:off x="467698" y="3094361"/>
            <a:ext cx="8208758" cy="1470025"/>
          </a:xfrm>
        </p:spPr>
        <p:txBody>
          <a:bodyPr/>
          <a:lstStyle>
            <a:lvl1pPr>
              <a:defRPr b="1">
                <a:solidFill>
                  <a:srgbClr val="002060"/>
                </a:solidFill>
                <a:latin typeface="Lucida Handwriting" pitchFamily="66" charset="0"/>
              </a:defRPr>
            </a:lvl1pPr>
          </a:lstStyle>
          <a:p>
            <a:r>
              <a:rPr lang="pt-BR" dirty="0" smtClean="0"/>
              <a:t>Clique para editar o estilo do título mestre</a:t>
            </a:r>
            <a:endParaRPr lang="pt-BR" dirty="0"/>
          </a:p>
        </p:txBody>
      </p:sp>
      <p:sp>
        <p:nvSpPr>
          <p:cNvPr id="3" name="Subtítulo 2"/>
          <p:cNvSpPr>
            <a:spLocks noGrp="1"/>
          </p:cNvSpPr>
          <p:nvPr>
            <p:ph type="subTitle" idx="1" hasCustomPrompt="1"/>
          </p:nvPr>
        </p:nvSpPr>
        <p:spPr>
          <a:xfrm>
            <a:off x="251520" y="5517232"/>
            <a:ext cx="8352928" cy="553616"/>
          </a:xfrm>
        </p:spPr>
        <p:txBody>
          <a:bodyPr>
            <a:noAutofit/>
          </a:bodyPr>
          <a:lstStyle>
            <a:lvl1pPr marL="0" marR="0" indent="0" algn="ctr" defTabSz="914400" rtl="0" eaLnBrk="1" fontAlgn="auto" latinLnBrk="0" hangingPunct="1">
              <a:lnSpc>
                <a:spcPct val="100000"/>
              </a:lnSpc>
              <a:spcBef>
                <a:spcPct val="20000"/>
              </a:spcBef>
              <a:spcAft>
                <a:spcPts val="0"/>
              </a:spcAft>
              <a:buClr>
                <a:srgbClr val="2B4475"/>
              </a:buClr>
              <a:buSzTx/>
              <a:buFont typeface="Arial" pitchFamily="34" charset="0"/>
              <a:buNone/>
              <a:tabLst/>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spcBef>
                <a:spcPct val="20000"/>
              </a:spcBef>
              <a:buClr>
                <a:srgbClr val="2B4475"/>
              </a:buClr>
              <a:defRPr/>
            </a:pPr>
            <a:r>
              <a:rPr lang="pt-BR" sz="3400" b="1" kern="0" dirty="0" smtClean="0">
                <a:solidFill>
                  <a:srgbClr val="2B4475"/>
                </a:solidFill>
                <a:effectLst>
                  <a:outerShdw blurRad="38100" dist="38100" dir="2700000" algn="tl">
                    <a:srgbClr val="000000">
                      <a:alpha val="43137"/>
                    </a:srgbClr>
                  </a:outerShdw>
                </a:effectLst>
                <a:cs typeface="Arial" pitchFamily="34" charset="0"/>
              </a:rPr>
              <a:t>Prof. Adm. </a:t>
            </a:r>
            <a:r>
              <a:rPr lang="pt-BR" sz="3400" b="1" i="1" kern="0" dirty="0" smtClean="0">
                <a:solidFill>
                  <a:srgbClr val="2B4475"/>
                </a:solidFill>
                <a:effectLst>
                  <a:outerShdw blurRad="38100" dist="38100" dir="2700000" algn="tl">
                    <a:srgbClr val="000000">
                      <a:alpha val="43137"/>
                    </a:srgbClr>
                  </a:outerShdw>
                </a:effectLst>
                <a:cs typeface="Arial" pitchFamily="34" charset="0"/>
              </a:rPr>
              <a:t>Msc</a:t>
            </a:r>
            <a:r>
              <a:rPr lang="pt-BR" sz="3400" b="1" kern="0" dirty="0" smtClean="0">
                <a:solidFill>
                  <a:srgbClr val="2B4475"/>
                </a:solidFill>
                <a:effectLst>
                  <a:outerShdw blurRad="38100" dist="38100" dir="2700000" algn="tl">
                    <a:srgbClr val="000000">
                      <a:alpha val="43137"/>
                    </a:srgbClr>
                  </a:outerShdw>
                </a:effectLst>
                <a:cs typeface="Arial" pitchFamily="34" charset="0"/>
              </a:rPr>
              <a:t>. Luiz Cláudio Brites Lobato</a:t>
            </a:r>
          </a:p>
        </p:txBody>
      </p:sp>
      <p:pic>
        <p:nvPicPr>
          <p:cNvPr id="12290" name="Picture 2" descr="Resultado de imagem para logo da universidade castelo branco"/>
          <p:cNvPicPr>
            <a:picLocks noChangeAspect="1" noChangeArrowheads="1"/>
          </p:cNvPicPr>
          <p:nvPr userDrawn="1"/>
        </p:nvPicPr>
        <p:blipFill>
          <a:blip r:embed="rId3" cstate="print"/>
          <a:srcRect/>
          <a:stretch>
            <a:fillRect/>
          </a:stretch>
        </p:blipFill>
        <p:spPr bwMode="auto">
          <a:xfrm>
            <a:off x="251520" y="332656"/>
            <a:ext cx="4680520" cy="1509086"/>
          </a:xfrm>
          <a:prstGeom prst="rect">
            <a:avLst/>
          </a:prstGeom>
          <a:noFill/>
        </p:spPr>
      </p:pic>
      <p:sp>
        <p:nvSpPr>
          <p:cNvPr id="9" name="Retângulo 8"/>
          <p:cNvSpPr/>
          <p:nvPr userDrawn="1"/>
        </p:nvSpPr>
        <p:spPr>
          <a:xfrm>
            <a:off x="3563888" y="1700808"/>
            <a:ext cx="5472608" cy="523220"/>
          </a:xfrm>
          <a:prstGeom prst="rect">
            <a:avLst/>
          </a:prstGeom>
        </p:spPr>
        <p:txBody>
          <a:bodyPr wrap="square">
            <a:spAutoFit/>
          </a:bodyPr>
          <a:lstStyle/>
          <a:p>
            <a:pPr algn="r"/>
            <a:r>
              <a:rPr lang="pt-BR" sz="2800" b="1" dirty="0" smtClean="0">
                <a:solidFill>
                  <a:schemeClr val="bg2"/>
                </a:solidFill>
              </a:rPr>
              <a:t>A UNIVERSIDADE DO SEU FUTURO!</a:t>
            </a:r>
            <a:endParaRPr lang="pt-BR" sz="2800" b="1" dirty="0">
              <a:solidFill>
                <a:schemeClr val="bg2"/>
              </a:solidFill>
            </a:endParaRPr>
          </a:p>
        </p:txBody>
      </p:sp>
      <p:sp>
        <p:nvSpPr>
          <p:cNvPr id="10" name="Meio-quadro 9"/>
          <p:cNvSpPr/>
          <p:nvPr userDrawn="1"/>
        </p:nvSpPr>
        <p:spPr>
          <a:xfrm>
            <a:off x="107504" y="2780928"/>
            <a:ext cx="8784976" cy="648072"/>
          </a:xfrm>
          <a:prstGeom prst="halfFram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Meio-quadro 10"/>
          <p:cNvSpPr/>
          <p:nvPr userDrawn="1"/>
        </p:nvSpPr>
        <p:spPr>
          <a:xfrm rot="10800000">
            <a:off x="259904" y="4221087"/>
            <a:ext cx="8784976" cy="648072"/>
          </a:xfrm>
          <a:prstGeom prst="halfFram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cxnSp>
        <p:nvCxnSpPr>
          <p:cNvPr id="13" name="Conector reto 12"/>
          <p:cNvCxnSpPr/>
          <p:nvPr userDrawn="1"/>
        </p:nvCxnSpPr>
        <p:spPr>
          <a:xfrm>
            <a:off x="69441" y="2226070"/>
            <a:ext cx="8964488" cy="0"/>
          </a:xfrm>
          <a:prstGeom prst="line">
            <a:avLst/>
          </a:prstGeom>
          <a:ln w="50800">
            <a:solidFill>
              <a:srgbClr val="820000">
                <a:alpha val="54902"/>
              </a:srgbClr>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userDrawn="1"/>
        </p:nvCxnSpPr>
        <p:spPr>
          <a:xfrm>
            <a:off x="69364" y="2306545"/>
            <a:ext cx="8964488" cy="0"/>
          </a:xfrm>
          <a:prstGeom prst="line">
            <a:avLst/>
          </a:prstGeom>
          <a:ln w="50800">
            <a:solidFill>
              <a:srgbClr val="540000">
                <a:alpha val="53000"/>
              </a:srgbClr>
            </a:solidFill>
          </a:ln>
        </p:spPr>
        <p:style>
          <a:lnRef idx="1">
            <a:schemeClr val="accent1"/>
          </a:lnRef>
          <a:fillRef idx="0">
            <a:schemeClr val="accent1"/>
          </a:fillRef>
          <a:effectRef idx="0">
            <a:schemeClr val="accent1"/>
          </a:effectRef>
          <a:fontRef idx="minor">
            <a:schemeClr val="tx1"/>
          </a:fontRef>
        </p:style>
      </p:cxnSp>
      <p:sp>
        <p:nvSpPr>
          <p:cNvPr id="5" name="Espaço Reservado para Rodapé 4"/>
          <p:cNvSpPr>
            <a:spLocks noGrp="1"/>
          </p:cNvSpPr>
          <p:nvPr>
            <p:ph type="ftr" sz="quarter" idx="11"/>
          </p:nvPr>
        </p:nvSpPr>
        <p:spPr>
          <a:xfrm>
            <a:off x="3124200" y="6469457"/>
            <a:ext cx="2895600" cy="365125"/>
          </a:xfrm>
        </p:spPr>
        <p:txBody>
          <a:bodyPr/>
          <a:lstStyle>
            <a:lvl1pPr>
              <a:defRPr sz="1400" b="1">
                <a:solidFill>
                  <a:srgbClr val="0070C0"/>
                </a:solidFill>
              </a:defRPr>
            </a:lvl1pPr>
          </a:lstStyle>
          <a:p>
            <a:r>
              <a:rPr lang="pt-BR" dirty="0" smtClean="0"/>
              <a:t>REALENGO / 2017.2</a:t>
            </a:r>
            <a:endParaRPr lang="pt-BR"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a:stretch>
            <a:fillRect/>
          </a:stretch>
        </p:blipFill>
        <p:spPr bwMode="auto">
          <a:xfrm>
            <a:off x="8130578" y="5678182"/>
            <a:ext cx="1004955" cy="809253"/>
          </a:xfrm>
          <a:prstGeom prst="rect">
            <a:avLst/>
          </a:prstGeom>
          <a:noFill/>
          <a:ln w="9525">
            <a:noFill/>
            <a:miter lim="800000"/>
            <a:headEnd/>
            <a:tailEnd/>
          </a:ln>
        </p:spPr>
      </p:pic>
      <p:pic>
        <p:nvPicPr>
          <p:cNvPr id="7" name="Picture 2" descr="Resultado de imagem para logo da universidade castelo branco"/>
          <p:cNvPicPr>
            <a:picLocks noChangeAspect="1" noChangeArrowheads="1"/>
          </p:cNvPicPr>
          <p:nvPr userDrawn="1"/>
        </p:nvPicPr>
        <p:blipFill>
          <a:blip r:embed="rId3" cstate="print"/>
          <a:srcRect/>
          <a:stretch>
            <a:fillRect/>
          </a:stretch>
        </p:blipFill>
        <p:spPr bwMode="auto">
          <a:xfrm>
            <a:off x="7125930" y="44624"/>
            <a:ext cx="1952901" cy="576064"/>
          </a:xfrm>
          <a:prstGeom prst="rect">
            <a:avLst/>
          </a:prstGeom>
          <a:noFill/>
        </p:spPr>
      </p:pic>
      <p:pic>
        <p:nvPicPr>
          <p:cNvPr id="8" name="Picture 3"/>
          <p:cNvPicPr>
            <a:picLocks noChangeAspect="1" noChangeArrowheads="1"/>
          </p:cNvPicPr>
          <p:nvPr userDrawn="1"/>
        </p:nvPicPr>
        <p:blipFill>
          <a:blip r:embed="rId4" cstate="print"/>
          <a:srcRect/>
          <a:stretch>
            <a:fillRect/>
          </a:stretch>
        </p:blipFill>
        <p:spPr bwMode="auto">
          <a:xfrm>
            <a:off x="0" y="6525344"/>
            <a:ext cx="9144000" cy="332656"/>
          </a:xfrm>
          <a:prstGeom prst="rect">
            <a:avLst/>
          </a:prstGeom>
          <a:noFill/>
          <a:ln w="9525">
            <a:noFill/>
            <a:miter lim="800000"/>
            <a:headEnd/>
            <a:tailEnd/>
          </a:ln>
        </p:spPr>
      </p:pic>
      <p:sp>
        <p:nvSpPr>
          <p:cNvPr id="9" name="Retângulo 8"/>
          <p:cNvSpPr/>
          <p:nvPr userDrawn="1"/>
        </p:nvSpPr>
        <p:spPr>
          <a:xfrm>
            <a:off x="0" y="0"/>
            <a:ext cx="6444208"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userDrawn="1"/>
        </p:nvCxnSpPr>
        <p:spPr>
          <a:xfrm>
            <a:off x="0" y="654556"/>
            <a:ext cx="9144000" cy="0"/>
          </a:xfrm>
          <a:prstGeom prst="line">
            <a:avLst/>
          </a:prstGeom>
          <a:ln w="31750">
            <a:solidFill>
              <a:schemeClr val="tx2">
                <a:lumMod val="75000"/>
                <a:alpha val="65000"/>
              </a:schemeClr>
            </a:solidFill>
          </a:ln>
        </p:spPr>
        <p:style>
          <a:lnRef idx="1">
            <a:schemeClr val="accent1"/>
          </a:lnRef>
          <a:fillRef idx="0">
            <a:schemeClr val="accent1"/>
          </a:fillRef>
          <a:effectRef idx="0">
            <a:schemeClr val="accent1"/>
          </a:effectRef>
          <a:fontRef idx="minor">
            <a:schemeClr val="tx1"/>
          </a:fontRef>
        </p:style>
      </p:cxnSp>
      <p:sp>
        <p:nvSpPr>
          <p:cNvPr id="15" name="Retângulo 14"/>
          <p:cNvSpPr/>
          <p:nvPr userDrawn="1"/>
        </p:nvSpPr>
        <p:spPr>
          <a:xfrm>
            <a:off x="0" y="6564871"/>
            <a:ext cx="3707904" cy="307777"/>
          </a:xfrm>
          <a:prstGeom prst="rect">
            <a:avLst/>
          </a:prstGeom>
        </p:spPr>
        <p:txBody>
          <a:bodyPr wrap="square">
            <a:spAutoFit/>
          </a:bodyPr>
          <a:lstStyle/>
          <a:p>
            <a:pPr algn="l"/>
            <a:r>
              <a:rPr lang="pt-BR" sz="1400" b="1" dirty="0" smtClean="0">
                <a:solidFill>
                  <a:schemeClr val="tx2"/>
                </a:solidFill>
                <a:effectLst>
                  <a:outerShdw blurRad="38100" dist="38100" dir="2700000" algn="tl">
                    <a:srgbClr val="000000">
                      <a:alpha val="43137"/>
                    </a:srgbClr>
                  </a:outerShdw>
                </a:effectLst>
              </a:rPr>
              <a:t>Prof.</a:t>
            </a:r>
            <a:r>
              <a:rPr lang="pt-BR" sz="1400" b="1" baseline="0" dirty="0" smtClean="0">
                <a:solidFill>
                  <a:schemeClr val="tx2"/>
                </a:solidFill>
                <a:effectLst>
                  <a:outerShdw blurRad="38100" dist="38100" dir="2700000" algn="tl">
                    <a:srgbClr val="000000">
                      <a:alpha val="43137"/>
                    </a:srgbClr>
                  </a:outerShdw>
                </a:effectLst>
              </a:rPr>
              <a:t> Adm. Msc. Luiz Cláudio Brites Lobato</a:t>
            </a:r>
            <a:endParaRPr lang="pt-BR" sz="1400" b="1" dirty="0">
              <a:solidFill>
                <a:schemeClr val="tx2"/>
              </a:solidFill>
              <a:effectLst>
                <a:outerShdw blurRad="38100" dist="38100" dir="2700000" algn="tl">
                  <a:srgbClr val="000000">
                    <a:alpha val="43137"/>
                  </a:srgbClr>
                </a:outerShdw>
              </a:effectLst>
            </a:endParaRPr>
          </a:p>
        </p:txBody>
      </p:sp>
      <p:sp>
        <p:nvSpPr>
          <p:cNvPr id="16" name="Pentágono 15"/>
          <p:cNvSpPr/>
          <p:nvPr userDrawn="1"/>
        </p:nvSpPr>
        <p:spPr>
          <a:xfrm>
            <a:off x="6490815" y="-1983"/>
            <a:ext cx="504056" cy="61420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lide de título">
    <p:bg>
      <p:bgPr>
        <a:solidFill>
          <a:schemeClr val="bg2">
            <a:alpha val="35000"/>
          </a:schemeClr>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srcRect/>
          <a:stretch>
            <a:fillRect/>
          </a:stretch>
        </p:blipFill>
        <p:spPr bwMode="auto">
          <a:xfrm>
            <a:off x="0" y="6313884"/>
            <a:ext cx="9144000" cy="571500"/>
          </a:xfrm>
          <a:prstGeom prst="rect">
            <a:avLst/>
          </a:prstGeom>
          <a:noFill/>
          <a:ln w="9525">
            <a:noFill/>
            <a:miter lim="800000"/>
            <a:headEnd/>
            <a:tailEnd/>
          </a:ln>
        </p:spPr>
      </p:pic>
      <p:sp>
        <p:nvSpPr>
          <p:cNvPr id="2" name="Título 1"/>
          <p:cNvSpPr>
            <a:spLocks noGrp="1"/>
          </p:cNvSpPr>
          <p:nvPr>
            <p:ph type="ctrTitle" hasCustomPrompt="1"/>
          </p:nvPr>
        </p:nvSpPr>
        <p:spPr>
          <a:xfrm>
            <a:off x="576064" y="2509638"/>
            <a:ext cx="7308304" cy="991370"/>
          </a:xfrm>
        </p:spPr>
        <p:txBody>
          <a:bodyPr>
            <a:noAutofit/>
          </a:bodyPr>
          <a:lstStyle>
            <a:lvl1pPr>
              <a:defRPr sz="8000" b="1">
                <a:solidFill>
                  <a:srgbClr val="002060"/>
                </a:solidFill>
                <a:effectLst>
                  <a:outerShdw blurRad="38100" dist="38100" dir="2700000" algn="tl">
                    <a:srgbClr val="000000">
                      <a:alpha val="43137"/>
                    </a:srgbClr>
                  </a:outerShdw>
                </a:effectLst>
                <a:latin typeface="Lucida Handwriting" pitchFamily="66" charset="0"/>
              </a:defRPr>
            </a:lvl1pPr>
          </a:lstStyle>
          <a:p>
            <a:r>
              <a:rPr lang="pt-BR" dirty="0" smtClean="0"/>
              <a:t>OBRIGADO!</a:t>
            </a:r>
            <a:endParaRPr lang="pt-BR" dirty="0"/>
          </a:p>
        </p:txBody>
      </p:sp>
      <p:pic>
        <p:nvPicPr>
          <p:cNvPr id="12290" name="Picture 2" descr="Resultado de imagem para logo da universidade castelo branco"/>
          <p:cNvPicPr>
            <a:picLocks noChangeAspect="1" noChangeArrowheads="1"/>
          </p:cNvPicPr>
          <p:nvPr userDrawn="1"/>
        </p:nvPicPr>
        <p:blipFill>
          <a:blip r:embed="rId3" cstate="print"/>
          <a:srcRect/>
          <a:stretch>
            <a:fillRect/>
          </a:stretch>
        </p:blipFill>
        <p:spPr bwMode="auto">
          <a:xfrm>
            <a:off x="179512" y="116632"/>
            <a:ext cx="3096344" cy="913355"/>
          </a:xfrm>
          <a:prstGeom prst="rect">
            <a:avLst/>
          </a:prstGeom>
          <a:noFill/>
        </p:spPr>
      </p:pic>
      <p:sp>
        <p:nvSpPr>
          <p:cNvPr id="9" name="Retângulo 8"/>
          <p:cNvSpPr/>
          <p:nvPr userDrawn="1"/>
        </p:nvSpPr>
        <p:spPr>
          <a:xfrm>
            <a:off x="0" y="1052736"/>
            <a:ext cx="3707904" cy="369332"/>
          </a:xfrm>
          <a:prstGeom prst="rect">
            <a:avLst/>
          </a:prstGeom>
        </p:spPr>
        <p:txBody>
          <a:bodyPr wrap="square">
            <a:spAutoFit/>
          </a:bodyPr>
          <a:lstStyle/>
          <a:p>
            <a:pPr algn="l"/>
            <a:r>
              <a:rPr lang="pt-BR" sz="1800" b="1" dirty="0" smtClean="0">
                <a:solidFill>
                  <a:schemeClr val="bg2"/>
                </a:solidFill>
              </a:rPr>
              <a:t>A UNIVERSIDADE DO SEU FUTURO!</a:t>
            </a:r>
            <a:endParaRPr lang="pt-BR" sz="1800" b="1" dirty="0">
              <a:solidFill>
                <a:schemeClr val="bg2"/>
              </a:solidFill>
            </a:endParaRPr>
          </a:p>
        </p:txBody>
      </p:sp>
      <p:sp>
        <p:nvSpPr>
          <p:cNvPr id="11" name="Meio-quadro 10"/>
          <p:cNvSpPr/>
          <p:nvPr userDrawn="1"/>
        </p:nvSpPr>
        <p:spPr>
          <a:xfrm rot="10800000">
            <a:off x="259904" y="5445223"/>
            <a:ext cx="8784976" cy="648072"/>
          </a:xfrm>
          <a:prstGeom prst="halfFrame">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12" name="Picture 2" descr="http://servicosweb.cnpq.br/wspessoa/servletrecuperafoto?tipo=1&amp;id=K4755251Z8"/>
          <p:cNvPicPr>
            <a:picLocks noChangeAspect="1" noChangeArrowheads="1"/>
          </p:cNvPicPr>
          <p:nvPr userDrawn="1"/>
        </p:nvPicPr>
        <p:blipFill>
          <a:blip r:embed="rId4" cstate="print"/>
          <a:srcRect/>
          <a:stretch>
            <a:fillRect/>
          </a:stretch>
        </p:blipFill>
        <p:spPr bwMode="auto">
          <a:xfrm>
            <a:off x="5779202" y="3807296"/>
            <a:ext cx="2956715" cy="1997968"/>
          </a:xfrm>
          <a:prstGeom prst="rect">
            <a:avLst/>
          </a:prstGeom>
          <a:noFill/>
          <a:ln w="9525">
            <a:noFill/>
            <a:miter lim="800000"/>
            <a:headEnd/>
            <a:tailEnd/>
          </a:ln>
        </p:spPr>
      </p:pic>
      <p:sp>
        <p:nvSpPr>
          <p:cNvPr id="3" name="Subtítulo 2"/>
          <p:cNvSpPr>
            <a:spLocks noGrp="1"/>
          </p:cNvSpPr>
          <p:nvPr>
            <p:ph type="subTitle" idx="1" hasCustomPrompt="1"/>
          </p:nvPr>
        </p:nvSpPr>
        <p:spPr>
          <a:xfrm>
            <a:off x="65169" y="6276694"/>
            <a:ext cx="9036496" cy="553616"/>
          </a:xfrm>
        </p:spPr>
        <p:txBody>
          <a:bodyPr/>
          <a:lstStyle>
            <a:lvl1pPr marL="0" marR="0" indent="0" algn="ctr" defTabSz="914400" rtl="0" eaLnBrk="1" fontAlgn="auto" latinLnBrk="0" hangingPunct="1">
              <a:lnSpc>
                <a:spcPct val="100000"/>
              </a:lnSpc>
              <a:spcBef>
                <a:spcPct val="20000"/>
              </a:spcBef>
              <a:spcAft>
                <a:spcPts val="0"/>
              </a:spcAft>
              <a:buClr>
                <a:srgbClr val="2B4475"/>
              </a:buClr>
              <a:buSzTx/>
              <a:buFont typeface="Arial" pitchFamily="34" charset="0"/>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spcBef>
                <a:spcPct val="20000"/>
              </a:spcBef>
              <a:buClr>
                <a:srgbClr val="2B4475"/>
              </a:buClr>
              <a:defRPr/>
            </a:pPr>
            <a:r>
              <a:rPr lang="pt-BR" sz="3400" b="1" kern="0" dirty="0" smtClean="0">
                <a:solidFill>
                  <a:srgbClr val="2B4475"/>
                </a:solidFill>
                <a:effectLst>
                  <a:outerShdw blurRad="38100" dist="38100" dir="2700000" algn="tl">
                    <a:srgbClr val="000000">
                      <a:alpha val="43137"/>
                    </a:srgbClr>
                  </a:outerShdw>
                </a:effectLst>
                <a:cs typeface="Arial" pitchFamily="34" charset="0"/>
              </a:rPr>
              <a:t>Prof. Adm. </a:t>
            </a:r>
            <a:r>
              <a:rPr lang="pt-BR" sz="3400" b="1" i="1" kern="0" dirty="0" smtClean="0">
                <a:solidFill>
                  <a:srgbClr val="2B4475"/>
                </a:solidFill>
                <a:effectLst>
                  <a:outerShdw blurRad="38100" dist="38100" dir="2700000" algn="tl">
                    <a:srgbClr val="000000">
                      <a:alpha val="43137"/>
                    </a:srgbClr>
                  </a:outerShdw>
                </a:effectLst>
                <a:cs typeface="Arial" pitchFamily="34" charset="0"/>
              </a:rPr>
              <a:t>Msc</a:t>
            </a:r>
            <a:r>
              <a:rPr lang="pt-BR" sz="3400" b="1" kern="0" dirty="0" smtClean="0">
                <a:solidFill>
                  <a:srgbClr val="2B4475"/>
                </a:solidFill>
                <a:effectLst>
                  <a:outerShdw blurRad="38100" dist="38100" dir="2700000" algn="tl">
                    <a:srgbClr val="000000">
                      <a:alpha val="43137"/>
                    </a:srgbClr>
                  </a:outerShdw>
                </a:effectLst>
                <a:cs typeface="Arial" pitchFamily="34" charset="0"/>
              </a:rPr>
              <a:t>. Luiz Cláudio Brites Lobato</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CCAEF-97C5-439A-B21A-278C92557086}" type="datetimeFigureOut">
              <a:rPr lang="pt-BR" smtClean="0"/>
              <a:pPr/>
              <a:t>06/08/2017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53F71-A398-4283-B1EC-CEE678ECC11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luizlobato0101.com.br/QUASEMILALUNO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ESGTLG 011</a:t>
            </a:r>
            <a:br>
              <a:rPr lang="pt-BR" dirty="0" smtClean="0"/>
            </a:br>
            <a:r>
              <a:rPr lang="pt-BR" dirty="0" smtClean="0"/>
              <a:t>PREVISÃO DE DEMANDA</a:t>
            </a:r>
            <a:endParaRPr lang="pt-BR" dirty="0"/>
          </a:p>
        </p:txBody>
      </p:sp>
      <p:sp>
        <p:nvSpPr>
          <p:cNvPr id="4" name="Retângulo 3"/>
          <p:cNvSpPr/>
          <p:nvPr/>
        </p:nvSpPr>
        <p:spPr>
          <a:xfrm>
            <a:off x="3428261" y="6377406"/>
            <a:ext cx="2304256" cy="400110"/>
          </a:xfrm>
          <a:prstGeom prst="rect">
            <a:avLst/>
          </a:prstGeom>
        </p:spPr>
        <p:txBody>
          <a:bodyPr wrap="square">
            <a:spAutoFit/>
          </a:bodyPr>
          <a:lstStyle/>
          <a:p>
            <a:pPr>
              <a:spcBef>
                <a:spcPct val="20000"/>
              </a:spcBef>
              <a:buClr>
                <a:srgbClr val="2B4475"/>
              </a:buClr>
              <a:defRPr/>
            </a:pPr>
            <a:r>
              <a:rPr lang="pt-BR" sz="2000" b="1" kern="0" dirty="0" smtClean="0">
                <a:solidFill>
                  <a:srgbClr val="2B4475"/>
                </a:solidFill>
                <a:effectLst>
                  <a:outerShdw blurRad="38100" dist="38100" dir="2700000" algn="tl">
                    <a:srgbClr val="000000">
                      <a:alpha val="43137"/>
                    </a:srgbClr>
                  </a:outerShdw>
                </a:effectLst>
                <a:cs typeface="Arial" pitchFamily="34" charset="0"/>
              </a:rPr>
              <a:t>Realengo / 2017.2</a:t>
            </a:r>
            <a:endParaRPr lang="pt-BR" sz="2000" b="1" kern="0" dirty="0">
              <a:solidFill>
                <a:srgbClr val="2B4475"/>
              </a:solidFill>
              <a:effectLst>
                <a:outerShdw blurRad="38100" dist="38100" dir="2700000" algn="tl">
                  <a:srgbClr val="000000">
                    <a:alpha val="43137"/>
                  </a:srgbClr>
                </a:outerShdw>
              </a:effectLst>
              <a:cs typeface="Arial" pitchFamily="34" charset="0"/>
            </a:endParaRPr>
          </a:p>
        </p:txBody>
      </p:sp>
      <p:sp>
        <p:nvSpPr>
          <p:cNvPr id="5" name="Retângulo 4"/>
          <p:cNvSpPr/>
          <p:nvPr/>
        </p:nvSpPr>
        <p:spPr>
          <a:xfrm>
            <a:off x="611560" y="5373216"/>
            <a:ext cx="8064896" cy="615553"/>
          </a:xfrm>
          <a:prstGeom prst="rect">
            <a:avLst/>
          </a:prstGeom>
        </p:spPr>
        <p:txBody>
          <a:bodyPr wrap="square">
            <a:spAutoFit/>
          </a:bodyPr>
          <a:lstStyle/>
          <a:p>
            <a:pP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cs typeface="Arial" pitchFamily="34" charset="0"/>
              </a:rPr>
              <a:t>Prof. Adm. </a:t>
            </a:r>
            <a:r>
              <a:rPr lang="pt-BR" sz="3400" b="1" i="1" kern="0" dirty="0">
                <a:solidFill>
                  <a:srgbClr val="2B4475"/>
                </a:solidFill>
                <a:effectLst>
                  <a:outerShdw blurRad="38100" dist="38100" dir="2700000" algn="tl">
                    <a:srgbClr val="000000">
                      <a:alpha val="43137"/>
                    </a:srgbClr>
                  </a:outerShdw>
                </a:effectLst>
                <a:cs typeface="Arial" pitchFamily="34" charset="0"/>
              </a:rPr>
              <a:t>Msc</a:t>
            </a:r>
            <a:r>
              <a:rPr lang="pt-BR" sz="34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0" y="692696"/>
            <a:ext cx="167327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1 - Introdução</a:t>
            </a:r>
          </a:p>
        </p:txBody>
      </p:sp>
      <p:sp>
        <p:nvSpPr>
          <p:cNvPr id="4" name="Retângulo 3"/>
          <p:cNvSpPr/>
          <p:nvPr/>
        </p:nvSpPr>
        <p:spPr>
          <a:xfrm>
            <a:off x="179512" y="1052736"/>
            <a:ext cx="6858000" cy="369332"/>
          </a:xfrm>
          <a:prstGeom prst="rect">
            <a:avLst/>
          </a:prstGeom>
        </p:spPr>
        <p:txBody>
          <a:bodyPr wrap="square">
            <a:spAutoFit/>
          </a:bodyPr>
          <a:lstStyle/>
          <a:p>
            <a:r>
              <a:rPr lang="pt-BR" b="1" dirty="0" smtClean="0">
                <a:solidFill>
                  <a:schemeClr val="tx2"/>
                </a:solidFill>
              </a:rPr>
              <a:t>Conceitos do SIM – Sistemas de Informações de Marketing</a:t>
            </a:r>
            <a:endParaRPr lang="pt-BR" b="1" dirty="0">
              <a:solidFill>
                <a:schemeClr val="tx2"/>
              </a:solidFill>
            </a:endParaRPr>
          </a:p>
        </p:txBody>
      </p:sp>
      <p:sp>
        <p:nvSpPr>
          <p:cNvPr id="5" name="Retângulo 4"/>
          <p:cNvSpPr/>
          <p:nvPr/>
        </p:nvSpPr>
        <p:spPr>
          <a:xfrm>
            <a:off x="0" y="1556792"/>
            <a:ext cx="9144000" cy="2585323"/>
          </a:xfrm>
          <a:prstGeom prst="rect">
            <a:avLst/>
          </a:prstGeom>
        </p:spPr>
        <p:txBody>
          <a:bodyPr wrap="square">
            <a:spAutoFit/>
          </a:bodyPr>
          <a:lstStyle/>
          <a:p>
            <a:pPr algn="just"/>
            <a:r>
              <a:rPr lang="pt-BR" dirty="0" smtClean="0"/>
              <a:t>Segundo Kotler e </a:t>
            </a:r>
            <a:r>
              <a:rPr lang="pt-BR" dirty="0" err="1" smtClean="0"/>
              <a:t>Keller</a:t>
            </a:r>
            <a:r>
              <a:rPr lang="pt-BR" dirty="0" smtClean="0"/>
              <a:t> (2006), atualmente toda empresa deve organizar e manter o fluxo contínuo de informações para seus gerentes de marketing. </a:t>
            </a:r>
          </a:p>
          <a:p>
            <a:pPr algn="just"/>
            <a:endParaRPr lang="pt-BR" dirty="0" smtClean="0"/>
          </a:p>
          <a:p>
            <a:pPr algn="just"/>
            <a:r>
              <a:rPr lang="pt-BR" dirty="0" smtClean="0"/>
              <a:t>As empresas estudam as necessidades de informações de seus gerentes e projetam seus sistemas de informações de marketing a fim de atender à necessidade deles. </a:t>
            </a:r>
          </a:p>
          <a:p>
            <a:pPr algn="just"/>
            <a:endParaRPr lang="pt-BR" dirty="0" smtClean="0"/>
          </a:p>
          <a:p>
            <a:pPr algn="just"/>
            <a:r>
              <a:rPr lang="pt-BR" dirty="0" smtClean="0"/>
              <a:t>Um sistema de informação de marketing (SIM) é constituído de pessoas, equipamentos e procedimentos dedicados a coletar, classificar, analisar, avaliar e distribuir as informações necessárias de maneira precisa e oportuna para aqueles que tomam as decisões de marketing. </a:t>
            </a:r>
          </a:p>
        </p:txBody>
      </p:sp>
      <p:pic>
        <p:nvPicPr>
          <p:cNvPr id="3074" name="Picture 2"/>
          <p:cNvPicPr>
            <a:picLocks noChangeAspect="1" noChangeArrowheads="1"/>
          </p:cNvPicPr>
          <p:nvPr/>
        </p:nvPicPr>
        <p:blipFill>
          <a:blip r:embed="rId2" cstate="print"/>
          <a:srcRect/>
          <a:stretch>
            <a:fillRect/>
          </a:stretch>
        </p:blipFill>
        <p:spPr bwMode="auto">
          <a:xfrm>
            <a:off x="107504" y="4221088"/>
            <a:ext cx="3312368" cy="2158180"/>
          </a:xfrm>
          <a:prstGeom prst="rect">
            <a:avLst/>
          </a:prstGeom>
          <a:noFill/>
          <a:ln w="9525">
            <a:noFill/>
            <a:miter lim="800000"/>
            <a:headEnd/>
            <a:tailEnd/>
          </a:ln>
        </p:spPr>
      </p:pic>
      <p:sp>
        <p:nvSpPr>
          <p:cNvPr id="7" name="Retângulo 6"/>
          <p:cNvSpPr/>
          <p:nvPr/>
        </p:nvSpPr>
        <p:spPr>
          <a:xfrm>
            <a:off x="3491880" y="4149080"/>
            <a:ext cx="5400600" cy="1200329"/>
          </a:xfrm>
          <a:prstGeom prst="rect">
            <a:avLst/>
          </a:prstGeom>
        </p:spPr>
        <p:txBody>
          <a:bodyPr wrap="square">
            <a:spAutoFit/>
          </a:bodyPr>
          <a:lstStyle/>
          <a:p>
            <a:pPr algn="just"/>
            <a:endParaRPr lang="pt-BR" dirty="0" smtClean="0"/>
          </a:p>
          <a:p>
            <a:pPr algn="just"/>
            <a:r>
              <a:rPr lang="pt-BR" dirty="0" smtClean="0"/>
              <a:t>O sistema é desenvolvido a partir de registros internos da empresa, atividades de inteligência de marketing, pesquisa de marketing e análise das decisões.</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0" y="692696"/>
            <a:ext cx="167327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1 - Introdução</a:t>
            </a:r>
          </a:p>
        </p:txBody>
      </p:sp>
      <p:sp>
        <p:nvSpPr>
          <p:cNvPr id="4" name="Retângulo 3"/>
          <p:cNvSpPr/>
          <p:nvPr/>
        </p:nvSpPr>
        <p:spPr>
          <a:xfrm>
            <a:off x="179512" y="1052736"/>
            <a:ext cx="6858000" cy="369332"/>
          </a:xfrm>
          <a:prstGeom prst="rect">
            <a:avLst/>
          </a:prstGeom>
        </p:spPr>
        <p:txBody>
          <a:bodyPr wrap="square">
            <a:spAutoFit/>
          </a:bodyPr>
          <a:lstStyle/>
          <a:p>
            <a:r>
              <a:rPr lang="pt-BR" b="1" dirty="0" smtClean="0">
                <a:solidFill>
                  <a:schemeClr val="tx2"/>
                </a:solidFill>
              </a:rPr>
              <a:t>Conceitos do SIM – Sistemas de Informações de Marketing</a:t>
            </a:r>
            <a:endParaRPr lang="pt-BR" b="1" dirty="0">
              <a:solidFill>
                <a:schemeClr val="tx2"/>
              </a:solidFill>
            </a:endParaRPr>
          </a:p>
        </p:txBody>
      </p:sp>
      <p:sp>
        <p:nvSpPr>
          <p:cNvPr id="5" name="Retângulo 4"/>
          <p:cNvSpPr/>
          <p:nvPr/>
        </p:nvSpPr>
        <p:spPr>
          <a:xfrm>
            <a:off x="35496" y="1412776"/>
            <a:ext cx="9108504" cy="4770537"/>
          </a:xfrm>
          <a:prstGeom prst="rect">
            <a:avLst/>
          </a:prstGeom>
        </p:spPr>
        <p:txBody>
          <a:bodyPr wrap="square">
            <a:spAutoFit/>
          </a:bodyPr>
          <a:lstStyle/>
          <a:p>
            <a:pPr algn="just"/>
            <a:r>
              <a:rPr lang="pt-BR" dirty="0" smtClean="0"/>
              <a:t>Subsistemas do SIM</a:t>
            </a:r>
          </a:p>
          <a:p>
            <a:pPr algn="just"/>
            <a:r>
              <a:rPr lang="pt-BR" dirty="0" smtClean="0"/>
              <a:t>Os componentes do sistema de informações de marketing, considerados por Kotler são:</a:t>
            </a:r>
          </a:p>
          <a:p>
            <a:pPr algn="just"/>
            <a:endParaRPr lang="pt-BR" b="1" dirty="0" smtClean="0"/>
          </a:p>
          <a:p>
            <a:pPr marL="342900" indent="-342900" algn="just">
              <a:buAutoNum type="alphaLcParenR"/>
            </a:pPr>
            <a:r>
              <a:rPr lang="pt-BR" b="1" dirty="0" smtClean="0">
                <a:solidFill>
                  <a:schemeClr val="tx2"/>
                </a:solidFill>
              </a:rPr>
              <a:t>O subsistema de registros internos, </a:t>
            </a:r>
            <a:r>
              <a:rPr lang="pt-BR" dirty="0" smtClean="0">
                <a:solidFill>
                  <a:schemeClr val="tx2"/>
                </a:solidFill>
              </a:rPr>
              <a:t>que contém informações resultantes do cruzamento de dados das operações de venda realizadas pela empresa, permitindo o monitoramento e a análise do desempenho da organização;</a:t>
            </a:r>
          </a:p>
          <a:p>
            <a:pPr marL="342900" indent="-342900" algn="just">
              <a:buAutoNum type="alphaLcParenR"/>
            </a:pPr>
            <a:endParaRPr lang="pt-BR" sz="800" dirty="0" smtClean="0"/>
          </a:p>
          <a:p>
            <a:pPr marL="342900" indent="-342900" algn="just">
              <a:buAutoNum type="alphaLcParenR"/>
            </a:pPr>
            <a:r>
              <a:rPr lang="pt-BR" b="1" dirty="0" smtClean="0">
                <a:solidFill>
                  <a:srgbClr val="C00000"/>
                </a:solidFill>
              </a:rPr>
              <a:t>O subsistema de inteligência de marketing, </a:t>
            </a:r>
            <a:r>
              <a:rPr lang="pt-BR" dirty="0" smtClean="0">
                <a:solidFill>
                  <a:srgbClr val="C00000"/>
                </a:solidFill>
              </a:rPr>
              <a:t>que fornece um conjunto de procedimentos e fontes de informações sobre as diversas variáveis ambientais e eventos de marketing que influenciam o negócio, no qual estão incluídos concorrentes e clientes; </a:t>
            </a:r>
          </a:p>
          <a:p>
            <a:pPr marL="342900" indent="-342900" algn="just">
              <a:buAutoNum type="alphaLcParenR"/>
            </a:pPr>
            <a:endParaRPr lang="pt-BR" sz="800" dirty="0" smtClean="0"/>
          </a:p>
          <a:p>
            <a:pPr marL="342900" indent="-342900" algn="just">
              <a:buAutoNum type="alphaLcParenR"/>
            </a:pPr>
            <a:r>
              <a:rPr lang="pt-BR" b="1" dirty="0" smtClean="0">
                <a:solidFill>
                  <a:schemeClr val="tx2"/>
                </a:solidFill>
              </a:rPr>
              <a:t>O subsistema de pesquisa de marketing, </a:t>
            </a:r>
            <a:r>
              <a:rPr lang="pt-BR" dirty="0" smtClean="0">
                <a:solidFill>
                  <a:schemeClr val="tx2"/>
                </a:solidFill>
              </a:rPr>
              <a:t>direcionado à elaboração, coleta, análise e edição de relatórios sistemáticos de dados e descobertas relevantes para a resolução de problemas específicos de marketing;</a:t>
            </a:r>
          </a:p>
          <a:p>
            <a:pPr marL="342900" indent="-342900" algn="just">
              <a:buAutoNum type="alphaLcParenR"/>
            </a:pPr>
            <a:endParaRPr lang="pt-BR" sz="800" dirty="0" smtClean="0">
              <a:solidFill>
                <a:srgbClr val="C00000"/>
              </a:solidFill>
            </a:endParaRPr>
          </a:p>
          <a:p>
            <a:pPr marL="342900" indent="-342900" algn="just">
              <a:buAutoNum type="alphaLcParenR"/>
            </a:pPr>
            <a:r>
              <a:rPr lang="pt-BR" b="1" dirty="0" smtClean="0">
                <a:solidFill>
                  <a:srgbClr val="C00000"/>
                </a:solidFill>
              </a:rPr>
              <a:t>O subsistema de análise e apoio às decisões de marketing, </a:t>
            </a:r>
            <a:r>
              <a:rPr lang="pt-BR" dirty="0" smtClean="0">
                <a:solidFill>
                  <a:srgbClr val="C00000"/>
                </a:solidFill>
              </a:rPr>
              <a:t>que se caracteriza como um conjunto coordenado de ferramentas e técnicas, software e hardware para o auxílio da análise e interpretação das informações.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0" y="692696"/>
            <a:ext cx="167327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1 - Introdução</a:t>
            </a:r>
          </a:p>
        </p:txBody>
      </p:sp>
      <p:sp>
        <p:nvSpPr>
          <p:cNvPr id="4" name="Retângulo 3"/>
          <p:cNvSpPr/>
          <p:nvPr/>
        </p:nvSpPr>
        <p:spPr>
          <a:xfrm>
            <a:off x="179512" y="1052736"/>
            <a:ext cx="6858000" cy="369332"/>
          </a:xfrm>
          <a:prstGeom prst="rect">
            <a:avLst/>
          </a:prstGeom>
        </p:spPr>
        <p:txBody>
          <a:bodyPr wrap="square">
            <a:spAutoFit/>
          </a:bodyPr>
          <a:lstStyle/>
          <a:p>
            <a:r>
              <a:rPr lang="pt-BR" b="1" dirty="0" smtClean="0">
                <a:solidFill>
                  <a:schemeClr val="tx2"/>
                </a:solidFill>
              </a:rPr>
              <a:t>Conceitos do SIM – Sistemas de Informações de Marketing</a:t>
            </a:r>
            <a:endParaRPr lang="pt-BR" b="1" dirty="0">
              <a:solidFill>
                <a:schemeClr val="tx2"/>
              </a:solidFill>
            </a:endParaRPr>
          </a:p>
        </p:txBody>
      </p:sp>
      <p:pic>
        <p:nvPicPr>
          <p:cNvPr id="4098" name="Picture 2"/>
          <p:cNvPicPr>
            <a:picLocks noChangeAspect="1" noChangeArrowheads="1"/>
          </p:cNvPicPr>
          <p:nvPr/>
        </p:nvPicPr>
        <p:blipFill>
          <a:blip r:embed="rId2" cstate="print"/>
          <a:srcRect/>
          <a:stretch>
            <a:fillRect/>
          </a:stretch>
        </p:blipFill>
        <p:spPr bwMode="auto">
          <a:xfrm>
            <a:off x="0" y="1358698"/>
            <a:ext cx="9123903" cy="51666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0" y="692696"/>
            <a:ext cx="167327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1 - Introdução</a:t>
            </a:r>
          </a:p>
        </p:txBody>
      </p:sp>
      <p:sp>
        <p:nvSpPr>
          <p:cNvPr id="5" name="Retângulo 4"/>
          <p:cNvSpPr/>
          <p:nvPr/>
        </p:nvSpPr>
        <p:spPr>
          <a:xfrm>
            <a:off x="251520" y="1052736"/>
            <a:ext cx="4509889" cy="369332"/>
          </a:xfrm>
          <a:prstGeom prst="rect">
            <a:avLst/>
          </a:prstGeom>
        </p:spPr>
        <p:txBody>
          <a:bodyPr wrap="none">
            <a:spAutoFit/>
          </a:bodyPr>
          <a:lstStyle/>
          <a:p>
            <a:r>
              <a:rPr lang="pt-BR" b="1" dirty="0" smtClean="0">
                <a:solidFill>
                  <a:schemeClr val="tx2"/>
                </a:solidFill>
              </a:rPr>
              <a:t>Formas de mensurar a demanda de mercado:</a:t>
            </a:r>
            <a:endParaRPr lang="pt-BR" b="1" dirty="0">
              <a:solidFill>
                <a:schemeClr val="tx2"/>
              </a:solidFill>
            </a:endParaRPr>
          </a:p>
        </p:txBody>
      </p:sp>
      <p:sp>
        <p:nvSpPr>
          <p:cNvPr id="6" name="Retângulo 5"/>
          <p:cNvSpPr/>
          <p:nvPr/>
        </p:nvSpPr>
        <p:spPr>
          <a:xfrm>
            <a:off x="107504" y="1412776"/>
            <a:ext cx="9036496" cy="4247317"/>
          </a:xfrm>
          <a:prstGeom prst="rect">
            <a:avLst/>
          </a:prstGeom>
        </p:spPr>
        <p:txBody>
          <a:bodyPr wrap="square">
            <a:spAutoFit/>
          </a:bodyPr>
          <a:lstStyle/>
          <a:p>
            <a:pPr algn="just"/>
            <a:r>
              <a:rPr lang="pt-BR" dirty="0" smtClean="0"/>
              <a:t>Agora, vou apresentar o modelo teórico de Mensuração de Demanda proposto por </a:t>
            </a:r>
            <a:r>
              <a:rPr lang="pt-BR" dirty="0" err="1" smtClean="0"/>
              <a:t>Keller</a:t>
            </a:r>
            <a:r>
              <a:rPr lang="pt-BR" dirty="0" smtClean="0"/>
              <a:t> e Kotler (2006). </a:t>
            </a:r>
          </a:p>
          <a:p>
            <a:pPr algn="just"/>
            <a:endParaRPr lang="pt-BR" dirty="0" smtClean="0"/>
          </a:p>
          <a:p>
            <a:pPr algn="just"/>
            <a:r>
              <a:rPr lang="pt-BR" dirty="0" smtClean="0"/>
              <a:t>Com base no modelo tridimensional apresentado, as empresas podem preparar até 90 tipos de estimativas de demanda.</a:t>
            </a:r>
          </a:p>
          <a:p>
            <a:pPr algn="just"/>
            <a:endParaRPr lang="pt-BR" dirty="0" smtClean="0"/>
          </a:p>
          <a:p>
            <a:pPr algn="just"/>
            <a:r>
              <a:rPr lang="pt-BR" dirty="0" smtClean="0"/>
              <a:t>Na dimensão altura, a demanda pode ser mensurada em seis diferentes níveis de produto, como: vendas do setor, vendas da empresa, categoria de produto, linha de produto e item de produto. </a:t>
            </a:r>
          </a:p>
          <a:p>
            <a:pPr algn="just"/>
            <a:endParaRPr lang="pt-BR" dirty="0" smtClean="0"/>
          </a:p>
          <a:p>
            <a:pPr algn="just"/>
            <a:r>
              <a:rPr lang="pt-BR" dirty="0" smtClean="0"/>
              <a:t>Na dimensão profundidade, a demanda pode ser mensurada em cinco diferentes níveis espaciais, como: mundo, país, região, território e cliente. </a:t>
            </a:r>
          </a:p>
          <a:p>
            <a:pPr algn="just"/>
            <a:endParaRPr lang="pt-BR" dirty="0" smtClean="0"/>
          </a:p>
          <a:p>
            <a:pPr algn="just"/>
            <a:r>
              <a:rPr lang="pt-BR" dirty="0" smtClean="0"/>
              <a:t>Por fim, na dimensão largura, a demanda pode ser mensurada em três diferentes níveis de tempo, como: curto prazo, médio prazo e longo prazo.</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0" y="692696"/>
            <a:ext cx="167327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1 - Introdução</a:t>
            </a:r>
          </a:p>
        </p:txBody>
      </p:sp>
      <p:sp>
        <p:nvSpPr>
          <p:cNvPr id="5" name="Retângulo 4"/>
          <p:cNvSpPr/>
          <p:nvPr/>
        </p:nvSpPr>
        <p:spPr>
          <a:xfrm>
            <a:off x="4355976" y="5877272"/>
            <a:ext cx="4716016" cy="646331"/>
          </a:xfrm>
          <a:prstGeom prst="rect">
            <a:avLst/>
          </a:prstGeom>
        </p:spPr>
        <p:txBody>
          <a:bodyPr wrap="square">
            <a:spAutoFit/>
          </a:bodyPr>
          <a:lstStyle/>
          <a:p>
            <a:r>
              <a:rPr lang="pt-BR" dirty="0" smtClean="0"/>
              <a:t>Níveis de mensuração de Demanda. </a:t>
            </a:r>
          </a:p>
          <a:p>
            <a:r>
              <a:rPr lang="pt-BR" dirty="0" smtClean="0"/>
              <a:t>Fonte:Adaptado de </a:t>
            </a:r>
            <a:r>
              <a:rPr lang="pt-BR" dirty="0" err="1" smtClean="0"/>
              <a:t>Keller</a:t>
            </a:r>
            <a:r>
              <a:rPr lang="pt-BR" dirty="0" smtClean="0"/>
              <a:t> e Kotler, 2006</a:t>
            </a:r>
            <a:endParaRPr lang="pt-BR" dirty="0"/>
          </a:p>
        </p:txBody>
      </p:sp>
      <p:sp>
        <p:nvSpPr>
          <p:cNvPr id="6" name="Retângulo 5"/>
          <p:cNvSpPr/>
          <p:nvPr/>
        </p:nvSpPr>
        <p:spPr>
          <a:xfrm>
            <a:off x="251520" y="1052736"/>
            <a:ext cx="4445769" cy="369332"/>
          </a:xfrm>
          <a:prstGeom prst="rect">
            <a:avLst/>
          </a:prstGeom>
        </p:spPr>
        <p:txBody>
          <a:bodyPr wrap="none">
            <a:spAutoFit/>
          </a:bodyPr>
          <a:lstStyle/>
          <a:p>
            <a:r>
              <a:rPr lang="pt-BR" b="1" dirty="0" smtClean="0">
                <a:solidFill>
                  <a:schemeClr val="tx2"/>
                </a:solidFill>
              </a:rPr>
              <a:t>Formas de mensurar a demanda de mercado</a:t>
            </a:r>
            <a:endParaRPr lang="pt-BR" b="1" dirty="0">
              <a:solidFill>
                <a:schemeClr val="tx2"/>
              </a:solidFill>
            </a:endParaRPr>
          </a:p>
        </p:txBody>
      </p:sp>
      <p:pic>
        <p:nvPicPr>
          <p:cNvPr id="5122" name="Picture 2"/>
          <p:cNvPicPr>
            <a:picLocks noChangeAspect="1" noChangeArrowheads="1"/>
          </p:cNvPicPr>
          <p:nvPr/>
        </p:nvPicPr>
        <p:blipFill>
          <a:blip r:embed="rId2" cstate="print"/>
          <a:srcRect/>
          <a:stretch>
            <a:fillRect/>
          </a:stretch>
        </p:blipFill>
        <p:spPr bwMode="auto">
          <a:xfrm>
            <a:off x="1043608" y="1509713"/>
            <a:ext cx="7205440" cy="4295551"/>
          </a:xfrm>
          <a:prstGeom prst="rect">
            <a:avLst/>
          </a:prstGeom>
          <a:noFill/>
          <a:ln w="9525">
            <a:noFill/>
            <a:miter lim="800000"/>
            <a:headEnd/>
            <a:tailEnd/>
          </a:ln>
        </p:spPr>
      </p:pic>
      <p:cxnSp>
        <p:nvCxnSpPr>
          <p:cNvPr id="9" name="Conector de seta reta 8"/>
          <p:cNvCxnSpPr/>
          <p:nvPr/>
        </p:nvCxnSpPr>
        <p:spPr>
          <a:xfrm flipH="1">
            <a:off x="2051720" y="1556792"/>
            <a:ext cx="1872208" cy="108012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Conector de seta reta 10"/>
          <p:cNvCxnSpPr/>
          <p:nvPr/>
        </p:nvCxnSpPr>
        <p:spPr>
          <a:xfrm>
            <a:off x="827584" y="2996952"/>
            <a:ext cx="0" cy="2016224"/>
          </a:xfrm>
          <a:prstGeom prst="straightConnector1">
            <a:avLst/>
          </a:prstGeom>
          <a:ln w="3810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0" y="692696"/>
            <a:ext cx="167327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1 - Introdução</a:t>
            </a:r>
          </a:p>
        </p:txBody>
      </p:sp>
      <p:sp>
        <p:nvSpPr>
          <p:cNvPr id="5" name="Retângulo 4"/>
          <p:cNvSpPr/>
          <p:nvPr/>
        </p:nvSpPr>
        <p:spPr>
          <a:xfrm>
            <a:off x="395536" y="1052736"/>
            <a:ext cx="2502545" cy="369332"/>
          </a:xfrm>
          <a:prstGeom prst="rect">
            <a:avLst/>
          </a:prstGeom>
        </p:spPr>
        <p:txBody>
          <a:bodyPr wrap="none">
            <a:spAutoFit/>
          </a:bodyPr>
          <a:lstStyle/>
          <a:p>
            <a:r>
              <a:rPr lang="pt-BR" b="1" dirty="0" smtClean="0">
                <a:solidFill>
                  <a:schemeClr val="tx2"/>
                </a:solidFill>
              </a:rPr>
              <a:t>Que mercado mensurar:</a:t>
            </a:r>
            <a:endParaRPr lang="pt-BR" b="1" dirty="0">
              <a:solidFill>
                <a:schemeClr val="tx2"/>
              </a:solidFill>
            </a:endParaRPr>
          </a:p>
        </p:txBody>
      </p:sp>
      <p:sp>
        <p:nvSpPr>
          <p:cNvPr id="6" name="Retângulo 5"/>
          <p:cNvSpPr/>
          <p:nvPr/>
        </p:nvSpPr>
        <p:spPr>
          <a:xfrm>
            <a:off x="35496" y="1585823"/>
            <a:ext cx="9036496" cy="4247317"/>
          </a:xfrm>
          <a:prstGeom prst="rect">
            <a:avLst/>
          </a:prstGeom>
        </p:spPr>
        <p:txBody>
          <a:bodyPr wrap="square">
            <a:spAutoFit/>
          </a:bodyPr>
          <a:lstStyle/>
          <a:p>
            <a:pPr algn="just"/>
            <a:r>
              <a:rPr lang="pt-BR" dirty="0" smtClean="0"/>
              <a:t>Apesar de existirem 90 tipos de formas de mensurar a demanda, as previsões também dependem de que tipo de mercado está em consideração. </a:t>
            </a:r>
          </a:p>
          <a:p>
            <a:pPr algn="just"/>
            <a:endParaRPr lang="pt-BR" dirty="0" smtClean="0"/>
          </a:p>
          <a:p>
            <a:pPr algn="just"/>
            <a:r>
              <a:rPr lang="pt-BR" b="1" dirty="0" smtClean="0">
                <a:solidFill>
                  <a:schemeClr val="tx2"/>
                </a:solidFill>
                <a:effectLst>
                  <a:outerShdw blurRad="38100" dist="38100" dir="2700000" algn="tl">
                    <a:srgbClr val="000000">
                      <a:alpha val="43137"/>
                    </a:srgbClr>
                  </a:outerShdw>
                </a:effectLst>
              </a:rPr>
              <a:t>O tamanho de um mercado </a:t>
            </a:r>
            <a:r>
              <a:rPr lang="pt-BR" dirty="0" smtClean="0"/>
              <a:t>está ligado ao número de compradores que podem existir para determinada oferta ao mercado, e para isso há muitas maneiras interessantes de decompô-lo.</a:t>
            </a:r>
          </a:p>
          <a:p>
            <a:pPr algn="just"/>
            <a:endParaRPr lang="pt-BR" dirty="0" smtClean="0"/>
          </a:p>
          <a:p>
            <a:pPr algn="just"/>
            <a:r>
              <a:rPr lang="pt-BR" b="1" dirty="0" smtClean="0">
                <a:solidFill>
                  <a:schemeClr val="tx2"/>
                </a:solidFill>
                <a:effectLst>
                  <a:outerShdw blurRad="38100" dist="38100" dir="2700000" algn="tl">
                    <a:srgbClr val="000000">
                      <a:alpha val="43137"/>
                    </a:srgbClr>
                  </a:outerShdw>
                </a:effectLst>
              </a:rPr>
              <a:t>O mercado potencial </a:t>
            </a:r>
            <a:r>
              <a:rPr lang="pt-BR" dirty="0" smtClean="0"/>
              <a:t>é o conjunto de consumidores que têm tipo interesse suficiente para uma oferta ao mercado, ou seja, mercado potencial são todos os consumidores que gostariam de adquirir um determinado produto ou serviço.</a:t>
            </a:r>
          </a:p>
          <a:p>
            <a:pPr algn="just"/>
            <a:endParaRPr lang="pt-BR" dirty="0" smtClean="0"/>
          </a:p>
          <a:p>
            <a:pPr algn="just"/>
            <a:r>
              <a:rPr lang="pt-BR" dirty="0" smtClean="0"/>
              <a:t>Entretanto, querer não é poder: esses potenciais consumidores precisam ter renda suficiente para adquirir o produto. </a:t>
            </a:r>
          </a:p>
          <a:p>
            <a:pPr algn="just"/>
            <a:endParaRPr lang="pt-BR" dirty="0" smtClean="0"/>
          </a:p>
          <a:p>
            <a:pPr algn="just"/>
            <a:r>
              <a:rPr lang="pt-BR" b="1" dirty="0" smtClean="0">
                <a:solidFill>
                  <a:schemeClr val="tx2"/>
                </a:solidFill>
                <a:effectLst>
                  <a:outerShdw blurRad="38100" dist="38100" dir="2700000" algn="tl">
                    <a:srgbClr val="000000">
                      <a:alpha val="43137"/>
                    </a:srgbClr>
                  </a:outerShdw>
                </a:effectLst>
              </a:rPr>
              <a:t>O mercado disponível </a:t>
            </a:r>
            <a:r>
              <a:rPr lang="pt-BR" dirty="0" smtClean="0"/>
              <a:t>é o conjunto de consumidores que possuem renda, interesse e acesso a determinada oferta.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0" y="692696"/>
            <a:ext cx="167327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1 - Introdução</a:t>
            </a:r>
          </a:p>
        </p:txBody>
      </p:sp>
      <p:sp>
        <p:nvSpPr>
          <p:cNvPr id="5" name="Retângulo 4"/>
          <p:cNvSpPr/>
          <p:nvPr/>
        </p:nvSpPr>
        <p:spPr>
          <a:xfrm>
            <a:off x="395536" y="1052736"/>
            <a:ext cx="2502545" cy="369332"/>
          </a:xfrm>
          <a:prstGeom prst="rect">
            <a:avLst/>
          </a:prstGeom>
        </p:spPr>
        <p:txBody>
          <a:bodyPr wrap="none">
            <a:spAutoFit/>
          </a:bodyPr>
          <a:lstStyle/>
          <a:p>
            <a:r>
              <a:rPr lang="pt-BR" b="1" dirty="0" smtClean="0">
                <a:solidFill>
                  <a:schemeClr val="tx2"/>
                </a:solidFill>
              </a:rPr>
              <a:t>Que mercado mensurar:</a:t>
            </a:r>
            <a:endParaRPr lang="pt-BR" b="1" dirty="0">
              <a:solidFill>
                <a:schemeClr val="tx2"/>
              </a:solidFill>
            </a:endParaRPr>
          </a:p>
        </p:txBody>
      </p:sp>
      <p:sp>
        <p:nvSpPr>
          <p:cNvPr id="6" name="Retângulo 5"/>
          <p:cNvSpPr/>
          <p:nvPr/>
        </p:nvSpPr>
        <p:spPr>
          <a:xfrm>
            <a:off x="0" y="1412776"/>
            <a:ext cx="9144000" cy="4524315"/>
          </a:xfrm>
          <a:prstGeom prst="rect">
            <a:avLst/>
          </a:prstGeom>
        </p:spPr>
        <p:txBody>
          <a:bodyPr wrap="square">
            <a:spAutoFit/>
          </a:bodyPr>
          <a:lstStyle/>
          <a:p>
            <a:pPr algn="just"/>
            <a:r>
              <a:rPr lang="pt-BR" dirty="0" smtClean="0"/>
              <a:t>No caso de certas ofertas ao mercado, a empresa ou o governo pode restringir as vendas a determinados grupos. </a:t>
            </a:r>
          </a:p>
          <a:p>
            <a:pPr algn="just"/>
            <a:endParaRPr lang="pt-BR" dirty="0" smtClean="0"/>
          </a:p>
          <a:p>
            <a:pPr algn="just"/>
            <a:r>
              <a:rPr lang="pt-BR" dirty="0" smtClean="0"/>
              <a:t>Afunilando um pouco esse pensamento, encontramos </a:t>
            </a:r>
            <a:r>
              <a:rPr lang="pt-BR" b="1" dirty="0" smtClean="0">
                <a:solidFill>
                  <a:schemeClr val="tx2"/>
                </a:solidFill>
                <a:effectLst>
                  <a:outerShdw blurRad="38100" dist="38100" dir="2700000" algn="tl">
                    <a:srgbClr val="000000">
                      <a:alpha val="43137"/>
                    </a:srgbClr>
                  </a:outerShdw>
                </a:effectLst>
              </a:rPr>
              <a:t>o mercado alvo, </a:t>
            </a:r>
            <a:r>
              <a:rPr lang="pt-BR" dirty="0" smtClean="0"/>
              <a:t>que é a parte do mercado disponível que a empresa decide buscar. </a:t>
            </a:r>
          </a:p>
          <a:p>
            <a:pPr algn="just"/>
            <a:endParaRPr lang="pt-BR" dirty="0" smtClean="0"/>
          </a:p>
          <a:p>
            <a:pPr algn="just"/>
            <a:r>
              <a:rPr lang="pt-BR" dirty="0" smtClean="0"/>
              <a:t>Uma empresa brasileira, por exemplo, decide concentrar seu esforço de marketing e distribuição apenas no sudeste do país. A empresa acabará vendendo a determinado número de compradores de seu mercado-alvo.</a:t>
            </a:r>
          </a:p>
          <a:p>
            <a:pPr algn="just"/>
            <a:endParaRPr lang="pt-BR" dirty="0" smtClean="0"/>
          </a:p>
          <a:p>
            <a:pPr algn="just"/>
            <a:r>
              <a:rPr lang="pt-BR" dirty="0" smtClean="0"/>
              <a:t>Esse determinado número de compradores que estão adquirindo o produto é </a:t>
            </a:r>
            <a:r>
              <a:rPr lang="pt-BR" b="1" dirty="0" smtClean="0">
                <a:solidFill>
                  <a:schemeClr val="tx2"/>
                </a:solidFill>
                <a:effectLst>
                  <a:outerShdw blurRad="38100" dist="38100" dir="2700000" algn="tl">
                    <a:srgbClr val="000000">
                      <a:alpha val="43137"/>
                    </a:srgbClr>
                  </a:outerShdw>
                </a:effectLst>
              </a:rPr>
              <a:t>o mercado atendido.</a:t>
            </a:r>
          </a:p>
          <a:p>
            <a:pPr algn="just"/>
            <a:endParaRPr lang="pt-BR" dirty="0" smtClean="0"/>
          </a:p>
          <a:p>
            <a:pPr algn="just"/>
            <a:r>
              <a:rPr lang="pt-BR" dirty="0" smtClean="0"/>
              <a:t>Segundo </a:t>
            </a:r>
            <a:r>
              <a:rPr lang="pt-BR" dirty="0" err="1" smtClean="0"/>
              <a:t>Keller</a:t>
            </a:r>
            <a:r>
              <a:rPr lang="pt-BR" dirty="0" smtClean="0"/>
              <a:t> e Kotler (2006), “essas definições de mercado são uma ferramenta útil para a elaboração do planejamento de mercado. Se a empresa não está satisfeita com suas vendas atuais, pode empreender uma série de ações”.</a:t>
            </a:r>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0" y="692696"/>
            <a:ext cx="167327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1 - Introdução</a:t>
            </a:r>
          </a:p>
        </p:txBody>
      </p:sp>
      <p:sp>
        <p:nvSpPr>
          <p:cNvPr id="5" name="Retângulo 4"/>
          <p:cNvSpPr/>
          <p:nvPr/>
        </p:nvSpPr>
        <p:spPr>
          <a:xfrm>
            <a:off x="0" y="1552724"/>
            <a:ext cx="9144000" cy="1754326"/>
          </a:xfrm>
          <a:prstGeom prst="rect">
            <a:avLst/>
          </a:prstGeom>
        </p:spPr>
        <p:txBody>
          <a:bodyPr wrap="square">
            <a:spAutoFit/>
          </a:bodyPr>
          <a:lstStyle/>
          <a:p>
            <a:pPr algn="just"/>
            <a:r>
              <a:rPr lang="pt-BR" dirty="0" smtClean="0"/>
              <a:t>Ela tentar atrair uma porcentagem maior de compradores do mercado-alvo expandindo seu mercado-alvo. A empresa do nosso exemplo pode ampliar o mercado-alvo atendendo a outras regiões do país ou até mesmo optar pela exportação.</a:t>
            </a:r>
          </a:p>
          <a:p>
            <a:pPr algn="just"/>
            <a:endParaRPr lang="pt-BR" dirty="0" smtClean="0"/>
          </a:p>
          <a:p>
            <a:pPr algn="just"/>
            <a:r>
              <a:rPr lang="pt-BR" dirty="0" smtClean="0"/>
              <a:t>Caso a empresa não tenha porte para aumentar seu mercado-alvo, aumenta seu nível de distribuição e pode aumentar o mercado atendido variando o preço do produto. </a:t>
            </a:r>
          </a:p>
        </p:txBody>
      </p:sp>
      <p:sp>
        <p:nvSpPr>
          <p:cNvPr id="6" name="Retângulo 5"/>
          <p:cNvSpPr/>
          <p:nvPr/>
        </p:nvSpPr>
        <p:spPr>
          <a:xfrm>
            <a:off x="395536" y="1052736"/>
            <a:ext cx="2502545" cy="369332"/>
          </a:xfrm>
          <a:prstGeom prst="rect">
            <a:avLst/>
          </a:prstGeom>
        </p:spPr>
        <p:txBody>
          <a:bodyPr wrap="none">
            <a:spAutoFit/>
          </a:bodyPr>
          <a:lstStyle/>
          <a:p>
            <a:r>
              <a:rPr lang="pt-BR" b="1" dirty="0" smtClean="0">
                <a:solidFill>
                  <a:schemeClr val="tx2"/>
                </a:solidFill>
              </a:rPr>
              <a:t>Que mercado mensurar:</a:t>
            </a:r>
            <a:endParaRPr lang="pt-BR" b="1" dirty="0">
              <a:solidFill>
                <a:schemeClr val="tx2"/>
              </a:solidFill>
            </a:endParaRPr>
          </a:p>
        </p:txBody>
      </p:sp>
      <p:pic>
        <p:nvPicPr>
          <p:cNvPr id="6146" name="Picture 2"/>
          <p:cNvPicPr>
            <a:picLocks noChangeAspect="1" noChangeArrowheads="1"/>
          </p:cNvPicPr>
          <p:nvPr/>
        </p:nvPicPr>
        <p:blipFill>
          <a:blip r:embed="rId2" cstate="print"/>
          <a:srcRect/>
          <a:stretch>
            <a:fillRect/>
          </a:stretch>
        </p:blipFill>
        <p:spPr bwMode="auto">
          <a:xfrm>
            <a:off x="179512" y="3356992"/>
            <a:ext cx="3816423" cy="2971031"/>
          </a:xfrm>
          <a:prstGeom prst="rect">
            <a:avLst/>
          </a:prstGeom>
          <a:noFill/>
          <a:ln w="9525">
            <a:noFill/>
            <a:miter lim="800000"/>
            <a:headEnd/>
            <a:tailEnd/>
          </a:ln>
        </p:spPr>
      </p:pic>
      <p:sp>
        <p:nvSpPr>
          <p:cNvPr id="8" name="Retângulo 7"/>
          <p:cNvSpPr/>
          <p:nvPr/>
        </p:nvSpPr>
        <p:spPr>
          <a:xfrm>
            <a:off x="4067944" y="3557915"/>
            <a:ext cx="4896544" cy="2031325"/>
          </a:xfrm>
          <a:prstGeom prst="rect">
            <a:avLst/>
          </a:prstGeom>
        </p:spPr>
        <p:txBody>
          <a:bodyPr wrap="square">
            <a:spAutoFit/>
          </a:bodyPr>
          <a:lstStyle/>
          <a:p>
            <a:pPr algn="just"/>
            <a:endParaRPr lang="pt-BR" dirty="0" smtClean="0"/>
          </a:p>
          <a:p>
            <a:pPr algn="just"/>
            <a:r>
              <a:rPr lang="pt-BR" dirty="0" smtClean="0"/>
              <a:t>Se ela diminui o preço do seu produto, continua atendendo ao mesmo mercado-alvo, porém agora com um maior número de consumidores. </a:t>
            </a:r>
          </a:p>
          <a:p>
            <a:pPr algn="just"/>
            <a:endParaRPr lang="pt-BR" dirty="0" smtClean="0"/>
          </a:p>
          <a:p>
            <a:pPr algn="just"/>
            <a:r>
              <a:rPr lang="pt-BR" dirty="0" smtClean="0"/>
              <a:t>Existem, portanto, diversas maneiras de se determinar um mercado.</a:t>
            </a:r>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0" y="692696"/>
            <a:ext cx="167327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1 - Introdução</a:t>
            </a:r>
          </a:p>
        </p:txBody>
      </p:sp>
      <p:sp>
        <p:nvSpPr>
          <p:cNvPr id="6" name="Retângulo 5"/>
          <p:cNvSpPr/>
          <p:nvPr/>
        </p:nvSpPr>
        <p:spPr>
          <a:xfrm>
            <a:off x="179512" y="1052736"/>
            <a:ext cx="6462464" cy="369332"/>
          </a:xfrm>
          <a:prstGeom prst="rect">
            <a:avLst/>
          </a:prstGeom>
        </p:spPr>
        <p:txBody>
          <a:bodyPr wrap="square">
            <a:spAutoFit/>
          </a:bodyPr>
          <a:lstStyle/>
          <a:p>
            <a:r>
              <a:rPr lang="pt-BR" b="1" dirty="0" smtClean="0">
                <a:solidFill>
                  <a:schemeClr val="tx2"/>
                </a:solidFill>
              </a:rPr>
              <a:t>Vocabulário para mensuração de demanda:</a:t>
            </a:r>
            <a:endParaRPr lang="pt-BR" b="1" dirty="0">
              <a:solidFill>
                <a:schemeClr val="tx2"/>
              </a:solidFill>
            </a:endParaRPr>
          </a:p>
        </p:txBody>
      </p:sp>
      <p:pic>
        <p:nvPicPr>
          <p:cNvPr id="7170" name="Picture 2"/>
          <p:cNvPicPr>
            <a:picLocks noChangeAspect="1" noChangeArrowheads="1"/>
          </p:cNvPicPr>
          <p:nvPr/>
        </p:nvPicPr>
        <p:blipFill>
          <a:blip r:embed="rId2" cstate="print"/>
          <a:srcRect/>
          <a:stretch>
            <a:fillRect/>
          </a:stretch>
        </p:blipFill>
        <p:spPr bwMode="auto">
          <a:xfrm>
            <a:off x="179512" y="1484783"/>
            <a:ext cx="7920880" cy="4896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0" y="692696"/>
            <a:ext cx="167327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1 - Introdução</a:t>
            </a:r>
          </a:p>
        </p:txBody>
      </p:sp>
      <p:sp>
        <p:nvSpPr>
          <p:cNvPr id="4" name="Retângulo 3"/>
          <p:cNvSpPr/>
          <p:nvPr/>
        </p:nvSpPr>
        <p:spPr>
          <a:xfrm>
            <a:off x="179512" y="1052736"/>
            <a:ext cx="6462464" cy="369332"/>
          </a:xfrm>
          <a:prstGeom prst="rect">
            <a:avLst/>
          </a:prstGeom>
        </p:spPr>
        <p:txBody>
          <a:bodyPr wrap="square">
            <a:spAutoFit/>
          </a:bodyPr>
          <a:lstStyle/>
          <a:p>
            <a:r>
              <a:rPr lang="pt-BR" b="1" dirty="0" smtClean="0">
                <a:solidFill>
                  <a:schemeClr val="tx2"/>
                </a:solidFill>
              </a:rPr>
              <a:t>Vocabulário para mensuração de demanda:</a:t>
            </a:r>
            <a:endParaRPr lang="pt-BR" b="1" dirty="0">
              <a:solidFill>
                <a:schemeClr val="tx2"/>
              </a:solidFill>
            </a:endParaRPr>
          </a:p>
        </p:txBody>
      </p:sp>
      <p:pic>
        <p:nvPicPr>
          <p:cNvPr id="6" name="Picture 2"/>
          <p:cNvPicPr>
            <a:picLocks noChangeAspect="1" noChangeArrowheads="1"/>
          </p:cNvPicPr>
          <p:nvPr/>
        </p:nvPicPr>
        <p:blipFill>
          <a:blip r:embed="rId2" cstate="print"/>
          <a:srcRect/>
          <a:stretch>
            <a:fillRect/>
          </a:stretch>
        </p:blipFill>
        <p:spPr bwMode="auto">
          <a:xfrm>
            <a:off x="179512" y="2229197"/>
            <a:ext cx="7920880" cy="364807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7020272" y="743872"/>
            <a:ext cx="2077194" cy="1460992"/>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932040" y="692696"/>
            <a:ext cx="2077194" cy="1460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flipH="1">
            <a:off x="6084168" y="2996952"/>
            <a:ext cx="2239902" cy="2664295"/>
          </a:xfrm>
          <a:prstGeom prst="rect">
            <a:avLst/>
          </a:prstGeom>
          <a:noFill/>
          <a:ln w="9525">
            <a:noFill/>
            <a:miter lim="800000"/>
            <a:headEnd/>
            <a:tailEnd/>
          </a:ln>
        </p:spPr>
      </p:pic>
      <p:sp>
        <p:nvSpPr>
          <p:cNvPr id="3" name="Retângulo 2"/>
          <p:cNvSpPr/>
          <p:nvPr/>
        </p:nvSpPr>
        <p:spPr>
          <a:xfrm>
            <a:off x="5148064" y="764704"/>
            <a:ext cx="3995936" cy="2234458"/>
          </a:xfrm>
          <a:prstGeom prst="rect">
            <a:avLst/>
          </a:prstGeom>
        </p:spPr>
        <p:txBody>
          <a:bodyPr wrap="square">
            <a:spAutoFit/>
          </a:bodyPr>
          <a:lstStyle/>
          <a:p>
            <a:pPr lvl="1">
              <a:spcBef>
                <a:spcPct val="20000"/>
              </a:spcBef>
              <a:buClr>
                <a:srgbClr val="2B4475"/>
              </a:buClr>
              <a:buFont typeface="Wingdings" pitchFamily="2" charset="2"/>
              <a:buChar char="ü"/>
              <a:defRPr/>
            </a:pPr>
            <a:r>
              <a:rPr lang="pt-BR" sz="2400" b="1" kern="0" dirty="0">
                <a:solidFill>
                  <a:srgbClr val="2B4475"/>
                </a:solidFill>
                <a:effectLst>
                  <a:outerShdw blurRad="38100" dist="38100" dir="2700000" algn="tl">
                    <a:srgbClr val="000000">
                      <a:alpha val="43137"/>
                    </a:srgbClr>
                  </a:outerShdw>
                </a:effectLst>
                <a:cs typeface="Arial" pitchFamily="34" charset="0"/>
              </a:rPr>
              <a:t>Unidade: </a:t>
            </a:r>
            <a:r>
              <a:rPr lang="pt-BR" sz="2400" b="1" kern="0" dirty="0" smtClean="0">
                <a:solidFill>
                  <a:srgbClr val="2B4475"/>
                </a:solidFill>
                <a:effectLst>
                  <a:outerShdw blurRad="38100" dist="38100" dir="2700000" algn="tl">
                    <a:srgbClr val="000000">
                      <a:alpha val="43137"/>
                    </a:srgbClr>
                  </a:outerShdw>
                </a:effectLst>
                <a:cs typeface="Arial" pitchFamily="34" charset="0"/>
              </a:rPr>
              <a:t>Realengo</a:t>
            </a:r>
            <a:endParaRPr lang="pt-BR" sz="2400" b="1" kern="0" dirty="0">
              <a:solidFill>
                <a:srgbClr val="2B4475"/>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400" b="1" kern="0" dirty="0">
                <a:solidFill>
                  <a:srgbClr val="C00000"/>
                </a:solidFill>
                <a:effectLst>
                  <a:outerShdw blurRad="38100" dist="38100" dir="2700000" algn="tl">
                    <a:srgbClr val="000000">
                      <a:alpha val="43137"/>
                    </a:srgbClr>
                  </a:outerShdw>
                </a:effectLst>
                <a:cs typeface="Arial" pitchFamily="34" charset="0"/>
              </a:rPr>
              <a:t>Turma: </a:t>
            </a:r>
            <a:r>
              <a:rPr lang="pt-BR" sz="2400" b="1" kern="0" dirty="0" smtClean="0">
                <a:solidFill>
                  <a:srgbClr val="C00000"/>
                </a:solidFill>
                <a:effectLst>
                  <a:outerShdw blurRad="38100" dist="38100" dir="2700000" algn="tl">
                    <a:srgbClr val="000000">
                      <a:alpha val="43137"/>
                    </a:srgbClr>
                  </a:outerShdw>
                </a:effectLst>
                <a:cs typeface="Arial" pitchFamily="34" charset="0"/>
              </a:rPr>
              <a:t>REG0311172</a:t>
            </a:r>
            <a:endParaRPr lang="pt-BR" sz="2400" b="1" kern="0" dirty="0">
              <a:solidFill>
                <a:srgbClr val="C00000"/>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400" b="1" kern="0" dirty="0" smtClean="0">
                <a:solidFill>
                  <a:srgbClr val="C00000"/>
                </a:solidFill>
                <a:effectLst>
                  <a:outerShdw blurRad="38100" dist="38100" dir="2700000" algn="tl">
                    <a:srgbClr val="000000">
                      <a:alpha val="43137"/>
                    </a:srgbClr>
                  </a:outerShdw>
                </a:effectLst>
                <a:cs typeface="Arial" pitchFamily="34" charset="0"/>
              </a:rPr>
              <a:t>Segunda-feira</a:t>
            </a:r>
            <a:endParaRPr lang="pt-BR" sz="2400" b="1" kern="0" dirty="0">
              <a:solidFill>
                <a:srgbClr val="C00000"/>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400" b="1" kern="0" dirty="0" smtClean="0">
                <a:solidFill>
                  <a:srgbClr val="C00000"/>
                </a:solidFill>
                <a:effectLst>
                  <a:outerShdw blurRad="38100" dist="38100" dir="2700000" algn="tl">
                    <a:srgbClr val="000000">
                      <a:alpha val="43137"/>
                    </a:srgbClr>
                  </a:outerShdw>
                </a:effectLst>
                <a:cs typeface="Arial" pitchFamily="34" charset="0"/>
              </a:rPr>
              <a:t>8:00 </a:t>
            </a:r>
            <a:r>
              <a:rPr lang="pt-BR" sz="2400" b="1" kern="0" dirty="0">
                <a:solidFill>
                  <a:srgbClr val="C00000"/>
                </a:solidFill>
                <a:effectLst>
                  <a:outerShdw blurRad="38100" dist="38100" dir="2700000" algn="tl">
                    <a:srgbClr val="000000">
                      <a:alpha val="43137"/>
                    </a:srgbClr>
                  </a:outerShdw>
                </a:effectLst>
                <a:cs typeface="Arial" pitchFamily="34" charset="0"/>
              </a:rPr>
              <a:t>às </a:t>
            </a:r>
            <a:r>
              <a:rPr lang="pt-BR" sz="2400" b="1" kern="0" dirty="0" smtClean="0">
                <a:solidFill>
                  <a:srgbClr val="C00000"/>
                </a:solidFill>
                <a:effectLst>
                  <a:outerShdw blurRad="38100" dist="38100" dir="2700000" algn="tl">
                    <a:srgbClr val="000000">
                      <a:alpha val="43137"/>
                    </a:srgbClr>
                  </a:outerShdw>
                </a:effectLst>
                <a:cs typeface="Arial" pitchFamily="34" charset="0"/>
              </a:rPr>
              <a:t>10:30</a:t>
            </a:r>
          </a:p>
          <a:p>
            <a:pPr lvl="2">
              <a:spcBef>
                <a:spcPct val="20000"/>
              </a:spcBef>
              <a:buClr>
                <a:srgbClr val="2B4475"/>
              </a:buClr>
              <a:buFont typeface="Wingdings" pitchFamily="2" charset="2"/>
              <a:buChar char="ü"/>
              <a:defRPr/>
            </a:pPr>
            <a:r>
              <a:rPr lang="pt-BR" sz="2400" b="1" kern="0" dirty="0" smtClean="0">
                <a:solidFill>
                  <a:srgbClr val="C00000"/>
                </a:solidFill>
                <a:effectLst>
                  <a:outerShdw blurRad="38100" dist="38100" dir="2700000" algn="tl">
                    <a:srgbClr val="000000">
                      <a:alpha val="43137"/>
                    </a:srgbClr>
                  </a:outerShdw>
                </a:effectLst>
                <a:cs typeface="Arial" pitchFamily="34" charset="0"/>
              </a:rPr>
              <a:t>Sala: 303 – G2</a:t>
            </a:r>
            <a:endParaRPr lang="pt-BR" sz="2400" b="1" kern="0" dirty="0">
              <a:solidFill>
                <a:srgbClr val="C00000"/>
              </a:solidFill>
              <a:effectLst>
                <a:outerShdw blurRad="38100" dist="38100" dir="2700000" algn="tl">
                  <a:srgbClr val="000000">
                    <a:alpha val="43137"/>
                  </a:srgbClr>
                </a:outerShdw>
              </a:effectLst>
              <a:cs typeface="Arial" pitchFamily="34" charset="0"/>
            </a:endParaRPr>
          </a:p>
        </p:txBody>
      </p:sp>
      <p:pic>
        <p:nvPicPr>
          <p:cNvPr id="4"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53714" y="719591"/>
            <a:ext cx="2520950" cy="1836737"/>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43364" y="2756829"/>
            <a:ext cx="5832648" cy="3669323"/>
          </a:xfrm>
          <a:prstGeom prst="rect">
            <a:avLst/>
          </a:prstGeom>
          <a:noFill/>
          <a:ln w="9525">
            <a:noFill/>
            <a:miter lim="800000"/>
            <a:headEnd/>
            <a:tailEnd/>
          </a:ln>
        </p:spPr>
      </p:pic>
      <p:sp>
        <p:nvSpPr>
          <p:cNvPr id="6"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pic>
        <p:nvPicPr>
          <p:cNvPr id="7" name="Picture 7"/>
          <p:cNvPicPr>
            <a:picLocks noChangeAspect="1" noChangeArrowheads="1"/>
          </p:cNvPicPr>
          <p:nvPr/>
        </p:nvPicPr>
        <p:blipFill>
          <a:blip r:embed="rId5" cstate="print"/>
          <a:srcRect/>
          <a:stretch>
            <a:fillRect/>
          </a:stretch>
        </p:blipFill>
        <p:spPr bwMode="auto">
          <a:xfrm>
            <a:off x="2915816" y="764704"/>
            <a:ext cx="2733675" cy="1724025"/>
          </a:xfrm>
          <a:prstGeom prst="rect">
            <a:avLst/>
          </a:prstGeom>
          <a:noFill/>
          <a:ln w="12699">
            <a:noFill/>
            <a:miter lim="800000"/>
            <a:headEnd/>
            <a:tailEnd/>
          </a:ln>
        </p:spPr>
      </p:pic>
      <p:cxnSp>
        <p:nvCxnSpPr>
          <p:cNvPr id="8" name="Conector reto 7"/>
          <p:cNvCxnSpPr/>
          <p:nvPr/>
        </p:nvCxnSpPr>
        <p:spPr>
          <a:xfrm>
            <a:off x="107504" y="2636912"/>
            <a:ext cx="594015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4" name="Retângulo 3"/>
          <p:cNvSpPr/>
          <p:nvPr/>
        </p:nvSpPr>
        <p:spPr>
          <a:xfrm>
            <a:off x="0" y="1628800"/>
            <a:ext cx="9144000" cy="3970318"/>
          </a:xfrm>
          <a:prstGeom prst="rect">
            <a:avLst/>
          </a:prstGeom>
        </p:spPr>
        <p:txBody>
          <a:bodyPr wrap="square">
            <a:spAutoFit/>
          </a:bodyPr>
          <a:lstStyle/>
          <a:p>
            <a:pPr algn="just"/>
            <a:r>
              <a:rPr lang="pt-BR" b="1" dirty="0" smtClean="0">
                <a:solidFill>
                  <a:schemeClr val="tx2"/>
                </a:solidFill>
              </a:rPr>
              <a:t>01. Com base no que foi abordado nos capítulos explique como a informação é gerada e qual a sua importância?</a:t>
            </a:r>
          </a:p>
          <a:p>
            <a:pPr algn="just"/>
            <a:endParaRPr lang="pt-BR" b="1" dirty="0" smtClean="0">
              <a:solidFill>
                <a:srgbClr val="C00000"/>
              </a:solidFill>
            </a:endParaRPr>
          </a:p>
          <a:p>
            <a:pPr algn="just"/>
            <a:endParaRPr lang="pt-BR" b="1" dirty="0" smtClean="0">
              <a:solidFill>
                <a:srgbClr val="C00000"/>
              </a:solidFill>
            </a:endParaRPr>
          </a:p>
          <a:p>
            <a:pPr algn="just"/>
            <a:r>
              <a:rPr lang="pt-BR" b="1" dirty="0" smtClean="0">
                <a:solidFill>
                  <a:srgbClr val="C00000"/>
                </a:solidFill>
              </a:rPr>
              <a:t>02. Quais os principais subsistemas de um Sistema de Informação de Marketing?</a:t>
            </a:r>
          </a:p>
          <a:p>
            <a:pPr algn="just"/>
            <a:endParaRPr lang="pt-BR" b="1" dirty="0" smtClean="0">
              <a:solidFill>
                <a:schemeClr val="tx2"/>
              </a:solidFill>
            </a:endParaRPr>
          </a:p>
          <a:p>
            <a:pPr algn="just"/>
            <a:endParaRPr lang="pt-BR" b="1" dirty="0" smtClean="0">
              <a:solidFill>
                <a:schemeClr val="tx2"/>
              </a:solidFill>
            </a:endParaRPr>
          </a:p>
          <a:p>
            <a:pPr algn="just"/>
            <a:r>
              <a:rPr lang="pt-BR" b="1" dirty="0" smtClean="0">
                <a:solidFill>
                  <a:schemeClr val="tx2"/>
                </a:solidFill>
              </a:rPr>
              <a:t>03. A inteligência de mercado pode ser tanto um departamento da organização com uma empresa fornecedora dependo do tamanha da organização, entretanto independentemente da forma é uma área que pode trazer muitos benefícios para os gestores de marketing.</a:t>
            </a:r>
          </a:p>
          <a:p>
            <a:pPr algn="just"/>
            <a:endParaRPr lang="pt-BR" b="1" dirty="0" smtClean="0">
              <a:solidFill>
                <a:schemeClr val="tx2"/>
              </a:solidFill>
            </a:endParaRPr>
          </a:p>
          <a:p>
            <a:pPr algn="just"/>
            <a:endParaRPr lang="pt-BR" b="1" dirty="0" smtClean="0">
              <a:solidFill>
                <a:schemeClr val="tx2"/>
              </a:solidFill>
            </a:endParaRPr>
          </a:p>
          <a:p>
            <a:pPr algn="just"/>
            <a:r>
              <a:rPr lang="pt-BR" b="1" dirty="0" smtClean="0">
                <a:solidFill>
                  <a:srgbClr val="C00000"/>
                </a:solidFill>
              </a:rPr>
              <a:t>04. Qual a relação do preço de um produto na mensuração de um mercado?</a:t>
            </a:r>
          </a:p>
          <a:p>
            <a:pPr algn="just"/>
            <a:endParaRPr lang="pt-BR" b="1" dirty="0" smtClean="0">
              <a:solidFill>
                <a:schemeClr val="tx2"/>
              </a:solidFill>
            </a:endParaRPr>
          </a:p>
        </p:txBody>
      </p:sp>
      <p:pic>
        <p:nvPicPr>
          <p:cNvPr id="9218" name="Picture 2"/>
          <p:cNvPicPr>
            <a:picLocks noChangeAspect="1" noChangeArrowheads="1"/>
          </p:cNvPicPr>
          <p:nvPr/>
        </p:nvPicPr>
        <p:blipFill>
          <a:blip r:embed="rId2" cstate="print"/>
          <a:srcRect/>
          <a:stretch>
            <a:fillRect/>
          </a:stretch>
        </p:blipFill>
        <p:spPr bwMode="auto">
          <a:xfrm>
            <a:off x="179512" y="764704"/>
            <a:ext cx="5400675"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179512" y="764704"/>
            <a:ext cx="5400675" cy="495300"/>
          </a:xfrm>
          <a:prstGeom prst="rect">
            <a:avLst/>
          </a:prstGeom>
          <a:noFill/>
          <a:ln w="9525">
            <a:noFill/>
            <a:miter lim="800000"/>
            <a:headEnd/>
            <a:tailEnd/>
          </a:ln>
        </p:spPr>
      </p:pic>
      <p:sp>
        <p:nvSpPr>
          <p:cNvPr id="6" name="Retângulo 5"/>
          <p:cNvSpPr/>
          <p:nvPr/>
        </p:nvSpPr>
        <p:spPr>
          <a:xfrm>
            <a:off x="107504" y="1502782"/>
            <a:ext cx="9036496" cy="4385816"/>
          </a:xfrm>
          <a:prstGeom prst="rect">
            <a:avLst/>
          </a:prstGeom>
        </p:spPr>
        <p:txBody>
          <a:bodyPr wrap="square">
            <a:spAutoFit/>
          </a:bodyPr>
          <a:lstStyle/>
          <a:p>
            <a:pPr algn="just"/>
            <a:r>
              <a:rPr lang="pt-BR" b="1" dirty="0" smtClean="0">
                <a:solidFill>
                  <a:schemeClr val="tx2"/>
                </a:solidFill>
              </a:rPr>
              <a:t>05. Para realizar uma boa pesquisa de mercado é necessário respeitar alguns processos para que os objetivos sejam atingidos, mas para isso é necessário discutir com os gestores da área e identificar o problema a ser estudo. Imagine que você seja o proprietário de um varejo de eletrodoméstico da sua cidade, quem tipo de problema(s) você gostaria de identificar e solucionar com base nas seguintes informações. </a:t>
            </a:r>
          </a:p>
          <a:p>
            <a:pPr algn="just"/>
            <a:endParaRPr lang="pt-BR" b="1" dirty="0" smtClean="0">
              <a:solidFill>
                <a:srgbClr val="C00000"/>
              </a:solidFill>
            </a:endParaRPr>
          </a:p>
          <a:p>
            <a:pPr algn="just">
              <a:lnSpc>
                <a:spcPct val="150000"/>
              </a:lnSpc>
            </a:pPr>
            <a:r>
              <a:rPr lang="pt-BR" b="1" dirty="0" smtClean="0">
                <a:solidFill>
                  <a:srgbClr val="C00000"/>
                </a:solidFill>
              </a:rPr>
              <a:t>1 – Sua loja está situada numa região mista entre comercio e residências. </a:t>
            </a:r>
          </a:p>
          <a:p>
            <a:pPr algn="just">
              <a:lnSpc>
                <a:spcPct val="150000"/>
              </a:lnSpc>
            </a:pPr>
            <a:r>
              <a:rPr lang="pt-BR" b="1" dirty="0" smtClean="0">
                <a:solidFill>
                  <a:srgbClr val="C00000"/>
                </a:solidFill>
              </a:rPr>
              <a:t>2 – A loja possui uma quantidade média de visitantes de entorno 300 pessoas ao dia. </a:t>
            </a:r>
          </a:p>
          <a:p>
            <a:pPr algn="just">
              <a:lnSpc>
                <a:spcPct val="150000"/>
              </a:lnSpc>
            </a:pPr>
            <a:r>
              <a:rPr lang="pt-BR" b="1" dirty="0" smtClean="0">
                <a:solidFill>
                  <a:srgbClr val="C00000"/>
                </a:solidFill>
              </a:rPr>
              <a:t>3 – A loja realiza diariamente em média a venda de 30 produtos.</a:t>
            </a:r>
          </a:p>
          <a:p>
            <a:pPr algn="just"/>
            <a:endParaRPr lang="pt-BR" b="1" dirty="0" smtClean="0">
              <a:solidFill>
                <a:srgbClr val="C00000"/>
              </a:solidFill>
            </a:endParaRPr>
          </a:p>
          <a:p>
            <a:pPr algn="just"/>
            <a:r>
              <a:rPr lang="pt-BR" b="1" dirty="0" smtClean="0">
                <a:solidFill>
                  <a:schemeClr val="tx2"/>
                </a:solidFill>
              </a:rPr>
              <a:t>Com bases nessas informações já processadas o que te intrigaria para realizar uma pesquisa com objetivo de melhorar as vendas da loja?</a:t>
            </a:r>
          </a:p>
          <a:p>
            <a:pPr algn="just"/>
            <a:endParaRPr lang="pt-BR" b="1" dirty="0" smtClean="0">
              <a:solidFill>
                <a:schemeClr val="tx2"/>
              </a:solidFill>
            </a:endParaRPr>
          </a:p>
          <a:p>
            <a:pPr algn="just"/>
            <a:endParaRPr lang="pt-BR" b="1" dirty="0" smtClean="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OBRIGADO!</a:t>
            </a:r>
            <a:endParaRPr lang="pt-BR" dirty="0"/>
          </a:p>
        </p:txBody>
      </p:sp>
      <p:sp>
        <p:nvSpPr>
          <p:cNvPr id="4" name="Retângulo 3"/>
          <p:cNvSpPr/>
          <p:nvPr/>
        </p:nvSpPr>
        <p:spPr>
          <a:xfrm>
            <a:off x="611560" y="6341839"/>
            <a:ext cx="8064896" cy="615553"/>
          </a:xfrm>
          <a:prstGeom prst="rect">
            <a:avLst/>
          </a:prstGeom>
        </p:spPr>
        <p:txBody>
          <a:bodyPr wrap="square">
            <a:spAutoFit/>
          </a:bodyPr>
          <a:lstStyle/>
          <a:p>
            <a:pP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cs typeface="Arial" pitchFamily="34" charset="0"/>
              </a:rPr>
              <a:t>Prof. Adm. </a:t>
            </a:r>
            <a:r>
              <a:rPr lang="pt-BR" sz="3400" b="1" i="1" kern="0" dirty="0">
                <a:solidFill>
                  <a:srgbClr val="2B4475"/>
                </a:solidFill>
                <a:effectLst>
                  <a:outerShdw blurRad="38100" dist="38100" dir="2700000" algn="tl">
                    <a:srgbClr val="000000">
                      <a:alpha val="43137"/>
                    </a:srgbClr>
                  </a:outerShdw>
                </a:effectLst>
                <a:cs typeface="Arial" pitchFamily="34" charset="0"/>
              </a:rPr>
              <a:t>Msc</a:t>
            </a:r>
            <a:r>
              <a:rPr lang="pt-BR" sz="34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6516216" y="764704"/>
            <a:ext cx="2520950" cy="1836737"/>
          </a:xfrm>
          <a:prstGeom prst="rect">
            <a:avLst/>
          </a:prstGeom>
          <a:noFill/>
          <a:ln w="9525">
            <a:noFill/>
            <a:miter lim="800000"/>
            <a:headEnd/>
            <a:tailEnd/>
          </a:ln>
        </p:spPr>
      </p:pic>
      <p:sp>
        <p:nvSpPr>
          <p:cNvPr id="4" name="Retângulo 3"/>
          <p:cNvSpPr>
            <a:spLocks noChangeArrowheads="1"/>
          </p:cNvSpPr>
          <p:nvPr/>
        </p:nvSpPr>
        <p:spPr bwMode="auto">
          <a:xfrm>
            <a:off x="2915816" y="5805264"/>
            <a:ext cx="5256584" cy="584775"/>
          </a:xfrm>
          <a:prstGeom prst="rect">
            <a:avLst/>
          </a:prstGeom>
          <a:noFill/>
          <a:ln>
            <a:noFill/>
          </a:ln>
          <a:extLst>
            <a:ext uri="{909E8E84-426E-40DD-AFC4-6F175D3DCCD1}"/>
            <a:ext uri="{91240B29-F687-4F45-9708-019B960494DF}"/>
          </a:extLst>
        </p:spPr>
        <p:txBody>
          <a:bodyPr wrap="square">
            <a:spAutoFit/>
          </a:bodyPr>
          <a:lstStyle/>
          <a:p>
            <a:pPr>
              <a:defRPr/>
            </a:pPr>
            <a:r>
              <a:rPr lang="pt-BR" sz="1600" b="1" dirty="0" smtClean="0">
                <a:solidFill>
                  <a:srgbClr val="3A32D4"/>
                </a:solidFill>
                <a:effectLst>
                  <a:outerShdw blurRad="38100" dist="38100" dir="2700000" algn="tl">
                    <a:srgbClr val="000000">
                      <a:alpha val="43137"/>
                    </a:srgbClr>
                  </a:outerShdw>
                </a:effectLst>
              </a:rPr>
              <a:t>e-mail: luizlobato0101@gmail.com</a:t>
            </a:r>
          </a:p>
          <a:p>
            <a:pPr>
              <a:defRPr/>
            </a:pPr>
            <a:r>
              <a:rPr lang="pt-BR" sz="1600" b="1" dirty="0" smtClean="0">
                <a:solidFill>
                  <a:srgbClr val="3A32D4"/>
                </a:solidFill>
                <a:effectLst>
                  <a:outerShdw blurRad="38100" dist="38100" dir="2700000" algn="tl">
                    <a:srgbClr val="000000">
                      <a:alpha val="43137"/>
                    </a:srgbClr>
                  </a:outerShdw>
                </a:effectLst>
              </a:rPr>
              <a:t>	Site: luizlobato0101.wix.com/quasemilalunos</a:t>
            </a:r>
            <a:endParaRPr lang="pt-BR" sz="1600" b="1" dirty="0">
              <a:solidFill>
                <a:srgbClr val="3A32D4"/>
              </a:solidFill>
              <a:effectLst>
                <a:outerShdw blurRad="38100" dist="38100" dir="2700000" algn="tl">
                  <a:srgbClr val="000000">
                    <a:alpha val="43137"/>
                  </a:srgbClr>
                </a:outerShdw>
              </a:effectLst>
            </a:endParaRPr>
          </a:p>
        </p:txBody>
      </p:sp>
      <p:sp>
        <p:nvSpPr>
          <p:cNvPr id="5" name="Retângulo 4"/>
          <p:cNvSpPr/>
          <p:nvPr/>
        </p:nvSpPr>
        <p:spPr>
          <a:xfrm>
            <a:off x="35496" y="2564904"/>
            <a:ext cx="8964612" cy="15204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pt-BR" sz="1600" b="1" dirty="0">
                <a:solidFill>
                  <a:schemeClr val="tx2"/>
                </a:solidFill>
                <a:effectLst>
                  <a:outerShdw blurRad="38100" dist="38100" dir="2700000" algn="tl">
                    <a:srgbClr val="000000">
                      <a:alpha val="43137"/>
                    </a:srgbClr>
                  </a:outerShdw>
                </a:effectLst>
                <a:ea typeface="MS PGothic" pitchFamily="34" charset="-128"/>
              </a:rPr>
              <a:t>Atuação:</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do SINAERJ – (</a:t>
            </a:r>
            <a:r>
              <a:rPr lang="pt-BR" sz="1000" b="1" kern="0" dirty="0">
                <a:solidFill>
                  <a:schemeClr val="tx2"/>
                </a:solidFill>
                <a:effectLst>
                  <a:outerShdw blurRad="38100" dist="38100" dir="2700000" algn="tl">
                    <a:srgbClr val="000000">
                      <a:alpha val="43137"/>
                    </a:srgbClr>
                  </a:outerShdw>
                </a:effectLst>
              </a:rPr>
              <a:t>SINDICATO DOS ADMINISTRADORES DO ESTADO DO RIO DE JANEIRO</a:t>
            </a:r>
            <a:r>
              <a:rPr lang="pt-BR" sz="1600" b="1" kern="0" dirty="0">
                <a:solidFill>
                  <a:schemeClr val="tx2"/>
                </a:solidFill>
                <a:effectLst>
                  <a:outerShdw blurRad="38100" dist="38100" dir="2700000" algn="tl">
                    <a:srgbClr val="000000">
                      <a:alpha val="43137"/>
                    </a:srgbClr>
                  </a:outerShdw>
                </a:effectLst>
              </a:rPr>
              <a:t>)</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Coordenador da Comissão de Relações de Trabalho do Conselho Regional de administração – </a:t>
            </a:r>
            <a:r>
              <a:rPr lang="pt-BR" sz="1600" b="1" kern="0" dirty="0" smtClean="0">
                <a:solidFill>
                  <a:schemeClr val="tx2"/>
                </a:solidFill>
                <a:effectLst>
                  <a:outerShdw blurRad="38100" dist="38100" dir="2700000" algn="tl">
                    <a:srgbClr val="000000">
                      <a:alpha val="43137"/>
                    </a:srgbClr>
                  </a:outerShdw>
                </a:effectLst>
              </a:rPr>
              <a:t>CRA-RJ</a:t>
            </a:r>
          </a:p>
          <a:p>
            <a:pPr eaLnBrk="0" hangingPunct="0">
              <a:spcBef>
                <a:spcPct val="20000"/>
              </a:spcBef>
              <a:buFont typeface="Arial" pitchFamily="34" charset="0"/>
              <a:buChar char="•"/>
              <a:defRPr/>
            </a:pPr>
            <a:r>
              <a:rPr lang="pt-BR" sz="1600" b="1" kern="0" dirty="0" smtClean="0">
                <a:solidFill>
                  <a:schemeClr val="tx2"/>
                </a:solidFill>
                <a:effectLst>
                  <a:outerShdw blurRad="38100" dist="38100" dir="2700000" algn="tl">
                    <a:srgbClr val="000000">
                      <a:alpha val="43137"/>
                    </a:srgbClr>
                  </a:outerShdw>
                </a:effectLst>
              </a:rPr>
              <a:t>Presidente do Conselho Municipal de Trabalho Emprego e Renda – Nova Iguaçu - PMNI</a:t>
            </a:r>
            <a:endParaRPr lang="pt-BR" sz="1600" b="1" kern="0" dirty="0">
              <a:solidFill>
                <a:schemeClr val="tx2"/>
              </a:solidFill>
              <a:effectLst>
                <a:outerShdw blurRad="38100" dist="38100" dir="2700000" algn="tl">
                  <a:srgbClr val="000000">
                    <a:alpha val="43137"/>
                  </a:srgbClr>
                </a:outerShdw>
              </a:effectLst>
            </a:endParaRP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da Assertiva Inteligência Empresarial </a:t>
            </a:r>
            <a:r>
              <a:rPr lang="pt-BR" sz="1600" b="1" kern="0" dirty="0" smtClean="0">
                <a:solidFill>
                  <a:schemeClr val="tx2"/>
                </a:solidFill>
                <a:effectLst>
                  <a:outerShdw blurRad="38100" dist="38100" dir="2700000" algn="tl">
                    <a:srgbClr val="000000">
                      <a:alpha val="43137"/>
                    </a:srgbClr>
                  </a:outerShdw>
                </a:effectLst>
              </a:rPr>
              <a:t>.</a:t>
            </a:r>
            <a:endParaRPr lang="pt-BR" sz="1600" dirty="0">
              <a:solidFill>
                <a:schemeClr val="tx2"/>
              </a:solidFill>
              <a:effectLst>
                <a:outerShdw blurRad="38100" dist="38100" dir="2700000" algn="tl">
                  <a:srgbClr val="000000">
                    <a:alpha val="43137"/>
                  </a:srgbClr>
                </a:outerShdw>
              </a:effectLst>
              <a:ea typeface="MS PGothic" pitchFamily="34" charset="-128"/>
            </a:endParaRPr>
          </a:p>
        </p:txBody>
      </p:sp>
      <p:sp>
        <p:nvSpPr>
          <p:cNvPr id="6" name="Retângulo 5"/>
          <p:cNvSpPr/>
          <p:nvPr/>
        </p:nvSpPr>
        <p:spPr>
          <a:xfrm>
            <a:off x="1259632" y="4077072"/>
            <a:ext cx="5040312" cy="1662113"/>
          </a:xfrm>
          <a:prstGeom prst="rect">
            <a:avLst/>
          </a:prstGeom>
        </p:spPr>
        <p:txBody>
          <a:bodyPr>
            <a:spAutoFit/>
          </a:bodyPr>
          <a:lstStyle/>
          <a:p>
            <a:pPr>
              <a:defRPr/>
            </a:pPr>
            <a:r>
              <a:rPr lang="pt-BR" sz="1700" b="1" dirty="0">
                <a:solidFill>
                  <a:schemeClr val="tx2"/>
                </a:solidFill>
                <a:effectLst>
                  <a:outerShdw blurRad="38100" dist="38100" dir="2700000" algn="tl">
                    <a:srgbClr val="000000">
                      <a:alpha val="43137"/>
                    </a:srgbClr>
                  </a:outerShdw>
                </a:effectLst>
                <a:ea typeface="MS PGothic" pitchFamily="34" charset="-128"/>
              </a:rPr>
              <a:t>Formação:</a:t>
            </a:r>
          </a:p>
          <a:p>
            <a:pPr>
              <a:buFontTx/>
              <a:buChar char="•"/>
              <a:defRPr/>
            </a:pPr>
            <a:r>
              <a:rPr lang="pt-BR" sz="1700" b="1" dirty="0">
                <a:solidFill>
                  <a:schemeClr val="tx2"/>
                </a:solidFill>
                <a:effectLst>
                  <a:outerShdw blurRad="38100" dist="38100" dir="2700000" algn="tl">
                    <a:srgbClr val="000000">
                      <a:alpha val="43137"/>
                    </a:srgbClr>
                  </a:outerShdw>
                </a:effectLst>
              </a:rPr>
              <a:t>Administrador e Economista – UFRRJ / UNESA</a:t>
            </a:r>
          </a:p>
          <a:p>
            <a:pPr>
              <a:buFontTx/>
              <a:buChar char="•"/>
              <a:defRPr/>
            </a:pPr>
            <a:r>
              <a:rPr lang="pt-BR" sz="1700" b="1" dirty="0">
                <a:solidFill>
                  <a:schemeClr val="tx2"/>
                </a:solidFill>
                <a:effectLst>
                  <a:outerShdw blurRad="38100" dist="38100" dir="2700000" algn="tl">
                    <a:srgbClr val="000000">
                      <a:alpha val="43137"/>
                    </a:srgbClr>
                  </a:outerShdw>
                </a:effectLst>
              </a:rPr>
              <a:t>Especialista em Auditoria e Perícia Contábil - UNESA</a:t>
            </a:r>
          </a:p>
          <a:p>
            <a:pPr>
              <a:buFontTx/>
              <a:buChar char="•"/>
              <a:defRPr/>
            </a:pPr>
            <a:r>
              <a:rPr lang="pt-BR" sz="1700" b="1" dirty="0">
                <a:solidFill>
                  <a:schemeClr val="tx2"/>
                </a:solidFill>
                <a:effectLst>
                  <a:outerShdw blurRad="38100" dist="38100" dir="2700000" algn="tl">
                    <a:srgbClr val="000000">
                      <a:alpha val="43137"/>
                    </a:srgbClr>
                  </a:outerShdw>
                </a:effectLst>
              </a:rPr>
              <a:t>Mestre em Planejamento Urbano e Educação – UFRJ</a:t>
            </a:r>
          </a:p>
          <a:p>
            <a:pPr>
              <a:buFontTx/>
              <a:buChar char="•"/>
              <a:defRPr/>
            </a:pPr>
            <a:r>
              <a:rPr lang="pt-BR" sz="1700" b="1" dirty="0">
                <a:solidFill>
                  <a:schemeClr val="tx2"/>
                </a:solidFill>
                <a:effectLst>
                  <a:outerShdw blurRad="38100" dist="38100" dir="2700000" algn="tl">
                    <a:srgbClr val="000000">
                      <a:alpha val="43137"/>
                    </a:srgbClr>
                  </a:outerShdw>
                </a:effectLst>
              </a:rPr>
              <a:t>Diversas Especializações nas áreas de:</a:t>
            </a:r>
          </a:p>
          <a:p>
            <a:pPr lvl="1">
              <a:buFont typeface="Courier New" pitchFamily="49" charset="0"/>
              <a:buChar char="o"/>
              <a:defRPr/>
            </a:pPr>
            <a:r>
              <a:rPr lang="pt-BR" sz="1700" b="1" dirty="0">
                <a:solidFill>
                  <a:schemeClr val="tx2"/>
                </a:solidFill>
                <a:effectLst>
                  <a:outerShdw blurRad="38100" dist="38100" dir="2700000" algn="tl">
                    <a:srgbClr val="000000">
                      <a:alpha val="43137"/>
                    </a:srgbClr>
                  </a:outerShdw>
                </a:effectLst>
              </a:rPr>
              <a:t> Auditoria,  Perícia,  Contabilidade e  Educação. </a:t>
            </a:r>
          </a:p>
        </p:txBody>
      </p:sp>
      <p:sp>
        <p:nvSpPr>
          <p:cNvPr id="7" name="TextBox 6"/>
          <p:cNvSpPr txBox="1">
            <a:spLocks noChangeArrowheads="1"/>
          </p:cNvSpPr>
          <p:nvPr/>
        </p:nvSpPr>
        <p:spPr bwMode="auto">
          <a:xfrm>
            <a:off x="0" y="764704"/>
            <a:ext cx="4859338" cy="708026"/>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4000" b="1" dirty="0" smtClean="0">
                <a:solidFill>
                  <a:schemeClr val="tx2"/>
                </a:solidFill>
                <a:effectLst>
                  <a:outerShdw blurRad="38100" dist="38100" dir="2700000" algn="tl">
                    <a:srgbClr val="000000">
                      <a:alpha val="43137"/>
                    </a:srgbClr>
                  </a:outerShdw>
                </a:effectLst>
                <a:latin typeface="Broadway" pitchFamily="82" charset="0"/>
              </a:rPr>
              <a:t>APRESENTAÇÃO</a:t>
            </a:r>
            <a:endParaRPr lang="pt-BR" sz="4000" dirty="0">
              <a:solidFill>
                <a:schemeClr val="tx2"/>
              </a:solidFill>
              <a:effectLst>
                <a:outerShdw blurRad="38100" dist="38100" dir="2700000" algn="tl">
                  <a:srgbClr val="000000">
                    <a:alpha val="43137"/>
                  </a:srgbClr>
                </a:outerShdw>
              </a:effectLst>
              <a:latin typeface="Broadway" pitchFamily="82" charset="0"/>
            </a:endParaRPr>
          </a:p>
        </p:txBody>
      </p:sp>
      <p:sp>
        <p:nvSpPr>
          <p:cNvPr id="8" name="Retângulo 7"/>
          <p:cNvSpPr/>
          <p:nvPr/>
        </p:nvSpPr>
        <p:spPr>
          <a:xfrm>
            <a:off x="0" y="1412776"/>
            <a:ext cx="5508104" cy="615553"/>
          </a:xfrm>
          <a:prstGeom prst="rect">
            <a:avLst/>
          </a:prstGeom>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MINI CURRÍCULO DO PROFESSOR</a:t>
            </a:r>
          </a:p>
          <a:p>
            <a:pPr>
              <a:defRPr/>
            </a:pPr>
            <a:r>
              <a:rPr lang="pt-BR" sz="1600" b="1" dirty="0" smtClean="0">
                <a:solidFill>
                  <a:schemeClr val="tx2"/>
                </a:solidFill>
                <a:effectLst>
                  <a:outerShdw blurRad="38100" dist="38100" dir="2700000" algn="tl">
                    <a:srgbClr val="000000">
                      <a:alpha val="43137"/>
                    </a:srgbClr>
                  </a:outerShdw>
                </a:effectLst>
              </a:rPr>
              <a:t>	</a:t>
            </a:r>
            <a:r>
              <a:rPr lang="pt-BR" b="1" dirty="0" smtClean="0">
                <a:solidFill>
                  <a:schemeClr val="tx2"/>
                </a:solidFill>
                <a:effectLst>
                  <a:outerShdw blurRad="38100" dist="38100" dir="2700000" algn="tl">
                    <a:srgbClr val="000000">
                      <a:alpha val="43137"/>
                    </a:srgbClr>
                  </a:outerShdw>
                </a:effectLst>
              </a:rPr>
              <a:t>Adm. Msc. Luiz Cláudio Brites Lobato</a:t>
            </a:r>
            <a:endParaRPr lang="pt-BR" b="1" dirty="0">
              <a:solidFill>
                <a:schemeClr val="tx2"/>
              </a:solidFill>
              <a:effectLst>
                <a:outerShdw blurRad="38100" dist="38100" dir="2700000" algn="tl">
                  <a:srgbClr val="000000">
                    <a:alpha val="43137"/>
                  </a:srgbClr>
                </a:outerShdw>
              </a:effectLst>
            </a:endParaRPr>
          </a:p>
        </p:txBody>
      </p:sp>
      <p:sp>
        <p:nvSpPr>
          <p:cNvPr id="9"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496" y="980728"/>
            <a:ext cx="9108504" cy="523220"/>
          </a:xfrm>
          <a:prstGeom prst="rect">
            <a:avLst/>
          </a:prstGeom>
          <a:noFill/>
        </p:spPr>
        <p:txBody>
          <a:bodyPr wrap="square">
            <a:spAutoFit/>
          </a:bodyPr>
          <a:lstStyle/>
          <a:p>
            <a:pPr fontAlgn="auto">
              <a:spcBef>
                <a:spcPts val="0"/>
              </a:spcBef>
              <a:spcAft>
                <a:spcPts val="0"/>
              </a:spcAft>
              <a:defRPr/>
            </a:pPr>
            <a:r>
              <a:rPr lang="pt-BR" sz="28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MEU </a:t>
            </a:r>
            <a:r>
              <a:rPr lang="pt-BR" sz="2400" b="1" u="sng" dirty="0" smtClean="0">
                <a:solidFill>
                  <a:schemeClr val="tx2"/>
                </a:solidFill>
                <a:effectLst>
                  <a:outerShdw blurRad="38100" dist="38100" dir="2700000" algn="tl">
                    <a:srgbClr val="000000">
                      <a:alpha val="43137"/>
                    </a:srgbClr>
                  </a:outerShdw>
                </a:effectLst>
                <a:latin typeface="+mj-lt"/>
                <a:cs typeface="Arial" pitchFamily="34" charset="0"/>
              </a:rPr>
              <a:t>SITE: </a:t>
            </a:r>
            <a:r>
              <a:rPr lang="pt-BR" sz="2400" b="1" dirty="0" smtClean="0">
                <a:solidFill>
                  <a:schemeClr val="tx2"/>
                </a:solidFill>
                <a:latin typeface="+mj-lt"/>
                <a:cs typeface="Arial" pitchFamily="34" charset="0"/>
                <a:hlinkClick r:id="rId2"/>
              </a:rPr>
              <a:t>WWW.LUIZLOBATO0101.WIX.COM/QUASEMILALUNOS</a:t>
            </a:r>
            <a:r>
              <a:rPr lang="pt-BR" sz="2400" b="1" dirty="0" smtClean="0">
                <a:solidFill>
                  <a:schemeClr val="tx2"/>
                </a:solidFill>
                <a:latin typeface="+mj-lt"/>
                <a:cs typeface="Arial" pitchFamily="34" charset="0"/>
              </a:rPr>
              <a:t> </a:t>
            </a:r>
            <a:endParaRPr lang="pt-BR" sz="2400" b="1" dirty="0">
              <a:solidFill>
                <a:schemeClr val="tx2"/>
              </a:solidFill>
              <a:latin typeface="+mj-lt"/>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107504" y="1484784"/>
            <a:ext cx="8928991" cy="4392488"/>
          </a:xfrm>
          <a:prstGeom prst="rect">
            <a:avLst/>
          </a:prstGeom>
          <a:noFill/>
          <a:ln w="31750">
            <a:solidFill>
              <a:srgbClr val="FF0000"/>
            </a:solid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801458" y="4653136"/>
            <a:ext cx="7280151" cy="1944216"/>
          </a:xfrm>
          <a:prstGeom prst="rect">
            <a:avLst/>
          </a:prstGeom>
          <a:noFill/>
          <a:ln w="50800">
            <a:solidFill>
              <a:srgbClr val="00B050"/>
            </a:solidFill>
            <a:miter lim="800000"/>
            <a:headEnd/>
            <a:tailEnd/>
          </a:ln>
        </p:spPr>
      </p:pic>
      <p:sp>
        <p:nvSpPr>
          <p:cNvPr id="6" name="Retângulo 5"/>
          <p:cNvSpPr/>
          <p:nvPr/>
        </p:nvSpPr>
        <p:spPr>
          <a:xfrm>
            <a:off x="2699792" y="6309320"/>
            <a:ext cx="6264696" cy="338554"/>
          </a:xfrm>
          <a:prstGeom prst="rect">
            <a:avLst/>
          </a:prstGeom>
        </p:spPr>
        <p:txBody>
          <a:bodyPr wrap="square">
            <a:spAutoFit/>
          </a:bodyPr>
          <a:lstStyle/>
          <a:p>
            <a:pPr fontAlgn="auto">
              <a:spcBef>
                <a:spcPts val="0"/>
              </a:spcBef>
              <a:spcAft>
                <a:spcPts val="0"/>
              </a:spcAft>
              <a:defRPr/>
            </a:pPr>
            <a:r>
              <a:rPr lang="pt-BR" sz="1600" b="1" dirty="0" smtClean="0">
                <a:solidFill>
                  <a:srgbClr val="C00000"/>
                </a:solidFill>
                <a:effectLst>
                  <a:outerShdw blurRad="38100" dist="38100" dir="2700000" algn="tl">
                    <a:srgbClr val="000000">
                      <a:alpha val="43137"/>
                    </a:srgbClr>
                  </a:outerShdw>
                </a:effectLst>
                <a:cs typeface="Arial" pitchFamily="34" charset="0"/>
              </a:rPr>
              <a:t>ARQUIVOS DE USO EM SALA DE AULA E ATIVIDADES DIVERSAS</a:t>
            </a:r>
            <a:endParaRPr lang="pt-BR" sz="1600" b="1" dirty="0">
              <a:solidFill>
                <a:srgbClr val="C00000"/>
              </a:solidFill>
              <a:effectLst>
                <a:outerShdw blurRad="38100" dist="38100" dir="2700000" algn="tl">
                  <a:srgbClr val="000000">
                    <a:alpha val="43137"/>
                  </a:srgbClr>
                </a:outerShdw>
              </a:effectLst>
              <a:cs typeface="Arial" pitchFamily="34" charset="0"/>
            </a:endParaRPr>
          </a:p>
        </p:txBody>
      </p:sp>
      <p:sp>
        <p:nvSpPr>
          <p:cNvPr id="7" name="Seta para a direita listrada 6"/>
          <p:cNvSpPr/>
          <p:nvPr/>
        </p:nvSpPr>
        <p:spPr>
          <a:xfrm rot="18351972">
            <a:off x="432915" y="4590951"/>
            <a:ext cx="3016861" cy="2920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Seta para a direita listrada 7"/>
          <p:cNvSpPr/>
          <p:nvPr/>
        </p:nvSpPr>
        <p:spPr>
          <a:xfrm rot="18243073">
            <a:off x="6779403"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Seta para a direita listrada 8"/>
          <p:cNvSpPr/>
          <p:nvPr/>
        </p:nvSpPr>
        <p:spPr>
          <a:xfrm rot="18243073">
            <a:off x="7787515"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a direita listrada 9"/>
          <p:cNvSpPr/>
          <p:nvPr/>
        </p:nvSpPr>
        <p:spPr>
          <a:xfrm rot="18243073">
            <a:off x="5771290"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1" name="Seta para a direita listrada 10"/>
          <p:cNvSpPr/>
          <p:nvPr/>
        </p:nvSpPr>
        <p:spPr>
          <a:xfrm rot="13474748">
            <a:off x="4853610" y="612430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2" name="Seta para a direita listrada 11"/>
          <p:cNvSpPr/>
          <p:nvPr/>
        </p:nvSpPr>
        <p:spPr>
          <a:xfrm rot="13474748">
            <a:off x="3701482" y="6196313"/>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3" name="Seta para a direita listrada 12"/>
          <p:cNvSpPr/>
          <p:nvPr/>
        </p:nvSpPr>
        <p:spPr>
          <a:xfrm rot="13474748">
            <a:off x="2693370" y="6124305"/>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4" name="Retângulo 13"/>
          <p:cNvSpPr/>
          <p:nvPr/>
        </p:nvSpPr>
        <p:spPr>
          <a:xfrm>
            <a:off x="-36512" y="5949280"/>
            <a:ext cx="1763688" cy="646331"/>
          </a:xfrm>
          <a:prstGeom prst="rect">
            <a:avLst/>
          </a:prstGeom>
        </p:spPr>
        <p:txBody>
          <a:bodyPr wrap="square">
            <a:spAutoFit/>
          </a:bodyPr>
          <a:lstStyle/>
          <a:p>
            <a:pPr algn="ctr"/>
            <a:r>
              <a:rPr lang="pt-BR" b="1" dirty="0" smtClean="0">
                <a:solidFill>
                  <a:srgbClr val="C00000"/>
                </a:solidFill>
                <a:effectLst>
                  <a:outerShdw blurRad="38100" dist="38100" dir="2700000" algn="tl">
                    <a:srgbClr val="000000">
                      <a:alpha val="43137"/>
                    </a:srgbClr>
                  </a:outerShdw>
                </a:effectLst>
                <a:cs typeface="Arial" pitchFamily="34" charset="0"/>
              </a:rPr>
              <a:t>ABA MATERIAIS DE GRADUAÇÃO </a:t>
            </a:r>
            <a:endParaRPr lang="pt-BR" dirty="0"/>
          </a:p>
        </p:txBody>
      </p:sp>
      <p:sp>
        <p:nvSpPr>
          <p:cNvPr id="15" name="CaixaDeTexto 14"/>
          <p:cNvSpPr txBox="1"/>
          <p:nvPr/>
        </p:nvSpPr>
        <p:spPr>
          <a:xfrm>
            <a:off x="35496" y="662782"/>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t>
            </a:r>
            <a:r>
              <a:rPr lang="pt-BR" sz="2000" b="1" dirty="0">
                <a:solidFill>
                  <a:schemeClr val="tx2"/>
                </a:solidFill>
                <a:latin typeface="+mj-lt"/>
                <a:cs typeface="Arial" pitchFamily="34" charset="0"/>
              </a:rPr>
              <a:t>ACESSO AO MATERIAL DE APOIO À DISCIPLINA</a:t>
            </a:r>
          </a:p>
        </p:txBody>
      </p:sp>
      <p:sp>
        <p:nvSpPr>
          <p:cNvPr id="16"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7504" y="900584"/>
            <a:ext cx="8928992" cy="4616648"/>
          </a:xfrm>
          <a:prstGeom prst="rect">
            <a:avLst/>
          </a:prstGeom>
        </p:spPr>
        <p:txBody>
          <a:bodyPr wrap="square">
            <a:spAutoFit/>
          </a:bodyPr>
          <a:lstStyle/>
          <a:p>
            <a:pPr>
              <a:spcBef>
                <a:spcPct val="20000"/>
              </a:spcBef>
              <a:buClr>
                <a:srgbClr val="2B4475"/>
              </a:buClr>
              <a:buFontTx/>
              <a:buNone/>
              <a:defRPr/>
            </a:pPr>
            <a:r>
              <a:rPr lang="pt-BR" sz="2400" b="1" u="sng" kern="0" dirty="0" smtClean="0">
                <a:solidFill>
                  <a:srgbClr val="C00000"/>
                </a:solidFill>
                <a:effectLst>
                  <a:outerShdw blurRad="38100" dist="38100" dir="2700000" algn="tl">
                    <a:srgbClr val="000000">
                      <a:alpha val="43137"/>
                    </a:srgbClr>
                  </a:outerShdw>
                </a:effectLst>
              </a:rPr>
              <a:t>Ementa da disciplina:</a:t>
            </a:r>
          </a:p>
          <a:p>
            <a:pPr>
              <a:spcBef>
                <a:spcPct val="20000"/>
              </a:spcBef>
              <a:buClr>
                <a:srgbClr val="2B4475"/>
              </a:buClr>
              <a:buFontTx/>
              <a:buNone/>
              <a:defRPr/>
            </a:pPr>
            <a:endParaRPr lang="pt-BR" b="1" kern="0" dirty="0" smtClean="0">
              <a:solidFill>
                <a:srgbClr val="C00000"/>
              </a:solidFill>
              <a:effectLst>
                <a:outerShdw blurRad="38100" dist="38100" dir="2700000" algn="tl">
                  <a:srgbClr val="000000">
                    <a:alpha val="43137"/>
                  </a:srgbClr>
                </a:outerShdw>
              </a:effectLst>
            </a:endParaRPr>
          </a:p>
          <a:p>
            <a:pPr lvl="0">
              <a:lnSpc>
                <a:spcPct val="150000"/>
              </a:lnSpc>
              <a:spcBef>
                <a:spcPct val="20000"/>
              </a:spcBef>
              <a:buClr>
                <a:srgbClr val="2B4475"/>
              </a:buClr>
              <a:buFont typeface="Wingdings" pitchFamily="2" charset="2"/>
              <a:buChar char="ü"/>
              <a:defRPr/>
            </a:pPr>
            <a:r>
              <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Planejamento e Previsão de demanda. </a:t>
            </a:r>
            <a:endPar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p>
            <a:pPr lvl="1">
              <a:lnSpc>
                <a:spcPct val="150000"/>
              </a:lnSpc>
              <a:spcBef>
                <a:spcPct val="20000"/>
              </a:spcBef>
              <a:buClr>
                <a:srgbClr val="2B4475"/>
              </a:buClr>
              <a:buFont typeface="Wingdings" pitchFamily="2" charset="2"/>
              <a:buChar char="ü"/>
              <a:defRPr/>
            </a:pPr>
            <a:r>
              <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Conceitos </a:t>
            </a:r>
            <a:r>
              <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básicos e definições. </a:t>
            </a:r>
            <a:endPar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p>
            <a:pPr lvl="2">
              <a:lnSpc>
                <a:spcPct val="150000"/>
              </a:lnSpc>
              <a:spcBef>
                <a:spcPct val="20000"/>
              </a:spcBef>
              <a:buClr>
                <a:srgbClr val="2B4475"/>
              </a:buClr>
              <a:buFont typeface="Wingdings" pitchFamily="2" charset="2"/>
              <a:buChar char="ü"/>
              <a:defRPr/>
            </a:pPr>
            <a:r>
              <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Comportamento </a:t>
            </a:r>
            <a:r>
              <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da demanda. </a:t>
            </a:r>
            <a:endPar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endParaRPr>
          </a:p>
          <a:p>
            <a:pPr lvl="3">
              <a:lnSpc>
                <a:spcPct val="150000"/>
              </a:lnSpc>
              <a:spcBef>
                <a:spcPct val="20000"/>
              </a:spcBef>
              <a:buClr>
                <a:srgbClr val="2B4475"/>
              </a:buClr>
              <a:buFont typeface="Wingdings" pitchFamily="2" charset="2"/>
              <a:buChar char="ü"/>
              <a:defRPr/>
            </a:pPr>
            <a:r>
              <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Modelos </a:t>
            </a:r>
            <a:r>
              <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de previsão de demanda</a:t>
            </a:r>
            <a:r>
              <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b="1" kern="0" dirty="0" smtClean="0">
              <a:solidFill>
                <a:schemeClr val="tx2"/>
              </a:solidFill>
              <a:effectLst>
                <a:outerShdw blurRad="38100" dist="38100" dir="2700000" algn="tl">
                  <a:srgbClr val="000000">
                    <a:alpha val="43137"/>
                  </a:srgbClr>
                </a:outerShdw>
              </a:effectLst>
            </a:endParaRPr>
          </a:p>
          <a:p>
            <a:pPr>
              <a:spcBef>
                <a:spcPct val="20000"/>
              </a:spcBef>
              <a:buClr>
                <a:srgbClr val="2B4475"/>
              </a:buClr>
              <a:buFontTx/>
              <a:buNone/>
              <a:defRPr/>
            </a:pPr>
            <a:endParaRPr lang="pt-BR" sz="2400" b="1" u="sng" kern="0" dirty="0" smtClean="0">
              <a:solidFill>
                <a:srgbClr val="C00000"/>
              </a:solidFill>
              <a:effectLst>
                <a:outerShdw blurRad="38100" dist="38100" dir="2700000" algn="tl">
                  <a:srgbClr val="000000">
                    <a:alpha val="43137"/>
                  </a:srgbClr>
                </a:outerShdw>
              </a:effectLst>
            </a:endParaRPr>
          </a:p>
          <a:p>
            <a:pPr>
              <a:spcBef>
                <a:spcPct val="20000"/>
              </a:spcBef>
              <a:buClr>
                <a:srgbClr val="2B4475"/>
              </a:buClr>
              <a:buFontTx/>
              <a:buNone/>
              <a:defRPr/>
            </a:pPr>
            <a:r>
              <a:rPr lang="pt-BR" sz="2400" b="1" u="sng" kern="0" dirty="0" smtClean="0">
                <a:solidFill>
                  <a:srgbClr val="C00000"/>
                </a:solidFill>
                <a:effectLst>
                  <a:outerShdw blurRad="38100" dist="38100" dir="2700000" algn="tl">
                    <a:srgbClr val="000000">
                      <a:alpha val="43137"/>
                    </a:srgbClr>
                  </a:outerShdw>
                </a:effectLst>
              </a:rPr>
              <a:t>Objetivos </a:t>
            </a:r>
            <a:r>
              <a:rPr lang="pt-BR" sz="2400" b="1" u="sng" kern="0" dirty="0" smtClean="0">
                <a:solidFill>
                  <a:srgbClr val="C00000"/>
                </a:solidFill>
                <a:effectLst>
                  <a:outerShdw blurRad="38100" dist="38100" dir="2700000" algn="tl">
                    <a:srgbClr val="000000">
                      <a:alpha val="43137"/>
                    </a:srgbClr>
                  </a:outerShdw>
                </a:effectLst>
              </a:rPr>
              <a:t>da Disciplina</a:t>
            </a:r>
            <a:r>
              <a:rPr lang="pt-BR" sz="2400" b="1" u="sng" kern="0" dirty="0" smtClean="0">
                <a:solidFill>
                  <a:srgbClr val="C00000"/>
                </a:solidFill>
                <a:effectLst>
                  <a:outerShdw blurRad="38100" dist="38100" dir="2700000" algn="tl">
                    <a:srgbClr val="000000">
                      <a:alpha val="43137"/>
                    </a:srgbClr>
                  </a:outerShdw>
                </a:effectLst>
              </a:rPr>
              <a:t>:</a:t>
            </a:r>
          </a:p>
          <a:p>
            <a:pPr>
              <a:spcBef>
                <a:spcPct val="20000"/>
              </a:spcBef>
              <a:buClr>
                <a:srgbClr val="2B4475"/>
              </a:buClr>
              <a:buFontTx/>
              <a:buNone/>
              <a:defRPr/>
            </a:pPr>
            <a:endParaRPr lang="pt-BR" sz="2400" b="1" u="sng" kern="0" dirty="0" smtClean="0">
              <a:solidFill>
                <a:srgbClr val="C00000"/>
              </a:solidFill>
              <a:effectLst>
                <a:outerShdw blurRad="38100" dist="38100" dir="2700000" algn="tl">
                  <a:srgbClr val="000000">
                    <a:alpha val="43137"/>
                  </a:srgbClr>
                </a:outerShdw>
              </a:effectLst>
            </a:endParaRPr>
          </a:p>
          <a:p>
            <a:pPr lvl="0" algn="just">
              <a:spcBef>
                <a:spcPct val="20000"/>
              </a:spcBef>
              <a:buClr>
                <a:srgbClr val="2B4475"/>
              </a:buClr>
              <a:defRPr/>
            </a:pPr>
            <a:r>
              <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Capacitar o aluno a conhecer os conceitos e métodos de previsão  de demanda como instrumento de entendimento de apoio a tomada de decisão dentro do processo logístico</a:t>
            </a:r>
            <a:r>
              <a:rPr lang="pt-BR" b="1" dirty="0" smtClean="0">
                <a:solidFill>
                  <a:schemeClr val="tx2"/>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endParaRPr lang="pt-BR"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pic>
        <p:nvPicPr>
          <p:cNvPr id="7169" name="Picture 1"/>
          <p:cNvPicPr>
            <a:picLocks noChangeAspect="1" noChangeArrowheads="1"/>
          </p:cNvPicPr>
          <p:nvPr/>
        </p:nvPicPr>
        <p:blipFill>
          <a:blip r:embed="rId2" cstate="print"/>
          <a:srcRect/>
          <a:stretch>
            <a:fillRect/>
          </a:stretch>
        </p:blipFill>
        <p:spPr bwMode="auto">
          <a:xfrm>
            <a:off x="5344886" y="1628800"/>
            <a:ext cx="3619602" cy="2376264"/>
          </a:xfrm>
          <a:prstGeom prst="rect">
            <a:avLst/>
          </a:prstGeom>
          <a:noFill/>
          <a:ln w="9525">
            <a:noFill/>
            <a:miter lim="800000"/>
            <a:headEnd/>
            <a:tailEnd/>
          </a:ln>
        </p:spPr>
      </p:pic>
      <p:sp>
        <p:nvSpPr>
          <p:cNvPr id="5"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ESGTAD 008 GESTÃO DA PRODUÇÃO</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35496" y="692696"/>
            <a:ext cx="3312368" cy="461665"/>
          </a:xfrm>
          <a:prstGeom prst="rect">
            <a:avLst/>
          </a:prstGeom>
        </p:spPr>
        <p:txBody>
          <a:bodyPr wrap="square">
            <a:spAutoFit/>
          </a:bodyPr>
          <a:lstStyle/>
          <a:p>
            <a:pPr>
              <a:spcBef>
                <a:spcPct val="20000"/>
              </a:spcBef>
              <a:buClr>
                <a:srgbClr val="2B4475"/>
              </a:buClr>
              <a:buFontTx/>
              <a:buNone/>
              <a:defRPr/>
            </a:pPr>
            <a:r>
              <a:rPr lang="pt-BR" sz="2400" b="1" u="sng" kern="0" dirty="0" smtClean="0">
                <a:solidFill>
                  <a:srgbClr val="C00000"/>
                </a:solidFill>
                <a:effectLst>
                  <a:outerShdw blurRad="38100" dist="38100" dir="2700000" algn="tl">
                    <a:srgbClr val="000000">
                      <a:alpha val="43137"/>
                    </a:srgbClr>
                  </a:outerShdw>
                </a:effectLst>
              </a:rPr>
              <a:t>Conteúdo Programado:</a:t>
            </a:r>
            <a:endParaRPr lang="pt-BR" b="1" kern="0" dirty="0" smtClean="0">
              <a:solidFill>
                <a:srgbClr val="C00000"/>
              </a:solidFill>
              <a:effectLst>
                <a:outerShdw blurRad="38100" dist="38100" dir="2700000" algn="tl">
                  <a:srgbClr val="000000">
                    <a:alpha val="43137"/>
                  </a:srgbClr>
                </a:outerShdw>
              </a:effectLst>
            </a:endParaRPr>
          </a:p>
        </p:txBody>
      </p:sp>
      <p:pic>
        <p:nvPicPr>
          <p:cNvPr id="23554" name="Picture 2"/>
          <p:cNvPicPr>
            <a:picLocks noChangeAspect="1" noChangeArrowheads="1"/>
          </p:cNvPicPr>
          <p:nvPr/>
        </p:nvPicPr>
        <p:blipFill>
          <a:blip r:embed="rId2" cstate="print"/>
          <a:srcRect/>
          <a:stretch>
            <a:fillRect/>
          </a:stretch>
        </p:blipFill>
        <p:spPr bwMode="auto">
          <a:xfrm>
            <a:off x="6012160" y="5373216"/>
            <a:ext cx="1512168" cy="1007329"/>
          </a:xfrm>
          <a:prstGeom prst="rect">
            <a:avLst/>
          </a:prstGeom>
          <a:noFill/>
          <a:ln w="9525">
            <a:noFill/>
            <a:miter lim="800000"/>
            <a:headEnd/>
            <a:tailEnd/>
          </a:ln>
        </p:spPr>
      </p:pic>
      <p:sp>
        <p:nvSpPr>
          <p:cNvPr id="17409" name="Rectangle 1"/>
          <p:cNvSpPr>
            <a:spLocks noChangeArrowheads="1"/>
          </p:cNvSpPr>
          <p:nvPr/>
        </p:nvSpPr>
        <p:spPr bwMode="auto">
          <a:xfrm>
            <a:off x="107504" y="1196752"/>
            <a:ext cx="8424936" cy="40164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Unidade 1 – Introdução</a:t>
            </a:r>
            <a:endParaRPr lang="pt-BR" sz="15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 Conceitos básicos </a:t>
            </a:r>
            <a:endParaRPr lang="pt-BR" sz="15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Planejamento e administração de recursos</a:t>
            </a:r>
            <a:endParaRPr lang="pt-BR" sz="15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 Planejamento e as previsões </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Unidade 2 – Comportamento de demanda </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 Sazonalidade</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 Tendências</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 Aleatoriedades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Unidade 3 – Modelos Quantitativos de Previsão de Demandas</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3.1. Modelos clássicos de série temporal</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3.1.2. Modelos sem sazonalidade e tendência </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3.1.3. Modelos sazonais aditivos</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3.1.4. Modelos sazonais multiplicados</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 Cálculo de desvios de previsão de demanda</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3.3. Utilização do Excel para modelos quantitativos e desvios de previsão de demanda</a:t>
            </a:r>
            <a:endParaRPr kumimoji="0" lang="pt-BR"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ângulo 5"/>
          <p:cNvSpPr/>
          <p:nvPr/>
        </p:nvSpPr>
        <p:spPr>
          <a:xfrm>
            <a:off x="107504" y="5301208"/>
            <a:ext cx="5076056" cy="1246495"/>
          </a:xfrm>
          <a:prstGeom prst="rect">
            <a:avLst/>
          </a:prstGeom>
        </p:spPr>
        <p:txBody>
          <a:bodyPr wrap="square">
            <a:spAutoFit/>
          </a:bodyPr>
          <a:lstStyle/>
          <a:p>
            <a:pPr lvl="0" eaLnBrk="0" fontAlgn="base" hangingPunct="0">
              <a:spcBef>
                <a:spcPct val="0"/>
              </a:spcBef>
              <a:spcAft>
                <a:spcPct val="0"/>
              </a:spcAft>
            </a:pPr>
            <a:r>
              <a:rPr lang="pt-BR" sz="1500" b="1" dirty="0" smtClean="0">
                <a:latin typeface="Calibri" pitchFamily="34" charset="0"/>
                <a:ea typeface="Calibri" pitchFamily="34" charset="0"/>
                <a:cs typeface="Times New Roman" pitchFamily="18" charset="0"/>
              </a:rPr>
              <a:t>Unidade 4 – Modelos Qualitativos de Previsão de Demanda </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4.1. Método Delphi</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4.2. Opiniões de especialistas </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4.3. Pesquisa de Mercado</a:t>
            </a:r>
            <a:endParaRPr lang="pt-BR" sz="1500" dirty="0" smtClean="0">
              <a:latin typeface="Arial" pitchFamily="34" charset="0"/>
              <a:cs typeface="Arial" pitchFamily="34" charset="0"/>
            </a:endParaRPr>
          </a:p>
          <a:p>
            <a:pPr lvl="0" eaLnBrk="0" fontAlgn="base" hangingPunct="0">
              <a:spcBef>
                <a:spcPct val="0"/>
              </a:spcBef>
              <a:spcAft>
                <a:spcPct val="0"/>
              </a:spcAft>
            </a:pPr>
            <a:r>
              <a:rPr lang="pt-BR" sz="1500" dirty="0" smtClean="0">
                <a:latin typeface="Calibri" pitchFamily="34" charset="0"/>
                <a:ea typeface="Calibri" pitchFamily="34" charset="0"/>
                <a:cs typeface="Times New Roman" pitchFamily="18" charset="0"/>
              </a:rPr>
              <a:t>4.4. Analogia Histórica</a:t>
            </a:r>
            <a:endParaRPr lang="pt-BR" sz="1500" dirty="0"/>
          </a:p>
        </p:txBody>
      </p:sp>
      <p:pic>
        <p:nvPicPr>
          <p:cNvPr id="17410" name="Picture 2"/>
          <p:cNvPicPr>
            <a:picLocks noChangeAspect="1" noChangeArrowheads="1"/>
          </p:cNvPicPr>
          <p:nvPr/>
        </p:nvPicPr>
        <p:blipFill>
          <a:blip r:embed="rId3" cstate="print"/>
          <a:srcRect/>
          <a:stretch>
            <a:fillRect/>
          </a:stretch>
        </p:blipFill>
        <p:spPr bwMode="auto">
          <a:xfrm>
            <a:off x="5580112" y="1052736"/>
            <a:ext cx="3268588" cy="300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2132857"/>
            <a:ext cx="7920880" cy="4320480"/>
          </a:xfrm>
          <a:prstGeom prst="rect">
            <a:avLst/>
          </a:prstGeom>
          <a:noFill/>
          <a:ln w="9525">
            <a:noFill/>
            <a:miter lim="800000"/>
            <a:headEnd/>
            <a:tailEnd/>
          </a:ln>
        </p:spPr>
      </p:pic>
      <p:sp>
        <p:nvSpPr>
          <p:cNvPr id="3" name="Retângulo 2"/>
          <p:cNvSpPr/>
          <p:nvPr/>
        </p:nvSpPr>
        <p:spPr>
          <a:xfrm>
            <a:off x="107504" y="1556792"/>
            <a:ext cx="4716016"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5177746" y="881425"/>
            <a:ext cx="3786742" cy="1323439"/>
          </a:xfrm>
          <a:prstGeom prst="rect">
            <a:avLst/>
          </a:prstGeom>
        </p:spPr>
        <p:txBody>
          <a:bodyPr wrap="none">
            <a:spAutoFit/>
          </a:bodyPr>
          <a:lstStyle/>
          <a:p>
            <a:pPr>
              <a:defRPr/>
            </a:pPr>
            <a:r>
              <a:rPr lang="pt-BR" sz="8000" b="1" dirty="0">
                <a:solidFill>
                  <a:srgbClr val="C00000"/>
                </a:solidFill>
                <a:effectLst>
                  <a:outerShdw blurRad="38100" dist="38100" dir="2700000" algn="tl">
                    <a:srgbClr val="000000">
                      <a:alpha val="43137"/>
                    </a:srgbClr>
                  </a:outerShdw>
                </a:effectLst>
              </a:rPr>
              <a:t>AULA 01</a:t>
            </a:r>
            <a:endParaRPr lang="pt-BR" sz="8000" dirty="0">
              <a:solidFill>
                <a:srgbClr val="C00000"/>
              </a:solidFill>
            </a:endParaRPr>
          </a:p>
        </p:txBody>
      </p:sp>
      <p:pic>
        <p:nvPicPr>
          <p:cNvPr id="5" name="Picture 2" descr="http://servicosweb.cnpq.br/wspessoa/servletrecuperafoto?tipo=1&amp;id=K4755251Z8"/>
          <p:cNvPicPr>
            <a:picLocks noChangeAspect="1" noChangeArrowheads="1"/>
          </p:cNvPicPr>
          <p:nvPr/>
        </p:nvPicPr>
        <p:blipFill>
          <a:blip r:embed="rId3" cstate="print"/>
          <a:srcRect/>
          <a:stretch>
            <a:fillRect/>
          </a:stretch>
        </p:blipFill>
        <p:spPr bwMode="auto">
          <a:xfrm>
            <a:off x="107504" y="764704"/>
            <a:ext cx="915027" cy="666679"/>
          </a:xfrm>
          <a:prstGeom prst="rect">
            <a:avLst/>
          </a:prstGeom>
          <a:noFill/>
          <a:ln w="9525">
            <a:noFill/>
            <a:miter lim="800000"/>
            <a:headEnd/>
            <a:tailEnd/>
          </a:ln>
        </p:spPr>
      </p:pic>
      <p:cxnSp>
        <p:nvCxnSpPr>
          <p:cNvPr id="8" name="Conector reto 7"/>
          <p:cNvCxnSpPr/>
          <p:nvPr/>
        </p:nvCxnSpPr>
        <p:spPr>
          <a:xfrm>
            <a:off x="206195" y="2060848"/>
            <a:ext cx="8686285"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2"/>
          <p:cNvSpPr>
            <a:spLocks noChangeArrowheads="1"/>
          </p:cNvSpPr>
          <p:nvPr/>
        </p:nvSpPr>
        <p:spPr bwMode="auto">
          <a:xfrm>
            <a:off x="3779912" y="2348880"/>
            <a:ext cx="4608512" cy="432048"/>
          </a:xfrm>
          <a:prstGeom prst="rect">
            <a:avLst/>
          </a:prstGeom>
          <a:noFill/>
          <a:ln w="9525">
            <a:noFill/>
            <a:miter lim="800000"/>
            <a:headEnd/>
            <a:tailEnd/>
          </a:ln>
        </p:spPr>
        <p:txBody>
          <a:bodyPr lIns="92075" tIns="46038" rIns="92075" bIns="46038" anchor="b"/>
          <a:lstStyle/>
          <a:p>
            <a:pPr>
              <a:buClrTx/>
              <a:buSzTx/>
              <a:buFontTx/>
              <a:buNone/>
              <a:defRPr/>
            </a:pPr>
            <a:r>
              <a:rPr lang="pt-BR" sz="2800" b="1" dirty="0" smtClean="0">
                <a:solidFill>
                  <a:srgbClr val="FF0000"/>
                </a:solidFill>
                <a:effectLst>
                  <a:outerShdw blurRad="38100" dist="38100" dir="2700000" algn="tl">
                    <a:srgbClr val="000000">
                      <a:alpha val="43137"/>
                    </a:srgbClr>
                  </a:outerShdw>
                </a:effectLst>
              </a:rPr>
              <a:t>INTRODUÇÃO E CONCEITOS</a:t>
            </a:r>
            <a:endParaRPr lang="pt-BR" sz="2800" b="1" dirty="0">
              <a:solidFill>
                <a:srgbClr val="FF0000"/>
              </a:solidFill>
              <a:effectLst>
                <a:outerShdw blurRad="38100" dist="38100" dir="2700000" algn="tl">
                  <a:srgbClr val="000000">
                    <a:alpha val="43137"/>
                  </a:srgbClr>
                </a:outerShdw>
              </a:effectLst>
            </a:endParaRPr>
          </a:p>
        </p:txBody>
      </p:sp>
      <p:sp>
        <p:nvSpPr>
          <p:cNvPr id="9"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4" name="Retângulo 3"/>
          <p:cNvSpPr/>
          <p:nvPr/>
        </p:nvSpPr>
        <p:spPr>
          <a:xfrm>
            <a:off x="26531" y="1052736"/>
            <a:ext cx="9144000" cy="5078313"/>
          </a:xfrm>
          <a:prstGeom prst="rect">
            <a:avLst/>
          </a:prstGeom>
        </p:spPr>
        <p:txBody>
          <a:bodyPr wrap="square">
            <a:spAutoFit/>
          </a:bodyPr>
          <a:lstStyle/>
          <a:p>
            <a:pPr algn="just"/>
            <a:r>
              <a:rPr lang="pt-BR" dirty="0" smtClean="0"/>
              <a:t>Observe estas três variáveis: </a:t>
            </a:r>
          </a:p>
          <a:p>
            <a:pPr algn="just"/>
            <a:r>
              <a:rPr lang="pt-BR" b="1" dirty="0" smtClean="0">
                <a:solidFill>
                  <a:schemeClr val="accent4"/>
                </a:solidFill>
              </a:rPr>
              <a:t>	1- Quantidade de fraldas infantis</a:t>
            </a:r>
          </a:p>
          <a:p>
            <a:pPr algn="just"/>
            <a:r>
              <a:rPr lang="pt-BR" dirty="0" smtClean="0"/>
              <a:t>		</a:t>
            </a:r>
            <a:r>
              <a:rPr lang="pt-BR" b="1" dirty="0" smtClean="0">
                <a:solidFill>
                  <a:schemeClr val="accent3">
                    <a:lumMod val="50000"/>
                  </a:schemeClr>
                </a:solidFill>
              </a:rPr>
              <a:t>2 - Quantidade de latas de cerveja</a:t>
            </a:r>
          </a:p>
          <a:p>
            <a:pPr algn="just"/>
            <a:r>
              <a:rPr lang="pt-BR" dirty="0" smtClean="0"/>
              <a:t>			</a:t>
            </a:r>
            <a:r>
              <a:rPr lang="pt-BR" b="1" dirty="0" smtClean="0">
                <a:solidFill>
                  <a:srgbClr val="FF0000"/>
                </a:solidFill>
              </a:rPr>
              <a:t>3 - Sábado</a:t>
            </a:r>
          </a:p>
          <a:p>
            <a:pPr algn="just"/>
            <a:r>
              <a:rPr lang="pt-BR" dirty="0" smtClean="0"/>
              <a:t>	</a:t>
            </a:r>
          </a:p>
          <a:p>
            <a:pPr algn="just"/>
            <a:r>
              <a:rPr lang="pt-BR" dirty="0" smtClean="0">
                <a:solidFill>
                  <a:srgbClr val="002060"/>
                </a:solidFill>
              </a:rPr>
              <a:t>		          O que isso pode representar para você? </a:t>
            </a:r>
          </a:p>
          <a:p>
            <a:pPr algn="just"/>
            <a:r>
              <a:rPr lang="pt-BR" dirty="0" smtClean="0">
                <a:solidFill>
                  <a:srgbClr val="002060"/>
                </a:solidFill>
              </a:rPr>
              <a:t>		Qual a relação de fraldas, cervejas e o dia de sábado? </a:t>
            </a:r>
          </a:p>
          <a:p>
            <a:pPr algn="just"/>
            <a:r>
              <a:rPr lang="pt-BR" dirty="0" smtClean="0">
                <a:solidFill>
                  <a:srgbClr val="002060"/>
                </a:solidFill>
              </a:rPr>
              <a:t>			      Já tem uma resposta? </a:t>
            </a:r>
          </a:p>
          <a:p>
            <a:pPr algn="just"/>
            <a:endParaRPr lang="pt-BR" dirty="0" smtClean="0">
              <a:solidFill>
                <a:srgbClr val="002060"/>
              </a:solidFill>
            </a:endParaRPr>
          </a:p>
          <a:p>
            <a:pPr algn="just"/>
            <a:r>
              <a:rPr lang="pt-BR" dirty="0" smtClean="0"/>
              <a:t>Uma grande rede varejista, usando um sistema de informações, descobriu que essa combinação está ligada ao fato de que homens vão, aos sábados, aos supermercados, para comprarem fraldas para seus filhos e aproveitam e levam cervejas para os momentos de lazer do final de semana. </a:t>
            </a:r>
          </a:p>
          <a:p>
            <a:pPr algn="just"/>
            <a:r>
              <a:rPr lang="pt-BR" dirty="0" smtClean="0"/>
              <a:t>Com base nessa descoberta, essa rede varejista passou a colocar, no mesmo corredor de compras, fraldas e cervejas para facilitar a compra de seus consumidores. </a:t>
            </a:r>
          </a:p>
          <a:p>
            <a:pPr algn="just"/>
            <a:endParaRPr lang="pt-BR" dirty="0" smtClean="0"/>
          </a:p>
          <a:p>
            <a:r>
              <a:rPr lang="pt-BR" b="1" dirty="0" smtClean="0">
                <a:solidFill>
                  <a:srgbClr val="C00000"/>
                </a:solidFill>
              </a:rPr>
              <a:t>    Após essas mudanças, a rede identificou aumento no consumo de fraldas e cervejas. </a:t>
            </a:r>
          </a:p>
          <a:p>
            <a:r>
              <a:rPr lang="pt-BR" b="1" dirty="0" smtClean="0">
                <a:solidFill>
                  <a:srgbClr val="C00000"/>
                </a:solidFill>
              </a:rPr>
              <a:t>	Você seria capaz de fazer essa associação?</a:t>
            </a:r>
            <a:endParaRPr lang="pt-BR" b="1" dirty="0">
              <a:solidFill>
                <a:srgbClr val="C00000"/>
              </a:solidFill>
            </a:endParaRPr>
          </a:p>
        </p:txBody>
      </p:sp>
      <p:sp>
        <p:nvSpPr>
          <p:cNvPr id="5" name="Retângulo 4"/>
          <p:cNvSpPr/>
          <p:nvPr/>
        </p:nvSpPr>
        <p:spPr>
          <a:xfrm>
            <a:off x="0" y="692696"/>
            <a:ext cx="167327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1 - Introdução</a:t>
            </a:r>
          </a:p>
        </p:txBody>
      </p:sp>
      <p:pic>
        <p:nvPicPr>
          <p:cNvPr id="2050" name="Picture 2"/>
          <p:cNvPicPr>
            <a:picLocks noChangeAspect="1" noChangeArrowheads="1"/>
          </p:cNvPicPr>
          <p:nvPr/>
        </p:nvPicPr>
        <p:blipFill>
          <a:blip r:embed="rId2" cstate="print"/>
          <a:srcRect/>
          <a:stretch>
            <a:fillRect/>
          </a:stretch>
        </p:blipFill>
        <p:spPr bwMode="auto">
          <a:xfrm rot="1590586">
            <a:off x="7027222" y="1052243"/>
            <a:ext cx="1903910" cy="124324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436096" y="763166"/>
            <a:ext cx="1289712" cy="115366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07504" y="1340768"/>
            <a:ext cx="872762" cy="22416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1043608" y="1844824"/>
            <a:ext cx="794691" cy="1702892"/>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rot="1507000">
            <a:off x="7060375" y="2259889"/>
            <a:ext cx="1080798" cy="1260932"/>
          </a:xfrm>
          <a:prstGeom prst="rect">
            <a:avLst/>
          </a:prstGeom>
          <a:noFill/>
          <a:ln w="9525">
            <a:noFill/>
            <a:miter lim="800000"/>
            <a:headEnd/>
            <a:tailEnd/>
          </a:ln>
        </p:spPr>
      </p:pic>
      <p:sp>
        <p:nvSpPr>
          <p:cNvPr id="11" name="Retângulo 10"/>
          <p:cNvSpPr/>
          <p:nvPr/>
        </p:nvSpPr>
        <p:spPr>
          <a:xfrm rot="521666">
            <a:off x="5669419" y="5861653"/>
            <a:ext cx="1898277" cy="523220"/>
          </a:xfrm>
          <a:prstGeom prst="rect">
            <a:avLst/>
          </a:prstGeom>
        </p:spPr>
        <p:txBody>
          <a:bodyPr wrap="none">
            <a:spAutoFit/>
          </a:bodyPr>
          <a:lstStyle/>
          <a:p>
            <a:r>
              <a:rPr lang="pt-BR" sz="2800" b="1" u="sng" dirty="0" smtClean="0">
                <a:solidFill>
                  <a:schemeClr val="tx2"/>
                </a:solidFill>
                <a:effectLst>
                  <a:outerShdw blurRad="38100" dist="38100" dir="2700000" algn="tl">
                    <a:srgbClr val="000000">
                      <a:alpha val="43137"/>
                    </a:srgbClr>
                  </a:outerShdw>
                </a:effectLst>
              </a:rPr>
              <a:t>Fantástico! </a:t>
            </a:r>
            <a:endParaRPr lang="pt-BR" sz="2800"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7504" y="72008"/>
            <a:ext cx="6336704" cy="476672"/>
          </a:xfrm>
          <a:prstGeom prst="rect">
            <a:avLst/>
          </a:prstGeom>
        </p:spPr>
        <p:txBody>
          <a:bodyPr/>
          <a:lstStyle/>
          <a:p>
            <a:pPr fontAlgn="auto">
              <a:spcAft>
                <a:spcPts val="0"/>
              </a:spcAft>
              <a:defRPr/>
            </a:pPr>
            <a:r>
              <a:rPr lang="pt-BR" sz="2800" b="1" dirty="0" smtClean="0">
                <a:solidFill>
                  <a:schemeClr val="bg1"/>
                </a:solidFill>
                <a:effectLst>
                  <a:outerShdw blurRad="38100" dist="38100" dir="2700000" algn="tl">
                    <a:srgbClr val="000000">
                      <a:alpha val="43137"/>
                    </a:srgbClr>
                  </a:outerShdw>
                </a:effectLst>
                <a:cs typeface="Arial" pitchFamily="34" charset="0"/>
              </a:rPr>
              <a:t>ESGTL 011 PREVISÃO DE DEMANDA</a:t>
            </a:r>
            <a:endParaRPr lang="pt-BR" sz="2800" b="1" dirty="0">
              <a:solidFill>
                <a:schemeClr val="bg1"/>
              </a:solidFill>
              <a:effectLst>
                <a:outerShdw blurRad="38100" dist="38100" dir="2700000" algn="tl">
                  <a:srgbClr val="000000">
                    <a:alpha val="43137"/>
                  </a:srgbClr>
                </a:outerShdw>
              </a:effectLst>
              <a:cs typeface="Arial" pitchFamily="34" charset="0"/>
            </a:endParaRPr>
          </a:p>
        </p:txBody>
      </p:sp>
      <p:sp>
        <p:nvSpPr>
          <p:cNvPr id="3" name="Retângulo 2"/>
          <p:cNvSpPr/>
          <p:nvPr/>
        </p:nvSpPr>
        <p:spPr>
          <a:xfrm>
            <a:off x="0" y="1175841"/>
            <a:ext cx="9144000" cy="4801314"/>
          </a:xfrm>
          <a:prstGeom prst="rect">
            <a:avLst/>
          </a:prstGeom>
        </p:spPr>
        <p:txBody>
          <a:bodyPr wrap="square">
            <a:spAutoFit/>
          </a:bodyPr>
          <a:lstStyle/>
          <a:p>
            <a:pPr algn="just"/>
            <a:r>
              <a:rPr lang="pt-BR" dirty="0" smtClean="0"/>
              <a:t>Acredito que, com a ajuda de um bom sistema de marketing, você seria capaz. Outro aspecto importante foi a atitude dos gestores da rede varejista de facilitar a vida de seus clientes, já colocando no mesmo corredor produtos que não estão na mesma categoria de vendas, porém têm grande nível de venda associada. </a:t>
            </a:r>
          </a:p>
          <a:p>
            <a:pPr algn="just"/>
            <a:endParaRPr lang="pt-BR" dirty="0" smtClean="0"/>
          </a:p>
          <a:p>
            <a:pPr algn="just"/>
            <a:r>
              <a:rPr lang="pt-BR" dirty="0" smtClean="0"/>
              <a:t>O fato de facilitar a vida de seus clientes fez com que estes perdessem menos tempo nos corredores das lojas e também contribuiu para incentivar o consumo dos produtos. </a:t>
            </a:r>
          </a:p>
          <a:p>
            <a:pPr algn="just"/>
            <a:endParaRPr lang="pt-BR" dirty="0" smtClean="0"/>
          </a:p>
          <a:p>
            <a:pPr algn="just"/>
            <a:r>
              <a:rPr lang="pt-BR" dirty="0" smtClean="0"/>
              <a:t>Depois dessa história, é possível concluir que a informação é fundamental para a tomada de decisão, mas aí entra o segundo ponto:</a:t>
            </a:r>
          </a:p>
          <a:p>
            <a:pPr algn="just"/>
            <a:r>
              <a:rPr lang="pt-BR" dirty="0" smtClean="0"/>
              <a:t>só a informação não é suficiente; o grande diferencial é o que fazer com essa informação. </a:t>
            </a:r>
          </a:p>
          <a:p>
            <a:pPr algn="just"/>
            <a:endParaRPr lang="pt-BR" dirty="0" smtClean="0"/>
          </a:p>
          <a:p>
            <a:pPr algn="just"/>
            <a:r>
              <a:rPr lang="pt-BR" dirty="0" smtClean="0"/>
              <a:t>É necessário analisar que tipo de mudança pode ser gerada com uma simples informação, mudanças capazes de gerar benefícios para a organização e seus stakeholders. </a:t>
            </a:r>
          </a:p>
          <a:p>
            <a:pPr algn="just"/>
            <a:endParaRPr lang="pt-BR" dirty="0" smtClean="0"/>
          </a:p>
          <a:p>
            <a:pPr algn="just"/>
            <a:r>
              <a:rPr lang="pt-BR" dirty="0" smtClean="0"/>
              <a:t>Enfim, neste capítulo, entenderemos um pouco mais sobre as informações de marketing e seus principais usos.</a:t>
            </a:r>
            <a:endParaRPr lang="pt-BR" dirty="0"/>
          </a:p>
        </p:txBody>
      </p:sp>
      <p:sp>
        <p:nvSpPr>
          <p:cNvPr id="4" name="Retângulo 3"/>
          <p:cNvSpPr/>
          <p:nvPr/>
        </p:nvSpPr>
        <p:spPr>
          <a:xfrm>
            <a:off x="0" y="692696"/>
            <a:ext cx="167327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1 - Introdução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1778</Words>
  <Application>Microsoft Office PowerPoint</Application>
  <PresentationFormat>Apresentação na tela (4:3)</PresentationFormat>
  <Paragraphs>203</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Tema do Office</vt:lpstr>
      <vt:lpstr>ESGTLG 011 PREVISÃO DE DEMANDA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OBRIGADO!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ESGTLG011 PREVISÃO DE DEMANDA</dc:title>
  <dc:creator>maq</dc:creator>
  <cp:lastModifiedBy>maq</cp:lastModifiedBy>
  <cp:revision>8</cp:revision>
  <dcterms:created xsi:type="dcterms:W3CDTF">2017-08-05T03:11:59Z</dcterms:created>
  <dcterms:modified xsi:type="dcterms:W3CDTF">2017-08-06T23:36:06Z</dcterms:modified>
</cp:coreProperties>
</file>