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2" r:id="rId2"/>
  </p:sldMasterIdLst>
  <p:notesMasterIdLst>
    <p:notesMasterId r:id="rId54"/>
  </p:notesMasterIdLst>
  <p:handoutMasterIdLst>
    <p:handoutMasterId r:id="rId55"/>
  </p:handoutMasterIdLst>
  <p:sldIdLst>
    <p:sldId id="421" r:id="rId3"/>
    <p:sldId id="445" r:id="rId4"/>
    <p:sldId id="446" r:id="rId5"/>
    <p:sldId id="447" r:id="rId6"/>
    <p:sldId id="448" r:id="rId7"/>
    <p:sldId id="257" r:id="rId8"/>
    <p:sldId id="259" r:id="rId9"/>
    <p:sldId id="422" r:id="rId10"/>
    <p:sldId id="460" r:id="rId11"/>
    <p:sldId id="262" r:id="rId12"/>
    <p:sldId id="423" r:id="rId13"/>
    <p:sldId id="461" r:id="rId14"/>
    <p:sldId id="424" r:id="rId15"/>
    <p:sldId id="425" r:id="rId16"/>
    <p:sldId id="429" r:id="rId17"/>
    <p:sldId id="450" r:id="rId18"/>
    <p:sldId id="451" r:id="rId19"/>
    <p:sldId id="452" r:id="rId20"/>
    <p:sldId id="453" r:id="rId21"/>
    <p:sldId id="454" r:id="rId22"/>
    <p:sldId id="455" r:id="rId23"/>
    <p:sldId id="458" r:id="rId24"/>
    <p:sldId id="462" r:id="rId25"/>
    <p:sldId id="467" r:id="rId26"/>
    <p:sldId id="470" r:id="rId27"/>
    <p:sldId id="468" r:id="rId28"/>
    <p:sldId id="469" r:id="rId29"/>
    <p:sldId id="463" r:id="rId30"/>
    <p:sldId id="466" r:id="rId31"/>
    <p:sldId id="459" r:id="rId32"/>
    <p:sldId id="471" r:id="rId33"/>
    <p:sldId id="484" r:id="rId34"/>
    <p:sldId id="485" r:id="rId35"/>
    <p:sldId id="486" r:id="rId36"/>
    <p:sldId id="487" r:id="rId37"/>
    <p:sldId id="488" r:id="rId38"/>
    <p:sldId id="504" r:id="rId39"/>
    <p:sldId id="489" r:id="rId40"/>
    <p:sldId id="490" r:id="rId41"/>
    <p:sldId id="491" r:id="rId42"/>
    <p:sldId id="492" r:id="rId43"/>
    <p:sldId id="493" r:id="rId44"/>
    <p:sldId id="495" r:id="rId45"/>
    <p:sldId id="496" r:id="rId46"/>
    <p:sldId id="498" r:id="rId47"/>
    <p:sldId id="497" r:id="rId48"/>
    <p:sldId id="499" r:id="rId49"/>
    <p:sldId id="500" r:id="rId50"/>
    <p:sldId id="505" r:id="rId51"/>
    <p:sldId id="420" r:id="rId52"/>
    <p:sldId id="444" r:id="rId5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16" y="-90"/>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15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06E824-D66E-4114-9144-099A3C0E226C}" type="datetimeFigureOut">
              <a:rPr lang="pt-BR" smtClean="0"/>
              <a:pPr/>
              <a:t>24/02/2018</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5D57D-FD2A-401C-B78A-912CDD4F7B4D}" type="slidenum">
              <a:rPr lang="pt-BR" smtClean="0"/>
              <a:pPr/>
              <a:t>‹nº›</a:t>
            </a:fld>
            <a:endParaRPr lang="pt-BR"/>
          </a:p>
        </p:txBody>
      </p:sp>
    </p:spTree>
    <p:extLst>
      <p:ext uri="{BB962C8B-B14F-4D97-AF65-F5344CB8AC3E}">
        <p14:creationId xmlns:p14="http://schemas.microsoft.com/office/powerpoint/2010/main" xmlns="" val="372489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EC104-039D-4D3B-9F0B-711435A3A496}" type="datetimeFigureOut">
              <a:rPr lang="pt-BR" smtClean="0"/>
              <a:pPr/>
              <a:t>24/02/2018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70FFAE-0031-4AD0-BFFE-F029804EE3EF}" type="slidenum">
              <a:rPr lang="pt-BR" smtClean="0"/>
              <a:pPr/>
              <a:t>‹nº›</a:t>
            </a:fld>
            <a:endParaRPr lang="pt-BR"/>
          </a:p>
        </p:txBody>
      </p:sp>
    </p:spTree>
    <p:extLst>
      <p:ext uri="{BB962C8B-B14F-4D97-AF65-F5344CB8AC3E}">
        <p14:creationId xmlns:p14="http://schemas.microsoft.com/office/powerpoint/2010/main" xmlns="" val="89192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5" name="Espaço Reservado para Número de Slide 4"/>
          <p:cNvSpPr>
            <a:spLocks noGrp="1"/>
          </p:cNvSpPr>
          <p:nvPr>
            <p:ph type="sldNum" sz="quarter" idx="10"/>
          </p:nvPr>
        </p:nvSpPr>
        <p:spPr/>
        <p:txBody>
          <a:bodyPr/>
          <a:lstStyle/>
          <a:p>
            <a:fld id="{98D8A13E-1325-406C-9484-9B93370CE20F}" type="slidenum">
              <a:rPr lang="pt-BR" smtClean="0">
                <a:solidFill>
                  <a:prstClr val="black"/>
                </a:solidFill>
              </a:rPr>
              <a:pPr/>
              <a:t>6</a:t>
            </a:fld>
            <a:endParaRPr lang="pt-BR">
              <a:solidFill>
                <a:prstClr val="black"/>
              </a:solidFill>
            </a:endParaRPr>
          </a:p>
        </p:txBody>
      </p:sp>
    </p:spTree>
    <p:extLst>
      <p:ext uri="{BB962C8B-B14F-4D97-AF65-F5344CB8AC3E}">
        <p14:creationId xmlns:p14="http://schemas.microsoft.com/office/powerpoint/2010/main" xmlns="" val="374854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5" name="Espaço Reservado para Número de Slide 4"/>
          <p:cNvSpPr>
            <a:spLocks noGrp="1"/>
          </p:cNvSpPr>
          <p:nvPr>
            <p:ph type="sldNum" sz="quarter" idx="10"/>
          </p:nvPr>
        </p:nvSpPr>
        <p:spPr/>
        <p:txBody>
          <a:bodyPr/>
          <a:lstStyle/>
          <a:p>
            <a:fld id="{98D8A13E-1325-406C-9484-9B93370CE20F}" type="slidenum">
              <a:rPr lang="pt-BR" smtClean="0">
                <a:solidFill>
                  <a:prstClr val="black"/>
                </a:solidFill>
              </a:rPr>
              <a:pPr/>
              <a:t>50</a:t>
            </a:fld>
            <a:endParaRPr lang="pt-BR">
              <a:solidFill>
                <a:prstClr val="black"/>
              </a:solidFill>
            </a:endParaRPr>
          </a:p>
        </p:txBody>
      </p:sp>
    </p:spTree>
    <p:extLst>
      <p:ext uri="{BB962C8B-B14F-4D97-AF65-F5344CB8AC3E}">
        <p14:creationId xmlns:p14="http://schemas.microsoft.com/office/powerpoint/2010/main" xmlns="" val="1597672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ão 2020">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52" y="1371"/>
            <a:ext cx="9157252" cy="6856629"/>
          </a:xfrm>
          <a:prstGeom prst="rect">
            <a:avLst/>
          </a:prstGeom>
        </p:spPr>
      </p:pic>
      <p:sp>
        <p:nvSpPr>
          <p:cNvPr id="8" name="Retângulo 7"/>
          <p:cNvSpPr/>
          <p:nvPr userDrawn="1"/>
        </p:nvSpPr>
        <p:spPr>
          <a:xfrm>
            <a:off x="-13252" y="3933056"/>
            <a:ext cx="9157252"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07504" y="450312"/>
            <a:ext cx="4499992" cy="1586293"/>
          </a:xfrm>
          <a:prstGeom prst="rect">
            <a:avLst/>
          </a:prstGeom>
        </p:spPr>
      </p:pic>
      <p:sp>
        <p:nvSpPr>
          <p:cNvPr id="6" name="Pentágono 5"/>
          <p:cNvSpPr/>
          <p:nvPr userDrawn="1"/>
        </p:nvSpPr>
        <p:spPr>
          <a:xfrm flipV="1">
            <a:off x="0" y="2447176"/>
            <a:ext cx="5580112" cy="45719"/>
          </a:xfrm>
          <a:prstGeom prst="homePlate">
            <a:avLst/>
          </a:prstGeom>
          <a:solidFill>
            <a:srgbClr val="06334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2">
                    <a:lumMod val="75000"/>
                  </a:schemeClr>
                </a:solidFill>
              </a:ln>
            </a:endParaRPr>
          </a:p>
        </p:txBody>
      </p:sp>
      <p:pic>
        <p:nvPicPr>
          <p:cNvPr id="10" name="Imagem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5756151" y="2087613"/>
            <a:ext cx="3206528" cy="762157"/>
          </a:xfrm>
          <a:prstGeom prst="rect">
            <a:avLst/>
          </a:prstGeom>
        </p:spPr>
      </p:pic>
    </p:spTree>
    <p:extLst>
      <p:ext uri="{BB962C8B-B14F-4D97-AF65-F5344CB8AC3E}">
        <p14:creationId xmlns:p14="http://schemas.microsoft.com/office/powerpoint/2010/main" xmlns="" val="38028830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029128" y="323708"/>
            <a:ext cx="2014415" cy="478805"/>
          </a:xfrm>
          <a:prstGeom prst="rect">
            <a:avLst/>
          </a:prstGeom>
        </p:spPr>
      </p:pic>
      <p:sp>
        <p:nvSpPr>
          <p:cNvPr id="13" name="Retângulo 12"/>
          <p:cNvSpPr/>
          <p:nvPr userDrawn="1"/>
        </p:nvSpPr>
        <p:spPr>
          <a:xfrm>
            <a:off x="-20140" y="13094"/>
            <a:ext cx="6328984" cy="1008112"/>
          </a:xfrm>
          <a:prstGeom prst="rect">
            <a:avLst/>
          </a:prstGeom>
          <a:solidFill>
            <a:srgbClr val="083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userDrawn="1"/>
        </p:nvSpPr>
        <p:spPr>
          <a:xfrm>
            <a:off x="6325657" y="13094"/>
            <a:ext cx="196385" cy="1008112"/>
          </a:xfrm>
          <a:prstGeom prst="rect">
            <a:avLst/>
          </a:prstGeom>
          <a:solidFill>
            <a:srgbClr val="B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6538681" y="13094"/>
            <a:ext cx="196385" cy="1008112"/>
          </a:xfrm>
          <a:prstGeom prst="rect">
            <a:avLst/>
          </a:prstGeom>
          <a:solidFill>
            <a:srgbClr val="83B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userDrawn="1"/>
        </p:nvSpPr>
        <p:spPr>
          <a:xfrm>
            <a:off x="6751879" y="13094"/>
            <a:ext cx="196385" cy="1008112"/>
          </a:xfrm>
          <a:prstGeom prst="rect">
            <a:avLst/>
          </a:prstGeom>
          <a:solidFill>
            <a:srgbClr val="3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6682060"/>
            <a:ext cx="9144000" cy="170461"/>
          </a:xfrm>
          <a:prstGeom prst="rect">
            <a:avLst/>
          </a:prstGeom>
        </p:spPr>
      </p:pic>
    </p:spTree>
    <p:extLst>
      <p:ext uri="{BB962C8B-B14F-4D97-AF65-F5344CB8AC3E}">
        <p14:creationId xmlns:p14="http://schemas.microsoft.com/office/powerpoint/2010/main" xmlns="" val="4236622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10" name="Imagem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52" y="685"/>
            <a:ext cx="9157252" cy="6856629"/>
          </a:xfrm>
          <a:prstGeom prst="rect">
            <a:avLst/>
          </a:prstGeom>
        </p:spPr>
      </p:pic>
      <p:pic>
        <p:nvPicPr>
          <p:cNvPr id="6" name="Imagem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05485" y="2347766"/>
            <a:ext cx="3337139" cy="793202"/>
          </a:xfrm>
          <a:prstGeom prst="rect">
            <a:avLst/>
          </a:prstGeom>
        </p:spPr>
      </p:pic>
      <p:sp>
        <p:nvSpPr>
          <p:cNvPr id="12" name="CaixaDeTexto 11"/>
          <p:cNvSpPr txBox="1"/>
          <p:nvPr userDrawn="1"/>
        </p:nvSpPr>
        <p:spPr>
          <a:xfrm>
            <a:off x="459099" y="2346946"/>
            <a:ext cx="3663141" cy="707886"/>
          </a:xfrm>
          <a:prstGeom prst="rect">
            <a:avLst/>
          </a:prstGeom>
          <a:noFill/>
        </p:spPr>
        <p:txBody>
          <a:bodyPr wrap="square" rtlCol="0">
            <a:spAutoFit/>
          </a:bodyPr>
          <a:lstStyle/>
          <a:p>
            <a:r>
              <a:rPr lang="pt-BR" sz="4000" b="1" dirty="0">
                <a:solidFill>
                  <a:srgbClr val="06334E"/>
                </a:solidFill>
                <a:latin typeface="+mn-lt"/>
                <a:cs typeface="Arial" panose="020B0604020202020204" pitchFamily="34" charset="0"/>
              </a:rPr>
              <a:t>Obrigado!</a:t>
            </a:r>
          </a:p>
        </p:txBody>
      </p:sp>
    </p:spTree>
    <p:extLst>
      <p:ext uri="{BB962C8B-B14F-4D97-AF65-F5344CB8AC3E}">
        <p14:creationId xmlns:p14="http://schemas.microsoft.com/office/powerpoint/2010/main" xmlns="" val="4840658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Slide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3600"/>
            </a:lvl1pPr>
          </a:lstStyle>
          <a:p>
            <a:r>
              <a:rPr lang="pt-BR" smtClean="0"/>
              <a:t>Clique para editar o título mestre</a:t>
            </a:r>
            <a:endParaRPr lang="pt-B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pt-BR" smtClean="0"/>
              <a:t>Clique para editar o estilo do subtítulo mestre</a:t>
            </a:r>
            <a:endParaRPr lang="pt-BR"/>
          </a:p>
        </p:txBody>
      </p:sp>
      <p:sp>
        <p:nvSpPr>
          <p:cNvPr id="6" name="Rectangle 5"/>
          <p:cNvSpPr>
            <a:spLocks noGrp="1" noChangeArrowheads="1"/>
          </p:cNvSpPr>
          <p:nvPr>
            <p:ph type="ftr" sz="quarter" idx="10"/>
          </p:nvPr>
        </p:nvSpPr>
        <p:spPr>
          <a:xfrm>
            <a:off x="3124200" y="6245225"/>
            <a:ext cx="2895600" cy="476250"/>
          </a:xfrm>
          <a:prstGeom prst="rect">
            <a:avLst/>
          </a:prstGeom>
        </p:spPr>
        <p:txBody>
          <a:bodyPr/>
          <a:lstStyle>
            <a:lvl1pPr algn="ctr">
              <a:defRPr sz="1400" b="0">
                <a:solidFill>
                  <a:schemeClr val="tx1"/>
                </a:solidFill>
              </a:defRPr>
            </a:lvl1pPr>
          </a:lstStyle>
          <a:p>
            <a:r>
              <a:rPr lang="pt-BR" smtClean="0">
                <a:solidFill>
                  <a:srgbClr val="000000"/>
                </a:solidFill>
              </a:rPr>
              <a:t>Prof. Msc. Roberson Baggio</a:t>
            </a:r>
            <a:endParaRPr lang="pt-BR">
              <a:solidFill>
                <a:srgbClr val="000000"/>
              </a:solidFill>
            </a:endParaRPr>
          </a:p>
        </p:txBody>
      </p:sp>
    </p:spTree>
    <p:extLst>
      <p:ext uri="{BB962C8B-B14F-4D97-AF65-F5344CB8AC3E}">
        <p14:creationId xmlns:p14="http://schemas.microsoft.com/office/powerpoint/2010/main" xmlns="" val="1737714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700213"/>
            <a:ext cx="8229600" cy="4425950"/>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5"/>
          <p:cNvSpPr>
            <a:spLocks noGrp="1" noChangeArrowheads="1"/>
          </p:cNvSpPr>
          <p:nvPr>
            <p:ph type="ftr" sz="quarter" idx="10"/>
          </p:nvPr>
        </p:nvSpPr>
        <p:spPr>
          <a:xfrm>
            <a:off x="36513" y="6553200"/>
            <a:ext cx="7253287" cy="476250"/>
          </a:xfrm>
          <a:prstGeom prst="rect">
            <a:avLst/>
          </a:prstGeom>
          <a:ln/>
        </p:spPr>
        <p:txBody>
          <a:bodyPr/>
          <a:lstStyle>
            <a:lvl1pPr>
              <a:defRPr/>
            </a:lvl1pPr>
          </a:lstStyle>
          <a:p>
            <a:r>
              <a:rPr lang="pt-BR" smtClean="0"/>
              <a:t>Prof. Msc. Roberson Baggio</a:t>
            </a:r>
            <a:endParaRPr lang="pt-BR"/>
          </a:p>
        </p:txBody>
      </p:sp>
    </p:spTree>
    <p:extLst>
      <p:ext uri="{BB962C8B-B14F-4D97-AF65-F5344CB8AC3E}">
        <p14:creationId xmlns:p14="http://schemas.microsoft.com/office/powerpoint/2010/main" xmlns="" val="41058966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24/02/2018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744687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D610-75DC-4717-BD2D-4828D836AD84}" type="datetimeFigureOut">
              <a:rPr lang="pt-BR" smtClean="0"/>
              <a:pPr/>
              <a:t>24/02/2018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8E66D-30D9-46B8-A398-D91BEC0CF21A}"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hyperlink" Target="http://solutions.3m.com.br/wps/portal/3M/pt_BR/MMM/CasesInovacaoGoogle/" TargetMode="Externa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hyperlink" Target="https://www.cgee.org.br/" TargetMode="External"/><Relationship Id="rId7" Type="http://schemas.openxmlformats.org/officeDocument/2006/relationships/hyperlink" Target="http://solutions.3m.com.br/wps/portal/3M/pt_BR/MMM/CasesInovacaoGoogle/" TargetMode="External"/><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34.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4.png"/><Relationship Id="rId7" Type="http://schemas.openxmlformats.org/officeDocument/2006/relationships/image" Target="../media/image89.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91.png"/><Relationship Id="rId7" Type="http://schemas.openxmlformats.org/officeDocument/2006/relationships/image" Target="../media/image8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6.jpeg"/><Relationship Id="rId4" Type="http://schemas.openxmlformats.org/officeDocument/2006/relationships/image" Target="../media/image52.png"/><Relationship Id="rId9"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luizlobato0101.com.br/QUASEMILALUNOS"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36512" y="1860479"/>
            <a:ext cx="5688632" cy="1143000"/>
          </a:xfrm>
          <a:prstGeom prst="rect">
            <a:avLst/>
          </a:prstGeom>
          <a:noFill/>
          <a:ln w="9525">
            <a:noFill/>
            <a:miter lim="800000"/>
            <a:headEnd/>
            <a:tailEnd/>
          </a:ln>
        </p:spPr>
        <p:txBody>
          <a:bodyPr anchor="ctr">
            <a:noAutofit/>
          </a:bodyPr>
          <a:lstStyle/>
          <a:p>
            <a:pPr algn="ctr">
              <a:defRPr/>
            </a:pPr>
            <a:r>
              <a:rPr lang="pt-BR" sz="4000" b="1" dirty="0">
                <a:solidFill>
                  <a:schemeClr val="tx2"/>
                </a:solidFill>
                <a:effectLst>
                  <a:outerShdw blurRad="38100" dist="38100" dir="2700000" algn="tl">
                    <a:srgbClr val="000000">
                      <a:alpha val="43137"/>
                    </a:srgbClr>
                  </a:outerShdw>
                </a:effectLst>
              </a:rPr>
              <a:t>CCE0215</a:t>
            </a:r>
          </a:p>
          <a:p>
            <a:pPr algn="ctr" fontAlgn="auto">
              <a:spcAft>
                <a:spcPts val="0"/>
              </a:spcAft>
              <a:buClrTx/>
              <a:buSzTx/>
              <a:buFontTx/>
              <a:buNone/>
              <a:defRPr/>
            </a:pPr>
            <a:r>
              <a:rPr lang="pt-BR" sz="3600" b="1" dirty="0" smtClean="0">
                <a:solidFill>
                  <a:schemeClr val="tx2"/>
                </a:solidFill>
                <a:effectLst>
                  <a:outerShdw blurRad="38100" dist="38100" dir="2700000" algn="tl">
                    <a:srgbClr val="000000">
                      <a:alpha val="43137"/>
                    </a:srgbClr>
                  </a:outerShdw>
                </a:effectLst>
              </a:rPr>
              <a:t>GESTÃO </a:t>
            </a:r>
            <a:r>
              <a:rPr lang="pt-BR" sz="3600" b="1" dirty="0">
                <a:solidFill>
                  <a:schemeClr val="tx2"/>
                </a:solidFill>
                <a:effectLst>
                  <a:outerShdw blurRad="38100" dist="38100" dir="2700000" algn="tl">
                    <a:srgbClr val="000000">
                      <a:alpha val="43137"/>
                    </a:srgbClr>
                  </a:outerShdw>
                </a:effectLst>
              </a:rPr>
              <a:t>DO </a:t>
            </a:r>
            <a:r>
              <a:rPr lang="pt-BR" sz="3600" b="1" dirty="0" smtClean="0">
                <a:solidFill>
                  <a:schemeClr val="tx2"/>
                </a:solidFill>
                <a:effectLst>
                  <a:outerShdw blurRad="38100" dist="38100" dir="2700000" algn="tl">
                    <a:srgbClr val="000000">
                      <a:alpha val="43137"/>
                    </a:srgbClr>
                  </a:outerShdw>
                </a:effectLst>
              </a:rPr>
              <a:t>CONHECIMENTO</a:t>
            </a:r>
            <a:endParaRPr lang="pt-BR" sz="3600" b="1" dirty="0">
              <a:solidFill>
                <a:schemeClr val="tx2"/>
              </a:solidFill>
              <a:effectLst>
                <a:outerShdw blurRad="38100" dist="38100" dir="2700000" algn="tl">
                  <a:srgbClr val="000000">
                    <a:alpha val="43137"/>
                  </a:srgbClr>
                </a:outerShdw>
              </a:effectLst>
            </a:endParaRPr>
          </a:p>
        </p:txBody>
      </p:sp>
      <p:sp>
        <p:nvSpPr>
          <p:cNvPr id="6" name="Retângulo 5"/>
          <p:cNvSpPr/>
          <p:nvPr/>
        </p:nvSpPr>
        <p:spPr>
          <a:xfrm>
            <a:off x="3347864" y="5360737"/>
            <a:ext cx="5653261" cy="461665"/>
          </a:xfrm>
          <a:prstGeom prst="rect">
            <a:avLst/>
          </a:prstGeom>
        </p:spPr>
        <p:txBody>
          <a:bodyPr wrap="square">
            <a:spAutoFit/>
          </a:bodyPr>
          <a:lstStyle/>
          <a:p>
            <a:pPr algn="ctr">
              <a:spcBef>
                <a:spcPct val="20000"/>
              </a:spcBef>
              <a:buClr>
                <a:srgbClr val="2B4475"/>
              </a:buClr>
              <a:buFontTx/>
              <a:buNone/>
              <a:defRPr/>
            </a:pPr>
            <a:r>
              <a:rPr lang="pt-BR" sz="2400" b="1" kern="0" dirty="0">
                <a:solidFill>
                  <a:srgbClr val="2B4475"/>
                </a:solidFill>
                <a:effectLst>
                  <a:outerShdw blurRad="38100" dist="38100" dir="2700000" algn="tl">
                    <a:srgbClr val="000000">
                      <a:alpha val="43137"/>
                    </a:srgbClr>
                  </a:outerShdw>
                </a:effectLst>
              </a:rPr>
              <a:t>Prof. Adm. </a:t>
            </a:r>
            <a:r>
              <a:rPr lang="pt-BR" sz="2400" b="1" i="1" kern="0" dirty="0">
                <a:solidFill>
                  <a:srgbClr val="2B4475"/>
                </a:solidFill>
                <a:effectLst>
                  <a:outerShdw blurRad="38100" dist="38100" dir="2700000" algn="tl">
                    <a:srgbClr val="000000">
                      <a:alpha val="43137"/>
                    </a:srgbClr>
                  </a:outerShdw>
                </a:effectLst>
              </a:rPr>
              <a:t>Msc</a:t>
            </a:r>
            <a:r>
              <a:rPr lang="pt-BR" sz="2400" b="1" kern="0" dirty="0">
                <a:solidFill>
                  <a:srgbClr val="2B4475"/>
                </a:solidFill>
                <a:effectLst>
                  <a:outerShdw blurRad="38100" dist="38100" dir="2700000" algn="tl">
                    <a:srgbClr val="000000">
                      <a:alpha val="43137"/>
                    </a:srgbClr>
                  </a:outerShdw>
                </a:effectLst>
              </a:rPr>
              <a:t>. Luiz Cláudio Brites Lobato</a:t>
            </a:r>
          </a:p>
        </p:txBody>
      </p:sp>
      <p:pic>
        <p:nvPicPr>
          <p:cNvPr id="11" name="Imagem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79511" y="3014947"/>
            <a:ext cx="3084441" cy="2786056"/>
          </a:xfrm>
          <a:prstGeom prst="rect">
            <a:avLst/>
          </a:prstGeom>
        </p:spPr>
      </p:pic>
      <p:pic>
        <p:nvPicPr>
          <p:cNvPr id="1026"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35896" y="3014947"/>
            <a:ext cx="4993286" cy="237425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idx="4294967295"/>
          </p:nvPr>
        </p:nvSpPr>
        <p:spPr>
          <a:xfrm>
            <a:off x="1043608" y="1210841"/>
            <a:ext cx="5328592" cy="561975"/>
          </a:xfrm>
          <a:prstGeom prst="rect">
            <a:avLst/>
          </a:prstGeom>
        </p:spPr>
        <p:txBody>
          <a:bodyPr/>
          <a:lstStyle/>
          <a:p>
            <a:pPr algn="l"/>
            <a:r>
              <a:rPr lang="pt-BR" sz="2400" b="1" dirty="0" smtClean="0">
                <a:solidFill>
                  <a:schemeClr val="tx2"/>
                </a:solidFill>
              </a:rPr>
              <a:t>CONTEÚDO PROGRAMADO:</a:t>
            </a:r>
            <a:endParaRPr lang="pt-BR" sz="2400" b="1" dirty="0">
              <a:solidFill>
                <a:schemeClr val="tx2"/>
              </a:solidFill>
            </a:endParaRPr>
          </a:p>
        </p:txBody>
      </p:sp>
      <p:pic>
        <p:nvPicPr>
          <p:cNvPr id="11" name="Picture 3"/>
          <p:cNvPicPr>
            <a:picLocks noChangeAspect="1" noChangeArrowheads="1"/>
          </p:cNvPicPr>
          <p:nvPr/>
        </p:nvPicPr>
        <p:blipFill>
          <a:blip r:embed="rId2" cstate="print"/>
          <a:srcRect/>
          <a:stretch>
            <a:fillRect/>
          </a:stretch>
        </p:blipFill>
        <p:spPr bwMode="auto">
          <a:xfrm>
            <a:off x="8207896" y="874459"/>
            <a:ext cx="936104" cy="991390"/>
          </a:xfrm>
          <a:prstGeom prst="rect">
            <a:avLst/>
          </a:prstGeom>
          <a:noFill/>
          <a:ln w="9525">
            <a:noFill/>
            <a:miter lim="800000"/>
            <a:headEnd/>
            <a:tailEnd/>
          </a:ln>
        </p:spPr>
      </p:pic>
      <p:sp>
        <p:nvSpPr>
          <p:cNvPr id="12" name="Retângulo 11"/>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4"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5"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p:cNvSpPr/>
          <p:nvPr/>
        </p:nvSpPr>
        <p:spPr>
          <a:xfrm>
            <a:off x="35496" y="1844824"/>
            <a:ext cx="4572000" cy="4893647"/>
          </a:xfrm>
          <a:prstGeom prst="rect">
            <a:avLst/>
          </a:prstGeom>
        </p:spPr>
        <p:txBody>
          <a:bodyPr>
            <a:spAutoFit/>
          </a:bodyPr>
          <a:lstStyle/>
          <a:p>
            <a:r>
              <a:rPr lang="pt-BR" sz="1300" dirty="0">
                <a:latin typeface="Verdana" panose="020B0604030504040204" pitchFamily="34" charset="0"/>
              </a:rPr>
              <a:t>UNIDADE 1: O processo de criação do conhecimento</a:t>
            </a:r>
          </a:p>
          <a:p>
            <a:r>
              <a:rPr lang="pt-BR" sz="1300" dirty="0">
                <a:latin typeface="Verdana" panose="020B0604030504040204" pitchFamily="34" charset="0"/>
              </a:rPr>
              <a:t>1.1 A importância do conhecimento</a:t>
            </a:r>
          </a:p>
          <a:p>
            <a:r>
              <a:rPr lang="pt-BR" sz="1300" dirty="0">
                <a:latin typeface="Verdana" panose="020B0604030504040204" pitchFamily="34" charset="0"/>
              </a:rPr>
              <a:t>1.2 A criação de conhecimento numa organização</a:t>
            </a:r>
          </a:p>
          <a:p>
            <a:r>
              <a:rPr lang="pt-BR" sz="1300" dirty="0">
                <a:latin typeface="Verdana" panose="020B0604030504040204" pitchFamily="34" charset="0"/>
              </a:rPr>
              <a:t>1.3 Os modos de conversão do conhecimento</a:t>
            </a:r>
          </a:p>
          <a:p>
            <a:r>
              <a:rPr lang="pt-BR" sz="1300" dirty="0">
                <a:latin typeface="Verdana" panose="020B0604030504040204" pitchFamily="34" charset="0"/>
              </a:rPr>
              <a:t>1.4 Condições promotoras da espiral do conhecimento</a:t>
            </a:r>
          </a:p>
          <a:p>
            <a:r>
              <a:rPr lang="pt-BR" sz="1300" dirty="0">
                <a:latin typeface="Verdana" panose="020B0604030504040204" pitchFamily="34" charset="0"/>
              </a:rPr>
              <a:t>1.5 Fases do processo de criação do conhecimento</a:t>
            </a:r>
          </a:p>
          <a:p>
            <a:r>
              <a:rPr lang="pt-BR" sz="1300" dirty="0">
                <a:latin typeface="Verdana" panose="020B0604030504040204" pitchFamily="34" charset="0"/>
              </a:rPr>
              <a:t>1.6 A transferência do conhecimento e a busca pela inovação</a:t>
            </a:r>
          </a:p>
          <a:p>
            <a:r>
              <a:rPr lang="pt-BR" sz="1300" dirty="0">
                <a:latin typeface="Verdana" panose="020B0604030504040204" pitchFamily="34" charset="0"/>
              </a:rPr>
              <a:t>UNIDADE 2: Conceitos em Ciência, Tecnologia e Inovação</a:t>
            </a:r>
          </a:p>
          <a:p>
            <a:r>
              <a:rPr lang="pt-BR" sz="1300" dirty="0">
                <a:latin typeface="Verdana" panose="020B0604030504040204" pitchFamily="34" charset="0"/>
              </a:rPr>
              <a:t>2.1 Conceitos de ciência, tecnologia e sociedade</a:t>
            </a:r>
          </a:p>
          <a:p>
            <a:r>
              <a:rPr lang="pt-BR" sz="1300" dirty="0">
                <a:latin typeface="Verdana" panose="020B0604030504040204" pitchFamily="34" charset="0"/>
              </a:rPr>
              <a:t>2.2 Relacionamento entre ciência, tecnologia e sociedade</a:t>
            </a:r>
          </a:p>
          <a:p>
            <a:r>
              <a:rPr lang="pt-BR" sz="1300" dirty="0">
                <a:latin typeface="Verdana" panose="020B0604030504040204" pitchFamily="34" charset="0"/>
              </a:rPr>
              <a:t>2.3 Evolução social, científica e tecnológica</a:t>
            </a:r>
          </a:p>
          <a:p>
            <a:r>
              <a:rPr lang="pt-BR" sz="1300" dirty="0">
                <a:latin typeface="Verdana" panose="020B0604030504040204" pitchFamily="34" charset="0"/>
              </a:rPr>
              <a:t>2.3.1 Neutralidade</a:t>
            </a:r>
          </a:p>
          <a:p>
            <a:r>
              <a:rPr lang="pt-BR" sz="1300" dirty="0">
                <a:latin typeface="Verdana" panose="020B0604030504040204" pitchFamily="34" charset="0"/>
              </a:rPr>
              <a:t>2.3.2 Determinismo tecnológico</a:t>
            </a:r>
          </a:p>
          <a:p>
            <a:r>
              <a:rPr lang="pt-BR" sz="1300" dirty="0">
                <a:latin typeface="Verdana" panose="020B0604030504040204" pitchFamily="34" charset="0"/>
              </a:rPr>
              <a:t>2.3.3 Dialética</a:t>
            </a:r>
          </a:p>
          <a:p>
            <a:r>
              <a:rPr lang="pt-BR" sz="1300" dirty="0">
                <a:latin typeface="Verdana" panose="020B0604030504040204" pitchFamily="34" charset="0"/>
              </a:rPr>
              <a:t>2.3.4 Associação em rede</a:t>
            </a:r>
          </a:p>
          <a:p>
            <a:r>
              <a:rPr lang="pt-BR" sz="1300" dirty="0">
                <a:latin typeface="Verdana" panose="020B0604030504040204" pitchFamily="34" charset="0"/>
              </a:rPr>
              <a:t>UNIDADE 3: Modelos de Mudança Tecnológica</a:t>
            </a:r>
          </a:p>
          <a:p>
            <a:r>
              <a:rPr lang="pt-BR" sz="1300" dirty="0">
                <a:latin typeface="Verdana" panose="020B0604030504040204" pitchFamily="34" charset="0"/>
              </a:rPr>
              <a:t>3.1 Modelos lineares</a:t>
            </a:r>
          </a:p>
          <a:p>
            <a:r>
              <a:rPr lang="pt-BR" sz="1300" dirty="0">
                <a:latin typeface="Verdana" panose="020B0604030504040204" pitchFamily="34" charset="0"/>
              </a:rPr>
              <a:t>3.1.1 Modelo </a:t>
            </a:r>
            <a:r>
              <a:rPr lang="pt-BR" sz="1300" dirty="0" err="1">
                <a:latin typeface="Verdana" panose="020B0604030504040204" pitchFamily="34" charset="0"/>
              </a:rPr>
              <a:t>science-push</a:t>
            </a:r>
            <a:endParaRPr lang="pt-BR" sz="1300" dirty="0">
              <a:latin typeface="Verdana" panose="020B0604030504040204" pitchFamily="34" charset="0"/>
            </a:endParaRPr>
          </a:p>
          <a:p>
            <a:r>
              <a:rPr lang="pt-BR" sz="1300" dirty="0">
                <a:latin typeface="Verdana" panose="020B0604030504040204" pitchFamily="34" charset="0"/>
              </a:rPr>
              <a:t>3.1.2 Modelo </a:t>
            </a:r>
            <a:r>
              <a:rPr lang="pt-BR" sz="1300" dirty="0" err="1">
                <a:latin typeface="Verdana" panose="020B0604030504040204" pitchFamily="34" charset="0"/>
              </a:rPr>
              <a:t>market-pull</a:t>
            </a:r>
            <a:endParaRPr lang="pt-BR" sz="1300" dirty="0">
              <a:latin typeface="Verdana" panose="020B0604030504040204" pitchFamily="34" charset="0"/>
            </a:endParaRPr>
          </a:p>
          <a:p>
            <a:r>
              <a:rPr lang="pt-BR" sz="1300" dirty="0">
                <a:latin typeface="Verdana" panose="020B0604030504040204" pitchFamily="34" charset="0"/>
              </a:rPr>
              <a:t>3.2 Modelos </a:t>
            </a:r>
            <a:r>
              <a:rPr lang="pt-BR" sz="1300" dirty="0" smtClean="0">
                <a:latin typeface="Verdana" panose="020B0604030504040204" pitchFamily="34" charset="0"/>
              </a:rPr>
              <a:t>interativos</a:t>
            </a:r>
            <a:endParaRPr lang="pt-BR" sz="1300" dirty="0">
              <a:latin typeface="Verdana" panose="020B0604030504040204" pitchFamily="34" charset="0"/>
            </a:endParaRPr>
          </a:p>
        </p:txBody>
      </p:sp>
      <p:sp>
        <p:nvSpPr>
          <p:cNvPr id="3" name="Retângulo 2"/>
          <p:cNvSpPr/>
          <p:nvPr/>
        </p:nvSpPr>
        <p:spPr>
          <a:xfrm>
            <a:off x="4572000" y="1847721"/>
            <a:ext cx="4572000" cy="4893647"/>
          </a:xfrm>
          <a:prstGeom prst="rect">
            <a:avLst/>
          </a:prstGeom>
        </p:spPr>
        <p:txBody>
          <a:bodyPr>
            <a:spAutoFit/>
          </a:bodyPr>
          <a:lstStyle/>
          <a:p>
            <a:r>
              <a:rPr lang="pt-BR" sz="1300" dirty="0">
                <a:latin typeface="Verdana" panose="020B0604030504040204" pitchFamily="34" charset="0"/>
              </a:rPr>
              <a:t>UNIDADE 4: Gestão do Conhecimento</a:t>
            </a:r>
          </a:p>
          <a:p>
            <a:r>
              <a:rPr lang="pt-BR" sz="1300" dirty="0">
                <a:latin typeface="Verdana" panose="020B0604030504040204" pitchFamily="34" charset="0"/>
              </a:rPr>
              <a:t>4.1 Conceitos de gestão do conhecimento</a:t>
            </a:r>
          </a:p>
          <a:p>
            <a:r>
              <a:rPr lang="pt-BR" sz="1300" dirty="0">
                <a:latin typeface="Verdana" panose="020B0604030504040204" pitchFamily="34" charset="0"/>
              </a:rPr>
              <a:t>4.2 Gestão da informação X gestão do conhecimento</a:t>
            </a:r>
          </a:p>
          <a:p>
            <a:r>
              <a:rPr lang="pt-BR" sz="1300" dirty="0">
                <a:latin typeface="Verdana" panose="020B0604030504040204" pitchFamily="34" charset="0"/>
              </a:rPr>
              <a:t>4.3 Criação do conhecimento organizacional</a:t>
            </a:r>
          </a:p>
          <a:p>
            <a:r>
              <a:rPr lang="pt-BR" sz="1300" dirty="0">
                <a:latin typeface="Verdana" panose="020B0604030504040204" pitchFamily="34" charset="0"/>
              </a:rPr>
              <a:t>UNIDADE 5: Gestão do Processo de Desenvolvimento de Produtos</a:t>
            </a:r>
          </a:p>
          <a:p>
            <a:r>
              <a:rPr lang="pt-BR" sz="1300" dirty="0">
                <a:latin typeface="Verdana" panose="020B0604030504040204" pitchFamily="34" charset="0"/>
              </a:rPr>
              <a:t>5.1 Definição do Processo de Desenvolvimento de Produtos (PDP)</a:t>
            </a:r>
          </a:p>
          <a:p>
            <a:r>
              <a:rPr lang="pt-BR" sz="1300" dirty="0">
                <a:latin typeface="Verdana" panose="020B0604030504040204" pitchFamily="34" charset="0"/>
              </a:rPr>
              <a:t>5.2 O papel do PDP no Brasil</a:t>
            </a:r>
          </a:p>
          <a:p>
            <a:r>
              <a:rPr lang="pt-BR" sz="1300" dirty="0">
                <a:latin typeface="Verdana" panose="020B0604030504040204" pitchFamily="34" charset="0"/>
              </a:rPr>
              <a:t>5.3 Características do PDP</a:t>
            </a:r>
          </a:p>
          <a:p>
            <a:r>
              <a:rPr lang="pt-BR" sz="1300" dirty="0">
                <a:latin typeface="Verdana" panose="020B0604030504040204" pitchFamily="34" charset="0"/>
              </a:rPr>
              <a:t>5.4 Tipos de projetos de desenvolvimento de produtos</a:t>
            </a:r>
          </a:p>
          <a:p>
            <a:r>
              <a:rPr lang="pt-BR" sz="1300" dirty="0">
                <a:latin typeface="Verdana" panose="020B0604030504040204" pitchFamily="34" charset="0"/>
              </a:rPr>
              <a:t>5.5 Definição e escopo do PDP</a:t>
            </a:r>
          </a:p>
          <a:p>
            <a:r>
              <a:rPr lang="pt-BR" sz="1300" dirty="0">
                <a:latin typeface="Verdana" panose="020B0604030504040204" pitchFamily="34" charset="0"/>
              </a:rPr>
              <a:t>5.6 A importância da gestão do PDP</a:t>
            </a:r>
          </a:p>
          <a:p>
            <a:r>
              <a:rPr lang="pt-BR" sz="1300" dirty="0">
                <a:latin typeface="Verdana" panose="020B0604030504040204" pitchFamily="34" charset="0"/>
              </a:rPr>
              <a:t>5.7 Abordagens para gestão do PDP</a:t>
            </a:r>
          </a:p>
          <a:p>
            <a:r>
              <a:rPr lang="pt-BR" sz="1300" dirty="0">
                <a:latin typeface="Verdana" panose="020B0604030504040204" pitchFamily="34" charset="0"/>
              </a:rPr>
              <a:t>5.8 Arranjos organizacionais para o PDP</a:t>
            </a:r>
          </a:p>
          <a:p>
            <a:r>
              <a:rPr lang="pt-BR" sz="1300" dirty="0">
                <a:latin typeface="Verdana" panose="020B0604030504040204" pitchFamily="34" charset="0"/>
              </a:rPr>
              <a:t>5.9 Fatores gerenciais que afetam o desempenho do PDP</a:t>
            </a:r>
          </a:p>
          <a:p>
            <a:r>
              <a:rPr lang="pt-BR" sz="1300" dirty="0">
                <a:latin typeface="Verdana" panose="020B0604030504040204" pitchFamily="34" charset="0"/>
              </a:rPr>
              <a:t>5.10 Modelo de referência para o PDP</a:t>
            </a:r>
          </a:p>
          <a:p>
            <a:r>
              <a:rPr lang="pt-BR" sz="1300" dirty="0">
                <a:latin typeface="Verdana" panose="020B0604030504040204" pitchFamily="34" charset="0"/>
              </a:rPr>
              <a:t>UNIDADE 6: Processos de Apoio ao PDP</a:t>
            </a:r>
          </a:p>
          <a:p>
            <a:r>
              <a:rPr lang="pt-BR" sz="1300" dirty="0">
                <a:latin typeface="Verdana" panose="020B0604030504040204" pitchFamily="34" charset="0"/>
              </a:rPr>
              <a:t>6.1 Gerenciamento de mudanças de engenharia</a:t>
            </a:r>
          </a:p>
          <a:p>
            <a:r>
              <a:rPr lang="pt-BR" sz="1300" dirty="0">
                <a:latin typeface="Verdana" panose="020B0604030504040204" pitchFamily="34" charset="0"/>
              </a:rPr>
              <a:t>6.2 Melhoria incremental do PDP</a:t>
            </a:r>
          </a:p>
          <a:p>
            <a:r>
              <a:rPr lang="pt-BR" sz="1300" dirty="0">
                <a:latin typeface="Verdana" panose="020B0604030504040204" pitchFamily="34" charset="0"/>
              </a:rPr>
              <a:t>6.3 Infraestrutura e capacitação</a:t>
            </a:r>
            <a:endParaRPr lang="pt-BR" sz="1300" dirty="0"/>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Image result for LIVROS"/>
          <p:cNvPicPr>
            <a:picLocks noChangeAspect="1" noChangeArrowheads="1"/>
          </p:cNvPicPr>
          <p:nvPr/>
        </p:nvPicPr>
        <p:blipFill>
          <a:blip r:embed="rId2" cstate="print"/>
          <a:srcRect/>
          <a:stretch>
            <a:fillRect/>
          </a:stretch>
        </p:blipFill>
        <p:spPr bwMode="auto">
          <a:xfrm>
            <a:off x="35496" y="5373216"/>
            <a:ext cx="3028950" cy="1127252"/>
          </a:xfrm>
          <a:prstGeom prst="rect">
            <a:avLst/>
          </a:prstGeom>
          <a:noFill/>
        </p:spPr>
      </p:pic>
      <p:pic>
        <p:nvPicPr>
          <p:cNvPr id="3" name="Picture 2" descr="Image result for LIVROS"/>
          <p:cNvPicPr>
            <a:picLocks noChangeAspect="1" noChangeArrowheads="1"/>
          </p:cNvPicPr>
          <p:nvPr/>
        </p:nvPicPr>
        <p:blipFill>
          <a:blip r:embed="rId2" cstate="print"/>
          <a:srcRect/>
          <a:stretch>
            <a:fillRect/>
          </a:stretch>
        </p:blipFill>
        <p:spPr bwMode="auto">
          <a:xfrm>
            <a:off x="3059832" y="5373216"/>
            <a:ext cx="3028950" cy="1127252"/>
          </a:xfrm>
          <a:prstGeom prst="rect">
            <a:avLst/>
          </a:prstGeom>
          <a:noFill/>
        </p:spPr>
      </p:pic>
      <p:sp>
        <p:nvSpPr>
          <p:cNvPr id="4" name="Título 1"/>
          <p:cNvSpPr>
            <a:spLocks noGrp="1"/>
          </p:cNvSpPr>
          <p:nvPr>
            <p:ph type="title" idx="4294967295"/>
          </p:nvPr>
        </p:nvSpPr>
        <p:spPr>
          <a:xfrm>
            <a:off x="144016" y="1138833"/>
            <a:ext cx="3491880" cy="561975"/>
          </a:xfrm>
          <a:prstGeom prst="rect">
            <a:avLst/>
          </a:prstGeom>
        </p:spPr>
        <p:txBody>
          <a:bodyPr/>
          <a:lstStyle/>
          <a:p>
            <a:pPr algn="ctr"/>
            <a:r>
              <a:rPr lang="pt-BR" sz="2400" b="1" dirty="0" smtClean="0">
                <a:solidFill>
                  <a:schemeClr val="tx2"/>
                </a:solidFill>
              </a:rPr>
              <a:t>REFERÊNCIAS:</a:t>
            </a:r>
            <a:endParaRPr lang="pt-BR" sz="2400" b="1" dirty="0">
              <a:solidFill>
                <a:schemeClr val="tx2"/>
              </a:solidFill>
            </a:endParaRPr>
          </a:p>
        </p:txBody>
      </p:sp>
      <p:pic>
        <p:nvPicPr>
          <p:cNvPr id="98309" name="Picture 5" descr="https://catracalivre.com.br/wp-content/uploads/2010/01/livros.gif"/>
          <p:cNvPicPr>
            <a:picLocks noChangeAspect="1" noChangeArrowheads="1"/>
          </p:cNvPicPr>
          <p:nvPr/>
        </p:nvPicPr>
        <p:blipFill>
          <a:blip r:embed="rId3" cstate="print"/>
          <a:srcRect/>
          <a:stretch>
            <a:fillRect/>
          </a:stretch>
        </p:blipFill>
        <p:spPr bwMode="auto">
          <a:xfrm>
            <a:off x="7740351" y="948947"/>
            <a:ext cx="1403649" cy="1031786"/>
          </a:xfrm>
          <a:prstGeom prst="rect">
            <a:avLst/>
          </a:prstGeom>
          <a:noFill/>
        </p:spPr>
      </p:pic>
      <p:sp>
        <p:nvSpPr>
          <p:cNvPr id="7" name="Retângulo 6"/>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9" name="Picture 2" descr="Image result for LIVROS"/>
          <p:cNvPicPr>
            <a:picLocks noChangeAspect="1" noChangeArrowheads="1"/>
          </p:cNvPicPr>
          <p:nvPr/>
        </p:nvPicPr>
        <p:blipFill>
          <a:blip r:embed="rId2" cstate="print"/>
          <a:srcRect/>
          <a:stretch>
            <a:fillRect/>
          </a:stretch>
        </p:blipFill>
        <p:spPr bwMode="auto">
          <a:xfrm>
            <a:off x="6084168" y="5373216"/>
            <a:ext cx="3028950" cy="1127252"/>
          </a:xfrm>
          <a:prstGeom prst="rect">
            <a:avLst/>
          </a:prstGeom>
          <a:noFill/>
        </p:spPr>
      </p:pic>
      <p:sp>
        <p:nvSpPr>
          <p:cNvPr id="10"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2" descr="Imagem relacionad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ângulo 1"/>
          <p:cNvSpPr/>
          <p:nvPr/>
        </p:nvSpPr>
        <p:spPr>
          <a:xfrm>
            <a:off x="144016" y="2351782"/>
            <a:ext cx="8892480" cy="1077218"/>
          </a:xfrm>
          <a:prstGeom prst="rect">
            <a:avLst/>
          </a:prstGeom>
        </p:spPr>
        <p:txBody>
          <a:bodyPr wrap="square">
            <a:spAutoFit/>
          </a:bodyPr>
          <a:lstStyle/>
          <a:p>
            <a:pPr algn="just"/>
            <a:r>
              <a:rPr lang="pt-BR" sz="1600" dirty="0">
                <a:latin typeface="TimesNewRomanPSMT"/>
              </a:rPr>
              <a:t>ALVARENGA NETO, R.C.D. de. </a:t>
            </a:r>
            <a:r>
              <a:rPr lang="pt-BR" sz="1600" b="1" dirty="0">
                <a:latin typeface="TimesNewRomanPS-BoldMT"/>
              </a:rPr>
              <a:t>Gestão do Conhecimento em </a:t>
            </a:r>
            <a:r>
              <a:rPr lang="pt-BR" sz="1600" b="1" dirty="0" smtClean="0">
                <a:latin typeface="TimesNewRomanPS-BoldMT"/>
              </a:rPr>
              <a:t>Organizações: proposta </a:t>
            </a:r>
            <a:r>
              <a:rPr lang="pt-BR" sz="1600" b="1" dirty="0">
                <a:latin typeface="TimesNewRomanPS-BoldMT"/>
              </a:rPr>
              <a:t>de mapeamento conceitual integrativo</a:t>
            </a:r>
            <a:r>
              <a:rPr lang="pt-BR" sz="1600" dirty="0">
                <a:latin typeface="TimesNewRomanPSMT"/>
              </a:rPr>
              <a:t>. São Paulo: Saraiva, 2008.</a:t>
            </a:r>
          </a:p>
          <a:p>
            <a:pPr algn="just"/>
            <a:r>
              <a:rPr lang="pt-BR" sz="1600" dirty="0">
                <a:latin typeface="TimesNewRomanPSMT"/>
              </a:rPr>
              <a:t>AMARAL, D.C. </a:t>
            </a:r>
            <a:r>
              <a:rPr lang="pt-BR" sz="1600" b="1" dirty="0">
                <a:latin typeface="TimesNewRomanPS-BoldMT"/>
              </a:rPr>
              <a:t>Gestão de Desenvolvimento de Produtos</a:t>
            </a:r>
            <a:r>
              <a:rPr lang="pt-BR" sz="1600" dirty="0">
                <a:latin typeface="TimesNewRomanPSMT"/>
              </a:rPr>
              <a:t>. São Paulo: Saraiva, 2006.</a:t>
            </a:r>
          </a:p>
          <a:p>
            <a:pPr algn="just"/>
            <a:r>
              <a:rPr lang="pt-BR" sz="1600" dirty="0">
                <a:latin typeface="TimesNewRomanPSMT"/>
              </a:rPr>
              <a:t>REIS, D.R. </a:t>
            </a:r>
            <a:r>
              <a:rPr lang="pt-BR" sz="1600" b="1" dirty="0">
                <a:latin typeface="TimesNewRomanPS-BoldMT"/>
              </a:rPr>
              <a:t>Gestão da Inovação Tecnológica</a:t>
            </a:r>
            <a:r>
              <a:rPr lang="pt-BR" sz="1600" dirty="0">
                <a:latin typeface="TimesNewRomanPSMT"/>
              </a:rPr>
              <a:t>. 2. ed. São Paulo: Manole, 2008.</a:t>
            </a:r>
            <a:endParaRPr lang="pt-BR" sz="1600" dirty="0"/>
          </a:p>
        </p:txBody>
      </p:sp>
      <p:sp>
        <p:nvSpPr>
          <p:cNvPr id="5" name="Retângulo 4"/>
          <p:cNvSpPr/>
          <p:nvPr/>
        </p:nvSpPr>
        <p:spPr>
          <a:xfrm>
            <a:off x="104718" y="4049777"/>
            <a:ext cx="8931777" cy="1323439"/>
          </a:xfrm>
          <a:prstGeom prst="rect">
            <a:avLst/>
          </a:prstGeom>
        </p:spPr>
        <p:txBody>
          <a:bodyPr wrap="square">
            <a:spAutoFit/>
          </a:bodyPr>
          <a:lstStyle/>
          <a:p>
            <a:pPr algn="just"/>
            <a:r>
              <a:rPr lang="pt-BR" sz="1600" dirty="0" smtClean="0">
                <a:latin typeface="Verdana" panose="020B0604030504040204" pitchFamily="34" charset="0"/>
              </a:rPr>
              <a:t>1-DAVENPORT</a:t>
            </a:r>
            <a:r>
              <a:rPr lang="pt-BR" sz="1600" dirty="0">
                <a:latin typeface="Verdana" panose="020B0604030504040204" pitchFamily="34" charset="0"/>
              </a:rPr>
              <a:t>, H.D. E PRUSAK,L. </a:t>
            </a:r>
            <a:r>
              <a:rPr lang="pt-BR" sz="1600" b="1" dirty="0">
                <a:latin typeface="Verdana" panose="020B0604030504040204" pitchFamily="34" charset="0"/>
              </a:rPr>
              <a:t>Conhecimento Empresarial.</a:t>
            </a:r>
            <a:r>
              <a:rPr lang="pt-BR" sz="1600" dirty="0">
                <a:latin typeface="Verdana" panose="020B0604030504040204" pitchFamily="34" charset="0"/>
              </a:rPr>
              <a:t> Rio de </a:t>
            </a:r>
            <a:r>
              <a:rPr lang="pt-BR" sz="1600" dirty="0" smtClean="0">
                <a:latin typeface="Verdana" panose="020B0604030504040204" pitchFamily="34" charset="0"/>
              </a:rPr>
              <a:t>Janeiro: Campus</a:t>
            </a:r>
            <a:r>
              <a:rPr lang="pt-BR" sz="1600" dirty="0">
                <a:latin typeface="Verdana" panose="020B0604030504040204" pitchFamily="34" charset="0"/>
              </a:rPr>
              <a:t>, 1998.</a:t>
            </a:r>
          </a:p>
          <a:p>
            <a:r>
              <a:rPr lang="pt-BR" sz="1600" dirty="0" smtClean="0">
                <a:latin typeface="Verdana" panose="020B0604030504040204" pitchFamily="34" charset="0"/>
              </a:rPr>
              <a:t>2-REIS</a:t>
            </a:r>
            <a:r>
              <a:rPr lang="pt-BR" sz="1600" dirty="0">
                <a:latin typeface="Verdana" panose="020B0604030504040204" pitchFamily="34" charset="0"/>
              </a:rPr>
              <a:t>, D.R. </a:t>
            </a:r>
            <a:r>
              <a:rPr lang="pt-BR" sz="1600" b="1" dirty="0">
                <a:latin typeface="Verdana" panose="020B0604030504040204" pitchFamily="34" charset="0"/>
              </a:rPr>
              <a:t>Gestão da Inovação Tecnológica</a:t>
            </a:r>
            <a:r>
              <a:rPr lang="pt-BR" sz="1600" dirty="0">
                <a:latin typeface="Verdana" panose="020B0604030504040204" pitchFamily="34" charset="0"/>
              </a:rPr>
              <a:t>. São Paulo: Manole, 2004.</a:t>
            </a:r>
          </a:p>
          <a:p>
            <a:pPr algn="just"/>
            <a:r>
              <a:rPr lang="pt-BR" sz="1600" dirty="0" smtClean="0">
                <a:latin typeface="Verdana" panose="020B0604030504040204" pitchFamily="34" charset="0"/>
              </a:rPr>
              <a:t>3-STAREC</a:t>
            </a:r>
            <a:r>
              <a:rPr lang="pt-BR" sz="1600" dirty="0">
                <a:latin typeface="Verdana" panose="020B0604030504040204" pitchFamily="34" charset="0"/>
              </a:rPr>
              <a:t>, C. et al. </a:t>
            </a:r>
            <a:r>
              <a:rPr lang="pt-BR" sz="1600" b="1" dirty="0">
                <a:latin typeface="Verdana" panose="020B0604030504040204" pitchFamily="34" charset="0"/>
              </a:rPr>
              <a:t>Gestão Estratégica da Informação e Inteligência </a:t>
            </a:r>
            <a:r>
              <a:rPr lang="pt-BR" sz="1600" b="1" dirty="0" smtClean="0">
                <a:latin typeface="Verdana" panose="020B0604030504040204" pitchFamily="34" charset="0"/>
              </a:rPr>
              <a:t>Competitiva.</a:t>
            </a:r>
            <a:r>
              <a:rPr lang="pt-BR" sz="1600" dirty="0" smtClean="0">
                <a:latin typeface="Verdana" panose="020B0604030504040204" pitchFamily="34" charset="0"/>
              </a:rPr>
              <a:t> Rio </a:t>
            </a:r>
            <a:r>
              <a:rPr lang="pt-BR" sz="1600" dirty="0">
                <a:latin typeface="Verdana" panose="020B0604030504040204" pitchFamily="34" charset="0"/>
              </a:rPr>
              <a:t>de Janeiro: Saraiva, 2005.</a:t>
            </a:r>
            <a:endParaRPr lang="pt-BR" sz="1600" dirty="0"/>
          </a:p>
        </p:txBody>
      </p:sp>
      <p:sp>
        <p:nvSpPr>
          <p:cNvPr id="6" name="Retângulo 5"/>
          <p:cNvSpPr/>
          <p:nvPr/>
        </p:nvSpPr>
        <p:spPr>
          <a:xfrm>
            <a:off x="214563" y="3579786"/>
            <a:ext cx="3211135" cy="369332"/>
          </a:xfrm>
          <a:prstGeom prst="rect">
            <a:avLst/>
          </a:prstGeom>
        </p:spPr>
        <p:txBody>
          <a:bodyPr wrap="none">
            <a:spAutoFit/>
          </a:bodyPr>
          <a:lstStyle/>
          <a:p>
            <a:r>
              <a:rPr lang="pt-BR" b="1" dirty="0">
                <a:solidFill>
                  <a:srgbClr val="C00000"/>
                </a:solidFill>
                <a:latin typeface="TimesNewRomanPSMT"/>
              </a:rPr>
              <a:t>Bibliografia </a:t>
            </a:r>
            <a:r>
              <a:rPr lang="pt-BR" b="1" dirty="0" smtClean="0">
                <a:solidFill>
                  <a:srgbClr val="C00000"/>
                </a:solidFill>
                <a:latin typeface="TimesNewRomanPSMT"/>
              </a:rPr>
              <a:t>Complementar:</a:t>
            </a:r>
            <a:endParaRPr lang="pt-BR" b="1" dirty="0">
              <a:solidFill>
                <a:srgbClr val="C00000"/>
              </a:solidFill>
            </a:endParaRPr>
          </a:p>
        </p:txBody>
      </p:sp>
      <p:sp>
        <p:nvSpPr>
          <p:cNvPr id="15" name="Retângulo 14"/>
          <p:cNvSpPr/>
          <p:nvPr/>
        </p:nvSpPr>
        <p:spPr>
          <a:xfrm>
            <a:off x="206808" y="1916832"/>
            <a:ext cx="2339102" cy="369332"/>
          </a:xfrm>
          <a:prstGeom prst="rect">
            <a:avLst/>
          </a:prstGeom>
        </p:spPr>
        <p:txBody>
          <a:bodyPr wrap="none">
            <a:spAutoFit/>
          </a:bodyPr>
          <a:lstStyle/>
          <a:p>
            <a:r>
              <a:rPr lang="pt-BR" b="1" dirty="0">
                <a:solidFill>
                  <a:srgbClr val="C00000"/>
                </a:solidFill>
                <a:latin typeface="TimesNewRomanPSMT"/>
              </a:rPr>
              <a:t>Bibliografia </a:t>
            </a:r>
            <a:r>
              <a:rPr lang="pt-BR" b="1" dirty="0" smtClean="0">
                <a:solidFill>
                  <a:srgbClr val="C00000"/>
                </a:solidFill>
                <a:latin typeface="TimesNewRomanPSMT"/>
              </a:rPr>
              <a:t>Básica:</a:t>
            </a:r>
            <a:endParaRPr lang="pt-BR" b="1" dirty="0">
              <a:solidFill>
                <a:srgbClr val="C00000"/>
              </a:solidFill>
            </a:endParaRPr>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idx="4294967295"/>
          </p:nvPr>
        </p:nvSpPr>
        <p:spPr>
          <a:xfrm>
            <a:off x="792088" y="1210841"/>
            <a:ext cx="3491880" cy="561975"/>
          </a:xfrm>
          <a:prstGeom prst="rect">
            <a:avLst/>
          </a:prstGeom>
        </p:spPr>
        <p:txBody>
          <a:bodyPr/>
          <a:lstStyle/>
          <a:p>
            <a:pPr algn="ctr"/>
            <a:r>
              <a:rPr lang="pt-BR" sz="2400" b="1" dirty="0" smtClean="0">
                <a:solidFill>
                  <a:schemeClr val="tx2"/>
                </a:solidFill>
              </a:rPr>
              <a:t>ORIENTAÇÕES DIVERSAS:</a:t>
            </a:r>
            <a:endParaRPr lang="pt-BR" sz="2400" b="1" dirty="0">
              <a:solidFill>
                <a:schemeClr val="tx2"/>
              </a:solidFill>
            </a:endParaRPr>
          </a:p>
        </p:txBody>
      </p:sp>
      <p:pic>
        <p:nvPicPr>
          <p:cNvPr id="98309" name="Picture 5" descr="https://catracalivre.com.br/wp-content/uploads/2010/01/livros.gif"/>
          <p:cNvPicPr>
            <a:picLocks noChangeAspect="1" noChangeArrowheads="1"/>
          </p:cNvPicPr>
          <p:nvPr/>
        </p:nvPicPr>
        <p:blipFill>
          <a:blip r:embed="rId2" cstate="print"/>
          <a:srcRect/>
          <a:stretch>
            <a:fillRect/>
          </a:stretch>
        </p:blipFill>
        <p:spPr bwMode="auto">
          <a:xfrm>
            <a:off x="7740351" y="1124744"/>
            <a:ext cx="1403649" cy="1031786"/>
          </a:xfrm>
          <a:prstGeom prst="rect">
            <a:avLst/>
          </a:prstGeom>
          <a:noFill/>
        </p:spPr>
      </p:pic>
      <p:sp>
        <p:nvSpPr>
          <p:cNvPr id="7" name="Retângulo 6"/>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0"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ângulo 5"/>
          <p:cNvSpPr/>
          <p:nvPr/>
        </p:nvSpPr>
        <p:spPr>
          <a:xfrm>
            <a:off x="179512" y="4365104"/>
            <a:ext cx="2072234" cy="461665"/>
          </a:xfrm>
          <a:prstGeom prst="rect">
            <a:avLst/>
          </a:prstGeom>
        </p:spPr>
        <p:txBody>
          <a:bodyPr wrap="none">
            <a:spAutoFit/>
          </a:bodyPr>
          <a:lstStyle/>
          <a:p>
            <a:r>
              <a:rPr lang="pt-BR" sz="2400" b="1" dirty="0" smtClean="0">
                <a:solidFill>
                  <a:srgbClr val="C00000"/>
                </a:solidFill>
                <a:latin typeface="TimesNewRomanPSMT"/>
              </a:rPr>
              <a:t>AVALIAÇÃO:</a:t>
            </a:r>
            <a:endParaRPr lang="pt-BR" sz="2400" b="1" dirty="0">
              <a:solidFill>
                <a:srgbClr val="C00000"/>
              </a:solidFill>
            </a:endParaRPr>
          </a:p>
        </p:txBody>
      </p:sp>
      <p:sp>
        <p:nvSpPr>
          <p:cNvPr id="15" name="Retângulo 14"/>
          <p:cNvSpPr/>
          <p:nvPr/>
        </p:nvSpPr>
        <p:spPr>
          <a:xfrm>
            <a:off x="2785836" y="1916832"/>
            <a:ext cx="3730380" cy="461665"/>
          </a:xfrm>
          <a:prstGeom prst="rect">
            <a:avLst/>
          </a:prstGeom>
        </p:spPr>
        <p:txBody>
          <a:bodyPr wrap="none">
            <a:spAutoFit/>
          </a:bodyPr>
          <a:lstStyle/>
          <a:p>
            <a:r>
              <a:rPr lang="pt-BR" sz="2400" b="1" dirty="0" smtClean="0">
                <a:solidFill>
                  <a:srgbClr val="C00000"/>
                </a:solidFill>
                <a:latin typeface="TimesNewRomanPSMT"/>
              </a:rPr>
              <a:t>PRESENÇAS E FALTAS:</a:t>
            </a:r>
            <a:endParaRPr lang="pt-BR" sz="2400" b="1" dirty="0">
              <a:solidFill>
                <a:srgbClr val="C00000"/>
              </a:solidFill>
            </a:endParaRPr>
          </a:p>
        </p:txBody>
      </p:sp>
      <p:sp>
        <p:nvSpPr>
          <p:cNvPr id="14" name="Retângulo 13"/>
          <p:cNvSpPr/>
          <p:nvPr/>
        </p:nvSpPr>
        <p:spPr>
          <a:xfrm>
            <a:off x="2987824" y="2348880"/>
            <a:ext cx="3816424" cy="1107996"/>
          </a:xfrm>
          <a:prstGeom prst="rect">
            <a:avLst/>
          </a:prstGeom>
        </p:spPr>
        <p:txBody>
          <a:bodyPr wrap="square">
            <a:spAutoFit/>
          </a:bodyPr>
          <a:lstStyle/>
          <a:p>
            <a:pPr algn="just"/>
            <a:r>
              <a:rPr lang="pt-BR" sz="2200" dirty="0" smtClean="0"/>
              <a:t>O acadêmico(a) de frequentar, no mínimo, 75% das aulas ministradas.</a:t>
            </a:r>
            <a:endParaRPr lang="pt-BR" sz="2200" dirty="0"/>
          </a:p>
        </p:txBody>
      </p:sp>
      <p:sp>
        <p:nvSpPr>
          <p:cNvPr id="16" name="Retângulo 15"/>
          <p:cNvSpPr/>
          <p:nvPr/>
        </p:nvSpPr>
        <p:spPr>
          <a:xfrm>
            <a:off x="35496" y="4781470"/>
            <a:ext cx="9036496" cy="1815882"/>
          </a:xfrm>
          <a:prstGeom prst="rect">
            <a:avLst/>
          </a:prstGeom>
        </p:spPr>
        <p:txBody>
          <a:bodyPr wrap="square">
            <a:spAutoFit/>
          </a:bodyPr>
          <a:lstStyle/>
          <a:p>
            <a:pPr algn="just"/>
            <a:r>
              <a:rPr lang="pt-BR" sz="1600" dirty="0" smtClean="0"/>
              <a:t>O processo de avaliação oficial será composto de três etapas:</a:t>
            </a:r>
          </a:p>
          <a:p>
            <a:pPr algn="just"/>
            <a:r>
              <a:rPr lang="pt-BR" sz="1600" dirty="0" smtClean="0"/>
              <a:t>	Avaliação 1 (AV1), Avaliação 2 (AV2) e Avaliação 3 (AV3).</a:t>
            </a:r>
          </a:p>
          <a:p>
            <a:pPr algn="just"/>
            <a:r>
              <a:rPr lang="pt-BR" sz="1600" dirty="0" smtClean="0"/>
              <a:t>Para aprovação na disciplina o aluno deverá:</a:t>
            </a:r>
          </a:p>
          <a:p>
            <a:pPr algn="just"/>
            <a:r>
              <a:rPr lang="pt-BR" sz="1600" dirty="0" smtClean="0"/>
              <a:t>1. Atingir resultado igual ou superior a 6,0, calculado a partir da média aritmética entre os graus das avaliações, sendo consideradas apenas as duas maiores notas obtidas dentre as três etapas de avaliação (AV1, AV2 e AV3). A média aritmética obtida será o grau final do aluno na disciplina;</a:t>
            </a:r>
          </a:p>
          <a:p>
            <a:pPr algn="just"/>
            <a:r>
              <a:rPr lang="pt-BR" sz="1600" dirty="0" smtClean="0"/>
              <a:t>2. Obter grau igual ou superior a 4,0 em, pelo menos, duas das três avaliações;</a:t>
            </a:r>
            <a:endParaRPr lang="pt-BR" sz="1600" dirty="0"/>
          </a:p>
        </p:txBody>
      </p:sp>
      <p:pic>
        <p:nvPicPr>
          <p:cNvPr id="1027" name="Picture 3"/>
          <p:cNvPicPr>
            <a:picLocks noChangeAspect="1" noChangeArrowheads="1"/>
          </p:cNvPicPr>
          <p:nvPr/>
        </p:nvPicPr>
        <p:blipFill>
          <a:blip r:embed="rId4" cstate="print"/>
          <a:srcRect/>
          <a:stretch>
            <a:fillRect/>
          </a:stretch>
        </p:blipFill>
        <p:spPr bwMode="auto">
          <a:xfrm>
            <a:off x="107504" y="1916832"/>
            <a:ext cx="2715730" cy="2376264"/>
          </a:xfrm>
          <a:prstGeom prst="rect">
            <a:avLst/>
          </a:prstGeom>
          <a:noFill/>
          <a:ln w="9525">
            <a:noFill/>
            <a:miter lim="800000"/>
            <a:headEnd/>
            <a:tailEnd/>
          </a:ln>
        </p:spPr>
      </p:pic>
      <p:pic>
        <p:nvPicPr>
          <p:cNvPr id="1029" name="Picture 5" descr="Resultado de imagem para prova"/>
          <p:cNvPicPr>
            <a:picLocks noChangeAspect="1" noChangeArrowheads="1"/>
          </p:cNvPicPr>
          <p:nvPr/>
        </p:nvPicPr>
        <p:blipFill>
          <a:blip r:embed="rId5" cstate="print"/>
          <a:srcRect/>
          <a:stretch>
            <a:fillRect/>
          </a:stretch>
        </p:blipFill>
        <p:spPr bwMode="auto">
          <a:xfrm>
            <a:off x="6156177" y="2852936"/>
            <a:ext cx="2664295" cy="2664296"/>
          </a:xfrm>
          <a:prstGeom prst="rect">
            <a:avLst/>
          </a:prstGeom>
          <a:noFill/>
        </p:spPr>
      </p:pic>
      <p:pic>
        <p:nvPicPr>
          <p:cNvPr id="1030" name="Picture 6"/>
          <p:cNvPicPr>
            <a:picLocks noChangeAspect="1" noChangeArrowheads="1"/>
          </p:cNvPicPr>
          <p:nvPr/>
        </p:nvPicPr>
        <p:blipFill>
          <a:blip r:embed="rId6" cstate="print"/>
          <a:srcRect/>
          <a:stretch>
            <a:fillRect/>
          </a:stretch>
        </p:blipFill>
        <p:spPr bwMode="auto">
          <a:xfrm rot="20882677">
            <a:off x="3086106" y="3713275"/>
            <a:ext cx="2801913" cy="547063"/>
          </a:xfrm>
          <a:prstGeom prst="rect">
            <a:avLst/>
          </a:prstGeom>
          <a:noFill/>
          <a:ln w="9525">
            <a:noFill/>
            <a:miter lim="800000"/>
            <a:headEnd/>
            <a:tailEnd/>
          </a:ln>
        </p:spPr>
      </p:pic>
      <p:pic>
        <p:nvPicPr>
          <p:cNvPr id="1033" name="Picture 9" descr="Imagem relacionada"/>
          <p:cNvPicPr>
            <a:picLocks noChangeAspect="1" noChangeArrowheads="1"/>
          </p:cNvPicPr>
          <p:nvPr/>
        </p:nvPicPr>
        <p:blipFill>
          <a:blip r:embed="rId7" cstate="print"/>
          <a:srcRect/>
          <a:stretch>
            <a:fillRect/>
          </a:stretch>
        </p:blipFill>
        <p:spPr bwMode="auto">
          <a:xfrm>
            <a:off x="6178996" y="980728"/>
            <a:ext cx="1489348" cy="1489348"/>
          </a:xfrm>
          <a:prstGeom prst="rect">
            <a:avLst/>
          </a:prstGeom>
          <a:noFill/>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3" name="Título 1"/>
          <p:cNvSpPr>
            <a:spLocks noGrp="1"/>
          </p:cNvSpPr>
          <p:nvPr>
            <p:ph type="title" idx="4294967295"/>
          </p:nvPr>
        </p:nvSpPr>
        <p:spPr>
          <a:xfrm>
            <a:off x="755576" y="1138833"/>
            <a:ext cx="7560840" cy="561975"/>
          </a:xfrm>
          <a:prstGeom prst="rect">
            <a:avLst/>
          </a:prstGeom>
        </p:spPr>
        <p:txBody>
          <a:bodyPr/>
          <a:lstStyle/>
          <a:p>
            <a:pPr algn="l"/>
            <a:r>
              <a:rPr lang="pt-BR" sz="3200" b="1" dirty="0" smtClean="0">
                <a:solidFill>
                  <a:schemeClr val="tx2"/>
                </a:solidFill>
              </a:rPr>
              <a:t>CONTEXTUALIZAÇÃO:</a:t>
            </a:r>
            <a:endParaRPr lang="pt-BR" sz="3200" b="1" dirty="0">
              <a:solidFill>
                <a:schemeClr val="tx2"/>
              </a:solidFill>
            </a:endParaRPr>
          </a:p>
        </p:txBody>
      </p:sp>
      <p:sp>
        <p:nvSpPr>
          <p:cNvPr id="6" name="Retângulo 5"/>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8"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84368" y="741302"/>
            <a:ext cx="1408846" cy="9966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ângulo 3"/>
          <p:cNvSpPr/>
          <p:nvPr/>
        </p:nvSpPr>
        <p:spPr>
          <a:xfrm>
            <a:off x="107504" y="1863849"/>
            <a:ext cx="8856984" cy="4801314"/>
          </a:xfrm>
          <a:prstGeom prst="rect">
            <a:avLst/>
          </a:prstGeom>
        </p:spPr>
        <p:txBody>
          <a:bodyPr wrap="square">
            <a:spAutoFit/>
          </a:bodyPr>
          <a:lstStyle/>
          <a:p>
            <a:pPr algn="just"/>
            <a:r>
              <a:rPr lang="pt-BR" dirty="0">
                <a:latin typeface="Verdana" panose="020B0604030504040204" pitchFamily="34" charset="0"/>
              </a:rPr>
              <a:t>Uma questão recorrente na sociedade contemporânea é o grande valor </a:t>
            </a:r>
            <a:r>
              <a:rPr lang="pt-BR" dirty="0" smtClean="0">
                <a:latin typeface="Verdana" panose="020B0604030504040204" pitchFamily="34" charset="0"/>
              </a:rPr>
              <a:t>do conhecimento </a:t>
            </a:r>
            <a:r>
              <a:rPr lang="pt-BR" dirty="0">
                <a:latin typeface="Verdana" panose="020B0604030504040204" pitchFamily="34" charset="0"/>
              </a:rPr>
              <a:t>e como transformá-lo em ativo ou riqueza, considerado um </a:t>
            </a:r>
            <a:r>
              <a:rPr lang="pt-BR" dirty="0" smtClean="0">
                <a:latin typeface="Verdana" panose="020B0604030504040204" pitchFamily="34" charset="0"/>
              </a:rPr>
              <a:t>desafio estratégico </a:t>
            </a:r>
            <a:r>
              <a:rPr lang="pt-BR" dirty="0">
                <a:latin typeface="Verdana" panose="020B0604030504040204" pitchFamily="34" charset="0"/>
              </a:rPr>
              <a:t>para países, corporações e empresas na </a:t>
            </a:r>
            <a:r>
              <a:rPr lang="pt-BR" dirty="0" smtClean="0">
                <a:latin typeface="Verdana" panose="020B0604030504040204" pitchFamily="34" charset="0"/>
              </a:rPr>
              <a:t>economia global </a:t>
            </a:r>
            <a:r>
              <a:rPr lang="pt-BR" dirty="0">
                <a:latin typeface="Verdana" panose="020B0604030504040204" pitchFamily="34" charset="0"/>
              </a:rPr>
              <a:t>em </a:t>
            </a:r>
            <a:r>
              <a:rPr lang="pt-BR" dirty="0" smtClean="0">
                <a:latin typeface="Verdana" panose="020B0604030504040204" pitchFamily="34" charset="0"/>
              </a:rPr>
              <a:t>que vivemos.</a:t>
            </a:r>
          </a:p>
          <a:p>
            <a:pPr algn="just"/>
            <a:endParaRPr lang="pt-BR" dirty="0">
              <a:latin typeface="Verdana" panose="020B0604030504040204" pitchFamily="34" charset="0"/>
            </a:endParaRPr>
          </a:p>
          <a:p>
            <a:pPr algn="just"/>
            <a:r>
              <a:rPr lang="pt-BR" dirty="0">
                <a:latin typeface="Verdana" panose="020B0604030504040204" pitchFamily="34" charset="0"/>
              </a:rPr>
              <a:t>Atualmente, o poder econômico e de produção de uma organização estão </a:t>
            </a:r>
            <a:r>
              <a:rPr lang="pt-BR" dirty="0" smtClean="0">
                <a:latin typeface="Verdana" panose="020B0604030504040204" pitchFamily="34" charset="0"/>
              </a:rPr>
              <a:t>mais diretamente </a:t>
            </a:r>
            <a:r>
              <a:rPr lang="pt-BR" dirty="0">
                <a:latin typeface="Verdana" panose="020B0604030504040204" pitchFamily="34" charset="0"/>
              </a:rPr>
              <a:t>relacionados à capacidade de criar e transferir conhecimento do que </a:t>
            </a:r>
            <a:r>
              <a:rPr lang="pt-BR" dirty="0" smtClean="0">
                <a:latin typeface="Verdana" panose="020B0604030504040204" pitchFamily="34" charset="0"/>
              </a:rPr>
              <a:t>aos seus </a:t>
            </a:r>
            <a:r>
              <a:rPr lang="pt-BR" dirty="0">
                <a:latin typeface="Verdana" panose="020B0604030504040204" pitchFamily="34" charset="0"/>
              </a:rPr>
              <a:t>ativos tangíveis, como instalações, equipamentos etc. </a:t>
            </a:r>
            <a:endParaRPr lang="pt-BR" dirty="0" smtClean="0">
              <a:latin typeface="Verdana" panose="020B0604030504040204" pitchFamily="34" charset="0"/>
            </a:endParaRPr>
          </a:p>
          <a:p>
            <a:pPr algn="just"/>
            <a:endParaRPr lang="pt-BR" dirty="0">
              <a:latin typeface="Verdana" panose="020B0604030504040204" pitchFamily="34" charset="0"/>
            </a:endParaRPr>
          </a:p>
          <a:p>
            <a:pPr algn="just"/>
            <a:r>
              <a:rPr lang="pt-BR" dirty="0" smtClean="0">
                <a:latin typeface="Verdana" panose="020B0604030504040204" pitchFamily="34" charset="0"/>
              </a:rPr>
              <a:t>Os </a:t>
            </a:r>
            <a:r>
              <a:rPr lang="pt-BR" dirty="0">
                <a:latin typeface="Verdana" panose="020B0604030504040204" pitchFamily="34" charset="0"/>
              </a:rPr>
              <a:t>ativos </a:t>
            </a:r>
            <a:r>
              <a:rPr lang="pt-BR" dirty="0" smtClean="0">
                <a:latin typeface="Verdana" panose="020B0604030504040204" pitchFamily="34" charset="0"/>
              </a:rPr>
              <a:t>intangíveis advindos </a:t>
            </a:r>
            <a:r>
              <a:rPr lang="pt-BR" dirty="0">
                <a:latin typeface="Verdana" panose="020B0604030504040204" pitchFamily="34" charset="0"/>
              </a:rPr>
              <a:t>desse processo, como criatividade e inovação, são a chave para o </a:t>
            </a:r>
            <a:r>
              <a:rPr lang="pt-BR" dirty="0" smtClean="0">
                <a:latin typeface="Verdana" panose="020B0604030504040204" pitchFamily="34" charset="0"/>
              </a:rPr>
              <a:t>sucesso e </a:t>
            </a:r>
            <a:r>
              <a:rPr lang="pt-BR" dirty="0">
                <a:latin typeface="Verdana" panose="020B0604030504040204" pitchFamily="34" charset="0"/>
              </a:rPr>
              <a:t>a longevidade das empresas num cenário extremamente competitivo</a:t>
            </a:r>
            <a:r>
              <a:rPr lang="pt-BR" dirty="0" smtClean="0">
                <a:latin typeface="Verdana" panose="020B0604030504040204" pitchFamily="34" charset="0"/>
              </a:rPr>
              <a:t>.</a:t>
            </a:r>
          </a:p>
          <a:p>
            <a:pPr algn="just"/>
            <a:endParaRPr lang="pt-BR" dirty="0">
              <a:latin typeface="Verdana" panose="020B0604030504040204" pitchFamily="34" charset="0"/>
            </a:endParaRPr>
          </a:p>
          <a:p>
            <a:pPr algn="just"/>
            <a:r>
              <a:rPr lang="pt-BR" dirty="0">
                <a:latin typeface="Verdana" panose="020B0604030504040204" pitchFamily="34" charset="0"/>
              </a:rPr>
              <a:t>Nesse cenário de mudanças constantes o conhecimento sobre novas técnicas </a:t>
            </a:r>
            <a:r>
              <a:rPr lang="pt-BR" dirty="0" smtClean="0">
                <a:latin typeface="Verdana" panose="020B0604030504040204" pitchFamily="34" charset="0"/>
              </a:rPr>
              <a:t>e modelos </a:t>
            </a:r>
            <a:r>
              <a:rPr lang="pt-BR" dirty="0">
                <a:latin typeface="Verdana" panose="020B0604030504040204" pitchFamily="34" charset="0"/>
              </a:rPr>
              <a:t>de gestão é necessário para a formação do profissional da área tecnológica</a:t>
            </a:r>
            <a:r>
              <a:rPr lang="pt-BR" dirty="0" smtClean="0">
                <a:latin typeface="Verdana" panose="020B0604030504040204" pitchFamily="34" charset="0"/>
              </a:rPr>
              <a:t>.</a:t>
            </a:r>
            <a:endParaRPr lang="pt-BR" dirty="0"/>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4247"/>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9"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sp>
        <p:nvSpPr>
          <p:cNvPr id="11"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2"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84368" y="741302"/>
            <a:ext cx="1408846" cy="9966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ângulo 3"/>
          <p:cNvSpPr/>
          <p:nvPr/>
        </p:nvSpPr>
        <p:spPr>
          <a:xfrm>
            <a:off x="71439" y="1557947"/>
            <a:ext cx="8965057" cy="4247317"/>
          </a:xfrm>
          <a:prstGeom prst="rect">
            <a:avLst/>
          </a:prstGeom>
        </p:spPr>
        <p:txBody>
          <a:bodyPr wrap="square">
            <a:spAutoFit/>
          </a:bodyPr>
          <a:lstStyle/>
          <a:p>
            <a:pPr algn="just"/>
            <a:endParaRPr lang="pt-BR" dirty="0">
              <a:latin typeface="Verdana" panose="020B0604030504040204" pitchFamily="34" charset="0"/>
            </a:endParaRPr>
          </a:p>
          <a:p>
            <a:pPr algn="just"/>
            <a:r>
              <a:rPr lang="pt-BR" dirty="0">
                <a:latin typeface="Verdana" panose="020B0604030504040204" pitchFamily="34" charset="0"/>
              </a:rPr>
              <a:t>Através dessa disciplina os estudantes vão compreender os processos de criação, transferência e gestão do conhecimento e de inovação na área </a:t>
            </a:r>
            <a:r>
              <a:rPr lang="pt-BR" dirty="0" smtClean="0">
                <a:latin typeface="Verdana" panose="020B0604030504040204" pitchFamily="34" charset="0"/>
              </a:rPr>
              <a:t>tecnológica.</a:t>
            </a:r>
          </a:p>
          <a:p>
            <a:pPr algn="just"/>
            <a:endParaRPr lang="pt-BR" dirty="0">
              <a:latin typeface="Verdana" panose="020B0604030504040204" pitchFamily="34" charset="0"/>
            </a:endParaRPr>
          </a:p>
          <a:p>
            <a:pPr algn="just"/>
            <a:r>
              <a:rPr lang="pt-BR" dirty="0" smtClean="0">
                <a:latin typeface="Verdana" panose="020B0604030504040204" pitchFamily="34" charset="0"/>
              </a:rPr>
              <a:t>Bem </a:t>
            </a:r>
            <a:r>
              <a:rPr lang="pt-BR" dirty="0">
                <a:latin typeface="Verdana" panose="020B0604030504040204" pitchFamily="34" charset="0"/>
              </a:rPr>
              <a:t>como seu relacionamento com o setor produtivo, através da identificação </a:t>
            </a:r>
            <a:r>
              <a:rPr lang="pt-BR" dirty="0" smtClean="0">
                <a:latin typeface="Verdana" panose="020B0604030504040204" pitchFamily="34" charset="0"/>
              </a:rPr>
              <a:t>das capacidades </a:t>
            </a:r>
            <a:r>
              <a:rPr lang="pt-BR" dirty="0">
                <a:latin typeface="Verdana" panose="020B0604030504040204" pitchFamily="34" charset="0"/>
              </a:rPr>
              <a:t>tecnológicas materiais e imateriais que devem ser construídas </a:t>
            </a:r>
            <a:r>
              <a:rPr lang="pt-BR" dirty="0" smtClean="0">
                <a:latin typeface="Verdana" panose="020B0604030504040204" pitchFamily="34" charset="0"/>
              </a:rPr>
              <a:t>pelas organizações </a:t>
            </a:r>
            <a:r>
              <a:rPr lang="pt-BR" dirty="0">
                <a:latin typeface="Verdana" panose="020B0604030504040204" pitchFamily="34" charset="0"/>
              </a:rPr>
              <a:t>como principais diferenciais competitivos num cenário globalizado, </a:t>
            </a:r>
            <a:r>
              <a:rPr lang="pt-BR" dirty="0" smtClean="0">
                <a:latin typeface="Verdana" panose="020B0604030504040204" pitchFamily="34" charset="0"/>
              </a:rPr>
              <a:t>a partir </a:t>
            </a:r>
            <a:r>
              <a:rPr lang="pt-BR" dirty="0">
                <a:latin typeface="Verdana" panose="020B0604030504040204" pitchFamily="34" charset="0"/>
              </a:rPr>
              <a:t>da articulação dos conceitos de ciência, tecnologia e inovação</a:t>
            </a:r>
            <a:r>
              <a:rPr lang="pt-BR" dirty="0" smtClean="0">
                <a:latin typeface="Verdana" panose="020B0604030504040204" pitchFamily="34" charset="0"/>
              </a:rPr>
              <a:t>.</a:t>
            </a:r>
          </a:p>
          <a:p>
            <a:pPr algn="just"/>
            <a:endParaRPr lang="pt-BR" dirty="0">
              <a:latin typeface="Verdana" panose="020B0604030504040204" pitchFamily="34" charset="0"/>
            </a:endParaRPr>
          </a:p>
          <a:p>
            <a:pPr algn="just"/>
            <a:r>
              <a:rPr lang="pt-BR" dirty="0">
                <a:latin typeface="Verdana" panose="020B0604030504040204" pitchFamily="34" charset="0"/>
              </a:rPr>
              <a:t>Também serão abordados o processo de desenvolvimento de produtos (PDP) e </a:t>
            </a:r>
            <a:r>
              <a:rPr lang="pt-BR" dirty="0" smtClean="0">
                <a:latin typeface="Verdana" panose="020B0604030504040204" pitchFamily="34" charset="0"/>
              </a:rPr>
              <a:t>sua gestão</a:t>
            </a:r>
            <a:r>
              <a:rPr lang="pt-BR" dirty="0">
                <a:latin typeface="Verdana" panose="020B0604030504040204" pitchFamily="34" charset="0"/>
              </a:rPr>
              <a:t>, bem como o gerenciamento de mudanças em engenharia, a </a:t>
            </a:r>
            <a:r>
              <a:rPr lang="pt-BR" dirty="0" smtClean="0">
                <a:latin typeface="Verdana" panose="020B0604030504040204" pitchFamily="34" charset="0"/>
              </a:rPr>
              <a:t>melhoria incremental </a:t>
            </a:r>
            <a:r>
              <a:rPr lang="pt-BR" dirty="0">
                <a:latin typeface="Verdana" panose="020B0604030504040204" pitchFamily="34" charset="0"/>
              </a:rPr>
              <a:t>do PDP, a infraestrutura necessária e as formas de capacitação dos recursos humanos para sua implantação.</a:t>
            </a:r>
            <a:endParaRPr lang="pt-BR" dirty="0"/>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Retângulo 3"/>
          <p:cNvSpPr/>
          <p:nvPr/>
        </p:nvSpPr>
        <p:spPr>
          <a:xfrm>
            <a:off x="179512" y="2060848"/>
            <a:ext cx="7704856" cy="2185214"/>
          </a:xfrm>
          <a:prstGeom prst="rect">
            <a:avLst/>
          </a:prstGeom>
        </p:spPr>
        <p:txBody>
          <a:bodyPr wrap="square">
            <a:spAutoFit/>
          </a:bodyPr>
          <a:lstStyle/>
          <a:p>
            <a:r>
              <a:rPr lang="pt-BR" sz="2000" b="1" dirty="0" smtClean="0">
                <a:latin typeface="Verdana" panose="020B0604030504040204" pitchFamily="34" charset="0"/>
              </a:rPr>
              <a:t>1</a:t>
            </a:r>
            <a:r>
              <a:rPr lang="pt-BR" sz="2000" b="1" dirty="0">
                <a:latin typeface="Verdana" panose="020B0604030504040204" pitchFamily="34" charset="0"/>
              </a:rPr>
              <a:t>: O processo de criação do </a:t>
            </a:r>
            <a:r>
              <a:rPr lang="pt-BR" sz="2000" b="1" dirty="0" smtClean="0">
                <a:latin typeface="Verdana" panose="020B0604030504040204" pitchFamily="34" charset="0"/>
              </a:rPr>
              <a:t>conhecimento</a:t>
            </a:r>
          </a:p>
          <a:p>
            <a:endParaRPr lang="pt-BR" sz="2000" dirty="0">
              <a:latin typeface="Verdana" panose="020B0604030504040204" pitchFamily="34" charset="0"/>
            </a:endParaRPr>
          </a:p>
          <a:p>
            <a:r>
              <a:rPr lang="pt-BR" sz="1600" dirty="0" smtClean="0">
                <a:latin typeface="Verdana" panose="020B0604030504040204" pitchFamily="34" charset="0"/>
              </a:rPr>
              <a:t>   1.1 </a:t>
            </a:r>
            <a:r>
              <a:rPr lang="pt-BR" sz="1600" dirty="0">
                <a:latin typeface="Verdana" panose="020B0604030504040204" pitchFamily="34" charset="0"/>
              </a:rPr>
              <a:t>A importância do conhecimento</a:t>
            </a:r>
          </a:p>
          <a:p>
            <a:r>
              <a:rPr lang="pt-BR" sz="1600" dirty="0" smtClean="0">
                <a:latin typeface="Verdana" panose="020B0604030504040204" pitchFamily="34" charset="0"/>
              </a:rPr>
              <a:t>   1.2 </a:t>
            </a:r>
            <a:r>
              <a:rPr lang="pt-BR" sz="1600" dirty="0">
                <a:latin typeface="Verdana" panose="020B0604030504040204" pitchFamily="34" charset="0"/>
              </a:rPr>
              <a:t>A criação de conhecimento numa organização</a:t>
            </a:r>
          </a:p>
          <a:p>
            <a:r>
              <a:rPr lang="pt-BR" sz="1600" dirty="0" smtClean="0">
                <a:latin typeface="Verdana" panose="020B0604030504040204" pitchFamily="34" charset="0"/>
              </a:rPr>
              <a:t>   1.3 </a:t>
            </a:r>
            <a:r>
              <a:rPr lang="pt-BR" sz="1600" dirty="0">
                <a:latin typeface="Verdana" panose="020B0604030504040204" pitchFamily="34" charset="0"/>
              </a:rPr>
              <a:t>Os modos de conversão do conhecimento</a:t>
            </a:r>
          </a:p>
          <a:p>
            <a:r>
              <a:rPr lang="pt-BR" sz="1600" dirty="0" smtClean="0">
                <a:latin typeface="Verdana" panose="020B0604030504040204" pitchFamily="34" charset="0"/>
              </a:rPr>
              <a:t>   1.4 </a:t>
            </a:r>
            <a:r>
              <a:rPr lang="pt-BR" sz="1600" dirty="0">
                <a:latin typeface="Verdana" panose="020B0604030504040204" pitchFamily="34" charset="0"/>
              </a:rPr>
              <a:t>Condições promotoras da espiral do conhecimento</a:t>
            </a:r>
          </a:p>
          <a:p>
            <a:r>
              <a:rPr lang="pt-BR" sz="1600" dirty="0" smtClean="0">
                <a:latin typeface="Verdana" panose="020B0604030504040204" pitchFamily="34" charset="0"/>
              </a:rPr>
              <a:t>   1.5 </a:t>
            </a:r>
            <a:r>
              <a:rPr lang="pt-BR" sz="1600" dirty="0">
                <a:latin typeface="Verdana" panose="020B0604030504040204" pitchFamily="34" charset="0"/>
              </a:rPr>
              <a:t>Fases do processo de criação do conhecimento</a:t>
            </a:r>
          </a:p>
          <a:p>
            <a:r>
              <a:rPr lang="pt-BR" sz="1600" dirty="0" smtClean="0">
                <a:latin typeface="Verdana" panose="020B0604030504040204" pitchFamily="34" charset="0"/>
              </a:rPr>
              <a:t>   1.6 </a:t>
            </a:r>
            <a:r>
              <a:rPr lang="pt-BR" sz="1600" dirty="0">
                <a:latin typeface="Verdana" panose="020B0604030504040204" pitchFamily="34" charset="0"/>
              </a:rPr>
              <a:t>A transferência do conhecimento e a busca pela inovação</a:t>
            </a:r>
          </a:p>
        </p:txBody>
      </p:sp>
      <p:sp>
        <p:nvSpPr>
          <p:cNvPr id="7" name="Título 1"/>
          <p:cNvSpPr>
            <a:spLocks noGrp="1"/>
          </p:cNvSpPr>
          <p:nvPr>
            <p:ph type="title" idx="4294967295"/>
          </p:nvPr>
        </p:nvSpPr>
        <p:spPr>
          <a:xfrm>
            <a:off x="683518" y="1138833"/>
            <a:ext cx="3600450" cy="561975"/>
          </a:xfrm>
          <a:prstGeom prst="rect">
            <a:avLst/>
          </a:prstGeom>
        </p:spPr>
        <p:txBody>
          <a:bodyPr/>
          <a:lstStyle/>
          <a:p>
            <a:pPr algn="ctr"/>
            <a:r>
              <a:rPr lang="pt-BR" sz="4800" u="sng" dirty="0" smtClean="0">
                <a:solidFill>
                  <a:srgbClr val="C00000"/>
                </a:solidFill>
                <a:effectLst>
                  <a:outerShdw blurRad="38100" dist="38100" dir="2700000" algn="tl">
                    <a:srgbClr val="000000">
                      <a:alpha val="43137"/>
                    </a:srgbClr>
                  </a:outerShdw>
                </a:effectLst>
                <a:latin typeface="Algerian" pitchFamily="82" charset="0"/>
              </a:rPr>
              <a:t>AULA 01</a:t>
            </a:r>
            <a:r>
              <a:rPr lang="pt-BR" sz="3600" u="sng" dirty="0" smtClean="0">
                <a:solidFill>
                  <a:srgbClr val="C00000"/>
                </a:solidFill>
                <a:effectLst>
                  <a:outerShdw blurRad="38100" dist="38100" dir="2700000" algn="tl">
                    <a:srgbClr val="000000">
                      <a:alpha val="43137"/>
                    </a:srgbClr>
                  </a:outerShdw>
                </a:effectLst>
                <a:latin typeface="Algerian" pitchFamily="82" charset="0"/>
              </a:rPr>
              <a:t>:</a:t>
            </a:r>
            <a:endParaRPr lang="pt-BR" sz="3600" u="sng" dirty="0">
              <a:solidFill>
                <a:srgbClr val="C00000"/>
              </a:solidFill>
              <a:effectLst>
                <a:outerShdw blurRad="38100" dist="38100" dir="2700000" algn="tl">
                  <a:srgbClr val="000000">
                    <a:alpha val="43137"/>
                  </a:srgbClr>
                </a:outerShdw>
              </a:effectLst>
              <a:latin typeface="Algerian" pitchFamily="82" charset="0"/>
            </a:endParaRPr>
          </a:p>
        </p:txBody>
      </p:sp>
      <p:sp>
        <p:nvSpPr>
          <p:cNvPr id="11"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2" name="Picture 2" descr="Imagem relaciona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528" y="1052736"/>
            <a:ext cx="1408846" cy="99662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Imagem 7"/>
          <p:cNvPicPr>
            <a:picLocks noChangeAspect="1"/>
          </p:cNvPicPr>
          <p:nvPr/>
        </p:nvPicPr>
        <p:blipFill>
          <a:blip r:embed="rId3" cstate="print"/>
          <a:stretch>
            <a:fillRect/>
          </a:stretch>
        </p:blipFill>
        <p:spPr>
          <a:xfrm>
            <a:off x="6410727" y="1168553"/>
            <a:ext cx="2625595" cy="2620487"/>
          </a:xfrm>
          <a:prstGeom prst="rect">
            <a:avLst/>
          </a:prstGeom>
        </p:spPr>
      </p:pic>
      <p:pic>
        <p:nvPicPr>
          <p:cNvPr id="3074" name="Picture 2" descr="Resultado de imagem para GESTÃO DO CONHECIMEN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71959" y="3717032"/>
            <a:ext cx="3292529" cy="328923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Imagem 12"/>
          <p:cNvPicPr>
            <a:picLocks noChangeAspect="1"/>
          </p:cNvPicPr>
          <p:nvPr/>
        </p:nvPicPr>
        <p:blipFill>
          <a:blip r:embed="rId5" cstate="print"/>
          <a:stretch>
            <a:fillRect/>
          </a:stretch>
        </p:blipFill>
        <p:spPr>
          <a:xfrm>
            <a:off x="280120" y="4228046"/>
            <a:ext cx="2563688" cy="2393988"/>
          </a:xfrm>
          <a:prstGeom prst="rect">
            <a:avLst/>
          </a:prstGeom>
        </p:spPr>
      </p:pic>
      <p:pic>
        <p:nvPicPr>
          <p:cNvPr id="15" name="Picture 3"/>
          <p:cNvPicPr>
            <a:picLocks noChangeAspect="1" noChangeArrowheads="1"/>
          </p:cNvPicPr>
          <p:nvPr/>
        </p:nvPicPr>
        <p:blipFill>
          <a:blip r:embed="rId6" cstate="print"/>
          <a:srcRect/>
          <a:stretch>
            <a:fillRect/>
          </a:stretch>
        </p:blipFill>
        <p:spPr bwMode="auto">
          <a:xfrm>
            <a:off x="3175020" y="4221088"/>
            <a:ext cx="2261076" cy="2394615"/>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stretch>
            <a:fillRect/>
          </a:stretch>
        </p:blipFill>
        <p:spPr>
          <a:xfrm>
            <a:off x="4283968" y="1018868"/>
            <a:ext cx="4857750" cy="5658544"/>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582" y="1018868"/>
            <a:ext cx="9153216" cy="5658544"/>
          </a:xfrm>
          <a:prstGeom prst="rect">
            <a:avLst/>
          </a:prstGeom>
        </p:spPr>
      </p:pic>
      <p:sp>
        <p:nvSpPr>
          <p:cNvPr id="18" name="CaixaDeTexto 17"/>
          <p:cNvSpPr txBox="1"/>
          <p:nvPr/>
        </p:nvSpPr>
        <p:spPr>
          <a:xfrm>
            <a:off x="179512" y="3789040"/>
            <a:ext cx="5184576" cy="1015663"/>
          </a:xfrm>
          <a:prstGeom prst="rect">
            <a:avLst/>
          </a:prstGeom>
          <a:noFill/>
        </p:spPr>
        <p:txBody>
          <a:bodyPr wrap="square" rtlCol="0">
            <a:spAutoFit/>
          </a:bodyPr>
          <a:lstStyle/>
          <a:p>
            <a:r>
              <a:rPr lang="pt-BR" sz="3000" b="1" dirty="0" smtClean="0">
                <a:solidFill>
                  <a:schemeClr val="tx1">
                    <a:lumMod val="85000"/>
                    <a:lumOff val="15000"/>
                  </a:schemeClr>
                </a:solidFill>
              </a:rPr>
              <a:t>Tema </a:t>
            </a:r>
            <a:r>
              <a:rPr lang="pt-BR" sz="3000" b="1" dirty="0">
                <a:solidFill>
                  <a:schemeClr val="tx1">
                    <a:lumMod val="85000"/>
                    <a:lumOff val="15000"/>
                  </a:schemeClr>
                </a:solidFill>
              </a:rPr>
              <a:t>01</a:t>
            </a:r>
            <a:r>
              <a:rPr lang="pt-BR" sz="3000" b="1" dirty="0" smtClean="0">
                <a:solidFill>
                  <a:schemeClr val="tx1">
                    <a:lumMod val="85000"/>
                    <a:lumOff val="15000"/>
                  </a:schemeClr>
                </a:solidFill>
              </a:rPr>
              <a:t>:</a:t>
            </a:r>
          </a:p>
          <a:p>
            <a:r>
              <a:rPr lang="pt-BR" sz="3000" b="1" dirty="0" smtClean="0">
                <a:solidFill>
                  <a:schemeClr val="tx1">
                    <a:lumMod val="85000"/>
                    <a:lumOff val="15000"/>
                  </a:schemeClr>
                </a:solidFill>
              </a:rPr>
              <a:t>Importância </a:t>
            </a:r>
            <a:r>
              <a:rPr lang="pt-BR" sz="3000" b="1" dirty="0">
                <a:solidFill>
                  <a:schemeClr val="tx1">
                    <a:lumMod val="85000"/>
                    <a:lumOff val="15000"/>
                  </a:schemeClr>
                </a:solidFill>
              </a:rPr>
              <a:t>do </a:t>
            </a:r>
            <a:r>
              <a:rPr lang="pt-BR" sz="3000" b="1" dirty="0" smtClean="0">
                <a:solidFill>
                  <a:schemeClr val="tx1">
                    <a:lumMod val="85000"/>
                    <a:lumOff val="15000"/>
                  </a:schemeClr>
                </a:solidFill>
              </a:rPr>
              <a:t>conhecimento.</a:t>
            </a:r>
            <a:endParaRPr lang="pt-BR" sz="3000" b="1" dirty="0">
              <a:solidFill>
                <a:schemeClr val="tx1">
                  <a:lumMod val="85000"/>
                  <a:lumOff val="15000"/>
                </a:schemeClr>
              </a:solidFill>
            </a:endParaRPr>
          </a:p>
        </p:txBody>
      </p:sp>
      <p:sp>
        <p:nvSpPr>
          <p:cNvPr id="7"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ângulo 7"/>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9" name="Picture 2" descr="Resultado de imagem para GESTÃO DO CONHECIMEN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586" y="833453"/>
            <a:ext cx="3122262" cy="311914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Imagem relacionad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01703" y="4644088"/>
            <a:ext cx="3006421" cy="212676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servicosweb.cnpq.br/wspessoa/servletrecuperafoto?tipo=1&amp;id=K4755251Z8"/>
          <p:cNvPicPr>
            <a:picLocks noChangeAspect="1" noChangeArrowheads="1"/>
          </p:cNvPicPr>
          <p:nvPr/>
        </p:nvPicPr>
        <p:blipFill>
          <a:blip r:embed="rId6" cstate="print"/>
          <a:srcRect/>
          <a:stretch>
            <a:fillRect/>
          </a:stretch>
        </p:blipFill>
        <p:spPr bwMode="auto">
          <a:xfrm>
            <a:off x="107504" y="4892140"/>
            <a:ext cx="2368470" cy="1725643"/>
          </a:xfrm>
          <a:prstGeom prst="rect">
            <a:avLst/>
          </a:prstGeom>
          <a:noFill/>
          <a:ln w="9525">
            <a:noFill/>
            <a:miter lim="800000"/>
            <a:headEnd/>
            <a:tailEnd/>
          </a:ln>
        </p:spPr>
      </p:pic>
    </p:spTree>
    <p:extLst>
      <p:ext uri="{BB962C8B-B14F-4D97-AF65-F5344CB8AC3E}">
        <p14:creationId xmlns:p14="http://schemas.microsoft.com/office/powerpoint/2010/main" xmlns="" val="932642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ixaDeTexto 21"/>
          <p:cNvSpPr txBox="1"/>
          <p:nvPr/>
        </p:nvSpPr>
        <p:spPr>
          <a:xfrm>
            <a:off x="534444" y="1484784"/>
            <a:ext cx="6197795" cy="338554"/>
          </a:xfrm>
          <a:prstGeom prst="rect">
            <a:avLst/>
          </a:prstGeom>
          <a:noFill/>
        </p:spPr>
        <p:txBody>
          <a:bodyPr wrap="square" rtlCol="0">
            <a:spAutoFit/>
          </a:bodyPr>
          <a:lstStyle/>
          <a:p>
            <a:pPr marL="342900" indent="-342900">
              <a:buSzPct val="100000"/>
              <a:buFont typeface="Arial" panose="020B0604020202020204" pitchFamily="34" charset="0"/>
              <a:buChar char="•"/>
              <a:defRPr sz="1600">
                <a:solidFill>
                  <a:srgbClr val="404040"/>
                </a:solidFill>
              </a:defRPr>
            </a:pPr>
            <a:r>
              <a:rPr lang="pt-BR" dirty="0" smtClean="0">
                <a:solidFill>
                  <a:schemeClr val="tx1">
                    <a:lumMod val="85000"/>
                    <a:lumOff val="15000"/>
                  </a:schemeClr>
                </a:solidFill>
              </a:rPr>
              <a:t>Valor </a:t>
            </a:r>
            <a:r>
              <a:rPr lang="pt-BR" dirty="0">
                <a:solidFill>
                  <a:schemeClr val="tx1">
                    <a:lumMod val="85000"/>
                    <a:lumOff val="15000"/>
                  </a:schemeClr>
                </a:solidFill>
              </a:rPr>
              <a:t>do conhecimento na sociedade contemporânea</a:t>
            </a:r>
            <a:r>
              <a:rPr lang="pt-BR" b="1" dirty="0">
                <a:solidFill>
                  <a:schemeClr val="tx1">
                    <a:lumMod val="85000"/>
                    <a:lumOff val="15000"/>
                  </a:schemeClr>
                </a:solidFill>
              </a:rPr>
              <a:t>.</a:t>
            </a:r>
          </a:p>
        </p:txBody>
      </p:sp>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7"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tângulo 7"/>
          <p:cNvSpPr/>
          <p:nvPr/>
        </p:nvSpPr>
        <p:spPr>
          <a:xfrm>
            <a:off x="1781659" y="1916832"/>
            <a:ext cx="6840760" cy="2000105"/>
          </a:xfrm>
          <a:prstGeom prst="rect">
            <a:avLst/>
          </a:prstGeom>
          <a:solidFill>
            <a:schemeClr val="bg1">
              <a:lumMod val="9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Retângulo 8"/>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1" name="CaixaDeTexto 10"/>
          <p:cNvSpPr txBox="1"/>
          <p:nvPr/>
        </p:nvSpPr>
        <p:spPr>
          <a:xfrm>
            <a:off x="1845975" y="1973158"/>
            <a:ext cx="7622569" cy="1815882"/>
          </a:xfrm>
          <a:prstGeom prst="rect">
            <a:avLst/>
          </a:prstGeom>
          <a:noFill/>
        </p:spPr>
        <p:txBody>
          <a:bodyPr wrap="square" rtlCol="0">
            <a:spAutoFit/>
          </a:bodyPr>
          <a:lstStyle/>
          <a:p>
            <a:pPr marL="285750" lvl="1" indent="-285750">
              <a:buSzPct val="125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Gestão do conhecimento e sua relevância na formação do profissional;</a:t>
            </a:r>
          </a:p>
          <a:p>
            <a:pPr marL="285750" indent="-285750">
              <a:buFont typeface="Arial" panose="020B0604020202020204" pitchFamily="34" charset="0"/>
              <a:buChar char="•"/>
              <a:defRPr sz="1400">
                <a:solidFill>
                  <a:srgbClr val="404040"/>
                </a:solidFill>
              </a:defRPr>
            </a:pPr>
            <a:endParaRPr lang="pt-BR" sz="1600" b="1" dirty="0">
              <a:solidFill>
                <a:schemeClr val="tx1">
                  <a:lumMod val="85000"/>
                  <a:lumOff val="15000"/>
                </a:schemeClr>
              </a:solidFill>
            </a:endParaRPr>
          </a:p>
          <a:p>
            <a:pPr marL="285750" lvl="1" indent="-285750">
              <a:buSzPct val="125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Relação da gestão do conhecimento com as demais disciplinas;</a:t>
            </a:r>
          </a:p>
          <a:p>
            <a:pPr marL="285750" indent="-285750">
              <a:buFont typeface="Arial" panose="020B0604020202020204" pitchFamily="34" charset="0"/>
              <a:buChar char="•"/>
              <a:defRPr sz="1400">
                <a:solidFill>
                  <a:srgbClr val="404040"/>
                </a:solidFill>
              </a:defRPr>
            </a:pPr>
            <a:endParaRPr lang="pt-BR" sz="1600" b="1" dirty="0">
              <a:solidFill>
                <a:schemeClr val="tx1">
                  <a:lumMod val="85000"/>
                  <a:lumOff val="15000"/>
                </a:schemeClr>
              </a:solidFill>
            </a:endParaRPr>
          </a:p>
          <a:p>
            <a:pPr marL="285750" lvl="1" indent="-285750">
              <a:buSzPct val="125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Definições do termo </a:t>
            </a:r>
            <a:r>
              <a:rPr lang="pt-BR" sz="1600" b="1" i="1" dirty="0">
                <a:solidFill>
                  <a:schemeClr val="tx1">
                    <a:lumMod val="85000"/>
                    <a:lumOff val="15000"/>
                  </a:schemeClr>
                </a:solidFill>
              </a:rPr>
              <a:t>conhecimento</a:t>
            </a:r>
            <a:r>
              <a:rPr lang="pt-BR" sz="1600" b="1" dirty="0">
                <a:solidFill>
                  <a:schemeClr val="tx1">
                    <a:lumMod val="85000"/>
                    <a:lumOff val="15000"/>
                  </a:schemeClr>
                </a:solidFill>
              </a:rPr>
              <a:t>;</a:t>
            </a:r>
          </a:p>
          <a:p>
            <a:pPr marL="285750" lvl="1" indent="-285750">
              <a:buSzPct val="125000"/>
              <a:buFont typeface="Arial" panose="020B0604020202020204" pitchFamily="34" charset="0"/>
              <a:buChar char="•"/>
              <a:defRPr sz="1400">
                <a:solidFill>
                  <a:srgbClr val="404040"/>
                </a:solidFill>
              </a:defRPr>
            </a:pPr>
            <a:endParaRPr lang="pt-BR" sz="1600" b="1" dirty="0">
              <a:solidFill>
                <a:schemeClr val="tx1">
                  <a:lumMod val="85000"/>
                  <a:lumOff val="15000"/>
                </a:schemeClr>
              </a:solidFill>
            </a:endParaRPr>
          </a:p>
          <a:p>
            <a:pPr marL="285750" lvl="1" indent="-285750">
              <a:buSzPct val="125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Transformação do conhecimento em riqueza</a:t>
            </a:r>
            <a:r>
              <a:rPr lang="pt-BR" sz="1600" dirty="0">
                <a:solidFill>
                  <a:schemeClr val="tx1">
                    <a:lumMod val="85000"/>
                    <a:lumOff val="15000"/>
                  </a:schemeClr>
                </a:solidFill>
              </a:rPr>
              <a:t>.</a:t>
            </a:r>
          </a:p>
        </p:txBody>
      </p:sp>
      <p:pic>
        <p:nvPicPr>
          <p:cNvPr id="2" name="Imagem 1"/>
          <p:cNvPicPr>
            <a:picLocks noChangeAspect="1"/>
          </p:cNvPicPr>
          <p:nvPr/>
        </p:nvPicPr>
        <p:blipFill>
          <a:blip r:embed="rId3" cstate="print"/>
          <a:stretch>
            <a:fillRect/>
          </a:stretch>
        </p:blipFill>
        <p:spPr>
          <a:xfrm>
            <a:off x="160812" y="2060848"/>
            <a:ext cx="1476225" cy="1464509"/>
          </a:xfrm>
          <a:prstGeom prst="rect">
            <a:avLst/>
          </a:prstGeom>
        </p:spPr>
      </p:pic>
      <p:sp>
        <p:nvSpPr>
          <p:cNvPr id="12" name="CaixaDeTexto 11"/>
          <p:cNvSpPr txBox="1"/>
          <p:nvPr/>
        </p:nvSpPr>
        <p:spPr>
          <a:xfrm>
            <a:off x="107504" y="4077072"/>
            <a:ext cx="5901872" cy="400110"/>
          </a:xfrm>
          <a:prstGeom prst="rect">
            <a:avLst/>
          </a:prstGeom>
          <a:noFill/>
        </p:spPr>
        <p:txBody>
          <a:bodyPr wrap="none" rtlCol="0">
            <a:spAutoFit/>
          </a:bodyPr>
          <a:lstStyle/>
          <a:p>
            <a:r>
              <a:rPr lang="pt-BR" sz="2000" b="1" dirty="0">
                <a:solidFill>
                  <a:schemeClr val="tx2"/>
                </a:solidFill>
              </a:rPr>
              <a:t>Valor do conhecimento na sociedade contemporânea </a:t>
            </a:r>
          </a:p>
        </p:txBody>
      </p:sp>
      <p:sp>
        <p:nvSpPr>
          <p:cNvPr id="13" name="CaixaDeTexto 12"/>
          <p:cNvSpPr txBox="1"/>
          <p:nvPr/>
        </p:nvSpPr>
        <p:spPr>
          <a:xfrm>
            <a:off x="179512" y="4509120"/>
            <a:ext cx="5705083" cy="2031325"/>
          </a:xfrm>
          <a:prstGeom prst="rect">
            <a:avLst/>
          </a:prstGeom>
          <a:noFill/>
        </p:spPr>
        <p:txBody>
          <a:bodyPr wrap="square" rtlCol="0">
            <a:spAutoFit/>
          </a:bodyPr>
          <a:lstStyle/>
          <a:p>
            <a:pPr>
              <a:buSzPct val="125000"/>
              <a:defRPr sz="1400">
                <a:solidFill>
                  <a:srgbClr val="404040"/>
                </a:solidFill>
              </a:defRPr>
            </a:pPr>
            <a:r>
              <a:rPr lang="pt-BR" sz="1600" dirty="0">
                <a:solidFill>
                  <a:schemeClr val="tx1">
                    <a:lumMod val="85000"/>
                    <a:lumOff val="15000"/>
                  </a:schemeClr>
                </a:solidFill>
              </a:rPr>
              <a:t>O </a:t>
            </a:r>
            <a:r>
              <a:rPr lang="pt-BR" sz="1600" i="1" dirty="0">
                <a:solidFill>
                  <a:schemeClr val="tx1">
                    <a:lumMod val="85000"/>
                    <a:lumOff val="15000"/>
                  </a:schemeClr>
                </a:solidFill>
              </a:rPr>
              <a:t>ranking</a:t>
            </a:r>
            <a:r>
              <a:rPr lang="pt-BR" sz="1600" dirty="0">
                <a:solidFill>
                  <a:schemeClr val="tx1">
                    <a:lumMod val="85000"/>
                    <a:lumOff val="15000"/>
                  </a:schemeClr>
                </a:solidFill>
              </a:rPr>
              <a:t> da </a:t>
            </a:r>
            <a:r>
              <a:rPr lang="pt-BR" sz="1600" i="1" dirty="0" err="1">
                <a:solidFill>
                  <a:schemeClr val="tx1">
                    <a:lumMod val="85000"/>
                    <a:lumOff val="15000"/>
                  </a:schemeClr>
                </a:solidFill>
              </a:rPr>
              <a:t>National</a:t>
            </a:r>
            <a:r>
              <a:rPr lang="pt-BR" sz="1600" i="1" dirty="0">
                <a:solidFill>
                  <a:schemeClr val="tx1">
                    <a:lumMod val="85000"/>
                    <a:lumOff val="15000"/>
                  </a:schemeClr>
                </a:solidFill>
              </a:rPr>
              <a:t> Science </a:t>
            </a:r>
            <a:r>
              <a:rPr lang="pt-BR" sz="1600" i="1" dirty="0" err="1">
                <a:solidFill>
                  <a:schemeClr val="tx1">
                    <a:lumMod val="85000"/>
                    <a:lumOff val="15000"/>
                  </a:schemeClr>
                </a:solidFill>
              </a:rPr>
              <a:t>Indicators</a:t>
            </a:r>
            <a:r>
              <a:rPr lang="pt-BR" sz="1600" i="1" dirty="0">
                <a:solidFill>
                  <a:schemeClr val="tx1">
                    <a:lumMod val="85000"/>
                    <a:lumOff val="15000"/>
                  </a:schemeClr>
                </a:solidFill>
              </a:rPr>
              <a:t> (NSI)</a:t>
            </a:r>
            <a:r>
              <a:rPr lang="pt-BR" sz="1600" dirty="0">
                <a:solidFill>
                  <a:schemeClr val="tx1">
                    <a:lumMod val="85000"/>
                    <a:lumOff val="15000"/>
                  </a:schemeClr>
                </a:solidFill>
              </a:rPr>
              <a:t> mostra que os países que mais produziram conhecimento em 2008 foram: </a:t>
            </a:r>
          </a:p>
          <a:p>
            <a:pPr lvl="1">
              <a:buSzPct val="125000"/>
              <a:defRPr sz="1400">
                <a:solidFill>
                  <a:srgbClr val="404040"/>
                </a:solidFill>
              </a:defRPr>
            </a:pPr>
            <a:endParaRPr lang="pt-BR" sz="1600" dirty="0">
              <a:solidFill>
                <a:schemeClr val="tx1">
                  <a:lumMod val="85000"/>
                  <a:lumOff val="15000"/>
                </a:schemeClr>
              </a:solidFill>
            </a:endParaRPr>
          </a:p>
          <a:p>
            <a:pPr marL="131763" lvl="4" indent="-342900">
              <a:buSzPct val="100000"/>
              <a:buFont typeface="+mj-lt"/>
              <a:buAutoNum type="arabicPeriod"/>
              <a:defRPr sz="1400">
                <a:solidFill>
                  <a:srgbClr val="404040"/>
                </a:solidFill>
              </a:defRPr>
            </a:pPr>
            <a:r>
              <a:rPr lang="pt-BR" sz="1600" dirty="0">
                <a:solidFill>
                  <a:schemeClr val="tx1">
                    <a:lumMod val="85000"/>
                    <a:lumOff val="15000"/>
                  </a:schemeClr>
                </a:solidFill>
              </a:rPr>
              <a:t>Estados Unidos;</a:t>
            </a:r>
          </a:p>
          <a:p>
            <a:pPr marL="131763" lvl="4" indent="-342900">
              <a:buSzPct val="100000"/>
              <a:buFont typeface="+mj-lt"/>
              <a:buAutoNum type="arabicPeriod"/>
              <a:defRPr sz="1400">
                <a:solidFill>
                  <a:srgbClr val="404040"/>
                </a:solidFill>
              </a:defRPr>
            </a:pPr>
            <a:r>
              <a:rPr lang="pt-BR" sz="1600" dirty="0">
                <a:solidFill>
                  <a:schemeClr val="tx1">
                    <a:lumMod val="85000"/>
                    <a:lumOff val="15000"/>
                  </a:schemeClr>
                </a:solidFill>
              </a:rPr>
              <a:t>China;</a:t>
            </a:r>
          </a:p>
          <a:p>
            <a:pPr marL="131763" lvl="4" indent="-342900">
              <a:buSzPct val="100000"/>
              <a:buFont typeface="+mj-lt"/>
              <a:buAutoNum type="arabicPeriod"/>
              <a:defRPr sz="1400">
                <a:solidFill>
                  <a:srgbClr val="404040"/>
                </a:solidFill>
              </a:defRPr>
            </a:pPr>
            <a:r>
              <a:rPr lang="pt-BR" sz="1600" dirty="0">
                <a:solidFill>
                  <a:schemeClr val="tx1">
                    <a:lumMod val="85000"/>
                    <a:lumOff val="15000"/>
                  </a:schemeClr>
                </a:solidFill>
              </a:rPr>
              <a:t>Alemanha;</a:t>
            </a:r>
          </a:p>
          <a:p>
            <a:pPr marL="131763" lvl="4" indent="-342900">
              <a:buSzPct val="100000"/>
              <a:buFont typeface="+mj-lt"/>
              <a:buAutoNum type="arabicPeriod"/>
              <a:defRPr sz="1400">
                <a:solidFill>
                  <a:srgbClr val="404040"/>
                </a:solidFill>
              </a:defRPr>
            </a:pPr>
            <a:r>
              <a:rPr lang="pt-BR" sz="1600" dirty="0">
                <a:solidFill>
                  <a:schemeClr val="tx1">
                    <a:lumMod val="85000"/>
                    <a:lumOff val="15000"/>
                  </a:schemeClr>
                </a:solidFill>
              </a:rPr>
              <a:t>Japão;</a:t>
            </a:r>
          </a:p>
          <a:p>
            <a:pPr lvl="4">
              <a:buSzPct val="125000"/>
              <a:defRPr sz="1400">
                <a:solidFill>
                  <a:srgbClr val="404040"/>
                </a:solidFill>
              </a:defRPr>
            </a:pPr>
            <a:endParaRPr lang="pt-BR" sz="1400" dirty="0">
              <a:solidFill>
                <a:schemeClr val="tx1">
                  <a:lumMod val="85000"/>
                  <a:lumOff val="15000"/>
                </a:schemeClr>
              </a:solidFill>
            </a:endParaRPr>
          </a:p>
        </p:txBody>
      </p:sp>
      <p:pic>
        <p:nvPicPr>
          <p:cNvPr id="14" name="pasted-image.png"/>
          <p:cNvPicPr>
            <a:picLocks noChangeAspect="1"/>
          </p:cNvPicPr>
          <p:nvPr/>
        </p:nvPicPr>
        <p:blipFill>
          <a:blip r:embed="rId4" cstate="print">
            <a:extLst/>
          </a:blip>
          <a:srcRect l="28931" t="18814" r="6353"/>
          <a:stretch>
            <a:fillRect/>
          </a:stretch>
        </p:blipFill>
        <p:spPr>
          <a:xfrm>
            <a:off x="6394168" y="4125641"/>
            <a:ext cx="2498312" cy="2502775"/>
          </a:xfrm>
          <a:prstGeom prst="rect">
            <a:avLst/>
          </a:prstGeom>
          <a:ln w="12700">
            <a:miter lim="400000"/>
          </a:ln>
        </p:spPr>
      </p:pic>
      <p:sp>
        <p:nvSpPr>
          <p:cNvPr id="3" name="Retângulo 2"/>
          <p:cNvSpPr/>
          <p:nvPr/>
        </p:nvSpPr>
        <p:spPr>
          <a:xfrm>
            <a:off x="1615333" y="6201436"/>
            <a:ext cx="5095202" cy="400110"/>
          </a:xfrm>
          <a:prstGeom prst="rect">
            <a:avLst/>
          </a:prstGeom>
        </p:spPr>
        <p:txBody>
          <a:bodyPr wrap="square">
            <a:spAutoFit/>
          </a:bodyPr>
          <a:lstStyle/>
          <a:p>
            <a:pPr lvl="4">
              <a:buSzPct val="125000"/>
              <a:defRPr sz="1400">
                <a:solidFill>
                  <a:srgbClr val="404040"/>
                </a:solidFill>
              </a:defRPr>
            </a:pPr>
            <a:r>
              <a:rPr lang="pt-BR" sz="2000" b="1" dirty="0">
                <a:solidFill>
                  <a:schemeClr val="tx1">
                    <a:lumMod val="85000"/>
                    <a:lumOff val="15000"/>
                  </a:schemeClr>
                </a:solidFill>
              </a:rPr>
              <a:t>O Brasil está em 13º lugar.</a:t>
            </a:r>
          </a:p>
        </p:txBody>
      </p:sp>
      <p:sp>
        <p:nvSpPr>
          <p:cNvPr id="4" name="Retângulo 3"/>
          <p:cNvSpPr/>
          <p:nvPr/>
        </p:nvSpPr>
        <p:spPr>
          <a:xfrm>
            <a:off x="2368582" y="5256496"/>
            <a:ext cx="2104114" cy="1077218"/>
          </a:xfrm>
          <a:prstGeom prst="rect">
            <a:avLst/>
          </a:prstGeom>
        </p:spPr>
        <p:txBody>
          <a:bodyPr wrap="square">
            <a:spAutoFit/>
          </a:bodyPr>
          <a:lstStyle/>
          <a:p>
            <a:pPr marL="0" lvl="4">
              <a:buSzPct val="100000"/>
              <a:defRPr sz="1400">
                <a:solidFill>
                  <a:srgbClr val="404040"/>
                </a:solidFill>
              </a:defRPr>
            </a:pPr>
            <a:r>
              <a:rPr lang="pt-BR" sz="1600" dirty="0" smtClean="0">
                <a:solidFill>
                  <a:schemeClr val="tx1">
                    <a:lumMod val="85000"/>
                    <a:lumOff val="15000"/>
                  </a:schemeClr>
                </a:solidFill>
              </a:rPr>
              <a:t>5. Inglaterra</a:t>
            </a:r>
            <a:r>
              <a:rPr lang="pt-BR" sz="1600" dirty="0">
                <a:solidFill>
                  <a:schemeClr val="tx1">
                    <a:lumMod val="85000"/>
                    <a:lumOff val="15000"/>
                  </a:schemeClr>
                </a:solidFill>
              </a:rPr>
              <a:t>;</a:t>
            </a:r>
          </a:p>
          <a:p>
            <a:pPr marL="0" lvl="4">
              <a:buSzPct val="100000"/>
              <a:defRPr sz="1400">
                <a:solidFill>
                  <a:srgbClr val="404040"/>
                </a:solidFill>
              </a:defRPr>
            </a:pPr>
            <a:r>
              <a:rPr lang="pt-BR" sz="1600" dirty="0" smtClean="0">
                <a:solidFill>
                  <a:schemeClr val="tx1">
                    <a:lumMod val="85000"/>
                    <a:lumOff val="15000"/>
                  </a:schemeClr>
                </a:solidFill>
              </a:rPr>
              <a:t>6. França</a:t>
            </a:r>
            <a:r>
              <a:rPr lang="pt-BR" sz="1600" dirty="0">
                <a:solidFill>
                  <a:schemeClr val="tx1">
                    <a:lumMod val="85000"/>
                    <a:lumOff val="15000"/>
                  </a:schemeClr>
                </a:solidFill>
              </a:rPr>
              <a:t>;</a:t>
            </a:r>
          </a:p>
          <a:p>
            <a:pPr marL="0" lvl="4">
              <a:buSzPct val="100000"/>
              <a:defRPr sz="1400">
                <a:solidFill>
                  <a:srgbClr val="404040"/>
                </a:solidFill>
              </a:defRPr>
            </a:pPr>
            <a:r>
              <a:rPr lang="pt-BR" sz="1600" dirty="0" smtClean="0">
                <a:solidFill>
                  <a:schemeClr val="tx1">
                    <a:lumMod val="85000"/>
                    <a:lumOff val="15000"/>
                  </a:schemeClr>
                </a:solidFill>
              </a:rPr>
              <a:t>7. Canadá</a:t>
            </a:r>
            <a:r>
              <a:rPr lang="pt-BR" sz="1600" dirty="0">
                <a:solidFill>
                  <a:schemeClr val="tx1">
                    <a:lumMod val="85000"/>
                    <a:lumOff val="15000"/>
                  </a:schemeClr>
                </a:solidFill>
              </a:rPr>
              <a:t>;</a:t>
            </a:r>
          </a:p>
          <a:p>
            <a:pPr marL="0" lvl="4">
              <a:buSzPct val="100000"/>
              <a:defRPr sz="1400">
                <a:solidFill>
                  <a:srgbClr val="404040"/>
                </a:solidFill>
              </a:defRPr>
            </a:pPr>
            <a:r>
              <a:rPr lang="pt-BR" sz="1600" dirty="0" smtClean="0">
                <a:solidFill>
                  <a:schemeClr val="tx1">
                    <a:lumMod val="85000"/>
                    <a:lumOff val="15000"/>
                  </a:schemeClr>
                </a:solidFill>
              </a:rPr>
              <a:t>8. Itália</a:t>
            </a:r>
            <a:r>
              <a:rPr lang="pt-BR" sz="1600" dirty="0">
                <a:solidFill>
                  <a:schemeClr val="tx1">
                    <a:lumMod val="85000"/>
                    <a:lumOff val="15000"/>
                  </a:schemeClr>
                </a:solidFill>
              </a:rPr>
              <a:t>.</a:t>
            </a:r>
          </a:p>
        </p:txBody>
      </p:sp>
    </p:spTree>
    <p:extLst>
      <p:ext uri="{BB962C8B-B14F-4D97-AF65-F5344CB8AC3E}">
        <p14:creationId xmlns:p14="http://schemas.microsoft.com/office/powerpoint/2010/main" xmlns="" val="27051379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ng"/>
          <p:cNvPicPr>
            <a:picLocks noChangeAspect="1"/>
          </p:cNvPicPr>
          <p:nvPr/>
        </p:nvPicPr>
        <p:blipFill>
          <a:blip r:embed="rId2" cstate="print">
            <a:extLst/>
          </a:blip>
          <a:stretch>
            <a:fillRect/>
          </a:stretch>
        </p:blipFill>
        <p:spPr>
          <a:xfrm>
            <a:off x="6977235" y="1628801"/>
            <a:ext cx="1944216" cy="1944216"/>
          </a:xfrm>
          <a:prstGeom prst="rect">
            <a:avLst/>
          </a:prstGeom>
          <a:ln w="12700">
            <a:miter lim="400000"/>
          </a:ln>
        </p:spPr>
      </p:pic>
      <p:sp>
        <p:nvSpPr>
          <p:cNvPr id="6"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7" name="Retângulo 6"/>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CaixaDeTexto 3"/>
          <p:cNvSpPr txBox="1"/>
          <p:nvPr/>
        </p:nvSpPr>
        <p:spPr>
          <a:xfrm>
            <a:off x="375047" y="1488344"/>
            <a:ext cx="5901872" cy="400110"/>
          </a:xfrm>
          <a:prstGeom prst="rect">
            <a:avLst/>
          </a:prstGeom>
          <a:noFill/>
        </p:spPr>
        <p:txBody>
          <a:bodyPr wrap="none" rtlCol="0">
            <a:spAutoFit/>
          </a:bodyPr>
          <a:lstStyle/>
          <a:p>
            <a:r>
              <a:rPr lang="pt-BR" sz="2000" b="1" dirty="0">
                <a:solidFill>
                  <a:schemeClr val="tx1">
                    <a:lumMod val="85000"/>
                    <a:lumOff val="15000"/>
                  </a:schemeClr>
                </a:solidFill>
              </a:rPr>
              <a:t>Valor do conhecimento na sociedade contemporânea </a:t>
            </a:r>
          </a:p>
        </p:txBody>
      </p:sp>
      <p:sp>
        <p:nvSpPr>
          <p:cNvPr id="5" name="CaixaDeTexto 4"/>
          <p:cNvSpPr txBox="1"/>
          <p:nvPr/>
        </p:nvSpPr>
        <p:spPr>
          <a:xfrm>
            <a:off x="179512" y="1988840"/>
            <a:ext cx="6768752" cy="830997"/>
          </a:xfrm>
          <a:prstGeom prst="rect">
            <a:avLst/>
          </a:prstGeom>
          <a:noFill/>
        </p:spPr>
        <p:txBody>
          <a:bodyPr wrap="square" rtlCol="0">
            <a:spAutoFit/>
          </a:bodyPr>
          <a:lstStyle/>
          <a:p>
            <a:pPr algn="just">
              <a:buSzPct val="125000"/>
              <a:defRPr sz="1400">
                <a:solidFill>
                  <a:srgbClr val="404040"/>
                </a:solidFill>
              </a:defRPr>
            </a:pPr>
            <a:r>
              <a:rPr lang="pt-BR" sz="1600" dirty="0">
                <a:solidFill>
                  <a:schemeClr val="tx1">
                    <a:lumMod val="85000"/>
                    <a:lumOff val="15000"/>
                  </a:schemeClr>
                </a:solidFill>
              </a:rPr>
              <a:t>Um fator importante para o crescimento do desempenho científico brasileiro é o apoio das agências de fomento à pesquisa e à formação de recursos humanos, por meio da concessão de bolsas de estudo e de auxílios à pesquisa.</a:t>
            </a:r>
          </a:p>
        </p:txBody>
      </p:sp>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tângulo 9"/>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pic>
        <p:nvPicPr>
          <p:cNvPr id="14338" name="Picture 2" descr="Resultado de imagem para CNPq"/>
          <p:cNvPicPr>
            <a:picLocks noChangeAspect="1" noChangeArrowheads="1"/>
          </p:cNvPicPr>
          <p:nvPr/>
        </p:nvPicPr>
        <p:blipFill>
          <a:blip r:embed="rId4" cstate="print"/>
          <a:srcRect/>
          <a:stretch>
            <a:fillRect/>
          </a:stretch>
        </p:blipFill>
        <p:spPr bwMode="auto">
          <a:xfrm>
            <a:off x="0" y="4268232"/>
            <a:ext cx="2555776" cy="882520"/>
          </a:xfrm>
          <a:prstGeom prst="rect">
            <a:avLst/>
          </a:prstGeom>
          <a:noFill/>
        </p:spPr>
      </p:pic>
      <p:sp>
        <p:nvSpPr>
          <p:cNvPr id="14340" name="AutoShape 4" descr="Resultado de imagem para FINEP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342" name="AutoShape 6" descr="Resultado de imagem para FINEP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344" name="Picture 8" descr="Resultado de imagem para FINEP -"/>
          <p:cNvPicPr>
            <a:picLocks noChangeAspect="1" noChangeArrowheads="1"/>
          </p:cNvPicPr>
          <p:nvPr/>
        </p:nvPicPr>
        <p:blipFill>
          <a:blip r:embed="rId5" cstate="print"/>
          <a:srcRect/>
          <a:stretch>
            <a:fillRect/>
          </a:stretch>
        </p:blipFill>
        <p:spPr bwMode="auto">
          <a:xfrm>
            <a:off x="2627784" y="4221088"/>
            <a:ext cx="1615994" cy="855234"/>
          </a:xfrm>
          <a:prstGeom prst="rect">
            <a:avLst/>
          </a:prstGeom>
          <a:noFill/>
        </p:spPr>
      </p:pic>
      <p:pic>
        <p:nvPicPr>
          <p:cNvPr id="14345" name="Picture 9"/>
          <p:cNvPicPr>
            <a:picLocks noChangeAspect="1" noChangeArrowheads="1"/>
          </p:cNvPicPr>
          <p:nvPr/>
        </p:nvPicPr>
        <p:blipFill>
          <a:blip r:embed="rId6" cstate="print"/>
          <a:srcRect/>
          <a:stretch>
            <a:fillRect/>
          </a:stretch>
        </p:blipFill>
        <p:spPr bwMode="auto">
          <a:xfrm>
            <a:off x="1835696" y="5445224"/>
            <a:ext cx="2062896" cy="778995"/>
          </a:xfrm>
          <a:prstGeom prst="rect">
            <a:avLst/>
          </a:prstGeom>
          <a:noFill/>
          <a:ln w="9525">
            <a:noFill/>
            <a:miter lim="800000"/>
            <a:headEnd/>
            <a:tailEnd/>
          </a:ln>
        </p:spPr>
      </p:pic>
      <p:sp>
        <p:nvSpPr>
          <p:cNvPr id="14347" name="AutoShape 11" descr="Resultado de imagem para iN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349" name="AutoShape 13" descr="Resultado de imagem para iNC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4350" name="Picture 14"/>
          <p:cNvPicPr>
            <a:picLocks noChangeAspect="1" noChangeArrowheads="1"/>
          </p:cNvPicPr>
          <p:nvPr/>
        </p:nvPicPr>
        <p:blipFill>
          <a:blip r:embed="rId7" cstate="print"/>
          <a:srcRect/>
          <a:stretch>
            <a:fillRect/>
          </a:stretch>
        </p:blipFill>
        <p:spPr bwMode="auto">
          <a:xfrm>
            <a:off x="107504" y="5373217"/>
            <a:ext cx="1483903" cy="1008112"/>
          </a:xfrm>
          <a:prstGeom prst="rect">
            <a:avLst/>
          </a:prstGeom>
          <a:noFill/>
          <a:ln w="9525">
            <a:noFill/>
            <a:miter lim="800000"/>
            <a:headEnd/>
            <a:tailEnd/>
          </a:ln>
        </p:spPr>
      </p:pic>
      <p:pic>
        <p:nvPicPr>
          <p:cNvPr id="14352" name="Picture 16" descr="Resultado de imagem para ministerio da ciencia e tecnologia logo"/>
          <p:cNvPicPr>
            <a:picLocks noChangeAspect="1" noChangeArrowheads="1"/>
          </p:cNvPicPr>
          <p:nvPr/>
        </p:nvPicPr>
        <p:blipFill>
          <a:blip r:embed="rId8" cstate="print"/>
          <a:srcRect/>
          <a:stretch>
            <a:fillRect/>
          </a:stretch>
        </p:blipFill>
        <p:spPr bwMode="auto">
          <a:xfrm>
            <a:off x="323528" y="2636912"/>
            <a:ext cx="3816424" cy="1846657"/>
          </a:xfrm>
          <a:prstGeom prst="rect">
            <a:avLst/>
          </a:prstGeom>
          <a:noFill/>
        </p:spPr>
      </p:pic>
      <p:sp>
        <p:nvSpPr>
          <p:cNvPr id="21" name="Retângulo 20"/>
          <p:cNvSpPr/>
          <p:nvPr/>
        </p:nvSpPr>
        <p:spPr>
          <a:xfrm>
            <a:off x="251520" y="2852936"/>
            <a:ext cx="2810193" cy="400110"/>
          </a:xfrm>
          <a:prstGeom prst="rect">
            <a:avLst/>
          </a:prstGeom>
        </p:spPr>
        <p:txBody>
          <a:bodyPr wrap="none">
            <a:spAutoFit/>
          </a:bodyPr>
          <a:lstStyle/>
          <a:p>
            <a:r>
              <a:rPr lang="pt-BR" sz="2000" b="1" dirty="0" smtClean="0">
                <a:solidFill>
                  <a:srgbClr val="FF0000"/>
                </a:solidFill>
                <a:effectLst>
                  <a:outerShdw blurRad="38100" dist="38100" dir="2700000" algn="tl">
                    <a:srgbClr val="000000">
                      <a:alpha val="43137"/>
                    </a:srgbClr>
                  </a:outerShdw>
                </a:effectLst>
              </a:rPr>
              <a:t>ESTRUTURA BRASILEIRA </a:t>
            </a:r>
            <a:endParaRPr lang="pt-BR" sz="2000" dirty="0">
              <a:solidFill>
                <a:srgbClr val="FF0000"/>
              </a:solidFill>
              <a:effectLst>
                <a:outerShdw blurRad="38100" dist="38100" dir="2700000" algn="tl">
                  <a:srgbClr val="000000">
                    <a:alpha val="43137"/>
                  </a:srgbClr>
                </a:outerShdw>
              </a:effectLst>
            </a:endParaRPr>
          </a:p>
        </p:txBody>
      </p:sp>
      <p:sp>
        <p:nvSpPr>
          <p:cNvPr id="24" name="Seta à esquerda, à direita e acima 23"/>
          <p:cNvSpPr/>
          <p:nvPr/>
        </p:nvSpPr>
        <p:spPr>
          <a:xfrm>
            <a:off x="467544" y="3861048"/>
            <a:ext cx="3456384" cy="36004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baixo 24"/>
          <p:cNvSpPr/>
          <p:nvPr/>
        </p:nvSpPr>
        <p:spPr>
          <a:xfrm>
            <a:off x="971600" y="5157192"/>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54" name="Picture 18" descr="Imagem relacionada"/>
          <p:cNvPicPr>
            <a:picLocks noChangeAspect="1" noChangeArrowheads="1"/>
          </p:cNvPicPr>
          <p:nvPr/>
        </p:nvPicPr>
        <p:blipFill>
          <a:blip r:embed="rId9" cstate="print"/>
          <a:srcRect/>
          <a:stretch>
            <a:fillRect/>
          </a:stretch>
        </p:blipFill>
        <p:spPr bwMode="auto">
          <a:xfrm>
            <a:off x="6876256" y="5445224"/>
            <a:ext cx="1966883" cy="720080"/>
          </a:xfrm>
          <a:prstGeom prst="rect">
            <a:avLst/>
          </a:prstGeom>
          <a:noFill/>
        </p:spPr>
      </p:pic>
      <p:pic>
        <p:nvPicPr>
          <p:cNvPr id="14356" name="Picture 20" descr="Imagem relacionada"/>
          <p:cNvPicPr>
            <a:picLocks noChangeAspect="1" noChangeArrowheads="1"/>
          </p:cNvPicPr>
          <p:nvPr/>
        </p:nvPicPr>
        <p:blipFill>
          <a:blip r:embed="rId10" cstate="print"/>
          <a:srcRect/>
          <a:stretch>
            <a:fillRect/>
          </a:stretch>
        </p:blipFill>
        <p:spPr bwMode="auto">
          <a:xfrm>
            <a:off x="6588224" y="3789040"/>
            <a:ext cx="2304256" cy="1094522"/>
          </a:xfrm>
          <a:prstGeom prst="rect">
            <a:avLst/>
          </a:prstGeom>
          <a:noFill/>
        </p:spPr>
      </p:pic>
      <p:sp>
        <p:nvSpPr>
          <p:cNvPr id="29" name="Seta para baixo 28"/>
          <p:cNvSpPr/>
          <p:nvPr/>
        </p:nvSpPr>
        <p:spPr>
          <a:xfrm>
            <a:off x="7884368" y="4869160"/>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58" name="Picture 22" descr="Imagem relacionada"/>
          <p:cNvPicPr>
            <a:picLocks noChangeAspect="1" noChangeArrowheads="1"/>
          </p:cNvPicPr>
          <p:nvPr/>
        </p:nvPicPr>
        <p:blipFill>
          <a:blip r:embed="rId11" cstate="print"/>
          <a:srcRect/>
          <a:stretch>
            <a:fillRect/>
          </a:stretch>
        </p:blipFill>
        <p:spPr bwMode="auto">
          <a:xfrm>
            <a:off x="4211960" y="5301208"/>
            <a:ext cx="2326318" cy="1009303"/>
          </a:xfrm>
          <a:prstGeom prst="rect">
            <a:avLst/>
          </a:prstGeom>
          <a:noFill/>
        </p:spPr>
      </p:pic>
      <p:pic>
        <p:nvPicPr>
          <p:cNvPr id="14360" name="Picture 24" descr="Resultado de imagem para governo do estado do rio de janeiro logo"/>
          <p:cNvPicPr>
            <a:picLocks noChangeAspect="1" noChangeArrowheads="1"/>
          </p:cNvPicPr>
          <p:nvPr/>
        </p:nvPicPr>
        <p:blipFill>
          <a:blip r:embed="rId12" cstate="print"/>
          <a:srcRect/>
          <a:stretch>
            <a:fillRect/>
          </a:stretch>
        </p:blipFill>
        <p:spPr bwMode="auto">
          <a:xfrm>
            <a:off x="4644008" y="3789040"/>
            <a:ext cx="1656184" cy="1104123"/>
          </a:xfrm>
          <a:prstGeom prst="rect">
            <a:avLst/>
          </a:prstGeom>
          <a:noFill/>
        </p:spPr>
      </p:pic>
      <p:sp>
        <p:nvSpPr>
          <p:cNvPr id="32" name="Seta para baixo 31"/>
          <p:cNvSpPr/>
          <p:nvPr/>
        </p:nvSpPr>
        <p:spPr>
          <a:xfrm>
            <a:off x="5436096" y="5013176"/>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38107059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33738" y="3662317"/>
            <a:ext cx="3323379" cy="279704"/>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7"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ângulo 7"/>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5"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ângulo 5"/>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9" name="CaixaDeTexto 8"/>
          <p:cNvSpPr txBox="1"/>
          <p:nvPr/>
        </p:nvSpPr>
        <p:spPr>
          <a:xfrm>
            <a:off x="2267744" y="1916832"/>
            <a:ext cx="6552728" cy="1323439"/>
          </a:xfrm>
          <a:prstGeom prst="rect">
            <a:avLst/>
          </a:prstGeom>
          <a:noFill/>
        </p:spPr>
        <p:txBody>
          <a:bodyPr wrap="square" rtlCol="0">
            <a:spAutoFit/>
          </a:bodyPr>
          <a:lstStyle/>
          <a:p>
            <a:pPr algn="just">
              <a:buSzPct val="125000"/>
              <a:defRPr sz="1400">
                <a:solidFill>
                  <a:srgbClr val="404040"/>
                </a:solidFill>
              </a:defRPr>
            </a:pPr>
            <a:r>
              <a:rPr lang="pt-BR" sz="1600" dirty="0">
                <a:solidFill>
                  <a:schemeClr val="tx1">
                    <a:lumMod val="85000"/>
                    <a:lumOff val="15000"/>
                  </a:schemeClr>
                </a:solidFill>
              </a:rPr>
              <a:t>O poder econômico e de produção de uma empresa está relacionado à capacidade de </a:t>
            </a:r>
            <a:r>
              <a:rPr lang="pt-BR" sz="1600" dirty="0" smtClean="0">
                <a:solidFill>
                  <a:schemeClr val="tx1">
                    <a:lumMod val="85000"/>
                    <a:lumOff val="15000"/>
                  </a:schemeClr>
                </a:solidFill>
              </a:rPr>
              <a:t>criar e </a:t>
            </a:r>
            <a:r>
              <a:rPr lang="pt-BR" sz="1600" dirty="0">
                <a:solidFill>
                  <a:schemeClr val="tx1">
                    <a:lumMod val="85000"/>
                    <a:lumOff val="15000"/>
                  </a:schemeClr>
                </a:solidFill>
              </a:rPr>
              <a:t>transferir conhecimento.</a:t>
            </a:r>
          </a:p>
          <a:p>
            <a:pPr algn="just">
              <a:buSzPct val="125000"/>
              <a:defRPr sz="1400">
                <a:solidFill>
                  <a:srgbClr val="404040"/>
                </a:solidFill>
              </a:defRPr>
            </a:pPr>
            <a:endParaRPr lang="pt-BR" sz="1600" dirty="0">
              <a:solidFill>
                <a:schemeClr val="tx1">
                  <a:lumMod val="85000"/>
                  <a:lumOff val="15000"/>
                </a:schemeClr>
              </a:solidFill>
            </a:endParaRPr>
          </a:p>
          <a:p>
            <a:pPr algn="just">
              <a:buSzPct val="125000"/>
              <a:defRPr sz="1400">
                <a:solidFill>
                  <a:srgbClr val="404040"/>
                </a:solidFill>
              </a:defRPr>
            </a:pPr>
            <a:r>
              <a:rPr lang="pt-BR" sz="1600" b="1" dirty="0">
                <a:solidFill>
                  <a:schemeClr val="tx1">
                    <a:lumMod val="85000"/>
                    <a:lumOff val="15000"/>
                  </a:schemeClr>
                </a:solidFill>
              </a:rPr>
              <a:t>Criatividade</a:t>
            </a:r>
            <a:r>
              <a:rPr lang="pt-BR" sz="1600" dirty="0">
                <a:solidFill>
                  <a:schemeClr val="tx1">
                    <a:lumMod val="85000"/>
                    <a:lumOff val="15000"/>
                  </a:schemeClr>
                </a:solidFill>
              </a:rPr>
              <a:t> e </a:t>
            </a:r>
            <a:r>
              <a:rPr lang="pt-BR" sz="1600" b="1" dirty="0">
                <a:solidFill>
                  <a:schemeClr val="tx1">
                    <a:lumMod val="85000"/>
                    <a:lumOff val="15000"/>
                  </a:schemeClr>
                </a:solidFill>
              </a:rPr>
              <a:t>inovação</a:t>
            </a:r>
            <a:r>
              <a:rPr lang="pt-BR" sz="1600" dirty="0">
                <a:solidFill>
                  <a:schemeClr val="tx1">
                    <a:lumMod val="85000"/>
                    <a:lumOff val="15000"/>
                  </a:schemeClr>
                </a:solidFill>
              </a:rPr>
              <a:t> são as chaves para o sucesso e a longevidade das entidades empresariais.</a:t>
            </a:r>
          </a:p>
        </p:txBody>
      </p:sp>
      <p:pic>
        <p:nvPicPr>
          <p:cNvPr id="10" name="pasted-image.png"/>
          <p:cNvPicPr>
            <a:picLocks noChangeAspect="1"/>
          </p:cNvPicPr>
          <p:nvPr/>
        </p:nvPicPr>
        <p:blipFill>
          <a:blip r:embed="rId3" cstate="print">
            <a:extLst/>
          </a:blip>
          <a:srcRect l="15661" r="19210" b="11397"/>
          <a:stretch>
            <a:fillRect/>
          </a:stretch>
        </p:blipFill>
        <p:spPr>
          <a:xfrm>
            <a:off x="251520" y="1484784"/>
            <a:ext cx="1815699" cy="1854717"/>
          </a:xfrm>
          <a:prstGeom prst="rect">
            <a:avLst/>
          </a:prstGeom>
          <a:ln w="12700">
            <a:miter lim="400000"/>
          </a:ln>
        </p:spPr>
      </p:pic>
      <p:sp>
        <p:nvSpPr>
          <p:cNvPr id="11" name="CaixaDeTexto 10"/>
          <p:cNvSpPr txBox="1"/>
          <p:nvPr/>
        </p:nvSpPr>
        <p:spPr>
          <a:xfrm>
            <a:off x="2267744" y="1484784"/>
            <a:ext cx="5901872" cy="400110"/>
          </a:xfrm>
          <a:prstGeom prst="rect">
            <a:avLst/>
          </a:prstGeom>
          <a:noFill/>
        </p:spPr>
        <p:txBody>
          <a:bodyPr wrap="none" rtlCol="0">
            <a:spAutoFit/>
          </a:bodyPr>
          <a:lstStyle/>
          <a:p>
            <a:r>
              <a:rPr lang="pt-BR" sz="2000" b="1" dirty="0">
                <a:solidFill>
                  <a:schemeClr val="tx1">
                    <a:lumMod val="85000"/>
                    <a:lumOff val="15000"/>
                  </a:schemeClr>
                </a:solidFill>
              </a:rPr>
              <a:t>Valor do conhecimento na sociedade contemporânea </a:t>
            </a:r>
          </a:p>
        </p:txBody>
      </p:sp>
      <p:sp>
        <p:nvSpPr>
          <p:cNvPr id="12" name="CaixaDeTexto 11"/>
          <p:cNvSpPr txBox="1"/>
          <p:nvPr/>
        </p:nvSpPr>
        <p:spPr>
          <a:xfrm>
            <a:off x="88938" y="3933056"/>
            <a:ext cx="3546958" cy="1569660"/>
          </a:xfrm>
          <a:prstGeom prst="rect">
            <a:avLst/>
          </a:prstGeom>
          <a:noFill/>
        </p:spPr>
        <p:txBody>
          <a:bodyPr wrap="square" rtlCol="0">
            <a:spAutoFit/>
          </a:bodyPr>
          <a:lstStyle/>
          <a:p>
            <a:pPr algn="just">
              <a:buSzPct val="100000"/>
              <a:defRPr sz="1400">
                <a:solidFill>
                  <a:srgbClr val="404040"/>
                </a:solidFill>
              </a:defRPr>
            </a:pPr>
            <a:r>
              <a:rPr lang="pt-BR" sz="1600" b="1" dirty="0">
                <a:solidFill>
                  <a:schemeClr val="tx1">
                    <a:lumMod val="85000"/>
                    <a:lumOff val="15000"/>
                  </a:schemeClr>
                </a:solidFill>
              </a:rPr>
              <a:t>Conjunto de competências intelectuais relacionadas à inventividade para criar e inovar nos campos:</a:t>
            </a:r>
          </a:p>
          <a:p>
            <a:pPr marL="76200" lvl="1" indent="-285750" algn="just">
              <a:buSzPct val="100000"/>
              <a:buFont typeface="Arial" panose="020B0604020202020204" pitchFamily="34" charset="0"/>
              <a:buChar char="•"/>
              <a:defRPr sz="1400">
                <a:solidFill>
                  <a:srgbClr val="404040"/>
                </a:solidFill>
              </a:defRPr>
            </a:pPr>
            <a:r>
              <a:rPr lang="pt-BR" sz="1600" b="1" dirty="0" smtClean="0">
                <a:solidFill>
                  <a:schemeClr val="tx1">
                    <a:lumMod val="85000"/>
                    <a:lumOff val="15000"/>
                  </a:schemeClr>
                </a:solidFill>
              </a:rPr>
              <a:t>Artístico</a:t>
            </a:r>
            <a:r>
              <a:rPr lang="pt-BR" sz="1600" b="1" dirty="0">
                <a:solidFill>
                  <a:schemeClr val="tx1">
                    <a:lumMod val="85000"/>
                    <a:lumOff val="15000"/>
                  </a:schemeClr>
                </a:solidFill>
              </a:rPr>
              <a:t>;</a:t>
            </a:r>
          </a:p>
          <a:p>
            <a:pPr marL="76200" lvl="1" indent="-285750" algn="just">
              <a:buSzPct val="100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Científico;</a:t>
            </a:r>
          </a:p>
          <a:p>
            <a:pPr marL="76200" lvl="1" indent="-285750" algn="just">
              <a:buSzPct val="100000"/>
              <a:buFont typeface="Arial" panose="020B0604020202020204" pitchFamily="34" charset="0"/>
              <a:buChar char="•"/>
              <a:defRPr sz="1400">
                <a:solidFill>
                  <a:srgbClr val="404040"/>
                </a:solidFill>
              </a:defRPr>
            </a:pPr>
            <a:r>
              <a:rPr lang="pt-BR" sz="1600" b="1" dirty="0">
                <a:solidFill>
                  <a:schemeClr val="tx1">
                    <a:lumMod val="85000"/>
                    <a:lumOff val="15000"/>
                  </a:schemeClr>
                </a:solidFill>
              </a:rPr>
              <a:t>Esportivo etc.</a:t>
            </a:r>
          </a:p>
        </p:txBody>
      </p:sp>
      <p:sp>
        <p:nvSpPr>
          <p:cNvPr id="13" name="Retângulo 12"/>
          <p:cNvSpPr/>
          <p:nvPr/>
        </p:nvSpPr>
        <p:spPr>
          <a:xfrm>
            <a:off x="107505" y="3501008"/>
            <a:ext cx="3312368" cy="363504"/>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b="1" dirty="0">
                <a:solidFill>
                  <a:schemeClr val="bg1"/>
                </a:solidFill>
              </a:rPr>
              <a:t>O que é criatividade?</a:t>
            </a:r>
          </a:p>
        </p:txBody>
      </p:sp>
      <p:pic>
        <p:nvPicPr>
          <p:cNvPr id="14" name="pasted-image.tiff"/>
          <p:cNvPicPr>
            <a:picLocks noChangeAspect="1"/>
          </p:cNvPicPr>
          <p:nvPr/>
        </p:nvPicPr>
        <p:blipFill>
          <a:blip r:embed="rId4" cstate="print">
            <a:extLst/>
          </a:blip>
          <a:stretch>
            <a:fillRect/>
          </a:stretch>
        </p:blipFill>
        <p:spPr>
          <a:xfrm>
            <a:off x="1835696" y="4869160"/>
            <a:ext cx="1486945" cy="1481588"/>
          </a:xfrm>
          <a:prstGeom prst="rect">
            <a:avLst/>
          </a:prstGeom>
          <a:ln w="12700">
            <a:miter lim="400000"/>
          </a:ln>
        </p:spPr>
      </p:pic>
      <p:sp>
        <p:nvSpPr>
          <p:cNvPr id="16" name="CaixaDeTexto 15"/>
          <p:cNvSpPr txBox="1"/>
          <p:nvPr/>
        </p:nvSpPr>
        <p:spPr>
          <a:xfrm>
            <a:off x="4499992" y="4149080"/>
            <a:ext cx="3888432" cy="584775"/>
          </a:xfrm>
          <a:prstGeom prst="rect">
            <a:avLst/>
          </a:prstGeom>
          <a:noFill/>
        </p:spPr>
        <p:txBody>
          <a:bodyPr wrap="square" rtlCol="0">
            <a:spAutoFit/>
          </a:bodyPr>
          <a:lstStyle/>
          <a:p>
            <a:pPr algn="just">
              <a:buSzPct val="100000"/>
              <a:defRPr sz="1400">
                <a:solidFill>
                  <a:srgbClr val="404040"/>
                </a:solidFill>
              </a:defRPr>
            </a:pPr>
            <a:r>
              <a:rPr lang="pt-BR" sz="1600" b="1" dirty="0">
                <a:solidFill>
                  <a:schemeClr val="tx1">
                    <a:lumMod val="85000"/>
                    <a:lumOff val="15000"/>
                  </a:schemeClr>
                </a:solidFill>
              </a:rPr>
              <a:t>Aquilo que é novo: uma nova ideia ou um novo produto</a:t>
            </a:r>
            <a:r>
              <a:rPr lang="pt-BR" sz="1600" b="1" dirty="0" smtClean="0">
                <a:solidFill>
                  <a:schemeClr val="tx1">
                    <a:lumMod val="85000"/>
                    <a:lumOff val="15000"/>
                  </a:schemeClr>
                </a:solidFill>
              </a:rPr>
              <a:t>.</a:t>
            </a:r>
            <a:endParaRPr lang="pt-BR" sz="1600" b="1" dirty="0">
              <a:solidFill>
                <a:schemeClr val="tx1">
                  <a:lumMod val="85000"/>
                  <a:lumOff val="15000"/>
                </a:schemeClr>
              </a:solidFill>
            </a:endParaRPr>
          </a:p>
        </p:txBody>
      </p:sp>
      <p:pic>
        <p:nvPicPr>
          <p:cNvPr id="17" name="pasted-image.png"/>
          <p:cNvPicPr>
            <a:picLocks noChangeAspect="1"/>
          </p:cNvPicPr>
          <p:nvPr/>
        </p:nvPicPr>
        <p:blipFill>
          <a:blip r:embed="rId5" cstate="print">
            <a:extLst/>
          </a:blip>
          <a:srcRect l="22452"/>
          <a:stretch>
            <a:fillRect/>
          </a:stretch>
        </p:blipFill>
        <p:spPr>
          <a:xfrm>
            <a:off x="7308304" y="4797152"/>
            <a:ext cx="1561764" cy="1512168"/>
          </a:xfrm>
          <a:prstGeom prst="rect">
            <a:avLst/>
          </a:prstGeom>
          <a:ln w="12700">
            <a:miter lim="400000"/>
          </a:ln>
        </p:spPr>
      </p:pic>
      <p:sp>
        <p:nvSpPr>
          <p:cNvPr id="18" name="Retângulo 17"/>
          <p:cNvSpPr/>
          <p:nvPr/>
        </p:nvSpPr>
        <p:spPr>
          <a:xfrm>
            <a:off x="4427984" y="3733935"/>
            <a:ext cx="3323379" cy="279704"/>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9" name="Retângulo 18"/>
          <p:cNvSpPr/>
          <p:nvPr/>
        </p:nvSpPr>
        <p:spPr>
          <a:xfrm>
            <a:off x="4499992" y="3573016"/>
            <a:ext cx="3426247" cy="363504"/>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b="1" dirty="0">
                <a:solidFill>
                  <a:schemeClr val="bg1"/>
                </a:solidFill>
              </a:rPr>
              <a:t>O que é inovação?</a:t>
            </a:r>
          </a:p>
        </p:txBody>
      </p:sp>
      <p:sp>
        <p:nvSpPr>
          <p:cNvPr id="20" name="Retângulo 19"/>
          <p:cNvSpPr/>
          <p:nvPr/>
        </p:nvSpPr>
        <p:spPr>
          <a:xfrm>
            <a:off x="4499992" y="4797152"/>
            <a:ext cx="2592288" cy="1323439"/>
          </a:xfrm>
          <a:prstGeom prst="rect">
            <a:avLst/>
          </a:prstGeom>
        </p:spPr>
        <p:txBody>
          <a:bodyPr wrap="square">
            <a:spAutoFit/>
          </a:bodyPr>
          <a:lstStyle/>
          <a:p>
            <a:pPr algn="just">
              <a:buSzPct val="100000"/>
              <a:defRPr sz="1400">
                <a:solidFill>
                  <a:srgbClr val="404040"/>
                </a:solidFill>
              </a:defRPr>
            </a:pPr>
            <a:r>
              <a:rPr lang="pt-BR" sz="1600" b="1" dirty="0" smtClean="0">
                <a:solidFill>
                  <a:schemeClr val="tx1">
                    <a:lumMod val="85000"/>
                    <a:lumOff val="15000"/>
                  </a:schemeClr>
                </a:solidFill>
              </a:rPr>
              <a:t>Trata-se da concretização da criatividade em processos, produtos e serviços que tragam retorno para as empresas.</a:t>
            </a:r>
            <a:endParaRPr lang="pt-BR" sz="1600" b="1" dirty="0">
              <a:solidFill>
                <a:schemeClr val="tx1">
                  <a:lumMod val="85000"/>
                  <a:lumOff val="15000"/>
                </a:schemeClr>
              </a:solidFill>
            </a:endParaRPr>
          </a:p>
        </p:txBody>
      </p:sp>
    </p:spTree>
    <p:extLst>
      <p:ext uri="{BB962C8B-B14F-4D97-AF65-F5344CB8AC3E}">
        <p14:creationId xmlns:p14="http://schemas.microsoft.com/office/powerpoint/2010/main" xmlns="" val="26204188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6084168" y="4581128"/>
            <a:ext cx="3024137" cy="1323439"/>
          </a:xfrm>
          <a:prstGeom prst="rect">
            <a:avLst/>
          </a:prstGeom>
        </p:spPr>
        <p:txBody>
          <a:bodyPr wrap="square">
            <a:spAutoFit/>
          </a:bodyPr>
          <a:lstStyle/>
          <a:p>
            <a:pPr algn="ctr">
              <a:spcBef>
                <a:spcPts val="0"/>
              </a:spcBef>
              <a:buClr>
                <a:srgbClr val="2B4475"/>
              </a:buClr>
              <a:buFont typeface="Wingdings" pitchFamily="2" charset="2"/>
              <a:buChar char="ü"/>
              <a:defRPr/>
            </a:pPr>
            <a:r>
              <a:rPr lang="pt-BR" sz="2000" b="1" kern="0" dirty="0">
                <a:solidFill>
                  <a:srgbClr val="2B4475"/>
                </a:solidFill>
                <a:effectLst>
                  <a:outerShdw blurRad="38100" dist="38100" dir="2700000" algn="tl">
                    <a:srgbClr val="000000">
                      <a:alpha val="43137"/>
                    </a:srgbClr>
                  </a:outerShdw>
                </a:effectLst>
                <a:cs typeface="Arial" pitchFamily="34" charset="0"/>
              </a:rPr>
              <a:t>Unidade: </a:t>
            </a:r>
            <a:r>
              <a:rPr lang="pt-BR" sz="2000" b="1" kern="0" dirty="0" smtClean="0">
                <a:solidFill>
                  <a:srgbClr val="2B4475"/>
                </a:solidFill>
                <a:effectLst>
                  <a:outerShdw blurRad="38100" dist="38100" dir="2700000" algn="tl">
                    <a:srgbClr val="000000">
                      <a:alpha val="43137"/>
                    </a:srgbClr>
                  </a:outerShdw>
                </a:effectLst>
                <a:cs typeface="Arial" pitchFamily="34" charset="0"/>
              </a:rPr>
              <a:t>Nova Iguaçu</a:t>
            </a:r>
            <a:endParaRPr lang="pt-BR" sz="2000" b="1" kern="0" dirty="0">
              <a:solidFill>
                <a:srgbClr val="2B4475"/>
              </a:solidFill>
              <a:effectLst>
                <a:outerShdw blurRad="38100" dist="38100" dir="2700000" algn="tl">
                  <a:srgbClr val="000000">
                    <a:alpha val="43137"/>
                  </a:srgbClr>
                </a:outerShdw>
              </a:effectLst>
              <a:cs typeface="Arial" pitchFamily="34" charset="0"/>
            </a:endParaRPr>
          </a:p>
          <a:p>
            <a:pPr algn="ctr">
              <a:spcBef>
                <a:spcPts val="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Turma</a:t>
            </a:r>
            <a:r>
              <a:rPr lang="pt-BR" sz="2000" b="1" kern="0" dirty="0">
                <a:solidFill>
                  <a:srgbClr val="C00000"/>
                </a:solidFill>
                <a:effectLst>
                  <a:outerShdw blurRad="38100" dist="38100" dir="2700000" algn="tl">
                    <a:srgbClr val="000000">
                      <a:alpha val="43137"/>
                    </a:srgbClr>
                  </a:outerShdw>
                </a:effectLst>
                <a:cs typeface="Arial" pitchFamily="34" charset="0"/>
              </a:rPr>
              <a:t>: </a:t>
            </a:r>
            <a:r>
              <a:rPr lang="pt-BR" sz="2000" b="1" kern="0" dirty="0" smtClean="0">
                <a:solidFill>
                  <a:srgbClr val="C00000"/>
                </a:solidFill>
                <a:effectLst>
                  <a:outerShdw blurRad="38100" dist="38100" dir="2700000" algn="tl">
                    <a:srgbClr val="000000">
                      <a:alpha val="43137"/>
                    </a:srgbClr>
                  </a:outerShdw>
                </a:effectLst>
                <a:cs typeface="Arial" pitchFamily="34" charset="0"/>
              </a:rPr>
              <a:t>3009</a:t>
            </a:r>
            <a:endParaRPr lang="pt-BR" sz="2000" b="1" kern="0" dirty="0">
              <a:solidFill>
                <a:srgbClr val="C00000"/>
              </a:solidFill>
              <a:effectLst>
                <a:outerShdw blurRad="38100" dist="38100" dir="2700000" algn="tl">
                  <a:srgbClr val="000000">
                    <a:alpha val="43137"/>
                  </a:srgbClr>
                </a:outerShdw>
              </a:effectLst>
              <a:cs typeface="Arial" pitchFamily="34" charset="0"/>
            </a:endParaRPr>
          </a:p>
          <a:p>
            <a:pPr algn="ctr">
              <a:spcBef>
                <a:spcPts val="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Quinta-feira</a:t>
            </a:r>
          </a:p>
          <a:p>
            <a:pPr lvl="1" algn="ctr">
              <a:spcBef>
                <a:spcPts val="0"/>
              </a:spcBef>
              <a:buClr>
                <a:srgbClr val="2B4475"/>
              </a:buClr>
              <a:buFont typeface="Wingdings" pitchFamily="2" charset="2"/>
              <a:buChar char="ü"/>
              <a:defRPr/>
            </a:pPr>
            <a:r>
              <a:rPr lang="pt-BR" sz="2000" b="1" kern="0" dirty="0" smtClean="0">
                <a:solidFill>
                  <a:schemeClr val="tx2"/>
                </a:solidFill>
                <a:effectLst>
                  <a:outerShdw blurRad="38100" dist="38100" dir="2700000" algn="tl">
                    <a:srgbClr val="000000">
                      <a:alpha val="43137"/>
                    </a:srgbClr>
                  </a:outerShdw>
                </a:effectLst>
                <a:cs typeface="Arial" pitchFamily="34" charset="0"/>
              </a:rPr>
              <a:t>18:30 </a:t>
            </a:r>
            <a:r>
              <a:rPr lang="pt-BR" sz="2000" b="1" kern="0" dirty="0">
                <a:solidFill>
                  <a:schemeClr val="tx2"/>
                </a:solidFill>
                <a:effectLst>
                  <a:outerShdw blurRad="38100" dist="38100" dir="2700000" algn="tl">
                    <a:srgbClr val="000000">
                      <a:alpha val="43137"/>
                    </a:srgbClr>
                  </a:outerShdw>
                </a:effectLst>
                <a:cs typeface="Arial" pitchFamily="34" charset="0"/>
              </a:rPr>
              <a:t>às </a:t>
            </a:r>
            <a:r>
              <a:rPr lang="pt-BR" sz="2000" b="1" kern="0" dirty="0" smtClean="0">
                <a:solidFill>
                  <a:schemeClr val="tx2"/>
                </a:solidFill>
                <a:effectLst>
                  <a:outerShdw blurRad="38100" dist="38100" dir="2700000" algn="tl">
                    <a:srgbClr val="000000">
                      <a:alpha val="43137"/>
                    </a:srgbClr>
                  </a:outerShdw>
                </a:effectLst>
                <a:cs typeface="Arial" pitchFamily="34" charset="0"/>
              </a:rPr>
              <a:t>22:00</a:t>
            </a:r>
            <a:endParaRPr lang="pt-BR" sz="2000" b="1" kern="0" dirty="0">
              <a:solidFill>
                <a:schemeClr val="tx2"/>
              </a:solidFill>
              <a:effectLst>
                <a:outerShdw blurRad="38100" dist="38100" dir="2700000" algn="tl">
                  <a:srgbClr val="000000">
                    <a:alpha val="43137"/>
                  </a:srgbClr>
                </a:outerShdw>
              </a:effectLst>
              <a:cs typeface="Arial" pitchFamily="34" charset="0"/>
            </a:endParaRPr>
          </a:p>
        </p:txBody>
      </p:sp>
      <p:sp>
        <p:nvSpPr>
          <p:cNvPr id="11" name="Retângulo 10"/>
          <p:cNvSpPr/>
          <p:nvPr/>
        </p:nvSpPr>
        <p:spPr>
          <a:xfrm>
            <a:off x="0" y="2060575"/>
            <a:ext cx="5615608" cy="461665"/>
          </a:xfrm>
          <a:prstGeom prst="rect">
            <a:avLst/>
          </a:prstGeom>
        </p:spPr>
        <p:txBody>
          <a:bodyPr wrap="square">
            <a:spAutoFit/>
          </a:bodyPr>
          <a:lstStyle/>
          <a:p>
            <a:pPr algn="l">
              <a:spcBef>
                <a:spcPct val="20000"/>
              </a:spcBef>
              <a:buClr>
                <a:srgbClr val="2B4475"/>
              </a:buClr>
              <a:buFontTx/>
              <a:buNone/>
              <a:defRPr/>
            </a:pPr>
            <a:r>
              <a:rPr lang="pt-BR" sz="2400" b="1" kern="0" dirty="0">
                <a:solidFill>
                  <a:srgbClr val="2B4475"/>
                </a:solidFill>
                <a:effectLst>
                  <a:outerShdw blurRad="38100" dist="38100" dir="2700000" algn="tl">
                    <a:srgbClr val="000000">
                      <a:alpha val="43137"/>
                    </a:srgbClr>
                  </a:outerShdw>
                </a:effectLst>
                <a:cs typeface="Arial" pitchFamily="34" charset="0"/>
              </a:rPr>
              <a:t>Prof. Adm. </a:t>
            </a:r>
            <a:r>
              <a:rPr lang="pt-BR" sz="2400" b="1" i="1" kern="0" dirty="0">
                <a:solidFill>
                  <a:srgbClr val="2B4475"/>
                </a:solidFill>
                <a:effectLst>
                  <a:outerShdw blurRad="38100" dist="38100" dir="2700000" algn="tl">
                    <a:srgbClr val="000000">
                      <a:alpha val="43137"/>
                    </a:srgbClr>
                  </a:outerShdw>
                </a:effectLst>
                <a:cs typeface="Arial" pitchFamily="34" charset="0"/>
              </a:rPr>
              <a:t>Msc</a:t>
            </a:r>
            <a:r>
              <a:rPr lang="pt-BR" sz="24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pic>
        <p:nvPicPr>
          <p:cNvPr id="10248"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6444208" y="2924943"/>
            <a:ext cx="2368470" cy="1725643"/>
          </a:xfrm>
          <a:prstGeom prst="rect">
            <a:avLst/>
          </a:prstGeom>
          <a:noFill/>
          <a:ln w="9525">
            <a:noFill/>
            <a:miter lim="800000"/>
            <a:headEnd/>
            <a:tailEnd/>
          </a:ln>
        </p:spPr>
      </p:pic>
      <p:sp>
        <p:nvSpPr>
          <p:cNvPr id="10" name="Título 1"/>
          <p:cNvSpPr txBox="1">
            <a:spLocks/>
          </p:cNvSpPr>
          <p:nvPr/>
        </p:nvSpPr>
        <p:spPr bwMode="auto">
          <a:xfrm>
            <a:off x="-36512" y="2276872"/>
            <a:ext cx="5652120" cy="792088"/>
          </a:xfrm>
          <a:prstGeom prst="rect">
            <a:avLst/>
          </a:prstGeom>
          <a:noFill/>
          <a:ln w="9525">
            <a:noFill/>
            <a:miter lim="800000"/>
            <a:headEnd/>
            <a:tailEnd/>
          </a:ln>
        </p:spPr>
        <p:txBody>
          <a:bodyPr anchor="ctr">
            <a:normAutofit/>
          </a:bodyPr>
          <a:lstStyle/>
          <a:p>
            <a:pPr algn="ctr">
              <a:defRPr/>
            </a:pPr>
            <a:r>
              <a:rPr lang="pt-BR" sz="2600" b="1" dirty="0" smtClean="0">
                <a:solidFill>
                  <a:schemeClr val="tx2"/>
                </a:solidFill>
                <a:effectLst>
                  <a:outerShdw blurRad="38100" dist="38100" dir="2700000" algn="tl">
                    <a:srgbClr val="000000">
                      <a:alpha val="43137"/>
                    </a:srgbClr>
                  </a:outerShdw>
                </a:effectLst>
              </a:rPr>
              <a:t>CCE0215 - GESTÃO </a:t>
            </a:r>
            <a:r>
              <a:rPr lang="pt-BR" sz="2600" b="1" dirty="0">
                <a:solidFill>
                  <a:schemeClr val="tx2"/>
                </a:solidFill>
                <a:effectLst>
                  <a:outerShdw blurRad="38100" dist="38100" dir="2700000" algn="tl">
                    <a:srgbClr val="000000">
                      <a:alpha val="43137"/>
                    </a:srgbClr>
                  </a:outerShdw>
                </a:effectLst>
              </a:rPr>
              <a:t>DO </a:t>
            </a:r>
            <a:r>
              <a:rPr lang="pt-BR" sz="2600" b="1" dirty="0" smtClean="0">
                <a:solidFill>
                  <a:schemeClr val="tx2"/>
                </a:solidFill>
                <a:effectLst>
                  <a:outerShdw blurRad="38100" dist="38100" dir="2700000" algn="tl">
                    <a:srgbClr val="000000">
                      <a:alpha val="43137"/>
                    </a:srgbClr>
                  </a:outerShdw>
                </a:effectLst>
              </a:rPr>
              <a:t>CONHECIMENTO</a:t>
            </a:r>
            <a:endParaRPr lang="pt-BR" sz="2600" b="1" dirty="0">
              <a:solidFill>
                <a:schemeClr val="tx2"/>
              </a:solidFill>
              <a:effectLst>
                <a:outerShdw blurRad="38100" dist="38100" dir="2700000" algn="tl">
                  <a:srgbClr val="000000">
                    <a:alpha val="43137"/>
                  </a:srgbClr>
                </a:outerShdw>
              </a:effectLst>
            </a:endParaRPr>
          </a:p>
        </p:txBody>
      </p:sp>
      <p:pic>
        <p:nvPicPr>
          <p:cNvPr id="2050" name="Picture 2" descr="Imagem relacionad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4" y="-159399"/>
            <a:ext cx="3240360" cy="22922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m relacionad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2345" y="2921603"/>
            <a:ext cx="5431783" cy="288366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tângulo 8"/>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1" name="Retângulo 10"/>
          <p:cNvSpPr/>
          <p:nvPr/>
        </p:nvSpPr>
        <p:spPr>
          <a:xfrm>
            <a:off x="107504" y="1997839"/>
            <a:ext cx="8928992" cy="1231106"/>
          </a:xfrm>
          <a:prstGeom prst="rect">
            <a:avLst/>
          </a:prstGeom>
        </p:spPr>
        <p:txBody>
          <a:bodyPr wrap="square">
            <a:spAutoFit/>
          </a:bodyPr>
          <a:lstStyle/>
          <a:p>
            <a:r>
              <a:rPr lang="pt-BR" sz="2000" b="1" dirty="0" smtClean="0">
                <a:solidFill>
                  <a:srgbClr val="FF0000"/>
                </a:solidFill>
                <a:effectLst>
                  <a:outerShdw blurRad="38100" dist="38100" dir="2700000" algn="tl">
                    <a:srgbClr val="000000">
                      <a:alpha val="43137"/>
                    </a:srgbClr>
                  </a:outerShdw>
                </a:effectLst>
              </a:rPr>
              <a:t>Criatividade: </a:t>
            </a:r>
            <a:r>
              <a:rPr lang="pt-BR" sz="2000" dirty="0" smtClean="0"/>
              <a:t>(</a:t>
            </a:r>
            <a:r>
              <a:rPr lang="pt-BR" i="1" dirty="0" smtClean="0"/>
              <a:t>substantivo feminino)</a:t>
            </a:r>
            <a:endParaRPr lang="pt-BR" dirty="0" smtClean="0"/>
          </a:p>
          <a:p>
            <a:r>
              <a:rPr lang="pt-BR" b="1" dirty="0" smtClean="0"/>
              <a:t>1</a:t>
            </a:r>
            <a:r>
              <a:rPr lang="pt-BR" dirty="0" smtClean="0"/>
              <a:t>. qualidade ou característica de quem ou do que é criativo.</a:t>
            </a:r>
          </a:p>
          <a:p>
            <a:pPr algn="just"/>
            <a:r>
              <a:rPr lang="pt-BR" b="1" dirty="0" smtClean="0"/>
              <a:t>2</a:t>
            </a:r>
            <a:r>
              <a:rPr lang="pt-BR" dirty="0" smtClean="0"/>
              <a:t>. inventividade, inteligência e talento, natos ou adquiridos, para criar, inventar, inovar, quer no campo artístico, quer no científico, esportivo etc.</a:t>
            </a:r>
            <a:endParaRPr lang="pt-BR" dirty="0"/>
          </a:p>
        </p:txBody>
      </p:sp>
      <p:sp>
        <p:nvSpPr>
          <p:cNvPr id="12" name="Retângulo 11"/>
          <p:cNvSpPr/>
          <p:nvPr/>
        </p:nvSpPr>
        <p:spPr>
          <a:xfrm>
            <a:off x="33738" y="1691206"/>
            <a:ext cx="3323379" cy="279704"/>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3" name="Retângulo 12"/>
          <p:cNvSpPr/>
          <p:nvPr/>
        </p:nvSpPr>
        <p:spPr>
          <a:xfrm>
            <a:off x="107504" y="1484784"/>
            <a:ext cx="3312367" cy="363504"/>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r>
              <a:rPr lang="pt-BR" sz="2400" b="1" dirty="0" smtClean="0">
                <a:solidFill>
                  <a:schemeClr val="bg1"/>
                </a:solidFill>
              </a:rPr>
              <a:t>     Criatividade</a:t>
            </a:r>
            <a:endParaRPr lang="pt-BR" sz="2400" b="1" dirty="0">
              <a:solidFill>
                <a:schemeClr val="bg1"/>
              </a:solidFill>
            </a:endParaRPr>
          </a:p>
        </p:txBody>
      </p:sp>
      <p:pic>
        <p:nvPicPr>
          <p:cNvPr id="14" name="pasted-image.tiff"/>
          <p:cNvPicPr>
            <a:picLocks noChangeAspect="1"/>
          </p:cNvPicPr>
          <p:nvPr/>
        </p:nvPicPr>
        <p:blipFill>
          <a:blip r:embed="rId3" cstate="print">
            <a:extLst/>
          </a:blip>
          <a:stretch>
            <a:fillRect/>
          </a:stretch>
        </p:blipFill>
        <p:spPr>
          <a:xfrm>
            <a:off x="6300192" y="1196752"/>
            <a:ext cx="1342929" cy="1338091"/>
          </a:xfrm>
          <a:prstGeom prst="rect">
            <a:avLst/>
          </a:prstGeom>
          <a:ln w="12700">
            <a:miter lim="400000"/>
          </a:ln>
        </p:spPr>
      </p:pic>
      <p:sp>
        <p:nvSpPr>
          <p:cNvPr id="12289" name="Rectangle 1"/>
          <p:cNvSpPr>
            <a:spLocks noChangeArrowheads="1"/>
          </p:cNvSpPr>
          <p:nvPr/>
        </p:nvSpPr>
        <p:spPr bwMode="auto">
          <a:xfrm>
            <a:off x="107504" y="5273913"/>
            <a:ext cx="889248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effectLst/>
                <a:latin typeface="Arial" pitchFamily="34" charset="0"/>
                <a:cs typeface="Arial" pitchFamily="34" charset="0"/>
              </a:rPr>
              <a:t>À criação de novas ideias e conceitos também se lhe dá o nome de inventividade, pensamento original, pensamento divergente ou imaginação construtiva. </a:t>
            </a:r>
          </a:p>
          <a:p>
            <a:pPr marL="0" marR="0" lvl="0" indent="0" algn="just" defTabSz="914400" rtl="0" eaLnBrk="0" fontAlgn="base" latinLnBrk="0" hangingPunct="0">
              <a:lnSpc>
                <a:spcPct val="100000"/>
              </a:lnSpc>
              <a:spcBef>
                <a:spcPct val="0"/>
              </a:spcBef>
              <a:spcAft>
                <a:spcPct val="0"/>
              </a:spcAft>
              <a:buClrTx/>
              <a:buSzTx/>
              <a:buFontTx/>
              <a:buNone/>
              <a:tabLst/>
            </a:pPr>
            <a:endParaRPr lang="pt-BR" sz="16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effectLst/>
                <a:latin typeface="Arial" pitchFamily="34" charset="0"/>
                <a:cs typeface="Arial" pitchFamily="34" charset="0"/>
              </a:rPr>
              <a:t>Trata-se de conceitos que implicam o ato de inventar algo novo (isto é, recorrer ao engenho), a capacidade de encontrar soluções originais e a vontade de mudar o mundo.</a:t>
            </a:r>
          </a:p>
        </p:txBody>
      </p:sp>
      <p:pic>
        <p:nvPicPr>
          <p:cNvPr id="12290" name="Picture 2"/>
          <p:cNvPicPr>
            <a:picLocks noChangeAspect="1" noChangeArrowheads="1"/>
          </p:cNvPicPr>
          <p:nvPr/>
        </p:nvPicPr>
        <p:blipFill>
          <a:blip r:embed="rId4" cstate="print"/>
          <a:srcRect/>
          <a:stretch>
            <a:fillRect/>
          </a:stretch>
        </p:blipFill>
        <p:spPr bwMode="auto">
          <a:xfrm>
            <a:off x="107504" y="3284984"/>
            <a:ext cx="1288670" cy="1826190"/>
          </a:xfrm>
          <a:prstGeom prst="rect">
            <a:avLst/>
          </a:prstGeom>
          <a:noFill/>
          <a:ln w="9525">
            <a:noFill/>
            <a:miter lim="800000"/>
            <a:headEnd/>
            <a:tailEnd/>
          </a:ln>
        </p:spPr>
      </p:pic>
      <p:sp>
        <p:nvSpPr>
          <p:cNvPr id="15" name="Retângulo 14"/>
          <p:cNvSpPr/>
          <p:nvPr/>
        </p:nvSpPr>
        <p:spPr>
          <a:xfrm>
            <a:off x="1428763" y="3284984"/>
            <a:ext cx="2855205" cy="400110"/>
          </a:xfrm>
          <a:prstGeom prst="rect">
            <a:avLst/>
          </a:prstGeom>
        </p:spPr>
        <p:txBody>
          <a:bodyPr wrap="none">
            <a:spAutoFit/>
          </a:bodyPr>
          <a:lstStyle/>
          <a:p>
            <a:r>
              <a:rPr lang="pt-BR" sz="2000" b="1" dirty="0" smtClean="0">
                <a:solidFill>
                  <a:srgbClr val="FF0000"/>
                </a:solidFill>
                <a:effectLst>
                  <a:outerShdw blurRad="38100" dist="38100" dir="2700000" algn="tl">
                    <a:srgbClr val="000000">
                      <a:alpha val="43137"/>
                    </a:srgbClr>
                  </a:outerShdw>
                </a:effectLst>
              </a:rPr>
              <a:t>Conceito de Criatividade:</a:t>
            </a:r>
          </a:p>
        </p:txBody>
      </p:sp>
      <p:sp>
        <p:nvSpPr>
          <p:cNvPr id="16" name="Retângulo 15"/>
          <p:cNvSpPr/>
          <p:nvPr/>
        </p:nvSpPr>
        <p:spPr>
          <a:xfrm>
            <a:off x="1547664" y="3717032"/>
            <a:ext cx="7416824" cy="1569660"/>
          </a:xfrm>
          <a:prstGeom prst="rect">
            <a:avLst/>
          </a:prstGeom>
        </p:spPr>
        <p:txBody>
          <a:bodyPr wrap="square">
            <a:spAutoFit/>
          </a:bodyPr>
          <a:lstStyle/>
          <a:p>
            <a:pPr lvl="0" algn="just" fontAlgn="base">
              <a:spcBef>
                <a:spcPct val="0"/>
              </a:spcBef>
              <a:spcAft>
                <a:spcPct val="0"/>
              </a:spcAft>
            </a:pPr>
            <a:r>
              <a:rPr lang="pt-BR" sz="1600" dirty="0" smtClean="0">
                <a:latin typeface="Arial" pitchFamily="34" charset="0"/>
                <a:cs typeface="Arial" pitchFamily="34" charset="0"/>
              </a:rPr>
              <a:t>A criatividade é a faculdade/habilidade de criar ou o potencial criativo. </a:t>
            </a:r>
          </a:p>
          <a:p>
            <a:pPr lvl="0" algn="just" fontAlgn="base">
              <a:spcBef>
                <a:spcPct val="0"/>
              </a:spcBef>
              <a:spcAft>
                <a:spcPct val="0"/>
              </a:spcAft>
            </a:pPr>
            <a:r>
              <a:rPr lang="pt-BR" sz="1600" dirty="0" smtClean="0">
                <a:latin typeface="Arial" pitchFamily="34" charset="0"/>
                <a:cs typeface="Arial" pitchFamily="34" charset="0"/>
              </a:rPr>
              <a:t>Consiste em encontrar métodos ou objetos para executar tarefas de uma maneira nova ou diferente do habitual, com a intenção de satisfazer um propósito. </a:t>
            </a:r>
          </a:p>
          <a:p>
            <a:pPr lvl="0" algn="just" fontAlgn="base">
              <a:spcBef>
                <a:spcPct val="0"/>
              </a:spcBef>
              <a:spcAft>
                <a:spcPct val="0"/>
              </a:spcAft>
            </a:pPr>
            <a:r>
              <a:rPr lang="pt-BR" sz="1600" dirty="0" smtClean="0">
                <a:latin typeface="Arial" pitchFamily="34" charset="0"/>
                <a:cs typeface="Arial" pitchFamily="34" charset="0"/>
              </a:rPr>
              <a:t>A criatividade permite cumprir os desejos de forma mais rápida, fácil, eficiente ou econômica.</a:t>
            </a:r>
          </a:p>
        </p:txBody>
      </p:sp>
    </p:spTree>
    <p:extLst>
      <p:ext uri="{BB962C8B-B14F-4D97-AF65-F5344CB8AC3E}">
        <p14:creationId xmlns:p14="http://schemas.microsoft.com/office/powerpoint/2010/main" xmlns="" val="643096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cstate="print"/>
          <a:srcRect/>
          <a:stretch>
            <a:fillRect/>
          </a:stretch>
        </p:blipFill>
        <p:spPr bwMode="auto">
          <a:xfrm flipH="1">
            <a:off x="5580112" y="1387763"/>
            <a:ext cx="3384376" cy="1864384"/>
          </a:xfrm>
          <a:prstGeom prst="rect">
            <a:avLst/>
          </a:prstGeom>
          <a:noFill/>
          <a:ln w="9525">
            <a:noFill/>
            <a:miter lim="800000"/>
            <a:headEnd/>
            <a:tailEnd/>
          </a:ln>
        </p:spPr>
      </p:pic>
      <p:sp>
        <p:nvSpPr>
          <p:cNvPr id="6"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ângulo 7"/>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2"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tângulo 12"/>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4" name="Retângulo 13"/>
          <p:cNvSpPr/>
          <p:nvPr/>
        </p:nvSpPr>
        <p:spPr>
          <a:xfrm>
            <a:off x="33738" y="1691206"/>
            <a:ext cx="3323379" cy="279704"/>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5" name="Retângulo 14"/>
          <p:cNvSpPr/>
          <p:nvPr/>
        </p:nvSpPr>
        <p:spPr>
          <a:xfrm>
            <a:off x="107504" y="1484784"/>
            <a:ext cx="3312367" cy="363504"/>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r>
              <a:rPr lang="pt-BR" sz="2400" b="1" dirty="0" smtClean="0">
                <a:solidFill>
                  <a:schemeClr val="bg1"/>
                </a:solidFill>
              </a:rPr>
              <a:t>     Inovação</a:t>
            </a:r>
            <a:endParaRPr lang="pt-BR" sz="2400" b="1" dirty="0">
              <a:solidFill>
                <a:schemeClr val="bg1"/>
              </a:solidFill>
            </a:endParaRPr>
          </a:p>
        </p:txBody>
      </p:sp>
      <p:sp>
        <p:nvSpPr>
          <p:cNvPr id="17" name="Retângulo 16"/>
          <p:cNvSpPr/>
          <p:nvPr/>
        </p:nvSpPr>
        <p:spPr>
          <a:xfrm>
            <a:off x="107504" y="1988840"/>
            <a:ext cx="6858000" cy="954107"/>
          </a:xfrm>
          <a:prstGeom prst="rect">
            <a:avLst/>
          </a:prstGeom>
        </p:spPr>
        <p:txBody>
          <a:bodyPr wrap="square">
            <a:spAutoFit/>
          </a:bodyPr>
          <a:lstStyle/>
          <a:p>
            <a:r>
              <a:rPr lang="pt-BR" sz="2000" b="1" dirty="0" smtClean="0">
                <a:solidFill>
                  <a:schemeClr val="tx2"/>
                </a:solidFill>
                <a:effectLst>
                  <a:outerShdw blurRad="38100" dist="38100" dir="2700000" algn="tl">
                    <a:srgbClr val="000000">
                      <a:alpha val="43137"/>
                    </a:srgbClr>
                  </a:outerShdw>
                </a:effectLst>
              </a:rPr>
              <a:t>Inovação: </a:t>
            </a:r>
            <a:r>
              <a:rPr lang="pt-BR" i="1" dirty="0" smtClean="0"/>
              <a:t>(substantivo feminino)</a:t>
            </a:r>
            <a:endParaRPr lang="pt-BR" dirty="0" smtClean="0"/>
          </a:p>
          <a:p>
            <a:r>
              <a:rPr lang="pt-BR" b="1" dirty="0" smtClean="0"/>
              <a:t>1</a:t>
            </a:r>
            <a:r>
              <a:rPr lang="pt-BR" dirty="0" smtClean="0"/>
              <a:t>. ação ou efeito de inovar.</a:t>
            </a:r>
          </a:p>
          <a:p>
            <a:r>
              <a:rPr lang="pt-BR" b="1" dirty="0" smtClean="0"/>
              <a:t>2</a:t>
            </a:r>
            <a:r>
              <a:rPr lang="pt-BR" dirty="0" smtClean="0"/>
              <a:t>. aquilo que é novo, coisa nova, novidade.</a:t>
            </a:r>
            <a:endParaRPr lang="pt-BR" dirty="0"/>
          </a:p>
        </p:txBody>
      </p:sp>
      <p:sp>
        <p:nvSpPr>
          <p:cNvPr id="18" name="Retângulo 17"/>
          <p:cNvSpPr/>
          <p:nvPr/>
        </p:nvSpPr>
        <p:spPr>
          <a:xfrm>
            <a:off x="107504" y="3304143"/>
            <a:ext cx="8928992" cy="3293209"/>
          </a:xfrm>
          <a:prstGeom prst="rect">
            <a:avLst/>
          </a:prstGeom>
        </p:spPr>
        <p:txBody>
          <a:bodyPr wrap="square">
            <a:spAutoFit/>
          </a:bodyPr>
          <a:lstStyle/>
          <a:p>
            <a:pPr algn="just"/>
            <a:r>
              <a:rPr lang="pt-BR" sz="1600" dirty="0" smtClean="0"/>
              <a:t>O termo inovação se refere àquela mudança que introduz alguma novidade ou várias. Quando alguém inova aplica novas ideias, produtos, conceitos, serviços e práticas a uma determinada questão, atividade ou negócio, com a intenção de serem úteis para o incremento da produtividade.</a:t>
            </a:r>
          </a:p>
          <a:p>
            <a:pPr algn="just"/>
            <a:r>
              <a:rPr lang="pt-BR" sz="1600" dirty="0" smtClean="0"/>
              <a:t/>
            </a:r>
            <a:br>
              <a:rPr lang="pt-BR" sz="1600" dirty="0" smtClean="0"/>
            </a:br>
            <a:r>
              <a:rPr lang="pt-BR" sz="1600" dirty="0" smtClean="0"/>
              <a:t>Uma condição essencial da inovação é sua aplicação com sucesso a nível comercial, porque não somente vale inventar algo, senão que além de destacar resulta em ser introduzido satisfatoriamente e com repercussão no mercado para que o conheçamos, no que seria em uma primeira instância e depois para que possa desfrutar da criação em questão.</a:t>
            </a:r>
          </a:p>
          <a:p>
            <a:pPr algn="just"/>
            <a:r>
              <a:rPr lang="pt-BR" sz="1600" dirty="0" smtClean="0"/>
              <a:t/>
            </a:r>
            <a:br>
              <a:rPr lang="pt-BR" sz="1600" dirty="0" smtClean="0"/>
            </a:br>
            <a:r>
              <a:rPr lang="pt-BR" sz="1600" dirty="0" smtClean="0"/>
              <a:t>A inovação exigirá de seu dono consciência e equilíbrio na hora de transportar as ideias do campo imaginário ou fictício, ao das realizações ou implementações. A inovação supõe uma série de práticas, consideradas totalmente novas, de forma particular para um indivíduo ou de maneira social, de acordo com o sistema que as adote.</a:t>
            </a:r>
            <a:endParaRPr lang="pt-BR" sz="1600" dirty="0"/>
          </a:p>
        </p:txBody>
      </p:sp>
      <p:sp>
        <p:nvSpPr>
          <p:cNvPr id="19" name="Retângulo 18"/>
          <p:cNvSpPr/>
          <p:nvPr/>
        </p:nvSpPr>
        <p:spPr>
          <a:xfrm>
            <a:off x="397563" y="2956882"/>
            <a:ext cx="2590261" cy="400110"/>
          </a:xfrm>
          <a:prstGeom prst="rect">
            <a:avLst/>
          </a:prstGeom>
        </p:spPr>
        <p:txBody>
          <a:bodyPr wrap="none">
            <a:spAutoFit/>
          </a:bodyPr>
          <a:lstStyle/>
          <a:p>
            <a:r>
              <a:rPr lang="pt-BR" sz="2000" b="1" dirty="0" smtClean="0">
                <a:solidFill>
                  <a:schemeClr val="tx2"/>
                </a:solidFill>
                <a:effectLst>
                  <a:outerShdw blurRad="38100" dist="38100" dir="2700000" algn="tl">
                    <a:srgbClr val="000000">
                      <a:alpha val="43137"/>
                    </a:srgbClr>
                  </a:outerShdw>
                </a:effectLst>
              </a:rPr>
              <a:t>Conceito de Inovação: </a:t>
            </a:r>
            <a:endParaRPr lang="pt-BR" sz="2000" dirty="0"/>
          </a:p>
        </p:txBody>
      </p:sp>
      <p:pic>
        <p:nvPicPr>
          <p:cNvPr id="11266" name="Picture 2"/>
          <p:cNvPicPr>
            <a:picLocks noChangeAspect="1" noChangeArrowheads="1"/>
          </p:cNvPicPr>
          <p:nvPr/>
        </p:nvPicPr>
        <p:blipFill>
          <a:blip r:embed="rId4" cstate="print"/>
          <a:srcRect/>
          <a:stretch>
            <a:fillRect/>
          </a:stretch>
        </p:blipFill>
        <p:spPr bwMode="auto">
          <a:xfrm>
            <a:off x="4291333" y="1268760"/>
            <a:ext cx="1166038" cy="1944216"/>
          </a:xfrm>
          <a:prstGeom prst="rect">
            <a:avLst/>
          </a:prstGeom>
          <a:noFill/>
          <a:ln w="9525">
            <a:noFill/>
            <a:miter lim="800000"/>
            <a:headEnd/>
            <a:tailEnd/>
          </a:ln>
        </p:spPr>
      </p:pic>
    </p:spTree>
    <p:extLst>
      <p:ext uri="{BB962C8B-B14F-4D97-AF65-F5344CB8AC3E}">
        <p14:creationId xmlns:p14="http://schemas.microsoft.com/office/powerpoint/2010/main" xmlns="" val="40003531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a:stretch>
            <a:fillRect/>
          </a:stretch>
        </p:blipFill>
        <p:spPr bwMode="auto">
          <a:xfrm>
            <a:off x="1331640" y="2348880"/>
            <a:ext cx="7664152" cy="1800200"/>
          </a:xfrm>
          <a:prstGeom prst="rect">
            <a:avLst/>
          </a:prstGeom>
          <a:noFill/>
          <a:ln w="9525">
            <a:noFill/>
            <a:miter lim="800000"/>
            <a:headEnd/>
            <a:tailEnd/>
          </a:ln>
        </p:spPr>
      </p:pic>
      <p:sp>
        <p:nvSpPr>
          <p:cNvPr id="11" name="CaixaDeTexto 10"/>
          <p:cNvSpPr txBox="1"/>
          <p:nvPr/>
        </p:nvSpPr>
        <p:spPr>
          <a:xfrm>
            <a:off x="1115616" y="1700808"/>
            <a:ext cx="8028384" cy="646331"/>
          </a:xfrm>
          <a:prstGeom prst="rect">
            <a:avLst/>
          </a:prstGeom>
          <a:noFill/>
        </p:spPr>
        <p:txBody>
          <a:bodyPr wrap="square" rtlCol="0">
            <a:spAutoFit/>
          </a:bodyPr>
          <a:lstStyle/>
          <a:p>
            <a:r>
              <a:rPr lang="pt-BR" dirty="0" smtClean="0">
                <a:solidFill>
                  <a:schemeClr val="tx1">
                    <a:lumMod val="85000"/>
                    <a:lumOff val="15000"/>
                  </a:schemeClr>
                </a:solidFill>
              </a:rPr>
              <a:t>Empresas </a:t>
            </a:r>
            <a:r>
              <a:rPr lang="pt-BR" dirty="0">
                <a:solidFill>
                  <a:schemeClr val="tx1">
                    <a:lumMod val="85000"/>
                    <a:lumOff val="15000"/>
                  </a:schemeClr>
                </a:solidFill>
              </a:rPr>
              <a:t>que são casos de sucesso através da criação do </a:t>
            </a:r>
            <a:r>
              <a:rPr lang="pt-BR" dirty="0" smtClean="0">
                <a:solidFill>
                  <a:schemeClr val="tx1">
                    <a:lumMod val="85000"/>
                    <a:lumOff val="15000"/>
                  </a:schemeClr>
                </a:solidFill>
              </a:rPr>
              <a:t>conhecimento:</a:t>
            </a:r>
            <a:endParaRPr lang="pt-BR" dirty="0">
              <a:solidFill>
                <a:schemeClr val="tx1">
                  <a:lumMod val="85000"/>
                  <a:lumOff val="15000"/>
                </a:schemeClr>
              </a:solidFill>
            </a:endParaRPr>
          </a:p>
          <a:p>
            <a:r>
              <a:rPr lang="pt-BR" u="sng" dirty="0">
                <a:solidFill>
                  <a:schemeClr val="tx1">
                    <a:lumMod val="85000"/>
                    <a:lumOff val="15000"/>
                  </a:schemeClr>
                </a:solidFill>
                <a:hlinkClick r:id="rId3"/>
              </a:rPr>
              <a:t>http://solutions.3m.com.br/wps/portal/3M/pt_BR/MMM/CasesInovacaoGoogle</a:t>
            </a:r>
            <a:r>
              <a:rPr lang="pt-BR" u="sng" dirty="0" smtClean="0">
                <a:solidFill>
                  <a:schemeClr val="tx1">
                    <a:lumMod val="85000"/>
                    <a:lumOff val="15000"/>
                  </a:schemeClr>
                </a:solidFill>
                <a:hlinkClick r:id="rId3"/>
              </a:rPr>
              <a:t>/</a:t>
            </a:r>
            <a:endParaRPr lang="pt-BR" u="sng" dirty="0">
              <a:solidFill>
                <a:schemeClr val="tx1">
                  <a:lumMod val="85000"/>
                  <a:lumOff val="15000"/>
                </a:schemeClr>
              </a:solidFill>
              <a:hlinkClick r:id="rId3"/>
            </a:endParaRPr>
          </a:p>
        </p:txBody>
      </p:sp>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4"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4" name="Retângulo 13"/>
          <p:cNvSpPr/>
          <p:nvPr/>
        </p:nvSpPr>
        <p:spPr>
          <a:xfrm>
            <a:off x="72008" y="3940021"/>
            <a:ext cx="8964488" cy="2585323"/>
          </a:xfrm>
          <a:prstGeom prst="rect">
            <a:avLst/>
          </a:prstGeom>
        </p:spPr>
        <p:txBody>
          <a:bodyPr wrap="square">
            <a:spAutoFit/>
          </a:bodyPr>
          <a:lstStyle/>
          <a:p>
            <a:pPr algn="just"/>
            <a:r>
              <a:rPr lang="pt-BR" b="1" dirty="0" smtClean="0"/>
              <a:t>Case de Inovação: Google (julho/2009)</a:t>
            </a:r>
          </a:p>
          <a:p>
            <a:pPr algn="just"/>
            <a:endParaRPr lang="pt-BR" dirty="0" smtClean="0"/>
          </a:p>
          <a:p>
            <a:pPr algn="just"/>
            <a:r>
              <a:rPr lang="pt-BR" dirty="0" smtClean="0"/>
              <a:t>Em nossa iniciativa de criar um espaço para comentar inovações fora do universo 3M, escolhemos o Google para inaugurar esta seção.</a:t>
            </a:r>
          </a:p>
          <a:p>
            <a:pPr algn="just"/>
            <a:endParaRPr lang="pt-BR" dirty="0" smtClean="0"/>
          </a:p>
          <a:p>
            <a:pPr algn="just"/>
            <a:r>
              <a:rPr lang="pt-BR" dirty="0" smtClean="0"/>
              <a:t>Por um lado, Google e 3M são muito diferentes. A 3M é uma empresa manufatureira, com mais de 100 anos; o Google é uma empresa baseada na internet que recentemente completou seu 10º aniversário.Por outro lado, ambas adotam um modelo de gestão baseado em inovação com algumas semelhanças.</a:t>
            </a:r>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4" name="Retângulo 13"/>
          <p:cNvSpPr/>
          <p:nvPr/>
        </p:nvSpPr>
        <p:spPr>
          <a:xfrm>
            <a:off x="35496" y="4149080"/>
            <a:ext cx="9036496" cy="2308324"/>
          </a:xfrm>
          <a:prstGeom prst="rect">
            <a:avLst/>
          </a:prstGeom>
        </p:spPr>
        <p:txBody>
          <a:bodyPr wrap="square">
            <a:spAutoFit/>
          </a:bodyPr>
          <a:lstStyle/>
          <a:p>
            <a:pPr algn="just"/>
            <a:r>
              <a:rPr lang="pt-BR" dirty="0" smtClean="0"/>
              <a:t>Esta estratégia da 3M tem origens em 1.923, quando seu assistente de laboratório Richard Drew, envolvido em um projeto de desenvolvimento de lixas da companhia, teve liberdade para usar parte do seu tempo no desenvolvimento da fita crepe.</a:t>
            </a:r>
          </a:p>
          <a:p>
            <a:pPr algn="just"/>
            <a:endParaRPr lang="pt-BR" dirty="0" smtClean="0"/>
          </a:p>
          <a:p>
            <a:pPr algn="just"/>
            <a:r>
              <a:rPr lang="pt-BR" dirty="0" smtClean="0"/>
              <a:t>A tolerância ao erro é também uma das similaridades entre as companhias que entendem perfeitamente que errar é inerente ao processo de inovar. Na 3M, sempre se cultivou a liberdade para inovar, considerando a ação gerencial ditatorial e controladora como algo grave com potencial.</a:t>
            </a:r>
          </a:p>
        </p:txBody>
      </p:sp>
      <p:sp>
        <p:nvSpPr>
          <p:cNvPr id="15" name="Retângulo 14"/>
          <p:cNvSpPr/>
          <p:nvPr/>
        </p:nvSpPr>
        <p:spPr>
          <a:xfrm>
            <a:off x="1187624" y="1844824"/>
            <a:ext cx="7848872" cy="2031325"/>
          </a:xfrm>
          <a:prstGeom prst="rect">
            <a:avLst/>
          </a:prstGeom>
        </p:spPr>
        <p:txBody>
          <a:bodyPr wrap="square">
            <a:spAutoFit/>
          </a:bodyPr>
          <a:lstStyle/>
          <a:p>
            <a:pPr algn="just"/>
            <a:r>
              <a:rPr lang="pt-BR" dirty="0" smtClean="0"/>
              <a:t>Uma das razões apontadas pelo sucesso do Google em inovação é uma abordagem inteligente de alocação do tempo dos funcionários que estimula seus técnicos a trabalharem 80% do seu tempo nos projetos definidos pela empresa e 20% em projetos que os próprios funcionários escolhem.</a:t>
            </a:r>
          </a:p>
          <a:p>
            <a:pPr algn="just"/>
            <a:endParaRPr lang="pt-BR" dirty="0" smtClean="0"/>
          </a:p>
          <a:p>
            <a:pPr algn="just"/>
            <a:r>
              <a:rPr lang="pt-BR" dirty="0" smtClean="0"/>
              <a:t>A 3M é uma pioneira neste abordagem, permitindo que sua comunidade técnica dedique 15% do seu tempo para projetos de sua livre escolha. </a:t>
            </a:r>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1" name="Retângulo 10"/>
          <p:cNvSpPr/>
          <p:nvPr/>
        </p:nvSpPr>
        <p:spPr>
          <a:xfrm>
            <a:off x="1259632" y="1772816"/>
            <a:ext cx="7776864" cy="2031325"/>
          </a:xfrm>
          <a:prstGeom prst="rect">
            <a:avLst/>
          </a:prstGeom>
        </p:spPr>
        <p:txBody>
          <a:bodyPr wrap="square">
            <a:spAutoFit/>
          </a:bodyPr>
          <a:lstStyle/>
          <a:p>
            <a:pPr algn="just"/>
            <a:r>
              <a:rPr lang="pt-BR" dirty="0" smtClean="0"/>
              <a:t>No Google, um dos pensamentos compartilhados pela liderança é “Erre rapidamente – assim você pode tentar outra coisa novamente”. </a:t>
            </a:r>
          </a:p>
          <a:p>
            <a:pPr algn="just"/>
            <a:endParaRPr lang="pt-BR" dirty="0" smtClean="0"/>
          </a:p>
          <a:p>
            <a:pPr algn="just"/>
            <a:r>
              <a:rPr lang="pt-BR" dirty="0" smtClean="0"/>
              <a:t>Com essa estratégia, centenas de produtos são desenvolvidos e lançados, criando um ciclo de lançamento de novos produtos incomparável. Enquanto nem todos se tornam sucessos comerciais, outros tantos conquistam milhões de usuários pelo mundo.</a:t>
            </a:r>
          </a:p>
        </p:txBody>
      </p:sp>
      <p:sp>
        <p:nvSpPr>
          <p:cNvPr id="14" name="Retângulo 13"/>
          <p:cNvSpPr/>
          <p:nvPr/>
        </p:nvSpPr>
        <p:spPr>
          <a:xfrm>
            <a:off x="107504" y="3933056"/>
            <a:ext cx="8928992" cy="2308324"/>
          </a:xfrm>
          <a:prstGeom prst="rect">
            <a:avLst/>
          </a:prstGeom>
        </p:spPr>
        <p:txBody>
          <a:bodyPr wrap="square">
            <a:spAutoFit/>
          </a:bodyPr>
          <a:lstStyle/>
          <a:p>
            <a:pPr algn="just"/>
            <a:r>
              <a:rPr lang="pt-BR" dirty="0" smtClean="0"/>
              <a:t>Além de seus poderosos sistemas de busca e de propaganda online, o Google vem investindo em campos complementares como sistemas de medição de produtividade online, redes sociais, mecanismos de </a:t>
            </a:r>
            <a:r>
              <a:rPr lang="pt-BR" dirty="0" err="1" smtClean="0"/>
              <a:t>blogging</a:t>
            </a:r>
            <a:r>
              <a:rPr lang="pt-BR" dirty="0" smtClean="0"/>
              <a:t> e tantos outros serviços de informação bem como implementando uma política de aquisições.</a:t>
            </a:r>
          </a:p>
          <a:p>
            <a:pPr algn="just"/>
            <a:endParaRPr lang="pt-BR" dirty="0" smtClean="0"/>
          </a:p>
          <a:p>
            <a:pPr algn="just"/>
            <a:r>
              <a:rPr lang="pt-BR" dirty="0" smtClean="0"/>
              <a:t>É uma tremenda abertura para diversificação no mundo virtual assim como a 3M sempre se manteve aberta para diversificações no mundo físico, atuando hoje em 6 grandes Negócios e contando com 55.000 itens de produto em seu portfólio que atendem centenas de mercados.</a:t>
            </a:r>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0" name="Retângulo 9"/>
          <p:cNvSpPr/>
          <p:nvPr/>
        </p:nvSpPr>
        <p:spPr>
          <a:xfrm>
            <a:off x="1259632" y="1844824"/>
            <a:ext cx="7776864" cy="1477328"/>
          </a:xfrm>
          <a:prstGeom prst="rect">
            <a:avLst/>
          </a:prstGeom>
        </p:spPr>
        <p:txBody>
          <a:bodyPr wrap="square">
            <a:spAutoFit/>
          </a:bodyPr>
          <a:lstStyle/>
          <a:p>
            <a:pPr algn="just"/>
            <a:r>
              <a:rPr lang="pt-BR" dirty="0" smtClean="0"/>
              <a:t>Se por um lado gostamos de comentar que é praticamente impossível passar 24 horas sem ter contato com algum produto 3M, o que dizer das ferramentas disponibilizadas pelo Google? </a:t>
            </a:r>
          </a:p>
          <a:p>
            <a:pPr algn="just"/>
            <a:endParaRPr lang="pt-BR" dirty="0" smtClean="0"/>
          </a:p>
          <a:p>
            <a:pPr algn="just"/>
            <a:r>
              <a:rPr lang="pt-BR" dirty="0" smtClean="0"/>
              <a:t>Você coloca suas fotos no </a:t>
            </a:r>
            <a:r>
              <a:rPr lang="pt-BR" dirty="0" err="1" smtClean="0"/>
              <a:t>Picasa</a:t>
            </a:r>
            <a:r>
              <a:rPr lang="pt-BR" dirty="0" smtClean="0"/>
              <a:t>? Navega pelos conteúdos do </a:t>
            </a:r>
            <a:r>
              <a:rPr lang="pt-BR" dirty="0" err="1" smtClean="0"/>
              <a:t>Youtube</a:t>
            </a:r>
            <a:r>
              <a:rPr lang="pt-BR" dirty="0" smtClean="0"/>
              <a:t>? </a:t>
            </a:r>
            <a:endParaRPr lang="pt-BR" dirty="0"/>
          </a:p>
        </p:txBody>
      </p:sp>
      <p:sp>
        <p:nvSpPr>
          <p:cNvPr id="15" name="Retângulo 14"/>
          <p:cNvSpPr/>
          <p:nvPr/>
        </p:nvSpPr>
        <p:spPr>
          <a:xfrm>
            <a:off x="72008" y="3501008"/>
            <a:ext cx="8892480" cy="2862322"/>
          </a:xfrm>
          <a:prstGeom prst="rect">
            <a:avLst/>
          </a:prstGeom>
        </p:spPr>
        <p:txBody>
          <a:bodyPr wrap="square">
            <a:spAutoFit/>
          </a:bodyPr>
          <a:lstStyle/>
          <a:p>
            <a:pPr algn="just"/>
            <a:r>
              <a:rPr lang="pt-BR" dirty="0" smtClean="0"/>
              <a:t>Já se sentiu uma criança, usando o Google </a:t>
            </a:r>
            <a:r>
              <a:rPr lang="pt-BR" dirty="0" err="1" smtClean="0"/>
              <a:t>Earth</a:t>
            </a:r>
            <a:r>
              <a:rPr lang="pt-BR" dirty="0" smtClean="0"/>
              <a:t> para encontrar imagens da sua casa e conhecer sua cidade? Serve-se do Google </a:t>
            </a:r>
            <a:r>
              <a:rPr lang="pt-BR" dirty="0" err="1" smtClean="0"/>
              <a:t>Analytics</a:t>
            </a:r>
            <a:r>
              <a:rPr lang="pt-BR" dirty="0" smtClean="0"/>
              <a:t> para medir o sucesso do </a:t>
            </a:r>
            <a:r>
              <a:rPr lang="pt-BR" dirty="0" err="1" smtClean="0"/>
              <a:t>website</a:t>
            </a:r>
            <a:r>
              <a:rPr lang="pt-BR" dirty="0" smtClean="0"/>
              <a:t> de sua empresa? Seu e-mail particular é um </a:t>
            </a:r>
            <a:r>
              <a:rPr lang="pt-BR" dirty="0" err="1" smtClean="0"/>
              <a:t>gmail</a:t>
            </a:r>
            <a:r>
              <a:rPr lang="pt-BR" dirty="0" smtClean="0"/>
              <a:t> e ainda mantém um perfil no Orkut? </a:t>
            </a:r>
          </a:p>
          <a:p>
            <a:pPr algn="just"/>
            <a:endParaRPr lang="pt-BR" dirty="0" smtClean="0"/>
          </a:p>
          <a:p>
            <a:pPr algn="just"/>
            <a:r>
              <a:rPr lang="pt-BR" dirty="0" smtClean="0"/>
              <a:t>Personalizou sua página de busca com o </a:t>
            </a:r>
            <a:r>
              <a:rPr lang="pt-BR" dirty="0" err="1" smtClean="0"/>
              <a:t>Igoogle</a:t>
            </a:r>
            <a:r>
              <a:rPr lang="pt-BR" dirty="0" smtClean="0"/>
              <a:t> e fez download do </a:t>
            </a:r>
            <a:r>
              <a:rPr lang="pt-BR" dirty="0" err="1" smtClean="0"/>
              <a:t>Chrome</a:t>
            </a:r>
            <a:r>
              <a:rPr lang="pt-BR" dirty="0" smtClean="0"/>
              <a:t> para ser seu novo web browser? </a:t>
            </a:r>
          </a:p>
          <a:p>
            <a:pPr algn="just"/>
            <a:endParaRPr lang="pt-BR" dirty="0" smtClean="0"/>
          </a:p>
          <a:p>
            <a:pPr algn="just"/>
            <a:r>
              <a:rPr lang="pt-BR" dirty="0" smtClean="0"/>
              <a:t>Já procurou algum endereço no Google </a:t>
            </a:r>
            <a:r>
              <a:rPr lang="pt-BR" dirty="0" err="1" smtClean="0"/>
              <a:t>Maps</a:t>
            </a:r>
            <a:r>
              <a:rPr lang="pt-BR" dirty="0" smtClean="0"/>
              <a:t>? Já teve contato com o </a:t>
            </a:r>
            <a:r>
              <a:rPr lang="pt-BR" dirty="0" err="1" smtClean="0"/>
              <a:t>G-Phone</a:t>
            </a:r>
            <a:r>
              <a:rPr lang="pt-BR" dirty="0" smtClean="0"/>
              <a:t>, ou melhor, a plataforma </a:t>
            </a:r>
            <a:r>
              <a:rPr lang="pt-BR" dirty="0" err="1" smtClean="0"/>
              <a:t>Android</a:t>
            </a:r>
            <a:r>
              <a:rPr lang="pt-BR" dirty="0" smtClean="0"/>
              <a:t>, o primeiro sistema para telefonia móvel gratuito e de código aberto. </a:t>
            </a:r>
          </a:p>
          <a:p>
            <a:pPr algn="just"/>
            <a:endParaRPr lang="pt-BR" dirty="0"/>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0" name="Retângulo 9"/>
          <p:cNvSpPr/>
          <p:nvPr/>
        </p:nvSpPr>
        <p:spPr>
          <a:xfrm>
            <a:off x="1259632" y="1772816"/>
            <a:ext cx="7848872" cy="2308324"/>
          </a:xfrm>
          <a:prstGeom prst="rect">
            <a:avLst/>
          </a:prstGeom>
        </p:spPr>
        <p:txBody>
          <a:bodyPr wrap="square">
            <a:spAutoFit/>
          </a:bodyPr>
          <a:lstStyle/>
          <a:p>
            <a:pPr algn="just"/>
            <a:r>
              <a:rPr lang="pt-BR" dirty="0" smtClean="0"/>
              <a:t>Enfim, poucas empresas estão tão presentes na vida das pessoas, especialmente das gerações mais jovens, moldando comportamentos e acompanhando mudanças da sociedade e tendências como o Google.</a:t>
            </a:r>
          </a:p>
          <a:p>
            <a:pPr algn="just"/>
            <a:endParaRPr lang="pt-BR" dirty="0" smtClean="0"/>
          </a:p>
          <a:p>
            <a:pPr algn="just"/>
            <a:r>
              <a:rPr lang="pt-BR" dirty="0" smtClean="0"/>
              <a:t>Não é à toa que o Google aparece em 2009 como a segunda empresa mais inovadora na pesquisa anual da Revista Business </a:t>
            </a:r>
            <a:r>
              <a:rPr lang="pt-BR" dirty="0" err="1" smtClean="0"/>
              <a:t>Week</a:t>
            </a:r>
            <a:r>
              <a:rPr lang="pt-BR" dirty="0" smtClean="0"/>
              <a:t> e Boston </a:t>
            </a:r>
            <a:r>
              <a:rPr lang="pt-BR" dirty="0" err="1" smtClean="0"/>
              <a:t>Consulting</a:t>
            </a:r>
            <a:r>
              <a:rPr lang="pt-BR" dirty="0" smtClean="0"/>
              <a:t> </a:t>
            </a:r>
            <a:r>
              <a:rPr lang="pt-BR" dirty="0" err="1" smtClean="0"/>
              <a:t>Group</a:t>
            </a:r>
            <a:r>
              <a:rPr lang="pt-BR" dirty="0" smtClean="0"/>
              <a:t>, cravando também o segundo lugar entre as 50 empresas inovadoras da revista </a:t>
            </a:r>
            <a:r>
              <a:rPr lang="pt-BR" dirty="0" err="1" smtClean="0"/>
              <a:t>Fast</a:t>
            </a:r>
            <a:r>
              <a:rPr lang="pt-BR" dirty="0" smtClean="0"/>
              <a:t> </a:t>
            </a:r>
            <a:r>
              <a:rPr lang="pt-BR" dirty="0" err="1" smtClean="0"/>
              <a:t>Company</a:t>
            </a:r>
            <a:r>
              <a:rPr lang="pt-BR" dirty="0" smtClean="0"/>
              <a:t>.</a:t>
            </a:r>
            <a:endParaRPr lang="pt-BR" dirty="0"/>
          </a:p>
        </p:txBody>
      </p:sp>
      <p:sp>
        <p:nvSpPr>
          <p:cNvPr id="11" name="Retângulo 10"/>
          <p:cNvSpPr/>
          <p:nvPr/>
        </p:nvSpPr>
        <p:spPr>
          <a:xfrm>
            <a:off x="179512" y="4410978"/>
            <a:ext cx="8856984" cy="1754326"/>
          </a:xfrm>
          <a:prstGeom prst="rect">
            <a:avLst/>
          </a:prstGeom>
        </p:spPr>
        <p:txBody>
          <a:bodyPr wrap="square">
            <a:spAutoFit/>
          </a:bodyPr>
          <a:lstStyle/>
          <a:p>
            <a:pPr algn="just"/>
            <a:r>
              <a:rPr lang="pt-BR" dirty="0" smtClean="0"/>
              <a:t>Um diferencial demonstrado pelo Google é sua incrível capacidade de IT, com sua visão de não ser apenas um departamento de suporte, mas de ser montado com uma arquitetura que alavanca oportunidades de negócios.</a:t>
            </a:r>
          </a:p>
          <a:p>
            <a:pPr algn="just"/>
            <a:endParaRPr lang="pt-BR" dirty="0" smtClean="0"/>
          </a:p>
          <a:p>
            <a:pPr algn="just"/>
            <a:r>
              <a:rPr lang="pt-BR" dirty="0" smtClean="0"/>
              <a:t>O Google fez grandes investimentos em tecnologia para criar sua robusta plataforma operacional baseada na internet e para desenvolver tecnologia proprietária. </a:t>
            </a:r>
            <a:endParaRPr lang="pt-BR" dirty="0"/>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0" name="Retângulo 9"/>
          <p:cNvSpPr/>
          <p:nvPr/>
        </p:nvSpPr>
        <p:spPr>
          <a:xfrm>
            <a:off x="1187624" y="1772816"/>
            <a:ext cx="7848872" cy="2031325"/>
          </a:xfrm>
          <a:prstGeom prst="rect">
            <a:avLst/>
          </a:prstGeom>
        </p:spPr>
        <p:txBody>
          <a:bodyPr wrap="square">
            <a:spAutoFit/>
          </a:bodyPr>
          <a:lstStyle/>
          <a:p>
            <a:pPr algn="just"/>
            <a:r>
              <a:rPr lang="pt-BR" dirty="0" smtClean="0"/>
              <a:t>Terceiros podem compartilhar acessos e criar novas aplicações que incorporam funcionalidades do Google, constituindo uma enorme rede de desenvolvimento de produtos. </a:t>
            </a:r>
          </a:p>
          <a:p>
            <a:pPr algn="just"/>
            <a:endParaRPr lang="pt-BR" dirty="0" smtClean="0"/>
          </a:p>
          <a:p>
            <a:pPr algn="just"/>
            <a:r>
              <a:rPr lang="pt-BR" dirty="0" smtClean="0"/>
              <a:t>Quando estas interações e desenvolvimentos são feitos através da plataforma Google, a companhia passa a dispor de acesso pleno a informações, tendências e produtos, apenas olhando para sua própria base de dados.</a:t>
            </a:r>
            <a:endParaRPr lang="pt-BR" dirty="0"/>
          </a:p>
        </p:txBody>
      </p:sp>
      <p:sp>
        <p:nvSpPr>
          <p:cNvPr id="11" name="Retângulo 10"/>
          <p:cNvSpPr/>
          <p:nvPr/>
        </p:nvSpPr>
        <p:spPr>
          <a:xfrm>
            <a:off x="0" y="4145012"/>
            <a:ext cx="9144000" cy="2308324"/>
          </a:xfrm>
          <a:prstGeom prst="rect">
            <a:avLst/>
          </a:prstGeom>
        </p:spPr>
        <p:txBody>
          <a:bodyPr wrap="square">
            <a:spAutoFit/>
          </a:bodyPr>
          <a:lstStyle/>
          <a:p>
            <a:pPr algn="just"/>
            <a:r>
              <a:rPr lang="pt-BR" dirty="0" smtClean="0"/>
              <a:t>Também é inovadora a abordagem do Google em comercializar seus produtos às empresas quando explicam, por exemplo, o funcionamento do leilão de palavras para a compra dos links patrocinados em que a relevância dos sites para o internauta é levado em conta para definir o preço. </a:t>
            </a:r>
          </a:p>
          <a:p>
            <a:pPr algn="just"/>
            <a:endParaRPr lang="pt-BR" dirty="0" smtClean="0"/>
          </a:p>
          <a:p>
            <a:pPr algn="just"/>
            <a:r>
              <a:rPr lang="pt-BR" dirty="0" smtClean="0"/>
              <a:t>Fosse uma empresa tradicional a conceber este modelo, é provável que o modelo adotado fosse outro.</a:t>
            </a:r>
          </a:p>
          <a:p>
            <a:pPr algn="just"/>
            <a:endParaRPr lang="pt-BR" dirty="0" smtClean="0"/>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2" cstate="print"/>
          <a:srcRect/>
          <a:stretch>
            <a:fillRect/>
          </a:stretch>
        </p:blipFill>
        <p:spPr bwMode="auto">
          <a:xfrm>
            <a:off x="35496" y="1484784"/>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sp>
        <p:nvSpPr>
          <p:cNvPr id="13" name="Retângulo 12"/>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sp>
        <p:nvSpPr>
          <p:cNvPr id="14" name="Retângulo 13"/>
          <p:cNvSpPr/>
          <p:nvPr/>
        </p:nvSpPr>
        <p:spPr>
          <a:xfrm>
            <a:off x="0" y="3933056"/>
            <a:ext cx="9144000" cy="2308324"/>
          </a:xfrm>
          <a:prstGeom prst="rect">
            <a:avLst/>
          </a:prstGeom>
        </p:spPr>
        <p:txBody>
          <a:bodyPr wrap="square">
            <a:spAutoFit/>
          </a:bodyPr>
          <a:lstStyle/>
          <a:p>
            <a:pPr algn="just"/>
            <a:r>
              <a:rPr lang="pt-BR" dirty="0" smtClean="0"/>
              <a:t>Por fim, outro ponto importante, compartilhado por 3M e Google, é a estratégia de atrair e reter talentos que se adaptam a este excitante modelo de negócios baseado em inovação.</a:t>
            </a:r>
          </a:p>
          <a:p>
            <a:pPr algn="just"/>
            <a:endParaRPr lang="pt-BR" dirty="0" smtClean="0"/>
          </a:p>
          <a:p>
            <a:pPr algn="just"/>
            <a:r>
              <a:rPr lang="pt-BR" dirty="0" smtClean="0"/>
              <a:t> Afinal, as duas empresas sabem que, antes de plataformas tecnológicas, investimentos em laboratórios e infraestrutura de IT, processos e metodologias, são as Pessoas que conduzem as organizações para um nível de excelência em Inovação.</a:t>
            </a:r>
          </a:p>
          <a:p>
            <a:pPr algn="just"/>
            <a:endParaRPr lang="pt-BR" dirty="0" smtClean="0"/>
          </a:p>
          <a:p>
            <a:pPr algn="just"/>
            <a:r>
              <a:rPr lang="pt-BR" dirty="0" smtClean="0"/>
              <a:t>Autor: Luiz E. Serafim (Gerente de Marketing Corporativo da 3M do Brasil)</a:t>
            </a:r>
            <a:endParaRPr lang="pt-BR" dirty="0"/>
          </a:p>
        </p:txBody>
      </p:sp>
      <p:sp>
        <p:nvSpPr>
          <p:cNvPr id="15" name="Retângulo 14"/>
          <p:cNvSpPr/>
          <p:nvPr/>
        </p:nvSpPr>
        <p:spPr>
          <a:xfrm>
            <a:off x="1259632" y="1844824"/>
            <a:ext cx="7776864" cy="1754326"/>
          </a:xfrm>
          <a:prstGeom prst="rect">
            <a:avLst/>
          </a:prstGeom>
        </p:spPr>
        <p:txBody>
          <a:bodyPr wrap="square">
            <a:spAutoFit/>
          </a:bodyPr>
          <a:lstStyle/>
          <a:p>
            <a:pPr algn="just"/>
            <a:r>
              <a:rPr lang="pt-BR" dirty="0" smtClean="0"/>
              <a:t>Destacamos ainda a grande energia do Google em adotar uma comunicação inteligente, designando funcionários com a função de “evangelizar” as empresas no novo marketing da Era da Internet, divulgar as muitas ferramentas disponíveis, atrair novos usuários, sempre mostrando um posicionamento de parceria, e com permanente destaque para a possibilidade de mensuração dos investimentos digitais.</a:t>
            </a:r>
            <a:endParaRPr lang="pt-BR" dirty="0"/>
          </a:p>
        </p:txBody>
      </p:sp>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0" y="3789040"/>
            <a:ext cx="2915816" cy="1630650"/>
          </a:xfrm>
          <a:prstGeom prst="rect">
            <a:avLst/>
          </a:prstGeom>
          <a:noFill/>
          <a:ln w="9525">
            <a:noFill/>
            <a:miter lim="800000"/>
            <a:headEnd/>
            <a:tailEnd/>
          </a:ln>
        </p:spPr>
      </p:pic>
      <p:sp>
        <p:nvSpPr>
          <p:cNvPr id="11" name="CaixaDeTexto 10"/>
          <p:cNvSpPr txBox="1"/>
          <p:nvPr/>
        </p:nvSpPr>
        <p:spPr>
          <a:xfrm>
            <a:off x="1187624" y="1700808"/>
            <a:ext cx="7704856" cy="400110"/>
          </a:xfrm>
          <a:prstGeom prst="rect">
            <a:avLst/>
          </a:prstGeom>
          <a:noFill/>
        </p:spPr>
        <p:txBody>
          <a:bodyPr wrap="square" rtlCol="0">
            <a:spAutoFit/>
          </a:bodyPr>
          <a:lstStyle/>
          <a:p>
            <a:r>
              <a:rPr lang="pt-BR" sz="2000" dirty="0" smtClean="0"/>
              <a:t>Visite </a:t>
            </a:r>
            <a:r>
              <a:rPr lang="pt-BR" sz="2000" dirty="0"/>
              <a:t>o site do </a:t>
            </a:r>
            <a:r>
              <a:rPr lang="pt-BR" sz="2000" dirty="0">
                <a:hlinkClick r:id="rId3"/>
              </a:rPr>
              <a:t>Centro de Gestão e Estudos Estratégicos (CGEE</a:t>
            </a:r>
            <a:r>
              <a:rPr lang="pt-BR" sz="2000" dirty="0" smtClean="0">
                <a:hlinkClick r:id="rId3"/>
              </a:rPr>
              <a:t>)</a:t>
            </a:r>
            <a:r>
              <a:rPr lang="pt-BR" sz="2000" dirty="0" smtClean="0"/>
              <a:t>.</a:t>
            </a:r>
          </a:p>
        </p:txBody>
      </p:sp>
      <p:sp>
        <p:nvSpPr>
          <p:cNvPr id="5"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Retângulo 5"/>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p:cNvPicPr>
            <a:picLocks noChangeAspect="1" noChangeArrowheads="1"/>
          </p:cNvPicPr>
          <p:nvPr/>
        </p:nvPicPr>
        <p:blipFill>
          <a:blip r:embed="rId4" cstate="print"/>
          <a:srcRect/>
          <a:stretch>
            <a:fillRect/>
          </a:stretch>
        </p:blipFill>
        <p:spPr bwMode="auto">
          <a:xfrm>
            <a:off x="0" y="1556792"/>
            <a:ext cx="1166038" cy="1944216"/>
          </a:xfrm>
          <a:prstGeom prst="rect">
            <a:avLst/>
          </a:prstGeom>
          <a:noFill/>
          <a:ln w="9525">
            <a:noFill/>
            <a:miter lim="800000"/>
            <a:headEnd/>
            <a:tailEnd/>
          </a:ln>
        </p:spPr>
      </p:pic>
      <p:pic>
        <p:nvPicPr>
          <p:cNvPr id="9" name="Picture 2" descr="Resultado de imagem para GESTÃO DO CONHECIMENT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tângulo 11"/>
          <p:cNvSpPr/>
          <p:nvPr/>
        </p:nvSpPr>
        <p:spPr>
          <a:xfrm>
            <a:off x="179512" y="1052736"/>
            <a:ext cx="3695884" cy="400110"/>
          </a:xfrm>
          <a:prstGeom prst="rect">
            <a:avLst/>
          </a:prstGeom>
        </p:spPr>
        <p:txBody>
          <a:bodyPr wrap="none">
            <a:spAutoFit/>
          </a:bodyPr>
          <a:lstStyle/>
          <a:p>
            <a:r>
              <a:rPr lang="pt-BR" sz="2000" b="1" dirty="0" smtClean="0">
                <a:solidFill>
                  <a:schemeClr val="tx2"/>
                </a:solidFill>
              </a:rPr>
              <a:t>A Importância </a:t>
            </a:r>
            <a:r>
              <a:rPr lang="pt-BR" sz="2000" b="1" dirty="0">
                <a:solidFill>
                  <a:schemeClr val="tx2"/>
                </a:solidFill>
              </a:rPr>
              <a:t>do </a:t>
            </a:r>
            <a:r>
              <a:rPr lang="pt-BR" sz="2000" b="1" dirty="0" smtClean="0">
                <a:solidFill>
                  <a:schemeClr val="tx2"/>
                </a:solidFill>
              </a:rPr>
              <a:t>Conhecimento</a:t>
            </a:r>
            <a:r>
              <a:rPr lang="pt-BR" sz="2000" b="1" dirty="0">
                <a:solidFill>
                  <a:schemeClr val="tx2"/>
                </a:solidFill>
              </a:rPr>
              <a:t>.</a:t>
            </a:r>
          </a:p>
        </p:txBody>
      </p:sp>
      <p:pic>
        <p:nvPicPr>
          <p:cNvPr id="53250" name="Picture 2"/>
          <p:cNvPicPr>
            <a:picLocks noChangeAspect="1" noChangeArrowheads="1"/>
          </p:cNvPicPr>
          <p:nvPr/>
        </p:nvPicPr>
        <p:blipFill>
          <a:blip r:embed="rId6" cstate="print"/>
          <a:srcRect/>
          <a:stretch>
            <a:fillRect/>
          </a:stretch>
        </p:blipFill>
        <p:spPr bwMode="auto">
          <a:xfrm>
            <a:off x="1187624" y="2420888"/>
            <a:ext cx="7956376" cy="1512168"/>
          </a:xfrm>
          <a:prstGeom prst="rect">
            <a:avLst/>
          </a:prstGeom>
          <a:noFill/>
          <a:ln w="9525">
            <a:noFill/>
            <a:miter lim="800000"/>
            <a:headEnd/>
            <a:tailEnd/>
          </a:ln>
        </p:spPr>
      </p:pic>
      <p:sp>
        <p:nvSpPr>
          <p:cNvPr id="10" name="Retângulo 9"/>
          <p:cNvSpPr/>
          <p:nvPr/>
        </p:nvSpPr>
        <p:spPr>
          <a:xfrm>
            <a:off x="683568" y="1412776"/>
            <a:ext cx="2051459"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Recomendação:</a:t>
            </a:r>
            <a:endParaRPr lang="pt-BR" sz="2200" dirty="0"/>
          </a:p>
        </p:txBody>
      </p:sp>
      <p:sp>
        <p:nvSpPr>
          <p:cNvPr id="13" name="Retângulo 12"/>
          <p:cNvSpPr/>
          <p:nvPr/>
        </p:nvSpPr>
        <p:spPr>
          <a:xfrm>
            <a:off x="2051720" y="2060848"/>
            <a:ext cx="3128229" cy="430887"/>
          </a:xfrm>
          <a:prstGeom prst="rect">
            <a:avLst/>
          </a:prstGeom>
        </p:spPr>
        <p:txBody>
          <a:bodyPr wrap="none">
            <a:spAutoFit/>
          </a:bodyPr>
          <a:lstStyle/>
          <a:p>
            <a:r>
              <a:rPr lang="pt-BR" sz="2200" u="sng" dirty="0" smtClean="0">
                <a:solidFill>
                  <a:schemeClr val="tx1">
                    <a:lumMod val="85000"/>
                    <a:lumOff val="15000"/>
                  </a:schemeClr>
                </a:solidFill>
                <a:hlinkClick r:id="rId7"/>
              </a:rPr>
              <a:t>https://www.cgee.org.br/</a:t>
            </a:r>
            <a:endParaRPr lang="pt-BR" sz="2200" u="sng" dirty="0">
              <a:solidFill>
                <a:schemeClr val="tx1">
                  <a:lumMod val="85000"/>
                  <a:lumOff val="15000"/>
                </a:schemeClr>
              </a:solidFill>
              <a:hlinkClick r:id="rId7"/>
            </a:endParaRPr>
          </a:p>
        </p:txBody>
      </p:sp>
      <p:pic>
        <p:nvPicPr>
          <p:cNvPr id="53253" name="Picture 5"/>
          <p:cNvPicPr>
            <a:picLocks noChangeAspect="1" noChangeArrowheads="1"/>
          </p:cNvPicPr>
          <p:nvPr/>
        </p:nvPicPr>
        <p:blipFill>
          <a:blip r:embed="rId8" cstate="print"/>
          <a:srcRect/>
          <a:stretch>
            <a:fillRect/>
          </a:stretch>
        </p:blipFill>
        <p:spPr bwMode="auto">
          <a:xfrm>
            <a:off x="6012160" y="3764646"/>
            <a:ext cx="2967236" cy="1320538"/>
          </a:xfrm>
          <a:prstGeom prst="rect">
            <a:avLst/>
          </a:prstGeom>
          <a:noFill/>
          <a:ln w="9525">
            <a:noFill/>
            <a:miter lim="800000"/>
            <a:headEnd/>
            <a:tailEnd/>
          </a:ln>
        </p:spPr>
      </p:pic>
      <p:pic>
        <p:nvPicPr>
          <p:cNvPr id="53254" name="Picture 6"/>
          <p:cNvPicPr>
            <a:picLocks noChangeAspect="1" noChangeArrowheads="1"/>
          </p:cNvPicPr>
          <p:nvPr/>
        </p:nvPicPr>
        <p:blipFill>
          <a:blip r:embed="rId9" cstate="print"/>
          <a:srcRect/>
          <a:stretch>
            <a:fillRect/>
          </a:stretch>
        </p:blipFill>
        <p:spPr bwMode="auto">
          <a:xfrm>
            <a:off x="2915816" y="3861048"/>
            <a:ext cx="3024336" cy="1228725"/>
          </a:xfrm>
          <a:prstGeom prst="rect">
            <a:avLst/>
          </a:prstGeom>
          <a:noFill/>
          <a:ln w="9525">
            <a:noFill/>
            <a:miter lim="800000"/>
            <a:headEnd/>
            <a:tailEnd/>
          </a:ln>
        </p:spPr>
      </p:pic>
      <p:pic>
        <p:nvPicPr>
          <p:cNvPr id="53255" name="Picture 7"/>
          <p:cNvPicPr>
            <a:picLocks noChangeAspect="1" noChangeArrowheads="1"/>
          </p:cNvPicPr>
          <p:nvPr/>
        </p:nvPicPr>
        <p:blipFill>
          <a:blip r:embed="rId10" cstate="print"/>
          <a:srcRect/>
          <a:stretch>
            <a:fillRect/>
          </a:stretch>
        </p:blipFill>
        <p:spPr bwMode="auto">
          <a:xfrm>
            <a:off x="107504" y="5445224"/>
            <a:ext cx="2880320" cy="1159027"/>
          </a:xfrm>
          <a:prstGeom prst="rect">
            <a:avLst/>
          </a:prstGeom>
          <a:noFill/>
          <a:ln w="9525">
            <a:noFill/>
            <a:miter lim="800000"/>
            <a:headEnd/>
            <a:tailEnd/>
          </a:ln>
        </p:spPr>
      </p:pic>
      <p:pic>
        <p:nvPicPr>
          <p:cNvPr id="53256" name="Picture 8"/>
          <p:cNvPicPr>
            <a:picLocks noChangeAspect="1" noChangeArrowheads="1"/>
          </p:cNvPicPr>
          <p:nvPr/>
        </p:nvPicPr>
        <p:blipFill>
          <a:blip r:embed="rId11" cstate="print"/>
          <a:srcRect/>
          <a:stretch>
            <a:fillRect/>
          </a:stretch>
        </p:blipFill>
        <p:spPr bwMode="auto">
          <a:xfrm>
            <a:off x="3131841" y="5229201"/>
            <a:ext cx="2880320" cy="566992"/>
          </a:xfrm>
          <a:prstGeom prst="rect">
            <a:avLst/>
          </a:prstGeom>
          <a:noFill/>
          <a:ln w="9525">
            <a:noFill/>
            <a:miter lim="800000"/>
            <a:headEnd/>
            <a:tailEnd/>
          </a:ln>
        </p:spPr>
      </p:pic>
      <p:pic>
        <p:nvPicPr>
          <p:cNvPr id="53257" name="Picture 9"/>
          <p:cNvPicPr>
            <a:picLocks noChangeAspect="1" noChangeArrowheads="1"/>
          </p:cNvPicPr>
          <p:nvPr/>
        </p:nvPicPr>
        <p:blipFill>
          <a:blip r:embed="rId12" cstate="print"/>
          <a:srcRect/>
          <a:stretch>
            <a:fillRect/>
          </a:stretch>
        </p:blipFill>
        <p:spPr bwMode="auto">
          <a:xfrm>
            <a:off x="3131840" y="5949280"/>
            <a:ext cx="2232248" cy="576064"/>
          </a:xfrm>
          <a:prstGeom prst="rect">
            <a:avLst/>
          </a:prstGeom>
          <a:noFill/>
          <a:ln w="9525">
            <a:noFill/>
            <a:miter lim="800000"/>
            <a:headEnd/>
            <a:tailEnd/>
          </a:ln>
        </p:spPr>
      </p:pic>
      <p:pic>
        <p:nvPicPr>
          <p:cNvPr id="53258" name="Picture 10"/>
          <p:cNvPicPr>
            <a:picLocks noChangeAspect="1" noChangeArrowheads="1"/>
          </p:cNvPicPr>
          <p:nvPr/>
        </p:nvPicPr>
        <p:blipFill>
          <a:blip r:embed="rId13" cstate="print"/>
          <a:srcRect/>
          <a:stretch>
            <a:fillRect/>
          </a:stretch>
        </p:blipFill>
        <p:spPr bwMode="auto">
          <a:xfrm>
            <a:off x="6084168" y="5157193"/>
            <a:ext cx="2867025" cy="648072"/>
          </a:xfrm>
          <a:prstGeom prst="rect">
            <a:avLst/>
          </a:prstGeom>
          <a:noFill/>
          <a:ln w="9525">
            <a:noFill/>
            <a:miter lim="800000"/>
            <a:headEnd/>
            <a:tailEnd/>
          </a:ln>
        </p:spPr>
      </p:pic>
      <p:pic>
        <p:nvPicPr>
          <p:cNvPr id="53259" name="Picture 11"/>
          <p:cNvPicPr>
            <a:picLocks noChangeAspect="1" noChangeArrowheads="1"/>
          </p:cNvPicPr>
          <p:nvPr/>
        </p:nvPicPr>
        <p:blipFill>
          <a:blip r:embed="rId14" cstate="print"/>
          <a:srcRect/>
          <a:stretch>
            <a:fillRect/>
          </a:stretch>
        </p:blipFill>
        <p:spPr bwMode="auto">
          <a:xfrm>
            <a:off x="5580112" y="5877272"/>
            <a:ext cx="3455293" cy="648072"/>
          </a:xfrm>
          <a:prstGeom prst="rect">
            <a:avLst/>
          </a:prstGeom>
          <a:noFill/>
          <a:ln w="9525">
            <a:noFill/>
            <a:miter lim="800000"/>
            <a:headEnd/>
            <a:tailEnd/>
          </a:ln>
        </p:spPr>
      </p:pic>
    </p:spTree>
    <p:extLst>
      <p:ext uri="{BB962C8B-B14F-4D97-AF65-F5344CB8AC3E}">
        <p14:creationId xmlns:p14="http://schemas.microsoft.com/office/powerpoint/2010/main" xmlns="" val="2375331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6507163" y="98425"/>
            <a:ext cx="2520950" cy="1836738"/>
          </a:xfrm>
          <a:prstGeom prst="rect">
            <a:avLst/>
          </a:prstGeom>
          <a:noFill/>
          <a:ln w="9525">
            <a:noFill/>
            <a:miter lim="800000"/>
            <a:headEnd/>
            <a:tailEnd/>
          </a:ln>
        </p:spPr>
      </p:pic>
      <p:sp>
        <p:nvSpPr>
          <p:cNvPr id="8" name="Retângulo 3"/>
          <p:cNvSpPr>
            <a:spLocks noChangeArrowheads="1"/>
          </p:cNvSpPr>
          <p:nvPr/>
        </p:nvSpPr>
        <p:spPr bwMode="auto">
          <a:xfrm>
            <a:off x="5795963" y="5516563"/>
            <a:ext cx="3348037" cy="339725"/>
          </a:xfrm>
          <a:prstGeom prst="rect">
            <a:avLst/>
          </a:prstGeom>
          <a:noFill/>
          <a:ln>
            <a:noFill/>
          </a:ln>
          <a:extLst/>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rPr>
              <a:t>e-mail: </a:t>
            </a:r>
            <a:r>
              <a:rPr lang="pt-BR" sz="1600" b="1" dirty="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sp>
        <p:nvSpPr>
          <p:cNvPr id="9" name="Retângulo 8"/>
          <p:cNvSpPr/>
          <p:nvPr/>
        </p:nvSpPr>
        <p:spPr>
          <a:xfrm>
            <a:off x="34925" y="2565400"/>
            <a:ext cx="8964613" cy="15192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ea typeface="MS PGothic" pitchFamily="34" charset="-128"/>
              </a:rPr>
              <a:t>Atuação:</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Diretor Executivo do SINAERJ – (</a:t>
            </a:r>
            <a:r>
              <a:rPr lang="pt-BR" sz="1000" b="1" kern="0" dirty="0">
                <a:solidFill>
                  <a:schemeClr val="tx2"/>
                </a:solidFill>
                <a:effectLst>
                  <a:outerShdw blurRad="38100" dist="38100" dir="2700000" algn="tl">
                    <a:srgbClr val="000000">
                      <a:alpha val="43137"/>
                    </a:srgbClr>
                  </a:outerShdw>
                </a:effectLst>
              </a:rPr>
              <a:t>SINDICATO DOS ADMINISTRADORES DO ESTADO DO RIO DE JANEIRO</a:t>
            </a:r>
            <a:r>
              <a:rPr lang="pt-BR" sz="1600" b="1" kern="0" dirty="0">
                <a:solidFill>
                  <a:schemeClr val="tx2"/>
                </a:solidFill>
                <a:effectLst>
                  <a:outerShdw blurRad="38100" dist="38100" dir="2700000" algn="tl">
                    <a:srgbClr val="000000">
                      <a:alpha val="43137"/>
                    </a:srgbClr>
                  </a:outerShdw>
                </a:effectLst>
              </a:rPr>
              <a:t>)</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Coordenador da Comissão de Relações de Trabalho do Conselho Regional de administração – CRA-RJ</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Presidente do Conselho Municipal de Trabalho Emprego e Renda – Nova Iguaçu - PMNI</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Diretor Executivo da Assertiva Inteligência Empresarial .</a:t>
            </a:r>
            <a:endParaRPr lang="pt-BR" sz="1600" dirty="0">
              <a:solidFill>
                <a:schemeClr val="tx2"/>
              </a:solidFill>
              <a:effectLst>
                <a:outerShdw blurRad="38100" dist="38100" dir="2700000" algn="tl">
                  <a:srgbClr val="000000">
                    <a:alpha val="43137"/>
                  </a:srgbClr>
                </a:outerShdw>
              </a:effectLst>
              <a:ea typeface="MS PGothic" pitchFamily="34" charset="-128"/>
            </a:endParaRPr>
          </a:p>
        </p:txBody>
      </p:sp>
      <p:sp>
        <p:nvSpPr>
          <p:cNvPr id="11" name="Retângulo 10"/>
          <p:cNvSpPr/>
          <p:nvPr/>
        </p:nvSpPr>
        <p:spPr>
          <a:xfrm>
            <a:off x="539750" y="4148138"/>
            <a:ext cx="5040313" cy="1584325"/>
          </a:xfrm>
          <a:prstGeom prst="rect">
            <a:avLst/>
          </a:prstGeom>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ea typeface="MS PGothic" pitchFamily="34" charset="-128"/>
              </a:rPr>
              <a:t>Formação:</a:t>
            </a:r>
          </a:p>
          <a:p>
            <a:pPr algn="l">
              <a:buFontTx/>
              <a:buNone/>
              <a:defRPr/>
            </a:pPr>
            <a:r>
              <a:rPr lang="pt-BR" sz="1600" b="1" dirty="0">
                <a:solidFill>
                  <a:schemeClr val="tx2"/>
                </a:solidFill>
                <a:effectLst>
                  <a:outerShdw blurRad="38100" dist="38100" dir="2700000" algn="tl">
                    <a:srgbClr val="000000">
                      <a:alpha val="43137"/>
                    </a:srgbClr>
                  </a:outerShdw>
                </a:effectLst>
              </a:rPr>
              <a:t>Administrador e Economista – UFRRJ / UNESA</a:t>
            </a:r>
          </a:p>
          <a:p>
            <a:pPr algn="l">
              <a:buFontTx/>
              <a:buNone/>
              <a:defRPr/>
            </a:pPr>
            <a:r>
              <a:rPr lang="pt-BR" sz="1600" b="1" dirty="0">
                <a:solidFill>
                  <a:schemeClr val="tx2"/>
                </a:solidFill>
                <a:effectLst>
                  <a:outerShdw blurRad="38100" dist="38100" dir="2700000" algn="tl">
                    <a:srgbClr val="000000">
                      <a:alpha val="43137"/>
                    </a:srgbClr>
                  </a:outerShdw>
                </a:effectLst>
              </a:rPr>
              <a:t>Especialista em Auditoria e Perícia Contábil - UNESA</a:t>
            </a:r>
          </a:p>
          <a:p>
            <a:pPr algn="l">
              <a:buFontTx/>
              <a:buNone/>
              <a:defRPr/>
            </a:pPr>
            <a:r>
              <a:rPr lang="pt-BR" sz="1600" b="1" dirty="0">
                <a:solidFill>
                  <a:schemeClr val="tx2"/>
                </a:solidFill>
                <a:effectLst>
                  <a:outerShdw blurRad="38100" dist="38100" dir="2700000" algn="tl">
                    <a:srgbClr val="000000">
                      <a:alpha val="43137"/>
                    </a:srgbClr>
                  </a:outerShdw>
                </a:effectLst>
              </a:rPr>
              <a:t>Mestre em Planejamento Urbano e Educação – UFRJ</a:t>
            </a:r>
          </a:p>
          <a:p>
            <a:pPr algn="l">
              <a:buFontTx/>
              <a:buNone/>
              <a:defRPr/>
            </a:pPr>
            <a:r>
              <a:rPr lang="pt-BR" sz="1600" b="1" dirty="0">
                <a:solidFill>
                  <a:schemeClr val="tx2"/>
                </a:solidFill>
                <a:effectLst>
                  <a:outerShdw blurRad="38100" dist="38100" dir="2700000" algn="tl">
                    <a:srgbClr val="000000">
                      <a:alpha val="43137"/>
                    </a:srgbClr>
                  </a:outerShdw>
                </a:effectLst>
              </a:rPr>
              <a:t>Diversas Especializações nas áreas de:</a:t>
            </a:r>
          </a:p>
          <a:p>
            <a:pPr lvl="1" algn="l">
              <a:buFontTx/>
              <a:buNone/>
              <a:defRPr/>
            </a:pPr>
            <a:r>
              <a:rPr lang="pt-BR" sz="1600" b="1" dirty="0">
                <a:solidFill>
                  <a:schemeClr val="tx2"/>
                </a:solidFill>
                <a:effectLst>
                  <a:outerShdw blurRad="38100" dist="38100" dir="2700000" algn="tl">
                    <a:srgbClr val="000000">
                      <a:alpha val="43137"/>
                    </a:srgbClr>
                  </a:outerShdw>
                </a:effectLst>
              </a:rPr>
              <a:t> Auditoria,  Perícia,  Contabilidade e  Educação</a:t>
            </a:r>
            <a:r>
              <a:rPr lang="pt-BR" sz="1700" b="1" dirty="0">
                <a:solidFill>
                  <a:schemeClr val="tx2"/>
                </a:solidFill>
                <a:effectLst>
                  <a:outerShdw blurRad="38100" dist="38100" dir="2700000" algn="tl">
                    <a:srgbClr val="000000">
                      <a:alpha val="43137"/>
                    </a:srgbClr>
                  </a:outerShdw>
                </a:effectLst>
              </a:rPr>
              <a:t>. </a:t>
            </a:r>
          </a:p>
        </p:txBody>
      </p:sp>
      <p:sp>
        <p:nvSpPr>
          <p:cNvPr id="12" name="TextBox 6"/>
          <p:cNvSpPr txBox="1">
            <a:spLocks noChangeArrowheads="1"/>
          </p:cNvSpPr>
          <p:nvPr/>
        </p:nvSpPr>
        <p:spPr bwMode="auto">
          <a:xfrm>
            <a:off x="0" y="-26988"/>
            <a:ext cx="4859338" cy="708026"/>
          </a:xfrm>
          <a:prstGeom prst="rect">
            <a:avLst/>
          </a:prstGeom>
          <a:noFill/>
          <a:ln>
            <a:noFill/>
          </a:ln>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buFontTx/>
              <a:buNone/>
              <a:defRPr/>
            </a:pPr>
            <a:r>
              <a:rPr lang="pt-BR" sz="4000" b="1" dirty="0" smtClean="0">
                <a:solidFill>
                  <a:schemeClr val="tx2"/>
                </a:solidFill>
                <a:effectLst>
                  <a:outerShdw blurRad="38100" dist="38100" dir="2700000" algn="tl">
                    <a:srgbClr val="000000">
                      <a:alpha val="43137"/>
                    </a:srgbClr>
                  </a:outerShdw>
                </a:effectLst>
                <a:latin typeface="Broadway" pitchFamily="82" charset="0"/>
              </a:rPr>
              <a:t>APRESENTAÇÃO</a:t>
            </a:r>
            <a:endParaRPr lang="pt-BR" sz="4000" dirty="0">
              <a:solidFill>
                <a:schemeClr val="tx2"/>
              </a:solidFill>
              <a:effectLst>
                <a:outerShdw blurRad="38100" dist="38100" dir="2700000" algn="tl">
                  <a:srgbClr val="000000">
                    <a:alpha val="43137"/>
                  </a:srgbClr>
                </a:outerShdw>
              </a:effectLst>
              <a:latin typeface="Broadway" pitchFamily="82" charset="0"/>
            </a:endParaRPr>
          </a:p>
        </p:txBody>
      </p:sp>
      <p:sp>
        <p:nvSpPr>
          <p:cNvPr id="14" name="Retângulo 13"/>
          <p:cNvSpPr/>
          <p:nvPr/>
        </p:nvSpPr>
        <p:spPr>
          <a:xfrm>
            <a:off x="0" y="1844675"/>
            <a:ext cx="5508625" cy="708025"/>
          </a:xfrm>
          <a:prstGeom prst="rect">
            <a:avLst/>
          </a:prstGeom>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rPr>
              <a:t>MINI CURRÍCULO DO PROFESSOR</a:t>
            </a:r>
          </a:p>
          <a:p>
            <a:pPr algn="l">
              <a:buFontTx/>
              <a:buNone/>
              <a:defRPr/>
            </a:pPr>
            <a:r>
              <a:rPr lang="pt-BR" b="1" dirty="0">
                <a:solidFill>
                  <a:schemeClr val="tx2"/>
                </a:solidFill>
                <a:effectLst>
                  <a:outerShdw blurRad="38100" dist="38100" dir="2700000" algn="tl">
                    <a:srgbClr val="000000">
                      <a:alpha val="43137"/>
                    </a:srgbClr>
                  </a:outerShdw>
                </a:effectLst>
              </a:rPr>
              <a:t>Adm. Msc. Luiz Cláudio Brites Lobato</a:t>
            </a:r>
          </a:p>
        </p:txBody>
      </p:sp>
      <p:pic>
        <p:nvPicPr>
          <p:cNvPr id="11272" name="Picture 2" descr="C:\Users\maq\Desktop\FOTOS PARA O BLOG\LOGO 01.png"/>
          <p:cNvPicPr>
            <a:picLocks noChangeAspect="1" noChangeArrowheads="1"/>
          </p:cNvPicPr>
          <p:nvPr/>
        </p:nvPicPr>
        <p:blipFill>
          <a:blip r:embed="rId4" cstate="print"/>
          <a:srcRect/>
          <a:stretch>
            <a:fillRect/>
          </a:stretch>
        </p:blipFill>
        <p:spPr bwMode="auto">
          <a:xfrm>
            <a:off x="6948488" y="3906838"/>
            <a:ext cx="2016125" cy="153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3082" y="1025553"/>
            <a:ext cx="9138117" cy="5643807"/>
          </a:xfrm>
          <a:prstGeom prst="rect">
            <a:avLst/>
          </a:prstGeom>
          <a:noFill/>
          <a:ln w="9525">
            <a:noFill/>
            <a:miter lim="800000"/>
            <a:headEnd/>
            <a:tailEnd/>
          </a:ln>
        </p:spPr>
      </p:pic>
      <p:grpSp>
        <p:nvGrpSpPr>
          <p:cNvPr id="5" name="Grupo 4"/>
          <p:cNvGrpSpPr/>
          <p:nvPr/>
        </p:nvGrpSpPr>
        <p:grpSpPr>
          <a:xfrm>
            <a:off x="683568" y="2564904"/>
            <a:ext cx="4032448" cy="1643527"/>
            <a:chOff x="748432" y="2164369"/>
            <a:chExt cx="3955662" cy="1505082"/>
          </a:xfrm>
        </p:grpSpPr>
        <p:sp>
          <p:nvSpPr>
            <p:cNvPr id="16" name="Retângulo 15"/>
            <p:cNvSpPr/>
            <p:nvPr/>
          </p:nvSpPr>
          <p:spPr>
            <a:xfrm>
              <a:off x="748432" y="2164369"/>
              <a:ext cx="3955662" cy="1505082"/>
            </a:xfrm>
            <a:prstGeom prst="rect">
              <a:avLst/>
            </a:prstGeom>
          </p:spPr>
          <p:txBody>
            <a:bodyPr wrap="square">
              <a:spAutoFit/>
            </a:bodyPr>
            <a:lstStyle/>
            <a:p>
              <a:pPr lvl="1">
                <a:spcBef>
                  <a:spcPct val="20000"/>
                </a:spcBef>
                <a:defRPr/>
              </a:pPr>
              <a:endParaRPr lang="pt-BR" sz="1400" kern="0" dirty="0">
                <a:solidFill>
                  <a:schemeClr val="bg1">
                    <a:lumMod val="95000"/>
                  </a:schemeClr>
                </a:solidFill>
                <a:latin typeface="+mj-lt"/>
                <a:ea typeface="ＭＳ Ｐゴシック" charset="0"/>
              </a:endParaRPr>
            </a:p>
            <a:p>
              <a:pPr lvl="1">
                <a:spcBef>
                  <a:spcPct val="20000"/>
                </a:spcBef>
                <a:defRPr/>
              </a:pPr>
              <a:r>
                <a:rPr lang="pt-BR" sz="1400" kern="0" dirty="0">
                  <a:solidFill>
                    <a:schemeClr val="bg1">
                      <a:lumMod val="95000"/>
                    </a:schemeClr>
                  </a:solidFill>
                  <a:latin typeface="+mj-lt"/>
                  <a:ea typeface="ＭＳ Ｐゴシック" charset="0"/>
                </a:rPr>
                <a:t> </a:t>
              </a:r>
            </a:p>
            <a:p>
              <a:pPr lvl="1"/>
              <a:endParaRPr lang="pt-BR" sz="1400" dirty="0">
                <a:solidFill>
                  <a:schemeClr val="bg1"/>
                </a:solidFill>
              </a:endParaRPr>
            </a:p>
            <a:p>
              <a:pPr lvl="1"/>
              <a:r>
                <a:rPr lang="pt-BR" sz="2000" dirty="0">
                  <a:solidFill>
                    <a:schemeClr val="bg1"/>
                  </a:solidFill>
                </a:rPr>
                <a:t>Conversão do conhecimento tácito em explícito.</a:t>
              </a:r>
            </a:p>
            <a:p>
              <a:pPr lvl="1"/>
              <a:endParaRPr lang="pt-BR" sz="1600" dirty="0">
                <a:solidFill>
                  <a:schemeClr val="bg1"/>
                </a:solidFill>
              </a:endParaRPr>
            </a:p>
          </p:txBody>
        </p:sp>
        <p:pic>
          <p:nvPicPr>
            <p:cNvPr id="7" name="Picture 2" descr="accept, check, checkmark, success icon"/>
            <p:cNvPicPr>
              <a:picLocks noChangeAspect="1" noChangeArrowheads="1"/>
            </p:cNvPicPr>
            <p:nvPr/>
          </p:nvPicPr>
          <p:blipFill>
            <a:blip r:embed="rId3" cstate="screen">
              <a:lum bright="70000" contrast="-70000"/>
              <a:extLst>
                <a:ext uri="{28A0092B-C50C-407E-A947-70E740481C1C}">
                  <a14:useLocalDpi xmlns:a14="http://schemas.microsoft.com/office/drawing/2010/main" xmlns=""/>
                </a:ext>
              </a:extLst>
            </a:blip>
            <a:srcRect/>
            <a:stretch>
              <a:fillRect/>
            </a:stretch>
          </p:blipFill>
          <p:spPr bwMode="auto">
            <a:xfrm>
              <a:off x="819068" y="2202215"/>
              <a:ext cx="291867" cy="29186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accept, check, checkmark, success icon"/>
            <p:cNvPicPr>
              <a:picLocks noChangeAspect="1" noChangeArrowheads="1"/>
            </p:cNvPicPr>
            <p:nvPr/>
          </p:nvPicPr>
          <p:blipFill>
            <a:blip r:embed="rId3" cstate="screen">
              <a:lum bright="70000" contrast="-70000"/>
              <a:extLst>
                <a:ext uri="{28A0092B-C50C-407E-A947-70E740481C1C}">
                  <a14:useLocalDpi xmlns:a14="http://schemas.microsoft.com/office/drawing/2010/main" xmlns=""/>
                </a:ext>
              </a:extLst>
            </a:blip>
            <a:srcRect/>
            <a:stretch>
              <a:fillRect/>
            </a:stretch>
          </p:blipFill>
          <p:spPr bwMode="auto">
            <a:xfrm>
              <a:off x="819069" y="2993521"/>
              <a:ext cx="291867" cy="29186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1"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tângulo 21"/>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3" name="Retângulo 22"/>
          <p:cNvSpPr/>
          <p:nvPr/>
        </p:nvSpPr>
        <p:spPr>
          <a:xfrm>
            <a:off x="0" y="1700808"/>
            <a:ext cx="3352200" cy="369332"/>
          </a:xfrm>
          <a:prstGeom prst="rect">
            <a:avLst/>
          </a:prstGeom>
        </p:spPr>
        <p:txBody>
          <a:bodyPr wrap="none">
            <a:spAutoFit/>
          </a:bodyPr>
          <a:lstStyle/>
          <a:p>
            <a:pPr>
              <a:spcBef>
                <a:spcPct val="20000"/>
              </a:spcBef>
              <a:defRPr/>
            </a:pPr>
            <a:r>
              <a:rPr lang="pt-BR" i="1" kern="0" dirty="0" smtClean="0">
                <a:solidFill>
                  <a:srgbClr val="213F5E"/>
                </a:solidFill>
                <a:ea typeface="ＭＳ Ｐゴシック" charset="0"/>
              </a:rPr>
              <a:t>VAMOS AOS </a:t>
            </a:r>
            <a:r>
              <a:rPr lang="pt-BR" b="1" i="1" kern="0" dirty="0" smtClean="0">
                <a:solidFill>
                  <a:srgbClr val="213F5E"/>
                </a:solidFill>
                <a:ea typeface="ＭＳ Ｐゴシック" charset="0"/>
              </a:rPr>
              <a:t>PRÓXIMOS PASSOS</a:t>
            </a:r>
            <a:r>
              <a:rPr lang="pt-BR" i="1" kern="0" dirty="0" smtClean="0">
                <a:solidFill>
                  <a:srgbClr val="213F5E"/>
                </a:solidFill>
                <a:ea typeface="ＭＳ Ｐゴシック" charset="0"/>
              </a:rPr>
              <a:t>?</a:t>
            </a:r>
            <a:endParaRPr lang="pt-BR" i="1" kern="0" dirty="0">
              <a:solidFill>
                <a:srgbClr val="213F5E"/>
              </a:solidFill>
              <a:ea typeface="ＭＳ Ｐゴシック" charset="0"/>
            </a:endParaRPr>
          </a:p>
        </p:txBody>
      </p:sp>
      <p:sp>
        <p:nvSpPr>
          <p:cNvPr id="24" name="Retângulo 23"/>
          <p:cNvSpPr/>
          <p:nvPr/>
        </p:nvSpPr>
        <p:spPr>
          <a:xfrm>
            <a:off x="683567" y="2420888"/>
            <a:ext cx="3312369" cy="707886"/>
          </a:xfrm>
          <a:prstGeom prst="rect">
            <a:avLst/>
          </a:prstGeom>
        </p:spPr>
        <p:txBody>
          <a:bodyPr wrap="square">
            <a:spAutoFit/>
          </a:bodyPr>
          <a:lstStyle/>
          <a:p>
            <a:pPr lvl="1"/>
            <a:r>
              <a:rPr lang="pt-BR" sz="2000" dirty="0" smtClean="0">
                <a:solidFill>
                  <a:schemeClr val="bg1"/>
                </a:solidFill>
              </a:rPr>
              <a:t>Processo de construção do conhecimento;</a:t>
            </a:r>
            <a:endParaRPr lang="pt-BR" sz="2000" dirty="0">
              <a:solidFill>
                <a:schemeClr val="bg1"/>
              </a:solidFill>
            </a:endParaRPr>
          </a:p>
        </p:txBody>
      </p:sp>
      <p:pic>
        <p:nvPicPr>
          <p:cNvPr id="25" name="Picture 2" descr="Resultado de imagem para GESTÃO DO CONHECIMEN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016" y="3756603"/>
            <a:ext cx="3059832" cy="30567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97556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26" name="Picture 2"/>
          <p:cNvPicPr>
            <a:picLocks noChangeAspect="1" noChangeArrowheads="1"/>
          </p:cNvPicPr>
          <p:nvPr/>
        </p:nvPicPr>
        <p:blipFill>
          <a:blip r:embed="rId2" cstate="print"/>
          <a:srcRect/>
          <a:stretch>
            <a:fillRect/>
          </a:stretch>
        </p:blipFill>
        <p:spPr bwMode="auto">
          <a:xfrm>
            <a:off x="-17930" y="1012630"/>
            <a:ext cx="9161930" cy="5656730"/>
          </a:xfrm>
          <a:prstGeom prst="rect">
            <a:avLst/>
          </a:prstGeom>
          <a:noFill/>
          <a:ln w="9525">
            <a:noFill/>
            <a:miter lim="800000"/>
            <a:headEnd/>
            <a:tailEnd/>
          </a:ln>
        </p:spPr>
      </p:pic>
      <p:sp>
        <p:nvSpPr>
          <p:cNvPr id="12" name="CaixaDeTexto 11"/>
          <p:cNvSpPr txBox="1"/>
          <p:nvPr/>
        </p:nvSpPr>
        <p:spPr>
          <a:xfrm>
            <a:off x="0" y="3795531"/>
            <a:ext cx="6444208" cy="954107"/>
          </a:xfrm>
          <a:prstGeom prst="rect">
            <a:avLst/>
          </a:prstGeom>
          <a:noFill/>
        </p:spPr>
        <p:txBody>
          <a:bodyPr wrap="square" rtlCol="0">
            <a:spAutoFit/>
          </a:bodyPr>
          <a:lstStyle/>
          <a:p>
            <a:r>
              <a:rPr lang="pt-BR" sz="3000" b="1" dirty="0" smtClean="0">
                <a:solidFill>
                  <a:schemeClr val="tx1">
                    <a:lumMod val="85000"/>
                    <a:lumOff val="15000"/>
                  </a:schemeClr>
                </a:solidFill>
              </a:rPr>
              <a:t>Tema 02</a:t>
            </a:r>
            <a:r>
              <a:rPr lang="pt-BR" sz="3000" b="1" dirty="0">
                <a:solidFill>
                  <a:schemeClr val="tx1">
                    <a:lumMod val="85000"/>
                    <a:lumOff val="15000"/>
                  </a:schemeClr>
                </a:solidFill>
              </a:rPr>
              <a:t>: </a:t>
            </a:r>
            <a:endParaRPr lang="pt-BR" sz="3000" b="1" dirty="0" smtClean="0">
              <a:solidFill>
                <a:schemeClr val="tx1">
                  <a:lumMod val="85000"/>
                  <a:lumOff val="15000"/>
                </a:schemeClr>
              </a:solidFill>
            </a:endParaRPr>
          </a:p>
          <a:p>
            <a:r>
              <a:rPr lang="pt-BR" sz="2600" b="1" dirty="0" smtClean="0">
                <a:solidFill>
                  <a:schemeClr val="tx1">
                    <a:lumMod val="85000"/>
                    <a:lumOff val="15000"/>
                  </a:schemeClr>
                </a:solidFill>
              </a:rPr>
              <a:t>Modos </a:t>
            </a:r>
            <a:r>
              <a:rPr lang="pt-BR" sz="2600" b="1" dirty="0">
                <a:solidFill>
                  <a:schemeClr val="tx1">
                    <a:lumMod val="85000"/>
                    <a:lumOff val="15000"/>
                  </a:schemeClr>
                </a:solidFill>
              </a:rPr>
              <a:t>de </a:t>
            </a:r>
            <a:r>
              <a:rPr lang="pt-BR" sz="2600" b="1" dirty="0" smtClean="0">
                <a:solidFill>
                  <a:schemeClr val="tx1">
                    <a:lumMod val="85000"/>
                    <a:lumOff val="15000"/>
                  </a:schemeClr>
                </a:solidFill>
              </a:rPr>
              <a:t>conversão </a:t>
            </a:r>
            <a:r>
              <a:rPr lang="pt-BR" sz="2600" b="1" dirty="0">
                <a:solidFill>
                  <a:schemeClr val="tx1">
                    <a:lumMod val="85000"/>
                    <a:lumOff val="15000"/>
                  </a:schemeClr>
                </a:solidFill>
              </a:rPr>
              <a:t>do </a:t>
            </a:r>
            <a:r>
              <a:rPr lang="pt-BR" sz="2600" b="1" dirty="0" smtClean="0">
                <a:solidFill>
                  <a:schemeClr val="tx1">
                    <a:lumMod val="85000"/>
                    <a:lumOff val="15000"/>
                  </a:schemeClr>
                </a:solidFill>
              </a:rPr>
              <a:t>conhecimento</a:t>
            </a:r>
            <a:endParaRPr lang="pt-BR" sz="2600" b="1"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pic>
        <p:nvPicPr>
          <p:cNvPr id="8194" name="Picture 2" descr="Resultado de imagem para visto"/>
          <p:cNvPicPr>
            <a:picLocks noChangeAspect="1" noChangeArrowheads="1"/>
          </p:cNvPicPr>
          <p:nvPr/>
        </p:nvPicPr>
        <p:blipFill>
          <a:blip r:embed="rId3" cstate="print"/>
          <a:srcRect/>
          <a:stretch>
            <a:fillRect/>
          </a:stretch>
        </p:blipFill>
        <p:spPr bwMode="auto">
          <a:xfrm>
            <a:off x="251520" y="1484784"/>
            <a:ext cx="936104" cy="936104"/>
          </a:xfrm>
          <a:prstGeom prst="rect">
            <a:avLst/>
          </a:prstGeom>
          <a:noFill/>
        </p:spPr>
      </p:pic>
      <p:sp>
        <p:nvSpPr>
          <p:cNvPr id="12" name="CaixaDeTexto 11"/>
          <p:cNvSpPr txBox="1"/>
          <p:nvPr/>
        </p:nvSpPr>
        <p:spPr>
          <a:xfrm>
            <a:off x="1311152" y="1496978"/>
            <a:ext cx="5277072" cy="707886"/>
          </a:xfrm>
          <a:prstGeom prst="rect">
            <a:avLst/>
          </a:prstGeom>
          <a:noFill/>
        </p:spPr>
        <p:txBody>
          <a:bodyPr wrap="square" rtlCol="0">
            <a:spAutoFit/>
          </a:bodyPr>
          <a:lstStyle/>
          <a:p>
            <a:pPr marL="342900" indent="-342900" algn="just">
              <a:lnSpc>
                <a:spcPct val="150000"/>
              </a:lnSpc>
              <a:buSzPct val="100000"/>
              <a:buFont typeface="Arial" panose="020B0604020202020204" pitchFamily="34" charset="0"/>
              <a:buChar char="•"/>
              <a:defRPr sz="1600">
                <a:solidFill>
                  <a:srgbClr val="404040"/>
                </a:solidFill>
              </a:defRPr>
            </a:pPr>
            <a:r>
              <a:rPr lang="pt-BR" b="1" dirty="0">
                <a:solidFill>
                  <a:schemeClr val="tx1">
                    <a:lumMod val="85000"/>
                    <a:lumOff val="15000"/>
                  </a:schemeClr>
                </a:solidFill>
              </a:rPr>
              <a:t>Processo de construção do conhecimento</a:t>
            </a:r>
            <a:r>
              <a:rPr lang="pt-BR" b="1" dirty="0" smtClean="0">
                <a:solidFill>
                  <a:schemeClr val="tx1">
                    <a:lumMod val="85000"/>
                    <a:lumOff val="15000"/>
                  </a:schemeClr>
                </a:solidFill>
              </a:rPr>
              <a:t>;</a:t>
            </a:r>
            <a:endParaRPr lang="pt-BR" b="1" dirty="0">
              <a:solidFill>
                <a:schemeClr val="tx1">
                  <a:lumMod val="85000"/>
                  <a:lumOff val="15000"/>
                </a:schemeClr>
              </a:solidFill>
            </a:endParaRPr>
          </a:p>
          <a:p>
            <a:pPr marL="342900" indent="-342900">
              <a:buSzPct val="100000"/>
              <a:buFont typeface="Arial" panose="020B0604020202020204" pitchFamily="34" charset="0"/>
              <a:buChar char="•"/>
              <a:defRPr sz="1600">
                <a:solidFill>
                  <a:srgbClr val="404040"/>
                </a:solidFill>
              </a:defRPr>
            </a:pPr>
            <a:r>
              <a:rPr lang="pt-BR" b="1" dirty="0">
                <a:solidFill>
                  <a:schemeClr val="tx1">
                    <a:lumMod val="85000"/>
                    <a:lumOff val="15000"/>
                  </a:schemeClr>
                </a:solidFill>
              </a:rPr>
              <a:t>Conversão do conhecimento </a:t>
            </a:r>
            <a:r>
              <a:rPr lang="pt-BR" b="1" i="1" dirty="0">
                <a:solidFill>
                  <a:schemeClr val="tx1">
                    <a:lumMod val="85000"/>
                    <a:lumOff val="15000"/>
                  </a:schemeClr>
                </a:solidFill>
              </a:rPr>
              <a:t>tácito</a:t>
            </a:r>
            <a:r>
              <a:rPr lang="pt-BR" b="1" dirty="0">
                <a:solidFill>
                  <a:schemeClr val="tx1">
                    <a:lumMod val="85000"/>
                    <a:lumOff val="15000"/>
                  </a:schemeClr>
                </a:solidFill>
              </a:rPr>
              <a:t> em </a:t>
            </a:r>
            <a:r>
              <a:rPr lang="pt-BR" b="1" i="1" dirty="0">
                <a:solidFill>
                  <a:schemeClr val="tx1">
                    <a:lumMod val="85000"/>
                    <a:lumOff val="15000"/>
                  </a:schemeClr>
                </a:solidFill>
              </a:rPr>
              <a:t>explícito</a:t>
            </a:r>
            <a:r>
              <a:rPr lang="pt-BR" b="1" dirty="0">
                <a:solidFill>
                  <a:schemeClr val="tx1">
                    <a:lumMod val="85000"/>
                    <a:lumOff val="15000"/>
                  </a:schemeClr>
                </a:solidFill>
              </a:rPr>
              <a:t>.</a:t>
            </a:r>
          </a:p>
        </p:txBody>
      </p:sp>
      <p:sp>
        <p:nvSpPr>
          <p:cNvPr id="13" name="CaixaDeTexto 12"/>
          <p:cNvSpPr txBox="1"/>
          <p:nvPr/>
        </p:nvSpPr>
        <p:spPr>
          <a:xfrm>
            <a:off x="819473" y="2348880"/>
            <a:ext cx="2168351" cy="369332"/>
          </a:xfrm>
          <a:prstGeom prst="rect">
            <a:avLst/>
          </a:prstGeom>
          <a:noFill/>
        </p:spPr>
        <p:txBody>
          <a:bodyPr wrap="none" rtlCol="0">
            <a:spAutoFit/>
          </a:bodyPr>
          <a:lstStyle/>
          <a:p>
            <a:r>
              <a:rPr lang="pt-BR" b="1" dirty="0" smtClean="0">
                <a:solidFill>
                  <a:srgbClr val="C00000"/>
                </a:solidFill>
              </a:rPr>
              <a:t>Conhecimento tácito</a:t>
            </a:r>
            <a:endParaRPr lang="pt-BR" b="1" dirty="0">
              <a:solidFill>
                <a:srgbClr val="C00000"/>
              </a:solidFill>
            </a:endParaRPr>
          </a:p>
        </p:txBody>
      </p:sp>
      <p:sp>
        <p:nvSpPr>
          <p:cNvPr id="14" name="CaixaDeTexto 13"/>
          <p:cNvSpPr txBox="1"/>
          <p:nvPr/>
        </p:nvSpPr>
        <p:spPr>
          <a:xfrm>
            <a:off x="1403648" y="2780928"/>
            <a:ext cx="2880320" cy="1077218"/>
          </a:xfrm>
          <a:prstGeom prst="rect">
            <a:avLst/>
          </a:prstGeom>
          <a:noFill/>
        </p:spPr>
        <p:txBody>
          <a:bodyPr wrap="square" rtlCol="0">
            <a:spAutoFit/>
          </a:bodyPr>
          <a:lstStyle/>
          <a:p>
            <a:pPr algn="just">
              <a:defRPr sz="1400">
                <a:solidFill>
                  <a:srgbClr val="404040"/>
                </a:solidFill>
              </a:defRPr>
            </a:pPr>
            <a:r>
              <a:rPr lang="pt-BR" sz="1600" b="1" dirty="0"/>
              <a:t>Conhecimento das pessoas, que não se encontra formalizado em meios concretos</a:t>
            </a:r>
            <a:r>
              <a:rPr lang="pt-BR" sz="1600" b="1" dirty="0" smtClean="0"/>
              <a:t>.</a:t>
            </a:r>
            <a:endParaRPr lang="pt-BR" sz="1600" b="1" dirty="0"/>
          </a:p>
          <a:p>
            <a:pPr algn="r">
              <a:defRPr sz="1400">
                <a:solidFill>
                  <a:srgbClr val="404040"/>
                </a:solidFill>
              </a:defRPr>
            </a:pPr>
            <a:r>
              <a:rPr lang="pt-BR" sz="1600" b="1" dirty="0"/>
              <a:t>(NONAKA; TAKEUCHI, 1997)</a:t>
            </a:r>
          </a:p>
        </p:txBody>
      </p:sp>
      <p:pic>
        <p:nvPicPr>
          <p:cNvPr id="15" name="pasted-image.png"/>
          <p:cNvPicPr>
            <a:picLocks noChangeAspect="1"/>
          </p:cNvPicPr>
          <p:nvPr/>
        </p:nvPicPr>
        <p:blipFill>
          <a:blip r:embed="rId4" cstate="print">
            <a:extLst/>
          </a:blip>
          <a:srcRect l="16996" r="11849"/>
          <a:stretch>
            <a:fillRect/>
          </a:stretch>
        </p:blipFill>
        <p:spPr>
          <a:xfrm>
            <a:off x="107504" y="2708920"/>
            <a:ext cx="1268466" cy="1570243"/>
          </a:xfrm>
          <a:prstGeom prst="rect">
            <a:avLst/>
          </a:prstGeom>
          <a:ln w="12700">
            <a:miter lim="400000"/>
          </a:ln>
        </p:spPr>
      </p:pic>
      <p:sp>
        <p:nvSpPr>
          <p:cNvPr id="16" name="CaixaDeTexto 15"/>
          <p:cNvSpPr txBox="1"/>
          <p:nvPr/>
        </p:nvSpPr>
        <p:spPr>
          <a:xfrm>
            <a:off x="5670496" y="2348880"/>
            <a:ext cx="2429896" cy="369332"/>
          </a:xfrm>
          <a:prstGeom prst="rect">
            <a:avLst/>
          </a:prstGeom>
          <a:noFill/>
        </p:spPr>
        <p:txBody>
          <a:bodyPr wrap="none" rtlCol="0">
            <a:spAutoFit/>
          </a:bodyPr>
          <a:lstStyle/>
          <a:p>
            <a:r>
              <a:rPr lang="pt-BR" b="1" dirty="0">
                <a:solidFill>
                  <a:srgbClr val="C00000"/>
                </a:solidFill>
              </a:rPr>
              <a:t>Conhecimento explícito</a:t>
            </a:r>
          </a:p>
        </p:txBody>
      </p:sp>
      <p:sp>
        <p:nvSpPr>
          <p:cNvPr id="17" name="CaixaDeTexto 16"/>
          <p:cNvSpPr txBox="1"/>
          <p:nvPr/>
        </p:nvSpPr>
        <p:spPr>
          <a:xfrm>
            <a:off x="5868144" y="2708920"/>
            <a:ext cx="3168352" cy="1815882"/>
          </a:xfrm>
          <a:prstGeom prst="rect">
            <a:avLst/>
          </a:prstGeom>
          <a:noFill/>
        </p:spPr>
        <p:txBody>
          <a:bodyPr wrap="square" rtlCol="0">
            <a:spAutoFit/>
          </a:bodyPr>
          <a:lstStyle/>
          <a:p>
            <a:pPr algn="just">
              <a:defRPr sz="1400">
                <a:solidFill>
                  <a:srgbClr val="404040"/>
                </a:solidFill>
              </a:defRPr>
            </a:pPr>
            <a:r>
              <a:rPr lang="pt-BR" sz="1600" b="1" dirty="0" smtClean="0"/>
              <a:t>Conhecimento que pode ser armazenado, por exemplo, em:</a:t>
            </a:r>
          </a:p>
          <a:p>
            <a:pPr algn="just">
              <a:buFont typeface="Wingdings" pitchFamily="2" charset="2"/>
              <a:buChar char="Ø"/>
              <a:defRPr sz="1400">
                <a:solidFill>
                  <a:srgbClr val="404040"/>
                </a:solidFill>
              </a:defRPr>
            </a:pPr>
            <a:r>
              <a:rPr lang="pt-BR" sz="1600" b="1" dirty="0" smtClean="0"/>
              <a:t> Documentos;</a:t>
            </a:r>
          </a:p>
          <a:p>
            <a:pPr algn="just">
              <a:buFont typeface="Wingdings" pitchFamily="2" charset="2"/>
              <a:buChar char="Ø"/>
              <a:defRPr sz="1400">
                <a:solidFill>
                  <a:srgbClr val="404040"/>
                </a:solidFill>
              </a:defRPr>
            </a:pPr>
            <a:r>
              <a:rPr lang="pt-BR" sz="1600" b="1" dirty="0" smtClean="0"/>
              <a:t> Manuais;</a:t>
            </a:r>
          </a:p>
          <a:p>
            <a:pPr algn="just">
              <a:buFont typeface="Wingdings" pitchFamily="2" charset="2"/>
              <a:buChar char="Ø"/>
              <a:defRPr sz="1400">
                <a:solidFill>
                  <a:srgbClr val="404040"/>
                </a:solidFill>
              </a:defRPr>
            </a:pPr>
            <a:r>
              <a:rPr lang="pt-BR" sz="1600" b="1" dirty="0" smtClean="0"/>
              <a:t> Bancos de dados;</a:t>
            </a:r>
          </a:p>
          <a:p>
            <a:pPr algn="just">
              <a:buFont typeface="Wingdings" pitchFamily="2" charset="2"/>
              <a:buChar char="Ø"/>
              <a:defRPr sz="1400">
                <a:solidFill>
                  <a:srgbClr val="404040"/>
                </a:solidFill>
              </a:defRPr>
            </a:pPr>
            <a:r>
              <a:rPr lang="pt-BR" sz="1600" b="1" dirty="0" smtClean="0"/>
              <a:t> Outras mídias.</a:t>
            </a:r>
          </a:p>
          <a:p>
            <a:pPr algn="just">
              <a:defRPr sz="1400">
                <a:solidFill>
                  <a:srgbClr val="404040"/>
                </a:solidFill>
              </a:defRPr>
            </a:pPr>
            <a:r>
              <a:rPr lang="pt-BR" sz="1600" b="1" dirty="0" smtClean="0"/>
              <a:t>          (NONAKA; TAKEUCHI, 1997)</a:t>
            </a:r>
            <a:endParaRPr lang="pt-BR" sz="1600" b="1" dirty="0"/>
          </a:p>
        </p:txBody>
      </p:sp>
      <p:pic>
        <p:nvPicPr>
          <p:cNvPr id="18" name="pasted-image.png"/>
          <p:cNvPicPr>
            <a:picLocks noChangeAspect="1"/>
          </p:cNvPicPr>
          <p:nvPr/>
        </p:nvPicPr>
        <p:blipFill>
          <a:blip r:embed="rId5" cstate="print">
            <a:extLst/>
          </a:blip>
          <a:srcRect r="19630"/>
          <a:stretch>
            <a:fillRect/>
          </a:stretch>
        </p:blipFill>
        <p:spPr>
          <a:xfrm>
            <a:off x="4572000" y="2780928"/>
            <a:ext cx="1296144" cy="1584176"/>
          </a:xfrm>
          <a:prstGeom prst="rect">
            <a:avLst/>
          </a:prstGeom>
          <a:ln w="12700">
            <a:miter lim="400000"/>
          </a:ln>
        </p:spPr>
      </p:pic>
      <p:sp>
        <p:nvSpPr>
          <p:cNvPr id="19" name="Retângulo 18"/>
          <p:cNvSpPr/>
          <p:nvPr/>
        </p:nvSpPr>
        <p:spPr>
          <a:xfrm>
            <a:off x="107504" y="4303455"/>
            <a:ext cx="4176464" cy="2308324"/>
          </a:xfrm>
          <a:prstGeom prst="rect">
            <a:avLst/>
          </a:prstGeom>
        </p:spPr>
        <p:txBody>
          <a:bodyPr wrap="square">
            <a:spAutoFit/>
          </a:bodyPr>
          <a:lstStyle/>
          <a:p>
            <a:pPr algn="just"/>
            <a:r>
              <a:rPr lang="pt-BR" sz="1600" dirty="0" smtClean="0"/>
              <a:t>Conhecimento tácito é aquele que o indivíduo adquiriu ao longo da vida, que está na cabeça das pessoas. Geralmente é difícil de ser formalizado ou explicado a outra pessoa, pois é</a:t>
            </a:r>
            <a:br>
              <a:rPr lang="pt-BR" sz="1600" dirty="0" smtClean="0"/>
            </a:br>
            <a:r>
              <a:rPr lang="pt-BR" sz="1600" dirty="0" smtClean="0"/>
              <a:t>subjetivo e inerente as habilidades de uma pessoa, como "know-how".</a:t>
            </a:r>
          </a:p>
          <a:p>
            <a:pPr algn="just"/>
            <a:r>
              <a:rPr lang="pt-BR" sz="1600" dirty="0" smtClean="0"/>
              <a:t/>
            </a:r>
            <a:br>
              <a:rPr lang="pt-BR" sz="1600" dirty="0" smtClean="0"/>
            </a:br>
            <a:r>
              <a:rPr lang="pt-BR" sz="1600" dirty="0" smtClean="0"/>
              <a:t>A palavra tácito vem do latim tacitus que significa"não expresso por palavras".</a:t>
            </a:r>
            <a:endParaRPr lang="pt-BR" sz="1600" dirty="0"/>
          </a:p>
        </p:txBody>
      </p:sp>
      <p:sp>
        <p:nvSpPr>
          <p:cNvPr id="20" name="Meio-quadro 19"/>
          <p:cNvSpPr/>
          <p:nvPr/>
        </p:nvSpPr>
        <p:spPr>
          <a:xfrm rot="5400000">
            <a:off x="3203848" y="3284984"/>
            <a:ext cx="2232248" cy="216024"/>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Meio-quadro 20"/>
          <p:cNvSpPr/>
          <p:nvPr/>
        </p:nvSpPr>
        <p:spPr>
          <a:xfrm rot="16200000">
            <a:off x="3347864" y="5373216"/>
            <a:ext cx="2232248" cy="216024"/>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Retângulo 21"/>
          <p:cNvSpPr/>
          <p:nvPr/>
        </p:nvSpPr>
        <p:spPr>
          <a:xfrm>
            <a:off x="4572000" y="4509120"/>
            <a:ext cx="4572000" cy="2062103"/>
          </a:xfrm>
          <a:prstGeom prst="rect">
            <a:avLst/>
          </a:prstGeom>
        </p:spPr>
        <p:txBody>
          <a:bodyPr wrap="square">
            <a:spAutoFit/>
          </a:bodyPr>
          <a:lstStyle/>
          <a:p>
            <a:pPr algn="just" fontAlgn="base"/>
            <a:r>
              <a:rPr lang="pt-BR" sz="1600" dirty="0" smtClean="0"/>
              <a:t>Conhecimento explicito é aquele formal, claro, regrado, fácil de ser comunicado. Pode ser formalizado em textos, desenhos, diagramas, etc. Assim como guardado em bases de dados ou publicações.</a:t>
            </a:r>
          </a:p>
          <a:p>
            <a:pPr algn="just" fontAlgn="base"/>
            <a:endParaRPr lang="pt-BR" sz="1600" dirty="0" smtClean="0"/>
          </a:p>
          <a:p>
            <a:pPr algn="just" fontAlgn="base"/>
            <a:r>
              <a:rPr lang="pt-BR" sz="1600" dirty="0" smtClean="0"/>
              <a:t>A palavra explicito vem do latim explicitus que significa "formal, explicado, declarado".</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sp>
        <p:nvSpPr>
          <p:cNvPr id="6" name="CaixaDeTexto 5"/>
          <p:cNvSpPr txBox="1"/>
          <p:nvPr/>
        </p:nvSpPr>
        <p:spPr>
          <a:xfrm>
            <a:off x="395536" y="1484784"/>
            <a:ext cx="4132285" cy="369332"/>
          </a:xfrm>
          <a:prstGeom prst="rect">
            <a:avLst/>
          </a:prstGeom>
          <a:noFill/>
        </p:spPr>
        <p:txBody>
          <a:bodyPr wrap="none" rtlCol="0">
            <a:spAutoFit/>
          </a:bodyPr>
          <a:lstStyle/>
          <a:p>
            <a:r>
              <a:rPr lang="pt-BR" b="1" dirty="0">
                <a:solidFill>
                  <a:srgbClr val="C00000"/>
                </a:solidFill>
              </a:rPr>
              <a:t>Processo de construção do conhecimento</a:t>
            </a:r>
          </a:p>
        </p:txBody>
      </p:sp>
      <p:sp>
        <p:nvSpPr>
          <p:cNvPr id="7" name="CaixaDeTexto 6"/>
          <p:cNvSpPr txBox="1"/>
          <p:nvPr/>
        </p:nvSpPr>
        <p:spPr>
          <a:xfrm>
            <a:off x="375046" y="1983603"/>
            <a:ext cx="6573218" cy="2062103"/>
          </a:xfrm>
          <a:prstGeom prst="rect">
            <a:avLst/>
          </a:prstGeom>
          <a:noFill/>
        </p:spPr>
        <p:txBody>
          <a:bodyPr wrap="square" rtlCol="0">
            <a:spAutoFit/>
          </a:bodyPr>
          <a:lstStyle/>
          <a:p>
            <a:pPr algn="just">
              <a:buSzPct val="100000"/>
              <a:defRPr sz="1400">
                <a:solidFill>
                  <a:srgbClr val="404040"/>
                </a:solidFill>
              </a:defRPr>
            </a:pPr>
            <a:r>
              <a:rPr lang="pt-BR" sz="1600" b="1" dirty="0">
                <a:solidFill>
                  <a:schemeClr val="tx1">
                    <a:lumMod val="85000"/>
                    <a:lumOff val="15000"/>
                  </a:schemeClr>
                </a:solidFill>
              </a:rPr>
              <a:t>O processo de conversão do conhecimento é a base para sua criação e gestão.</a:t>
            </a:r>
          </a:p>
          <a:p>
            <a:pPr algn="just">
              <a:buSzPct val="100000"/>
              <a:defRPr sz="1400">
                <a:solidFill>
                  <a:srgbClr val="404040"/>
                </a:solidFill>
              </a:defRPr>
            </a:pPr>
            <a:endParaRPr lang="pt-BR" sz="1600" b="1" dirty="0">
              <a:solidFill>
                <a:schemeClr val="tx1">
                  <a:lumMod val="85000"/>
                  <a:lumOff val="15000"/>
                </a:schemeClr>
              </a:solidFill>
            </a:endParaRPr>
          </a:p>
          <a:p>
            <a:pPr algn="just">
              <a:buSzPct val="100000"/>
              <a:defRPr sz="1400">
                <a:solidFill>
                  <a:srgbClr val="404040"/>
                </a:solidFill>
              </a:defRPr>
            </a:pPr>
            <a:r>
              <a:rPr lang="pt-BR" sz="1600" b="1" dirty="0">
                <a:solidFill>
                  <a:schemeClr val="tx1">
                    <a:lumMod val="85000"/>
                    <a:lumOff val="15000"/>
                  </a:schemeClr>
                </a:solidFill>
              </a:rPr>
              <a:t>O grande desafio das empresas é transformar o conhecimento </a:t>
            </a:r>
            <a:r>
              <a:rPr lang="pt-BR" sz="1600" b="1" i="1" dirty="0">
                <a:solidFill>
                  <a:schemeClr val="tx1">
                    <a:lumMod val="85000"/>
                    <a:lumOff val="15000"/>
                  </a:schemeClr>
                </a:solidFill>
              </a:rPr>
              <a:t>tácito</a:t>
            </a:r>
            <a:r>
              <a:rPr lang="pt-BR" sz="1600" b="1" dirty="0">
                <a:solidFill>
                  <a:schemeClr val="tx1">
                    <a:lumMod val="85000"/>
                    <a:lumOff val="15000"/>
                  </a:schemeClr>
                </a:solidFill>
              </a:rPr>
              <a:t> de seus colaboradores em </a:t>
            </a:r>
            <a:r>
              <a:rPr lang="pt-BR" sz="1600" b="1" i="1" dirty="0">
                <a:solidFill>
                  <a:schemeClr val="tx1">
                    <a:lumMod val="85000"/>
                    <a:lumOff val="15000"/>
                  </a:schemeClr>
                </a:solidFill>
              </a:rPr>
              <a:t>explícito</a:t>
            </a:r>
            <a:r>
              <a:rPr lang="pt-BR" sz="1600" b="1" dirty="0">
                <a:solidFill>
                  <a:schemeClr val="tx1">
                    <a:lumMod val="85000"/>
                    <a:lumOff val="15000"/>
                  </a:schemeClr>
                </a:solidFill>
              </a:rPr>
              <a:t>.</a:t>
            </a:r>
          </a:p>
          <a:p>
            <a:pPr algn="just">
              <a:buSzPct val="100000"/>
              <a:defRPr sz="1400">
                <a:solidFill>
                  <a:srgbClr val="404040"/>
                </a:solidFill>
              </a:defRPr>
            </a:pPr>
            <a:endParaRPr lang="pt-BR" sz="1600" b="1" dirty="0">
              <a:solidFill>
                <a:schemeClr val="tx1">
                  <a:lumMod val="85000"/>
                  <a:lumOff val="15000"/>
                </a:schemeClr>
              </a:solidFill>
            </a:endParaRPr>
          </a:p>
          <a:p>
            <a:pPr algn="just">
              <a:buSzPct val="100000"/>
              <a:defRPr sz="1400">
                <a:solidFill>
                  <a:srgbClr val="404040"/>
                </a:solidFill>
              </a:defRPr>
            </a:pPr>
            <a:r>
              <a:rPr lang="pt-BR" sz="1600" b="1" dirty="0">
                <a:solidFill>
                  <a:schemeClr val="tx1">
                    <a:lumMod val="85000"/>
                    <a:lumOff val="15000"/>
                  </a:schemeClr>
                </a:solidFill>
              </a:rPr>
              <a:t>A ideia é identificar ONDE e COMO está armazenado esse saber </a:t>
            </a:r>
            <a:r>
              <a:rPr lang="pt-BR" sz="1600" b="1" dirty="0" smtClean="0">
                <a:solidFill>
                  <a:schemeClr val="tx1">
                    <a:lumMod val="85000"/>
                    <a:lumOff val="15000"/>
                  </a:schemeClr>
                </a:solidFill>
              </a:rPr>
              <a:t>(com </a:t>
            </a:r>
            <a:r>
              <a:rPr lang="pt-BR" sz="1600" b="1" dirty="0">
                <a:solidFill>
                  <a:schemeClr val="tx1">
                    <a:lumMod val="85000"/>
                    <a:lumOff val="15000"/>
                  </a:schemeClr>
                </a:solidFill>
              </a:rPr>
              <a:t>todos os seus </a:t>
            </a:r>
            <a:r>
              <a:rPr lang="pt-BR" sz="1600" b="1" dirty="0" smtClean="0">
                <a:solidFill>
                  <a:schemeClr val="tx1">
                    <a:lumMod val="85000"/>
                    <a:lumOff val="15000"/>
                  </a:schemeClr>
                </a:solidFill>
              </a:rPr>
              <a:t>atributos), </a:t>
            </a:r>
            <a:r>
              <a:rPr lang="pt-BR" sz="1600" b="1" dirty="0">
                <a:solidFill>
                  <a:schemeClr val="tx1">
                    <a:lumMod val="85000"/>
                    <a:lumOff val="15000"/>
                  </a:schemeClr>
                </a:solidFill>
              </a:rPr>
              <a:t>e de que forma é possível recuperá-lo.</a:t>
            </a:r>
          </a:p>
        </p:txBody>
      </p:sp>
      <p:sp>
        <p:nvSpPr>
          <p:cNvPr id="8" name="CaixaDeTexto 7"/>
          <p:cNvSpPr txBox="1"/>
          <p:nvPr/>
        </p:nvSpPr>
        <p:spPr>
          <a:xfrm>
            <a:off x="2411760" y="4509120"/>
            <a:ext cx="6192688" cy="830997"/>
          </a:xfrm>
          <a:prstGeom prst="rect">
            <a:avLst/>
          </a:prstGeom>
          <a:noFill/>
        </p:spPr>
        <p:txBody>
          <a:bodyPr wrap="square" rtlCol="0">
            <a:spAutoFit/>
          </a:bodyPr>
          <a:lstStyle/>
          <a:p>
            <a:pPr algn="just">
              <a:defRPr sz="1400">
                <a:solidFill>
                  <a:srgbClr val="404040"/>
                </a:solidFill>
              </a:defRPr>
            </a:pPr>
            <a:r>
              <a:rPr lang="pt-BR" sz="1600" b="1" dirty="0">
                <a:solidFill>
                  <a:schemeClr val="tx1">
                    <a:lumMod val="85000"/>
                    <a:lumOff val="15000"/>
                  </a:schemeClr>
                </a:solidFill>
              </a:rPr>
              <a:t>A criação de um novo conhecimento no ambiente organizacional está relacionada a um processo coletivo de interação dinâmica e cooperativa entre colaboradores, que implica aprendizado.</a:t>
            </a:r>
          </a:p>
        </p:txBody>
      </p:sp>
      <p:pic>
        <p:nvPicPr>
          <p:cNvPr id="9" name="pasted-image.png"/>
          <p:cNvPicPr>
            <a:picLocks noChangeAspect="1"/>
          </p:cNvPicPr>
          <p:nvPr/>
        </p:nvPicPr>
        <p:blipFill>
          <a:blip r:embed="rId3" cstate="print">
            <a:extLst/>
          </a:blip>
          <a:srcRect r="22986"/>
          <a:stretch>
            <a:fillRect/>
          </a:stretch>
        </p:blipFill>
        <p:spPr>
          <a:xfrm>
            <a:off x="323528" y="4149080"/>
            <a:ext cx="1872208" cy="2433768"/>
          </a:xfrm>
          <a:prstGeom prst="rect">
            <a:avLst/>
          </a:prstGeom>
          <a:ln w="12700">
            <a:miter lim="400000"/>
          </a:ln>
        </p:spPr>
      </p:pic>
      <p:pic>
        <p:nvPicPr>
          <p:cNvPr id="10" name="pasted-image.png"/>
          <p:cNvPicPr>
            <a:picLocks noChangeAspect="1"/>
          </p:cNvPicPr>
          <p:nvPr/>
        </p:nvPicPr>
        <p:blipFill>
          <a:blip r:embed="rId4" cstate="print">
            <a:extLst/>
          </a:blip>
          <a:srcRect l="32511"/>
          <a:stretch>
            <a:fillRect/>
          </a:stretch>
        </p:blipFill>
        <p:spPr>
          <a:xfrm>
            <a:off x="7092280" y="1844824"/>
            <a:ext cx="1859112" cy="24449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pic>
        <p:nvPicPr>
          <p:cNvPr id="6145" name="Picture 1"/>
          <p:cNvPicPr>
            <a:picLocks noChangeAspect="1" noChangeArrowheads="1"/>
          </p:cNvPicPr>
          <p:nvPr/>
        </p:nvPicPr>
        <p:blipFill>
          <a:blip r:embed="rId2" cstate="print"/>
          <a:srcRect/>
          <a:stretch>
            <a:fillRect/>
          </a:stretch>
        </p:blipFill>
        <p:spPr bwMode="auto">
          <a:xfrm>
            <a:off x="467544" y="1484784"/>
            <a:ext cx="6276975" cy="33337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07505" y="1985963"/>
            <a:ext cx="8640959" cy="4546929"/>
          </a:xfrm>
          <a:prstGeom prst="rect">
            <a:avLst/>
          </a:prstGeom>
          <a:noFill/>
          <a:ln w="9525">
            <a:noFill/>
            <a:miter lim="800000"/>
            <a:headEnd/>
            <a:tailEnd/>
          </a:ln>
        </p:spPr>
      </p:pic>
      <p:pic>
        <p:nvPicPr>
          <p:cNvPr id="4" name="Picture 2" descr="Resultado de imagem para GESTÃO DO CONHECIMEN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12360" y="5363864"/>
            <a:ext cx="1331640" cy="1330308"/>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p:cNvPicPr>
            <a:picLocks noChangeAspect="1" noChangeArrowheads="1"/>
          </p:cNvPicPr>
          <p:nvPr/>
        </p:nvPicPr>
        <p:blipFill>
          <a:blip r:embed="rId5" cstate="print"/>
          <a:srcRect/>
          <a:stretch>
            <a:fillRect/>
          </a:stretch>
        </p:blipFill>
        <p:spPr bwMode="auto">
          <a:xfrm>
            <a:off x="7380312" y="1052737"/>
            <a:ext cx="1649363" cy="216023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sp>
        <p:nvSpPr>
          <p:cNvPr id="7" name="CaixaDeTexto 6"/>
          <p:cNvSpPr txBox="1"/>
          <p:nvPr/>
        </p:nvSpPr>
        <p:spPr>
          <a:xfrm>
            <a:off x="395536" y="1412776"/>
            <a:ext cx="4700839" cy="369332"/>
          </a:xfrm>
          <a:prstGeom prst="rect">
            <a:avLst/>
          </a:prstGeom>
          <a:noFill/>
        </p:spPr>
        <p:txBody>
          <a:bodyPr wrap="none" rtlCol="0">
            <a:spAutoFit/>
          </a:bodyPr>
          <a:lstStyle/>
          <a:p>
            <a:r>
              <a:rPr lang="pt-BR" b="1" dirty="0">
                <a:solidFill>
                  <a:srgbClr val="C00000"/>
                </a:solidFill>
                <a:effectLst>
                  <a:outerShdw blurRad="38100" dist="38100" dir="2700000" algn="tl">
                    <a:srgbClr val="000000">
                      <a:alpha val="43137"/>
                    </a:srgbClr>
                  </a:outerShdw>
                </a:effectLst>
              </a:rPr>
              <a:t>Conversão do conhecimento </a:t>
            </a:r>
            <a:r>
              <a:rPr lang="pt-BR" b="1" i="1" dirty="0">
                <a:solidFill>
                  <a:srgbClr val="C00000"/>
                </a:solidFill>
                <a:effectLst>
                  <a:outerShdw blurRad="38100" dist="38100" dir="2700000" algn="tl">
                    <a:srgbClr val="000000">
                      <a:alpha val="43137"/>
                    </a:srgbClr>
                  </a:outerShdw>
                </a:effectLst>
              </a:rPr>
              <a:t>tácito</a:t>
            </a:r>
            <a:r>
              <a:rPr lang="pt-BR" b="1" dirty="0">
                <a:solidFill>
                  <a:srgbClr val="C00000"/>
                </a:solidFill>
                <a:effectLst>
                  <a:outerShdw blurRad="38100" dist="38100" dir="2700000" algn="tl">
                    <a:srgbClr val="000000">
                      <a:alpha val="43137"/>
                    </a:srgbClr>
                  </a:outerShdw>
                </a:effectLst>
              </a:rPr>
              <a:t> em </a:t>
            </a:r>
            <a:r>
              <a:rPr lang="pt-BR" b="1" i="1" dirty="0">
                <a:solidFill>
                  <a:srgbClr val="C00000"/>
                </a:solidFill>
                <a:effectLst>
                  <a:outerShdw blurRad="38100" dist="38100" dir="2700000" algn="tl">
                    <a:srgbClr val="000000">
                      <a:alpha val="43137"/>
                    </a:srgbClr>
                  </a:outerShdw>
                </a:effectLst>
              </a:rPr>
              <a:t>explícito</a:t>
            </a:r>
          </a:p>
        </p:txBody>
      </p:sp>
      <p:sp>
        <p:nvSpPr>
          <p:cNvPr id="8" name="CaixaDeTexto 7"/>
          <p:cNvSpPr txBox="1"/>
          <p:nvPr/>
        </p:nvSpPr>
        <p:spPr>
          <a:xfrm>
            <a:off x="179512" y="2708920"/>
            <a:ext cx="3816424" cy="2308324"/>
          </a:xfrm>
          <a:prstGeom prst="rect">
            <a:avLst/>
          </a:prstGeom>
          <a:noFill/>
        </p:spPr>
        <p:txBody>
          <a:bodyPr wrap="square" rtlCol="0">
            <a:spAutoFit/>
          </a:bodyPr>
          <a:lstStyle/>
          <a:p>
            <a:pPr algn="just">
              <a:defRPr sz="1400">
                <a:solidFill>
                  <a:srgbClr val="404040"/>
                </a:solidFill>
              </a:defRPr>
            </a:pPr>
            <a:r>
              <a:rPr lang="pt-BR" sz="1600" dirty="0"/>
              <a:t>Compartilhamento de experiências, que permite a interação entre conhecimentos tácitos. </a:t>
            </a:r>
          </a:p>
          <a:p>
            <a:pPr algn="just">
              <a:defRPr sz="1400">
                <a:solidFill>
                  <a:srgbClr val="404040"/>
                </a:solidFill>
              </a:defRPr>
            </a:pPr>
            <a:endParaRPr lang="pt-BR" sz="1600" dirty="0"/>
          </a:p>
          <a:p>
            <a:pPr algn="just">
              <a:defRPr sz="1400">
                <a:solidFill>
                  <a:srgbClr val="404040"/>
                </a:solidFill>
              </a:defRPr>
            </a:pPr>
            <a:r>
              <a:rPr lang="pt-BR" sz="1600" dirty="0"/>
              <a:t>Dessa forma, o saber pode ser adquirido de outra pessoa por meio da observação, da imitação ou da prática, mesmo sem usar qualquer linguagem. </a:t>
            </a:r>
          </a:p>
          <a:p>
            <a:pPr algn="just">
              <a:defRPr sz="1400">
                <a:solidFill>
                  <a:srgbClr val="404040"/>
                </a:solidFill>
              </a:defRPr>
            </a:pPr>
            <a:endParaRPr lang="pt-BR" sz="1600" dirty="0"/>
          </a:p>
        </p:txBody>
      </p:sp>
      <p:sp>
        <p:nvSpPr>
          <p:cNvPr id="9" name="Retângulo 8"/>
          <p:cNvSpPr/>
          <p:nvPr/>
        </p:nvSpPr>
        <p:spPr>
          <a:xfrm>
            <a:off x="137640" y="2191965"/>
            <a:ext cx="3323379" cy="372939"/>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0" name="Retângulo 9"/>
          <p:cNvSpPr/>
          <p:nvPr/>
        </p:nvSpPr>
        <p:spPr>
          <a:xfrm>
            <a:off x="137641" y="1977406"/>
            <a:ext cx="3426247" cy="484672"/>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sz="2400" b="1" dirty="0">
                <a:solidFill>
                  <a:schemeClr val="bg1"/>
                </a:solidFill>
              </a:rPr>
              <a:t>Socialização</a:t>
            </a:r>
          </a:p>
        </p:txBody>
      </p:sp>
      <p:sp>
        <p:nvSpPr>
          <p:cNvPr id="11" name="CaixaDeTexto 10"/>
          <p:cNvSpPr txBox="1"/>
          <p:nvPr/>
        </p:nvSpPr>
        <p:spPr>
          <a:xfrm>
            <a:off x="4572000" y="2636912"/>
            <a:ext cx="4392488" cy="4247317"/>
          </a:xfrm>
          <a:prstGeom prst="rect">
            <a:avLst/>
          </a:prstGeom>
          <a:noFill/>
        </p:spPr>
        <p:txBody>
          <a:bodyPr wrap="square" rtlCol="0">
            <a:spAutoFit/>
          </a:bodyPr>
          <a:lstStyle/>
          <a:p>
            <a:pPr algn="just">
              <a:defRPr sz="1400">
                <a:solidFill>
                  <a:srgbClr val="404040"/>
                </a:solidFill>
              </a:defRPr>
            </a:pPr>
            <a:r>
              <a:rPr lang="pt-BR" sz="1600" dirty="0">
                <a:solidFill>
                  <a:schemeClr val="tx1">
                    <a:lumMod val="85000"/>
                    <a:lumOff val="15000"/>
                  </a:schemeClr>
                </a:solidFill>
              </a:rPr>
              <a:t>Transformação ou articulação do conhecimento </a:t>
            </a:r>
            <a:r>
              <a:rPr lang="pt-BR" sz="1600" i="1" dirty="0">
                <a:solidFill>
                  <a:schemeClr val="tx1">
                    <a:lumMod val="85000"/>
                    <a:lumOff val="15000"/>
                  </a:schemeClr>
                </a:solidFill>
              </a:rPr>
              <a:t>tácito</a:t>
            </a:r>
            <a:r>
              <a:rPr lang="pt-BR" sz="1600" dirty="0">
                <a:solidFill>
                  <a:schemeClr val="tx1">
                    <a:lumMod val="85000"/>
                    <a:lumOff val="15000"/>
                  </a:schemeClr>
                </a:solidFill>
              </a:rPr>
              <a:t> em </a:t>
            </a:r>
            <a:r>
              <a:rPr lang="pt-BR" sz="1600" i="1" dirty="0">
                <a:solidFill>
                  <a:schemeClr val="tx1">
                    <a:lumMod val="85000"/>
                    <a:lumOff val="15000"/>
                  </a:schemeClr>
                </a:solidFill>
              </a:rPr>
              <a:t>explícito</a:t>
            </a:r>
            <a:r>
              <a:rPr lang="pt-BR" sz="1600" dirty="0" smtClean="0">
                <a:solidFill>
                  <a:schemeClr val="tx1">
                    <a:lumMod val="85000"/>
                    <a:lumOff val="15000"/>
                  </a:schemeClr>
                </a:solidFill>
              </a:rPr>
              <a:t>.</a:t>
            </a:r>
          </a:p>
          <a:p>
            <a:pPr algn="just">
              <a:defRPr sz="1400">
                <a:solidFill>
                  <a:srgbClr val="404040"/>
                </a:solidFill>
              </a:defRPr>
            </a:pPr>
            <a:endParaRPr lang="pt-BR" sz="1600" dirty="0">
              <a:solidFill>
                <a:schemeClr val="tx1">
                  <a:lumMod val="85000"/>
                  <a:lumOff val="15000"/>
                </a:schemeClr>
              </a:solidFill>
            </a:endParaRPr>
          </a:p>
          <a:p>
            <a:pPr algn="just">
              <a:defRPr sz="1400">
                <a:solidFill>
                  <a:srgbClr val="404040"/>
                </a:solidFill>
              </a:defRPr>
            </a:pPr>
            <a:r>
              <a:rPr lang="pt-BR" sz="1600" dirty="0">
                <a:solidFill>
                  <a:schemeClr val="tx1">
                    <a:lumMod val="85000"/>
                    <a:lumOff val="15000"/>
                  </a:schemeClr>
                </a:solidFill>
              </a:rPr>
              <a:t>O resultado é a migração do cérebro humano para documentos e mídias diversas por meio de:</a:t>
            </a:r>
          </a:p>
          <a:p>
            <a:pPr lvl="1" indent="0" algn="just">
              <a:defRPr sz="1400">
                <a:solidFill>
                  <a:srgbClr val="404040"/>
                </a:solidFill>
              </a:defRPr>
            </a:pPr>
            <a:endParaRPr lang="pt-BR" sz="1600" dirty="0">
              <a:solidFill>
                <a:schemeClr val="tx1">
                  <a:lumMod val="85000"/>
                  <a:lumOff val="15000"/>
                </a:schemeClr>
              </a:solidFill>
            </a:endParaRPr>
          </a:p>
          <a:p>
            <a:pPr marL="533400" lvl="1" indent="-285750" algn="just">
              <a:buFont typeface="Arial" panose="020B0604020202020204" pitchFamily="34" charset="0"/>
              <a:buChar char="•"/>
              <a:defRPr sz="1400">
                <a:solidFill>
                  <a:srgbClr val="404040"/>
                </a:solidFill>
              </a:defRPr>
            </a:pPr>
            <a:r>
              <a:rPr lang="pt-BR" sz="1600" dirty="0">
                <a:solidFill>
                  <a:schemeClr val="tx1">
                    <a:lumMod val="85000"/>
                    <a:lumOff val="15000"/>
                  </a:schemeClr>
                </a:solidFill>
              </a:rPr>
              <a:t>Metáforas;</a:t>
            </a:r>
          </a:p>
          <a:p>
            <a:pPr marL="533400" lvl="1" indent="-285750" algn="just">
              <a:buFont typeface="Arial" panose="020B0604020202020204" pitchFamily="34" charset="0"/>
              <a:buChar char="•"/>
              <a:defRPr sz="1400">
                <a:solidFill>
                  <a:srgbClr val="404040"/>
                </a:solidFill>
              </a:defRPr>
            </a:pPr>
            <a:r>
              <a:rPr lang="pt-BR" sz="1600" dirty="0">
                <a:solidFill>
                  <a:schemeClr val="tx1">
                    <a:lumMod val="85000"/>
                    <a:lumOff val="15000"/>
                  </a:schemeClr>
                </a:solidFill>
              </a:rPr>
              <a:t>Analogias;</a:t>
            </a:r>
          </a:p>
          <a:p>
            <a:pPr marL="533400" lvl="1" indent="-285750" algn="just">
              <a:buFont typeface="Arial" panose="020B0604020202020204" pitchFamily="34" charset="0"/>
              <a:buChar char="•"/>
              <a:defRPr sz="1400">
                <a:solidFill>
                  <a:srgbClr val="404040"/>
                </a:solidFill>
              </a:defRPr>
            </a:pPr>
            <a:r>
              <a:rPr lang="pt-BR" sz="1600" dirty="0">
                <a:solidFill>
                  <a:schemeClr val="tx1">
                    <a:lumMod val="85000"/>
                    <a:lumOff val="15000"/>
                  </a:schemeClr>
                </a:solidFill>
              </a:rPr>
              <a:t>Conceitos;</a:t>
            </a:r>
          </a:p>
          <a:p>
            <a:pPr marL="533400" lvl="1" indent="-285750" algn="just">
              <a:buFont typeface="Arial" panose="020B0604020202020204" pitchFamily="34" charset="0"/>
              <a:buChar char="•"/>
              <a:defRPr sz="1400">
                <a:solidFill>
                  <a:srgbClr val="404040"/>
                </a:solidFill>
              </a:defRPr>
            </a:pPr>
            <a:r>
              <a:rPr lang="pt-BR" sz="1600" dirty="0">
                <a:solidFill>
                  <a:schemeClr val="tx1">
                    <a:lumMod val="85000"/>
                    <a:lumOff val="15000"/>
                  </a:schemeClr>
                </a:solidFill>
              </a:rPr>
              <a:t>Hipóteses;</a:t>
            </a:r>
          </a:p>
          <a:p>
            <a:pPr marL="533400" lvl="1" indent="-285750" algn="just">
              <a:buFont typeface="Arial" panose="020B0604020202020204" pitchFamily="34" charset="0"/>
              <a:buChar char="•"/>
              <a:defRPr sz="1400">
                <a:solidFill>
                  <a:srgbClr val="404040"/>
                </a:solidFill>
              </a:defRPr>
            </a:pPr>
            <a:r>
              <a:rPr lang="pt-BR" sz="1600" dirty="0">
                <a:solidFill>
                  <a:schemeClr val="tx1">
                    <a:lumMod val="85000"/>
                    <a:lumOff val="15000"/>
                  </a:schemeClr>
                </a:solidFill>
              </a:rPr>
              <a:t>Modelos.</a:t>
            </a:r>
          </a:p>
          <a:p>
            <a:pPr lvl="1" indent="0" algn="just">
              <a:defRPr sz="1400">
                <a:solidFill>
                  <a:srgbClr val="404040"/>
                </a:solidFill>
              </a:defRPr>
            </a:pPr>
            <a:endParaRPr lang="pt-BR" sz="1600" dirty="0">
              <a:solidFill>
                <a:schemeClr val="tx1">
                  <a:lumMod val="85000"/>
                  <a:lumOff val="15000"/>
                </a:schemeClr>
              </a:solidFill>
            </a:endParaRPr>
          </a:p>
          <a:p>
            <a:pPr algn="just">
              <a:defRPr sz="1400">
                <a:solidFill>
                  <a:srgbClr val="404040"/>
                </a:solidFill>
              </a:defRPr>
            </a:pPr>
            <a:endParaRPr lang="pt-BR" sz="1600" dirty="0" smtClean="0">
              <a:solidFill>
                <a:schemeClr val="tx1">
                  <a:lumMod val="85000"/>
                  <a:lumOff val="15000"/>
                </a:schemeClr>
              </a:solidFill>
            </a:endParaRPr>
          </a:p>
          <a:p>
            <a:pPr algn="just">
              <a:defRPr sz="1400">
                <a:solidFill>
                  <a:srgbClr val="404040"/>
                </a:solidFill>
              </a:defRPr>
            </a:pPr>
            <a:r>
              <a:rPr lang="pt-BR" sz="1600" dirty="0" smtClean="0">
                <a:solidFill>
                  <a:schemeClr val="tx1">
                    <a:lumMod val="85000"/>
                    <a:lumOff val="15000"/>
                  </a:schemeClr>
                </a:solidFill>
              </a:rPr>
              <a:t>Esse </a:t>
            </a:r>
            <a:r>
              <a:rPr lang="pt-BR" sz="1600" dirty="0">
                <a:solidFill>
                  <a:schemeClr val="tx1">
                    <a:lumMod val="85000"/>
                    <a:lumOff val="15000"/>
                  </a:schemeClr>
                </a:solidFill>
              </a:rPr>
              <a:t>modo é visto no processo de criação de um conceito e, normalmente, é provocado pelo diálogo ou pela reflexão coletiva. </a:t>
            </a:r>
          </a:p>
          <a:p>
            <a:pPr>
              <a:defRPr sz="1400">
                <a:solidFill>
                  <a:srgbClr val="404040"/>
                </a:solidFill>
              </a:defRPr>
            </a:pPr>
            <a:endParaRPr lang="pt-BR" dirty="0">
              <a:solidFill>
                <a:schemeClr val="tx1">
                  <a:lumMod val="85000"/>
                  <a:lumOff val="15000"/>
                </a:schemeClr>
              </a:solidFill>
            </a:endParaRPr>
          </a:p>
        </p:txBody>
      </p:sp>
      <p:sp>
        <p:nvSpPr>
          <p:cNvPr id="12" name="Retângulo 11"/>
          <p:cNvSpPr/>
          <p:nvPr/>
        </p:nvSpPr>
        <p:spPr>
          <a:xfrm>
            <a:off x="4746152" y="2191965"/>
            <a:ext cx="3323379" cy="372939"/>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3" name="Retângulo 12"/>
          <p:cNvSpPr/>
          <p:nvPr/>
        </p:nvSpPr>
        <p:spPr>
          <a:xfrm>
            <a:off x="4746153" y="1977406"/>
            <a:ext cx="3426247" cy="484672"/>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sz="2400" b="1" dirty="0">
                <a:solidFill>
                  <a:schemeClr val="bg1"/>
                </a:solidFill>
              </a:rPr>
              <a:t>Externalização</a:t>
            </a:r>
          </a:p>
        </p:txBody>
      </p:sp>
      <p:sp>
        <p:nvSpPr>
          <p:cNvPr id="14" name="Meio-quadro 13"/>
          <p:cNvSpPr/>
          <p:nvPr/>
        </p:nvSpPr>
        <p:spPr>
          <a:xfrm rot="5400000">
            <a:off x="3131840" y="2852936"/>
            <a:ext cx="2232248" cy="21602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Meio-quadro 14"/>
          <p:cNvSpPr/>
          <p:nvPr/>
        </p:nvSpPr>
        <p:spPr>
          <a:xfrm rot="16200000">
            <a:off x="3275856" y="5373216"/>
            <a:ext cx="2232248" cy="21602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5122" name="Picture 2"/>
          <p:cNvPicPr>
            <a:picLocks noChangeAspect="1" noChangeArrowheads="1"/>
          </p:cNvPicPr>
          <p:nvPr/>
        </p:nvPicPr>
        <p:blipFill>
          <a:blip r:embed="rId3" cstate="print"/>
          <a:srcRect/>
          <a:stretch>
            <a:fillRect/>
          </a:stretch>
        </p:blipFill>
        <p:spPr bwMode="auto">
          <a:xfrm>
            <a:off x="2771800" y="4544006"/>
            <a:ext cx="1224136" cy="2040226"/>
          </a:xfrm>
          <a:prstGeom prst="rect">
            <a:avLst/>
          </a:prstGeom>
          <a:noFill/>
          <a:ln w="9525">
            <a:noFill/>
            <a:miter lim="800000"/>
            <a:headEnd/>
            <a:tailEnd/>
          </a:ln>
        </p:spPr>
      </p:pic>
      <p:sp>
        <p:nvSpPr>
          <p:cNvPr id="17" name="Retângulo 16"/>
          <p:cNvSpPr/>
          <p:nvPr/>
        </p:nvSpPr>
        <p:spPr>
          <a:xfrm>
            <a:off x="179512" y="4944070"/>
            <a:ext cx="2448272" cy="1477328"/>
          </a:xfrm>
          <a:prstGeom prst="rect">
            <a:avLst/>
          </a:prstGeom>
        </p:spPr>
        <p:txBody>
          <a:bodyPr wrap="square">
            <a:spAutoFit/>
          </a:bodyPr>
          <a:lstStyle/>
          <a:p>
            <a:pPr algn="just">
              <a:defRPr sz="1400">
                <a:solidFill>
                  <a:srgbClr val="404040"/>
                </a:solidFill>
              </a:defRPr>
            </a:pPr>
            <a:r>
              <a:rPr lang="pt-BR" sz="1600" b="1" u="sng" dirty="0" smtClean="0"/>
              <a:t>Exemplo</a:t>
            </a:r>
            <a:r>
              <a:rPr lang="pt-BR" sz="1600" b="1" dirty="0" smtClean="0"/>
              <a:t>:</a:t>
            </a:r>
            <a:r>
              <a:rPr lang="pt-BR" sz="1600" dirty="0" smtClean="0"/>
              <a:t> </a:t>
            </a:r>
          </a:p>
          <a:p>
            <a:pPr algn="just">
              <a:defRPr sz="1400">
                <a:solidFill>
                  <a:srgbClr val="404040"/>
                </a:solidFill>
              </a:defRPr>
            </a:pPr>
            <a:endParaRPr lang="pt-BR" sz="1000" dirty="0" smtClean="0"/>
          </a:p>
          <a:p>
            <a:pPr algn="just">
              <a:defRPr sz="1400">
                <a:solidFill>
                  <a:srgbClr val="404040"/>
                </a:solidFill>
              </a:defRPr>
            </a:pPr>
            <a:r>
              <a:rPr lang="pt-BR" sz="1600" dirty="0" smtClean="0"/>
              <a:t>Aprendizado de um estagiário na interação com seu orientador em uma empresa.</a:t>
            </a:r>
            <a:endParaRPr lang="pt-BR" sz="1600" dirty="0"/>
          </a:p>
        </p:txBody>
      </p:sp>
      <p:pic>
        <p:nvPicPr>
          <p:cNvPr id="5123" name="Picture 3"/>
          <p:cNvPicPr>
            <a:picLocks noChangeAspect="1" noChangeArrowheads="1"/>
          </p:cNvPicPr>
          <p:nvPr/>
        </p:nvPicPr>
        <p:blipFill>
          <a:blip r:embed="rId4" cstate="print"/>
          <a:srcRect/>
          <a:stretch>
            <a:fillRect/>
          </a:stretch>
        </p:blipFill>
        <p:spPr bwMode="auto">
          <a:xfrm>
            <a:off x="6588224" y="4009429"/>
            <a:ext cx="2035644" cy="165181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Image result for LIVROS"/>
          <p:cNvPicPr>
            <a:picLocks noChangeAspect="1" noChangeArrowheads="1"/>
          </p:cNvPicPr>
          <p:nvPr/>
        </p:nvPicPr>
        <p:blipFill>
          <a:blip r:embed="rId2" cstate="print"/>
          <a:srcRect/>
          <a:stretch>
            <a:fillRect/>
          </a:stretch>
        </p:blipFill>
        <p:spPr bwMode="auto">
          <a:xfrm>
            <a:off x="1259632" y="5589240"/>
            <a:ext cx="2808312" cy="1045140"/>
          </a:xfrm>
          <a:prstGeom prst="rect">
            <a:avLst/>
          </a:prstGeom>
          <a:noFill/>
        </p:spPr>
      </p:pic>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sp>
        <p:nvSpPr>
          <p:cNvPr id="6" name="CaixaDeTexto 5"/>
          <p:cNvSpPr txBox="1"/>
          <p:nvPr/>
        </p:nvSpPr>
        <p:spPr>
          <a:xfrm>
            <a:off x="107504" y="2780928"/>
            <a:ext cx="3960440" cy="3293209"/>
          </a:xfrm>
          <a:prstGeom prst="rect">
            <a:avLst/>
          </a:prstGeom>
          <a:noFill/>
        </p:spPr>
        <p:txBody>
          <a:bodyPr wrap="square" rtlCol="0">
            <a:spAutoFit/>
          </a:bodyPr>
          <a:lstStyle/>
          <a:p>
            <a:pPr algn="just">
              <a:defRPr sz="1400">
                <a:solidFill>
                  <a:srgbClr val="404040"/>
                </a:solidFill>
              </a:defRPr>
            </a:pPr>
            <a:r>
              <a:rPr lang="pt-BR" sz="1600" dirty="0">
                <a:solidFill>
                  <a:schemeClr val="tx1">
                    <a:lumMod val="85000"/>
                    <a:lumOff val="15000"/>
                  </a:schemeClr>
                </a:solidFill>
              </a:rPr>
              <a:t>Processo inverso à externalização, de migração do saber explícito para o cérebro humano por meio de diversas metodologias e atividades de aprendizagem.</a:t>
            </a:r>
          </a:p>
          <a:p>
            <a:pPr algn="just">
              <a:defRPr sz="1400">
                <a:solidFill>
                  <a:srgbClr val="404040"/>
                </a:solidFill>
              </a:defRPr>
            </a:pPr>
            <a:endParaRPr lang="pt-BR" sz="1600" dirty="0">
              <a:solidFill>
                <a:schemeClr val="tx1">
                  <a:lumMod val="85000"/>
                  <a:lumOff val="15000"/>
                </a:schemeClr>
              </a:solidFill>
            </a:endParaRPr>
          </a:p>
          <a:p>
            <a:pPr algn="just">
              <a:defRPr sz="1400">
                <a:solidFill>
                  <a:srgbClr val="404040"/>
                </a:solidFill>
              </a:defRPr>
            </a:pPr>
            <a:r>
              <a:rPr lang="pt-BR" sz="1600" dirty="0">
                <a:solidFill>
                  <a:schemeClr val="tx1">
                    <a:lumMod val="85000"/>
                    <a:lumOff val="15000"/>
                  </a:schemeClr>
                </a:solidFill>
              </a:rPr>
              <a:t>Trata-se da incorporação do conhecimento explícito ao tácito.</a:t>
            </a:r>
          </a:p>
          <a:p>
            <a:pPr algn="just">
              <a:defRPr sz="1400">
                <a:solidFill>
                  <a:srgbClr val="404040"/>
                </a:solidFill>
              </a:defRPr>
            </a:pPr>
            <a:endParaRPr lang="pt-BR" sz="1600" dirty="0">
              <a:solidFill>
                <a:schemeClr val="tx1">
                  <a:lumMod val="85000"/>
                  <a:lumOff val="15000"/>
                </a:schemeClr>
              </a:solidFill>
            </a:endParaRPr>
          </a:p>
          <a:p>
            <a:pPr algn="just">
              <a:defRPr sz="1400">
                <a:solidFill>
                  <a:srgbClr val="404040"/>
                </a:solidFill>
              </a:defRPr>
            </a:pPr>
            <a:r>
              <a:rPr lang="pt-BR" sz="1600" b="1" u="sng" dirty="0">
                <a:solidFill>
                  <a:schemeClr val="tx1">
                    <a:lumMod val="85000"/>
                    <a:lumOff val="15000"/>
                  </a:schemeClr>
                </a:solidFill>
              </a:rPr>
              <a:t>Exemplo</a:t>
            </a:r>
            <a:r>
              <a:rPr lang="pt-BR" sz="1600" b="1" dirty="0">
                <a:solidFill>
                  <a:schemeClr val="tx1">
                    <a:lumMod val="85000"/>
                    <a:lumOff val="15000"/>
                  </a:schemeClr>
                </a:solidFill>
              </a:rPr>
              <a:t>:</a:t>
            </a:r>
            <a:r>
              <a:rPr lang="pt-BR" sz="1600" dirty="0">
                <a:solidFill>
                  <a:schemeClr val="tx1">
                    <a:lumMod val="85000"/>
                    <a:lumOff val="15000"/>
                  </a:schemeClr>
                </a:solidFill>
              </a:rPr>
              <a:t> A leitura de manuais e de documentação auxilia o indivíduo a internalizar conhecimento explícito, transformando-o </a:t>
            </a:r>
            <a:endParaRPr lang="pt-BR" sz="1600" dirty="0" smtClean="0">
              <a:solidFill>
                <a:schemeClr val="tx1">
                  <a:lumMod val="85000"/>
                  <a:lumOff val="15000"/>
                </a:schemeClr>
              </a:solidFill>
            </a:endParaRPr>
          </a:p>
          <a:p>
            <a:pPr algn="just">
              <a:defRPr sz="1400">
                <a:solidFill>
                  <a:srgbClr val="404040"/>
                </a:solidFill>
              </a:defRPr>
            </a:pPr>
            <a:r>
              <a:rPr lang="pt-BR" sz="1600" dirty="0" smtClean="0">
                <a:solidFill>
                  <a:schemeClr val="tx1">
                    <a:lumMod val="85000"/>
                    <a:lumOff val="15000"/>
                  </a:schemeClr>
                </a:solidFill>
              </a:rPr>
              <a:t>em </a:t>
            </a:r>
            <a:r>
              <a:rPr lang="pt-BR" sz="1600" dirty="0">
                <a:solidFill>
                  <a:schemeClr val="tx1">
                    <a:lumMod val="85000"/>
                    <a:lumOff val="15000"/>
                  </a:schemeClr>
                </a:solidFill>
              </a:rPr>
              <a:t>tácito.</a:t>
            </a:r>
          </a:p>
        </p:txBody>
      </p:sp>
      <p:sp>
        <p:nvSpPr>
          <p:cNvPr id="7" name="Retângulo 6"/>
          <p:cNvSpPr/>
          <p:nvPr/>
        </p:nvSpPr>
        <p:spPr>
          <a:xfrm>
            <a:off x="137640" y="2203399"/>
            <a:ext cx="3323379" cy="372939"/>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8" name="Retângulo 7"/>
          <p:cNvSpPr/>
          <p:nvPr/>
        </p:nvSpPr>
        <p:spPr>
          <a:xfrm>
            <a:off x="137641" y="1988840"/>
            <a:ext cx="3426247" cy="484672"/>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sz="2400" b="1" dirty="0">
                <a:solidFill>
                  <a:schemeClr val="bg1"/>
                </a:solidFill>
              </a:rPr>
              <a:t>Internalização</a:t>
            </a:r>
          </a:p>
        </p:txBody>
      </p:sp>
      <p:sp>
        <p:nvSpPr>
          <p:cNvPr id="9" name="CaixaDeTexto 8"/>
          <p:cNvSpPr txBox="1"/>
          <p:nvPr/>
        </p:nvSpPr>
        <p:spPr>
          <a:xfrm>
            <a:off x="4510163" y="2780928"/>
            <a:ext cx="4454325" cy="1815882"/>
          </a:xfrm>
          <a:prstGeom prst="rect">
            <a:avLst/>
          </a:prstGeom>
          <a:noFill/>
        </p:spPr>
        <p:txBody>
          <a:bodyPr wrap="square" rtlCol="0">
            <a:spAutoFit/>
          </a:bodyPr>
          <a:lstStyle/>
          <a:p>
            <a:pPr algn="just">
              <a:defRPr sz="1400">
                <a:solidFill>
                  <a:srgbClr val="404040"/>
                </a:solidFill>
              </a:defRPr>
            </a:pPr>
            <a:r>
              <a:rPr lang="pt-BR" sz="1600" dirty="0">
                <a:solidFill>
                  <a:schemeClr val="tx1">
                    <a:lumMod val="85000"/>
                    <a:lumOff val="15000"/>
                  </a:schemeClr>
                </a:solidFill>
              </a:rPr>
              <a:t>Interação entre conhecimentos explícitos para a geração de novos saberes.</a:t>
            </a:r>
          </a:p>
          <a:p>
            <a:pPr algn="just">
              <a:defRPr sz="1400">
                <a:solidFill>
                  <a:srgbClr val="404040"/>
                </a:solidFill>
              </a:defRPr>
            </a:pPr>
            <a:endParaRPr lang="pt-BR" sz="1600" dirty="0">
              <a:solidFill>
                <a:schemeClr val="tx1">
                  <a:lumMod val="85000"/>
                  <a:lumOff val="15000"/>
                </a:schemeClr>
              </a:solidFill>
            </a:endParaRPr>
          </a:p>
          <a:p>
            <a:pPr algn="just">
              <a:defRPr sz="1400">
                <a:solidFill>
                  <a:srgbClr val="404040"/>
                </a:solidFill>
              </a:defRPr>
            </a:pPr>
            <a:r>
              <a:rPr lang="pt-BR" sz="1600" dirty="0">
                <a:solidFill>
                  <a:schemeClr val="tx1">
                    <a:lumMod val="85000"/>
                    <a:lumOff val="15000"/>
                  </a:schemeClr>
                </a:solidFill>
              </a:rPr>
              <a:t>Trata-se da sistematização de conceitos por meio da combinação de conjuntos diferentes de conhecimentos explícitos.</a:t>
            </a:r>
          </a:p>
          <a:p>
            <a:pPr algn="just">
              <a:defRPr sz="1400">
                <a:solidFill>
                  <a:srgbClr val="404040"/>
                </a:solidFill>
              </a:defRPr>
            </a:pPr>
            <a:endParaRPr lang="pt-BR" sz="1600" dirty="0">
              <a:solidFill>
                <a:schemeClr val="tx1">
                  <a:lumMod val="85000"/>
                  <a:lumOff val="15000"/>
                </a:schemeClr>
              </a:solidFill>
            </a:endParaRPr>
          </a:p>
        </p:txBody>
      </p:sp>
      <p:sp>
        <p:nvSpPr>
          <p:cNvPr id="10" name="Retângulo 9"/>
          <p:cNvSpPr/>
          <p:nvPr/>
        </p:nvSpPr>
        <p:spPr>
          <a:xfrm>
            <a:off x="4746152" y="2203399"/>
            <a:ext cx="3323379" cy="372939"/>
          </a:xfrm>
          <a:prstGeom prst="rect">
            <a:avLst/>
          </a:prstGeom>
          <a:solidFill>
            <a:srgbClr val="E1E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400" dirty="0"/>
          </a:p>
        </p:txBody>
      </p:sp>
      <p:sp>
        <p:nvSpPr>
          <p:cNvPr id="11" name="Retângulo 10"/>
          <p:cNvSpPr/>
          <p:nvPr/>
        </p:nvSpPr>
        <p:spPr>
          <a:xfrm>
            <a:off x="4746153" y="1988840"/>
            <a:ext cx="3426247" cy="484672"/>
          </a:xfrm>
          <a:prstGeom prst="rect">
            <a:avLst/>
          </a:prstGeom>
          <a:solidFill>
            <a:srgbClr val="219D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1363" lvl="1" indent="-285750">
              <a:buFont typeface="Arial" panose="020B0604020202020204" pitchFamily="34" charset="0"/>
              <a:buChar char="•"/>
            </a:pPr>
            <a:r>
              <a:rPr lang="pt-BR" sz="2400" b="1" dirty="0">
                <a:solidFill>
                  <a:schemeClr val="bg1"/>
                </a:solidFill>
              </a:rPr>
              <a:t>Combinação</a:t>
            </a:r>
          </a:p>
        </p:txBody>
      </p:sp>
      <p:sp>
        <p:nvSpPr>
          <p:cNvPr id="12" name="CaixaDeTexto 11"/>
          <p:cNvSpPr txBox="1"/>
          <p:nvPr/>
        </p:nvSpPr>
        <p:spPr>
          <a:xfrm>
            <a:off x="395536" y="1412776"/>
            <a:ext cx="4700839" cy="369332"/>
          </a:xfrm>
          <a:prstGeom prst="rect">
            <a:avLst/>
          </a:prstGeom>
          <a:noFill/>
        </p:spPr>
        <p:txBody>
          <a:bodyPr wrap="none" rtlCol="0">
            <a:spAutoFit/>
          </a:bodyPr>
          <a:lstStyle/>
          <a:p>
            <a:r>
              <a:rPr lang="pt-BR" b="1" dirty="0">
                <a:solidFill>
                  <a:srgbClr val="C00000"/>
                </a:solidFill>
                <a:effectLst>
                  <a:outerShdw blurRad="38100" dist="38100" dir="2700000" algn="tl">
                    <a:srgbClr val="000000">
                      <a:alpha val="43137"/>
                    </a:srgbClr>
                  </a:outerShdw>
                </a:effectLst>
              </a:rPr>
              <a:t>Conversão do conhecimento </a:t>
            </a:r>
            <a:r>
              <a:rPr lang="pt-BR" b="1" i="1" dirty="0">
                <a:solidFill>
                  <a:srgbClr val="C00000"/>
                </a:solidFill>
                <a:effectLst>
                  <a:outerShdw blurRad="38100" dist="38100" dir="2700000" algn="tl">
                    <a:srgbClr val="000000">
                      <a:alpha val="43137"/>
                    </a:srgbClr>
                  </a:outerShdw>
                </a:effectLst>
              </a:rPr>
              <a:t>tácito</a:t>
            </a:r>
            <a:r>
              <a:rPr lang="pt-BR" b="1" dirty="0">
                <a:solidFill>
                  <a:srgbClr val="C00000"/>
                </a:solidFill>
                <a:effectLst>
                  <a:outerShdw blurRad="38100" dist="38100" dir="2700000" algn="tl">
                    <a:srgbClr val="000000">
                      <a:alpha val="43137"/>
                    </a:srgbClr>
                  </a:outerShdw>
                </a:effectLst>
              </a:rPr>
              <a:t> em </a:t>
            </a:r>
            <a:r>
              <a:rPr lang="pt-BR" b="1" i="1" dirty="0">
                <a:solidFill>
                  <a:srgbClr val="C00000"/>
                </a:solidFill>
                <a:effectLst>
                  <a:outerShdw blurRad="38100" dist="38100" dir="2700000" algn="tl">
                    <a:srgbClr val="000000">
                      <a:alpha val="43137"/>
                    </a:srgbClr>
                  </a:outerShdw>
                </a:effectLst>
              </a:rPr>
              <a:t>explícito</a:t>
            </a:r>
          </a:p>
        </p:txBody>
      </p:sp>
      <p:sp>
        <p:nvSpPr>
          <p:cNvPr id="13" name="Meio-quadro 12"/>
          <p:cNvSpPr/>
          <p:nvPr/>
        </p:nvSpPr>
        <p:spPr>
          <a:xfrm rot="5400000">
            <a:off x="3131840" y="2852936"/>
            <a:ext cx="2232248" cy="21602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Meio-quadro 13"/>
          <p:cNvSpPr/>
          <p:nvPr/>
        </p:nvSpPr>
        <p:spPr>
          <a:xfrm rot="16200000">
            <a:off x="3275856" y="5373216"/>
            <a:ext cx="2232248" cy="216024"/>
          </a:xfrm>
          <a:prstGeom prst="half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Retângulo 15"/>
          <p:cNvSpPr/>
          <p:nvPr/>
        </p:nvSpPr>
        <p:spPr>
          <a:xfrm>
            <a:off x="4572000" y="4509120"/>
            <a:ext cx="2376264" cy="1815882"/>
          </a:xfrm>
          <a:prstGeom prst="rect">
            <a:avLst/>
          </a:prstGeom>
        </p:spPr>
        <p:txBody>
          <a:bodyPr wrap="square">
            <a:spAutoFit/>
          </a:bodyPr>
          <a:lstStyle/>
          <a:p>
            <a:pPr algn="just">
              <a:defRPr sz="1400">
                <a:solidFill>
                  <a:srgbClr val="404040"/>
                </a:solidFill>
              </a:defRPr>
            </a:pPr>
            <a:r>
              <a:rPr lang="pt-BR" sz="1600" b="1" u="sng" dirty="0" smtClean="0">
                <a:solidFill>
                  <a:schemeClr val="tx1">
                    <a:lumMod val="85000"/>
                    <a:lumOff val="15000"/>
                  </a:schemeClr>
                </a:solidFill>
              </a:rPr>
              <a:t>Exemplo</a:t>
            </a:r>
            <a:r>
              <a:rPr lang="pt-BR" sz="1600" b="1" dirty="0" smtClean="0">
                <a:solidFill>
                  <a:schemeClr val="tx1">
                    <a:lumMod val="85000"/>
                    <a:lumOff val="15000"/>
                  </a:schemeClr>
                </a:solidFill>
              </a:rPr>
              <a:t>:</a:t>
            </a:r>
            <a:r>
              <a:rPr lang="pt-BR" sz="1600" dirty="0" smtClean="0">
                <a:solidFill>
                  <a:schemeClr val="tx1">
                    <a:lumMod val="85000"/>
                    <a:lumOff val="15000"/>
                  </a:schemeClr>
                </a:solidFill>
              </a:rPr>
              <a:t> </a:t>
            </a:r>
          </a:p>
          <a:p>
            <a:pPr algn="just">
              <a:defRPr sz="1400">
                <a:solidFill>
                  <a:srgbClr val="404040"/>
                </a:solidFill>
              </a:defRPr>
            </a:pPr>
            <a:endParaRPr lang="pt-BR" sz="1600" dirty="0" smtClean="0">
              <a:solidFill>
                <a:schemeClr val="tx1">
                  <a:lumMod val="85000"/>
                  <a:lumOff val="15000"/>
                </a:schemeClr>
              </a:solidFill>
            </a:endParaRPr>
          </a:p>
          <a:p>
            <a:pPr algn="just">
              <a:defRPr sz="1400">
                <a:solidFill>
                  <a:srgbClr val="404040"/>
                </a:solidFill>
              </a:defRPr>
            </a:pPr>
            <a:r>
              <a:rPr lang="pt-BR" sz="1600" dirty="0" smtClean="0">
                <a:solidFill>
                  <a:schemeClr val="tx1">
                    <a:lumMod val="85000"/>
                    <a:lumOff val="15000"/>
                  </a:schemeClr>
                </a:solidFill>
              </a:rPr>
              <a:t>Criação de conhecimento por intermédio da educação (escola, universidade) ou do treinamento </a:t>
            </a:r>
            <a:r>
              <a:rPr lang="pt-BR" dirty="0" smtClean="0">
                <a:solidFill>
                  <a:schemeClr val="tx1">
                    <a:lumMod val="85000"/>
                    <a:lumOff val="15000"/>
                  </a:schemeClr>
                </a:solidFill>
              </a:rPr>
              <a:t>formal.</a:t>
            </a:r>
            <a:endParaRPr lang="pt-BR" dirty="0">
              <a:solidFill>
                <a:schemeClr val="tx1">
                  <a:lumMod val="85000"/>
                  <a:lumOff val="15000"/>
                </a:schemeClr>
              </a:solidFill>
            </a:endParaRPr>
          </a:p>
        </p:txBody>
      </p:sp>
      <p:pic>
        <p:nvPicPr>
          <p:cNvPr id="4098" name="Picture 2"/>
          <p:cNvPicPr>
            <a:picLocks noChangeAspect="1" noChangeArrowheads="1"/>
          </p:cNvPicPr>
          <p:nvPr/>
        </p:nvPicPr>
        <p:blipFill>
          <a:blip r:embed="rId4" cstate="print"/>
          <a:srcRect/>
          <a:stretch>
            <a:fillRect/>
          </a:stretch>
        </p:blipFill>
        <p:spPr bwMode="auto">
          <a:xfrm>
            <a:off x="6948264" y="4149079"/>
            <a:ext cx="2092449" cy="244827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sp>
        <p:nvSpPr>
          <p:cNvPr id="6" name="CaixaDeTexto 5"/>
          <p:cNvSpPr txBox="1"/>
          <p:nvPr/>
        </p:nvSpPr>
        <p:spPr>
          <a:xfrm>
            <a:off x="395536" y="1412776"/>
            <a:ext cx="4700839" cy="369332"/>
          </a:xfrm>
          <a:prstGeom prst="rect">
            <a:avLst/>
          </a:prstGeom>
          <a:noFill/>
        </p:spPr>
        <p:txBody>
          <a:bodyPr wrap="none" rtlCol="0">
            <a:spAutoFit/>
          </a:bodyPr>
          <a:lstStyle/>
          <a:p>
            <a:r>
              <a:rPr lang="pt-BR" b="1" dirty="0">
                <a:solidFill>
                  <a:srgbClr val="C00000"/>
                </a:solidFill>
                <a:effectLst>
                  <a:outerShdw blurRad="38100" dist="38100" dir="2700000" algn="tl">
                    <a:srgbClr val="000000">
                      <a:alpha val="43137"/>
                    </a:srgbClr>
                  </a:outerShdw>
                </a:effectLst>
              </a:rPr>
              <a:t>Conversão do conhecimento </a:t>
            </a:r>
            <a:r>
              <a:rPr lang="pt-BR" b="1" i="1" dirty="0">
                <a:solidFill>
                  <a:srgbClr val="C00000"/>
                </a:solidFill>
                <a:effectLst>
                  <a:outerShdw blurRad="38100" dist="38100" dir="2700000" algn="tl">
                    <a:srgbClr val="000000">
                      <a:alpha val="43137"/>
                    </a:srgbClr>
                  </a:outerShdw>
                </a:effectLst>
              </a:rPr>
              <a:t>tácito</a:t>
            </a:r>
            <a:r>
              <a:rPr lang="pt-BR" b="1" dirty="0">
                <a:solidFill>
                  <a:srgbClr val="C00000"/>
                </a:solidFill>
                <a:effectLst>
                  <a:outerShdw blurRad="38100" dist="38100" dir="2700000" algn="tl">
                    <a:srgbClr val="000000">
                      <a:alpha val="43137"/>
                    </a:srgbClr>
                  </a:outerShdw>
                </a:effectLst>
              </a:rPr>
              <a:t> em </a:t>
            </a:r>
            <a:r>
              <a:rPr lang="pt-BR" b="1" i="1" dirty="0">
                <a:solidFill>
                  <a:srgbClr val="C00000"/>
                </a:solidFill>
                <a:effectLst>
                  <a:outerShdw blurRad="38100" dist="38100" dir="2700000" algn="tl">
                    <a:srgbClr val="000000">
                      <a:alpha val="43137"/>
                    </a:srgbClr>
                  </a:outerShdw>
                </a:effectLst>
              </a:rPr>
              <a:t>explícito</a:t>
            </a:r>
          </a:p>
        </p:txBody>
      </p:sp>
      <p:pic>
        <p:nvPicPr>
          <p:cNvPr id="76802" name="Picture 2" descr="Imagem relacionada"/>
          <p:cNvPicPr>
            <a:picLocks noChangeAspect="1" noChangeArrowheads="1"/>
          </p:cNvPicPr>
          <p:nvPr/>
        </p:nvPicPr>
        <p:blipFill>
          <a:blip r:embed="rId3" cstate="print"/>
          <a:srcRect/>
          <a:stretch>
            <a:fillRect/>
          </a:stretch>
        </p:blipFill>
        <p:spPr bwMode="auto">
          <a:xfrm>
            <a:off x="251520" y="1844824"/>
            <a:ext cx="8640960" cy="4780623"/>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4428200" cy="400110"/>
          </a:xfrm>
          <a:prstGeom prst="rect">
            <a:avLst/>
          </a:prstGeom>
        </p:spPr>
        <p:txBody>
          <a:bodyPr wrap="none">
            <a:spAutoFit/>
          </a:bodyPr>
          <a:lstStyle/>
          <a:p>
            <a:r>
              <a:rPr lang="pt-BR" sz="2000" b="1" dirty="0" smtClean="0">
                <a:solidFill>
                  <a:schemeClr val="tx2"/>
                </a:solidFill>
              </a:rPr>
              <a:t>Modos de Conversão do Conhecimento</a:t>
            </a:r>
            <a:r>
              <a:rPr lang="pt-BR" sz="2000" b="1" dirty="0">
                <a:solidFill>
                  <a:schemeClr val="tx2"/>
                </a:solidFill>
              </a:rPr>
              <a:t>.</a:t>
            </a:r>
          </a:p>
        </p:txBody>
      </p:sp>
      <p:sp>
        <p:nvSpPr>
          <p:cNvPr id="6" name="CaixaDeTexto 5"/>
          <p:cNvSpPr txBox="1"/>
          <p:nvPr/>
        </p:nvSpPr>
        <p:spPr>
          <a:xfrm>
            <a:off x="395536" y="1412776"/>
            <a:ext cx="4700839" cy="369332"/>
          </a:xfrm>
          <a:prstGeom prst="rect">
            <a:avLst/>
          </a:prstGeom>
          <a:noFill/>
        </p:spPr>
        <p:txBody>
          <a:bodyPr wrap="none" rtlCol="0">
            <a:spAutoFit/>
          </a:bodyPr>
          <a:lstStyle/>
          <a:p>
            <a:r>
              <a:rPr lang="pt-BR" b="1" dirty="0">
                <a:solidFill>
                  <a:srgbClr val="C00000"/>
                </a:solidFill>
                <a:effectLst>
                  <a:outerShdw blurRad="38100" dist="38100" dir="2700000" algn="tl">
                    <a:srgbClr val="000000">
                      <a:alpha val="43137"/>
                    </a:srgbClr>
                  </a:outerShdw>
                </a:effectLst>
              </a:rPr>
              <a:t>Conversão do conhecimento </a:t>
            </a:r>
            <a:r>
              <a:rPr lang="pt-BR" b="1" i="1" dirty="0">
                <a:solidFill>
                  <a:srgbClr val="C00000"/>
                </a:solidFill>
                <a:effectLst>
                  <a:outerShdw blurRad="38100" dist="38100" dir="2700000" algn="tl">
                    <a:srgbClr val="000000">
                      <a:alpha val="43137"/>
                    </a:srgbClr>
                  </a:outerShdw>
                </a:effectLst>
              </a:rPr>
              <a:t>tácito</a:t>
            </a:r>
            <a:r>
              <a:rPr lang="pt-BR" b="1" dirty="0">
                <a:solidFill>
                  <a:srgbClr val="C00000"/>
                </a:solidFill>
                <a:effectLst>
                  <a:outerShdw blurRad="38100" dist="38100" dir="2700000" algn="tl">
                    <a:srgbClr val="000000">
                      <a:alpha val="43137"/>
                    </a:srgbClr>
                  </a:outerShdw>
                </a:effectLst>
              </a:rPr>
              <a:t> em </a:t>
            </a:r>
            <a:r>
              <a:rPr lang="pt-BR" b="1" i="1" dirty="0">
                <a:solidFill>
                  <a:srgbClr val="C00000"/>
                </a:solidFill>
                <a:effectLst>
                  <a:outerShdw blurRad="38100" dist="38100" dir="2700000" algn="tl">
                    <a:srgbClr val="000000">
                      <a:alpha val="43137"/>
                    </a:srgbClr>
                  </a:outerShdw>
                </a:effectLst>
              </a:rPr>
              <a:t>explícito</a:t>
            </a:r>
          </a:p>
        </p:txBody>
      </p:sp>
      <p:sp>
        <p:nvSpPr>
          <p:cNvPr id="7" name="Retângulo 6"/>
          <p:cNvSpPr/>
          <p:nvPr/>
        </p:nvSpPr>
        <p:spPr>
          <a:xfrm>
            <a:off x="2861738" y="1858686"/>
            <a:ext cx="6228184" cy="2308324"/>
          </a:xfrm>
          <a:prstGeom prst="rect">
            <a:avLst/>
          </a:prstGeom>
        </p:spPr>
        <p:txBody>
          <a:bodyPr wrap="square">
            <a:spAutoFit/>
          </a:bodyPr>
          <a:lstStyle/>
          <a:p>
            <a:pPr algn="just"/>
            <a:r>
              <a:rPr lang="pt-BR" sz="1600" dirty="0" smtClean="0"/>
              <a:t>O que normalmente esquecemos é que apenas entre 15% e 20% do conhecimento valioso para as organizações é capturado, codificado, ou tornado tangível e concreto de alguma forma.</a:t>
            </a:r>
          </a:p>
          <a:p>
            <a:pPr algn="just"/>
            <a:endParaRPr lang="pt-BR" sz="800" dirty="0" smtClean="0"/>
          </a:p>
          <a:p>
            <a:pPr algn="just"/>
            <a:r>
              <a:rPr lang="pt-BR" sz="1600" dirty="0" smtClean="0"/>
              <a:t>Isso quer dizer que muito pouco conhecimento é de fato conhecimento explícito. </a:t>
            </a:r>
          </a:p>
          <a:p>
            <a:pPr algn="just"/>
            <a:endParaRPr lang="pt-BR" sz="800" dirty="0" smtClean="0"/>
          </a:p>
          <a:p>
            <a:pPr algn="just"/>
            <a:r>
              <a:rPr lang="pt-BR" sz="1600" dirty="0" smtClean="0"/>
              <a:t>O restante do conhecimento (aproximadamente 80%) é do tipo tácito e está incorporado nas pessoas e não em documentos ou sistemas computacionais.</a:t>
            </a:r>
          </a:p>
        </p:txBody>
      </p:sp>
      <p:pic>
        <p:nvPicPr>
          <p:cNvPr id="3073" name="Picture 1"/>
          <p:cNvPicPr>
            <a:picLocks noChangeAspect="1" noChangeArrowheads="1"/>
          </p:cNvPicPr>
          <p:nvPr/>
        </p:nvPicPr>
        <p:blipFill>
          <a:blip r:embed="rId3" cstate="print"/>
          <a:srcRect/>
          <a:stretch>
            <a:fillRect/>
          </a:stretch>
        </p:blipFill>
        <p:spPr bwMode="auto">
          <a:xfrm>
            <a:off x="107504" y="1916831"/>
            <a:ext cx="2755040" cy="2088233"/>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6264696" y="4365104"/>
            <a:ext cx="2771800" cy="2160240"/>
          </a:xfrm>
          <a:prstGeom prst="rect">
            <a:avLst/>
          </a:prstGeom>
          <a:noFill/>
          <a:ln w="9525">
            <a:noFill/>
            <a:miter lim="800000"/>
            <a:headEnd/>
            <a:tailEnd/>
          </a:ln>
        </p:spPr>
      </p:pic>
      <p:sp>
        <p:nvSpPr>
          <p:cNvPr id="10" name="Retângulo 9"/>
          <p:cNvSpPr/>
          <p:nvPr/>
        </p:nvSpPr>
        <p:spPr>
          <a:xfrm>
            <a:off x="8965" y="4293096"/>
            <a:ext cx="6228184" cy="2308324"/>
          </a:xfrm>
          <a:prstGeom prst="rect">
            <a:avLst/>
          </a:prstGeom>
        </p:spPr>
        <p:txBody>
          <a:bodyPr wrap="square">
            <a:spAutoFit/>
          </a:bodyPr>
          <a:lstStyle/>
          <a:p>
            <a:pPr algn="just"/>
            <a:r>
              <a:rPr lang="pt-BR" sz="1600" dirty="0" smtClean="0"/>
              <a:t>E é aqui onde reside o problema da maioria das organizações ocidentais! </a:t>
            </a:r>
          </a:p>
          <a:p>
            <a:pPr algn="just"/>
            <a:endParaRPr lang="pt-BR" sz="800" dirty="0" smtClean="0"/>
          </a:p>
          <a:p>
            <a:pPr algn="just"/>
            <a:r>
              <a:rPr lang="pt-BR" sz="1600" dirty="0" smtClean="0"/>
              <a:t>Quando se fala em gerir o conhecimento, normalmente as pessoas pensam e focam na adoção de plataformas tecnológicas  (portais, intranet, redes sociais corporativas) e esquecem do fator humano, do indivíduo. </a:t>
            </a:r>
          </a:p>
          <a:p>
            <a:pPr algn="just"/>
            <a:endParaRPr lang="pt-BR" sz="800" dirty="0" smtClean="0"/>
          </a:p>
          <a:p>
            <a:pPr algn="just"/>
            <a:r>
              <a:rPr lang="pt-BR" sz="1600" dirty="0" smtClean="0"/>
              <a:t>As ferramentas irão auxiliar na gestão de conteúdo, mas não irão garantir que o conhecimento seja ativado e aplicado onde e no momento que ele é necessário.</a:t>
            </a:r>
            <a:endParaRPr lang="pt-B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6" name="Picture 1"/>
          <p:cNvPicPr>
            <a:picLocks noChangeAspect="1" noChangeArrowheads="1"/>
          </p:cNvPicPr>
          <p:nvPr/>
        </p:nvPicPr>
        <p:blipFill>
          <a:blip r:embed="rId2" cstate="print"/>
          <a:srcRect/>
          <a:stretch>
            <a:fillRect/>
          </a:stretch>
        </p:blipFill>
        <p:spPr bwMode="auto">
          <a:xfrm>
            <a:off x="-3082" y="1025553"/>
            <a:ext cx="9138117" cy="5643807"/>
          </a:xfrm>
          <a:prstGeom prst="rect">
            <a:avLst/>
          </a:prstGeom>
          <a:noFill/>
          <a:ln w="9525">
            <a:noFill/>
            <a:miter lim="800000"/>
            <a:headEnd/>
            <a:tailEnd/>
          </a:ln>
        </p:spPr>
      </p:pic>
      <p:sp>
        <p:nvSpPr>
          <p:cNvPr id="7" name="Retângulo 6"/>
          <p:cNvSpPr/>
          <p:nvPr/>
        </p:nvSpPr>
        <p:spPr>
          <a:xfrm>
            <a:off x="0" y="1700808"/>
            <a:ext cx="3352200" cy="369332"/>
          </a:xfrm>
          <a:prstGeom prst="rect">
            <a:avLst/>
          </a:prstGeom>
        </p:spPr>
        <p:txBody>
          <a:bodyPr wrap="none">
            <a:spAutoFit/>
          </a:bodyPr>
          <a:lstStyle/>
          <a:p>
            <a:pPr>
              <a:spcBef>
                <a:spcPct val="20000"/>
              </a:spcBef>
              <a:defRPr/>
            </a:pPr>
            <a:r>
              <a:rPr lang="pt-BR" i="1" kern="0" dirty="0" smtClean="0">
                <a:solidFill>
                  <a:srgbClr val="213F5E"/>
                </a:solidFill>
                <a:ea typeface="ＭＳ Ｐゴシック" charset="0"/>
              </a:rPr>
              <a:t>VAMOS AOS </a:t>
            </a:r>
            <a:r>
              <a:rPr lang="pt-BR" b="1" i="1" kern="0" dirty="0" smtClean="0">
                <a:solidFill>
                  <a:srgbClr val="213F5E"/>
                </a:solidFill>
                <a:ea typeface="ＭＳ Ｐゴシック" charset="0"/>
              </a:rPr>
              <a:t>PRÓXIMOS PASSOS</a:t>
            </a:r>
            <a:r>
              <a:rPr lang="pt-BR" i="1" kern="0" dirty="0" smtClean="0">
                <a:solidFill>
                  <a:srgbClr val="213F5E"/>
                </a:solidFill>
                <a:ea typeface="ＭＳ Ｐゴシック" charset="0"/>
              </a:rPr>
              <a:t>?</a:t>
            </a:r>
            <a:endParaRPr lang="pt-BR" i="1" kern="0" dirty="0">
              <a:solidFill>
                <a:srgbClr val="213F5E"/>
              </a:solidFill>
              <a:ea typeface="ＭＳ Ｐゴシック" charset="0"/>
            </a:endParaRPr>
          </a:p>
        </p:txBody>
      </p:sp>
      <p:pic>
        <p:nvPicPr>
          <p:cNvPr id="8"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016" y="3756603"/>
            <a:ext cx="3059832" cy="305677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tângulo 8"/>
          <p:cNvSpPr/>
          <p:nvPr/>
        </p:nvSpPr>
        <p:spPr>
          <a:xfrm>
            <a:off x="35496" y="2537609"/>
            <a:ext cx="4896544" cy="1323439"/>
          </a:xfrm>
          <a:prstGeom prst="rect">
            <a:avLst/>
          </a:prstGeom>
        </p:spPr>
        <p:txBody>
          <a:bodyPr wrap="square">
            <a:spAutoFit/>
          </a:bodyPr>
          <a:lstStyle/>
          <a:p>
            <a:pPr lvl="1">
              <a:spcBef>
                <a:spcPct val="20000"/>
              </a:spcBef>
              <a:defRPr/>
            </a:pPr>
            <a:r>
              <a:rPr lang="pt-BR" sz="1600" dirty="0" smtClean="0">
                <a:solidFill>
                  <a:schemeClr val="bg1"/>
                </a:solidFill>
              </a:rPr>
              <a:t>Conceituação </a:t>
            </a:r>
            <a:r>
              <a:rPr lang="pt-BR" sz="1600" dirty="0">
                <a:solidFill>
                  <a:schemeClr val="bg1"/>
                </a:solidFill>
              </a:rPr>
              <a:t>de </a:t>
            </a:r>
            <a:r>
              <a:rPr lang="pt-BR" sz="1600" i="1" dirty="0">
                <a:solidFill>
                  <a:schemeClr val="bg1"/>
                </a:solidFill>
              </a:rPr>
              <a:t>espiral do conhecimento</a:t>
            </a:r>
            <a:r>
              <a:rPr lang="pt-BR" sz="1600" dirty="0">
                <a:solidFill>
                  <a:schemeClr val="bg1"/>
                </a:solidFill>
              </a:rPr>
              <a:t>;</a:t>
            </a:r>
          </a:p>
          <a:p>
            <a:pPr lvl="1"/>
            <a:endParaRPr lang="pt-BR" sz="1600" dirty="0">
              <a:solidFill>
                <a:schemeClr val="bg1"/>
              </a:solidFill>
            </a:endParaRPr>
          </a:p>
          <a:p>
            <a:pPr lvl="1"/>
            <a:r>
              <a:rPr lang="pt-BR" sz="1600" dirty="0">
                <a:solidFill>
                  <a:schemeClr val="bg1"/>
                </a:solidFill>
              </a:rPr>
              <a:t>Condições para a criação dessa espiral;</a:t>
            </a:r>
          </a:p>
          <a:p>
            <a:pPr lvl="1"/>
            <a:endParaRPr lang="pt-BR" sz="1600" dirty="0">
              <a:solidFill>
                <a:schemeClr val="bg1"/>
              </a:solidFill>
            </a:endParaRPr>
          </a:p>
          <a:p>
            <a:pPr lvl="1"/>
            <a:r>
              <a:rPr lang="pt-BR" sz="1600" dirty="0">
                <a:solidFill>
                  <a:schemeClr val="bg1"/>
                </a:solidFill>
              </a:rPr>
              <a:t>Fases do processo de construção do conhecimento.</a:t>
            </a:r>
            <a:endParaRPr lang="pt-BR" dirty="0">
              <a:solidFill>
                <a:schemeClr val="bg1"/>
              </a:solidFill>
            </a:endParaRPr>
          </a:p>
        </p:txBody>
      </p:sp>
      <p:pic>
        <p:nvPicPr>
          <p:cNvPr id="10"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2492896"/>
            <a:ext cx="276702" cy="36893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2996952"/>
            <a:ext cx="276702" cy="36893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3501008"/>
            <a:ext cx="276702" cy="36893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6213" y="1196975"/>
            <a:ext cx="118745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5" name="Retângulo 4"/>
          <p:cNvSpPr/>
          <p:nvPr/>
        </p:nvSpPr>
        <p:spPr>
          <a:xfrm>
            <a:off x="0" y="6618288"/>
            <a:ext cx="3995738"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4925" y="1284734"/>
            <a:ext cx="4032250" cy="2000250"/>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u="sng" dirty="0">
                <a:solidFill>
                  <a:schemeClr val="tx2"/>
                </a:solidFill>
                <a:effectLst>
                  <a:outerShdw blurRad="38100" dist="38100" dir="2700000" algn="tl">
                    <a:srgbClr val="000000">
                      <a:alpha val="43137"/>
                    </a:srgbClr>
                  </a:outerShdw>
                </a:effectLst>
                <a:latin typeface="+mj-lt"/>
                <a:cs typeface="Arial" pitchFamily="34" charset="0"/>
              </a:rPr>
              <a:t>NO SAVA </a:t>
            </a:r>
          </a:p>
          <a:p>
            <a:pPr algn="l" fontAlgn="auto">
              <a:spcBef>
                <a:spcPts val="0"/>
              </a:spcBef>
              <a:spcAft>
                <a:spcPts val="0"/>
              </a:spcAft>
              <a:buFontTx/>
              <a:buNone/>
              <a:defRPr/>
            </a:pPr>
            <a:endParaRPr lang="pt-BR" sz="1000" b="1" dirty="0">
              <a:solidFill>
                <a:schemeClr val="tx2"/>
              </a:solidFill>
              <a:latin typeface="+mj-lt"/>
              <a:cs typeface="Arial" pitchFamily="34" charset="0"/>
            </a:endParaRPr>
          </a:p>
          <a:p>
            <a:pPr algn="l" fontAlgn="auto">
              <a:spcBef>
                <a:spcPts val="0"/>
              </a:spcBef>
              <a:spcAft>
                <a:spcPts val="0"/>
              </a:spcAft>
              <a:buFontTx/>
              <a:buNone/>
              <a:defRPr/>
            </a:pPr>
            <a:r>
              <a:rPr lang="pt-BR" sz="2000" b="1" dirty="0">
                <a:solidFill>
                  <a:schemeClr val="tx2"/>
                </a:solidFill>
                <a:latin typeface="+mj-lt"/>
                <a:cs typeface="Arial" pitchFamily="34" charset="0"/>
              </a:rPr>
              <a:t>AMBIENTE DE APOIO VIRTUAL</a:t>
            </a:r>
          </a:p>
          <a:p>
            <a:pPr algn="l" fontAlgn="auto">
              <a:spcBef>
                <a:spcPts val="0"/>
              </a:spcBef>
              <a:spcAft>
                <a:spcPts val="0"/>
              </a:spcAft>
              <a:buFontTx/>
              <a:buNone/>
              <a:defRPr/>
            </a:pPr>
            <a:endParaRPr lang="pt-BR" sz="2000" b="1" dirty="0">
              <a:solidFill>
                <a:schemeClr val="tx2"/>
              </a:solidFill>
              <a:latin typeface="+mj-lt"/>
              <a:cs typeface="Arial" pitchFamily="34" charset="0"/>
            </a:endParaRPr>
          </a:p>
          <a:p>
            <a:pPr algn="l" fontAlgn="auto">
              <a:spcBef>
                <a:spcPts val="0"/>
              </a:spcBef>
              <a:spcAft>
                <a:spcPts val="0"/>
              </a:spcAft>
              <a:buFontTx/>
              <a:buNone/>
              <a:defRPr/>
            </a:pPr>
            <a:endParaRPr lang="pt-BR" sz="2000" b="1" dirty="0">
              <a:solidFill>
                <a:schemeClr val="tx2"/>
              </a:solidFill>
              <a:latin typeface="+mj-lt"/>
              <a:cs typeface="Arial" pitchFamily="34" charset="0"/>
            </a:endParaRPr>
          </a:p>
          <a:p>
            <a:pPr algn="l" fontAlgn="auto">
              <a:spcBef>
                <a:spcPts val="0"/>
              </a:spcBef>
              <a:spcAft>
                <a:spcPts val="0"/>
              </a:spcAft>
              <a:buFontTx/>
              <a:buNone/>
              <a:defRPr/>
            </a:pPr>
            <a:endParaRPr lang="pt-BR" sz="1000" b="1" dirty="0">
              <a:solidFill>
                <a:schemeClr val="tx2"/>
              </a:solidFill>
              <a:latin typeface="+mj-lt"/>
              <a:cs typeface="Arial" pitchFamily="34" charset="0"/>
            </a:endParaRPr>
          </a:p>
          <a:p>
            <a:pPr algn="l" fontAlgn="auto">
              <a:spcBef>
                <a:spcPts val="0"/>
              </a:spcBef>
              <a:spcAft>
                <a:spcPts val="0"/>
              </a:spcAft>
              <a:buFontTx/>
              <a:buNone/>
              <a:defRPr/>
            </a:pPr>
            <a:r>
              <a:rPr lang="pt-BR" sz="2000" b="1" dirty="0">
                <a:solidFill>
                  <a:schemeClr val="tx2"/>
                </a:solidFill>
                <a:latin typeface="+mj-lt"/>
                <a:cs typeface="Arial" pitchFamily="34" charset="0"/>
              </a:rPr>
              <a:t>NA PASTA DO PROFESSOR</a:t>
            </a:r>
          </a:p>
        </p:txBody>
      </p:sp>
      <p:pic>
        <p:nvPicPr>
          <p:cNvPr id="12294" name="Picture 6"/>
          <p:cNvPicPr>
            <a:picLocks noChangeAspect="1" noChangeArrowheads="1"/>
          </p:cNvPicPr>
          <p:nvPr/>
        </p:nvPicPr>
        <p:blipFill>
          <a:blip r:embed="rId2" cstate="print"/>
          <a:srcRect/>
          <a:stretch>
            <a:fillRect/>
          </a:stretch>
        </p:blipFill>
        <p:spPr bwMode="auto">
          <a:xfrm>
            <a:off x="0" y="3898900"/>
            <a:ext cx="4500563" cy="2554288"/>
          </a:xfrm>
          <a:prstGeom prst="rect">
            <a:avLst/>
          </a:prstGeom>
          <a:noFill/>
          <a:ln w="9525">
            <a:noFill/>
            <a:miter lim="800000"/>
            <a:headEnd/>
            <a:tailEnd/>
          </a:ln>
        </p:spPr>
      </p:pic>
      <p:pic>
        <p:nvPicPr>
          <p:cNvPr id="12295" name="Picture 11"/>
          <p:cNvPicPr>
            <a:picLocks noChangeAspect="1" noChangeArrowheads="1"/>
          </p:cNvPicPr>
          <p:nvPr/>
        </p:nvPicPr>
        <p:blipFill>
          <a:blip r:embed="rId3" cstate="print"/>
          <a:srcRect/>
          <a:stretch>
            <a:fillRect/>
          </a:stretch>
        </p:blipFill>
        <p:spPr bwMode="auto">
          <a:xfrm>
            <a:off x="5148263" y="5373688"/>
            <a:ext cx="3311525" cy="1150937"/>
          </a:xfrm>
          <a:prstGeom prst="rect">
            <a:avLst/>
          </a:prstGeom>
          <a:noFill/>
          <a:ln w="9525">
            <a:noFill/>
            <a:miter lim="800000"/>
            <a:headEnd/>
            <a:tailEnd/>
          </a:ln>
        </p:spPr>
      </p:pic>
      <p:sp>
        <p:nvSpPr>
          <p:cNvPr id="9" name="Seta para a direita 8"/>
          <p:cNvSpPr/>
          <p:nvPr/>
        </p:nvSpPr>
        <p:spPr>
          <a:xfrm>
            <a:off x="2411363" y="2060575"/>
            <a:ext cx="11525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baixo 9"/>
          <p:cNvSpPr/>
          <p:nvPr/>
        </p:nvSpPr>
        <p:spPr>
          <a:xfrm>
            <a:off x="900113" y="3212976"/>
            <a:ext cx="647700"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pic>
        <p:nvPicPr>
          <p:cNvPr id="12298" name="Picture 2"/>
          <p:cNvPicPr>
            <a:picLocks noChangeAspect="1" noChangeArrowheads="1"/>
          </p:cNvPicPr>
          <p:nvPr/>
        </p:nvPicPr>
        <p:blipFill>
          <a:blip r:embed="rId4" cstate="print"/>
          <a:srcRect/>
          <a:stretch>
            <a:fillRect/>
          </a:stretch>
        </p:blipFill>
        <p:spPr bwMode="auto">
          <a:xfrm>
            <a:off x="3779912" y="1378637"/>
            <a:ext cx="5268838" cy="3699776"/>
          </a:xfrm>
          <a:prstGeom prst="rect">
            <a:avLst/>
          </a:prstGeom>
          <a:noFill/>
          <a:ln w="9525">
            <a:noFill/>
            <a:miter lim="800000"/>
            <a:headEnd/>
            <a:tailEnd/>
          </a:ln>
        </p:spPr>
      </p:pic>
      <p:sp>
        <p:nvSpPr>
          <p:cNvPr id="1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CaixaDeTexto 12"/>
          <p:cNvSpPr txBox="1"/>
          <p:nvPr/>
        </p:nvSpPr>
        <p:spPr>
          <a:xfrm>
            <a:off x="0" y="980728"/>
            <a:ext cx="6408738" cy="369332"/>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dirty="0">
                <a:solidFill>
                  <a:schemeClr val="tx2"/>
                </a:solidFill>
                <a:latin typeface="+mj-lt"/>
                <a:cs typeface="Arial" pitchFamily="34" charset="0"/>
              </a:rPr>
              <a:t>ACESSO AO MATERIAL DE APOIO À DISCIPLINA</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7" name="Picture 2"/>
          <p:cNvPicPr>
            <a:picLocks noChangeAspect="1" noChangeArrowheads="1"/>
          </p:cNvPicPr>
          <p:nvPr/>
        </p:nvPicPr>
        <p:blipFill>
          <a:blip r:embed="rId2" cstate="print"/>
          <a:srcRect/>
          <a:stretch>
            <a:fillRect/>
          </a:stretch>
        </p:blipFill>
        <p:spPr bwMode="auto">
          <a:xfrm>
            <a:off x="-17930" y="1012630"/>
            <a:ext cx="9161930" cy="5656730"/>
          </a:xfrm>
          <a:prstGeom prst="rect">
            <a:avLst/>
          </a:prstGeom>
          <a:noFill/>
          <a:ln w="9525">
            <a:noFill/>
            <a:miter lim="800000"/>
            <a:headEnd/>
            <a:tailEnd/>
          </a:ln>
        </p:spPr>
      </p:pic>
      <p:sp>
        <p:nvSpPr>
          <p:cNvPr id="8" name="CaixaDeTexto 7"/>
          <p:cNvSpPr txBox="1"/>
          <p:nvPr/>
        </p:nvSpPr>
        <p:spPr>
          <a:xfrm>
            <a:off x="0" y="3795531"/>
            <a:ext cx="6444208" cy="984885"/>
          </a:xfrm>
          <a:prstGeom prst="rect">
            <a:avLst/>
          </a:prstGeom>
          <a:noFill/>
        </p:spPr>
        <p:txBody>
          <a:bodyPr wrap="square" rtlCol="0">
            <a:spAutoFit/>
          </a:bodyPr>
          <a:lstStyle/>
          <a:p>
            <a:r>
              <a:rPr lang="pt-BR" sz="3000" b="1" dirty="0" smtClean="0">
                <a:solidFill>
                  <a:schemeClr val="tx1">
                    <a:lumMod val="85000"/>
                    <a:lumOff val="15000"/>
                  </a:schemeClr>
                </a:solidFill>
              </a:rPr>
              <a:t>Tema 03: </a:t>
            </a:r>
          </a:p>
          <a:p>
            <a:r>
              <a:rPr lang="pt-BR" sz="2800" b="1" dirty="0" smtClean="0">
                <a:solidFill>
                  <a:schemeClr val="tx1">
                    <a:lumMod val="85000"/>
                    <a:lumOff val="15000"/>
                  </a:schemeClr>
                </a:solidFill>
              </a:rPr>
              <a:t>Criação do conhecimento</a:t>
            </a:r>
            <a:endParaRPr lang="pt-BR" sz="2600" b="1"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pic>
        <p:nvPicPr>
          <p:cNvPr id="7" name="Picture 2" descr="Resultado de imagem para visto"/>
          <p:cNvPicPr>
            <a:picLocks noChangeAspect="1" noChangeArrowheads="1"/>
          </p:cNvPicPr>
          <p:nvPr/>
        </p:nvPicPr>
        <p:blipFill>
          <a:blip r:embed="rId3" cstate="print"/>
          <a:srcRect/>
          <a:stretch>
            <a:fillRect/>
          </a:stretch>
        </p:blipFill>
        <p:spPr bwMode="auto">
          <a:xfrm>
            <a:off x="251520" y="1484784"/>
            <a:ext cx="936104" cy="936104"/>
          </a:xfrm>
          <a:prstGeom prst="rect">
            <a:avLst/>
          </a:prstGeom>
          <a:noFill/>
        </p:spPr>
      </p:pic>
      <p:sp>
        <p:nvSpPr>
          <p:cNvPr id="8" name="Retângulo 7"/>
          <p:cNvSpPr/>
          <p:nvPr/>
        </p:nvSpPr>
        <p:spPr>
          <a:xfrm>
            <a:off x="1061864" y="1517883"/>
            <a:ext cx="6174432" cy="830997"/>
          </a:xfrm>
          <a:prstGeom prst="rect">
            <a:avLst/>
          </a:prstGeom>
        </p:spPr>
        <p:txBody>
          <a:bodyPr wrap="square">
            <a:spAutoFit/>
          </a:bodyPr>
          <a:lstStyle/>
          <a:p>
            <a:pPr marL="342900" indent="-342900">
              <a:buSzPct val="100000"/>
              <a:buFont typeface="Arial" panose="020B0604020202020204" pitchFamily="34" charset="0"/>
              <a:buChar char="•"/>
              <a:defRPr sz="1600">
                <a:solidFill>
                  <a:srgbClr val="404040"/>
                </a:solidFill>
              </a:defRPr>
            </a:pPr>
            <a:r>
              <a:rPr lang="pt-BR" dirty="0" smtClean="0">
                <a:solidFill>
                  <a:schemeClr val="tx1">
                    <a:lumMod val="85000"/>
                    <a:lumOff val="15000"/>
                  </a:schemeClr>
                </a:solidFill>
              </a:rPr>
              <a:t>Conceituação de espiral do conhecimento;</a:t>
            </a:r>
          </a:p>
          <a:p>
            <a:pPr marL="342900" indent="-342900">
              <a:buSzPct val="100000"/>
              <a:buFont typeface="Arial" panose="020B0604020202020204" pitchFamily="34" charset="0"/>
              <a:buChar char="•"/>
              <a:defRPr sz="1600">
                <a:solidFill>
                  <a:srgbClr val="404040"/>
                </a:solidFill>
              </a:defRPr>
            </a:pPr>
            <a:r>
              <a:rPr lang="pt-BR" dirty="0" smtClean="0">
                <a:solidFill>
                  <a:schemeClr val="tx1">
                    <a:lumMod val="85000"/>
                    <a:lumOff val="15000"/>
                  </a:schemeClr>
                </a:solidFill>
              </a:rPr>
              <a:t>Condições para criação da espiral do conhecimento;</a:t>
            </a:r>
          </a:p>
          <a:p>
            <a:pPr marL="342900" indent="-342900">
              <a:buSzPct val="100000"/>
              <a:buFont typeface="Arial" panose="020B0604020202020204" pitchFamily="34" charset="0"/>
              <a:buChar char="•"/>
              <a:defRPr sz="1600">
                <a:solidFill>
                  <a:srgbClr val="404040"/>
                </a:solidFill>
              </a:defRPr>
            </a:pPr>
            <a:r>
              <a:rPr lang="pt-BR" dirty="0" smtClean="0">
                <a:solidFill>
                  <a:schemeClr val="tx1">
                    <a:lumMod val="85000"/>
                    <a:lumOff val="15000"/>
                  </a:schemeClr>
                </a:solidFill>
              </a:rPr>
              <a:t>Fases do processo de criação do conhecimento.</a:t>
            </a:r>
            <a:endParaRPr lang="pt-BR" b="1" dirty="0">
              <a:solidFill>
                <a:schemeClr val="tx1">
                  <a:lumMod val="85000"/>
                  <a:lumOff val="15000"/>
                </a:schemeClr>
              </a:solidFill>
            </a:endParaRPr>
          </a:p>
        </p:txBody>
      </p:sp>
      <p:sp>
        <p:nvSpPr>
          <p:cNvPr id="9" name="CaixaDeTexto 8"/>
          <p:cNvSpPr txBox="1"/>
          <p:nvPr/>
        </p:nvSpPr>
        <p:spPr>
          <a:xfrm>
            <a:off x="375047" y="2492896"/>
            <a:ext cx="2795381" cy="400110"/>
          </a:xfrm>
          <a:prstGeom prst="rect">
            <a:avLst/>
          </a:prstGeom>
          <a:noFill/>
        </p:spPr>
        <p:txBody>
          <a:bodyPr wrap="none" rtlCol="0">
            <a:spAutoFit/>
          </a:bodyPr>
          <a:lstStyle/>
          <a:p>
            <a:r>
              <a:rPr lang="pt-BR" sz="2000" b="1" dirty="0">
                <a:solidFill>
                  <a:srgbClr val="C00000"/>
                </a:solidFill>
              </a:rPr>
              <a:t>Espiral do conhecimento</a:t>
            </a:r>
          </a:p>
        </p:txBody>
      </p:sp>
      <p:sp>
        <p:nvSpPr>
          <p:cNvPr id="10" name="CaixaDeTexto 9"/>
          <p:cNvSpPr txBox="1"/>
          <p:nvPr/>
        </p:nvSpPr>
        <p:spPr>
          <a:xfrm>
            <a:off x="179512" y="2924944"/>
            <a:ext cx="8784976" cy="1138773"/>
          </a:xfrm>
          <a:prstGeom prst="rect">
            <a:avLst/>
          </a:prstGeom>
          <a:noFill/>
        </p:spPr>
        <p:txBody>
          <a:bodyPr wrap="square" rtlCol="0">
            <a:spAutoFit/>
          </a:bodyPr>
          <a:lstStyle/>
          <a:p>
            <a:pPr algn="just">
              <a:buSzPct val="100000"/>
              <a:defRPr sz="1400">
                <a:solidFill>
                  <a:srgbClr val="404040"/>
                </a:solidFill>
              </a:defRPr>
            </a:pPr>
            <a:r>
              <a:rPr lang="pt-BR" sz="1600" dirty="0">
                <a:solidFill>
                  <a:schemeClr val="tx1">
                    <a:lumMod val="85000"/>
                    <a:lumOff val="15000"/>
                  </a:schemeClr>
                </a:solidFill>
              </a:rPr>
              <a:t>O conceito de </a:t>
            </a:r>
            <a:r>
              <a:rPr lang="pt-BR" sz="1600" i="1" dirty="0">
                <a:solidFill>
                  <a:schemeClr val="tx1">
                    <a:lumMod val="85000"/>
                    <a:lumOff val="15000"/>
                  </a:schemeClr>
                </a:solidFill>
              </a:rPr>
              <a:t>espiral do conhecimento</a:t>
            </a:r>
            <a:r>
              <a:rPr lang="pt-BR" sz="1600" dirty="0">
                <a:solidFill>
                  <a:schemeClr val="tx1">
                    <a:lumMod val="85000"/>
                    <a:lumOff val="15000"/>
                  </a:schemeClr>
                </a:solidFill>
              </a:rPr>
              <a:t> demonstra como as empresas podem desenvolver o fluxo do conhecimento entre as pessoas, os parceiros e o mercado.</a:t>
            </a:r>
          </a:p>
          <a:p>
            <a:pPr algn="just">
              <a:buSzPct val="100000"/>
              <a:defRPr sz="1400">
                <a:solidFill>
                  <a:srgbClr val="404040"/>
                </a:solidFill>
              </a:defRPr>
            </a:pPr>
            <a:endParaRPr lang="pt-BR" sz="1000" dirty="0" smtClean="0">
              <a:solidFill>
                <a:schemeClr val="tx1">
                  <a:lumMod val="85000"/>
                  <a:lumOff val="15000"/>
                </a:schemeClr>
              </a:solidFill>
            </a:endParaRPr>
          </a:p>
          <a:p>
            <a:pPr algn="just">
              <a:buSzPct val="100000"/>
              <a:defRPr sz="1400">
                <a:solidFill>
                  <a:srgbClr val="404040"/>
                </a:solidFill>
              </a:defRPr>
            </a:pPr>
            <a:r>
              <a:rPr lang="pt-BR" sz="1600" dirty="0" smtClean="0">
                <a:solidFill>
                  <a:schemeClr val="tx1">
                    <a:lumMod val="85000"/>
                    <a:lumOff val="15000"/>
                  </a:schemeClr>
                </a:solidFill>
              </a:rPr>
              <a:t>Uma </a:t>
            </a:r>
            <a:r>
              <a:rPr lang="pt-BR" sz="1600" dirty="0">
                <a:solidFill>
                  <a:schemeClr val="tx1">
                    <a:lumMod val="85000"/>
                    <a:lumOff val="15000"/>
                  </a:schemeClr>
                </a:solidFill>
              </a:rPr>
              <a:t>espiral cresce contínua e evolutivamente</a:t>
            </a:r>
            <a:r>
              <a:rPr lang="pt-BR" sz="1600" dirty="0" smtClean="0">
                <a:solidFill>
                  <a:schemeClr val="tx1">
                    <a:lumMod val="85000"/>
                    <a:lumOff val="15000"/>
                  </a:schemeClr>
                </a:solidFill>
              </a:rPr>
              <a:t>.</a:t>
            </a:r>
          </a:p>
          <a:p>
            <a:pPr algn="just">
              <a:buSzPct val="100000"/>
              <a:defRPr sz="1400">
                <a:solidFill>
                  <a:srgbClr val="404040"/>
                </a:solidFill>
              </a:defRPr>
            </a:pPr>
            <a:endParaRPr lang="pt-BR" sz="1000" dirty="0">
              <a:solidFill>
                <a:schemeClr val="tx1">
                  <a:lumMod val="85000"/>
                  <a:lumOff val="15000"/>
                </a:schemeClr>
              </a:solidFill>
            </a:endParaRPr>
          </a:p>
        </p:txBody>
      </p:sp>
      <p:pic>
        <p:nvPicPr>
          <p:cNvPr id="11" name="pasted-image.png"/>
          <p:cNvPicPr>
            <a:picLocks noChangeAspect="1"/>
          </p:cNvPicPr>
          <p:nvPr/>
        </p:nvPicPr>
        <p:blipFill>
          <a:blip r:embed="rId4" cstate="print">
            <a:extLst/>
          </a:blip>
          <a:srcRect r="21445"/>
          <a:stretch>
            <a:fillRect/>
          </a:stretch>
        </p:blipFill>
        <p:spPr>
          <a:xfrm>
            <a:off x="6156176" y="3820840"/>
            <a:ext cx="2845913" cy="2720231"/>
          </a:xfrm>
          <a:prstGeom prst="rect">
            <a:avLst/>
          </a:prstGeom>
          <a:ln w="12700">
            <a:miter lim="400000"/>
          </a:ln>
        </p:spPr>
      </p:pic>
      <p:sp>
        <p:nvSpPr>
          <p:cNvPr id="14" name="Retângulo 13"/>
          <p:cNvSpPr/>
          <p:nvPr/>
        </p:nvSpPr>
        <p:spPr>
          <a:xfrm>
            <a:off x="179512" y="4098265"/>
            <a:ext cx="5904656" cy="2139047"/>
          </a:xfrm>
          <a:prstGeom prst="rect">
            <a:avLst/>
          </a:prstGeom>
        </p:spPr>
        <p:txBody>
          <a:bodyPr wrap="square">
            <a:spAutoFit/>
          </a:bodyPr>
          <a:lstStyle/>
          <a:p>
            <a:pPr algn="just">
              <a:buSzPct val="100000"/>
              <a:defRPr sz="1400">
                <a:solidFill>
                  <a:srgbClr val="404040"/>
                </a:solidFill>
              </a:defRPr>
            </a:pPr>
            <a:r>
              <a:rPr lang="pt-BR" sz="1600" dirty="0" smtClean="0">
                <a:solidFill>
                  <a:schemeClr val="tx1">
                    <a:lumMod val="85000"/>
                    <a:lumOff val="15000"/>
                  </a:schemeClr>
                </a:solidFill>
              </a:rPr>
              <a:t>O mesmo acontece com o conhecimento, que vai se desenvolvendo em espiral quando se acrescenta mais um passo a cada ciclo de aprendizagem.</a:t>
            </a:r>
          </a:p>
          <a:p>
            <a:pPr algn="just">
              <a:buSzPct val="100000"/>
              <a:defRPr sz="1400">
                <a:solidFill>
                  <a:srgbClr val="404040"/>
                </a:solidFill>
              </a:defRPr>
            </a:pPr>
            <a:endParaRPr lang="pt-BR" sz="1000" dirty="0" smtClean="0">
              <a:solidFill>
                <a:schemeClr val="tx1">
                  <a:lumMod val="85000"/>
                  <a:lumOff val="15000"/>
                </a:schemeClr>
              </a:solidFill>
            </a:endParaRPr>
          </a:p>
          <a:p>
            <a:pPr algn="just">
              <a:buSzPct val="120000"/>
              <a:defRPr sz="1400">
                <a:solidFill>
                  <a:srgbClr val="404040"/>
                </a:solidFill>
              </a:defRPr>
            </a:pPr>
            <a:r>
              <a:rPr lang="pt-BR" sz="1600" dirty="0" smtClean="0">
                <a:solidFill>
                  <a:schemeClr val="tx1">
                    <a:lumMod val="85000"/>
                    <a:lumOff val="15000"/>
                  </a:schemeClr>
                </a:solidFill>
              </a:rPr>
              <a:t>Os conhecimentos são construídos passo a passo.</a:t>
            </a:r>
          </a:p>
          <a:p>
            <a:pPr algn="just">
              <a:buSzPct val="120000"/>
              <a:defRPr sz="1400">
                <a:solidFill>
                  <a:srgbClr val="404040"/>
                </a:solidFill>
              </a:defRPr>
            </a:pPr>
            <a:endParaRPr lang="pt-BR" sz="1100" dirty="0" smtClean="0">
              <a:solidFill>
                <a:schemeClr val="tx1">
                  <a:lumMod val="85000"/>
                  <a:lumOff val="15000"/>
                </a:schemeClr>
              </a:solidFill>
            </a:endParaRPr>
          </a:p>
          <a:p>
            <a:pPr algn="just">
              <a:buSzPct val="120000"/>
              <a:defRPr sz="1400">
                <a:solidFill>
                  <a:srgbClr val="404040"/>
                </a:solidFill>
              </a:defRPr>
            </a:pPr>
            <a:r>
              <a:rPr lang="pt-BR" sz="1600" dirty="0" smtClean="0">
                <a:solidFill>
                  <a:schemeClr val="tx1">
                    <a:lumMod val="85000"/>
                    <a:lumOff val="15000"/>
                  </a:schemeClr>
                </a:solidFill>
              </a:rPr>
              <a:t>Os novos conteúdos são interpretados de acordo com o que já se conhece, organizados com coerência, bem como relacionados com as ideias e os fatos conhecidos.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 Imagem "/>
          <p:cNvPicPr>
            <a:picLocks noChangeAspect="1" noChangeArrowheads="1"/>
          </p:cNvPicPr>
          <p:nvPr/>
        </p:nvPicPr>
        <p:blipFill>
          <a:blip r:embed="rId2" cstate="print"/>
          <a:srcRect/>
          <a:stretch>
            <a:fillRect/>
          </a:stretch>
        </p:blipFill>
        <p:spPr bwMode="auto">
          <a:xfrm>
            <a:off x="179512" y="3284984"/>
            <a:ext cx="8784976" cy="3291086"/>
          </a:xfrm>
          <a:prstGeom prst="rect">
            <a:avLst/>
          </a:prstGeom>
          <a:noFill/>
        </p:spPr>
      </p:pic>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tângulo 9"/>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11" name="CaixaDeTexto 10"/>
          <p:cNvSpPr txBox="1"/>
          <p:nvPr/>
        </p:nvSpPr>
        <p:spPr>
          <a:xfrm>
            <a:off x="467544" y="1412776"/>
            <a:ext cx="2795381" cy="400110"/>
          </a:xfrm>
          <a:prstGeom prst="rect">
            <a:avLst/>
          </a:prstGeom>
          <a:noFill/>
        </p:spPr>
        <p:txBody>
          <a:bodyPr wrap="none" rtlCol="0">
            <a:spAutoFit/>
          </a:bodyPr>
          <a:lstStyle/>
          <a:p>
            <a:r>
              <a:rPr lang="pt-BR" sz="2000" b="1" dirty="0">
                <a:solidFill>
                  <a:srgbClr val="C00000"/>
                </a:solidFill>
              </a:rPr>
              <a:t>Espiral do conhecimento</a:t>
            </a:r>
          </a:p>
        </p:txBody>
      </p:sp>
      <p:sp>
        <p:nvSpPr>
          <p:cNvPr id="12" name="Retângulo 11"/>
          <p:cNvSpPr/>
          <p:nvPr/>
        </p:nvSpPr>
        <p:spPr>
          <a:xfrm>
            <a:off x="107504" y="1772816"/>
            <a:ext cx="9036496" cy="2185214"/>
          </a:xfrm>
          <a:prstGeom prst="rect">
            <a:avLst/>
          </a:prstGeom>
        </p:spPr>
        <p:txBody>
          <a:bodyPr wrap="square">
            <a:spAutoFit/>
          </a:bodyPr>
          <a:lstStyle/>
          <a:p>
            <a:pPr algn="just"/>
            <a:r>
              <a:rPr lang="pt-BR" dirty="0" err="1" smtClean="0"/>
              <a:t>Nonaka</a:t>
            </a:r>
            <a:r>
              <a:rPr lang="pt-BR" dirty="0" smtClean="0"/>
              <a:t> e </a:t>
            </a:r>
            <a:r>
              <a:rPr lang="pt-BR" dirty="0" err="1" smtClean="0"/>
              <a:t>Takeuchi</a:t>
            </a:r>
            <a:r>
              <a:rPr lang="pt-BR" dirty="0" smtClean="0"/>
              <a:t> foram os primeiros autores a explorar a dinâmica do conhecimento nas organizações.</a:t>
            </a:r>
          </a:p>
          <a:p>
            <a:pPr algn="just"/>
            <a:endParaRPr lang="pt-BR" sz="1000" dirty="0" smtClean="0"/>
          </a:p>
          <a:p>
            <a:pPr algn="just"/>
            <a:r>
              <a:rPr lang="pt-BR" dirty="0" smtClean="0"/>
              <a:t>Uma teoria apresentada por eles sugere que o processo de criação do conhecimento organizacional está preocupada com os níveis das entidades criadoras de conhecimento (indivíduo, grupo, organização e inter-organização).</a:t>
            </a:r>
          </a:p>
          <a:p>
            <a:pPr algn="just"/>
            <a:r>
              <a:rPr lang="pt-BR" dirty="0" smtClean="0"/>
              <a:t/>
            </a:r>
            <a:br>
              <a:rPr lang="pt-BR" dirty="0" smtClean="0"/>
            </a:br>
            <a:endParaRPr lang="pt-BR" dirty="0"/>
          </a:p>
        </p:txBody>
      </p:sp>
      <p:sp>
        <p:nvSpPr>
          <p:cNvPr id="14" name="CaixaDeTexto 13"/>
          <p:cNvSpPr txBox="1"/>
          <p:nvPr/>
        </p:nvSpPr>
        <p:spPr>
          <a:xfrm>
            <a:off x="1043608" y="3573016"/>
            <a:ext cx="2795381" cy="400110"/>
          </a:xfrm>
          <a:prstGeom prst="rect">
            <a:avLst/>
          </a:prstGeom>
          <a:noFill/>
        </p:spPr>
        <p:txBody>
          <a:bodyPr wrap="none" rtlCol="0">
            <a:spAutoFit/>
          </a:bodyPr>
          <a:lstStyle/>
          <a:p>
            <a:r>
              <a:rPr lang="pt-BR" sz="2000" b="1" dirty="0">
                <a:solidFill>
                  <a:schemeClr val="tx2"/>
                </a:solidFill>
              </a:rPr>
              <a:t>Espiral do conhecimento</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6" name="CaixaDeTexto 5"/>
          <p:cNvSpPr txBox="1"/>
          <p:nvPr/>
        </p:nvSpPr>
        <p:spPr>
          <a:xfrm>
            <a:off x="375047" y="1409860"/>
            <a:ext cx="3265894" cy="400110"/>
          </a:xfrm>
          <a:prstGeom prst="rect">
            <a:avLst/>
          </a:prstGeom>
          <a:noFill/>
        </p:spPr>
        <p:txBody>
          <a:bodyPr wrap="none" rtlCol="0">
            <a:spAutoFit/>
          </a:bodyPr>
          <a:lstStyle/>
          <a:p>
            <a:r>
              <a:rPr lang="pt-BR" sz="2000" b="1" dirty="0">
                <a:solidFill>
                  <a:schemeClr val="accent3">
                    <a:lumMod val="50000"/>
                  </a:schemeClr>
                </a:solidFill>
              </a:rPr>
              <a:t>Dimensões do conhecimento</a:t>
            </a:r>
          </a:p>
        </p:txBody>
      </p:sp>
      <p:sp>
        <p:nvSpPr>
          <p:cNvPr id="8" name="CaixaDeTexto 7"/>
          <p:cNvSpPr txBox="1"/>
          <p:nvPr/>
        </p:nvSpPr>
        <p:spPr>
          <a:xfrm>
            <a:off x="179512" y="1871533"/>
            <a:ext cx="8606413" cy="2277547"/>
          </a:xfrm>
          <a:prstGeom prst="rect">
            <a:avLst/>
          </a:prstGeom>
          <a:noFill/>
        </p:spPr>
        <p:txBody>
          <a:bodyPr wrap="square" rtlCol="0">
            <a:spAutoFit/>
          </a:bodyPr>
          <a:lstStyle/>
          <a:p>
            <a:pPr algn="just">
              <a:buSzPct val="120000"/>
              <a:defRPr sz="1400">
                <a:solidFill>
                  <a:srgbClr val="404040"/>
                </a:solidFill>
              </a:defRPr>
            </a:pPr>
            <a:r>
              <a:rPr lang="pt-BR" sz="1600" dirty="0">
                <a:solidFill>
                  <a:schemeClr val="tx1">
                    <a:lumMod val="85000"/>
                    <a:lumOff val="15000"/>
                  </a:schemeClr>
                </a:solidFill>
              </a:rPr>
              <a:t>A criação do conhecimento possui três dimensões:</a:t>
            </a:r>
          </a:p>
          <a:p>
            <a:pPr lvl="1" indent="0" algn="just">
              <a:buSzPct val="120000"/>
              <a:defRPr sz="1400">
                <a:solidFill>
                  <a:srgbClr val="404040"/>
                </a:solidFill>
              </a:defRPr>
            </a:pPr>
            <a:endParaRPr lang="pt-BR" sz="1000" dirty="0">
              <a:solidFill>
                <a:schemeClr val="tx1">
                  <a:lumMod val="85000"/>
                  <a:lumOff val="15000"/>
                </a:schemeClr>
              </a:solidFill>
            </a:endParaRPr>
          </a:p>
          <a:p>
            <a:pPr marL="71913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Ontológica;</a:t>
            </a:r>
          </a:p>
          <a:p>
            <a:pPr marL="71913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Epistemológica;</a:t>
            </a:r>
          </a:p>
          <a:p>
            <a:pPr marL="71913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Temporal.</a:t>
            </a:r>
          </a:p>
          <a:p>
            <a:pPr algn="just">
              <a:defRPr sz="1400">
                <a:solidFill>
                  <a:srgbClr val="404040"/>
                </a:solidFill>
              </a:defRPr>
            </a:pPr>
            <a:endParaRPr lang="pt-BR" sz="1000" dirty="0">
              <a:solidFill>
                <a:schemeClr val="tx1">
                  <a:lumMod val="85000"/>
                  <a:lumOff val="15000"/>
                </a:schemeClr>
              </a:solidFill>
            </a:endParaRPr>
          </a:p>
          <a:p>
            <a:pPr algn="just">
              <a:buSzPct val="120000"/>
              <a:defRPr sz="1400">
                <a:solidFill>
                  <a:srgbClr val="404040"/>
                </a:solidFill>
              </a:defRPr>
            </a:pPr>
            <a:r>
              <a:rPr lang="pt-BR" sz="1600" dirty="0">
                <a:solidFill>
                  <a:schemeClr val="tx1">
                    <a:lumMod val="85000"/>
                    <a:lumOff val="15000"/>
                  </a:schemeClr>
                </a:solidFill>
              </a:rPr>
              <a:t>A dimensão ontológica está fundamentada no ser e na construção do conhecimento pelo indivíduo, independente do modo pelo qual se manifesta.</a:t>
            </a:r>
          </a:p>
          <a:p>
            <a:pPr algn="just">
              <a:defRPr sz="1400">
                <a:solidFill>
                  <a:srgbClr val="404040"/>
                </a:solidFill>
              </a:defRPr>
            </a:pPr>
            <a:endParaRPr lang="pt-BR" sz="1000" dirty="0">
              <a:solidFill>
                <a:schemeClr val="tx1">
                  <a:lumMod val="85000"/>
                  <a:lumOff val="15000"/>
                </a:schemeClr>
              </a:solidFill>
            </a:endParaRPr>
          </a:p>
          <a:p>
            <a:pPr algn="just">
              <a:buSzPct val="120000"/>
              <a:defRPr sz="1400">
                <a:solidFill>
                  <a:srgbClr val="404040"/>
                </a:solidFill>
              </a:defRPr>
            </a:pPr>
            <a:r>
              <a:rPr lang="pt-BR" sz="1600" dirty="0">
                <a:solidFill>
                  <a:schemeClr val="tx1">
                    <a:lumMod val="85000"/>
                    <a:lumOff val="15000"/>
                  </a:schemeClr>
                </a:solidFill>
              </a:rPr>
              <a:t>Já a dimensão epistemológica está fundamentada na distinção entre conhecimento tácito e explícito.</a:t>
            </a:r>
          </a:p>
        </p:txBody>
      </p:sp>
      <p:sp>
        <p:nvSpPr>
          <p:cNvPr id="9" name="CaixaDeTexto 8"/>
          <p:cNvSpPr txBox="1"/>
          <p:nvPr/>
        </p:nvSpPr>
        <p:spPr>
          <a:xfrm>
            <a:off x="179512" y="4267542"/>
            <a:ext cx="6264696" cy="1969770"/>
          </a:xfrm>
          <a:prstGeom prst="rect">
            <a:avLst/>
          </a:prstGeom>
          <a:noFill/>
        </p:spPr>
        <p:txBody>
          <a:bodyPr wrap="square" rtlCol="0">
            <a:spAutoFit/>
          </a:bodyPr>
          <a:lstStyle/>
          <a:p>
            <a:pPr algn="just">
              <a:buSzPct val="120000"/>
              <a:defRPr sz="1400">
                <a:solidFill>
                  <a:srgbClr val="404040"/>
                </a:solidFill>
              </a:defRPr>
            </a:pPr>
            <a:r>
              <a:rPr lang="pt-BR" sz="1600" dirty="0">
                <a:solidFill>
                  <a:schemeClr val="tx1">
                    <a:lumMod val="85000"/>
                    <a:lumOff val="15000"/>
                  </a:schemeClr>
                </a:solidFill>
              </a:rPr>
              <a:t>Quando as interações na dimensão ontológica e epistemológica se sobrepõem ao longo do tempo, forma-se uma espiral do conhecimento, que representa a dinâmica do processo de criação deste.</a:t>
            </a:r>
          </a:p>
          <a:p>
            <a:pPr algn="just">
              <a:defRPr sz="1400">
                <a:solidFill>
                  <a:srgbClr val="404040"/>
                </a:solidFill>
              </a:defRPr>
            </a:pPr>
            <a:endParaRPr lang="pt-BR" sz="1000" dirty="0">
              <a:solidFill>
                <a:schemeClr val="tx1">
                  <a:lumMod val="85000"/>
                  <a:lumOff val="15000"/>
                </a:schemeClr>
              </a:solidFill>
            </a:endParaRPr>
          </a:p>
          <a:p>
            <a:pPr algn="just">
              <a:buSzPct val="120000"/>
              <a:defRPr sz="1400">
                <a:solidFill>
                  <a:srgbClr val="404040"/>
                </a:solidFill>
              </a:defRPr>
            </a:pPr>
            <a:r>
              <a:rPr lang="pt-BR" sz="1600" dirty="0">
                <a:solidFill>
                  <a:schemeClr val="tx1">
                    <a:lumMod val="85000"/>
                    <a:lumOff val="15000"/>
                  </a:schemeClr>
                </a:solidFill>
              </a:rPr>
              <a:t>No contexto organizacional, o relevante é que o conhecimento seja difundido, passando do nível individual para o grupal, do grupal para o organizacional e, de acordo com o caso, do organizacional para o interorganizacional.</a:t>
            </a:r>
          </a:p>
        </p:txBody>
      </p:sp>
      <p:pic>
        <p:nvPicPr>
          <p:cNvPr id="86017" name="Picture 1"/>
          <p:cNvPicPr>
            <a:picLocks noChangeAspect="1" noChangeArrowheads="1"/>
          </p:cNvPicPr>
          <p:nvPr/>
        </p:nvPicPr>
        <p:blipFill>
          <a:blip r:embed="rId3" cstate="print"/>
          <a:srcRect/>
          <a:stretch>
            <a:fillRect/>
          </a:stretch>
        </p:blipFill>
        <p:spPr bwMode="auto">
          <a:xfrm>
            <a:off x="6588224" y="4221087"/>
            <a:ext cx="2376264" cy="2302581"/>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4860032" y="1124744"/>
            <a:ext cx="2664296" cy="201953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6" name="CaixaDeTexto 5"/>
          <p:cNvSpPr txBox="1"/>
          <p:nvPr/>
        </p:nvSpPr>
        <p:spPr>
          <a:xfrm>
            <a:off x="375047" y="1409860"/>
            <a:ext cx="5619487" cy="400110"/>
          </a:xfrm>
          <a:prstGeom prst="rect">
            <a:avLst/>
          </a:prstGeom>
          <a:noFill/>
        </p:spPr>
        <p:txBody>
          <a:bodyPr wrap="none" rtlCol="0">
            <a:spAutoFit/>
          </a:bodyPr>
          <a:lstStyle/>
          <a:p>
            <a:r>
              <a:rPr lang="pt-BR" sz="2000" b="1" dirty="0">
                <a:solidFill>
                  <a:schemeClr val="accent2">
                    <a:lumMod val="75000"/>
                  </a:schemeClr>
                </a:solidFill>
              </a:rPr>
              <a:t>Condições para criação da espiral do conhecimento</a:t>
            </a:r>
          </a:p>
        </p:txBody>
      </p:sp>
      <p:sp>
        <p:nvSpPr>
          <p:cNvPr id="8" name="CaixaDeTexto 7"/>
          <p:cNvSpPr txBox="1"/>
          <p:nvPr/>
        </p:nvSpPr>
        <p:spPr>
          <a:xfrm>
            <a:off x="179512" y="1830303"/>
            <a:ext cx="8856983" cy="2554545"/>
          </a:xfrm>
          <a:prstGeom prst="rect">
            <a:avLst/>
          </a:prstGeom>
          <a:noFill/>
        </p:spPr>
        <p:txBody>
          <a:bodyPr wrap="square" rtlCol="0">
            <a:spAutoFit/>
          </a:bodyPr>
          <a:lstStyle/>
          <a:p>
            <a:pPr algn="just">
              <a:buSzPct val="120000"/>
              <a:defRPr sz="1400">
                <a:solidFill>
                  <a:srgbClr val="404040"/>
                </a:solidFill>
              </a:defRPr>
            </a:pPr>
            <a:r>
              <a:rPr lang="pt-BR" sz="1600" dirty="0">
                <a:solidFill>
                  <a:schemeClr val="tx1">
                    <a:lumMod val="85000"/>
                    <a:lumOff val="15000"/>
                  </a:schemeClr>
                </a:solidFill>
              </a:rPr>
              <a:t>Uma empresa precisa estabelecer condições básicas para o desenvolvimento da espiral </a:t>
            </a:r>
            <a:r>
              <a:rPr lang="pt-BR" sz="1600" dirty="0" smtClean="0">
                <a:solidFill>
                  <a:schemeClr val="tx1">
                    <a:lumMod val="85000"/>
                    <a:lumOff val="15000"/>
                  </a:schemeClr>
                </a:solidFill>
              </a:rPr>
              <a:t>do conhecimento</a:t>
            </a:r>
            <a:r>
              <a:rPr lang="pt-BR" sz="1600" dirty="0">
                <a:solidFill>
                  <a:schemeClr val="tx1">
                    <a:lumMod val="85000"/>
                    <a:lumOff val="15000"/>
                  </a:schemeClr>
                </a:solidFill>
              </a:rPr>
              <a:t>, oportunizando situações e ferramentas que facilitem as atividades cooperativas para a criação e o acúmulo de saber.</a:t>
            </a:r>
          </a:p>
          <a:p>
            <a:pPr>
              <a:defRPr sz="1400">
                <a:solidFill>
                  <a:srgbClr val="404040"/>
                </a:solidFill>
              </a:defRPr>
            </a:pPr>
            <a:endParaRPr lang="pt-BR" sz="1600" dirty="0">
              <a:solidFill>
                <a:schemeClr val="tx1">
                  <a:lumMod val="85000"/>
                  <a:lumOff val="15000"/>
                </a:schemeClr>
              </a:solidFill>
            </a:endParaRPr>
          </a:p>
          <a:p>
            <a:pPr>
              <a:buSzPct val="120000"/>
              <a:defRPr sz="1400">
                <a:solidFill>
                  <a:srgbClr val="404040"/>
                </a:solidFill>
              </a:defRPr>
            </a:pPr>
            <a:r>
              <a:rPr lang="pt-BR" sz="1600" dirty="0">
                <a:solidFill>
                  <a:schemeClr val="tx1">
                    <a:lumMod val="85000"/>
                    <a:lumOff val="15000"/>
                  </a:schemeClr>
                </a:solidFill>
              </a:rPr>
              <a:t>Essas condições incluem:</a:t>
            </a:r>
          </a:p>
          <a:p>
            <a:pPr lvl="1" indent="0">
              <a:buSzPct val="120000"/>
              <a:defRPr sz="1400">
                <a:solidFill>
                  <a:srgbClr val="404040"/>
                </a:solidFill>
              </a:defRPr>
            </a:pPr>
            <a:endParaRPr lang="pt-BR" sz="1600" dirty="0">
              <a:solidFill>
                <a:schemeClr val="tx1">
                  <a:lumMod val="85000"/>
                  <a:lumOff val="15000"/>
                </a:schemeClr>
              </a:solidFill>
            </a:endParaRPr>
          </a:p>
          <a:p>
            <a:pPr marL="627063" lvl="1" indent="-285750">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Intenção;</a:t>
            </a:r>
          </a:p>
          <a:p>
            <a:pPr marL="627063" lvl="1" indent="-285750">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Autonomia;</a:t>
            </a:r>
          </a:p>
          <a:p>
            <a:pPr marL="627063" lvl="1" indent="-285750">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Flutuação e caos criativo;</a:t>
            </a:r>
          </a:p>
          <a:p>
            <a:pPr marL="627063" lvl="1" indent="-285750">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Redundância e variedade de requisitos.</a:t>
            </a:r>
          </a:p>
        </p:txBody>
      </p:sp>
      <p:sp>
        <p:nvSpPr>
          <p:cNvPr id="12" name="Retângulo 11"/>
          <p:cNvSpPr/>
          <p:nvPr/>
        </p:nvSpPr>
        <p:spPr>
          <a:xfrm>
            <a:off x="179512" y="4618871"/>
            <a:ext cx="8784976" cy="1815882"/>
          </a:xfrm>
          <a:prstGeom prst="rect">
            <a:avLst/>
          </a:prstGeom>
        </p:spPr>
        <p:txBody>
          <a:bodyPr wrap="square">
            <a:spAutoFit/>
          </a:bodyPr>
          <a:lstStyle/>
          <a:p>
            <a:pPr algn="just"/>
            <a:r>
              <a:rPr lang="pt-BR" sz="1600" dirty="0" smtClean="0"/>
              <a:t>Assim, estão lançadas as condições para a espiral do conhecimento mostrar como se dá a criação do conhecimento mediante a interação dinâmica entre conhecimento tácito e conhecimento explícito nos quatro quadrantes do conhecimento apresentados.</a:t>
            </a:r>
          </a:p>
          <a:p>
            <a:pPr algn="just"/>
            <a:endParaRPr lang="pt-BR" sz="1600" dirty="0" smtClean="0"/>
          </a:p>
          <a:p>
            <a:pPr algn="just"/>
            <a:r>
              <a:rPr lang="pt-BR" sz="1600" dirty="0" smtClean="0"/>
              <a:t> As principais características da espiral do conhecimento: é uma atividade contínua; o conhecimento flui na organização; o conhecimento é compartilhado; o conhecimento é convertido; e há a participação de indivíduos, de equipes de trabalho e da organização como um todo. </a:t>
            </a:r>
            <a:endParaRPr lang="pt-B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6" name="Retângulo 5"/>
          <p:cNvSpPr/>
          <p:nvPr/>
        </p:nvSpPr>
        <p:spPr>
          <a:xfrm>
            <a:off x="107504" y="1916832"/>
            <a:ext cx="8856984" cy="830997"/>
          </a:xfrm>
          <a:prstGeom prst="rect">
            <a:avLst/>
          </a:prstGeom>
        </p:spPr>
        <p:txBody>
          <a:bodyPr wrap="square">
            <a:spAutoFit/>
          </a:bodyPr>
          <a:lstStyle/>
          <a:p>
            <a:pPr algn="just"/>
            <a:r>
              <a:rPr lang="pt-BR" sz="1600" dirty="0" err="1" smtClean="0"/>
              <a:t>Nonaka</a:t>
            </a:r>
            <a:r>
              <a:rPr lang="pt-BR" sz="1600" dirty="0" smtClean="0"/>
              <a:t> e </a:t>
            </a:r>
            <a:r>
              <a:rPr lang="pt-BR" sz="1600" dirty="0" err="1" smtClean="0"/>
              <a:t>Takeuchi</a:t>
            </a:r>
            <a:r>
              <a:rPr lang="pt-BR" sz="1600" dirty="0" smtClean="0"/>
              <a:t> destacaram, também, que a criação do conhecimento organizacional é um processo espiral, começando no nível individual e se movendo por meio de crescentes comunidades de interação que atravessa fronteiras organizacionais e de seções, de departamentos e de divisões.</a:t>
            </a:r>
            <a:endParaRPr lang="pt-BR" sz="1600" dirty="0"/>
          </a:p>
        </p:txBody>
      </p:sp>
      <p:sp>
        <p:nvSpPr>
          <p:cNvPr id="8" name="CaixaDeTexto 7"/>
          <p:cNvSpPr txBox="1"/>
          <p:nvPr/>
        </p:nvSpPr>
        <p:spPr>
          <a:xfrm>
            <a:off x="375047" y="1409860"/>
            <a:ext cx="5619487" cy="400110"/>
          </a:xfrm>
          <a:prstGeom prst="rect">
            <a:avLst/>
          </a:prstGeom>
          <a:noFill/>
        </p:spPr>
        <p:txBody>
          <a:bodyPr wrap="none" rtlCol="0">
            <a:spAutoFit/>
          </a:bodyPr>
          <a:lstStyle/>
          <a:p>
            <a:r>
              <a:rPr lang="pt-BR" sz="2000" b="1" dirty="0">
                <a:solidFill>
                  <a:schemeClr val="accent2">
                    <a:lumMod val="75000"/>
                  </a:schemeClr>
                </a:solidFill>
              </a:rPr>
              <a:t>Condições para criação da espiral do conhecimento</a:t>
            </a:r>
          </a:p>
        </p:txBody>
      </p:sp>
      <p:pic>
        <p:nvPicPr>
          <p:cNvPr id="82945" name="Picture 1"/>
          <p:cNvPicPr>
            <a:picLocks noChangeAspect="1" noChangeArrowheads="1"/>
          </p:cNvPicPr>
          <p:nvPr/>
        </p:nvPicPr>
        <p:blipFill>
          <a:blip r:embed="rId3" cstate="print"/>
          <a:srcRect/>
          <a:stretch>
            <a:fillRect/>
          </a:stretch>
        </p:blipFill>
        <p:spPr bwMode="auto">
          <a:xfrm>
            <a:off x="683568" y="2780928"/>
            <a:ext cx="7704856" cy="3816424"/>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6" name="CaixaDeTexto 5"/>
          <p:cNvSpPr txBox="1"/>
          <p:nvPr/>
        </p:nvSpPr>
        <p:spPr>
          <a:xfrm>
            <a:off x="375047" y="1412776"/>
            <a:ext cx="5141023" cy="400110"/>
          </a:xfrm>
          <a:prstGeom prst="rect">
            <a:avLst/>
          </a:prstGeom>
          <a:noFill/>
        </p:spPr>
        <p:txBody>
          <a:bodyPr wrap="none" rtlCol="0">
            <a:spAutoFit/>
          </a:bodyPr>
          <a:lstStyle/>
          <a:p>
            <a:r>
              <a:rPr lang="pt-BR" sz="2000" b="1" dirty="0">
                <a:solidFill>
                  <a:schemeClr val="accent6">
                    <a:lumMod val="50000"/>
                  </a:schemeClr>
                </a:solidFill>
              </a:rPr>
              <a:t>Fases do processo de criação do conhecimento</a:t>
            </a:r>
          </a:p>
        </p:txBody>
      </p:sp>
      <p:sp>
        <p:nvSpPr>
          <p:cNvPr id="8" name="CaixaDeTexto 7"/>
          <p:cNvSpPr txBox="1"/>
          <p:nvPr/>
        </p:nvSpPr>
        <p:spPr>
          <a:xfrm>
            <a:off x="179512" y="1830883"/>
            <a:ext cx="6336704" cy="3046988"/>
          </a:xfrm>
          <a:prstGeom prst="rect">
            <a:avLst/>
          </a:prstGeom>
          <a:noFill/>
        </p:spPr>
        <p:txBody>
          <a:bodyPr wrap="square" rtlCol="0">
            <a:spAutoFit/>
          </a:bodyPr>
          <a:lstStyle/>
          <a:p>
            <a:pPr algn="just">
              <a:buSzPct val="120000"/>
              <a:defRPr sz="1400">
                <a:solidFill>
                  <a:srgbClr val="404040"/>
                </a:solidFill>
              </a:defRPr>
            </a:pPr>
            <a:r>
              <a:rPr lang="pt-BR" sz="1600" dirty="0">
                <a:solidFill>
                  <a:schemeClr val="tx1">
                    <a:lumMod val="85000"/>
                    <a:lumOff val="15000"/>
                  </a:schemeClr>
                </a:solidFill>
              </a:rPr>
              <a:t>O processo de criação do conhecimento está relacionado à dimensão </a:t>
            </a:r>
            <a:r>
              <a:rPr lang="pt-BR" sz="1600" i="1" dirty="0">
                <a:solidFill>
                  <a:schemeClr val="tx1">
                    <a:lumMod val="85000"/>
                    <a:lumOff val="15000"/>
                  </a:schemeClr>
                </a:solidFill>
              </a:rPr>
              <a:t>tempo</a:t>
            </a:r>
            <a:r>
              <a:rPr lang="pt-BR" sz="1600" dirty="0">
                <a:solidFill>
                  <a:schemeClr val="tx1">
                    <a:lumMod val="85000"/>
                    <a:lumOff val="15000"/>
                  </a:schemeClr>
                </a:solidFill>
              </a:rPr>
              <a:t> em um modelo integrado de cinco fases:</a:t>
            </a:r>
          </a:p>
          <a:p>
            <a:pPr lvl="1" indent="0" algn="just">
              <a:buSzPct val="120000"/>
              <a:defRPr sz="1400">
                <a:solidFill>
                  <a:srgbClr val="404040"/>
                </a:solidFill>
              </a:defRPr>
            </a:pPr>
            <a:endParaRPr lang="pt-BR" sz="1600" dirty="0">
              <a:solidFill>
                <a:schemeClr val="tx1">
                  <a:lumMod val="85000"/>
                  <a:lumOff val="15000"/>
                </a:schemeClr>
              </a:solidFill>
            </a:endParaRPr>
          </a:p>
          <a:p>
            <a:pPr marL="77628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Compartilhamento do conhecimento;</a:t>
            </a:r>
          </a:p>
          <a:p>
            <a:pPr marL="77628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Criação de conceitos;</a:t>
            </a:r>
          </a:p>
          <a:p>
            <a:pPr marL="77628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Justificação de conceitos;</a:t>
            </a:r>
          </a:p>
          <a:p>
            <a:pPr marL="77628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Construção de um arquétipo;</a:t>
            </a:r>
          </a:p>
          <a:p>
            <a:pPr marL="776288" lvl="1" indent="-342900" algn="just">
              <a:buSzPct val="100000"/>
              <a:buFont typeface="+mj-lt"/>
              <a:buAutoNum type="arabicPeriod"/>
              <a:defRPr sz="1400">
                <a:solidFill>
                  <a:srgbClr val="404040"/>
                </a:solidFill>
              </a:defRPr>
            </a:pPr>
            <a:r>
              <a:rPr lang="pt-BR" sz="1600" dirty="0">
                <a:solidFill>
                  <a:schemeClr val="tx1">
                    <a:lumMod val="85000"/>
                    <a:lumOff val="15000"/>
                  </a:schemeClr>
                </a:solidFill>
              </a:rPr>
              <a:t>Difusão interativa do conhecimento.</a:t>
            </a:r>
          </a:p>
          <a:p>
            <a:pPr algn="just">
              <a:defRPr sz="1400">
                <a:solidFill>
                  <a:srgbClr val="404040"/>
                </a:solidFill>
              </a:defRPr>
            </a:pPr>
            <a:endParaRPr lang="pt-BR" sz="1600" dirty="0">
              <a:solidFill>
                <a:schemeClr val="tx1">
                  <a:lumMod val="85000"/>
                  <a:lumOff val="15000"/>
                </a:schemeClr>
              </a:solidFill>
            </a:endParaRPr>
          </a:p>
          <a:p>
            <a:pPr algn="just">
              <a:buSzPct val="120000"/>
              <a:defRPr sz="1400">
                <a:solidFill>
                  <a:srgbClr val="404040"/>
                </a:solidFill>
              </a:defRPr>
            </a:pPr>
            <a:r>
              <a:rPr lang="pt-BR" sz="1600" dirty="0">
                <a:solidFill>
                  <a:schemeClr val="tx1">
                    <a:lumMod val="85000"/>
                    <a:lumOff val="15000"/>
                  </a:schemeClr>
                </a:solidFill>
              </a:rPr>
              <a:t>Quando o conhecimento se torna tangível ou assume a forma de arquétipo (modelo ou protótipo), inicia-se um novo ciclo de criação que se expande horizontal e verticalmente.</a:t>
            </a:r>
          </a:p>
        </p:txBody>
      </p:sp>
      <p:sp>
        <p:nvSpPr>
          <p:cNvPr id="9" name="CaixaDeTexto 8"/>
          <p:cNvSpPr txBox="1"/>
          <p:nvPr/>
        </p:nvSpPr>
        <p:spPr>
          <a:xfrm>
            <a:off x="179512" y="4883676"/>
            <a:ext cx="6264696" cy="1569660"/>
          </a:xfrm>
          <a:prstGeom prst="rect">
            <a:avLst/>
          </a:prstGeom>
          <a:noFill/>
        </p:spPr>
        <p:txBody>
          <a:bodyPr wrap="square" rtlCol="0">
            <a:spAutoFit/>
          </a:bodyPr>
          <a:lstStyle/>
          <a:p>
            <a:pPr algn="just">
              <a:buSzPct val="120000"/>
              <a:defRPr sz="1400">
                <a:solidFill>
                  <a:srgbClr val="404040"/>
                </a:solidFill>
              </a:defRPr>
            </a:pPr>
            <a:r>
              <a:rPr lang="pt-BR" sz="1600" dirty="0">
                <a:solidFill>
                  <a:schemeClr val="tx1">
                    <a:lumMod val="85000"/>
                    <a:lumOff val="15000"/>
                  </a:schemeClr>
                </a:solidFill>
              </a:rPr>
              <a:t>Um ciclo virtuoso de difusão do conhecimento pode estabelecer-se somente na organização ou ser difundido para:</a:t>
            </a:r>
          </a:p>
          <a:p>
            <a:pPr algn="just">
              <a:buSzPct val="120000"/>
              <a:defRPr sz="1400">
                <a:solidFill>
                  <a:srgbClr val="404040"/>
                </a:solidFill>
              </a:defRPr>
            </a:pPr>
            <a:endParaRPr lang="pt-BR" sz="1600" dirty="0">
              <a:solidFill>
                <a:schemeClr val="tx1">
                  <a:lumMod val="85000"/>
                  <a:lumOff val="15000"/>
                </a:schemeClr>
              </a:solidFill>
            </a:endParaRPr>
          </a:p>
          <a:p>
            <a:pPr marL="263525" indent="-285750" algn="just">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Empresas associadas ou afiliadas;</a:t>
            </a:r>
          </a:p>
          <a:p>
            <a:pPr marL="263525" indent="-285750" algn="just">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Clientes e fornecedores;</a:t>
            </a:r>
          </a:p>
          <a:p>
            <a:pPr marL="263525" indent="-285750" algn="just">
              <a:buSzPct val="120000"/>
              <a:buFont typeface="Arial" panose="020B0604020202020204" pitchFamily="34" charset="0"/>
              <a:buChar char="•"/>
              <a:defRPr sz="1400">
                <a:solidFill>
                  <a:srgbClr val="404040"/>
                </a:solidFill>
              </a:defRPr>
            </a:pPr>
            <a:r>
              <a:rPr lang="pt-BR" sz="1600" dirty="0">
                <a:solidFill>
                  <a:schemeClr val="tx1">
                    <a:lumMod val="85000"/>
                    <a:lumOff val="15000"/>
                  </a:schemeClr>
                </a:solidFill>
              </a:rPr>
              <a:t>Concorrentes e outras organizações.</a:t>
            </a:r>
          </a:p>
        </p:txBody>
      </p:sp>
      <p:pic>
        <p:nvPicPr>
          <p:cNvPr id="83969" name="Picture 1"/>
          <p:cNvPicPr>
            <a:picLocks noChangeAspect="1" noChangeArrowheads="1"/>
          </p:cNvPicPr>
          <p:nvPr/>
        </p:nvPicPr>
        <p:blipFill>
          <a:blip r:embed="rId3" cstate="print"/>
          <a:srcRect/>
          <a:stretch>
            <a:fillRect/>
          </a:stretch>
        </p:blipFill>
        <p:spPr bwMode="auto">
          <a:xfrm>
            <a:off x="6516216" y="1844824"/>
            <a:ext cx="2480388" cy="475252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8" name="Picture 8" descr="Imagem relacionada"/>
          <p:cNvPicPr>
            <a:picLocks noChangeAspect="1" noChangeArrowheads="1"/>
          </p:cNvPicPr>
          <p:nvPr/>
        </p:nvPicPr>
        <p:blipFill>
          <a:blip r:embed="rId2" cstate="print"/>
          <a:srcRect/>
          <a:stretch>
            <a:fillRect/>
          </a:stretch>
        </p:blipFill>
        <p:spPr bwMode="auto">
          <a:xfrm>
            <a:off x="4427984" y="4653137"/>
            <a:ext cx="4251054" cy="1656184"/>
          </a:xfrm>
          <a:prstGeom prst="rect">
            <a:avLst/>
          </a:prstGeom>
          <a:noFill/>
        </p:spPr>
      </p:pic>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sp>
        <p:nvSpPr>
          <p:cNvPr id="6" name="Retângulo 5"/>
          <p:cNvSpPr/>
          <p:nvPr/>
        </p:nvSpPr>
        <p:spPr>
          <a:xfrm>
            <a:off x="971600" y="1772816"/>
            <a:ext cx="8064896" cy="1954381"/>
          </a:xfrm>
          <a:prstGeom prst="rect">
            <a:avLst/>
          </a:prstGeom>
        </p:spPr>
        <p:txBody>
          <a:bodyPr wrap="square">
            <a:spAutoFit/>
          </a:bodyPr>
          <a:lstStyle/>
          <a:p>
            <a:pPr lvl="1" indent="0">
              <a:spcBef>
                <a:spcPts val="600"/>
              </a:spcBef>
              <a:buSzPct val="100000"/>
              <a:defRPr sz="1400">
                <a:solidFill>
                  <a:srgbClr val="404040"/>
                </a:solidFill>
              </a:defRPr>
            </a:pPr>
            <a:r>
              <a:rPr lang="pt-BR" sz="1600" b="1" dirty="0" smtClean="0">
                <a:solidFill>
                  <a:schemeClr val="tx1">
                    <a:lumMod val="85000"/>
                    <a:lumOff val="15000"/>
                  </a:schemeClr>
                </a:solidFill>
              </a:rPr>
              <a:t>Pesquise sobre os casos das empresas:</a:t>
            </a:r>
          </a:p>
          <a:p>
            <a:pPr lvl="1" indent="0">
              <a:spcBef>
                <a:spcPts val="600"/>
              </a:spcBef>
              <a:buSzPct val="100000"/>
              <a:defRPr sz="1400">
                <a:solidFill>
                  <a:srgbClr val="404040"/>
                </a:solidFill>
              </a:defRPr>
            </a:pPr>
            <a:r>
              <a:rPr lang="pt-BR" sz="1600" dirty="0" smtClean="0">
                <a:solidFill>
                  <a:schemeClr val="tx1">
                    <a:lumMod val="85000"/>
                    <a:lumOff val="15000"/>
                  </a:schemeClr>
                </a:solidFill>
              </a:rPr>
              <a:t>	</a:t>
            </a:r>
            <a:r>
              <a:rPr lang="pt-BR" sz="1600" b="1" dirty="0" smtClean="0">
                <a:solidFill>
                  <a:schemeClr val="tx1">
                    <a:lumMod val="85000"/>
                    <a:lumOff val="15000"/>
                  </a:schemeClr>
                </a:solidFill>
              </a:rPr>
              <a:t>Toyota;</a:t>
            </a:r>
          </a:p>
          <a:p>
            <a:pPr lvl="1" indent="0">
              <a:spcBef>
                <a:spcPts val="600"/>
              </a:spcBef>
              <a:buSzPct val="100000"/>
              <a:defRPr sz="1400">
                <a:solidFill>
                  <a:srgbClr val="404040"/>
                </a:solidFill>
              </a:defRPr>
            </a:pPr>
            <a:r>
              <a:rPr lang="pt-BR" sz="1600" b="1" dirty="0" smtClean="0">
                <a:solidFill>
                  <a:schemeClr val="tx1">
                    <a:lumMod val="85000"/>
                    <a:lumOff val="15000"/>
                  </a:schemeClr>
                </a:solidFill>
              </a:rPr>
              <a:t>	       Petrobras;</a:t>
            </a:r>
          </a:p>
          <a:p>
            <a:pPr lvl="1" indent="0">
              <a:spcBef>
                <a:spcPts val="600"/>
              </a:spcBef>
              <a:buSzPct val="100000"/>
              <a:defRPr sz="1400">
                <a:solidFill>
                  <a:srgbClr val="404040"/>
                </a:solidFill>
              </a:defRPr>
            </a:pPr>
            <a:r>
              <a:rPr lang="pt-BR" sz="1600" b="1" dirty="0" smtClean="0">
                <a:solidFill>
                  <a:schemeClr val="tx1">
                    <a:lumMod val="85000"/>
                    <a:lumOff val="15000"/>
                  </a:schemeClr>
                </a:solidFill>
              </a:rPr>
              <a:t>	                Ticket Serviços; </a:t>
            </a:r>
          </a:p>
          <a:p>
            <a:pPr lvl="1" indent="0">
              <a:spcBef>
                <a:spcPts val="600"/>
              </a:spcBef>
              <a:buSzPct val="100000"/>
              <a:defRPr sz="1400">
                <a:solidFill>
                  <a:srgbClr val="404040"/>
                </a:solidFill>
              </a:defRPr>
            </a:pPr>
            <a:r>
              <a:rPr lang="pt-BR" sz="1600" b="1" dirty="0" smtClean="0">
                <a:solidFill>
                  <a:schemeClr val="tx1">
                    <a:lumMod val="85000"/>
                    <a:lumOff val="15000"/>
                  </a:schemeClr>
                </a:solidFill>
              </a:rPr>
              <a:t>		      Kraft </a:t>
            </a:r>
            <a:r>
              <a:rPr lang="pt-BR" sz="1600" b="1" dirty="0" err="1" smtClean="0">
                <a:solidFill>
                  <a:schemeClr val="tx1">
                    <a:lumMod val="85000"/>
                    <a:lumOff val="15000"/>
                  </a:schemeClr>
                </a:solidFill>
              </a:rPr>
              <a:t>Foods</a:t>
            </a:r>
            <a:r>
              <a:rPr lang="pt-BR" sz="1600" b="1" dirty="0" smtClean="0">
                <a:solidFill>
                  <a:schemeClr val="tx1">
                    <a:lumMod val="85000"/>
                    <a:lumOff val="15000"/>
                  </a:schemeClr>
                </a:solidFill>
              </a:rPr>
              <a:t> e </a:t>
            </a:r>
          </a:p>
          <a:p>
            <a:pPr lvl="1" indent="0">
              <a:spcBef>
                <a:spcPts val="600"/>
              </a:spcBef>
              <a:buSzPct val="100000"/>
              <a:defRPr sz="1400">
                <a:solidFill>
                  <a:srgbClr val="404040"/>
                </a:solidFill>
              </a:defRPr>
            </a:pPr>
            <a:r>
              <a:rPr lang="pt-BR" sz="1600" b="1" dirty="0" smtClean="0">
                <a:solidFill>
                  <a:schemeClr val="tx1">
                    <a:lumMod val="85000"/>
                    <a:lumOff val="15000"/>
                  </a:schemeClr>
                </a:solidFill>
              </a:rPr>
              <a:t>			</a:t>
            </a:r>
            <a:r>
              <a:rPr lang="pt-BR" sz="1600" b="1" dirty="0" err="1" smtClean="0">
                <a:solidFill>
                  <a:schemeClr val="tx1">
                    <a:lumMod val="85000"/>
                    <a:lumOff val="15000"/>
                  </a:schemeClr>
                </a:solidFill>
              </a:rPr>
              <a:t>Wheaton</a:t>
            </a:r>
            <a:r>
              <a:rPr lang="pt-BR" sz="1600" b="1" dirty="0" smtClean="0">
                <a:solidFill>
                  <a:schemeClr val="tx1">
                    <a:lumMod val="85000"/>
                    <a:lumOff val="15000"/>
                  </a:schemeClr>
                </a:solidFill>
              </a:rPr>
              <a:t> Brasil.</a:t>
            </a:r>
          </a:p>
        </p:txBody>
      </p:sp>
      <p:pic>
        <p:nvPicPr>
          <p:cNvPr id="8" name="Picture 2"/>
          <p:cNvPicPr>
            <a:picLocks noChangeAspect="1" noChangeArrowheads="1"/>
          </p:cNvPicPr>
          <p:nvPr/>
        </p:nvPicPr>
        <p:blipFill>
          <a:blip r:embed="rId4" cstate="print"/>
          <a:srcRect/>
          <a:stretch>
            <a:fillRect/>
          </a:stretch>
        </p:blipFill>
        <p:spPr bwMode="auto">
          <a:xfrm>
            <a:off x="35496" y="1484784"/>
            <a:ext cx="1166038" cy="1944216"/>
          </a:xfrm>
          <a:prstGeom prst="rect">
            <a:avLst/>
          </a:prstGeom>
          <a:noFill/>
          <a:ln w="9525">
            <a:noFill/>
            <a:miter lim="800000"/>
            <a:headEnd/>
            <a:tailEnd/>
          </a:ln>
        </p:spPr>
      </p:pic>
      <p:sp>
        <p:nvSpPr>
          <p:cNvPr id="9" name="Retângulo 8"/>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pic>
        <p:nvPicPr>
          <p:cNvPr id="81922" name="Picture 2" descr="Resultado de imagem para toyota logo"/>
          <p:cNvPicPr>
            <a:picLocks noChangeAspect="1" noChangeArrowheads="1"/>
          </p:cNvPicPr>
          <p:nvPr/>
        </p:nvPicPr>
        <p:blipFill>
          <a:blip r:embed="rId5" cstate="print"/>
          <a:srcRect/>
          <a:stretch>
            <a:fillRect/>
          </a:stretch>
        </p:blipFill>
        <p:spPr bwMode="auto">
          <a:xfrm>
            <a:off x="5062176" y="2996952"/>
            <a:ext cx="4081824" cy="2232248"/>
          </a:xfrm>
          <a:prstGeom prst="rect">
            <a:avLst/>
          </a:prstGeom>
          <a:noFill/>
        </p:spPr>
      </p:pic>
      <p:pic>
        <p:nvPicPr>
          <p:cNvPr id="81924" name="Picture 4" descr="Resultado de imagem para petrobras logo"/>
          <p:cNvPicPr>
            <a:picLocks noChangeAspect="1" noChangeArrowheads="1"/>
          </p:cNvPicPr>
          <p:nvPr/>
        </p:nvPicPr>
        <p:blipFill>
          <a:blip r:embed="rId6" cstate="print"/>
          <a:srcRect/>
          <a:stretch>
            <a:fillRect/>
          </a:stretch>
        </p:blipFill>
        <p:spPr bwMode="auto">
          <a:xfrm>
            <a:off x="5364088" y="1268760"/>
            <a:ext cx="3024336" cy="1794440"/>
          </a:xfrm>
          <a:prstGeom prst="rect">
            <a:avLst/>
          </a:prstGeom>
          <a:noFill/>
        </p:spPr>
      </p:pic>
      <p:pic>
        <p:nvPicPr>
          <p:cNvPr id="81926" name="Picture 6" descr="Imagem relacionada"/>
          <p:cNvPicPr>
            <a:picLocks noChangeAspect="1" noChangeArrowheads="1"/>
          </p:cNvPicPr>
          <p:nvPr/>
        </p:nvPicPr>
        <p:blipFill>
          <a:blip r:embed="rId7" cstate="print"/>
          <a:srcRect/>
          <a:stretch>
            <a:fillRect/>
          </a:stretch>
        </p:blipFill>
        <p:spPr bwMode="auto">
          <a:xfrm>
            <a:off x="179512" y="4713491"/>
            <a:ext cx="3672408" cy="1595829"/>
          </a:xfrm>
          <a:prstGeom prst="rect">
            <a:avLst/>
          </a:prstGeom>
          <a:noFill/>
        </p:spPr>
      </p:pic>
      <p:pic>
        <p:nvPicPr>
          <p:cNvPr id="81930" name="Picture 10" descr="Resultado de imagem para Wheaton Brasil"/>
          <p:cNvPicPr>
            <a:picLocks noChangeAspect="1" noChangeArrowheads="1"/>
          </p:cNvPicPr>
          <p:nvPr/>
        </p:nvPicPr>
        <p:blipFill>
          <a:blip r:embed="rId8" cstate="print"/>
          <a:srcRect/>
          <a:stretch>
            <a:fillRect/>
          </a:stretch>
        </p:blipFill>
        <p:spPr bwMode="auto">
          <a:xfrm>
            <a:off x="539552" y="3645024"/>
            <a:ext cx="4752528" cy="1556504"/>
          </a:xfrm>
          <a:prstGeom prst="rect">
            <a:avLst/>
          </a:prstGeom>
          <a:noFill/>
        </p:spPr>
      </p:pic>
      <p:sp>
        <p:nvSpPr>
          <p:cNvPr id="14" name="Retângulo 13"/>
          <p:cNvSpPr/>
          <p:nvPr/>
        </p:nvSpPr>
        <p:spPr>
          <a:xfrm>
            <a:off x="0" y="6273225"/>
            <a:ext cx="9144000" cy="338554"/>
          </a:xfrm>
          <a:prstGeom prst="rect">
            <a:avLst/>
          </a:prstGeom>
        </p:spPr>
        <p:txBody>
          <a:bodyPr wrap="square">
            <a:spAutoFit/>
          </a:bodyPr>
          <a:lstStyle/>
          <a:p>
            <a:pPr lvl="1" indent="0">
              <a:spcBef>
                <a:spcPts val="600"/>
              </a:spcBef>
              <a:buSzPct val="100000"/>
              <a:buFont typeface="Wingdings" pitchFamily="2" charset="2"/>
              <a:buChar char="q"/>
              <a:defRPr sz="1400">
                <a:solidFill>
                  <a:srgbClr val="404040"/>
                </a:solidFill>
              </a:defRPr>
            </a:pPr>
            <a:r>
              <a:rPr lang="pt-BR" sz="1600" dirty="0" smtClean="0">
                <a:solidFill>
                  <a:schemeClr val="tx1">
                    <a:lumMod val="85000"/>
                    <a:lumOff val="15000"/>
                  </a:schemeClr>
                </a:solidFill>
              </a:rPr>
              <a:t>  Estas empresas aplicaram os conceitos de </a:t>
            </a:r>
            <a:r>
              <a:rPr lang="pt-BR" sz="1600" i="1" dirty="0" smtClean="0">
                <a:solidFill>
                  <a:schemeClr val="tx1">
                    <a:lumMod val="85000"/>
                    <a:lumOff val="15000"/>
                  </a:schemeClr>
                </a:solidFill>
              </a:rPr>
              <a:t>criação do conhecimento</a:t>
            </a:r>
            <a:r>
              <a:rPr lang="pt-BR" sz="1600" dirty="0" smtClean="0">
                <a:solidFill>
                  <a:schemeClr val="tx1">
                    <a:lumMod val="85000"/>
                    <a:lumOff val="15000"/>
                  </a:schemeClr>
                </a:solidFill>
              </a:rPr>
              <a:t>.</a:t>
            </a:r>
            <a:endParaRPr lang="pt-BR" sz="1600" dirty="0">
              <a:solidFill>
                <a:schemeClr val="tx1">
                  <a:lumMod val="85000"/>
                  <a:lumOff val="1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Retângulo 2"/>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4" name="Picture 2" descr="Resultado de imagem para GESTÃO DO CONHECIM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18105" y="778352"/>
            <a:ext cx="1106038" cy="110493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179512" y="1052736"/>
            <a:ext cx="2978764" cy="400110"/>
          </a:xfrm>
          <a:prstGeom prst="rect">
            <a:avLst/>
          </a:prstGeom>
        </p:spPr>
        <p:txBody>
          <a:bodyPr wrap="none">
            <a:spAutoFit/>
          </a:bodyPr>
          <a:lstStyle/>
          <a:p>
            <a:r>
              <a:rPr lang="pt-BR" sz="2000" b="1" dirty="0" smtClean="0">
                <a:solidFill>
                  <a:schemeClr val="tx2"/>
                </a:solidFill>
              </a:rPr>
              <a:t>Criação do Conhecimento</a:t>
            </a:r>
            <a:r>
              <a:rPr lang="pt-BR" sz="2000" b="1" dirty="0">
                <a:solidFill>
                  <a:schemeClr val="tx2"/>
                </a:solidFill>
              </a:rPr>
              <a:t>.</a:t>
            </a:r>
          </a:p>
        </p:txBody>
      </p:sp>
      <p:pic>
        <p:nvPicPr>
          <p:cNvPr id="80897" name="Picture 1"/>
          <p:cNvPicPr>
            <a:picLocks noChangeAspect="1" noChangeArrowheads="1"/>
          </p:cNvPicPr>
          <p:nvPr/>
        </p:nvPicPr>
        <p:blipFill>
          <a:blip r:embed="rId3" cstate="print"/>
          <a:srcRect/>
          <a:stretch>
            <a:fillRect/>
          </a:stretch>
        </p:blipFill>
        <p:spPr bwMode="auto">
          <a:xfrm>
            <a:off x="4355976" y="1484784"/>
            <a:ext cx="3816424" cy="2994993"/>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35496" y="1484784"/>
            <a:ext cx="1166038" cy="1944216"/>
          </a:xfrm>
          <a:prstGeom prst="rect">
            <a:avLst/>
          </a:prstGeom>
          <a:noFill/>
          <a:ln w="9525">
            <a:noFill/>
            <a:miter lim="800000"/>
            <a:headEnd/>
            <a:tailEnd/>
          </a:ln>
        </p:spPr>
      </p:pic>
      <p:sp>
        <p:nvSpPr>
          <p:cNvPr id="9" name="Retângulo 8"/>
          <p:cNvSpPr/>
          <p:nvPr/>
        </p:nvSpPr>
        <p:spPr>
          <a:xfrm>
            <a:off x="683568" y="1412776"/>
            <a:ext cx="1378262" cy="430887"/>
          </a:xfrm>
          <a:prstGeom prst="rect">
            <a:avLst/>
          </a:prstGeom>
        </p:spPr>
        <p:txBody>
          <a:bodyPr wrap="none">
            <a:spAutoFit/>
          </a:bodyPr>
          <a:lstStyle/>
          <a:p>
            <a:r>
              <a:rPr lang="pt-BR" sz="2200" b="1" dirty="0" smtClean="0">
                <a:solidFill>
                  <a:srgbClr val="FF0000"/>
                </a:solidFill>
                <a:effectLst>
                  <a:outerShdw blurRad="38100" dist="38100" dir="2700000" algn="tl">
                    <a:srgbClr val="000000">
                      <a:alpha val="43137"/>
                    </a:srgbClr>
                  </a:outerShdw>
                </a:effectLst>
              </a:rPr>
              <a:t>Atividade:</a:t>
            </a:r>
            <a:endParaRPr lang="pt-BR" sz="2200" dirty="0"/>
          </a:p>
        </p:txBody>
      </p:sp>
      <p:pic>
        <p:nvPicPr>
          <p:cNvPr id="10" name="Picture 8" descr="Imagem relacionada"/>
          <p:cNvPicPr>
            <a:picLocks noChangeAspect="1" noChangeArrowheads="1"/>
          </p:cNvPicPr>
          <p:nvPr/>
        </p:nvPicPr>
        <p:blipFill>
          <a:blip r:embed="rId5" cstate="print"/>
          <a:srcRect/>
          <a:stretch>
            <a:fillRect/>
          </a:stretch>
        </p:blipFill>
        <p:spPr bwMode="auto">
          <a:xfrm>
            <a:off x="2987824" y="5085184"/>
            <a:ext cx="3168352" cy="1234370"/>
          </a:xfrm>
          <a:prstGeom prst="rect">
            <a:avLst/>
          </a:prstGeom>
          <a:noFill/>
        </p:spPr>
      </p:pic>
      <p:pic>
        <p:nvPicPr>
          <p:cNvPr id="11" name="Picture 2" descr="Resultado de imagem para toyota logo"/>
          <p:cNvPicPr>
            <a:picLocks noChangeAspect="1" noChangeArrowheads="1"/>
          </p:cNvPicPr>
          <p:nvPr/>
        </p:nvPicPr>
        <p:blipFill>
          <a:blip r:embed="rId6" cstate="print"/>
          <a:srcRect/>
          <a:stretch>
            <a:fillRect/>
          </a:stretch>
        </p:blipFill>
        <p:spPr bwMode="auto">
          <a:xfrm>
            <a:off x="6001873" y="4437112"/>
            <a:ext cx="3408543" cy="1864047"/>
          </a:xfrm>
          <a:prstGeom prst="rect">
            <a:avLst/>
          </a:prstGeom>
          <a:noFill/>
        </p:spPr>
      </p:pic>
      <p:pic>
        <p:nvPicPr>
          <p:cNvPr id="12" name="Picture 4" descr="Resultado de imagem para petrobras logo"/>
          <p:cNvPicPr>
            <a:picLocks noChangeAspect="1" noChangeArrowheads="1"/>
          </p:cNvPicPr>
          <p:nvPr/>
        </p:nvPicPr>
        <p:blipFill>
          <a:blip r:embed="rId7" cstate="print"/>
          <a:srcRect/>
          <a:stretch>
            <a:fillRect/>
          </a:stretch>
        </p:blipFill>
        <p:spPr bwMode="auto">
          <a:xfrm>
            <a:off x="1331640" y="1988840"/>
            <a:ext cx="2538889" cy="1506408"/>
          </a:xfrm>
          <a:prstGeom prst="rect">
            <a:avLst/>
          </a:prstGeom>
          <a:noFill/>
        </p:spPr>
      </p:pic>
      <p:pic>
        <p:nvPicPr>
          <p:cNvPr id="13" name="Picture 6" descr="Imagem relacionada"/>
          <p:cNvPicPr>
            <a:picLocks noChangeAspect="1" noChangeArrowheads="1"/>
          </p:cNvPicPr>
          <p:nvPr/>
        </p:nvPicPr>
        <p:blipFill>
          <a:blip r:embed="rId8" cstate="print"/>
          <a:srcRect/>
          <a:stretch>
            <a:fillRect/>
          </a:stretch>
        </p:blipFill>
        <p:spPr bwMode="auto">
          <a:xfrm>
            <a:off x="179512" y="5088980"/>
            <a:ext cx="2808312" cy="1220340"/>
          </a:xfrm>
          <a:prstGeom prst="rect">
            <a:avLst/>
          </a:prstGeom>
          <a:noFill/>
        </p:spPr>
      </p:pic>
      <p:pic>
        <p:nvPicPr>
          <p:cNvPr id="14" name="Picture 10" descr="Resultado de imagem para Wheaton Brasil"/>
          <p:cNvPicPr>
            <a:picLocks noChangeAspect="1" noChangeArrowheads="1"/>
          </p:cNvPicPr>
          <p:nvPr/>
        </p:nvPicPr>
        <p:blipFill>
          <a:blip r:embed="rId9" cstate="print"/>
          <a:srcRect/>
          <a:stretch>
            <a:fillRect/>
          </a:stretch>
        </p:blipFill>
        <p:spPr bwMode="auto">
          <a:xfrm>
            <a:off x="251520" y="3904440"/>
            <a:ext cx="3960440" cy="129708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3082" y="1025553"/>
            <a:ext cx="9138117" cy="5643807"/>
          </a:xfrm>
          <a:prstGeom prst="rect">
            <a:avLst/>
          </a:prstGeom>
          <a:noFill/>
          <a:ln w="9525">
            <a:noFill/>
            <a:miter lim="800000"/>
            <a:headEnd/>
            <a:tailEnd/>
          </a:ln>
        </p:spPr>
      </p:pic>
      <p:sp>
        <p:nvSpPr>
          <p:cNvPr id="3" name="Retângulo 2"/>
          <p:cNvSpPr/>
          <p:nvPr/>
        </p:nvSpPr>
        <p:spPr>
          <a:xfrm>
            <a:off x="0" y="1700808"/>
            <a:ext cx="3352200" cy="369332"/>
          </a:xfrm>
          <a:prstGeom prst="rect">
            <a:avLst/>
          </a:prstGeom>
        </p:spPr>
        <p:txBody>
          <a:bodyPr wrap="none">
            <a:spAutoFit/>
          </a:bodyPr>
          <a:lstStyle/>
          <a:p>
            <a:pPr>
              <a:spcBef>
                <a:spcPct val="20000"/>
              </a:spcBef>
              <a:defRPr/>
            </a:pPr>
            <a:r>
              <a:rPr lang="pt-BR" i="1" kern="0" dirty="0" smtClean="0">
                <a:solidFill>
                  <a:srgbClr val="213F5E"/>
                </a:solidFill>
                <a:ea typeface="ＭＳ Ｐゴシック" charset="0"/>
              </a:rPr>
              <a:t>VAMOS AOS </a:t>
            </a:r>
            <a:r>
              <a:rPr lang="pt-BR" b="1" i="1" kern="0" dirty="0" smtClean="0">
                <a:solidFill>
                  <a:srgbClr val="213F5E"/>
                </a:solidFill>
                <a:ea typeface="ＭＳ Ｐゴシック" charset="0"/>
              </a:rPr>
              <a:t>PRÓXIMOS PASSOS</a:t>
            </a:r>
            <a:r>
              <a:rPr lang="pt-BR" i="1" kern="0" dirty="0" smtClean="0">
                <a:solidFill>
                  <a:srgbClr val="213F5E"/>
                </a:solidFill>
                <a:ea typeface="ＭＳ Ｐゴシック" charset="0"/>
              </a:rPr>
              <a:t>?</a:t>
            </a:r>
            <a:endParaRPr lang="pt-BR" i="1" kern="0" dirty="0">
              <a:solidFill>
                <a:srgbClr val="213F5E"/>
              </a:solidFill>
              <a:ea typeface="ＭＳ Ｐゴシック" charset="0"/>
            </a:endParaRPr>
          </a:p>
        </p:txBody>
      </p:sp>
      <p:sp>
        <p:nvSpPr>
          <p:cNvPr id="4"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Retângulo 4"/>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6" name="Retângulo 5"/>
          <p:cNvSpPr/>
          <p:nvPr/>
        </p:nvSpPr>
        <p:spPr>
          <a:xfrm>
            <a:off x="35496" y="2455728"/>
            <a:ext cx="4896544" cy="1754326"/>
          </a:xfrm>
          <a:prstGeom prst="rect">
            <a:avLst/>
          </a:prstGeom>
        </p:spPr>
        <p:txBody>
          <a:bodyPr wrap="square">
            <a:spAutoFit/>
          </a:bodyPr>
          <a:lstStyle/>
          <a:p>
            <a:pPr lvl="1"/>
            <a:r>
              <a:rPr lang="pt-BR" dirty="0" smtClean="0">
                <a:solidFill>
                  <a:schemeClr val="bg1"/>
                </a:solidFill>
              </a:rPr>
              <a:t>Processo de busca pela inovação;</a:t>
            </a:r>
          </a:p>
          <a:p>
            <a:pPr lvl="1"/>
            <a:endParaRPr lang="pt-BR" dirty="0" smtClean="0">
              <a:solidFill>
                <a:schemeClr val="bg1"/>
              </a:solidFill>
            </a:endParaRPr>
          </a:p>
          <a:p>
            <a:pPr lvl="1"/>
            <a:r>
              <a:rPr lang="pt-BR" dirty="0" smtClean="0">
                <a:solidFill>
                  <a:schemeClr val="bg1"/>
                </a:solidFill>
              </a:rPr>
              <a:t>Relações entre universidade e empresa.</a:t>
            </a:r>
          </a:p>
          <a:p>
            <a:pPr lvl="1"/>
            <a:endParaRPr lang="pt-BR" dirty="0" smtClean="0">
              <a:solidFill>
                <a:schemeClr val="bg1"/>
              </a:solidFill>
            </a:endParaRPr>
          </a:p>
          <a:p>
            <a:pPr lvl="1"/>
            <a:r>
              <a:rPr lang="pt-BR" dirty="0" smtClean="0">
                <a:solidFill>
                  <a:schemeClr val="bg1"/>
                </a:solidFill>
              </a:rPr>
              <a:t>Processo de transferência do conhecimento;</a:t>
            </a:r>
          </a:p>
          <a:p>
            <a:pPr lvl="1"/>
            <a:endParaRPr lang="pt-BR" dirty="0">
              <a:solidFill>
                <a:schemeClr val="bg1"/>
              </a:solidFill>
            </a:endParaRPr>
          </a:p>
        </p:txBody>
      </p:sp>
      <p:pic>
        <p:nvPicPr>
          <p:cNvPr id="7" name="Picture 2" descr="Resultado de imagem para GESTÃO DO CONHECIMENT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016" y="3756603"/>
            <a:ext cx="3059832" cy="305677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2492896"/>
            <a:ext cx="276702" cy="36893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2996952"/>
            <a:ext cx="276702" cy="36893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accept, check, checkmark, success icon"/>
          <p:cNvPicPr>
            <a:picLocks noChangeAspect="1" noChangeArrowheads="1"/>
          </p:cNvPicPr>
          <p:nvPr/>
        </p:nvPicPr>
        <p:blipFill>
          <a:blip r:embed="rId4" cstate="screen">
            <a:lum bright="70000" contrast="-70000"/>
            <a:extLst>
              <a:ext uri="{28A0092B-C50C-407E-A947-70E740481C1C}">
                <a14:useLocalDpi xmlns="" xmlns:a14="http://schemas.microsoft.com/office/drawing/2010/main"/>
              </a:ext>
            </a:extLst>
          </a:blip>
          <a:srcRect/>
          <a:stretch>
            <a:fillRect/>
          </a:stretch>
        </p:blipFill>
        <p:spPr bwMode="auto">
          <a:xfrm>
            <a:off x="179512" y="3501008"/>
            <a:ext cx="276702" cy="36893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80975" y="6618288"/>
            <a:ext cx="4068763"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6513" y="1106512"/>
            <a:ext cx="9109076" cy="522288"/>
          </a:xfrm>
          <a:prstGeom prst="rect">
            <a:avLst/>
          </a:prstGeom>
          <a:noFill/>
        </p:spPr>
        <p:txBody>
          <a:bodyPr>
            <a:spAutoFit/>
          </a:bodyPr>
          <a:lstStyle/>
          <a:p>
            <a:pPr fontAlgn="auto">
              <a:spcBef>
                <a:spcPts val="0"/>
              </a:spcBef>
              <a:spcAft>
                <a:spcPts val="0"/>
              </a:spcAft>
              <a:buFontTx/>
              <a:buNone/>
              <a:defRPr/>
            </a:pPr>
            <a:r>
              <a:rPr lang="pt-BR" sz="2800" b="1" dirty="0">
                <a:solidFill>
                  <a:schemeClr val="bg1"/>
                </a:solidFill>
                <a:latin typeface="+mj-lt"/>
                <a:cs typeface="Arial" pitchFamily="34" charset="0"/>
              </a:rPr>
              <a:t> </a:t>
            </a:r>
            <a:r>
              <a:rPr lang="pt-BR" b="1" u="sng" dirty="0">
                <a:solidFill>
                  <a:schemeClr val="tx2"/>
                </a:solidFill>
                <a:effectLst>
                  <a:outerShdw blurRad="38100" dist="38100" dir="2700000" algn="tl">
                    <a:srgbClr val="000000">
                      <a:alpha val="43137"/>
                    </a:srgbClr>
                  </a:outerShdw>
                </a:effectLst>
                <a:latin typeface="+mj-lt"/>
                <a:cs typeface="Arial" pitchFamily="34" charset="0"/>
              </a:rPr>
              <a:t>NO MEU SITE: </a:t>
            </a:r>
            <a:r>
              <a:rPr lang="pt-BR" b="1" dirty="0">
                <a:solidFill>
                  <a:schemeClr val="tx2"/>
                </a:solidFill>
                <a:latin typeface="+mj-lt"/>
                <a:cs typeface="Arial" pitchFamily="34" charset="0"/>
                <a:hlinkClick r:id="rId2"/>
              </a:rPr>
              <a:t>WWW.LUIZLOBATO0101.WIX.COM/QUASEMILALUNOS</a:t>
            </a:r>
            <a:r>
              <a:rPr lang="pt-BR" b="1" dirty="0">
                <a:solidFill>
                  <a:schemeClr val="tx2"/>
                </a:solidFill>
                <a:latin typeface="+mj-lt"/>
                <a:cs typeface="Arial" pitchFamily="34" charset="0"/>
              </a:rPr>
              <a:t> </a:t>
            </a:r>
          </a:p>
        </p:txBody>
      </p:sp>
      <p:pic>
        <p:nvPicPr>
          <p:cNvPr id="13316" name="Picture 2"/>
          <p:cNvPicPr>
            <a:picLocks noChangeAspect="1" noChangeArrowheads="1"/>
          </p:cNvPicPr>
          <p:nvPr/>
        </p:nvPicPr>
        <p:blipFill>
          <a:blip r:embed="rId3" cstate="print"/>
          <a:srcRect/>
          <a:stretch>
            <a:fillRect/>
          </a:stretch>
        </p:blipFill>
        <p:spPr bwMode="auto">
          <a:xfrm>
            <a:off x="107950" y="1700808"/>
            <a:ext cx="8928100" cy="4392612"/>
          </a:xfrm>
          <a:prstGeom prst="rect">
            <a:avLst/>
          </a:prstGeom>
          <a:noFill/>
          <a:ln w="31750">
            <a:solidFill>
              <a:srgbClr val="FF0000"/>
            </a:solidFill>
            <a:miter lim="800000"/>
            <a:headEnd/>
            <a:tailEnd/>
          </a:ln>
        </p:spPr>
      </p:pic>
      <p:pic>
        <p:nvPicPr>
          <p:cNvPr id="13317" name="Picture 3"/>
          <p:cNvPicPr>
            <a:picLocks noChangeAspect="1" noChangeArrowheads="1"/>
          </p:cNvPicPr>
          <p:nvPr/>
        </p:nvPicPr>
        <p:blipFill>
          <a:blip r:embed="rId4" cstate="print"/>
          <a:srcRect/>
          <a:stretch>
            <a:fillRect/>
          </a:stretch>
        </p:blipFill>
        <p:spPr bwMode="auto">
          <a:xfrm>
            <a:off x="1763713" y="4724400"/>
            <a:ext cx="7280275" cy="1695450"/>
          </a:xfrm>
          <a:prstGeom prst="rect">
            <a:avLst/>
          </a:prstGeom>
          <a:noFill/>
          <a:ln w="50800">
            <a:solidFill>
              <a:srgbClr val="00B050"/>
            </a:solidFill>
            <a:miter lim="800000"/>
            <a:headEnd/>
            <a:tailEnd/>
          </a:ln>
        </p:spPr>
      </p:pic>
      <p:sp>
        <p:nvSpPr>
          <p:cNvPr id="7" name="Retângulo 6"/>
          <p:cNvSpPr/>
          <p:nvPr/>
        </p:nvSpPr>
        <p:spPr>
          <a:xfrm>
            <a:off x="1979613" y="6402388"/>
            <a:ext cx="6985000" cy="339725"/>
          </a:xfrm>
          <a:prstGeom prst="rect">
            <a:avLst/>
          </a:prstGeom>
        </p:spPr>
        <p:txBody>
          <a:bodyPr>
            <a:spAutoFit/>
          </a:bodyPr>
          <a:lstStyle/>
          <a:p>
            <a:pPr algn="l" fontAlgn="auto">
              <a:spcBef>
                <a:spcPts val="0"/>
              </a:spcBef>
              <a:spcAft>
                <a:spcPts val="0"/>
              </a:spcAft>
              <a:buFontTx/>
              <a:buNone/>
              <a:defRPr/>
            </a:pPr>
            <a:r>
              <a:rPr lang="pt-BR" sz="1600" b="1" dirty="0">
                <a:solidFill>
                  <a:srgbClr val="C00000"/>
                </a:solidFill>
                <a:effectLst>
                  <a:outerShdw blurRad="38100" dist="38100" dir="2700000" algn="tl">
                    <a:srgbClr val="000000">
                      <a:alpha val="43137"/>
                    </a:srgbClr>
                  </a:outerShdw>
                </a:effectLst>
                <a:cs typeface="Arial" pitchFamily="34" charset="0"/>
              </a:rPr>
              <a:t>ARQUIVOS DE USO EM SALA DE AULA E ATIVIDADES DIVERSAS</a:t>
            </a:r>
          </a:p>
        </p:txBody>
      </p:sp>
      <p:sp>
        <p:nvSpPr>
          <p:cNvPr id="8" name="Seta para a direita listrada 7"/>
          <p:cNvSpPr/>
          <p:nvPr/>
        </p:nvSpPr>
        <p:spPr>
          <a:xfrm rot="18351972">
            <a:off x="618578" y="4661150"/>
            <a:ext cx="2657015" cy="2921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a direita listrada 9"/>
          <p:cNvSpPr/>
          <p:nvPr/>
        </p:nvSpPr>
        <p:spPr>
          <a:xfrm rot="18243073">
            <a:off x="6778625" y="6137275"/>
            <a:ext cx="344488"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Seta para a direita listrada 11"/>
          <p:cNvSpPr/>
          <p:nvPr/>
        </p:nvSpPr>
        <p:spPr>
          <a:xfrm rot="18243073">
            <a:off x="7786688" y="6137275"/>
            <a:ext cx="344488"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4" name="Seta para a direita listrada 13"/>
          <p:cNvSpPr/>
          <p:nvPr/>
        </p:nvSpPr>
        <p:spPr>
          <a:xfrm rot="18243073">
            <a:off x="5770563" y="6137275"/>
            <a:ext cx="344488"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5" name="Seta para a direita listrada 14"/>
          <p:cNvSpPr/>
          <p:nvPr/>
        </p:nvSpPr>
        <p:spPr>
          <a:xfrm rot="13474748">
            <a:off x="4852988" y="6124575"/>
            <a:ext cx="344487"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6" name="Seta para a direita listrada 15"/>
          <p:cNvSpPr/>
          <p:nvPr/>
        </p:nvSpPr>
        <p:spPr>
          <a:xfrm rot="13474748">
            <a:off x="3702050" y="6196013"/>
            <a:ext cx="342900"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Seta para a direita listrada 16"/>
          <p:cNvSpPr/>
          <p:nvPr/>
        </p:nvSpPr>
        <p:spPr>
          <a:xfrm rot="13474748">
            <a:off x="2693988" y="6124575"/>
            <a:ext cx="342900"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8" name="Retângulo 17"/>
          <p:cNvSpPr/>
          <p:nvPr/>
        </p:nvSpPr>
        <p:spPr>
          <a:xfrm>
            <a:off x="0" y="6073775"/>
            <a:ext cx="1763713" cy="523875"/>
          </a:xfrm>
          <a:prstGeom prst="rect">
            <a:avLst/>
          </a:prstGeom>
        </p:spPr>
        <p:txBody>
          <a:bodyPr>
            <a:spAutoFit/>
          </a:bodyPr>
          <a:lstStyle/>
          <a:p>
            <a:pPr algn="ctr">
              <a:buFontTx/>
              <a:buNone/>
              <a:defRPr/>
            </a:pPr>
            <a:r>
              <a:rPr lang="pt-BR" sz="1400" b="1" dirty="0">
                <a:solidFill>
                  <a:srgbClr val="C00000"/>
                </a:solidFill>
                <a:effectLst>
                  <a:outerShdw blurRad="38100" dist="38100" dir="2700000" algn="tl">
                    <a:srgbClr val="000000">
                      <a:alpha val="43137"/>
                    </a:srgbClr>
                  </a:outerShdw>
                </a:effectLst>
                <a:cs typeface="Arial" pitchFamily="34" charset="0"/>
              </a:rPr>
              <a:t>ABA MATERIAIS DE GRADUAÇÃO </a:t>
            </a:r>
            <a:endParaRPr lang="pt-BR" dirty="0"/>
          </a:p>
        </p:txBody>
      </p:sp>
      <p:sp>
        <p:nvSpPr>
          <p:cNvPr id="20" name="CaixaDeTexto 19"/>
          <p:cNvSpPr txBox="1"/>
          <p:nvPr/>
        </p:nvSpPr>
        <p:spPr>
          <a:xfrm>
            <a:off x="0" y="980728"/>
            <a:ext cx="6408738" cy="369332"/>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dirty="0">
                <a:solidFill>
                  <a:schemeClr val="tx2"/>
                </a:solidFill>
                <a:latin typeface="+mj-lt"/>
                <a:cs typeface="Arial" pitchFamily="34" charset="0"/>
              </a:rPr>
              <a:t>ACESSO AO MATERIAL DE APOIO À DISCIPLINA</a:t>
            </a:r>
          </a:p>
        </p:txBody>
      </p:sp>
      <p:sp>
        <p:nvSpPr>
          <p:cNvPr id="21"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7956376" y="1128708"/>
            <a:ext cx="1152128" cy="122017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475656" y="2371508"/>
            <a:ext cx="6912768" cy="4025870"/>
          </a:xfrm>
          <a:prstGeom prst="rect">
            <a:avLst/>
          </a:prstGeom>
          <a:noFill/>
          <a:ln w="9525">
            <a:noFill/>
            <a:miter lim="800000"/>
            <a:headEnd/>
            <a:tailEnd/>
          </a:ln>
        </p:spPr>
      </p:pic>
      <p:sp>
        <p:nvSpPr>
          <p:cNvPr id="6" name="Retângulo 5"/>
          <p:cNvSpPr/>
          <p:nvPr/>
        </p:nvSpPr>
        <p:spPr>
          <a:xfrm>
            <a:off x="107504" y="1052736"/>
            <a:ext cx="7704856" cy="1569660"/>
          </a:xfrm>
          <a:prstGeom prst="rect">
            <a:avLst/>
          </a:prstGeom>
        </p:spPr>
        <p:txBody>
          <a:bodyPr wrap="square">
            <a:spAutoFit/>
          </a:bodyPr>
          <a:lstStyle/>
          <a:p>
            <a:pPr algn="just"/>
            <a:r>
              <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Estou construindo mais slides para as próximas aulas.</a:t>
            </a:r>
          </a:p>
          <a:p>
            <a:pPr algn="just"/>
            <a:r>
              <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Por enquanto estamos em dia.</a:t>
            </a:r>
            <a:endParaRPr lang="pt-BR" sz="3200" dirty="0">
              <a:effectLst>
                <a:outerShdw blurRad="38100" dist="38100" dir="2700000" algn="tl">
                  <a:srgbClr val="000000">
                    <a:alpha val="43137"/>
                  </a:srgbClr>
                </a:outerShdw>
              </a:effectLst>
            </a:endParaRPr>
          </a:p>
        </p:txBody>
      </p:sp>
      <p:sp>
        <p:nvSpPr>
          <p:cNvPr id="7" name="Retângulo 6"/>
          <p:cNvSpPr/>
          <p:nvPr/>
        </p:nvSpPr>
        <p:spPr>
          <a:xfrm>
            <a:off x="3779912" y="6309320"/>
            <a:ext cx="5229401" cy="369332"/>
          </a:xfrm>
          <a:prstGeom prst="rect">
            <a:avLst/>
          </a:prstGeom>
        </p:spPr>
        <p:txBody>
          <a:bodyPr wrap="square">
            <a:spAutoFit/>
          </a:bodyPr>
          <a:lstStyle/>
          <a:p>
            <a:pPr algn="ctr" fontAlgn="base">
              <a:spcBef>
                <a:spcPct val="20000"/>
              </a:spcBef>
              <a:spcAft>
                <a:spcPct val="0"/>
              </a:spcAft>
              <a:buClr>
                <a:srgbClr val="2B4475"/>
              </a:buClr>
            </a:pPr>
            <a:r>
              <a:rPr lang="pt-BR" b="1" kern="0" dirty="0">
                <a:solidFill>
                  <a:srgbClr val="2B4475"/>
                </a:solidFill>
                <a:effectLst>
                  <a:outerShdw blurRad="38100" dist="38100" dir="2700000" algn="tl">
                    <a:srgbClr val="000000">
                      <a:alpha val="43137"/>
                    </a:srgbClr>
                  </a:outerShdw>
                </a:effectLst>
              </a:rPr>
              <a:t>Prof. </a:t>
            </a:r>
            <a:r>
              <a:rPr lang="pt-BR" b="1" kern="0" dirty="0" smtClean="0">
                <a:solidFill>
                  <a:srgbClr val="2B4475"/>
                </a:solidFill>
                <a:effectLst>
                  <a:outerShdw blurRad="38100" dist="38100" dir="2700000" algn="tl">
                    <a:srgbClr val="000000">
                      <a:alpha val="43137"/>
                    </a:srgbClr>
                  </a:outerShdw>
                </a:effectLst>
              </a:rPr>
              <a:t>Adm.</a:t>
            </a:r>
            <a:r>
              <a:rPr lang="pt-BR" b="1" i="1" kern="0" dirty="0" smtClean="0">
                <a:solidFill>
                  <a:srgbClr val="2B4475"/>
                </a:solidFill>
                <a:effectLst>
                  <a:outerShdw blurRad="38100" dist="38100" dir="2700000" algn="tl">
                    <a:srgbClr val="000000">
                      <a:alpha val="43137"/>
                    </a:srgbClr>
                  </a:outerShdw>
                </a:effectLst>
              </a:rPr>
              <a:t>Msc</a:t>
            </a:r>
            <a:r>
              <a:rPr lang="pt-BR" b="1" kern="0" dirty="0">
                <a:solidFill>
                  <a:srgbClr val="2B4475"/>
                </a:solidFill>
                <a:effectLst>
                  <a:outerShdw blurRad="38100" dist="38100" dir="2700000" algn="tl">
                    <a:srgbClr val="000000">
                      <a:alpha val="43137"/>
                    </a:srgbClr>
                  </a:outerShdw>
                </a:effectLst>
              </a:rPr>
              <a:t>. </a:t>
            </a:r>
            <a:r>
              <a:rPr lang="pt-BR" b="1" kern="0" dirty="0" smtClean="0">
                <a:solidFill>
                  <a:srgbClr val="2B4475"/>
                </a:solidFill>
                <a:effectLst>
                  <a:outerShdw blurRad="38100" dist="38100" dir="2700000" algn="tl">
                    <a:srgbClr val="000000">
                      <a:alpha val="43137"/>
                    </a:srgbClr>
                  </a:outerShdw>
                </a:effectLst>
              </a:rPr>
              <a:t>Luiz Cláudio Brites Lobato</a:t>
            </a:r>
            <a:endParaRPr lang="pt-BR" b="1" kern="0" dirty="0">
              <a:solidFill>
                <a:srgbClr val="2B4475"/>
              </a:solidFill>
              <a:effectLst>
                <a:outerShdw blurRad="38100" dist="38100" dir="2700000" algn="tl">
                  <a:srgbClr val="000000">
                    <a:alpha val="43137"/>
                  </a:srgbClr>
                </a:outerShdw>
              </a:effectLst>
            </a:endParaRPr>
          </a:p>
        </p:txBody>
      </p:sp>
      <p:pic>
        <p:nvPicPr>
          <p:cNvPr id="4" name="Picture 1"/>
          <p:cNvPicPr>
            <a:picLocks noChangeAspect="1" noChangeArrowheads="1"/>
          </p:cNvPicPr>
          <p:nvPr/>
        </p:nvPicPr>
        <p:blipFill>
          <a:blip r:embed="rId5" cstate="print"/>
          <a:srcRect/>
          <a:stretch>
            <a:fillRect/>
          </a:stretch>
        </p:blipFill>
        <p:spPr bwMode="auto">
          <a:xfrm>
            <a:off x="35496" y="4941168"/>
            <a:ext cx="1795462" cy="1538287"/>
          </a:xfrm>
          <a:prstGeom prst="rect">
            <a:avLst/>
          </a:prstGeom>
          <a:noFill/>
          <a:ln w="9525">
            <a:noFill/>
            <a:miter lim="800000"/>
            <a:headEnd/>
            <a:tailEnd/>
          </a:ln>
        </p:spPr>
      </p:pic>
      <p:sp>
        <p:nvSpPr>
          <p:cNvPr id="9"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1749176580"/>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11413" y="1268413"/>
            <a:ext cx="6732587" cy="492125"/>
          </a:xfrm>
          <a:prstGeom prst="rect">
            <a:avLst/>
          </a:prstGeom>
        </p:spPr>
        <p:txBody>
          <a:bodyPr>
            <a:spAutoFit/>
          </a:bodyPr>
          <a:lstStyle/>
          <a:p>
            <a:pPr algn="ctr">
              <a:spcBef>
                <a:spcPct val="20000"/>
              </a:spcBef>
              <a:buClr>
                <a:srgbClr val="2B4475"/>
              </a:buClr>
              <a:buFontTx/>
              <a:buNone/>
              <a:defRPr/>
            </a:pPr>
            <a:r>
              <a:rPr lang="pt-BR" sz="2600" b="1" kern="0" dirty="0">
                <a:solidFill>
                  <a:srgbClr val="2B4475"/>
                </a:solidFill>
                <a:effectLst>
                  <a:outerShdw blurRad="38100" dist="38100" dir="2700000" algn="tl">
                    <a:srgbClr val="000000">
                      <a:alpha val="43137"/>
                    </a:srgbClr>
                  </a:outerShdw>
                </a:effectLst>
                <a:cs typeface="Arial" pitchFamily="34" charset="0"/>
              </a:rPr>
              <a:t>Prof. Adm. </a:t>
            </a:r>
            <a:r>
              <a:rPr lang="pt-BR" sz="2600" b="1" i="1" kern="0" dirty="0">
                <a:solidFill>
                  <a:srgbClr val="2B4475"/>
                </a:solidFill>
                <a:effectLst>
                  <a:outerShdw blurRad="38100" dist="38100" dir="2700000" algn="tl">
                    <a:srgbClr val="000000">
                      <a:alpha val="43137"/>
                    </a:srgbClr>
                  </a:outerShdw>
                </a:effectLst>
                <a:cs typeface="Arial" pitchFamily="34" charset="0"/>
              </a:rPr>
              <a:t>Msc</a:t>
            </a:r>
            <a:r>
              <a:rPr lang="pt-BR" sz="26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3" name="Retângulo 2"/>
          <p:cNvSpPr/>
          <p:nvPr/>
        </p:nvSpPr>
        <p:spPr>
          <a:xfrm>
            <a:off x="107950" y="44450"/>
            <a:ext cx="8928100" cy="1200150"/>
          </a:xfrm>
          <a:prstGeom prst="rect">
            <a:avLst/>
          </a:prstGeom>
        </p:spPr>
        <p:txBody>
          <a:bodyPr>
            <a:spAutoFit/>
          </a:bodyPr>
          <a:lstStyle/>
          <a:p>
            <a:pPr algn="just">
              <a:spcBef>
                <a:spcPct val="20000"/>
              </a:spcBef>
              <a:buClr>
                <a:srgbClr val="2B4475"/>
              </a:buClr>
              <a:buFontTx/>
              <a:buNone/>
              <a:defRPr/>
            </a:pPr>
            <a:r>
              <a:rPr lang="pt-BR" sz="3600" b="1" kern="0" dirty="0">
                <a:solidFill>
                  <a:srgbClr val="2B4475"/>
                </a:solidFill>
                <a:effectLst>
                  <a:outerShdw blurRad="38100" dist="38100" dir="2700000" algn="tl">
                    <a:srgbClr val="000000">
                      <a:alpha val="43137"/>
                    </a:srgbClr>
                  </a:outerShdw>
                </a:effectLst>
                <a:cs typeface="Arial" pitchFamily="34" charset="0"/>
              </a:rPr>
              <a:t>“Tenham sempre Força, Sabedoria e Beleza na condução de suas ações cotidianas”.</a:t>
            </a:r>
          </a:p>
        </p:txBody>
      </p:sp>
      <p:pic>
        <p:nvPicPr>
          <p:cNvPr id="4"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325438" y="3014663"/>
            <a:ext cx="3382962" cy="2286000"/>
          </a:xfrm>
          <a:prstGeom prst="rect">
            <a:avLst/>
          </a:prstGeom>
          <a:noFill/>
          <a:ln w="9525">
            <a:noFill/>
            <a:miter lim="800000"/>
            <a:headEnd/>
            <a:tailEnd/>
          </a:ln>
        </p:spPr>
      </p:pic>
      <p:sp>
        <p:nvSpPr>
          <p:cNvPr id="5" name="Retângulo 3"/>
          <p:cNvSpPr>
            <a:spLocks noChangeArrowheads="1"/>
          </p:cNvSpPr>
          <p:nvPr/>
        </p:nvSpPr>
        <p:spPr bwMode="auto">
          <a:xfrm>
            <a:off x="5464823" y="4780651"/>
            <a:ext cx="3128671" cy="339725"/>
          </a:xfrm>
          <a:prstGeom prst="rect">
            <a:avLst/>
          </a:prstGeom>
          <a:noFill/>
          <a:ln>
            <a:noFill/>
          </a:ln>
          <a:extLst/>
        </p:spPr>
        <p:txBody>
          <a:bodyPr wrap="square">
            <a:spAutoFit/>
          </a:bodyPr>
          <a:lstStyle/>
          <a:p>
            <a:pPr>
              <a:buFontTx/>
              <a:buNone/>
              <a:defRPr/>
            </a:pPr>
            <a:r>
              <a:rPr lang="pt-BR" sz="1600" b="1" dirty="0">
                <a:solidFill>
                  <a:schemeClr val="tx2"/>
                </a:solidFill>
                <a:effectLst>
                  <a:outerShdw blurRad="38100" dist="38100" dir="2700000" algn="tl">
                    <a:srgbClr val="000000">
                      <a:alpha val="43137"/>
                    </a:srgbClr>
                  </a:outerShdw>
                </a:effectLst>
              </a:rPr>
              <a:t>e-mail: </a:t>
            </a:r>
            <a:r>
              <a:rPr lang="pt-BR" sz="1600" b="1" dirty="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pic>
        <p:nvPicPr>
          <p:cNvPr id="6" name="Picture 2" descr="C:\Users\maq\Desktop\FOTOS PARA O BLOG\LOGO 01.png"/>
          <p:cNvPicPr>
            <a:picLocks noChangeAspect="1" noChangeArrowheads="1"/>
          </p:cNvPicPr>
          <p:nvPr/>
        </p:nvPicPr>
        <p:blipFill>
          <a:blip r:embed="rId4" cstate="print"/>
          <a:srcRect/>
          <a:stretch>
            <a:fillRect/>
          </a:stretch>
        </p:blipFill>
        <p:spPr bwMode="auto">
          <a:xfrm>
            <a:off x="6021095" y="3242363"/>
            <a:ext cx="2016125" cy="15382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2008" y="6053807"/>
            <a:ext cx="9036496" cy="615553"/>
          </a:xfrm>
          <a:prstGeom prst="rect">
            <a:avLst/>
          </a:prstGeom>
        </p:spPr>
        <p:txBody>
          <a:bodyPr wrap="square">
            <a:spAutoFit/>
          </a:bodyPr>
          <a:lstStyle/>
          <a:p>
            <a:pPr algn="ctr" fontAlgn="base">
              <a:spcBef>
                <a:spcPct val="20000"/>
              </a:spcBef>
              <a:spcAft>
                <a:spcPct val="0"/>
              </a:spcAft>
              <a:buClr>
                <a:srgbClr val="2B4475"/>
              </a:buClr>
            </a:pPr>
            <a:r>
              <a:rPr lang="pt-BR" sz="3400" b="1" kern="0" dirty="0">
                <a:solidFill>
                  <a:srgbClr val="2B4475"/>
                </a:solidFill>
                <a:effectLst>
                  <a:outerShdw blurRad="38100" dist="38100" dir="2700000" algn="tl">
                    <a:srgbClr val="000000">
                      <a:alpha val="43137"/>
                    </a:srgbClr>
                  </a:outerShdw>
                </a:effectLst>
              </a:rPr>
              <a:t>Prof. </a:t>
            </a:r>
            <a:r>
              <a:rPr lang="pt-BR" sz="3400" b="1" kern="0" dirty="0" smtClean="0">
                <a:solidFill>
                  <a:srgbClr val="2B4475"/>
                </a:solidFill>
                <a:effectLst>
                  <a:outerShdw blurRad="38100" dist="38100" dir="2700000" algn="tl">
                    <a:srgbClr val="000000">
                      <a:alpha val="43137"/>
                    </a:srgbClr>
                  </a:outerShdw>
                </a:effectLst>
              </a:rPr>
              <a:t>Adm.</a:t>
            </a:r>
            <a:r>
              <a:rPr lang="pt-BR" sz="3400" b="1" i="1" kern="0" dirty="0" smtClean="0">
                <a:solidFill>
                  <a:srgbClr val="2B4475"/>
                </a:solidFill>
                <a:effectLst>
                  <a:outerShdw blurRad="38100" dist="38100" dir="2700000" algn="tl">
                    <a:srgbClr val="000000">
                      <a:alpha val="43137"/>
                    </a:srgbClr>
                  </a:outerShdw>
                </a:effectLst>
              </a:rPr>
              <a:t>Msc</a:t>
            </a:r>
            <a:r>
              <a:rPr lang="pt-BR" sz="3400" b="1" kern="0" dirty="0">
                <a:solidFill>
                  <a:srgbClr val="2B4475"/>
                </a:solidFill>
                <a:effectLst>
                  <a:outerShdw blurRad="38100" dist="38100" dir="2700000" algn="tl">
                    <a:srgbClr val="000000">
                      <a:alpha val="43137"/>
                    </a:srgbClr>
                  </a:outerShdw>
                </a:effectLst>
              </a:rPr>
              <a:t>. </a:t>
            </a:r>
            <a:r>
              <a:rPr lang="pt-BR" sz="3400" b="1" kern="0" dirty="0" smtClean="0">
                <a:solidFill>
                  <a:srgbClr val="2B4475"/>
                </a:solidFill>
                <a:effectLst>
                  <a:outerShdw blurRad="38100" dist="38100" dir="2700000" algn="tl">
                    <a:srgbClr val="000000">
                      <a:alpha val="43137"/>
                    </a:srgbClr>
                  </a:outerShdw>
                </a:effectLst>
              </a:rPr>
              <a:t>Luiz Cláudio Brites Lobato</a:t>
            </a:r>
            <a:endParaRPr lang="pt-BR" sz="3400" b="1" kern="0" dirty="0">
              <a:solidFill>
                <a:srgbClr val="2B4475"/>
              </a:solidFill>
              <a:effectLst>
                <a:outerShdw blurRad="38100" dist="38100" dir="2700000" algn="tl">
                  <a:srgbClr val="000000">
                    <a:alpha val="43137"/>
                  </a:srgbClr>
                </a:outerShdw>
              </a:effectLst>
            </a:endParaRPr>
          </a:p>
        </p:txBody>
      </p:sp>
      <p:sp>
        <p:nvSpPr>
          <p:cNvPr id="10" name="Retângulo 9"/>
          <p:cNvSpPr/>
          <p:nvPr/>
        </p:nvSpPr>
        <p:spPr>
          <a:xfrm>
            <a:off x="35496" y="1124744"/>
            <a:ext cx="6840760" cy="954107"/>
          </a:xfrm>
          <a:prstGeom prst="rect">
            <a:avLst/>
          </a:prstGeom>
        </p:spPr>
        <p:txBody>
          <a:bodyPr wrap="square">
            <a:spAutoFit/>
          </a:bodyPr>
          <a:lstStyle/>
          <a:p>
            <a:pPr algn="ctr">
              <a:spcBef>
                <a:spcPts val="0"/>
              </a:spcBef>
              <a:defRPr/>
            </a:pPr>
            <a:r>
              <a:rPr lang="pt-BR" sz="2800" b="1" kern="0" dirty="0" smtClean="0">
                <a:solidFill>
                  <a:srgbClr val="004D84"/>
                </a:solidFill>
                <a:effectLst>
                  <a:outerShdw blurRad="38100" dist="38100" dir="2700000" algn="tl">
                    <a:srgbClr val="000000">
                      <a:alpha val="43137"/>
                    </a:srgbClr>
                  </a:outerShdw>
                </a:effectLst>
                <a:latin typeface="Trebuchet MS" pitchFamily="34" charset="0"/>
              </a:rPr>
              <a:t>QUINTA-FEIRA / 18:30 ÀS 22:00 HS.</a:t>
            </a:r>
          </a:p>
          <a:p>
            <a:pPr algn="ctr">
              <a:spcBef>
                <a:spcPts val="0"/>
              </a:spcBef>
              <a:defRPr/>
            </a:pPr>
            <a:r>
              <a:rPr lang="pt-BR" sz="2800" b="1" kern="0" dirty="0" smtClean="0">
                <a:solidFill>
                  <a:srgbClr val="004D84"/>
                </a:solidFill>
                <a:effectLst>
                  <a:outerShdw blurRad="38100" dist="38100" dir="2700000" algn="tl">
                    <a:srgbClr val="000000">
                      <a:alpha val="43137"/>
                    </a:srgbClr>
                  </a:outerShdw>
                </a:effectLst>
                <a:latin typeface="Trebuchet MS" pitchFamily="34" charset="0"/>
              </a:rPr>
              <a:t>Turma 3009 – Nova Iguaçu</a:t>
            </a:r>
            <a:endParaRPr lang="pt-BR" sz="2800" b="1" kern="0" dirty="0">
              <a:solidFill>
                <a:srgbClr val="004D84"/>
              </a:solidFill>
              <a:effectLst>
                <a:outerShdw blurRad="38100" dist="38100" dir="2700000" algn="tl">
                  <a:srgbClr val="000000">
                    <a:alpha val="43137"/>
                  </a:srgbClr>
                </a:outerShdw>
              </a:effectLst>
              <a:latin typeface="Trebuchet MS" pitchFamily="34" charset="0"/>
            </a:endParaRPr>
          </a:p>
        </p:txBody>
      </p:sp>
      <p:sp>
        <p:nvSpPr>
          <p:cNvPr id="11"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r>
              <a:rPr kumimoji="0" lang="pt-BR" sz="2400" b="1" i="0" u="none" strike="noStrike" kern="1200" cap="none" spc="0" normalizeH="0" baseline="0" noProof="0" dirty="0" smtClean="0">
                <a:ln>
                  <a:noFill/>
                </a:ln>
                <a:solidFill>
                  <a:schemeClr val="bg1"/>
                </a:solidFill>
                <a:effectLst/>
                <a:uLnTx/>
                <a:uFillTx/>
                <a:latin typeface="+mj-lt"/>
                <a:ea typeface="+mj-ea"/>
                <a:cs typeface="+mj-cs"/>
              </a:rPr>
              <a:t>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2" name="Imagem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606370" y="3042769"/>
            <a:ext cx="3346215" cy="3022506"/>
          </a:xfrm>
          <a:prstGeom prst="rect">
            <a:avLst/>
          </a:prstGeom>
        </p:spPr>
      </p:pic>
      <p:pic>
        <p:nvPicPr>
          <p:cNvPr id="13" name="Picture 2" descr="Imagem relacionad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8184" y="750514"/>
            <a:ext cx="3240360" cy="229225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Imagem relacionad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9724" y="2078852"/>
            <a:ext cx="5198931" cy="269028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m 1"/>
          <p:cNvPicPr>
            <a:picLocks noChangeAspect="1"/>
          </p:cNvPicPr>
          <p:nvPr/>
        </p:nvPicPr>
        <p:blipFill>
          <a:blip r:embed="rId6" cstate="print"/>
          <a:stretch>
            <a:fillRect/>
          </a:stretch>
        </p:blipFill>
        <p:spPr>
          <a:xfrm>
            <a:off x="98757" y="4769131"/>
            <a:ext cx="5339898" cy="1353856"/>
          </a:xfrm>
          <a:prstGeom prst="rect">
            <a:avLst/>
          </a:prstGeom>
        </p:spPr>
      </p:pic>
    </p:spTree>
    <p:extLst>
      <p:ext uri="{BB962C8B-B14F-4D97-AF65-F5344CB8AC3E}">
        <p14:creationId xmlns:p14="http://schemas.microsoft.com/office/powerpoint/2010/main" xmlns="" val="93955625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48072" y="1138734"/>
            <a:ext cx="3779912" cy="562074"/>
          </a:xfrm>
          <a:prstGeom prst="rect">
            <a:avLst/>
          </a:prstGeom>
        </p:spPr>
        <p:txBody>
          <a:bodyPr/>
          <a:lstStyle/>
          <a:p>
            <a:pPr algn="ctr"/>
            <a:r>
              <a:rPr lang="pt-BR" sz="3200" b="1" dirty="0" smtClean="0">
                <a:solidFill>
                  <a:schemeClr val="tx2"/>
                </a:solidFill>
              </a:rPr>
              <a:t>EMENTA:</a:t>
            </a:r>
            <a:endParaRPr lang="pt-BR" sz="3200" b="1" dirty="0">
              <a:solidFill>
                <a:schemeClr val="tx2"/>
              </a:solidFill>
            </a:endParaRPr>
          </a:p>
        </p:txBody>
      </p:sp>
      <p:sp>
        <p:nvSpPr>
          <p:cNvPr id="8" name="Retângulo 7"/>
          <p:cNvSpPr/>
          <p:nvPr/>
        </p:nvSpPr>
        <p:spPr>
          <a:xfrm>
            <a:off x="71439" y="66220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0"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r>
              <a:rPr kumimoji="0" lang="pt-BR" sz="2400" b="1" i="0" u="none" strike="noStrike" kern="1200" cap="none" spc="0" normalizeH="0" baseline="0" noProof="0" dirty="0" smtClean="0">
                <a:ln>
                  <a:noFill/>
                </a:ln>
                <a:solidFill>
                  <a:schemeClr val="bg1"/>
                </a:solidFill>
                <a:effectLst/>
                <a:uLnTx/>
                <a:uFillTx/>
                <a:latin typeface="+mj-lt"/>
                <a:ea typeface="+mj-ea"/>
                <a:cs typeface="+mj-cs"/>
              </a:rPr>
              <a:t>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2" descr="Imagem relaciona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3" cstate="print"/>
          <a:srcRect/>
          <a:stretch>
            <a:fillRect/>
          </a:stretch>
        </p:blipFill>
        <p:spPr bwMode="auto">
          <a:xfrm>
            <a:off x="8172400" y="5677970"/>
            <a:ext cx="936104" cy="991390"/>
          </a:xfrm>
          <a:prstGeom prst="rect">
            <a:avLst/>
          </a:prstGeom>
          <a:noFill/>
          <a:ln w="9525">
            <a:noFill/>
            <a:miter lim="800000"/>
            <a:headEnd/>
            <a:tailEnd/>
          </a:ln>
        </p:spPr>
      </p:pic>
      <p:sp>
        <p:nvSpPr>
          <p:cNvPr id="4" name="Retângulo 3"/>
          <p:cNvSpPr/>
          <p:nvPr/>
        </p:nvSpPr>
        <p:spPr>
          <a:xfrm>
            <a:off x="179512" y="1916832"/>
            <a:ext cx="8856984" cy="4001095"/>
          </a:xfrm>
          <a:prstGeom prst="rect">
            <a:avLst/>
          </a:prstGeom>
        </p:spPr>
        <p:txBody>
          <a:bodyPr wrap="square">
            <a:spAutoFit/>
          </a:bodyPr>
          <a:lstStyle/>
          <a:p>
            <a:pPr algn="just"/>
            <a:r>
              <a:rPr lang="pt-BR" dirty="0">
                <a:solidFill>
                  <a:srgbClr val="000000"/>
                </a:solidFill>
                <a:latin typeface="Verdana" panose="020B0604030504040204" pitchFamily="34" charset="0"/>
              </a:rPr>
              <a:t>O processo de criação do conhecimento; Conceitos em ciência, tecnologia </a:t>
            </a:r>
            <a:r>
              <a:rPr lang="pt-BR" dirty="0" smtClean="0">
                <a:solidFill>
                  <a:srgbClr val="000000"/>
                </a:solidFill>
                <a:latin typeface="Verdana" panose="020B0604030504040204" pitchFamily="34" charset="0"/>
              </a:rPr>
              <a:t>e inovação</a:t>
            </a:r>
            <a:r>
              <a:rPr lang="pt-BR" dirty="0">
                <a:solidFill>
                  <a:srgbClr val="000000"/>
                </a:solidFill>
                <a:latin typeface="Verdana" panose="020B0604030504040204" pitchFamily="34" charset="0"/>
              </a:rPr>
              <a:t>; Modelos de mudança tecnológica; Gestão do conhecimento; Gestão </a:t>
            </a:r>
            <a:r>
              <a:rPr lang="pt-BR" dirty="0" smtClean="0">
                <a:solidFill>
                  <a:srgbClr val="000000"/>
                </a:solidFill>
                <a:latin typeface="Verdana" panose="020B0604030504040204" pitchFamily="34" charset="0"/>
              </a:rPr>
              <a:t>do processo </a:t>
            </a:r>
            <a:r>
              <a:rPr lang="pt-BR" dirty="0">
                <a:solidFill>
                  <a:srgbClr val="000000"/>
                </a:solidFill>
                <a:latin typeface="Verdana" panose="020B0604030504040204" pitchFamily="34" charset="0"/>
              </a:rPr>
              <a:t>de desenvolvimento de produtos; Processos de apoio ao PDP.</a:t>
            </a:r>
          </a:p>
          <a:p>
            <a:pPr algn="just"/>
            <a:endParaRPr lang="pt-BR" sz="3200" dirty="0" smtClean="0">
              <a:solidFill>
                <a:srgbClr val="FFFFFF"/>
              </a:solidFill>
              <a:latin typeface="TimesNewRomanPSMT"/>
            </a:endParaRPr>
          </a:p>
          <a:p>
            <a:pPr algn="just"/>
            <a:endParaRPr lang="pt-BR" sz="3200" dirty="0">
              <a:solidFill>
                <a:srgbClr val="FFFFFF"/>
              </a:solidFill>
              <a:latin typeface="TimesNewRomanPSMT"/>
            </a:endParaRPr>
          </a:p>
          <a:p>
            <a:pPr algn="just"/>
            <a:endParaRPr lang="pt-BR" sz="3200" dirty="0" smtClean="0">
              <a:solidFill>
                <a:srgbClr val="FFFFFF"/>
              </a:solidFill>
              <a:latin typeface="TimesNewRomanPSMT"/>
            </a:endParaRPr>
          </a:p>
          <a:p>
            <a:pPr algn="just"/>
            <a:r>
              <a:rPr lang="pt-BR" sz="3200" dirty="0" smtClean="0">
                <a:solidFill>
                  <a:srgbClr val="FFFFFF"/>
                </a:solidFill>
                <a:latin typeface="TimesNewRomanPSMT"/>
              </a:rPr>
              <a:t>Objetivos </a:t>
            </a:r>
            <a:r>
              <a:rPr lang="pt-BR" sz="3200" dirty="0">
                <a:solidFill>
                  <a:srgbClr val="FFFFFF"/>
                </a:solidFill>
                <a:latin typeface="TimesNewRomanPSMT"/>
              </a:rPr>
              <a:t>Gerais</a:t>
            </a:r>
          </a:p>
          <a:p>
            <a:pPr algn="just"/>
            <a:r>
              <a:rPr lang="pt-BR" dirty="0">
                <a:solidFill>
                  <a:srgbClr val="000000"/>
                </a:solidFill>
                <a:latin typeface="Verdana" panose="020B0604030504040204" pitchFamily="34" charset="0"/>
              </a:rPr>
              <a:t>Compreender os processos de criação, transferência e gestão do conhecimento </a:t>
            </a:r>
            <a:r>
              <a:rPr lang="pt-BR" dirty="0" smtClean="0">
                <a:solidFill>
                  <a:srgbClr val="000000"/>
                </a:solidFill>
                <a:latin typeface="Verdana" panose="020B0604030504040204" pitchFamily="34" charset="0"/>
              </a:rPr>
              <a:t>e aplicá-los </a:t>
            </a:r>
            <a:r>
              <a:rPr lang="pt-BR" dirty="0">
                <a:solidFill>
                  <a:srgbClr val="000000"/>
                </a:solidFill>
                <a:latin typeface="Verdana" panose="020B0604030504040204" pitchFamily="34" charset="0"/>
              </a:rPr>
              <a:t>no desenvolvimento de produtos na área tecnológica.</a:t>
            </a:r>
            <a:endParaRPr lang="pt-BR" dirty="0"/>
          </a:p>
        </p:txBody>
      </p:sp>
      <p:sp>
        <p:nvSpPr>
          <p:cNvPr id="13" name="Título 1"/>
          <p:cNvSpPr txBox="1">
            <a:spLocks/>
          </p:cNvSpPr>
          <p:nvPr/>
        </p:nvSpPr>
        <p:spPr>
          <a:xfrm>
            <a:off x="648072" y="3854013"/>
            <a:ext cx="3779912" cy="5620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200" b="1" smtClean="0">
                <a:solidFill>
                  <a:schemeClr val="tx2"/>
                </a:solidFill>
              </a:rPr>
              <a:t>OBJETIVO GERAL:</a:t>
            </a:r>
            <a:endParaRPr lang="pt-BR" sz="3200" b="1" dirty="0">
              <a:solidFill>
                <a:schemeClr val="tx2"/>
              </a:solidFill>
            </a:endParaRPr>
          </a:p>
        </p:txBody>
      </p:sp>
      <p:pic>
        <p:nvPicPr>
          <p:cNvPr id="14" name="Picture 2" descr="Imagem relaciona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3664226"/>
            <a:ext cx="1296144" cy="9169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628999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32048" y="1138833"/>
            <a:ext cx="5364088" cy="561975"/>
          </a:xfrm>
          <a:prstGeom prst="rect">
            <a:avLst/>
          </a:prstGeom>
        </p:spPr>
        <p:txBody>
          <a:bodyPr/>
          <a:lstStyle/>
          <a:p>
            <a:pPr algn="ctr"/>
            <a:r>
              <a:rPr lang="pt-BR" sz="3200" b="1" dirty="0" smtClean="0">
                <a:solidFill>
                  <a:schemeClr val="tx2"/>
                </a:solidFill>
              </a:rPr>
              <a:t>OBJETIVOS ESPECÍFICOS:</a:t>
            </a:r>
            <a:endParaRPr lang="pt-BR" sz="3200" b="1" dirty="0">
              <a:solidFill>
                <a:schemeClr val="tx2"/>
              </a:solidFill>
            </a:endParaRPr>
          </a:p>
        </p:txBody>
      </p:sp>
      <p:sp>
        <p:nvSpPr>
          <p:cNvPr id="8" name="Retângulo 7"/>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0"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r>
              <a:rPr kumimoji="0" lang="pt-BR" sz="2400" b="1" i="0" u="none" strike="noStrike" kern="1200" cap="none" spc="0" normalizeH="0" baseline="0" noProof="0" dirty="0" smtClean="0">
                <a:ln>
                  <a:noFill/>
                </a:ln>
                <a:solidFill>
                  <a:schemeClr val="bg1"/>
                </a:solidFill>
                <a:effectLst/>
                <a:uLnTx/>
                <a:uFillTx/>
                <a:latin typeface="+mj-lt"/>
                <a:ea typeface="+mj-ea"/>
                <a:cs typeface="+mj-cs"/>
              </a:rPr>
              <a:t>.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2" descr="Imagem relaciona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3" cstate="print"/>
          <a:srcRect/>
          <a:stretch>
            <a:fillRect/>
          </a:stretch>
        </p:blipFill>
        <p:spPr bwMode="auto">
          <a:xfrm>
            <a:off x="8028384" y="932938"/>
            <a:ext cx="936104" cy="991390"/>
          </a:xfrm>
          <a:prstGeom prst="rect">
            <a:avLst/>
          </a:prstGeom>
          <a:noFill/>
          <a:ln w="9525">
            <a:noFill/>
            <a:miter lim="800000"/>
            <a:headEnd/>
            <a:tailEnd/>
          </a:ln>
        </p:spPr>
      </p:pic>
      <p:sp>
        <p:nvSpPr>
          <p:cNvPr id="4" name="Retângulo 3"/>
          <p:cNvSpPr/>
          <p:nvPr/>
        </p:nvSpPr>
        <p:spPr>
          <a:xfrm>
            <a:off x="35496" y="2266994"/>
            <a:ext cx="9037065" cy="3970318"/>
          </a:xfrm>
          <a:prstGeom prst="rect">
            <a:avLst/>
          </a:prstGeom>
        </p:spPr>
        <p:txBody>
          <a:bodyPr wrap="square">
            <a:spAutoFit/>
          </a:bodyPr>
          <a:lstStyle/>
          <a:p>
            <a:pPr algn="just"/>
            <a:r>
              <a:rPr lang="pt-BR" b="1" dirty="0">
                <a:solidFill>
                  <a:schemeClr val="tx2"/>
                </a:solidFill>
                <a:latin typeface="Verdana" panose="020B0604030504040204" pitchFamily="34" charset="0"/>
              </a:rPr>
              <a:t>-Compreender os processos de criação, transferência e gestão do conhecimento </a:t>
            </a:r>
            <a:r>
              <a:rPr lang="pt-BR" b="1" dirty="0" smtClean="0">
                <a:solidFill>
                  <a:schemeClr val="tx2"/>
                </a:solidFill>
                <a:latin typeface="Verdana" panose="020B0604030504040204" pitchFamily="34" charset="0"/>
              </a:rPr>
              <a:t>e inovação </a:t>
            </a:r>
            <a:r>
              <a:rPr lang="pt-BR" b="1" dirty="0">
                <a:solidFill>
                  <a:schemeClr val="tx2"/>
                </a:solidFill>
                <a:latin typeface="Verdana" panose="020B0604030504040204" pitchFamily="34" charset="0"/>
              </a:rPr>
              <a:t>na área tecnológica e seu relacionamento com o setor produtivo</a:t>
            </a:r>
            <a:r>
              <a:rPr lang="pt-BR" b="1" dirty="0" smtClean="0">
                <a:solidFill>
                  <a:schemeClr val="tx2"/>
                </a:solidFill>
                <a:latin typeface="Verdana" panose="020B0604030504040204" pitchFamily="34" charset="0"/>
              </a:rPr>
              <a:t>.</a:t>
            </a:r>
          </a:p>
          <a:p>
            <a:pPr algn="just"/>
            <a:endParaRPr lang="pt-BR" b="1" dirty="0">
              <a:solidFill>
                <a:schemeClr val="tx2"/>
              </a:solidFill>
              <a:latin typeface="Verdana" panose="020B0604030504040204" pitchFamily="34" charset="0"/>
            </a:endParaRPr>
          </a:p>
          <a:p>
            <a:pPr algn="just"/>
            <a:endParaRPr lang="pt-BR" b="1" dirty="0" smtClean="0">
              <a:solidFill>
                <a:srgbClr val="C00000"/>
              </a:solidFill>
              <a:latin typeface="Verdana" panose="020B0604030504040204" pitchFamily="34" charset="0"/>
            </a:endParaRPr>
          </a:p>
          <a:p>
            <a:pPr algn="just"/>
            <a:r>
              <a:rPr lang="pt-BR" b="1" dirty="0" smtClean="0">
                <a:solidFill>
                  <a:srgbClr val="C00000"/>
                </a:solidFill>
                <a:latin typeface="Verdana" panose="020B0604030504040204" pitchFamily="34" charset="0"/>
              </a:rPr>
              <a:t>-</a:t>
            </a:r>
            <a:r>
              <a:rPr lang="pt-BR" b="1" dirty="0">
                <a:solidFill>
                  <a:srgbClr val="C00000"/>
                </a:solidFill>
                <a:latin typeface="Verdana" panose="020B0604030504040204" pitchFamily="34" charset="0"/>
              </a:rPr>
              <a:t>Compreender, diferenciar e utilizar os conceitos de ciência, tecnologia e sociedade.</a:t>
            </a:r>
          </a:p>
          <a:p>
            <a:pPr algn="just"/>
            <a:endParaRPr lang="pt-BR" b="1" dirty="0" smtClean="0">
              <a:solidFill>
                <a:schemeClr val="tx2"/>
              </a:solidFill>
              <a:latin typeface="Verdana" panose="020B0604030504040204" pitchFamily="34" charset="0"/>
            </a:endParaRPr>
          </a:p>
          <a:p>
            <a:pPr algn="just"/>
            <a:endParaRPr lang="pt-BR" b="1" dirty="0">
              <a:solidFill>
                <a:schemeClr val="tx2"/>
              </a:solidFill>
              <a:latin typeface="Verdana" panose="020B0604030504040204" pitchFamily="34" charset="0"/>
            </a:endParaRPr>
          </a:p>
          <a:p>
            <a:pPr algn="just"/>
            <a:endParaRPr lang="pt-BR" b="1" dirty="0" smtClean="0">
              <a:solidFill>
                <a:schemeClr val="tx2"/>
              </a:solidFill>
              <a:latin typeface="Verdana" panose="020B0604030504040204" pitchFamily="34" charset="0"/>
            </a:endParaRPr>
          </a:p>
          <a:p>
            <a:pPr algn="just"/>
            <a:r>
              <a:rPr lang="pt-BR" b="1" dirty="0" smtClean="0">
                <a:solidFill>
                  <a:schemeClr val="tx2"/>
                </a:solidFill>
                <a:latin typeface="Verdana" panose="020B0604030504040204" pitchFamily="34" charset="0"/>
              </a:rPr>
              <a:t>-</a:t>
            </a:r>
            <a:r>
              <a:rPr lang="pt-BR" b="1" dirty="0">
                <a:solidFill>
                  <a:schemeClr val="tx2"/>
                </a:solidFill>
                <a:latin typeface="Verdana" panose="020B0604030504040204" pitchFamily="34" charset="0"/>
              </a:rPr>
              <a:t>Identificar as capacidades tecnológicas materiais e imateriais que devem </a:t>
            </a:r>
            <a:r>
              <a:rPr lang="pt-BR" b="1" dirty="0" smtClean="0">
                <a:solidFill>
                  <a:schemeClr val="tx2"/>
                </a:solidFill>
                <a:latin typeface="Verdana" panose="020B0604030504040204" pitchFamily="34" charset="0"/>
              </a:rPr>
              <a:t>ser construídas </a:t>
            </a:r>
            <a:r>
              <a:rPr lang="pt-BR" b="1" dirty="0">
                <a:solidFill>
                  <a:schemeClr val="tx2"/>
                </a:solidFill>
                <a:latin typeface="Verdana" panose="020B0604030504040204" pitchFamily="34" charset="0"/>
              </a:rPr>
              <a:t>pelas empresas como principais diferenciais competitivos num </a:t>
            </a:r>
            <a:r>
              <a:rPr lang="pt-BR" b="1" dirty="0" smtClean="0">
                <a:solidFill>
                  <a:schemeClr val="tx2"/>
                </a:solidFill>
                <a:latin typeface="Verdana" panose="020B0604030504040204" pitchFamily="34" charset="0"/>
              </a:rPr>
              <a:t>cenário globalizado</a:t>
            </a:r>
            <a:r>
              <a:rPr lang="pt-BR" b="1" dirty="0">
                <a:solidFill>
                  <a:schemeClr val="tx2"/>
                </a:solidFill>
                <a:latin typeface="Verdana" panose="020B0604030504040204" pitchFamily="34" charset="0"/>
              </a:rPr>
              <a:t>, a partir da articulação dos conceitos de ciência, tecnologia e inovação</a:t>
            </a:r>
            <a:r>
              <a:rPr lang="pt-BR" b="1" dirty="0" smtClean="0">
                <a:solidFill>
                  <a:schemeClr val="tx2"/>
                </a:solidFill>
                <a:latin typeface="Verdana" panose="020B0604030504040204" pitchFamily="34" charset="0"/>
              </a:rPr>
              <a:t>.</a:t>
            </a:r>
            <a:endParaRPr lang="pt-BR" b="1" dirty="0">
              <a:solidFill>
                <a:schemeClr val="tx2"/>
              </a:solidFill>
              <a:latin typeface="Verdana" panose="020B0604030504040204" pitchFamily="34" charset="0"/>
            </a:endParaRPr>
          </a:p>
        </p:txBody>
      </p:sp>
    </p:spTree>
    <p:extLst>
      <p:ext uri="{BB962C8B-B14F-4D97-AF65-F5344CB8AC3E}">
        <p14:creationId xmlns:p14="http://schemas.microsoft.com/office/powerpoint/2010/main" xmlns="" val="343628999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32048" y="1138833"/>
            <a:ext cx="5364088" cy="561975"/>
          </a:xfrm>
          <a:prstGeom prst="rect">
            <a:avLst/>
          </a:prstGeom>
        </p:spPr>
        <p:txBody>
          <a:bodyPr/>
          <a:lstStyle/>
          <a:p>
            <a:pPr algn="ctr"/>
            <a:r>
              <a:rPr lang="pt-BR" sz="3200" b="1" dirty="0" smtClean="0">
                <a:solidFill>
                  <a:schemeClr val="tx2"/>
                </a:solidFill>
              </a:rPr>
              <a:t>OBJETIVOS ESPECÍFICOS:</a:t>
            </a:r>
            <a:endParaRPr lang="pt-BR" sz="3200" b="1" dirty="0">
              <a:solidFill>
                <a:schemeClr val="tx2"/>
              </a:solidFill>
            </a:endParaRPr>
          </a:p>
        </p:txBody>
      </p:sp>
      <p:sp>
        <p:nvSpPr>
          <p:cNvPr id="8" name="Retângulo 7"/>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0" name="Título 3"/>
          <p:cNvSpPr txBox="1">
            <a:spLocks/>
          </p:cNvSpPr>
          <p:nvPr/>
        </p:nvSpPr>
        <p:spPr>
          <a:xfrm>
            <a:off x="0" y="102984"/>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sz="2800" b="1" dirty="0" smtClean="0">
                <a:solidFill>
                  <a:schemeClr val="bg1"/>
                </a:solidFill>
                <a:latin typeface="+mj-lt"/>
                <a:ea typeface="+mj-ea"/>
                <a:cs typeface="+mj-cs"/>
              </a:rPr>
              <a:t>ENGENHARIA DE PRODUÇÃO</a:t>
            </a:r>
            <a:r>
              <a:rPr kumimoji="0" lang="pt-BR" sz="2800" b="1" i="0" u="none" strike="noStrike" kern="1200" cap="none" spc="0" normalizeH="0" baseline="0" noProof="0" dirty="0" smtClean="0">
                <a:ln>
                  <a:noFill/>
                </a:ln>
                <a:solidFill>
                  <a:schemeClr val="bg1"/>
                </a:solidFill>
                <a:effectLst/>
                <a:uLnTx/>
                <a:uFillTx/>
                <a:latin typeface="+mj-lt"/>
                <a:ea typeface="+mj-ea"/>
                <a:cs typeface="+mj-cs"/>
              </a:rPr>
              <a:t/>
            </a:r>
            <a:br>
              <a:rPr kumimoji="0" lang="pt-BR" sz="2800" b="1" i="0" u="none" strike="noStrike" kern="1200" cap="none" spc="0" normalizeH="0" baseline="0" noProof="0" dirty="0" smtClean="0">
                <a:ln>
                  <a:noFill/>
                </a:ln>
                <a:solidFill>
                  <a:schemeClr val="bg1"/>
                </a:solidFill>
                <a:effectLst/>
                <a:uLnTx/>
                <a:uFillTx/>
                <a:latin typeface="+mj-lt"/>
                <a:ea typeface="+mj-ea"/>
                <a:cs typeface="+mj-cs"/>
              </a:rPr>
            </a:br>
            <a:r>
              <a:rPr kumimoji="0" lang="pt-BR" sz="2800" b="1" i="0" u="none" strike="noStrike" kern="1200" cap="none" spc="0" normalizeH="0" baseline="0" noProof="0" dirty="0" smtClean="0">
                <a:ln>
                  <a:noFill/>
                </a:ln>
                <a:solidFill>
                  <a:schemeClr val="bg1"/>
                </a:solidFill>
                <a:effectLst/>
                <a:uLnTx/>
                <a:uFillTx/>
                <a:latin typeface="+mj-lt"/>
                <a:ea typeface="+mj-ea"/>
                <a:cs typeface="+mj-cs"/>
              </a:rPr>
              <a:t>CCE0215 – Gestão do Conhecimento</a:t>
            </a:r>
            <a:r>
              <a:rPr kumimoji="0" lang="pt-BR" sz="2400" b="1" i="0" u="none" strike="noStrike" kern="1200" cap="none" spc="0" normalizeH="0" baseline="0" noProof="0" dirty="0" smtClean="0">
                <a:ln>
                  <a:noFill/>
                </a:ln>
                <a:solidFill>
                  <a:schemeClr val="bg1"/>
                </a:solidFill>
                <a:effectLst/>
                <a:uLnTx/>
                <a:uFillTx/>
                <a:latin typeface="+mj-lt"/>
                <a:ea typeface="+mj-ea"/>
                <a:cs typeface="+mj-cs"/>
              </a:rPr>
              <a:t>.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2" descr="Imagem relaciona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948947"/>
            <a:ext cx="1296144" cy="91690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3" cstate="print"/>
          <a:srcRect/>
          <a:stretch>
            <a:fillRect/>
          </a:stretch>
        </p:blipFill>
        <p:spPr bwMode="auto">
          <a:xfrm>
            <a:off x="8028384" y="932938"/>
            <a:ext cx="936104" cy="991390"/>
          </a:xfrm>
          <a:prstGeom prst="rect">
            <a:avLst/>
          </a:prstGeom>
          <a:noFill/>
          <a:ln w="9525">
            <a:noFill/>
            <a:miter lim="800000"/>
            <a:headEnd/>
            <a:tailEnd/>
          </a:ln>
        </p:spPr>
      </p:pic>
      <p:sp>
        <p:nvSpPr>
          <p:cNvPr id="4" name="Retângulo 3"/>
          <p:cNvSpPr/>
          <p:nvPr/>
        </p:nvSpPr>
        <p:spPr>
          <a:xfrm>
            <a:off x="35496" y="2471985"/>
            <a:ext cx="9037065" cy="3693319"/>
          </a:xfrm>
          <a:prstGeom prst="rect">
            <a:avLst/>
          </a:prstGeom>
        </p:spPr>
        <p:txBody>
          <a:bodyPr wrap="square">
            <a:spAutoFit/>
          </a:bodyPr>
          <a:lstStyle/>
          <a:p>
            <a:pPr algn="just"/>
            <a:r>
              <a:rPr lang="pt-BR" b="1" dirty="0" smtClean="0">
                <a:solidFill>
                  <a:srgbClr val="C00000"/>
                </a:solidFill>
                <a:latin typeface="Verdana" panose="020B0604030504040204" pitchFamily="34" charset="0"/>
              </a:rPr>
              <a:t>-Conhecer os modelos de mudança tecnológica, com análise do modelo linear, nas suas categorias </a:t>
            </a:r>
            <a:r>
              <a:rPr lang="pt-BR" b="1" dirty="0" err="1" smtClean="0">
                <a:solidFill>
                  <a:srgbClr val="C00000"/>
                </a:solidFill>
                <a:latin typeface="Verdana" panose="020B0604030504040204" pitchFamily="34" charset="0"/>
              </a:rPr>
              <a:t>science-push</a:t>
            </a:r>
            <a:r>
              <a:rPr lang="pt-BR" b="1" dirty="0" smtClean="0">
                <a:solidFill>
                  <a:srgbClr val="C00000"/>
                </a:solidFill>
                <a:latin typeface="Verdana" panose="020B0604030504040204" pitchFamily="34" charset="0"/>
              </a:rPr>
              <a:t> e </a:t>
            </a:r>
            <a:r>
              <a:rPr lang="pt-BR" b="1" dirty="0" err="1" smtClean="0">
                <a:solidFill>
                  <a:srgbClr val="C00000"/>
                </a:solidFill>
                <a:latin typeface="Verdana" panose="020B0604030504040204" pitchFamily="34" charset="0"/>
              </a:rPr>
              <a:t>market-pull</a:t>
            </a:r>
            <a:r>
              <a:rPr lang="pt-BR" b="1" dirty="0" smtClean="0">
                <a:solidFill>
                  <a:srgbClr val="C00000"/>
                </a:solidFill>
                <a:latin typeface="Verdana" panose="020B0604030504040204" pitchFamily="34" charset="0"/>
              </a:rPr>
              <a:t>, e dos modelos interativos.</a:t>
            </a:r>
          </a:p>
          <a:p>
            <a:pPr algn="just"/>
            <a:endParaRPr lang="pt-BR" b="1" dirty="0">
              <a:solidFill>
                <a:srgbClr val="C00000"/>
              </a:solidFill>
              <a:latin typeface="Verdana" panose="020B0604030504040204" pitchFamily="34" charset="0"/>
            </a:endParaRPr>
          </a:p>
          <a:p>
            <a:pPr algn="just"/>
            <a:endParaRPr lang="pt-BR" b="1" dirty="0" smtClean="0">
              <a:solidFill>
                <a:srgbClr val="C00000"/>
              </a:solidFill>
              <a:latin typeface="Verdana" panose="020B0604030504040204" pitchFamily="34" charset="0"/>
            </a:endParaRPr>
          </a:p>
          <a:p>
            <a:pPr algn="just"/>
            <a:r>
              <a:rPr lang="pt-BR" b="1" dirty="0" smtClean="0">
                <a:solidFill>
                  <a:schemeClr val="tx2"/>
                </a:solidFill>
                <a:latin typeface="Verdana" panose="020B0604030504040204" pitchFamily="34" charset="0"/>
              </a:rPr>
              <a:t>-</a:t>
            </a:r>
            <a:r>
              <a:rPr lang="pt-BR" b="1" dirty="0">
                <a:solidFill>
                  <a:schemeClr val="tx2"/>
                </a:solidFill>
                <a:latin typeface="Verdana" panose="020B0604030504040204" pitchFamily="34" charset="0"/>
              </a:rPr>
              <a:t>Entender o Processo de Desenvolvimento de Produtos (PDP), </a:t>
            </a:r>
            <a:r>
              <a:rPr lang="pt-BR" b="1" dirty="0" smtClean="0">
                <a:solidFill>
                  <a:schemeClr val="tx2"/>
                </a:solidFill>
                <a:latin typeface="Verdana" panose="020B0604030504040204" pitchFamily="34" charset="0"/>
              </a:rPr>
              <a:t>identificando: características</a:t>
            </a:r>
            <a:r>
              <a:rPr lang="pt-BR" b="1" dirty="0">
                <a:solidFill>
                  <a:schemeClr val="tx2"/>
                </a:solidFill>
                <a:latin typeface="Verdana" panose="020B0604030504040204" pitchFamily="34" charset="0"/>
              </a:rPr>
              <a:t>, importância, escopo, tipos, abordagens, arranjos, melhorias e </a:t>
            </a:r>
            <a:r>
              <a:rPr lang="pt-BR" b="1" dirty="0" smtClean="0">
                <a:solidFill>
                  <a:schemeClr val="tx2"/>
                </a:solidFill>
                <a:latin typeface="Verdana" panose="020B0604030504040204" pitchFamily="34" charset="0"/>
              </a:rPr>
              <a:t>fatores gerenciais </a:t>
            </a:r>
            <a:r>
              <a:rPr lang="pt-BR" b="1" dirty="0">
                <a:solidFill>
                  <a:schemeClr val="tx2"/>
                </a:solidFill>
                <a:latin typeface="Verdana" panose="020B0604030504040204" pitchFamily="34" charset="0"/>
              </a:rPr>
              <a:t>que afetam seu desempenho</a:t>
            </a:r>
            <a:r>
              <a:rPr lang="pt-BR" b="1" dirty="0" smtClean="0">
                <a:solidFill>
                  <a:schemeClr val="tx2"/>
                </a:solidFill>
                <a:latin typeface="Verdana" panose="020B0604030504040204" pitchFamily="34" charset="0"/>
              </a:rPr>
              <a:t>.</a:t>
            </a:r>
          </a:p>
          <a:p>
            <a:pPr algn="just"/>
            <a:endParaRPr lang="pt-BR" b="1" dirty="0">
              <a:solidFill>
                <a:schemeClr val="tx2"/>
              </a:solidFill>
              <a:latin typeface="Verdana" panose="020B0604030504040204" pitchFamily="34" charset="0"/>
            </a:endParaRPr>
          </a:p>
          <a:p>
            <a:pPr algn="just"/>
            <a:endParaRPr lang="pt-BR" b="1" dirty="0">
              <a:solidFill>
                <a:schemeClr val="tx2"/>
              </a:solidFill>
              <a:latin typeface="Verdana" panose="020B0604030504040204" pitchFamily="34" charset="0"/>
            </a:endParaRPr>
          </a:p>
          <a:p>
            <a:pPr algn="just"/>
            <a:r>
              <a:rPr lang="pt-BR" b="1" dirty="0">
                <a:solidFill>
                  <a:srgbClr val="C00000"/>
                </a:solidFill>
                <a:latin typeface="Verdana" panose="020B0604030504040204" pitchFamily="34" charset="0"/>
              </a:rPr>
              <a:t>-Compreender o processo de gerenciamento de mudanças de engenharia.</a:t>
            </a:r>
            <a:endParaRPr lang="pt-BR" b="1" dirty="0">
              <a:solidFill>
                <a:srgbClr val="C00000"/>
              </a:solidFill>
            </a:endParaRPr>
          </a:p>
        </p:txBody>
      </p:sp>
    </p:spTree>
    <p:extLst>
      <p:ext uri="{BB962C8B-B14F-4D97-AF65-F5344CB8AC3E}">
        <p14:creationId xmlns:p14="http://schemas.microsoft.com/office/powerpoint/2010/main" xmlns="" val="12632414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presentação_estácio_2016_">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TotalTime>
  <Words>4662</Words>
  <Application>Microsoft Office PowerPoint</Application>
  <PresentationFormat>Apresentação na tela (4:3)</PresentationFormat>
  <Paragraphs>548</Paragraphs>
  <Slides>51</Slides>
  <Notes>2</Notes>
  <HiddenSlides>0</HiddenSlides>
  <MMClips>0</MMClips>
  <ScaleCrop>false</ScaleCrop>
  <HeadingPairs>
    <vt:vector size="4" baseType="variant">
      <vt:variant>
        <vt:lpstr>Tema</vt:lpstr>
      </vt:variant>
      <vt:variant>
        <vt:i4>2</vt:i4>
      </vt:variant>
      <vt:variant>
        <vt:lpstr>Títulos de slides</vt:lpstr>
      </vt:variant>
      <vt:variant>
        <vt:i4>51</vt:i4>
      </vt:variant>
    </vt:vector>
  </HeadingPairs>
  <TitlesOfParts>
    <vt:vector size="53" baseType="lpstr">
      <vt:lpstr>Apresentação_estácio_2016_</vt:lpstr>
      <vt:lpstr>Personalizar design</vt:lpstr>
      <vt:lpstr>Slide 1</vt:lpstr>
      <vt:lpstr>Slide 2</vt:lpstr>
      <vt:lpstr>Slide 3</vt:lpstr>
      <vt:lpstr>Slide 4</vt:lpstr>
      <vt:lpstr>Slide 5</vt:lpstr>
      <vt:lpstr>Slide 6</vt:lpstr>
      <vt:lpstr>EMENTA:</vt:lpstr>
      <vt:lpstr>OBJETIVOS ESPECÍFICOS:</vt:lpstr>
      <vt:lpstr>OBJETIVOS ESPECÍFICOS:</vt:lpstr>
      <vt:lpstr>CONTEÚDO PROGRAMADO:</vt:lpstr>
      <vt:lpstr>REFERÊNCIAS:</vt:lpstr>
      <vt:lpstr>ORIENTAÇÕES DIVERSAS:</vt:lpstr>
      <vt:lpstr>CONTEXTUALIZAÇÃO:</vt:lpstr>
      <vt:lpstr>Slide 14</vt:lpstr>
      <vt:lpstr>AULA 01:</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Gestão de Processos - GST</dc:title>
  <dc:creator>Roberson</dc:creator>
  <cp:lastModifiedBy>maq</cp:lastModifiedBy>
  <cp:revision>64</cp:revision>
  <dcterms:created xsi:type="dcterms:W3CDTF">2014-03-11T05:23:22Z</dcterms:created>
  <dcterms:modified xsi:type="dcterms:W3CDTF">2018-02-24T20:44:39Z</dcterms:modified>
</cp:coreProperties>
</file>