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9" r:id="rId3"/>
    <p:sldId id="260" r:id="rId4"/>
    <p:sldId id="257" r:id="rId5"/>
    <p:sldId id="287" r:id="rId6"/>
    <p:sldId id="289" r:id="rId7"/>
    <p:sldId id="290" r:id="rId8"/>
    <p:sldId id="261" r:id="rId9"/>
    <p:sldId id="291" r:id="rId10"/>
    <p:sldId id="288" r:id="rId11"/>
    <p:sldId id="293" r:id="rId12"/>
    <p:sldId id="292" r:id="rId13"/>
    <p:sldId id="294" r:id="rId14"/>
    <p:sldId id="301" r:id="rId15"/>
    <p:sldId id="338" r:id="rId16"/>
    <p:sldId id="339" r:id="rId17"/>
    <p:sldId id="340" r:id="rId18"/>
    <p:sldId id="342" r:id="rId19"/>
    <p:sldId id="341" r:id="rId20"/>
    <p:sldId id="343" r:id="rId21"/>
    <p:sldId id="349" r:id="rId22"/>
    <p:sldId id="344" r:id="rId23"/>
    <p:sldId id="345" r:id="rId24"/>
    <p:sldId id="346" r:id="rId25"/>
    <p:sldId id="347" r:id="rId26"/>
    <p:sldId id="348" r:id="rId27"/>
    <p:sldId id="353" r:id="rId28"/>
    <p:sldId id="298" r:id="rId29"/>
    <p:sldId id="350" r:id="rId30"/>
    <p:sldId id="354" r:id="rId31"/>
    <p:sldId id="355" r:id="rId32"/>
    <p:sldId id="356" r:id="rId33"/>
    <p:sldId id="352" r:id="rId34"/>
    <p:sldId id="357" r:id="rId35"/>
    <p:sldId id="308" r:id="rId36"/>
    <p:sldId id="336" r:id="rId37"/>
    <p:sldId id="286" r:id="rId38"/>
    <p:sldId id="258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6334E"/>
    <a:srgbClr val="264A76"/>
    <a:srgbClr val="3AB09C"/>
    <a:srgbClr val="E06B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6" autoAdjust="0"/>
    <p:restoredTop sz="94660"/>
  </p:normalViewPr>
  <p:slideViewPr>
    <p:cSldViewPr>
      <p:cViewPr varScale="1">
        <p:scale>
          <a:sx n="106" d="100"/>
          <a:sy n="106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D12EF-1170-436C-BE1B-7852EBFB085E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FD2E8-649B-4A74-94E6-320F192DC0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2047197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559A0-00C7-4788-A762-D487B46E5CCD}" type="datetimeFigureOut">
              <a:rPr lang="pt-BR" smtClean="0"/>
              <a:pPr/>
              <a:t>09/09/2018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46133-019B-4654-B02D-602962D5E9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71183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252" y="1371"/>
            <a:ext cx="9157252" cy="685662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-13252" y="3933056"/>
            <a:ext cx="9157252" cy="194421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50312"/>
            <a:ext cx="4499992" cy="1586293"/>
          </a:xfrm>
          <a:prstGeom prst="rect">
            <a:avLst/>
          </a:prstGeom>
        </p:spPr>
      </p:pic>
      <p:sp>
        <p:nvSpPr>
          <p:cNvPr id="6" name="Pentágono 5"/>
          <p:cNvSpPr/>
          <p:nvPr userDrawn="1"/>
        </p:nvSpPr>
        <p:spPr>
          <a:xfrm flipV="1">
            <a:off x="0" y="2447176"/>
            <a:ext cx="5580112" cy="45719"/>
          </a:xfrm>
          <a:prstGeom prst="homePlate">
            <a:avLst/>
          </a:prstGeom>
          <a:solidFill>
            <a:srgbClr val="06334E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6151" y="2087613"/>
            <a:ext cx="3206528" cy="76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288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9128" y="323708"/>
            <a:ext cx="2014415" cy="478805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>
            <a:off x="-20140" y="13094"/>
            <a:ext cx="6328984" cy="1008112"/>
          </a:xfrm>
          <a:prstGeom prst="rect">
            <a:avLst/>
          </a:prstGeom>
          <a:solidFill>
            <a:srgbClr val="083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6325657" y="13094"/>
            <a:ext cx="196385" cy="1008112"/>
          </a:xfrm>
          <a:prstGeom prst="rect">
            <a:avLst/>
          </a:prstGeom>
          <a:solidFill>
            <a:srgbClr val="B0E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 userDrawn="1"/>
        </p:nvSpPr>
        <p:spPr>
          <a:xfrm>
            <a:off x="6538681" y="13094"/>
            <a:ext cx="196385" cy="1008112"/>
          </a:xfrm>
          <a:prstGeom prst="rect">
            <a:avLst/>
          </a:prstGeom>
          <a:solidFill>
            <a:srgbClr val="83B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 userDrawn="1"/>
        </p:nvSpPr>
        <p:spPr>
          <a:xfrm>
            <a:off x="6751879" y="13094"/>
            <a:ext cx="196385" cy="1008112"/>
          </a:xfrm>
          <a:prstGeom prst="rect">
            <a:avLst/>
          </a:prstGeom>
          <a:solidFill>
            <a:srgbClr val="30A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82060"/>
            <a:ext cx="9144000" cy="17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662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ão 2020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252" y="685"/>
            <a:ext cx="9157252" cy="68566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5485" y="2347766"/>
            <a:ext cx="3337139" cy="793202"/>
          </a:xfrm>
          <a:prstGeom prst="rect">
            <a:avLst/>
          </a:prstGeom>
        </p:spPr>
      </p:pic>
      <p:sp>
        <p:nvSpPr>
          <p:cNvPr id="12" name="CaixaDeTexto 11"/>
          <p:cNvSpPr txBox="1"/>
          <p:nvPr userDrawn="1"/>
        </p:nvSpPr>
        <p:spPr>
          <a:xfrm>
            <a:off x="459099" y="2346946"/>
            <a:ext cx="366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334E"/>
                </a:solidFill>
                <a:latin typeface="+mn-lt"/>
                <a:cs typeface="Arial" panose="020B0604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xmlns="" val="48406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7446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6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uizlobato0101@gmail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luizlobato0101@gmail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izlobato0101.com.br/QUASEMILALUNO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2267744" y="5497487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LOGÍSTICA - Nova Iguaçu / Duque de Caxias – </a:t>
            </a: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2018.02</a:t>
            </a:r>
            <a:endParaRPr lang="pt-BR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2825750"/>
            <a:ext cx="9144000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t-BR" sz="38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GST1642 </a:t>
            </a:r>
            <a:endParaRPr lang="pt-BR" sz="3800" b="1" cap="all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8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TECNOLOGIA </a:t>
            </a:r>
            <a:r>
              <a:rPr lang="pt-BR" sz="38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TRANSPORTES </a:t>
            </a:r>
            <a:r>
              <a:rPr lang="pt-BR" sz="38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</a:t>
            </a:r>
            <a:endParaRPr lang="pt-BR" sz="3800" b="1" cap="al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4925" y="4581525"/>
            <a:ext cx="9037638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34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</p:spTree>
    <p:extLst>
      <p:ext uri="{BB962C8B-B14F-4D97-AF65-F5344CB8AC3E}">
        <p14:creationId xmlns:p14="http://schemas.microsoft.com/office/powerpoint/2010/main" xmlns="" val="292213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1835696" cy="1666766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604867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Resultado de imagem para sistemas de transpor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6296" y="760563"/>
            <a:ext cx="1835696" cy="1312514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504" y="1772816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Entender a importância do modal ferroviário para as economias industriais</a:t>
            </a:r>
            <a:r>
              <a:rPr lang="pt-BR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Identificar as principais iniciativas históricas do Brasil para ter um sistema </a:t>
            </a:r>
            <a:r>
              <a:rPr lang="pt-BR" dirty="0" smtClean="0"/>
              <a:t>ferroviário compatível </a:t>
            </a:r>
            <a:r>
              <a:rPr lang="pt-BR" dirty="0" smtClean="0"/>
              <a:t>com suas necessidades econômicas e territoriais</a:t>
            </a:r>
            <a:r>
              <a:rPr lang="pt-BR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Compreender o processo de priorização do modal rodoviário</a:t>
            </a:r>
            <a:r>
              <a:rPr lang="pt-BR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Discutir os principais impactos de se ter o modal rodoviário como o maior componente da matriz de transporte nacional</a:t>
            </a:r>
            <a:r>
              <a:rPr lang="pt-BR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Entender as principais deficiências da matriz de transporte no Brasil.</a:t>
            </a:r>
          </a:p>
        </p:txBody>
      </p:sp>
      <p:pic>
        <p:nvPicPr>
          <p:cNvPr id="11" name="Picture 4" descr="Imagem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423850"/>
            <a:ext cx="2267744" cy="2173502"/>
          </a:xfrm>
          <a:prstGeom prst="rect">
            <a:avLst/>
          </a:prstGeom>
          <a:noFill/>
        </p:spPr>
      </p:pic>
      <p:pic>
        <p:nvPicPr>
          <p:cNvPr id="52226" name="Picture 2" descr="Imagem relaciona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1" y="5261506"/>
            <a:ext cx="2448271" cy="1335846"/>
          </a:xfrm>
          <a:prstGeom prst="rect">
            <a:avLst/>
          </a:prstGeom>
          <a:noFill/>
        </p:spPr>
      </p:pic>
      <p:pic>
        <p:nvPicPr>
          <p:cNvPr id="52228" name="Picture 4" descr="Imagem relaciona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5373216"/>
            <a:ext cx="2592288" cy="1253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1520" y="1124744"/>
            <a:ext cx="5865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Revolução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e o Surgimento das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Ferrovias</a:t>
            </a:r>
            <a:endParaRPr lang="pt-B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Resultado de imagem para sistemas de transpor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36296" y="760563"/>
            <a:ext cx="1835696" cy="1312514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179512" y="1582341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Por boa parte da história, a humanidade fazia bens e serviços em uma escala relativamente pequena. </a:t>
            </a:r>
            <a:endParaRPr lang="pt-BR" dirty="0" smtClean="0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93411"/>
            <a:ext cx="2880320" cy="284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131840" y="2377911"/>
            <a:ext cx="60121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</a:t>
            </a:r>
            <a:r>
              <a:rPr lang="pt-BR" dirty="0" smtClean="0"/>
              <a:t>transporte por mares, rios e pelas precárias vias Terrestres era lento, mas conseguia dar vazão ao que era produzido e trocado nos sistemas econômicos.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Revolução Industrial, que alterou drasticamente essa realidade, teve como núcleo principal na Inglaterra ao fim do séc. XVIII e foi se difundindo pelos outros países (HOBSBAWN, 2009).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Com as mudanças tecnológicas, também estavam ocorrendo transformações sociais e políticas</a:t>
            </a:r>
            <a:r>
              <a:rPr lang="pt-BR" dirty="0" smtClean="0"/>
              <a:t>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23528" y="2276872"/>
            <a:ext cx="255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Máquina a Vapor (1784).</a:t>
            </a: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714" y="5589240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Como pilares técnicos da Revolução </a:t>
            </a:r>
            <a:r>
              <a:rPr lang="pt-BR" dirty="0" smtClean="0"/>
              <a:t>Industrial temos:</a:t>
            </a:r>
          </a:p>
          <a:p>
            <a:pPr algn="just">
              <a:buFont typeface="Wingdings" pitchFamily="2" charset="2"/>
              <a:buChar char="§"/>
            </a:pPr>
            <a:r>
              <a:rPr lang="pt-BR" dirty="0" smtClean="0">
                <a:solidFill>
                  <a:schemeClr val="tx2"/>
                </a:solidFill>
              </a:rPr>
              <a:t>O desenvolvimento </a:t>
            </a:r>
            <a:r>
              <a:rPr lang="pt-BR" dirty="0" smtClean="0">
                <a:solidFill>
                  <a:schemeClr val="tx2"/>
                </a:solidFill>
              </a:rPr>
              <a:t>do tear mecânico – </a:t>
            </a:r>
            <a:r>
              <a:rPr lang="pt-BR" dirty="0" smtClean="0">
                <a:solidFill>
                  <a:schemeClr val="tx2"/>
                </a:solidFill>
              </a:rPr>
              <a:t> </a:t>
            </a:r>
            <a:r>
              <a:rPr lang="pt-BR" dirty="0" err="1" smtClean="0">
                <a:solidFill>
                  <a:schemeClr val="tx2"/>
                </a:solidFill>
              </a:rPr>
              <a:t>Edimund</a:t>
            </a:r>
            <a:r>
              <a:rPr lang="pt-BR" dirty="0" smtClean="0">
                <a:solidFill>
                  <a:schemeClr val="tx2"/>
                </a:solidFill>
              </a:rPr>
              <a:t> </a:t>
            </a:r>
            <a:r>
              <a:rPr lang="pt-BR" dirty="0" err="1" smtClean="0">
                <a:solidFill>
                  <a:schemeClr val="tx2"/>
                </a:solidFill>
              </a:rPr>
              <a:t>Cartwright</a:t>
            </a:r>
            <a:r>
              <a:rPr lang="pt-BR" dirty="0" smtClean="0">
                <a:solidFill>
                  <a:schemeClr val="tx2"/>
                </a:solidFill>
              </a:rPr>
              <a:t> em </a:t>
            </a:r>
            <a:r>
              <a:rPr lang="pt-BR" dirty="0" smtClean="0">
                <a:solidFill>
                  <a:schemeClr val="tx2"/>
                </a:solidFill>
              </a:rPr>
              <a:t>1785</a:t>
            </a:r>
          </a:p>
          <a:p>
            <a:pPr algn="just">
              <a:buFont typeface="Wingdings" pitchFamily="2" charset="2"/>
              <a:buChar char="§"/>
            </a:pPr>
            <a:r>
              <a:rPr lang="pt-BR" dirty="0" smtClean="0">
                <a:solidFill>
                  <a:schemeClr val="tx2"/>
                </a:solidFill>
              </a:rPr>
              <a:t>A </a:t>
            </a:r>
            <a:r>
              <a:rPr lang="pt-BR" dirty="0" smtClean="0">
                <a:solidFill>
                  <a:schemeClr val="tx2"/>
                </a:solidFill>
              </a:rPr>
              <a:t>máquina a vapor - </a:t>
            </a:r>
            <a:r>
              <a:rPr lang="pt-BR" dirty="0" smtClean="0">
                <a:solidFill>
                  <a:schemeClr val="tx2"/>
                </a:solidFill>
              </a:rPr>
              <a:t>James </a:t>
            </a:r>
            <a:r>
              <a:rPr lang="pt-BR" dirty="0" smtClean="0">
                <a:solidFill>
                  <a:schemeClr val="tx2"/>
                </a:solidFill>
              </a:rPr>
              <a:t>Watt em 1769, que aprimorou o trabalho de </a:t>
            </a:r>
            <a:r>
              <a:rPr lang="pt-BR" dirty="0" err="1" smtClean="0">
                <a:solidFill>
                  <a:schemeClr val="tx2"/>
                </a:solidFill>
              </a:rPr>
              <a:t>Newcomen</a:t>
            </a:r>
            <a:r>
              <a:rPr lang="pt-BR" dirty="0" smtClean="0">
                <a:solidFill>
                  <a:schemeClr val="tx2"/>
                </a:solidFill>
              </a:rPr>
              <a:t>, de 1705. 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569741"/>
            <a:ext cx="4032448" cy="307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51520" y="1124744"/>
            <a:ext cx="5865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Revolução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e o Surgimento das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Ferrovias</a:t>
            </a:r>
            <a:endParaRPr lang="pt-B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Resultado de imagem para sistemas de transpor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12359" y="5733614"/>
            <a:ext cx="1331639" cy="952116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107504" y="1541691"/>
            <a:ext cx="9036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Foi essa adoção progressiva que transformou a Inglaterra e o restante da Europa, que passaram de uma economia baseada nas atividades artesanais e na subsistência agrícola para se fundamentar na indústria e, assim, na produção em grande escala e alta velocidade.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Tendo </a:t>
            </a:r>
            <a:r>
              <a:rPr lang="pt-BR" dirty="0" smtClean="0"/>
              <a:t>como ponta de lança o </a:t>
            </a:r>
            <a:r>
              <a:rPr lang="pt-BR" dirty="0" smtClean="0"/>
              <a:t>setor </a:t>
            </a:r>
            <a:r>
              <a:rPr lang="pt-BR" dirty="0" smtClean="0"/>
              <a:t>têxtil, a produção industrial acabou adaptando ou criando os fundamentos da </a:t>
            </a:r>
            <a:r>
              <a:rPr lang="pt-BR" dirty="0" smtClean="0"/>
              <a:t>mineração</a:t>
            </a:r>
            <a:r>
              <a:rPr lang="pt-BR" dirty="0" smtClean="0"/>
              <a:t>, do setor químico, da metalurgia e siderurgia entre tantos outros. (LANDES, 2003).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107504" y="3573016"/>
            <a:ext cx="345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Fábrica de linho, </a:t>
            </a:r>
            <a:r>
              <a:rPr lang="pt-BR" b="1" dirty="0" smtClean="0">
                <a:solidFill>
                  <a:srgbClr val="C00000"/>
                </a:solidFill>
              </a:rPr>
              <a:t>Inglaterra </a:t>
            </a:r>
            <a:r>
              <a:rPr lang="pt-BR" b="1" dirty="0" smtClean="0">
                <a:solidFill>
                  <a:srgbClr val="C00000"/>
                </a:solidFill>
              </a:rPr>
              <a:t>(1843).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211960" y="3573016"/>
            <a:ext cx="4680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Como a produção crescente vinda da era industrial seria transportada? </a:t>
            </a:r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Veículos </a:t>
            </a:r>
            <a:r>
              <a:rPr lang="pt-BR" dirty="0" smtClean="0"/>
              <a:t>de tração animal e mesmo o transporte por hidrovias e mares não eram suficientes.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 smtClean="0"/>
              <a:t>solução não foi uma tecnologia isolada, mas o conjunto tecnológico que compreende o transporte ferroviário. </a:t>
            </a:r>
            <a:endParaRPr lang="pt-BR" dirty="0"/>
          </a:p>
        </p:txBody>
      </p:sp>
      <p:grpSp>
        <p:nvGrpSpPr>
          <p:cNvPr id="16" name="Grupo 15"/>
          <p:cNvGrpSpPr/>
          <p:nvPr/>
        </p:nvGrpSpPr>
        <p:grpSpPr>
          <a:xfrm>
            <a:off x="7020272" y="744181"/>
            <a:ext cx="2123728" cy="812611"/>
            <a:chOff x="6876256" y="744181"/>
            <a:chExt cx="2267744" cy="860416"/>
          </a:xfrm>
        </p:grpSpPr>
        <p:pic>
          <p:nvPicPr>
            <p:cNvPr id="17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18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520" y="1124744"/>
            <a:ext cx="5865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Revolução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e o Surgimento das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Ferrovias</a:t>
            </a:r>
            <a:endParaRPr lang="pt-B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5496" y="1628800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De qualquer forma, é atribuído ao engenheiro mecânico George </a:t>
            </a:r>
            <a:r>
              <a:rPr lang="pt-BR" dirty="0" err="1" smtClean="0"/>
              <a:t>Stephenson</a:t>
            </a:r>
            <a:r>
              <a:rPr lang="pt-BR" dirty="0" smtClean="0"/>
              <a:t> (1781-1848) o título de “pai das ferrovias</a:t>
            </a:r>
            <a:r>
              <a:rPr lang="pt-BR" dirty="0" smtClean="0"/>
              <a:t>”. </a:t>
            </a:r>
            <a:r>
              <a:rPr lang="pt-BR" dirty="0" err="1" smtClean="0"/>
              <a:t>Stephenson</a:t>
            </a:r>
            <a:r>
              <a:rPr lang="pt-BR" dirty="0" smtClean="0"/>
              <a:t> </a:t>
            </a:r>
            <a:r>
              <a:rPr lang="pt-BR" b="1" dirty="0" smtClean="0"/>
              <a:t>criou uma locomotiva a vapor em 1816 </a:t>
            </a:r>
            <a:r>
              <a:rPr lang="pt-BR" dirty="0" smtClean="0"/>
              <a:t>e construiu a primeira </a:t>
            </a:r>
            <a:r>
              <a:rPr lang="pt-BR" b="1" dirty="0" smtClean="0"/>
              <a:t>linha ferroviária intermunicipal em 1830</a:t>
            </a:r>
            <a:r>
              <a:rPr lang="pt-BR" dirty="0" smtClean="0"/>
              <a:t>, ligando Liverpool e Manchester, ou seja, uma cidade portuária a uma cidade industrial. </a:t>
            </a:r>
            <a:endParaRPr lang="pt-BR" dirty="0"/>
          </a:p>
        </p:txBody>
      </p:sp>
      <p:grpSp>
        <p:nvGrpSpPr>
          <p:cNvPr id="14" name="Grupo 13"/>
          <p:cNvGrpSpPr/>
          <p:nvPr/>
        </p:nvGrpSpPr>
        <p:grpSpPr>
          <a:xfrm>
            <a:off x="7020272" y="744181"/>
            <a:ext cx="2123728" cy="812611"/>
            <a:chOff x="6876256" y="744181"/>
            <a:chExt cx="2267744" cy="860416"/>
          </a:xfrm>
        </p:grpSpPr>
        <p:pic>
          <p:nvPicPr>
            <p:cNvPr id="9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13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179184"/>
            <a:ext cx="4211960" cy="341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179512" y="2854677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 smtClean="0">
                <a:solidFill>
                  <a:srgbClr val="C00000"/>
                </a:solidFill>
              </a:rPr>
              <a:t>Locomotiva construída em 1816 </a:t>
            </a:r>
            <a:endParaRPr lang="pt-BR" b="1" dirty="0" smtClean="0">
              <a:solidFill>
                <a:srgbClr val="C00000"/>
              </a:solidFill>
            </a:endParaRPr>
          </a:p>
          <a:p>
            <a:pPr algn="r"/>
            <a:r>
              <a:rPr lang="pt-BR" b="1" dirty="0" smtClean="0">
                <a:solidFill>
                  <a:srgbClr val="C00000"/>
                </a:solidFill>
              </a:rPr>
              <a:t>por </a:t>
            </a:r>
            <a:r>
              <a:rPr lang="pt-BR" b="1" dirty="0" smtClean="0">
                <a:solidFill>
                  <a:srgbClr val="C00000"/>
                </a:solidFill>
              </a:rPr>
              <a:t>George </a:t>
            </a:r>
            <a:r>
              <a:rPr lang="pt-BR" b="1" dirty="0" err="1" smtClean="0">
                <a:solidFill>
                  <a:srgbClr val="C00000"/>
                </a:solidFill>
              </a:rPr>
              <a:t>Stephenson</a:t>
            </a:r>
            <a:r>
              <a:rPr lang="pt-BR" b="1" dirty="0" smtClean="0">
                <a:solidFill>
                  <a:srgbClr val="C00000"/>
                </a:solidFill>
              </a:rPr>
              <a:t>. 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437525" y="28610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 smtClean="0"/>
              <a:t>Alguns desafios chave encontrados pelas pioneiras da ferrovia se mantêm: trata-se de uma área que requer um alto grau de investimento (MARTINS &amp; CAIXETA-FILHO, 2001), apresentando os chamados </a:t>
            </a:r>
            <a:r>
              <a:rPr lang="pt-BR" dirty="0" err="1" smtClean="0"/>
              <a:t>sunk</a:t>
            </a:r>
            <a:r>
              <a:rPr lang="pt-BR" dirty="0" smtClean="0"/>
              <a:t> </a:t>
            </a:r>
            <a:r>
              <a:rPr lang="pt-BR" dirty="0" err="1" smtClean="0"/>
              <a:t>costs</a:t>
            </a:r>
            <a:r>
              <a:rPr lang="pt-BR" dirty="0" smtClean="0"/>
              <a:t> (custos irrecuperáveis). 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4427984" y="46531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Custos irrecuperáveis ou </a:t>
            </a:r>
            <a:r>
              <a:rPr lang="pt-BR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sunkcosts</a:t>
            </a:r>
            <a:r>
              <a:rPr lang="pt-BR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são tipos de gastos que não podem ser reaproveitados em outra aplicação. Por exemplo, a terraplanagem para se fazer uma linha ferroviária não pode ser reusada em outro empreendimento caso se mostre que o sistema tem pouca demanda</a:t>
            </a:r>
            <a:r>
              <a:rPr lang="pt-BR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51520" y="1124744"/>
            <a:ext cx="3615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das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Ferrovias Brasil</a:t>
            </a:r>
            <a:endParaRPr lang="pt-B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7020272" y="744181"/>
            <a:ext cx="2123728" cy="812611"/>
            <a:chOff x="6876256" y="744181"/>
            <a:chExt cx="2267744" cy="860416"/>
          </a:xfrm>
        </p:grpSpPr>
        <p:pic>
          <p:nvPicPr>
            <p:cNvPr id="18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19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  <p:sp>
        <p:nvSpPr>
          <p:cNvPr id="20" name="Retângulo 19"/>
          <p:cNvSpPr/>
          <p:nvPr/>
        </p:nvSpPr>
        <p:spPr>
          <a:xfrm>
            <a:off x="179512" y="1628800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Estado Brasileiro, a época </a:t>
            </a:r>
            <a:r>
              <a:rPr lang="pt-BR" dirty="0" smtClean="0"/>
              <a:t>chefiado </a:t>
            </a:r>
            <a:r>
              <a:rPr lang="pt-BR" dirty="0" smtClean="0"/>
              <a:t>pelo Imperador Dom Pedro II, não deixou de perceber a importância da revolução nos transportes.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Até </a:t>
            </a:r>
            <a:r>
              <a:rPr lang="pt-BR" dirty="0" smtClean="0"/>
              <a:t>então, as cargas no interior do Brasil eram movidas basicamente em lombos de burros por estradas para carroças. Isso representava um grande gargalo para uma economia que dependia de exportações agrícolas, encontrando-se no ciclo do café (Furtado, 2007).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Uma </a:t>
            </a:r>
            <a:r>
              <a:rPr lang="pt-BR" dirty="0" smtClean="0"/>
              <a:t>primeira iniciativa se formalizou na Lei no 101 (1835) que oferecia a concessão oficial de 40 anos para investidores privados que construíssem ferrovias entre a Bahia, Minas Gerais, Rio de Janeiro, São Paulo e Rio Grande do Sul.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Sem sucesso, institui-se </a:t>
            </a:r>
            <a:r>
              <a:rPr lang="pt-BR" dirty="0" smtClean="0"/>
              <a:t>uma política mais agressiva, materializada na Lei n</a:t>
            </a:r>
            <a:r>
              <a:rPr lang="pt-BR" baseline="30000" dirty="0" smtClean="0"/>
              <a:t>o </a:t>
            </a:r>
            <a:r>
              <a:rPr lang="pt-BR" dirty="0" smtClean="0"/>
              <a:t>641 (1852), chamada de Lei de Garantia de Juros. Esta denominação vinha da garantia do retorno, baseada em recursos públicos, de até 5% do capital empregado na construção de ferrovias. Outras medidas tratavam da concessão por 90 anos e isenção de taxas de importação para os materiais usados nos empreendimentos, tais como trilhos, vagões e locomotivas. </a:t>
            </a:r>
            <a:endParaRPr lang="pt-BR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90301" y="4156777"/>
            <a:ext cx="55588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97813" y="4161504"/>
            <a:ext cx="55588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51520" y="1124744"/>
            <a:ext cx="3615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das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Ferrovias Brasil</a:t>
            </a:r>
            <a:endParaRPr lang="pt-B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o 16"/>
          <p:cNvGrpSpPr/>
          <p:nvPr/>
        </p:nvGrpSpPr>
        <p:grpSpPr>
          <a:xfrm>
            <a:off x="7020272" y="744181"/>
            <a:ext cx="2123728" cy="812611"/>
            <a:chOff x="6876256" y="744181"/>
            <a:chExt cx="2267744" cy="860416"/>
          </a:xfrm>
        </p:grpSpPr>
        <p:pic>
          <p:nvPicPr>
            <p:cNvPr id="18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19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  <p:sp>
        <p:nvSpPr>
          <p:cNvPr id="10" name="Retângulo 9"/>
          <p:cNvSpPr/>
          <p:nvPr/>
        </p:nvSpPr>
        <p:spPr>
          <a:xfrm>
            <a:off x="107504" y="1618922"/>
            <a:ext cx="89289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Do lado privado, o início das ferrovias no Brasil se beneficiou da influente figura de Irineu Evangelista de Sousa, o Barão de Mauá (1813-1889). O empresário foi um pioneiro em diversas áreas na economia brasileira, sendo responsável pela </a:t>
            </a:r>
            <a:r>
              <a:rPr lang="pt-BR" b="1" dirty="0" smtClean="0"/>
              <a:t>primeira fundição de ferro </a:t>
            </a:r>
            <a:r>
              <a:rPr lang="pt-BR" dirty="0" smtClean="0"/>
              <a:t>no país, </a:t>
            </a:r>
            <a:r>
              <a:rPr lang="pt-BR" b="1" dirty="0" smtClean="0"/>
              <a:t>o primeiro estaleiro</a:t>
            </a:r>
            <a:r>
              <a:rPr lang="pt-BR" dirty="0" smtClean="0"/>
              <a:t>, pela </a:t>
            </a:r>
            <a:r>
              <a:rPr lang="pt-BR" b="1" dirty="0" smtClean="0"/>
              <a:t>iluminação pública a gás para a cidade do Rio de Janeiro</a:t>
            </a:r>
            <a:r>
              <a:rPr lang="pt-BR" dirty="0" smtClean="0"/>
              <a:t>, pela exploração da </a:t>
            </a:r>
            <a:r>
              <a:rPr lang="pt-BR" b="1" dirty="0" smtClean="0"/>
              <a:t>hidrovia do rio Amazonas</a:t>
            </a:r>
            <a:r>
              <a:rPr lang="pt-BR" dirty="0" smtClean="0"/>
              <a:t>, além da construção </a:t>
            </a:r>
            <a:r>
              <a:rPr lang="pt-BR" dirty="0" smtClean="0"/>
              <a:t>do </a:t>
            </a:r>
            <a:r>
              <a:rPr lang="pt-BR" b="1" dirty="0" smtClean="0"/>
              <a:t>cabo telegráfico submarino entre Europa e América do Sul. </a:t>
            </a:r>
            <a:endParaRPr lang="pt-BR" b="1" dirty="0" smtClean="0"/>
          </a:p>
          <a:p>
            <a:pPr algn="just"/>
            <a:endParaRPr lang="pt-BR" b="1" dirty="0" smtClean="0"/>
          </a:p>
          <a:p>
            <a:pPr algn="just"/>
            <a:r>
              <a:rPr lang="pt-BR" dirty="0" smtClean="0"/>
              <a:t>Entre </a:t>
            </a:r>
            <a:r>
              <a:rPr lang="pt-BR" dirty="0" smtClean="0"/>
              <a:t>essas iniciativas, encontra-se a implementação da </a:t>
            </a:r>
            <a:r>
              <a:rPr lang="pt-BR" b="1" dirty="0" smtClean="0"/>
              <a:t>primeira ferrovia no Brasil em 1854,que ligava um porto de Mauá na Baia de Guanabara e uma localidade de Raiz da Serra, na direção de Petrópolis.</a:t>
            </a:r>
            <a:r>
              <a:rPr lang="pt-BR" dirty="0" smtClean="0"/>
              <a:t> Este trecho era parte de um projeto bem maior, o qual viria a comunicar o </a:t>
            </a:r>
            <a:r>
              <a:rPr lang="pt-BR" b="1" dirty="0" smtClean="0"/>
              <a:t>Vale do Rio Paraíba, Minas Gerais e o Rio de Janeiro. </a:t>
            </a:r>
            <a:endParaRPr lang="pt-BR" b="1" dirty="0" smtClean="0"/>
          </a:p>
        </p:txBody>
      </p:sp>
      <p:sp>
        <p:nvSpPr>
          <p:cNvPr id="11" name="Retângulo 10"/>
          <p:cNvSpPr/>
          <p:nvPr/>
        </p:nvSpPr>
        <p:spPr>
          <a:xfrm>
            <a:off x="107504" y="4822120"/>
            <a:ext cx="61206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Seus investimentos nessa área não terminaram neste empreendimento e inclui participações como acionista na:</a:t>
            </a:r>
          </a:p>
          <a:p>
            <a:pPr algn="just"/>
            <a:endParaRPr lang="pt-BR" sz="1000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Recife &amp; São </a:t>
            </a:r>
            <a:r>
              <a:rPr lang="pt-BR" dirty="0" err="1" smtClean="0"/>
              <a:t>Franciso</a:t>
            </a:r>
            <a:r>
              <a:rPr lang="pt-BR" dirty="0" smtClean="0"/>
              <a:t> Railway </a:t>
            </a:r>
            <a:r>
              <a:rPr lang="pt-BR" dirty="0" err="1" smtClean="0"/>
              <a:t>Company</a:t>
            </a:r>
            <a:r>
              <a:rPr lang="pt-BR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Ferrovia Dom Pedro Brasil.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São Paulo Railway.</a:t>
            </a:r>
            <a:endParaRPr lang="pt-BR" dirty="0" smtClean="0"/>
          </a:p>
        </p:txBody>
      </p:sp>
      <p:sp>
        <p:nvSpPr>
          <p:cNvPr id="12" name="Retângulo 11"/>
          <p:cNvSpPr/>
          <p:nvPr/>
        </p:nvSpPr>
        <p:spPr>
          <a:xfrm>
            <a:off x="5580112" y="6300028"/>
            <a:ext cx="175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Barão de </a:t>
            </a:r>
            <a:r>
              <a:rPr lang="pt-BR" b="1" dirty="0" smtClean="0">
                <a:solidFill>
                  <a:srgbClr val="C00000"/>
                </a:solidFill>
              </a:rPr>
              <a:t>Mauá. 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7" y="4437111"/>
            <a:ext cx="1832992" cy="224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Resultado de imagem para primeiro estaleiro do brasil 1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0020" y="1484784"/>
            <a:ext cx="4258444" cy="2562105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51520" y="1124744"/>
            <a:ext cx="4760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1.2.1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Brasil de Barão de Mauá.</a:t>
            </a:r>
            <a:endParaRPr lang="pt-B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o 16"/>
          <p:cNvGrpSpPr/>
          <p:nvPr/>
        </p:nvGrpSpPr>
        <p:grpSpPr>
          <a:xfrm>
            <a:off x="7020272" y="744181"/>
            <a:ext cx="2123728" cy="812611"/>
            <a:chOff x="6876256" y="744181"/>
            <a:chExt cx="2267744" cy="860416"/>
          </a:xfrm>
        </p:grpSpPr>
        <p:pic>
          <p:nvPicPr>
            <p:cNvPr id="18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19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  <p:pic>
        <p:nvPicPr>
          <p:cNvPr id="69634" name="Picture 2" descr="Resultado de imagem para primeira fundiÃ§Ã£o de ferro do bras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556792"/>
            <a:ext cx="3888431" cy="2448272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803281" y="1628800"/>
            <a:ext cx="197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Fundição </a:t>
            </a:r>
            <a:r>
              <a:rPr lang="pt-BR" b="1" dirty="0" smtClean="0"/>
              <a:t>de </a:t>
            </a:r>
            <a:r>
              <a:rPr lang="pt-BR" b="1" dirty="0" smtClean="0"/>
              <a:t>ferro. 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4572000" y="1556792"/>
            <a:ext cx="2762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Primeiro </a:t>
            </a:r>
            <a:r>
              <a:rPr lang="pt-BR" b="1" dirty="0" smtClean="0"/>
              <a:t>estaleiro do </a:t>
            </a:r>
            <a:r>
              <a:rPr lang="pt-BR" b="1" dirty="0" smtClean="0"/>
              <a:t>Brasil</a:t>
            </a:r>
            <a:endParaRPr lang="pt-BR" b="1" dirty="0"/>
          </a:p>
        </p:txBody>
      </p:sp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215495"/>
            <a:ext cx="3888432" cy="245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9" descr="Resultado de imagem para iluminaÃ§Ã£o a gas no rio de janeiro 18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4147" y="4221088"/>
            <a:ext cx="1397893" cy="2448272"/>
          </a:xfrm>
          <a:prstGeom prst="rect">
            <a:avLst/>
          </a:prstGeom>
          <a:noFill/>
        </p:spPr>
      </p:pic>
      <p:sp>
        <p:nvSpPr>
          <p:cNvPr id="17" name="Retângulo 16"/>
          <p:cNvSpPr/>
          <p:nvPr/>
        </p:nvSpPr>
        <p:spPr>
          <a:xfrm>
            <a:off x="3419872" y="4005064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Iluminação </a:t>
            </a:r>
            <a:r>
              <a:rPr lang="pt-BR" b="1" dirty="0" smtClean="0"/>
              <a:t>pública a gás para a cidade do Rio de Janeiro</a:t>
            </a:r>
            <a:endParaRPr lang="pt-BR" dirty="0"/>
          </a:p>
        </p:txBody>
      </p:sp>
      <p:pic>
        <p:nvPicPr>
          <p:cNvPr id="69643" name="Picture 11" descr="Resultado de imagem para hidrovia do barao de mau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4365104"/>
            <a:ext cx="3312368" cy="223080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467544" y="4077072"/>
            <a:ext cx="2637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Hidrovia </a:t>
            </a:r>
            <a:r>
              <a:rPr lang="pt-BR" b="1" dirty="0" smtClean="0"/>
              <a:t>do rio Amazonas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grpSp>
        <p:nvGrpSpPr>
          <p:cNvPr id="2" name="Grupo 16"/>
          <p:cNvGrpSpPr/>
          <p:nvPr/>
        </p:nvGrpSpPr>
        <p:grpSpPr>
          <a:xfrm>
            <a:off x="7020272" y="744181"/>
            <a:ext cx="2123728" cy="812611"/>
            <a:chOff x="6876256" y="744181"/>
            <a:chExt cx="2267744" cy="860416"/>
          </a:xfrm>
        </p:grpSpPr>
        <p:pic>
          <p:nvPicPr>
            <p:cNvPr id="18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19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  <p:sp>
        <p:nvSpPr>
          <p:cNvPr id="10" name="Retângulo 9"/>
          <p:cNvSpPr/>
          <p:nvPr/>
        </p:nvSpPr>
        <p:spPr>
          <a:xfrm>
            <a:off x="251520" y="1124744"/>
            <a:ext cx="4760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1.2.1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Brasil de Barão de Mauá.</a:t>
            </a:r>
            <a:endParaRPr lang="pt-B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67544" y="148478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C</a:t>
            </a:r>
            <a:r>
              <a:rPr lang="pt-BR" b="1" dirty="0" smtClean="0"/>
              <a:t>abo </a:t>
            </a:r>
            <a:r>
              <a:rPr lang="pt-BR" b="1" dirty="0" smtClean="0"/>
              <a:t>telegráfico submarino entre Europa e América do Sul. </a:t>
            </a:r>
            <a:endParaRPr lang="pt-BR" dirty="0"/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3822898" cy="476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44824"/>
            <a:ext cx="39269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Resultado de imagem para cabo telegrÃ¡fico submarino entre Europa e AmÃ©rica do Sul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3" y="1844824"/>
            <a:ext cx="3240360" cy="2304256"/>
          </a:xfrm>
          <a:prstGeom prst="rect">
            <a:avLst/>
          </a:prstGeom>
          <a:noFill/>
        </p:spPr>
      </p:pic>
      <p:pic>
        <p:nvPicPr>
          <p:cNvPr id="68614" name="Picture 6" descr="Imagem relaciona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149080"/>
            <a:ext cx="3439188" cy="2448272"/>
          </a:xfrm>
          <a:prstGeom prst="rect">
            <a:avLst/>
          </a:prstGeom>
          <a:noFill/>
        </p:spPr>
      </p:pic>
      <p:pic>
        <p:nvPicPr>
          <p:cNvPr id="68616" name="Picture 8" descr="Resultado de imagem para barao de mau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193340"/>
            <a:ext cx="2448272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1520" y="1124744"/>
            <a:ext cx="4760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1.2.1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Brasil de Barão de Mauá.</a:t>
            </a:r>
            <a:endParaRPr lang="pt-B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o 16"/>
          <p:cNvGrpSpPr/>
          <p:nvPr/>
        </p:nvGrpSpPr>
        <p:grpSpPr>
          <a:xfrm>
            <a:off x="7020272" y="744181"/>
            <a:ext cx="2123728" cy="812611"/>
            <a:chOff x="6876256" y="744181"/>
            <a:chExt cx="2267744" cy="860416"/>
          </a:xfrm>
        </p:grpSpPr>
        <p:pic>
          <p:nvPicPr>
            <p:cNvPr id="18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19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  <p:pic>
        <p:nvPicPr>
          <p:cNvPr id="71690" name="Picture 10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56792"/>
            <a:ext cx="3707905" cy="2580159"/>
          </a:xfrm>
          <a:prstGeom prst="rect">
            <a:avLst/>
          </a:prstGeom>
          <a:noFill/>
        </p:spPr>
      </p:pic>
      <p:pic>
        <p:nvPicPr>
          <p:cNvPr id="71686" name="Picture 6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7175" y="4077072"/>
            <a:ext cx="2606825" cy="2592288"/>
          </a:xfrm>
          <a:prstGeom prst="rect">
            <a:avLst/>
          </a:prstGeom>
          <a:noFill/>
        </p:spPr>
      </p:pic>
      <p:pic>
        <p:nvPicPr>
          <p:cNvPr id="71684" name="Picture 4" descr="Imagem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8312" y="4077072"/>
            <a:ext cx="3707904" cy="2605251"/>
          </a:xfrm>
          <a:prstGeom prst="rect">
            <a:avLst/>
          </a:prstGeom>
          <a:noFill/>
        </p:spPr>
      </p:pic>
      <p:pic>
        <p:nvPicPr>
          <p:cNvPr id="71682" name="Picture 2" descr="Resultado de imagem para primeira ferrovia no Brasil em 1854,que ligava um porto de MauÃ¡ na Baia de Guanabara e uma localidade de Raiz da Serra, na direÃ§Ã£o de PetrÃ³polis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77072"/>
            <a:ext cx="3779912" cy="2610793"/>
          </a:xfrm>
          <a:prstGeom prst="rect">
            <a:avLst/>
          </a:prstGeom>
          <a:noFill/>
        </p:spPr>
      </p:pic>
      <p:pic>
        <p:nvPicPr>
          <p:cNvPr id="71692" name="Picture 12" descr="Imagem relaciona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84784"/>
            <a:ext cx="5436096" cy="2589683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395536" y="1484784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Primeira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no Brasil em 1854,que ligava um porto de Mauá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Raiz da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Serra.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51520" y="1124744"/>
            <a:ext cx="3615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das 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Ferrovias Brasil</a:t>
            </a:r>
            <a:endParaRPr lang="pt-BR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o 16"/>
          <p:cNvGrpSpPr/>
          <p:nvPr/>
        </p:nvGrpSpPr>
        <p:grpSpPr>
          <a:xfrm>
            <a:off x="7020272" y="744181"/>
            <a:ext cx="2123728" cy="812611"/>
            <a:chOff x="6876256" y="744181"/>
            <a:chExt cx="2267744" cy="860416"/>
          </a:xfrm>
        </p:grpSpPr>
        <p:pic>
          <p:nvPicPr>
            <p:cNvPr id="18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19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  <p:sp>
        <p:nvSpPr>
          <p:cNvPr id="10" name="Retângulo 9"/>
          <p:cNvSpPr/>
          <p:nvPr/>
        </p:nvSpPr>
        <p:spPr>
          <a:xfrm>
            <a:off x="179512" y="1552724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Quando o regime imperial se encerrou, em 1889, o Brasil tinha cerca de 9,5 mil quilômetros de linhas ferroviárias.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As </a:t>
            </a:r>
            <a:r>
              <a:rPr lang="pt-BR" dirty="0" smtClean="0"/>
              <a:t>mesmas continuaram relevantes nas primeiras décadas da República, quando o país passou por um processo de industrialização, passando a produzir internamente algumas das mercadorias que importava e, ao mesmo tempo, dependia da exportação de grandes volumes de café para ter receitas. </a:t>
            </a:r>
            <a:endParaRPr lang="pt-BR" dirty="0" smtClean="0"/>
          </a:p>
        </p:txBody>
      </p:sp>
      <p:sp>
        <p:nvSpPr>
          <p:cNvPr id="11" name="Retângulo 10"/>
          <p:cNvSpPr/>
          <p:nvPr/>
        </p:nvSpPr>
        <p:spPr>
          <a:xfrm>
            <a:off x="179512" y="5013176"/>
            <a:ext cx="5976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Assista ao documentário Memorável Trem de Ferro, que retrata a construção da ferrovia São Paulo - Rio Grande no início do séc. XX.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https://www.youtube.com/watch?v=2nH3lbEJKhA	</a:t>
            </a:r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257348"/>
            <a:ext cx="2660154" cy="334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179512" y="3668831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Entre 1920 e 1950, mais de 8 mil quilômetros de linhas seriam adicionadas ao sistema ferroviário. Contudo, apesar de ainda oferecer diversas vantagens econômicas, como será visto a seguir, as ferrovias foram perdendo seu status prioritário.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1" y="3238592"/>
            <a:ext cx="2696670" cy="2584602"/>
          </a:xfrm>
          <a:prstGeom prst="rect">
            <a:avLst/>
          </a:prstGeom>
          <a:noFill/>
        </p:spPr>
      </p:pic>
      <p:pic>
        <p:nvPicPr>
          <p:cNvPr id="60418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212976"/>
            <a:ext cx="3816424" cy="263994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1042" y="3987215"/>
            <a:ext cx="1733446" cy="18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60040" y="2492896"/>
            <a:ext cx="5004048" cy="9810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GST </a:t>
            </a: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1642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Tecnologia dos </a:t>
            </a: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Transportes de Carga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64088" y="2938299"/>
            <a:ext cx="37444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Unidade: Nova </a:t>
            </a:r>
            <a:r>
              <a:rPr lang="pt-BR" sz="2000" b="1" kern="0" dirty="0" smtClean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Iguaçu</a:t>
            </a:r>
          </a:p>
          <a:p>
            <a:pPr lvl="1"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Turma</a:t>
            </a:r>
            <a:r>
              <a:rPr lang="pt-BR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3006 - </a:t>
            </a: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Quinta-feira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1"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18:30 </a:t>
            </a:r>
            <a:r>
              <a:rPr lang="pt-BR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às </a:t>
            </a: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20:10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2060848"/>
            <a:ext cx="471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20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13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6963" y="98702"/>
            <a:ext cx="252095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2213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51520" y="1124744"/>
            <a:ext cx="480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 A Dominância do Transporte Rodoviário</a:t>
            </a:r>
          </a:p>
        </p:txBody>
      </p:sp>
      <p:grpSp>
        <p:nvGrpSpPr>
          <p:cNvPr id="2" name="Grupo 16"/>
          <p:cNvGrpSpPr/>
          <p:nvPr/>
        </p:nvGrpSpPr>
        <p:grpSpPr>
          <a:xfrm>
            <a:off x="7020272" y="744181"/>
            <a:ext cx="2123728" cy="812611"/>
            <a:chOff x="6876256" y="744181"/>
            <a:chExt cx="2267744" cy="860416"/>
          </a:xfrm>
        </p:grpSpPr>
        <p:pic>
          <p:nvPicPr>
            <p:cNvPr id="18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19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  <p:sp>
        <p:nvSpPr>
          <p:cNvPr id="17" name="Retângulo 16"/>
          <p:cNvSpPr/>
          <p:nvPr/>
        </p:nvSpPr>
        <p:spPr>
          <a:xfrm>
            <a:off x="72008" y="1563757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Nas primeiras décadas do sec. XX, passaram a se desenvolver, de um lado, as tecnologias ligadas aos automóveis e, por outro, ao processamento do petróleo. Henry Ford (1863- 1947) </a:t>
            </a:r>
            <a:r>
              <a:rPr lang="pt-BR" dirty="0" smtClean="0"/>
              <a:t>revolucionou </a:t>
            </a:r>
            <a:r>
              <a:rPr lang="pt-BR" dirty="0" smtClean="0"/>
              <a:t>a indústria ao trazer a linha de montagem para a fabricação de seus carros.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Essa </a:t>
            </a:r>
            <a:r>
              <a:rPr lang="pt-BR" dirty="0" smtClean="0"/>
              <a:t>inovação não só aumentou a velocidade de produção, mas permitia trazer o preço dos automóveis a uma faixa mais compatível com a renda do trabalhador assalariado. </a:t>
            </a:r>
            <a:endParaRPr lang="pt-BR" dirty="0" smtClean="0"/>
          </a:p>
        </p:txBody>
      </p:sp>
      <p:sp>
        <p:nvSpPr>
          <p:cNvPr id="20" name="Retângulo 19"/>
          <p:cNvSpPr/>
          <p:nvPr/>
        </p:nvSpPr>
        <p:spPr>
          <a:xfrm>
            <a:off x="107504" y="3501008"/>
            <a:ext cx="5112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oferta de combustível para esse número crescente de carros dependeria de processos que pudessem separar, de forma rápida e com baixo custo, o petróleo em suas principais frações, tais como o diesel e a gasolina.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Esse objetivo foi sendo progressivamente alcançado pelos processos de </a:t>
            </a:r>
            <a:r>
              <a:rPr lang="pt-BR" dirty="0" err="1" smtClean="0"/>
              <a:t>craqueamento</a:t>
            </a:r>
            <a:r>
              <a:rPr lang="pt-BR" dirty="0" smtClean="0"/>
              <a:t> Burton (1913) e </a:t>
            </a:r>
            <a:r>
              <a:rPr lang="pt-BR" dirty="0" err="1" smtClean="0"/>
              <a:t>Houndry</a:t>
            </a:r>
            <a:r>
              <a:rPr lang="pt-BR" dirty="0" smtClean="0"/>
              <a:t> (1937) (QUINTELLA, 1993). 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1907704" y="6165304"/>
            <a:ext cx="2979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Linha de Montagem de Ford. 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429000"/>
            <a:ext cx="3851920" cy="3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eta para a direita 22"/>
          <p:cNvSpPr/>
          <p:nvPr/>
        </p:nvSpPr>
        <p:spPr>
          <a:xfrm rot="19737631">
            <a:off x="4761028" y="6008789"/>
            <a:ext cx="40852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51520" y="1124744"/>
            <a:ext cx="480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 A Dominância do Transporte Rodoviário</a:t>
            </a:r>
          </a:p>
        </p:txBody>
      </p:sp>
      <p:grpSp>
        <p:nvGrpSpPr>
          <p:cNvPr id="2" name="Grupo 16"/>
          <p:cNvGrpSpPr/>
          <p:nvPr/>
        </p:nvGrpSpPr>
        <p:grpSpPr>
          <a:xfrm>
            <a:off x="7020272" y="744181"/>
            <a:ext cx="2123728" cy="812611"/>
            <a:chOff x="6876256" y="744181"/>
            <a:chExt cx="2267744" cy="860416"/>
          </a:xfrm>
        </p:grpSpPr>
        <p:pic>
          <p:nvPicPr>
            <p:cNvPr id="18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19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  <p:sp>
        <p:nvSpPr>
          <p:cNvPr id="10" name="Retângulo 9"/>
          <p:cNvSpPr/>
          <p:nvPr/>
        </p:nvSpPr>
        <p:spPr>
          <a:xfrm>
            <a:off x="179512" y="1556792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No Brasil, a expansão do mercado interno a partir de 1930 apontava para a necessidade dessa alternativa e, partir de 1950, o modal rodoviário e a indústria de automóveis passaram a se tornar centrais na política pública.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Essa mudança é muito bem ilustrada pela Presidência de Juscelino Kubitschek, entre 1956 e 1961, a qual promoveu a vinda da Volkswagen e a construção da Refinaria de Duque de Caxias.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Com </a:t>
            </a:r>
            <a:r>
              <a:rPr lang="pt-BR" dirty="0" smtClean="0"/>
              <a:t>o regime militar, as rodovias se mantiveram como prioridade, como atenta o Plano de Integração Nacional (PIN), de 1971.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Com </a:t>
            </a:r>
            <a:r>
              <a:rPr lang="pt-BR" dirty="0" smtClean="0"/>
              <a:t>a ambição de equilibrar regionalmente o desenvolvimento brasileiro, o PIN usava incentivos e financiamento público para apoio a projetos agrícolas, minerais e de grandes estradas </a:t>
            </a:r>
            <a:r>
              <a:rPr lang="pt-BR" dirty="0" smtClean="0"/>
              <a:t>como: 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Transamazônica   	    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Perimetral Norte</a:t>
            </a: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Cuiabá-Santarém      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Cuiabá-Porto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Velho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51520" y="1124744"/>
            <a:ext cx="480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 A Dominância do Transporte Rodoviário</a:t>
            </a:r>
          </a:p>
        </p:txBody>
      </p:sp>
      <p:grpSp>
        <p:nvGrpSpPr>
          <p:cNvPr id="2" name="Grupo 16"/>
          <p:cNvGrpSpPr/>
          <p:nvPr/>
        </p:nvGrpSpPr>
        <p:grpSpPr>
          <a:xfrm>
            <a:off x="7020272" y="744181"/>
            <a:ext cx="2123728" cy="812611"/>
            <a:chOff x="6876256" y="744181"/>
            <a:chExt cx="2267744" cy="860416"/>
          </a:xfrm>
        </p:grpSpPr>
        <p:pic>
          <p:nvPicPr>
            <p:cNvPr id="18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19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  <p:sp>
        <p:nvSpPr>
          <p:cNvPr id="10" name="Retângulo 9"/>
          <p:cNvSpPr/>
          <p:nvPr/>
        </p:nvSpPr>
        <p:spPr>
          <a:xfrm>
            <a:off x="179512" y="1556792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Na </a:t>
            </a:r>
            <a:r>
              <a:rPr lang="pt-BR" dirty="0" smtClean="0"/>
              <a:t>década de 1970, ocorreram elevações drásticas no preço do petróleo, afetando o preço da gasolina, do diesel e mesmo do asfalto para as estradas.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 smtClean="0"/>
              <a:t>principal resposta do Brasil foi tentar assegurar a viabilidade econômica dos automóveis, do caminhões e, em geral, do modal rodoviário pelo desenvolvimento do etanol como combustível.</a:t>
            </a:r>
            <a:endParaRPr lang="pt-BR" dirty="0"/>
          </a:p>
        </p:txBody>
      </p:sp>
      <p:pic>
        <p:nvPicPr>
          <p:cNvPr id="78850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28800"/>
            <a:ext cx="3384376" cy="2445227"/>
          </a:xfrm>
          <a:prstGeom prst="rect">
            <a:avLst/>
          </a:prstGeom>
          <a:noFill/>
        </p:spPr>
      </p:pic>
      <p:pic>
        <p:nvPicPr>
          <p:cNvPr id="78854" name="Picture 6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7455" y="4149080"/>
            <a:ext cx="3380459" cy="2448272"/>
          </a:xfrm>
          <a:prstGeom prst="rect">
            <a:avLst/>
          </a:prstGeom>
          <a:noFill/>
        </p:spPr>
      </p:pic>
      <p:pic>
        <p:nvPicPr>
          <p:cNvPr id="78856" name="Picture 8" descr="Resultado de imagem para modelo rodoviario brasileiro de 19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861048"/>
            <a:ext cx="4248472" cy="2681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51520" y="1124744"/>
            <a:ext cx="5895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</a:t>
            </a: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Ligados ao Modal Rodoviário Brasileiro</a:t>
            </a:r>
          </a:p>
        </p:txBody>
      </p:sp>
      <p:grpSp>
        <p:nvGrpSpPr>
          <p:cNvPr id="2" name="Grupo 16"/>
          <p:cNvGrpSpPr/>
          <p:nvPr/>
        </p:nvGrpSpPr>
        <p:grpSpPr>
          <a:xfrm>
            <a:off x="7020272" y="744181"/>
            <a:ext cx="2123728" cy="812611"/>
            <a:chOff x="6876256" y="744181"/>
            <a:chExt cx="2267744" cy="860416"/>
          </a:xfrm>
        </p:grpSpPr>
        <p:pic>
          <p:nvPicPr>
            <p:cNvPr id="18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19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  <p:sp>
        <p:nvSpPr>
          <p:cNvPr id="10" name="Retângulo 9"/>
          <p:cNvSpPr/>
          <p:nvPr/>
        </p:nvSpPr>
        <p:spPr>
          <a:xfrm>
            <a:off x="179512" y="1556792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Na trajetória aqui resumida, o ponto crítico é que devido à escassez de investimentos no Brasil, a priorização do modal rodoviário se deu às custas da continuidade do desenvolvimento das ferrovias e da sua modernização. </a:t>
            </a:r>
            <a:r>
              <a:rPr lang="pt-BR" dirty="0" smtClean="0"/>
              <a:t>Esse </a:t>
            </a:r>
            <a:r>
              <a:rPr lang="pt-BR" dirty="0" smtClean="0"/>
              <a:t>fato acabou diminuindo as opções para transporte de carga no Brasil, mesmo quando a rodovia não é a mais adequada.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Considera-se </a:t>
            </a:r>
            <a:r>
              <a:rPr lang="pt-BR" dirty="0" smtClean="0"/>
              <a:t>que, a partir de 800 quilômetros, o uso de modais alternativos ao rodoviário é o mais apropriado, já que este possui baixa capacidade de carga (FLEURY </a:t>
            </a:r>
            <a:r>
              <a:rPr lang="pt-BR" dirty="0" err="1" smtClean="0"/>
              <a:t>et</a:t>
            </a:r>
            <a:r>
              <a:rPr lang="pt-BR" dirty="0" smtClean="0"/>
              <a:t> al., 2000).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Vagões </a:t>
            </a:r>
            <a:r>
              <a:rPr lang="pt-BR" dirty="0" smtClean="0"/>
              <a:t>de trens, caçambas em hidrovias e navios conseguem levar mais carga por viagem. Já quando se usa estradas para levar grandes quantidades de cargas a longas distâncias, como no caso de viagens que chegam a 5 mil quilômetros no Brasil, faz-se um uso antieconômico do modal.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Além da escassez de investimentos em ferrovias e modais alternativos, o próprio sistema rodoviário brasileiro sofre com problemas de manutenção. Esse cenário se agravou com a crise econômica na década de 1980, quando a saúde fiscal precária do Estado Brasileiro e a falta de investimento privados comprometeram a manutenção e o crescimento da infraestrutura logística brasileira.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grpSp>
        <p:nvGrpSpPr>
          <p:cNvPr id="2" name="Grupo 16"/>
          <p:cNvGrpSpPr/>
          <p:nvPr/>
        </p:nvGrpSpPr>
        <p:grpSpPr>
          <a:xfrm>
            <a:off x="7020272" y="744181"/>
            <a:ext cx="2123728" cy="812611"/>
            <a:chOff x="6876256" y="744181"/>
            <a:chExt cx="2267744" cy="860416"/>
          </a:xfrm>
        </p:grpSpPr>
        <p:pic>
          <p:nvPicPr>
            <p:cNvPr id="18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19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  <p:sp>
        <p:nvSpPr>
          <p:cNvPr id="10" name="Retângulo 9"/>
          <p:cNvSpPr/>
          <p:nvPr/>
        </p:nvSpPr>
        <p:spPr>
          <a:xfrm>
            <a:off x="251520" y="1124744"/>
            <a:ext cx="5895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</a:t>
            </a: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Ligados ao Modal Rodoviário Brasileiro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51520" y="1720840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Segundo a Associação Brasileiras de Transportadores de Carga (ABCT), mais de 60% da extensão das rodovias brasileiras possuem problemas em seu estado de conservação (MENDONÇA, 2006).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Dessa </a:t>
            </a:r>
            <a:r>
              <a:rPr lang="pt-BR" dirty="0" smtClean="0"/>
              <a:t>forma, além do custo naturalmente elevado do modo rodoviário para grandes distâncias, há um aumento do frete devido aos problemas apresentados pelas rodovias, prejudicando ainda mais a economia brasileira.</a:t>
            </a:r>
            <a:endParaRPr lang="pt-BR" dirty="0"/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82244"/>
            <a:ext cx="583264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179512" y="3861048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</a:rPr>
              <a:t>Problemas Ligados às Estradas Brasileiras. </a:t>
            </a:r>
            <a:endParaRPr lang="pt-BR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</a:rPr>
              <a:t>Fonte</a:t>
            </a: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</a:rPr>
              <a:t>: Mendonça (2006).</a:t>
            </a:r>
            <a:endParaRPr lang="pt-B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6803" name="Picture 3" descr="Resultado de imagem para modelo rodoviario brasileiro de 19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085184"/>
            <a:ext cx="3086893" cy="1552229"/>
          </a:xfrm>
          <a:prstGeom prst="rect">
            <a:avLst/>
          </a:prstGeom>
          <a:noFill/>
        </p:spPr>
      </p:pic>
      <p:pic>
        <p:nvPicPr>
          <p:cNvPr id="76805" name="Picture 5" descr="Imagem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1" y="3501008"/>
            <a:ext cx="3078050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78488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grpSp>
        <p:nvGrpSpPr>
          <p:cNvPr id="2" name="Grupo 16"/>
          <p:cNvGrpSpPr/>
          <p:nvPr/>
        </p:nvGrpSpPr>
        <p:grpSpPr>
          <a:xfrm>
            <a:off x="7020272" y="744181"/>
            <a:ext cx="2123728" cy="812611"/>
            <a:chOff x="6876256" y="744181"/>
            <a:chExt cx="2267744" cy="860416"/>
          </a:xfrm>
        </p:grpSpPr>
        <p:pic>
          <p:nvPicPr>
            <p:cNvPr id="18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19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  <p:sp>
        <p:nvSpPr>
          <p:cNvPr id="10" name="Retângulo 9"/>
          <p:cNvSpPr/>
          <p:nvPr/>
        </p:nvSpPr>
        <p:spPr>
          <a:xfrm>
            <a:off x="251520" y="1124744"/>
            <a:ext cx="5895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</a:t>
            </a: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Ligados ao Modal Rodoviário Brasileiro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55576" y="1484784"/>
            <a:ext cx="838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Questões Estratégicas sobre o Modal Rodoviário Brasileiro. </a:t>
            </a:r>
            <a:endParaRPr lang="pt-BR" b="1" dirty="0" smtClean="0">
              <a:solidFill>
                <a:schemeClr val="tx2"/>
              </a:solidFill>
            </a:endParaRPr>
          </a:p>
          <a:p>
            <a:r>
              <a:rPr lang="pt-BR" b="1" dirty="0" smtClean="0">
                <a:solidFill>
                  <a:schemeClr val="tx2"/>
                </a:solidFill>
              </a:rPr>
              <a:t>				         Fonte</a:t>
            </a:r>
            <a:r>
              <a:rPr lang="pt-BR" b="1" dirty="0" smtClean="0">
                <a:solidFill>
                  <a:schemeClr val="tx2"/>
                </a:solidFill>
              </a:rPr>
              <a:t>: adaptado de CNT/COOPEAD (2002). 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132856"/>
            <a:ext cx="1376753" cy="439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grpSp>
        <p:nvGrpSpPr>
          <p:cNvPr id="2" name="Grupo 16"/>
          <p:cNvGrpSpPr/>
          <p:nvPr/>
        </p:nvGrpSpPr>
        <p:grpSpPr>
          <a:xfrm>
            <a:off x="7020272" y="744181"/>
            <a:ext cx="2123728" cy="812611"/>
            <a:chOff x="6876256" y="744181"/>
            <a:chExt cx="2267744" cy="860416"/>
          </a:xfrm>
        </p:grpSpPr>
        <p:pic>
          <p:nvPicPr>
            <p:cNvPr id="18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19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  <p:sp>
        <p:nvSpPr>
          <p:cNvPr id="10" name="Retângulo 9"/>
          <p:cNvSpPr/>
          <p:nvPr/>
        </p:nvSpPr>
        <p:spPr>
          <a:xfrm>
            <a:off x="251520" y="1124744"/>
            <a:ext cx="5895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</a:t>
            </a: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Ligados ao Modal Rodoviário Brasileiro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55576" y="1700808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Uso </a:t>
            </a:r>
            <a:r>
              <a:rPr lang="pt-BR" b="1" dirty="0" smtClean="0"/>
              <a:t>inadequado dos modais: </a:t>
            </a:r>
            <a:r>
              <a:rPr lang="pt-BR" dirty="0" smtClean="0"/>
              <a:t>como vimos, transportes de cargas volumosas a longas distâncias requerem o uso de modais alternativos ao rodoviário. Contudo, no Brasil, o investimento restrito em ferrovias, hidrovias e portos tornou o nosso sistema desbalanceado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Acidentes: </a:t>
            </a:r>
            <a:r>
              <a:rPr lang="pt-BR" dirty="0" smtClean="0"/>
              <a:t>o Brasil possui um índice de acidentes elevado em relação ao mundo, o que implica custos materiais, mas também danos irreparáveis a pessoas e famílias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Custo do capital: </a:t>
            </a:r>
            <a:r>
              <a:rPr lang="pt-BR" dirty="0" smtClean="0"/>
              <a:t>o Brasil apresenta uma das maiores taxas de juros do mundo e uma deficiência em créditos e financiamento. Dessa forma, os empresários são desestimulados a investir em projetos de longo prazo, como são aqueles que envolvem infraestrutura de transportes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Roubo de carga: </a:t>
            </a:r>
            <a:r>
              <a:rPr lang="pt-BR" dirty="0" smtClean="0"/>
              <a:t>além de uma grande quantidade de acidentes, a ocorrência numerosa de roubo de cargas aumentou o frete e causa problemas de previsibilidade nas cadeias de suprimentos internas</a:t>
            </a:r>
            <a:r>
              <a:rPr lang="pt-BR" dirty="0" smtClean="0"/>
              <a:t>.</a:t>
            </a:r>
            <a:endParaRPr lang="pt-BR" b="1" dirty="0" smtClean="0"/>
          </a:p>
        </p:txBody>
      </p:sp>
      <p:sp>
        <p:nvSpPr>
          <p:cNvPr id="12" name="Elipse 11"/>
          <p:cNvSpPr/>
          <p:nvPr/>
        </p:nvSpPr>
        <p:spPr>
          <a:xfrm>
            <a:off x="179512" y="1772816"/>
            <a:ext cx="432048" cy="360040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179512" y="5373216"/>
            <a:ext cx="432048" cy="360040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179512" y="4005064"/>
            <a:ext cx="432048" cy="360040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179512" y="3140968"/>
            <a:ext cx="432048" cy="360040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grpSp>
        <p:nvGrpSpPr>
          <p:cNvPr id="2" name="Grupo 16"/>
          <p:cNvGrpSpPr/>
          <p:nvPr/>
        </p:nvGrpSpPr>
        <p:grpSpPr>
          <a:xfrm>
            <a:off x="7020272" y="744181"/>
            <a:ext cx="2123728" cy="812611"/>
            <a:chOff x="6876256" y="744181"/>
            <a:chExt cx="2267744" cy="860416"/>
          </a:xfrm>
        </p:grpSpPr>
        <p:pic>
          <p:nvPicPr>
            <p:cNvPr id="18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19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  <p:sp>
        <p:nvSpPr>
          <p:cNvPr id="10" name="Retângulo 9"/>
          <p:cNvSpPr/>
          <p:nvPr/>
        </p:nvSpPr>
        <p:spPr>
          <a:xfrm>
            <a:off x="251520" y="1124744"/>
            <a:ext cx="5895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</a:t>
            </a: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Ligados ao Modal Rodoviário Brasileiro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55576" y="1700808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Regulação </a:t>
            </a:r>
            <a:r>
              <a:rPr lang="pt-BR" b="1" dirty="0" smtClean="0"/>
              <a:t>deficiente: </a:t>
            </a:r>
            <a:r>
              <a:rPr lang="pt-BR" dirty="0" smtClean="0"/>
              <a:t>O Brasil ainda precisa formar uma regulação que, ao mesmo tempo que não seja desnecessariamente pesada, contemple os requisitos quanto à mediação entre partes, operadores multimodais, desempenho de veículos, entre outros fatores.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Deficiências </a:t>
            </a:r>
            <a:r>
              <a:rPr lang="pt-BR" b="1" dirty="0" smtClean="0"/>
              <a:t>operacionais: </a:t>
            </a:r>
            <a:r>
              <a:rPr lang="pt-BR" dirty="0" smtClean="0"/>
              <a:t>em diversos segmentos, o sistema de transporte no Brasil não cumpre parâmetros básicos de eficiência operacional, como é o caso das operações portuárias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Falta de investimento público: </a:t>
            </a:r>
            <a:r>
              <a:rPr lang="pt-BR" dirty="0" smtClean="0"/>
              <a:t>considerando as diversas necessidades da sociedade brasileira, certamente a infraestrutura de transporte é um dos setores que mais sofre com deficiência de projetos e de manutenção por parte do Estado.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Uso ineficiente de energia: </a:t>
            </a:r>
            <a:r>
              <a:rPr lang="pt-BR" dirty="0" smtClean="0"/>
              <a:t>muitos automóveis, caminhões e locomotivas não possuem manutenção adequada e apresentam mau desempenho. Além disso, o uso inadequado de modais já citado faz com que energia excessiva seja gasta por unidade de carga e quilômetro.</a:t>
            </a:r>
          </a:p>
        </p:txBody>
      </p:sp>
      <p:sp>
        <p:nvSpPr>
          <p:cNvPr id="12" name="Elipse 11"/>
          <p:cNvSpPr/>
          <p:nvPr/>
        </p:nvSpPr>
        <p:spPr>
          <a:xfrm>
            <a:off x="179512" y="1844824"/>
            <a:ext cx="432048" cy="360040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179512" y="5445224"/>
            <a:ext cx="432048" cy="360040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179512" y="4293096"/>
            <a:ext cx="432048" cy="360040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179512" y="3284984"/>
            <a:ext cx="432048" cy="360040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16" name="Picture 2" descr="Resultado de imagem para sistemas de transpor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12360" y="5713894"/>
            <a:ext cx="1311246" cy="937535"/>
          </a:xfrm>
          <a:prstGeom prst="rect">
            <a:avLst/>
          </a:prstGeom>
          <a:noFill/>
        </p:spPr>
      </p:pic>
      <p:sp>
        <p:nvSpPr>
          <p:cNvPr id="17" name="Retângulo 16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7020272" y="744181"/>
            <a:ext cx="2123728" cy="812611"/>
            <a:chOff x="6876256" y="744181"/>
            <a:chExt cx="2267744" cy="860416"/>
          </a:xfrm>
        </p:grpSpPr>
        <p:pic>
          <p:nvPicPr>
            <p:cNvPr id="20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21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  <p:sp>
        <p:nvSpPr>
          <p:cNvPr id="25" name="Retângulo 24"/>
          <p:cNvSpPr/>
          <p:nvPr/>
        </p:nvSpPr>
        <p:spPr>
          <a:xfrm>
            <a:off x="72008" y="1484784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Conheça a página sobre transportes de cargas ferroviário da Agência Nacional de Transporte: http://www.antt.gov.br/index.</a:t>
            </a:r>
            <a:r>
              <a:rPr lang="pt-BR" dirty="0" err="1" smtClean="0"/>
              <a:t>php</a:t>
            </a:r>
            <a:r>
              <a:rPr lang="pt-BR" dirty="0" smtClean="0"/>
              <a:t>/</a:t>
            </a:r>
            <a:r>
              <a:rPr lang="pt-BR" dirty="0" err="1" smtClean="0"/>
              <a:t>content</a:t>
            </a:r>
            <a:r>
              <a:rPr lang="pt-BR" dirty="0" smtClean="0"/>
              <a:t>/</a:t>
            </a:r>
            <a:r>
              <a:rPr lang="pt-BR" dirty="0" err="1" smtClean="0"/>
              <a:t>view</a:t>
            </a:r>
            <a:r>
              <a:rPr lang="pt-BR" dirty="0" smtClean="0"/>
              <a:t>/4725.</a:t>
            </a:r>
            <a:r>
              <a:rPr lang="pt-BR" dirty="0" err="1" smtClean="0"/>
              <a:t>html</a:t>
            </a:r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251520" y="1124744"/>
            <a:ext cx="5895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</a:t>
            </a: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Ligados ao Modal Rodoviário Brasileiro</a:t>
            </a: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114926"/>
            <a:ext cx="61206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508550"/>
            <a:ext cx="2736304" cy="322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tângulo 26"/>
          <p:cNvSpPr/>
          <p:nvPr/>
        </p:nvSpPr>
        <p:spPr>
          <a:xfrm>
            <a:off x="6444208" y="1988840"/>
            <a:ext cx="2191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ATALHOS NA PÁGINA</a:t>
            </a:r>
            <a:endParaRPr lang="pt-BR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grpSp>
        <p:nvGrpSpPr>
          <p:cNvPr id="2" name="Grupo 16"/>
          <p:cNvGrpSpPr/>
          <p:nvPr/>
        </p:nvGrpSpPr>
        <p:grpSpPr>
          <a:xfrm>
            <a:off x="7020272" y="744181"/>
            <a:ext cx="2123728" cy="812611"/>
            <a:chOff x="6876256" y="744181"/>
            <a:chExt cx="2267744" cy="860416"/>
          </a:xfrm>
        </p:grpSpPr>
        <p:pic>
          <p:nvPicPr>
            <p:cNvPr id="18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19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  <p:sp>
        <p:nvSpPr>
          <p:cNvPr id="10" name="Retângulo 9"/>
          <p:cNvSpPr/>
          <p:nvPr/>
        </p:nvSpPr>
        <p:spPr>
          <a:xfrm>
            <a:off x="251520" y="1124744"/>
            <a:ext cx="4101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</a:t>
            </a: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Interface Transporte e Logística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07504" y="1556792"/>
            <a:ext cx="89289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Embora a logística empresarial não se resuma às operações de transporte, estas são essenciais para o funcionamento das empresas e da economia (CHOPRA &amp; MEINDL, 2011; NOVAES, 2007).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</a:t>
            </a:r>
            <a:r>
              <a:rPr lang="pt-BR" dirty="0" smtClean="0"/>
              <a:t>transporte liga os elos da cadeia de suprimentos e faz com que os produtos cheguem aos consumidores, seja os consumidores finais ou intermediários. Pela importância aqui já descrita, o transporte de carga precisa ser abordado tanto de forma operacional quanto econômica. </a:t>
            </a:r>
            <a:r>
              <a:rPr lang="pt-BR" dirty="0" smtClean="0"/>
              <a:t>A </a:t>
            </a:r>
            <a:r>
              <a:rPr lang="pt-BR" dirty="0" smtClean="0"/>
              <a:t>tabela </a:t>
            </a:r>
            <a:r>
              <a:rPr lang="pt-BR" dirty="0" smtClean="0"/>
              <a:t>abaixo </a:t>
            </a:r>
            <a:r>
              <a:rPr lang="pt-BR" dirty="0" smtClean="0"/>
              <a:t>traz alguns números chave sobre o impacto dos transportes na produção econômica nacional.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7504" y="4149080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Participação do Setor de Transporte na Economia Brasileira. </a:t>
            </a:r>
            <a:endParaRPr lang="pt-BR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 Fonte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: CNT/COPPEAD (2002)</a:t>
            </a:r>
            <a:endParaRPr lang="pt-B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82" y="4941168"/>
            <a:ext cx="52565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5508104" y="4581128"/>
            <a:ext cx="3528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TKU</a:t>
            </a:r>
            <a:r>
              <a:rPr lang="pt-BR" sz="1400" dirty="0" smtClean="0"/>
              <a:t> é uma unidade comumente usada para quantificar esforço físico e, </a:t>
            </a:r>
            <a:r>
              <a:rPr lang="pt-BR" sz="1400" dirty="0" smtClean="0"/>
              <a:t>em consequência</a:t>
            </a:r>
            <a:r>
              <a:rPr lang="pt-BR" sz="1400" dirty="0" smtClean="0"/>
              <a:t>, transporte de carga. A sigla deve ser lida como “tonelada útil por quilômetro”. </a:t>
            </a:r>
            <a:endParaRPr lang="pt-BR" sz="1400" dirty="0" smtClean="0"/>
          </a:p>
          <a:p>
            <a:pPr algn="just"/>
            <a:endParaRPr lang="pt-BR" sz="1400" dirty="0" smtClean="0"/>
          </a:p>
          <a:p>
            <a:pPr algn="just"/>
            <a:r>
              <a:rPr lang="pt-BR" sz="1400" dirty="0" smtClean="0"/>
              <a:t>Dessa </a:t>
            </a:r>
            <a:r>
              <a:rPr lang="pt-BR" sz="1400" dirty="0" smtClean="0"/>
              <a:t>forma,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TKU </a:t>
            </a:r>
            <a:r>
              <a:rPr lang="pt-BR" sz="1400" dirty="0" smtClean="0"/>
              <a:t>corresponde ao transporte remunerado de uma tonelada por um quilômetro (ANNT, 2015).	</a:t>
            </a:r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6963" y="98702"/>
            <a:ext cx="252095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3"/>
          <p:cNvSpPr>
            <a:spLocks noChangeArrowheads="1"/>
          </p:cNvSpPr>
          <p:nvPr/>
        </p:nvSpPr>
        <p:spPr bwMode="auto">
          <a:xfrm>
            <a:off x="6012160" y="5517232"/>
            <a:ext cx="3131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luizlobato0101@gmail.com</a:t>
            </a:r>
            <a:endParaRPr lang="pt-BR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496" y="2564904"/>
            <a:ext cx="8964612" cy="1520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Atuação: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Executivo do SINAERJ – (</a:t>
            </a:r>
            <a:r>
              <a:rPr lang="pt-BR" sz="1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SINDICATO DOS ADMINISTRADORES DO ESTADO DO RIO DE JANEIRO</a:t>
            </a: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Coordenador da Comissão de Relações de Trabalho do Conselho Regional de administração – </a:t>
            </a:r>
            <a:r>
              <a:rPr lang="pt-BR" sz="1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CRA-RJ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 do Conselho Municipal de Trabalho Emprego e Renda – Nova Iguaçu - PMNI</a:t>
            </a:r>
            <a:endParaRPr lang="pt-BR" sz="16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Executivo da Assertiva Inteligência Empresarial </a:t>
            </a:r>
            <a:r>
              <a:rPr lang="pt-BR" sz="1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39800" y="4095002"/>
            <a:ext cx="5040312" cy="1662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Formação:</a:t>
            </a:r>
          </a:p>
          <a:p>
            <a:pPr>
              <a:buFontTx/>
              <a:buChar char="•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Administrador e Economista – UFRRJ / UNESA</a:t>
            </a:r>
          </a:p>
          <a:p>
            <a:pPr>
              <a:buFontTx/>
              <a:buChar char="•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Especialista em Auditoria e Perícia Contábil - UNESA</a:t>
            </a:r>
          </a:p>
          <a:p>
            <a:pPr>
              <a:buFontTx/>
              <a:buChar char="•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Mestre em Planejamento Urbano e Educação – UFRJ</a:t>
            </a:r>
          </a:p>
          <a:p>
            <a:pPr>
              <a:buFontTx/>
              <a:buChar char="•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Diversas Especializações nas áreas de: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Auditoria,  Perícia,  Contabilidade e  Educação. 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0" y="-26988"/>
            <a:ext cx="485933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APRESENTAÇÃO</a:t>
            </a:r>
            <a:endParaRPr lang="pt-BR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1844824"/>
            <a:ext cx="55081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 CURRÍCULO DO PROFESSOR</a:t>
            </a:r>
          </a:p>
          <a:p>
            <a:pPr>
              <a:defRPr/>
            </a:pP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Adm. Msc. Luiz Cláudio Brites Lobato</a:t>
            </a: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8539" y="3861048"/>
            <a:ext cx="2261933" cy="160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2213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grpSp>
        <p:nvGrpSpPr>
          <p:cNvPr id="2" name="Grupo 16"/>
          <p:cNvGrpSpPr/>
          <p:nvPr/>
        </p:nvGrpSpPr>
        <p:grpSpPr>
          <a:xfrm>
            <a:off x="7020272" y="744181"/>
            <a:ext cx="2123728" cy="812611"/>
            <a:chOff x="6876256" y="744181"/>
            <a:chExt cx="2267744" cy="860416"/>
          </a:xfrm>
        </p:grpSpPr>
        <p:pic>
          <p:nvPicPr>
            <p:cNvPr id="18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19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  <p:sp>
        <p:nvSpPr>
          <p:cNvPr id="10" name="Retângulo 9"/>
          <p:cNvSpPr/>
          <p:nvPr/>
        </p:nvSpPr>
        <p:spPr>
          <a:xfrm>
            <a:off x="251520" y="1124744"/>
            <a:ext cx="4101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</a:t>
            </a: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Interface Transporte e Logística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3714" y="1580014"/>
            <a:ext cx="9036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1.5.1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Eficiência Energética e Econômica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No </a:t>
            </a:r>
            <a:r>
              <a:rPr lang="pt-BR" dirty="0" smtClean="0"/>
              <a:t>tocante ao consumo de energia, tem-se que são necessários cerca de 84 mil </a:t>
            </a:r>
            <a:r>
              <a:rPr lang="pt-BR" dirty="0" err="1" smtClean="0"/>
              <a:t>BTUs</a:t>
            </a:r>
            <a:r>
              <a:rPr lang="pt-BR" dirty="0" smtClean="0"/>
              <a:t> de energia para cada dólar produzido pela economia brasileira. Já no caso dos EUA, precisa-se apenas de 65 mil </a:t>
            </a:r>
            <a:r>
              <a:rPr lang="pt-BR" dirty="0" err="1" smtClean="0"/>
              <a:t>BTUs</a:t>
            </a:r>
            <a:r>
              <a:rPr lang="pt-BR" dirty="0" smtClean="0"/>
              <a:t> (CNT/COPPEAD, 2002).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</a:t>
            </a:r>
            <a:r>
              <a:rPr lang="pt-BR" dirty="0" smtClean="0"/>
              <a:t>desempenho sofrível do Brasil traz como impactos negativos diversos:</a:t>
            </a:r>
          </a:p>
          <a:p>
            <a:pPr algn="just"/>
            <a:r>
              <a:rPr lang="pt-BR" dirty="0" smtClean="0"/>
              <a:t>Elevação do custo final dos produtos.</a:t>
            </a:r>
          </a:p>
          <a:p>
            <a:pPr algn="just"/>
            <a:r>
              <a:rPr lang="pt-BR" dirty="0" smtClean="0"/>
              <a:t>Emissão mais volumosa de poluentes.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Maior </a:t>
            </a:r>
            <a:r>
              <a:rPr lang="pt-BR" dirty="0" smtClean="0"/>
              <a:t>dependência externa devido à importação de combustíveis, piorando também a balança comercial</a:t>
            </a:r>
            <a:r>
              <a:rPr lang="pt-BR" dirty="0" smtClean="0"/>
              <a:t>.</a:t>
            </a:r>
            <a:r>
              <a:rPr lang="pt-BR" dirty="0" smtClean="0"/>
              <a:t> Já em relação à produtividade do transporte de carga - media por </a:t>
            </a:r>
            <a:r>
              <a:rPr lang="pt-BR" dirty="0" err="1" smtClean="0"/>
              <a:t>TKUs</a:t>
            </a:r>
            <a:r>
              <a:rPr lang="pt-BR" dirty="0" smtClean="0"/>
              <a:t> realizados em comparação à quantidade de trabalhadores usados nesse esforço - temos que o Brasil possui uma produtividade equivalente a cerca de 22,5% da produtividade dos EUA (figura 1.7).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Uma </a:t>
            </a:r>
            <a:r>
              <a:rPr lang="pt-BR" dirty="0" smtClean="0"/>
              <a:t>melhora desse parâmetro teria efeitos diretos no desenvolvimento regional e nacional por baixar custos para todos os setores econômicos (FARIA &amp; COSTA, 2011).</a:t>
            </a:r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grpSp>
        <p:nvGrpSpPr>
          <p:cNvPr id="2" name="Grupo 16"/>
          <p:cNvGrpSpPr/>
          <p:nvPr/>
        </p:nvGrpSpPr>
        <p:grpSpPr>
          <a:xfrm>
            <a:off x="7020272" y="744181"/>
            <a:ext cx="2123728" cy="812611"/>
            <a:chOff x="6876256" y="744181"/>
            <a:chExt cx="2267744" cy="860416"/>
          </a:xfrm>
        </p:grpSpPr>
        <p:pic>
          <p:nvPicPr>
            <p:cNvPr id="18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19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  <p:sp>
        <p:nvSpPr>
          <p:cNvPr id="10" name="Retângulo 9"/>
          <p:cNvSpPr/>
          <p:nvPr/>
        </p:nvSpPr>
        <p:spPr>
          <a:xfrm>
            <a:off x="251520" y="1124744"/>
            <a:ext cx="4101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</a:t>
            </a: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Interface Transporte e Logística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04056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Produtividade do Transporte de Carga. </a:t>
            </a:r>
            <a:endParaRPr lang="pt-BR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Fonte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: CNT/COPPEAD (2002).</a:t>
            </a:r>
            <a:endParaRPr lang="pt-B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932040" y="1916832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baixa produtividade do transporte de cargas brasileiro é um reflexo de um grande número de problemas.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Diversos </a:t>
            </a:r>
            <a:r>
              <a:rPr lang="pt-BR" dirty="0" smtClean="0"/>
              <a:t>índices servem para ilustrar essas deficiências, tais como frota rodoviária com idade média acima de 17,5 anos ou locomotivas com idade média acima de 25 anos (CNT/COPPEAD, 2002). </a:t>
            </a:r>
            <a:endParaRPr lang="pt-BR" dirty="0" smtClean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060848"/>
            <a:ext cx="47525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107504" y="486916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Entre as causas para essa situação, são apontadas: </a:t>
            </a:r>
            <a:endParaRPr lang="pt-BR" dirty="0" smtClean="0"/>
          </a:p>
          <a:p>
            <a:endParaRPr lang="pt-BR" sz="1000" dirty="0" smtClean="0"/>
          </a:p>
          <a:p>
            <a:pPr lvl="1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Disponibilidade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inadequada e desbalanceamento da matriz de modais.</a:t>
            </a:r>
          </a:p>
          <a:p>
            <a:pPr lvl="1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Insegurança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das vias.</a:t>
            </a:r>
          </a:p>
          <a:p>
            <a:pPr lvl="1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Problemas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regulatórios (legislação e fiscalização inadequadas).</a:t>
            </a:r>
          </a:p>
          <a:p>
            <a:pPr lvl="1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Deficiência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na estrutura de apoio.</a:t>
            </a:r>
          </a:p>
        </p:txBody>
      </p:sp>
      <p:pic>
        <p:nvPicPr>
          <p:cNvPr id="16" name="Picture 2" descr="Resultado de imagem para sistemas de transpor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08304" y="5353496"/>
            <a:ext cx="1815302" cy="1297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grpSp>
        <p:nvGrpSpPr>
          <p:cNvPr id="2" name="Grupo 16"/>
          <p:cNvGrpSpPr/>
          <p:nvPr/>
        </p:nvGrpSpPr>
        <p:grpSpPr>
          <a:xfrm>
            <a:off x="7020272" y="744181"/>
            <a:ext cx="2123728" cy="812611"/>
            <a:chOff x="6876256" y="744181"/>
            <a:chExt cx="2267744" cy="860416"/>
          </a:xfrm>
        </p:grpSpPr>
        <p:pic>
          <p:nvPicPr>
            <p:cNvPr id="18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19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  <p:sp>
        <p:nvSpPr>
          <p:cNvPr id="10" name="Retângulo 9"/>
          <p:cNvSpPr/>
          <p:nvPr/>
        </p:nvSpPr>
        <p:spPr>
          <a:xfrm>
            <a:off x="251520" y="1124744"/>
            <a:ext cx="4101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</a:t>
            </a: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Interface Transporte e Logística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79512" y="1340768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/>
          </a:p>
          <a:p>
            <a:pPr algn="just">
              <a:buFont typeface="Wingdings" pitchFamily="2" charset="2"/>
              <a:buChar char="q"/>
            </a:pP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Disponibilidade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Inadequada e Desbalanceamento dos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Modais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modal rodoviário é o de maior disponibilidade para o transporte de cargas no Brasil, entretanto, mesmo nesse caso temos uma </a:t>
            </a:r>
            <a:r>
              <a:rPr lang="pt-BR" dirty="0" err="1" smtClean="0"/>
              <a:t>infra-estrutura</a:t>
            </a:r>
            <a:r>
              <a:rPr lang="pt-BR" dirty="0" smtClean="0"/>
              <a:t> deficiente.Cerca de 10% apenas das vias rodoviárias brasileiras eram pavimentadas em 1999 (CNT/COPPEAD, 2002).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 smtClean="0"/>
              <a:t>qualidade dessa estrutura era considerada péssima, ruim ou deficiente em 78% de sua malha. Esses problemas de cobertura se estendem para o modal ferroviário (idem</a:t>
            </a:r>
            <a:r>
              <a:rPr lang="pt-BR" dirty="0" smtClean="0"/>
              <a:t>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Além do problema da extensão e qualidade da infraestrutura das principais vias, o Brasil tem uma matriz desbalanceada, ou seja, que não oferece de forma adequada modais alternativos ao rodoviário: ferrovias, hidrovias, portos e operações de cabotagem, dutos, aeroportos, etc. Como afirmou Geraldo Viana, presidente da NTC: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“</a:t>
            </a:r>
            <a:r>
              <a:rPr lang="pt-BR" dirty="0" smtClean="0"/>
              <a:t>as distorções da nossa matriz de transporte exercem um efeito de frenagem sobre a economia brasileira. É como se estivéssemos todos dentro de um carro andando com o freio de mão puxado" (CNT/COPPEAD, 2002, p. 29).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grpSp>
        <p:nvGrpSpPr>
          <p:cNvPr id="2" name="Grupo 16"/>
          <p:cNvGrpSpPr/>
          <p:nvPr/>
        </p:nvGrpSpPr>
        <p:grpSpPr>
          <a:xfrm>
            <a:off x="7020272" y="744181"/>
            <a:ext cx="2123728" cy="812611"/>
            <a:chOff x="6876256" y="744181"/>
            <a:chExt cx="2267744" cy="860416"/>
          </a:xfrm>
        </p:grpSpPr>
        <p:pic>
          <p:nvPicPr>
            <p:cNvPr id="18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19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  <p:sp>
        <p:nvSpPr>
          <p:cNvPr id="11" name="Retângulo 10"/>
          <p:cNvSpPr/>
          <p:nvPr/>
        </p:nvSpPr>
        <p:spPr>
          <a:xfrm>
            <a:off x="251520" y="1124744"/>
            <a:ext cx="4101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</a:t>
            </a: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Interface Transporte e Logística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7504" y="1628800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O referido desbalanceamento é mais evidente no caso do modal ferroviário: a figura </a:t>
            </a:r>
            <a:r>
              <a:rPr lang="pt-BR" dirty="0" smtClean="0"/>
              <a:t>abaixo </a:t>
            </a:r>
            <a:r>
              <a:rPr lang="pt-BR" dirty="0" smtClean="0"/>
              <a:t>mostra que o Brasil possui uma menor cobertura de ferrovias em relação ao território do que o México, o Canadá e a China.</a:t>
            </a:r>
            <a:endParaRPr lang="pt-BR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636912"/>
            <a:ext cx="8136904" cy="39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2681536" y="6074132"/>
            <a:ext cx="6354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 smtClean="0">
                <a:solidFill>
                  <a:schemeClr val="accent4">
                    <a:lumMod val="50000"/>
                  </a:schemeClr>
                </a:solidFill>
              </a:rPr>
              <a:t>Densidade de Transporte Ferroviário (Km/1000 Km</a:t>
            </a:r>
            <a:r>
              <a:rPr lang="pt-BR" sz="1400" b="1" baseline="300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pt-BR" sz="1400" b="1" dirty="0" smtClean="0">
                <a:solidFill>
                  <a:schemeClr val="accent4">
                    <a:lumMod val="50000"/>
                  </a:schemeClr>
                </a:solidFill>
              </a:rPr>
              <a:t>). </a:t>
            </a:r>
            <a:endParaRPr lang="pt-BR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r>
              <a:rPr lang="pt-BR" sz="1400" b="1" dirty="0" smtClean="0">
                <a:solidFill>
                  <a:schemeClr val="accent4">
                    <a:lumMod val="50000"/>
                  </a:schemeClr>
                </a:solidFill>
              </a:rPr>
              <a:t>Fonte</a:t>
            </a:r>
            <a:r>
              <a:rPr lang="pt-BR" sz="1400" b="1" dirty="0" smtClean="0">
                <a:solidFill>
                  <a:schemeClr val="accent4">
                    <a:lumMod val="50000"/>
                  </a:schemeClr>
                </a:solidFill>
              </a:rPr>
              <a:t>: CNT/COPPEAD (2002).</a:t>
            </a:r>
            <a:endParaRPr lang="pt-BR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grpSp>
        <p:nvGrpSpPr>
          <p:cNvPr id="2" name="Grupo 16"/>
          <p:cNvGrpSpPr/>
          <p:nvPr/>
        </p:nvGrpSpPr>
        <p:grpSpPr>
          <a:xfrm>
            <a:off x="7020272" y="744181"/>
            <a:ext cx="2123728" cy="812611"/>
            <a:chOff x="6876256" y="744181"/>
            <a:chExt cx="2267744" cy="860416"/>
          </a:xfrm>
        </p:grpSpPr>
        <p:pic>
          <p:nvPicPr>
            <p:cNvPr id="18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19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  <p:sp>
        <p:nvSpPr>
          <p:cNvPr id="11" name="Retângulo 10"/>
          <p:cNvSpPr/>
          <p:nvPr/>
        </p:nvSpPr>
        <p:spPr>
          <a:xfrm>
            <a:off x="251520" y="1124744"/>
            <a:ext cx="4101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</a:t>
            </a: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Interface Transporte e Logística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1520" y="1556792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Problemas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segurança</a:t>
            </a:r>
          </a:p>
          <a:p>
            <a:pPr algn="just"/>
            <a:endParaRPr lang="pt-BR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dirty="0" smtClean="0"/>
              <a:t>Como o gráfico 3 demonstra, o índice de mortalidade nas estradas no Brasil é de 10 a 70 vezes maior do que nos países mais avançados economicamente. Uma realidade que também é uma questão de saúde pública: cerca de 62% dos leitos hospitalares são voltados para acidentados no trânsito (CNT/COPPEAD, 2002).</a:t>
            </a:r>
            <a:endParaRPr lang="pt-BR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84984"/>
            <a:ext cx="73448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3689648" y="6074132"/>
            <a:ext cx="5454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b="1" dirty="0" smtClean="0">
                <a:solidFill>
                  <a:schemeClr val="accent4">
                    <a:lumMod val="50000"/>
                  </a:schemeClr>
                </a:solidFill>
              </a:rPr>
              <a:t>Índice </a:t>
            </a:r>
            <a:r>
              <a:rPr lang="pt-BR" sz="1400" b="1" dirty="0" smtClean="0">
                <a:solidFill>
                  <a:schemeClr val="accent4">
                    <a:lumMod val="50000"/>
                  </a:schemeClr>
                </a:solidFill>
              </a:rPr>
              <a:t>de Mortes nas Estradas (por 1000 Km de Rodovia</a:t>
            </a:r>
            <a:r>
              <a:rPr lang="pt-BR" sz="1400" b="1" dirty="0" smtClean="0">
                <a:solidFill>
                  <a:schemeClr val="accent4">
                    <a:lumMod val="50000"/>
                  </a:schemeClr>
                </a:solidFill>
              </a:rPr>
              <a:t>).</a:t>
            </a:r>
          </a:p>
          <a:p>
            <a:pPr algn="r"/>
            <a:r>
              <a:rPr lang="pt-BR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</a:t>
            </a:r>
            <a:r>
              <a:rPr lang="pt-BR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CNT/COPPEAD (2002).</a:t>
            </a:r>
            <a:endParaRPr lang="pt-BR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8" y="5567251"/>
            <a:ext cx="980929" cy="107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Resultado de imagem para sistemas de transpor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36594" y="5445224"/>
            <a:ext cx="1687012" cy="1206206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9512" y="1628800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1 - Por </a:t>
            </a:r>
            <a:r>
              <a:rPr lang="pt-BR" dirty="0" smtClean="0"/>
              <a:t>que as ferrovias representaram uma mudança substancial para o transporte de cargas</a:t>
            </a:r>
            <a:r>
              <a:rPr lang="pt-BR" dirty="0" smtClean="0"/>
              <a:t>?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2 - É </a:t>
            </a:r>
            <a:r>
              <a:rPr lang="pt-BR" dirty="0" smtClean="0"/>
              <a:t>correto dizer que o Brasil nunca fez um esforço para constituir um amplo sistema ferroviário? Justifique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3 - Pesquise </a:t>
            </a:r>
            <a:r>
              <a:rPr lang="pt-BR" dirty="0" smtClean="0"/>
              <a:t>e faça um breve resumo sobre a vida de Barão de Mauá e sua ligação com os transportes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4 - Qual </a:t>
            </a:r>
            <a:r>
              <a:rPr lang="pt-BR" dirty="0" smtClean="0"/>
              <a:t>é o principal problema relacionado à dependência do Brasil em relação ao modal rodoviário</a:t>
            </a:r>
            <a:r>
              <a:rPr lang="pt-BR" dirty="0" smtClean="0"/>
              <a:t>?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5 - Pesquise </a:t>
            </a:r>
            <a:r>
              <a:rPr lang="pt-BR" dirty="0" smtClean="0"/>
              <a:t>sobre os principais programas do Governo Federal relacionados ao modal ferroviário.</a:t>
            </a:r>
          </a:p>
          <a:p>
            <a:pPr algn="just"/>
            <a:endParaRPr lang="pt-BR" dirty="0" smtClean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4" y="1075209"/>
            <a:ext cx="903649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upo 16"/>
          <p:cNvGrpSpPr/>
          <p:nvPr/>
        </p:nvGrpSpPr>
        <p:grpSpPr>
          <a:xfrm>
            <a:off x="7020272" y="744181"/>
            <a:ext cx="2123728" cy="812611"/>
            <a:chOff x="6876256" y="744181"/>
            <a:chExt cx="2267744" cy="860416"/>
          </a:xfrm>
        </p:grpSpPr>
        <p:pic>
          <p:nvPicPr>
            <p:cNvPr id="16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17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445224"/>
            <a:ext cx="1150243" cy="111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869" y="5445224"/>
            <a:ext cx="1150243" cy="111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445224"/>
            <a:ext cx="1150243" cy="111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445224"/>
            <a:ext cx="1150243" cy="111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933056"/>
            <a:ext cx="2617103" cy="237626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11" name="Picture 2" descr="Resultado de imagem para sistemas de transpor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24328" y="692696"/>
            <a:ext cx="1619671" cy="1158057"/>
          </a:xfrm>
          <a:prstGeom prst="rect">
            <a:avLst/>
          </a:prstGeom>
          <a:noFill/>
        </p:spPr>
      </p:pic>
      <p:pic>
        <p:nvPicPr>
          <p:cNvPr id="64514" name="Picture 2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509120"/>
            <a:ext cx="2952328" cy="2029726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5496" y="359081"/>
            <a:ext cx="60499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Cargas no Brasil: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e Interface com a Logística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51520" y="1628800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CNT. O sistema ferroviário brasileiro. Brasília: CNT, 2013. Disponível em: &lt;http://www.cnt.org.br/Imagens%20CNT/</a:t>
            </a:r>
            <a:r>
              <a:rPr lang="pt-BR" dirty="0" err="1" smtClean="0"/>
              <a:t>PDFs</a:t>
            </a:r>
            <a:r>
              <a:rPr lang="pt-BR" dirty="0" smtClean="0"/>
              <a:t>%20CNT/</a:t>
            </a:r>
            <a:r>
              <a:rPr lang="pt-BR" dirty="0" err="1" smtClean="0"/>
              <a:t>Transporte_e_economia</a:t>
            </a:r>
            <a:r>
              <a:rPr lang="pt-BR" dirty="0" smtClean="0"/>
              <a:t>&gt;. </a:t>
            </a:r>
            <a:endParaRPr lang="pt-BR" dirty="0" smtClean="0"/>
          </a:p>
          <a:p>
            <a:r>
              <a:rPr lang="pt-BR" dirty="0" smtClean="0"/>
              <a:t>Acesso </a:t>
            </a:r>
            <a:r>
              <a:rPr lang="pt-BR" dirty="0" smtClean="0"/>
              <a:t>em </a:t>
            </a:r>
            <a:r>
              <a:rPr lang="pt-BR" dirty="0" smtClean="0"/>
              <a:t>09/ set / 2018.</a:t>
            </a:r>
            <a:endParaRPr lang="pt-BR" dirty="0" smtClean="0"/>
          </a:p>
          <a:p>
            <a:r>
              <a:rPr lang="pt-BR" dirty="0" smtClean="0"/>
              <a:t>Neste documento, a Confederação Nacional de Transportes traz uma perspectiva múltipla para avaliar o sistema ferroviário brasileiro, contemplando: 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/>
              <a:t>Evolução histórica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 smtClean="0"/>
              <a:t>Regulamentação</a:t>
            </a:r>
          </a:p>
          <a:p>
            <a:pPr lvl="3">
              <a:buFont typeface="Wingdings" pitchFamily="2" charset="2"/>
              <a:buChar char="ü"/>
            </a:pPr>
            <a:r>
              <a:rPr lang="pt-BR" dirty="0" smtClean="0"/>
              <a:t>Estrutura e desempenho</a:t>
            </a:r>
          </a:p>
          <a:p>
            <a:pPr lvl="4">
              <a:buFont typeface="Wingdings" pitchFamily="2" charset="2"/>
              <a:buChar char="ü"/>
            </a:pPr>
            <a:r>
              <a:rPr lang="pt-BR" dirty="0" smtClean="0"/>
              <a:t>Investimento necessário.</a:t>
            </a:r>
          </a:p>
          <a:p>
            <a:pPr lvl="5">
              <a:buFont typeface="Wingdings" pitchFamily="2" charset="2"/>
              <a:buChar char="ü"/>
            </a:pPr>
            <a:r>
              <a:rPr lang="pt-BR" dirty="0" smtClean="0"/>
              <a:t>Gargalos e soluções. 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284984"/>
            <a:ext cx="3312368" cy="328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25032"/>
            <a:ext cx="7344816" cy="40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388" y="333375"/>
            <a:ext cx="44640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</a:rPr>
              <a:t>AGUARDEM . . . </a:t>
            </a:r>
            <a:endParaRPr lang="pt-BR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356992"/>
            <a:ext cx="551380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79388" y="1125538"/>
            <a:ext cx="8785225" cy="3168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Estou construindo mais aulas , aguardem que assim que terminar mais aulas irei postar o material.</a:t>
            </a:r>
          </a:p>
          <a:p>
            <a:pPr algn="just">
              <a:defRPr/>
            </a:pP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Em quanto isso podem ficar a vontade para ler o material didático, pois ele é a fonte das aulas desenvolvidas até o presente momento.</a:t>
            </a:r>
          </a:p>
          <a:p>
            <a:pPr algn="just">
              <a:defRPr/>
            </a:pP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  <a:p>
            <a:pPr algn="r">
              <a:defRPr/>
            </a:pP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Mãos à obra! ! ! !</a:t>
            </a:r>
            <a:endParaRPr lang="pt-BR" sz="3200" dirty="0">
              <a:solidFill>
                <a:srgbClr val="C00000"/>
              </a:solidFill>
            </a:endParaRPr>
          </a:p>
        </p:txBody>
      </p:sp>
      <p:grpSp>
        <p:nvGrpSpPr>
          <p:cNvPr id="10" name="Grupo 16"/>
          <p:cNvGrpSpPr/>
          <p:nvPr/>
        </p:nvGrpSpPr>
        <p:grpSpPr>
          <a:xfrm>
            <a:off x="5148064" y="4581128"/>
            <a:ext cx="3888432" cy="1964739"/>
            <a:chOff x="6876256" y="744181"/>
            <a:chExt cx="2267744" cy="860416"/>
          </a:xfrm>
        </p:grpSpPr>
        <p:pic>
          <p:nvPicPr>
            <p:cNvPr id="11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956376" y="744181"/>
              <a:ext cx="1187624" cy="849146"/>
            </a:xfrm>
            <a:prstGeom prst="rect">
              <a:avLst/>
            </a:prstGeom>
            <a:noFill/>
          </p:spPr>
        </p:pic>
        <p:pic>
          <p:nvPicPr>
            <p:cNvPr id="12" name="Picture 2" descr="Resultado de imagem para sistemas de transpor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76256" y="755451"/>
              <a:ext cx="1152128" cy="84914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43212" y="1268760"/>
            <a:ext cx="6300788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26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26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6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950" y="44624"/>
            <a:ext cx="89281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36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“Tenham sempre Força, Sabedoria e Beleza na condução de suas ações cotidianas”.</a:t>
            </a:r>
          </a:p>
        </p:txBody>
      </p:sp>
      <p:pic>
        <p:nvPicPr>
          <p:cNvPr id="4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942" y="3015208"/>
            <a:ext cx="33829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5616624" y="4823271"/>
            <a:ext cx="3131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luizlobato0101@gmail.com</a:t>
            </a:r>
            <a:endParaRPr lang="pt-BR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212976"/>
            <a:ext cx="2261933" cy="160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8901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496" y="260648"/>
            <a:ext cx="64087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ACESSO AO MATERIAL DE APOIO À DISCIPLINA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4925" y="1095375"/>
            <a:ext cx="4032250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NO SAVA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AMBIENTE DE APOIO VIRTUAL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NA PASTA DO PROFESSOR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98900"/>
            <a:ext cx="45005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373688"/>
            <a:ext cx="3311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ta para a direita 8"/>
          <p:cNvSpPr/>
          <p:nvPr/>
        </p:nvSpPr>
        <p:spPr>
          <a:xfrm>
            <a:off x="2195513" y="2060575"/>
            <a:ext cx="1152525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Seta para baixo 9"/>
          <p:cNvSpPr/>
          <p:nvPr/>
        </p:nvSpPr>
        <p:spPr>
          <a:xfrm>
            <a:off x="900113" y="3068638"/>
            <a:ext cx="647700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124744"/>
            <a:ext cx="56292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4" y="1502714"/>
            <a:ext cx="9036495" cy="4863446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5496" y="260648"/>
            <a:ext cx="64087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ACESSO AO MATERIAL DE APOIO À DISCIPLINA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496" y="1034629"/>
            <a:ext cx="9108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NO MEU </a:t>
            </a:r>
            <a:r>
              <a:rPr lang="pt-BR" sz="2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SITE: 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  <a:cs typeface="Arial" pitchFamily="34" charset="0"/>
                <a:hlinkClick r:id="rId3"/>
              </a:rPr>
              <a:t>WWW.LUIZLOBATO0101.WIX.COM/QUASEMILALUNOS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endParaRPr lang="pt-BR" sz="24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725144"/>
            <a:ext cx="7280151" cy="1695450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699792" y="6402814"/>
            <a:ext cx="6264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ARQUIVOS DE USO EM SALA DE AULA E ATIVIDADES DIVERSAS</a:t>
            </a:r>
            <a:endParaRPr lang="pt-B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Seta para a direita listrada 7"/>
          <p:cNvSpPr/>
          <p:nvPr/>
        </p:nvSpPr>
        <p:spPr>
          <a:xfrm rot="18351972">
            <a:off x="549298" y="4567324"/>
            <a:ext cx="3016861" cy="29201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Seta para a direita listrada 9"/>
          <p:cNvSpPr/>
          <p:nvPr/>
        </p:nvSpPr>
        <p:spPr>
          <a:xfrm rot="18243073">
            <a:off x="6779403" y="6136734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" name="Seta para a direita listrada 11"/>
          <p:cNvSpPr/>
          <p:nvPr/>
        </p:nvSpPr>
        <p:spPr>
          <a:xfrm rot="18243073">
            <a:off x="7787515" y="6136734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4" name="Seta para a direita listrada 13"/>
          <p:cNvSpPr/>
          <p:nvPr/>
        </p:nvSpPr>
        <p:spPr>
          <a:xfrm rot="18243073">
            <a:off x="5771290" y="6136734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5" name="Seta para a direita listrada 14"/>
          <p:cNvSpPr/>
          <p:nvPr/>
        </p:nvSpPr>
        <p:spPr>
          <a:xfrm rot="13474748">
            <a:off x="4853610" y="6124304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6" name="Seta para a direita listrada 15"/>
          <p:cNvSpPr/>
          <p:nvPr/>
        </p:nvSpPr>
        <p:spPr>
          <a:xfrm rot="13474748">
            <a:off x="3701482" y="6196313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7" name="Seta para a direita listrada 16"/>
          <p:cNvSpPr/>
          <p:nvPr/>
        </p:nvSpPr>
        <p:spPr>
          <a:xfrm rot="13474748">
            <a:off x="2693370" y="6124305"/>
            <a:ext cx="343809" cy="12263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-36512" y="6021288"/>
            <a:ext cx="1763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ABA MATERIAIS DE GRADUAÇÃO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496" y="394941"/>
            <a:ext cx="60499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 DISCIPLINA...</a:t>
            </a:r>
            <a:endParaRPr lang="pt-B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160463"/>
            <a:ext cx="57150" cy="28575"/>
          </a:xfrm>
          <a:prstGeom prst="rect">
            <a:avLst/>
          </a:prstGeom>
          <a:noFill/>
        </p:spPr>
      </p:pic>
      <p:pic>
        <p:nvPicPr>
          <p:cNvPr id="4099" name="Picture 3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477838"/>
            <a:ext cx="57150" cy="28575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35496" y="3568948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</a:t>
            </a:r>
            <a:r>
              <a:rPr lang="pt-BR" dirty="0" smtClean="0"/>
              <a:t>disciplina visa formar conhecimento nas diversas aplicações tecnológicas </a:t>
            </a:r>
            <a:r>
              <a:rPr lang="pt-BR" dirty="0" smtClean="0"/>
              <a:t>em transporte </a:t>
            </a:r>
            <a:r>
              <a:rPr lang="pt-BR" dirty="0" smtClean="0"/>
              <a:t>de cargas, focando as tipologias de cargas, as variações pelos diversos </a:t>
            </a:r>
            <a:r>
              <a:rPr lang="pt-BR" dirty="0" smtClean="0"/>
              <a:t>modais e </a:t>
            </a:r>
            <a:r>
              <a:rPr lang="pt-BR" dirty="0" smtClean="0"/>
              <a:t>as tendências tecnológicas que impactam no setor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É considerado no processo de aprendizado que a matriz do transporte de cargas </a:t>
            </a:r>
            <a:r>
              <a:rPr lang="pt-BR" dirty="0" smtClean="0"/>
              <a:t>no Brasil</a:t>
            </a:r>
          </a:p>
          <a:p>
            <a:pPr algn="just"/>
            <a:r>
              <a:rPr lang="pt-BR" dirty="0" smtClean="0"/>
              <a:t>é </a:t>
            </a:r>
            <a:r>
              <a:rPr lang="pt-BR" dirty="0" smtClean="0"/>
              <a:t>considerada desbalanceado quando confrontada com a de diversos outros </a:t>
            </a:r>
            <a:r>
              <a:rPr lang="pt-BR" dirty="0" smtClean="0"/>
              <a:t>países </a:t>
            </a:r>
            <a:r>
              <a:rPr lang="pt-BR" dirty="0" smtClean="0"/>
              <a:t>e </a:t>
            </a:r>
            <a:r>
              <a:rPr lang="pt-BR" dirty="0" smtClean="0"/>
              <a:t>esta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267744" y="1052736"/>
            <a:ext cx="6858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Contextualização: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 smtClean="0"/>
              <a:t>disciplina está inserida no segundo módulo do curso, se tratando de um dos </a:t>
            </a:r>
            <a:r>
              <a:rPr lang="pt-BR" dirty="0" smtClean="0"/>
              <a:t>alicerces sobre </a:t>
            </a:r>
            <a:r>
              <a:rPr lang="pt-BR" dirty="0" smtClean="0"/>
              <a:t>os quais se apoiam as disciplinas específicas da formação em logística do curso.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seu </a:t>
            </a:r>
            <a:r>
              <a:rPr lang="pt-BR" dirty="0" smtClean="0"/>
              <a:t>foco primário é a competência em Tecnologias de Transportes baseadas nos </a:t>
            </a:r>
            <a:r>
              <a:rPr lang="pt-BR" dirty="0" smtClean="0"/>
              <a:t>modais de </a:t>
            </a:r>
            <a:r>
              <a:rPr lang="pt-BR" dirty="0" smtClean="0"/>
              <a:t>transporte utilizados no Brasil</a:t>
            </a:r>
          </a:p>
          <a:p>
            <a:pPr algn="just"/>
            <a:endParaRPr lang="pt-BR" dirty="0" smtClean="0"/>
          </a:p>
        </p:txBody>
      </p:sp>
      <p:pic>
        <p:nvPicPr>
          <p:cNvPr id="12" name="Picture 2" descr="Resultado de imagem para sistemas de transpor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92280" y="5199041"/>
            <a:ext cx="2031326" cy="1452389"/>
          </a:xfrm>
          <a:prstGeom prst="rect">
            <a:avLst/>
          </a:prstGeom>
          <a:noFill/>
        </p:spPr>
      </p:pic>
      <p:pic>
        <p:nvPicPr>
          <p:cNvPr id="13" name="Picture 4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52736"/>
            <a:ext cx="2304256" cy="237626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35496" y="5313982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disciplina tem adicionalmente </a:t>
            </a:r>
            <a:r>
              <a:rPr lang="pt-BR" dirty="0" smtClean="0"/>
              <a:t>o papel de demonstrar a necessidade de trabalhar a tecnologia disponível no mercado para buscarmos balancear a matriz de transporte.</a:t>
            </a:r>
            <a:endParaRPr lang="pt-B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496" y="394941"/>
            <a:ext cx="60499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OBJETIVOS</a:t>
            </a:r>
            <a:endParaRPr lang="pt-BR" sz="3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4098" name="Picture 2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1160463"/>
            <a:ext cx="57150" cy="28575"/>
          </a:xfrm>
          <a:prstGeom prst="rect">
            <a:avLst/>
          </a:prstGeom>
          <a:noFill/>
        </p:spPr>
      </p:pic>
      <p:pic>
        <p:nvPicPr>
          <p:cNvPr id="4099" name="Picture 3" descr="http://portaldoaluno.webaula.com.br/Customizacoes/imagens/arrow_open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-477838"/>
            <a:ext cx="57150" cy="28575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35496" y="3573016"/>
            <a:ext cx="90364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</a:t>
            </a:r>
          </a:p>
          <a:p>
            <a:pPr algn="just"/>
            <a:r>
              <a:rPr lang="pt-BR" dirty="0" smtClean="0"/>
              <a:t>- Analisar os sistemas de transportes mais utilizados no Brasil, visando permitir </a:t>
            </a:r>
            <a:r>
              <a:rPr lang="pt-BR" dirty="0" smtClean="0"/>
              <a:t>o processo </a:t>
            </a:r>
            <a:r>
              <a:rPr lang="pt-BR" dirty="0" smtClean="0"/>
              <a:t>de tomada de decisões empresariais envolvendo conhecimentos logísticos;</a:t>
            </a:r>
          </a:p>
          <a:p>
            <a:pPr algn="just"/>
            <a:r>
              <a:rPr lang="pt-BR" dirty="0" smtClean="0"/>
              <a:t>-Compreender o papel do transporte dentro da cadeia de suprimento, </a:t>
            </a:r>
            <a:r>
              <a:rPr lang="pt-BR" dirty="0" smtClean="0"/>
              <a:t>identificando alternativas</a:t>
            </a:r>
            <a:r>
              <a:rPr lang="pt-BR" dirty="0" smtClean="0"/>
              <a:t>, vantagens e desvantagens na escolha das tecnologias disponíveis </a:t>
            </a:r>
            <a:r>
              <a:rPr lang="pt-BR" dirty="0" smtClean="0"/>
              <a:t>nos modais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-Definir os principais obstáculos que devem ser superados para minimizar riscos </a:t>
            </a:r>
            <a:r>
              <a:rPr lang="pt-BR" dirty="0" smtClean="0"/>
              <a:t>no gerenciamento </a:t>
            </a:r>
            <a:r>
              <a:rPr lang="pt-BR" dirty="0" smtClean="0"/>
              <a:t>do transporte de carga;</a:t>
            </a:r>
          </a:p>
          <a:p>
            <a:pPr algn="just"/>
            <a:r>
              <a:rPr lang="pt-BR" dirty="0" smtClean="0"/>
              <a:t>-Compreender as alternativas para incorporação de novas tecnologias que venham a </a:t>
            </a:r>
            <a:r>
              <a:rPr lang="pt-BR" dirty="0" smtClean="0"/>
              <a:t>se mostrar </a:t>
            </a:r>
            <a:r>
              <a:rPr lang="pt-BR" dirty="0" smtClean="0"/>
              <a:t>disponíveis de utilização no transporte de carga.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907704" y="1124744"/>
            <a:ext cx="723629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</a:t>
            </a:r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gerais</a:t>
            </a:r>
          </a:p>
          <a:p>
            <a:pPr algn="just"/>
            <a:endParaRPr lang="pt-B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Proporcionar ao aluno o entendimento dos conceitos e fundamentos do transporte </a:t>
            </a:r>
            <a:r>
              <a:rPr lang="pt-BR" dirty="0" smtClean="0"/>
              <a:t>de cargas </a:t>
            </a:r>
            <a:r>
              <a:rPr lang="pt-BR" dirty="0" smtClean="0"/>
              <a:t>e as suas formas de integração para </a:t>
            </a:r>
            <a:r>
              <a:rPr lang="pt-BR" dirty="0" smtClean="0"/>
              <a:t>a aplicação </a:t>
            </a:r>
            <a:r>
              <a:rPr lang="pt-BR" dirty="0" smtClean="0"/>
              <a:t>prática no </a:t>
            </a:r>
            <a:r>
              <a:rPr lang="pt-BR" dirty="0" smtClean="0"/>
              <a:t>planejamento operacional</a:t>
            </a:r>
            <a:r>
              <a:rPr lang="pt-BR" dirty="0" smtClean="0"/>
              <a:t>. </a:t>
            </a:r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Favorecer o entendimento </a:t>
            </a:r>
            <a:r>
              <a:rPr lang="pt-BR" dirty="0" smtClean="0"/>
              <a:t>quanto as analises e as aplicabilidades </a:t>
            </a:r>
            <a:r>
              <a:rPr lang="pt-BR" dirty="0" smtClean="0"/>
              <a:t>da tecnologia </a:t>
            </a:r>
            <a:r>
              <a:rPr lang="pt-BR" dirty="0" smtClean="0"/>
              <a:t>disponível nos modais e ponderar os riscos envolvidos em </a:t>
            </a:r>
            <a:r>
              <a:rPr lang="pt-BR" dirty="0" smtClean="0"/>
              <a:t>cada escolha</a:t>
            </a:r>
            <a:r>
              <a:rPr lang="pt-BR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Propiciar o entendimento das atuais tendências tecnológicas no setor.</a:t>
            </a:r>
            <a:endParaRPr lang="pt-BR" dirty="0" smtClean="0"/>
          </a:p>
        </p:txBody>
      </p:sp>
      <p:pic>
        <p:nvPicPr>
          <p:cNvPr id="13" name="Picture 2" descr="Resultado de imagem para sistemas de transpor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08304" y="692697"/>
            <a:ext cx="1728192" cy="1235649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4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052737"/>
            <a:ext cx="1953386" cy="1872208"/>
          </a:xfrm>
          <a:prstGeom prst="rect">
            <a:avLst/>
          </a:prstGeom>
          <a:noFill/>
        </p:spPr>
      </p:pic>
      <p:pic>
        <p:nvPicPr>
          <p:cNvPr id="55298" name="Picture 2" descr="Imagem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961380"/>
            <a:ext cx="1800200" cy="850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7795564" y="1196184"/>
            <a:ext cx="1187747" cy="151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496" y="394941"/>
            <a:ext cx="60499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CONTEÚDO PROGRAMADO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618288"/>
            <a:ext cx="3546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4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12" name="Picture 2" descr="Resultado de imagem para sistemas de transpor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24500" y="4221087"/>
            <a:ext cx="3399103" cy="2430343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0" y="0"/>
            <a:ext cx="6300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 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1642 – Tecnologia dos Transportes de Carga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7504" y="1124744"/>
            <a:ext cx="89644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UNIDADE I - Introdução ao Transporte de Carga</a:t>
            </a:r>
          </a:p>
          <a:p>
            <a:r>
              <a:rPr lang="pt-BR" dirty="0" smtClean="0"/>
              <a:t>1.1 Histórico do transporte de cargas no Brasil. Modelo de transporte de cargas brasileiro.</a:t>
            </a:r>
          </a:p>
          <a:p>
            <a:r>
              <a:rPr lang="pt-BR" dirty="0" smtClean="0"/>
              <a:t>1.2 Principais terminologias usadas no transporte de cargas.</a:t>
            </a:r>
          </a:p>
          <a:p>
            <a:r>
              <a:rPr lang="pt-BR" dirty="0" smtClean="0"/>
              <a:t>1.3 Matrizes do transporte cargas no Brasil e no mundo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b="1" dirty="0" smtClean="0"/>
              <a:t>UNIDADE II - SISTEMAS DE TRANSPORTE DE CARGA</a:t>
            </a:r>
          </a:p>
          <a:p>
            <a:r>
              <a:rPr lang="pt-BR" dirty="0" smtClean="0"/>
              <a:t>2.1 Modalidades de transporte de cargas, suas características, vantagens e desvantagens</a:t>
            </a:r>
          </a:p>
          <a:p>
            <a:r>
              <a:rPr lang="pt-BR" dirty="0" smtClean="0"/>
              <a:t>de cada modal.</a:t>
            </a:r>
          </a:p>
          <a:p>
            <a:r>
              <a:rPr lang="pt-BR" dirty="0" smtClean="0"/>
              <a:t>2.2 Intermodalidade e Multimodalidade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b="1" dirty="0" smtClean="0"/>
              <a:t>UNIDADE III TIPOLOGIA TECNOLÓGICA DO TRANSPORTE DE CARGA</a:t>
            </a:r>
          </a:p>
          <a:p>
            <a:r>
              <a:rPr lang="pt-BR" dirty="0" smtClean="0"/>
              <a:t>3.1 Tipologia Tecnológica por modal.</a:t>
            </a:r>
          </a:p>
          <a:p>
            <a:r>
              <a:rPr lang="pt-BR" dirty="0" smtClean="0"/>
              <a:t>3.2 Flexibilização e intercambiabilidade tecnológica entre modais.</a:t>
            </a:r>
          </a:p>
          <a:p>
            <a:r>
              <a:rPr lang="pt-BR" dirty="0" smtClean="0"/>
              <a:t>3.3 </a:t>
            </a:r>
            <a:r>
              <a:rPr lang="pt-BR" dirty="0" smtClean="0"/>
              <a:t>Tendências </a:t>
            </a:r>
            <a:r>
              <a:rPr lang="pt-BR" dirty="0" smtClean="0"/>
              <a:t>tecnológicas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b="1" dirty="0" smtClean="0"/>
              <a:t>UNIDADE IV - PLANEJAMENTO DO TRANSPORTE DE CARGA</a:t>
            </a:r>
          </a:p>
          <a:p>
            <a:r>
              <a:rPr lang="pt-BR" dirty="0" smtClean="0"/>
              <a:t>4.1 Objetivos, teorias e princípios.</a:t>
            </a:r>
          </a:p>
          <a:p>
            <a:r>
              <a:rPr lang="pt-BR" dirty="0" smtClean="0"/>
              <a:t>4.2 Capacidades e desempenho do sistema de transporte.</a:t>
            </a:r>
          </a:p>
          <a:p>
            <a:r>
              <a:rPr lang="pt-BR" dirty="0" smtClean="0"/>
              <a:t>4.3 Gerenciamento de riscos no transporte de cargas.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09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360040" y="2492896"/>
            <a:ext cx="5004048" cy="9810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GST </a:t>
            </a: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1642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Tecnologia dos Transportes de Carga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38874" y="2060848"/>
            <a:ext cx="471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20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92080" y="548680"/>
            <a:ext cx="37867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01</a:t>
            </a:r>
            <a:endParaRPr lang="pt-BR" sz="8000" dirty="0">
              <a:solidFill>
                <a:srgbClr val="C00000"/>
              </a:solidFill>
            </a:endParaRPr>
          </a:p>
        </p:txBody>
      </p:sp>
      <p:pic>
        <p:nvPicPr>
          <p:cNvPr id="15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01" y="1889649"/>
            <a:ext cx="717363" cy="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0"/>
            <a:ext cx="1152128" cy="81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Resultado de imagem para sistemas de transpor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2996953"/>
            <a:ext cx="6120680" cy="2880320"/>
          </a:xfrm>
          <a:prstGeom prst="rect">
            <a:avLst/>
          </a:prstGeom>
          <a:noFill/>
        </p:spPr>
      </p:pic>
      <p:pic>
        <p:nvPicPr>
          <p:cNvPr id="9" name="Picture 4" descr="Imagem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010623"/>
            <a:ext cx="2915816" cy="2794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213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_estácio_2016_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Apresentação_estácio_2016_</Template>
  <TotalTime>1493</TotalTime>
  <Words>4571</Words>
  <Application>Microsoft Office PowerPoint</Application>
  <PresentationFormat>Apresentação na tela (4:3)</PresentationFormat>
  <Paragraphs>409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Apresentação_estácio_2016_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ESTACIOUSER</dc:creator>
  <cp:lastModifiedBy>maq</cp:lastModifiedBy>
  <cp:revision>62</cp:revision>
  <dcterms:created xsi:type="dcterms:W3CDTF">2015-11-30T17:28:00Z</dcterms:created>
  <dcterms:modified xsi:type="dcterms:W3CDTF">2018-09-09T20:04:15Z</dcterms:modified>
</cp:coreProperties>
</file>