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405" r:id="rId3"/>
    <p:sldId id="379" r:id="rId4"/>
    <p:sldId id="382" r:id="rId5"/>
    <p:sldId id="386" r:id="rId6"/>
    <p:sldId id="387" r:id="rId7"/>
    <p:sldId id="388" r:id="rId8"/>
    <p:sldId id="383" r:id="rId9"/>
    <p:sldId id="384" r:id="rId10"/>
    <p:sldId id="385" r:id="rId11"/>
    <p:sldId id="381" r:id="rId12"/>
    <p:sldId id="389" r:id="rId13"/>
    <p:sldId id="380" r:id="rId14"/>
    <p:sldId id="390" r:id="rId15"/>
    <p:sldId id="391" r:id="rId16"/>
    <p:sldId id="392" r:id="rId17"/>
    <p:sldId id="394" r:id="rId18"/>
    <p:sldId id="393" r:id="rId19"/>
    <p:sldId id="395" r:id="rId20"/>
    <p:sldId id="396" r:id="rId21"/>
    <p:sldId id="397" r:id="rId22"/>
    <p:sldId id="398" r:id="rId23"/>
    <p:sldId id="399" r:id="rId24"/>
    <p:sldId id="400" r:id="rId25"/>
    <p:sldId id="401" r:id="rId26"/>
    <p:sldId id="402" r:id="rId27"/>
    <p:sldId id="403" r:id="rId28"/>
    <p:sldId id="404" r:id="rId29"/>
    <p:sldId id="267" r:id="rId3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E0572A0E-EEC5-4D5B-9DFC-4423F620AE3B}" type="datetimeFigureOut">
              <a:rPr lang="pt-BR" smtClean="0"/>
              <a:pPr/>
              <a:t>13/03/2016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507F0D1-B7D9-433E-818C-406303C22C2C}"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0572A0E-EEC5-4D5B-9DFC-4423F620AE3B}" type="datetimeFigureOut">
              <a:rPr lang="pt-BR" smtClean="0"/>
              <a:pPr/>
              <a:t>13/03/2016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507F0D1-B7D9-433E-818C-406303C22C2C}"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0572A0E-EEC5-4D5B-9DFC-4423F620AE3B}" type="datetimeFigureOut">
              <a:rPr lang="pt-BR" smtClean="0"/>
              <a:pPr/>
              <a:t>13/03/2016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507F0D1-B7D9-433E-818C-406303C22C2C}"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0572A0E-EEC5-4D5B-9DFC-4423F620AE3B}" type="datetimeFigureOut">
              <a:rPr lang="pt-BR" smtClean="0"/>
              <a:pPr/>
              <a:t>13/03/2016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507F0D1-B7D9-433E-818C-406303C22C2C}"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E0572A0E-EEC5-4D5B-9DFC-4423F620AE3B}" type="datetimeFigureOut">
              <a:rPr lang="pt-BR" smtClean="0"/>
              <a:pPr/>
              <a:t>13/03/2016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507F0D1-B7D9-433E-818C-406303C22C2C}"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E0572A0E-EEC5-4D5B-9DFC-4423F620AE3B}" type="datetimeFigureOut">
              <a:rPr lang="pt-BR" smtClean="0"/>
              <a:pPr/>
              <a:t>13/03/2016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507F0D1-B7D9-433E-818C-406303C22C2C}"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E0572A0E-EEC5-4D5B-9DFC-4423F620AE3B}" type="datetimeFigureOut">
              <a:rPr lang="pt-BR" smtClean="0"/>
              <a:pPr/>
              <a:t>13/03/2016</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4507F0D1-B7D9-433E-818C-406303C22C2C}"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E0572A0E-EEC5-4D5B-9DFC-4423F620AE3B}" type="datetimeFigureOut">
              <a:rPr lang="pt-BR" smtClean="0"/>
              <a:pPr/>
              <a:t>13/03/2016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4507F0D1-B7D9-433E-818C-406303C22C2C}"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0572A0E-EEC5-4D5B-9DFC-4423F620AE3B}" type="datetimeFigureOut">
              <a:rPr lang="pt-BR" smtClean="0"/>
              <a:pPr/>
              <a:t>13/03/2016</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4507F0D1-B7D9-433E-818C-406303C22C2C}"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E0572A0E-EEC5-4D5B-9DFC-4423F620AE3B}" type="datetimeFigureOut">
              <a:rPr lang="pt-BR" smtClean="0"/>
              <a:pPr/>
              <a:t>13/03/2016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507F0D1-B7D9-433E-818C-406303C22C2C}"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E0572A0E-EEC5-4D5B-9DFC-4423F620AE3B}" type="datetimeFigureOut">
              <a:rPr lang="pt-BR" smtClean="0"/>
              <a:pPr/>
              <a:t>13/03/2016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507F0D1-B7D9-433E-818C-406303C22C2C}"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72A0E-EEC5-4D5B-9DFC-4423F620AE3B}" type="datetimeFigureOut">
              <a:rPr lang="pt-BR" smtClean="0"/>
              <a:pPr/>
              <a:t>13/03/2016</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07F0D1-B7D9-433E-818C-406303C22C2C}"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4202"/>
            <a:ext cx="9144000" cy="6853237"/>
          </a:xfrm>
          <a:prstGeom prst="rect">
            <a:avLst/>
          </a:prstGeom>
          <a:noFill/>
          <a:ln w="12699" cap="flat" cmpd="sng">
            <a:noFill/>
            <a:prstDash val="solid"/>
            <a:miter lim="800000"/>
            <a:headEnd/>
            <a:tailEnd/>
          </a:ln>
        </p:spPr>
      </p:pic>
      <p:sp>
        <p:nvSpPr>
          <p:cNvPr id="3" name="Título 1"/>
          <p:cNvSpPr txBox="1">
            <a:spLocks/>
          </p:cNvSpPr>
          <p:nvPr/>
        </p:nvSpPr>
        <p:spPr bwMode="auto">
          <a:xfrm>
            <a:off x="2664692" y="4221163"/>
            <a:ext cx="5867748" cy="1143000"/>
          </a:xfrm>
          <a:prstGeom prst="rect">
            <a:avLst/>
          </a:prstGeom>
          <a:noFill/>
          <a:ln w="9525">
            <a:noFill/>
            <a:miter lim="800000"/>
            <a:headEnd/>
            <a:tailEnd/>
          </a:ln>
        </p:spPr>
        <p:txBody>
          <a:bodyPr anchor="ctr">
            <a:noAutofit/>
          </a:bodyPr>
          <a:lstStyle/>
          <a:p>
            <a:pPr algn="ctr" fontAlgn="auto">
              <a:spcAft>
                <a:spcPts val="0"/>
              </a:spcAft>
              <a:buClrTx/>
              <a:buSzTx/>
              <a:buFontTx/>
              <a:buNone/>
              <a:defRPr/>
            </a:pPr>
            <a:r>
              <a:rPr lang="pt-BR" sz="4400" b="1" dirty="0" smtClean="0">
                <a:solidFill>
                  <a:schemeClr val="bg1"/>
                </a:solidFill>
                <a:effectLst>
                  <a:outerShdw blurRad="38100" dist="38100" dir="2700000" algn="tl">
                    <a:srgbClr val="000000">
                      <a:alpha val="43137"/>
                    </a:srgbClr>
                  </a:outerShdw>
                </a:effectLst>
                <a:latin typeface="+mj-lt"/>
                <a:ea typeface="+mj-ea"/>
                <a:cs typeface="+mj-cs"/>
              </a:rPr>
              <a:t>GST0121 </a:t>
            </a:r>
            <a:endParaRPr lang="pt-BR" sz="4400" b="1" dirty="0">
              <a:solidFill>
                <a:schemeClr val="bg1"/>
              </a:solidFill>
              <a:effectLst>
                <a:outerShdw blurRad="38100" dist="38100" dir="2700000" algn="tl">
                  <a:srgbClr val="000000">
                    <a:alpha val="43137"/>
                  </a:srgbClr>
                </a:outerShdw>
              </a:effectLst>
              <a:latin typeface="+mj-lt"/>
              <a:ea typeface="+mj-ea"/>
              <a:cs typeface="+mj-cs"/>
            </a:endParaRPr>
          </a:p>
          <a:p>
            <a:pPr algn="ctr" fontAlgn="auto">
              <a:spcAft>
                <a:spcPts val="0"/>
              </a:spcAft>
              <a:buClrTx/>
              <a:buSzTx/>
              <a:buFontTx/>
              <a:buNone/>
              <a:defRPr/>
            </a:pPr>
            <a:r>
              <a:rPr lang="pt-BR" sz="4400" b="1" dirty="0" smtClean="0">
                <a:solidFill>
                  <a:schemeClr val="bg1"/>
                </a:solidFill>
                <a:effectLst>
                  <a:outerShdw blurRad="38100" dist="38100" dir="2700000" algn="tl">
                    <a:srgbClr val="000000">
                      <a:alpha val="43137"/>
                    </a:srgbClr>
                  </a:outerShdw>
                </a:effectLst>
                <a:latin typeface="+mj-lt"/>
                <a:ea typeface="+mj-ea"/>
                <a:cs typeface="+mj-cs"/>
              </a:rPr>
              <a:t>Formação de Preços</a:t>
            </a:r>
            <a:endParaRPr lang="pt-BR" sz="4400" b="1" dirty="0">
              <a:solidFill>
                <a:schemeClr val="bg1"/>
              </a:solidFill>
              <a:effectLst>
                <a:outerShdw blurRad="38100" dist="38100" dir="2700000" algn="tl">
                  <a:srgbClr val="000000">
                    <a:alpha val="43137"/>
                  </a:srgbClr>
                </a:outerShdw>
              </a:effectLst>
              <a:latin typeface="+mj-lt"/>
              <a:ea typeface="+mj-ea"/>
              <a:cs typeface="+mj-cs"/>
            </a:endParaRPr>
          </a:p>
        </p:txBody>
      </p:sp>
      <p:sp>
        <p:nvSpPr>
          <p:cNvPr id="5" name="Retângulo 4"/>
          <p:cNvSpPr/>
          <p:nvPr/>
        </p:nvSpPr>
        <p:spPr>
          <a:xfrm>
            <a:off x="71438" y="6197600"/>
            <a:ext cx="9037637" cy="615950"/>
          </a:xfrm>
          <a:prstGeom prst="rect">
            <a:avLst/>
          </a:prstGeom>
        </p:spPr>
        <p:txBody>
          <a:bodyPr>
            <a:spAutoFit/>
          </a:bodyPr>
          <a:lstStyle/>
          <a:p>
            <a:pPr algn="ctr">
              <a:spcBef>
                <a:spcPct val="20000"/>
              </a:spcBef>
              <a:buClr>
                <a:srgbClr val="2B4475"/>
              </a:buClr>
              <a:buFontTx/>
              <a:buNone/>
              <a:defRPr/>
            </a:pPr>
            <a:r>
              <a:rPr lang="pt-BR" sz="3400" b="1" kern="0" dirty="0">
                <a:solidFill>
                  <a:srgbClr val="2B4475"/>
                </a:solidFill>
                <a:effectLst>
                  <a:outerShdw blurRad="38100" dist="38100" dir="2700000" algn="tl">
                    <a:srgbClr val="000000">
                      <a:alpha val="43137"/>
                    </a:srgbClr>
                  </a:outerShdw>
                </a:effectLst>
              </a:rPr>
              <a:t>Prof. Adm. </a:t>
            </a:r>
            <a:r>
              <a:rPr lang="pt-BR" sz="3400" b="1" i="1" kern="0" dirty="0">
                <a:solidFill>
                  <a:srgbClr val="2B4475"/>
                </a:solidFill>
                <a:effectLst>
                  <a:outerShdw blurRad="38100" dist="38100" dir="2700000" algn="tl">
                    <a:srgbClr val="000000">
                      <a:alpha val="43137"/>
                    </a:srgbClr>
                  </a:outerShdw>
                </a:effectLst>
              </a:rPr>
              <a:t>Msc</a:t>
            </a:r>
            <a:r>
              <a:rPr lang="pt-BR" sz="3400" b="1" kern="0" dirty="0">
                <a:solidFill>
                  <a:srgbClr val="2B4475"/>
                </a:solidFill>
                <a:effectLst>
                  <a:outerShdw blurRad="38100" dist="38100" dir="2700000" algn="tl">
                    <a:srgbClr val="000000">
                      <a:alpha val="43137"/>
                    </a:srgbClr>
                  </a:outerShdw>
                </a:effectLst>
              </a:rPr>
              <a:t>. Luiz Cláudio Brites Lobato</a:t>
            </a:r>
          </a:p>
        </p:txBody>
      </p:sp>
      <p:pic>
        <p:nvPicPr>
          <p:cNvPr id="6" name="Picture 2" descr="http://servicosweb.cnpq.br/wspessoa/servletrecuperafoto?tipo=1&amp;id=K4755251Z8"/>
          <p:cNvPicPr>
            <a:picLocks noChangeAspect="1" noChangeArrowheads="1"/>
          </p:cNvPicPr>
          <p:nvPr/>
        </p:nvPicPr>
        <p:blipFill>
          <a:blip r:embed="rId3" cstate="print"/>
          <a:srcRect/>
          <a:stretch>
            <a:fillRect/>
          </a:stretch>
        </p:blipFill>
        <p:spPr bwMode="auto">
          <a:xfrm>
            <a:off x="44826" y="4130862"/>
            <a:ext cx="2112234" cy="158417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492443"/>
          </a:xfrm>
          <a:prstGeom prst="rect">
            <a:avLst/>
          </a:prstGeom>
        </p:spPr>
        <p:txBody>
          <a:bodyPr wrap="square">
            <a:spAutoFit/>
          </a:bodyPr>
          <a:lstStyle/>
          <a:p>
            <a:pPr algn="ctr"/>
            <a:r>
              <a:rPr lang="pt-BR" sz="2600" b="1" dirty="0" smtClean="0">
                <a:solidFill>
                  <a:schemeClr val="bg1"/>
                </a:solidFill>
              </a:rPr>
              <a:t>Custos para Tomada de Decisão.</a:t>
            </a:r>
            <a:endParaRPr lang="pt-BR" sz="2600" b="1" dirty="0">
              <a:solidFill>
                <a:schemeClr val="bg1"/>
              </a:solidFill>
            </a:endParaRPr>
          </a:p>
        </p:txBody>
      </p:sp>
      <p:sp>
        <p:nvSpPr>
          <p:cNvPr id="6" name="Retângulo 5"/>
          <p:cNvSpPr/>
          <p:nvPr/>
        </p:nvSpPr>
        <p:spPr>
          <a:xfrm>
            <a:off x="72008" y="1124744"/>
            <a:ext cx="4572000" cy="461665"/>
          </a:xfrm>
          <a:prstGeom prst="rect">
            <a:avLst/>
          </a:prstGeom>
        </p:spPr>
        <p:txBody>
          <a:bodyPr>
            <a:spAutoFit/>
          </a:bodyPr>
          <a:lstStyle/>
          <a:p>
            <a:r>
              <a:rPr lang="pt-BR" sz="2400" b="1" dirty="0" smtClean="0">
                <a:solidFill>
                  <a:srgbClr val="C00000"/>
                </a:solidFill>
                <a:effectLst>
                  <a:outerShdw blurRad="38100" dist="38100" dir="2700000" algn="tl">
                    <a:srgbClr val="000000">
                      <a:alpha val="43137"/>
                    </a:srgbClr>
                  </a:outerShdw>
                </a:effectLst>
              </a:rPr>
              <a:t>Decisões no Ponto de Equilíbrio</a:t>
            </a:r>
          </a:p>
        </p:txBody>
      </p:sp>
      <p:sp>
        <p:nvSpPr>
          <p:cNvPr id="5" name="Retângulo 4"/>
          <p:cNvSpPr/>
          <p:nvPr/>
        </p:nvSpPr>
        <p:spPr>
          <a:xfrm>
            <a:off x="107504" y="1556792"/>
            <a:ext cx="8928992" cy="2000548"/>
          </a:xfrm>
          <a:prstGeom prst="rect">
            <a:avLst/>
          </a:prstGeom>
        </p:spPr>
        <p:txBody>
          <a:bodyPr wrap="square">
            <a:spAutoFit/>
          </a:bodyPr>
          <a:lstStyle/>
          <a:p>
            <a:pPr algn="just"/>
            <a:r>
              <a:rPr lang="pt-BR" dirty="0" smtClean="0"/>
              <a:t>A importância de se conhecer o ponto de equilíbrio da empresa, está em que aí você pode fazer várias simulações, de modo a verificar os impactos nos resultados e tomar as providências de modo a mitigá-los.</a:t>
            </a:r>
          </a:p>
          <a:p>
            <a:pPr algn="just"/>
            <a:endParaRPr lang="pt-BR" sz="800" dirty="0" smtClean="0"/>
          </a:p>
          <a:p>
            <a:pPr algn="just"/>
            <a:r>
              <a:rPr lang="pt-BR" b="1" dirty="0" smtClean="0">
                <a:solidFill>
                  <a:srgbClr val="FF0000"/>
                </a:solidFill>
                <a:effectLst>
                  <a:outerShdw blurRad="38100" dist="38100" dir="2700000" algn="tl">
                    <a:srgbClr val="000000">
                      <a:alpha val="43137"/>
                    </a:srgbClr>
                  </a:outerShdw>
                </a:effectLst>
              </a:rPr>
              <a:t>Metas de Vendas e Metas de Lucros</a:t>
            </a:r>
          </a:p>
          <a:p>
            <a:pPr algn="just"/>
            <a:endParaRPr lang="pt-BR" sz="800" dirty="0" smtClean="0"/>
          </a:p>
          <a:p>
            <a:pPr algn="just"/>
            <a:r>
              <a:rPr lang="pt-BR" dirty="0" smtClean="0"/>
              <a:t>A prática dessa rotina apresentada, serve também para se estabelecer metas factíveis de vendas e de lucros.</a:t>
            </a:r>
            <a:endParaRPr lang="pt-BR" dirty="0"/>
          </a:p>
        </p:txBody>
      </p:sp>
      <p:pic>
        <p:nvPicPr>
          <p:cNvPr id="7170" name="Picture 2"/>
          <p:cNvPicPr>
            <a:picLocks noChangeAspect="1" noChangeArrowheads="1"/>
          </p:cNvPicPr>
          <p:nvPr/>
        </p:nvPicPr>
        <p:blipFill>
          <a:blip r:embed="rId3" cstate="print"/>
          <a:srcRect/>
          <a:stretch>
            <a:fillRect/>
          </a:stretch>
        </p:blipFill>
        <p:spPr bwMode="auto">
          <a:xfrm>
            <a:off x="179512" y="3573016"/>
            <a:ext cx="4467225" cy="331093"/>
          </a:xfrm>
          <a:prstGeom prst="rect">
            <a:avLst/>
          </a:prstGeom>
          <a:noFill/>
          <a:ln w="9525">
            <a:noFill/>
            <a:miter lim="800000"/>
            <a:headEnd/>
            <a:tailEnd/>
          </a:ln>
        </p:spPr>
      </p:pic>
      <p:sp>
        <p:nvSpPr>
          <p:cNvPr id="7" name="Retângulo 6"/>
          <p:cNvSpPr/>
          <p:nvPr/>
        </p:nvSpPr>
        <p:spPr>
          <a:xfrm>
            <a:off x="107504" y="3933056"/>
            <a:ext cx="8712968" cy="2585323"/>
          </a:xfrm>
          <a:prstGeom prst="rect">
            <a:avLst/>
          </a:prstGeom>
        </p:spPr>
        <p:txBody>
          <a:bodyPr wrap="square">
            <a:spAutoFit/>
          </a:bodyPr>
          <a:lstStyle/>
          <a:p>
            <a:r>
              <a:rPr lang="pt-BR" dirty="0" smtClean="0"/>
              <a:t>Em uma fábrica temos a seguinte situação:</a:t>
            </a:r>
          </a:p>
          <a:p>
            <a:r>
              <a:rPr lang="pt-BR" dirty="0" smtClean="0"/>
              <a:t>Custos e despesas fixas = R$ 12.000,00</a:t>
            </a:r>
          </a:p>
          <a:p>
            <a:r>
              <a:rPr lang="pt-BR" dirty="0" smtClean="0"/>
              <a:t>Preço de Venda / Unidade = R$ 50,00</a:t>
            </a:r>
          </a:p>
          <a:p>
            <a:r>
              <a:rPr lang="pt-BR" dirty="0" smtClean="0"/>
              <a:t>Custos Variáveis / Unidade= 25% do preço de venda unitário</a:t>
            </a:r>
          </a:p>
          <a:p>
            <a:r>
              <a:rPr lang="pt-BR" dirty="0" smtClean="0"/>
              <a:t>Despesas Variáveis/ Unidade = 15% do preço de venda unitário</a:t>
            </a:r>
          </a:p>
          <a:p>
            <a:r>
              <a:rPr lang="pt-BR" dirty="0" smtClean="0"/>
              <a:t>Perguntas:</a:t>
            </a:r>
          </a:p>
          <a:p>
            <a:pPr marL="342900" indent="-342900">
              <a:buAutoNum type="alphaLcParenR"/>
            </a:pPr>
            <a:r>
              <a:rPr lang="pt-BR" dirty="0" smtClean="0"/>
              <a:t>- Qual é o Ponto de Equilíbrio?</a:t>
            </a:r>
          </a:p>
          <a:p>
            <a:pPr marL="342900" indent="-342900">
              <a:buAutoNum type="alphaLcParenR"/>
            </a:pPr>
            <a:r>
              <a:rPr lang="pt-BR" dirty="0" smtClean="0"/>
              <a:t>- Qual deve ser a receita para termos um lucro de R$ 6.000,00?</a:t>
            </a:r>
          </a:p>
          <a:p>
            <a:pPr marL="342900" indent="-342900">
              <a:buAutoNum type="alphaLcParenR"/>
            </a:pPr>
            <a:r>
              <a:rPr lang="pt-BR" dirty="0" smtClean="0"/>
              <a:t>- Existindo uma meta de receita de R$ 60.000,00, qual seria o lucro potencial?</a:t>
            </a:r>
            <a:endParaRPr lang="pt-B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492443"/>
          </a:xfrm>
          <a:prstGeom prst="rect">
            <a:avLst/>
          </a:prstGeom>
        </p:spPr>
        <p:txBody>
          <a:bodyPr wrap="square">
            <a:spAutoFit/>
          </a:bodyPr>
          <a:lstStyle/>
          <a:p>
            <a:pPr algn="ctr"/>
            <a:r>
              <a:rPr lang="pt-BR" sz="2600" b="1" dirty="0" smtClean="0">
                <a:solidFill>
                  <a:schemeClr val="bg1"/>
                </a:solidFill>
              </a:rPr>
              <a:t>Custos para Tomada de Decisão.</a:t>
            </a:r>
            <a:endParaRPr lang="pt-BR" sz="2600" b="1" dirty="0">
              <a:solidFill>
                <a:schemeClr val="bg1"/>
              </a:solidFill>
            </a:endParaRPr>
          </a:p>
        </p:txBody>
      </p:sp>
      <p:pic>
        <p:nvPicPr>
          <p:cNvPr id="7" name="Picture 2"/>
          <p:cNvPicPr>
            <a:picLocks noChangeAspect="1" noChangeArrowheads="1"/>
          </p:cNvPicPr>
          <p:nvPr/>
        </p:nvPicPr>
        <p:blipFill>
          <a:blip r:embed="rId3" cstate="print"/>
          <a:srcRect/>
          <a:stretch>
            <a:fillRect/>
          </a:stretch>
        </p:blipFill>
        <p:spPr bwMode="auto">
          <a:xfrm>
            <a:off x="107504" y="1196752"/>
            <a:ext cx="4467225" cy="331093"/>
          </a:xfrm>
          <a:prstGeom prst="rect">
            <a:avLst/>
          </a:prstGeom>
          <a:noFill/>
          <a:ln w="9525">
            <a:noFill/>
            <a:miter lim="800000"/>
            <a:headEnd/>
            <a:tailEnd/>
          </a:ln>
        </p:spPr>
      </p:pic>
      <p:pic>
        <p:nvPicPr>
          <p:cNvPr id="8194" name="Picture 2"/>
          <p:cNvPicPr>
            <a:picLocks noChangeAspect="1" noChangeArrowheads="1"/>
          </p:cNvPicPr>
          <p:nvPr/>
        </p:nvPicPr>
        <p:blipFill>
          <a:blip r:embed="rId4" cstate="print"/>
          <a:srcRect/>
          <a:stretch>
            <a:fillRect/>
          </a:stretch>
        </p:blipFill>
        <p:spPr bwMode="auto">
          <a:xfrm>
            <a:off x="107504" y="1628800"/>
            <a:ext cx="6480720" cy="2808312"/>
          </a:xfrm>
          <a:prstGeom prst="rect">
            <a:avLst/>
          </a:prstGeom>
          <a:noFill/>
          <a:ln w="9525">
            <a:noFill/>
            <a:miter lim="800000"/>
            <a:headEnd/>
            <a:tailEnd/>
          </a:ln>
        </p:spPr>
      </p:pic>
      <p:pic>
        <p:nvPicPr>
          <p:cNvPr id="8197" name="Picture 5"/>
          <p:cNvPicPr>
            <a:picLocks noChangeAspect="1" noChangeArrowheads="1"/>
          </p:cNvPicPr>
          <p:nvPr/>
        </p:nvPicPr>
        <p:blipFill>
          <a:blip r:embed="rId5" cstate="print"/>
          <a:srcRect/>
          <a:stretch>
            <a:fillRect/>
          </a:stretch>
        </p:blipFill>
        <p:spPr bwMode="auto">
          <a:xfrm>
            <a:off x="2291283" y="4442520"/>
            <a:ext cx="6745213" cy="23081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492443"/>
          </a:xfrm>
          <a:prstGeom prst="rect">
            <a:avLst/>
          </a:prstGeom>
        </p:spPr>
        <p:txBody>
          <a:bodyPr wrap="square">
            <a:spAutoFit/>
          </a:bodyPr>
          <a:lstStyle/>
          <a:p>
            <a:pPr algn="ctr"/>
            <a:r>
              <a:rPr lang="pt-BR" sz="2600" b="1" dirty="0" smtClean="0">
                <a:solidFill>
                  <a:schemeClr val="bg1"/>
                </a:solidFill>
              </a:rPr>
              <a:t>Custos para Tomada de Decisão.</a:t>
            </a:r>
            <a:endParaRPr lang="pt-BR" sz="2600" b="1" dirty="0">
              <a:solidFill>
                <a:schemeClr val="bg1"/>
              </a:solidFill>
            </a:endParaRPr>
          </a:p>
        </p:txBody>
      </p:sp>
      <p:pic>
        <p:nvPicPr>
          <p:cNvPr id="7" name="Picture 2"/>
          <p:cNvPicPr>
            <a:picLocks noChangeAspect="1" noChangeArrowheads="1"/>
          </p:cNvPicPr>
          <p:nvPr/>
        </p:nvPicPr>
        <p:blipFill>
          <a:blip r:embed="rId3" cstate="print"/>
          <a:srcRect/>
          <a:stretch>
            <a:fillRect/>
          </a:stretch>
        </p:blipFill>
        <p:spPr bwMode="auto">
          <a:xfrm>
            <a:off x="107504" y="1196752"/>
            <a:ext cx="4467225" cy="331093"/>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a:stretch>
            <a:fillRect/>
          </a:stretch>
        </p:blipFill>
        <p:spPr bwMode="auto">
          <a:xfrm>
            <a:off x="144016" y="1556792"/>
            <a:ext cx="8820472" cy="2664296"/>
          </a:xfrm>
          <a:prstGeom prst="rect">
            <a:avLst/>
          </a:prstGeom>
          <a:noFill/>
          <a:ln w="9525">
            <a:noFill/>
            <a:miter lim="800000"/>
            <a:headEnd/>
            <a:tailEnd/>
          </a:ln>
        </p:spPr>
      </p:pic>
      <p:pic>
        <p:nvPicPr>
          <p:cNvPr id="8196" name="Picture 4"/>
          <p:cNvPicPr>
            <a:picLocks noChangeAspect="1" noChangeArrowheads="1"/>
          </p:cNvPicPr>
          <p:nvPr/>
        </p:nvPicPr>
        <p:blipFill>
          <a:blip r:embed="rId5" cstate="print"/>
          <a:srcRect/>
          <a:stretch>
            <a:fillRect/>
          </a:stretch>
        </p:blipFill>
        <p:spPr bwMode="auto">
          <a:xfrm>
            <a:off x="72008" y="4365104"/>
            <a:ext cx="8964488" cy="2376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28"/>
            <a:ext cx="9144000" cy="6855271"/>
          </a:xfrm>
          <a:prstGeom prst="rect">
            <a:avLst/>
          </a:prstGeom>
          <a:noFill/>
          <a:ln w="9525">
            <a:noFill/>
            <a:miter lim="800000"/>
            <a:headEnd/>
            <a:tailEnd/>
          </a:ln>
        </p:spPr>
      </p:pic>
      <p:pic>
        <p:nvPicPr>
          <p:cNvPr id="2053" name="Picture 5"/>
          <p:cNvPicPr>
            <a:picLocks noChangeAspect="1" noChangeArrowheads="1"/>
          </p:cNvPicPr>
          <p:nvPr/>
        </p:nvPicPr>
        <p:blipFill>
          <a:blip r:embed="rId3" cstate="print"/>
          <a:srcRect/>
          <a:stretch>
            <a:fillRect/>
          </a:stretch>
        </p:blipFill>
        <p:spPr bwMode="auto">
          <a:xfrm>
            <a:off x="1250667" y="2672772"/>
            <a:ext cx="2457450" cy="600075"/>
          </a:xfrm>
          <a:prstGeom prst="rect">
            <a:avLst/>
          </a:prstGeom>
          <a:noFill/>
          <a:ln w="9525">
            <a:noFill/>
            <a:miter lim="800000"/>
            <a:headEnd/>
            <a:tailEnd/>
          </a:ln>
        </p:spPr>
      </p:pic>
      <p:sp>
        <p:nvSpPr>
          <p:cNvPr id="4" name="TextBox 6"/>
          <p:cNvSpPr txBox="1">
            <a:spLocks noChangeArrowheads="1"/>
          </p:cNvSpPr>
          <p:nvPr/>
        </p:nvSpPr>
        <p:spPr bwMode="auto">
          <a:xfrm>
            <a:off x="4410725" y="2636912"/>
            <a:ext cx="4625771"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pt-BR" sz="7200" b="1" dirty="0" smtClean="0">
                <a:solidFill>
                  <a:schemeClr val="accent2">
                    <a:lumMod val="75000"/>
                  </a:schemeClr>
                </a:solidFill>
                <a:effectLst>
                  <a:outerShdw blurRad="38100" dist="38100" dir="2700000" algn="tl">
                    <a:srgbClr val="000000">
                      <a:alpha val="43137"/>
                    </a:srgbClr>
                  </a:outerShdw>
                </a:effectLst>
                <a:latin typeface="Broadway" pitchFamily="82" charset="0"/>
              </a:rPr>
              <a:t>AULA </a:t>
            </a:r>
            <a:r>
              <a:rPr lang="pt-BR" sz="7200" b="1" dirty="0" smtClean="0">
                <a:solidFill>
                  <a:schemeClr val="accent2">
                    <a:lumMod val="75000"/>
                  </a:schemeClr>
                </a:solidFill>
                <a:effectLst>
                  <a:outerShdw blurRad="38100" dist="38100" dir="2700000" algn="tl">
                    <a:srgbClr val="000000">
                      <a:alpha val="43137"/>
                    </a:srgbClr>
                  </a:outerShdw>
                </a:effectLst>
                <a:latin typeface="Broadway" pitchFamily="82" charset="0"/>
              </a:rPr>
              <a:t>03</a:t>
            </a:r>
            <a:endParaRPr lang="pt-BR" sz="7200" dirty="0">
              <a:solidFill>
                <a:schemeClr val="accent2">
                  <a:lumMod val="75000"/>
                </a:schemeClr>
              </a:solidFill>
              <a:effectLst>
                <a:outerShdw blurRad="38100" dist="38100" dir="2700000" algn="tl">
                  <a:srgbClr val="000000">
                    <a:alpha val="43137"/>
                  </a:srgbClr>
                </a:outerShdw>
              </a:effectLst>
              <a:latin typeface="Broadway" pitchFamily="82" charset="0"/>
            </a:endParaRPr>
          </a:p>
        </p:txBody>
      </p:sp>
      <p:sp>
        <p:nvSpPr>
          <p:cNvPr id="5" name="Retângulo 4"/>
          <p:cNvSpPr/>
          <p:nvPr/>
        </p:nvSpPr>
        <p:spPr>
          <a:xfrm>
            <a:off x="35496" y="6505599"/>
            <a:ext cx="9037637" cy="307777"/>
          </a:xfrm>
          <a:prstGeom prst="rect">
            <a:avLst/>
          </a:prstGeom>
        </p:spPr>
        <p:txBody>
          <a:bodyPr>
            <a:spAutoFit/>
          </a:bodyPr>
          <a:lstStyle/>
          <a:p>
            <a:pPr algn="ctr">
              <a:spcBef>
                <a:spcPct val="20000"/>
              </a:spcBef>
              <a:buClr>
                <a:srgbClr val="2B4475"/>
              </a:buClr>
              <a:buFontTx/>
              <a:buNone/>
              <a:defRPr/>
            </a:pPr>
            <a:r>
              <a:rPr lang="pt-BR" sz="1400" b="1" kern="0" dirty="0" smtClean="0">
                <a:solidFill>
                  <a:srgbClr val="2B4475"/>
                </a:solidFill>
                <a:effectLst>
                  <a:outerShdw blurRad="38100" dist="38100" dir="2700000" algn="tl">
                    <a:srgbClr val="000000">
                      <a:alpha val="43137"/>
                    </a:srgbClr>
                  </a:outerShdw>
                </a:effectLst>
              </a:rPr>
              <a:t>Gerenciamento de Projetos  –  Prof</a:t>
            </a:r>
            <a:r>
              <a:rPr lang="pt-BR" sz="1400" b="1" kern="0" dirty="0">
                <a:solidFill>
                  <a:srgbClr val="2B4475"/>
                </a:solidFill>
                <a:effectLst>
                  <a:outerShdw blurRad="38100" dist="38100" dir="2700000" algn="tl">
                    <a:srgbClr val="000000">
                      <a:alpha val="43137"/>
                    </a:srgbClr>
                  </a:outerShdw>
                </a:effectLst>
              </a:rPr>
              <a:t>. Adm. </a:t>
            </a:r>
            <a:r>
              <a:rPr lang="pt-BR" sz="1400" b="1" i="1" kern="0" dirty="0">
                <a:solidFill>
                  <a:srgbClr val="2B4475"/>
                </a:solidFill>
                <a:effectLst>
                  <a:outerShdw blurRad="38100" dist="38100" dir="2700000" algn="tl">
                    <a:srgbClr val="000000">
                      <a:alpha val="43137"/>
                    </a:srgbClr>
                  </a:outerShdw>
                </a:effectLst>
              </a:rPr>
              <a:t>Msc</a:t>
            </a:r>
            <a:r>
              <a:rPr lang="pt-BR" sz="1400" b="1" kern="0" dirty="0">
                <a:solidFill>
                  <a:srgbClr val="2B4475"/>
                </a:solidFill>
                <a:effectLst>
                  <a:outerShdw blurRad="38100" dist="38100" dir="2700000" algn="tl">
                    <a:srgbClr val="000000">
                      <a:alpha val="43137"/>
                    </a:srgbClr>
                  </a:outerShdw>
                </a:effectLst>
              </a:rPr>
              <a:t>. Luiz Cláudio Brites </a:t>
            </a:r>
            <a:r>
              <a:rPr lang="pt-BR" sz="1400" b="1" kern="0" dirty="0" smtClean="0">
                <a:solidFill>
                  <a:srgbClr val="2B4475"/>
                </a:solidFill>
                <a:effectLst>
                  <a:outerShdw blurRad="38100" dist="38100" dir="2700000" algn="tl">
                    <a:srgbClr val="000000">
                      <a:alpha val="43137"/>
                    </a:srgbClr>
                  </a:outerShdw>
                </a:effectLst>
              </a:rPr>
              <a:t>Lobato                                                    Semestre: 2015.02</a:t>
            </a:r>
            <a:endParaRPr lang="pt-BR" sz="1400" b="1" kern="0" dirty="0">
              <a:solidFill>
                <a:srgbClr val="2B4475"/>
              </a:solidFill>
              <a:effectLst>
                <a:outerShdw blurRad="38100" dist="38100" dir="2700000" algn="tl">
                  <a:srgbClr val="000000">
                    <a:alpha val="43137"/>
                  </a:srgbClr>
                </a:outerShdw>
              </a:effectLst>
            </a:endParaRPr>
          </a:p>
        </p:txBody>
      </p:sp>
      <p:sp>
        <p:nvSpPr>
          <p:cNvPr id="6" name="Retângulo 5"/>
          <p:cNvSpPr/>
          <p:nvPr/>
        </p:nvSpPr>
        <p:spPr>
          <a:xfrm>
            <a:off x="2987824" y="116632"/>
            <a:ext cx="3990195" cy="769441"/>
          </a:xfrm>
          <a:prstGeom prst="rect">
            <a:avLst/>
          </a:prstGeom>
        </p:spPr>
        <p:txBody>
          <a:bodyPr wrap="none">
            <a:spAutoFit/>
          </a:bodyPr>
          <a:lstStyle/>
          <a:p>
            <a:pPr algn="ctr"/>
            <a:r>
              <a:rPr lang="pt-BR" sz="2200" b="1" dirty="0" smtClean="0">
                <a:solidFill>
                  <a:schemeClr val="bg1"/>
                </a:solidFill>
                <a:effectLst>
                  <a:outerShdw blurRad="38100" dist="38100" dir="2700000" algn="tl">
                    <a:srgbClr val="000000">
                      <a:alpha val="43137"/>
                    </a:srgbClr>
                  </a:outerShdw>
                </a:effectLst>
                <a:latin typeface="Broadway" pitchFamily="82" charset="0"/>
              </a:rPr>
              <a:t>GST – 0121</a:t>
            </a:r>
          </a:p>
          <a:p>
            <a:pPr algn="ctr"/>
            <a:r>
              <a:rPr lang="pt-BR" sz="2200" b="1" dirty="0" smtClean="0">
                <a:solidFill>
                  <a:schemeClr val="bg1"/>
                </a:solidFill>
                <a:effectLst>
                  <a:outerShdw blurRad="38100" dist="38100" dir="2700000" algn="tl">
                    <a:srgbClr val="000000">
                      <a:alpha val="43137"/>
                    </a:srgbClr>
                  </a:outerShdw>
                </a:effectLst>
                <a:latin typeface="Broadway" pitchFamily="82" charset="0"/>
              </a:rPr>
              <a:t>	FORMAÇÃO DE PREÇOS</a:t>
            </a:r>
            <a:endParaRPr lang="pt-BR" sz="2200" dirty="0">
              <a:solidFill>
                <a:schemeClr val="bg1"/>
              </a:solidFill>
              <a:effectLst>
                <a:outerShdw blurRad="38100" dist="38100" dir="2700000" algn="tl">
                  <a:srgbClr val="000000">
                    <a:alpha val="43137"/>
                  </a:srgbClr>
                </a:outerShdw>
              </a:effectLst>
              <a:latin typeface="Broadway" pitchFamily="82" charset="0"/>
            </a:endParaRPr>
          </a:p>
        </p:txBody>
      </p:sp>
      <p:sp>
        <p:nvSpPr>
          <p:cNvPr id="7" name="Retângulo 6"/>
          <p:cNvSpPr/>
          <p:nvPr/>
        </p:nvSpPr>
        <p:spPr>
          <a:xfrm>
            <a:off x="4197286" y="1082060"/>
            <a:ext cx="4844788" cy="1338828"/>
          </a:xfrm>
          <a:prstGeom prst="rect">
            <a:avLst/>
          </a:prstGeom>
        </p:spPr>
        <p:txBody>
          <a:bodyPr wrap="none">
            <a:spAutoFit/>
          </a:bodyPr>
          <a:lstStyle/>
          <a:p>
            <a:pPr algn="r">
              <a:lnSpc>
                <a:spcPct val="150000"/>
              </a:lnSpc>
            </a:pPr>
            <a:r>
              <a:rPr lang="pt-BR" b="1" dirty="0" smtClean="0">
                <a:solidFill>
                  <a:schemeClr val="bg1"/>
                </a:solidFill>
                <a:effectLst>
                  <a:outerShdw blurRad="38100" dist="38100" dir="2700000" algn="tl">
                    <a:srgbClr val="000000">
                      <a:alpha val="43137"/>
                    </a:srgbClr>
                  </a:outerShdw>
                </a:effectLst>
                <a:latin typeface="Broadway" pitchFamily="82" charset="0"/>
              </a:rPr>
              <a:t>ENCONTROS:</a:t>
            </a:r>
          </a:p>
          <a:p>
            <a:pPr algn="r">
              <a:lnSpc>
                <a:spcPct val="150000"/>
              </a:lnSpc>
            </a:pPr>
            <a:r>
              <a:rPr lang="pt-BR" b="1" dirty="0" smtClean="0">
                <a:solidFill>
                  <a:schemeClr val="bg1"/>
                </a:solidFill>
                <a:effectLst>
                  <a:outerShdw blurRad="38100" dist="38100" dir="2700000" algn="tl">
                    <a:srgbClr val="000000">
                      <a:alpha val="43137"/>
                    </a:srgbClr>
                  </a:outerShdw>
                </a:effectLst>
                <a:latin typeface="Broadway" pitchFamily="82" charset="0"/>
              </a:rPr>
              <a:t>Quarta-feira de 20:45 às 22:25 horas</a:t>
            </a:r>
          </a:p>
          <a:p>
            <a:pPr algn="r">
              <a:lnSpc>
                <a:spcPct val="150000"/>
              </a:lnSpc>
            </a:pPr>
            <a:r>
              <a:rPr lang="pt-BR" b="1" dirty="0" smtClean="0">
                <a:solidFill>
                  <a:schemeClr val="bg1"/>
                </a:solidFill>
                <a:effectLst>
                  <a:outerShdw blurRad="38100" dist="38100" dir="2700000" algn="tl">
                    <a:srgbClr val="000000">
                      <a:alpha val="43137"/>
                    </a:srgbClr>
                  </a:outerShdw>
                </a:effectLst>
                <a:latin typeface="Broadway" pitchFamily="82" charset="0"/>
              </a:rPr>
              <a:t>Campus Nova Iguaçu</a:t>
            </a:r>
            <a:endParaRPr lang="pt-BR" dirty="0">
              <a:solidFill>
                <a:schemeClr val="bg1"/>
              </a:solidFill>
            </a:endParaRPr>
          </a:p>
        </p:txBody>
      </p:sp>
      <p:sp>
        <p:nvSpPr>
          <p:cNvPr id="8" name="Retângulo 7"/>
          <p:cNvSpPr/>
          <p:nvPr/>
        </p:nvSpPr>
        <p:spPr>
          <a:xfrm>
            <a:off x="0" y="4221088"/>
            <a:ext cx="9144000" cy="1446550"/>
          </a:xfrm>
          <a:prstGeom prst="rect">
            <a:avLst/>
          </a:prstGeom>
        </p:spPr>
        <p:txBody>
          <a:bodyPr wrap="square">
            <a:spAutoFit/>
          </a:bodyPr>
          <a:lstStyle/>
          <a:p>
            <a:pPr algn="ctr"/>
            <a:r>
              <a:rPr lang="pt-BR" sz="4400" b="1" dirty="0" smtClean="0">
                <a:solidFill>
                  <a:schemeClr val="accent2">
                    <a:lumMod val="50000"/>
                  </a:schemeClr>
                </a:solidFill>
                <a:effectLst>
                  <a:outerShdw blurRad="38100" dist="38100" dir="2700000" algn="tl">
                    <a:srgbClr val="000000">
                      <a:alpha val="43137"/>
                    </a:srgbClr>
                  </a:outerShdw>
                </a:effectLst>
                <a:latin typeface="Broadway" pitchFamily="82" charset="0"/>
              </a:rPr>
              <a:t>Aspectos Financeiros para Vendas e </a:t>
            </a:r>
            <a:r>
              <a:rPr lang="pt-BR" sz="4400" b="1" dirty="0" smtClean="0">
                <a:solidFill>
                  <a:schemeClr val="accent2">
                    <a:lumMod val="50000"/>
                  </a:schemeClr>
                </a:solidFill>
                <a:effectLst>
                  <a:outerShdw blurRad="38100" dist="38100" dir="2700000" algn="tl">
                    <a:srgbClr val="000000">
                      <a:alpha val="43137"/>
                    </a:srgbClr>
                  </a:outerShdw>
                </a:effectLst>
                <a:latin typeface="Broadway" pitchFamily="82" charset="0"/>
              </a:rPr>
              <a:t>Preços</a:t>
            </a:r>
            <a:endParaRPr lang="pt-BR" sz="4200" dirty="0">
              <a:solidFill>
                <a:schemeClr val="accent2">
                  <a:lumMod val="50000"/>
                </a:schemeClr>
              </a:solidFill>
              <a:effectLst>
                <a:outerShdw blurRad="38100" dist="38100" dir="2700000" algn="tl">
                  <a:srgbClr val="000000">
                    <a:alpha val="43137"/>
                  </a:srgbClr>
                </a:outerShdw>
              </a:effectLst>
              <a:latin typeface="Broadway" pitchFamily="82"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523220"/>
          </a:xfrm>
          <a:prstGeom prst="rect">
            <a:avLst/>
          </a:prstGeom>
        </p:spPr>
        <p:txBody>
          <a:bodyPr wrap="square">
            <a:spAutoFit/>
          </a:bodyPr>
          <a:lstStyle/>
          <a:p>
            <a:r>
              <a:rPr lang="pt-BR" sz="2800" b="1" dirty="0" smtClean="0">
                <a:solidFill>
                  <a:schemeClr val="bg1"/>
                </a:solidFill>
                <a:effectLst>
                  <a:outerShdw blurRad="38100" dist="38100" dir="2700000" algn="tl">
                    <a:srgbClr val="000000">
                      <a:alpha val="43137"/>
                    </a:srgbClr>
                  </a:outerShdw>
                </a:effectLst>
              </a:rPr>
              <a:t>Definições </a:t>
            </a:r>
            <a:r>
              <a:rPr lang="pt-BR" sz="2800" b="1" dirty="0" smtClean="0">
                <a:solidFill>
                  <a:schemeClr val="bg1"/>
                </a:solidFill>
                <a:effectLst>
                  <a:outerShdw blurRad="38100" dist="38100" dir="2700000" algn="tl">
                    <a:srgbClr val="000000">
                      <a:alpha val="43137"/>
                    </a:srgbClr>
                  </a:outerShdw>
                </a:effectLst>
              </a:rPr>
              <a:t>e princípios financeiros: </a:t>
            </a:r>
          </a:p>
        </p:txBody>
      </p:sp>
      <p:sp>
        <p:nvSpPr>
          <p:cNvPr id="6" name="Retângulo 5"/>
          <p:cNvSpPr/>
          <p:nvPr/>
        </p:nvSpPr>
        <p:spPr>
          <a:xfrm>
            <a:off x="72008" y="1124744"/>
            <a:ext cx="4572000" cy="461665"/>
          </a:xfrm>
          <a:prstGeom prst="rect">
            <a:avLst/>
          </a:prstGeom>
        </p:spPr>
        <p:txBody>
          <a:bodyPr>
            <a:spAutoFit/>
          </a:bodyPr>
          <a:lstStyle/>
          <a:p>
            <a:r>
              <a:rPr lang="pt-BR" sz="2400" b="1" i="1" dirty="0" smtClean="0">
                <a:solidFill>
                  <a:srgbClr val="C00000"/>
                </a:solidFill>
                <a:effectLst>
                  <a:outerShdw blurRad="38100" dist="38100" dir="2700000" algn="tl">
                    <a:srgbClr val="000000">
                      <a:alpha val="43137"/>
                    </a:srgbClr>
                  </a:outerShdw>
                </a:effectLst>
              </a:rPr>
              <a:t>Conceitos Básicos</a:t>
            </a:r>
            <a:endParaRPr lang="pt-BR" sz="2400" b="1" i="1" dirty="0" smtClean="0">
              <a:solidFill>
                <a:srgbClr val="C00000"/>
              </a:solidFill>
              <a:effectLst>
                <a:outerShdw blurRad="38100" dist="38100" dir="2700000" algn="tl">
                  <a:srgbClr val="000000">
                    <a:alpha val="43137"/>
                  </a:srgbClr>
                </a:outerShdw>
              </a:effectLst>
            </a:endParaRPr>
          </a:p>
        </p:txBody>
      </p:sp>
      <p:sp>
        <p:nvSpPr>
          <p:cNvPr id="8" name="Retângulo 7"/>
          <p:cNvSpPr/>
          <p:nvPr/>
        </p:nvSpPr>
        <p:spPr>
          <a:xfrm>
            <a:off x="179512" y="1862822"/>
            <a:ext cx="8784976" cy="3416320"/>
          </a:xfrm>
          <a:prstGeom prst="rect">
            <a:avLst/>
          </a:prstGeom>
        </p:spPr>
        <p:txBody>
          <a:bodyPr wrap="square">
            <a:spAutoFit/>
          </a:bodyPr>
          <a:lstStyle/>
          <a:p>
            <a:pPr algn="just"/>
            <a:r>
              <a:rPr lang="pt-BR" b="1" dirty="0" smtClean="0"/>
              <a:t>1. Qual o objetivo principal da matemática financeira?</a:t>
            </a:r>
          </a:p>
          <a:p>
            <a:pPr algn="just"/>
            <a:endParaRPr lang="pt-BR" dirty="0" smtClean="0"/>
          </a:p>
          <a:p>
            <a:pPr algn="just"/>
            <a:r>
              <a:rPr lang="pt-BR" dirty="0" smtClean="0"/>
              <a:t>A </a:t>
            </a:r>
            <a:r>
              <a:rPr lang="pt-BR" dirty="0" smtClean="0"/>
              <a:t>matemática financeira busca, essencialmente, analisar a evolução do dinheiro ao longo do tempo, determinando o valor das remunerações relativas ao seu emprego.</a:t>
            </a:r>
          </a:p>
          <a:p>
            <a:pPr algn="just"/>
            <a:endParaRPr lang="pt-BR" b="1" dirty="0" smtClean="0"/>
          </a:p>
          <a:p>
            <a:pPr algn="just"/>
            <a:r>
              <a:rPr lang="pt-BR" b="1" dirty="0" smtClean="0"/>
              <a:t>2 </a:t>
            </a:r>
            <a:r>
              <a:rPr lang="pt-BR" b="1" dirty="0" smtClean="0"/>
              <a:t>Qual o conceito de juros?</a:t>
            </a:r>
          </a:p>
          <a:p>
            <a:pPr algn="just"/>
            <a:endParaRPr lang="pt-BR" dirty="0" smtClean="0"/>
          </a:p>
          <a:p>
            <a:pPr algn="just"/>
            <a:r>
              <a:rPr lang="pt-BR" dirty="0" smtClean="0"/>
              <a:t>Juros </a:t>
            </a:r>
            <a:r>
              <a:rPr lang="pt-BR" dirty="0" smtClean="0"/>
              <a:t>é a remuneração pelo capital emprestado ou aplicado. </a:t>
            </a:r>
          </a:p>
          <a:p>
            <a:pPr algn="just"/>
            <a:endParaRPr lang="pt-BR" dirty="0" smtClean="0"/>
          </a:p>
          <a:p>
            <a:pPr algn="just"/>
            <a:r>
              <a:rPr lang="pt-BR" dirty="0" smtClean="0"/>
              <a:t>Exemplo</a:t>
            </a:r>
            <a:r>
              <a:rPr lang="pt-BR" dirty="0" smtClean="0"/>
              <a:t>: ao emprestarmos determinada quantia em dinheiro a outrem, por certo tempo, cobramos uma importância a título de juros (J), que refere-se a remuneração pelo capital emprestado</a:t>
            </a:r>
            <a:r>
              <a:rPr lang="pt-BR" dirty="0" smtClean="0"/>
              <a:t>.</a:t>
            </a:r>
            <a:endParaRPr lang="pt-BR" dirty="0" smtClean="0"/>
          </a:p>
        </p:txBody>
      </p:sp>
      <p:sp>
        <p:nvSpPr>
          <p:cNvPr id="15362" name="AutoShape 2" descr="data:image/jpeg;base64,/9j/4AAQSkZJRgABAQAAAQABAAD/2wCEAAkGBxMSEhUSEhIVFRUWFRUWFRUVFRYVFRUQFhUWFhUWFhYYHSggGBolHRUWIjEhJSkrLi4vFx8zODMtNygtLisBCgoKDg0OGhAQGy0iHyUtLS0tLS0tLS0tLS0tLS0tLS0tLS0tLS0tLSstLS0tLS0tLS0rLS0tLS0tLS4tLSsuN//AABEIAMIBAwMBIgACEQEDEQH/xAAcAAABBQEBAQAAAAAAAAAAAAAFAQIDBAYABwj/xABDEAACAQIEAgcFBQYFAwUBAAABAgMAEQQSITEFQQYTIlFhcYEHMpGhsSNCUnLBFDNigrLRNENTc/CSouEXJERjkxX/xAAaAQACAwEBAAAAAAAAAAAAAAACBAABAwUG/8QAMBEAAgIBBAADBwMEAwAAAAAAAAECEQMEEiExE0FRBSIyYXGBwRQz8DRSkbEGctH/2gAMAwEAAhEDEQA/ANphjpTMXTMG9xTsTXQUUedcmB5kF6kiWmTb06KtdqA3Mtxir2HWqEdEcKaCUUFGTsKYeOr0aVTw7VfjalJI6OJqiZBUy1EhqQGsWhuLH0tNvS3qqNLEIqMrUtIahRWkFCsaKMS0Jxta4+xXP0DSKgnFWDUMwptI51g1k1qWJKRl1qaJaNolhXha61qcNtWZ4aNa02G2pHL2dLS9ExqtLVk1WlrIcYiUr0iU56opFDECqqjWrc9VwtEjN9hDCtVvNQ+GrAaqDvggxprN4061osTrQPGw3raDFcyYLvXVN1Bpa2tCnIA6P8WWVAQfOjEz3FeLdHOOGJhrpzFepYHiSyIGB5UUJFZ8Dix8x1pYmqKSQGnxGmExJqi5GauwPQ5Wp4ntUaspMORTVbixNZg461SR8QrOWKzaOVo18WIqcTVlouIU88VtWEsDG4aleZqRNUivWTj4t40Tw2OvWcsTQxHUJh29dehy4mrEcl6yaN1NMfLQjG0WkNCMca0x9mGo6BxNRSmnk1HLTZzSqTU0RqAnWpUNGymwzw41pcNtWT4dJrWpwZ0pLMuTpaR8Fk1WlqyarS1gPMRKdJTUpZKhSKktNRKdJSR0SRjJ8k6pTrVyCn5aoJSInSqsuGvV8LXGOrTKasEfsldRTqq6r3GfhnxzDKO+tFwfjTx6A6d1Y29SwTEHeopUMygpdnsXCuJCbnY0fgjoT7KMD+04eQ5AlmUK1rvIADnKsTp2gOVuWtHscphypIBktl61VswI++yjf+Ib21GxrNe0IRnsbFsns5tbojlSkaKoXmyHKxANgd9Cp2IPMGnDHL+IfGujDOmcueBpnNhjSR4c1ajxSkaG9cJRW6nZi4tCiPSqk9X2bShmLeijyVyLA2tH8AazeHfWtBgWockQ4SphqGiMAoTBLRKCakJxOjhyIsS0IxxolLLQnGNUxrkvPJNFDnSSLThTnFMiBQya1OI6QDWrAWicqBqx+BFjWrwR0rJYU2etJhcWNhSWaVs6mjxugmarSmpRKCKryvWFjrQ5Kc9MjNK5qyitJSI1NmaoFatEhXJKmE4zUwqnA1W1NAw4StDqUVGTTlNUGmOtXU6uqGlI+Hxalzd1Mpb1Aja+zzpi2DkEcjHqWOh/0nP3vynmPXvv76jpi472BJAzKD7w3DKRz5givk0GvQPZz07bCssEzfZXsjneO/3T/B9PLbl63SXeSH3Xr818/wDY1hy9Rl9meidIuAkxdWzZVGbqZ9ghOtmt7tj7y7EaixFeTcRlxEEjQzZkdDZlJPxHeDyNfRcUqTxlgAwYdtPxDvHcfGsT0u6KJNCEYkhBaGUC7QgnRWHOK9gR93wGUitHrdtRk/oyZsClylyeacO6SSRkWYkdxrX8I6UCQhSLGvNOJYSTDSGKUWYfBl5Mp5g2/Q2IIqGPiBU3W967kcxzcmmjLyPdTjhagmP4qAbV5oOkUxFi5rl4ux3Nbwz0KvRnpeB4kCa1WAxIIrxrBcYIO9azg/SF2IVRmJ2ABJrV5UzGWlafB6Sk9XoZjQHhuFxjgHqlUfxG3yFaDDcPlA7eQeVzWE5ouGCZ0k9UZ5quYkxLo0ov3DU/AVXIjP4j6W+tZ+Kka/pZyII3qVqcFTkDfxtVqGIc6F6hBw0MmDFU32NWgpq/1Q5UjIKylnbGoaKKfJViSpg5B0rmlA2qhjMWACb0rLIdHHi8kg/hpiedRYjFANlOn60K4VxDNbxq/wAWwfXx9k2caqfHuq4T3IqeJKXJdgxA76klk0rM4SDEL7y38jRUlsva0rWDswz44xVpjpJaSJqqNJUsL05GPBw8mT3gvh6uLQ/DNV9KxkhrE7Rxp6U0inrQm67H11dXVDY+Ha6vT/8A0SxqgmTEYRByOeU3P/51nukfs7xeEjMx6uaJffeFmbINgXVlVgPGxHjVWXRkaUGkrqhD0b2adO2wzLBM32egRj9z+Fj+HuPLy29yR1kXrI/NgO/vFfJF69K9nHT5oCsEzXXZHPyRj9D6d1cnW6PucF9V+V+V5jeHLfuy+z/DNp056Lpixky5Sf3UugVJfPfIbWK7jTcWK+CSoVYqdwSDqDqDY6jevp7jPSeGDDmfqzMrEK0IANy1976AWv57C50rxjpt0QRUGNwXbwzjMygENBc7MLmw9dPIittBllKHvO/QHURp8IxCuaermorUqiugLhro9w2bFzLDCCWO/cq8yT3V9EdDuiUWCQWGaQjtOdye4dwoN7JujAwmGEjj7WXtN3hfurW8eQKpZjYAEk9wG9XdA1YmLxixLdjvoAN2PcKBY/FNKLMSq/hU2v8AmYamhyYtp2M7c/cX8MfL1O5qcmk55nLrodhgUe+xsWVNEUCpesJqJVqdKDcw9qHwg1dRjQ+XEhRQ1uPi5G1TfQaxNmmLUnWVnY+kK3tvV1eLKdzbzqb0Twmi9MiPoQQe8G1OwfAITrJnfwLWHrahy8QQta9HMDOO+otsnySe6MeAdx6OKBojGAgbs5RoNNjV/h+Lvag/TjDOwhkUXRGOfwDWsfKoeByEMVJOnf3cqFXGdBxx7sKbdmxqri6mifSq2MbSn8aVnG1PCBrb1Zw6VSZ9av4SQU90jjdyCeGjogi1Uw7irYcUrJ8nTwwSQ7LSgUgcU4GhGEkLXV1dVBHn2L4kZXzHbZR3L/epcMAbgi6sCGBFwQRYgg7gjS3jQSGSiuEmCjU0ru55G9vFJHg/tG6NfsGMaNAepcdZDe5tGxIKXO5VgV77AHnWewWCkmYJFGzsfuopY+enLxr3/pjwnD8Q6nrlf7EuQVbLmDgXU6bdlT6U/hHDYYFyQxrGvMKLE+LHdj4mjedeRmsD8zzLgPsyxEpBxBEK81BDyEenZXzJPlXrvB+gmBjjC/scLWG8iCRj4lmuau4RRRFcRas98pO2a+GoqkUp+jGFN7QquZchC6KU7inukeYqnwzoqkLTqZJJMPiEyPATopIszq3vX9eZtyo8MRca0wyULgvLgu2+GfOvtD6Dy8MlG8mHkP2M1vXq3toHA+IFxzAg9nHClxOOjV/dXtkd5W1hX0TxHCx4iJ4J0DxOLMp28CDuCDqCNQRXmD+zjEYCcYnAv16DeJyqTBTbY6K/f90+BpjHO+GLzxtdHr8FgLChnS+QjCuB94oh/KzAH5UF4J0qRz1cgMcg95HBVx5q2tGeJ2nhZBva6/mGo+laTVxdGcHUlYJhsAANgKkzVWjk08efnSM9I1R0eGWi9QSzka8vpUBmqRZKBphxpFCXFAsVPp41DFgmdvC9WMXgAxBBykUQhzRp2R2rbnl5VIJXyaZZ1C4qyliVWEhF1fdv4e4edIcUTuAaZhoXZj9mxPPn61dGHk/0n/6aZUfQ4ubJOUveKJI5IAe8CxojwriRU5W9KZ1T/wCk/wD0mopU01jYfykULxvsLDqJQdS5Rr8PiVcZTYgixHeKzckZw2Msx7EgHVk8rCxX00qnwziJR8jE+BPMUd47hlxEGt7qQwI3BHdQcy480dSDUPeXMWHVsAPKquNfSgkPHbhUY9oD1I5EikxXEhlJLADxIH1p+CfZwtRNSfB00+tTYbFUGTGo5OR1YjWwYE/Chk3HDe0YAPe99/IU022uDnqCTtnoUGM8abiONxp70gHhfWvJcdxDFSaHEi34Yxb53q5wng0j2LEkeNYrG2+RrxlFe6b1ulqg9gFhz8vCjvCuORzDsuL81OjD0rGJg44l1sD31mOK458/2C3YH3gbH5Vp4ca4MVnnfJ7kJhXV5HhulWMCgHcDmBeuoPBkbfqog7o1Ez9tvStG5qlwuEJGo8KsyGuIkelbGtJVnAxZjrVWOxNGMLIqgCtEgGydMLbY1zA04YkVzODWiM2DJeKmFrTAhTs+6+RPL1ojDi1YXBBqKYKwswuD30Ik4JlOaCRoj+H3oz/Ly9CKpWgqT74NAJKjkxRFAxjMRH+8izD8UZzfFfe+RqxFj0k2OvcdCPQ1e4igy/jeHQ4pQsyBre62zp4o47SnyNZviHCeIYQhsLKMTFzSY5ZVHKzqLOPQEeO9aDDy2N6IQzgix2NaQyNGWXEmYZuJS+9ND1ffZgw86UcWQ/eFG+LxGL94ueI/f5r4N/ehmJ6MYbEgNz5bi3qtSUoSfoy448kY32vkQLjh31IMUKGYjocgJCzTIRpbNe1vOrcPBwgtnLfmqvBZayxJziNRrVyfF2XShIwLi5LA9wG3zqpPxHLo+nidqylikmMY5xka3gIctcNsuY+X61Sw3TSdcRJEyZwjZSdBbmDp4Gq+C6SwxQyEsAzZFAvqRfW1YbFNJ+1NigpZJWGdCR7tgoI8bCtcUtroz1MN6bro1S9OJ+uaOYhCZD1fashTla1WekHSGd1jySxMUJzoPvi2lj3ispjON4WVWTqUyqbZmkCEOuzDxpvC+PLDFl/aIHbMbDq2dgvLtKNabVnLkkH4uLpiYgxks4JsuS1nGhBtrWm6H8eV2EDmzEWsdDtXmOL4wkkiSK2SRW95IXRW7w97XqthekzCY9fEzHNZSpEfkc1j9ayljuV+Y1hzOMHBrj/TN/0t6KvPKzIXjlTsq3WWV13AYDlrWWXHMh/ZMVBDExGryMSGAO4I5VHxKbF5RMvWMzNmZJJs+aO2UANe422qtBxBMd2ZxhIQhswcvnGtuybnWt4sRyQXoGo8BhH7MEsazKLrLASDoLm4A1HhRKHBw4uP7OfNOo7RK5Q521UbedYdcVNhQ3VzJJhw2UuiCRkVjoDcWFX34/hwF6vFv1t79YIspuRsbW7NW2/IPTQw245Vw+n6DxhGwuIvIrqb6j9VvoRWoXplEAEX3raf+e402HiKyfYY6NnBAMcuXQqR7wIuR8aF8U6LMtpMO2cbhG0kUd1+fkauOQz1eheKpJ3F9NBNYZ8QbtcKe+i+Hw0cK9rKPO1eYP03lhBjUsSCRY6ZSNCNRegPEOk+Jl3kKjuX++9FvihOOnm/kevzcdw4JGb4Kf7V1eFNKx1JJ9TXVPGNP0fzPoSB+yPIVFJJyqNH0HlUQbW9caJ6KRewxq8rUKhkuaJBhajBoeZbU5MSDsarSLVDE8PD63ZTyKmxFEmVXqHBLThJWbEOKT3JFk8HGU+rKLfKmHjMqaSwSL/Eozr8Vvp52qWi1F+Rp3mtSLHHLo4B7jsQfA8qBYXjUb+6wNEIcQO+o2glF+ZFj5zhWAkJMTGyyfhY7LJ3eDc9t9yMM4IuDSyhZUMbgMrAgg6gg1i2xL8Pk6tyWw5PYc6mMdzHmPGq66LVT4fZvkxgIysLg6EeFUYOG9U56s2jb7p+6e4eH0ofDjQbMDRHCzZ+fl51FUnyXtlFNLgkmwObXnVV+GtyJour04NXQ2o5O5mcl4e/jQ/F8GZhqL+dbS9NZb1NgSyNHkHGeiYNzlse8d9DMJxd4D1OKF12WS39X969gx3Ds2wrJcc6N9YCGQ+YFU8afDLWVp2jHz9HmmIfDhcxN76lGHmLiiUfRriaZWSKFCAO1bXN3g5Kz2M6P4zCMWw7SqP/AK2ZD8t6ZL0q4vlyNicVbuJb62qkmuAZPcah+ivEprmXEIL72Un6KKswez49WyYibNexBAy5G7wSa8+OJ4hJu2Le/jKR8KRejmOk1/Z5mPeytf8A7qumwU6N2eheDjN5cda34pYl2+dT8Rw/BmbPJPETYA5Hc5rbE5Nz41iIegfEG/8AjMPMgVdh9mePO8ajzb/xV7WVwaXDcd4Lhwwjucws2WJzmHcS9qrHpxw2P93g3PjkiX9SapQ+yfFnd0FX4vZBKfenUeQqbWS0QT+1If5eDHm0n6Baoze1DFH3IYF/lZj/AFUdX2OHnif+2pYvY6OeIJ8hb9Kmwlo8u4njHnleaS2dzdrAKL2toPSrnAeASYprILLzc6KPXn6V6vhPZNhVILsz+BbT5VpsF0UjiACWUDYWuKJR9SnL0MThfZvhci5mkZrakWAJ8AdaSvTV4aAPerqPgDkx8ZuoPgKjc1Dw+a6KDbMAAwHeKllrkUdlO+hYZLGriz0ObXanLLyNU5BKNqwks4POnCUUElwiE3tY94JB+IqCTCuPcmYeDdofPX50VkUTSLJSS4q1Z8T4hBcqHH8Oh+B/vT4uLxubE5W5q2jD0P1qKSoLw3Ydk4dBOLyKL8mHZceTDWh03CsTBrGf2iPu0WUD+lvlXQY5b2B+dGcFjvGpGpEm3AE4Pjy3yNmRvwuCrfA1H0iYSxkHuNH8aIpRaRFYeIBrN8R4SqMChfKSLpmuLc7X2+lW76BiovldgV8NPgsPHiEUywFbyxA9qE399Cd4+8Hby2v9EumEGImTDosuZgSLhBcgXKjt6ta9gLk8rmtdE4ygD3bCw/htQDH9Go0gZYcOjAP1yKMySRzXF2jddeWgvyA2sA1PGkrSsSWefMbpGt66+o2Oum1jTg9CuHcQ61MxGV1bLKovZXYnK+uoR7GxOzXW5IBNxJu1k58hfUi172/vW2OSkrQtJUy8rUsuIVBmdlVRuzEKB6nSquGLtcnKByUXJ8y2nyHqayPTno1PiijK4IS9lII3tqLc9KKTaVrkqNN0y5x72iQQNkiCz6XLrKvVjwutyT6VleMdM8Zih9h9hGNDkdFLHe+Zu1t3WoFxDorJGhYh81xfRcuUAm+9yb+HOg6QPqSuYDfK4Bt+X3uXdSznJo12pMfi2kbMZZp2a3ZvIXGa495r7Wzbc7VruijwQ4dcSO1KrNo2JZNVIsCg3G+jXuDpWO7TDKkb2P4rW18dviauYbhMo90oRu4Z8o8LbEnx2+tZzUpLug4OvKzewe0mViVXDRki+mZuXja1WsL7TU/zsMV/23D6/lIFeZycPlQFQQTuDfLfmL1YGAlOoS5O4ve3l/y9aLL8zOWOf9p6ovtFwbWCsyX3aWNwqjnfLe5+XjRXCYxJgHilzhtyjBmyn8RBIiXTzrxDqWQ2ZSL8tRf9Kv8ACZJMNMkyFlW6mRP9SMNcqVG+l7X51rDK7powdHtWHzsdG8M2vVqP4Af3h8TpVh8RluqnM43udFuLgufuisg3T6JmC5JkX7zBYy2nIDNp56/rUuF6TQOmxC30QoxRNTd5SO0xuO6tN8fNlWaMY02XUamxaxsx/DEo1PmauQOxF2ULroL3NuV/GqvDZEdc6uJCfvd38IH3bd1XM1FwWh16W9R3rr1C7JK6mXrqhDEz4NCSVAU96gCqbiRfu5x3i1/gavZWpCx7qVlBMZjkaBBxqhgD2SdgwsT5X3qx14qVsNGSSUBJ3J1J9Ty8Krvw6PkWXyOnwOlZSw+gzDOvMd1opjSEmqWJ4W/3Z2HmqmqTYPErtMrfmW3zFqz8KRvHNBM0kU+tSy4aKQduNW8wDWWXH4hPegzeKMD8qsxdIPxxSr/IT9L1WyS7QTnFv3WHIuD4Ym3V5fFSy/Q1LPwtI7FJpBfYXVv6tfnQiHjcZ5kHxBB+BFW5pJJQpjR2sdbI2oPcbWoUvkartWy5ieuRM5Usi6swB7I72tew8aqR8SEkiIutxpYE6+m1aPgOHkVXZkK5lyhWtqDuSL7bVcwGBSFQqqqgbBQAB8K3x4W+RfLqYwk0kUMOJL26pgqgAE6Frc7cqutiiu8bfLXyHOrJkY7aDvO/oP1PwNda22rHmTr6nu8B8qdSo5UnbsoKpMok6kqSGV75SZImWxSSzWK3ym2p7OhFqbgOHkXz5iNlVm2UG4JAPvnQkm+o2FElFufmadUUVdopt9DIY8oGutgDvY2vtroNTpyvUiSXppNITRgD2sdwD560A6U8FM0LpDHEHIsCVUG/g1rj/wA0cBpryAAkmwG58KpqyJ0eOL0ZxqGzQuPEKXHxQn6CqvFcDi4rWiksL3+zezDyK+FevzcQYmyDKNe2wOtt+rTdz42t51iul2BxcrBYlzkn3C15mW2jybLGuhsDpqeelYS06XvJcjEdRJ+63wZCHFNftxSkgahBcjxYa2HwruH9IGVhZARfkDe3fcDyoxhui2KVSzROG/DlLX/mU2q5guDTq1nw7IDopAQkn8pYMPMA250i+XWweTSV7zuMx5gmX3MhcnRrObbnMAg31+VCsHw6QqzvDLGqga5GYE8gGFv71veEcPWNQvVp14JLCPJcXuR10yoCO6wO1HsLhSusjZ25AaIgGwReVhbXc05iwzUeWc3K8cpcI8llwWJUDLg5WAsSWXq9PMpb50RweISW4LLE1wDEp1UgC4IOrG99RpoOVrepG1B+I9F8LOczQqGuO2oytpyuLaUWTC5LsBKFVVGfweOnh7MUoAPIop+ZBJ+NEYekOLQkvHG6DUkXRgPPa/pU69DMKQAwdrX3kcDXewvoPCr2B6OYWH3YV0IPaLPqNtGJFYxxZo9MLbD+5/4DEUmZQw2IB+NLmppekp1AEmalqLNXVZACJYoz1VwMiZmvrkjF7M7Ha+U6nexpY8VCxQA6uhddCPsx94/hHnUB4IjLIruzdbJnlJt21HuxkG9kAAFh3eJq9xGKN4nWXSMqQ5vl+z+8LjYWoeArIY5IGyBXUmQFo7HV1G7L3jbXbUVZPD17qH8AXPfEspXOMsSnTJhlPYFuRYWY+Y7qMhqlIlsqf/yk7hUMOFgdnVbMYzlcD7rWBsTtexGlT8TxwijLX1PZQHnI2ij41BhMuEwpkla5VDJK9gC8lrknxvp8KlJKybndDZI8Kr5GaIOLXUsoYX20verUWDi5Ip8ta8gjxbP1+MkBMkrEJ3ZmOgB8LAfy1FxOdoFWJJHDEZnIYqcx15HXW/ypXx+aoc8B+p7ZGqjZQPICputrE+zyKbqA8skjGVswzuzZYU0FrnTMx9RRvjePKMFU2IGYjkzMeriQ72u7X/lNMxVqxWT2urDXW0wyVCyMsd7F3C7CwzOBsL2AuaF8R4k0Rw6lQGlbtIxuUW3a1BsSCVHrUlUVbAc0G89JnpOrPh8aTKe6ioljg1OzVCxt3/ClDVdFWS5q7NUeYd/zpfWrKFlc2OUAnkCbAnzsbUOxGGkYgsofY9o3jjtr2UFi7XH3rUQ1/wCClufCoQHQ4V2YnVddZGOaU94QaiJPnRCKJIwSAFG7Hv8AFmO/rS5vA/KuLDx+FSyUU5uJk26uwU/5jbHfSNd3b5VDhsKzWbtJf3maxmdeQJ/y1/hHyokVW4OlxsTuPKnVCqEjUKLAADwp9NpaosUUt6bSioQW9dSUtQg69IWpKWoQ6lrr11QhQFKRfeuFKKlEsUUopKg4hierjZgLkDsi4F25C5qUSwa2efGZdosOA2h/eTNtfuCj61n/AGocUNo8Gh1ch3/KD2B8df5a1XCYhBAWcZT2pJNb9o6m5515U+NM882MdiNT1fOwGij4fWsNTNRjSGNLG3uZ3VLnWMEdXEuds34/T42oZDA2KxKou8jhR4L369w19KuYxykAJ/eStmPeF8KN+zPhpLyYi3ujq4/9x9z6D60rhhuY5knti2ek8NgVFsosqgInhGgsPnc0HwB6/Eh7krcyEcsq3jhHkftGolxiTJCVXQtaNbbgtpf0FzTej8fYL8mNl/217K/Qn1rpHKsm4vh+tyRGJnQuC5EhTIF1BNjdhflWS6TYzPizY6RhUHn7zfUfCtKsiiWbEMkimNSgLN2GUdq6Le3rXniTlyXO7EsfNjekPaE9sFFeYrq57YpIM8G6XmCUwzXMdwUJ3AO4BO9jyre4bEpIoZGDA8wfr3V5biMMsosw/wCf38ar4Uy4Vx1cxXuv2gR9aywaquL+z/D/APR/C46n9tW+6Xf+PP6q/oeumnLWDw/TPEL+9gVx+KNrEjvsaKYLp5hX0ctGeYYfqK6LyKPxcGKlFtpPlfzzNK603qx3CqmH4zBJ7kqn1q6pB21oozjLp2E4tdjkjH/DT+r8TXJT6sojMZ5EfChfFcbLE8KrGriR8hOYrlFic22u1vWjFBeOm8+FGl+sY2N7+6Rp3786KKtlN0Q8f48cJEZZIHZQQDkKnUmw3oJF7ScITZo50O+qA/0tRL2kD/2Lf7kX9YrC3VcShNjeM3UHS5pPNncJUN4sKnGzZw+0Dh7f5zL+aNx+lHcHxaCVQySgqRcHUXHqK8ZOGTqJWKjMHIGg5kV6j0LiU4HDnKP3Y5d1Fiy72wc2JQRoFmU7MD6ipAardQv4R8KcsYGwpihch4txWLDRmWZgqj4k9yjmazOH9pmAf3mkT80ZP9N6wvtXzjHFSzFSiMqkkqCRY2Gw2rGFayc+TVQtH0NhOlmCk9zFRXPItlPwa1F4cSrC6ureRB+lfMNqkilZDdWZT3qSD8qm8mw+mZMOCbkt6MwHwBrq+dE6QYsCwxM1v9xv711XvK2H0Im1LXV1GALQjpCoPVA6jrBoa6uoo9gvoi6dsRgJrG3ZA07rivKYv8P/ADCurqQ1XaOhpvhO46dU/LXo3s7UfskOm7yH176WuqaXsmp+AM8ePu/lkPrlq5hNIVtp9mP6a6up4QAGKlY8OlJYk2bUkk2vWLipK6uT7R+JfQ5+s7ReiofjD9sfzD4Wpa6kcfZ2v+Lfu5f+v5RNIxs2uw08KyzG7G/ea6ur0vtL4ca+RxMX7mR/MN9Hfv8ApXoXQxzZxc2005bV1dXCwf1a/nkeix/0H3/Jq1pRXV1dw5wjUC41/i8J+aT+murqKPZUip7S/wDAv+eP+oV5r0aF5xf8LfSkrq52q+I6Gn/bHL+7m/M1em9Bf8BB+T9aSuq9J2ytV8K+ofpRXV1PCJ5F7Xx/7uL/AGv1NYU7V1dS0uxmPwnf3pDzrq6qNBKWurqh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5364" name="AutoShape 4" descr="data:image/jpeg;base64,/9j/4AAQSkZJRgABAQAAAQABAAD/2wCEAAkGBxMSEhUSEhIVFRUWFRUWFRUVFRYVFRUQFhUWFhUWFhYYHSggGBolHRUWIjEhJSkrLi4vFx8zODMtNygtLisBCgoKDg0OGhAQGy0iHyUtLS0tLS0tLS0tLS0tLS0tLS0tLS0tLS0tLSstLS0tLS0tLS0rLS0tLS0tLS4tLSsuN//AABEIAMIBAwMBIgACEQEDEQH/xAAcAAABBQEBAQAAAAAAAAAAAAAFAQIDBAYABwj/xABDEAACAQIEAgcFBQYFAwUBAAABAgMAEQQSITEFQQYTIlFhcYEHMpGhsSNCUnLBFDNigrLRNENTc/CSouEXJERjkxX/xAAaAQACAwEBAAAAAAAAAAAAAAACBAABAwUG/8QAMBEAAgIBBAADBwMEAwAAAAAAAAECEQMEEiExE0FRBSIyYXGBwRQz8DRSkbEGctH/2gAMAwEAAhEDEQA/ANphjpTMXTMG9xTsTXQUUedcmB5kF6kiWmTb06KtdqA3Mtxir2HWqEdEcKaCUUFGTsKYeOr0aVTw7VfjalJI6OJqiZBUy1EhqQGsWhuLH0tNvS3qqNLEIqMrUtIahRWkFCsaKMS0Jxta4+xXP0DSKgnFWDUMwptI51g1k1qWJKRl1qaJaNolhXha61qcNtWZ4aNa02G2pHL2dLS9ExqtLVk1WlrIcYiUr0iU56opFDECqqjWrc9VwtEjN9hDCtVvNQ+GrAaqDvggxprN4061osTrQPGw3raDFcyYLvXVN1Bpa2tCnIA6P8WWVAQfOjEz3FeLdHOOGJhrpzFepYHiSyIGB5UUJFZ8Dix8x1pYmqKSQGnxGmExJqi5GauwPQ5Wp4ntUaspMORTVbixNZg461SR8QrOWKzaOVo18WIqcTVlouIU88VtWEsDG4aleZqRNUivWTj4t40Tw2OvWcsTQxHUJh29dehy4mrEcl6yaN1NMfLQjG0WkNCMca0x9mGo6BxNRSmnk1HLTZzSqTU0RqAnWpUNGymwzw41pcNtWT4dJrWpwZ0pLMuTpaR8Fk1WlqyarS1gPMRKdJTUpZKhSKktNRKdJSR0SRjJ8k6pTrVyCn5aoJSInSqsuGvV8LXGOrTKasEfsldRTqq6r3GfhnxzDKO+tFwfjTx6A6d1Y29SwTEHeopUMygpdnsXCuJCbnY0fgjoT7KMD+04eQ5AlmUK1rvIADnKsTp2gOVuWtHscphypIBktl61VswI++yjf+Ib21GxrNe0IRnsbFsns5tbojlSkaKoXmyHKxANgd9Cp2IPMGnDHL+IfGujDOmcueBpnNhjSR4c1ajxSkaG9cJRW6nZi4tCiPSqk9X2bShmLeijyVyLA2tH8AazeHfWtBgWockQ4SphqGiMAoTBLRKCakJxOjhyIsS0IxxolLLQnGNUxrkvPJNFDnSSLThTnFMiBQya1OI6QDWrAWicqBqx+BFjWrwR0rJYU2etJhcWNhSWaVs6mjxugmarSmpRKCKryvWFjrQ5Kc9MjNK5qyitJSI1NmaoFatEhXJKmE4zUwqnA1W1NAw4StDqUVGTTlNUGmOtXU6uqGlI+Hxalzd1Mpb1Aja+zzpi2DkEcjHqWOh/0nP3vynmPXvv76jpi472BJAzKD7w3DKRz5givk0GvQPZz07bCssEzfZXsjneO/3T/B9PLbl63SXeSH3Xr818/wDY1hy9Rl9meidIuAkxdWzZVGbqZ9ghOtmt7tj7y7EaixFeTcRlxEEjQzZkdDZlJPxHeDyNfRcUqTxlgAwYdtPxDvHcfGsT0u6KJNCEYkhBaGUC7QgnRWHOK9gR93wGUitHrdtRk/oyZsClylyeacO6SSRkWYkdxrX8I6UCQhSLGvNOJYSTDSGKUWYfBl5Mp5g2/Q2IIqGPiBU3W967kcxzcmmjLyPdTjhagmP4qAbV5oOkUxFi5rl4ux3Nbwz0KvRnpeB4kCa1WAxIIrxrBcYIO9azg/SF2IVRmJ2ABJrV5UzGWlafB6Sk9XoZjQHhuFxjgHqlUfxG3yFaDDcPlA7eQeVzWE5ouGCZ0k9UZ5quYkxLo0ov3DU/AVXIjP4j6W+tZ+Kka/pZyII3qVqcFTkDfxtVqGIc6F6hBw0MmDFU32NWgpq/1Q5UjIKylnbGoaKKfJViSpg5B0rmlA2qhjMWACb0rLIdHHi8kg/hpiedRYjFANlOn60K4VxDNbxq/wAWwfXx9k2caqfHuq4T3IqeJKXJdgxA76klk0rM4SDEL7y38jRUlsva0rWDswz44xVpjpJaSJqqNJUsL05GPBw8mT3gvh6uLQ/DNV9KxkhrE7Rxp6U0inrQm67H11dXVDY+Ha6vT/8A0SxqgmTEYRByOeU3P/51nukfs7xeEjMx6uaJffeFmbINgXVlVgPGxHjVWXRkaUGkrqhD0b2adO2wzLBM32egRj9z+Fj+HuPLy29yR1kXrI/NgO/vFfJF69K9nHT5oCsEzXXZHPyRj9D6d1cnW6PucF9V+V+V5jeHLfuy+z/DNp056Lpixky5Sf3UugVJfPfIbWK7jTcWK+CSoVYqdwSDqDqDY6jevp7jPSeGDDmfqzMrEK0IANy1976AWv57C50rxjpt0QRUGNwXbwzjMygENBc7MLmw9dPIittBllKHvO/QHURp8IxCuaermorUqiugLhro9w2bFzLDCCWO/cq8yT3V9EdDuiUWCQWGaQjtOdye4dwoN7JujAwmGEjj7WXtN3hfurW8eQKpZjYAEk9wG9XdA1YmLxixLdjvoAN2PcKBY/FNKLMSq/hU2v8AmYamhyYtp2M7c/cX8MfL1O5qcmk55nLrodhgUe+xsWVNEUCpesJqJVqdKDcw9qHwg1dRjQ+XEhRQ1uPi5G1TfQaxNmmLUnWVnY+kK3tvV1eLKdzbzqb0Twmi9MiPoQQe8G1OwfAITrJnfwLWHrahy8QQta9HMDOO+otsnySe6MeAdx6OKBojGAgbs5RoNNjV/h+Lvag/TjDOwhkUXRGOfwDWsfKoeByEMVJOnf3cqFXGdBxx7sKbdmxqri6mifSq2MbSn8aVnG1PCBrb1Zw6VSZ9av4SQU90jjdyCeGjogi1Uw7irYcUrJ8nTwwSQ7LSgUgcU4GhGEkLXV1dVBHn2L4kZXzHbZR3L/epcMAbgi6sCGBFwQRYgg7gjS3jQSGSiuEmCjU0ru55G9vFJHg/tG6NfsGMaNAepcdZDe5tGxIKXO5VgV77AHnWewWCkmYJFGzsfuopY+enLxr3/pjwnD8Q6nrlf7EuQVbLmDgXU6bdlT6U/hHDYYFyQxrGvMKLE+LHdj4mjedeRmsD8zzLgPsyxEpBxBEK81BDyEenZXzJPlXrvB+gmBjjC/scLWG8iCRj4lmuau4RRRFcRas98pO2a+GoqkUp+jGFN7QquZchC6KU7inukeYqnwzoqkLTqZJJMPiEyPATopIszq3vX9eZtyo8MRca0wyULgvLgu2+GfOvtD6Dy8MlG8mHkP2M1vXq3toHA+IFxzAg9nHClxOOjV/dXtkd5W1hX0TxHCx4iJ4J0DxOLMp28CDuCDqCNQRXmD+zjEYCcYnAv16DeJyqTBTbY6K/f90+BpjHO+GLzxtdHr8FgLChnS+QjCuB94oh/KzAH5UF4J0qRz1cgMcg95HBVx5q2tGeJ2nhZBva6/mGo+laTVxdGcHUlYJhsAANgKkzVWjk08efnSM9I1R0eGWi9QSzka8vpUBmqRZKBphxpFCXFAsVPp41DFgmdvC9WMXgAxBBykUQhzRp2R2rbnl5VIJXyaZZ1C4qyliVWEhF1fdv4e4edIcUTuAaZhoXZj9mxPPn61dGHk/0n/6aZUfQ4ubJOUveKJI5IAe8CxojwriRU5W9KZ1T/wCk/wD0mopU01jYfykULxvsLDqJQdS5Rr8PiVcZTYgixHeKzckZw2Msx7EgHVk8rCxX00qnwziJR8jE+BPMUd47hlxEGt7qQwI3BHdQcy480dSDUPeXMWHVsAPKquNfSgkPHbhUY9oD1I5EikxXEhlJLADxIH1p+CfZwtRNSfB00+tTYbFUGTGo5OR1YjWwYE/Chk3HDe0YAPe99/IU022uDnqCTtnoUGM8abiONxp70gHhfWvJcdxDFSaHEi34Yxb53q5wng0j2LEkeNYrG2+RrxlFe6b1ulqg9gFhz8vCjvCuORzDsuL81OjD0rGJg44l1sD31mOK458/2C3YH3gbH5Vp4ca4MVnnfJ7kJhXV5HhulWMCgHcDmBeuoPBkbfqog7o1Ez9tvStG5qlwuEJGo8KsyGuIkelbGtJVnAxZjrVWOxNGMLIqgCtEgGydMLbY1zA04YkVzODWiM2DJeKmFrTAhTs+6+RPL1ojDi1YXBBqKYKwswuD30Ik4JlOaCRoj+H3oz/Ly9CKpWgqT74NAJKjkxRFAxjMRH+8izD8UZzfFfe+RqxFj0k2OvcdCPQ1e4igy/jeHQ4pQsyBre62zp4o47SnyNZviHCeIYQhsLKMTFzSY5ZVHKzqLOPQEeO9aDDy2N6IQzgix2NaQyNGWXEmYZuJS+9ND1ffZgw86UcWQ/eFG+LxGL94ueI/f5r4N/ehmJ6MYbEgNz5bi3qtSUoSfoy448kY32vkQLjh31IMUKGYjocgJCzTIRpbNe1vOrcPBwgtnLfmqvBZayxJziNRrVyfF2XShIwLi5LA9wG3zqpPxHLo+nidqylikmMY5xka3gIctcNsuY+X61Sw3TSdcRJEyZwjZSdBbmDp4Gq+C6SwxQyEsAzZFAvqRfW1YbFNJ+1NigpZJWGdCR7tgoI8bCtcUtroz1MN6bro1S9OJ+uaOYhCZD1fashTla1WekHSGd1jySxMUJzoPvi2lj3ispjON4WVWTqUyqbZmkCEOuzDxpvC+PLDFl/aIHbMbDq2dgvLtKNabVnLkkH4uLpiYgxks4JsuS1nGhBtrWm6H8eV2EDmzEWsdDtXmOL4wkkiSK2SRW95IXRW7w97XqthekzCY9fEzHNZSpEfkc1j9ayljuV+Y1hzOMHBrj/TN/0t6KvPKzIXjlTsq3WWV13AYDlrWWXHMh/ZMVBDExGryMSGAO4I5VHxKbF5RMvWMzNmZJJs+aO2UANe422qtBxBMd2ZxhIQhswcvnGtuybnWt4sRyQXoGo8BhH7MEsazKLrLASDoLm4A1HhRKHBw4uP7OfNOo7RK5Q521UbedYdcVNhQ3VzJJhw2UuiCRkVjoDcWFX34/hwF6vFv1t79YIspuRsbW7NW2/IPTQw245Vw+n6DxhGwuIvIrqb6j9VvoRWoXplEAEX3raf+e402HiKyfYY6NnBAMcuXQqR7wIuR8aF8U6LMtpMO2cbhG0kUd1+fkauOQz1eheKpJ3F9NBNYZ8QbtcKe+i+Hw0cK9rKPO1eYP03lhBjUsSCRY6ZSNCNRegPEOk+Jl3kKjuX++9FvihOOnm/kevzcdw4JGb4Kf7V1eFNKx1JJ9TXVPGNP0fzPoSB+yPIVFJJyqNH0HlUQbW9caJ6KRewxq8rUKhkuaJBhajBoeZbU5MSDsarSLVDE8PD63ZTyKmxFEmVXqHBLThJWbEOKT3JFk8HGU+rKLfKmHjMqaSwSL/Eozr8Vvp52qWi1F+Rp3mtSLHHLo4B7jsQfA8qBYXjUb+6wNEIcQO+o2glF+ZFj5zhWAkJMTGyyfhY7LJ3eDc9t9yMM4IuDSyhZUMbgMrAgg6gg1i2xL8Pk6tyWw5PYc6mMdzHmPGq66LVT4fZvkxgIysLg6EeFUYOG9U56s2jb7p+6e4eH0ofDjQbMDRHCzZ+fl51FUnyXtlFNLgkmwObXnVV+GtyJour04NXQ2o5O5mcl4e/jQ/F8GZhqL+dbS9NZb1NgSyNHkHGeiYNzlse8d9DMJxd4D1OKF12WS39X969gx3Ds2wrJcc6N9YCGQ+YFU8afDLWVp2jHz9HmmIfDhcxN76lGHmLiiUfRriaZWSKFCAO1bXN3g5Kz2M6P4zCMWw7SqP/AK2ZD8t6ZL0q4vlyNicVbuJb62qkmuAZPcah+ivEprmXEIL72Un6KKswez49WyYibNexBAy5G7wSa8+OJ4hJu2Le/jKR8KRejmOk1/Z5mPeytf8A7qumwU6N2eheDjN5cda34pYl2+dT8Rw/BmbPJPETYA5Hc5rbE5Nz41iIegfEG/8AjMPMgVdh9mePO8ajzb/xV7WVwaXDcd4Lhwwjucws2WJzmHcS9qrHpxw2P93g3PjkiX9SapQ+yfFnd0FX4vZBKfenUeQqbWS0QT+1If5eDHm0n6Baoze1DFH3IYF/lZj/AFUdX2OHnif+2pYvY6OeIJ8hb9Kmwlo8u4njHnleaS2dzdrAKL2toPSrnAeASYprILLzc6KPXn6V6vhPZNhVILsz+BbT5VpsF0UjiACWUDYWuKJR9SnL0MThfZvhci5mkZrakWAJ8AdaSvTV4aAPerqPgDkx8ZuoPgKjc1Dw+a6KDbMAAwHeKllrkUdlO+hYZLGriz0ObXanLLyNU5BKNqwks4POnCUUElwiE3tY94JB+IqCTCuPcmYeDdofPX50VkUTSLJSS4q1Z8T4hBcqHH8Oh+B/vT4uLxubE5W5q2jD0P1qKSoLw3Ydk4dBOLyKL8mHZceTDWh03CsTBrGf2iPu0WUD+lvlXQY5b2B+dGcFjvGpGpEm3AE4Pjy3yNmRvwuCrfA1H0iYSxkHuNH8aIpRaRFYeIBrN8R4SqMChfKSLpmuLc7X2+lW76BiovldgV8NPgsPHiEUywFbyxA9qE399Cd4+8Hby2v9EumEGImTDosuZgSLhBcgXKjt6ta9gLk8rmtdE4ygD3bCw/htQDH9Go0gZYcOjAP1yKMySRzXF2jddeWgvyA2sA1PGkrSsSWefMbpGt66+o2Oum1jTg9CuHcQ61MxGV1bLKovZXYnK+uoR7GxOzXW5IBNxJu1k58hfUi172/vW2OSkrQtJUy8rUsuIVBmdlVRuzEKB6nSquGLtcnKByUXJ8y2nyHqayPTno1PiijK4IS9lII3tqLc9KKTaVrkqNN0y5x72iQQNkiCz6XLrKvVjwutyT6VleMdM8Zih9h9hGNDkdFLHe+Zu1t3WoFxDorJGhYh81xfRcuUAm+9yb+HOg6QPqSuYDfK4Bt+X3uXdSznJo12pMfi2kbMZZp2a3ZvIXGa495r7Wzbc7VruijwQ4dcSO1KrNo2JZNVIsCg3G+jXuDpWO7TDKkb2P4rW18dviauYbhMo90oRu4Z8o8LbEnx2+tZzUpLug4OvKzewe0mViVXDRki+mZuXja1WsL7TU/zsMV/23D6/lIFeZycPlQFQQTuDfLfmL1YGAlOoS5O4ve3l/y9aLL8zOWOf9p6ovtFwbWCsyX3aWNwqjnfLe5+XjRXCYxJgHilzhtyjBmyn8RBIiXTzrxDqWQ2ZSL8tRf9Kv8ACZJMNMkyFlW6mRP9SMNcqVG+l7X51rDK7powdHtWHzsdG8M2vVqP4Af3h8TpVh8RluqnM43udFuLgufuisg3T6JmC5JkX7zBYy2nIDNp56/rUuF6TQOmxC30QoxRNTd5SO0xuO6tN8fNlWaMY02XUamxaxsx/DEo1PmauQOxF2ULroL3NuV/GqvDZEdc6uJCfvd38IH3bd1XM1FwWh16W9R3rr1C7JK6mXrqhDEz4NCSVAU96gCqbiRfu5x3i1/gavZWpCx7qVlBMZjkaBBxqhgD2SdgwsT5X3qx14qVsNGSSUBJ3J1J9Ty8Krvw6PkWXyOnwOlZSw+gzDOvMd1opjSEmqWJ4W/3Z2HmqmqTYPErtMrfmW3zFqz8KRvHNBM0kU+tSy4aKQduNW8wDWWXH4hPegzeKMD8qsxdIPxxSr/IT9L1WyS7QTnFv3WHIuD4Ym3V5fFSy/Q1LPwtI7FJpBfYXVv6tfnQiHjcZ5kHxBB+BFW5pJJQpjR2sdbI2oPcbWoUvkartWy5ieuRM5Usi6swB7I72tew8aqR8SEkiIutxpYE6+m1aPgOHkVXZkK5lyhWtqDuSL7bVcwGBSFQqqqgbBQAB8K3x4W+RfLqYwk0kUMOJL26pgqgAE6Frc7cqutiiu8bfLXyHOrJkY7aDvO/oP1PwNda22rHmTr6nu8B8qdSo5UnbsoKpMok6kqSGV75SZImWxSSzWK3ym2p7OhFqbgOHkXz5iNlVm2UG4JAPvnQkm+o2FElFufmadUUVdopt9DIY8oGutgDvY2vtroNTpyvUiSXppNITRgD2sdwD560A6U8FM0LpDHEHIsCVUG/g1rj/wA0cBpryAAkmwG58KpqyJ0eOL0ZxqGzQuPEKXHxQn6CqvFcDi4rWiksL3+zezDyK+FevzcQYmyDKNe2wOtt+rTdz42t51iul2BxcrBYlzkn3C15mW2jybLGuhsDpqeelYS06XvJcjEdRJ+63wZCHFNftxSkgahBcjxYa2HwruH9IGVhZARfkDe3fcDyoxhui2KVSzROG/DlLX/mU2q5guDTq1nw7IDopAQkn8pYMPMA250i+XWweTSV7zuMx5gmX3MhcnRrObbnMAg31+VCsHw6QqzvDLGqga5GYE8gGFv71veEcPWNQvVp14JLCPJcXuR10yoCO6wO1HsLhSusjZ25AaIgGwReVhbXc05iwzUeWc3K8cpcI8llwWJUDLg5WAsSWXq9PMpb50RweISW4LLE1wDEp1UgC4IOrG99RpoOVrepG1B+I9F8LOczQqGuO2oytpyuLaUWTC5LsBKFVVGfweOnh7MUoAPIop+ZBJ+NEYekOLQkvHG6DUkXRgPPa/pU69DMKQAwdrX3kcDXewvoPCr2B6OYWH3YV0IPaLPqNtGJFYxxZo9MLbD+5/4DEUmZQw2IB+NLmppekp1AEmalqLNXVZACJYoz1VwMiZmvrkjF7M7Ha+U6nexpY8VCxQA6uhddCPsx94/hHnUB4IjLIruzdbJnlJt21HuxkG9kAAFh3eJq9xGKN4nWXSMqQ5vl+z+8LjYWoeArIY5IGyBXUmQFo7HV1G7L3jbXbUVZPD17qH8AXPfEspXOMsSnTJhlPYFuRYWY+Y7qMhqlIlsqf/yk7hUMOFgdnVbMYzlcD7rWBsTtexGlT8TxwijLX1PZQHnI2ij41BhMuEwpkla5VDJK9gC8lrknxvp8KlJKybndDZI8Kr5GaIOLXUsoYX20verUWDi5Ip8ta8gjxbP1+MkBMkrEJ3ZmOgB8LAfy1FxOdoFWJJHDEZnIYqcx15HXW/ypXx+aoc8B+p7ZGqjZQPICputrE+zyKbqA8skjGVswzuzZYU0FrnTMx9RRvjePKMFU2IGYjkzMeriQ72u7X/lNMxVqxWT2urDXW0wyVCyMsd7F3C7CwzOBsL2AuaF8R4k0Rw6lQGlbtIxuUW3a1BsSCVHrUlUVbAc0G89JnpOrPh8aTKe6ioljg1OzVCxt3/ClDVdFWS5q7NUeYd/zpfWrKFlc2OUAnkCbAnzsbUOxGGkYgsofY9o3jjtr2UFi7XH3rUQ1/wCClufCoQHQ4V2YnVddZGOaU94QaiJPnRCKJIwSAFG7Hv8AFmO/rS5vA/KuLDx+FSyUU5uJk26uwU/5jbHfSNd3b5VDhsKzWbtJf3maxmdeQJ/y1/hHyokVW4OlxsTuPKnVCqEjUKLAADwp9NpaosUUt6bSioQW9dSUtQg69IWpKWoQ6lrr11QhQFKRfeuFKKlEsUUopKg4hierjZgLkDsi4F25C5qUSwa2efGZdosOA2h/eTNtfuCj61n/AGocUNo8Gh1ch3/KD2B8df5a1XCYhBAWcZT2pJNb9o6m5515U+NM882MdiNT1fOwGij4fWsNTNRjSGNLG3uZ3VLnWMEdXEuds34/T42oZDA2KxKou8jhR4L369w19KuYxykAJ/eStmPeF8KN+zPhpLyYi3ujq4/9x9z6D60rhhuY5knti2ek8NgVFsosqgInhGgsPnc0HwB6/Eh7krcyEcsq3jhHkftGolxiTJCVXQtaNbbgtpf0FzTej8fYL8mNl/217K/Qn1rpHKsm4vh+tyRGJnQuC5EhTIF1BNjdhflWS6TYzPizY6RhUHn7zfUfCtKsiiWbEMkimNSgLN2GUdq6Le3rXniTlyXO7EsfNjekPaE9sFFeYrq57YpIM8G6XmCUwzXMdwUJ3AO4BO9jyre4bEpIoZGDA8wfr3V5biMMsosw/wCf38ar4Uy4Vx1cxXuv2gR9aywaquL+z/D/APR/C46n9tW+6Xf+PP6q/oeumnLWDw/TPEL+9gVx+KNrEjvsaKYLp5hX0ctGeYYfqK6LyKPxcGKlFtpPlfzzNK603qx3CqmH4zBJ7kqn1q6pB21oozjLp2E4tdjkjH/DT+r8TXJT6sojMZ5EfChfFcbLE8KrGriR8hOYrlFic22u1vWjFBeOm8+FGl+sY2N7+6Rp3786KKtlN0Q8f48cJEZZIHZQQDkKnUmw3oJF7ScITZo50O+qA/0tRL2kD/2Lf7kX9YrC3VcShNjeM3UHS5pPNncJUN4sKnGzZw+0Dh7f5zL+aNx+lHcHxaCVQySgqRcHUXHqK8ZOGTqJWKjMHIGg5kV6j0LiU4HDnKP3Y5d1Fiy72wc2JQRoFmU7MD6ipAardQv4R8KcsYGwpihch4txWLDRmWZgqj4k9yjmazOH9pmAf3mkT80ZP9N6wvtXzjHFSzFSiMqkkqCRY2Gw2rGFayc+TVQtH0NhOlmCk9zFRXPItlPwa1F4cSrC6ureRB+lfMNqkilZDdWZT3qSD8qm8mw+mZMOCbkt6MwHwBrq+dE6QYsCwxM1v9xv711XvK2H0Im1LXV1GALQjpCoPVA6jrBoa6uoo9gvoi6dsRgJrG3ZA07rivKYv8P/ADCurqQ1XaOhpvhO46dU/LXo3s7UfskOm7yH176WuqaXsmp+AM8ePu/lkPrlq5hNIVtp9mP6a6up4QAGKlY8OlJYk2bUkk2vWLipK6uT7R+JfQ5+s7ReiofjD9sfzD4Wpa6kcfZ2v+Lfu5f+v5RNIxs2uw08KyzG7G/ea6ur0vtL4ca+RxMX7mR/MN9Hfv8ApXoXQxzZxc2005bV1dXCwf1a/nkeix/0H3/Jq1pRXV1dw5wjUC41/i8J+aT+murqKPZUip7S/wDAv+eP+oV5r0aF5xf8LfSkrq52q+I6Gn/bHL+7m/M1em9Bf8BB+T9aSuq9J2ytV8K+ofpRXV1PCJ5F7Xx/7uL/AGv1NYU7V1dS0uxmPwnf3pDzrq6qNBKWurqh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15365" name="Picture 5"/>
          <p:cNvPicPr>
            <a:picLocks noChangeAspect="1" noChangeArrowheads="1"/>
          </p:cNvPicPr>
          <p:nvPr/>
        </p:nvPicPr>
        <p:blipFill>
          <a:blip r:embed="rId3" cstate="print"/>
          <a:srcRect/>
          <a:stretch>
            <a:fillRect/>
          </a:stretch>
        </p:blipFill>
        <p:spPr bwMode="auto">
          <a:xfrm>
            <a:off x="6804248" y="5030968"/>
            <a:ext cx="2250951" cy="16860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523220"/>
          </a:xfrm>
          <a:prstGeom prst="rect">
            <a:avLst/>
          </a:prstGeom>
        </p:spPr>
        <p:txBody>
          <a:bodyPr wrap="square">
            <a:spAutoFit/>
          </a:bodyPr>
          <a:lstStyle/>
          <a:p>
            <a:r>
              <a:rPr lang="pt-BR" sz="2800" b="1" dirty="0" smtClean="0">
                <a:solidFill>
                  <a:schemeClr val="bg1"/>
                </a:solidFill>
                <a:effectLst>
                  <a:outerShdw blurRad="38100" dist="38100" dir="2700000" algn="tl">
                    <a:srgbClr val="000000">
                      <a:alpha val="43137"/>
                    </a:srgbClr>
                  </a:outerShdw>
                </a:effectLst>
              </a:rPr>
              <a:t>Definições </a:t>
            </a:r>
            <a:r>
              <a:rPr lang="pt-BR" sz="2800" b="1" dirty="0" smtClean="0">
                <a:solidFill>
                  <a:schemeClr val="bg1"/>
                </a:solidFill>
                <a:effectLst>
                  <a:outerShdw blurRad="38100" dist="38100" dir="2700000" algn="tl">
                    <a:srgbClr val="000000">
                      <a:alpha val="43137"/>
                    </a:srgbClr>
                  </a:outerShdw>
                </a:effectLst>
              </a:rPr>
              <a:t>e princípios financeiros: </a:t>
            </a:r>
          </a:p>
        </p:txBody>
      </p:sp>
      <p:sp>
        <p:nvSpPr>
          <p:cNvPr id="6" name="Retângulo 5"/>
          <p:cNvSpPr/>
          <p:nvPr/>
        </p:nvSpPr>
        <p:spPr>
          <a:xfrm>
            <a:off x="72008" y="1124744"/>
            <a:ext cx="4572000" cy="461665"/>
          </a:xfrm>
          <a:prstGeom prst="rect">
            <a:avLst/>
          </a:prstGeom>
        </p:spPr>
        <p:txBody>
          <a:bodyPr>
            <a:spAutoFit/>
          </a:bodyPr>
          <a:lstStyle/>
          <a:p>
            <a:r>
              <a:rPr lang="pt-BR" sz="2400" b="1" i="1" dirty="0" smtClean="0">
                <a:solidFill>
                  <a:srgbClr val="C00000"/>
                </a:solidFill>
                <a:effectLst>
                  <a:outerShdw blurRad="38100" dist="38100" dir="2700000" algn="tl">
                    <a:srgbClr val="000000">
                      <a:alpha val="43137"/>
                    </a:srgbClr>
                  </a:outerShdw>
                </a:effectLst>
              </a:rPr>
              <a:t>Conceitos Básicos</a:t>
            </a:r>
            <a:endParaRPr lang="pt-BR" sz="2400" b="1" i="1" dirty="0" smtClean="0">
              <a:solidFill>
                <a:srgbClr val="C00000"/>
              </a:solidFill>
              <a:effectLst>
                <a:outerShdw blurRad="38100" dist="38100" dir="2700000" algn="tl">
                  <a:srgbClr val="000000">
                    <a:alpha val="43137"/>
                  </a:srgbClr>
                </a:outerShdw>
              </a:effectLst>
            </a:endParaRPr>
          </a:p>
        </p:txBody>
      </p:sp>
      <p:sp>
        <p:nvSpPr>
          <p:cNvPr id="7" name="Retângulo 6"/>
          <p:cNvSpPr/>
          <p:nvPr/>
        </p:nvSpPr>
        <p:spPr>
          <a:xfrm>
            <a:off x="107504" y="1502714"/>
            <a:ext cx="8928992" cy="646331"/>
          </a:xfrm>
          <a:prstGeom prst="rect">
            <a:avLst/>
          </a:prstGeom>
        </p:spPr>
        <p:txBody>
          <a:bodyPr wrap="square">
            <a:spAutoFit/>
          </a:bodyPr>
          <a:lstStyle/>
          <a:p>
            <a:r>
              <a:rPr lang="pt-BR" b="1" dirty="0" smtClean="0"/>
              <a:t>3. Quais os fatores necessários para podermos calcular o valor dos juros?</a:t>
            </a:r>
          </a:p>
          <a:p>
            <a:r>
              <a:rPr lang="pt-BR" dirty="0" smtClean="0"/>
              <a:t>Os fatores são os seguintes :</a:t>
            </a:r>
            <a:endParaRPr lang="pt-BR" dirty="0"/>
          </a:p>
        </p:txBody>
      </p:sp>
      <p:grpSp>
        <p:nvGrpSpPr>
          <p:cNvPr id="10" name="Grupo 9"/>
          <p:cNvGrpSpPr/>
          <p:nvPr/>
        </p:nvGrpSpPr>
        <p:grpSpPr>
          <a:xfrm>
            <a:off x="170547" y="2230373"/>
            <a:ext cx="8748828" cy="4510995"/>
            <a:chOff x="-364" y="-36349"/>
            <a:chExt cx="6516580" cy="6410674"/>
          </a:xfrm>
        </p:grpSpPr>
        <p:pic>
          <p:nvPicPr>
            <p:cNvPr id="1026" name="Picture 2"/>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0" y="-36349"/>
              <a:ext cx="6516216" cy="4110520"/>
            </a:xfrm>
            <a:prstGeom prst="rect">
              <a:avLst/>
            </a:prstGeom>
            <a:noFill/>
            <a:ln w="9525">
              <a:noFill/>
              <a:miter lim="800000"/>
              <a:headEnd/>
              <a:tailEnd/>
            </a:ln>
          </p:spPr>
        </p:pic>
        <p:pic>
          <p:nvPicPr>
            <p:cNvPr id="2" name="Picture 3"/>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364" y="4059142"/>
              <a:ext cx="6516580" cy="2315183"/>
            </a:xfrm>
            <a:prstGeom prst="rect">
              <a:avLst/>
            </a:prstGeom>
            <a:noFill/>
            <a:ln w="9525">
              <a:noFill/>
              <a:miter lim="800000"/>
              <a:headEnd/>
              <a:tailEnd/>
            </a:ln>
          </p:spPr>
        </p:pic>
      </p:grpSp>
      <p:pic>
        <p:nvPicPr>
          <p:cNvPr id="11" name="Picture 5"/>
          <p:cNvPicPr>
            <a:picLocks noChangeAspect="1" noChangeArrowheads="1"/>
          </p:cNvPicPr>
          <p:nvPr/>
        </p:nvPicPr>
        <p:blipFill>
          <a:blip r:embed="rId5" cstate="print"/>
          <a:srcRect/>
          <a:stretch>
            <a:fillRect/>
          </a:stretch>
        </p:blipFill>
        <p:spPr bwMode="auto">
          <a:xfrm>
            <a:off x="7596336" y="1268760"/>
            <a:ext cx="1409495" cy="10557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523220"/>
          </a:xfrm>
          <a:prstGeom prst="rect">
            <a:avLst/>
          </a:prstGeom>
        </p:spPr>
        <p:txBody>
          <a:bodyPr wrap="square">
            <a:spAutoFit/>
          </a:bodyPr>
          <a:lstStyle/>
          <a:p>
            <a:r>
              <a:rPr lang="pt-BR" sz="2800" b="1" dirty="0" smtClean="0">
                <a:solidFill>
                  <a:schemeClr val="bg1"/>
                </a:solidFill>
                <a:effectLst>
                  <a:outerShdw blurRad="38100" dist="38100" dir="2700000" algn="tl">
                    <a:srgbClr val="000000">
                      <a:alpha val="43137"/>
                    </a:srgbClr>
                  </a:outerShdw>
                </a:effectLst>
              </a:rPr>
              <a:t>Definições </a:t>
            </a:r>
            <a:r>
              <a:rPr lang="pt-BR" sz="2800" b="1" dirty="0" smtClean="0">
                <a:solidFill>
                  <a:schemeClr val="bg1"/>
                </a:solidFill>
                <a:effectLst>
                  <a:outerShdw blurRad="38100" dist="38100" dir="2700000" algn="tl">
                    <a:srgbClr val="000000">
                      <a:alpha val="43137"/>
                    </a:srgbClr>
                  </a:outerShdw>
                </a:effectLst>
              </a:rPr>
              <a:t>e princípios financeiros: </a:t>
            </a:r>
          </a:p>
        </p:txBody>
      </p:sp>
      <p:sp>
        <p:nvSpPr>
          <p:cNvPr id="6" name="Retângulo 5"/>
          <p:cNvSpPr/>
          <p:nvPr/>
        </p:nvSpPr>
        <p:spPr>
          <a:xfrm>
            <a:off x="72008" y="1124744"/>
            <a:ext cx="4572000" cy="461665"/>
          </a:xfrm>
          <a:prstGeom prst="rect">
            <a:avLst/>
          </a:prstGeom>
        </p:spPr>
        <p:txBody>
          <a:bodyPr>
            <a:spAutoFit/>
          </a:bodyPr>
          <a:lstStyle/>
          <a:p>
            <a:r>
              <a:rPr lang="pt-BR" sz="2400" b="1" i="1" dirty="0" smtClean="0">
                <a:solidFill>
                  <a:srgbClr val="C00000"/>
                </a:solidFill>
                <a:effectLst>
                  <a:outerShdw blurRad="38100" dist="38100" dir="2700000" algn="tl">
                    <a:srgbClr val="000000">
                      <a:alpha val="43137"/>
                    </a:srgbClr>
                  </a:outerShdw>
                </a:effectLst>
              </a:rPr>
              <a:t>Conceitos Básicos</a:t>
            </a:r>
            <a:endParaRPr lang="pt-BR" sz="2400" b="1" i="1" dirty="0" smtClean="0">
              <a:solidFill>
                <a:srgbClr val="C00000"/>
              </a:solidFill>
              <a:effectLst>
                <a:outerShdw blurRad="38100" dist="38100" dir="2700000" algn="tl">
                  <a:srgbClr val="000000">
                    <a:alpha val="43137"/>
                  </a:srgbClr>
                </a:outerShdw>
              </a:effectLst>
            </a:endParaRPr>
          </a:p>
        </p:txBody>
      </p:sp>
      <p:sp>
        <p:nvSpPr>
          <p:cNvPr id="7" name="Retângulo 6"/>
          <p:cNvSpPr/>
          <p:nvPr/>
        </p:nvSpPr>
        <p:spPr>
          <a:xfrm>
            <a:off x="72008" y="1541691"/>
            <a:ext cx="9036496" cy="2585323"/>
          </a:xfrm>
          <a:prstGeom prst="rect">
            <a:avLst/>
          </a:prstGeom>
        </p:spPr>
        <p:txBody>
          <a:bodyPr wrap="square">
            <a:spAutoFit/>
          </a:bodyPr>
          <a:lstStyle/>
          <a:p>
            <a:pPr algn="just"/>
            <a:r>
              <a:rPr lang="pt-BR" b="1" dirty="0" smtClean="0"/>
              <a:t>4. Qual a diferença de juros simples e composto</a:t>
            </a:r>
            <a:r>
              <a:rPr lang="pt-BR" b="1" dirty="0" smtClean="0"/>
              <a:t>?</a:t>
            </a:r>
          </a:p>
          <a:p>
            <a:pPr algn="just"/>
            <a:endParaRPr lang="pt-BR" b="1" dirty="0" smtClean="0"/>
          </a:p>
          <a:p>
            <a:pPr algn="just"/>
            <a:r>
              <a:rPr lang="pt-BR" dirty="0" smtClean="0"/>
              <a:t>Para respondermos a tal pergunta utilizaremos de um exemplo bastante simples:</a:t>
            </a:r>
          </a:p>
          <a:p>
            <a:pPr algn="just"/>
            <a:r>
              <a:rPr lang="pt-BR" dirty="0" smtClean="0"/>
              <a:t>Suponhamos que o Sr. Armando pediu emprestado ao Sr. Bruno a quantia de R$ 100.000,00 pelo prazo de 03 (três) meses, sendo cobrada uma taxa de juros de 10% ao mês</a:t>
            </a:r>
            <a:r>
              <a:rPr lang="pt-BR" dirty="0" smtClean="0"/>
              <a:t>.</a:t>
            </a:r>
          </a:p>
          <a:p>
            <a:pPr algn="just"/>
            <a:endParaRPr lang="pt-BR" dirty="0" smtClean="0"/>
          </a:p>
          <a:p>
            <a:pPr algn="just"/>
            <a:r>
              <a:rPr lang="pt-BR" dirty="0" smtClean="0"/>
              <a:t>No final do terceiro mês o Sr. Armando deverá devolver ao Sr. Bruno o </a:t>
            </a:r>
            <a:r>
              <a:rPr lang="pt-BR" dirty="0" smtClean="0"/>
              <a:t>capital </a:t>
            </a:r>
            <a:r>
              <a:rPr lang="pt-BR" dirty="0" smtClean="0"/>
              <a:t>emprestado (R$ 100.000,00) mais o valor total dos juros desse período, ou seja, o montante, que será representado por M (Montante), calculado a juros simples.</a:t>
            </a:r>
            <a:endParaRPr lang="pt-BR" dirty="0"/>
          </a:p>
        </p:txBody>
      </p:sp>
      <p:pic>
        <p:nvPicPr>
          <p:cNvPr id="2050" name="Picture 2"/>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117121" y="4333922"/>
            <a:ext cx="8892480" cy="2119414"/>
          </a:xfrm>
          <a:prstGeom prst="rect">
            <a:avLst/>
          </a:prstGeom>
          <a:noFill/>
          <a:ln w="9525">
            <a:noFill/>
            <a:miter lim="800000"/>
            <a:headEnd/>
            <a:tailEnd/>
          </a:ln>
        </p:spPr>
      </p:pic>
      <p:pic>
        <p:nvPicPr>
          <p:cNvPr id="9" name="Picture 5"/>
          <p:cNvPicPr>
            <a:picLocks noChangeAspect="1" noChangeArrowheads="1"/>
          </p:cNvPicPr>
          <p:nvPr/>
        </p:nvPicPr>
        <p:blipFill>
          <a:blip r:embed="rId4" cstate="print"/>
          <a:srcRect/>
          <a:stretch>
            <a:fillRect/>
          </a:stretch>
        </p:blipFill>
        <p:spPr bwMode="auto">
          <a:xfrm>
            <a:off x="7756084" y="1268761"/>
            <a:ext cx="1249747" cy="9361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523220"/>
          </a:xfrm>
          <a:prstGeom prst="rect">
            <a:avLst/>
          </a:prstGeom>
        </p:spPr>
        <p:txBody>
          <a:bodyPr wrap="square">
            <a:spAutoFit/>
          </a:bodyPr>
          <a:lstStyle/>
          <a:p>
            <a:r>
              <a:rPr lang="pt-BR" sz="2800" b="1" dirty="0" smtClean="0">
                <a:solidFill>
                  <a:schemeClr val="bg1"/>
                </a:solidFill>
                <a:effectLst>
                  <a:outerShdw blurRad="38100" dist="38100" dir="2700000" algn="tl">
                    <a:srgbClr val="000000">
                      <a:alpha val="43137"/>
                    </a:srgbClr>
                  </a:outerShdw>
                </a:effectLst>
              </a:rPr>
              <a:t>Definições </a:t>
            </a:r>
            <a:r>
              <a:rPr lang="pt-BR" sz="2800" b="1" dirty="0" smtClean="0">
                <a:solidFill>
                  <a:schemeClr val="bg1"/>
                </a:solidFill>
                <a:effectLst>
                  <a:outerShdw blurRad="38100" dist="38100" dir="2700000" algn="tl">
                    <a:srgbClr val="000000">
                      <a:alpha val="43137"/>
                    </a:srgbClr>
                  </a:outerShdw>
                </a:effectLst>
              </a:rPr>
              <a:t>e princípios financeiros: </a:t>
            </a:r>
          </a:p>
        </p:txBody>
      </p:sp>
      <p:sp>
        <p:nvSpPr>
          <p:cNvPr id="6" name="Retângulo 5"/>
          <p:cNvSpPr/>
          <p:nvPr/>
        </p:nvSpPr>
        <p:spPr>
          <a:xfrm>
            <a:off x="72008" y="1124744"/>
            <a:ext cx="4572000" cy="461665"/>
          </a:xfrm>
          <a:prstGeom prst="rect">
            <a:avLst/>
          </a:prstGeom>
        </p:spPr>
        <p:txBody>
          <a:bodyPr>
            <a:spAutoFit/>
          </a:bodyPr>
          <a:lstStyle/>
          <a:p>
            <a:r>
              <a:rPr lang="pt-BR" sz="2400" b="1" i="1" dirty="0" smtClean="0">
                <a:solidFill>
                  <a:srgbClr val="C00000"/>
                </a:solidFill>
                <a:effectLst>
                  <a:outerShdw blurRad="38100" dist="38100" dir="2700000" algn="tl">
                    <a:srgbClr val="000000">
                      <a:alpha val="43137"/>
                    </a:srgbClr>
                  </a:outerShdw>
                </a:effectLst>
              </a:rPr>
              <a:t>Conceitos Básicos</a:t>
            </a:r>
            <a:endParaRPr lang="pt-BR" sz="2400" b="1" i="1" dirty="0" smtClean="0">
              <a:solidFill>
                <a:srgbClr val="C00000"/>
              </a:solidFill>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152329" y="4005064"/>
            <a:ext cx="8856984" cy="2017492"/>
          </a:xfrm>
          <a:prstGeom prst="rect">
            <a:avLst/>
          </a:prstGeom>
          <a:noFill/>
          <a:ln w="9525">
            <a:noFill/>
            <a:miter lim="800000"/>
            <a:headEnd/>
            <a:tailEnd/>
          </a:ln>
        </p:spPr>
      </p:pic>
      <p:sp>
        <p:nvSpPr>
          <p:cNvPr id="7" name="Retângulo 6"/>
          <p:cNvSpPr/>
          <p:nvPr/>
        </p:nvSpPr>
        <p:spPr>
          <a:xfrm>
            <a:off x="107504" y="1556792"/>
            <a:ext cx="8784976" cy="2308324"/>
          </a:xfrm>
          <a:prstGeom prst="rect">
            <a:avLst/>
          </a:prstGeom>
        </p:spPr>
        <p:txBody>
          <a:bodyPr wrap="square">
            <a:spAutoFit/>
          </a:bodyPr>
          <a:lstStyle/>
          <a:p>
            <a:pPr algn="just"/>
            <a:r>
              <a:rPr lang="pt-BR" b="1" dirty="0" smtClean="0"/>
              <a:t>4. Qual a diferença de juros simples e composto?</a:t>
            </a:r>
          </a:p>
          <a:p>
            <a:pPr algn="just"/>
            <a:endParaRPr lang="pt-BR" dirty="0" smtClean="0"/>
          </a:p>
          <a:p>
            <a:pPr algn="just"/>
            <a:r>
              <a:rPr lang="pt-BR" dirty="0" smtClean="0"/>
              <a:t>Tomemos </a:t>
            </a:r>
            <a:r>
              <a:rPr lang="pt-BR" dirty="0" smtClean="0"/>
              <a:t>o mesmo exemplo anterior, no qual o Sr. Armando emprestou ao Sr. Bruno a mesma quantia de R$ 100.000,00 , à mesma taxa de 10% </a:t>
            </a:r>
            <a:r>
              <a:rPr lang="pt-BR" dirty="0" smtClean="0"/>
              <a:t>ao mês </a:t>
            </a:r>
            <a:r>
              <a:rPr lang="pt-BR" dirty="0" smtClean="0"/>
              <a:t>, mas pelo sistema de </a:t>
            </a:r>
            <a:r>
              <a:rPr lang="pt-BR" dirty="0" smtClean="0"/>
              <a:t>juros compostos.</a:t>
            </a:r>
          </a:p>
          <a:p>
            <a:pPr algn="just"/>
            <a:endParaRPr lang="pt-BR" dirty="0" smtClean="0"/>
          </a:p>
          <a:p>
            <a:pPr algn="just"/>
            <a:r>
              <a:rPr lang="pt-BR" dirty="0" smtClean="0"/>
              <a:t>A juros compostos, o valor dos juros em cada período é obtido pela aplicação da taxa sobre o montante (principal + juros) acumulado até o início do período de cálculo</a:t>
            </a:r>
            <a:r>
              <a:rPr lang="pt-BR" dirty="0" smtClean="0"/>
              <a:t>.</a:t>
            </a:r>
            <a:r>
              <a:rPr lang="pt-BR" dirty="0" smtClean="0"/>
              <a:t>	</a:t>
            </a:r>
          </a:p>
        </p:txBody>
      </p:sp>
      <p:sp>
        <p:nvSpPr>
          <p:cNvPr id="10" name="Retângulo 9"/>
          <p:cNvSpPr/>
          <p:nvPr/>
        </p:nvSpPr>
        <p:spPr>
          <a:xfrm>
            <a:off x="179512" y="6300028"/>
            <a:ext cx="8964488" cy="369332"/>
          </a:xfrm>
          <a:prstGeom prst="rect">
            <a:avLst/>
          </a:prstGeom>
        </p:spPr>
        <p:txBody>
          <a:bodyPr wrap="square">
            <a:spAutoFit/>
          </a:bodyPr>
          <a:lstStyle/>
          <a:p>
            <a:pPr algn="just"/>
            <a:r>
              <a:rPr lang="pt-BR" b="1" dirty="0" smtClean="0">
                <a:solidFill>
                  <a:schemeClr val="tx2"/>
                </a:solidFill>
                <a:effectLst>
                  <a:outerShdw blurRad="38100" dist="38100" dir="2700000" algn="tl">
                    <a:srgbClr val="000000">
                      <a:alpha val="43137"/>
                    </a:srgbClr>
                  </a:outerShdw>
                </a:effectLst>
              </a:rPr>
              <a:t>A seguir entenderemos melhor apresentando as fórmulas de cada modalidade de cálculo:</a:t>
            </a:r>
          </a:p>
        </p:txBody>
      </p:sp>
      <p:pic>
        <p:nvPicPr>
          <p:cNvPr id="11" name="Picture 5"/>
          <p:cNvPicPr>
            <a:picLocks noChangeAspect="1" noChangeArrowheads="1"/>
          </p:cNvPicPr>
          <p:nvPr/>
        </p:nvPicPr>
        <p:blipFill>
          <a:blip r:embed="rId4" cstate="print"/>
          <a:srcRect/>
          <a:stretch>
            <a:fillRect/>
          </a:stretch>
        </p:blipFill>
        <p:spPr bwMode="auto">
          <a:xfrm>
            <a:off x="7756084" y="1268761"/>
            <a:ext cx="1249747" cy="9361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523220"/>
          </a:xfrm>
          <a:prstGeom prst="rect">
            <a:avLst/>
          </a:prstGeom>
        </p:spPr>
        <p:txBody>
          <a:bodyPr wrap="square">
            <a:spAutoFit/>
          </a:bodyPr>
          <a:lstStyle/>
          <a:p>
            <a:r>
              <a:rPr lang="pt-BR" sz="2800" b="1" dirty="0" smtClean="0">
                <a:solidFill>
                  <a:schemeClr val="bg1"/>
                </a:solidFill>
                <a:effectLst>
                  <a:outerShdw blurRad="38100" dist="38100" dir="2700000" algn="tl">
                    <a:srgbClr val="000000">
                      <a:alpha val="43137"/>
                    </a:srgbClr>
                  </a:outerShdw>
                </a:effectLst>
              </a:rPr>
              <a:t>Definições </a:t>
            </a:r>
            <a:r>
              <a:rPr lang="pt-BR" sz="2800" b="1" dirty="0" smtClean="0">
                <a:solidFill>
                  <a:schemeClr val="bg1"/>
                </a:solidFill>
                <a:effectLst>
                  <a:outerShdw blurRad="38100" dist="38100" dir="2700000" algn="tl">
                    <a:srgbClr val="000000">
                      <a:alpha val="43137"/>
                    </a:srgbClr>
                  </a:outerShdw>
                </a:effectLst>
              </a:rPr>
              <a:t>e princípios financeiros: </a:t>
            </a:r>
          </a:p>
        </p:txBody>
      </p:sp>
      <p:sp>
        <p:nvSpPr>
          <p:cNvPr id="6" name="Retângulo 5"/>
          <p:cNvSpPr/>
          <p:nvPr/>
        </p:nvSpPr>
        <p:spPr>
          <a:xfrm>
            <a:off x="72008" y="1124744"/>
            <a:ext cx="4572000" cy="461665"/>
          </a:xfrm>
          <a:prstGeom prst="rect">
            <a:avLst/>
          </a:prstGeom>
        </p:spPr>
        <p:txBody>
          <a:bodyPr>
            <a:spAutoFit/>
          </a:bodyPr>
          <a:lstStyle/>
          <a:p>
            <a:r>
              <a:rPr lang="pt-BR" sz="2400" b="1" i="1" dirty="0" smtClean="0">
                <a:solidFill>
                  <a:srgbClr val="C00000"/>
                </a:solidFill>
                <a:effectLst>
                  <a:outerShdw blurRad="38100" dist="38100" dir="2700000" algn="tl">
                    <a:srgbClr val="000000">
                      <a:alpha val="43137"/>
                    </a:srgbClr>
                  </a:outerShdw>
                </a:effectLst>
              </a:rPr>
              <a:t>Conceitos Básicos</a:t>
            </a:r>
            <a:endParaRPr lang="pt-BR" sz="2400" b="1" i="1" dirty="0" smtClean="0">
              <a:solidFill>
                <a:srgbClr val="C00000"/>
              </a:solidFill>
              <a:effectLst>
                <a:outerShdw blurRad="38100" dist="38100" dir="2700000" algn="tl">
                  <a:srgbClr val="000000">
                    <a:alpha val="43137"/>
                  </a:srgbClr>
                </a:outerShdw>
              </a:effectLst>
            </a:endParaRPr>
          </a:p>
        </p:txBody>
      </p:sp>
      <p:sp>
        <p:nvSpPr>
          <p:cNvPr id="7" name="Retângulo 6"/>
          <p:cNvSpPr/>
          <p:nvPr/>
        </p:nvSpPr>
        <p:spPr>
          <a:xfrm>
            <a:off x="395536" y="1484784"/>
            <a:ext cx="4572000" cy="400110"/>
          </a:xfrm>
          <a:prstGeom prst="rect">
            <a:avLst/>
          </a:prstGeom>
        </p:spPr>
        <p:txBody>
          <a:bodyPr>
            <a:spAutoFit/>
          </a:bodyPr>
          <a:lstStyle/>
          <a:p>
            <a:r>
              <a:rPr lang="pt-BR" sz="2000" b="1" dirty="0" smtClean="0">
                <a:solidFill>
                  <a:schemeClr val="tx2"/>
                </a:solidFill>
                <a:effectLst>
                  <a:outerShdw blurRad="38100" dist="38100" dir="2700000" algn="tl">
                    <a:srgbClr val="000000">
                      <a:alpha val="43137"/>
                    </a:srgbClr>
                  </a:outerShdw>
                </a:effectLst>
              </a:rPr>
              <a:t>Juros </a:t>
            </a:r>
            <a:r>
              <a:rPr lang="pt-BR" sz="2000" b="1" dirty="0" smtClean="0">
                <a:solidFill>
                  <a:schemeClr val="tx2"/>
                </a:solidFill>
                <a:effectLst>
                  <a:outerShdw blurRad="38100" dist="38100" dir="2700000" algn="tl">
                    <a:srgbClr val="000000">
                      <a:alpha val="43137"/>
                    </a:srgbClr>
                  </a:outerShdw>
                </a:effectLst>
              </a:rPr>
              <a:t>Simples</a:t>
            </a:r>
          </a:p>
        </p:txBody>
      </p:sp>
      <p:sp>
        <p:nvSpPr>
          <p:cNvPr id="9" name="Retângulo 8"/>
          <p:cNvSpPr/>
          <p:nvPr/>
        </p:nvSpPr>
        <p:spPr>
          <a:xfrm>
            <a:off x="107504" y="1844824"/>
            <a:ext cx="8928992" cy="4524315"/>
          </a:xfrm>
          <a:prstGeom prst="rect">
            <a:avLst/>
          </a:prstGeom>
        </p:spPr>
        <p:txBody>
          <a:bodyPr wrap="square">
            <a:spAutoFit/>
          </a:bodyPr>
          <a:lstStyle/>
          <a:p>
            <a:pPr algn="just"/>
            <a:r>
              <a:rPr lang="pt-BR" dirty="0" smtClean="0"/>
              <a:t>O valor dos juros é igual em todos os períodos de cálculo, o que nos possibilita dizer que o valor dos juros é linear em relação ao </a:t>
            </a:r>
            <a:r>
              <a:rPr lang="pt-BR" dirty="0" smtClean="0"/>
              <a:t>tempo. </a:t>
            </a:r>
            <a:r>
              <a:rPr lang="pt-BR" dirty="0" smtClean="0"/>
              <a:t>A</a:t>
            </a:r>
            <a:r>
              <a:rPr lang="pt-BR" dirty="0" smtClean="0"/>
              <a:t>ssim </a:t>
            </a:r>
            <a:r>
              <a:rPr lang="pt-BR" dirty="0" smtClean="0"/>
              <a:t>podemos deduzir uma fórmula geral para cálculo do valor do juros </a:t>
            </a:r>
            <a:r>
              <a:rPr lang="pt-BR" dirty="0" smtClean="0"/>
              <a:t>simples:</a:t>
            </a:r>
            <a:endParaRPr lang="pt-BR" dirty="0" smtClean="0"/>
          </a:p>
          <a:p>
            <a:pPr algn="just"/>
            <a:r>
              <a:rPr lang="pt-BR" dirty="0" smtClean="0"/>
              <a:t>Onde </a:t>
            </a:r>
            <a:r>
              <a:rPr lang="pt-BR" dirty="0" smtClean="0"/>
              <a:t>:</a:t>
            </a:r>
          </a:p>
          <a:p>
            <a:pPr algn="just"/>
            <a:r>
              <a:rPr lang="pt-BR" dirty="0" smtClean="0"/>
              <a:t>J = Valor do juros simples</a:t>
            </a:r>
          </a:p>
          <a:p>
            <a:pPr algn="just"/>
            <a:r>
              <a:rPr lang="pt-BR" dirty="0" smtClean="0"/>
              <a:t>C = Principal ou Capital</a:t>
            </a:r>
          </a:p>
          <a:p>
            <a:pPr algn="just"/>
            <a:r>
              <a:rPr lang="pt-BR" dirty="0" smtClean="0"/>
              <a:t>i = Taxa de juros</a:t>
            </a:r>
          </a:p>
          <a:p>
            <a:pPr algn="just"/>
            <a:r>
              <a:rPr lang="pt-BR" dirty="0" smtClean="0"/>
              <a:t>n = Prazo</a:t>
            </a:r>
          </a:p>
          <a:p>
            <a:pPr algn="just"/>
            <a:endParaRPr lang="pt-BR" dirty="0" smtClean="0"/>
          </a:p>
          <a:p>
            <a:pPr algn="just"/>
            <a:r>
              <a:rPr lang="pt-BR" dirty="0" smtClean="0"/>
              <a:t>Da </a:t>
            </a:r>
            <a:r>
              <a:rPr lang="pt-BR" dirty="0" smtClean="0"/>
              <a:t>mesma forma, podemos encontrar a fórmula para o cálculo do valor do montante VF (valor final) a juros </a:t>
            </a:r>
            <a:r>
              <a:rPr lang="pt-BR" dirty="0" smtClean="0"/>
              <a:t>simples:</a:t>
            </a:r>
            <a:endParaRPr lang="pt-BR" dirty="0" smtClean="0"/>
          </a:p>
          <a:p>
            <a:pPr algn="just"/>
            <a:r>
              <a:rPr lang="pt-BR" dirty="0" smtClean="0"/>
              <a:t>Onde</a:t>
            </a:r>
            <a:r>
              <a:rPr lang="pt-BR" dirty="0" smtClean="0"/>
              <a:t>:</a:t>
            </a:r>
          </a:p>
          <a:p>
            <a:pPr algn="just"/>
            <a:r>
              <a:rPr lang="pt-BR" dirty="0" smtClean="0"/>
              <a:t>M = </a:t>
            </a:r>
            <a:r>
              <a:rPr lang="pt-BR" dirty="0" smtClean="0"/>
              <a:t>montante</a:t>
            </a:r>
            <a:endParaRPr lang="pt-BR" dirty="0" smtClean="0"/>
          </a:p>
          <a:p>
            <a:pPr algn="just"/>
            <a:r>
              <a:rPr lang="pt-BR" dirty="0" smtClean="0"/>
              <a:t>C = capital</a:t>
            </a:r>
          </a:p>
          <a:p>
            <a:pPr algn="just"/>
            <a:r>
              <a:rPr lang="pt-BR" dirty="0" smtClean="0"/>
              <a:t>i = taxa de juros</a:t>
            </a:r>
          </a:p>
          <a:p>
            <a:pPr algn="just"/>
            <a:r>
              <a:rPr lang="pt-BR" dirty="0" smtClean="0"/>
              <a:t>n = prazo </a:t>
            </a:r>
            <a:endParaRPr lang="pt-BR" dirty="0"/>
          </a:p>
        </p:txBody>
      </p:sp>
      <p:pic>
        <p:nvPicPr>
          <p:cNvPr id="3074" name="Picture 2"/>
          <p:cNvPicPr>
            <a:picLocks noChangeAspect="1" noChangeArrowheads="1"/>
          </p:cNvPicPr>
          <p:nvPr/>
        </p:nvPicPr>
        <p:blipFill>
          <a:blip r:embed="rId3" cstate="print"/>
          <a:srcRect/>
          <a:stretch>
            <a:fillRect/>
          </a:stretch>
        </p:blipFill>
        <p:spPr bwMode="auto">
          <a:xfrm>
            <a:off x="3489426" y="3140968"/>
            <a:ext cx="2432842" cy="792088"/>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2051720" y="5229200"/>
            <a:ext cx="1228725" cy="371475"/>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1979712" y="6165304"/>
            <a:ext cx="2391916" cy="395274"/>
          </a:xfrm>
          <a:prstGeom prst="rect">
            <a:avLst/>
          </a:prstGeom>
          <a:noFill/>
          <a:ln w="9525">
            <a:noFill/>
            <a:miter lim="800000"/>
            <a:headEnd/>
            <a:tailEnd/>
          </a:ln>
        </p:spPr>
      </p:pic>
      <p:sp>
        <p:nvSpPr>
          <p:cNvPr id="11" name="Retângulo 10"/>
          <p:cNvSpPr/>
          <p:nvPr/>
        </p:nvSpPr>
        <p:spPr>
          <a:xfrm>
            <a:off x="1979712" y="5607458"/>
            <a:ext cx="2817631" cy="430887"/>
          </a:xfrm>
          <a:prstGeom prst="rect">
            <a:avLst/>
          </a:prstGeom>
        </p:spPr>
        <p:txBody>
          <a:bodyPr wrap="none">
            <a:spAutoFit/>
          </a:bodyPr>
          <a:lstStyle/>
          <a:p>
            <a:r>
              <a:rPr lang="pt-BR" b="1" dirty="0" smtClean="0">
                <a:solidFill>
                  <a:schemeClr val="accent2"/>
                </a:solidFill>
              </a:rPr>
              <a:t>Substituindo </a:t>
            </a:r>
            <a:r>
              <a:rPr lang="pt-BR" b="1" dirty="0" smtClean="0">
                <a:solidFill>
                  <a:schemeClr val="accent2"/>
                </a:solidFill>
                <a:latin typeface="Algerian" pitchFamily="82" charset="0"/>
              </a:rPr>
              <a:t> </a:t>
            </a:r>
            <a:r>
              <a:rPr lang="pt-BR" sz="2200" b="1" dirty="0" smtClean="0">
                <a:solidFill>
                  <a:schemeClr val="accent2"/>
                </a:solidFill>
                <a:latin typeface="Algerian" pitchFamily="82" charset="0"/>
                <a:cs typeface="Andalus" pitchFamily="18" charset="-78"/>
              </a:rPr>
              <a:t>J</a:t>
            </a:r>
            <a:r>
              <a:rPr lang="pt-BR" b="1" dirty="0" smtClean="0">
                <a:solidFill>
                  <a:schemeClr val="accent2"/>
                </a:solidFill>
                <a:latin typeface="Algerian" pitchFamily="82" charset="0"/>
              </a:rPr>
              <a:t> </a:t>
            </a:r>
            <a:r>
              <a:rPr lang="pt-BR" b="1" dirty="0" smtClean="0">
                <a:solidFill>
                  <a:schemeClr val="accent2"/>
                </a:solidFill>
              </a:rPr>
              <a:t>na fórmula:</a:t>
            </a:r>
            <a:endParaRPr lang="pt-BR" b="1" dirty="0">
              <a:solidFill>
                <a:schemeClr val="accent2"/>
              </a:solidFill>
            </a:endParaRPr>
          </a:p>
        </p:txBody>
      </p:sp>
      <p:pic>
        <p:nvPicPr>
          <p:cNvPr id="3077" name="Picture 5"/>
          <p:cNvPicPr>
            <a:picLocks noChangeAspect="1" noChangeArrowheads="1"/>
          </p:cNvPicPr>
          <p:nvPr/>
        </p:nvPicPr>
        <p:blipFill>
          <a:blip r:embed="rId6" cstate="print"/>
          <a:srcRect/>
          <a:stretch>
            <a:fillRect/>
          </a:stretch>
        </p:blipFill>
        <p:spPr bwMode="auto">
          <a:xfrm>
            <a:off x="4932040" y="4941168"/>
            <a:ext cx="4067043" cy="1656184"/>
          </a:xfrm>
          <a:prstGeom prst="rect">
            <a:avLst/>
          </a:prstGeom>
          <a:noFill/>
          <a:ln w="9525">
            <a:noFill/>
            <a:miter lim="800000"/>
            <a:headEnd/>
            <a:tailEnd/>
          </a:ln>
        </p:spPr>
      </p:pic>
      <p:pic>
        <p:nvPicPr>
          <p:cNvPr id="13" name="Picture 5"/>
          <p:cNvPicPr>
            <a:picLocks noChangeAspect="1" noChangeArrowheads="1"/>
          </p:cNvPicPr>
          <p:nvPr/>
        </p:nvPicPr>
        <p:blipFill>
          <a:blip r:embed="rId7" cstate="print"/>
          <a:srcRect/>
          <a:stretch>
            <a:fillRect/>
          </a:stretch>
        </p:blipFill>
        <p:spPr bwMode="auto">
          <a:xfrm>
            <a:off x="7020272" y="2746731"/>
            <a:ext cx="1872208" cy="14023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523220"/>
          </a:xfrm>
          <a:prstGeom prst="rect">
            <a:avLst/>
          </a:prstGeom>
        </p:spPr>
        <p:txBody>
          <a:bodyPr wrap="square">
            <a:spAutoFit/>
          </a:bodyPr>
          <a:lstStyle/>
          <a:p>
            <a:r>
              <a:rPr lang="pt-BR" sz="2800" b="1" dirty="0" smtClean="0">
                <a:solidFill>
                  <a:schemeClr val="bg1"/>
                </a:solidFill>
                <a:effectLst>
                  <a:outerShdw blurRad="38100" dist="38100" dir="2700000" algn="tl">
                    <a:srgbClr val="000000">
                      <a:alpha val="43137"/>
                    </a:srgbClr>
                  </a:outerShdw>
                </a:effectLst>
              </a:rPr>
              <a:t>Definições </a:t>
            </a:r>
            <a:r>
              <a:rPr lang="pt-BR" sz="2800" b="1" dirty="0" smtClean="0">
                <a:solidFill>
                  <a:schemeClr val="bg1"/>
                </a:solidFill>
                <a:effectLst>
                  <a:outerShdw blurRad="38100" dist="38100" dir="2700000" algn="tl">
                    <a:srgbClr val="000000">
                      <a:alpha val="43137"/>
                    </a:srgbClr>
                  </a:outerShdw>
                </a:effectLst>
              </a:rPr>
              <a:t>e princípios financeiros: </a:t>
            </a:r>
          </a:p>
        </p:txBody>
      </p:sp>
      <p:sp>
        <p:nvSpPr>
          <p:cNvPr id="6" name="Retângulo 5"/>
          <p:cNvSpPr/>
          <p:nvPr/>
        </p:nvSpPr>
        <p:spPr>
          <a:xfrm>
            <a:off x="72008" y="1124744"/>
            <a:ext cx="4572000" cy="461665"/>
          </a:xfrm>
          <a:prstGeom prst="rect">
            <a:avLst/>
          </a:prstGeom>
        </p:spPr>
        <p:txBody>
          <a:bodyPr>
            <a:spAutoFit/>
          </a:bodyPr>
          <a:lstStyle/>
          <a:p>
            <a:r>
              <a:rPr lang="pt-BR" sz="2400" b="1" i="1" dirty="0" smtClean="0">
                <a:solidFill>
                  <a:srgbClr val="C00000"/>
                </a:solidFill>
                <a:effectLst>
                  <a:outerShdw blurRad="38100" dist="38100" dir="2700000" algn="tl">
                    <a:srgbClr val="000000">
                      <a:alpha val="43137"/>
                    </a:srgbClr>
                  </a:outerShdw>
                </a:effectLst>
              </a:rPr>
              <a:t>Conceitos Básicos</a:t>
            </a:r>
            <a:endParaRPr lang="pt-BR" sz="2400" b="1" i="1" dirty="0" smtClean="0">
              <a:solidFill>
                <a:srgbClr val="C00000"/>
              </a:solidFill>
              <a:effectLst>
                <a:outerShdw blurRad="38100" dist="38100" dir="2700000" algn="tl">
                  <a:srgbClr val="000000">
                    <a:alpha val="43137"/>
                  </a:srgbClr>
                </a:outerShdw>
              </a:effectLst>
            </a:endParaRPr>
          </a:p>
        </p:txBody>
      </p:sp>
      <p:sp>
        <p:nvSpPr>
          <p:cNvPr id="5" name="Retângulo 4"/>
          <p:cNvSpPr/>
          <p:nvPr/>
        </p:nvSpPr>
        <p:spPr>
          <a:xfrm>
            <a:off x="467544" y="1412776"/>
            <a:ext cx="1766061" cy="369332"/>
          </a:xfrm>
          <a:prstGeom prst="rect">
            <a:avLst/>
          </a:prstGeom>
        </p:spPr>
        <p:txBody>
          <a:bodyPr wrap="none">
            <a:spAutoFit/>
          </a:bodyPr>
          <a:lstStyle/>
          <a:p>
            <a:r>
              <a:rPr lang="pt-BR" b="1" dirty="0" smtClean="0">
                <a:solidFill>
                  <a:schemeClr val="tx2"/>
                </a:solidFill>
                <a:effectLst>
                  <a:outerShdw blurRad="38100" dist="38100" dir="2700000" algn="tl">
                    <a:srgbClr val="000000">
                      <a:alpha val="43137"/>
                    </a:srgbClr>
                  </a:outerShdw>
                </a:effectLst>
              </a:rPr>
              <a:t>Juros compostos</a:t>
            </a:r>
            <a:endParaRPr lang="pt-BR" b="1" dirty="0">
              <a:solidFill>
                <a:schemeClr val="tx2"/>
              </a:solidFill>
              <a:effectLst>
                <a:outerShdw blurRad="38100" dist="38100" dir="2700000" algn="tl">
                  <a:srgbClr val="000000">
                    <a:alpha val="43137"/>
                  </a:srgbClr>
                </a:outerShdw>
              </a:effectLst>
            </a:endParaRPr>
          </a:p>
        </p:txBody>
      </p:sp>
      <p:sp>
        <p:nvSpPr>
          <p:cNvPr id="7" name="Retângulo 6"/>
          <p:cNvSpPr/>
          <p:nvPr/>
        </p:nvSpPr>
        <p:spPr>
          <a:xfrm>
            <a:off x="107504" y="1844824"/>
            <a:ext cx="8928992" cy="4801314"/>
          </a:xfrm>
          <a:prstGeom prst="rect">
            <a:avLst/>
          </a:prstGeom>
        </p:spPr>
        <p:txBody>
          <a:bodyPr wrap="square">
            <a:spAutoFit/>
          </a:bodyPr>
          <a:lstStyle/>
          <a:p>
            <a:pPr algn="just"/>
            <a:r>
              <a:rPr lang="pt-BR" dirty="0" smtClean="0"/>
              <a:t>A juros compostos, o valor dos juros em cada período é obtido pela aplicação da taxa sobre o montante (principal + juros) acumulado até o início do período de cálculo</a:t>
            </a:r>
            <a:r>
              <a:rPr lang="pt-BR" dirty="0" smtClean="0"/>
              <a:t>.</a:t>
            </a:r>
          </a:p>
          <a:p>
            <a:pPr algn="just"/>
            <a:endParaRPr lang="pt-BR" dirty="0" smtClean="0"/>
          </a:p>
          <a:p>
            <a:pPr algn="just"/>
            <a:r>
              <a:rPr lang="pt-BR" dirty="0" smtClean="0"/>
              <a:t>Assim</a:t>
            </a:r>
            <a:r>
              <a:rPr lang="pt-BR" dirty="0" smtClean="0"/>
              <a:t>, ao final do 1º mês, o saldo devedor </a:t>
            </a:r>
            <a:r>
              <a:rPr lang="pt-BR" dirty="0" smtClean="0"/>
              <a:t>é acrescido do juros, que será o valor base para o segundo mês. </a:t>
            </a:r>
            <a:r>
              <a:rPr lang="pt-BR" dirty="0" smtClean="0"/>
              <a:t>Ao final do 2º mês, o saldo </a:t>
            </a:r>
            <a:r>
              <a:rPr lang="pt-BR" dirty="0" smtClean="0"/>
              <a:t>devedor </a:t>
            </a:r>
            <a:r>
              <a:rPr lang="pt-BR" dirty="0" smtClean="0"/>
              <a:t>é </a:t>
            </a:r>
            <a:r>
              <a:rPr lang="pt-BR" dirty="0" smtClean="0"/>
              <a:t>acrescido </a:t>
            </a:r>
            <a:r>
              <a:rPr lang="pt-BR" dirty="0" smtClean="0"/>
              <a:t>do juros, que será o valor base para o </a:t>
            </a:r>
            <a:r>
              <a:rPr lang="pt-BR" dirty="0" smtClean="0"/>
              <a:t>terceiro </a:t>
            </a:r>
            <a:r>
              <a:rPr lang="pt-BR" dirty="0" smtClean="0"/>
              <a:t>mês.</a:t>
            </a:r>
            <a:r>
              <a:rPr lang="pt-BR" dirty="0" smtClean="0"/>
              <a:t> </a:t>
            </a:r>
          </a:p>
          <a:p>
            <a:pPr algn="just"/>
            <a:endParaRPr lang="pt-BR" dirty="0" smtClean="0"/>
          </a:p>
          <a:p>
            <a:pPr algn="just"/>
            <a:r>
              <a:rPr lang="pt-BR" dirty="0" smtClean="0"/>
              <a:t>Desta forma o </a:t>
            </a:r>
            <a:r>
              <a:rPr lang="pt-BR" dirty="0" smtClean="0"/>
              <a:t>juro foi obtido pela aplicação da taxa (10%) sobre o saldo devedor e não sobre o capital </a:t>
            </a:r>
            <a:r>
              <a:rPr lang="pt-BR" dirty="0" smtClean="0"/>
              <a:t>inicial.</a:t>
            </a:r>
          </a:p>
          <a:p>
            <a:pPr algn="just"/>
            <a:endParaRPr lang="pt-BR" dirty="0" smtClean="0"/>
          </a:p>
          <a:p>
            <a:pPr algn="just"/>
            <a:r>
              <a:rPr lang="pt-BR" dirty="0" smtClean="0"/>
              <a:t>Essa é a diferença fundamental, ou seja, o capital cresce de forma exponencial em relação ao tempo, cuja fórmula para cálculo pode ser demonstrada da seguinte maneira: </a:t>
            </a:r>
          </a:p>
          <a:p>
            <a:pPr algn="just"/>
            <a:r>
              <a:rPr lang="pt-BR" dirty="0" smtClean="0"/>
              <a:t>Onde</a:t>
            </a:r>
            <a:r>
              <a:rPr lang="pt-BR" dirty="0" smtClean="0"/>
              <a:t>:</a:t>
            </a:r>
          </a:p>
          <a:p>
            <a:pPr algn="just"/>
            <a:r>
              <a:rPr lang="pt-BR" dirty="0" smtClean="0"/>
              <a:t>M = Montante</a:t>
            </a:r>
          </a:p>
          <a:p>
            <a:pPr algn="just"/>
            <a:r>
              <a:rPr lang="pt-BR" dirty="0" smtClean="0"/>
              <a:t>C = Capital</a:t>
            </a:r>
          </a:p>
          <a:p>
            <a:pPr algn="just"/>
            <a:r>
              <a:rPr lang="pt-BR" dirty="0" smtClean="0"/>
              <a:t>i = taxa aplicada</a:t>
            </a:r>
          </a:p>
          <a:p>
            <a:pPr algn="just"/>
            <a:r>
              <a:rPr lang="pt-BR" dirty="0" smtClean="0"/>
              <a:t>n = período</a:t>
            </a:r>
            <a:endParaRPr lang="pt-BR" dirty="0"/>
          </a:p>
        </p:txBody>
      </p:sp>
      <p:pic>
        <p:nvPicPr>
          <p:cNvPr id="5122" name="Picture 2"/>
          <p:cNvPicPr>
            <a:picLocks noChangeAspect="1" noChangeArrowheads="1"/>
          </p:cNvPicPr>
          <p:nvPr/>
        </p:nvPicPr>
        <p:blipFill>
          <a:blip r:embed="rId3" cstate="print"/>
          <a:srcRect/>
          <a:stretch>
            <a:fillRect/>
          </a:stretch>
        </p:blipFill>
        <p:spPr bwMode="auto">
          <a:xfrm>
            <a:off x="3491880" y="5517232"/>
            <a:ext cx="3046185" cy="895151"/>
          </a:xfrm>
          <a:prstGeom prst="rect">
            <a:avLst/>
          </a:prstGeom>
          <a:noFill/>
          <a:ln w="9525">
            <a:noFill/>
            <a:miter lim="800000"/>
            <a:headEnd/>
            <a:tailEnd/>
          </a:ln>
        </p:spPr>
      </p:pic>
      <p:pic>
        <p:nvPicPr>
          <p:cNvPr id="8" name="Picture 5"/>
          <p:cNvPicPr>
            <a:picLocks noChangeAspect="1" noChangeArrowheads="1"/>
          </p:cNvPicPr>
          <p:nvPr/>
        </p:nvPicPr>
        <p:blipFill>
          <a:blip r:embed="rId4" cstate="print"/>
          <a:srcRect/>
          <a:stretch>
            <a:fillRect/>
          </a:stretch>
        </p:blipFill>
        <p:spPr bwMode="auto">
          <a:xfrm>
            <a:off x="7259680" y="5373216"/>
            <a:ext cx="1730419" cy="12961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28"/>
            <a:ext cx="9144000" cy="6855271"/>
          </a:xfrm>
          <a:prstGeom prst="rect">
            <a:avLst/>
          </a:prstGeom>
          <a:noFill/>
          <a:ln w="9525">
            <a:noFill/>
            <a:miter lim="800000"/>
            <a:headEnd/>
            <a:tailEnd/>
          </a:ln>
        </p:spPr>
      </p:pic>
      <p:pic>
        <p:nvPicPr>
          <p:cNvPr id="2053" name="Picture 5"/>
          <p:cNvPicPr>
            <a:picLocks noChangeAspect="1" noChangeArrowheads="1"/>
          </p:cNvPicPr>
          <p:nvPr/>
        </p:nvPicPr>
        <p:blipFill>
          <a:blip r:embed="rId3" cstate="print"/>
          <a:srcRect/>
          <a:stretch>
            <a:fillRect/>
          </a:stretch>
        </p:blipFill>
        <p:spPr bwMode="auto">
          <a:xfrm>
            <a:off x="1250667" y="2672772"/>
            <a:ext cx="2457450" cy="600075"/>
          </a:xfrm>
          <a:prstGeom prst="rect">
            <a:avLst/>
          </a:prstGeom>
          <a:noFill/>
          <a:ln w="9525">
            <a:noFill/>
            <a:miter lim="800000"/>
            <a:headEnd/>
            <a:tailEnd/>
          </a:ln>
        </p:spPr>
      </p:pic>
      <p:sp>
        <p:nvSpPr>
          <p:cNvPr id="4" name="TextBox 6"/>
          <p:cNvSpPr txBox="1">
            <a:spLocks noChangeArrowheads="1"/>
          </p:cNvSpPr>
          <p:nvPr/>
        </p:nvSpPr>
        <p:spPr bwMode="auto">
          <a:xfrm>
            <a:off x="4410725" y="2636912"/>
            <a:ext cx="4625771"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pt-BR" sz="7200" b="1" dirty="0" smtClean="0">
                <a:solidFill>
                  <a:schemeClr val="accent2">
                    <a:lumMod val="75000"/>
                  </a:schemeClr>
                </a:solidFill>
                <a:effectLst>
                  <a:outerShdw blurRad="38100" dist="38100" dir="2700000" algn="tl">
                    <a:srgbClr val="000000">
                      <a:alpha val="43137"/>
                    </a:srgbClr>
                  </a:outerShdw>
                </a:effectLst>
                <a:latin typeface="Broadway" pitchFamily="82" charset="0"/>
              </a:rPr>
              <a:t>AULA </a:t>
            </a:r>
            <a:r>
              <a:rPr lang="pt-BR" sz="7200" b="1" dirty="0" smtClean="0">
                <a:solidFill>
                  <a:schemeClr val="accent2">
                    <a:lumMod val="75000"/>
                  </a:schemeClr>
                </a:solidFill>
                <a:effectLst>
                  <a:outerShdw blurRad="38100" dist="38100" dir="2700000" algn="tl">
                    <a:srgbClr val="000000">
                      <a:alpha val="43137"/>
                    </a:srgbClr>
                  </a:outerShdw>
                </a:effectLst>
                <a:latin typeface="Broadway" pitchFamily="82" charset="0"/>
              </a:rPr>
              <a:t>02</a:t>
            </a:r>
            <a:endParaRPr lang="pt-BR" sz="7200" dirty="0">
              <a:solidFill>
                <a:schemeClr val="accent2">
                  <a:lumMod val="75000"/>
                </a:schemeClr>
              </a:solidFill>
              <a:effectLst>
                <a:outerShdw blurRad="38100" dist="38100" dir="2700000" algn="tl">
                  <a:srgbClr val="000000">
                    <a:alpha val="43137"/>
                  </a:srgbClr>
                </a:outerShdw>
              </a:effectLst>
              <a:latin typeface="Broadway" pitchFamily="82" charset="0"/>
            </a:endParaRPr>
          </a:p>
        </p:txBody>
      </p:sp>
      <p:sp>
        <p:nvSpPr>
          <p:cNvPr id="5" name="Retângulo 4"/>
          <p:cNvSpPr/>
          <p:nvPr/>
        </p:nvSpPr>
        <p:spPr>
          <a:xfrm>
            <a:off x="35496" y="6505599"/>
            <a:ext cx="9037637" cy="307777"/>
          </a:xfrm>
          <a:prstGeom prst="rect">
            <a:avLst/>
          </a:prstGeom>
        </p:spPr>
        <p:txBody>
          <a:bodyPr>
            <a:spAutoFit/>
          </a:bodyPr>
          <a:lstStyle/>
          <a:p>
            <a:pPr algn="ctr">
              <a:spcBef>
                <a:spcPct val="20000"/>
              </a:spcBef>
              <a:buClr>
                <a:srgbClr val="2B4475"/>
              </a:buClr>
              <a:buFontTx/>
              <a:buNone/>
              <a:defRPr/>
            </a:pPr>
            <a:r>
              <a:rPr lang="pt-BR" sz="1400" b="1" kern="0" dirty="0" smtClean="0">
                <a:solidFill>
                  <a:srgbClr val="2B4475"/>
                </a:solidFill>
                <a:effectLst>
                  <a:outerShdw blurRad="38100" dist="38100" dir="2700000" algn="tl">
                    <a:srgbClr val="000000">
                      <a:alpha val="43137"/>
                    </a:srgbClr>
                  </a:outerShdw>
                </a:effectLst>
              </a:rPr>
              <a:t>Gerenciamento de Projetos  –  Prof</a:t>
            </a:r>
            <a:r>
              <a:rPr lang="pt-BR" sz="1400" b="1" kern="0" dirty="0">
                <a:solidFill>
                  <a:srgbClr val="2B4475"/>
                </a:solidFill>
                <a:effectLst>
                  <a:outerShdw blurRad="38100" dist="38100" dir="2700000" algn="tl">
                    <a:srgbClr val="000000">
                      <a:alpha val="43137"/>
                    </a:srgbClr>
                  </a:outerShdw>
                </a:effectLst>
              </a:rPr>
              <a:t>. Adm. </a:t>
            </a:r>
            <a:r>
              <a:rPr lang="pt-BR" sz="1400" b="1" i="1" kern="0" dirty="0">
                <a:solidFill>
                  <a:srgbClr val="2B4475"/>
                </a:solidFill>
                <a:effectLst>
                  <a:outerShdw blurRad="38100" dist="38100" dir="2700000" algn="tl">
                    <a:srgbClr val="000000">
                      <a:alpha val="43137"/>
                    </a:srgbClr>
                  </a:outerShdw>
                </a:effectLst>
              </a:rPr>
              <a:t>Msc</a:t>
            </a:r>
            <a:r>
              <a:rPr lang="pt-BR" sz="1400" b="1" kern="0" dirty="0">
                <a:solidFill>
                  <a:srgbClr val="2B4475"/>
                </a:solidFill>
                <a:effectLst>
                  <a:outerShdw blurRad="38100" dist="38100" dir="2700000" algn="tl">
                    <a:srgbClr val="000000">
                      <a:alpha val="43137"/>
                    </a:srgbClr>
                  </a:outerShdw>
                </a:effectLst>
              </a:rPr>
              <a:t>. Luiz Cláudio Brites </a:t>
            </a:r>
            <a:r>
              <a:rPr lang="pt-BR" sz="1400" b="1" kern="0" dirty="0" smtClean="0">
                <a:solidFill>
                  <a:srgbClr val="2B4475"/>
                </a:solidFill>
                <a:effectLst>
                  <a:outerShdw blurRad="38100" dist="38100" dir="2700000" algn="tl">
                    <a:srgbClr val="000000">
                      <a:alpha val="43137"/>
                    </a:srgbClr>
                  </a:outerShdw>
                </a:effectLst>
              </a:rPr>
              <a:t>Lobato                                                    Semestre: 2015.02</a:t>
            </a:r>
            <a:endParaRPr lang="pt-BR" sz="1400" b="1" kern="0" dirty="0">
              <a:solidFill>
                <a:srgbClr val="2B4475"/>
              </a:solidFill>
              <a:effectLst>
                <a:outerShdw blurRad="38100" dist="38100" dir="2700000" algn="tl">
                  <a:srgbClr val="000000">
                    <a:alpha val="43137"/>
                  </a:srgbClr>
                </a:outerShdw>
              </a:effectLst>
            </a:endParaRPr>
          </a:p>
        </p:txBody>
      </p:sp>
      <p:sp>
        <p:nvSpPr>
          <p:cNvPr id="6" name="Retângulo 5"/>
          <p:cNvSpPr/>
          <p:nvPr/>
        </p:nvSpPr>
        <p:spPr>
          <a:xfrm>
            <a:off x="2987824" y="116632"/>
            <a:ext cx="3990195" cy="769441"/>
          </a:xfrm>
          <a:prstGeom prst="rect">
            <a:avLst/>
          </a:prstGeom>
        </p:spPr>
        <p:txBody>
          <a:bodyPr wrap="none">
            <a:spAutoFit/>
          </a:bodyPr>
          <a:lstStyle/>
          <a:p>
            <a:pPr algn="ctr"/>
            <a:r>
              <a:rPr lang="pt-BR" sz="2200" b="1" dirty="0" smtClean="0">
                <a:solidFill>
                  <a:schemeClr val="bg1"/>
                </a:solidFill>
                <a:effectLst>
                  <a:outerShdw blurRad="38100" dist="38100" dir="2700000" algn="tl">
                    <a:srgbClr val="000000">
                      <a:alpha val="43137"/>
                    </a:srgbClr>
                  </a:outerShdw>
                </a:effectLst>
                <a:latin typeface="Broadway" pitchFamily="82" charset="0"/>
              </a:rPr>
              <a:t>GST – 0121</a:t>
            </a:r>
          </a:p>
          <a:p>
            <a:pPr algn="ctr"/>
            <a:r>
              <a:rPr lang="pt-BR" sz="2200" b="1" dirty="0" smtClean="0">
                <a:solidFill>
                  <a:schemeClr val="bg1"/>
                </a:solidFill>
                <a:effectLst>
                  <a:outerShdw blurRad="38100" dist="38100" dir="2700000" algn="tl">
                    <a:srgbClr val="000000">
                      <a:alpha val="43137"/>
                    </a:srgbClr>
                  </a:outerShdw>
                </a:effectLst>
                <a:latin typeface="Broadway" pitchFamily="82" charset="0"/>
              </a:rPr>
              <a:t>	FORMAÇÃO DE PREÇOS</a:t>
            </a:r>
            <a:endParaRPr lang="pt-BR" sz="2200" dirty="0">
              <a:solidFill>
                <a:schemeClr val="bg1"/>
              </a:solidFill>
              <a:effectLst>
                <a:outerShdw blurRad="38100" dist="38100" dir="2700000" algn="tl">
                  <a:srgbClr val="000000">
                    <a:alpha val="43137"/>
                  </a:srgbClr>
                </a:outerShdw>
              </a:effectLst>
              <a:latin typeface="Broadway" pitchFamily="82" charset="0"/>
            </a:endParaRPr>
          </a:p>
        </p:txBody>
      </p:sp>
      <p:sp>
        <p:nvSpPr>
          <p:cNvPr id="7" name="Retângulo 6"/>
          <p:cNvSpPr/>
          <p:nvPr/>
        </p:nvSpPr>
        <p:spPr>
          <a:xfrm>
            <a:off x="4197286" y="1082060"/>
            <a:ext cx="4844788" cy="1338828"/>
          </a:xfrm>
          <a:prstGeom prst="rect">
            <a:avLst/>
          </a:prstGeom>
        </p:spPr>
        <p:txBody>
          <a:bodyPr wrap="none">
            <a:spAutoFit/>
          </a:bodyPr>
          <a:lstStyle/>
          <a:p>
            <a:pPr algn="r">
              <a:lnSpc>
                <a:spcPct val="150000"/>
              </a:lnSpc>
            </a:pPr>
            <a:r>
              <a:rPr lang="pt-BR" b="1" dirty="0" smtClean="0">
                <a:solidFill>
                  <a:schemeClr val="bg1"/>
                </a:solidFill>
                <a:effectLst>
                  <a:outerShdw blurRad="38100" dist="38100" dir="2700000" algn="tl">
                    <a:srgbClr val="000000">
                      <a:alpha val="43137"/>
                    </a:srgbClr>
                  </a:outerShdw>
                </a:effectLst>
                <a:latin typeface="Broadway" pitchFamily="82" charset="0"/>
              </a:rPr>
              <a:t>ENCONTROS:</a:t>
            </a:r>
          </a:p>
          <a:p>
            <a:pPr algn="r">
              <a:lnSpc>
                <a:spcPct val="150000"/>
              </a:lnSpc>
            </a:pPr>
            <a:r>
              <a:rPr lang="pt-BR" b="1" dirty="0" smtClean="0">
                <a:solidFill>
                  <a:schemeClr val="bg1"/>
                </a:solidFill>
                <a:effectLst>
                  <a:outerShdw blurRad="38100" dist="38100" dir="2700000" algn="tl">
                    <a:srgbClr val="000000">
                      <a:alpha val="43137"/>
                    </a:srgbClr>
                  </a:outerShdw>
                </a:effectLst>
                <a:latin typeface="Broadway" pitchFamily="82" charset="0"/>
              </a:rPr>
              <a:t>Quarta-feira de 20:45 às 22:25 horas</a:t>
            </a:r>
          </a:p>
          <a:p>
            <a:pPr algn="r">
              <a:lnSpc>
                <a:spcPct val="150000"/>
              </a:lnSpc>
            </a:pPr>
            <a:r>
              <a:rPr lang="pt-BR" b="1" dirty="0" smtClean="0">
                <a:solidFill>
                  <a:schemeClr val="bg1"/>
                </a:solidFill>
                <a:effectLst>
                  <a:outerShdw blurRad="38100" dist="38100" dir="2700000" algn="tl">
                    <a:srgbClr val="000000">
                      <a:alpha val="43137"/>
                    </a:srgbClr>
                  </a:outerShdw>
                </a:effectLst>
                <a:latin typeface="Broadway" pitchFamily="82" charset="0"/>
              </a:rPr>
              <a:t>Campus Nova Iguaçu</a:t>
            </a:r>
            <a:endParaRPr lang="pt-BR" dirty="0">
              <a:solidFill>
                <a:schemeClr val="bg1"/>
              </a:solidFill>
            </a:endParaRPr>
          </a:p>
        </p:txBody>
      </p:sp>
      <p:sp>
        <p:nvSpPr>
          <p:cNvPr id="8" name="Retângulo 7"/>
          <p:cNvSpPr/>
          <p:nvPr/>
        </p:nvSpPr>
        <p:spPr>
          <a:xfrm>
            <a:off x="0" y="4221088"/>
            <a:ext cx="9144000" cy="1446550"/>
          </a:xfrm>
          <a:prstGeom prst="rect">
            <a:avLst/>
          </a:prstGeom>
        </p:spPr>
        <p:txBody>
          <a:bodyPr wrap="square">
            <a:spAutoFit/>
          </a:bodyPr>
          <a:lstStyle/>
          <a:p>
            <a:pPr algn="ctr"/>
            <a:r>
              <a:rPr lang="pt-BR" sz="4400" b="1" dirty="0" smtClean="0">
                <a:solidFill>
                  <a:schemeClr val="accent2">
                    <a:lumMod val="50000"/>
                  </a:schemeClr>
                </a:solidFill>
                <a:effectLst>
                  <a:outerShdw blurRad="38100" dist="38100" dir="2700000" algn="tl">
                    <a:srgbClr val="000000">
                      <a:alpha val="43137"/>
                    </a:srgbClr>
                  </a:outerShdw>
                </a:effectLst>
                <a:latin typeface="Broadway" pitchFamily="82" charset="0"/>
              </a:rPr>
              <a:t>Aspectos </a:t>
            </a:r>
            <a:r>
              <a:rPr lang="pt-BR" sz="4400" b="1" dirty="0" smtClean="0">
                <a:solidFill>
                  <a:schemeClr val="accent2">
                    <a:lumMod val="50000"/>
                  </a:schemeClr>
                </a:solidFill>
                <a:effectLst>
                  <a:outerShdw blurRad="38100" dist="38100" dir="2700000" algn="tl">
                    <a:srgbClr val="000000">
                      <a:alpha val="43137"/>
                    </a:srgbClr>
                  </a:outerShdw>
                </a:effectLst>
                <a:latin typeface="Broadway" pitchFamily="82" charset="0"/>
              </a:rPr>
              <a:t>Contábeis para a Formação de Preços</a:t>
            </a:r>
            <a:endParaRPr lang="pt-BR" sz="4200" dirty="0">
              <a:solidFill>
                <a:schemeClr val="accent2">
                  <a:lumMod val="50000"/>
                </a:schemeClr>
              </a:solidFill>
              <a:effectLst>
                <a:outerShdw blurRad="38100" dist="38100" dir="2700000" algn="tl">
                  <a:srgbClr val="000000">
                    <a:alpha val="43137"/>
                  </a:srgbClr>
                </a:outerShdw>
              </a:effectLst>
              <a:latin typeface="Broadway" pitchFamily="82"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523220"/>
          </a:xfrm>
          <a:prstGeom prst="rect">
            <a:avLst/>
          </a:prstGeom>
        </p:spPr>
        <p:txBody>
          <a:bodyPr wrap="square">
            <a:spAutoFit/>
          </a:bodyPr>
          <a:lstStyle/>
          <a:p>
            <a:r>
              <a:rPr lang="pt-BR" sz="2800" b="1" dirty="0" smtClean="0">
                <a:solidFill>
                  <a:schemeClr val="bg1"/>
                </a:solidFill>
                <a:effectLst>
                  <a:outerShdw blurRad="38100" dist="38100" dir="2700000" algn="tl">
                    <a:srgbClr val="000000">
                      <a:alpha val="43137"/>
                    </a:srgbClr>
                  </a:outerShdw>
                </a:effectLst>
              </a:rPr>
              <a:t>Definições </a:t>
            </a:r>
            <a:r>
              <a:rPr lang="pt-BR" sz="2800" b="1" dirty="0" smtClean="0">
                <a:solidFill>
                  <a:schemeClr val="bg1"/>
                </a:solidFill>
                <a:effectLst>
                  <a:outerShdw blurRad="38100" dist="38100" dir="2700000" algn="tl">
                    <a:srgbClr val="000000">
                      <a:alpha val="43137"/>
                    </a:srgbClr>
                  </a:outerShdw>
                </a:effectLst>
              </a:rPr>
              <a:t>e princípios financeiros: </a:t>
            </a:r>
          </a:p>
        </p:txBody>
      </p:sp>
      <p:sp>
        <p:nvSpPr>
          <p:cNvPr id="6" name="Retângulo 5"/>
          <p:cNvSpPr/>
          <p:nvPr/>
        </p:nvSpPr>
        <p:spPr>
          <a:xfrm>
            <a:off x="72008" y="1124744"/>
            <a:ext cx="4572000" cy="461665"/>
          </a:xfrm>
          <a:prstGeom prst="rect">
            <a:avLst/>
          </a:prstGeom>
        </p:spPr>
        <p:txBody>
          <a:bodyPr>
            <a:spAutoFit/>
          </a:bodyPr>
          <a:lstStyle/>
          <a:p>
            <a:r>
              <a:rPr lang="pt-BR" sz="2400" b="1" i="1" dirty="0" smtClean="0">
                <a:solidFill>
                  <a:srgbClr val="C00000"/>
                </a:solidFill>
                <a:effectLst>
                  <a:outerShdw blurRad="38100" dist="38100" dir="2700000" algn="tl">
                    <a:srgbClr val="000000">
                      <a:alpha val="43137"/>
                    </a:srgbClr>
                  </a:outerShdw>
                </a:effectLst>
              </a:rPr>
              <a:t>VOCÊ SABIA ?  ?  ?</a:t>
            </a:r>
            <a:endParaRPr lang="pt-BR" sz="2400" b="1" i="1" dirty="0" smtClean="0">
              <a:solidFill>
                <a:srgbClr val="C00000"/>
              </a:solidFill>
              <a:effectLst>
                <a:outerShdw blurRad="38100" dist="38100" dir="2700000" algn="tl">
                  <a:srgbClr val="000000">
                    <a:alpha val="43137"/>
                  </a:srgbClr>
                </a:outerShdw>
              </a:effectLst>
            </a:endParaRPr>
          </a:p>
        </p:txBody>
      </p:sp>
      <p:pic>
        <p:nvPicPr>
          <p:cNvPr id="6146" name="Picture 2"/>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72008" y="1700808"/>
            <a:ext cx="8964488" cy="2085368"/>
          </a:xfrm>
          <a:prstGeom prst="rect">
            <a:avLst/>
          </a:prstGeom>
          <a:noFill/>
          <a:ln w="9525">
            <a:noFill/>
            <a:miter lim="800000"/>
            <a:headEnd/>
            <a:tailEnd/>
          </a:ln>
        </p:spPr>
      </p:pic>
      <p:sp>
        <p:nvSpPr>
          <p:cNvPr id="7" name="Retângulo 6"/>
          <p:cNvSpPr/>
          <p:nvPr/>
        </p:nvSpPr>
        <p:spPr>
          <a:xfrm>
            <a:off x="72008" y="4892967"/>
            <a:ext cx="9036496" cy="1200329"/>
          </a:xfrm>
          <a:prstGeom prst="rect">
            <a:avLst/>
          </a:prstGeom>
        </p:spPr>
        <p:txBody>
          <a:bodyPr wrap="square">
            <a:spAutoFit/>
          </a:bodyPr>
          <a:lstStyle/>
          <a:p>
            <a:pPr algn="just"/>
            <a:r>
              <a:rPr lang="pt-BR" dirty="0" smtClean="0"/>
              <a:t>Entenda o que é e como a Selic afeta a economia brasileira e o seu bolso </a:t>
            </a:r>
            <a:r>
              <a:rPr lang="pt-BR" dirty="0" smtClean="0"/>
              <a:t>– InfoMoney .</a:t>
            </a:r>
            <a:endParaRPr lang="pt-BR" dirty="0" smtClean="0"/>
          </a:p>
          <a:p>
            <a:pPr algn="just"/>
            <a:endParaRPr lang="pt-BR" dirty="0" smtClean="0"/>
          </a:p>
          <a:p>
            <a:pPr algn="just"/>
            <a:r>
              <a:rPr lang="pt-BR" dirty="0" smtClean="0"/>
              <a:t>Veja </a:t>
            </a:r>
            <a:r>
              <a:rPr lang="pt-BR" dirty="0" smtClean="0"/>
              <a:t>mais em: http://www.infomoney.com.br/educacao/guias/noticia/125180/entenda-que-como-selic-afeta-economia-brasileira-seu-bolso</a:t>
            </a:r>
            <a:endParaRPr lang="pt-BR" dirty="0"/>
          </a:p>
        </p:txBody>
      </p:sp>
      <p:pic>
        <p:nvPicPr>
          <p:cNvPr id="6147" name="Picture 3"/>
          <p:cNvPicPr>
            <a:picLocks noChangeAspect="1" noChangeArrowheads="1"/>
          </p:cNvPicPr>
          <p:nvPr/>
        </p:nvPicPr>
        <p:blipFill>
          <a:blip r:embed="rId4" cstate="print"/>
          <a:srcRect/>
          <a:stretch>
            <a:fillRect/>
          </a:stretch>
        </p:blipFill>
        <p:spPr bwMode="auto">
          <a:xfrm>
            <a:off x="107504" y="4178027"/>
            <a:ext cx="8856984" cy="61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523220"/>
          </a:xfrm>
          <a:prstGeom prst="rect">
            <a:avLst/>
          </a:prstGeom>
        </p:spPr>
        <p:txBody>
          <a:bodyPr wrap="square">
            <a:spAutoFit/>
          </a:bodyPr>
          <a:lstStyle/>
          <a:p>
            <a:r>
              <a:rPr lang="pt-BR" sz="2800" b="1" dirty="0" smtClean="0">
                <a:solidFill>
                  <a:schemeClr val="bg1"/>
                </a:solidFill>
                <a:effectLst>
                  <a:outerShdw blurRad="38100" dist="38100" dir="2700000" algn="tl">
                    <a:srgbClr val="000000">
                      <a:alpha val="43137"/>
                    </a:srgbClr>
                  </a:outerShdw>
                </a:effectLst>
              </a:rPr>
              <a:t>Definições </a:t>
            </a:r>
            <a:r>
              <a:rPr lang="pt-BR" sz="2800" b="1" dirty="0" smtClean="0">
                <a:solidFill>
                  <a:schemeClr val="bg1"/>
                </a:solidFill>
                <a:effectLst>
                  <a:outerShdw blurRad="38100" dist="38100" dir="2700000" algn="tl">
                    <a:srgbClr val="000000">
                      <a:alpha val="43137"/>
                    </a:srgbClr>
                  </a:outerShdw>
                </a:effectLst>
              </a:rPr>
              <a:t>e princípios financeiros: </a:t>
            </a:r>
          </a:p>
        </p:txBody>
      </p:sp>
      <p:sp>
        <p:nvSpPr>
          <p:cNvPr id="6" name="Retângulo 5"/>
          <p:cNvSpPr/>
          <p:nvPr/>
        </p:nvSpPr>
        <p:spPr>
          <a:xfrm>
            <a:off x="72008" y="1124744"/>
            <a:ext cx="4572000" cy="461665"/>
          </a:xfrm>
          <a:prstGeom prst="rect">
            <a:avLst/>
          </a:prstGeom>
        </p:spPr>
        <p:txBody>
          <a:bodyPr>
            <a:spAutoFit/>
          </a:bodyPr>
          <a:lstStyle/>
          <a:p>
            <a:r>
              <a:rPr lang="pt-BR" sz="2400" b="1" i="1" dirty="0" smtClean="0">
                <a:solidFill>
                  <a:srgbClr val="C00000"/>
                </a:solidFill>
                <a:effectLst>
                  <a:outerShdw blurRad="38100" dist="38100" dir="2700000" algn="tl">
                    <a:srgbClr val="000000">
                      <a:alpha val="43137"/>
                    </a:srgbClr>
                  </a:outerShdw>
                </a:effectLst>
              </a:rPr>
              <a:t>Conceitos Básicos</a:t>
            </a:r>
            <a:endParaRPr lang="pt-BR" sz="2400" b="1" i="1" dirty="0" smtClean="0">
              <a:solidFill>
                <a:srgbClr val="C00000"/>
              </a:solidFill>
              <a:effectLst>
                <a:outerShdw blurRad="38100" dist="38100" dir="2700000" algn="tl">
                  <a:srgbClr val="000000">
                    <a:alpha val="43137"/>
                  </a:srgbClr>
                </a:outerShdw>
              </a:effectLst>
            </a:endParaRPr>
          </a:p>
        </p:txBody>
      </p:sp>
      <p:sp>
        <p:nvSpPr>
          <p:cNvPr id="5" name="Retângulo 4"/>
          <p:cNvSpPr/>
          <p:nvPr/>
        </p:nvSpPr>
        <p:spPr>
          <a:xfrm>
            <a:off x="467544" y="1484784"/>
            <a:ext cx="4572000" cy="400110"/>
          </a:xfrm>
          <a:prstGeom prst="rect">
            <a:avLst/>
          </a:prstGeom>
        </p:spPr>
        <p:txBody>
          <a:bodyPr>
            <a:spAutoFit/>
          </a:bodyPr>
          <a:lstStyle/>
          <a:p>
            <a:r>
              <a:rPr lang="pt-BR" sz="2000" b="1" dirty="0" smtClean="0">
                <a:solidFill>
                  <a:schemeClr val="tx2"/>
                </a:solidFill>
                <a:effectLst>
                  <a:outerShdw blurRad="38100" dist="38100" dir="2700000" algn="tl">
                    <a:srgbClr val="000000">
                      <a:alpha val="43137"/>
                    </a:srgbClr>
                  </a:outerShdw>
                </a:effectLst>
              </a:rPr>
              <a:t>Taxa </a:t>
            </a:r>
            <a:r>
              <a:rPr lang="pt-BR" sz="2000" b="1" dirty="0" smtClean="0">
                <a:solidFill>
                  <a:schemeClr val="tx2"/>
                </a:solidFill>
                <a:effectLst>
                  <a:outerShdw blurRad="38100" dist="38100" dir="2700000" algn="tl">
                    <a:srgbClr val="000000">
                      <a:alpha val="43137"/>
                    </a:srgbClr>
                  </a:outerShdw>
                </a:effectLst>
              </a:rPr>
              <a:t>de Câmbio</a:t>
            </a:r>
          </a:p>
        </p:txBody>
      </p:sp>
      <p:sp>
        <p:nvSpPr>
          <p:cNvPr id="7" name="Retângulo 6"/>
          <p:cNvSpPr/>
          <p:nvPr/>
        </p:nvSpPr>
        <p:spPr>
          <a:xfrm>
            <a:off x="107504" y="1934830"/>
            <a:ext cx="8928992" cy="3139321"/>
          </a:xfrm>
          <a:prstGeom prst="rect">
            <a:avLst/>
          </a:prstGeom>
        </p:spPr>
        <p:txBody>
          <a:bodyPr wrap="square">
            <a:spAutoFit/>
          </a:bodyPr>
          <a:lstStyle/>
          <a:p>
            <a:pPr algn="just"/>
            <a:r>
              <a:rPr lang="pt-BR" dirty="0" smtClean="0"/>
              <a:t>A taxa de câmbio é uma relação entre moedas de dois países que resulta no preço de uma delas, quando comparada com a outra. Além de indicar a relação e condição de troca entre as moedas de dois países, a taxa de cambio é uma das mais importantes variáveis macroeconômicas, pois regula as relações comerciais e financeiras entre eles</a:t>
            </a:r>
            <a:r>
              <a:rPr lang="pt-BR" dirty="0" smtClean="0"/>
              <a:t>.</a:t>
            </a:r>
          </a:p>
          <a:p>
            <a:pPr algn="just"/>
            <a:endParaRPr lang="pt-BR" dirty="0" smtClean="0"/>
          </a:p>
          <a:p>
            <a:pPr algn="just"/>
            <a:r>
              <a:rPr lang="pt-BR" dirty="0" smtClean="0"/>
              <a:t>Devido a oscilação diária do câmbio, sua importância assume condição vital na formação do preço de venda, quando tratamos de empresa que utiliza matéria prima importada como insumo na fabricação de bens e mercadorias. Do mesmo modo, a empresa que possui operações de exportação, ficará dependente da taxa do câmbio, pois a mesma poderá impactar fortemente suas receitas, </a:t>
            </a:r>
            <a:r>
              <a:rPr lang="pt-BR" dirty="0" smtClean="0"/>
              <a:t>isto </a:t>
            </a:r>
            <a:r>
              <a:rPr lang="pt-BR" dirty="0" smtClean="0"/>
              <a:t>é, com um câmbio depreciado, o exportador receberá menos pela quantidade exportada.</a:t>
            </a:r>
            <a:endParaRPr lang="pt-BR" dirty="0"/>
          </a:p>
        </p:txBody>
      </p:sp>
      <p:pic>
        <p:nvPicPr>
          <p:cNvPr id="7170" name="Picture 2"/>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179512" y="5517232"/>
            <a:ext cx="8748464" cy="1112167"/>
          </a:xfrm>
          <a:prstGeom prst="rect">
            <a:avLst/>
          </a:prstGeom>
          <a:noFill/>
          <a:ln w="9525">
            <a:noFill/>
            <a:miter lim="800000"/>
            <a:headEnd/>
            <a:tailEnd/>
          </a:ln>
        </p:spPr>
      </p:pic>
      <p:sp>
        <p:nvSpPr>
          <p:cNvPr id="8" name="Retângulo 7"/>
          <p:cNvSpPr/>
          <p:nvPr/>
        </p:nvSpPr>
        <p:spPr>
          <a:xfrm>
            <a:off x="179512" y="5085184"/>
            <a:ext cx="4572000" cy="400110"/>
          </a:xfrm>
          <a:prstGeom prst="rect">
            <a:avLst/>
          </a:prstGeom>
        </p:spPr>
        <p:txBody>
          <a:bodyPr>
            <a:spAutoFit/>
          </a:bodyPr>
          <a:lstStyle/>
          <a:p>
            <a:r>
              <a:rPr lang="pt-BR" sz="2000" b="1" dirty="0" smtClean="0">
                <a:solidFill>
                  <a:schemeClr val="tx2"/>
                </a:solidFill>
                <a:effectLst>
                  <a:outerShdw blurRad="38100" dist="38100" dir="2700000" algn="tl">
                    <a:srgbClr val="000000">
                      <a:alpha val="43137"/>
                    </a:srgbClr>
                  </a:outerShdw>
                </a:effectLst>
              </a:rPr>
              <a:t>Exemplo de Taxa </a:t>
            </a:r>
            <a:r>
              <a:rPr lang="pt-BR" sz="2000" b="1" dirty="0" smtClean="0">
                <a:solidFill>
                  <a:schemeClr val="tx2"/>
                </a:solidFill>
                <a:effectLst>
                  <a:outerShdw blurRad="38100" dist="38100" dir="2700000" algn="tl">
                    <a:srgbClr val="000000">
                      <a:alpha val="43137"/>
                    </a:srgbClr>
                  </a:outerShdw>
                </a:effectLst>
              </a:rPr>
              <a:t>de </a:t>
            </a:r>
            <a:r>
              <a:rPr lang="pt-BR" sz="2000" b="1" dirty="0" smtClean="0">
                <a:solidFill>
                  <a:schemeClr val="tx2"/>
                </a:solidFill>
                <a:effectLst>
                  <a:outerShdw blurRad="38100" dist="38100" dir="2700000" algn="tl">
                    <a:srgbClr val="000000">
                      <a:alpha val="43137"/>
                    </a:srgbClr>
                  </a:outerShdw>
                </a:effectLst>
              </a:rPr>
              <a:t>Câmbio:</a:t>
            </a:r>
            <a:endParaRPr lang="pt-BR" sz="2000" b="1" dirty="0" smtClean="0">
              <a:solidFill>
                <a:schemeClr val="tx2"/>
              </a:solidFill>
              <a:effectLst>
                <a:outerShdw blurRad="38100" dist="38100" dir="2700000" algn="tl">
                  <a:srgbClr val="000000">
                    <a:alpha val="43137"/>
                  </a:srgbClr>
                </a:outerShdw>
              </a:effectLst>
            </a:endParaRPr>
          </a:p>
        </p:txBody>
      </p:sp>
      <p:pic>
        <p:nvPicPr>
          <p:cNvPr id="7171" name="Picture 3"/>
          <p:cNvPicPr>
            <a:picLocks noChangeAspect="1" noChangeArrowheads="1"/>
          </p:cNvPicPr>
          <p:nvPr/>
        </p:nvPicPr>
        <p:blipFill>
          <a:blip r:embed="rId4" cstate="print"/>
          <a:srcRect/>
          <a:stretch>
            <a:fillRect/>
          </a:stretch>
        </p:blipFill>
        <p:spPr bwMode="auto">
          <a:xfrm>
            <a:off x="7884368" y="1268760"/>
            <a:ext cx="984087" cy="6944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523220"/>
          </a:xfrm>
          <a:prstGeom prst="rect">
            <a:avLst/>
          </a:prstGeom>
        </p:spPr>
        <p:txBody>
          <a:bodyPr wrap="square">
            <a:spAutoFit/>
          </a:bodyPr>
          <a:lstStyle/>
          <a:p>
            <a:r>
              <a:rPr lang="pt-BR" sz="2800" b="1" dirty="0" smtClean="0">
                <a:solidFill>
                  <a:schemeClr val="bg1"/>
                </a:solidFill>
                <a:effectLst>
                  <a:outerShdw blurRad="38100" dist="38100" dir="2700000" algn="tl">
                    <a:srgbClr val="000000">
                      <a:alpha val="43137"/>
                    </a:srgbClr>
                  </a:outerShdw>
                </a:effectLst>
              </a:rPr>
              <a:t>Definições </a:t>
            </a:r>
            <a:r>
              <a:rPr lang="pt-BR" sz="2800" b="1" dirty="0" smtClean="0">
                <a:solidFill>
                  <a:schemeClr val="bg1"/>
                </a:solidFill>
                <a:effectLst>
                  <a:outerShdw blurRad="38100" dist="38100" dir="2700000" algn="tl">
                    <a:srgbClr val="000000">
                      <a:alpha val="43137"/>
                    </a:srgbClr>
                  </a:outerShdw>
                </a:effectLst>
              </a:rPr>
              <a:t>e princípios financeiros: </a:t>
            </a:r>
          </a:p>
        </p:txBody>
      </p:sp>
      <p:sp>
        <p:nvSpPr>
          <p:cNvPr id="6" name="Retângulo 5"/>
          <p:cNvSpPr/>
          <p:nvPr/>
        </p:nvSpPr>
        <p:spPr>
          <a:xfrm>
            <a:off x="72008" y="1124744"/>
            <a:ext cx="4572000" cy="461665"/>
          </a:xfrm>
          <a:prstGeom prst="rect">
            <a:avLst/>
          </a:prstGeom>
        </p:spPr>
        <p:txBody>
          <a:bodyPr>
            <a:spAutoFit/>
          </a:bodyPr>
          <a:lstStyle/>
          <a:p>
            <a:r>
              <a:rPr lang="pt-BR" sz="2400" b="1" i="1" dirty="0" smtClean="0">
                <a:solidFill>
                  <a:srgbClr val="C00000"/>
                </a:solidFill>
                <a:effectLst>
                  <a:outerShdw blurRad="38100" dist="38100" dir="2700000" algn="tl">
                    <a:srgbClr val="000000">
                      <a:alpha val="43137"/>
                    </a:srgbClr>
                  </a:outerShdw>
                </a:effectLst>
              </a:rPr>
              <a:t>Conceitos Básicos</a:t>
            </a:r>
            <a:endParaRPr lang="pt-BR" sz="2400" b="1" i="1" dirty="0" smtClean="0">
              <a:solidFill>
                <a:srgbClr val="C00000"/>
              </a:solidFill>
              <a:effectLst>
                <a:outerShdw blurRad="38100" dist="38100" dir="2700000" algn="tl">
                  <a:srgbClr val="000000">
                    <a:alpha val="43137"/>
                  </a:srgbClr>
                </a:outerShdw>
              </a:effectLst>
            </a:endParaRPr>
          </a:p>
        </p:txBody>
      </p:sp>
      <p:sp>
        <p:nvSpPr>
          <p:cNvPr id="5" name="Retângulo 4"/>
          <p:cNvSpPr/>
          <p:nvPr/>
        </p:nvSpPr>
        <p:spPr>
          <a:xfrm>
            <a:off x="467544" y="1484784"/>
            <a:ext cx="4572000" cy="400110"/>
          </a:xfrm>
          <a:prstGeom prst="rect">
            <a:avLst/>
          </a:prstGeom>
        </p:spPr>
        <p:txBody>
          <a:bodyPr>
            <a:spAutoFit/>
          </a:bodyPr>
          <a:lstStyle/>
          <a:p>
            <a:r>
              <a:rPr lang="pt-BR" sz="2000" b="1" dirty="0" smtClean="0">
                <a:solidFill>
                  <a:schemeClr val="tx2"/>
                </a:solidFill>
                <a:effectLst>
                  <a:outerShdw blurRad="38100" dist="38100" dir="2700000" algn="tl">
                    <a:srgbClr val="000000">
                      <a:alpha val="43137"/>
                    </a:srgbClr>
                  </a:outerShdw>
                </a:effectLst>
              </a:rPr>
              <a:t>Gráfico de Flutuação da Taxa </a:t>
            </a:r>
            <a:r>
              <a:rPr lang="pt-BR" sz="2000" b="1" dirty="0" smtClean="0">
                <a:solidFill>
                  <a:schemeClr val="tx2"/>
                </a:solidFill>
                <a:effectLst>
                  <a:outerShdw blurRad="38100" dist="38100" dir="2700000" algn="tl">
                    <a:srgbClr val="000000">
                      <a:alpha val="43137"/>
                    </a:srgbClr>
                  </a:outerShdw>
                </a:effectLst>
              </a:rPr>
              <a:t>de Câmbio</a:t>
            </a:r>
          </a:p>
        </p:txBody>
      </p:sp>
      <p:pic>
        <p:nvPicPr>
          <p:cNvPr id="8194" name="Picture 2"/>
          <p:cNvPicPr>
            <a:picLocks noChangeAspect="1" noChangeArrowheads="1"/>
          </p:cNvPicPr>
          <p:nvPr/>
        </p:nvPicPr>
        <p:blipFill>
          <a:blip r:embed="rId3" cstate="print"/>
          <a:srcRect/>
          <a:stretch>
            <a:fillRect/>
          </a:stretch>
        </p:blipFill>
        <p:spPr bwMode="auto">
          <a:xfrm>
            <a:off x="216024" y="1895104"/>
            <a:ext cx="8676456" cy="4846264"/>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7884368" y="1268760"/>
            <a:ext cx="1122462" cy="936104"/>
          </a:xfrm>
          <a:prstGeom prst="rect">
            <a:avLst/>
          </a:prstGeom>
          <a:noFill/>
          <a:ln w="9525">
            <a:noFill/>
            <a:miter lim="800000"/>
            <a:headEnd/>
            <a:tailEnd/>
          </a:ln>
        </p:spPr>
      </p:pic>
      <p:pic>
        <p:nvPicPr>
          <p:cNvPr id="8" name="Picture 1"/>
          <p:cNvPicPr>
            <a:picLocks noChangeAspect="1" noChangeArrowheads="1"/>
          </p:cNvPicPr>
          <p:nvPr/>
        </p:nvPicPr>
        <p:blipFill>
          <a:blip r:embed="rId5" cstate="print"/>
          <a:srcRect/>
          <a:stretch>
            <a:fillRect/>
          </a:stretch>
        </p:blipFill>
        <p:spPr bwMode="auto">
          <a:xfrm>
            <a:off x="1691680" y="2636912"/>
            <a:ext cx="1691680" cy="13791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523220"/>
          </a:xfrm>
          <a:prstGeom prst="rect">
            <a:avLst/>
          </a:prstGeom>
        </p:spPr>
        <p:txBody>
          <a:bodyPr wrap="square">
            <a:spAutoFit/>
          </a:bodyPr>
          <a:lstStyle/>
          <a:p>
            <a:r>
              <a:rPr lang="pt-BR" sz="2800" b="1" dirty="0" smtClean="0">
                <a:solidFill>
                  <a:schemeClr val="bg1"/>
                </a:solidFill>
                <a:effectLst>
                  <a:outerShdw blurRad="38100" dist="38100" dir="2700000" algn="tl">
                    <a:srgbClr val="000000">
                      <a:alpha val="43137"/>
                    </a:srgbClr>
                  </a:outerShdw>
                </a:effectLst>
              </a:rPr>
              <a:t>Definições </a:t>
            </a:r>
            <a:r>
              <a:rPr lang="pt-BR" sz="2800" b="1" dirty="0" smtClean="0">
                <a:solidFill>
                  <a:schemeClr val="bg1"/>
                </a:solidFill>
                <a:effectLst>
                  <a:outerShdw blurRad="38100" dist="38100" dir="2700000" algn="tl">
                    <a:srgbClr val="000000">
                      <a:alpha val="43137"/>
                    </a:srgbClr>
                  </a:outerShdw>
                </a:effectLst>
              </a:rPr>
              <a:t>e princípios financeiros: </a:t>
            </a:r>
          </a:p>
        </p:txBody>
      </p:sp>
      <p:sp>
        <p:nvSpPr>
          <p:cNvPr id="6" name="Retângulo 5"/>
          <p:cNvSpPr/>
          <p:nvPr/>
        </p:nvSpPr>
        <p:spPr>
          <a:xfrm>
            <a:off x="72008" y="1124744"/>
            <a:ext cx="4572000" cy="461665"/>
          </a:xfrm>
          <a:prstGeom prst="rect">
            <a:avLst/>
          </a:prstGeom>
        </p:spPr>
        <p:txBody>
          <a:bodyPr>
            <a:spAutoFit/>
          </a:bodyPr>
          <a:lstStyle/>
          <a:p>
            <a:r>
              <a:rPr lang="pt-BR" sz="2400" b="1" i="1" dirty="0" smtClean="0">
                <a:solidFill>
                  <a:srgbClr val="C00000"/>
                </a:solidFill>
                <a:effectLst>
                  <a:outerShdw blurRad="38100" dist="38100" dir="2700000" algn="tl">
                    <a:srgbClr val="000000">
                      <a:alpha val="43137"/>
                    </a:srgbClr>
                  </a:outerShdw>
                </a:effectLst>
              </a:rPr>
              <a:t>Conceitos Básicos</a:t>
            </a:r>
            <a:endParaRPr lang="pt-BR" sz="2400" b="1" i="1" dirty="0" smtClean="0">
              <a:solidFill>
                <a:srgbClr val="C00000"/>
              </a:solidFill>
              <a:effectLst>
                <a:outerShdw blurRad="38100" dist="38100" dir="2700000" algn="tl">
                  <a:srgbClr val="000000">
                    <a:alpha val="43137"/>
                  </a:srgbClr>
                </a:outerShdw>
              </a:effectLst>
            </a:endParaRPr>
          </a:p>
        </p:txBody>
      </p:sp>
      <p:sp>
        <p:nvSpPr>
          <p:cNvPr id="5" name="Retângulo 4"/>
          <p:cNvSpPr/>
          <p:nvPr/>
        </p:nvSpPr>
        <p:spPr>
          <a:xfrm>
            <a:off x="432048" y="1484784"/>
            <a:ext cx="4572000" cy="400110"/>
          </a:xfrm>
          <a:prstGeom prst="rect">
            <a:avLst/>
          </a:prstGeom>
        </p:spPr>
        <p:txBody>
          <a:bodyPr>
            <a:spAutoFit/>
          </a:bodyPr>
          <a:lstStyle/>
          <a:p>
            <a:r>
              <a:rPr lang="pt-BR" sz="2000" b="1" dirty="0" smtClean="0">
                <a:solidFill>
                  <a:schemeClr val="tx2"/>
                </a:solidFill>
                <a:effectLst>
                  <a:outerShdw blurRad="38100" dist="38100" dir="2700000" algn="tl">
                    <a:srgbClr val="000000">
                      <a:alpha val="43137"/>
                    </a:srgbClr>
                  </a:outerShdw>
                </a:effectLst>
              </a:rPr>
              <a:t>Paridade </a:t>
            </a:r>
            <a:r>
              <a:rPr lang="pt-BR" sz="2000" b="1" dirty="0" smtClean="0">
                <a:solidFill>
                  <a:schemeClr val="tx2"/>
                </a:solidFill>
                <a:effectLst>
                  <a:outerShdw blurRad="38100" dist="38100" dir="2700000" algn="tl">
                    <a:srgbClr val="000000">
                      <a:alpha val="43137"/>
                    </a:srgbClr>
                  </a:outerShdw>
                </a:effectLst>
              </a:rPr>
              <a:t>Cambial</a:t>
            </a:r>
          </a:p>
        </p:txBody>
      </p:sp>
      <p:sp>
        <p:nvSpPr>
          <p:cNvPr id="7" name="Retângulo 6"/>
          <p:cNvSpPr/>
          <p:nvPr/>
        </p:nvSpPr>
        <p:spPr>
          <a:xfrm>
            <a:off x="0" y="1989995"/>
            <a:ext cx="9144000" cy="4247317"/>
          </a:xfrm>
          <a:prstGeom prst="rect">
            <a:avLst/>
          </a:prstGeom>
        </p:spPr>
        <p:txBody>
          <a:bodyPr wrap="square">
            <a:spAutoFit/>
          </a:bodyPr>
          <a:lstStyle/>
          <a:p>
            <a:pPr algn="just"/>
            <a:r>
              <a:rPr lang="pt-BR" dirty="0" smtClean="0"/>
              <a:t>É bastante comum a utilização de moeda estrangeira em operações entre as empresas. Sendo assim, com intuito de mitigar o risco nas operações de importação e exportação realizadas pelas organizações, se faz necessário que haja a análise do poder de compra das empresas em relação a taxa de câmbio, ou seja, verificar a possibilidade de se comprar as mesmas coisas com o mesmo dinheiro em países diferentes</a:t>
            </a:r>
            <a:r>
              <a:rPr lang="pt-BR" dirty="0" smtClean="0"/>
              <a:t>.</a:t>
            </a:r>
          </a:p>
          <a:p>
            <a:pPr algn="just"/>
            <a:endParaRPr lang="pt-BR" dirty="0" smtClean="0"/>
          </a:p>
          <a:p>
            <a:pPr algn="just"/>
            <a:r>
              <a:rPr lang="pt-BR" dirty="0" smtClean="0"/>
              <a:t>Nesse contexto, a Paridade cambial pode ser definida como a relação de poder de compra entre moedas de diferentes países. A cotação do preço de uma mercadoria depende do valor da moeda, bem como do tempo médio dispendido de mão de obra para sua elaboração. Tal mensuração, na maioria da vezes, representa a competitividade da mesma perante o mercado</a:t>
            </a:r>
            <a:r>
              <a:rPr lang="pt-BR" dirty="0" smtClean="0"/>
              <a:t>.</a:t>
            </a:r>
          </a:p>
          <a:p>
            <a:pPr algn="just"/>
            <a:endParaRPr lang="pt-BR" dirty="0" smtClean="0"/>
          </a:p>
          <a:p>
            <a:pPr algn="just"/>
            <a:r>
              <a:rPr lang="pt-BR" dirty="0" smtClean="0"/>
              <a:t>A </a:t>
            </a:r>
            <a:r>
              <a:rPr lang="pt-BR" dirty="0" smtClean="0"/>
              <a:t>diferença entre o custo de produção de mercadoria similares pode ser justificada em razão do tempo médio gasto para produzi-las, ou seja, quanto mais eficaz for o processo de desenvolvimento da mercadoria, maior sua vantagem competitiva no mercado. </a:t>
            </a:r>
          </a:p>
          <a:p>
            <a:pPr algn="just"/>
            <a:endParaRPr lang="pt-BR" dirty="0"/>
          </a:p>
        </p:txBody>
      </p:sp>
      <p:pic>
        <p:nvPicPr>
          <p:cNvPr id="8" name="Picture 3"/>
          <p:cNvPicPr>
            <a:picLocks noChangeAspect="1" noChangeArrowheads="1"/>
          </p:cNvPicPr>
          <p:nvPr/>
        </p:nvPicPr>
        <p:blipFill>
          <a:blip r:embed="rId3" cstate="print"/>
          <a:srcRect/>
          <a:stretch>
            <a:fillRect/>
          </a:stretch>
        </p:blipFill>
        <p:spPr bwMode="auto">
          <a:xfrm>
            <a:off x="7884368" y="1268760"/>
            <a:ext cx="984087" cy="6944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523220"/>
          </a:xfrm>
          <a:prstGeom prst="rect">
            <a:avLst/>
          </a:prstGeom>
        </p:spPr>
        <p:txBody>
          <a:bodyPr wrap="square">
            <a:spAutoFit/>
          </a:bodyPr>
          <a:lstStyle/>
          <a:p>
            <a:r>
              <a:rPr lang="pt-BR" sz="2800" b="1" dirty="0" smtClean="0">
                <a:solidFill>
                  <a:schemeClr val="bg1"/>
                </a:solidFill>
                <a:effectLst>
                  <a:outerShdw blurRad="38100" dist="38100" dir="2700000" algn="tl">
                    <a:srgbClr val="000000">
                      <a:alpha val="43137"/>
                    </a:srgbClr>
                  </a:outerShdw>
                </a:effectLst>
              </a:rPr>
              <a:t>Definições </a:t>
            </a:r>
            <a:r>
              <a:rPr lang="pt-BR" sz="2800" b="1" dirty="0" smtClean="0">
                <a:solidFill>
                  <a:schemeClr val="bg1"/>
                </a:solidFill>
                <a:effectLst>
                  <a:outerShdw blurRad="38100" dist="38100" dir="2700000" algn="tl">
                    <a:srgbClr val="000000">
                      <a:alpha val="43137"/>
                    </a:srgbClr>
                  </a:outerShdw>
                </a:effectLst>
              </a:rPr>
              <a:t>e princípios financeiros: </a:t>
            </a:r>
          </a:p>
        </p:txBody>
      </p:sp>
      <p:sp>
        <p:nvSpPr>
          <p:cNvPr id="6" name="Retângulo 5"/>
          <p:cNvSpPr/>
          <p:nvPr/>
        </p:nvSpPr>
        <p:spPr>
          <a:xfrm>
            <a:off x="72008" y="1124744"/>
            <a:ext cx="4572000" cy="461665"/>
          </a:xfrm>
          <a:prstGeom prst="rect">
            <a:avLst/>
          </a:prstGeom>
        </p:spPr>
        <p:txBody>
          <a:bodyPr>
            <a:spAutoFit/>
          </a:bodyPr>
          <a:lstStyle/>
          <a:p>
            <a:r>
              <a:rPr lang="pt-BR" sz="2400" b="1" i="1" dirty="0" smtClean="0">
                <a:solidFill>
                  <a:srgbClr val="C00000"/>
                </a:solidFill>
                <a:effectLst>
                  <a:outerShdw blurRad="38100" dist="38100" dir="2700000" algn="tl">
                    <a:srgbClr val="000000">
                      <a:alpha val="43137"/>
                    </a:srgbClr>
                  </a:outerShdw>
                </a:effectLst>
              </a:rPr>
              <a:t>Conceitos Básicos</a:t>
            </a:r>
            <a:endParaRPr lang="pt-BR" sz="2400" b="1" i="1" dirty="0" smtClean="0">
              <a:solidFill>
                <a:srgbClr val="C00000"/>
              </a:solidFill>
              <a:effectLst>
                <a:outerShdw blurRad="38100" dist="38100" dir="2700000" algn="tl">
                  <a:srgbClr val="000000">
                    <a:alpha val="43137"/>
                  </a:srgbClr>
                </a:outerShdw>
              </a:effectLst>
            </a:endParaRPr>
          </a:p>
        </p:txBody>
      </p:sp>
      <p:sp>
        <p:nvSpPr>
          <p:cNvPr id="5" name="Retângulo 4"/>
          <p:cNvSpPr/>
          <p:nvPr/>
        </p:nvSpPr>
        <p:spPr>
          <a:xfrm>
            <a:off x="0" y="1916832"/>
            <a:ext cx="9144000" cy="2308324"/>
          </a:xfrm>
          <a:prstGeom prst="rect">
            <a:avLst/>
          </a:prstGeom>
        </p:spPr>
        <p:txBody>
          <a:bodyPr wrap="square">
            <a:spAutoFit/>
          </a:bodyPr>
          <a:lstStyle/>
          <a:p>
            <a:pPr algn="just"/>
            <a:r>
              <a:rPr lang="pt-BR" dirty="0" smtClean="0"/>
              <a:t>O </a:t>
            </a:r>
            <a:r>
              <a:rPr lang="pt-BR" dirty="0" smtClean="0"/>
              <a:t>critério utilizado em nosso país para o estabelecimento de uma paridade cambial leva em consideração os preços de produtos similares, entre os nossos e os de outros países, que tenham </a:t>
            </a:r>
            <a:r>
              <a:rPr lang="pt-BR" dirty="0" smtClean="0"/>
              <a:t>considerável representatividade </a:t>
            </a:r>
            <a:r>
              <a:rPr lang="pt-BR" dirty="0" smtClean="0"/>
              <a:t>nas saídas para o exterior. </a:t>
            </a:r>
            <a:endParaRPr lang="pt-BR" dirty="0" smtClean="0"/>
          </a:p>
          <a:p>
            <a:pPr algn="just"/>
            <a:endParaRPr lang="pt-BR" dirty="0" smtClean="0"/>
          </a:p>
          <a:p>
            <a:pPr algn="just"/>
            <a:r>
              <a:rPr lang="pt-BR" dirty="0" smtClean="0"/>
              <a:t>A questão agora é como conhecer os preços dos similares estrangeiros</a:t>
            </a:r>
            <a:r>
              <a:rPr lang="pt-BR" dirty="0" smtClean="0"/>
              <a:t>?</a:t>
            </a:r>
          </a:p>
          <a:p>
            <a:pPr algn="just"/>
            <a:endParaRPr lang="pt-BR" dirty="0" smtClean="0"/>
          </a:p>
          <a:p>
            <a:pPr algn="just"/>
            <a:r>
              <a:rPr lang="pt-BR" dirty="0" smtClean="0"/>
              <a:t>Uma </a:t>
            </a:r>
            <a:r>
              <a:rPr lang="pt-BR" dirty="0" smtClean="0"/>
              <a:t>forma rápida é levantar pela SECEX as importações, comparando os preços de produtos similares praticados internamente com os praticados no exterior. </a:t>
            </a:r>
            <a:endParaRPr lang="pt-BR" dirty="0"/>
          </a:p>
        </p:txBody>
      </p:sp>
      <p:sp>
        <p:nvSpPr>
          <p:cNvPr id="7" name="Retângulo 6"/>
          <p:cNvSpPr/>
          <p:nvPr/>
        </p:nvSpPr>
        <p:spPr>
          <a:xfrm>
            <a:off x="432048" y="1484784"/>
            <a:ext cx="4572000" cy="400110"/>
          </a:xfrm>
          <a:prstGeom prst="rect">
            <a:avLst/>
          </a:prstGeom>
        </p:spPr>
        <p:txBody>
          <a:bodyPr>
            <a:spAutoFit/>
          </a:bodyPr>
          <a:lstStyle/>
          <a:p>
            <a:r>
              <a:rPr lang="pt-BR" sz="2000" b="1" dirty="0" smtClean="0">
                <a:solidFill>
                  <a:schemeClr val="tx2"/>
                </a:solidFill>
                <a:effectLst>
                  <a:outerShdw blurRad="38100" dist="38100" dir="2700000" algn="tl">
                    <a:srgbClr val="000000">
                      <a:alpha val="43137"/>
                    </a:srgbClr>
                  </a:outerShdw>
                </a:effectLst>
              </a:rPr>
              <a:t>Paridade </a:t>
            </a:r>
            <a:r>
              <a:rPr lang="pt-BR" sz="2000" b="1" dirty="0" smtClean="0">
                <a:solidFill>
                  <a:schemeClr val="tx2"/>
                </a:solidFill>
                <a:effectLst>
                  <a:outerShdw blurRad="38100" dist="38100" dir="2700000" algn="tl">
                    <a:srgbClr val="000000">
                      <a:alpha val="43137"/>
                    </a:srgbClr>
                  </a:outerShdw>
                </a:effectLst>
              </a:rPr>
              <a:t>Cambial</a:t>
            </a:r>
          </a:p>
        </p:txBody>
      </p:sp>
      <p:pic>
        <p:nvPicPr>
          <p:cNvPr id="9218" name="Picture 2"/>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144016" y="4365104"/>
            <a:ext cx="8820472" cy="2376264"/>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a:stretch>
            <a:fillRect/>
          </a:stretch>
        </p:blipFill>
        <p:spPr bwMode="auto">
          <a:xfrm>
            <a:off x="7884368" y="1268760"/>
            <a:ext cx="984087" cy="6944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523220"/>
          </a:xfrm>
          <a:prstGeom prst="rect">
            <a:avLst/>
          </a:prstGeom>
        </p:spPr>
        <p:txBody>
          <a:bodyPr wrap="square">
            <a:spAutoFit/>
          </a:bodyPr>
          <a:lstStyle/>
          <a:p>
            <a:r>
              <a:rPr lang="pt-BR" sz="2800" b="1" dirty="0" smtClean="0">
                <a:solidFill>
                  <a:schemeClr val="bg1"/>
                </a:solidFill>
                <a:effectLst>
                  <a:outerShdw blurRad="38100" dist="38100" dir="2700000" algn="tl">
                    <a:srgbClr val="000000">
                      <a:alpha val="43137"/>
                    </a:srgbClr>
                  </a:outerShdw>
                </a:effectLst>
              </a:rPr>
              <a:t>Definições </a:t>
            </a:r>
            <a:r>
              <a:rPr lang="pt-BR" sz="2800" b="1" dirty="0" smtClean="0">
                <a:solidFill>
                  <a:schemeClr val="bg1"/>
                </a:solidFill>
                <a:effectLst>
                  <a:outerShdw blurRad="38100" dist="38100" dir="2700000" algn="tl">
                    <a:srgbClr val="000000">
                      <a:alpha val="43137"/>
                    </a:srgbClr>
                  </a:outerShdw>
                </a:effectLst>
              </a:rPr>
              <a:t>e princípios financeiros: </a:t>
            </a:r>
          </a:p>
        </p:txBody>
      </p:sp>
      <p:sp>
        <p:nvSpPr>
          <p:cNvPr id="6" name="Retângulo 5"/>
          <p:cNvSpPr/>
          <p:nvPr/>
        </p:nvSpPr>
        <p:spPr>
          <a:xfrm>
            <a:off x="72008" y="1124744"/>
            <a:ext cx="4572000" cy="461665"/>
          </a:xfrm>
          <a:prstGeom prst="rect">
            <a:avLst/>
          </a:prstGeom>
        </p:spPr>
        <p:txBody>
          <a:bodyPr>
            <a:spAutoFit/>
          </a:bodyPr>
          <a:lstStyle/>
          <a:p>
            <a:r>
              <a:rPr lang="pt-BR" sz="2400" b="1" i="1" dirty="0" smtClean="0">
                <a:solidFill>
                  <a:srgbClr val="C00000"/>
                </a:solidFill>
                <a:effectLst>
                  <a:outerShdw blurRad="38100" dist="38100" dir="2700000" algn="tl">
                    <a:srgbClr val="000000">
                      <a:alpha val="43137"/>
                    </a:srgbClr>
                  </a:outerShdw>
                </a:effectLst>
              </a:rPr>
              <a:t>Conceitos Básicos</a:t>
            </a:r>
            <a:endParaRPr lang="pt-BR" sz="2400" b="1" i="1" dirty="0" smtClean="0">
              <a:solidFill>
                <a:srgbClr val="C00000"/>
              </a:solidFill>
              <a:effectLst>
                <a:outerShdw blurRad="38100" dist="38100" dir="2700000" algn="tl">
                  <a:srgbClr val="000000">
                    <a:alpha val="43137"/>
                  </a:srgbClr>
                </a:outerShdw>
              </a:effectLst>
            </a:endParaRPr>
          </a:p>
        </p:txBody>
      </p:sp>
      <p:sp>
        <p:nvSpPr>
          <p:cNvPr id="5" name="Retângulo 4"/>
          <p:cNvSpPr/>
          <p:nvPr/>
        </p:nvSpPr>
        <p:spPr>
          <a:xfrm>
            <a:off x="467544" y="1484784"/>
            <a:ext cx="4572000" cy="400110"/>
          </a:xfrm>
          <a:prstGeom prst="rect">
            <a:avLst/>
          </a:prstGeom>
        </p:spPr>
        <p:txBody>
          <a:bodyPr>
            <a:spAutoFit/>
          </a:bodyPr>
          <a:lstStyle/>
          <a:p>
            <a:r>
              <a:rPr lang="pt-BR" sz="2000" b="1" dirty="0" smtClean="0">
                <a:solidFill>
                  <a:schemeClr val="tx2"/>
                </a:solidFill>
                <a:effectLst>
                  <a:outerShdw blurRad="38100" dist="38100" dir="2700000" algn="tl">
                    <a:srgbClr val="000000">
                      <a:alpha val="43137"/>
                    </a:srgbClr>
                  </a:outerShdw>
                </a:effectLst>
              </a:rPr>
              <a:t>Inflação</a:t>
            </a:r>
            <a:endParaRPr lang="pt-BR" sz="2000" b="1" dirty="0" smtClean="0">
              <a:solidFill>
                <a:schemeClr val="tx2"/>
              </a:solidFill>
              <a:effectLst>
                <a:outerShdw blurRad="38100" dist="38100" dir="2700000" algn="tl">
                  <a:srgbClr val="000000">
                    <a:alpha val="43137"/>
                  </a:srgbClr>
                </a:outerShdw>
              </a:effectLst>
            </a:endParaRPr>
          </a:p>
        </p:txBody>
      </p:sp>
      <p:sp>
        <p:nvSpPr>
          <p:cNvPr id="7" name="Retângulo 6"/>
          <p:cNvSpPr/>
          <p:nvPr/>
        </p:nvSpPr>
        <p:spPr>
          <a:xfrm>
            <a:off x="0" y="1973739"/>
            <a:ext cx="9144000" cy="2308324"/>
          </a:xfrm>
          <a:prstGeom prst="rect">
            <a:avLst/>
          </a:prstGeom>
        </p:spPr>
        <p:txBody>
          <a:bodyPr wrap="square">
            <a:spAutoFit/>
          </a:bodyPr>
          <a:lstStyle/>
          <a:p>
            <a:pPr algn="just"/>
            <a:r>
              <a:rPr lang="pt-BR" dirty="0" smtClean="0"/>
              <a:t>Inflação é o aumento persistente dos preços, que envolve o conjunto da economia, e do qual resulta uma contínua perda do poder aquisitivo da moeda. </a:t>
            </a:r>
            <a:endParaRPr lang="pt-BR" dirty="0" smtClean="0"/>
          </a:p>
          <a:p>
            <a:pPr algn="just"/>
            <a:endParaRPr lang="pt-BR" dirty="0" smtClean="0"/>
          </a:p>
          <a:p>
            <a:pPr algn="just"/>
            <a:r>
              <a:rPr lang="pt-BR" dirty="0" smtClean="0"/>
              <a:t>Nem todos os preços e custos sobem na mesma proporção</a:t>
            </a:r>
            <a:r>
              <a:rPr lang="pt-BR" dirty="0" smtClean="0"/>
              <a:t>.</a:t>
            </a:r>
          </a:p>
          <a:p>
            <a:pPr algn="just"/>
            <a:endParaRPr lang="pt-BR" dirty="0" smtClean="0"/>
          </a:p>
          <a:p>
            <a:pPr algn="just"/>
            <a:r>
              <a:rPr lang="pt-BR" dirty="0" smtClean="0"/>
              <a:t>Processo inflacionário requer uma elevação contínua dos preços durante um determinado período de tempo. </a:t>
            </a:r>
            <a:endParaRPr lang="pt-BR" dirty="0" smtClean="0"/>
          </a:p>
          <a:p>
            <a:pPr algn="just"/>
            <a:endParaRPr lang="pt-BR" dirty="0" smtClean="0"/>
          </a:p>
        </p:txBody>
      </p:sp>
      <p:pic>
        <p:nvPicPr>
          <p:cNvPr id="13314" name="Picture 2" descr="https://pedrovaladares.files.wordpress.com/2012/09/inflac3a7c3a3o.jpg"/>
          <p:cNvPicPr>
            <a:picLocks noChangeAspect="1" noChangeArrowheads="1"/>
          </p:cNvPicPr>
          <p:nvPr/>
        </p:nvPicPr>
        <p:blipFill>
          <a:blip r:embed="rId3" cstate="print"/>
          <a:srcRect/>
          <a:stretch>
            <a:fillRect/>
          </a:stretch>
        </p:blipFill>
        <p:spPr bwMode="auto">
          <a:xfrm>
            <a:off x="4860032" y="3747636"/>
            <a:ext cx="4170040" cy="2981580"/>
          </a:xfrm>
          <a:prstGeom prst="rect">
            <a:avLst/>
          </a:prstGeom>
          <a:noFill/>
        </p:spPr>
      </p:pic>
      <p:sp>
        <p:nvSpPr>
          <p:cNvPr id="8" name="Retângulo 7"/>
          <p:cNvSpPr/>
          <p:nvPr/>
        </p:nvSpPr>
        <p:spPr>
          <a:xfrm>
            <a:off x="35496" y="4221088"/>
            <a:ext cx="4644008" cy="1200329"/>
          </a:xfrm>
          <a:prstGeom prst="rect">
            <a:avLst/>
          </a:prstGeom>
        </p:spPr>
        <p:txBody>
          <a:bodyPr wrap="square">
            <a:spAutoFit/>
          </a:bodyPr>
          <a:lstStyle/>
          <a:p>
            <a:pPr algn="just"/>
            <a:r>
              <a:rPr lang="pt-BR" dirty="0" smtClean="0"/>
              <a:t>A empresa precisa estar atenta aos processos inflacionários e a perda do poder aquisitivo da moeda, quando colocar o preço de venda dos produtos.</a:t>
            </a:r>
            <a:endParaRPr lang="pt-B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523220"/>
          </a:xfrm>
          <a:prstGeom prst="rect">
            <a:avLst/>
          </a:prstGeom>
        </p:spPr>
        <p:txBody>
          <a:bodyPr wrap="square">
            <a:spAutoFit/>
          </a:bodyPr>
          <a:lstStyle/>
          <a:p>
            <a:r>
              <a:rPr lang="pt-BR" sz="2800" b="1" dirty="0" smtClean="0">
                <a:solidFill>
                  <a:schemeClr val="bg1"/>
                </a:solidFill>
                <a:effectLst>
                  <a:outerShdw blurRad="38100" dist="38100" dir="2700000" algn="tl">
                    <a:srgbClr val="000000">
                      <a:alpha val="43137"/>
                    </a:srgbClr>
                  </a:outerShdw>
                </a:effectLst>
              </a:rPr>
              <a:t>Definições </a:t>
            </a:r>
            <a:r>
              <a:rPr lang="pt-BR" sz="2800" b="1" dirty="0" smtClean="0">
                <a:solidFill>
                  <a:schemeClr val="bg1"/>
                </a:solidFill>
                <a:effectLst>
                  <a:outerShdw blurRad="38100" dist="38100" dir="2700000" algn="tl">
                    <a:srgbClr val="000000">
                      <a:alpha val="43137"/>
                    </a:srgbClr>
                  </a:outerShdw>
                </a:effectLst>
              </a:rPr>
              <a:t>e princípios financeiros: </a:t>
            </a:r>
          </a:p>
        </p:txBody>
      </p:sp>
      <p:sp>
        <p:nvSpPr>
          <p:cNvPr id="6" name="Retângulo 5"/>
          <p:cNvSpPr/>
          <p:nvPr/>
        </p:nvSpPr>
        <p:spPr>
          <a:xfrm>
            <a:off x="72008" y="1124744"/>
            <a:ext cx="4572000" cy="461665"/>
          </a:xfrm>
          <a:prstGeom prst="rect">
            <a:avLst/>
          </a:prstGeom>
        </p:spPr>
        <p:txBody>
          <a:bodyPr>
            <a:spAutoFit/>
          </a:bodyPr>
          <a:lstStyle/>
          <a:p>
            <a:r>
              <a:rPr lang="pt-BR" sz="2400" b="1" i="1" dirty="0" smtClean="0">
                <a:solidFill>
                  <a:srgbClr val="C00000"/>
                </a:solidFill>
                <a:effectLst>
                  <a:outerShdw blurRad="38100" dist="38100" dir="2700000" algn="tl">
                    <a:srgbClr val="000000">
                      <a:alpha val="43137"/>
                    </a:srgbClr>
                  </a:outerShdw>
                </a:effectLst>
              </a:rPr>
              <a:t>Conceitos Básicos</a:t>
            </a:r>
            <a:endParaRPr lang="pt-BR" sz="2400" b="1" i="1" dirty="0" smtClean="0">
              <a:solidFill>
                <a:srgbClr val="C00000"/>
              </a:solidFill>
              <a:effectLst>
                <a:outerShdw blurRad="38100" dist="38100" dir="2700000" algn="tl">
                  <a:srgbClr val="000000">
                    <a:alpha val="43137"/>
                  </a:srgbClr>
                </a:outerShdw>
              </a:effectLst>
            </a:endParaRPr>
          </a:p>
        </p:txBody>
      </p:sp>
      <p:sp>
        <p:nvSpPr>
          <p:cNvPr id="5" name="Retângulo 4"/>
          <p:cNvSpPr/>
          <p:nvPr/>
        </p:nvSpPr>
        <p:spPr>
          <a:xfrm>
            <a:off x="395536" y="1556792"/>
            <a:ext cx="4572000" cy="400110"/>
          </a:xfrm>
          <a:prstGeom prst="rect">
            <a:avLst/>
          </a:prstGeom>
        </p:spPr>
        <p:txBody>
          <a:bodyPr>
            <a:spAutoFit/>
          </a:bodyPr>
          <a:lstStyle/>
          <a:p>
            <a:r>
              <a:rPr lang="pt-BR" sz="2000" b="1" dirty="0" smtClean="0">
                <a:solidFill>
                  <a:schemeClr val="tx2"/>
                </a:solidFill>
                <a:effectLst>
                  <a:outerShdw blurRad="38100" dist="38100" dir="2700000" algn="tl">
                    <a:srgbClr val="000000">
                      <a:alpha val="43137"/>
                    </a:srgbClr>
                  </a:outerShdw>
                </a:effectLst>
              </a:rPr>
              <a:t>Ciclo </a:t>
            </a:r>
            <a:r>
              <a:rPr lang="pt-BR" sz="2000" b="1" dirty="0" smtClean="0">
                <a:solidFill>
                  <a:schemeClr val="tx2"/>
                </a:solidFill>
                <a:effectLst>
                  <a:outerShdw blurRad="38100" dist="38100" dir="2700000" algn="tl">
                    <a:srgbClr val="000000">
                      <a:alpha val="43137"/>
                    </a:srgbClr>
                  </a:outerShdw>
                </a:effectLst>
              </a:rPr>
              <a:t>de Caixa e Ciclo Operacional</a:t>
            </a:r>
          </a:p>
        </p:txBody>
      </p:sp>
      <p:sp>
        <p:nvSpPr>
          <p:cNvPr id="7" name="Retângulo 6"/>
          <p:cNvSpPr/>
          <p:nvPr/>
        </p:nvSpPr>
        <p:spPr>
          <a:xfrm>
            <a:off x="0" y="2111945"/>
            <a:ext cx="9144000" cy="3693319"/>
          </a:xfrm>
          <a:prstGeom prst="rect">
            <a:avLst/>
          </a:prstGeom>
        </p:spPr>
        <p:txBody>
          <a:bodyPr wrap="square">
            <a:spAutoFit/>
          </a:bodyPr>
          <a:lstStyle/>
          <a:p>
            <a:pPr algn="just"/>
            <a:r>
              <a:rPr lang="pt-BR" dirty="0" smtClean="0"/>
              <a:t>De acordo com Assaf Neto (2012), </a:t>
            </a:r>
            <a:r>
              <a:rPr lang="pt-BR" b="1" dirty="0" smtClean="0"/>
              <a:t>ciclo de caixa </a:t>
            </a:r>
            <a:r>
              <a:rPr lang="pt-BR" dirty="0" smtClean="0"/>
              <a:t>é o período de tempo existente desde o desembolso inicial de despesas até o recebimento do produto da venda. </a:t>
            </a:r>
            <a:endParaRPr lang="pt-BR" dirty="0" smtClean="0"/>
          </a:p>
          <a:p>
            <a:pPr algn="just"/>
            <a:endParaRPr lang="pt-BR" dirty="0" smtClean="0"/>
          </a:p>
          <a:p>
            <a:pPr algn="just"/>
            <a:r>
              <a:rPr lang="pt-BR" dirty="0" smtClean="0"/>
              <a:t>Para </a:t>
            </a:r>
            <a:r>
              <a:rPr lang="pt-BR" dirty="0" smtClean="0"/>
              <a:t>uma indústria, por exemplo, esse ciclo corresponde ao intervalo verificado entre o pagamento das matérias-primas (note que não é a data da compra, pois a mesma poderá ocorrer antes, caso a aquisição seja efetuada a prazo) e o recebimento pela venda do produto elaborado (da mesma forma, não se refere ao momento da venda, e sim ao do efetivo recebimento</a:t>
            </a:r>
            <a:r>
              <a:rPr lang="pt-BR" dirty="0" smtClean="0"/>
              <a:t>).</a:t>
            </a:r>
          </a:p>
          <a:p>
            <a:pPr algn="just"/>
            <a:endParaRPr lang="pt-BR" dirty="0" smtClean="0"/>
          </a:p>
          <a:p>
            <a:pPr algn="just"/>
            <a:r>
              <a:rPr lang="pt-BR" dirty="0" smtClean="0"/>
              <a:t>A definição de </a:t>
            </a:r>
            <a:r>
              <a:rPr lang="pt-BR" b="1" dirty="0" smtClean="0"/>
              <a:t>ciclo operacional </a:t>
            </a:r>
            <a:r>
              <a:rPr lang="pt-BR" dirty="0" smtClean="0"/>
              <a:t>é bem semelhante, mas não leva em conta o momento do pagamento da matéria-prima, e sim o momento no qual ela é adquirida e chega à organização para ser estocada; portanto, ciclo operacional é o período de tempo existente desde o momento da chegada da matéria-prima até o recebimento do produto da venda</a:t>
            </a:r>
            <a:r>
              <a:rPr lang="pt-BR" dirty="0" smtClean="0"/>
              <a:t>.</a:t>
            </a:r>
            <a:endParaRPr lang="pt-BR" dirty="0" smtClean="0"/>
          </a:p>
        </p:txBody>
      </p:sp>
      <p:pic>
        <p:nvPicPr>
          <p:cNvPr id="12290" name="Picture 2"/>
          <p:cNvPicPr>
            <a:picLocks noChangeAspect="1" noChangeArrowheads="1"/>
          </p:cNvPicPr>
          <p:nvPr/>
        </p:nvPicPr>
        <p:blipFill>
          <a:blip r:embed="rId3" cstate="print"/>
          <a:srcRect/>
          <a:stretch>
            <a:fillRect/>
          </a:stretch>
        </p:blipFill>
        <p:spPr bwMode="auto">
          <a:xfrm>
            <a:off x="7452320" y="5517232"/>
            <a:ext cx="1619672" cy="12761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523220"/>
          </a:xfrm>
          <a:prstGeom prst="rect">
            <a:avLst/>
          </a:prstGeom>
        </p:spPr>
        <p:txBody>
          <a:bodyPr wrap="square">
            <a:spAutoFit/>
          </a:bodyPr>
          <a:lstStyle/>
          <a:p>
            <a:r>
              <a:rPr lang="pt-BR" sz="2800" b="1" dirty="0" smtClean="0">
                <a:solidFill>
                  <a:schemeClr val="bg1"/>
                </a:solidFill>
                <a:effectLst>
                  <a:outerShdw blurRad="38100" dist="38100" dir="2700000" algn="tl">
                    <a:srgbClr val="000000">
                      <a:alpha val="43137"/>
                    </a:srgbClr>
                  </a:outerShdw>
                </a:effectLst>
              </a:rPr>
              <a:t>Definições </a:t>
            </a:r>
            <a:r>
              <a:rPr lang="pt-BR" sz="2800" b="1" dirty="0" smtClean="0">
                <a:solidFill>
                  <a:schemeClr val="bg1"/>
                </a:solidFill>
                <a:effectLst>
                  <a:outerShdw blurRad="38100" dist="38100" dir="2700000" algn="tl">
                    <a:srgbClr val="000000">
                      <a:alpha val="43137"/>
                    </a:srgbClr>
                  </a:outerShdw>
                </a:effectLst>
              </a:rPr>
              <a:t>e princípios financeiros: </a:t>
            </a:r>
          </a:p>
        </p:txBody>
      </p:sp>
      <p:sp>
        <p:nvSpPr>
          <p:cNvPr id="6" name="Retângulo 5"/>
          <p:cNvSpPr/>
          <p:nvPr/>
        </p:nvSpPr>
        <p:spPr>
          <a:xfrm>
            <a:off x="72008" y="1124744"/>
            <a:ext cx="4572000" cy="461665"/>
          </a:xfrm>
          <a:prstGeom prst="rect">
            <a:avLst/>
          </a:prstGeom>
        </p:spPr>
        <p:txBody>
          <a:bodyPr>
            <a:spAutoFit/>
          </a:bodyPr>
          <a:lstStyle/>
          <a:p>
            <a:r>
              <a:rPr lang="pt-BR" sz="2400" b="1" i="1" dirty="0" smtClean="0">
                <a:solidFill>
                  <a:srgbClr val="C00000"/>
                </a:solidFill>
                <a:effectLst>
                  <a:outerShdw blurRad="38100" dist="38100" dir="2700000" algn="tl">
                    <a:srgbClr val="000000">
                      <a:alpha val="43137"/>
                    </a:srgbClr>
                  </a:outerShdw>
                </a:effectLst>
              </a:rPr>
              <a:t>Conceitos Básicos</a:t>
            </a:r>
            <a:endParaRPr lang="pt-BR" sz="2400" b="1" i="1" dirty="0" smtClean="0">
              <a:solidFill>
                <a:srgbClr val="C00000"/>
              </a:solidFill>
              <a:effectLst>
                <a:outerShdw blurRad="38100" dist="38100" dir="2700000" algn="tl">
                  <a:srgbClr val="000000">
                    <a:alpha val="43137"/>
                  </a:srgbClr>
                </a:outerShdw>
              </a:effectLst>
            </a:endParaRPr>
          </a:p>
        </p:txBody>
      </p:sp>
      <p:sp>
        <p:nvSpPr>
          <p:cNvPr id="5" name="Retângulo 4"/>
          <p:cNvSpPr/>
          <p:nvPr/>
        </p:nvSpPr>
        <p:spPr>
          <a:xfrm>
            <a:off x="0" y="2006838"/>
            <a:ext cx="9144000" cy="2031325"/>
          </a:xfrm>
          <a:prstGeom prst="rect">
            <a:avLst/>
          </a:prstGeom>
        </p:spPr>
        <p:txBody>
          <a:bodyPr wrap="square">
            <a:spAutoFit/>
          </a:bodyPr>
          <a:lstStyle/>
          <a:p>
            <a:pPr algn="just"/>
            <a:r>
              <a:rPr lang="pt-BR" dirty="0" smtClean="0"/>
              <a:t>Para </a:t>
            </a:r>
            <a:r>
              <a:rPr lang="pt-BR" dirty="0" smtClean="0"/>
              <a:t>a fixação dos conceitos apresentados: </a:t>
            </a:r>
            <a:r>
              <a:rPr lang="pt-BR" dirty="0" smtClean="0"/>
              <a:t>Suponha que uma indústria possua os seguintes intervalos de tempo entre as etapas de seu fluxo do capital de giro:</a:t>
            </a:r>
          </a:p>
          <a:p>
            <a:pPr algn="just"/>
            <a:r>
              <a:rPr lang="pt-BR" b="1" dirty="0" smtClean="0"/>
              <a:t>Prazo de estocagem da matéria- prima: 45 dias</a:t>
            </a:r>
            <a:r>
              <a:rPr lang="pt-BR" b="1" dirty="0" smtClean="0"/>
              <a:t>; </a:t>
            </a:r>
            <a:r>
              <a:rPr lang="pt-BR" dirty="0" smtClean="0"/>
              <a:t>Prazo </a:t>
            </a:r>
            <a:r>
              <a:rPr lang="pt-BR" dirty="0" smtClean="0"/>
              <a:t>de fabricação do produto: 30 </a:t>
            </a:r>
            <a:r>
              <a:rPr lang="pt-BR" dirty="0" smtClean="0"/>
              <a:t>dias; </a:t>
            </a:r>
            <a:r>
              <a:rPr lang="pt-BR" b="1" dirty="0" smtClean="0"/>
              <a:t>Prazo </a:t>
            </a:r>
            <a:r>
              <a:rPr lang="pt-BR" b="1" dirty="0" smtClean="0"/>
              <a:t>de estocagem do produto acabado: 15 dias</a:t>
            </a:r>
            <a:r>
              <a:rPr lang="pt-BR" b="1" dirty="0" smtClean="0"/>
              <a:t>; </a:t>
            </a:r>
            <a:r>
              <a:rPr lang="pt-BR" dirty="0" smtClean="0"/>
              <a:t>Prazo </a:t>
            </a:r>
            <a:r>
              <a:rPr lang="pt-BR" dirty="0" smtClean="0"/>
              <a:t>de recebimento do produto vendido: 60 dias</a:t>
            </a:r>
            <a:r>
              <a:rPr lang="pt-BR" dirty="0" smtClean="0"/>
              <a:t>; </a:t>
            </a:r>
            <a:r>
              <a:rPr lang="pt-BR" b="1" dirty="0" smtClean="0"/>
              <a:t>Prazo </a:t>
            </a:r>
            <a:r>
              <a:rPr lang="pt-BR" b="1" dirty="0" smtClean="0"/>
              <a:t>de pagamento da matéria-prima: 30 dias</a:t>
            </a:r>
            <a:r>
              <a:rPr lang="pt-BR" b="1" dirty="0" smtClean="0"/>
              <a:t>.</a:t>
            </a:r>
            <a:endParaRPr lang="pt-BR" b="1" dirty="0" smtClean="0"/>
          </a:p>
          <a:p>
            <a:pPr algn="just"/>
            <a:r>
              <a:rPr lang="pt-BR" dirty="0" smtClean="0"/>
              <a:t>Diante dos prazos apresentados, a indústria terá um ciclo de caixa de 120 dias e um ciclo operacional de 150 </a:t>
            </a:r>
            <a:r>
              <a:rPr lang="pt-BR" dirty="0" smtClean="0"/>
              <a:t>dias:</a:t>
            </a:r>
            <a:endParaRPr lang="pt-BR" dirty="0"/>
          </a:p>
        </p:txBody>
      </p:sp>
      <p:sp>
        <p:nvSpPr>
          <p:cNvPr id="7" name="Retângulo 6"/>
          <p:cNvSpPr/>
          <p:nvPr/>
        </p:nvSpPr>
        <p:spPr>
          <a:xfrm>
            <a:off x="395536" y="1556792"/>
            <a:ext cx="4572000" cy="400110"/>
          </a:xfrm>
          <a:prstGeom prst="rect">
            <a:avLst/>
          </a:prstGeom>
        </p:spPr>
        <p:txBody>
          <a:bodyPr>
            <a:spAutoFit/>
          </a:bodyPr>
          <a:lstStyle/>
          <a:p>
            <a:r>
              <a:rPr lang="pt-BR" sz="2000" b="1" dirty="0" smtClean="0">
                <a:solidFill>
                  <a:schemeClr val="tx2"/>
                </a:solidFill>
                <a:effectLst>
                  <a:outerShdw blurRad="38100" dist="38100" dir="2700000" algn="tl">
                    <a:srgbClr val="000000">
                      <a:alpha val="43137"/>
                    </a:srgbClr>
                  </a:outerShdw>
                </a:effectLst>
              </a:rPr>
              <a:t>Ciclo </a:t>
            </a:r>
            <a:r>
              <a:rPr lang="pt-BR" sz="2000" b="1" dirty="0" smtClean="0">
                <a:solidFill>
                  <a:schemeClr val="tx2"/>
                </a:solidFill>
                <a:effectLst>
                  <a:outerShdw blurRad="38100" dist="38100" dir="2700000" algn="tl">
                    <a:srgbClr val="000000">
                      <a:alpha val="43137"/>
                    </a:srgbClr>
                  </a:outerShdw>
                </a:effectLst>
              </a:rPr>
              <a:t>de Caixa e Ciclo Operacional</a:t>
            </a:r>
          </a:p>
        </p:txBody>
      </p:sp>
      <p:pic>
        <p:nvPicPr>
          <p:cNvPr id="10242" name="Picture 2"/>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153269" y="4077072"/>
            <a:ext cx="8892480" cy="2664296"/>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8100392" y="1330177"/>
            <a:ext cx="927326" cy="7306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523220"/>
          </a:xfrm>
          <a:prstGeom prst="rect">
            <a:avLst/>
          </a:prstGeom>
        </p:spPr>
        <p:txBody>
          <a:bodyPr wrap="square">
            <a:spAutoFit/>
          </a:bodyPr>
          <a:lstStyle/>
          <a:p>
            <a:r>
              <a:rPr lang="pt-BR" sz="2800" b="1" dirty="0" smtClean="0">
                <a:solidFill>
                  <a:schemeClr val="bg1"/>
                </a:solidFill>
                <a:effectLst>
                  <a:outerShdw blurRad="38100" dist="38100" dir="2700000" algn="tl">
                    <a:srgbClr val="000000">
                      <a:alpha val="43137"/>
                    </a:srgbClr>
                  </a:outerShdw>
                </a:effectLst>
              </a:rPr>
              <a:t>Definições </a:t>
            </a:r>
            <a:r>
              <a:rPr lang="pt-BR" sz="2800" b="1" dirty="0" smtClean="0">
                <a:solidFill>
                  <a:schemeClr val="bg1"/>
                </a:solidFill>
                <a:effectLst>
                  <a:outerShdw blurRad="38100" dist="38100" dir="2700000" algn="tl">
                    <a:srgbClr val="000000">
                      <a:alpha val="43137"/>
                    </a:srgbClr>
                  </a:outerShdw>
                </a:effectLst>
              </a:rPr>
              <a:t>e princípios financeiros: </a:t>
            </a:r>
          </a:p>
        </p:txBody>
      </p:sp>
      <p:pic>
        <p:nvPicPr>
          <p:cNvPr id="11266" name="Picture 2"/>
          <p:cNvPicPr>
            <a:picLocks noChangeAspect="1" noChangeArrowheads="1"/>
          </p:cNvPicPr>
          <p:nvPr/>
        </p:nvPicPr>
        <p:blipFill>
          <a:blip r:embed="rId3" cstate="print"/>
          <a:srcRect/>
          <a:stretch>
            <a:fillRect/>
          </a:stretch>
        </p:blipFill>
        <p:spPr bwMode="auto">
          <a:xfrm>
            <a:off x="119063" y="1412776"/>
            <a:ext cx="8905875" cy="638175"/>
          </a:xfrm>
          <a:prstGeom prst="rect">
            <a:avLst/>
          </a:prstGeom>
          <a:noFill/>
          <a:ln w="9525">
            <a:noFill/>
            <a:miter lim="800000"/>
            <a:headEnd/>
            <a:tailEnd/>
          </a:ln>
        </p:spPr>
      </p:pic>
      <p:sp>
        <p:nvSpPr>
          <p:cNvPr id="8" name="Retângulo 7"/>
          <p:cNvSpPr/>
          <p:nvPr/>
        </p:nvSpPr>
        <p:spPr>
          <a:xfrm>
            <a:off x="107504" y="2204864"/>
            <a:ext cx="8928992" cy="1200329"/>
          </a:xfrm>
          <a:prstGeom prst="rect">
            <a:avLst/>
          </a:prstGeom>
        </p:spPr>
        <p:txBody>
          <a:bodyPr wrap="square">
            <a:spAutoFit/>
          </a:bodyPr>
          <a:lstStyle/>
          <a:p>
            <a:r>
              <a:rPr lang="pt-BR" dirty="0" smtClean="0"/>
              <a:t>A Origem </a:t>
            </a:r>
            <a:r>
              <a:rPr lang="pt-BR" dirty="0" smtClean="0"/>
              <a:t>Tributária e </a:t>
            </a:r>
            <a:r>
              <a:rPr lang="pt-BR" dirty="0" smtClean="0"/>
              <a:t>a Formação </a:t>
            </a:r>
            <a:r>
              <a:rPr lang="pt-BR" dirty="0" smtClean="0"/>
              <a:t>do </a:t>
            </a:r>
            <a:r>
              <a:rPr lang="pt-BR" dirty="0" smtClean="0"/>
              <a:t>Estado Brasileiro:</a:t>
            </a:r>
          </a:p>
          <a:p>
            <a:endParaRPr lang="pt-BR" dirty="0" smtClean="0"/>
          </a:p>
          <a:p>
            <a:pPr algn="just"/>
            <a:r>
              <a:rPr lang="pt-BR" dirty="0" smtClean="0"/>
              <a:t>Faça uma pesquisa sobre o tema e apresente gráficos de composição tributária brasileira e sua comparação com </a:t>
            </a:r>
            <a:r>
              <a:rPr lang="pt-BR" dirty="0" smtClean="0"/>
              <a:t>a</a:t>
            </a:r>
            <a:r>
              <a:rPr lang="pt-BR" dirty="0" smtClean="0"/>
              <a:t>s principais economias do mundo.</a:t>
            </a:r>
            <a:endParaRPr lang="pt-BR" dirty="0" smtClean="0"/>
          </a:p>
        </p:txBody>
      </p:sp>
      <p:sp>
        <p:nvSpPr>
          <p:cNvPr id="11268" name="AutoShape 4" descr="Image result for inflaçã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1270" name="AutoShape 6" descr="Image result for inflaçã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11271" name="Picture 7"/>
          <p:cNvPicPr>
            <a:picLocks noChangeAspect="1" noChangeArrowheads="1"/>
          </p:cNvPicPr>
          <p:nvPr/>
        </p:nvPicPr>
        <p:blipFill>
          <a:blip r:embed="rId4" cstate="print"/>
          <a:srcRect/>
          <a:stretch>
            <a:fillRect/>
          </a:stretch>
        </p:blipFill>
        <p:spPr bwMode="auto">
          <a:xfrm>
            <a:off x="3779912" y="3645024"/>
            <a:ext cx="4994895" cy="2845802"/>
          </a:xfrm>
          <a:prstGeom prst="rect">
            <a:avLst/>
          </a:prstGeom>
          <a:noFill/>
          <a:ln w="9525">
            <a:noFill/>
            <a:miter lim="800000"/>
            <a:headEnd/>
            <a:tailEnd/>
          </a:ln>
        </p:spPr>
      </p:pic>
      <p:pic>
        <p:nvPicPr>
          <p:cNvPr id="11272" name="Picture 8"/>
          <p:cNvPicPr>
            <a:picLocks noChangeAspect="1" noChangeArrowheads="1"/>
          </p:cNvPicPr>
          <p:nvPr/>
        </p:nvPicPr>
        <p:blipFill>
          <a:blip r:embed="rId5" cstate="print"/>
          <a:srcRect/>
          <a:stretch>
            <a:fillRect/>
          </a:stretch>
        </p:blipFill>
        <p:spPr bwMode="auto">
          <a:xfrm>
            <a:off x="251520" y="3501008"/>
            <a:ext cx="2736304" cy="259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28"/>
            <a:ext cx="9144000" cy="6855271"/>
          </a:xfrm>
          <a:prstGeom prst="rect">
            <a:avLst/>
          </a:prstGeom>
          <a:noFill/>
          <a:ln w="9525">
            <a:noFill/>
            <a:miter lim="800000"/>
            <a:headEnd/>
            <a:tailEnd/>
          </a:ln>
        </p:spPr>
      </p:pic>
      <p:pic>
        <p:nvPicPr>
          <p:cNvPr id="2053" name="Picture 5"/>
          <p:cNvPicPr>
            <a:picLocks noChangeAspect="1" noChangeArrowheads="1"/>
          </p:cNvPicPr>
          <p:nvPr/>
        </p:nvPicPr>
        <p:blipFill>
          <a:blip r:embed="rId3" cstate="print"/>
          <a:srcRect/>
          <a:stretch>
            <a:fillRect/>
          </a:stretch>
        </p:blipFill>
        <p:spPr bwMode="auto">
          <a:xfrm>
            <a:off x="1250667" y="2672772"/>
            <a:ext cx="2457450" cy="600075"/>
          </a:xfrm>
          <a:prstGeom prst="rect">
            <a:avLst/>
          </a:prstGeom>
          <a:noFill/>
          <a:ln w="9525">
            <a:noFill/>
            <a:miter lim="800000"/>
            <a:headEnd/>
            <a:tailEnd/>
          </a:ln>
        </p:spPr>
      </p:pic>
      <p:pic>
        <p:nvPicPr>
          <p:cNvPr id="1025" name="Picture 1"/>
          <p:cNvPicPr>
            <a:picLocks noChangeAspect="1" noChangeArrowheads="1"/>
          </p:cNvPicPr>
          <p:nvPr/>
        </p:nvPicPr>
        <p:blipFill>
          <a:blip r:embed="rId4" cstate="print"/>
          <a:srcRect/>
          <a:stretch>
            <a:fillRect/>
          </a:stretch>
        </p:blipFill>
        <p:spPr bwMode="auto">
          <a:xfrm>
            <a:off x="4067944" y="332656"/>
            <a:ext cx="4875559" cy="2952328"/>
          </a:xfrm>
          <a:prstGeom prst="rect">
            <a:avLst/>
          </a:prstGeom>
          <a:noFill/>
          <a:ln w="9525">
            <a:noFill/>
            <a:miter lim="800000"/>
            <a:headEnd/>
            <a:tailEnd/>
          </a:ln>
        </p:spPr>
      </p:pic>
      <p:sp>
        <p:nvSpPr>
          <p:cNvPr id="5" name="Retângulo 4"/>
          <p:cNvSpPr/>
          <p:nvPr/>
        </p:nvSpPr>
        <p:spPr>
          <a:xfrm>
            <a:off x="467544" y="3645024"/>
            <a:ext cx="8424936" cy="3046988"/>
          </a:xfrm>
          <a:prstGeom prst="rect">
            <a:avLst/>
          </a:prstGeom>
        </p:spPr>
        <p:txBody>
          <a:bodyPr wrap="square">
            <a:spAutoFit/>
          </a:bodyPr>
          <a:lstStyle/>
          <a:p>
            <a:pPr algn="just"/>
            <a:r>
              <a:rPr lang="pt-BR" sz="2400" dirty="0" smtClean="0">
                <a:solidFill>
                  <a:schemeClr val="bg1"/>
                </a:solidFill>
                <a:effectLst>
                  <a:outerShdw blurRad="38100" dist="38100" dir="2700000" algn="tl">
                    <a:srgbClr val="000000">
                      <a:alpha val="43137"/>
                    </a:srgbClr>
                  </a:outerShdw>
                </a:effectLst>
                <a:latin typeface="Broadway" pitchFamily="82" charset="0"/>
              </a:rPr>
              <a:t>Estou construindo mais aulas , aguardem que assim que terminar mais aulas irei postar o material.</a:t>
            </a:r>
          </a:p>
          <a:p>
            <a:pPr algn="just"/>
            <a:r>
              <a:rPr lang="pt-BR" sz="2400" dirty="0" smtClean="0">
                <a:solidFill>
                  <a:schemeClr val="bg1"/>
                </a:solidFill>
                <a:effectLst>
                  <a:outerShdw blurRad="38100" dist="38100" dir="2700000" algn="tl">
                    <a:srgbClr val="000000">
                      <a:alpha val="43137"/>
                    </a:srgbClr>
                  </a:outerShdw>
                </a:effectLst>
                <a:latin typeface="Broadway" pitchFamily="82" charset="0"/>
              </a:rPr>
              <a:t>Em quanto isso podem ficar a vontade para ler o material didático, pois ele é a fonte das aulas desenvolvidas até o presente momento.</a:t>
            </a:r>
          </a:p>
          <a:p>
            <a:pPr algn="just"/>
            <a:endParaRPr lang="pt-BR" sz="2400" dirty="0" smtClean="0">
              <a:solidFill>
                <a:schemeClr val="bg1"/>
              </a:solidFill>
              <a:effectLst>
                <a:outerShdw blurRad="38100" dist="38100" dir="2700000" algn="tl">
                  <a:srgbClr val="000000">
                    <a:alpha val="43137"/>
                  </a:srgbClr>
                </a:outerShdw>
              </a:effectLst>
              <a:latin typeface="Broadway" pitchFamily="82" charset="0"/>
            </a:endParaRPr>
          </a:p>
          <a:p>
            <a:pPr algn="r"/>
            <a:r>
              <a:rPr lang="pt-BR" sz="2400" dirty="0" smtClean="0">
                <a:solidFill>
                  <a:srgbClr val="C00000"/>
                </a:solidFill>
                <a:effectLst>
                  <a:outerShdw blurRad="38100" dist="38100" dir="2700000" algn="tl">
                    <a:srgbClr val="000000">
                      <a:alpha val="43137"/>
                    </a:srgbClr>
                  </a:outerShdw>
                </a:effectLst>
                <a:latin typeface="Broadway" pitchFamily="82" charset="0"/>
              </a:rPr>
              <a:t>Mãos à obra! ! ! !</a:t>
            </a:r>
            <a:endParaRPr lang="pt-BR" sz="2400" dirty="0">
              <a:solidFill>
                <a:srgbClr val="C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492443"/>
          </a:xfrm>
          <a:prstGeom prst="rect">
            <a:avLst/>
          </a:prstGeom>
        </p:spPr>
        <p:txBody>
          <a:bodyPr wrap="square">
            <a:spAutoFit/>
          </a:bodyPr>
          <a:lstStyle/>
          <a:p>
            <a:pPr algn="ctr"/>
            <a:r>
              <a:rPr lang="pt-BR" sz="2600" b="1" dirty="0" smtClean="0">
                <a:solidFill>
                  <a:schemeClr val="bg1"/>
                </a:solidFill>
              </a:rPr>
              <a:t>Custos para Tomada de Decisão.</a:t>
            </a:r>
            <a:endParaRPr lang="pt-BR" sz="2600" b="1" dirty="0">
              <a:solidFill>
                <a:schemeClr val="bg1"/>
              </a:solidFill>
            </a:endParaRPr>
          </a:p>
        </p:txBody>
      </p:sp>
      <p:sp>
        <p:nvSpPr>
          <p:cNvPr id="6" name="Retângulo 5"/>
          <p:cNvSpPr/>
          <p:nvPr/>
        </p:nvSpPr>
        <p:spPr>
          <a:xfrm>
            <a:off x="72008" y="1124744"/>
            <a:ext cx="4572000" cy="461665"/>
          </a:xfrm>
          <a:prstGeom prst="rect">
            <a:avLst/>
          </a:prstGeom>
        </p:spPr>
        <p:txBody>
          <a:bodyPr>
            <a:spAutoFit/>
          </a:bodyPr>
          <a:lstStyle/>
          <a:p>
            <a:r>
              <a:rPr lang="pt-BR" sz="2400" b="1" dirty="0" smtClean="0">
                <a:solidFill>
                  <a:srgbClr val="C00000"/>
                </a:solidFill>
                <a:effectLst>
                  <a:outerShdw blurRad="38100" dist="38100" dir="2700000" algn="tl">
                    <a:srgbClr val="000000">
                      <a:alpha val="43137"/>
                    </a:srgbClr>
                  </a:outerShdw>
                </a:effectLst>
              </a:rPr>
              <a:t>Margem de Contribuição</a:t>
            </a:r>
          </a:p>
        </p:txBody>
      </p:sp>
      <p:sp>
        <p:nvSpPr>
          <p:cNvPr id="9" name="Retângulo 8"/>
          <p:cNvSpPr/>
          <p:nvPr/>
        </p:nvSpPr>
        <p:spPr>
          <a:xfrm>
            <a:off x="107504" y="1700808"/>
            <a:ext cx="8856984" cy="1200329"/>
          </a:xfrm>
          <a:prstGeom prst="rect">
            <a:avLst/>
          </a:prstGeom>
        </p:spPr>
        <p:txBody>
          <a:bodyPr wrap="square">
            <a:spAutoFit/>
          </a:bodyPr>
          <a:lstStyle/>
          <a:p>
            <a:pPr algn="just"/>
            <a:r>
              <a:rPr lang="pt-BR" dirty="0" smtClean="0"/>
              <a:t>Se subtrairmos dos valores das vendas, os custos variáveis (materiais, mão de obra e custos indiretos) e das despesas variáveis (</a:t>
            </a:r>
            <a:r>
              <a:rPr lang="pt-BR" dirty="0" err="1" smtClean="0"/>
              <a:t>Pis</a:t>
            </a:r>
            <a:r>
              <a:rPr lang="pt-BR" dirty="0" smtClean="0"/>
              <a:t>, </a:t>
            </a:r>
            <a:r>
              <a:rPr lang="pt-BR" dirty="0" err="1" smtClean="0"/>
              <a:t>Cofins</a:t>
            </a:r>
            <a:r>
              <a:rPr lang="pt-BR" dirty="0" smtClean="0"/>
              <a:t>, comissões, fretes, seguros), teremos a chamada Margem de Contribuição, que pode ser entendida como o produto das vendas contribui para pagar as despesas e os custos fixos. Podemos montar a seguinte equação:</a:t>
            </a:r>
            <a:endParaRPr lang="pt-BR" dirty="0"/>
          </a:p>
        </p:txBody>
      </p:sp>
      <p:sp>
        <p:nvSpPr>
          <p:cNvPr id="10" name="Retângulo 9"/>
          <p:cNvSpPr/>
          <p:nvPr/>
        </p:nvSpPr>
        <p:spPr>
          <a:xfrm>
            <a:off x="4716016" y="3212976"/>
            <a:ext cx="3730508" cy="2215991"/>
          </a:xfrm>
          <a:prstGeom prst="rect">
            <a:avLst/>
          </a:prstGeom>
        </p:spPr>
        <p:txBody>
          <a:bodyPr wrap="none">
            <a:spAutoFit/>
          </a:bodyPr>
          <a:lstStyle/>
          <a:p>
            <a:r>
              <a:rPr lang="pt-BR" dirty="0" smtClean="0"/>
              <a:t>Temos então a seguinte equação:</a:t>
            </a:r>
          </a:p>
          <a:p>
            <a:pPr>
              <a:lnSpc>
                <a:spcPct val="150000"/>
              </a:lnSpc>
            </a:pPr>
            <a:r>
              <a:rPr lang="pt-BR" sz="2000" b="1" dirty="0" smtClean="0">
                <a:solidFill>
                  <a:schemeClr val="tx2"/>
                </a:solidFill>
                <a:effectLst>
                  <a:outerShdw blurRad="38100" dist="38100" dir="2700000" algn="tl">
                    <a:srgbClr val="000000">
                      <a:alpha val="43137"/>
                    </a:srgbClr>
                  </a:outerShdw>
                </a:effectLst>
              </a:rPr>
              <a:t>     RT  - Receitas com Vendas</a:t>
            </a:r>
          </a:p>
          <a:p>
            <a:pPr>
              <a:lnSpc>
                <a:spcPct val="150000"/>
              </a:lnSpc>
            </a:pPr>
            <a:r>
              <a:rPr lang="pt-BR" sz="2000" b="1" dirty="0" smtClean="0">
                <a:solidFill>
                  <a:srgbClr val="FF0000"/>
                </a:solidFill>
                <a:effectLst>
                  <a:outerShdw blurRad="38100" dist="38100" dir="2700000" algn="tl">
                    <a:srgbClr val="000000">
                      <a:alpha val="43137"/>
                    </a:srgbClr>
                  </a:outerShdw>
                </a:effectLst>
              </a:rPr>
              <a:t>(-) Cv  - Custos Variáveis</a:t>
            </a:r>
          </a:p>
          <a:p>
            <a:pPr>
              <a:lnSpc>
                <a:spcPct val="150000"/>
              </a:lnSpc>
            </a:pPr>
            <a:r>
              <a:rPr lang="pt-BR" sz="2000" b="1" u="sng" dirty="0" smtClean="0">
                <a:solidFill>
                  <a:srgbClr val="FF0000"/>
                </a:solidFill>
                <a:effectLst>
                  <a:outerShdw blurRad="38100" dist="38100" dir="2700000" algn="tl">
                    <a:srgbClr val="000000">
                      <a:alpha val="43137"/>
                    </a:srgbClr>
                  </a:outerShdw>
                </a:effectLst>
              </a:rPr>
              <a:t>(-) Dv  - Despesas com Vendas </a:t>
            </a:r>
          </a:p>
          <a:p>
            <a:pPr>
              <a:lnSpc>
                <a:spcPct val="150000"/>
              </a:lnSpc>
            </a:pPr>
            <a:r>
              <a:rPr lang="pt-BR" sz="2000" dirty="0" smtClean="0"/>
              <a:t> </a:t>
            </a:r>
            <a:r>
              <a:rPr lang="pt-BR" sz="2000" b="1" dirty="0" smtClean="0">
                <a:solidFill>
                  <a:schemeClr val="accent3">
                    <a:lumMod val="50000"/>
                  </a:schemeClr>
                </a:solidFill>
                <a:effectLst>
                  <a:outerShdw blurRad="38100" dist="38100" dir="2700000" algn="tl">
                    <a:srgbClr val="000000">
                      <a:alpha val="43137"/>
                    </a:srgbClr>
                  </a:outerShdw>
                </a:effectLst>
              </a:rPr>
              <a:t>= MC – Margem de Contribuição </a:t>
            </a:r>
            <a:endParaRPr lang="pt-BR" sz="2000" b="1" dirty="0">
              <a:solidFill>
                <a:schemeClr val="accent3">
                  <a:lumMod val="50000"/>
                </a:schemeClr>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251520" y="3140968"/>
            <a:ext cx="2846594" cy="641027"/>
          </a:xfrm>
          <a:prstGeom prst="rect">
            <a:avLst/>
          </a:prstGeom>
          <a:noFill/>
          <a:ln w="9525">
            <a:noFill/>
            <a:miter lim="800000"/>
            <a:headEnd/>
            <a:tailEnd/>
          </a:ln>
          <a:effectLst>
            <a:outerShdw blurRad="50800" dist="50800" dir="5400000" algn="ctr" rotWithShape="0">
              <a:schemeClr val="bg1"/>
            </a:outerShdw>
          </a:effectLst>
        </p:spPr>
      </p:pic>
      <p:pic>
        <p:nvPicPr>
          <p:cNvPr id="2" name="Picture 3"/>
          <p:cNvPicPr>
            <a:picLocks noChangeAspect="1" noChangeArrowheads="1"/>
          </p:cNvPicPr>
          <p:nvPr/>
        </p:nvPicPr>
        <p:blipFill>
          <a:blip r:embed="rId4" cstate="print">
            <a:duotone>
              <a:prstClr val="black"/>
              <a:schemeClr val="tx2">
                <a:tint val="45000"/>
                <a:satMod val="400000"/>
              </a:schemeClr>
            </a:duotone>
          </a:blip>
          <a:srcRect/>
          <a:stretch>
            <a:fillRect/>
          </a:stretch>
        </p:blipFill>
        <p:spPr bwMode="auto">
          <a:xfrm>
            <a:off x="251520" y="4077072"/>
            <a:ext cx="3848100" cy="165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492443"/>
          </a:xfrm>
          <a:prstGeom prst="rect">
            <a:avLst/>
          </a:prstGeom>
        </p:spPr>
        <p:txBody>
          <a:bodyPr wrap="square">
            <a:spAutoFit/>
          </a:bodyPr>
          <a:lstStyle/>
          <a:p>
            <a:pPr algn="ctr"/>
            <a:r>
              <a:rPr lang="pt-BR" sz="2600" b="1" dirty="0" smtClean="0">
                <a:solidFill>
                  <a:schemeClr val="bg1"/>
                </a:solidFill>
              </a:rPr>
              <a:t>Custos para Tomada de Decisão.</a:t>
            </a:r>
            <a:endParaRPr lang="pt-BR" sz="2600" b="1" dirty="0">
              <a:solidFill>
                <a:schemeClr val="bg1"/>
              </a:solidFill>
            </a:endParaRPr>
          </a:p>
        </p:txBody>
      </p:sp>
      <p:pic>
        <p:nvPicPr>
          <p:cNvPr id="2050" name="Picture 2"/>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144016" y="1916832"/>
            <a:ext cx="8820472" cy="1933575"/>
          </a:xfrm>
          <a:prstGeom prst="rect">
            <a:avLst/>
          </a:prstGeom>
          <a:noFill/>
          <a:ln w="9525">
            <a:noFill/>
            <a:miter lim="800000"/>
            <a:headEnd/>
            <a:tailEnd/>
          </a:ln>
        </p:spPr>
      </p:pic>
      <p:sp>
        <p:nvSpPr>
          <p:cNvPr id="7" name="Retângulo 6"/>
          <p:cNvSpPr/>
          <p:nvPr/>
        </p:nvSpPr>
        <p:spPr>
          <a:xfrm>
            <a:off x="72008" y="1124744"/>
            <a:ext cx="4572000" cy="461665"/>
          </a:xfrm>
          <a:prstGeom prst="rect">
            <a:avLst/>
          </a:prstGeom>
        </p:spPr>
        <p:txBody>
          <a:bodyPr>
            <a:spAutoFit/>
          </a:bodyPr>
          <a:lstStyle/>
          <a:p>
            <a:r>
              <a:rPr lang="pt-BR" sz="2400" b="1" dirty="0" smtClean="0">
                <a:solidFill>
                  <a:srgbClr val="C00000"/>
                </a:solidFill>
                <a:effectLst>
                  <a:outerShdw blurRad="38100" dist="38100" dir="2700000" algn="tl">
                    <a:srgbClr val="000000">
                      <a:alpha val="43137"/>
                    </a:srgbClr>
                  </a:outerShdw>
                </a:effectLst>
              </a:rPr>
              <a:t>Margem de Contribuição</a:t>
            </a:r>
          </a:p>
        </p:txBody>
      </p:sp>
      <p:sp>
        <p:nvSpPr>
          <p:cNvPr id="8" name="Retângulo 7"/>
          <p:cNvSpPr/>
          <p:nvPr/>
        </p:nvSpPr>
        <p:spPr>
          <a:xfrm>
            <a:off x="179512" y="1556792"/>
            <a:ext cx="6244338" cy="369332"/>
          </a:xfrm>
          <a:prstGeom prst="rect">
            <a:avLst/>
          </a:prstGeom>
        </p:spPr>
        <p:txBody>
          <a:bodyPr wrap="none">
            <a:spAutoFit/>
          </a:bodyPr>
          <a:lstStyle/>
          <a:p>
            <a:r>
              <a:rPr lang="pt-BR" b="1" dirty="0" smtClean="0">
                <a:solidFill>
                  <a:schemeClr val="accent3">
                    <a:lumMod val="50000"/>
                  </a:schemeClr>
                </a:solidFill>
                <a:effectLst>
                  <a:outerShdw blurRad="38100" dist="38100" dir="2700000" algn="tl">
                    <a:srgbClr val="000000">
                      <a:alpha val="43137"/>
                    </a:srgbClr>
                  </a:outerShdw>
                </a:effectLst>
              </a:rPr>
              <a:t>Exemplo de tabela de composição de Margem de Contribuição: </a:t>
            </a:r>
            <a:endParaRPr lang="pt-BR" dirty="0"/>
          </a:p>
        </p:txBody>
      </p:sp>
      <p:pic>
        <p:nvPicPr>
          <p:cNvPr id="2051" name="Picture 3"/>
          <p:cNvPicPr>
            <a:picLocks noChangeAspect="1" noChangeArrowheads="1"/>
          </p:cNvPicPr>
          <p:nvPr/>
        </p:nvPicPr>
        <p:blipFill>
          <a:blip r:embed="rId4" cstate="print">
            <a:duotone>
              <a:prstClr val="black"/>
              <a:srgbClr val="D9C3A5">
                <a:tint val="50000"/>
                <a:satMod val="180000"/>
              </a:srgbClr>
            </a:duotone>
          </a:blip>
          <a:srcRect/>
          <a:stretch>
            <a:fillRect/>
          </a:stretch>
        </p:blipFill>
        <p:spPr bwMode="auto">
          <a:xfrm>
            <a:off x="138113" y="4140671"/>
            <a:ext cx="8867775" cy="2600697"/>
          </a:xfrm>
          <a:prstGeom prst="rect">
            <a:avLst/>
          </a:prstGeom>
          <a:noFill/>
          <a:ln w="9525">
            <a:noFill/>
            <a:miter lim="800000"/>
            <a:headEnd/>
            <a:tailEnd/>
          </a:ln>
        </p:spPr>
      </p:pic>
      <p:sp>
        <p:nvSpPr>
          <p:cNvPr id="9" name="Retângulo 8"/>
          <p:cNvSpPr/>
          <p:nvPr/>
        </p:nvSpPr>
        <p:spPr>
          <a:xfrm>
            <a:off x="251520" y="3806970"/>
            <a:ext cx="2561022" cy="369332"/>
          </a:xfrm>
          <a:prstGeom prst="rect">
            <a:avLst/>
          </a:prstGeom>
        </p:spPr>
        <p:txBody>
          <a:bodyPr wrap="none">
            <a:spAutoFit/>
          </a:bodyPr>
          <a:lstStyle/>
          <a:p>
            <a:r>
              <a:rPr lang="pt-BR" b="1" dirty="0" smtClean="0">
                <a:solidFill>
                  <a:schemeClr val="accent3">
                    <a:lumMod val="50000"/>
                  </a:schemeClr>
                </a:solidFill>
                <a:effectLst>
                  <a:outerShdw blurRad="38100" dist="38100" dir="2700000" algn="tl">
                    <a:srgbClr val="000000">
                      <a:alpha val="43137"/>
                    </a:srgbClr>
                  </a:outerShdw>
                </a:effectLst>
              </a:rPr>
              <a:t>01 – Exercício de fixação:</a:t>
            </a:r>
            <a:endParaRPr lang="pt-B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492443"/>
          </a:xfrm>
          <a:prstGeom prst="rect">
            <a:avLst/>
          </a:prstGeom>
        </p:spPr>
        <p:txBody>
          <a:bodyPr wrap="square">
            <a:spAutoFit/>
          </a:bodyPr>
          <a:lstStyle/>
          <a:p>
            <a:pPr algn="ctr"/>
            <a:r>
              <a:rPr lang="pt-BR" sz="2600" b="1" dirty="0" smtClean="0">
                <a:solidFill>
                  <a:schemeClr val="bg1"/>
                </a:solidFill>
              </a:rPr>
              <a:t>Custos para Tomada de Decisão.</a:t>
            </a:r>
            <a:endParaRPr lang="pt-BR" sz="2600" b="1" dirty="0">
              <a:solidFill>
                <a:schemeClr val="bg1"/>
              </a:solidFill>
            </a:endParaRPr>
          </a:p>
        </p:txBody>
      </p:sp>
      <p:sp>
        <p:nvSpPr>
          <p:cNvPr id="6" name="Retângulo 5"/>
          <p:cNvSpPr/>
          <p:nvPr/>
        </p:nvSpPr>
        <p:spPr>
          <a:xfrm>
            <a:off x="72008" y="1124744"/>
            <a:ext cx="4572000" cy="461665"/>
          </a:xfrm>
          <a:prstGeom prst="rect">
            <a:avLst/>
          </a:prstGeom>
        </p:spPr>
        <p:txBody>
          <a:bodyPr>
            <a:spAutoFit/>
          </a:bodyPr>
          <a:lstStyle/>
          <a:p>
            <a:r>
              <a:rPr lang="pt-BR" sz="2400" b="1" i="1" dirty="0" err="1" smtClean="0">
                <a:solidFill>
                  <a:srgbClr val="C00000"/>
                </a:solidFill>
                <a:effectLst>
                  <a:outerShdw blurRad="38100" dist="38100" dir="2700000" algn="tl">
                    <a:srgbClr val="000000">
                      <a:alpha val="43137"/>
                    </a:srgbClr>
                  </a:outerShdw>
                </a:effectLst>
              </a:rPr>
              <a:t>Mark–Up</a:t>
            </a:r>
            <a:r>
              <a:rPr lang="pt-BR" sz="2400" b="1" i="1" dirty="0" smtClean="0">
                <a:solidFill>
                  <a:srgbClr val="C00000"/>
                </a:solidFill>
                <a:effectLst>
                  <a:outerShdw blurRad="38100" dist="38100" dir="2700000" algn="tl">
                    <a:srgbClr val="000000">
                      <a:alpha val="43137"/>
                    </a:srgbClr>
                  </a:outerShdw>
                </a:effectLst>
              </a:rPr>
              <a:t> e Taxa de Marcação</a:t>
            </a:r>
          </a:p>
        </p:txBody>
      </p:sp>
      <p:sp>
        <p:nvSpPr>
          <p:cNvPr id="7" name="Retângulo 6"/>
          <p:cNvSpPr/>
          <p:nvPr/>
        </p:nvSpPr>
        <p:spPr>
          <a:xfrm>
            <a:off x="107504" y="1556792"/>
            <a:ext cx="8928992" cy="1477328"/>
          </a:xfrm>
          <a:prstGeom prst="rect">
            <a:avLst/>
          </a:prstGeom>
        </p:spPr>
        <p:txBody>
          <a:bodyPr wrap="square">
            <a:spAutoFit/>
          </a:bodyPr>
          <a:lstStyle/>
          <a:p>
            <a:pPr algn="just"/>
            <a:r>
              <a:rPr lang="pt-BR" b="1" i="1" dirty="0" smtClean="0"/>
              <a:t>Markup ou Mark </a:t>
            </a:r>
            <a:r>
              <a:rPr lang="pt-BR" b="1" i="1" dirty="0" err="1" smtClean="0"/>
              <a:t>Up</a:t>
            </a:r>
            <a:r>
              <a:rPr lang="pt-BR" b="1" i="1" dirty="0" smtClean="0"/>
              <a:t> </a:t>
            </a:r>
            <a:r>
              <a:rPr lang="pt-BR" i="1" dirty="0" smtClean="0"/>
              <a:t>é um índice aplicado sobre o custo de um produto ou serviço para a formação do preço de venda, baseado na ideia de </a:t>
            </a:r>
            <a:r>
              <a:rPr lang="pt-BR" i="1" dirty="0" err="1" smtClean="0"/>
              <a:t>costpluspricing</a:t>
            </a:r>
            <a:r>
              <a:rPr lang="pt-BR" i="1" dirty="0" smtClean="0"/>
              <a:t> ou preço margem; que consiste basicamente em somar-se ao custo unitário do produto ou serviço uma margem de lucro para obter-se o preço de venda.</a:t>
            </a:r>
          </a:p>
          <a:p>
            <a:pPr algn="just"/>
            <a:r>
              <a:rPr lang="pt-BR" dirty="0" smtClean="0"/>
              <a:t>	</a:t>
            </a:r>
            <a:r>
              <a:rPr lang="pt-BR" sz="1600" dirty="0" smtClean="0">
                <a:solidFill>
                  <a:schemeClr val="accent3">
                    <a:lumMod val="50000"/>
                  </a:schemeClr>
                </a:solidFill>
              </a:rPr>
              <a:t>Fonte: http://www.industriahoje.com.br/o-que-e-markup-e-como-calcular-este-indice	</a:t>
            </a:r>
          </a:p>
        </p:txBody>
      </p:sp>
      <p:sp>
        <p:nvSpPr>
          <p:cNvPr id="8" name="Retângulo 7"/>
          <p:cNvSpPr/>
          <p:nvPr/>
        </p:nvSpPr>
        <p:spPr>
          <a:xfrm>
            <a:off x="107504" y="3068960"/>
            <a:ext cx="8964488" cy="3508653"/>
          </a:xfrm>
          <a:prstGeom prst="rect">
            <a:avLst/>
          </a:prstGeom>
        </p:spPr>
        <p:txBody>
          <a:bodyPr wrap="square">
            <a:spAutoFit/>
          </a:bodyPr>
          <a:lstStyle/>
          <a:p>
            <a:pPr algn="just"/>
            <a:r>
              <a:rPr lang="pt-BR" dirty="0" smtClean="0"/>
              <a:t>De acordo com MARTINS (2010) </a:t>
            </a:r>
            <a:r>
              <a:rPr lang="pt-BR" dirty="0" err="1" smtClean="0"/>
              <a:t>mark</a:t>
            </a:r>
            <a:r>
              <a:rPr lang="pt-BR" dirty="0" smtClean="0"/>
              <a:t> </a:t>
            </a:r>
            <a:r>
              <a:rPr lang="pt-BR" dirty="0" err="1" smtClean="0"/>
              <a:t>up</a:t>
            </a:r>
            <a:r>
              <a:rPr lang="pt-BR" dirty="0" smtClean="0"/>
              <a:t> é um termo usado em economia para indicar quanto do preço do produto está acima do seu custo de produção e distribuição. Significa diferença entre o custo de um bem ou serviço e seu preço de venda. Pode ser expressado como uma quantia fixada ou como percentual. </a:t>
            </a:r>
          </a:p>
          <a:p>
            <a:pPr algn="just"/>
            <a:endParaRPr lang="pt-BR" sz="800" dirty="0" smtClean="0"/>
          </a:p>
          <a:p>
            <a:pPr algn="just"/>
            <a:r>
              <a:rPr lang="pt-BR" dirty="0" smtClean="0"/>
              <a:t>O valor representa a quantia efetivamente cobrada sobre o produto a fim de obter o preço de venda.</a:t>
            </a:r>
          </a:p>
          <a:p>
            <a:pPr algn="just"/>
            <a:endParaRPr lang="pt-BR" sz="800" dirty="0" smtClean="0"/>
          </a:p>
          <a:p>
            <a:pPr algn="just"/>
            <a:r>
              <a:rPr lang="pt-BR" dirty="0" smtClean="0"/>
              <a:t>Um markup é adicionado ao custo total incorrido pelo produtor de um bem ou serviço com propósito de gerar um lucro. contabilidade define o Markup, de maneira semelhante. Mas para entender corretamente é preciso considerar alguns fatores que o influenciam. Como custos fixos e variáveis, despesas fixas e variáveis. </a:t>
            </a:r>
          </a:p>
          <a:p>
            <a:pPr algn="just"/>
            <a:endParaRPr lang="pt-BR" sz="800" dirty="0" smtClean="0"/>
          </a:p>
          <a:p>
            <a:pPr algn="just"/>
            <a:r>
              <a:rPr lang="pt-BR" dirty="0" smtClean="0"/>
              <a:t>O markup terá percentuais diferentes, de acordo com os custos e despesas. </a:t>
            </a:r>
            <a:endParaRPr lang="pt-B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492443"/>
          </a:xfrm>
          <a:prstGeom prst="rect">
            <a:avLst/>
          </a:prstGeom>
        </p:spPr>
        <p:txBody>
          <a:bodyPr wrap="square">
            <a:spAutoFit/>
          </a:bodyPr>
          <a:lstStyle/>
          <a:p>
            <a:pPr algn="ctr"/>
            <a:r>
              <a:rPr lang="pt-BR" sz="2600" b="1" dirty="0" smtClean="0">
                <a:solidFill>
                  <a:schemeClr val="bg1"/>
                </a:solidFill>
              </a:rPr>
              <a:t>Custos para Tomada de Decisão.</a:t>
            </a:r>
            <a:endParaRPr lang="pt-BR" sz="2600" b="1" dirty="0">
              <a:solidFill>
                <a:schemeClr val="bg1"/>
              </a:solidFill>
            </a:endParaRPr>
          </a:p>
        </p:txBody>
      </p:sp>
      <p:sp>
        <p:nvSpPr>
          <p:cNvPr id="6" name="Retângulo 5"/>
          <p:cNvSpPr/>
          <p:nvPr/>
        </p:nvSpPr>
        <p:spPr>
          <a:xfrm>
            <a:off x="72008" y="1124744"/>
            <a:ext cx="4572000" cy="461665"/>
          </a:xfrm>
          <a:prstGeom prst="rect">
            <a:avLst/>
          </a:prstGeom>
        </p:spPr>
        <p:txBody>
          <a:bodyPr>
            <a:spAutoFit/>
          </a:bodyPr>
          <a:lstStyle/>
          <a:p>
            <a:r>
              <a:rPr lang="pt-BR" sz="2400" b="1" i="1" dirty="0" err="1" smtClean="0">
                <a:solidFill>
                  <a:srgbClr val="C00000"/>
                </a:solidFill>
                <a:effectLst>
                  <a:outerShdw blurRad="38100" dist="38100" dir="2700000" algn="tl">
                    <a:srgbClr val="000000">
                      <a:alpha val="43137"/>
                    </a:srgbClr>
                  </a:outerShdw>
                </a:effectLst>
              </a:rPr>
              <a:t>Mark–Up</a:t>
            </a:r>
            <a:r>
              <a:rPr lang="pt-BR" sz="2400" b="1" i="1" dirty="0" smtClean="0">
                <a:solidFill>
                  <a:srgbClr val="C00000"/>
                </a:solidFill>
                <a:effectLst>
                  <a:outerShdw blurRad="38100" dist="38100" dir="2700000" algn="tl">
                    <a:srgbClr val="000000">
                      <a:alpha val="43137"/>
                    </a:srgbClr>
                  </a:outerShdw>
                </a:effectLst>
              </a:rPr>
              <a:t> e Taxa de Marcação</a:t>
            </a:r>
          </a:p>
        </p:txBody>
      </p:sp>
      <p:pic>
        <p:nvPicPr>
          <p:cNvPr id="3074" name="Picture 2"/>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3491880" y="1628800"/>
            <a:ext cx="5544616" cy="5112568"/>
          </a:xfrm>
          <a:prstGeom prst="rect">
            <a:avLst/>
          </a:prstGeom>
          <a:noFill/>
          <a:ln w="9525">
            <a:noFill/>
            <a:miter lim="800000"/>
            <a:headEnd/>
            <a:tailEnd/>
          </a:ln>
        </p:spPr>
      </p:pic>
      <p:sp>
        <p:nvSpPr>
          <p:cNvPr id="9" name="Retângulo 8"/>
          <p:cNvSpPr/>
          <p:nvPr/>
        </p:nvSpPr>
        <p:spPr>
          <a:xfrm>
            <a:off x="0" y="2316936"/>
            <a:ext cx="3491880" cy="3416320"/>
          </a:xfrm>
          <a:prstGeom prst="rect">
            <a:avLst/>
          </a:prstGeom>
        </p:spPr>
        <p:txBody>
          <a:bodyPr wrap="square">
            <a:spAutoFit/>
          </a:bodyPr>
          <a:lstStyle/>
          <a:p>
            <a:pPr algn="just"/>
            <a:r>
              <a:rPr lang="pt-BR" dirty="0" smtClean="0"/>
              <a:t>Chegamos ao fator de marcação subtraindo de 1 as taxas de despesas fixas somada às taxas de impostos e às taxas de lucro, ou seja, taxa marcação (TM):</a:t>
            </a:r>
          </a:p>
          <a:p>
            <a:pPr algn="just"/>
            <a:endParaRPr lang="pt-BR" dirty="0" smtClean="0"/>
          </a:p>
          <a:p>
            <a:pPr algn="just"/>
            <a:r>
              <a:rPr lang="pt-BR" dirty="0" smtClean="0"/>
              <a:t>      </a:t>
            </a:r>
            <a:r>
              <a:rPr lang="pt-BR" b="1" dirty="0" smtClean="0">
                <a:solidFill>
                  <a:schemeClr val="tx2"/>
                </a:solidFill>
                <a:effectLst>
                  <a:outerShdw blurRad="38100" dist="38100" dir="2700000" algn="tl">
                    <a:srgbClr val="000000">
                      <a:alpha val="43137"/>
                    </a:srgbClr>
                  </a:outerShdw>
                </a:effectLst>
              </a:rPr>
              <a:t>TM = 1 – (0,20 + 0,10 + 0,15)</a:t>
            </a:r>
          </a:p>
          <a:p>
            <a:pPr algn="just"/>
            <a:endParaRPr lang="pt-BR" dirty="0" smtClean="0"/>
          </a:p>
          <a:p>
            <a:pPr algn="just"/>
            <a:r>
              <a:rPr lang="pt-BR" dirty="0" smtClean="0"/>
              <a:t>O Markup é obtido invertendo a taxa de marcação, ou seja: 1/0,55, onde após realizar a operação será representado pelo fator - 1,8182.</a:t>
            </a:r>
            <a:endParaRPr lang="pt-BR" dirty="0"/>
          </a:p>
        </p:txBody>
      </p:sp>
      <p:sp>
        <p:nvSpPr>
          <p:cNvPr id="11" name="Retângulo 10"/>
          <p:cNvSpPr/>
          <p:nvPr/>
        </p:nvSpPr>
        <p:spPr>
          <a:xfrm>
            <a:off x="251520" y="1700808"/>
            <a:ext cx="1952522" cy="369332"/>
          </a:xfrm>
          <a:prstGeom prst="rect">
            <a:avLst/>
          </a:prstGeom>
        </p:spPr>
        <p:txBody>
          <a:bodyPr wrap="none">
            <a:spAutoFit/>
          </a:bodyPr>
          <a:lstStyle/>
          <a:p>
            <a:r>
              <a:rPr lang="pt-BR" b="1" dirty="0" smtClean="0">
                <a:solidFill>
                  <a:schemeClr val="tx2"/>
                </a:solidFill>
                <a:effectLst>
                  <a:outerShdw blurRad="38100" dist="38100" dir="2700000" algn="tl">
                    <a:srgbClr val="000000">
                      <a:alpha val="43137"/>
                    </a:srgbClr>
                  </a:outerShdw>
                </a:effectLst>
              </a:rPr>
              <a:t>Taxa de Marcação:</a:t>
            </a:r>
            <a:endParaRPr lang="pt-B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492443"/>
          </a:xfrm>
          <a:prstGeom prst="rect">
            <a:avLst/>
          </a:prstGeom>
        </p:spPr>
        <p:txBody>
          <a:bodyPr wrap="square">
            <a:spAutoFit/>
          </a:bodyPr>
          <a:lstStyle/>
          <a:p>
            <a:pPr algn="ctr"/>
            <a:r>
              <a:rPr lang="pt-BR" sz="2600" b="1" dirty="0" smtClean="0">
                <a:solidFill>
                  <a:schemeClr val="bg1"/>
                </a:solidFill>
              </a:rPr>
              <a:t>Custos para Tomada de Decisão.</a:t>
            </a:r>
            <a:endParaRPr lang="pt-BR" sz="2600" b="1" dirty="0">
              <a:solidFill>
                <a:schemeClr val="bg1"/>
              </a:solidFill>
            </a:endParaRPr>
          </a:p>
        </p:txBody>
      </p:sp>
      <p:sp>
        <p:nvSpPr>
          <p:cNvPr id="6" name="Retângulo 5"/>
          <p:cNvSpPr/>
          <p:nvPr/>
        </p:nvSpPr>
        <p:spPr>
          <a:xfrm>
            <a:off x="72008" y="1124744"/>
            <a:ext cx="4572000" cy="461665"/>
          </a:xfrm>
          <a:prstGeom prst="rect">
            <a:avLst/>
          </a:prstGeom>
        </p:spPr>
        <p:txBody>
          <a:bodyPr>
            <a:spAutoFit/>
          </a:bodyPr>
          <a:lstStyle/>
          <a:p>
            <a:r>
              <a:rPr lang="pt-BR" sz="2400" b="1" i="1" dirty="0" err="1" smtClean="0">
                <a:solidFill>
                  <a:srgbClr val="C00000"/>
                </a:solidFill>
                <a:effectLst>
                  <a:outerShdw blurRad="38100" dist="38100" dir="2700000" algn="tl">
                    <a:srgbClr val="000000">
                      <a:alpha val="43137"/>
                    </a:srgbClr>
                  </a:outerShdw>
                </a:effectLst>
              </a:rPr>
              <a:t>Mark–Up</a:t>
            </a:r>
            <a:r>
              <a:rPr lang="pt-BR" sz="2400" b="1" i="1" dirty="0" smtClean="0">
                <a:solidFill>
                  <a:srgbClr val="C00000"/>
                </a:solidFill>
                <a:effectLst>
                  <a:outerShdw blurRad="38100" dist="38100" dir="2700000" algn="tl">
                    <a:srgbClr val="000000">
                      <a:alpha val="43137"/>
                    </a:srgbClr>
                  </a:outerShdw>
                </a:effectLst>
              </a:rPr>
              <a:t> e Taxa de Marcação</a:t>
            </a:r>
          </a:p>
        </p:txBody>
      </p:sp>
      <p:sp>
        <p:nvSpPr>
          <p:cNvPr id="8" name="Retângulo 7"/>
          <p:cNvSpPr/>
          <p:nvPr/>
        </p:nvSpPr>
        <p:spPr>
          <a:xfrm>
            <a:off x="0" y="1556792"/>
            <a:ext cx="9144000" cy="1046440"/>
          </a:xfrm>
          <a:prstGeom prst="rect">
            <a:avLst/>
          </a:prstGeom>
        </p:spPr>
        <p:txBody>
          <a:bodyPr wrap="square">
            <a:spAutoFit/>
          </a:bodyPr>
          <a:lstStyle/>
          <a:p>
            <a:r>
              <a:rPr lang="pt-BR" dirty="0" smtClean="0"/>
              <a:t>Taxa de Marcação = 1 – (%custos e despesas variáveis + %custo e despesas fixas +% impostos + % lucro).  </a:t>
            </a:r>
          </a:p>
          <a:p>
            <a:endParaRPr lang="pt-BR" sz="800" dirty="0" smtClean="0"/>
          </a:p>
          <a:p>
            <a:r>
              <a:rPr lang="pt-BR" dirty="0" smtClean="0"/>
              <a:t>O Markup é encontrado invertendo-se a taxa de marcação.</a:t>
            </a:r>
            <a:endParaRPr lang="pt-BR" dirty="0"/>
          </a:p>
        </p:txBody>
      </p:sp>
      <p:pic>
        <p:nvPicPr>
          <p:cNvPr id="4098" name="Picture 2"/>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107504" y="2636912"/>
            <a:ext cx="2664296" cy="720080"/>
          </a:xfrm>
          <a:prstGeom prst="rect">
            <a:avLst/>
          </a:prstGeom>
          <a:noFill/>
          <a:ln w="9525">
            <a:noFill/>
            <a:miter lim="800000"/>
            <a:headEnd/>
            <a:tailEnd/>
          </a:ln>
        </p:spPr>
      </p:pic>
      <p:sp>
        <p:nvSpPr>
          <p:cNvPr id="9" name="Retângulo 8"/>
          <p:cNvSpPr/>
          <p:nvPr/>
        </p:nvSpPr>
        <p:spPr>
          <a:xfrm>
            <a:off x="107504" y="3501008"/>
            <a:ext cx="3424399" cy="400110"/>
          </a:xfrm>
          <a:prstGeom prst="rect">
            <a:avLst/>
          </a:prstGeom>
        </p:spPr>
        <p:txBody>
          <a:bodyPr wrap="none">
            <a:spAutoFit/>
          </a:bodyPr>
          <a:lstStyle/>
          <a:p>
            <a:r>
              <a:rPr lang="pt-BR" sz="2000" b="1" dirty="0" smtClean="0">
                <a:solidFill>
                  <a:schemeClr val="tx2"/>
                </a:solidFill>
                <a:effectLst>
                  <a:outerShdw blurRad="38100" dist="38100" dir="2700000" algn="tl">
                    <a:srgbClr val="000000">
                      <a:alpha val="43137"/>
                    </a:srgbClr>
                  </a:outerShdw>
                </a:effectLst>
              </a:rPr>
              <a:t>Formação de preço de vendas:</a:t>
            </a:r>
            <a:endParaRPr lang="pt-BR" sz="2000" b="1" dirty="0">
              <a:solidFill>
                <a:schemeClr val="tx2"/>
              </a:solidFill>
              <a:effectLst>
                <a:outerShdw blurRad="38100" dist="38100" dir="2700000" algn="tl">
                  <a:srgbClr val="000000">
                    <a:alpha val="43137"/>
                  </a:srgbClr>
                </a:outerShdw>
              </a:effectLst>
            </a:endParaRPr>
          </a:p>
        </p:txBody>
      </p:sp>
      <p:pic>
        <p:nvPicPr>
          <p:cNvPr id="4099" name="Picture 3"/>
          <p:cNvPicPr>
            <a:picLocks noChangeAspect="1" noChangeArrowheads="1"/>
          </p:cNvPicPr>
          <p:nvPr/>
        </p:nvPicPr>
        <p:blipFill>
          <a:blip r:embed="rId4" cstate="print">
            <a:duotone>
              <a:prstClr val="black"/>
              <a:srgbClr val="D9C3A5">
                <a:tint val="50000"/>
                <a:satMod val="180000"/>
              </a:srgbClr>
            </a:duotone>
          </a:blip>
          <a:srcRect/>
          <a:stretch>
            <a:fillRect/>
          </a:stretch>
        </p:blipFill>
        <p:spPr bwMode="auto">
          <a:xfrm>
            <a:off x="179512" y="3933056"/>
            <a:ext cx="3888432" cy="857250"/>
          </a:xfrm>
          <a:prstGeom prst="rect">
            <a:avLst/>
          </a:prstGeom>
          <a:noFill/>
          <a:ln w="9525">
            <a:noFill/>
            <a:miter lim="800000"/>
            <a:headEnd/>
            <a:tailEnd/>
          </a:ln>
        </p:spPr>
      </p:pic>
      <p:pic>
        <p:nvPicPr>
          <p:cNvPr id="4100" name="Picture 4"/>
          <p:cNvPicPr>
            <a:picLocks noChangeAspect="1" noChangeArrowheads="1"/>
          </p:cNvPicPr>
          <p:nvPr/>
        </p:nvPicPr>
        <p:blipFill>
          <a:blip r:embed="rId5" cstate="print">
            <a:duotone>
              <a:prstClr val="black"/>
              <a:srgbClr val="D9C3A5">
                <a:tint val="50000"/>
                <a:satMod val="180000"/>
              </a:srgbClr>
            </a:duotone>
          </a:blip>
          <a:srcRect/>
          <a:stretch>
            <a:fillRect/>
          </a:stretch>
        </p:blipFill>
        <p:spPr bwMode="auto">
          <a:xfrm>
            <a:off x="148208" y="5013177"/>
            <a:ext cx="3919736" cy="1008111"/>
          </a:xfrm>
          <a:prstGeom prst="rect">
            <a:avLst/>
          </a:prstGeom>
          <a:noFill/>
          <a:ln w="9525">
            <a:noFill/>
            <a:miter lim="800000"/>
            <a:headEnd/>
            <a:tailEnd/>
          </a:ln>
        </p:spPr>
      </p:pic>
      <p:pic>
        <p:nvPicPr>
          <p:cNvPr id="4101" name="Picture 5"/>
          <p:cNvPicPr>
            <a:picLocks noChangeAspect="1" noChangeArrowheads="1"/>
          </p:cNvPicPr>
          <p:nvPr/>
        </p:nvPicPr>
        <p:blipFill>
          <a:blip r:embed="rId6" cstate="print">
            <a:duotone>
              <a:prstClr val="black"/>
              <a:schemeClr val="accent6">
                <a:tint val="45000"/>
                <a:satMod val="400000"/>
              </a:schemeClr>
            </a:duotone>
          </a:blip>
          <a:srcRect/>
          <a:stretch>
            <a:fillRect/>
          </a:stretch>
        </p:blipFill>
        <p:spPr bwMode="auto">
          <a:xfrm>
            <a:off x="4716016" y="3933056"/>
            <a:ext cx="4236318" cy="1656184"/>
          </a:xfrm>
          <a:prstGeom prst="rect">
            <a:avLst/>
          </a:prstGeom>
          <a:noFill/>
          <a:ln w="9525">
            <a:noFill/>
            <a:miter lim="800000"/>
            <a:headEnd/>
            <a:tailEnd/>
          </a:ln>
        </p:spPr>
      </p:pic>
      <p:sp>
        <p:nvSpPr>
          <p:cNvPr id="12" name="Retângulo 11"/>
          <p:cNvSpPr/>
          <p:nvPr/>
        </p:nvSpPr>
        <p:spPr>
          <a:xfrm>
            <a:off x="4860032" y="3491716"/>
            <a:ext cx="3886000" cy="369332"/>
          </a:xfrm>
          <a:prstGeom prst="rect">
            <a:avLst/>
          </a:prstGeom>
        </p:spPr>
        <p:txBody>
          <a:bodyPr wrap="none">
            <a:spAutoFit/>
          </a:bodyPr>
          <a:lstStyle/>
          <a:p>
            <a:r>
              <a:rPr lang="pt-BR" b="1" dirty="0" smtClean="0">
                <a:solidFill>
                  <a:schemeClr val="tx2"/>
                </a:solidFill>
                <a:effectLst>
                  <a:outerShdw blurRad="38100" dist="38100" dir="2700000" algn="tl">
                    <a:srgbClr val="000000">
                      <a:alpha val="43137"/>
                    </a:srgbClr>
                  </a:outerShdw>
                </a:effectLst>
              </a:rPr>
              <a:t>Exemplo com base no quadro anterior:</a:t>
            </a:r>
            <a:endParaRPr lang="pt-BR" dirty="0"/>
          </a:p>
        </p:txBody>
      </p:sp>
      <p:pic>
        <p:nvPicPr>
          <p:cNvPr id="4102" name="Picture 6"/>
          <p:cNvPicPr>
            <a:picLocks noChangeAspect="1" noChangeArrowheads="1"/>
          </p:cNvPicPr>
          <p:nvPr/>
        </p:nvPicPr>
        <p:blipFill>
          <a:blip r:embed="rId7" cstate="print">
            <a:duotone>
              <a:prstClr val="black"/>
              <a:srgbClr val="D9C3A5">
                <a:tint val="50000"/>
                <a:satMod val="180000"/>
              </a:srgbClr>
            </a:duotone>
          </a:blip>
          <a:srcRect/>
          <a:stretch>
            <a:fillRect/>
          </a:stretch>
        </p:blipFill>
        <p:spPr bwMode="auto">
          <a:xfrm>
            <a:off x="2843807" y="2657475"/>
            <a:ext cx="6120681" cy="699517"/>
          </a:xfrm>
          <a:prstGeom prst="rect">
            <a:avLst/>
          </a:prstGeom>
          <a:noFill/>
          <a:ln w="9525">
            <a:noFill/>
            <a:miter lim="800000"/>
            <a:headEnd/>
            <a:tailEnd/>
          </a:ln>
        </p:spPr>
      </p:pic>
      <p:pic>
        <p:nvPicPr>
          <p:cNvPr id="4103" name="Picture 7"/>
          <p:cNvPicPr>
            <a:picLocks noChangeAspect="1" noChangeArrowheads="1"/>
          </p:cNvPicPr>
          <p:nvPr/>
        </p:nvPicPr>
        <p:blipFill>
          <a:blip r:embed="rId8" cstate="print">
            <a:duotone>
              <a:prstClr val="black"/>
              <a:schemeClr val="accent6">
                <a:tint val="45000"/>
                <a:satMod val="400000"/>
              </a:schemeClr>
            </a:duotone>
          </a:blip>
          <a:srcRect/>
          <a:stretch>
            <a:fillRect/>
          </a:stretch>
        </p:blipFill>
        <p:spPr bwMode="auto">
          <a:xfrm>
            <a:off x="4716016" y="5733256"/>
            <a:ext cx="4248472" cy="864096"/>
          </a:xfrm>
          <a:prstGeom prst="rect">
            <a:avLst/>
          </a:prstGeom>
          <a:noFill/>
          <a:ln w="9525">
            <a:noFill/>
            <a:miter lim="800000"/>
            <a:headEnd/>
            <a:tailEnd/>
          </a:ln>
        </p:spPr>
      </p:pic>
      <p:cxnSp>
        <p:nvCxnSpPr>
          <p:cNvPr id="16" name="Conector reto 15"/>
          <p:cNvCxnSpPr/>
          <p:nvPr/>
        </p:nvCxnSpPr>
        <p:spPr>
          <a:xfrm>
            <a:off x="4355976" y="3573016"/>
            <a:ext cx="0" cy="3096344"/>
          </a:xfrm>
          <a:prstGeom prst="line">
            <a:avLst/>
          </a:prstGeom>
          <a:ln w="508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492443"/>
          </a:xfrm>
          <a:prstGeom prst="rect">
            <a:avLst/>
          </a:prstGeom>
        </p:spPr>
        <p:txBody>
          <a:bodyPr wrap="square">
            <a:spAutoFit/>
          </a:bodyPr>
          <a:lstStyle/>
          <a:p>
            <a:pPr algn="ctr"/>
            <a:r>
              <a:rPr lang="pt-BR" sz="2600" b="1" dirty="0" smtClean="0">
                <a:solidFill>
                  <a:schemeClr val="bg1"/>
                </a:solidFill>
              </a:rPr>
              <a:t>Custos para Tomada de Decisão.</a:t>
            </a:r>
            <a:endParaRPr lang="pt-BR" sz="2600" b="1" dirty="0">
              <a:solidFill>
                <a:schemeClr val="bg1"/>
              </a:solidFill>
            </a:endParaRPr>
          </a:p>
        </p:txBody>
      </p:sp>
      <p:sp>
        <p:nvSpPr>
          <p:cNvPr id="6" name="Retângulo 5"/>
          <p:cNvSpPr/>
          <p:nvPr/>
        </p:nvSpPr>
        <p:spPr>
          <a:xfrm>
            <a:off x="72008" y="1124744"/>
            <a:ext cx="6156176" cy="461665"/>
          </a:xfrm>
          <a:prstGeom prst="rect">
            <a:avLst/>
          </a:prstGeom>
        </p:spPr>
        <p:txBody>
          <a:bodyPr wrap="square">
            <a:spAutoFit/>
          </a:bodyPr>
          <a:lstStyle/>
          <a:p>
            <a:r>
              <a:rPr lang="pt-BR" sz="2400" b="1" dirty="0" smtClean="0">
                <a:solidFill>
                  <a:srgbClr val="C00000"/>
                </a:solidFill>
                <a:effectLst>
                  <a:outerShdw blurRad="38100" dist="38100" dir="2700000" algn="tl">
                    <a:srgbClr val="000000">
                      <a:alpha val="43137"/>
                    </a:srgbClr>
                  </a:outerShdw>
                </a:effectLst>
              </a:rPr>
              <a:t>Margem de Contribuição x Ponto de Equilíbrio</a:t>
            </a:r>
          </a:p>
        </p:txBody>
      </p:sp>
      <p:sp>
        <p:nvSpPr>
          <p:cNvPr id="5" name="Retângulo 4"/>
          <p:cNvSpPr/>
          <p:nvPr/>
        </p:nvSpPr>
        <p:spPr>
          <a:xfrm>
            <a:off x="0" y="2060848"/>
            <a:ext cx="9144000" cy="3139321"/>
          </a:xfrm>
          <a:prstGeom prst="rect">
            <a:avLst/>
          </a:prstGeom>
        </p:spPr>
        <p:txBody>
          <a:bodyPr wrap="square">
            <a:spAutoFit/>
          </a:bodyPr>
          <a:lstStyle/>
          <a:p>
            <a:pPr algn="just"/>
            <a:r>
              <a:rPr lang="pt-BR" dirty="0" smtClean="0"/>
              <a:t>O ponto de equilíbrio é um dos indicadores mais importantes para a segurança financeira do negócio, pois mostra o quanto é necessário vender para que as receitas se igualem às despesas e custos. </a:t>
            </a:r>
          </a:p>
          <a:p>
            <a:pPr algn="just"/>
            <a:endParaRPr lang="pt-BR" dirty="0" smtClean="0"/>
          </a:p>
          <a:p>
            <a:pPr algn="just"/>
            <a:r>
              <a:rPr lang="pt-BR" dirty="0" smtClean="0"/>
              <a:t>Ele indica em que momento, a partir das projeções de vendas do empreendedor, a empresa estará igualando suas receitas e seus custos. Com isso, é eliminada a possibilidade de prejuízo em sua operação.</a:t>
            </a:r>
          </a:p>
          <a:p>
            <a:pPr algn="just"/>
            <a:endParaRPr lang="pt-BR" dirty="0" smtClean="0"/>
          </a:p>
          <a:p>
            <a:pPr algn="just"/>
            <a:r>
              <a:rPr lang="pt-BR" dirty="0" smtClean="0"/>
              <a:t>É, em geral, calculado sob a forma de percentual da receita projetada, havendo também casos de equivalência com a quantidade ou volume de produtos fabricados e vendidos. Podemos representá-lo pela seguinte equação matemática:</a:t>
            </a:r>
            <a:endParaRPr lang="pt-BR" dirty="0"/>
          </a:p>
        </p:txBody>
      </p:sp>
      <p:sp>
        <p:nvSpPr>
          <p:cNvPr id="7" name="Retângulo 6"/>
          <p:cNvSpPr/>
          <p:nvPr/>
        </p:nvSpPr>
        <p:spPr>
          <a:xfrm>
            <a:off x="432048" y="1599183"/>
            <a:ext cx="4572000" cy="461665"/>
          </a:xfrm>
          <a:prstGeom prst="rect">
            <a:avLst/>
          </a:prstGeom>
        </p:spPr>
        <p:txBody>
          <a:bodyPr>
            <a:spAutoFit/>
          </a:bodyPr>
          <a:lstStyle/>
          <a:p>
            <a:r>
              <a:rPr lang="pt-BR" sz="2400" b="1" dirty="0" smtClean="0">
                <a:solidFill>
                  <a:srgbClr val="C00000"/>
                </a:solidFill>
                <a:effectLst>
                  <a:outerShdw blurRad="38100" dist="38100" dir="2700000" algn="tl">
                    <a:srgbClr val="000000">
                      <a:alpha val="43137"/>
                    </a:srgbClr>
                  </a:outerShdw>
                </a:effectLst>
              </a:rPr>
              <a:t>1 - Ponto de Equilíbrio</a:t>
            </a:r>
          </a:p>
        </p:txBody>
      </p:sp>
      <p:pic>
        <p:nvPicPr>
          <p:cNvPr id="5123" name="Picture 3"/>
          <p:cNvPicPr>
            <a:picLocks noChangeAspect="1" noChangeArrowheads="1"/>
          </p:cNvPicPr>
          <p:nvPr/>
        </p:nvPicPr>
        <p:blipFill>
          <a:blip r:embed="rId3" cstate="print"/>
          <a:srcRect/>
          <a:stretch>
            <a:fillRect/>
          </a:stretch>
        </p:blipFill>
        <p:spPr bwMode="auto">
          <a:xfrm>
            <a:off x="323528" y="5301208"/>
            <a:ext cx="2667000" cy="1285875"/>
          </a:xfrm>
          <a:prstGeom prst="rect">
            <a:avLst/>
          </a:prstGeom>
          <a:noFill/>
          <a:ln w="9525">
            <a:noFill/>
            <a:miter lim="800000"/>
            <a:headEnd/>
            <a:tailEnd/>
          </a:ln>
        </p:spPr>
      </p:pic>
      <p:sp>
        <p:nvSpPr>
          <p:cNvPr id="9" name="Retângulo 8"/>
          <p:cNvSpPr/>
          <p:nvPr/>
        </p:nvSpPr>
        <p:spPr>
          <a:xfrm>
            <a:off x="3851920" y="5229200"/>
            <a:ext cx="2987824" cy="1477328"/>
          </a:xfrm>
          <a:prstGeom prst="rect">
            <a:avLst/>
          </a:prstGeom>
        </p:spPr>
        <p:txBody>
          <a:bodyPr wrap="square">
            <a:spAutoFit/>
          </a:bodyPr>
          <a:lstStyle/>
          <a:p>
            <a:r>
              <a:rPr lang="pt-BR" b="1" dirty="0" smtClean="0">
                <a:effectLst>
                  <a:outerShdw blurRad="38100" dist="38100" dir="2700000" algn="tl">
                    <a:srgbClr val="000000">
                      <a:alpha val="43137"/>
                    </a:srgbClr>
                  </a:outerShdw>
                </a:effectLst>
              </a:rPr>
              <a:t>Onde:</a:t>
            </a:r>
          </a:p>
          <a:p>
            <a:r>
              <a:rPr lang="pt-BR" b="1" dirty="0" smtClean="0">
                <a:solidFill>
                  <a:schemeClr val="tx2"/>
                </a:solidFill>
                <a:effectLst>
                  <a:outerShdw blurRad="38100" dist="38100" dir="2700000" algn="tl">
                    <a:srgbClr val="000000">
                      <a:alpha val="43137"/>
                    </a:srgbClr>
                  </a:outerShdw>
                </a:effectLst>
              </a:rPr>
              <a:t>RV  - Receitas com Vendas</a:t>
            </a:r>
          </a:p>
          <a:p>
            <a:r>
              <a:rPr lang="pt-BR" b="1" dirty="0" smtClean="0">
                <a:solidFill>
                  <a:srgbClr val="FF0000"/>
                </a:solidFill>
                <a:effectLst>
                  <a:outerShdw blurRad="38100" dist="38100" dir="2700000" algn="tl">
                    <a:srgbClr val="000000">
                      <a:alpha val="43137"/>
                    </a:srgbClr>
                  </a:outerShdw>
                </a:effectLst>
              </a:rPr>
              <a:t>CV  - Custos Variáveis</a:t>
            </a:r>
          </a:p>
          <a:p>
            <a:r>
              <a:rPr lang="pt-BR" b="1" dirty="0" smtClean="0">
                <a:solidFill>
                  <a:srgbClr val="FF0000"/>
                </a:solidFill>
                <a:effectLst>
                  <a:outerShdw blurRad="38100" dist="38100" dir="2700000" algn="tl">
                    <a:srgbClr val="000000">
                      <a:alpha val="43137"/>
                    </a:srgbClr>
                  </a:outerShdw>
                </a:effectLst>
              </a:rPr>
              <a:t>DF  - Despesas Fixas </a:t>
            </a:r>
          </a:p>
          <a:p>
            <a:r>
              <a:rPr lang="pt-BR" dirty="0" smtClean="0"/>
              <a:t> </a:t>
            </a:r>
            <a:r>
              <a:rPr lang="pt-BR" b="1" dirty="0" smtClean="0">
                <a:effectLst>
                  <a:outerShdw blurRad="38100" dist="38100" dir="2700000" algn="tl">
                    <a:srgbClr val="000000">
                      <a:alpha val="43137"/>
                    </a:srgbClr>
                  </a:outerShdw>
                </a:effectLst>
              </a:rPr>
              <a:t>PE – Ponto de Equilíbrio </a:t>
            </a:r>
            <a:endParaRPr lang="pt-BR" b="1" dirty="0">
              <a:effectLst>
                <a:outerShdw blurRad="38100" dist="38100" dir="2700000" algn="tl">
                  <a:srgbClr val="000000">
                    <a:alpha val="43137"/>
                  </a:srgbClr>
                </a:outerShdw>
              </a:effectLst>
            </a:endParaRPr>
          </a:p>
        </p:txBody>
      </p:sp>
      <p:pic>
        <p:nvPicPr>
          <p:cNvPr id="5124" name="Picture 4"/>
          <p:cNvPicPr>
            <a:picLocks noChangeAspect="1" noChangeArrowheads="1"/>
          </p:cNvPicPr>
          <p:nvPr/>
        </p:nvPicPr>
        <p:blipFill>
          <a:blip r:embed="rId4" cstate="print"/>
          <a:srcRect/>
          <a:stretch>
            <a:fillRect/>
          </a:stretch>
        </p:blipFill>
        <p:spPr bwMode="auto">
          <a:xfrm>
            <a:off x="7252017" y="5157192"/>
            <a:ext cx="1784479" cy="16184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492443"/>
          </a:xfrm>
          <a:prstGeom prst="rect">
            <a:avLst/>
          </a:prstGeom>
        </p:spPr>
        <p:txBody>
          <a:bodyPr wrap="square">
            <a:spAutoFit/>
          </a:bodyPr>
          <a:lstStyle/>
          <a:p>
            <a:pPr algn="ctr"/>
            <a:r>
              <a:rPr lang="pt-BR" sz="2600" b="1" dirty="0" smtClean="0">
                <a:solidFill>
                  <a:schemeClr val="bg1"/>
                </a:solidFill>
              </a:rPr>
              <a:t>Custos para Tomada de Decisão.</a:t>
            </a:r>
            <a:endParaRPr lang="pt-BR" sz="2600" b="1" dirty="0">
              <a:solidFill>
                <a:schemeClr val="bg1"/>
              </a:solidFill>
            </a:endParaRPr>
          </a:p>
        </p:txBody>
      </p:sp>
      <p:sp>
        <p:nvSpPr>
          <p:cNvPr id="6" name="Retângulo 5"/>
          <p:cNvSpPr/>
          <p:nvPr/>
        </p:nvSpPr>
        <p:spPr>
          <a:xfrm>
            <a:off x="72008" y="1124744"/>
            <a:ext cx="4572000" cy="461665"/>
          </a:xfrm>
          <a:prstGeom prst="rect">
            <a:avLst/>
          </a:prstGeom>
        </p:spPr>
        <p:txBody>
          <a:bodyPr>
            <a:spAutoFit/>
          </a:bodyPr>
          <a:lstStyle/>
          <a:p>
            <a:r>
              <a:rPr lang="pt-BR" sz="2400" b="1" dirty="0" smtClean="0">
                <a:solidFill>
                  <a:srgbClr val="C00000"/>
                </a:solidFill>
                <a:effectLst>
                  <a:outerShdw blurRad="38100" dist="38100" dir="2700000" algn="tl">
                    <a:srgbClr val="000000">
                      <a:alpha val="43137"/>
                    </a:srgbClr>
                  </a:outerShdw>
                </a:effectLst>
              </a:rPr>
              <a:t>1 - Ponto de Equilíbrio</a:t>
            </a:r>
          </a:p>
        </p:txBody>
      </p:sp>
      <p:sp>
        <p:nvSpPr>
          <p:cNvPr id="5" name="Retângulo 4"/>
          <p:cNvSpPr/>
          <p:nvPr/>
        </p:nvSpPr>
        <p:spPr>
          <a:xfrm>
            <a:off x="107504" y="1556792"/>
            <a:ext cx="5256584" cy="2031325"/>
          </a:xfrm>
          <a:prstGeom prst="rect">
            <a:avLst/>
          </a:prstGeom>
        </p:spPr>
        <p:txBody>
          <a:bodyPr wrap="square">
            <a:spAutoFit/>
          </a:bodyPr>
          <a:lstStyle/>
          <a:p>
            <a:r>
              <a:rPr lang="pt-BR" b="1" dirty="0" smtClean="0">
                <a:effectLst>
                  <a:outerShdw blurRad="38100" dist="38100" dir="2700000" algn="tl">
                    <a:srgbClr val="000000">
                      <a:alpha val="43137"/>
                    </a:srgbClr>
                  </a:outerShdw>
                </a:effectLst>
              </a:rPr>
              <a:t>Entendendo melhor a fórmula do ponto de equilíbrio:</a:t>
            </a:r>
          </a:p>
          <a:p>
            <a:endParaRPr lang="pt-BR" b="1" dirty="0" smtClean="0">
              <a:effectLst>
                <a:outerShdw blurRad="38100" dist="38100" dir="2700000" algn="tl">
                  <a:srgbClr val="000000">
                    <a:alpha val="43137"/>
                  </a:srgbClr>
                </a:outerShdw>
              </a:effectLst>
            </a:endParaRPr>
          </a:p>
          <a:p>
            <a:r>
              <a:rPr lang="pt-BR" b="1" dirty="0" smtClean="0">
                <a:solidFill>
                  <a:schemeClr val="tx2"/>
                </a:solidFill>
                <a:effectLst>
                  <a:outerShdw blurRad="38100" dist="38100" dir="2700000" algn="tl">
                    <a:srgbClr val="000000">
                      <a:alpha val="43137"/>
                    </a:srgbClr>
                  </a:outerShdw>
                </a:effectLst>
              </a:rPr>
              <a:t>RV – Receitas com Vendas</a:t>
            </a:r>
          </a:p>
          <a:p>
            <a:r>
              <a:rPr lang="pt-BR" b="1" dirty="0" smtClean="0">
                <a:solidFill>
                  <a:srgbClr val="FF0000"/>
                </a:solidFill>
                <a:effectLst>
                  <a:outerShdw blurRad="38100" dist="38100" dir="2700000" algn="tl">
                    <a:srgbClr val="000000">
                      <a:alpha val="43137"/>
                    </a:srgbClr>
                  </a:outerShdw>
                </a:effectLst>
              </a:rPr>
              <a:t>CV – Custos Variáveis</a:t>
            </a:r>
          </a:p>
          <a:p>
            <a:r>
              <a:rPr lang="pt-BR" b="1" dirty="0" smtClean="0">
                <a:solidFill>
                  <a:srgbClr val="FF0000"/>
                </a:solidFill>
                <a:effectLst>
                  <a:outerShdw blurRad="38100" dist="38100" dir="2700000" algn="tl">
                    <a:srgbClr val="000000">
                      <a:alpha val="43137"/>
                    </a:srgbClr>
                  </a:outerShdw>
                </a:effectLst>
              </a:rPr>
              <a:t>DF – Despesas Fixas </a:t>
            </a:r>
          </a:p>
          <a:p>
            <a:r>
              <a:rPr lang="pt-BR" b="1" dirty="0" smtClean="0">
                <a:effectLst>
                  <a:outerShdw blurRad="38100" dist="38100" dir="2700000" algn="tl">
                    <a:srgbClr val="000000">
                      <a:alpha val="43137"/>
                    </a:srgbClr>
                  </a:outerShdw>
                </a:effectLst>
              </a:rPr>
              <a:t>PE – Ponto de Equilíbrio </a:t>
            </a:r>
          </a:p>
          <a:p>
            <a:r>
              <a:rPr lang="pt-BR" b="1" dirty="0" smtClean="0">
                <a:solidFill>
                  <a:schemeClr val="accent3">
                    <a:lumMod val="50000"/>
                  </a:schemeClr>
                </a:solidFill>
                <a:effectLst>
                  <a:outerShdw blurRad="38100" dist="38100" dir="2700000" algn="tl">
                    <a:srgbClr val="000000">
                      <a:alpha val="43137"/>
                    </a:srgbClr>
                  </a:outerShdw>
                </a:effectLst>
              </a:rPr>
              <a:t>MC – Margem de Contribuição</a:t>
            </a:r>
            <a:endParaRPr lang="pt-BR" b="1" dirty="0">
              <a:effectLst>
                <a:outerShdw blurRad="38100" dist="38100" dir="2700000" algn="tl">
                  <a:srgbClr val="000000">
                    <a:alpha val="43137"/>
                  </a:srgbClr>
                </a:outerShdw>
              </a:effectLst>
            </a:endParaRPr>
          </a:p>
        </p:txBody>
      </p:sp>
      <p:sp>
        <p:nvSpPr>
          <p:cNvPr id="8" name="Retângulo 7"/>
          <p:cNvSpPr/>
          <p:nvPr/>
        </p:nvSpPr>
        <p:spPr>
          <a:xfrm>
            <a:off x="107504" y="3803556"/>
            <a:ext cx="3352521" cy="1569660"/>
          </a:xfrm>
          <a:prstGeom prst="rect">
            <a:avLst/>
          </a:prstGeom>
        </p:spPr>
        <p:txBody>
          <a:bodyPr wrap="none">
            <a:spAutoFit/>
          </a:bodyPr>
          <a:lstStyle/>
          <a:p>
            <a:r>
              <a:rPr lang="pt-BR" sz="2400" b="1" dirty="0" smtClean="0">
                <a:solidFill>
                  <a:schemeClr val="tx2"/>
                </a:solidFill>
                <a:effectLst>
                  <a:outerShdw blurRad="38100" dist="38100" dir="2700000" algn="tl">
                    <a:srgbClr val="000000">
                      <a:alpha val="43137"/>
                    </a:srgbClr>
                  </a:outerShdw>
                </a:effectLst>
              </a:rPr>
              <a:t> PV  </a:t>
            </a:r>
            <a:r>
              <a:rPr lang="pt-BR" sz="2400" b="1" dirty="0" smtClean="0">
                <a:solidFill>
                  <a:srgbClr val="FF0000"/>
                </a:solidFill>
                <a:effectLst>
                  <a:outerShdw blurRad="38100" dist="38100" dir="2700000" algn="tl">
                    <a:srgbClr val="000000">
                      <a:alpha val="43137"/>
                    </a:srgbClr>
                  </a:outerShdw>
                </a:effectLst>
              </a:rPr>
              <a:t>-  </a:t>
            </a:r>
            <a:r>
              <a:rPr lang="pt-BR" sz="2400" b="1" dirty="0" err="1" smtClean="0">
                <a:solidFill>
                  <a:srgbClr val="FF0000"/>
                </a:solidFill>
                <a:effectLst>
                  <a:outerShdw blurRad="38100" dist="38100" dir="2700000" algn="tl">
                    <a:srgbClr val="000000">
                      <a:alpha val="43137"/>
                    </a:srgbClr>
                  </a:outerShdw>
                </a:effectLst>
              </a:rPr>
              <a:t>CVu</a:t>
            </a:r>
            <a:r>
              <a:rPr lang="pt-BR" sz="2400" b="1" dirty="0" smtClean="0">
                <a:solidFill>
                  <a:srgbClr val="FF0000"/>
                </a:solidFill>
                <a:effectLst>
                  <a:outerShdw blurRad="38100" dist="38100" dir="2700000" algn="tl">
                    <a:srgbClr val="000000">
                      <a:alpha val="43137"/>
                    </a:srgbClr>
                  </a:outerShdw>
                </a:effectLst>
              </a:rPr>
              <a:t> </a:t>
            </a:r>
            <a:r>
              <a:rPr lang="pt-BR" sz="2400" dirty="0" smtClean="0"/>
              <a:t> </a:t>
            </a:r>
            <a:r>
              <a:rPr lang="pt-BR" sz="2400" b="1" dirty="0" smtClean="0">
                <a:solidFill>
                  <a:schemeClr val="accent3">
                    <a:lumMod val="50000"/>
                  </a:schemeClr>
                </a:solidFill>
                <a:effectLst>
                  <a:outerShdw blurRad="38100" dist="38100" dir="2700000" algn="tl">
                    <a:srgbClr val="000000">
                      <a:alpha val="43137"/>
                    </a:srgbClr>
                  </a:outerShdw>
                </a:effectLst>
              </a:rPr>
              <a:t>= </a:t>
            </a:r>
            <a:r>
              <a:rPr lang="pt-BR" sz="2400" b="1" dirty="0" err="1" smtClean="0">
                <a:solidFill>
                  <a:schemeClr val="accent3">
                    <a:lumMod val="50000"/>
                  </a:schemeClr>
                </a:solidFill>
                <a:effectLst>
                  <a:outerShdw blurRad="38100" dist="38100" dir="2700000" algn="tl">
                    <a:srgbClr val="000000">
                      <a:alpha val="43137"/>
                    </a:srgbClr>
                  </a:outerShdw>
                </a:effectLst>
              </a:rPr>
              <a:t>Mcu</a:t>
            </a:r>
            <a:endParaRPr lang="pt-BR" sz="2400" b="1" dirty="0" smtClean="0">
              <a:solidFill>
                <a:schemeClr val="accent3">
                  <a:lumMod val="50000"/>
                </a:schemeClr>
              </a:solidFill>
              <a:effectLst>
                <a:outerShdw blurRad="38100" dist="38100" dir="2700000" algn="tl">
                  <a:srgbClr val="000000">
                    <a:alpha val="43137"/>
                  </a:srgbClr>
                </a:outerShdw>
              </a:effectLst>
            </a:endParaRPr>
          </a:p>
          <a:p>
            <a:endParaRPr lang="pt-BR" b="1" dirty="0" smtClean="0">
              <a:solidFill>
                <a:schemeClr val="accent3">
                  <a:lumMod val="50000"/>
                </a:schemeClr>
              </a:solidFill>
              <a:effectLst>
                <a:outerShdw blurRad="38100" dist="38100" dir="2700000" algn="tl">
                  <a:srgbClr val="000000">
                    <a:alpha val="43137"/>
                  </a:srgbClr>
                </a:outerShdw>
              </a:effectLst>
            </a:endParaRPr>
          </a:p>
          <a:p>
            <a:r>
              <a:rPr lang="pt-BR" b="1" dirty="0" smtClean="0">
                <a:solidFill>
                  <a:schemeClr val="tx2"/>
                </a:solidFill>
                <a:effectLst>
                  <a:outerShdw blurRad="38100" dist="38100" dir="2700000" algn="tl">
                    <a:srgbClr val="000000">
                      <a:alpha val="43137"/>
                    </a:srgbClr>
                  </a:outerShdw>
                </a:effectLst>
              </a:rPr>
              <a:t>Preço de venda</a:t>
            </a:r>
          </a:p>
          <a:p>
            <a:r>
              <a:rPr lang="pt-BR" b="1" dirty="0" smtClean="0">
                <a:solidFill>
                  <a:srgbClr val="FF0000"/>
                </a:solidFill>
                <a:effectLst>
                  <a:outerShdw blurRad="38100" dist="38100" dir="2700000" algn="tl">
                    <a:srgbClr val="000000">
                      <a:alpha val="43137"/>
                    </a:srgbClr>
                  </a:outerShdw>
                </a:effectLst>
              </a:rPr>
              <a:t>Custo Variável unitário</a:t>
            </a:r>
          </a:p>
          <a:p>
            <a:r>
              <a:rPr lang="pt-BR" b="1" dirty="0" smtClean="0">
                <a:solidFill>
                  <a:schemeClr val="accent3">
                    <a:lumMod val="50000"/>
                  </a:schemeClr>
                </a:solidFill>
                <a:effectLst>
                  <a:outerShdw blurRad="38100" dist="38100" dir="2700000" algn="tl">
                    <a:srgbClr val="000000">
                      <a:alpha val="43137"/>
                    </a:srgbClr>
                  </a:outerShdw>
                </a:effectLst>
              </a:rPr>
              <a:t>Margem de Contribuição unitária</a:t>
            </a:r>
            <a:endParaRPr lang="pt-BR" dirty="0"/>
          </a:p>
        </p:txBody>
      </p:sp>
      <p:pic>
        <p:nvPicPr>
          <p:cNvPr id="6146" name="Picture 2"/>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251520" y="5589240"/>
            <a:ext cx="3240360" cy="971351"/>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3635896" y="2852936"/>
            <a:ext cx="5316860" cy="1728192"/>
          </a:xfrm>
          <a:prstGeom prst="rect">
            <a:avLst/>
          </a:prstGeom>
          <a:noFill/>
          <a:ln w="9525">
            <a:noFill/>
            <a:miter lim="800000"/>
            <a:headEnd/>
            <a:tailEnd/>
          </a:ln>
        </p:spPr>
      </p:pic>
      <p:pic>
        <p:nvPicPr>
          <p:cNvPr id="6148" name="Picture 4"/>
          <p:cNvPicPr>
            <a:picLocks noChangeAspect="1" noChangeArrowheads="1"/>
          </p:cNvPicPr>
          <p:nvPr/>
        </p:nvPicPr>
        <p:blipFill>
          <a:blip r:embed="rId5" cstate="print">
            <a:duotone>
              <a:prstClr val="black"/>
              <a:srgbClr val="D9C3A5">
                <a:tint val="50000"/>
                <a:satMod val="180000"/>
              </a:srgbClr>
            </a:duotone>
          </a:blip>
          <a:srcRect/>
          <a:stretch>
            <a:fillRect/>
          </a:stretch>
        </p:blipFill>
        <p:spPr bwMode="auto">
          <a:xfrm>
            <a:off x="3707903" y="5589240"/>
            <a:ext cx="5036867" cy="1080120"/>
          </a:xfrm>
          <a:prstGeom prst="rect">
            <a:avLst/>
          </a:prstGeom>
          <a:noFill/>
          <a:ln w="9525">
            <a:noFill/>
            <a:miter lim="800000"/>
            <a:headEnd/>
            <a:tailEnd/>
          </a:ln>
        </p:spPr>
      </p:pic>
      <p:sp>
        <p:nvSpPr>
          <p:cNvPr id="11" name="Retângulo 10"/>
          <p:cNvSpPr/>
          <p:nvPr/>
        </p:nvSpPr>
        <p:spPr>
          <a:xfrm>
            <a:off x="3707904" y="2062589"/>
            <a:ext cx="4707186" cy="646331"/>
          </a:xfrm>
          <a:prstGeom prst="rect">
            <a:avLst/>
          </a:prstGeom>
        </p:spPr>
        <p:txBody>
          <a:bodyPr wrap="none">
            <a:spAutoFit/>
          </a:bodyPr>
          <a:lstStyle/>
          <a:p>
            <a:r>
              <a:rPr lang="pt-BR" b="1" dirty="0" smtClean="0">
                <a:effectLst>
                  <a:outerShdw blurRad="38100" dist="38100" dir="2700000" algn="tl">
                    <a:srgbClr val="000000">
                      <a:alpha val="43137"/>
                    </a:srgbClr>
                  </a:outerShdw>
                </a:effectLst>
              </a:rPr>
              <a:t>Exemplo de cálculo da MC unitária:</a:t>
            </a:r>
          </a:p>
          <a:p>
            <a:r>
              <a:rPr lang="pt-BR" b="1" dirty="0" smtClean="0">
                <a:effectLst>
                  <a:outerShdw blurRad="38100" dist="38100" dir="2700000" algn="tl">
                    <a:srgbClr val="000000">
                      <a:alpha val="43137"/>
                    </a:srgbClr>
                  </a:outerShdw>
                </a:effectLst>
              </a:rPr>
              <a:t>A partir dos valores descritos na tabela abaixo:</a:t>
            </a:r>
            <a:endParaRPr lang="pt-BR" dirty="0"/>
          </a:p>
        </p:txBody>
      </p:sp>
      <p:sp>
        <p:nvSpPr>
          <p:cNvPr id="12" name="Retângulo 11"/>
          <p:cNvSpPr/>
          <p:nvPr/>
        </p:nvSpPr>
        <p:spPr>
          <a:xfrm>
            <a:off x="3563889" y="4726885"/>
            <a:ext cx="5472608" cy="646331"/>
          </a:xfrm>
          <a:prstGeom prst="rect">
            <a:avLst/>
          </a:prstGeom>
        </p:spPr>
        <p:txBody>
          <a:bodyPr wrap="square">
            <a:spAutoFit/>
          </a:bodyPr>
          <a:lstStyle/>
          <a:p>
            <a:r>
              <a:rPr lang="pt-BR" b="1" dirty="0" smtClean="0">
                <a:effectLst>
                  <a:outerShdw blurRad="38100" dist="38100" dir="2700000" algn="tl">
                    <a:srgbClr val="000000">
                      <a:alpha val="43137"/>
                    </a:srgbClr>
                  </a:outerShdw>
                </a:effectLst>
              </a:rPr>
              <a:t>A partir de então, supondo que a empresa possui uma DF de R$ 15.000,00. Temos:</a:t>
            </a:r>
            <a:endParaRPr lang="pt-B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779</TotalTime>
  <Words>2587</Words>
  <Application>Microsoft Office PowerPoint</Application>
  <PresentationFormat>Apresentação na tela (4:3)</PresentationFormat>
  <Paragraphs>230</Paragraphs>
  <Slides>29</Slides>
  <Notes>0</Notes>
  <HiddenSlides>0</HiddenSlides>
  <MMClips>0</MMClips>
  <ScaleCrop>false</ScaleCrop>
  <HeadingPairs>
    <vt:vector size="4" baseType="variant">
      <vt:variant>
        <vt:lpstr>Tema</vt:lpstr>
      </vt:variant>
      <vt:variant>
        <vt:i4>1</vt:i4>
      </vt:variant>
      <vt:variant>
        <vt:lpstr>Títulos de slides</vt:lpstr>
      </vt:variant>
      <vt:variant>
        <vt:i4>29</vt:i4>
      </vt:variant>
    </vt:vector>
  </HeadingPairs>
  <TitlesOfParts>
    <vt:vector size="30"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maq</dc:creator>
  <cp:lastModifiedBy>maq</cp:lastModifiedBy>
  <cp:revision>74</cp:revision>
  <dcterms:created xsi:type="dcterms:W3CDTF">2015-08-11T14:48:55Z</dcterms:created>
  <dcterms:modified xsi:type="dcterms:W3CDTF">2016-03-13T14:32:05Z</dcterms:modified>
</cp:coreProperties>
</file>