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sldIdLst>
    <p:sldId id="354" r:id="rId2"/>
    <p:sldId id="35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EC104-039D-4D3B-9F0B-711435A3A496}" type="datetimeFigureOut">
              <a:rPr lang="pt-BR" smtClean="0"/>
              <a:pPr/>
              <a:t>21/02/2016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0FFAE-0031-4AD0-BFFE-F029804EE3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9192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8A13E-1325-406C-9484-9B93370CE20F}" type="slidenum">
              <a:rPr lang="pt-BR" smtClean="0">
                <a:solidFill>
                  <a:prstClr val="black"/>
                </a:solidFill>
              </a:rPr>
              <a:pPr/>
              <a:t>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542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5765-01E3-4CBD-B023-F610938114DB}" type="slidenum">
              <a:rPr lang="pt-BR" smtClean="0">
                <a:solidFill>
                  <a:prstClr val="black"/>
                </a:solidFill>
              </a:rPr>
              <a:pPr/>
              <a:t>77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622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5765-01E3-4CBD-B023-F610938114DB}" type="slidenum">
              <a:rPr lang="pt-BR" smtClean="0">
                <a:solidFill>
                  <a:prstClr val="black"/>
                </a:solidFill>
              </a:rPr>
              <a:pPr/>
              <a:t>78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622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8A13E-1325-406C-9484-9B93370CE20F}" type="slidenum">
              <a:rPr lang="pt-BR" smtClean="0">
                <a:solidFill>
                  <a:prstClr val="black"/>
                </a:solidFill>
              </a:rPr>
              <a:pPr/>
              <a:t>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777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8A13E-1325-406C-9484-9B93370CE20F}" type="slidenum">
              <a:rPr lang="pt-BR" smtClean="0">
                <a:solidFill>
                  <a:prstClr val="black"/>
                </a:solidFill>
              </a:rPr>
              <a:pPr/>
              <a:t>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72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742B94F6-8F37-46D7-94A7-694CE1D5EED0}" type="slidenum">
              <a:rPr lang="pt-BR">
                <a:solidFill>
                  <a:prstClr val="black"/>
                </a:solidFill>
              </a:rPr>
              <a:pPr eaLnBrk="1" hangingPunct="1"/>
              <a:t>34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05F301EB-9BFA-493C-97C0-48F6989E0533}" type="slidenum">
              <a:rPr lang="pt-BR">
                <a:solidFill>
                  <a:prstClr val="black"/>
                </a:solidFill>
              </a:rPr>
              <a:pPr eaLnBrk="1" hangingPunct="1"/>
              <a:t>35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BEDC6-BCEB-47FC-8BAF-7E0322115856}" type="slidenum">
              <a:rPr lang="pt-BR">
                <a:solidFill>
                  <a:prstClr val="black"/>
                </a:solidFill>
              </a:rPr>
              <a:pPr/>
              <a:t>42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pt-BR" dirty="0"/>
              <a:t>OS PROCESSOS PODEM SER DIVIDIDOS EM:</a:t>
            </a:r>
          </a:p>
          <a:p>
            <a:pPr marL="228600" indent="-228600">
              <a:buFontTx/>
              <a:buAutoNum type="alphaUcParenR"/>
            </a:pPr>
            <a:r>
              <a:rPr lang="pt-BR" dirty="0"/>
              <a:t> PROCESSOS Essenciais ou primários: estão ligados a essência de funcionamento da organização e é por meio deles que se pode agregar valor para o cliente (vantagem competitiva). Inicia desde a Identificação das necessidades dos clientes, idealizar a oferta, gerar e entregar o serviço, até a verificação da satisfação do cliente (pós venda). Aqui podemos INOVAR e surpreender o cliente.</a:t>
            </a:r>
          </a:p>
          <a:p>
            <a:pPr marL="228600" indent="-228600">
              <a:buFontTx/>
              <a:buAutoNum type="alphaUcParenR"/>
            </a:pPr>
            <a:r>
              <a:rPr lang="pt-BR" dirty="0"/>
              <a:t> PROCESSOS ORGANIZACIONAIS: viabilizam o funcionamento coordenado dos vários subsistemas da organização. São para integrar a organização, como: planejamento estratégico, recrutamento e seleção, orçamentos, treinamento de pessoal, suprimentos. NÃO muito perceptíveis para os clientes.</a:t>
            </a:r>
          </a:p>
          <a:p>
            <a:pPr marL="228600" indent="-228600">
              <a:buFontTx/>
              <a:buAutoNum type="alphaUcParenR"/>
            </a:pPr>
            <a:r>
              <a:rPr lang="pt-BR" dirty="0"/>
              <a:t> PROCESSOS GERENCIAIS: centrados nos gerentes, suas interações, incluem medição e ajuste do desempenho, como: divisão de metas, avaliação de resultados, alocação de recursos...  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6876CB-F70D-4ADF-AAA9-C332B01EA642}" type="slidenum">
              <a:rPr lang="pt-BR">
                <a:solidFill>
                  <a:prstClr val="black"/>
                </a:solidFill>
              </a:rPr>
              <a:pPr/>
              <a:t>43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000" dirty="0"/>
              <a:t>As atividades de verificação e controle não adicionam valor para o cliente, porém adicionam custos. Em vários casos os custos do controle superam os benefícios;</a:t>
            </a:r>
          </a:p>
          <a:p>
            <a:r>
              <a:rPr lang="pt-BR" sz="1000" dirty="0"/>
              <a:t>Atividades de verificação e controle que superam os benefícios, são substituídas por atividades que agregam valor ao cliente e que ajudam a melhorar sua oferta ao seu cliente (cliente do cliente). </a:t>
            </a:r>
            <a:br>
              <a:rPr lang="pt-BR" sz="1000" dirty="0"/>
            </a:br>
            <a:r>
              <a:rPr lang="pt-BR" sz="1000" dirty="0"/>
              <a:t>Serviços e tarefas que antes estavam fragmentados, agora são integrados e agrupados em um só local. </a:t>
            </a:r>
          </a:p>
          <a:p>
            <a:r>
              <a:rPr lang="pt-BR" sz="1000" dirty="0"/>
              <a:t>O trabalho passa a ser organizado em função dos resultados e não das tarefas;</a:t>
            </a:r>
          </a:p>
          <a:p>
            <a:r>
              <a:rPr lang="pt-BR" sz="1000" dirty="0"/>
              <a:t>Geralmente uma pessoa ou equipe executa processo do começo ao fim;</a:t>
            </a:r>
          </a:p>
          <a:p>
            <a:r>
              <a:rPr lang="pt-BR" sz="1000" dirty="0"/>
              <a:t>Ampliação das responsabilidades e campo de ação dos funcionários;</a:t>
            </a:r>
          </a:p>
          <a:p>
            <a:r>
              <a:rPr lang="pt-BR" sz="1000" dirty="0"/>
              <a:t>Incentiva o aprendizado e a qualidade de vida;</a:t>
            </a:r>
          </a:p>
          <a:p>
            <a:r>
              <a:rPr lang="pt-BR" sz="1000" dirty="0"/>
              <a:t>O trabalho é realizado onde faz mais sentido, podendo ultrapassar as fronteiras da organização;</a:t>
            </a:r>
          </a:p>
          <a:p>
            <a:r>
              <a:rPr lang="pt-BR" sz="1000" dirty="0"/>
              <a:t>Os processos enxutos resultam de maior delegação de poder. Proporcionam maior agilidade na tomada de decisões e proporciona maior motivação (e comprometimento dos funcionários);</a:t>
            </a:r>
          </a:p>
          <a:p>
            <a:r>
              <a:rPr lang="pt-BR" sz="1000" dirty="0"/>
              <a:t>Diminuição de tempo e custos pela melhor sincronização e alinhamento das atividades;</a:t>
            </a:r>
          </a:p>
          <a:p>
            <a:r>
              <a:rPr lang="pt-BR" sz="1000" dirty="0"/>
              <a:t>CONCLUSÃO: Podemos observar de que o objetivo da RPN não é somente reestruturação organizacional ou redução drástica de custos e sim o alinhamento com as 4 perspectivas: clientes, financeiros, processos e aprendizagem e crescimento (Inovação).    </a:t>
            </a:r>
          </a:p>
          <a:p>
            <a:endParaRPr lang="pt-BR" sz="10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5765-01E3-4CBD-B023-F610938114DB}" type="slidenum">
              <a:rPr lang="pt-BR" smtClean="0">
                <a:solidFill>
                  <a:prstClr val="black"/>
                </a:solidFill>
              </a:rPr>
              <a:pPr/>
              <a:t>68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417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5765-01E3-4CBD-B023-F610938114DB}" type="slidenum">
              <a:rPr lang="pt-BR" smtClean="0">
                <a:solidFill>
                  <a:prstClr val="black"/>
                </a:solidFill>
              </a:rPr>
              <a:pPr/>
              <a:t>76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62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barra_slide_estaci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9" descr="Estacio_de_Sa_transp_cor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632075"/>
            <a:ext cx="4103688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pt-BR" smtClean="0">
                <a:solidFill>
                  <a:srgbClr val="000000"/>
                </a:solidFill>
              </a:rPr>
              <a:t>Prof. Msc. Roberson Baggio</a:t>
            </a:r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7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6287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9931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700213"/>
            <a:ext cx="4038600" cy="44259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700213"/>
            <a:ext cx="4038600" cy="21367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89388"/>
            <a:ext cx="4038600" cy="21367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4382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700213"/>
            <a:ext cx="4038600" cy="44259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4259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0573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lvl="0"/>
            <a:r>
              <a:rPr lang="pt-BR" noProof="0" smtClean="0"/>
              <a:t>Clique no ícone para adicionar tabela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9113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9128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0589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8506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00213"/>
            <a:ext cx="40386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42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4498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9053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8929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8751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3433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3233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footer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3" y="6553200"/>
            <a:ext cx="72532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DDDDDD"/>
                </a:solidFill>
                <a:latin typeface="Arial" charset="0"/>
              </a:defRPr>
            </a:lvl1pPr>
          </a:lstStyle>
          <a:p>
            <a:r>
              <a:rPr lang="pt-BR" smtClean="0"/>
              <a:t>Prof. Msc. Roberson Baggio</a:t>
            </a:r>
            <a:endParaRPr lang="pt-BR"/>
          </a:p>
        </p:txBody>
      </p:sp>
      <p:pic>
        <p:nvPicPr>
          <p:cNvPr id="2" name="Imagem 6" descr="barra_slide_estacio.png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m 7" descr="Estacio_de_Sa_transp_corte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3588" y="4471988"/>
            <a:ext cx="1958975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0447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2E4D8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•"/>
        <a:defRPr sz="2400">
          <a:solidFill>
            <a:srgbClr val="2B447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–"/>
        <a:defRPr sz="2200">
          <a:solidFill>
            <a:srgbClr val="2B4475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•"/>
        <a:defRPr sz="2000">
          <a:solidFill>
            <a:srgbClr val="2B4475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–"/>
        <a:defRPr sz="2000">
          <a:solidFill>
            <a:srgbClr val="2B4475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»"/>
        <a:defRPr sz="2000">
          <a:solidFill>
            <a:srgbClr val="2B4475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»"/>
        <a:defRPr sz="2000">
          <a:solidFill>
            <a:srgbClr val="2B4475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»"/>
        <a:defRPr sz="2000">
          <a:solidFill>
            <a:srgbClr val="2B4475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»"/>
        <a:defRPr sz="2000">
          <a:solidFill>
            <a:srgbClr val="2B4475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2B4475"/>
        </a:buClr>
        <a:buChar char="»"/>
        <a:defRPr sz="2000">
          <a:solidFill>
            <a:srgbClr val="2B4475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Neg%C3%B3cio" TargetMode="External"/><Relationship Id="rId2" Type="http://schemas.openxmlformats.org/officeDocument/2006/relationships/hyperlink" Target="http://pt.wikipedia.org/wiki/L%C3%ADngua_ingles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02"/>
            <a:ext cx="9144000" cy="6853237"/>
          </a:xfrm>
          <a:prstGeom prst="rect">
            <a:avLst/>
          </a:prstGeom>
          <a:noFill/>
          <a:ln w="12699" cap="flat" cmpd="sng">
            <a:noFill/>
            <a:prstDash val="solid"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 bwMode="auto">
          <a:xfrm>
            <a:off x="323850" y="4221163"/>
            <a:ext cx="80279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GST0013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Gestão de </a:t>
            </a: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Processos</a:t>
            </a:r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1438" y="6197600"/>
            <a:ext cx="9037637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2B4475"/>
              </a:buClr>
              <a:buFontTx/>
              <a:buNone/>
              <a:defRPr/>
            </a:pPr>
            <a:r>
              <a:rPr lang="pt-BR" sz="3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Adm. </a:t>
            </a:r>
            <a:r>
              <a:rPr lang="pt-BR" sz="3400" b="1" i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3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Luiz Cláudio Brites Lobato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998984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tx1"/>
                </a:solidFill>
              </a:rPr>
              <a:t>Gestão de Processos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/>
          <a:lstStyle/>
          <a:p>
            <a:pPr algn="just"/>
            <a:r>
              <a:rPr lang="pt-BR" sz="3000" b="1" dirty="0" smtClean="0"/>
              <a:t>Processos na Execução de Programas</a:t>
            </a:r>
          </a:p>
          <a:p>
            <a:pPr algn="just"/>
            <a:r>
              <a:rPr lang="pt-BR" sz="3000" dirty="0" smtClean="0"/>
              <a:t>Em computação, um processo é um evento de execução de um programa que inclui todas as suas variáveis.</a:t>
            </a:r>
          </a:p>
          <a:p>
            <a:pPr algn="just"/>
            <a:r>
              <a:rPr lang="pt-BR" sz="3000" b="1" dirty="0" smtClean="0"/>
              <a:t>Processos em Desenvolvimento de Software</a:t>
            </a:r>
          </a:p>
          <a:p>
            <a:pPr algn="just"/>
            <a:r>
              <a:rPr lang="pt-BR" sz="3000" dirty="0" smtClean="0"/>
              <a:t>É uma sequência de passos que técnicos e gerentes realizam para criar software. Estes passos incluem: 1) análise de requisitos, 2) programação, 3) testes, 4) outros</a:t>
            </a:r>
          </a:p>
        </p:txBody>
      </p:sp>
    </p:spTree>
    <p:extLst>
      <p:ext uri="{BB962C8B-B14F-4D97-AF65-F5344CB8AC3E}">
        <p14:creationId xmlns:p14="http://schemas.microsoft.com/office/powerpoint/2010/main" xmlns="" val="269474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998984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Gestão de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/>
          <a:lstStyle/>
          <a:p>
            <a:pPr algn="just"/>
            <a:r>
              <a:rPr lang="pt-BR" sz="3000" b="1" dirty="0" smtClean="0"/>
              <a:t>Processos Organizacionais</a:t>
            </a:r>
          </a:p>
          <a:p>
            <a:pPr algn="just"/>
            <a:r>
              <a:rPr lang="pt-BR" sz="3000" dirty="0" smtClean="0"/>
              <a:t>São atividades coordenadas que envolvem:</a:t>
            </a:r>
          </a:p>
          <a:p>
            <a:pPr algn="just"/>
            <a:r>
              <a:rPr lang="pt-BR" sz="3000" dirty="0" smtClean="0"/>
              <a:t>A) pessoas</a:t>
            </a:r>
          </a:p>
          <a:p>
            <a:pPr algn="just"/>
            <a:r>
              <a:rPr lang="pt-BR" sz="3000" dirty="0" smtClean="0"/>
              <a:t>B) procedimentos</a:t>
            </a:r>
          </a:p>
          <a:p>
            <a:pPr algn="just"/>
            <a:r>
              <a:rPr lang="pt-BR" sz="3000" dirty="0" smtClean="0"/>
              <a:t>C) recursos</a:t>
            </a:r>
          </a:p>
          <a:p>
            <a:pPr algn="just"/>
            <a:r>
              <a:rPr lang="pt-BR" sz="3000" dirty="0" smtClean="0"/>
              <a:t>D) tecnologia</a:t>
            </a:r>
          </a:p>
        </p:txBody>
      </p:sp>
    </p:spTree>
    <p:extLst>
      <p:ext uri="{BB962C8B-B14F-4D97-AF65-F5344CB8AC3E}">
        <p14:creationId xmlns:p14="http://schemas.microsoft.com/office/powerpoint/2010/main" xmlns="" val="147501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998984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Gestão de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/>
          <a:lstStyle/>
          <a:p>
            <a:pPr algn="just"/>
            <a:r>
              <a:rPr lang="pt-BR" sz="2600" b="1" dirty="0" smtClean="0"/>
              <a:t>Processos de Negócios</a:t>
            </a:r>
          </a:p>
          <a:p>
            <a:pPr algn="just"/>
            <a:r>
              <a:rPr lang="pt-BR" sz="2600" dirty="0" smtClean="0"/>
              <a:t>Um processo de negócio consiste de cinco elementos:</a:t>
            </a:r>
          </a:p>
          <a:p>
            <a:pPr algn="just"/>
            <a:endParaRPr lang="pt-BR" sz="26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pt-BR" sz="2600" dirty="0" smtClean="0"/>
              <a:t>A) tem seus clientes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600" dirty="0" smtClean="0"/>
              <a:t>B) é composto de atividades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600" dirty="0" smtClean="0"/>
              <a:t>C) estas atividades são voltadas para criar valor para seus clientes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600" dirty="0" smtClean="0"/>
              <a:t>D) atividades são operadas por atores que podem ser seres humanos ou máquinas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600" dirty="0" smtClean="0"/>
              <a:t>E)frequentemente envolve várias unidades organizacionais que são responsáveis por todo o processo.</a:t>
            </a:r>
          </a:p>
          <a:p>
            <a:pPr algn="just"/>
            <a:endParaRPr lang="pt-BR" sz="2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410834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998984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Gestão de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/>
          <a:lstStyle/>
          <a:p>
            <a:pPr algn="just"/>
            <a:r>
              <a:rPr lang="pt-BR" sz="2800" b="1" u="sng" dirty="0" smtClean="0"/>
              <a:t>As Organizações como Sistemas</a:t>
            </a:r>
          </a:p>
          <a:p>
            <a:pPr marL="0" indent="0" algn="just">
              <a:buNone/>
            </a:pPr>
            <a:endParaRPr lang="pt-BR" sz="2800" b="1" u="sng" dirty="0" smtClean="0"/>
          </a:p>
          <a:p>
            <a:pPr algn="just"/>
            <a:r>
              <a:rPr lang="pt-BR" sz="2800" dirty="0" smtClean="0"/>
              <a:t>“As organizações são constituídas por uma complexa combinação de pessoas, procedimentos, tecnologia e outros recursos, interdependentes, que buscam alcançar objetivos comuns, de forma a minimizar o uso desses recursos e maximizar a produtividade”.(</a:t>
            </a:r>
            <a:r>
              <a:rPr lang="pt-BR" sz="2800" dirty="0" err="1" smtClean="0"/>
              <a:t>Mywiseowl</a:t>
            </a:r>
            <a:r>
              <a:rPr lang="pt-BR" sz="2800" dirty="0" smtClean="0"/>
              <a:t>, 2005)</a:t>
            </a:r>
          </a:p>
        </p:txBody>
      </p:sp>
    </p:spTree>
    <p:extLst>
      <p:ext uri="{BB962C8B-B14F-4D97-AF65-F5344CB8AC3E}">
        <p14:creationId xmlns:p14="http://schemas.microsoft.com/office/powerpoint/2010/main" xmlns="" val="173883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998984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Gestão de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/>
          <a:lstStyle/>
          <a:p>
            <a:pPr algn="just"/>
            <a:r>
              <a:rPr lang="pt-BR" sz="2800" b="1" u="sng" dirty="0" smtClean="0"/>
              <a:t>As Organizações como Sistemas</a:t>
            </a:r>
          </a:p>
          <a:p>
            <a:pPr marL="0" indent="0" algn="just">
              <a:buNone/>
            </a:pPr>
            <a:endParaRPr lang="pt-BR" sz="2800" b="1" u="sng" dirty="0" smtClean="0"/>
          </a:p>
          <a:p>
            <a:pPr marL="514350" indent="-514350" algn="just">
              <a:buAutoNum type="arabicParenR"/>
            </a:pPr>
            <a:r>
              <a:rPr lang="pt-BR" sz="2800" dirty="0" smtClean="0"/>
              <a:t>Uma empresa só funciona de maneira eficaz quando é capaz de identificar e gerir suas numerosas atividades interligadas</a:t>
            </a:r>
          </a:p>
          <a:p>
            <a:pPr marL="514350" indent="-514350" algn="just">
              <a:buAutoNum type="arabicParenR"/>
            </a:pPr>
            <a:r>
              <a:rPr lang="pt-BR" sz="2800" dirty="0" smtClean="0"/>
              <a:t>Uma atividade que usa recursos e que é gerida de forma a possibilitar a transformação de entradas em saídas pode ser considerada um processo</a:t>
            </a:r>
          </a:p>
          <a:p>
            <a:pPr marL="514350" indent="-514350" algn="just">
              <a:buAutoNum type="arabicParenR"/>
            </a:pPr>
            <a:r>
              <a:rPr lang="pt-BR" sz="2800" dirty="0" smtClean="0"/>
              <a:t>Frequentemente a saída de um processo é a entrada para o próximo</a:t>
            </a:r>
          </a:p>
        </p:txBody>
      </p:sp>
    </p:spTree>
    <p:extLst>
      <p:ext uri="{BB962C8B-B14F-4D97-AF65-F5344CB8AC3E}">
        <p14:creationId xmlns:p14="http://schemas.microsoft.com/office/powerpoint/2010/main" xmlns="" val="103138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4554" y="188640"/>
            <a:ext cx="8229600" cy="998984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Partes Interessadas nos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28992" cy="561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943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7" y="1196752"/>
            <a:ext cx="896448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91579" y="188640"/>
            <a:ext cx="8229600" cy="1143000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Partes Interessadas nos Processos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054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6204" y="116632"/>
            <a:ext cx="8229600" cy="1143000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Análise, Modelagem e Documentação de Processos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964488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350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7988" y="116632"/>
            <a:ext cx="8229600" cy="1143000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Modelo de Gestão de Processos, </a:t>
            </a:r>
            <a:br>
              <a:rPr lang="pt-BR" sz="2800" dirty="0" smtClean="0">
                <a:solidFill>
                  <a:schemeClr val="bg1"/>
                </a:solidFill>
              </a:rPr>
            </a:br>
            <a:r>
              <a:rPr lang="pt-BR" sz="2800" dirty="0" smtClean="0">
                <a:solidFill>
                  <a:schemeClr val="bg1"/>
                </a:solidFill>
              </a:rPr>
              <a:t>Simplificado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344816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98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857403"/>
          </a:xfrm>
        </p:spPr>
        <p:txBody>
          <a:bodyPr/>
          <a:lstStyle/>
          <a:p>
            <a:pPr algn="just"/>
            <a:r>
              <a:rPr lang="pt-BR" sz="2800" b="1" u="sng" dirty="0"/>
              <a:t>Evolução da </a:t>
            </a:r>
            <a:r>
              <a:rPr lang="pt-BR" sz="2800" b="1" u="sng" dirty="0" smtClean="0"/>
              <a:t>Administração</a:t>
            </a:r>
          </a:p>
          <a:p>
            <a:pPr algn="just"/>
            <a:endParaRPr lang="pt-BR" dirty="0" smtClean="0"/>
          </a:p>
          <a:p>
            <a:pPr algn="just"/>
            <a:r>
              <a:rPr lang="pt-BR" sz="3000" dirty="0" smtClean="0"/>
              <a:t>De </a:t>
            </a:r>
            <a:r>
              <a:rPr lang="pt-BR" sz="3000" dirty="0"/>
              <a:t>forma geral e tendo como base as </a:t>
            </a:r>
            <a:r>
              <a:rPr lang="pt-BR" sz="3000" dirty="0" smtClean="0"/>
              <a:t>diversas teorias </a:t>
            </a:r>
            <a:r>
              <a:rPr lang="pt-BR" sz="3000" dirty="0"/>
              <a:t>existentes, pode-se afirmar que </a:t>
            </a:r>
            <a:r>
              <a:rPr lang="pt-BR" sz="3000" dirty="0" smtClean="0"/>
              <a:t>a administração </a:t>
            </a:r>
            <a:r>
              <a:rPr lang="pt-BR" sz="3000" dirty="0"/>
              <a:t>começou a se consolidar </a:t>
            </a:r>
            <a:r>
              <a:rPr lang="pt-BR" sz="3000" dirty="0" smtClean="0"/>
              <a:t>no início </a:t>
            </a:r>
            <a:r>
              <a:rPr lang="pt-BR" sz="3000" dirty="0"/>
              <a:t>do século passado </a:t>
            </a:r>
            <a:r>
              <a:rPr lang="pt-BR" sz="3000" u="sng" dirty="0"/>
              <a:t>através de </a:t>
            </a:r>
            <a:r>
              <a:rPr lang="pt-BR" sz="3000" u="sng" dirty="0" smtClean="0"/>
              <a:t>uma abordagem </a:t>
            </a:r>
            <a:r>
              <a:rPr lang="pt-BR" sz="3000" u="sng" dirty="0"/>
              <a:t>basicamente mecanicista</a:t>
            </a:r>
            <a:r>
              <a:rPr lang="pt-BR" sz="3000" dirty="0"/>
              <a:t>, </a:t>
            </a:r>
            <a:r>
              <a:rPr lang="pt-BR" sz="3000" dirty="0" smtClean="0"/>
              <a:t>enfocando técnicas </a:t>
            </a:r>
            <a:r>
              <a:rPr lang="pt-BR" sz="3000" dirty="0"/>
              <a:t>e processos </a:t>
            </a:r>
            <a:r>
              <a:rPr lang="pt-BR" sz="3000" dirty="0" smtClean="0"/>
              <a:t>administrativos.</a:t>
            </a:r>
          </a:p>
        </p:txBody>
      </p:sp>
    </p:spTree>
    <p:extLst>
      <p:ext uri="{BB962C8B-B14F-4D97-AF65-F5344CB8AC3E}">
        <p14:creationId xmlns:p14="http://schemas.microsoft.com/office/powerpoint/2010/main" xmlns="" val="55289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27584" y="188640"/>
            <a:ext cx="8229600" cy="1143000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GST0013 – Gestão de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5057308"/>
            <a:ext cx="90364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2B4475"/>
              </a:buClr>
            </a:pPr>
            <a:r>
              <a:rPr lang="pt-BR" sz="3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</a:t>
            </a:r>
            <a:r>
              <a:rPr lang="pt-BR" sz="34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Adm.</a:t>
            </a:r>
            <a:r>
              <a:rPr lang="pt-BR" sz="3400" b="1" i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Msc</a:t>
            </a:r>
            <a:r>
              <a:rPr lang="pt-BR" sz="3400" b="1" kern="0" dirty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3400" b="1" kern="0" dirty="0" smtClean="0">
                <a:solidFill>
                  <a:srgbClr val="2B4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Luiz Cláudio Brites Lobato</a:t>
            </a:r>
            <a:endParaRPr lang="pt-BR" sz="3400" b="1" kern="0" dirty="0">
              <a:solidFill>
                <a:srgbClr val="2B44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2B4475"/>
              </a:buClr>
            </a:pPr>
            <a:endParaRPr lang="en-US" sz="3000" kern="0" dirty="0">
              <a:solidFill>
                <a:srgbClr val="2B4475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17646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5442" y="1268760"/>
            <a:ext cx="4567038" cy="37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3955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712968" cy="4857403"/>
          </a:xfrm>
        </p:spPr>
        <p:txBody>
          <a:bodyPr/>
          <a:lstStyle/>
          <a:p>
            <a:pPr algn="just"/>
            <a:r>
              <a:rPr lang="pt-BR" b="1" u="sng" dirty="0"/>
              <a:t>Evolução da </a:t>
            </a:r>
            <a:r>
              <a:rPr lang="pt-BR" b="1" u="sng" dirty="0" smtClean="0"/>
              <a:t>Administração</a:t>
            </a:r>
          </a:p>
          <a:p>
            <a:pPr marL="0" indent="0" algn="just">
              <a:buNone/>
            </a:pPr>
            <a:endParaRPr lang="pt-BR" b="1" u="sng" dirty="0" smtClean="0"/>
          </a:p>
          <a:p>
            <a:pPr algn="just">
              <a:buFont typeface="Wingdings" pitchFamily="2" charset="2"/>
              <a:buChar char="Ø"/>
            </a:pPr>
            <a:r>
              <a:rPr lang="pt-BR" dirty="0" smtClean="0"/>
              <a:t>O </a:t>
            </a:r>
            <a:r>
              <a:rPr lang="pt-BR" b="1" dirty="0"/>
              <a:t>mecanicismo</a:t>
            </a:r>
            <a:r>
              <a:rPr lang="pt-BR" dirty="0"/>
              <a:t> é uma </a:t>
            </a:r>
            <a:r>
              <a:rPr lang="pt-BR" dirty="0" smtClean="0"/>
              <a:t>característica </a:t>
            </a:r>
            <a:r>
              <a:rPr lang="pt-BR" dirty="0"/>
              <a:t>da Administração Científica onde as organizações eram vistas como um arranjo rígido, construídas a partir de um projeto e montadas como peças mecânicas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r>
              <a:rPr lang="pt-BR" dirty="0" smtClean="0"/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 smtClean="0"/>
              <a:t>O </a:t>
            </a:r>
            <a:r>
              <a:rPr lang="pt-BR" dirty="0"/>
              <a:t>lado humano, as emoções e os relacionamentos foram ignorados. </a:t>
            </a: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algn="just">
              <a:buFont typeface="Wingdings" pitchFamily="2" charset="2"/>
              <a:buChar char="Ø"/>
            </a:pPr>
            <a:r>
              <a:rPr lang="pt-BR" dirty="0" smtClean="0"/>
              <a:t>As </a:t>
            </a:r>
            <a:r>
              <a:rPr lang="pt-BR" dirty="0"/>
              <a:t>pessoas eram consideradas preguiçosas e ineficientes e precisavam ser controladas e estimuladas financeiramente para que cumprissem suas obrigações.</a:t>
            </a: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187184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4857403"/>
          </a:xfrm>
        </p:spPr>
        <p:txBody>
          <a:bodyPr/>
          <a:lstStyle/>
          <a:p>
            <a:pPr algn="just"/>
            <a:r>
              <a:rPr lang="pt-BR" b="1" u="sng" dirty="0"/>
              <a:t>Evolução da </a:t>
            </a:r>
            <a:r>
              <a:rPr lang="pt-BR" b="1" u="sng" dirty="0" smtClean="0"/>
              <a:t>Administração</a:t>
            </a:r>
          </a:p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Entretanto</a:t>
            </a:r>
            <a:r>
              <a:rPr lang="pt-BR" dirty="0"/>
              <a:t>, verificou-se, ao longo dos anos, </a:t>
            </a:r>
            <a:r>
              <a:rPr lang="pt-BR" dirty="0" smtClean="0"/>
              <a:t>que esta </a:t>
            </a:r>
            <a:r>
              <a:rPr lang="pt-BR" u="sng" dirty="0"/>
              <a:t>abordagem </a:t>
            </a:r>
            <a:r>
              <a:rPr lang="pt-BR" u="sng" dirty="0" smtClean="0"/>
              <a:t>mecanicista não proporcionava </a:t>
            </a:r>
            <a:r>
              <a:rPr lang="pt-BR" u="sng" dirty="0"/>
              <a:t>os resultados de que a </a:t>
            </a:r>
            <a:r>
              <a:rPr lang="pt-BR" u="sng" dirty="0" smtClean="0"/>
              <a:t>nova realidade </a:t>
            </a:r>
            <a:r>
              <a:rPr lang="pt-BR" u="sng" dirty="0"/>
              <a:t>empresarial estava necessitando</a:t>
            </a:r>
            <a:r>
              <a:rPr lang="pt-BR" u="sng" dirty="0" smtClean="0"/>
              <a:t>.</a:t>
            </a:r>
          </a:p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dirty="0"/>
              <a:t>Com base nesta situação, </a:t>
            </a:r>
            <a:r>
              <a:rPr lang="pt-BR" dirty="0" smtClean="0"/>
              <a:t>posteriormente </a:t>
            </a:r>
            <a:r>
              <a:rPr lang="pt-BR" u="sng" dirty="0" smtClean="0"/>
              <a:t>consolidou-se </a:t>
            </a:r>
            <a:r>
              <a:rPr lang="pt-BR" u="sng" dirty="0"/>
              <a:t>uma abordagem </a:t>
            </a:r>
            <a:r>
              <a:rPr lang="pt-BR" u="sng" dirty="0" smtClean="0"/>
              <a:t>mais comportamental</a:t>
            </a:r>
            <a:r>
              <a:rPr lang="pt-BR" u="sng" dirty="0"/>
              <a:t>, concentrando mais </a:t>
            </a:r>
            <a:r>
              <a:rPr lang="pt-BR" u="sng" dirty="0" smtClean="0"/>
              <a:t>nos processos </a:t>
            </a:r>
            <a:r>
              <a:rPr lang="pt-BR" u="sng" dirty="0"/>
              <a:t>de mudanças a médio e </a:t>
            </a:r>
            <a:r>
              <a:rPr lang="pt-BR" u="sng" dirty="0" smtClean="0"/>
              <a:t>longo prazos </a:t>
            </a:r>
            <a:r>
              <a:rPr lang="pt-BR" dirty="0"/>
              <a:t>e na preparação dos </a:t>
            </a:r>
            <a:r>
              <a:rPr lang="pt-BR" dirty="0" smtClean="0"/>
              <a:t>profissionais para </a:t>
            </a:r>
            <a:r>
              <a:rPr lang="pt-BR" dirty="0"/>
              <a:t>atuar nos processos de </a:t>
            </a:r>
            <a:r>
              <a:rPr lang="pt-BR" dirty="0" smtClean="0"/>
              <a:t>mutação empresarial </a:t>
            </a:r>
            <a:r>
              <a:rPr lang="pt-BR" dirty="0"/>
              <a:t>e ambiental.</a:t>
            </a:r>
          </a:p>
        </p:txBody>
      </p:sp>
    </p:spTree>
    <p:extLst>
      <p:ext uri="{BB962C8B-B14F-4D97-AF65-F5344CB8AC3E}">
        <p14:creationId xmlns:p14="http://schemas.microsoft.com/office/powerpoint/2010/main" xmlns="" val="124011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256584"/>
          </a:xfrm>
        </p:spPr>
        <p:txBody>
          <a:bodyPr/>
          <a:lstStyle/>
          <a:p>
            <a:pPr algn="just"/>
            <a:r>
              <a:rPr lang="pt-BR" b="1" u="sng" dirty="0"/>
              <a:t>Evolução da </a:t>
            </a:r>
            <a:r>
              <a:rPr lang="pt-BR" b="1" u="sng" dirty="0" smtClean="0"/>
              <a:t>Administração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/>
              <a:t>A abordagem comportamental da administração tem</a:t>
            </a:r>
            <a:br>
              <a:rPr lang="pt-BR" dirty="0"/>
            </a:br>
            <a:r>
              <a:rPr lang="pt-BR" dirty="0"/>
              <a:t>apresentado, cada vez de forma mais intensa, uma</a:t>
            </a:r>
            <a:br>
              <a:rPr lang="pt-BR" dirty="0"/>
            </a:br>
            <a:r>
              <a:rPr lang="pt-BR" u="sng" dirty="0"/>
              <a:t>sustentação de metodologias, técnicas e </a:t>
            </a:r>
            <a:r>
              <a:rPr lang="pt-BR" b="1" u="sng" dirty="0"/>
              <a:t>processos</a:t>
            </a:r>
            <a:r>
              <a:rPr lang="pt-BR" dirty="0"/>
              <a:t>,</a:t>
            </a:r>
            <a:br>
              <a:rPr lang="pt-BR" dirty="0"/>
            </a:br>
            <a:r>
              <a:rPr lang="pt-BR" dirty="0"/>
              <a:t>principalmente pelos seguintes fatos</a:t>
            </a:r>
            <a:r>
              <a:rPr lang="pt-BR" dirty="0" smtClean="0"/>
              <a:t>:</a:t>
            </a:r>
          </a:p>
          <a:p>
            <a:pPr algn="just">
              <a:buFont typeface="Wingdings" pitchFamily="2" charset="2"/>
              <a:buChar char="Ø"/>
            </a:pPr>
            <a:endParaRPr lang="pt-BR" dirty="0" smtClean="0"/>
          </a:p>
          <a:p>
            <a:pPr algn="just">
              <a:buFontTx/>
              <a:buChar char="-"/>
            </a:pPr>
            <a:r>
              <a:rPr lang="pt-BR" dirty="0" smtClean="0"/>
              <a:t>Na </a:t>
            </a:r>
            <a:r>
              <a:rPr lang="pt-BR" dirty="0"/>
              <a:t>administração, todos os </a:t>
            </a:r>
            <a:r>
              <a:rPr lang="pt-BR" u="sng" dirty="0"/>
              <a:t>instrumentos, sistemas e</a:t>
            </a:r>
            <a:br>
              <a:rPr lang="pt-BR" u="sng" dirty="0"/>
            </a:br>
            <a:r>
              <a:rPr lang="pt-BR" u="sng" dirty="0"/>
              <a:t>processos da empresa devem estar </a:t>
            </a:r>
            <a:r>
              <a:rPr lang="pt-BR" u="sng" dirty="0" smtClean="0"/>
              <a:t>perfeitamente interligados;</a:t>
            </a:r>
          </a:p>
          <a:p>
            <a:pPr algn="just">
              <a:buFontTx/>
              <a:buChar char="-"/>
            </a:pPr>
            <a:r>
              <a:rPr lang="pt-BR" dirty="0" smtClean="0"/>
              <a:t> </a:t>
            </a:r>
            <a:r>
              <a:rPr lang="pt-BR" dirty="0"/>
              <a:t>A administração está principalmente </a:t>
            </a:r>
            <a:r>
              <a:rPr lang="pt-BR" u="sng" dirty="0"/>
              <a:t>baseada nos</a:t>
            </a:r>
            <a:br>
              <a:rPr lang="pt-BR" u="sng" dirty="0"/>
            </a:br>
            <a:r>
              <a:rPr lang="pt-BR" u="sng" dirty="0"/>
              <a:t>indivíduos,</a:t>
            </a:r>
            <a:r>
              <a:rPr lang="pt-BR" dirty="0"/>
              <a:t> pois estes representam o principal foco de</a:t>
            </a:r>
            <a:br>
              <a:rPr lang="pt-BR" dirty="0"/>
            </a:br>
            <a:r>
              <a:rPr lang="pt-BR" dirty="0"/>
              <a:t>conhecimento, </a:t>
            </a:r>
            <a:r>
              <a:rPr lang="pt-BR" u="sng" dirty="0"/>
              <a:t>bem </a:t>
            </a:r>
            <a:r>
              <a:rPr lang="pt-BR" u="sng" dirty="0" smtClean="0"/>
              <a:t>como </a:t>
            </a:r>
            <a:r>
              <a:rPr lang="pt-BR" u="sng" dirty="0"/>
              <a:t>informação, decisão, ação e</a:t>
            </a:r>
            <a:br>
              <a:rPr lang="pt-BR" u="sng" dirty="0"/>
            </a:br>
            <a:r>
              <a:rPr lang="pt-BR" u="sng" dirty="0"/>
              <a:t>avaliação de todas as atividades da empresa; </a:t>
            </a:r>
          </a:p>
          <a:p>
            <a:pPr marL="0" indent="0" algn="just">
              <a:buNone/>
            </a:pPr>
            <a:r>
              <a:rPr lang="pt-BR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33532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256584"/>
          </a:xfrm>
        </p:spPr>
        <p:txBody>
          <a:bodyPr/>
          <a:lstStyle/>
          <a:p>
            <a:pPr algn="just"/>
            <a:r>
              <a:rPr lang="pt-BR" b="1" u="sng" dirty="0"/>
              <a:t>Evolução da </a:t>
            </a:r>
            <a:r>
              <a:rPr lang="pt-BR" b="1" u="sng" dirty="0" smtClean="0"/>
              <a:t>Administração</a:t>
            </a:r>
          </a:p>
          <a:p>
            <a:pPr marL="0" indent="0" algn="just">
              <a:buNone/>
            </a:pPr>
            <a:endParaRPr lang="pt-BR" dirty="0" smtClean="0"/>
          </a:p>
          <a:p>
            <a:pPr algn="just">
              <a:buFontTx/>
              <a:buChar char="-"/>
            </a:pPr>
            <a:r>
              <a:rPr lang="pt-BR" sz="2800" dirty="0" smtClean="0"/>
              <a:t>Os </a:t>
            </a:r>
            <a:r>
              <a:rPr lang="pt-BR" sz="2800" dirty="0"/>
              <a:t>indivíduos exercitam melhor a administração na</a:t>
            </a:r>
            <a:br>
              <a:rPr lang="pt-BR" sz="2800" dirty="0"/>
            </a:br>
            <a:r>
              <a:rPr lang="pt-BR" sz="2800" dirty="0"/>
              <a:t>medida em que o </a:t>
            </a:r>
            <a:r>
              <a:rPr lang="pt-BR" sz="2800" u="sng" dirty="0"/>
              <a:t>processo decisório está </a:t>
            </a:r>
            <a:r>
              <a:rPr lang="pt-BR" sz="2800" u="sng" dirty="0" smtClean="0"/>
              <a:t>sustentado por metodologias</a:t>
            </a:r>
            <a:r>
              <a:rPr lang="pt-BR" sz="2800" u="sng" dirty="0"/>
              <a:t>, técnicas e processos</a:t>
            </a:r>
            <a:r>
              <a:rPr lang="pt-BR" sz="2800" dirty="0"/>
              <a:t>, pois a </a:t>
            </a:r>
            <a:r>
              <a:rPr lang="pt-BR" sz="2800" dirty="0" smtClean="0"/>
              <a:t>interligação entre </a:t>
            </a:r>
            <a:r>
              <a:rPr lang="pt-BR" sz="2800" dirty="0"/>
              <a:t>as diversas partes </a:t>
            </a:r>
            <a:r>
              <a:rPr lang="pt-BR" sz="2800" dirty="0" smtClean="0"/>
              <a:t>e atividades </a:t>
            </a:r>
            <a:r>
              <a:rPr lang="pt-BR" sz="2800" dirty="0"/>
              <a:t>da empresa se </a:t>
            </a:r>
            <a:r>
              <a:rPr lang="pt-BR" sz="2800" dirty="0" smtClean="0"/>
              <a:t>torna mais </a:t>
            </a:r>
            <a:r>
              <a:rPr lang="pt-BR" sz="2800" dirty="0"/>
              <a:t>lógica e evidenciada</a:t>
            </a:r>
            <a:r>
              <a:rPr lang="pt-BR" dirty="0"/>
              <a:t>. 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214734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256584"/>
          </a:xfrm>
        </p:spPr>
        <p:txBody>
          <a:bodyPr/>
          <a:lstStyle/>
          <a:p>
            <a:pPr algn="just"/>
            <a:r>
              <a:rPr lang="pt-BR" b="1" u="sng" dirty="0"/>
              <a:t>Evolução da </a:t>
            </a:r>
            <a:r>
              <a:rPr lang="pt-BR" b="1" u="sng" dirty="0" smtClean="0"/>
              <a:t>Administração - Atualmente</a:t>
            </a:r>
          </a:p>
          <a:p>
            <a:pPr marL="0" indent="0" algn="just">
              <a:buNone/>
            </a:pPr>
            <a:endParaRPr lang="pt-B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71296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266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u="sng" dirty="0" smtClean="0"/>
              <a:t>Esta </a:t>
            </a:r>
            <a:r>
              <a:rPr lang="pt-BR" b="1" u="sng" dirty="0"/>
              <a:t>situação provoca algumas situações </a:t>
            </a:r>
            <a:r>
              <a:rPr lang="pt-BR" b="1" u="sng" dirty="0" smtClean="0"/>
              <a:t>como</a:t>
            </a:r>
            <a:r>
              <a:rPr lang="pt-BR" u="sng" dirty="0" smtClean="0"/>
              <a:t>:</a:t>
            </a:r>
          </a:p>
          <a:p>
            <a:pPr algn="just">
              <a:buFont typeface="Wingdings" pitchFamily="2" charset="2"/>
              <a:buChar char="Ø"/>
            </a:pPr>
            <a:endParaRPr lang="pt-BR" dirty="0" smtClean="0"/>
          </a:p>
          <a:p>
            <a:pPr algn="just">
              <a:buFont typeface="Wingdings" pitchFamily="2" charset="2"/>
              <a:buChar char="Ø"/>
            </a:pPr>
            <a:r>
              <a:rPr lang="pt-BR" dirty="0" smtClean="0"/>
              <a:t>Maior </a:t>
            </a:r>
            <a:r>
              <a:rPr lang="pt-BR" dirty="0"/>
              <a:t>preocupação em estruturar os processos, para que</a:t>
            </a:r>
            <a:br>
              <a:rPr lang="pt-BR" dirty="0"/>
            </a:br>
            <a:r>
              <a:rPr lang="pt-BR" dirty="0"/>
              <a:t>todo o fluxo considerado flua de maneira otimizada e com</a:t>
            </a:r>
            <a:br>
              <a:rPr lang="pt-BR" dirty="0"/>
            </a:br>
            <a:r>
              <a:rPr lang="pt-BR" dirty="0"/>
              <a:t>qualidade, dentro de um melhoramento </a:t>
            </a:r>
            <a:r>
              <a:rPr lang="pt-BR" dirty="0" smtClean="0"/>
              <a:t>contínuo;</a:t>
            </a:r>
          </a:p>
          <a:p>
            <a:pPr algn="just">
              <a:buFont typeface="Wingdings" pitchFamily="2" charset="2"/>
              <a:buChar char="Ø"/>
            </a:pPr>
            <a:endParaRPr lang="pt-BR" dirty="0"/>
          </a:p>
          <a:p>
            <a:pPr algn="just">
              <a:buFont typeface="Wingdings" pitchFamily="2" charset="2"/>
              <a:buChar char="Ø"/>
            </a:pPr>
            <a:r>
              <a:rPr lang="pt-BR" dirty="0" smtClean="0"/>
              <a:t>Fortalecimento </a:t>
            </a:r>
            <a:r>
              <a:rPr lang="pt-BR" dirty="0"/>
              <a:t>da interação clientes </a:t>
            </a:r>
            <a:r>
              <a:rPr lang="pt-BR" i="1" dirty="0"/>
              <a:t>versus</a:t>
            </a:r>
            <a:r>
              <a:rPr lang="pt-BR" dirty="0"/>
              <a:t> fornecedores</a:t>
            </a:r>
            <a:br>
              <a:rPr lang="pt-BR" dirty="0"/>
            </a:br>
            <a:r>
              <a:rPr lang="pt-BR" dirty="0"/>
              <a:t>até o ponto final do processo, representado pelo consumidor</a:t>
            </a:r>
            <a:br>
              <a:rPr lang="pt-BR" dirty="0"/>
            </a:br>
            <a:r>
              <a:rPr lang="pt-BR" dirty="0"/>
              <a:t>final;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315582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pt-BR" sz="2600" b="1" u="sng" dirty="0" smtClean="0"/>
              <a:t>Esta </a:t>
            </a:r>
            <a:r>
              <a:rPr lang="pt-BR" sz="2600" b="1" u="sng" dirty="0"/>
              <a:t>situação provoca algumas situações </a:t>
            </a:r>
            <a:r>
              <a:rPr lang="pt-BR" sz="2600" b="1" u="sng" dirty="0" smtClean="0"/>
              <a:t>como:</a:t>
            </a:r>
          </a:p>
          <a:p>
            <a:pPr algn="just">
              <a:buFont typeface="Wingdings" pitchFamily="2" charset="2"/>
              <a:buChar char="Ø"/>
            </a:pPr>
            <a:endParaRPr lang="pt-BR" dirty="0" smtClean="0"/>
          </a:p>
          <a:p>
            <a:pPr algn="just">
              <a:buFont typeface="Wingdings" pitchFamily="2" charset="2"/>
              <a:buChar char="Ø"/>
            </a:pPr>
            <a:r>
              <a:rPr lang="pt-BR" sz="2600" dirty="0" smtClean="0"/>
              <a:t>Extrapolação </a:t>
            </a:r>
            <a:r>
              <a:rPr lang="pt-BR" sz="2600" dirty="0"/>
              <a:t>de toda esta preocupação também para as</a:t>
            </a:r>
            <a:br>
              <a:rPr lang="pt-BR" sz="2600" dirty="0"/>
            </a:br>
            <a:r>
              <a:rPr lang="pt-BR" sz="2600" dirty="0"/>
              <a:t>empresas fornecedoras de insumos – matérias-primas,</a:t>
            </a:r>
            <a:br>
              <a:rPr lang="pt-BR" sz="2600" dirty="0"/>
            </a:br>
            <a:r>
              <a:rPr lang="pt-BR" sz="2600" dirty="0"/>
              <a:t>serviços </a:t>
            </a:r>
            <a:r>
              <a:rPr lang="pt-BR" sz="2600" dirty="0" smtClean="0"/>
              <a:t>etc.</a:t>
            </a:r>
          </a:p>
          <a:p>
            <a:pPr algn="just">
              <a:buFont typeface="Wingdings" pitchFamily="2" charset="2"/>
              <a:buChar char="Ø"/>
            </a:pPr>
            <a:endParaRPr lang="pt-BR" sz="2600" dirty="0"/>
          </a:p>
          <a:p>
            <a:pPr algn="just">
              <a:buFont typeface="Wingdings" pitchFamily="2" charset="2"/>
              <a:buChar char="Ø"/>
            </a:pPr>
            <a:r>
              <a:rPr lang="pt-BR" sz="2600" dirty="0" smtClean="0"/>
              <a:t>Deslocamento </a:t>
            </a:r>
            <a:r>
              <a:rPr lang="pt-BR" sz="2600" dirty="0"/>
              <a:t>do foco de poder para o consumidor</a:t>
            </a:r>
            <a:br>
              <a:rPr lang="pt-BR" sz="2600" dirty="0"/>
            </a:br>
            <a:r>
              <a:rPr lang="pt-BR" sz="2600" dirty="0"/>
              <a:t>final, também está ocorrendo, via tecnologia da </a:t>
            </a:r>
            <a:r>
              <a:rPr lang="pt-BR" sz="2600" dirty="0" smtClean="0"/>
              <a:t>informação.</a:t>
            </a:r>
          </a:p>
          <a:p>
            <a:pPr marL="0" indent="0" algn="just">
              <a:buNone/>
            </a:pPr>
            <a:r>
              <a:rPr lang="pt-BR" sz="2600" dirty="0"/>
              <a:t/>
            </a:r>
            <a:br>
              <a:rPr lang="pt-BR" sz="2600" dirty="0"/>
            </a:br>
            <a:endParaRPr lang="pt-BR" sz="2600" dirty="0" smtClean="0"/>
          </a:p>
        </p:txBody>
      </p:sp>
    </p:spTree>
    <p:extLst>
      <p:ext uri="{BB962C8B-B14F-4D97-AF65-F5344CB8AC3E}">
        <p14:creationId xmlns:p14="http://schemas.microsoft.com/office/powerpoint/2010/main" xmlns="" val="383730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pt-BR" sz="2600" b="1" u="sng" dirty="0" smtClean="0"/>
              <a:t>Esta </a:t>
            </a:r>
            <a:r>
              <a:rPr lang="pt-BR" sz="2600" b="1" u="sng" dirty="0"/>
              <a:t>situação provoca algumas situações </a:t>
            </a:r>
            <a:r>
              <a:rPr lang="pt-BR" sz="2600" b="1" u="sng" dirty="0" smtClean="0"/>
              <a:t>como</a:t>
            </a:r>
            <a:r>
              <a:rPr lang="pt-BR" sz="2600" u="sng" dirty="0" smtClean="0"/>
              <a:t>:</a:t>
            </a:r>
          </a:p>
          <a:p>
            <a:pPr marL="0" indent="0" algn="just">
              <a:buNone/>
            </a:pPr>
            <a:endParaRPr lang="pt-BR" sz="2600" dirty="0"/>
          </a:p>
          <a:p>
            <a:pPr algn="just">
              <a:buFont typeface="Wingdings" pitchFamily="2" charset="2"/>
              <a:buChar char="Ø"/>
            </a:pPr>
            <a:r>
              <a:rPr lang="pt-BR" sz="2600" dirty="0" smtClean="0"/>
              <a:t>Ampliação </a:t>
            </a:r>
            <a:r>
              <a:rPr lang="pt-BR" sz="2600" dirty="0"/>
              <a:t>e fortalecimento do nível </a:t>
            </a:r>
            <a:r>
              <a:rPr lang="pt-BR" sz="2600" dirty="0" smtClean="0"/>
              <a:t>de concorrência </a:t>
            </a:r>
            <a:r>
              <a:rPr lang="pt-BR" sz="2600" dirty="0"/>
              <a:t>entre as </a:t>
            </a:r>
            <a:r>
              <a:rPr lang="pt-BR" sz="2600" dirty="0" smtClean="0"/>
              <a:t>empresas;</a:t>
            </a:r>
          </a:p>
          <a:p>
            <a:pPr marL="0" indent="0" algn="just">
              <a:buNone/>
            </a:pPr>
            <a:endParaRPr lang="pt-BR" sz="2600" dirty="0" smtClean="0"/>
          </a:p>
          <a:p>
            <a:pPr algn="just">
              <a:buFont typeface="Wingdings" pitchFamily="2" charset="2"/>
              <a:buChar char="Ø"/>
            </a:pPr>
            <a:r>
              <a:rPr lang="pt-BR" sz="2600" dirty="0" smtClean="0"/>
              <a:t>Empresas Globalizadas;</a:t>
            </a:r>
          </a:p>
          <a:p>
            <a:pPr algn="just">
              <a:buFont typeface="Wingdings" pitchFamily="2" charset="2"/>
              <a:buChar char="Ø"/>
            </a:pPr>
            <a:endParaRPr lang="pt-BR" sz="2600" dirty="0" smtClean="0"/>
          </a:p>
          <a:p>
            <a:pPr algn="just">
              <a:buFont typeface="Wingdings" pitchFamily="2" charset="2"/>
              <a:buChar char="Ø"/>
            </a:pPr>
            <a:r>
              <a:rPr lang="pt-BR" sz="2600" dirty="0" smtClean="0"/>
              <a:t>Atuação </a:t>
            </a:r>
            <a:r>
              <a:rPr lang="pt-BR" sz="2600" dirty="0"/>
              <a:t>no novo contexto </a:t>
            </a:r>
            <a:r>
              <a:rPr lang="pt-BR" sz="2600" dirty="0" smtClean="0"/>
              <a:t>socioambiental</a:t>
            </a:r>
          </a:p>
          <a:p>
            <a:pPr marL="0" indent="0" algn="just">
              <a:buNone/>
            </a:pPr>
            <a:endParaRPr lang="pt-BR" sz="2600" dirty="0"/>
          </a:p>
          <a:p>
            <a:pPr marL="0" indent="0" algn="just">
              <a:buNone/>
            </a:pPr>
            <a:r>
              <a:rPr lang="pt-BR" sz="2600" dirty="0"/>
              <a:t/>
            </a:r>
            <a:br>
              <a:rPr lang="pt-BR" sz="2600" dirty="0"/>
            </a:br>
            <a:endParaRPr lang="pt-BR" sz="2600" dirty="0" smtClean="0"/>
          </a:p>
        </p:txBody>
      </p:sp>
    </p:spTree>
    <p:extLst>
      <p:ext uri="{BB962C8B-B14F-4D97-AF65-F5344CB8AC3E}">
        <p14:creationId xmlns:p14="http://schemas.microsoft.com/office/powerpoint/2010/main" xmlns="" val="300670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pt-BR" sz="2200" b="1" u="sng" dirty="0" smtClean="0"/>
              <a:t>Consequências </a:t>
            </a:r>
            <a:r>
              <a:rPr lang="pt-BR" sz="2200" b="1" u="sng" dirty="0"/>
              <a:t>dessas evoluções para </a:t>
            </a:r>
            <a:r>
              <a:rPr lang="pt-BR" sz="2200" b="1" u="sng" dirty="0" smtClean="0"/>
              <a:t>a Administração de Processos</a:t>
            </a:r>
            <a:endParaRPr lang="pt-BR" sz="2200" b="1" u="sng" dirty="0"/>
          </a:p>
          <a:p>
            <a:pPr marL="0" indent="0" algn="just">
              <a:buNone/>
            </a:pPr>
            <a:r>
              <a:rPr lang="pt-BR" sz="2200" dirty="0"/>
              <a:t/>
            </a:r>
            <a:br>
              <a:rPr lang="pt-BR" sz="2200" dirty="0"/>
            </a:br>
            <a:r>
              <a:rPr lang="pt-BR" sz="2200" dirty="0"/>
              <a:t>Para analisar as </a:t>
            </a:r>
            <a:r>
              <a:rPr lang="pt-BR" sz="2200" dirty="0" smtClean="0"/>
              <a:t>consequências </a:t>
            </a:r>
            <a:r>
              <a:rPr lang="pt-BR" sz="2200" dirty="0"/>
              <a:t>da evolução </a:t>
            </a:r>
            <a:r>
              <a:rPr lang="pt-BR" sz="2200" dirty="0" smtClean="0"/>
              <a:t>da administração </a:t>
            </a:r>
            <a:r>
              <a:rPr lang="pt-BR" sz="2200" dirty="0"/>
              <a:t>e das empresas na atual </a:t>
            </a:r>
            <a:r>
              <a:rPr lang="pt-BR" sz="2200" dirty="0" smtClean="0"/>
              <a:t>realidade dos </a:t>
            </a:r>
            <a:r>
              <a:rPr lang="pt-BR" sz="2200" dirty="0"/>
              <a:t>processos empresariais, é preciso </a:t>
            </a:r>
            <a:r>
              <a:rPr lang="pt-BR" sz="2200" dirty="0" smtClean="0"/>
              <a:t>lembrar que a </a:t>
            </a:r>
            <a:r>
              <a:rPr lang="pt-BR" sz="2200" dirty="0"/>
              <a:t>administração tem apresentado uma série </a:t>
            </a:r>
            <a:r>
              <a:rPr lang="pt-BR" sz="2200" dirty="0" smtClean="0"/>
              <a:t>de técnicas </a:t>
            </a:r>
            <a:r>
              <a:rPr lang="pt-BR" sz="2200" dirty="0"/>
              <a:t>e </a:t>
            </a:r>
            <a:r>
              <a:rPr lang="pt-BR" sz="2200" dirty="0" smtClean="0"/>
              <a:t>metodologias que </a:t>
            </a:r>
            <a:r>
              <a:rPr lang="pt-BR" sz="2200" dirty="0"/>
              <a:t>facilitam a </a:t>
            </a:r>
            <a:r>
              <a:rPr lang="pt-BR" sz="2200" dirty="0" smtClean="0"/>
              <a:t>atuação dos </a:t>
            </a:r>
            <a:r>
              <a:rPr lang="pt-BR" sz="2200" dirty="0"/>
              <a:t>executivos nas empresas </a:t>
            </a:r>
            <a:r>
              <a:rPr lang="pt-BR" sz="2200" dirty="0" smtClean="0"/>
              <a:t>procurando respeitar duas </a:t>
            </a:r>
            <a:r>
              <a:rPr lang="pt-BR" sz="2200" dirty="0"/>
              <a:t>premissas básicas</a:t>
            </a:r>
            <a:r>
              <a:rPr lang="pt-BR" sz="2200" dirty="0" smtClean="0"/>
              <a:t>:</a:t>
            </a:r>
          </a:p>
          <a:p>
            <a:pPr marL="0" indent="0" algn="just">
              <a:buNone/>
            </a:pPr>
            <a:endParaRPr lang="pt-BR" sz="2200" dirty="0" smtClean="0"/>
          </a:p>
          <a:p>
            <a:pPr marL="0" indent="0" algn="just">
              <a:buNone/>
            </a:pPr>
            <a:r>
              <a:rPr lang="pt-BR" sz="2200" dirty="0" smtClean="0"/>
              <a:t>1 </a:t>
            </a:r>
            <a:r>
              <a:rPr lang="pt-BR" sz="2200" dirty="0"/>
              <a:t>– Melhoria nos negócios atuais para </a:t>
            </a:r>
            <a:r>
              <a:rPr lang="pt-BR" sz="2200" dirty="0" smtClean="0"/>
              <a:t>consolidar vantagem </a:t>
            </a:r>
            <a:r>
              <a:rPr lang="pt-BR" sz="2200" dirty="0"/>
              <a:t>competitiva real, sustentada </a:t>
            </a:r>
            <a:r>
              <a:rPr lang="pt-BR" sz="2200" dirty="0" smtClean="0"/>
              <a:t>e duradoura</a:t>
            </a:r>
            <a:r>
              <a:rPr lang="pt-BR" sz="2200" dirty="0"/>
              <a:t>; </a:t>
            </a:r>
          </a:p>
          <a:p>
            <a:pPr marL="0" indent="0" algn="just">
              <a:buNone/>
            </a:pPr>
            <a:endParaRPr lang="pt-BR" sz="2200" dirty="0" smtClean="0"/>
          </a:p>
          <a:p>
            <a:pPr marL="0" indent="0" algn="just">
              <a:buNone/>
            </a:pPr>
            <a:r>
              <a:rPr lang="pt-BR" sz="2200" dirty="0" smtClean="0"/>
              <a:t>2 </a:t>
            </a:r>
            <a:r>
              <a:rPr lang="pt-BR" sz="2200" dirty="0"/>
              <a:t>– Desenvolvimento de novos produtos, serviços </a:t>
            </a:r>
            <a:r>
              <a:rPr lang="pt-BR" sz="2200" dirty="0" smtClean="0"/>
              <a:t>e negócios </a:t>
            </a:r>
            <a:r>
              <a:rPr lang="pt-BR" sz="2200" dirty="0"/>
              <a:t>para </a:t>
            </a:r>
            <a:r>
              <a:rPr lang="pt-BR" sz="2200" dirty="0" smtClean="0"/>
              <a:t>perpetuar a </a:t>
            </a:r>
            <a:r>
              <a:rPr lang="pt-BR" sz="2200" dirty="0"/>
              <a:t>posição competitiva </a:t>
            </a:r>
            <a:r>
              <a:rPr lang="pt-BR" sz="2200" dirty="0" smtClean="0"/>
              <a:t>da empresa</a:t>
            </a:r>
            <a:r>
              <a:rPr lang="pt-BR" sz="2200" dirty="0"/>
              <a:t>.</a:t>
            </a:r>
            <a:endParaRPr lang="pt-BR" sz="2200" dirty="0" smtClean="0"/>
          </a:p>
        </p:txBody>
      </p:sp>
    </p:spTree>
    <p:extLst>
      <p:ext uri="{BB962C8B-B14F-4D97-AF65-F5344CB8AC3E}">
        <p14:creationId xmlns:p14="http://schemas.microsoft.com/office/powerpoint/2010/main" xmlns="" val="249864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pt-BR" sz="2200" b="1" u="sng" dirty="0" smtClean="0"/>
              <a:t>Consequências </a:t>
            </a:r>
            <a:r>
              <a:rPr lang="pt-BR" sz="2200" b="1" u="sng" dirty="0"/>
              <a:t>dessas evoluções para </a:t>
            </a:r>
            <a:r>
              <a:rPr lang="pt-BR" sz="2200" b="1" u="sng" dirty="0" smtClean="0"/>
              <a:t>a Administração de Processos</a:t>
            </a:r>
            <a:endParaRPr lang="pt-BR" sz="2200" b="1" u="sng" dirty="0"/>
          </a:p>
          <a:p>
            <a:pPr marL="0" indent="0" algn="just">
              <a:buNone/>
            </a:pPr>
            <a:r>
              <a:rPr lang="pt-BR" sz="2200" dirty="0"/>
              <a:t/>
            </a:r>
            <a:br>
              <a:rPr lang="pt-BR" sz="2200" dirty="0"/>
            </a:br>
            <a:r>
              <a:rPr lang="pt-BR" sz="2200" dirty="0"/>
              <a:t>Neste cenário de constante mutação </a:t>
            </a:r>
            <a:r>
              <a:rPr lang="pt-BR" sz="2200" dirty="0" smtClean="0"/>
              <a:t>ambiental e </a:t>
            </a:r>
            <a:r>
              <a:rPr lang="pt-BR" sz="2200" dirty="0"/>
              <a:t>empresarial, a administração deve </a:t>
            </a:r>
            <a:r>
              <a:rPr lang="pt-BR" sz="2200" dirty="0" smtClean="0"/>
              <a:t>ser constantemente </a:t>
            </a:r>
            <a:r>
              <a:rPr lang="pt-BR" sz="2200" dirty="0"/>
              <a:t>repensada para quebrar os</a:t>
            </a:r>
          </a:p>
          <a:p>
            <a:pPr marL="0" indent="0" algn="just">
              <a:buNone/>
            </a:pPr>
            <a:r>
              <a:rPr lang="pt-BR" sz="2200" dirty="0"/>
              <a:t>paradigmas e consolidar nova </a:t>
            </a:r>
            <a:r>
              <a:rPr lang="pt-BR" sz="2200" dirty="0" smtClean="0"/>
              <a:t>forma administrativa</a:t>
            </a:r>
            <a:r>
              <a:rPr lang="pt-BR" sz="2200" dirty="0"/>
              <a:t>.</a:t>
            </a:r>
          </a:p>
          <a:p>
            <a:pPr marL="0" indent="0" algn="just">
              <a:buNone/>
            </a:pPr>
            <a:r>
              <a:rPr lang="pt-BR" sz="2200" dirty="0"/>
              <a:t>Essa mudança deve ter duas premissas básicas</a:t>
            </a:r>
            <a:r>
              <a:rPr lang="pt-BR" sz="2200" dirty="0" smtClean="0"/>
              <a:t>:</a:t>
            </a:r>
          </a:p>
          <a:p>
            <a:pPr marL="0" indent="0" algn="just">
              <a:buNone/>
            </a:pPr>
            <a:endParaRPr lang="pt-BR" sz="2200" dirty="0"/>
          </a:p>
          <a:p>
            <a:pPr marL="0" indent="0" algn="just">
              <a:buNone/>
            </a:pPr>
            <a:r>
              <a:rPr lang="pt-BR" sz="2200" dirty="0"/>
              <a:t>1 – A mudança evolutiva do </a:t>
            </a:r>
            <a:r>
              <a:rPr lang="pt-BR" sz="2200" dirty="0" smtClean="0"/>
              <a:t>pensamento administrativo </a:t>
            </a:r>
            <a:r>
              <a:rPr lang="pt-BR" sz="2200" dirty="0"/>
              <a:t>dos executivos e </a:t>
            </a:r>
            <a:r>
              <a:rPr lang="pt-BR" sz="2200" dirty="0" smtClean="0"/>
              <a:t>profissionais da </a:t>
            </a:r>
            <a:r>
              <a:rPr lang="pt-BR" sz="2200" dirty="0"/>
              <a:t>empresa;</a:t>
            </a:r>
          </a:p>
          <a:p>
            <a:pPr marL="0" indent="0" algn="just">
              <a:buNone/>
            </a:pPr>
            <a:r>
              <a:rPr lang="pt-BR" sz="2200" dirty="0"/>
              <a:t>2 – O desenvolvimento de metodologias </a:t>
            </a:r>
            <a:r>
              <a:rPr lang="pt-BR" sz="2200" dirty="0" smtClean="0"/>
              <a:t>e técnicas </a:t>
            </a:r>
            <a:r>
              <a:rPr lang="pt-BR" sz="2200" dirty="0"/>
              <a:t>administrativas que </a:t>
            </a:r>
            <a:r>
              <a:rPr lang="pt-BR" sz="2200" dirty="0" smtClean="0"/>
              <a:t>proporcionem sustentação </a:t>
            </a:r>
            <a:r>
              <a:rPr lang="pt-BR" sz="2200" dirty="0"/>
              <a:t>para esse processo de mudança</a:t>
            </a:r>
          </a:p>
          <a:p>
            <a:pPr marL="0" indent="0" algn="just">
              <a:buNone/>
            </a:pPr>
            <a:r>
              <a:rPr lang="pt-BR" sz="2200" dirty="0"/>
              <a:t>evolutiva.</a:t>
            </a:r>
            <a:endParaRPr lang="pt-BR" sz="2200" dirty="0" smtClean="0"/>
          </a:p>
        </p:txBody>
      </p:sp>
    </p:spTree>
    <p:extLst>
      <p:ext uri="{BB962C8B-B14F-4D97-AF65-F5344CB8AC3E}">
        <p14:creationId xmlns:p14="http://schemas.microsoft.com/office/powerpoint/2010/main" xmlns="" val="345826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dirty="0">
                <a:solidFill>
                  <a:srgbClr val="FFFFFF"/>
                </a:solidFill>
              </a:rPr>
              <a:t>Ementa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184576"/>
          </a:xfrm>
        </p:spPr>
        <p:txBody>
          <a:bodyPr/>
          <a:lstStyle/>
          <a:p>
            <a:pPr indent="0" algn="just">
              <a:spcBef>
                <a:spcPts val="0"/>
              </a:spcBef>
              <a:buNone/>
            </a:pPr>
            <a:r>
              <a:rPr lang="pt-BR" sz="3200" dirty="0" smtClean="0"/>
              <a:t>Nesta disciplina o aluno obterá conhecimentos relacionados a aspectos de elevada importância no desenvolvimento e</a:t>
            </a:r>
          </a:p>
          <a:p>
            <a:pPr indent="0" algn="just">
              <a:spcBef>
                <a:spcPts val="0"/>
              </a:spcBef>
              <a:buNone/>
            </a:pPr>
            <a:r>
              <a:rPr lang="pt-BR" sz="3200" dirty="0" smtClean="0"/>
              <a:t>implementação dos processos administrativos nas empresas, de maneira que o mesmo compreenda a interligação dos </a:t>
            </a:r>
          </a:p>
          <a:p>
            <a:pPr indent="0" algn="just">
              <a:spcBef>
                <a:spcPts val="0"/>
              </a:spcBef>
              <a:buNone/>
            </a:pPr>
            <a:r>
              <a:rPr lang="pt-BR" sz="3200" dirty="0" smtClean="0"/>
              <a:t>processos com outros instrumentos administrativos.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149361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pt-BR" sz="2200" b="1" u="sng" dirty="0" smtClean="0"/>
              <a:t>Consequências </a:t>
            </a:r>
            <a:r>
              <a:rPr lang="pt-BR" sz="2200" b="1" u="sng" dirty="0"/>
              <a:t>dessas evoluções para </a:t>
            </a:r>
            <a:r>
              <a:rPr lang="pt-BR" sz="2200" b="1" u="sng" dirty="0" smtClean="0"/>
              <a:t>a Administração de Processos</a:t>
            </a:r>
            <a:endParaRPr lang="pt-BR" sz="2200" b="1" u="sng" dirty="0"/>
          </a:p>
          <a:p>
            <a:pPr marL="0" indent="0" algn="just">
              <a:buNone/>
            </a:pPr>
            <a:r>
              <a:rPr lang="pt-BR" sz="2200" dirty="0"/>
              <a:t/>
            </a:r>
            <a:br>
              <a:rPr lang="pt-BR" sz="2200" dirty="0"/>
            </a:br>
            <a:r>
              <a:rPr lang="pt-BR" sz="2200" b="1" u="sng" dirty="0"/>
              <a:t>VISÃO SISTÊMICA</a:t>
            </a:r>
          </a:p>
          <a:p>
            <a:pPr marL="0" indent="0" algn="just">
              <a:buNone/>
            </a:pPr>
            <a:r>
              <a:rPr lang="pt-BR" sz="2000" dirty="0" smtClean="0"/>
              <a:t>Uma operação sempre deverá satisfazer seus clientes superando seus concorrentes, formulando e buscando objetivos de competitividade.</a:t>
            </a:r>
          </a:p>
          <a:p>
            <a:pPr marL="0" indent="0" algn="just">
              <a:buNone/>
            </a:pPr>
            <a:endParaRPr lang="pt-BR" sz="2200" dirty="0" smtClean="0"/>
          </a:p>
          <a:p>
            <a:pPr marL="0" indent="0" algn="just">
              <a:buNone/>
            </a:pPr>
            <a:r>
              <a:rPr lang="pt-BR" sz="2200" dirty="0" smtClean="0"/>
              <a:t>Slack </a:t>
            </a:r>
            <a:r>
              <a:rPr lang="pt-BR" sz="2200" dirty="0"/>
              <a:t>(1993) aponta cinco objetivos:</a:t>
            </a:r>
          </a:p>
          <a:p>
            <a:pPr marL="0" indent="0" algn="just">
              <a:buNone/>
            </a:pPr>
            <a:r>
              <a:rPr lang="pt-BR" sz="2200" dirty="0"/>
              <a:t>- Qualidade do produto;</a:t>
            </a:r>
          </a:p>
          <a:p>
            <a:pPr marL="0" indent="0" algn="just">
              <a:buNone/>
            </a:pPr>
            <a:r>
              <a:rPr lang="pt-BR" sz="2200" dirty="0"/>
              <a:t>- Velocidade nas entregas;</a:t>
            </a:r>
          </a:p>
          <a:p>
            <a:pPr marL="0" indent="0" algn="just">
              <a:buNone/>
            </a:pPr>
            <a:r>
              <a:rPr lang="pt-BR" sz="2200" dirty="0"/>
              <a:t>- Confiabilidade nas entregas;</a:t>
            </a:r>
          </a:p>
          <a:p>
            <a:pPr marL="0" indent="0" algn="just">
              <a:buNone/>
            </a:pPr>
            <a:r>
              <a:rPr lang="pt-BR" sz="2200" dirty="0"/>
              <a:t>- Flexibilidade nas entregas;</a:t>
            </a:r>
          </a:p>
          <a:p>
            <a:pPr marL="0" indent="0" algn="just">
              <a:buNone/>
            </a:pPr>
            <a:r>
              <a:rPr lang="pt-BR" sz="2200" dirty="0"/>
              <a:t>- Custo dos produtos.</a:t>
            </a:r>
            <a:endParaRPr lang="pt-BR" sz="2200" dirty="0" smtClean="0"/>
          </a:p>
        </p:txBody>
      </p:sp>
    </p:spTree>
    <p:extLst>
      <p:ext uri="{BB962C8B-B14F-4D97-AF65-F5344CB8AC3E}">
        <p14:creationId xmlns:p14="http://schemas.microsoft.com/office/powerpoint/2010/main" xmlns="" val="361049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857403"/>
          </a:xfrm>
        </p:spPr>
        <p:txBody>
          <a:bodyPr/>
          <a:lstStyle/>
          <a:p>
            <a:pPr algn="just"/>
            <a:r>
              <a:rPr lang="pt-BR" sz="2600" b="1" dirty="0"/>
              <a:t>Visão sistêmica</a:t>
            </a:r>
            <a:r>
              <a:rPr lang="pt-BR" sz="2600" dirty="0"/>
              <a:t> consiste na habilidade em compreender os sistemas de acordo com a abordagem da Teoria Geral dos Sistemas, ou seja, </a:t>
            </a:r>
            <a:r>
              <a:rPr lang="pt-BR" sz="2600" u="sng" dirty="0"/>
              <a:t>ter o conhecimento do todo, de modo a permitir a análise ou a interferência no mesmo.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</p:spTree>
    <p:extLst>
      <p:ext uri="{BB962C8B-B14F-4D97-AF65-F5344CB8AC3E}">
        <p14:creationId xmlns:p14="http://schemas.microsoft.com/office/powerpoint/2010/main" xmlns="" val="179356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8229600" cy="1143000"/>
          </a:xfrm>
        </p:spPr>
        <p:txBody>
          <a:bodyPr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EVOLUÇÃO DA ADMINISTRAÇÃO E CONSEQUÊNCIAS NA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ADMINISTRAÇÃO DE PROCESSOS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793432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01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pt-BR" sz="2200" dirty="0"/>
              <a:t/>
            </a:r>
            <a:br>
              <a:rPr lang="pt-BR" sz="2200" dirty="0"/>
            </a:br>
            <a:endParaRPr lang="pt-BR" sz="2200" dirty="0" smtClean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45865" y="1484784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9pPr>
          </a:lstStyle>
          <a:p>
            <a:pPr algn="ctr"/>
            <a:r>
              <a:rPr lang="pt-BR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Organizacional</a:t>
            </a:r>
            <a:endParaRPr lang="pt-BR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348880"/>
            <a:ext cx="5112568" cy="411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8558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1340768"/>
            <a:ext cx="8686800" cy="5288632"/>
          </a:xfrm>
        </p:spPr>
        <p:txBody>
          <a:bodyPr/>
          <a:lstStyle/>
          <a:p>
            <a:pPr algn="just" eaLnBrk="1" hangingPunct="1">
              <a:defRPr/>
            </a:pPr>
            <a:r>
              <a:rPr lang="pt-BR" sz="2400" b="1" u="sng" dirty="0" smtClean="0"/>
              <a:t>O que é?</a:t>
            </a:r>
          </a:p>
          <a:p>
            <a:pPr marL="0" indent="0" algn="just" eaLnBrk="1" hangingPunct="1">
              <a:buNone/>
              <a:defRPr/>
            </a:pPr>
            <a:endParaRPr lang="pt-BR" sz="2400" b="1" u="sng" dirty="0" smtClean="0"/>
          </a:p>
          <a:p>
            <a:pPr algn="just" eaLnBrk="1" hangingPunct="1">
              <a:defRPr/>
            </a:pPr>
            <a:r>
              <a:rPr lang="pt-BR" sz="2400" b="0" dirty="0" smtClean="0"/>
              <a:t>O diagnóstico é um </a:t>
            </a:r>
            <a:r>
              <a:rPr lang="pt-BR" sz="2400" u="sng" dirty="0" smtClean="0">
                <a:solidFill>
                  <a:srgbClr val="C00000"/>
                </a:solidFill>
              </a:rPr>
              <a:t>instrumento</a:t>
            </a:r>
            <a:r>
              <a:rPr lang="pt-BR" sz="2400" dirty="0" smtClean="0">
                <a:solidFill>
                  <a:srgbClr val="C00000"/>
                </a:solidFill>
              </a:rPr>
              <a:t> para levantar todos os aspectos da empresa, vendas, relacionamento entre as pessoas, estoques, processos produtivos, estrutura de custos, ações de marketing, posicionamento mercadológico, posições financeiras</a:t>
            </a:r>
            <a:r>
              <a:rPr lang="pt-BR" sz="2400" b="0" dirty="0" smtClean="0"/>
              <a:t>. </a:t>
            </a:r>
          </a:p>
          <a:p>
            <a:pPr algn="just" eaLnBrk="1" hangingPunct="1">
              <a:defRPr/>
            </a:pPr>
            <a:endParaRPr lang="pt-BR" sz="2400" b="0" dirty="0" smtClean="0"/>
          </a:p>
          <a:p>
            <a:pPr algn="just" eaLnBrk="1" hangingPunct="1">
              <a:defRPr/>
            </a:pPr>
            <a:r>
              <a:rPr lang="pt-BR" sz="2400" b="0" dirty="0" smtClean="0"/>
              <a:t>Esses levantamentos e avaliações devem compor uma série histórica para comparativo interno, com os dados anteriores da empresa, e externo, dentro do setor onde ela atua. 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Diagnóstico Organizacional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37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81000" y="1371600"/>
            <a:ext cx="8229600" cy="4937125"/>
          </a:xfrm>
        </p:spPr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pt-BR" sz="2800" dirty="0"/>
              <a:t>Outros </a:t>
            </a:r>
            <a:r>
              <a:rPr lang="pt-BR" sz="2800" dirty="0" smtClean="0"/>
              <a:t>conceitos</a:t>
            </a:r>
          </a:p>
          <a:p>
            <a:pPr algn="just">
              <a:lnSpc>
                <a:spcPct val="90000"/>
              </a:lnSpc>
              <a:defRPr/>
            </a:pPr>
            <a:endParaRPr lang="pt-BR" sz="2800" dirty="0" smtClean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800" dirty="0" smtClean="0"/>
              <a:t>O diagnóstico é o </a:t>
            </a:r>
            <a:r>
              <a:rPr lang="pt-BR" sz="2800" u="sng" dirty="0" smtClean="0">
                <a:solidFill>
                  <a:srgbClr val="C00000"/>
                </a:solidFill>
              </a:rPr>
              <a:t>instrumento</a:t>
            </a:r>
            <a:r>
              <a:rPr lang="pt-BR" sz="2800" dirty="0" smtClean="0">
                <a:solidFill>
                  <a:srgbClr val="C00000"/>
                </a:solidFill>
              </a:rPr>
              <a:t> que apresenta uma visão global e dinâmica da empresa e que define um roteiro geral ao processo de decisão</a:t>
            </a:r>
            <a:r>
              <a:rPr lang="pt-BR" sz="2800" dirty="0" smtClean="0"/>
              <a:t>. 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pt-BR" sz="2800" dirty="0" smtClean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800" dirty="0" smtClean="0"/>
              <a:t>É um </a:t>
            </a:r>
            <a:r>
              <a:rPr lang="pt-BR" sz="2800" dirty="0" smtClean="0">
                <a:solidFill>
                  <a:srgbClr val="C00000"/>
                </a:solidFill>
              </a:rPr>
              <a:t>procedimento que possibilita ao empresário obter uma visão clara, simples e precisa do conjunto do seu negócio. </a:t>
            </a:r>
          </a:p>
          <a:p>
            <a:pPr algn="just">
              <a:defRPr/>
            </a:pP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88867" y="188640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9pPr>
          </a:lstStyle>
          <a:p>
            <a:pPr algn="ctr"/>
            <a:r>
              <a:rPr lang="pt-BR" sz="3200" smtClean="0">
                <a:solidFill>
                  <a:srgbClr val="FFFFFF"/>
                </a:solidFill>
              </a:rPr>
              <a:t>Diagnóstico Organizacional</a:t>
            </a:r>
            <a:endParaRPr lang="pt-BR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41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8229600" cy="1143000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Diagnóstico Organizacional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pt-BR" sz="2200" dirty="0"/>
              <a:t/>
            </a:r>
            <a:br>
              <a:rPr lang="pt-BR" sz="2200" dirty="0"/>
            </a:br>
            <a:r>
              <a:rPr lang="pt-BR" sz="2200" dirty="0"/>
              <a:t>A dinâmica organizacional justifica </a:t>
            </a:r>
            <a:r>
              <a:rPr lang="pt-BR" sz="2200" u="sng" dirty="0"/>
              <a:t>o diagnóstico periódico, permanente e contínuo</a:t>
            </a:r>
            <a:r>
              <a:rPr lang="pt-BR" sz="2200" dirty="0"/>
              <a:t>. Pois, </a:t>
            </a:r>
            <a:r>
              <a:rPr lang="pt-BR" sz="2200" dirty="0" smtClean="0"/>
              <a:t>considerando:</a:t>
            </a:r>
          </a:p>
          <a:p>
            <a:pPr marL="0" indent="0" algn="just">
              <a:buNone/>
            </a:pPr>
            <a:r>
              <a:rPr lang="pt-BR" sz="2200" dirty="0" smtClean="0"/>
              <a:t> </a:t>
            </a:r>
          </a:p>
          <a:p>
            <a:pPr marL="457200" indent="-457200" algn="just">
              <a:buAutoNum type="arabicParenBoth"/>
            </a:pPr>
            <a:r>
              <a:rPr lang="pt-BR" sz="2200" dirty="0" smtClean="0"/>
              <a:t>o </a:t>
            </a:r>
            <a:r>
              <a:rPr lang="pt-BR" sz="2200" dirty="0"/>
              <a:t>conjunto de variáveis que constituem a realidade organizacional - </a:t>
            </a:r>
            <a:r>
              <a:rPr lang="pt-BR" sz="2200" b="1" dirty="0"/>
              <a:t>multiplicidade</a:t>
            </a:r>
            <a:r>
              <a:rPr lang="pt-BR" sz="2200" dirty="0"/>
              <a:t>; </a:t>
            </a:r>
            <a:endParaRPr lang="pt-BR" sz="2200" dirty="0" smtClean="0"/>
          </a:p>
          <a:p>
            <a:pPr marL="0" indent="0" algn="just">
              <a:buNone/>
            </a:pPr>
            <a:endParaRPr lang="pt-BR" sz="2200" dirty="0" smtClean="0"/>
          </a:p>
          <a:p>
            <a:pPr marL="0" indent="0" algn="just">
              <a:buNone/>
            </a:pPr>
            <a:r>
              <a:rPr lang="pt-BR" sz="2200" dirty="0" smtClean="0"/>
              <a:t>(</a:t>
            </a:r>
            <a:r>
              <a:rPr lang="pt-BR" sz="2200" dirty="0"/>
              <a:t>2) a natureza das variáveis constituintes da referida realidade -   </a:t>
            </a:r>
            <a:r>
              <a:rPr lang="pt-BR" sz="2200" dirty="0" smtClean="0"/>
              <a:t>   </a:t>
            </a:r>
          </a:p>
          <a:p>
            <a:pPr marL="0" indent="0" algn="just">
              <a:buNone/>
            </a:pPr>
            <a:r>
              <a:rPr lang="pt-BR" sz="2200" b="1" dirty="0"/>
              <a:t> </a:t>
            </a:r>
            <a:r>
              <a:rPr lang="pt-BR" sz="2200" b="1" dirty="0" smtClean="0"/>
              <a:t>     - complexidade</a:t>
            </a:r>
            <a:r>
              <a:rPr lang="pt-BR" sz="2200" dirty="0"/>
              <a:t>; </a:t>
            </a:r>
            <a:endParaRPr lang="pt-BR" sz="2200" dirty="0" smtClean="0"/>
          </a:p>
          <a:p>
            <a:pPr marL="0" indent="0" algn="just">
              <a:buNone/>
            </a:pPr>
            <a:endParaRPr lang="pt-BR" sz="2200" dirty="0" smtClean="0"/>
          </a:p>
          <a:p>
            <a:pPr marL="0" indent="0" algn="just">
              <a:buNone/>
            </a:pPr>
            <a:r>
              <a:rPr lang="pt-BR" sz="2200" dirty="0" smtClean="0"/>
              <a:t>(</a:t>
            </a:r>
            <a:r>
              <a:rPr lang="pt-BR" sz="2200" dirty="0"/>
              <a:t>3) a interação das variáveis </a:t>
            </a:r>
            <a:r>
              <a:rPr lang="pt-BR" sz="2200" dirty="0" smtClean="0"/>
              <a:t>– </a:t>
            </a:r>
            <a:r>
              <a:rPr lang="pt-BR" sz="2200" b="1" dirty="0"/>
              <a:t>interatividade</a:t>
            </a:r>
            <a:r>
              <a:rPr lang="pt-BR" sz="2200" dirty="0"/>
              <a:t>; e assim por diante, tudo nos leva a crer que a Organização, por princípio, compreende </a:t>
            </a:r>
            <a:r>
              <a:rPr lang="pt-BR" sz="2200" u="sng" dirty="0"/>
              <a:t>uma entidade em permanente processo de mudança</a:t>
            </a:r>
            <a:r>
              <a:rPr lang="pt-BR" sz="2200" dirty="0"/>
              <a:t> – definindo esta como a variação de um estado para </a:t>
            </a:r>
            <a:r>
              <a:rPr lang="pt-BR" sz="2200" dirty="0" smtClean="0"/>
              <a:t>outro.</a:t>
            </a:r>
          </a:p>
        </p:txBody>
      </p:sp>
    </p:spTree>
    <p:extLst>
      <p:ext uri="{BB962C8B-B14F-4D97-AF65-F5344CB8AC3E}">
        <p14:creationId xmlns:p14="http://schemas.microsoft.com/office/powerpoint/2010/main" xmlns="" val="359704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8229600" cy="1143000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Diagnóstico Organizacional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pt-BR" sz="2600" dirty="0"/>
              <a:t/>
            </a:r>
            <a:br>
              <a:rPr lang="pt-BR" sz="2600" dirty="0"/>
            </a:br>
            <a:r>
              <a:rPr lang="pt-BR" sz="2600" b="1" u="sng" dirty="0"/>
              <a:t>Surge a </a:t>
            </a:r>
            <a:r>
              <a:rPr lang="pt-BR" sz="2600" b="1" u="sng" dirty="0" err="1"/>
              <a:t>idéia</a:t>
            </a:r>
            <a:r>
              <a:rPr lang="pt-BR" sz="2600" b="1" u="sng" dirty="0"/>
              <a:t> de intervenção organizacional</a:t>
            </a:r>
            <a:r>
              <a:rPr lang="pt-BR" sz="2600" dirty="0"/>
              <a:t>. </a:t>
            </a:r>
            <a:endParaRPr lang="pt-BR" sz="2600" dirty="0" smtClean="0"/>
          </a:p>
          <a:p>
            <a:pPr marL="0" indent="0" algn="just">
              <a:buNone/>
            </a:pPr>
            <a:endParaRPr lang="pt-BR" sz="2600" dirty="0" smtClean="0"/>
          </a:p>
          <a:p>
            <a:pPr algn="just">
              <a:buFont typeface="Wingdings" pitchFamily="2" charset="2"/>
              <a:buChar char="Ø"/>
            </a:pPr>
            <a:r>
              <a:rPr lang="pt-BR" sz="2600" u="sng" dirty="0" smtClean="0"/>
              <a:t>A </a:t>
            </a:r>
            <a:r>
              <a:rPr lang="pt-BR" sz="2600" u="sng" dirty="0"/>
              <a:t>questão de base é a sobrevivência organizacional a longo prazo</a:t>
            </a:r>
            <a:r>
              <a:rPr lang="pt-BR" sz="2600"/>
              <a:t>. </a:t>
            </a:r>
            <a:endParaRPr lang="pt-BR" sz="2600" smtClean="0"/>
          </a:p>
          <a:p>
            <a:pPr algn="just">
              <a:buFont typeface="Wingdings" pitchFamily="2" charset="2"/>
              <a:buChar char="Ø"/>
            </a:pPr>
            <a:r>
              <a:rPr lang="pt-BR" sz="2600" smtClean="0"/>
              <a:t>Inevitavelmente </a:t>
            </a:r>
            <a:r>
              <a:rPr lang="pt-BR" sz="2600" dirty="0"/>
              <a:t>esta sobrevivência está relacionada com a situação de ajuste da Organização com seu ambiente ou das relações organizacionais, ou seja, a obtenção de um desempenho que seja compatível com as exigências de sobrevivência. </a:t>
            </a:r>
            <a:endParaRPr lang="pt-BR" sz="2600" dirty="0" smtClean="0"/>
          </a:p>
        </p:txBody>
      </p:sp>
    </p:spTree>
    <p:extLst>
      <p:ext uri="{BB962C8B-B14F-4D97-AF65-F5344CB8AC3E}">
        <p14:creationId xmlns:p14="http://schemas.microsoft.com/office/powerpoint/2010/main" xmlns="" val="204436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8229600" cy="1143000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Diagnóstico Organizacional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pt-BR" sz="2600" dirty="0"/>
              <a:t/>
            </a:r>
            <a:br>
              <a:rPr lang="pt-BR" sz="2600" dirty="0"/>
            </a:br>
            <a:r>
              <a:rPr lang="pt-BR" sz="2600" b="1" u="sng" dirty="0"/>
              <a:t>Surge a </a:t>
            </a:r>
            <a:r>
              <a:rPr lang="pt-BR" sz="2600" b="1" u="sng" dirty="0" err="1"/>
              <a:t>idéia</a:t>
            </a:r>
            <a:r>
              <a:rPr lang="pt-BR" sz="2600" b="1" u="sng" dirty="0"/>
              <a:t> de intervenção organizacional</a:t>
            </a:r>
            <a:r>
              <a:rPr lang="pt-BR" sz="2600" dirty="0"/>
              <a:t>. </a:t>
            </a:r>
            <a:endParaRPr lang="pt-BR" sz="2600" dirty="0" smtClean="0"/>
          </a:p>
          <a:p>
            <a:pPr marL="0" indent="0" algn="just">
              <a:buNone/>
            </a:pPr>
            <a:endParaRPr lang="pt-BR" sz="2600" dirty="0" smtClean="0"/>
          </a:p>
          <a:p>
            <a:pPr algn="just">
              <a:buFont typeface="Wingdings" pitchFamily="2" charset="2"/>
              <a:buChar char="Ø"/>
            </a:pPr>
            <a:r>
              <a:rPr lang="pt-BR" sz="2600" dirty="0" smtClean="0"/>
              <a:t>Justificando </a:t>
            </a:r>
            <a:r>
              <a:rPr lang="pt-BR" sz="2600" dirty="0"/>
              <a:t>a função do administrador, este ajuste, nas organizações, se dá através de medidas administrativas – estratégias, estruturas, políticas e procedimentos</a:t>
            </a:r>
            <a:r>
              <a:rPr lang="pt-BR" sz="2600" dirty="0" smtClean="0"/>
              <a:t>.</a:t>
            </a:r>
          </a:p>
          <a:p>
            <a:pPr marL="0" indent="0" algn="just">
              <a:buNone/>
            </a:pPr>
            <a:endParaRPr lang="pt-BR" sz="2600" dirty="0" smtClean="0"/>
          </a:p>
          <a:p>
            <a:pPr algn="just">
              <a:buFont typeface="Wingdings" pitchFamily="2" charset="2"/>
              <a:buChar char="Ø"/>
            </a:pPr>
            <a:r>
              <a:rPr lang="pt-BR" sz="2600" dirty="0" smtClean="0"/>
              <a:t>Assim </a:t>
            </a:r>
            <a:r>
              <a:rPr lang="pt-BR" sz="2600" dirty="0"/>
              <a:t>dito, o ato de administrar é um ato de intervenção; </a:t>
            </a:r>
            <a:r>
              <a:rPr lang="pt-BR" sz="2600" u="sng" dirty="0"/>
              <a:t>e o ato de diagnosticar é um ato de intervir, administrativamente</a:t>
            </a:r>
            <a:r>
              <a:rPr lang="pt-BR" sz="2600" dirty="0"/>
              <a:t>. </a:t>
            </a:r>
            <a:endParaRPr lang="pt-BR" sz="2600" dirty="0" smtClean="0"/>
          </a:p>
        </p:txBody>
      </p:sp>
    </p:spTree>
    <p:extLst>
      <p:ext uri="{BB962C8B-B14F-4D97-AF65-F5344CB8AC3E}">
        <p14:creationId xmlns:p14="http://schemas.microsoft.com/office/powerpoint/2010/main" xmlns="" val="277960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4461" y="1412776"/>
            <a:ext cx="90332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Abordagem por Processos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564904"/>
            <a:ext cx="5267690" cy="339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097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OBJETIVO GERAL: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723312" cy="4785395"/>
          </a:xfrm>
        </p:spPr>
        <p:txBody>
          <a:bodyPr/>
          <a:lstStyle/>
          <a:p>
            <a:pPr algn="just"/>
            <a:r>
              <a:rPr lang="pt-BR" sz="2800" dirty="0"/>
              <a:t>Desenvolver profissionais capazes de aplicar os conceitos e ferramentas de </a:t>
            </a:r>
            <a:r>
              <a:rPr lang="pt-BR" sz="2800" dirty="0" smtClean="0"/>
              <a:t>gestão </a:t>
            </a:r>
            <a:r>
              <a:rPr lang="pt-BR" sz="2800" dirty="0"/>
              <a:t>de processos para inovar a forma através da qual os processos de uma organização podem </a:t>
            </a:r>
            <a:r>
              <a:rPr lang="pt-BR" sz="2800" dirty="0" smtClean="0"/>
              <a:t>ser </a:t>
            </a:r>
            <a:r>
              <a:rPr lang="pt-BR" sz="2800" dirty="0"/>
              <a:t>geridos.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352839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3628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pt-BR" sz="2600" dirty="0"/>
              <a:t/>
            </a:r>
            <a:br>
              <a:rPr lang="pt-BR" sz="2600" dirty="0"/>
            </a:br>
            <a:endParaRPr lang="pt-BR" sz="26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179512" y="1340768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u="sng" dirty="0">
                <a:solidFill>
                  <a:srgbClr val="000000"/>
                </a:solidFill>
              </a:rPr>
              <a:t>Os Processos Podem Ser Divididos Em:</a:t>
            </a:r>
          </a:p>
          <a:p>
            <a:pPr algn="just"/>
            <a:r>
              <a:rPr lang="pt-BR" sz="2800" dirty="0">
                <a:solidFill>
                  <a:srgbClr val="000000"/>
                </a:solidFill>
              </a:rPr>
              <a:t> </a:t>
            </a:r>
          </a:p>
          <a:p>
            <a:pPr marL="514350" indent="-514350" algn="just">
              <a:buFontTx/>
              <a:buAutoNum type="alphaUcParenR"/>
            </a:pPr>
            <a:r>
              <a:rPr lang="pt-BR" sz="2800" b="1" u="sng" dirty="0">
                <a:solidFill>
                  <a:srgbClr val="000000"/>
                </a:solidFill>
              </a:rPr>
              <a:t>PROCESSOS Essenciais ou primários</a:t>
            </a:r>
            <a:r>
              <a:rPr lang="pt-BR" sz="2800" dirty="0">
                <a:solidFill>
                  <a:srgbClr val="000000"/>
                </a:solidFill>
              </a:rPr>
              <a:t>: estão ligados a essência do funcionamento da organização e é por meio deles que se pode agregar valor para o cliente (vantagem competitiva). Inicia desde a Identificação das necessidades dos clientes, idealizar a oferta, gerar e entregar o serviço, até a verificação da satisfação do cliente (pós venda). Aqui podemos INOVAR e surpreender o cliente.</a:t>
            </a:r>
          </a:p>
          <a:p>
            <a:pPr algn="just"/>
            <a:r>
              <a:rPr lang="pt-BR" sz="2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800" dirty="0" smtClean="0">
                <a:solidFill>
                  <a:schemeClr val="bg1"/>
                </a:solidFill>
              </a:rPr>
              <a:t>Abordagem </a:t>
            </a:r>
            <a:r>
              <a:rPr lang="pt-BR" sz="3800" dirty="0">
                <a:solidFill>
                  <a:schemeClr val="bg1"/>
                </a:solidFill>
              </a:rPr>
              <a:t>por </a:t>
            </a:r>
            <a:r>
              <a:rPr lang="pt-BR" sz="3800" dirty="0" smtClean="0">
                <a:solidFill>
                  <a:schemeClr val="bg1"/>
                </a:solidFill>
              </a:rPr>
              <a:t>Processos</a:t>
            </a:r>
            <a:endParaRPr lang="pt-BR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05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pt-BR" sz="2600" dirty="0"/>
              <a:t/>
            </a:r>
            <a:br>
              <a:rPr lang="pt-BR" sz="2600" dirty="0"/>
            </a:br>
            <a:endParaRPr lang="pt-BR" sz="26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148729" y="1268760"/>
            <a:ext cx="8784976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500" b="1" dirty="0">
                <a:solidFill>
                  <a:srgbClr val="000000"/>
                </a:solidFill>
              </a:rPr>
              <a:t>Os processos podem ser divididos em:</a:t>
            </a:r>
          </a:p>
          <a:p>
            <a:pPr algn="just"/>
            <a:endParaRPr lang="pt-BR" sz="2500" dirty="0">
              <a:solidFill>
                <a:srgbClr val="000000"/>
              </a:solidFill>
            </a:endParaRPr>
          </a:p>
          <a:p>
            <a:pPr algn="just"/>
            <a:r>
              <a:rPr lang="pt-BR" sz="2500" dirty="0">
                <a:solidFill>
                  <a:srgbClr val="000000"/>
                </a:solidFill>
              </a:rPr>
              <a:t>B) </a:t>
            </a:r>
            <a:r>
              <a:rPr lang="pt-BR" sz="2500" b="1" u="sng" dirty="0">
                <a:solidFill>
                  <a:srgbClr val="000000"/>
                </a:solidFill>
              </a:rPr>
              <a:t>Processos Organizacionais</a:t>
            </a:r>
            <a:r>
              <a:rPr lang="pt-BR" sz="2500" dirty="0">
                <a:solidFill>
                  <a:srgbClr val="000000"/>
                </a:solidFill>
              </a:rPr>
              <a:t>: viabilizam o funcionamento coordenado dos vários subsistemas da organização. São para integrar a organização, como: </a:t>
            </a:r>
            <a:r>
              <a:rPr lang="pt-BR" sz="2500" u="sng" dirty="0">
                <a:solidFill>
                  <a:srgbClr val="000000"/>
                </a:solidFill>
              </a:rPr>
              <a:t>planejamento estratégico, recrutamento e seleção, orçamentos, treinamento de pessoal, suprimentos</a:t>
            </a:r>
            <a:r>
              <a:rPr lang="pt-BR" sz="2500" dirty="0">
                <a:solidFill>
                  <a:srgbClr val="000000"/>
                </a:solidFill>
              </a:rPr>
              <a:t>. NÃO muito perceptíveis para os clientes.</a:t>
            </a:r>
          </a:p>
          <a:p>
            <a:pPr algn="just"/>
            <a:endParaRPr lang="pt-BR" sz="2500" dirty="0">
              <a:solidFill>
                <a:srgbClr val="000000"/>
              </a:solidFill>
            </a:endParaRPr>
          </a:p>
          <a:p>
            <a:pPr algn="just"/>
            <a:r>
              <a:rPr lang="pt-BR" sz="2500" dirty="0">
                <a:solidFill>
                  <a:srgbClr val="000000"/>
                </a:solidFill>
              </a:rPr>
              <a:t> C) </a:t>
            </a:r>
            <a:r>
              <a:rPr lang="pt-BR" sz="2500" b="1" u="sng" dirty="0">
                <a:solidFill>
                  <a:srgbClr val="000000"/>
                </a:solidFill>
              </a:rPr>
              <a:t>Processos Gerenciais</a:t>
            </a:r>
            <a:r>
              <a:rPr lang="pt-BR" sz="2500" dirty="0">
                <a:solidFill>
                  <a:srgbClr val="000000"/>
                </a:solidFill>
              </a:rPr>
              <a:t>: centrados nos gerentes, suas interações, incluem medição e ajuste do desempenho, como: divisão de metas, avaliação de resultados, alocação de recursos. </a:t>
            </a: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800" dirty="0" smtClean="0">
                <a:solidFill>
                  <a:schemeClr val="bg1"/>
                </a:solidFill>
              </a:rPr>
              <a:t>Abordagem </a:t>
            </a:r>
            <a:r>
              <a:rPr lang="pt-BR" sz="3800" dirty="0">
                <a:solidFill>
                  <a:schemeClr val="bg1"/>
                </a:solidFill>
              </a:rPr>
              <a:t>por </a:t>
            </a:r>
            <a:r>
              <a:rPr lang="pt-BR" sz="3800" dirty="0" smtClean="0">
                <a:solidFill>
                  <a:schemeClr val="bg1"/>
                </a:solidFill>
              </a:rPr>
              <a:t>Processos</a:t>
            </a:r>
            <a:endParaRPr lang="pt-BR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88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2204864"/>
            <a:ext cx="4425583" cy="3887788"/>
          </a:xfrm>
        </p:spPr>
        <p:txBody>
          <a:bodyPr/>
          <a:lstStyle/>
          <a:p>
            <a:pPr marL="342900" indent="-34290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pt-BR" sz="2400" dirty="0"/>
              <a:t> Desenvolvimento e projeto do produto ou </a:t>
            </a:r>
            <a:r>
              <a:rPr lang="pt-BR" sz="2400" dirty="0" smtClean="0"/>
              <a:t>serviço;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endParaRPr lang="pt-BR" dirty="0"/>
          </a:p>
          <a:p>
            <a:pPr marL="342900" indent="-34290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pt-BR" sz="2400" dirty="0" smtClean="0"/>
              <a:t>Geração </a:t>
            </a:r>
            <a:r>
              <a:rPr lang="pt-BR" sz="2400" dirty="0"/>
              <a:t>do </a:t>
            </a:r>
            <a:r>
              <a:rPr lang="pt-BR" sz="2400" dirty="0" smtClean="0"/>
              <a:t>pedido </a:t>
            </a:r>
            <a:r>
              <a:rPr lang="pt-BR" sz="2400" dirty="0"/>
              <a:t>(propaganda, promoção e vendas</a:t>
            </a:r>
            <a:r>
              <a:rPr lang="pt-BR" sz="2400" dirty="0" smtClean="0"/>
              <a:t>);</a:t>
            </a:r>
          </a:p>
          <a:p>
            <a:pPr>
              <a:lnSpc>
                <a:spcPct val="80000"/>
              </a:lnSpc>
            </a:pPr>
            <a:endParaRPr lang="pt-BR" sz="2400" dirty="0"/>
          </a:p>
          <a:p>
            <a:pPr marL="342900" indent="-34290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pt-BR" sz="2400" dirty="0"/>
              <a:t> Execução e entrega do produto / serviço</a:t>
            </a:r>
            <a:r>
              <a:rPr lang="pt-BR" sz="2400" dirty="0" smtClean="0"/>
              <a:t>;</a:t>
            </a:r>
          </a:p>
          <a:p>
            <a:pPr marL="342900" indent="-342900">
              <a:lnSpc>
                <a:spcPct val="80000"/>
              </a:lnSpc>
              <a:buFont typeface="Wingdings" pitchFamily="2" charset="2"/>
              <a:buChar char="Ø"/>
            </a:pPr>
            <a:endParaRPr lang="pt-BR" sz="2400" dirty="0" smtClean="0"/>
          </a:p>
          <a:p>
            <a:pPr marL="342900" indent="-34290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pt-BR" sz="2400" dirty="0" smtClean="0"/>
              <a:t> </a:t>
            </a:r>
            <a:r>
              <a:rPr lang="pt-BR" sz="2400" dirty="0"/>
              <a:t>Atendimento do cliente (garantias, reclamações, verificação da satisfação).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148064" y="2348880"/>
            <a:ext cx="38463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Wingdings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Processos de RH;</a:t>
            </a:r>
          </a:p>
          <a:p>
            <a:pPr>
              <a:buClr>
                <a:srgbClr val="000000"/>
              </a:buClr>
              <a:buFont typeface="Wingdings" pitchFamily="2" charset="2"/>
              <a:buChar char="ü"/>
            </a:pPr>
            <a:endParaRPr lang="pt-BR" sz="24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Font typeface="Wingdings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Processos financeiros;</a:t>
            </a:r>
          </a:p>
          <a:p>
            <a:pPr>
              <a:buClr>
                <a:srgbClr val="000000"/>
              </a:buClr>
              <a:buFont typeface="Wingdings" pitchFamily="2" charset="2"/>
              <a:buChar char="ü"/>
            </a:pPr>
            <a:endParaRPr lang="pt-BR" sz="24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Font typeface="Wingdings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Processos de compras;</a:t>
            </a:r>
          </a:p>
          <a:p>
            <a:pPr>
              <a:buClr>
                <a:srgbClr val="000000"/>
              </a:buClr>
              <a:buFont typeface="Wingdings" pitchFamily="2" charset="2"/>
              <a:buChar char="ü"/>
            </a:pPr>
            <a:endParaRPr lang="pt-BR" sz="24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Font typeface="Wingdings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</a:rPr>
              <a:t>Planejamento e gestão estratégica.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9552" y="1628800"/>
            <a:ext cx="337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333399"/>
                </a:solidFill>
                <a:latin typeface="Arial Black" pitchFamily="34" charset="0"/>
              </a:rPr>
              <a:t>PROCESSOS ESSENCIAIS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652033" y="1652806"/>
            <a:ext cx="305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333399"/>
                </a:solidFill>
                <a:latin typeface="Arial Black" pitchFamily="34" charset="0"/>
              </a:rPr>
              <a:t>PROCESSOS DE APOIO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5696" y="247831"/>
            <a:ext cx="59506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800" dirty="0">
                <a:solidFill>
                  <a:srgbClr val="FFFFFF"/>
                </a:solidFill>
              </a:rPr>
              <a:t>Abordagem por Processos</a:t>
            </a:r>
          </a:p>
        </p:txBody>
      </p:sp>
    </p:spTree>
    <p:extLst>
      <p:ext uri="{BB962C8B-B14F-4D97-AF65-F5344CB8AC3E}">
        <p14:creationId xmlns:p14="http://schemas.microsoft.com/office/powerpoint/2010/main" xmlns="" val="262529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124744"/>
            <a:ext cx="8964488" cy="1223962"/>
          </a:xfrm>
        </p:spPr>
        <p:txBody>
          <a:bodyPr/>
          <a:lstStyle/>
          <a:p>
            <a:r>
              <a:rPr lang="pt-BR" sz="2400" u="sng" dirty="0"/>
              <a:t>O que é a </a:t>
            </a:r>
            <a:r>
              <a:rPr lang="pt-BR" sz="2400" u="sng" dirty="0" smtClean="0"/>
              <a:t>Reestruturação </a:t>
            </a:r>
            <a:r>
              <a:rPr lang="pt-BR" sz="2400" u="sng" dirty="0"/>
              <a:t>de </a:t>
            </a:r>
            <a:r>
              <a:rPr lang="pt-BR" sz="2400" u="sng" dirty="0" smtClean="0"/>
              <a:t>Processos </a:t>
            </a:r>
            <a:r>
              <a:rPr lang="pt-BR" sz="2400" u="sng" dirty="0"/>
              <a:t>do </a:t>
            </a:r>
            <a:r>
              <a:rPr lang="pt-BR" sz="2400" u="sng" dirty="0" smtClean="0"/>
              <a:t>Negócio </a:t>
            </a:r>
            <a:r>
              <a:rPr lang="pt-BR" sz="2400" u="sng" dirty="0"/>
              <a:t>- RPN?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99" y="3140968"/>
            <a:ext cx="8631089" cy="3527425"/>
          </a:xfrm>
        </p:spPr>
        <p:txBody>
          <a:bodyPr/>
          <a:lstStyle/>
          <a:p>
            <a:pPr marL="342900" indent="-34290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pt-BR" sz="2000" dirty="0" smtClean="0"/>
              <a:t>Processos </a:t>
            </a:r>
            <a:r>
              <a:rPr lang="pt-BR" sz="2000" dirty="0"/>
              <a:t>enxutos e eficazes, eliminação de erros, </a:t>
            </a:r>
            <a:r>
              <a:rPr lang="pt-BR" sz="2000" dirty="0" smtClean="0"/>
              <a:t>atrasos </a:t>
            </a:r>
            <a:r>
              <a:rPr lang="pt-BR" sz="2000" dirty="0"/>
              <a:t>e racionalização dos recursos utilizados; </a:t>
            </a:r>
            <a:endParaRPr lang="pt-BR" sz="2000" dirty="0" smtClean="0"/>
          </a:p>
          <a:p>
            <a:pPr marL="342900" indent="-342900" algn="just">
              <a:lnSpc>
                <a:spcPct val="90000"/>
              </a:lnSpc>
              <a:buFont typeface="Wingdings" pitchFamily="2" charset="2"/>
              <a:buChar char="Ø"/>
            </a:pPr>
            <a:endParaRPr lang="pt-BR" sz="2000" dirty="0"/>
          </a:p>
          <a:p>
            <a:pPr marL="342900" indent="-34290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pt-BR" sz="2000" dirty="0" smtClean="0"/>
              <a:t>Eliminação </a:t>
            </a:r>
            <a:r>
              <a:rPr lang="pt-BR" sz="2000" dirty="0"/>
              <a:t>da burocracia e substituição das  </a:t>
            </a:r>
            <a:r>
              <a:rPr lang="pt-BR" sz="2000" dirty="0" smtClean="0"/>
              <a:t>atividades </a:t>
            </a:r>
            <a:r>
              <a:rPr lang="pt-BR" sz="2000" dirty="0"/>
              <a:t>que não agregam </a:t>
            </a:r>
            <a:r>
              <a:rPr lang="pt-BR" sz="2000" dirty="0" smtClean="0"/>
              <a:t>valor;</a:t>
            </a:r>
          </a:p>
          <a:p>
            <a:pPr marL="342900" indent="-342900" algn="just">
              <a:lnSpc>
                <a:spcPct val="90000"/>
              </a:lnSpc>
              <a:buFont typeface="Wingdings" pitchFamily="2" charset="2"/>
              <a:buChar char="Ø"/>
            </a:pPr>
            <a:endParaRPr lang="pt-BR" sz="2000" dirty="0"/>
          </a:p>
          <a:p>
            <a:pPr marL="342900" indent="-34290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pt-BR" sz="2000" dirty="0" smtClean="0"/>
              <a:t>Melhores </a:t>
            </a:r>
            <a:r>
              <a:rPr lang="pt-BR" sz="2000" dirty="0"/>
              <a:t>resultados através da criação de valor para   </a:t>
            </a:r>
            <a:r>
              <a:rPr lang="pt-BR" sz="2000" dirty="0" smtClean="0"/>
              <a:t>os clientes;</a:t>
            </a:r>
          </a:p>
          <a:p>
            <a:pPr marL="342900" indent="-342900" algn="just">
              <a:lnSpc>
                <a:spcPct val="90000"/>
              </a:lnSpc>
              <a:buFont typeface="Wingdings" pitchFamily="2" charset="2"/>
              <a:buChar char="Ø"/>
            </a:pPr>
            <a:endParaRPr lang="pt-BR" sz="2000" dirty="0" smtClean="0"/>
          </a:p>
          <a:p>
            <a:pPr marL="342900" indent="-34290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pt-BR" sz="2000" dirty="0" smtClean="0"/>
              <a:t>Satisfação </a:t>
            </a:r>
            <a:r>
              <a:rPr lang="pt-BR" sz="2000" dirty="0"/>
              <a:t>dos </a:t>
            </a:r>
            <a:r>
              <a:rPr lang="pt-BR" sz="2000" i="1" dirty="0" err="1" smtClean="0"/>
              <a:t>Stakeholders</a:t>
            </a:r>
            <a:r>
              <a:rPr lang="pt-BR" sz="2000" i="1" dirty="0" smtClean="0"/>
              <a:t> (parte interessada)</a:t>
            </a:r>
            <a:r>
              <a:rPr lang="pt-BR" sz="2000" dirty="0" smtClean="0"/>
              <a:t> </a:t>
            </a:r>
            <a:r>
              <a:rPr lang="pt-BR" sz="2000" dirty="0"/>
              <a:t>através da inovação e </a:t>
            </a:r>
            <a:r>
              <a:rPr lang="pt-BR" sz="2000" dirty="0" smtClean="0"/>
              <a:t>mudanças </a:t>
            </a:r>
            <a:r>
              <a:rPr lang="pt-BR" sz="2000" dirty="0"/>
              <a:t>radicais (motivação interna</a:t>
            </a:r>
            <a:r>
              <a:rPr lang="pt-BR" sz="2000" dirty="0" smtClean="0"/>
              <a:t>);</a:t>
            </a:r>
          </a:p>
          <a:p>
            <a:pPr marL="342900" indent="-342900" algn="just">
              <a:lnSpc>
                <a:spcPct val="90000"/>
              </a:lnSpc>
              <a:buFont typeface="Wingdings" pitchFamily="2" charset="2"/>
              <a:buChar char="Ø"/>
            </a:pPr>
            <a:r>
              <a:rPr lang="pt-BR" sz="2000" dirty="0" smtClean="0"/>
              <a:t>Geração </a:t>
            </a:r>
            <a:r>
              <a:rPr lang="pt-BR" sz="2000" dirty="0"/>
              <a:t>da vantagem competitiva.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9512" y="2132856"/>
            <a:ext cx="8784976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SzPct val="70000"/>
              <a:buFont typeface="Wingdings" pitchFamily="2" charset="2"/>
              <a:buNone/>
            </a:pPr>
            <a:r>
              <a:rPr lang="pt-BR" sz="2400" b="1" dirty="0">
                <a:solidFill>
                  <a:srgbClr val="000000"/>
                </a:solidFill>
              </a:rPr>
              <a:t>É o alinhamento sistemático e integrado dos processos que busca:</a:t>
            </a: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838659" y="247834"/>
            <a:ext cx="59506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800" dirty="0">
                <a:solidFill>
                  <a:srgbClr val="FFFFFF"/>
                </a:solidFill>
              </a:rPr>
              <a:t>Abordagem por Processos</a:t>
            </a:r>
          </a:p>
        </p:txBody>
      </p:sp>
    </p:spTree>
    <p:extLst>
      <p:ext uri="{BB962C8B-B14F-4D97-AF65-F5344CB8AC3E}">
        <p14:creationId xmlns:p14="http://schemas.microsoft.com/office/powerpoint/2010/main" xmlns="" val="324463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425950"/>
          </a:xfrm>
        </p:spPr>
        <p:txBody>
          <a:bodyPr/>
          <a:lstStyle/>
          <a:p>
            <a:pPr algn="just"/>
            <a:r>
              <a:rPr lang="pt-BR" sz="2500" u="sng" dirty="0" smtClean="0"/>
              <a:t>O </a:t>
            </a:r>
            <a:r>
              <a:rPr lang="pt-BR" sz="2500" u="sng" dirty="0"/>
              <a:t>que é a reestruturação de processos do negócio - RPN</a:t>
            </a:r>
            <a:r>
              <a:rPr lang="pt-BR" sz="2500" u="sng" dirty="0" smtClean="0"/>
              <a:t>?</a:t>
            </a:r>
          </a:p>
          <a:p>
            <a:pPr marL="0" indent="0" algn="just">
              <a:buNone/>
            </a:pPr>
            <a:endParaRPr lang="pt-BR" sz="2500" dirty="0"/>
          </a:p>
          <a:p>
            <a:pPr algn="just">
              <a:buFont typeface="Wingdings" pitchFamily="2" charset="2"/>
              <a:buChar char="Ø"/>
            </a:pPr>
            <a:r>
              <a:rPr lang="pt-BR" sz="2500" dirty="0" smtClean="0"/>
              <a:t>As </a:t>
            </a:r>
            <a:r>
              <a:rPr lang="pt-BR" sz="2500" dirty="0"/>
              <a:t>atividades de verificação e controle não adicionam valor para o cliente, porém adicionam custos. Em vários casos os custos do controle superam os benefícios</a:t>
            </a:r>
            <a:r>
              <a:rPr lang="pt-BR" sz="2500" dirty="0" smtClean="0"/>
              <a:t>;</a:t>
            </a:r>
          </a:p>
          <a:p>
            <a:pPr marL="0" indent="0" algn="just">
              <a:buNone/>
            </a:pPr>
            <a:endParaRPr lang="pt-BR" sz="2500" dirty="0"/>
          </a:p>
          <a:p>
            <a:pPr algn="just">
              <a:buFont typeface="Wingdings" pitchFamily="2" charset="2"/>
              <a:buChar char="Ø"/>
            </a:pPr>
            <a:r>
              <a:rPr lang="pt-BR" sz="2500" dirty="0" smtClean="0"/>
              <a:t>Serviços </a:t>
            </a:r>
            <a:r>
              <a:rPr lang="pt-BR" sz="2500" dirty="0"/>
              <a:t>e tarefas que antes estavam fragmentados, agora são integrados e agrupados em um só local. </a:t>
            </a:r>
            <a:endParaRPr lang="pt-BR" sz="2500" dirty="0" smtClean="0"/>
          </a:p>
          <a:p>
            <a:pPr algn="just">
              <a:buFont typeface="Wingdings" pitchFamily="2" charset="2"/>
              <a:buChar char="Ø"/>
            </a:pPr>
            <a:endParaRPr lang="pt-BR" sz="2500" dirty="0"/>
          </a:p>
          <a:p>
            <a:pPr algn="just">
              <a:buFont typeface="Wingdings" pitchFamily="2" charset="2"/>
              <a:buChar char="Ø"/>
            </a:pPr>
            <a:r>
              <a:rPr lang="pt-BR" sz="2500" dirty="0" smtClean="0"/>
              <a:t>O </a:t>
            </a:r>
            <a:r>
              <a:rPr lang="pt-BR" sz="2500" dirty="0"/>
              <a:t>trabalho passa a ser organizado em função dos resultados e não das tarefas;</a:t>
            </a:r>
          </a:p>
          <a:p>
            <a:pPr algn="just"/>
            <a:endParaRPr lang="pt-BR" sz="2500" dirty="0"/>
          </a:p>
          <a:p>
            <a:pPr algn="just"/>
            <a:endParaRPr lang="pt-BR" sz="25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800" dirty="0" smtClean="0">
                <a:solidFill>
                  <a:schemeClr val="bg1"/>
                </a:solidFill>
              </a:rPr>
              <a:t>Abordagem </a:t>
            </a:r>
            <a:r>
              <a:rPr lang="pt-BR" sz="3800" dirty="0">
                <a:solidFill>
                  <a:schemeClr val="bg1"/>
                </a:solidFill>
              </a:rPr>
              <a:t>por </a:t>
            </a:r>
            <a:r>
              <a:rPr lang="pt-BR" sz="3800" dirty="0" smtClean="0">
                <a:solidFill>
                  <a:schemeClr val="bg1"/>
                </a:solidFill>
              </a:rPr>
              <a:t>Processos</a:t>
            </a:r>
            <a:endParaRPr lang="pt-BR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96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4785395"/>
          </a:xfrm>
        </p:spPr>
        <p:txBody>
          <a:bodyPr/>
          <a:lstStyle/>
          <a:p>
            <a:pPr algn="just"/>
            <a:r>
              <a:rPr lang="pt-BR" sz="2600" b="1" u="sng" dirty="0"/>
              <a:t>O que é a reestruturação de processos do negócio - RPN?</a:t>
            </a:r>
          </a:p>
          <a:p>
            <a:pPr algn="just"/>
            <a:endParaRPr lang="pt-BR" sz="2600" dirty="0" smtClean="0"/>
          </a:p>
          <a:p>
            <a:pPr algn="just"/>
            <a:r>
              <a:rPr lang="pt-BR" sz="2600" dirty="0" smtClean="0"/>
              <a:t>Geralmente </a:t>
            </a:r>
            <a:r>
              <a:rPr lang="pt-BR" sz="2600" dirty="0"/>
              <a:t>uma pessoa ou equipe executa processo do começo ao fim;</a:t>
            </a:r>
          </a:p>
          <a:p>
            <a:pPr algn="just"/>
            <a:r>
              <a:rPr lang="pt-BR" sz="2600" dirty="0"/>
              <a:t>Ampliação das responsabilidades e campo de ação dos funcionários;</a:t>
            </a:r>
          </a:p>
          <a:p>
            <a:pPr algn="just"/>
            <a:r>
              <a:rPr lang="pt-BR" sz="2600" dirty="0"/>
              <a:t>Incentiva o aprendizado e a qualidade de vida;</a:t>
            </a:r>
          </a:p>
          <a:p>
            <a:pPr algn="just"/>
            <a:r>
              <a:rPr lang="pt-BR" sz="2600" dirty="0"/>
              <a:t>O trabalho é realizado onde faz mais sentido, podendo ultrapassar as fronteiras da organização;</a:t>
            </a:r>
          </a:p>
          <a:p>
            <a:pPr algn="just"/>
            <a:endParaRPr lang="pt-BR" sz="26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800" dirty="0" smtClean="0">
                <a:solidFill>
                  <a:schemeClr val="bg1"/>
                </a:solidFill>
              </a:rPr>
              <a:t>Abordagem </a:t>
            </a:r>
            <a:r>
              <a:rPr lang="pt-BR" sz="3800" dirty="0">
                <a:solidFill>
                  <a:schemeClr val="bg1"/>
                </a:solidFill>
              </a:rPr>
              <a:t>por </a:t>
            </a:r>
            <a:r>
              <a:rPr lang="pt-BR" sz="3800" dirty="0" smtClean="0">
                <a:solidFill>
                  <a:schemeClr val="bg1"/>
                </a:solidFill>
              </a:rPr>
              <a:t>Processos</a:t>
            </a:r>
            <a:endParaRPr lang="pt-BR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08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184576"/>
          </a:xfrm>
        </p:spPr>
        <p:txBody>
          <a:bodyPr/>
          <a:lstStyle/>
          <a:p>
            <a:pPr algn="just"/>
            <a:r>
              <a:rPr lang="pt-BR" sz="2300" b="1" u="sng" dirty="0"/>
              <a:t>O que é a reestruturação de processos do negócio - RPN?</a:t>
            </a:r>
          </a:p>
          <a:p>
            <a:pPr algn="just"/>
            <a:endParaRPr lang="pt-BR" sz="2300" b="1" dirty="0" smtClean="0"/>
          </a:p>
          <a:p>
            <a:pPr algn="just"/>
            <a:r>
              <a:rPr lang="pt-BR" sz="2300" dirty="0" smtClean="0"/>
              <a:t>Os </a:t>
            </a:r>
            <a:r>
              <a:rPr lang="pt-BR" sz="2300" dirty="0"/>
              <a:t>processos enxutos resultam de maior delegação de poder. Proporcionam maior agilidade na tomada de decisões e proporciona maior motivação (e comprometimento dos funcionários);</a:t>
            </a:r>
          </a:p>
          <a:p>
            <a:pPr algn="just"/>
            <a:r>
              <a:rPr lang="pt-BR" sz="2300" dirty="0"/>
              <a:t>Diminuição de tempo e custos pela melhor sincronização e alinhamento das atividades;</a:t>
            </a:r>
          </a:p>
          <a:p>
            <a:pPr algn="just"/>
            <a:r>
              <a:rPr lang="pt-BR" sz="2300" dirty="0"/>
              <a:t>CONCLUSÃO: Podemos observar de que o objetivo da RPN não é somente reestruturação organizacional ou redução drástica de custos e sim o alinhamento com as 4 perspectivas: </a:t>
            </a:r>
            <a:r>
              <a:rPr lang="pt-BR" sz="2300" u="sng" dirty="0"/>
              <a:t>clientes, financeiros, processos e aprendizagem e crescimento (Inovação).    </a:t>
            </a:r>
          </a:p>
          <a:p>
            <a:pPr algn="just"/>
            <a:endParaRPr lang="pt-BR" sz="2300" dirty="0"/>
          </a:p>
          <a:p>
            <a:pPr algn="just"/>
            <a:endParaRPr lang="pt-BR" sz="23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800" dirty="0" smtClean="0">
                <a:solidFill>
                  <a:schemeClr val="bg1"/>
                </a:solidFill>
              </a:rPr>
              <a:t>Abordagem </a:t>
            </a:r>
            <a:r>
              <a:rPr lang="pt-BR" sz="3800" dirty="0">
                <a:solidFill>
                  <a:schemeClr val="bg1"/>
                </a:solidFill>
              </a:rPr>
              <a:t>por </a:t>
            </a:r>
            <a:r>
              <a:rPr lang="pt-BR" sz="3800" dirty="0" smtClean="0">
                <a:solidFill>
                  <a:schemeClr val="bg1"/>
                </a:solidFill>
              </a:rPr>
              <a:t>Processos</a:t>
            </a:r>
            <a:endParaRPr lang="pt-BR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78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539552" y="1052736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rgbClr val="2E4D86"/>
                </a:solidFill>
                <a:latin typeface="Arial" charset="0"/>
              </a:defRPr>
            </a:lvl9pPr>
          </a:lstStyle>
          <a:p>
            <a:pPr algn="ctr"/>
            <a:r>
              <a:rPr lang="pt-BR" sz="5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Gestão de Processos Simplificado</a:t>
            </a:r>
            <a:endParaRPr lang="pt-BR" sz="5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80928"/>
            <a:ext cx="561662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1187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Modelo de Gestão de Processos Simplificado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77" t="33728" r="21751" b="6482"/>
          <a:stretch/>
        </p:blipFill>
        <p:spPr bwMode="auto">
          <a:xfrm>
            <a:off x="179512" y="1196752"/>
            <a:ext cx="885698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562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4857403"/>
          </a:xfrm>
        </p:spPr>
        <p:txBody>
          <a:bodyPr/>
          <a:lstStyle/>
          <a:p>
            <a:pPr algn="just"/>
            <a:r>
              <a:rPr lang="pt-BR" sz="2600" dirty="0" smtClean="0"/>
              <a:t>Por exemplo, com foco nos clientes, a organização pesquisa suas necessidades e expectativas e define os “requisitos” dos produtos e serviços requeridos para satisfazer os clientes.</a:t>
            </a:r>
          </a:p>
          <a:p>
            <a:pPr marL="0" indent="0" algn="just">
              <a:buNone/>
            </a:pPr>
            <a:endParaRPr lang="pt-BR" sz="2600" dirty="0" smtClean="0"/>
          </a:p>
          <a:p>
            <a:pPr algn="just"/>
            <a:r>
              <a:rPr lang="pt-BR" sz="2600" dirty="0" smtClean="0"/>
              <a:t>Os requisitos serão transformados em “especificações”, as quais comandarão o processo de transformações de insumos em produtos e serviços, modelando e orientando este processo de modo que os produtos e serviços sejam produzidos de acordo com o padrão esperado.</a:t>
            </a:r>
            <a:endParaRPr lang="pt-BR" sz="26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229600" cy="1143000"/>
          </a:xfrm>
        </p:spPr>
        <p:txBody>
          <a:bodyPr/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Modelo de Gestão de Processos Simplificado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43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Conteúdo Programático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328592"/>
          </a:xfrm>
        </p:spPr>
        <p:txBody>
          <a:bodyPr/>
          <a:lstStyle/>
          <a:p>
            <a:r>
              <a:rPr lang="pt-BR" sz="1700" dirty="0" smtClean="0"/>
              <a:t>Unidade 1</a:t>
            </a:r>
          </a:p>
          <a:p>
            <a:r>
              <a:rPr lang="pt-BR" sz="1700" dirty="0" smtClean="0"/>
              <a:t>1.1 Evolução da administração e as consequências na administração de processos</a:t>
            </a:r>
          </a:p>
          <a:p>
            <a:r>
              <a:rPr lang="pt-BR" sz="1700" dirty="0" smtClean="0"/>
              <a:t>1.2 O diagnóstico organizacional e a abordagem por processos</a:t>
            </a:r>
          </a:p>
          <a:p>
            <a:r>
              <a:rPr lang="pt-BR" sz="1700" dirty="0" smtClean="0"/>
              <a:t>1.3 O perfil do administrador de processos</a:t>
            </a:r>
          </a:p>
          <a:p>
            <a:r>
              <a:rPr lang="pt-BR" sz="1700" dirty="0" smtClean="0"/>
              <a:t>1.4 Conceitos iniciais sobre gestão de processos</a:t>
            </a:r>
          </a:p>
          <a:p>
            <a:endParaRPr lang="pt-BR" sz="1700" dirty="0"/>
          </a:p>
          <a:p>
            <a:r>
              <a:rPr lang="pt-BR" sz="1700" dirty="0" smtClean="0"/>
              <a:t>Unidade 2</a:t>
            </a:r>
          </a:p>
          <a:p>
            <a:r>
              <a:rPr lang="pt-BR" sz="1700" dirty="0" smtClean="0"/>
              <a:t>2.1 Identificação e análise de processos nas organizações</a:t>
            </a:r>
          </a:p>
          <a:p>
            <a:r>
              <a:rPr lang="pt-BR" sz="1700" dirty="0" smtClean="0"/>
              <a:t>2.3 Técnicas de análise e melhoria de processos: análise e distribuição do trabalho; estudo do layout.</a:t>
            </a:r>
          </a:p>
          <a:p>
            <a:endParaRPr lang="pt-BR" sz="1700" dirty="0"/>
          </a:p>
          <a:p>
            <a:r>
              <a:rPr lang="pt-BR" sz="1700" dirty="0" smtClean="0"/>
              <a:t>Unidade 3</a:t>
            </a:r>
          </a:p>
          <a:p>
            <a:r>
              <a:rPr lang="pt-BR" sz="1700" dirty="0" smtClean="0"/>
              <a:t>3.1 Implementação da gestão de processos</a:t>
            </a:r>
          </a:p>
          <a:p>
            <a:r>
              <a:rPr lang="pt-BR" sz="1700" dirty="0" smtClean="0"/>
              <a:t>3.2 Sistema de indicadores de desempenho</a:t>
            </a:r>
          </a:p>
          <a:p>
            <a:r>
              <a:rPr lang="pt-BR" sz="1700" dirty="0" smtClean="0"/>
              <a:t>3.3 Processos e a cadeia de valor agregado</a:t>
            </a: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xmlns="" val="233266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785395"/>
          </a:xfrm>
        </p:spPr>
        <p:txBody>
          <a:bodyPr/>
          <a:lstStyle/>
          <a:p>
            <a:pPr algn="just"/>
            <a:r>
              <a:rPr lang="pt-BR" sz="2800" dirty="0" smtClean="0"/>
              <a:t>A produção é o resultado do processo de transformação em ação. </a:t>
            </a:r>
          </a:p>
          <a:p>
            <a:pPr algn="just"/>
            <a:endParaRPr lang="pt-BR" sz="2800" dirty="0" smtClean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Modelo de Gestão de Processos Simplificado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6054209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453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Cadeia de Processos Produtivos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17" t="27930" r="21447" b="7786"/>
          <a:stretch/>
        </p:blipFill>
        <p:spPr bwMode="auto">
          <a:xfrm>
            <a:off x="323528" y="1340768"/>
            <a:ext cx="8568951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060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4857403"/>
          </a:xfrm>
        </p:spPr>
        <p:txBody>
          <a:bodyPr/>
          <a:lstStyle/>
          <a:p>
            <a:pPr algn="just"/>
            <a:r>
              <a:rPr lang="pt-BR" sz="2600" dirty="0" smtClean="0"/>
              <a:t>Cadeia de processos constituída por dois conjuntos de processos: processo A e B. </a:t>
            </a:r>
          </a:p>
          <a:p>
            <a:pPr algn="just"/>
            <a:r>
              <a:rPr lang="pt-BR" sz="2600" dirty="0" smtClean="0"/>
              <a:t>Cada </a:t>
            </a:r>
            <a:r>
              <a:rPr lang="pt-BR" sz="2600" dirty="0"/>
              <a:t>processo representa uma série de atividades (</a:t>
            </a:r>
            <a:r>
              <a:rPr lang="pt-BR" sz="2600" dirty="0" err="1"/>
              <a:t>subprocessos</a:t>
            </a:r>
            <a:r>
              <a:rPr lang="pt-BR" sz="2600" dirty="0"/>
              <a:t>) que podem ser executadas </a:t>
            </a:r>
            <a:r>
              <a:rPr lang="pt-BR" sz="2600" dirty="0" smtClean="0"/>
              <a:t>paralelamente. </a:t>
            </a:r>
          </a:p>
          <a:p>
            <a:pPr algn="just"/>
            <a:r>
              <a:rPr lang="pt-BR" sz="2600" dirty="0" smtClean="0"/>
              <a:t>Cada </a:t>
            </a:r>
            <a:r>
              <a:rPr lang="pt-BR" sz="2600" dirty="0"/>
              <a:t>processo, em cada conjunto, possui um responsável pela sua execução e pelo seu controle</a:t>
            </a:r>
            <a:r>
              <a:rPr lang="pt-BR" sz="2600" dirty="0" smtClean="0"/>
              <a:t>. Desse modo pressupondo que a </a:t>
            </a:r>
            <a:r>
              <a:rPr lang="pt-BR" sz="2600" u="sng" dirty="0" smtClean="0"/>
              <a:t>Figura 4 represente uma fábrica de ternos com duas linhas de produção</a:t>
            </a:r>
            <a:r>
              <a:rPr lang="pt-BR" sz="2600" dirty="0" smtClean="0"/>
              <a:t>, uma de paletós e a outra de calças, e que o </a:t>
            </a:r>
            <a:r>
              <a:rPr lang="pt-BR" sz="2600" u="sng" dirty="0" smtClean="0"/>
              <a:t>processo A represente a linha de paletós e o processo B, a linha de produção de calças.</a:t>
            </a:r>
            <a:endParaRPr lang="pt-BR" sz="2600" u="sng" dirty="0"/>
          </a:p>
          <a:p>
            <a:endParaRPr lang="pt-BR" sz="26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Cadeia de Processos Produtivos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72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4929411"/>
          </a:xfrm>
        </p:spPr>
        <p:txBody>
          <a:bodyPr/>
          <a:lstStyle/>
          <a:p>
            <a:pPr algn="just"/>
            <a:r>
              <a:rPr lang="pt-BR" sz="2600" dirty="0" smtClean="0"/>
              <a:t>As letras F e C representam, em cada processo (caixa da figura), respectivamente, </a:t>
            </a:r>
            <a:r>
              <a:rPr lang="pt-BR" sz="2600" b="1" dirty="0" smtClean="0"/>
              <a:t>fornecedor e cliente.</a:t>
            </a:r>
          </a:p>
          <a:p>
            <a:pPr algn="just"/>
            <a:r>
              <a:rPr lang="pt-BR" sz="2600" dirty="0" smtClean="0"/>
              <a:t>O funcionário responsável pelo seu processo pode em dado instante ser cliente e, em outro momento, fornecedor. </a:t>
            </a:r>
          </a:p>
          <a:p>
            <a:pPr algn="just"/>
            <a:r>
              <a:rPr lang="pt-BR" sz="2600" dirty="0" smtClean="0"/>
              <a:t>Por exemplo, quando ele estiver recebendo um trabalho de um colega para agregar valor, ou continuar este trabalho, nesta hora ele é CLIENTE. Mas depois de terminar sua parte e estiver passando o trabalho para ser continuado por outro colega, então neste instante ele estará sendo o FORNECEDOR deste colega.</a:t>
            </a:r>
            <a:endParaRPr lang="pt-BR" sz="26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Cadeia de Processos Produtivos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69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Padronização versus Flexibilidade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4857403"/>
          </a:xfrm>
        </p:spPr>
        <p:txBody>
          <a:bodyPr/>
          <a:lstStyle/>
          <a:p>
            <a:pPr algn="just"/>
            <a:r>
              <a:rPr lang="pt-BR" sz="2600" dirty="0" smtClean="0"/>
              <a:t>Muitas pessoas acreditam que os processos podem burocratizar a atividade organizacional. O que fazer então?</a:t>
            </a:r>
          </a:p>
          <a:p>
            <a:pPr marL="0" indent="0" algn="just">
              <a:buNone/>
            </a:pPr>
            <a:endParaRPr lang="pt-BR" sz="2800" dirty="0" smtClean="0"/>
          </a:p>
          <a:p>
            <a:pPr algn="just"/>
            <a:endParaRPr lang="pt-BR" sz="2800" dirty="0" smtClean="0"/>
          </a:p>
          <a:p>
            <a:pPr marL="0" indent="0" algn="just">
              <a:buNone/>
            </a:pPr>
            <a:endParaRPr lang="pt-BR" sz="2800" dirty="0"/>
          </a:p>
          <a:p>
            <a:pPr algn="just"/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r>
              <a:rPr lang="pt-BR" sz="2800" dirty="0" smtClean="0"/>
              <a:t>A saída seria combinar poder, autoridade e capacidade de criar regras com flexibilidade, mantendo sempre o equilíbrio e bom senso.</a:t>
            </a:r>
            <a:endParaRPr lang="pt-B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88" b="4867"/>
          <a:stretch/>
        </p:blipFill>
        <p:spPr bwMode="auto">
          <a:xfrm>
            <a:off x="3563888" y="2276872"/>
            <a:ext cx="4608512" cy="266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339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03767" y="188640"/>
            <a:ext cx="8229600" cy="1143000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Padronização versus Flexibilidade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96" t="24694" r="23860" b="10198"/>
          <a:stretch/>
        </p:blipFill>
        <p:spPr bwMode="auto">
          <a:xfrm>
            <a:off x="107504" y="1196752"/>
            <a:ext cx="892899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906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040560"/>
          </a:xfrm>
        </p:spPr>
        <p:txBody>
          <a:bodyPr/>
          <a:lstStyle/>
          <a:p>
            <a:pPr algn="just"/>
            <a:r>
              <a:rPr lang="pt-BR" dirty="0" smtClean="0"/>
              <a:t>Pouca autoridade, poder e capacidade de criar regras, e pouca flexibilidade </a:t>
            </a:r>
            <a:r>
              <a:rPr lang="pt-BR" u="sng" dirty="0" smtClean="0"/>
              <a:t>conduzem a organização para o caos</a:t>
            </a:r>
            <a:r>
              <a:rPr lang="pt-BR" dirty="0" smtClean="0"/>
              <a:t>;</a:t>
            </a:r>
          </a:p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dirty="0"/>
              <a:t>Muita autoridade, poder e capacidade de </a:t>
            </a:r>
            <a:r>
              <a:rPr lang="pt-BR" dirty="0" smtClean="0"/>
              <a:t>criar regras</a:t>
            </a:r>
            <a:r>
              <a:rPr lang="pt-BR" dirty="0"/>
              <a:t>, e pouca flexibilidade </a:t>
            </a:r>
            <a:r>
              <a:rPr lang="pt-BR" u="sng" dirty="0"/>
              <a:t>faz a organização ser </a:t>
            </a:r>
            <a:r>
              <a:rPr lang="pt-BR" u="sng" dirty="0" smtClean="0"/>
              <a:t>burocrática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Pouca </a:t>
            </a:r>
            <a:r>
              <a:rPr lang="pt-BR" dirty="0"/>
              <a:t>autoridade, poder </a:t>
            </a:r>
            <a:r>
              <a:rPr lang="pt-BR" dirty="0" smtClean="0"/>
              <a:t>e capacidade </a:t>
            </a:r>
            <a:r>
              <a:rPr lang="pt-BR" dirty="0"/>
              <a:t>de criar regras, e muita flexibilidade </a:t>
            </a:r>
            <a:r>
              <a:rPr lang="pt-BR" u="sng" dirty="0"/>
              <a:t>leva a organização para a </a:t>
            </a:r>
            <a:r>
              <a:rPr lang="pt-BR" u="sng" dirty="0" smtClean="0"/>
              <a:t>anarquia</a:t>
            </a:r>
            <a:r>
              <a:rPr lang="pt-BR" dirty="0" smtClean="0"/>
              <a:t>;</a:t>
            </a:r>
          </a:p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dirty="0"/>
              <a:t>M</a:t>
            </a:r>
            <a:r>
              <a:rPr lang="pt-BR" dirty="0" smtClean="0"/>
              <a:t>uita autoridade</a:t>
            </a:r>
            <a:r>
              <a:rPr lang="pt-BR" dirty="0"/>
              <a:t>, poder e capacidade de criar regras com bastante flexibilidade para mudar </a:t>
            </a:r>
            <a:r>
              <a:rPr lang="pt-BR" dirty="0" smtClean="0"/>
              <a:t>as regras</a:t>
            </a:r>
            <a:r>
              <a:rPr lang="pt-BR" dirty="0"/>
              <a:t>, </a:t>
            </a:r>
            <a:r>
              <a:rPr lang="pt-BR" u="sng" dirty="0"/>
              <a:t>cria um ambiente favorável à mudança e criatividade.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229600" cy="864096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Padronização versus Flexibilidade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54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5184576"/>
          </a:xfrm>
        </p:spPr>
        <p:txBody>
          <a:bodyPr/>
          <a:lstStyle/>
          <a:p>
            <a:pPr algn="just"/>
            <a:r>
              <a:rPr lang="pt-BR" sz="2500" b="1" dirty="0"/>
              <a:t>Que conclusão pode-se tirar dessas considerações? </a:t>
            </a:r>
            <a:endParaRPr lang="pt-BR" sz="2500" b="1" dirty="0" smtClean="0"/>
          </a:p>
          <a:p>
            <a:pPr algn="just"/>
            <a:r>
              <a:rPr lang="pt-BR" sz="2500" dirty="0" smtClean="0"/>
              <a:t>Não </a:t>
            </a:r>
            <a:r>
              <a:rPr lang="pt-BR" sz="2500" dirty="0"/>
              <a:t>há organização que </a:t>
            </a:r>
            <a:r>
              <a:rPr lang="pt-BR" sz="2500" dirty="0" smtClean="0"/>
              <a:t>prospere sem </a:t>
            </a:r>
            <a:r>
              <a:rPr lang="pt-BR" sz="2500" dirty="0"/>
              <a:t>que tenha autoridade, poder e capacidade para criar regras (padrões, normas, </a:t>
            </a:r>
            <a:r>
              <a:rPr lang="pt-BR" sz="2500" dirty="0" smtClean="0"/>
              <a:t>políticas, procedimentos </a:t>
            </a:r>
            <a:r>
              <a:rPr lang="pt-BR" sz="2500" dirty="0"/>
              <a:t>e outros) e a flexibilidade necessária para quebrá-las. </a:t>
            </a:r>
            <a:endParaRPr lang="pt-BR" sz="2500" dirty="0" smtClean="0"/>
          </a:p>
          <a:p>
            <a:pPr algn="just"/>
            <a:r>
              <a:rPr lang="pt-BR" sz="2500" b="1" dirty="0"/>
              <a:t>E qual seria o </a:t>
            </a:r>
            <a:r>
              <a:rPr lang="pt-BR" sz="2500" b="1" dirty="0" smtClean="0"/>
              <a:t>critério certo </a:t>
            </a:r>
            <a:r>
              <a:rPr lang="pt-BR" sz="2500" b="1" dirty="0"/>
              <a:t>para as regras? </a:t>
            </a:r>
            <a:endParaRPr lang="pt-BR" sz="2500" b="1" dirty="0" smtClean="0"/>
          </a:p>
          <a:p>
            <a:pPr algn="just"/>
            <a:r>
              <a:rPr lang="pt-BR" sz="2500" dirty="0" smtClean="0"/>
              <a:t>O </a:t>
            </a:r>
            <a:r>
              <a:rPr lang="pt-BR" sz="2500" dirty="0"/>
              <a:t>mesmo critério que deve ser usado para criá-las: “bom senso </a:t>
            </a:r>
            <a:r>
              <a:rPr lang="pt-BR" sz="2500" dirty="0" smtClean="0"/>
              <a:t>e equilíbrio</a:t>
            </a:r>
            <a:r>
              <a:rPr lang="pt-BR" sz="2500" dirty="0"/>
              <a:t>”. </a:t>
            </a:r>
            <a:endParaRPr lang="pt-BR" sz="2500" dirty="0" smtClean="0"/>
          </a:p>
          <a:p>
            <a:pPr algn="just"/>
            <a:r>
              <a:rPr lang="pt-BR" sz="2500" b="1" dirty="0" smtClean="0"/>
              <a:t>E </a:t>
            </a:r>
            <a:r>
              <a:rPr lang="pt-BR" sz="2500" b="1" dirty="0"/>
              <a:t>quando quebrá-las? </a:t>
            </a:r>
            <a:endParaRPr lang="pt-BR" sz="2500" b="1" dirty="0" smtClean="0"/>
          </a:p>
          <a:p>
            <a:pPr algn="just"/>
            <a:r>
              <a:rPr lang="pt-BR" sz="2500" dirty="0" smtClean="0"/>
              <a:t>Sempre </a:t>
            </a:r>
            <a:r>
              <a:rPr lang="pt-BR" sz="2500" dirty="0"/>
              <a:t>que for preciso. Sempre que estiverem impedindo </a:t>
            </a:r>
            <a:r>
              <a:rPr lang="pt-BR" sz="2500" dirty="0" smtClean="0"/>
              <a:t>a mudança</a:t>
            </a:r>
            <a:r>
              <a:rPr lang="pt-BR" sz="2500" dirty="0"/>
              <a:t>, a criatividade a inovação.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229600" cy="864096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Padronização versus Flexibilidade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452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Porque Usar Processos?</a:t>
            </a: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268760"/>
            <a:ext cx="8784976" cy="4857403"/>
          </a:xfrm>
        </p:spPr>
        <p:txBody>
          <a:bodyPr/>
          <a:lstStyle/>
          <a:p>
            <a:pPr algn="just"/>
            <a:r>
              <a:rPr lang="pt-BR" sz="2500" dirty="0"/>
              <a:t>A Gestão por Processos tem-se tornado cada vez mais um requisito essencial de </a:t>
            </a:r>
            <a:r>
              <a:rPr lang="pt-BR" sz="2500" dirty="0" smtClean="0"/>
              <a:t> grande </a:t>
            </a:r>
            <a:r>
              <a:rPr lang="pt-BR" sz="2500" dirty="0"/>
              <a:t>parte dos sistemas de gestão organizacional, sendo atualmente uma exigência </a:t>
            </a:r>
            <a:r>
              <a:rPr lang="pt-BR" sz="2500" dirty="0" smtClean="0"/>
              <a:t>do Prêmio </a:t>
            </a:r>
            <a:r>
              <a:rPr lang="pt-BR" sz="2500" dirty="0"/>
              <a:t>Nacional da Qualidade (PNQ) e das normas da série ISO 9000/2000 (9001 e 9004</a:t>
            </a:r>
            <a:r>
              <a:rPr lang="pt-BR" sz="2500" dirty="0" smtClean="0"/>
              <a:t>), pois </a:t>
            </a:r>
            <a:r>
              <a:rPr lang="pt-BR" sz="2500" dirty="0"/>
              <a:t>a Gestão por Processo é um instrumento eficaz na busca da satisfação dos clientes e </a:t>
            </a:r>
            <a:r>
              <a:rPr lang="pt-BR" sz="2500" dirty="0" smtClean="0"/>
              <a:t>do aperfeiçoamento </a:t>
            </a:r>
            <a:r>
              <a:rPr lang="pt-BR" sz="2500" dirty="0"/>
              <a:t>contínuo do Sistema de Gestão da Qualidade; </a:t>
            </a:r>
            <a:r>
              <a:rPr lang="pt-BR" sz="2500" b="1" u="sng" dirty="0"/>
              <a:t>ajuda e facilita </a:t>
            </a:r>
            <a:r>
              <a:rPr lang="pt-BR" sz="2500" b="1" u="sng" dirty="0" smtClean="0"/>
              <a:t>o planejamento</a:t>
            </a:r>
            <a:r>
              <a:rPr lang="pt-BR" sz="2500" b="1" u="sng" dirty="0"/>
              <a:t>, </a:t>
            </a:r>
            <a:r>
              <a:rPr lang="pt-BR" sz="2500" b="1" u="sng" dirty="0" smtClean="0"/>
              <a:t>organização</a:t>
            </a:r>
            <a:r>
              <a:rPr lang="pt-BR" sz="2500" b="1" u="sng" dirty="0"/>
              <a:t>, a liderança e o controle de tudo o que é feito na organização</a:t>
            </a:r>
            <a:r>
              <a:rPr lang="pt-BR" sz="2500" dirty="0"/>
              <a:t> e, </a:t>
            </a:r>
            <a:r>
              <a:rPr lang="pt-BR" sz="2500" dirty="0" smtClean="0"/>
              <a:t> além </a:t>
            </a:r>
            <a:r>
              <a:rPr lang="pt-BR" sz="2500" dirty="0"/>
              <a:t>disso, torna fácil a comunicação e o trabalho em todos os setores da organização. </a:t>
            </a:r>
          </a:p>
        </p:txBody>
      </p:sp>
    </p:spTree>
    <p:extLst>
      <p:ext uri="{BB962C8B-B14F-4D97-AF65-F5344CB8AC3E}">
        <p14:creationId xmlns:p14="http://schemas.microsoft.com/office/powerpoint/2010/main" xmlns="" val="131201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Porque Usar Processos?</a:t>
            </a: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5184576"/>
          </a:xfrm>
        </p:spPr>
        <p:txBody>
          <a:bodyPr/>
          <a:lstStyle/>
          <a:p>
            <a:pPr algn="just"/>
            <a:r>
              <a:rPr lang="pt-BR" sz="2100" dirty="0"/>
              <a:t>Os fundamentos nos quais se baseiam os critérios de excelência do PNQ são </a:t>
            </a:r>
            <a:r>
              <a:rPr lang="pt-BR" sz="2100" dirty="0" smtClean="0"/>
              <a:t>os seguintes</a:t>
            </a:r>
            <a:r>
              <a:rPr lang="pt-BR" sz="2100" dirty="0"/>
              <a:t>: </a:t>
            </a:r>
            <a:endParaRPr lang="pt-BR" sz="2100" dirty="0" smtClean="0"/>
          </a:p>
          <a:p>
            <a:pPr algn="just"/>
            <a:r>
              <a:rPr lang="pt-BR" sz="2100" dirty="0" smtClean="0"/>
              <a:t>a</a:t>
            </a:r>
            <a:r>
              <a:rPr lang="pt-BR" sz="2100" dirty="0"/>
              <a:t>) visão sistêmica da organização; </a:t>
            </a:r>
            <a:endParaRPr lang="pt-BR" sz="2100" dirty="0" smtClean="0"/>
          </a:p>
          <a:p>
            <a:pPr algn="just"/>
            <a:r>
              <a:rPr lang="pt-BR" sz="2100" dirty="0" smtClean="0"/>
              <a:t>b</a:t>
            </a:r>
            <a:r>
              <a:rPr lang="pt-BR" sz="2100" dirty="0"/>
              <a:t>) aprendizado organizacional; </a:t>
            </a:r>
            <a:endParaRPr lang="pt-BR" sz="2100" dirty="0" smtClean="0"/>
          </a:p>
          <a:p>
            <a:pPr algn="just"/>
            <a:r>
              <a:rPr lang="pt-BR" sz="2100" dirty="0" smtClean="0"/>
              <a:t>c</a:t>
            </a:r>
            <a:r>
              <a:rPr lang="pt-BR" sz="2100" dirty="0"/>
              <a:t>) agilidade; </a:t>
            </a:r>
            <a:endParaRPr lang="pt-BR" sz="2100" dirty="0" smtClean="0"/>
          </a:p>
          <a:p>
            <a:pPr algn="just"/>
            <a:r>
              <a:rPr lang="pt-BR" sz="2100" dirty="0" smtClean="0"/>
              <a:t>d) inovação</a:t>
            </a:r>
            <a:r>
              <a:rPr lang="pt-BR" sz="2100" dirty="0"/>
              <a:t>; </a:t>
            </a:r>
            <a:endParaRPr lang="pt-BR" sz="2100" dirty="0" smtClean="0"/>
          </a:p>
          <a:p>
            <a:pPr algn="just"/>
            <a:r>
              <a:rPr lang="pt-BR" sz="2100" dirty="0" smtClean="0"/>
              <a:t>e</a:t>
            </a:r>
            <a:r>
              <a:rPr lang="pt-BR" sz="2100" dirty="0"/>
              <a:t>) liderança e constância de propósitos; </a:t>
            </a:r>
            <a:endParaRPr lang="pt-BR" sz="2100" dirty="0" smtClean="0"/>
          </a:p>
          <a:p>
            <a:pPr algn="just"/>
            <a:r>
              <a:rPr lang="pt-BR" sz="2100" dirty="0" smtClean="0"/>
              <a:t>f</a:t>
            </a:r>
            <a:r>
              <a:rPr lang="pt-BR" sz="2100" dirty="0"/>
              <a:t>) visão de futuro; </a:t>
            </a:r>
            <a:endParaRPr lang="pt-BR" sz="2100" dirty="0" smtClean="0"/>
          </a:p>
          <a:p>
            <a:pPr algn="just"/>
            <a:r>
              <a:rPr lang="pt-BR" sz="2100" dirty="0" smtClean="0"/>
              <a:t>g</a:t>
            </a:r>
            <a:r>
              <a:rPr lang="pt-BR" sz="2100" dirty="0"/>
              <a:t>) foco no cliente e </a:t>
            </a:r>
            <a:r>
              <a:rPr lang="pt-BR" sz="2100" dirty="0" smtClean="0"/>
              <a:t>no mercado</a:t>
            </a:r>
            <a:r>
              <a:rPr lang="pt-BR" sz="2100" dirty="0"/>
              <a:t>; </a:t>
            </a:r>
            <a:endParaRPr lang="pt-BR" sz="2100" dirty="0" smtClean="0"/>
          </a:p>
          <a:p>
            <a:pPr algn="just"/>
            <a:r>
              <a:rPr lang="pt-BR" sz="2100" dirty="0" smtClean="0"/>
              <a:t>h</a:t>
            </a:r>
            <a:r>
              <a:rPr lang="pt-BR" sz="2100" dirty="0"/>
              <a:t>) responsabilidade social; </a:t>
            </a:r>
            <a:endParaRPr lang="pt-BR" sz="2100" dirty="0" smtClean="0"/>
          </a:p>
          <a:p>
            <a:pPr algn="just"/>
            <a:r>
              <a:rPr lang="pt-BR" sz="2100" dirty="0" smtClean="0"/>
              <a:t>i</a:t>
            </a:r>
            <a:r>
              <a:rPr lang="pt-BR" sz="2100" dirty="0"/>
              <a:t>) gestão baseada em fatos; </a:t>
            </a:r>
            <a:endParaRPr lang="pt-BR" sz="2100" dirty="0" smtClean="0"/>
          </a:p>
          <a:p>
            <a:pPr algn="just"/>
            <a:r>
              <a:rPr lang="pt-BR" sz="2100" dirty="0" smtClean="0"/>
              <a:t>j</a:t>
            </a:r>
            <a:r>
              <a:rPr lang="pt-BR" sz="2100" dirty="0"/>
              <a:t>) valorização das pessoas; </a:t>
            </a:r>
            <a:endParaRPr lang="pt-BR" sz="2100" dirty="0" smtClean="0"/>
          </a:p>
          <a:p>
            <a:pPr algn="just"/>
            <a:r>
              <a:rPr lang="pt-BR" sz="2100" dirty="0" smtClean="0"/>
              <a:t>k) abordagem </a:t>
            </a:r>
            <a:r>
              <a:rPr lang="pt-BR" sz="2100" dirty="0"/>
              <a:t>por processos </a:t>
            </a:r>
            <a:r>
              <a:rPr lang="pt-BR" sz="2100" dirty="0" smtClean="0"/>
              <a:t> </a:t>
            </a:r>
          </a:p>
          <a:p>
            <a:pPr algn="just"/>
            <a:r>
              <a:rPr lang="pt-BR" sz="2100" dirty="0"/>
              <a:t>l</a:t>
            </a:r>
            <a:r>
              <a:rPr lang="pt-BR" sz="2100" dirty="0" smtClean="0"/>
              <a:t>) </a:t>
            </a:r>
            <a:r>
              <a:rPr lang="pt-BR" sz="2100" dirty="0"/>
              <a:t>orientação para resultados. </a:t>
            </a:r>
          </a:p>
        </p:txBody>
      </p:sp>
    </p:spTree>
    <p:extLst>
      <p:ext uri="{BB962C8B-B14F-4D97-AF65-F5344CB8AC3E}">
        <p14:creationId xmlns:p14="http://schemas.microsoft.com/office/powerpoint/2010/main" xmlns="" val="37320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400" dirty="0">
                <a:solidFill>
                  <a:srgbClr val="FFFFFF"/>
                </a:solidFill>
              </a:rPr>
              <a:t>Bibliografia Básica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algn="just">
              <a:spcAft>
                <a:spcPts val="0"/>
              </a:spcAft>
              <a:tabLst>
                <a:tab pos="191135" algn="l"/>
              </a:tabLst>
            </a:pPr>
            <a:r>
              <a:rPr lang="pt-BR" dirty="0" smtClean="0"/>
              <a:t> </a:t>
            </a:r>
            <a:r>
              <a:rPr lang="pt-BR" dirty="0"/>
              <a:t> </a:t>
            </a:r>
            <a:r>
              <a:rPr lang="pt-BR" dirty="0" smtClean="0"/>
              <a:t>BARBARÁ, Saulo. Gestão de processos: fundamentos, técnicas e modelos de implementação: foco no sistema de gestão da qualidade com base na ISO 9000:2000. Rio de Janeiro: </a:t>
            </a:r>
            <a:r>
              <a:rPr lang="pt-BR" dirty="0" err="1" smtClean="0"/>
              <a:t>Qualitymark</a:t>
            </a:r>
            <a:r>
              <a:rPr lang="pt-BR" dirty="0" smtClean="0"/>
              <a:t>, 2008.</a:t>
            </a:r>
          </a:p>
          <a:p>
            <a:pPr algn="just">
              <a:spcAft>
                <a:spcPts val="0"/>
              </a:spcAft>
              <a:tabLst>
                <a:tab pos="191135" algn="l"/>
              </a:tabLst>
            </a:pPr>
            <a:endParaRPr lang="pt-BR" dirty="0"/>
          </a:p>
          <a:p>
            <a:pPr algn="just">
              <a:spcAft>
                <a:spcPts val="0"/>
              </a:spcAft>
              <a:tabLst>
                <a:tab pos="191135" algn="l"/>
              </a:tabLst>
            </a:pPr>
            <a:r>
              <a:rPr lang="pt-BR" dirty="0" smtClean="0"/>
              <a:t>DE SORDI, José Osvaldo. Gestão por processos: uma abordagem da moderna administração. São Paulo: Saraiva, 2010.</a:t>
            </a:r>
          </a:p>
          <a:p>
            <a:pPr algn="just">
              <a:spcAft>
                <a:spcPts val="0"/>
              </a:spcAft>
              <a:tabLst>
                <a:tab pos="191135" algn="l"/>
              </a:tabLst>
            </a:pPr>
            <a:endParaRPr lang="pt-BR" dirty="0"/>
          </a:p>
          <a:p>
            <a:pPr algn="just">
              <a:spcAft>
                <a:spcPts val="0"/>
              </a:spcAft>
              <a:tabLst>
                <a:tab pos="191135" algn="l"/>
              </a:tabLst>
            </a:pPr>
            <a:r>
              <a:rPr lang="pt-BR" dirty="0" smtClean="0"/>
              <a:t>OROFINO, </a:t>
            </a:r>
            <a:r>
              <a:rPr lang="pt-BR" dirty="0" err="1" smtClean="0"/>
              <a:t>Antonio</a:t>
            </a:r>
            <a:r>
              <a:rPr lang="pt-BR" dirty="0" smtClean="0"/>
              <a:t> Carlos. Processos com resultados. Editora LTC, 2009.</a:t>
            </a:r>
            <a:endParaRPr lang="pt-BR" dirty="0"/>
          </a:p>
          <a:p>
            <a:pPr algn="just">
              <a:spcAft>
                <a:spcPts val="0"/>
              </a:spcAft>
              <a:tabLst>
                <a:tab pos="191135" algn="l"/>
              </a:tabLst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74917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Porque Usar Processos?</a:t>
            </a: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5184576"/>
          </a:xfrm>
        </p:spPr>
        <p:txBody>
          <a:bodyPr/>
          <a:lstStyle/>
          <a:p>
            <a:pPr algn="just"/>
            <a:r>
              <a:rPr lang="pt-BR" sz="2300" dirty="0"/>
              <a:t>No caso das normas da ISO 9001 e 9004, a Gestão por Processo visa, </a:t>
            </a:r>
            <a:r>
              <a:rPr lang="pt-BR" sz="2300" dirty="0" smtClean="0"/>
              <a:t>principalmente, assegurar </a:t>
            </a:r>
            <a:r>
              <a:rPr lang="pt-BR" sz="2300" dirty="0"/>
              <a:t>a conformidade. Para IDS-</a:t>
            </a:r>
            <a:r>
              <a:rPr lang="pt-BR" sz="2300" dirty="0" err="1"/>
              <a:t>Scheer</a:t>
            </a:r>
            <a:r>
              <a:rPr lang="pt-BR" sz="2300" dirty="0"/>
              <a:t> (1999), tem o propósito de: </a:t>
            </a:r>
            <a:endParaRPr lang="pt-BR" sz="2300" dirty="0" smtClean="0"/>
          </a:p>
          <a:p>
            <a:pPr algn="just"/>
            <a:r>
              <a:rPr lang="pt-BR" sz="2300" dirty="0" smtClean="0"/>
              <a:t>a</a:t>
            </a:r>
            <a:r>
              <a:rPr lang="pt-BR" sz="2300" dirty="0"/>
              <a:t>) definir os </a:t>
            </a:r>
            <a:r>
              <a:rPr lang="pt-BR" sz="2300" dirty="0" smtClean="0"/>
              <a:t>requisitos para </a:t>
            </a:r>
            <a:r>
              <a:rPr lang="pt-BR" sz="2300" dirty="0"/>
              <a:t>o pessoal da organização; </a:t>
            </a:r>
            <a:endParaRPr lang="pt-BR" sz="2300" dirty="0" smtClean="0"/>
          </a:p>
          <a:p>
            <a:pPr algn="just"/>
            <a:r>
              <a:rPr lang="pt-BR" sz="2300" dirty="0" smtClean="0"/>
              <a:t>b</a:t>
            </a:r>
            <a:r>
              <a:rPr lang="pt-BR" sz="2300" dirty="0"/>
              <a:t>) facilitar a condução das atividades; </a:t>
            </a:r>
            <a:endParaRPr lang="pt-BR" sz="2300" dirty="0" smtClean="0"/>
          </a:p>
          <a:p>
            <a:pPr algn="just"/>
            <a:r>
              <a:rPr lang="pt-BR" sz="2300" dirty="0" smtClean="0"/>
              <a:t>c</a:t>
            </a:r>
            <a:r>
              <a:rPr lang="pt-BR" sz="2300" dirty="0"/>
              <a:t>) distribuir </a:t>
            </a:r>
            <a:r>
              <a:rPr lang="pt-BR" sz="2300" dirty="0" smtClean="0"/>
              <a:t>a documentação </a:t>
            </a:r>
            <a:r>
              <a:rPr lang="pt-BR" sz="2300" dirty="0"/>
              <a:t>para todos os envolvidos; </a:t>
            </a:r>
            <a:endParaRPr lang="pt-BR" sz="2300" dirty="0" smtClean="0"/>
          </a:p>
          <a:p>
            <a:pPr algn="just"/>
            <a:r>
              <a:rPr lang="pt-BR" sz="2300" dirty="0" smtClean="0"/>
              <a:t>d</a:t>
            </a:r>
            <a:r>
              <a:rPr lang="pt-BR" sz="2300" dirty="0"/>
              <a:t>) envolver as pessoas com foco nas instruções </a:t>
            </a:r>
            <a:r>
              <a:rPr lang="pt-BR" sz="2300" dirty="0" smtClean="0"/>
              <a:t>de trabalho</a:t>
            </a:r>
            <a:r>
              <a:rPr lang="pt-BR" sz="2300" dirty="0"/>
              <a:t>; </a:t>
            </a:r>
            <a:endParaRPr lang="pt-BR" sz="2300" dirty="0" smtClean="0"/>
          </a:p>
          <a:p>
            <a:pPr algn="just"/>
            <a:r>
              <a:rPr lang="pt-BR" sz="2300" dirty="0" smtClean="0"/>
              <a:t>e</a:t>
            </a:r>
            <a:r>
              <a:rPr lang="pt-BR" sz="2300" dirty="0"/>
              <a:t>) facilitar um gerenciamento eficaz de mudança; </a:t>
            </a:r>
            <a:endParaRPr lang="pt-BR" sz="2300" dirty="0" smtClean="0"/>
          </a:p>
          <a:p>
            <a:pPr algn="just"/>
            <a:r>
              <a:rPr lang="pt-BR" sz="2300" dirty="0" smtClean="0"/>
              <a:t>f</a:t>
            </a:r>
            <a:r>
              <a:rPr lang="pt-BR" sz="2300" dirty="0"/>
              <a:t>) assegurar a manutenção </a:t>
            </a:r>
            <a:r>
              <a:rPr lang="pt-BR" sz="2300" dirty="0" smtClean="0"/>
              <a:t>da continuidade </a:t>
            </a:r>
            <a:r>
              <a:rPr lang="pt-BR" sz="2300" dirty="0"/>
              <a:t>de rotinas, em caso de alteração no quadro de pessoal – reduzir curva </a:t>
            </a:r>
            <a:r>
              <a:rPr lang="pt-BR" sz="2300" dirty="0" smtClean="0"/>
              <a:t>de aprendizagem </a:t>
            </a:r>
            <a:r>
              <a:rPr lang="pt-BR" sz="2300" dirty="0"/>
              <a:t>e </a:t>
            </a:r>
            <a:endParaRPr lang="pt-BR" sz="2300" dirty="0" smtClean="0"/>
          </a:p>
          <a:p>
            <a:pPr algn="just"/>
            <a:r>
              <a:rPr lang="pt-BR" sz="2300" dirty="0" smtClean="0"/>
              <a:t>g</a:t>
            </a:r>
            <a:r>
              <a:rPr lang="pt-BR" sz="2300" dirty="0"/>
              <a:t>) facilitar as atividades de monitoramento (isto é, de auditorias). </a:t>
            </a:r>
          </a:p>
        </p:txBody>
      </p:sp>
    </p:spTree>
    <p:extLst>
      <p:ext uri="{BB962C8B-B14F-4D97-AF65-F5344CB8AC3E}">
        <p14:creationId xmlns:p14="http://schemas.microsoft.com/office/powerpoint/2010/main" xmlns="" val="286307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Como Identificar Processos?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5184576"/>
          </a:xfrm>
        </p:spPr>
        <p:txBody>
          <a:bodyPr/>
          <a:lstStyle/>
          <a:p>
            <a:pPr algn="just"/>
            <a:r>
              <a:rPr lang="pt-BR" dirty="0"/>
              <a:t>Inicialmente, procurando descobrir o que fazemos como „Empresa‟. Depois, </a:t>
            </a:r>
            <a:r>
              <a:rPr lang="pt-BR" dirty="0" smtClean="0"/>
              <a:t>levantando as </a:t>
            </a:r>
            <a:r>
              <a:rPr lang="pt-BR" dirty="0"/>
              <a:t>atividades-chave necessárias para administrar e operar a organização. Tais atividades </a:t>
            </a:r>
            <a:r>
              <a:rPr lang="pt-BR" dirty="0" smtClean="0"/>
              <a:t>estão diretamente </a:t>
            </a:r>
            <a:r>
              <a:rPr lang="pt-BR" dirty="0"/>
              <a:t>relacionadas ao que se costuma chamar de „processos críticos‟. Estes são os </a:t>
            </a:r>
            <a:r>
              <a:rPr lang="pt-BR" dirty="0" smtClean="0"/>
              <a:t>mais importantes</a:t>
            </a:r>
            <a:r>
              <a:rPr lang="pt-BR" dirty="0"/>
              <a:t>, merecem maior atenção e precisam ser documentados</a:t>
            </a:r>
            <a:r>
              <a:rPr lang="pt-BR" dirty="0" smtClean="0"/>
              <a:t>.</a:t>
            </a:r>
          </a:p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Atender clientes</a:t>
            </a:r>
          </a:p>
          <a:p>
            <a:pPr algn="just"/>
            <a:r>
              <a:rPr lang="pt-BR" dirty="0" smtClean="0"/>
              <a:t>Gerar pedidos</a:t>
            </a:r>
          </a:p>
          <a:p>
            <a:pPr algn="just"/>
            <a:r>
              <a:rPr lang="pt-BR" dirty="0" smtClean="0"/>
              <a:t>Atender pedidos</a:t>
            </a:r>
          </a:p>
          <a:p>
            <a:pPr algn="just"/>
            <a:r>
              <a:rPr lang="pt-BR" dirty="0" smtClean="0"/>
              <a:t>Desenvolver um produto ou serviço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7150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600" dirty="0">
                <a:solidFill>
                  <a:schemeClr val="bg1"/>
                </a:solidFill>
              </a:rPr>
              <a:t>Classificação Geral dos Processos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340768"/>
            <a:ext cx="8856984" cy="4785395"/>
          </a:xfrm>
        </p:spPr>
        <p:txBody>
          <a:bodyPr/>
          <a:lstStyle/>
          <a:p>
            <a:pPr algn="just"/>
            <a:r>
              <a:rPr lang="pt-BR" dirty="0" smtClean="0"/>
              <a:t>Os </a:t>
            </a:r>
            <a:r>
              <a:rPr lang="pt-BR" dirty="0"/>
              <a:t>processos podem ser identificados e analisados de diferentes formas</a:t>
            </a:r>
            <a:r>
              <a:rPr lang="pt-BR" dirty="0" smtClean="0"/>
              <a:t>: como </a:t>
            </a:r>
            <a:r>
              <a:rPr lang="pt-BR" b="1" u="sng" dirty="0" smtClean="0"/>
              <a:t>fluxo de material, fluxo de trabalho, mudança de estado etc.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Gonçalves (2000) procura discutir a abordagem de processos </a:t>
            </a:r>
            <a:r>
              <a:rPr lang="pt-BR" b="1" dirty="0" smtClean="0"/>
              <a:t>propondo famílias, categorias, formas de visão etc.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xmlns="" val="352053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600" dirty="0">
                <a:solidFill>
                  <a:schemeClr val="bg1"/>
                </a:solidFill>
              </a:rPr>
              <a:t>Classificação Geral dos Processos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05" t="26486" r="27200" b="23818"/>
          <a:stretch/>
        </p:blipFill>
        <p:spPr bwMode="auto">
          <a:xfrm>
            <a:off x="0" y="1124744"/>
            <a:ext cx="903649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952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600" dirty="0">
                <a:solidFill>
                  <a:schemeClr val="bg1"/>
                </a:solidFill>
              </a:rPr>
              <a:t>Classificação Geral dos Processos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42" t="23603" r="28412" b="26558"/>
          <a:stretch/>
        </p:blipFill>
        <p:spPr bwMode="auto">
          <a:xfrm>
            <a:off x="107504" y="1268760"/>
            <a:ext cx="892899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440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600" dirty="0">
                <a:solidFill>
                  <a:schemeClr val="bg1"/>
                </a:solidFill>
              </a:rPr>
              <a:t>Classificação Geral dos Processos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15" t="19973" r="27765" b="24644"/>
          <a:stretch/>
        </p:blipFill>
        <p:spPr bwMode="auto">
          <a:xfrm>
            <a:off x="179512" y="1124744"/>
            <a:ext cx="885698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491880" y="350100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91880" y="3501008"/>
            <a:ext cx="36004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18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600" dirty="0">
                <a:solidFill>
                  <a:schemeClr val="bg1"/>
                </a:solidFill>
              </a:rPr>
              <a:t>Classificação Geral dos Processos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73" t="23612" r="28826" b="6431"/>
          <a:stretch/>
        </p:blipFill>
        <p:spPr bwMode="auto">
          <a:xfrm>
            <a:off x="107504" y="1052736"/>
            <a:ext cx="892899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144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600" dirty="0">
                <a:solidFill>
                  <a:schemeClr val="bg1"/>
                </a:solidFill>
              </a:rPr>
              <a:t>Classificação Geral dos Processos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11" t="40381" r="28615" b="24066"/>
          <a:stretch/>
        </p:blipFill>
        <p:spPr bwMode="auto">
          <a:xfrm>
            <a:off x="179512" y="1268760"/>
            <a:ext cx="885698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442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81" t="40579" r="35857" b="29710"/>
          <a:stretch/>
        </p:blipFill>
        <p:spPr bwMode="auto">
          <a:xfrm>
            <a:off x="179512" y="1268760"/>
            <a:ext cx="885698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600" dirty="0">
                <a:solidFill>
                  <a:schemeClr val="bg1"/>
                </a:solidFill>
              </a:rPr>
              <a:t>Classificação Geral dos Processos</a:t>
            </a:r>
          </a:p>
        </p:txBody>
      </p:sp>
    </p:spTree>
    <p:extLst>
      <p:ext uri="{BB962C8B-B14F-4D97-AF65-F5344CB8AC3E}">
        <p14:creationId xmlns:p14="http://schemas.microsoft.com/office/powerpoint/2010/main" xmlns="" val="237669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A Importância dos Processos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4785395"/>
          </a:xfrm>
        </p:spPr>
        <p:txBody>
          <a:bodyPr/>
          <a:lstStyle/>
          <a:p>
            <a:pPr algn="just"/>
            <a:r>
              <a:rPr lang="pt-BR" sz="2600" dirty="0"/>
              <a:t>Segundo Green e </a:t>
            </a:r>
            <a:r>
              <a:rPr lang="pt-BR" sz="2600" dirty="0" err="1"/>
              <a:t>Rosemann</a:t>
            </a:r>
            <a:r>
              <a:rPr lang="pt-BR" sz="2600" dirty="0"/>
              <a:t> (2000), a </a:t>
            </a:r>
            <a:r>
              <a:rPr lang="pt-BR" sz="2600" dirty="0" smtClean="0"/>
              <a:t>popularidade </a:t>
            </a:r>
            <a:r>
              <a:rPr lang="pt-BR" sz="2600" dirty="0"/>
              <a:t>e a concentração nos processos de </a:t>
            </a:r>
            <a:r>
              <a:rPr lang="pt-BR" sz="2600" dirty="0" smtClean="0"/>
              <a:t>negócios ganharam </a:t>
            </a:r>
            <a:r>
              <a:rPr lang="pt-BR" sz="2600" dirty="0"/>
              <a:t>importância na última década, pois auxiliam a direção </a:t>
            </a:r>
            <a:r>
              <a:rPr lang="pt-BR" sz="2600" dirty="0" smtClean="0"/>
              <a:t>na </a:t>
            </a:r>
            <a:r>
              <a:rPr lang="pt-BR" sz="2600" dirty="0"/>
              <a:t>implementação de diversos métodos de </a:t>
            </a:r>
            <a:r>
              <a:rPr lang="pt-BR" sz="2600" dirty="0" smtClean="0"/>
              <a:t>melhoria organizacional</a:t>
            </a:r>
            <a:r>
              <a:rPr lang="pt-BR" sz="2600" dirty="0"/>
              <a:t>:  </a:t>
            </a:r>
          </a:p>
          <a:p>
            <a:pPr algn="just"/>
            <a:endParaRPr lang="pt-BR" sz="2600" dirty="0"/>
          </a:p>
          <a:p>
            <a:pPr algn="just"/>
            <a:r>
              <a:rPr lang="pt-BR" sz="2600" dirty="0"/>
              <a:t>►  Gestão da Qualidade Total (GQT)</a:t>
            </a:r>
          </a:p>
          <a:p>
            <a:pPr algn="just"/>
            <a:r>
              <a:rPr lang="pt-BR" sz="2600" dirty="0"/>
              <a:t>►  Reengenharia dos Processos de Negócio (RPN)</a:t>
            </a:r>
          </a:p>
          <a:p>
            <a:pPr algn="just"/>
            <a:r>
              <a:rPr lang="pt-BR" sz="2600" dirty="0"/>
              <a:t>►  Medição do Desempenho Baseado no Valor (MDBV)</a:t>
            </a:r>
          </a:p>
          <a:p>
            <a:pPr algn="just"/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xmlns="" val="359230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998984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Gestão de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/>
          <a:lstStyle/>
          <a:p>
            <a:pPr algn="just"/>
            <a:r>
              <a:rPr lang="pt-BR" sz="3000" b="1" u="sng" dirty="0"/>
              <a:t>O que é um processo?  </a:t>
            </a:r>
          </a:p>
          <a:p>
            <a:pPr algn="just"/>
            <a:r>
              <a:rPr lang="pt-BR" sz="3000" dirty="0"/>
              <a:t>Segundo  DAVENPORT  (1994),  “um  processo  é  um conjunto  de  atividades  estruturadas  e </a:t>
            </a:r>
          </a:p>
          <a:p>
            <a:pPr algn="just"/>
            <a:r>
              <a:rPr lang="pt-BR" sz="3000" dirty="0"/>
              <a:t>medidas destinadas  a resultar  em  um  produto  especificado  para  um  determinado  cliente  ou </a:t>
            </a:r>
          </a:p>
          <a:p>
            <a:pPr algn="just"/>
            <a:r>
              <a:rPr lang="pt-BR" sz="3000" dirty="0"/>
              <a:t>mercado (...) é uma ordenação específica das atividades de trabalho no tempo e no espaço, com </a:t>
            </a:r>
            <a:r>
              <a:rPr lang="pt-BR" sz="3000" dirty="0" smtClean="0"/>
              <a:t>um  </a:t>
            </a:r>
            <a:r>
              <a:rPr lang="pt-BR" sz="3000" dirty="0"/>
              <a:t>começo, um  fim,  e inputs  e outputs  claramente  identificados:  uma  estrutura  para  a  ação.” </a:t>
            </a:r>
            <a:endParaRPr lang="pt-BR" sz="3000" dirty="0" smtClean="0"/>
          </a:p>
        </p:txBody>
      </p:sp>
    </p:spTree>
    <p:extLst>
      <p:ext uri="{BB962C8B-B14F-4D97-AF65-F5344CB8AC3E}">
        <p14:creationId xmlns:p14="http://schemas.microsoft.com/office/powerpoint/2010/main" xmlns="" val="348602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A Importância dos Processos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1340768"/>
            <a:ext cx="8856984" cy="4785395"/>
          </a:xfrm>
        </p:spPr>
        <p:txBody>
          <a:bodyPr/>
          <a:lstStyle/>
          <a:p>
            <a:pPr algn="just"/>
            <a:r>
              <a:rPr lang="pt-BR" sz="3000" dirty="0"/>
              <a:t>Além disso, segundo </a:t>
            </a:r>
            <a:r>
              <a:rPr lang="pt-BR" sz="3000" dirty="0" err="1"/>
              <a:t>Kanter</a:t>
            </a:r>
            <a:r>
              <a:rPr lang="pt-BR" sz="3000" dirty="0"/>
              <a:t> (1997), os processos permitem  </a:t>
            </a:r>
            <a:r>
              <a:rPr lang="pt-BR" sz="3000" dirty="0" smtClean="0"/>
              <a:t>que </a:t>
            </a:r>
            <a:r>
              <a:rPr lang="pt-BR" sz="3000" dirty="0"/>
              <a:t>os indivíduos da </a:t>
            </a:r>
            <a:r>
              <a:rPr lang="pt-BR" sz="3000" dirty="0" smtClean="0"/>
              <a:t>organização:</a:t>
            </a:r>
          </a:p>
          <a:p>
            <a:pPr marL="0" indent="0" algn="just">
              <a:buNone/>
            </a:pPr>
            <a:r>
              <a:rPr lang="pt-BR" sz="3000" b="1" dirty="0" smtClean="0"/>
              <a:t>   A)</a:t>
            </a:r>
            <a:r>
              <a:rPr lang="pt-BR" sz="3000" dirty="0" smtClean="0"/>
              <a:t> </a:t>
            </a:r>
            <a:r>
              <a:rPr lang="pt-BR" sz="3000" b="1" dirty="0" smtClean="0"/>
              <a:t>assumam mais responsabilidades</a:t>
            </a:r>
            <a:r>
              <a:rPr lang="pt-BR" sz="3000" dirty="0"/>
              <a:t>, </a:t>
            </a:r>
            <a:endParaRPr lang="pt-BR" sz="3000" dirty="0" smtClean="0"/>
          </a:p>
          <a:p>
            <a:pPr marL="0" indent="0" algn="just">
              <a:buNone/>
            </a:pPr>
            <a:r>
              <a:rPr lang="pt-BR" sz="3000" b="1" dirty="0" smtClean="0"/>
              <a:t>   B) adotem </a:t>
            </a:r>
            <a:r>
              <a:rPr lang="pt-BR" sz="3000" b="1" dirty="0"/>
              <a:t>mecanismos mais eficazes </a:t>
            </a:r>
            <a:r>
              <a:rPr lang="pt-BR" sz="3000" b="1" dirty="0" smtClean="0"/>
              <a:t>de participação </a:t>
            </a:r>
            <a:r>
              <a:rPr lang="pt-BR" sz="3000" b="1" dirty="0"/>
              <a:t>na realização do trabalho </a:t>
            </a:r>
            <a:endParaRPr lang="pt-BR" sz="3000" b="1" dirty="0" smtClean="0"/>
          </a:p>
          <a:p>
            <a:pPr marL="0" indent="0" algn="just">
              <a:buNone/>
            </a:pPr>
            <a:r>
              <a:rPr lang="pt-BR" sz="3000" b="1" dirty="0" smtClean="0"/>
              <a:t>   C) e </a:t>
            </a:r>
            <a:r>
              <a:rPr lang="pt-BR" sz="3000" b="1" dirty="0"/>
              <a:t>empreguem </a:t>
            </a:r>
            <a:r>
              <a:rPr lang="pt-BR" sz="3000" b="1" dirty="0" smtClean="0"/>
              <a:t>melhores meios </a:t>
            </a:r>
            <a:r>
              <a:rPr lang="pt-BR" sz="3000" b="1" dirty="0"/>
              <a:t>de comunicação. </a:t>
            </a:r>
          </a:p>
        </p:txBody>
      </p:sp>
    </p:spTree>
    <p:extLst>
      <p:ext uri="{BB962C8B-B14F-4D97-AF65-F5344CB8AC3E}">
        <p14:creationId xmlns:p14="http://schemas.microsoft.com/office/powerpoint/2010/main" xmlns="" val="364900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A Hierarquia dos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4785395"/>
          </a:xfrm>
        </p:spPr>
        <p:txBody>
          <a:bodyPr/>
          <a:lstStyle/>
          <a:p>
            <a:pPr algn="just"/>
            <a:r>
              <a:rPr lang="pt-BR" sz="3200" dirty="0"/>
              <a:t>O entendimento sobre como os processos podem </a:t>
            </a:r>
            <a:r>
              <a:rPr lang="pt-BR" sz="3200" dirty="0" smtClean="0"/>
              <a:t>ser logicamente </a:t>
            </a:r>
            <a:r>
              <a:rPr lang="pt-BR" sz="3200" dirty="0"/>
              <a:t>organizados e fisicamente </a:t>
            </a:r>
            <a:r>
              <a:rPr lang="pt-BR" sz="3200" dirty="0" smtClean="0"/>
              <a:t>estruturados (hierarquia</a:t>
            </a:r>
            <a:r>
              <a:rPr lang="pt-BR" sz="3200" dirty="0"/>
              <a:t>) </a:t>
            </a:r>
            <a:r>
              <a:rPr lang="pt-BR" sz="3200" dirty="0" smtClean="0"/>
              <a:t>contribui  </a:t>
            </a:r>
            <a:r>
              <a:rPr lang="pt-BR" sz="3200" dirty="0"/>
              <a:t>para melhor </a:t>
            </a:r>
            <a:r>
              <a:rPr lang="pt-BR" sz="3200" dirty="0" smtClean="0"/>
              <a:t>compreensão, </a:t>
            </a:r>
            <a:r>
              <a:rPr lang="pt-BR" sz="3200" dirty="0" err="1" smtClean="0"/>
              <a:t>conseqüentemente</a:t>
            </a:r>
            <a:r>
              <a:rPr lang="pt-BR" sz="3200" dirty="0" smtClean="0"/>
              <a:t> </a:t>
            </a:r>
            <a:r>
              <a:rPr lang="pt-BR" sz="3200" b="1" u="sng" dirty="0"/>
              <a:t>facilitando a gestão da organização </a:t>
            </a:r>
            <a:r>
              <a:rPr lang="pt-BR" sz="3200" b="1" u="sng" dirty="0" smtClean="0"/>
              <a:t>com foco </a:t>
            </a:r>
            <a:r>
              <a:rPr lang="pt-BR" sz="3200" b="1" u="sng" dirty="0"/>
              <a:t>nos processos</a:t>
            </a:r>
            <a:r>
              <a:rPr lang="pt-BR" sz="3200" u="sng" dirty="0" smtClean="0"/>
              <a:t>.</a:t>
            </a:r>
            <a:endParaRPr lang="pt-BR" sz="3200" u="sng" dirty="0"/>
          </a:p>
        </p:txBody>
      </p:sp>
    </p:spTree>
    <p:extLst>
      <p:ext uri="{BB962C8B-B14F-4D97-AF65-F5344CB8AC3E}">
        <p14:creationId xmlns:p14="http://schemas.microsoft.com/office/powerpoint/2010/main" xmlns="" val="70985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A Hierarquia dos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92899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649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40767"/>
            <a:ext cx="8648700" cy="508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A Hierarquia dos Processos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69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A Hierarquia dos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78" t="37357" r="24808" b="6213"/>
          <a:stretch/>
        </p:blipFill>
        <p:spPr bwMode="auto">
          <a:xfrm>
            <a:off x="35496" y="980728"/>
            <a:ext cx="900100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6431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1268760"/>
            <a:ext cx="8928992" cy="4857403"/>
          </a:xfrm>
        </p:spPr>
        <p:txBody>
          <a:bodyPr/>
          <a:lstStyle/>
          <a:p>
            <a:pPr algn="just"/>
            <a:r>
              <a:rPr lang="pt-BR" sz="2600" dirty="0" smtClean="0"/>
              <a:t>Muito se tem falado sobre a Abordagem de Processos, desde o surgimento dos conceitos GQT, RPN e MDBV já mencionados. Atualmente, a expressão faz parte da cultura organizacional das empresas geridas por processo.</a:t>
            </a:r>
          </a:p>
          <a:p>
            <a:pPr algn="just"/>
            <a:endParaRPr lang="pt-BR" sz="2600" dirty="0" smtClean="0"/>
          </a:p>
          <a:p>
            <a:pPr algn="just"/>
            <a:r>
              <a:rPr lang="pt-BR" sz="2600" dirty="0" smtClean="0"/>
              <a:t>O PNQ (</a:t>
            </a:r>
            <a:r>
              <a:rPr lang="pt-BR" sz="2800" i="1" dirty="0"/>
              <a:t>Prêmio Nacional da </a:t>
            </a:r>
            <a:r>
              <a:rPr lang="pt-BR" sz="2800" i="1" dirty="0" smtClean="0"/>
              <a:t>Qualidade)</a:t>
            </a:r>
            <a:r>
              <a:rPr lang="pt-BR" sz="2600" dirty="0" smtClean="0"/>
              <a:t>, define assim a expressão:</a:t>
            </a:r>
          </a:p>
          <a:p>
            <a:pPr marL="0" indent="0" algn="just">
              <a:buNone/>
            </a:pPr>
            <a:r>
              <a:rPr lang="pt-BR" sz="2600" dirty="0" smtClean="0"/>
              <a:t>“ Compreensão e gerenciamento da organização por meio de processos, visando à melhoria do desempenho e à agregação de valor para as partes interessadas (PNQ, 2005)”.</a:t>
            </a:r>
            <a:endParaRPr lang="pt-BR" sz="26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083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/>
                </a:solidFill>
              </a:rPr>
              <a:t>Abordagem </a:t>
            </a:r>
            <a:r>
              <a:rPr lang="pt-BR" sz="3600" dirty="0">
                <a:solidFill>
                  <a:schemeClr val="bg1"/>
                </a:solidFill>
              </a:rPr>
              <a:t>por </a:t>
            </a:r>
            <a:r>
              <a:rPr lang="pt-BR" sz="3600" dirty="0" smtClean="0">
                <a:solidFill>
                  <a:schemeClr val="bg1"/>
                </a:solidFill>
              </a:rPr>
              <a:t>Processos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81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A Abordagem de Processos e a Norma ISO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70" t="21501" r="32325" b="57420"/>
          <a:stretch/>
        </p:blipFill>
        <p:spPr bwMode="auto">
          <a:xfrm>
            <a:off x="107504" y="1196752"/>
            <a:ext cx="892899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557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A Abordagem de Processos e a Norma ISO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88" t="42476" r="32052" b="30176"/>
          <a:stretch/>
        </p:blipFill>
        <p:spPr bwMode="auto">
          <a:xfrm>
            <a:off x="323528" y="1340768"/>
            <a:ext cx="85689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824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A Organização e suas Unidades de Negócio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42" t="21893" r="31961" b="65411"/>
          <a:stretch/>
        </p:blipFill>
        <p:spPr bwMode="auto">
          <a:xfrm>
            <a:off x="107504" y="1268760"/>
            <a:ext cx="903649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414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47" t="34325" r="31637" b="47317"/>
          <a:stretch/>
        </p:blipFill>
        <p:spPr bwMode="auto">
          <a:xfrm>
            <a:off x="179512" y="1412776"/>
            <a:ext cx="885698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A Organização e suas Unidades de Negócio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09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998984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Gestão de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/>
          <a:lstStyle/>
          <a:p>
            <a:pPr algn="just"/>
            <a:r>
              <a:rPr lang="pt-BR" sz="3000" b="1" u="sng" dirty="0"/>
              <a:t>O que é um processo?  </a:t>
            </a:r>
            <a:endParaRPr lang="pt-BR" sz="3000" b="1" u="sng" dirty="0" smtClean="0"/>
          </a:p>
          <a:p>
            <a:pPr algn="just"/>
            <a:r>
              <a:rPr lang="pt-BR" sz="3000" dirty="0" smtClean="0"/>
              <a:t>Gomes </a:t>
            </a:r>
            <a:r>
              <a:rPr lang="pt-BR" sz="3000" dirty="0"/>
              <a:t>(2006), que afirma que “os processos correspondem </a:t>
            </a:r>
            <a:r>
              <a:rPr lang="pt-BR" sz="3000" dirty="0" smtClean="0"/>
              <a:t>a </a:t>
            </a:r>
            <a:r>
              <a:rPr lang="pt-BR" sz="3000" dirty="0"/>
              <a:t>um conjunto de recursos e atividades inter-relacionados que recebe insumos e transforma-os,  de  acordo  com  uma  lógica  pré-estabelecida  e  com  agregação  de  valor,  em  produtos-serviços,  para  responderem  às  necessidades  dos  clientes”. </a:t>
            </a:r>
          </a:p>
        </p:txBody>
      </p:sp>
    </p:spTree>
    <p:extLst>
      <p:ext uri="{BB962C8B-B14F-4D97-AF65-F5344CB8AC3E}">
        <p14:creationId xmlns:p14="http://schemas.microsoft.com/office/powerpoint/2010/main" xmlns="" val="137632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00" t="23850" r="28115" b="55274"/>
          <a:stretch/>
        </p:blipFill>
        <p:spPr bwMode="auto">
          <a:xfrm>
            <a:off x="179512" y="1365031"/>
            <a:ext cx="8712968" cy="303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1143000"/>
          </a:xfrm>
        </p:spPr>
        <p:txBody>
          <a:bodyPr/>
          <a:lstStyle/>
          <a:p>
            <a:pPr algn="ctr"/>
            <a:r>
              <a:rPr lang="pt-BR" sz="2600" dirty="0" smtClean="0">
                <a:solidFill>
                  <a:schemeClr val="bg1"/>
                </a:solidFill>
              </a:rPr>
              <a:t>A Organização e suas Unidades de Negócio</a:t>
            </a:r>
            <a:endParaRPr lang="pt-BR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413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229600" cy="1143000"/>
          </a:xfrm>
        </p:spPr>
        <p:txBody>
          <a:bodyPr/>
          <a:lstStyle/>
          <a:p>
            <a:pPr algn="ctr"/>
            <a:r>
              <a:rPr lang="pt-BR" sz="2600" dirty="0" smtClean="0">
                <a:solidFill>
                  <a:schemeClr val="bg1"/>
                </a:solidFill>
              </a:rPr>
              <a:t>A Organização e suas Unidades de Negócio</a:t>
            </a:r>
            <a:endParaRPr lang="pt-BR" sz="2600" dirty="0">
              <a:solidFill>
                <a:schemeClr val="bg1"/>
              </a:solidFill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07504" y="1700213"/>
            <a:ext cx="8784976" cy="4425950"/>
          </a:xfrm>
        </p:spPr>
        <p:txBody>
          <a:bodyPr/>
          <a:lstStyle/>
          <a:p>
            <a:pPr algn="just"/>
            <a:endParaRPr lang="pt-BR" sz="2600" dirty="0" smtClean="0"/>
          </a:p>
          <a:p>
            <a:pPr algn="just"/>
            <a:endParaRPr lang="pt-BR" sz="2600" dirty="0"/>
          </a:p>
          <a:p>
            <a:pPr algn="just"/>
            <a:endParaRPr lang="pt-BR" sz="2600" dirty="0" smtClean="0"/>
          </a:p>
          <a:p>
            <a:pPr algn="just"/>
            <a:endParaRPr lang="pt-BR" sz="2600" dirty="0"/>
          </a:p>
          <a:p>
            <a:pPr algn="just"/>
            <a:endParaRPr lang="pt-BR" sz="2600" dirty="0" smtClean="0"/>
          </a:p>
          <a:p>
            <a:pPr algn="just"/>
            <a:r>
              <a:rPr lang="pt-BR" sz="2600" dirty="0" smtClean="0"/>
              <a:t>Sinergia: significa </a:t>
            </a:r>
            <a:r>
              <a:rPr lang="pt-BR" sz="2600" b="1" dirty="0"/>
              <a:t>cooperação</a:t>
            </a:r>
            <a:r>
              <a:rPr lang="pt-BR" sz="2600" dirty="0"/>
              <a:t>, e é um termo de origem grega (</a:t>
            </a:r>
            <a:r>
              <a:rPr lang="pt-BR" sz="2600" i="1" dirty="0" err="1"/>
              <a:t>synergía</a:t>
            </a:r>
            <a:r>
              <a:rPr lang="pt-BR" sz="2600" i="1" dirty="0"/>
              <a:t>)</a:t>
            </a:r>
            <a:r>
              <a:rPr lang="pt-BR" sz="2600" dirty="0"/>
              <a:t>. É</a:t>
            </a:r>
            <a:r>
              <a:rPr lang="pt-BR" sz="2600" dirty="0" smtClean="0"/>
              <a:t> </a:t>
            </a:r>
            <a:r>
              <a:rPr lang="pt-BR" sz="2600" dirty="0"/>
              <a:t>um </a:t>
            </a:r>
            <a:r>
              <a:rPr lang="pt-BR" sz="2600" b="1" dirty="0"/>
              <a:t>trabalho </a:t>
            </a:r>
            <a:r>
              <a:rPr lang="pt-BR" sz="2600" dirty="0"/>
              <a:t>ou </a:t>
            </a:r>
            <a:r>
              <a:rPr lang="pt-BR" sz="2600" b="1" dirty="0"/>
              <a:t>esforço </a:t>
            </a:r>
            <a:r>
              <a:rPr lang="pt-BR" sz="2600" dirty="0"/>
              <a:t>para realizar uma determinada </a:t>
            </a:r>
            <a:r>
              <a:rPr lang="pt-BR" sz="2600" b="1" dirty="0"/>
              <a:t>tarefa </a:t>
            </a:r>
            <a:r>
              <a:rPr lang="pt-BR" sz="2600" dirty="0"/>
              <a:t>muito complexa, e poder </a:t>
            </a:r>
            <a:r>
              <a:rPr lang="pt-BR" sz="2600" b="1" dirty="0"/>
              <a:t>atingir seu êxito</a:t>
            </a:r>
            <a:r>
              <a:rPr lang="pt-BR" sz="2600" dirty="0"/>
              <a:t> no final. Sinergia é o momento em que o todo é maior que a soma das partes.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36" t="25707" r="6437" b="45869"/>
          <a:stretch/>
        </p:blipFill>
        <p:spPr bwMode="auto">
          <a:xfrm>
            <a:off x="107504" y="1196752"/>
            <a:ext cx="864096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389368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ISO 9001:2000</a:t>
            </a:r>
            <a:br>
              <a:rPr lang="pt-BR" sz="3200" dirty="0">
                <a:solidFill>
                  <a:schemeClr val="bg1"/>
                </a:solidFill>
              </a:rPr>
            </a:b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4785395"/>
          </a:xfrm>
        </p:spPr>
        <p:txBody>
          <a:bodyPr/>
          <a:lstStyle/>
          <a:p>
            <a:pPr algn="just"/>
            <a:r>
              <a:rPr lang="pt-BR" sz="2500" dirty="0"/>
              <a:t>Os processos de projeto e desenvolvimento eram requeridos apenas para empresas que, de fato, investiam na criação de novos produtos, </a:t>
            </a:r>
            <a:r>
              <a:rPr lang="pt-BR" sz="2500" u="sng" dirty="0"/>
              <a:t>inovando ao estabelecer o conceito de "controle de processo" antes e durante o processo</a:t>
            </a:r>
            <a:r>
              <a:rPr lang="pt-BR" sz="2500" u="sng" dirty="0" smtClean="0"/>
              <a:t>. </a:t>
            </a:r>
          </a:p>
          <a:p>
            <a:pPr algn="just"/>
            <a:r>
              <a:rPr lang="pt-BR" sz="2500" dirty="0" smtClean="0"/>
              <a:t>Esta </a:t>
            </a:r>
            <a:r>
              <a:rPr lang="pt-BR" sz="2500" dirty="0"/>
              <a:t>nova versão exigia ainda o envolvimento da gestão para promover a integração da qualidade internamente na própria organização, </a:t>
            </a:r>
            <a:r>
              <a:rPr lang="pt-BR" sz="2500" u="sng" dirty="0"/>
              <a:t>definindo um responsável pelas ações da qualidade</a:t>
            </a:r>
            <a:r>
              <a:rPr lang="pt-BR" sz="2500" dirty="0"/>
              <a:t>. Adicionalmente, </a:t>
            </a:r>
            <a:r>
              <a:rPr lang="pt-BR" sz="2500" u="sng" dirty="0"/>
              <a:t>pretendia-se melhorar o gerenciamento de processos</a:t>
            </a:r>
            <a:r>
              <a:rPr lang="pt-BR" sz="2500" dirty="0"/>
              <a:t> por meio de aferições </a:t>
            </a:r>
            <a:r>
              <a:rPr lang="pt-BR" sz="2500" dirty="0" smtClean="0"/>
              <a:t>de </a:t>
            </a:r>
            <a:r>
              <a:rPr lang="pt-BR" sz="2500" dirty="0"/>
              <a:t>desempenho e pela implementação de indicadores para medir a efetividade das ações e atividades desenvolvidas.</a:t>
            </a:r>
          </a:p>
          <a:p>
            <a:pPr algn="just"/>
            <a:endParaRPr lang="pt-BR" sz="2500" dirty="0"/>
          </a:p>
        </p:txBody>
      </p:sp>
    </p:spTree>
    <p:extLst>
      <p:ext uri="{BB962C8B-B14F-4D97-AF65-F5344CB8AC3E}">
        <p14:creationId xmlns="" xmlns:p14="http://schemas.microsoft.com/office/powerpoint/2010/main" val="2399654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ISO 9001:2000</a:t>
            </a:r>
            <a:br>
              <a:rPr lang="pt-BR" sz="3200" dirty="0">
                <a:solidFill>
                  <a:schemeClr val="bg1"/>
                </a:solidFill>
              </a:rPr>
            </a:b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4785395"/>
          </a:xfrm>
        </p:spPr>
        <p:txBody>
          <a:bodyPr/>
          <a:lstStyle/>
          <a:p>
            <a:pPr algn="just"/>
            <a:r>
              <a:rPr lang="pt-BR" sz="2600" u="sng" dirty="0" smtClean="0"/>
              <a:t>Mas </a:t>
            </a:r>
            <a:r>
              <a:rPr lang="pt-BR" sz="2600" u="sng" dirty="0"/>
              <a:t>a principal mudança na norma foi a introdução da visão de foco no cliente</a:t>
            </a:r>
            <a:r>
              <a:rPr lang="pt-BR" sz="2600" dirty="0"/>
              <a:t>. </a:t>
            </a:r>
            <a:endParaRPr lang="pt-BR" sz="2600" dirty="0" smtClean="0"/>
          </a:p>
          <a:p>
            <a:pPr algn="just"/>
            <a:r>
              <a:rPr lang="pt-BR" sz="2600" dirty="0" smtClean="0"/>
              <a:t>Anteriormente</a:t>
            </a:r>
            <a:r>
              <a:rPr lang="pt-BR" sz="2600" dirty="0"/>
              <a:t>, o cliente era visto como externo à organização, e doravante passava a ser percebido como integrante do sistema da organização. </a:t>
            </a:r>
            <a:endParaRPr lang="pt-BR" sz="2600" dirty="0" smtClean="0"/>
          </a:p>
          <a:p>
            <a:pPr algn="just"/>
            <a:r>
              <a:rPr lang="pt-BR" sz="2600" dirty="0" smtClean="0"/>
              <a:t>A </a:t>
            </a:r>
            <a:r>
              <a:rPr lang="pt-BR" sz="2600" dirty="0"/>
              <a:t>qualidade, desse modo, passava a ser considerada como uma variável de múltiplas dimensões, definida pelo cliente, por suas necessidades e desejos. </a:t>
            </a:r>
            <a:r>
              <a:rPr lang="pt-BR" sz="2600" u="sng" dirty="0"/>
              <a:t>Além disso, não eram considerados como clientes apenas os consumidores finais do produto, mas todos os envolvidos na cadeia de produção.</a:t>
            </a:r>
          </a:p>
          <a:p>
            <a:pPr algn="just"/>
            <a:endParaRPr lang="pt-BR" sz="2600" dirty="0"/>
          </a:p>
        </p:txBody>
      </p:sp>
    </p:spTree>
    <p:extLst>
      <p:ext uri="{BB962C8B-B14F-4D97-AF65-F5344CB8AC3E}">
        <p14:creationId xmlns="" xmlns:p14="http://schemas.microsoft.com/office/powerpoint/2010/main" val="2693187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1143000"/>
          </a:xfrm>
        </p:spPr>
        <p:txBody>
          <a:bodyPr/>
          <a:lstStyle/>
          <a:p>
            <a:pPr algn="ctr"/>
            <a:r>
              <a:rPr lang="pt-BR" sz="2600" dirty="0" smtClean="0">
                <a:solidFill>
                  <a:schemeClr val="bg1"/>
                </a:solidFill>
              </a:rPr>
              <a:t>A Organização e suas Unidades de Negócio</a:t>
            </a:r>
            <a:endParaRPr lang="pt-BR" sz="26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81" t="22263" r="25583" b="9313"/>
          <a:stretch/>
        </p:blipFill>
        <p:spPr bwMode="auto">
          <a:xfrm>
            <a:off x="395536" y="1196752"/>
            <a:ext cx="842493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624971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2650" y="116632"/>
            <a:ext cx="8229600" cy="1143000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Documentando os Processos de Negócios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41" t="20193" r="25249" b="62325"/>
          <a:stretch/>
        </p:blipFill>
        <p:spPr bwMode="auto">
          <a:xfrm>
            <a:off x="248316" y="3933056"/>
            <a:ext cx="864096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51" t="35130" r="25651" b="58088"/>
          <a:stretch/>
        </p:blipFill>
        <p:spPr bwMode="auto">
          <a:xfrm>
            <a:off x="107504" y="1196752"/>
            <a:ext cx="864096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59" t="42615" r="25402" b="46821"/>
          <a:stretch/>
        </p:blipFill>
        <p:spPr bwMode="auto">
          <a:xfrm>
            <a:off x="248316" y="2132856"/>
            <a:ext cx="850014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0845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125760"/>
            <a:ext cx="8229600" cy="1143000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Documentando os Processos de Negócios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700212"/>
            <a:ext cx="8784976" cy="4681115"/>
          </a:xfrm>
        </p:spPr>
        <p:txBody>
          <a:bodyPr/>
          <a:lstStyle/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r>
              <a:rPr lang="pt-BR" dirty="0"/>
              <a:t>Core </a:t>
            </a:r>
            <a:r>
              <a:rPr lang="pt-BR" dirty="0" err="1"/>
              <a:t>Business:é</a:t>
            </a:r>
            <a:r>
              <a:rPr lang="pt-BR" dirty="0"/>
              <a:t> um termo </a:t>
            </a:r>
            <a:r>
              <a:rPr lang="pt-BR" dirty="0">
                <a:hlinkClick r:id="rId2" tooltip="Língua inglesa"/>
              </a:rPr>
              <a:t>inglês</a:t>
            </a:r>
            <a:r>
              <a:rPr lang="pt-BR" dirty="0"/>
              <a:t> que significa a parte central de um </a:t>
            </a:r>
            <a:r>
              <a:rPr lang="pt-BR" dirty="0">
                <a:hlinkClick r:id="rId3" tooltip="Negócio"/>
              </a:rPr>
              <a:t>negócio</a:t>
            </a:r>
            <a:r>
              <a:rPr lang="pt-BR" dirty="0"/>
              <a:t> ou de uma área de negócios, e que é geralmente definido em função da estratégia dessa empresa para o mercado. Este termo é utilizado habitualmente para definir qual o ponto forte e estratégico da atuação de uma determinada empresa.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64" t="38285" r="25178" b="45206"/>
          <a:stretch/>
        </p:blipFill>
        <p:spPr bwMode="auto">
          <a:xfrm>
            <a:off x="107504" y="1268760"/>
            <a:ext cx="8712968" cy="21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60454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2650" y="116632"/>
            <a:ext cx="8229600" cy="1143000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Documentando os Processos de Negócios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95" t="28813" r="25315" b="31576"/>
          <a:stretch/>
        </p:blipFill>
        <p:spPr bwMode="auto">
          <a:xfrm>
            <a:off x="323528" y="1340768"/>
            <a:ext cx="856895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0792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2650" y="116632"/>
            <a:ext cx="8229600" cy="1143000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Documentando os Processos de Negócios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85" t="52931" r="25554" b="30821"/>
          <a:stretch/>
        </p:blipFill>
        <p:spPr bwMode="auto">
          <a:xfrm>
            <a:off x="251520" y="1484784"/>
            <a:ext cx="871296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1319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2650" y="116632"/>
            <a:ext cx="8229600" cy="1143000"/>
          </a:xfrm>
        </p:spPr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Documentando os Processos de Negócios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31" t="29568" r="25488" b="28070"/>
          <a:stretch/>
        </p:blipFill>
        <p:spPr bwMode="auto">
          <a:xfrm>
            <a:off x="224766" y="1124744"/>
            <a:ext cx="871296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96386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998984"/>
          </a:xfrm>
        </p:spPr>
        <p:txBody>
          <a:bodyPr/>
          <a:lstStyle/>
          <a:p>
            <a:pPr algn="ctr"/>
            <a:r>
              <a:rPr lang="pt-BR" sz="3200" dirty="0" smtClean="0">
                <a:solidFill>
                  <a:schemeClr val="bg1"/>
                </a:solidFill>
              </a:rPr>
              <a:t>Gestão de Processos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/>
          <a:lstStyle/>
          <a:p>
            <a:pPr algn="just"/>
            <a:r>
              <a:rPr lang="pt-BR" sz="3000" dirty="0" smtClean="0"/>
              <a:t>Gestão </a:t>
            </a:r>
            <a:r>
              <a:rPr lang="pt-BR" sz="3000" dirty="0"/>
              <a:t>de processos é uma forma de trabalhar, na qual os profissionais mantenham o foco na essência de suas atividades, </a:t>
            </a:r>
            <a:r>
              <a:rPr lang="pt-BR" sz="3000" u="sng" dirty="0"/>
              <a:t>não perdendo tempo com procedimentos secundários, que a tecnologia pode realizar. </a:t>
            </a:r>
            <a:endParaRPr lang="pt-BR" sz="3000" u="sng" dirty="0" smtClean="0"/>
          </a:p>
          <a:p>
            <a:pPr algn="just"/>
            <a:r>
              <a:rPr lang="pt-BR" sz="3000" dirty="0" smtClean="0"/>
              <a:t>Essa </a:t>
            </a:r>
            <a:r>
              <a:rPr lang="pt-BR" sz="3000" dirty="0"/>
              <a:t>maneira de trabalho organiza bem os papéis de cada um, o tempo que cada atividade levará, a sequência das mesmas, as necessidades e as informações importantes para que tudo seja feito com eficiência e qualidade.</a:t>
            </a:r>
            <a:endParaRPr lang="pt-BR" sz="3000" dirty="0" smtClean="0"/>
          </a:p>
        </p:txBody>
      </p:sp>
    </p:spTree>
    <p:extLst>
      <p:ext uri="{BB962C8B-B14F-4D97-AF65-F5344CB8AC3E}">
        <p14:creationId xmlns:p14="http://schemas.microsoft.com/office/powerpoint/2010/main" xmlns="" val="75271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Hierarquia da Documentação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20" t="22342" r="25224" b="30542"/>
          <a:stretch/>
        </p:blipFill>
        <p:spPr bwMode="auto">
          <a:xfrm>
            <a:off x="395536" y="1196752"/>
            <a:ext cx="8208912" cy="455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400682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Hierarquia da Documentação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00" t="16540" r="21811" b="10962"/>
          <a:stretch/>
        </p:blipFill>
        <p:spPr bwMode="auto">
          <a:xfrm>
            <a:off x="251520" y="1268760"/>
            <a:ext cx="8640960" cy="510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91475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Componentes da Documentação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97" t="40179" r="21754" b="26369"/>
          <a:stretch/>
        </p:blipFill>
        <p:spPr bwMode="auto">
          <a:xfrm>
            <a:off x="179512" y="1556792"/>
            <a:ext cx="8856984" cy="356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13486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Componentes da Documentação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83" t="39261" r="22094" b="27772"/>
          <a:stretch/>
        </p:blipFill>
        <p:spPr bwMode="auto">
          <a:xfrm>
            <a:off x="251520" y="1340768"/>
            <a:ext cx="8712968" cy="342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10186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Componentes da Documentação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97" t="16905" r="22100" b="35557"/>
          <a:stretch/>
        </p:blipFill>
        <p:spPr bwMode="auto">
          <a:xfrm>
            <a:off x="179512" y="1340768"/>
            <a:ext cx="878497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592881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Componentes da Documentação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43" t="34998" r="21777" b="18745"/>
          <a:stretch/>
        </p:blipFill>
        <p:spPr bwMode="auto">
          <a:xfrm>
            <a:off x="323528" y="1268760"/>
            <a:ext cx="856895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97937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Componentes da Documentação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79" t="26467" r="22750" b="51076"/>
          <a:stretch/>
        </p:blipFill>
        <p:spPr bwMode="auto">
          <a:xfrm>
            <a:off x="0" y="1556792"/>
            <a:ext cx="885698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271129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19" t="50000" r="22236" b="15598"/>
          <a:stretch/>
        </p:blipFill>
        <p:spPr bwMode="auto">
          <a:xfrm>
            <a:off x="35496" y="1484784"/>
            <a:ext cx="90010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Componentes da Documentação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7612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1_Tema1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3742</Words>
  <Application>Microsoft Office PowerPoint</Application>
  <PresentationFormat>Apresentação na tela (4:3)</PresentationFormat>
  <Paragraphs>427</Paragraphs>
  <Slides>97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97</vt:i4>
      </vt:variant>
    </vt:vector>
  </HeadingPairs>
  <TitlesOfParts>
    <vt:vector size="98" baseType="lpstr">
      <vt:lpstr>1_Tema1</vt:lpstr>
      <vt:lpstr>Slide 1</vt:lpstr>
      <vt:lpstr>GST0013 – Gestão de Processos</vt:lpstr>
      <vt:lpstr>Ementa</vt:lpstr>
      <vt:lpstr>OBJETIVO GERAL:</vt:lpstr>
      <vt:lpstr>Conteúdo Programático</vt:lpstr>
      <vt:lpstr>Bibliografia Básica</vt:lpstr>
      <vt:lpstr>Gestão de Processos</vt:lpstr>
      <vt:lpstr>Gestão de Processos</vt:lpstr>
      <vt:lpstr>Gestão de Processos</vt:lpstr>
      <vt:lpstr>Gestão de Processos</vt:lpstr>
      <vt:lpstr>Gestão de Processos</vt:lpstr>
      <vt:lpstr>Gestão de Processos</vt:lpstr>
      <vt:lpstr>Gestão de Processos</vt:lpstr>
      <vt:lpstr>Gestão de Processos</vt:lpstr>
      <vt:lpstr>Partes Interessadas nos Processos</vt:lpstr>
      <vt:lpstr>Partes Interessadas nos Processos</vt:lpstr>
      <vt:lpstr>Análise, Modelagem e Documentação de Processos</vt:lpstr>
      <vt:lpstr>Modelo de Gestão de Processos,  Simplificado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EVOLUÇÃO DA ADMINISTRAÇÃO E CONSEQUÊNCIAS NA ADMINISTRAÇÃO DE PROCESSOS</vt:lpstr>
      <vt:lpstr>Slide 33</vt:lpstr>
      <vt:lpstr>Diagnóstico Organizacional</vt:lpstr>
      <vt:lpstr>Slide 35</vt:lpstr>
      <vt:lpstr>Diagnóstico Organizacional</vt:lpstr>
      <vt:lpstr>Diagnóstico Organizacional</vt:lpstr>
      <vt:lpstr>Diagnóstico Organizacional</vt:lpstr>
      <vt:lpstr>Slide 39</vt:lpstr>
      <vt:lpstr>Abordagem por Processos</vt:lpstr>
      <vt:lpstr>Abordagem por Processos</vt:lpstr>
      <vt:lpstr>Slide 42</vt:lpstr>
      <vt:lpstr>O que é a Reestruturação de Processos do Negócio - RPN?</vt:lpstr>
      <vt:lpstr>Abordagem por Processos</vt:lpstr>
      <vt:lpstr>Abordagem por Processos</vt:lpstr>
      <vt:lpstr>Abordagem por Processos</vt:lpstr>
      <vt:lpstr>Slide 47</vt:lpstr>
      <vt:lpstr>Modelo de Gestão de Processos Simplificado</vt:lpstr>
      <vt:lpstr>Modelo de Gestão de Processos Simplificado</vt:lpstr>
      <vt:lpstr>Modelo de Gestão de Processos Simplificado</vt:lpstr>
      <vt:lpstr>Cadeia de Processos Produtivos</vt:lpstr>
      <vt:lpstr>Cadeia de Processos Produtivos</vt:lpstr>
      <vt:lpstr>Cadeia de Processos Produtivos</vt:lpstr>
      <vt:lpstr>Padronização versus Flexibilidade</vt:lpstr>
      <vt:lpstr>Padronização versus Flexibilidade</vt:lpstr>
      <vt:lpstr>Padronização versus Flexibilidade</vt:lpstr>
      <vt:lpstr>Padronização versus Flexibilidade</vt:lpstr>
      <vt:lpstr>Porque Usar Processos? </vt:lpstr>
      <vt:lpstr>Porque Usar Processos? </vt:lpstr>
      <vt:lpstr>Porque Usar Processos? </vt:lpstr>
      <vt:lpstr>Como Identificar Processos?</vt:lpstr>
      <vt:lpstr>Classificação Geral dos Processos</vt:lpstr>
      <vt:lpstr>Classificação Geral dos Processos</vt:lpstr>
      <vt:lpstr>Classificação Geral dos Processos</vt:lpstr>
      <vt:lpstr>Classificação Geral dos Processos</vt:lpstr>
      <vt:lpstr>Classificação Geral dos Processos</vt:lpstr>
      <vt:lpstr>Classificação Geral dos Processos</vt:lpstr>
      <vt:lpstr>Classificação Geral dos Processos</vt:lpstr>
      <vt:lpstr>A Importância dos Processos</vt:lpstr>
      <vt:lpstr>A Importância dos Processos</vt:lpstr>
      <vt:lpstr>A Hierarquia dos Processos</vt:lpstr>
      <vt:lpstr>A Hierarquia dos Processos</vt:lpstr>
      <vt:lpstr>A Hierarquia dos Processos</vt:lpstr>
      <vt:lpstr>A Hierarquia dos Processos</vt:lpstr>
      <vt:lpstr>Abordagem por Processos</vt:lpstr>
      <vt:lpstr>A Abordagem de Processos e a Norma ISO</vt:lpstr>
      <vt:lpstr>A Abordagem de Processos e a Norma ISO</vt:lpstr>
      <vt:lpstr>A Organização e suas Unidades de Negócio</vt:lpstr>
      <vt:lpstr>A Organização e suas Unidades de Negócio</vt:lpstr>
      <vt:lpstr>A Organização e suas Unidades de Negócio</vt:lpstr>
      <vt:lpstr>A Organização e suas Unidades de Negócio</vt:lpstr>
      <vt:lpstr>ISO 9001:2000 </vt:lpstr>
      <vt:lpstr>ISO 9001:2000 </vt:lpstr>
      <vt:lpstr>A Organização e suas Unidades de Negócio</vt:lpstr>
      <vt:lpstr>Documentando os Processos de Negócios</vt:lpstr>
      <vt:lpstr>Documentando os Processos de Negócios</vt:lpstr>
      <vt:lpstr>Documentando os Processos de Negócios</vt:lpstr>
      <vt:lpstr>Documentando os Processos de Negócios</vt:lpstr>
      <vt:lpstr>Documentando os Processos de Negócios</vt:lpstr>
      <vt:lpstr>Hierarquia da Documentação</vt:lpstr>
      <vt:lpstr>Hierarquia da Documentação</vt:lpstr>
      <vt:lpstr>Componentes da Documentação</vt:lpstr>
      <vt:lpstr>Componentes da Documentação</vt:lpstr>
      <vt:lpstr>Componentes da Documentação</vt:lpstr>
      <vt:lpstr>Componentes da Documentação</vt:lpstr>
      <vt:lpstr>Componentes da Documentação</vt:lpstr>
      <vt:lpstr>Componentes da Documentação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Gestão de Processos - GST</dc:title>
  <dc:creator>Roberson</dc:creator>
  <cp:lastModifiedBy>maq</cp:lastModifiedBy>
  <cp:revision>12</cp:revision>
  <dcterms:created xsi:type="dcterms:W3CDTF">2014-03-11T05:23:22Z</dcterms:created>
  <dcterms:modified xsi:type="dcterms:W3CDTF">2016-02-21T15:49:34Z</dcterms:modified>
</cp:coreProperties>
</file>