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56" r:id="rId2"/>
    <p:sldId id="259" r:id="rId3"/>
    <p:sldId id="291" r:id="rId4"/>
    <p:sldId id="311" r:id="rId5"/>
    <p:sldId id="313" r:id="rId6"/>
    <p:sldId id="314" r:id="rId7"/>
    <p:sldId id="315" r:id="rId8"/>
    <p:sldId id="316" r:id="rId9"/>
    <p:sldId id="317" r:id="rId10"/>
    <p:sldId id="312"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286" r:id="rId27"/>
    <p:sldId id="258" r:id="rId2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6334E"/>
    <a:srgbClr val="264A76"/>
    <a:srgbClr val="3AB09C"/>
    <a:srgbClr val="E06B0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6" autoAdjust="0"/>
    <p:restoredTop sz="94660"/>
  </p:normalViewPr>
  <p:slideViewPr>
    <p:cSldViewPr>
      <p:cViewPr>
        <p:scale>
          <a:sx n="100" d="100"/>
          <a:sy n="100" d="100"/>
        </p:scale>
        <p:origin x="-1368" y="-22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AD12EF-1170-436C-BE1B-7852EBFB085E}" type="datetimeFigureOut">
              <a:rPr lang="pt-BR" smtClean="0"/>
              <a:pPr/>
              <a:t>20/08/2017</a:t>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3FD2E8-649B-4A74-94E6-320F192DC001}" type="slidenum">
              <a:rPr lang="pt-BR" smtClean="0"/>
              <a:pPr/>
              <a:t>‹nº›</a:t>
            </a:fld>
            <a:endParaRPr lang="pt-BR" dirty="0"/>
          </a:p>
        </p:txBody>
      </p:sp>
    </p:spTree>
    <p:extLst>
      <p:ext uri="{BB962C8B-B14F-4D97-AF65-F5344CB8AC3E}">
        <p14:creationId xmlns:p14="http://schemas.microsoft.com/office/powerpoint/2010/main" xmlns="" val="342047197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D559A0-00C7-4788-A762-D487B46E5CCD}" type="datetimeFigureOut">
              <a:rPr lang="pt-BR" smtClean="0"/>
              <a:pPr/>
              <a:t>20/08/2017</a:t>
            </a:fld>
            <a:endParaRPr lang="pt-BR" dirty="0"/>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46133-019B-4654-B02D-602962D5E968}" type="slidenum">
              <a:rPr lang="pt-BR" smtClean="0"/>
              <a:pPr/>
              <a:t>‹nº›</a:t>
            </a:fld>
            <a:endParaRPr lang="pt-BR" dirty="0"/>
          </a:p>
        </p:txBody>
      </p:sp>
    </p:spTree>
    <p:extLst>
      <p:ext uri="{BB962C8B-B14F-4D97-AF65-F5344CB8AC3E}">
        <p14:creationId xmlns:p14="http://schemas.microsoft.com/office/powerpoint/2010/main" xmlns="" val="3271183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Rodapé 3"/>
          <p:cNvSpPr>
            <a:spLocks noGrp="1"/>
          </p:cNvSpPr>
          <p:nvPr>
            <p:ph type="ftr" sz="quarter" idx="10"/>
          </p:nvPr>
        </p:nvSpPr>
        <p:spPr/>
        <p:txBody>
          <a:bodyPr/>
          <a:lstStyle/>
          <a:p>
            <a:endParaRPr lang="pt-BR" dirty="0"/>
          </a:p>
        </p:txBody>
      </p:sp>
      <p:sp>
        <p:nvSpPr>
          <p:cNvPr id="5" name="Espaço Reservado para Número de Slide 4"/>
          <p:cNvSpPr>
            <a:spLocks noGrp="1"/>
          </p:cNvSpPr>
          <p:nvPr>
            <p:ph type="sldNum" sz="quarter" idx="11"/>
          </p:nvPr>
        </p:nvSpPr>
        <p:spPr/>
        <p:txBody>
          <a:bodyPr/>
          <a:lstStyle/>
          <a:p>
            <a:fld id="{24546133-019B-4654-B02D-602962D5E968}" type="slidenum">
              <a:rPr lang="pt-BR" smtClean="0"/>
              <a:pPr/>
              <a:t>11</a:t>
            </a:fld>
            <a:endParaRPr lang="pt-B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são 2020">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252" y="1371"/>
            <a:ext cx="9157252" cy="6856629"/>
          </a:xfrm>
          <a:prstGeom prst="rect">
            <a:avLst/>
          </a:prstGeom>
        </p:spPr>
      </p:pic>
      <p:sp>
        <p:nvSpPr>
          <p:cNvPr id="8" name="Retângulo 7"/>
          <p:cNvSpPr/>
          <p:nvPr userDrawn="1"/>
        </p:nvSpPr>
        <p:spPr>
          <a:xfrm>
            <a:off x="-13252" y="3933056"/>
            <a:ext cx="9157252" cy="1944216"/>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1"/>
              </a:solidFill>
            </a:endParaRPr>
          </a:p>
        </p:txBody>
      </p:sp>
      <p:pic>
        <p:nvPicPr>
          <p:cNvPr id="9" name="Imagem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7504" y="450312"/>
            <a:ext cx="4499992" cy="1586293"/>
          </a:xfrm>
          <a:prstGeom prst="rect">
            <a:avLst/>
          </a:prstGeom>
        </p:spPr>
      </p:pic>
      <p:sp>
        <p:nvSpPr>
          <p:cNvPr id="6" name="Pentágono 5"/>
          <p:cNvSpPr/>
          <p:nvPr userDrawn="1"/>
        </p:nvSpPr>
        <p:spPr>
          <a:xfrm flipV="1">
            <a:off x="0" y="2447176"/>
            <a:ext cx="5580112" cy="45719"/>
          </a:xfrm>
          <a:prstGeom prst="homePlate">
            <a:avLst/>
          </a:prstGeom>
          <a:solidFill>
            <a:srgbClr val="06334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ln>
                <a:solidFill>
                  <a:schemeClr val="tx2">
                    <a:lumMod val="75000"/>
                  </a:schemeClr>
                </a:solidFill>
              </a:ln>
            </a:endParaRPr>
          </a:p>
        </p:txBody>
      </p:sp>
      <p:pic>
        <p:nvPicPr>
          <p:cNvPr id="10" name="Imagem 9"/>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756151" y="2087613"/>
            <a:ext cx="3206528" cy="762157"/>
          </a:xfrm>
          <a:prstGeom prst="rect">
            <a:avLst/>
          </a:prstGeom>
        </p:spPr>
      </p:pic>
    </p:spTree>
    <p:extLst>
      <p:ext uri="{BB962C8B-B14F-4D97-AF65-F5344CB8AC3E}">
        <p14:creationId xmlns:p14="http://schemas.microsoft.com/office/powerpoint/2010/main" xmlns="" val="38028830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são 2020 ">
    <p:spTree>
      <p:nvGrpSpPr>
        <p:cNvPr id="1" name=""/>
        <p:cNvGrpSpPr/>
        <p:nvPr/>
      </p:nvGrpSpPr>
      <p:grpSpPr>
        <a:xfrm>
          <a:off x="0" y="0"/>
          <a:ext cx="0" cy="0"/>
          <a:chOff x="0" y="0"/>
          <a:chExt cx="0" cy="0"/>
        </a:xfrm>
      </p:grpSpPr>
      <p:pic>
        <p:nvPicPr>
          <p:cNvPr id="6" name="Imagem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029128" y="323708"/>
            <a:ext cx="2014415" cy="478805"/>
          </a:xfrm>
          <a:prstGeom prst="rect">
            <a:avLst/>
          </a:prstGeom>
        </p:spPr>
      </p:pic>
      <p:sp>
        <p:nvSpPr>
          <p:cNvPr id="13" name="Retângulo 12"/>
          <p:cNvSpPr/>
          <p:nvPr userDrawn="1"/>
        </p:nvSpPr>
        <p:spPr>
          <a:xfrm>
            <a:off x="-20140" y="13094"/>
            <a:ext cx="6328984" cy="1008112"/>
          </a:xfrm>
          <a:prstGeom prst="rect">
            <a:avLst/>
          </a:prstGeom>
          <a:solidFill>
            <a:srgbClr val="083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tângulo 13"/>
          <p:cNvSpPr/>
          <p:nvPr userDrawn="1"/>
        </p:nvSpPr>
        <p:spPr>
          <a:xfrm>
            <a:off x="6325657" y="13094"/>
            <a:ext cx="196385" cy="1008112"/>
          </a:xfrm>
          <a:prstGeom prst="rect">
            <a:avLst/>
          </a:prstGeom>
          <a:solidFill>
            <a:srgbClr val="B0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p:cNvSpPr/>
          <p:nvPr userDrawn="1"/>
        </p:nvSpPr>
        <p:spPr>
          <a:xfrm>
            <a:off x="6538681" y="13094"/>
            <a:ext cx="196385" cy="1008112"/>
          </a:xfrm>
          <a:prstGeom prst="rect">
            <a:avLst/>
          </a:prstGeom>
          <a:solidFill>
            <a:srgbClr val="83B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Retângulo 15"/>
          <p:cNvSpPr/>
          <p:nvPr userDrawn="1"/>
        </p:nvSpPr>
        <p:spPr>
          <a:xfrm>
            <a:off x="6751879" y="13094"/>
            <a:ext cx="196385" cy="1008112"/>
          </a:xfrm>
          <a:prstGeom prst="rect">
            <a:avLst/>
          </a:prstGeom>
          <a:solidFill>
            <a:srgbClr val="30A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 name="Imagem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6682060"/>
            <a:ext cx="9144000" cy="170461"/>
          </a:xfrm>
          <a:prstGeom prst="rect">
            <a:avLst/>
          </a:prstGeom>
        </p:spPr>
      </p:pic>
    </p:spTree>
    <p:extLst>
      <p:ext uri="{BB962C8B-B14F-4D97-AF65-F5344CB8AC3E}">
        <p14:creationId xmlns:p14="http://schemas.microsoft.com/office/powerpoint/2010/main" xmlns="" val="42366224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são 2020  ">
    <p:spTree>
      <p:nvGrpSpPr>
        <p:cNvPr id="1" name=""/>
        <p:cNvGrpSpPr/>
        <p:nvPr/>
      </p:nvGrpSpPr>
      <p:grpSpPr>
        <a:xfrm>
          <a:off x="0" y="0"/>
          <a:ext cx="0" cy="0"/>
          <a:chOff x="0" y="0"/>
          <a:chExt cx="0" cy="0"/>
        </a:xfrm>
      </p:grpSpPr>
      <p:pic>
        <p:nvPicPr>
          <p:cNvPr id="10" name="Imagem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252" y="685"/>
            <a:ext cx="9157252" cy="6856629"/>
          </a:xfrm>
          <a:prstGeom prst="rect">
            <a:avLst/>
          </a:prstGeom>
        </p:spPr>
      </p:pic>
      <p:pic>
        <p:nvPicPr>
          <p:cNvPr id="6" name="Imagem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305485" y="2347766"/>
            <a:ext cx="3337139" cy="793202"/>
          </a:xfrm>
          <a:prstGeom prst="rect">
            <a:avLst/>
          </a:prstGeom>
        </p:spPr>
      </p:pic>
      <p:sp>
        <p:nvSpPr>
          <p:cNvPr id="12" name="CaixaDeTexto 11"/>
          <p:cNvSpPr txBox="1"/>
          <p:nvPr userDrawn="1"/>
        </p:nvSpPr>
        <p:spPr>
          <a:xfrm>
            <a:off x="459099" y="2346946"/>
            <a:ext cx="3663141" cy="707886"/>
          </a:xfrm>
          <a:prstGeom prst="rect">
            <a:avLst/>
          </a:prstGeom>
          <a:noFill/>
        </p:spPr>
        <p:txBody>
          <a:bodyPr wrap="square" rtlCol="0">
            <a:spAutoFit/>
          </a:bodyPr>
          <a:lstStyle/>
          <a:p>
            <a:r>
              <a:rPr lang="pt-BR" sz="4000" b="1" dirty="0">
                <a:solidFill>
                  <a:srgbClr val="06334E"/>
                </a:solidFill>
                <a:latin typeface="+mn-lt"/>
                <a:cs typeface="Arial" panose="020B0604020202020204" pitchFamily="34" charset="0"/>
              </a:rPr>
              <a:t>Obrigado!</a:t>
            </a:r>
          </a:p>
        </p:txBody>
      </p:sp>
    </p:spTree>
    <p:extLst>
      <p:ext uri="{BB962C8B-B14F-4D97-AF65-F5344CB8AC3E}">
        <p14:creationId xmlns:p14="http://schemas.microsoft.com/office/powerpoint/2010/main" xmlns="" val="4840658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74468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hyperlink" Target="mailto:luizlobato0101@gmail.com" TargetMode="External"/><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2267744" y="5497487"/>
            <a:ext cx="4320480" cy="307777"/>
          </a:xfrm>
          <a:prstGeom prst="rect">
            <a:avLst/>
          </a:prstGeom>
          <a:noFill/>
        </p:spPr>
        <p:txBody>
          <a:bodyPr wrap="square" rtlCol="0">
            <a:spAutoFit/>
          </a:bodyPr>
          <a:lstStyle/>
          <a:p>
            <a:pPr algn="ctr">
              <a:defRPr/>
            </a:pPr>
            <a:r>
              <a:rPr lang="pt-BR" sz="1400" b="1" dirty="0" smtClean="0">
                <a:solidFill>
                  <a:schemeClr val="accent1">
                    <a:lumMod val="50000"/>
                  </a:schemeClr>
                </a:solidFill>
                <a:latin typeface="+mn-lt"/>
              </a:rPr>
              <a:t>LOGÍSTICA - Nova Iguaçu / Duque de Caxias – 2017.02</a:t>
            </a:r>
            <a:endParaRPr lang="pt-BR" sz="1400" b="1" dirty="0">
              <a:solidFill>
                <a:schemeClr val="accent1">
                  <a:lumMod val="50000"/>
                </a:schemeClr>
              </a:solidFill>
              <a:latin typeface="+mn-lt"/>
            </a:endParaRPr>
          </a:p>
        </p:txBody>
      </p:sp>
      <p:sp>
        <p:nvSpPr>
          <p:cNvPr id="7" name="CaixaDeTexto 6"/>
          <p:cNvSpPr txBox="1"/>
          <p:nvPr/>
        </p:nvSpPr>
        <p:spPr>
          <a:xfrm>
            <a:off x="0" y="2825750"/>
            <a:ext cx="9144000" cy="1323975"/>
          </a:xfrm>
          <a:prstGeom prst="rect">
            <a:avLst/>
          </a:prstGeom>
          <a:noFill/>
        </p:spPr>
        <p:txBody>
          <a:bodyPr>
            <a:spAutoFit/>
          </a:bodyPr>
          <a:lstStyle/>
          <a:p>
            <a:pPr algn="ctr" fontAlgn="auto">
              <a:spcAft>
                <a:spcPts val="0"/>
              </a:spcAft>
              <a:defRPr/>
            </a:pPr>
            <a:r>
              <a:rPr lang="pt-BR" sz="4000" b="1" dirty="0" smtClean="0">
                <a:solidFill>
                  <a:schemeClr val="tx2"/>
                </a:solidFill>
                <a:effectLst>
                  <a:outerShdw blurRad="38100" dist="38100" dir="2700000" algn="tl">
                    <a:srgbClr val="000000">
                      <a:alpha val="43137"/>
                    </a:srgbClr>
                  </a:outerShdw>
                </a:effectLst>
                <a:cs typeface="Arial" pitchFamily="34" charset="0"/>
              </a:rPr>
              <a:t>GST 1259 </a:t>
            </a:r>
            <a:endParaRPr lang="pt-BR" sz="4000" b="1" dirty="0">
              <a:solidFill>
                <a:schemeClr val="tx2"/>
              </a:solidFill>
              <a:effectLst>
                <a:outerShdw blurRad="38100" dist="38100" dir="2700000" algn="tl">
                  <a:srgbClr val="000000">
                    <a:alpha val="43137"/>
                  </a:srgbClr>
                </a:outerShdw>
              </a:effectLst>
              <a:cs typeface="Arial" pitchFamily="34" charset="0"/>
            </a:endParaRPr>
          </a:p>
          <a:p>
            <a:pPr algn="ctr" fontAlgn="auto">
              <a:spcAft>
                <a:spcPts val="0"/>
              </a:spcAft>
              <a:defRPr/>
            </a:pPr>
            <a:r>
              <a:rPr lang="pt-BR" sz="4000" b="1" dirty="0" smtClean="0">
                <a:solidFill>
                  <a:schemeClr val="tx2"/>
                </a:solidFill>
                <a:effectLst>
                  <a:outerShdw blurRad="38100" dist="38100" dir="2700000" algn="tl">
                    <a:srgbClr val="000000">
                      <a:alpha val="43137"/>
                    </a:srgbClr>
                  </a:outerShdw>
                </a:effectLst>
                <a:cs typeface="Arial" pitchFamily="34" charset="0"/>
              </a:rPr>
              <a:t>Otimização </a:t>
            </a:r>
            <a:r>
              <a:rPr lang="pt-BR" sz="4000" b="1" dirty="0">
                <a:solidFill>
                  <a:schemeClr val="tx2"/>
                </a:solidFill>
                <a:effectLst>
                  <a:outerShdw blurRad="38100" dist="38100" dir="2700000" algn="tl">
                    <a:srgbClr val="000000">
                      <a:alpha val="43137"/>
                    </a:srgbClr>
                  </a:outerShdw>
                </a:effectLst>
                <a:cs typeface="Arial" pitchFamily="34" charset="0"/>
              </a:rPr>
              <a:t>de </a:t>
            </a:r>
            <a:r>
              <a:rPr lang="pt-BR" sz="4000" b="1" dirty="0" smtClean="0">
                <a:solidFill>
                  <a:schemeClr val="tx2"/>
                </a:solidFill>
                <a:effectLst>
                  <a:outerShdw blurRad="38100" dist="38100" dir="2700000" algn="tl">
                    <a:srgbClr val="000000">
                      <a:alpha val="43137"/>
                    </a:srgbClr>
                  </a:outerShdw>
                </a:effectLst>
                <a:cs typeface="Arial" pitchFamily="34" charset="0"/>
              </a:rPr>
              <a:t>sistemas de Transporte</a:t>
            </a:r>
            <a:endParaRPr lang="pt-BR" sz="4000" b="1" dirty="0">
              <a:solidFill>
                <a:schemeClr val="tx2"/>
              </a:solidFill>
              <a:effectLst>
                <a:outerShdw blurRad="38100" dist="38100" dir="2700000" algn="tl">
                  <a:srgbClr val="000000">
                    <a:alpha val="43137"/>
                  </a:srgbClr>
                </a:outerShdw>
              </a:effectLst>
              <a:cs typeface="Arial" pitchFamily="34" charset="0"/>
            </a:endParaRPr>
          </a:p>
        </p:txBody>
      </p:sp>
      <p:sp>
        <p:nvSpPr>
          <p:cNvPr id="8" name="Retângulo 7"/>
          <p:cNvSpPr/>
          <p:nvPr/>
        </p:nvSpPr>
        <p:spPr>
          <a:xfrm>
            <a:off x="34925" y="4581525"/>
            <a:ext cx="9037638" cy="615950"/>
          </a:xfrm>
          <a:prstGeom prst="rect">
            <a:avLst/>
          </a:prstGeom>
        </p:spPr>
        <p:txBody>
          <a:bodyPr>
            <a:spAutoFit/>
          </a:bodyPr>
          <a:lstStyle/>
          <a:p>
            <a:pPr algn="ctr">
              <a:spcBef>
                <a:spcPct val="20000"/>
              </a:spcBef>
              <a:buClr>
                <a:srgbClr val="2B4475"/>
              </a:buClr>
              <a:defRPr/>
            </a:pPr>
            <a:r>
              <a:rPr lang="pt-BR" sz="3400" b="1" kern="0" dirty="0">
                <a:solidFill>
                  <a:srgbClr val="2B4475"/>
                </a:solidFill>
                <a:effectLst>
                  <a:outerShdw blurRad="38100" dist="38100" dir="2700000" algn="tl">
                    <a:srgbClr val="000000">
                      <a:alpha val="43137"/>
                    </a:srgbClr>
                  </a:outerShdw>
                </a:effectLst>
                <a:cs typeface="Arial" pitchFamily="34" charset="0"/>
              </a:rPr>
              <a:t>Prof. Adm. </a:t>
            </a:r>
            <a:r>
              <a:rPr lang="pt-BR" sz="3400" b="1" i="1" kern="0" dirty="0">
                <a:solidFill>
                  <a:srgbClr val="2B4475"/>
                </a:solidFill>
                <a:effectLst>
                  <a:outerShdw blurRad="38100" dist="38100" dir="2700000" algn="tl">
                    <a:srgbClr val="000000">
                      <a:alpha val="43137"/>
                    </a:srgbClr>
                  </a:outerShdw>
                </a:effectLst>
                <a:cs typeface="Arial" pitchFamily="34" charset="0"/>
              </a:rPr>
              <a:t>Msc</a:t>
            </a:r>
            <a:r>
              <a:rPr lang="pt-BR" sz="34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Tree>
    <p:extLst>
      <p:ext uri="{BB962C8B-B14F-4D97-AF65-F5344CB8AC3E}">
        <p14:creationId xmlns:p14="http://schemas.microsoft.com/office/powerpoint/2010/main" xmlns="" val="292213277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2" cstate="print"/>
          <a:srcRect/>
          <a:stretch>
            <a:fillRect/>
          </a:stretch>
        </p:blipFill>
        <p:spPr bwMode="auto">
          <a:xfrm>
            <a:off x="8121552" y="5591563"/>
            <a:ext cx="969022" cy="1059867"/>
          </a:xfrm>
          <a:prstGeom prst="rect">
            <a:avLst/>
          </a:prstGeom>
          <a:noFill/>
          <a:ln w="9525">
            <a:noFill/>
            <a:miter lim="800000"/>
            <a:headEnd/>
            <a:tailEnd/>
          </a:ln>
        </p:spPr>
      </p:pic>
      <p:sp>
        <p:nvSpPr>
          <p:cNvPr id="6" name="Retângulo 5"/>
          <p:cNvSpPr/>
          <p:nvPr/>
        </p:nvSpPr>
        <p:spPr>
          <a:xfrm>
            <a:off x="258108" y="1071546"/>
            <a:ext cx="3737690" cy="430887"/>
          </a:xfrm>
          <a:prstGeom prst="rect">
            <a:avLst/>
          </a:prstGeom>
        </p:spPr>
        <p:txBody>
          <a:bodyPr wrap="none">
            <a:spAutoFit/>
          </a:bodyPr>
          <a:lstStyle/>
          <a:p>
            <a:r>
              <a:rPr lang="pt-BR" sz="2200" b="1" dirty="0" smtClean="0">
                <a:solidFill>
                  <a:schemeClr val="accent3">
                    <a:lumMod val="50000"/>
                  </a:schemeClr>
                </a:solidFill>
                <a:effectLst>
                  <a:outerShdw blurRad="38100" dist="38100" dir="2700000" algn="tl">
                    <a:srgbClr val="000000">
                      <a:alpha val="43137"/>
                    </a:srgbClr>
                  </a:outerShdw>
                </a:effectLst>
              </a:rPr>
              <a:t>Introdução à teoria dos Grafos</a:t>
            </a:r>
            <a:endParaRPr lang="pt-BR" sz="2200" b="1" dirty="0">
              <a:solidFill>
                <a:schemeClr val="accent3">
                  <a:lumMod val="50000"/>
                </a:schemeClr>
              </a:solidFill>
              <a:effectLst>
                <a:outerShdw blurRad="38100" dist="38100" dir="2700000" algn="tl">
                  <a:srgbClr val="000000">
                    <a:alpha val="43137"/>
                  </a:srgbClr>
                </a:outerShdw>
              </a:effectLst>
            </a:endParaRPr>
          </a:p>
        </p:txBody>
      </p:sp>
      <p:sp>
        <p:nvSpPr>
          <p:cNvPr id="7" name="Retângulo 6"/>
          <p:cNvSpPr/>
          <p:nvPr/>
        </p:nvSpPr>
        <p:spPr>
          <a:xfrm>
            <a:off x="179512" y="1484784"/>
            <a:ext cx="4392488" cy="1477328"/>
          </a:xfrm>
          <a:prstGeom prst="rect">
            <a:avLst/>
          </a:prstGeom>
        </p:spPr>
        <p:txBody>
          <a:bodyPr wrap="square">
            <a:spAutoFit/>
          </a:bodyPr>
          <a:lstStyle/>
          <a:p>
            <a:r>
              <a:rPr lang="pt-BR" dirty="0" smtClean="0"/>
              <a:t>A</a:t>
            </a:r>
            <a:r>
              <a:rPr lang="pt-BR" dirty="0" smtClean="0"/>
              <a:t> figura a seguir, </a:t>
            </a:r>
            <a:r>
              <a:rPr lang="pt-BR" dirty="0" smtClean="0"/>
              <a:t>representa um grafo de grau zero, ou seja, nulo. Grafo regular </a:t>
            </a:r>
            <a:r>
              <a:rPr lang="pt-BR" dirty="0" smtClean="0"/>
              <a:t>de grau </a:t>
            </a:r>
            <a:r>
              <a:rPr lang="pt-BR" dirty="0" smtClean="0"/>
              <a:t>zero (r = 0</a:t>
            </a:r>
            <a:r>
              <a:rPr lang="pt-BR" dirty="0" smtClean="0"/>
              <a:t>).</a:t>
            </a:r>
          </a:p>
          <a:p>
            <a:endParaRPr lang="pt-BR" dirty="0" smtClean="0"/>
          </a:p>
          <a:p>
            <a:r>
              <a:rPr lang="pt-BR" dirty="0" smtClean="0"/>
              <a:t>Ordem do grafo: |V |= 4 |A |= 0.</a:t>
            </a:r>
            <a:endParaRPr lang="pt-BR" dirty="0"/>
          </a:p>
        </p:txBody>
      </p:sp>
      <p:pic>
        <p:nvPicPr>
          <p:cNvPr id="2050" name="Picture 2"/>
          <p:cNvPicPr>
            <a:picLocks noChangeAspect="1" noChangeArrowheads="1"/>
          </p:cNvPicPr>
          <p:nvPr/>
        </p:nvPicPr>
        <p:blipFill>
          <a:blip r:embed="rId3" cstate="print"/>
          <a:srcRect/>
          <a:stretch>
            <a:fillRect/>
          </a:stretch>
        </p:blipFill>
        <p:spPr bwMode="auto">
          <a:xfrm>
            <a:off x="4283968" y="1602482"/>
            <a:ext cx="4447406" cy="2114550"/>
          </a:xfrm>
          <a:prstGeom prst="rect">
            <a:avLst/>
          </a:prstGeom>
          <a:noFill/>
          <a:ln w="9525">
            <a:noFill/>
            <a:miter lim="800000"/>
            <a:headEnd/>
            <a:tailEnd/>
          </a:ln>
        </p:spPr>
      </p:pic>
      <p:sp>
        <p:nvSpPr>
          <p:cNvPr id="9" name="Retângulo 8"/>
          <p:cNvSpPr/>
          <p:nvPr/>
        </p:nvSpPr>
        <p:spPr>
          <a:xfrm>
            <a:off x="4499992" y="1412776"/>
            <a:ext cx="4105035" cy="369332"/>
          </a:xfrm>
          <a:prstGeom prst="rect">
            <a:avLst/>
          </a:prstGeom>
        </p:spPr>
        <p:txBody>
          <a:bodyPr wrap="none">
            <a:spAutoFit/>
          </a:bodyPr>
          <a:lstStyle/>
          <a:p>
            <a:r>
              <a:rPr lang="pt-BR" dirty="0" smtClean="0"/>
              <a:t>Representação de grafo regular de grau 0.</a:t>
            </a:r>
            <a:endParaRPr lang="pt-BR" dirty="0"/>
          </a:p>
        </p:txBody>
      </p:sp>
      <p:sp>
        <p:nvSpPr>
          <p:cNvPr id="10" name="Retângulo 9"/>
          <p:cNvSpPr/>
          <p:nvPr/>
        </p:nvSpPr>
        <p:spPr>
          <a:xfrm>
            <a:off x="4860032" y="4149080"/>
            <a:ext cx="4139952" cy="1477328"/>
          </a:xfrm>
          <a:prstGeom prst="rect">
            <a:avLst/>
          </a:prstGeom>
        </p:spPr>
        <p:txBody>
          <a:bodyPr wrap="square">
            <a:spAutoFit/>
          </a:bodyPr>
          <a:lstStyle/>
          <a:p>
            <a:pPr algn="just"/>
            <a:r>
              <a:rPr lang="pt-BR" dirty="0" smtClean="0"/>
              <a:t>Um </a:t>
            </a:r>
            <a:r>
              <a:rPr lang="pt-BR" dirty="0" smtClean="0"/>
              <a:t>vértice </a:t>
            </a:r>
            <a:r>
              <a:rPr lang="pt-BR" dirty="0" smtClean="0"/>
              <a:t>de grau 1, e dito pendente. Veja exemplo na figura </a:t>
            </a:r>
            <a:r>
              <a:rPr lang="pt-BR" dirty="0" smtClean="0"/>
              <a:t>a seguir, </a:t>
            </a:r>
            <a:r>
              <a:rPr lang="pt-BR" dirty="0" smtClean="0"/>
              <a:t>os </a:t>
            </a:r>
            <a:r>
              <a:rPr lang="pt-BR" dirty="0" smtClean="0"/>
              <a:t>vértices pendentes</a:t>
            </a:r>
            <a:r>
              <a:rPr lang="pt-BR" dirty="0" smtClean="0"/>
              <a:t>: (V4 eV5</a:t>
            </a:r>
            <a:r>
              <a:rPr lang="pt-BR" dirty="0" smtClean="0"/>
              <a:t>).</a:t>
            </a:r>
          </a:p>
          <a:p>
            <a:pPr algn="just"/>
            <a:endParaRPr lang="pt-BR" dirty="0" smtClean="0"/>
          </a:p>
          <a:p>
            <a:pPr algn="just"/>
            <a:r>
              <a:rPr lang="pt-BR" dirty="0" smtClean="0"/>
              <a:t>Ordem do grafo: |V |= 5 |A |= 1</a:t>
            </a:r>
            <a:endParaRPr lang="pt-BR" dirty="0"/>
          </a:p>
        </p:txBody>
      </p:sp>
      <p:sp>
        <p:nvSpPr>
          <p:cNvPr id="11" name="Retângulo 10"/>
          <p:cNvSpPr/>
          <p:nvPr/>
        </p:nvSpPr>
        <p:spPr>
          <a:xfrm>
            <a:off x="-36512" y="3707740"/>
            <a:ext cx="5166320" cy="369332"/>
          </a:xfrm>
          <a:prstGeom prst="rect">
            <a:avLst/>
          </a:prstGeom>
        </p:spPr>
        <p:txBody>
          <a:bodyPr wrap="square">
            <a:spAutoFit/>
          </a:bodyPr>
          <a:lstStyle/>
          <a:p>
            <a:r>
              <a:rPr lang="pt-BR" dirty="0" smtClean="0"/>
              <a:t>Representação de vértices pendentes em um grafo.</a:t>
            </a:r>
            <a:endParaRPr lang="pt-BR" dirty="0"/>
          </a:p>
        </p:txBody>
      </p:sp>
      <p:pic>
        <p:nvPicPr>
          <p:cNvPr id="2051" name="Picture 3"/>
          <p:cNvPicPr>
            <a:picLocks noChangeAspect="1" noChangeArrowheads="1"/>
          </p:cNvPicPr>
          <p:nvPr/>
        </p:nvPicPr>
        <p:blipFill>
          <a:blip r:embed="rId4" cstate="print"/>
          <a:srcRect/>
          <a:stretch>
            <a:fillRect/>
          </a:stretch>
        </p:blipFill>
        <p:spPr bwMode="auto">
          <a:xfrm>
            <a:off x="179512" y="4077072"/>
            <a:ext cx="4536504" cy="238763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3" cstate="print"/>
          <a:srcRect/>
          <a:stretch>
            <a:fillRect/>
          </a:stretch>
        </p:blipFill>
        <p:spPr bwMode="auto">
          <a:xfrm>
            <a:off x="8121552" y="5591563"/>
            <a:ext cx="969022" cy="1059867"/>
          </a:xfrm>
          <a:prstGeom prst="rect">
            <a:avLst/>
          </a:prstGeom>
          <a:noFill/>
          <a:ln w="9525">
            <a:noFill/>
            <a:miter lim="800000"/>
            <a:headEnd/>
            <a:tailEnd/>
          </a:ln>
        </p:spPr>
      </p:pic>
      <p:sp>
        <p:nvSpPr>
          <p:cNvPr id="6" name="Retângulo 5"/>
          <p:cNvSpPr/>
          <p:nvPr/>
        </p:nvSpPr>
        <p:spPr>
          <a:xfrm>
            <a:off x="258108" y="1071546"/>
            <a:ext cx="3737690" cy="430887"/>
          </a:xfrm>
          <a:prstGeom prst="rect">
            <a:avLst/>
          </a:prstGeom>
        </p:spPr>
        <p:txBody>
          <a:bodyPr wrap="none">
            <a:spAutoFit/>
          </a:bodyPr>
          <a:lstStyle/>
          <a:p>
            <a:r>
              <a:rPr lang="pt-BR" sz="2200" b="1" dirty="0" smtClean="0">
                <a:solidFill>
                  <a:schemeClr val="accent3">
                    <a:lumMod val="50000"/>
                  </a:schemeClr>
                </a:solidFill>
                <a:effectLst>
                  <a:outerShdw blurRad="38100" dist="38100" dir="2700000" algn="tl">
                    <a:srgbClr val="000000">
                      <a:alpha val="43137"/>
                    </a:srgbClr>
                  </a:outerShdw>
                </a:effectLst>
              </a:rPr>
              <a:t>Introdução à teoria dos Grafos</a:t>
            </a:r>
            <a:endParaRPr lang="pt-BR" sz="2200" b="1" dirty="0">
              <a:solidFill>
                <a:schemeClr val="accent3">
                  <a:lumMod val="50000"/>
                </a:schemeClr>
              </a:solidFill>
              <a:effectLst>
                <a:outerShdw blurRad="38100" dist="38100" dir="2700000" algn="tl">
                  <a:srgbClr val="000000">
                    <a:alpha val="43137"/>
                  </a:srgbClr>
                </a:outerShdw>
              </a:effectLst>
            </a:endParaRPr>
          </a:p>
        </p:txBody>
      </p:sp>
      <p:sp>
        <p:nvSpPr>
          <p:cNvPr id="7" name="Retângulo 6"/>
          <p:cNvSpPr/>
          <p:nvPr/>
        </p:nvSpPr>
        <p:spPr>
          <a:xfrm>
            <a:off x="4427984" y="2128788"/>
            <a:ext cx="4536504" cy="2308324"/>
          </a:xfrm>
          <a:prstGeom prst="rect">
            <a:avLst/>
          </a:prstGeom>
        </p:spPr>
        <p:txBody>
          <a:bodyPr wrap="square">
            <a:spAutoFit/>
          </a:bodyPr>
          <a:lstStyle/>
          <a:p>
            <a:pPr algn="just"/>
            <a:r>
              <a:rPr lang="pt-BR" dirty="0" smtClean="0"/>
              <a:t>Duas arestas que incidam sobre o </a:t>
            </a:r>
            <a:r>
              <a:rPr lang="pt-BR" dirty="0" smtClean="0"/>
              <a:t>mesmo vértice são </a:t>
            </a:r>
            <a:r>
              <a:rPr lang="pt-BR" dirty="0" smtClean="0"/>
              <a:t>ditas adjacentes. </a:t>
            </a:r>
            <a:endParaRPr lang="pt-BR" dirty="0" smtClean="0"/>
          </a:p>
          <a:p>
            <a:pPr algn="just"/>
            <a:r>
              <a:rPr lang="pt-BR" dirty="0" smtClean="0"/>
              <a:t>Se os dois vértices </a:t>
            </a:r>
            <a:r>
              <a:rPr lang="pt-BR" dirty="0" smtClean="0"/>
              <a:t>de </a:t>
            </a:r>
            <a:r>
              <a:rPr lang="pt-BR" dirty="0" smtClean="0"/>
              <a:t>incidência são </a:t>
            </a:r>
            <a:r>
              <a:rPr lang="pt-BR" dirty="0" smtClean="0"/>
              <a:t>os mesmos, as arestas </a:t>
            </a:r>
            <a:r>
              <a:rPr lang="pt-BR" dirty="0" smtClean="0"/>
              <a:t>são ditas </a:t>
            </a:r>
            <a:r>
              <a:rPr lang="pt-BR" dirty="0" smtClean="0"/>
              <a:t>paralelas. </a:t>
            </a:r>
            <a:endParaRPr lang="pt-BR" dirty="0" smtClean="0"/>
          </a:p>
          <a:p>
            <a:pPr algn="just"/>
            <a:r>
              <a:rPr lang="pt-BR" dirty="0" smtClean="0"/>
              <a:t>Veja na </a:t>
            </a:r>
            <a:r>
              <a:rPr lang="pt-BR" dirty="0" smtClean="0"/>
              <a:t>figura </a:t>
            </a:r>
            <a:r>
              <a:rPr lang="pt-BR" dirty="0" smtClean="0"/>
              <a:t>a seguir </a:t>
            </a:r>
            <a:r>
              <a:rPr lang="pt-BR" dirty="0" smtClean="0"/>
              <a:t>os </a:t>
            </a:r>
            <a:r>
              <a:rPr lang="pt-BR" dirty="0" smtClean="0"/>
              <a:t>vértices </a:t>
            </a:r>
            <a:r>
              <a:rPr lang="pt-BR" dirty="0" smtClean="0"/>
              <a:t>(v1 e v4) possuem arestas paralelas</a:t>
            </a:r>
            <a:r>
              <a:rPr lang="pt-BR" dirty="0" smtClean="0"/>
              <a:t>:</a:t>
            </a:r>
          </a:p>
          <a:p>
            <a:pPr algn="just"/>
            <a:endParaRPr lang="pt-BR" dirty="0" smtClean="0"/>
          </a:p>
          <a:p>
            <a:r>
              <a:rPr lang="pt-BR" dirty="0" smtClean="0"/>
              <a:t>Ordem do grafo: |V |= 4 |A |= 5</a:t>
            </a:r>
            <a:endParaRPr lang="pt-BR" dirty="0"/>
          </a:p>
        </p:txBody>
      </p:sp>
      <p:pic>
        <p:nvPicPr>
          <p:cNvPr id="3074" name="Picture 2"/>
          <p:cNvPicPr>
            <a:picLocks noChangeAspect="1" noChangeArrowheads="1"/>
          </p:cNvPicPr>
          <p:nvPr/>
        </p:nvPicPr>
        <p:blipFill>
          <a:blip r:embed="rId4" cstate="print"/>
          <a:srcRect/>
          <a:stretch>
            <a:fillRect/>
          </a:stretch>
        </p:blipFill>
        <p:spPr bwMode="auto">
          <a:xfrm>
            <a:off x="0" y="1988840"/>
            <a:ext cx="4353627" cy="2448272"/>
          </a:xfrm>
          <a:prstGeom prst="rect">
            <a:avLst/>
          </a:prstGeom>
          <a:noFill/>
          <a:ln w="9525">
            <a:noFill/>
            <a:miter lim="800000"/>
            <a:headEnd/>
            <a:tailEnd/>
          </a:ln>
        </p:spPr>
      </p:pic>
      <p:sp>
        <p:nvSpPr>
          <p:cNvPr id="9" name="Retângulo 8"/>
          <p:cNvSpPr/>
          <p:nvPr/>
        </p:nvSpPr>
        <p:spPr>
          <a:xfrm>
            <a:off x="179512" y="1556792"/>
            <a:ext cx="5040560" cy="369332"/>
          </a:xfrm>
          <a:prstGeom prst="rect">
            <a:avLst/>
          </a:prstGeom>
        </p:spPr>
        <p:txBody>
          <a:bodyPr wrap="square">
            <a:spAutoFit/>
          </a:bodyPr>
          <a:lstStyle/>
          <a:p>
            <a:r>
              <a:rPr lang="pt-BR" dirty="0" smtClean="0"/>
              <a:t>Representação de arestas adjacentes em um grafo.</a:t>
            </a:r>
            <a:endParaRPr lang="pt-BR" dirty="0"/>
          </a:p>
        </p:txBody>
      </p:sp>
      <p:sp>
        <p:nvSpPr>
          <p:cNvPr id="10" name="Retângulo 9"/>
          <p:cNvSpPr/>
          <p:nvPr/>
        </p:nvSpPr>
        <p:spPr>
          <a:xfrm>
            <a:off x="179512" y="4869160"/>
            <a:ext cx="7596336" cy="1477328"/>
          </a:xfrm>
          <a:prstGeom prst="rect">
            <a:avLst/>
          </a:prstGeom>
        </p:spPr>
        <p:txBody>
          <a:bodyPr wrap="square">
            <a:spAutoFit/>
          </a:bodyPr>
          <a:lstStyle/>
          <a:p>
            <a:pPr algn="just"/>
            <a:r>
              <a:rPr lang="pt-BR" dirty="0" smtClean="0"/>
              <a:t>Ainda, temos que o antecessor de um </a:t>
            </a:r>
            <a:r>
              <a:rPr lang="pt-BR" dirty="0" smtClean="0"/>
              <a:t>vértice </a:t>
            </a:r>
            <a:r>
              <a:rPr lang="pt-BR" dirty="0" smtClean="0"/>
              <a:t>vi e todo </a:t>
            </a:r>
            <a:r>
              <a:rPr lang="pt-BR" dirty="0" smtClean="0"/>
              <a:t>vértice </a:t>
            </a:r>
            <a:r>
              <a:rPr lang="pt-BR" dirty="0" err="1" smtClean="0"/>
              <a:t>vj</a:t>
            </a:r>
            <a:r>
              <a:rPr lang="pt-BR" dirty="0" smtClean="0"/>
              <a:t> que seja </a:t>
            </a:r>
            <a:r>
              <a:rPr lang="pt-BR" dirty="0" smtClean="0"/>
              <a:t>extremidade inicial </a:t>
            </a:r>
            <a:r>
              <a:rPr lang="pt-BR" dirty="0" smtClean="0"/>
              <a:t>de uma arco que termina em vi. </a:t>
            </a:r>
            <a:endParaRPr lang="pt-BR" dirty="0" smtClean="0"/>
          </a:p>
          <a:p>
            <a:pPr algn="just"/>
            <a:endParaRPr lang="pt-BR" dirty="0" smtClean="0"/>
          </a:p>
          <a:p>
            <a:pPr algn="just"/>
            <a:r>
              <a:rPr lang="pt-BR" dirty="0" smtClean="0"/>
              <a:t>Sucessor </a:t>
            </a:r>
            <a:r>
              <a:rPr lang="pt-BR" dirty="0" smtClean="0"/>
              <a:t>de um </a:t>
            </a:r>
            <a:r>
              <a:rPr lang="pt-BR" dirty="0" smtClean="0"/>
              <a:t>vértice </a:t>
            </a:r>
            <a:r>
              <a:rPr lang="pt-BR" dirty="0" smtClean="0"/>
              <a:t>vi </a:t>
            </a:r>
            <a:r>
              <a:rPr lang="pt-BR" dirty="0" smtClean="0"/>
              <a:t>e todo </a:t>
            </a:r>
            <a:r>
              <a:rPr lang="pt-BR" dirty="0" err="1" smtClean="0"/>
              <a:t>vj</a:t>
            </a:r>
            <a:r>
              <a:rPr lang="pt-BR" dirty="0" smtClean="0"/>
              <a:t> que seja extremidade final de um arco que parte de </a:t>
            </a:r>
            <a:r>
              <a:rPr lang="pt-BR" dirty="0" smtClean="0"/>
              <a:t>vi.</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707904" y="3861048"/>
            <a:ext cx="5287888" cy="2664296"/>
          </a:xfrm>
          <a:prstGeom prst="rect">
            <a:avLst/>
          </a:prstGeom>
          <a:noFill/>
          <a:ln w="9525">
            <a:noFill/>
            <a:miter lim="800000"/>
            <a:headEnd/>
            <a:tailEnd/>
          </a:ln>
        </p:spPr>
      </p:pic>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3" cstate="print"/>
          <a:srcRect/>
          <a:stretch>
            <a:fillRect/>
          </a:stretch>
        </p:blipFill>
        <p:spPr bwMode="auto">
          <a:xfrm>
            <a:off x="8121552" y="5591563"/>
            <a:ext cx="969022" cy="1059867"/>
          </a:xfrm>
          <a:prstGeom prst="rect">
            <a:avLst/>
          </a:prstGeom>
          <a:noFill/>
          <a:ln w="9525">
            <a:noFill/>
            <a:miter lim="800000"/>
            <a:headEnd/>
            <a:tailEnd/>
          </a:ln>
        </p:spPr>
      </p:pic>
      <p:sp>
        <p:nvSpPr>
          <p:cNvPr id="6" name="Retângulo 5"/>
          <p:cNvSpPr/>
          <p:nvPr/>
        </p:nvSpPr>
        <p:spPr>
          <a:xfrm>
            <a:off x="258108" y="1071546"/>
            <a:ext cx="3737690" cy="430887"/>
          </a:xfrm>
          <a:prstGeom prst="rect">
            <a:avLst/>
          </a:prstGeom>
        </p:spPr>
        <p:txBody>
          <a:bodyPr wrap="none">
            <a:spAutoFit/>
          </a:bodyPr>
          <a:lstStyle/>
          <a:p>
            <a:r>
              <a:rPr lang="pt-BR" sz="2200" b="1" dirty="0" smtClean="0">
                <a:solidFill>
                  <a:schemeClr val="accent3">
                    <a:lumMod val="50000"/>
                  </a:schemeClr>
                </a:solidFill>
                <a:effectLst>
                  <a:outerShdw blurRad="38100" dist="38100" dir="2700000" algn="tl">
                    <a:srgbClr val="000000">
                      <a:alpha val="43137"/>
                    </a:srgbClr>
                  </a:outerShdw>
                </a:effectLst>
              </a:rPr>
              <a:t>Introdução à teoria dos Grafos</a:t>
            </a:r>
            <a:endParaRPr lang="pt-BR" sz="2200" b="1" dirty="0">
              <a:solidFill>
                <a:schemeClr val="accent3">
                  <a:lumMod val="50000"/>
                </a:schemeClr>
              </a:solidFill>
              <a:effectLst>
                <a:outerShdw blurRad="38100" dist="38100" dir="2700000" algn="tl">
                  <a:srgbClr val="000000">
                    <a:alpha val="43137"/>
                  </a:srgbClr>
                </a:outerShdw>
              </a:effectLst>
            </a:endParaRPr>
          </a:p>
        </p:txBody>
      </p:sp>
      <p:sp>
        <p:nvSpPr>
          <p:cNvPr id="7" name="Retângulo 6"/>
          <p:cNvSpPr/>
          <p:nvPr/>
        </p:nvSpPr>
        <p:spPr>
          <a:xfrm>
            <a:off x="179512" y="1635765"/>
            <a:ext cx="8784976" cy="2585323"/>
          </a:xfrm>
          <a:prstGeom prst="rect">
            <a:avLst/>
          </a:prstGeom>
        </p:spPr>
        <p:txBody>
          <a:bodyPr wrap="square">
            <a:spAutoFit/>
          </a:bodyPr>
          <a:lstStyle/>
          <a:p>
            <a:pPr algn="just"/>
            <a:r>
              <a:rPr lang="pt-BR" dirty="0" smtClean="0"/>
              <a:t>O grau de um vértice de um grafo orientado e a soma dos graus dos arcos que saem do vértice, isto e, o grau de emissão (de saída) e o grau de recepção (de entrada). </a:t>
            </a:r>
            <a:endParaRPr lang="pt-BR" dirty="0" smtClean="0"/>
          </a:p>
          <a:p>
            <a:pPr algn="just"/>
            <a:endParaRPr lang="pt-BR" dirty="0" smtClean="0"/>
          </a:p>
          <a:p>
            <a:pPr algn="just"/>
            <a:r>
              <a:rPr lang="pt-BR" dirty="0" smtClean="0"/>
              <a:t>Um </a:t>
            </a:r>
            <a:r>
              <a:rPr lang="pt-BR" dirty="0" smtClean="0"/>
              <a:t>grafo onde existe um numero </a:t>
            </a:r>
            <a:r>
              <a:rPr lang="pt-BR" dirty="0" err="1" smtClean="0"/>
              <a:t>Wij</a:t>
            </a:r>
            <a:r>
              <a:rPr lang="pt-BR" dirty="0" smtClean="0"/>
              <a:t> associado a cada aresta e um grafo denominado valorado e o numero </a:t>
            </a:r>
            <a:r>
              <a:rPr lang="pt-BR" dirty="0" err="1" smtClean="0"/>
              <a:t>Wij</a:t>
            </a:r>
            <a:r>
              <a:rPr lang="pt-BR" dirty="0" smtClean="0"/>
              <a:t> e chamado custo da aresta</a:t>
            </a:r>
            <a:r>
              <a:rPr lang="pt-BR" dirty="0" smtClean="0"/>
              <a:t>.</a:t>
            </a:r>
          </a:p>
          <a:p>
            <a:pPr algn="just"/>
            <a:endParaRPr lang="pt-BR" dirty="0" smtClean="0"/>
          </a:p>
          <a:p>
            <a:pPr algn="just"/>
            <a:r>
              <a:rPr lang="pt-BR" dirty="0" smtClean="0"/>
              <a:t>Multigrafo e o grafo que contem arestas paralelas ou laços. Grafo simples e um grafo que </a:t>
            </a:r>
            <a:r>
              <a:rPr lang="pt-BR" dirty="0" smtClean="0"/>
              <a:t>não </a:t>
            </a:r>
            <a:r>
              <a:rPr lang="pt-BR" dirty="0" smtClean="0"/>
              <a:t>contem nenhum par de arestas paralelas ou </a:t>
            </a:r>
            <a:r>
              <a:rPr lang="pt-BR" dirty="0" smtClean="0"/>
              <a:t>laços.</a:t>
            </a:r>
          </a:p>
          <a:p>
            <a:pPr algn="just"/>
            <a:endParaRPr lang="pt-BR" dirty="0" smtClean="0"/>
          </a:p>
        </p:txBody>
      </p:sp>
      <p:sp>
        <p:nvSpPr>
          <p:cNvPr id="9" name="Retângulo 8"/>
          <p:cNvSpPr/>
          <p:nvPr/>
        </p:nvSpPr>
        <p:spPr>
          <a:xfrm>
            <a:off x="179512" y="4149080"/>
            <a:ext cx="3456384" cy="1200329"/>
          </a:xfrm>
          <a:prstGeom prst="rect">
            <a:avLst/>
          </a:prstGeom>
        </p:spPr>
        <p:txBody>
          <a:bodyPr wrap="square">
            <a:spAutoFit/>
          </a:bodyPr>
          <a:lstStyle/>
          <a:p>
            <a:pPr algn="just"/>
            <a:r>
              <a:rPr lang="pt-BR" dirty="0" smtClean="0"/>
              <a:t>Por fim, grafo completo e um grafo simples que será completo quando existir uma aresta entre cada par de seus vértices.</a:t>
            </a:r>
            <a:endParaRPr lang="pt-B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sp>
        <p:nvSpPr>
          <p:cNvPr id="6" name="Retângulo 5"/>
          <p:cNvSpPr/>
          <p:nvPr/>
        </p:nvSpPr>
        <p:spPr>
          <a:xfrm>
            <a:off x="258108" y="1071546"/>
            <a:ext cx="2261709" cy="461665"/>
          </a:xfrm>
          <a:prstGeom prst="rect">
            <a:avLst/>
          </a:prstGeom>
        </p:spPr>
        <p:txBody>
          <a:bodyPr wrap="none">
            <a:spAutoFit/>
          </a:bodyPr>
          <a:lstStyle/>
          <a:p>
            <a:r>
              <a:rPr lang="pt-BR" sz="2400" b="1" dirty="0" smtClean="0">
                <a:solidFill>
                  <a:srgbClr val="FF0000"/>
                </a:solidFill>
                <a:effectLst>
                  <a:outerShdw blurRad="38100" dist="38100" dir="2700000" algn="tl">
                    <a:srgbClr val="000000">
                      <a:alpha val="43137"/>
                    </a:srgbClr>
                  </a:outerShdw>
                </a:effectLst>
              </a:rPr>
              <a:t>Árvores </a:t>
            </a:r>
            <a:r>
              <a:rPr lang="pt-BR" sz="2400" b="1" dirty="0" smtClean="0">
                <a:solidFill>
                  <a:srgbClr val="FF0000"/>
                </a:solidFill>
                <a:effectLst>
                  <a:outerShdw blurRad="38100" dist="38100" dir="2700000" algn="tl">
                    <a:srgbClr val="000000">
                      <a:alpha val="43137"/>
                    </a:srgbClr>
                  </a:outerShdw>
                </a:effectLst>
              </a:rPr>
              <a:t>binárias</a:t>
            </a:r>
            <a:endParaRPr lang="pt-BR" sz="2200" b="1" dirty="0">
              <a:solidFill>
                <a:srgbClr val="FF0000"/>
              </a:solidFill>
              <a:effectLst>
                <a:outerShdw blurRad="38100" dist="38100" dir="2700000" algn="tl">
                  <a:srgbClr val="000000">
                    <a:alpha val="43137"/>
                  </a:srgbClr>
                </a:outerShdw>
              </a:effectLst>
            </a:endParaRPr>
          </a:p>
        </p:txBody>
      </p:sp>
      <p:sp>
        <p:nvSpPr>
          <p:cNvPr id="7" name="Retângulo 6"/>
          <p:cNvSpPr/>
          <p:nvPr/>
        </p:nvSpPr>
        <p:spPr>
          <a:xfrm>
            <a:off x="107504" y="1480716"/>
            <a:ext cx="8928992" cy="1785104"/>
          </a:xfrm>
          <a:prstGeom prst="rect">
            <a:avLst/>
          </a:prstGeom>
        </p:spPr>
        <p:txBody>
          <a:bodyPr wrap="square">
            <a:spAutoFit/>
          </a:bodyPr>
          <a:lstStyle/>
          <a:p>
            <a:pPr algn="just"/>
            <a:r>
              <a:rPr lang="pt-BR" dirty="0" smtClean="0"/>
              <a:t>Arvores </a:t>
            </a:r>
            <a:r>
              <a:rPr lang="pt-BR" dirty="0" smtClean="0"/>
              <a:t>são </a:t>
            </a:r>
            <a:r>
              <a:rPr lang="pt-BR" dirty="0" smtClean="0"/>
              <a:t>estruturas de dados extremamente uteis em muitas </a:t>
            </a:r>
            <a:r>
              <a:rPr lang="pt-BR" dirty="0" smtClean="0"/>
              <a:t>aplicações. Uma </a:t>
            </a:r>
            <a:r>
              <a:rPr lang="pt-BR" dirty="0" smtClean="0"/>
              <a:t>arvore e formada por um conjunto finito </a:t>
            </a:r>
            <a:r>
              <a:rPr lang="pt-BR" sz="2000" b="1" dirty="0" smtClean="0">
                <a:effectLst>
                  <a:outerShdw blurRad="38100" dist="38100" dir="2700000" algn="tl">
                    <a:srgbClr val="000000">
                      <a:alpha val="43137"/>
                    </a:srgbClr>
                  </a:outerShdw>
                </a:effectLst>
                <a:latin typeface="Algerian" pitchFamily="82" charset="0"/>
              </a:rPr>
              <a:t>T</a:t>
            </a:r>
            <a:r>
              <a:rPr lang="pt-BR" dirty="0" smtClean="0"/>
              <a:t> de elementos </a:t>
            </a:r>
            <a:r>
              <a:rPr lang="pt-BR" dirty="0" smtClean="0"/>
              <a:t>denominados vértices </a:t>
            </a:r>
            <a:r>
              <a:rPr lang="pt-BR" dirty="0" smtClean="0"/>
              <a:t>ou nos de tal modo que se </a:t>
            </a:r>
            <a:r>
              <a:rPr lang="pt-BR" b="1" dirty="0" smtClean="0">
                <a:effectLst>
                  <a:outerShdw blurRad="38100" dist="38100" dir="2700000" algn="tl">
                    <a:srgbClr val="000000">
                      <a:alpha val="43137"/>
                    </a:srgbClr>
                  </a:outerShdw>
                </a:effectLst>
              </a:rPr>
              <a:t>T = 0 </a:t>
            </a:r>
            <a:r>
              <a:rPr lang="pt-BR" dirty="0" smtClean="0"/>
              <a:t>a arvore e vazia, caso contrario </a:t>
            </a:r>
            <a:r>
              <a:rPr lang="pt-BR" dirty="0" smtClean="0"/>
              <a:t>temos um </a:t>
            </a:r>
            <a:r>
              <a:rPr lang="pt-BR" dirty="0" smtClean="0"/>
              <a:t>no especial chamado raiz da arvore (r), e cujos elementos restantes </a:t>
            </a:r>
            <a:r>
              <a:rPr lang="pt-BR" dirty="0" smtClean="0"/>
              <a:t>são particionados em </a:t>
            </a:r>
            <a:r>
              <a:rPr lang="pt-BR" dirty="0" smtClean="0"/>
              <a:t>m &gt;= 1 conjuntos distintos </a:t>
            </a:r>
            <a:r>
              <a:rPr lang="pt-BR" dirty="0" smtClean="0"/>
              <a:t>não </a:t>
            </a:r>
            <a:r>
              <a:rPr lang="pt-BR" dirty="0" smtClean="0"/>
              <a:t>vazios, as subarvores de r, </a:t>
            </a:r>
            <a:r>
              <a:rPr lang="pt-BR" dirty="0" smtClean="0"/>
              <a:t>sendo cada </a:t>
            </a:r>
            <a:r>
              <a:rPr lang="pt-BR" dirty="0" smtClean="0"/>
              <a:t>um destes conjuntos por sua vez uma arvore.</a:t>
            </a:r>
          </a:p>
          <a:p>
            <a:endParaRPr lang="pt-BR" dirty="0" smtClean="0"/>
          </a:p>
        </p:txBody>
      </p:sp>
      <p:pic>
        <p:nvPicPr>
          <p:cNvPr id="5122" name="Picture 2"/>
          <p:cNvPicPr>
            <a:picLocks noChangeAspect="1" noChangeArrowheads="1"/>
          </p:cNvPicPr>
          <p:nvPr/>
        </p:nvPicPr>
        <p:blipFill>
          <a:blip r:embed="rId2" cstate="print"/>
          <a:srcRect/>
          <a:stretch>
            <a:fillRect/>
          </a:stretch>
        </p:blipFill>
        <p:spPr bwMode="auto">
          <a:xfrm>
            <a:off x="179512" y="2971759"/>
            <a:ext cx="5400600" cy="3638765"/>
          </a:xfrm>
          <a:prstGeom prst="rect">
            <a:avLst/>
          </a:prstGeom>
          <a:noFill/>
          <a:ln w="9525">
            <a:noFill/>
            <a:miter lim="800000"/>
            <a:headEnd/>
            <a:tailEnd/>
          </a:ln>
        </p:spPr>
      </p:pic>
      <p:sp>
        <p:nvSpPr>
          <p:cNvPr id="9" name="Retângulo 8"/>
          <p:cNvSpPr/>
          <p:nvPr/>
        </p:nvSpPr>
        <p:spPr>
          <a:xfrm>
            <a:off x="3995936" y="3068960"/>
            <a:ext cx="5040560" cy="646331"/>
          </a:xfrm>
          <a:prstGeom prst="rect">
            <a:avLst/>
          </a:prstGeom>
        </p:spPr>
        <p:txBody>
          <a:bodyPr wrap="square">
            <a:spAutoFit/>
          </a:bodyPr>
          <a:lstStyle/>
          <a:p>
            <a:r>
              <a:rPr lang="pt-BR" dirty="0" smtClean="0"/>
              <a:t>A forma convencional de representar uma arvore esta indicada na figura </a:t>
            </a:r>
            <a:r>
              <a:rPr lang="pt-BR" dirty="0" smtClean="0"/>
              <a:t>ao lado. </a:t>
            </a:r>
            <a:endParaRPr lang="pt-BR" dirty="0" smtClean="0"/>
          </a:p>
        </p:txBody>
      </p:sp>
      <p:sp>
        <p:nvSpPr>
          <p:cNvPr id="10" name="Retângulo 9"/>
          <p:cNvSpPr/>
          <p:nvPr/>
        </p:nvSpPr>
        <p:spPr>
          <a:xfrm>
            <a:off x="4860032" y="3717032"/>
            <a:ext cx="4283968" cy="369332"/>
          </a:xfrm>
          <a:prstGeom prst="rect">
            <a:avLst/>
          </a:prstGeom>
        </p:spPr>
        <p:txBody>
          <a:bodyPr wrap="square">
            <a:spAutoFit/>
          </a:bodyPr>
          <a:lstStyle/>
          <a:p>
            <a:r>
              <a:rPr lang="pt-BR" dirty="0" smtClean="0"/>
              <a:t>Esta arvore tem nove nos sendo A o no </a:t>
            </a:r>
            <a:r>
              <a:rPr lang="pt-BR" dirty="0" smtClean="0"/>
              <a:t>raiz.</a:t>
            </a:r>
            <a:endParaRPr lang="pt-BR" dirty="0"/>
          </a:p>
        </p:txBody>
      </p:sp>
      <p:sp>
        <p:nvSpPr>
          <p:cNvPr id="11" name="Retângulo 10"/>
          <p:cNvSpPr/>
          <p:nvPr/>
        </p:nvSpPr>
        <p:spPr>
          <a:xfrm>
            <a:off x="6228184" y="5085184"/>
            <a:ext cx="2160240" cy="1200329"/>
          </a:xfrm>
          <a:prstGeom prst="rect">
            <a:avLst/>
          </a:prstGeom>
        </p:spPr>
        <p:txBody>
          <a:bodyPr wrap="square">
            <a:spAutoFit/>
          </a:bodyPr>
          <a:lstStyle/>
          <a:p>
            <a:pPr>
              <a:buFont typeface="Wingdings" pitchFamily="2" charset="2"/>
              <a:buChar char="ü"/>
            </a:pPr>
            <a:r>
              <a:rPr lang="pt-BR" dirty="0" smtClean="0">
                <a:solidFill>
                  <a:srgbClr val="C00000"/>
                </a:solidFill>
              </a:rPr>
              <a:t> nível </a:t>
            </a:r>
            <a:r>
              <a:rPr lang="pt-BR" dirty="0" smtClean="0">
                <a:solidFill>
                  <a:srgbClr val="C00000"/>
                </a:solidFill>
              </a:rPr>
              <a:t>0 = A</a:t>
            </a:r>
          </a:p>
          <a:p>
            <a:pPr>
              <a:buFont typeface="Wingdings" pitchFamily="2" charset="2"/>
              <a:buChar char="ü"/>
            </a:pPr>
            <a:r>
              <a:rPr lang="pt-BR" dirty="0" smtClean="0">
                <a:solidFill>
                  <a:srgbClr val="C00000"/>
                </a:solidFill>
              </a:rPr>
              <a:t> nível </a:t>
            </a:r>
            <a:r>
              <a:rPr lang="pt-BR" dirty="0" smtClean="0">
                <a:solidFill>
                  <a:srgbClr val="C00000"/>
                </a:solidFill>
              </a:rPr>
              <a:t>1 = B, C</a:t>
            </a:r>
          </a:p>
          <a:p>
            <a:pPr>
              <a:buFont typeface="Wingdings" pitchFamily="2" charset="2"/>
              <a:buChar char="ü"/>
            </a:pPr>
            <a:r>
              <a:rPr lang="es-ES" dirty="0" smtClean="0">
                <a:solidFill>
                  <a:srgbClr val="C00000"/>
                </a:solidFill>
              </a:rPr>
              <a:t> nível </a:t>
            </a:r>
            <a:r>
              <a:rPr lang="es-ES" dirty="0" smtClean="0">
                <a:solidFill>
                  <a:srgbClr val="C00000"/>
                </a:solidFill>
              </a:rPr>
              <a:t>2 = D, E, F, G</a:t>
            </a:r>
          </a:p>
          <a:p>
            <a:pPr>
              <a:buFont typeface="Wingdings" pitchFamily="2" charset="2"/>
              <a:buChar char="ü"/>
            </a:pPr>
            <a:r>
              <a:rPr lang="pt-BR" dirty="0" smtClean="0">
                <a:solidFill>
                  <a:srgbClr val="C00000"/>
                </a:solidFill>
              </a:rPr>
              <a:t> nível </a:t>
            </a:r>
            <a:r>
              <a:rPr lang="pt-BR" dirty="0" smtClean="0">
                <a:solidFill>
                  <a:srgbClr val="C00000"/>
                </a:solidFill>
              </a:rPr>
              <a:t>3 = H, I</a:t>
            </a:r>
            <a:endParaRPr lang="pt-BR" dirty="0">
              <a:solidFill>
                <a:srgbClr val="C00000"/>
              </a:solidFill>
            </a:endParaRPr>
          </a:p>
        </p:txBody>
      </p:sp>
      <p:pic>
        <p:nvPicPr>
          <p:cNvPr id="5" name="Picture 3"/>
          <p:cNvPicPr>
            <a:picLocks noChangeAspect="1" noChangeArrowheads="1"/>
          </p:cNvPicPr>
          <p:nvPr/>
        </p:nvPicPr>
        <p:blipFill>
          <a:blip r:embed="rId3" cstate="print"/>
          <a:srcRect/>
          <a:stretch>
            <a:fillRect/>
          </a:stretch>
        </p:blipFill>
        <p:spPr bwMode="auto">
          <a:xfrm>
            <a:off x="107504" y="2996952"/>
            <a:ext cx="969022" cy="1059867"/>
          </a:xfrm>
          <a:prstGeom prst="rect">
            <a:avLst/>
          </a:prstGeom>
          <a:noFill/>
          <a:ln w="9525">
            <a:noFill/>
            <a:miter lim="800000"/>
            <a:headEnd/>
            <a:tailEnd/>
          </a:ln>
        </p:spPr>
      </p:pic>
      <p:sp>
        <p:nvSpPr>
          <p:cNvPr id="12" name="Retângulo 11"/>
          <p:cNvSpPr/>
          <p:nvPr/>
        </p:nvSpPr>
        <p:spPr>
          <a:xfrm>
            <a:off x="5940152" y="4365104"/>
            <a:ext cx="3096344" cy="646331"/>
          </a:xfrm>
          <a:prstGeom prst="rect">
            <a:avLst/>
          </a:prstGeom>
        </p:spPr>
        <p:txBody>
          <a:bodyPr wrap="square">
            <a:spAutoFit/>
          </a:bodyPr>
          <a:lstStyle/>
          <a:p>
            <a:r>
              <a:rPr lang="pt-BR" dirty="0" smtClean="0">
                <a:solidFill>
                  <a:srgbClr val="C00000"/>
                </a:solidFill>
              </a:rPr>
              <a:t>Na arvore da figura </a:t>
            </a:r>
            <a:r>
              <a:rPr lang="pt-BR" dirty="0" smtClean="0">
                <a:solidFill>
                  <a:srgbClr val="C00000"/>
                </a:solidFill>
              </a:rPr>
              <a:t>temos </a:t>
            </a:r>
            <a:r>
              <a:rPr lang="pt-BR" dirty="0" smtClean="0">
                <a:solidFill>
                  <a:srgbClr val="C00000"/>
                </a:solidFill>
              </a:rPr>
              <a:t>nos </a:t>
            </a:r>
            <a:r>
              <a:rPr lang="pt-BR" dirty="0" smtClean="0">
                <a:solidFill>
                  <a:srgbClr val="C00000"/>
                </a:solidFill>
              </a:rPr>
              <a:t>nós </a:t>
            </a:r>
            <a:r>
              <a:rPr lang="pt-BR" dirty="0" smtClean="0">
                <a:solidFill>
                  <a:srgbClr val="C00000"/>
                </a:solidFill>
              </a:rPr>
              <a:t>seguintes </a:t>
            </a:r>
            <a:r>
              <a:rPr lang="pt-BR" dirty="0" smtClean="0">
                <a:solidFill>
                  <a:srgbClr val="C00000"/>
                </a:solidFill>
              </a:rPr>
              <a:t>níveis:</a:t>
            </a:r>
            <a:endParaRPr lang="pt-BR" dirty="0">
              <a:solidFill>
                <a:srgbClr val="C00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995936" y="2780928"/>
            <a:ext cx="5040560" cy="3816424"/>
          </a:xfrm>
          <a:prstGeom prst="rect">
            <a:avLst/>
          </a:prstGeom>
          <a:noFill/>
          <a:ln w="9525">
            <a:noFill/>
            <a:miter lim="800000"/>
            <a:headEnd/>
            <a:tailEnd/>
          </a:ln>
        </p:spPr>
      </p:pic>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3" cstate="print"/>
          <a:srcRect/>
          <a:stretch>
            <a:fillRect/>
          </a:stretch>
        </p:blipFill>
        <p:spPr bwMode="auto">
          <a:xfrm>
            <a:off x="8121552" y="5591563"/>
            <a:ext cx="969022" cy="1059867"/>
          </a:xfrm>
          <a:prstGeom prst="rect">
            <a:avLst/>
          </a:prstGeom>
          <a:noFill/>
          <a:ln w="9525">
            <a:noFill/>
            <a:miter lim="800000"/>
            <a:headEnd/>
            <a:tailEnd/>
          </a:ln>
        </p:spPr>
      </p:pic>
      <p:sp>
        <p:nvSpPr>
          <p:cNvPr id="6" name="Retângulo 5"/>
          <p:cNvSpPr/>
          <p:nvPr/>
        </p:nvSpPr>
        <p:spPr>
          <a:xfrm>
            <a:off x="258108" y="1071546"/>
            <a:ext cx="2261709" cy="461665"/>
          </a:xfrm>
          <a:prstGeom prst="rect">
            <a:avLst/>
          </a:prstGeom>
        </p:spPr>
        <p:txBody>
          <a:bodyPr wrap="none">
            <a:spAutoFit/>
          </a:bodyPr>
          <a:lstStyle/>
          <a:p>
            <a:r>
              <a:rPr lang="pt-BR" sz="2400" b="1" dirty="0" smtClean="0">
                <a:solidFill>
                  <a:srgbClr val="FF0000"/>
                </a:solidFill>
                <a:effectLst>
                  <a:outerShdw blurRad="38100" dist="38100" dir="2700000" algn="tl">
                    <a:srgbClr val="000000">
                      <a:alpha val="43137"/>
                    </a:srgbClr>
                  </a:outerShdw>
                </a:effectLst>
              </a:rPr>
              <a:t>Árvores </a:t>
            </a:r>
            <a:r>
              <a:rPr lang="pt-BR" sz="2400" b="1" dirty="0" smtClean="0">
                <a:solidFill>
                  <a:srgbClr val="FF0000"/>
                </a:solidFill>
                <a:effectLst>
                  <a:outerShdw blurRad="38100" dist="38100" dir="2700000" algn="tl">
                    <a:srgbClr val="000000">
                      <a:alpha val="43137"/>
                    </a:srgbClr>
                  </a:outerShdw>
                </a:effectLst>
              </a:rPr>
              <a:t>binárias</a:t>
            </a:r>
            <a:endParaRPr lang="pt-BR" sz="2200" b="1" dirty="0">
              <a:solidFill>
                <a:srgbClr val="FF0000"/>
              </a:solidFill>
              <a:effectLst>
                <a:outerShdw blurRad="38100" dist="38100" dir="2700000" algn="tl">
                  <a:srgbClr val="000000">
                    <a:alpha val="43137"/>
                  </a:srgbClr>
                </a:outerShdw>
              </a:effectLst>
            </a:endParaRPr>
          </a:p>
        </p:txBody>
      </p:sp>
      <p:sp>
        <p:nvSpPr>
          <p:cNvPr id="7" name="Retângulo 6"/>
          <p:cNvSpPr/>
          <p:nvPr/>
        </p:nvSpPr>
        <p:spPr>
          <a:xfrm>
            <a:off x="0" y="1484784"/>
            <a:ext cx="9144000" cy="1200329"/>
          </a:xfrm>
          <a:prstGeom prst="rect">
            <a:avLst/>
          </a:prstGeom>
        </p:spPr>
        <p:txBody>
          <a:bodyPr wrap="square">
            <a:spAutoFit/>
          </a:bodyPr>
          <a:lstStyle/>
          <a:p>
            <a:pPr algn="just"/>
            <a:r>
              <a:rPr lang="pt-BR" dirty="0" smtClean="0"/>
              <a:t>O </a:t>
            </a:r>
            <a:r>
              <a:rPr lang="pt-BR" dirty="0" smtClean="0"/>
              <a:t>nível </a:t>
            </a:r>
            <a:r>
              <a:rPr lang="pt-BR" dirty="0" smtClean="0"/>
              <a:t>de um </a:t>
            </a:r>
            <a:r>
              <a:rPr lang="pt-BR" dirty="0" smtClean="0"/>
              <a:t>nó </a:t>
            </a:r>
            <a:r>
              <a:rPr lang="pt-BR" b="1" dirty="0" smtClean="0">
                <a:effectLst>
                  <a:outerShdw blurRad="38100" dist="38100" dir="2700000" algn="tl">
                    <a:srgbClr val="000000">
                      <a:alpha val="43137"/>
                    </a:srgbClr>
                  </a:outerShdw>
                </a:effectLst>
              </a:rPr>
              <a:t>n</a:t>
            </a:r>
            <a:r>
              <a:rPr lang="pt-BR" dirty="0" smtClean="0"/>
              <a:t> pode ser definido do seguinte modo: o no raiz tem </a:t>
            </a:r>
            <a:r>
              <a:rPr lang="pt-BR" dirty="0" smtClean="0"/>
              <a:t>nível </a:t>
            </a:r>
            <a:r>
              <a:rPr lang="pt-BR" b="1" dirty="0" smtClean="0">
                <a:effectLst>
                  <a:outerShdw blurRad="38100" dist="38100" dir="2700000" algn="tl">
                    <a:srgbClr val="000000">
                      <a:alpha val="43137"/>
                    </a:srgbClr>
                  </a:outerShdw>
                </a:effectLst>
              </a:rPr>
              <a:t>0</a:t>
            </a:r>
            <a:r>
              <a:rPr lang="pt-BR" dirty="0" smtClean="0"/>
              <a:t>, os outros </a:t>
            </a:r>
            <a:r>
              <a:rPr lang="pt-BR" dirty="0" smtClean="0"/>
              <a:t>nós </a:t>
            </a:r>
            <a:r>
              <a:rPr lang="pt-BR" dirty="0" smtClean="0"/>
              <a:t>tem um </a:t>
            </a:r>
            <a:r>
              <a:rPr lang="pt-BR" dirty="0" smtClean="0"/>
              <a:t>nível </a:t>
            </a:r>
            <a:r>
              <a:rPr lang="pt-BR" dirty="0" smtClean="0"/>
              <a:t>que e maior uma unidade que o </a:t>
            </a:r>
            <a:r>
              <a:rPr lang="pt-BR" dirty="0" smtClean="0"/>
              <a:t>nível </a:t>
            </a:r>
            <a:r>
              <a:rPr lang="pt-BR" dirty="0" smtClean="0"/>
              <a:t>de seu pai</a:t>
            </a:r>
            <a:r>
              <a:rPr lang="pt-BR" dirty="0" smtClean="0"/>
              <a:t>.</a:t>
            </a:r>
            <a:r>
              <a:rPr lang="pt-BR" dirty="0" smtClean="0"/>
              <a:t> </a:t>
            </a:r>
            <a:endParaRPr lang="pt-BR" dirty="0" smtClean="0"/>
          </a:p>
          <a:p>
            <a:pPr algn="just"/>
            <a:r>
              <a:rPr lang="pt-BR" dirty="0" smtClean="0"/>
              <a:t>Em </a:t>
            </a:r>
            <a:r>
              <a:rPr lang="pt-BR" dirty="0" smtClean="0"/>
              <a:t>uma arvore </a:t>
            </a:r>
            <a:r>
              <a:rPr lang="pt-BR" dirty="0" smtClean="0"/>
              <a:t>binária </a:t>
            </a:r>
            <a:r>
              <a:rPr lang="pt-BR" dirty="0" smtClean="0"/>
              <a:t>cada </a:t>
            </a:r>
            <a:r>
              <a:rPr lang="pt-BR" dirty="0" smtClean="0"/>
              <a:t>nó </a:t>
            </a:r>
            <a:r>
              <a:rPr lang="pt-BR" dirty="0" smtClean="0"/>
              <a:t>tem no </a:t>
            </a:r>
            <a:r>
              <a:rPr lang="pt-BR" dirty="0" smtClean="0"/>
              <a:t>máximo </a:t>
            </a:r>
            <a:r>
              <a:rPr lang="pt-BR" dirty="0" smtClean="0"/>
              <a:t>duas subarvores, e </a:t>
            </a:r>
            <a:r>
              <a:rPr lang="pt-BR" dirty="0" smtClean="0"/>
              <a:t>quando ha </a:t>
            </a:r>
            <a:r>
              <a:rPr lang="pt-BR" dirty="0" smtClean="0"/>
              <a:t>uma somente, e </a:t>
            </a:r>
            <a:r>
              <a:rPr lang="pt-BR" dirty="0" smtClean="0"/>
              <a:t>necessário </a:t>
            </a:r>
            <a:r>
              <a:rPr lang="pt-BR" dirty="0" smtClean="0"/>
              <a:t>distinguir entre subarvore esquerda e direita</a:t>
            </a:r>
            <a:r>
              <a:rPr lang="pt-BR" dirty="0" smtClean="0"/>
              <a:t>.</a:t>
            </a:r>
            <a:endParaRPr lang="pt-BR" dirty="0" smtClean="0"/>
          </a:p>
        </p:txBody>
      </p:sp>
      <p:sp>
        <p:nvSpPr>
          <p:cNvPr id="9" name="Retângulo 8"/>
          <p:cNvSpPr/>
          <p:nvPr/>
        </p:nvSpPr>
        <p:spPr>
          <a:xfrm>
            <a:off x="-36512" y="2780928"/>
            <a:ext cx="4680520" cy="2308324"/>
          </a:xfrm>
          <a:prstGeom prst="rect">
            <a:avLst/>
          </a:prstGeom>
        </p:spPr>
        <p:txBody>
          <a:bodyPr wrap="square">
            <a:spAutoFit/>
          </a:bodyPr>
          <a:lstStyle/>
          <a:p>
            <a:pPr algn="just"/>
            <a:r>
              <a:rPr lang="pt-BR" dirty="0" smtClean="0"/>
              <a:t>Árvores binárias podem ser vistas em diversas situações do cotidiano. </a:t>
            </a:r>
            <a:endParaRPr lang="pt-BR" dirty="0" smtClean="0"/>
          </a:p>
          <a:p>
            <a:pPr algn="just"/>
            <a:endParaRPr lang="pt-BR" dirty="0" smtClean="0"/>
          </a:p>
          <a:p>
            <a:pPr algn="just"/>
            <a:r>
              <a:rPr lang="pt-BR" dirty="0" smtClean="0"/>
              <a:t>Por </a:t>
            </a:r>
            <a:r>
              <a:rPr lang="pt-BR" dirty="0" smtClean="0"/>
              <a:t>exemplo, um torneio de futebol eliminatório, do tipo das copas dos países, como a Copa do Brasil, em que a cada etapa os times são agrupados dois a dois e sempre são eliminados metade dos times</a:t>
            </a:r>
            <a:r>
              <a:rPr lang="pt-BR" dirty="0" smtClean="0"/>
              <a:t>.</a:t>
            </a:r>
            <a:endParaRPr lang="pt-BR" dirty="0" smtClean="0"/>
          </a:p>
        </p:txBody>
      </p:sp>
      <p:sp>
        <p:nvSpPr>
          <p:cNvPr id="10" name="Retângulo 9"/>
          <p:cNvSpPr/>
          <p:nvPr/>
        </p:nvSpPr>
        <p:spPr>
          <a:xfrm>
            <a:off x="0" y="5302949"/>
            <a:ext cx="3779912" cy="646331"/>
          </a:xfrm>
          <a:prstGeom prst="rect">
            <a:avLst/>
          </a:prstGeom>
        </p:spPr>
        <p:txBody>
          <a:bodyPr wrap="square">
            <a:spAutoFit/>
          </a:bodyPr>
          <a:lstStyle/>
          <a:p>
            <a:pPr algn="just"/>
            <a:r>
              <a:rPr lang="pt-BR" dirty="0" smtClean="0"/>
              <a:t>Veja representação gráfica de uma árvore binária na figura </a:t>
            </a:r>
            <a:r>
              <a:rPr lang="pt-BR" dirty="0" smtClean="0"/>
              <a:t>ao lado.</a:t>
            </a:r>
            <a:endParaRPr lang="pt-B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2" cstate="print"/>
          <a:srcRect/>
          <a:stretch>
            <a:fillRect/>
          </a:stretch>
        </p:blipFill>
        <p:spPr bwMode="auto">
          <a:xfrm>
            <a:off x="8121552" y="5591563"/>
            <a:ext cx="969022" cy="1059867"/>
          </a:xfrm>
          <a:prstGeom prst="rect">
            <a:avLst/>
          </a:prstGeom>
          <a:noFill/>
          <a:ln w="9525">
            <a:noFill/>
            <a:miter lim="800000"/>
            <a:headEnd/>
            <a:tailEnd/>
          </a:ln>
        </p:spPr>
      </p:pic>
      <p:sp>
        <p:nvSpPr>
          <p:cNvPr id="6" name="Retângulo 5"/>
          <p:cNvSpPr/>
          <p:nvPr/>
        </p:nvSpPr>
        <p:spPr>
          <a:xfrm>
            <a:off x="258108" y="1071546"/>
            <a:ext cx="2261709" cy="461665"/>
          </a:xfrm>
          <a:prstGeom prst="rect">
            <a:avLst/>
          </a:prstGeom>
        </p:spPr>
        <p:txBody>
          <a:bodyPr wrap="none">
            <a:spAutoFit/>
          </a:bodyPr>
          <a:lstStyle/>
          <a:p>
            <a:r>
              <a:rPr lang="pt-BR" sz="2400" b="1" dirty="0" smtClean="0">
                <a:solidFill>
                  <a:srgbClr val="FF0000"/>
                </a:solidFill>
                <a:effectLst>
                  <a:outerShdw blurRad="38100" dist="38100" dir="2700000" algn="tl">
                    <a:srgbClr val="000000">
                      <a:alpha val="43137"/>
                    </a:srgbClr>
                  </a:outerShdw>
                </a:effectLst>
              </a:rPr>
              <a:t>Árvores </a:t>
            </a:r>
            <a:r>
              <a:rPr lang="pt-BR" sz="2400" b="1" dirty="0" smtClean="0">
                <a:solidFill>
                  <a:srgbClr val="FF0000"/>
                </a:solidFill>
                <a:effectLst>
                  <a:outerShdw blurRad="38100" dist="38100" dir="2700000" algn="tl">
                    <a:srgbClr val="000000">
                      <a:alpha val="43137"/>
                    </a:srgbClr>
                  </a:outerShdw>
                </a:effectLst>
              </a:rPr>
              <a:t>binárias</a:t>
            </a:r>
            <a:endParaRPr lang="pt-BR" sz="2200" b="1" dirty="0">
              <a:solidFill>
                <a:srgbClr val="FF0000"/>
              </a:solidFill>
              <a:effectLst>
                <a:outerShdw blurRad="38100" dist="38100" dir="2700000" algn="tl">
                  <a:srgbClr val="000000">
                    <a:alpha val="43137"/>
                  </a:srgbClr>
                </a:outerShdw>
              </a:effectLst>
            </a:endParaRPr>
          </a:p>
        </p:txBody>
      </p:sp>
      <p:sp>
        <p:nvSpPr>
          <p:cNvPr id="7" name="Retângulo 6"/>
          <p:cNvSpPr/>
          <p:nvPr/>
        </p:nvSpPr>
        <p:spPr>
          <a:xfrm>
            <a:off x="107504" y="1556792"/>
            <a:ext cx="8928992" cy="3693319"/>
          </a:xfrm>
          <a:prstGeom prst="rect">
            <a:avLst/>
          </a:prstGeom>
        </p:spPr>
        <p:txBody>
          <a:bodyPr wrap="square">
            <a:spAutoFit/>
          </a:bodyPr>
          <a:lstStyle/>
          <a:p>
            <a:pPr algn="just"/>
            <a:r>
              <a:rPr lang="pt-BR" dirty="0" smtClean="0"/>
              <a:t>Uma </a:t>
            </a:r>
            <a:r>
              <a:rPr lang="pt-BR" dirty="0" smtClean="0"/>
              <a:t>operação </a:t>
            </a:r>
            <a:r>
              <a:rPr lang="pt-BR" dirty="0" smtClean="0"/>
              <a:t>muito comum e percorrer uma </a:t>
            </a:r>
            <a:r>
              <a:rPr lang="pt-BR" dirty="0" smtClean="0"/>
              <a:t>árvore binária, </a:t>
            </a:r>
            <a:r>
              <a:rPr lang="pt-BR" dirty="0" smtClean="0"/>
              <a:t>o que </a:t>
            </a:r>
            <a:r>
              <a:rPr lang="pt-BR" dirty="0" smtClean="0"/>
              <a:t>significa passar </a:t>
            </a:r>
            <a:r>
              <a:rPr lang="pt-BR" dirty="0" smtClean="0"/>
              <a:t>por todos os </a:t>
            </a:r>
            <a:r>
              <a:rPr lang="pt-BR" dirty="0" smtClean="0"/>
              <a:t>nós</a:t>
            </a:r>
            <a:r>
              <a:rPr lang="pt-BR" dirty="0" smtClean="0"/>
              <a:t>, pelo menos uma vez. </a:t>
            </a:r>
            <a:endParaRPr lang="pt-BR" dirty="0" smtClean="0"/>
          </a:p>
          <a:p>
            <a:pPr algn="just"/>
            <a:endParaRPr lang="pt-BR" dirty="0" smtClean="0"/>
          </a:p>
          <a:p>
            <a:pPr algn="just"/>
            <a:r>
              <a:rPr lang="pt-BR" dirty="0" smtClean="0"/>
              <a:t>O </a:t>
            </a:r>
            <a:r>
              <a:rPr lang="pt-BR" dirty="0" smtClean="0"/>
              <a:t>conceito de visitar </a:t>
            </a:r>
            <a:r>
              <a:rPr lang="pt-BR" dirty="0" smtClean="0"/>
              <a:t>significa executar </a:t>
            </a:r>
            <a:r>
              <a:rPr lang="pt-BR" dirty="0" smtClean="0"/>
              <a:t>uma </a:t>
            </a:r>
            <a:r>
              <a:rPr lang="pt-BR" dirty="0" smtClean="0"/>
              <a:t>operação </a:t>
            </a:r>
            <a:r>
              <a:rPr lang="pt-BR" dirty="0" smtClean="0"/>
              <a:t>com a </a:t>
            </a:r>
            <a:r>
              <a:rPr lang="pt-BR" dirty="0" smtClean="0"/>
              <a:t>informação </a:t>
            </a:r>
            <a:r>
              <a:rPr lang="pt-BR" dirty="0" smtClean="0"/>
              <a:t>armazenada no </a:t>
            </a:r>
            <a:r>
              <a:rPr lang="pt-BR" dirty="0" smtClean="0"/>
              <a:t>nó, </a:t>
            </a:r>
            <a:r>
              <a:rPr lang="pt-BR" dirty="0" smtClean="0"/>
              <a:t>por exemplo, </a:t>
            </a:r>
            <a:r>
              <a:rPr lang="pt-BR" dirty="0" smtClean="0"/>
              <a:t>imprimir seu conteúdo.</a:t>
            </a:r>
            <a:endParaRPr lang="pt-BR" dirty="0" smtClean="0"/>
          </a:p>
          <a:p>
            <a:pPr algn="just"/>
            <a:endParaRPr lang="pt-BR" dirty="0" smtClean="0"/>
          </a:p>
          <a:p>
            <a:pPr algn="just"/>
            <a:r>
              <a:rPr lang="pt-BR" dirty="0" smtClean="0"/>
              <a:t>Uma </a:t>
            </a:r>
            <a:r>
              <a:rPr lang="pt-BR" dirty="0" smtClean="0"/>
              <a:t>árvore</a:t>
            </a:r>
            <a:r>
              <a:rPr lang="pt-BR" dirty="0" smtClean="0"/>
              <a:t> </a:t>
            </a:r>
            <a:r>
              <a:rPr lang="pt-BR" dirty="0" smtClean="0"/>
              <a:t>e uma estrutura </a:t>
            </a:r>
            <a:r>
              <a:rPr lang="pt-BR" dirty="0" smtClean="0"/>
              <a:t>não </a:t>
            </a:r>
            <a:r>
              <a:rPr lang="pt-BR" dirty="0" smtClean="0"/>
              <a:t>sequencial, diferentemente de uma </a:t>
            </a:r>
            <a:r>
              <a:rPr lang="pt-BR" dirty="0" smtClean="0"/>
              <a:t>lista, por </a:t>
            </a:r>
            <a:r>
              <a:rPr lang="pt-BR" dirty="0" smtClean="0"/>
              <a:t>exemplo. </a:t>
            </a:r>
            <a:r>
              <a:rPr lang="pt-BR" dirty="0" smtClean="0"/>
              <a:t>Não </a:t>
            </a:r>
            <a:r>
              <a:rPr lang="pt-BR" dirty="0" smtClean="0"/>
              <a:t>existe ordem natural para percorrer </a:t>
            </a:r>
            <a:r>
              <a:rPr lang="pt-BR" dirty="0" smtClean="0"/>
              <a:t>árvores </a:t>
            </a:r>
            <a:r>
              <a:rPr lang="pt-BR" dirty="0" smtClean="0"/>
              <a:t>e, portanto </a:t>
            </a:r>
            <a:r>
              <a:rPr lang="pt-BR" dirty="0" smtClean="0"/>
              <a:t>podemos escolher </a:t>
            </a:r>
            <a:r>
              <a:rPr lang="pt-BR" dirty="0" smtClean="0"/>
              <a:t>diferentes maneiras de </a:t>
            </a:r>
            <a:r>
              <a:rPr lang="pt-BR" dirty="0" smtClean="0"/>
              <a:t>percorrê-las. </a:t>
            </a:r>
          </a:p>
          <a:p>
            <a:pPr algn="just"/>
            <a:endParaRPr lang="pt-BR" dirty="0" smtClean="0"/>
          </a:p>
          <a:p>
            <a:pPr algn="just"/>
            <a:r>
              <a:rPr lang="pt-BR" dirty="0" smtClean="0"/>
              <a:t>A </a:t>
            </a:r>
            <a:r>
              <a:rPr lang="pt-BR" dirty="0" smtClean="0"/>
              <a:t>busca nada mais e do </a:t>
            </a:r>
            <a:r>
              <a:rPr lang="pt-BR" dirty="0" smtClean="0"/>
              <a:t>que um </a:t>
            </a:r>
            <a:r>
              <a:rPr lang="pt-BR" dirty="0" smtClean="0"/>
              <a:t>percurso em uma </a:t>
            </a:r>
            <a:r>
              <a:rPr lang="pt-BR" dirty="0" smtClean="0"/>
              <a:t>árvore. O percurso em uma </a:t>
            </a:r>
            <a:r>
              <a:rPr lang="pt-BR" dirty="0" smtClean="0"/>
              <a:t>árvore</a:t>
            </a:r>
            <a:r>
              <a:rPr lang="pt-BR" dirty="0" smtClean="0"/>
              <a:t> visitando cada nó uma única vez gera uma sequencia linear de nós. Assim</a:t>
            </a:r>
            <a:r>
              <a:rPr lang="pt-BR" dirty="0" smtClean="0"/>
              <a:t>, passa a ter sentido falar em sucessor e predecessor de um </a:t>
            </a:r>
            <a:r>
              <a:rPr lang="pt-BR" dirty="0" smtClean="0"/>
              <a:t>nó segundo um </a:t>
            </a:r>
            <a:r>
              <a:rPr lang="pt-BR" dirty="0" smtClean="0"/>
              <a:t>determinado percurso. </a:t>
            </a:r>
            <a:endParaRPr lang="pt-BR" dirty="0" smtClean="0"/>
          </a:p>
        </p:txBody>
      </p:sp>
      <p:sp>
        <p:nvSpPr>
          <p:cNvPr id="8" name="Retângulo 7"/>
          <p:cNvSpPr/>
          <p:nvPr/>
        </p:nvSpPr>
        <p:spPr>
          <a:xfrm>
            <a:off x="107504" y="5518973"/>
            <a:ext cx="7920880" cy="646331"/>
          </a:xfrm>
          <a:prstGeom prst="rect">
            <a:avLst/>
          </a:prstGeom>
        </p:spPr>
        <p:txBody>
          <a:bodyPr wrap="square">
            <a:spAutoFit/>
          </a:bodyPr>
          <a:lstStyle/>
          <a:p>
            <a:pPr algn="just"/>
            <a:r>
              <a:rPr lang="pt-BR" dirty="0" smtClean="0"/>
              <a:t>Ha </a:t>
            </a:r>
            <a:r>
              <a:rPr lang="pt-BR" dirty="0" smtClean="0"/>
              <a:t>três </a:t>
            </a:r>
            <a:r>
              <a:rPr lang="pt-BR" dirty="0" smtClean="0"/>
              <a:t>maneiras de se percorrer </a:t>
            </a:r>
            <a:r>
              <a:rPr lang="pt-BR" dirty="0" smtClean="0"/>
              <a:t>árvores binárias: </a:t>
            </a:r>
            <a:r>
              <a:rPr lang="pt-BR" dirty="0" smtClean="0"/>
              <a:t>percurso em </a:t>
            </a:r>
            <a:r>
              <a:rPr lang="pt-BR" dirty="0" smtClean="0"/>
              <a:t>pré-ordem</a:t>
            </a:r>
            <a:r>
              <a:rPr lang="pt-BR" dirty="0" smtClean="0"/>
              <a:t>, percurso em </a:t>
            </a:r>
            <a:r>
              <a:rPr lang="pt-BR" dirty="0" smtClean="0"/>
              <a:t>pós-ordem </a:t>
            </a:r>
            <a:r>
              <a:rPr lang="pt-BR" dirty="0" smtClean="0"/>
              <a:t>e percurso em ordem.</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2" cstate="print"/>
          <a:srcRect/>
          <a:stretch>
            <a:fillRect/>
          </a:stretch>
        </p:blipFill>
        <p:spPr bwMode="auto">
          <a:xfrm>
            <a:off x="8121552" y="5591563"/>
            <a:ext cx="969022" cy="1059867"/>
          </a:xfrm>
          <a:prstGeom prst="rect">
            <a:avLst/>
          </a:prstGeom>
          <a:noFill/>
          <a:ln w="9525">
            <a:noFill/>
            <a:miter lim="800000"/>
            <a:headEnd/>
            <a:tailEnd/>
          </a:ln>
        </p:spPr>
      </p:pic>
      <p:sp>
        <p:nvSpPr>
          <p:cNvPr id="6" name="Retângulo 5"/>
          <p:cNvSpPr/>
          <p:nvPr/>
        </p:nvSpPr>
        <p:spPr>
          <a:xfrm>
            <a:off x="258108" y="1071546"/>
            <a:ext cx="2261709" cy="461665"/>
          </a:xfrm>
          <a:prstGeom prst="rect">
            <a:avLst/>
          </a:prstGeom>
        </p:spPr>
        <p:txBody>
          <a:bodyPr wrap="none">
            <a:spAutoFit/>
          </a:bodyPr>
          <a:lstStyle/>
          <a:p>
            <a:r>
              <a:rPr lang="pt-BR" sz="2400" b="1" dirty="0" smtClean="0">
                <a:solidFill>
                  <a:srgbClr val="FF0000"/>
                </a:solidFill>
                <a:effectLst>
                  <a:outerShdw blurRad="38100" dist="38100" dir="2700000" algn="tl">
                    <a:srgbClr val="000000">
                      <a:alpha val="43137"/>
                    </a:srgbClr>
                  </a:outerShdw>
                </a:effectLst>
              </a:rPr>
              <a:t>Árvores </a:t>
            </a:r>
            <a:r>
              <a:rPr lang="pt-BR" sz="2400" b="1" dirty="0" smtClean="0">
                <a:solidFill>
                  <a:srgbClr val="FF0000"/>
                </a:solidFill>
                <a:effectLst>
                  <a:outerShdw blurRad="38100" dist="38100" dir="2700000" algn="tl">
                    <a:srgbClr val="000000">
                      <a:alpha val="43137"/>
                    </a:srgbClr>
                  </a:outerShdw>
                </a:effectLst>
              </a:rPr>
              <a:t>binárias</a:t>
            </a:r>
            <a:endParaRPr lang="pt-BR" sz="2200" b="1" dirty="0">
              <a:solidFill>
                <a:srgbClr val="FF0000"/>
              </a:solidFill>
              <a:effectLst>
                <a:outerShdw blurRad="38100" dist="38100" dir="2700000" algn="tl">
                  <a:srgbClr val="000000">
                    <a:alpha val="43137"/>
                  </a:srgbClr>
                </a:outerShdw>
              </a:effectLst>
            </a:endParaRPr>
          </a:p>
        </p:txBody>
      </p:sp>
      <p:sp>
        <p:nvSpPr>
          <p:cNvPr id="7" name="Retângulo 6"/>
          <p:cNvSpPr/>
          <p:nvPr/>
        </p:nvSpPr>
        <p:spPr>
          <a:xfrm>
            <a:off x="0" y="1484784"/>
            <a:ext cx="9144000" cy="4524315"/>
          </a:xfrm>
          <a:prstGeom prst="rect">
            <a:avLst/>
          </a:prstGeom>
        </p:spPr>
        <p:txBody>
          <a:bodyPr wrap="square">
            <a:spAutoFit/>
          </a:bodyPr>
          <a:lstStyle/>
          <a:p>
            <a:pPr algn="just"/>
            <a:r>
              <a:rPr lang="pt-BR" dirty="0" smtClean="0"/>
              <a:t>Para </a:t>
            </a:r>
            <a:r>
              <a:rPr lang="pt-BR" dirty="0" smtClean="0"/>
              <a:t>ilustrar melhor os percursos, usaremos como </a:t>
            </a:r>
            <a:r>
              <a:rPr lang="pt-BR" dirty="0" smtClean="0"/>
              <a:t>padrão </a:t>
            </a:r>
            <a:r>
              <a:rPr lang="pt-BR" dirty="0" smtClean="0"/>
              <a:t>a árvore</a:t>
            </a:r>
            <a:r>
              <a:rPr lang="pt-BR" dirty="0" smtClean="0"/>
              <a:t> </a:t>
            </a:r>
            <a:r>
              <a:rPr lang="pt-BR" dirty="0" smtClean="0"/>
              <a:t>da figura </a:t>
            </a:r>
            <a:r>
              <a:rPr lang="pt-BR" dirty="0" smtClean="0"/>
              <a:t>anterior, </a:t>
            </a:r>
            <a:r>
              <a:rPr lang="pt-BR" dirty="0" smtClean="0"/>
              <a:t>de forma nomear os nos de acordo com a ordem seguida.</a:t>
            </a:r>
          </a:p>
          <a:p>
            <a:pPr algn="just"/>
            <a:r>
              <a:rPr lang="pt-BR" dirty="0" smtClean="0"/>
              <a:t>O primeiro </a:t>
            </a:r>
            <a:r>
              <a:rPr lang="pt-BR" dirty="0" smtClean="0"/>
              <a:t>método, </a:t>
            </a:r>
            <a:r>
              <a:rPr lang="pt-BR" dirty="0" smtClean="0"/>
              <a:t>conhecido como percurso em </a:t>
            </a:r>
            <a:r>
              <a:rPr lang="pt-BR" dirty="0" smtClean="0"/>
              <a:t>pré-ordem</a:t>
            </a:r>
            <a:r>
              <a:rPr lang="pt-BR" dirty="0" smtClean="0"/>
              <a:t>, implica em executar os </a:t>
            </a:r>
            <a:r>
              <a:rPr lang="pt-BR" dirty="0" smtClean="0"/>
              <a:t>três </a:t>
            </a:r>
            <a:r>
              <a:rPr lang="pt-BR" dirty="0" smtClean="0"/>
              <a:t>passos na seguinte ordem:</a:t>
            </a:r>
          </a:p>
          <a:p>
            <a:pPr algn="just"/>
            <a:r>
              <a:rPr lang="pt-BR" b="1" dirty="0" smtClean="0"/>
              <a:t>	a</a:t>
            </a:r>
            <a:r>
              <a:rPr lang="pt-BR" b="1" dirty="0" smtClean="0"/>
              <a:t>) Visitar a raiz;</a:t>
            </a:r>
          </a:p>
          <a:p>
            <a:pPr algn="just"/>
            <a:r>
              <a:rPr lang="pt-BR" b="1" dirty="0" smtClean="0"/>
              <a:t>		b</a:t>
            </a:r>
            <a:r>
              <a:rPr lang="pt-BR" b="1" dirty="0" smtClean="0"/>
              <a:t>) Percorrer a subarvore da esquerda em </a:t>
            </a:r>
            <a:r>
              <a:rPr lang="pt-BR" b="1" dirty="0" smtClean="0"/>
              <a:t>pré-ordem</a:t>
            </a:r>
            <a:r>
              <a:rPr lang="pt-BR" b="1" dirty="0" smtClean="0"/>
              <a:t>;</a:t>
            </a:r>
          </a:p>
          <a:p>
            <a:pPr algn="just"/>
            <a:r>
              <a:rPr lang="pt-BR" b="1" dirty="0" smtClean="0"/>
              <a:t>			c</a:t>
            </a:r>
            <a:r>
              <a:rPr lang="pt-BR" b="1" dirty="0" smtClean="0"/>
              <a:t>) Percorre a subarvore da direita em </a:t>
            </a:r>
            <a:r>
              <a:rPr lang="pt-BR" b="1" dirty="0" smtClean="0"/>
              <a:t>pré-ordem</a:t>
            </a:r>
            <a:r>
              <a:rPr lang="pt-BR" b="1" dirty="0" smtClean="0"/>
              <a:t>.</a:t>
            </a:r>
          </a:p>
          <a:p>
            <a:pPr algn="just"/>
            <a:endParaRPr lang="pt-BR" dirty="0" smtClean="0"/>
          </a:p>
          <a:p>
            <a:pPr algn="just"/>
            <a:r>
              <a:rPr lang="pt-BR" dirty="0" smtClean="0"/>
              <a:t>Neste </a:t>
            </a:r>
            <a:r>
              <a:rPr lang="pt-BR" dirty="0" smtClean="0"/>
              <a:t>caso a visita aos </a:t>
            </a:r>
            <a:r>
              <a:rPr lang="pt-BR" dirty="0" smtClean="0"/>
              <a:t>nós </a:t>
            </a:r>
            <a:r>
              <a:rPr lang="pt-BR" dirty="0" smtClean="0"/>
              <a:t>acontecem de cima para baixo da esquerda para </a:t>
            </a:r>
            <a:r>
              <a:rPr lang="pt-BR" dirty="0" smtClean="0"/>
              <a:t>a direita</a:t>
            </a:r>
            <a:r>
              <a:rPr lang="pt-BR" dirty="0" smtClean="0"/>
              <a:t>, Passando pelo </a:t>
            </a:r>
            <a:r>
              <a:rPr lang="pt-BR" dirty="0" smtClean="0"/>
              <a:t>nó </a:t>
            </a:r>
            <a:r>
              <a:rPr lang="pt-BR" dirty="0" smtClean="0"/>
              <a:t>raiz antes de visitar os </a:t>
            </a:r>
            <a:r>
              <a:rPr lang="pt-BR" dirty="0" smtClean="0"/>
              <a:t>nós </a:t>
            </a:r>
            <a:r>
              <a:rPr lang="pt-BR" dirty="0" smtClean="0"/>
              <a:t>a ela ligados.</a:t>
            </a:r>
          </a:p>
          <a:p>
            <a:pPr algn="just"/>
            <a:endParaRPr lang="pt-BR" dirty="0" smtClean="0"/>
          </a:p>
          <a:p>
            <a:pPr algn="just"/>
            <a:r>
              <a:rPr lang="pt-BR" dirty="0" smtClean="0"/>
              <a:t>O </a:t>
            </a:r>
            <a:r>
              <a:rPr lang="pt-BR" dirty="0" smtClean="0"/>
              <a:t>procedimento </a:t>
            </a:r>
            <a:r>
              <a:rPr lang="pt-BR" dirty="0" smtClean="0"/>
              <a:t> </a:t>
            </a:r>
            <a:r>
              <a:rPr lang="pt-BR" dirty="0" smtClean="0"/>
              <a:t>para o percurso em </a:t>
            </a:r>
            <a:r>
              <a:rPr lang="pt-BR" dirty="0" smtClean="0"/>
              <a:t>pré </a:t>
            </a:r>
            <a:r>
              <a:rPr lang="pt-BR" dirty="0" smtClean="0"/>
              <a:t>ordem e:</a:t>
            </a:r>
          </a:p>
          <a:p>
            <a:pPr algn="just"/>
            <a:r>
              <a:rPr lang="pt-BR" dirty="0" smtClean="0"/>
              <a:t>	</a:t>
            </a:r>
            <a:r>
              <a:rPr lang="pt-BR" b="1" dirty="0" smtClean="0">
                <a:solidFill>
                  <a:srgbClr val="C00000"/>
                </a:solidFill>
              </a:rPr>
              <a:t>Se </a:t>
            </a:r>
            <a:r>
              <a:rPr lang="pt-BR" b="1" dirty="0" smtClean="0">
                <a:solidFill>
                  <a:srgbClr val="C00000"/>
                </a:solidFill>
              </a:rPr>
              <a:t>árvore</a:t>
            </a:r>
            <a:r>
              <a:rPr lang="pt-BR" b="1" dirty="0" smtClean="0">
                <a:solidFill>
                  <a:srgbClr val="C00000"/>
                </a:solidFill>
              </a:rPr>
              <a:t> </a:t>
            </a:r>
            <a:r>
              <a:rPr lang="pt-BR" b="1" dirty="0" smtClean="0">
                <a:solidFill>
                  <a:srgbClr val="C00000"/>
                </a:solidFill>
              </a:rPr>
              <a:t>vazia → fim</a:t>
            </a:r>
          </a:p>
          <a:p>
            <a:pPr algn="just"/>
            <a:r>
              <a:rPr lang="pt-BR" dirty="0" smtClean="0"/>
              <a:t>		</a:t>
            </a:r>
            <a:r>
              <a:rPr lang="pt-BR" b="1" dirty="0" smtClean="0">
                <a:solidFill>
                  <a:schemeClr val="tx2"/>
                </a:solidFill>
              </a:rPr>
              <a:t>Visitar </a:t>
            </a:r>
            <a:r>
              <a:rPr lang="pt-BR" b="1" dirty="0" smtClean="0">
                <a:solidFill>
                  <a:schemeClr val="tx2"/>
                </a:solidFill>
              </a:rPr>
              <a:t>o </a:t>
            </a:r>
            <a:r>
              <a:rPr lang="pt-BR" b="1" dirty="0" smtClean="0">
                <a:solidFill>
                  <a:schemeClr val="tx2"/>
                </a:solidFill>
              </a:rPr>
              <a:t>nó </a:t>
            </a:r>
            <a:r>
              <a:rPr lang="pt-BR" b="1" dirty="0" smtClean="0">
                <a:solidFill>
                  <a:schemeClr val="tx2"/>
                </a:solidFill>
              </a:rPr>
              <a:t>raiz</a:t>
            </a:r>
          </a:p>
          <a:p>
            <a:pPr algn="just"/>
            <a:r>
              <a:rPr lang="pt-BR" dirty="0" smtClean="0"/>
              <a:t>			</a:t>
            </a:r>
            <a:r>
              <a:rPr lang="pt-BR" b="1" dirty="0" smtClean="0">
                <a:solidFill>
                  <a:schemeClr val="accent3">
                    <a:lumMod val="50000"/>
                  </a:schemeClr>
                </a:solidFill>
              </a:rPr>
              <a:t>Percorrer </a:t>
            </a:r>
            <a:r>
              <a:rPr lang="pt-BR" b="1" dirty="0" smtClean="0">
                <a:solidFill>
                  <a:schemeClr val="accent3">
                    <a:lumMod val="50000"/>
                  </a:schemeClr>
                </a:solidFill>
              </a:rPr>
              <a:t>em </a:t>
            </a:r>
            <a:r>
              <a:rPr lang="pt-BR" b="1" dirty="0" smtClean="0">
                <a:solidFill>
                  <a:schemeClr val="accent3">
                    <a:lumMod val="50000"/>
                  </a:schemeClr>
                </a:solidFill>
              </a:rPr>
              <a:t>pré-ordem </a:t>
            </a:r>
            <a:r>
              <a:rPr lang="pt-BR" b="1" dirty="0" smtClean="0">
                <a:solidFill>
                  <a:schemeClr val="accent3">
                    <a:lumMod val="50000"/>
                  </a:schemeClr>
                </a:solidFill>
              </a:rPr>
              <a:t>a subarvore esquerda</a:t>
            </a:r>
          </a:p>
          <a:p>
            <a:pPr algn="just"/>
            <a:r>
              <a:rPr lang="pt-BR" dirty="0" smtClean="0"/>
              <a:t>				</a:t>
            </a:r>
            <a:r>
              <a:rPr lang="pt-BR" b="1" dirty="0" smtClean="0">
                <a:solidFill>
                  <a:schemeClr val="accent6">
                    <a:lumMod val="75000"/>
                  </a:schemeClr>
                </a:solidFill>
              </a:rPr>
              <a:t>Percorrer </a:t>
            </a:r>
            <a:r>
              <a:rPr lang="pt-BR" b="1" dirty="0" smtClean="0">
                <a:solidFill>
                  <a:schemeClr val="accent6">
                    <a:lumMod val="75000"/>
                  </a:schemeClr>
                </a:solidFill>
              </a:rPr>
              <a:t>em </a:t>
            </a:r>
            <a:r>
              <a:rPr lang="pt-BR" b="1" dirty="0" smtClean="0">
                <a:solidFill>
                  <a:schemeClr val="accent6">
                    <a:lumMod val="75000"/>
                  </a:schemeClr>
                </a:solidFill>
              </a:rPr>
              <a:t>pré-ordem </a:t>
            </a:r>
            <a:r>
              <a:rPr lang="pt-BR" b="1" dirty="0" smtClean="0">
                <a:solidFill>
                  <a:schemeClr val="accent6">
                    <a:lumMod val="75000"/>
                  </a:schemeClr>
                </a:solidFill>
              </a:rPr>
              <a:t>a subarvore direita</a:t>
            </a:r>
            <a:endParaRPr lang="pt-BR" b="1" dirty="0">
              <a:solidFill>
                <a:schemeClr val="accent6">
                  <a:lumMod val="75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023939" y="2420888"/>
            <a:ext cx="6600623" cy="3888431"/>
          </a:xfrm>
          <a:prstGeom prst="rect">
            <a:avLst/>
          </a:prstGeom>
          <a:noFill/>
          <a:ln w="9525">
            <a:noFill/>
            <a:miter lim="800000"/>
            <a:headEnd/>
            <a:tailEnd/>
          </a:ln>
        </p:spPr>
      </p:pic>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3" cstate="print"/>
          <a:srcRect/>
          <a:stretch>
            <a:fillRect/>
          </a:stretch>
        </p:blipFill>
        <p:spPr bwMode="auto">
          <a:xfrm>
            <a:off x="8121552" y="5591563"/>
            <a:ext cx="969022" cy="1059867"/>
          </a:xfrm>
          <a:prstGeom prst="rect">
            <a:avLst/>
          </a:prstGeom>
          <a:noFill/>
          <a:ln w="9525">
            <a:noFill/>
            <a:miter lim="800000"/>
            <a:headEnd/>
            <a:tailEnd/>
          </a:ln>
        </p:spPr>
      </p:pic>
      <p:sp>
        <p:nvSpPr>
          <p:cNvPr id="6" name="Retângulo 5"/>
          <p:cNvSpPr/>
          <p:nvPr/>
        </p:nvSpPr>
        <p:spPr>
          <a:xfrm>
            <a:off x="258108" y="1071546"/>
            <a:ext cx="2261709" cy="461665"/>
          </a:xfrm>
          <a:prstGeom prst="rect">
            <a:avLst/>
          </a:prstGeom>
        </p:spPr>
        <p:txBody>
          <a:bodyPr wrap="none">
            <a:spAutoFit/>
          </a:bodyPr>
          <a:lstStyle/>
          <a:p>
            <a:r>
              <a:rPr lang="pt-BR" sz="2400" b="1" dirty="0" smtClean="0">
                <a:solidFill>
                  <a:srgbClr val="FF0000"/>
                </a:solidFill>
                <a:effectLst>
                  <a:outerShdw blurRad="38100" dist="38100" dir="2700000" algn="tl">
                    <a:srgbClr val="000000">
                      <a:alpha val="43137"/>
                    </a:srgbClr>
                  </a:outerShdw>
                </a:effectLst>
              </a:rPr>
              <a:t>Árvores </a:t>
            </a:r>
            <a:r>
              <a:rPr lang="pt-BR" sz="2400" b="1" dirty="0" smtClean="0">
                <a:solidFill>
                  <a:srgbClr val="FF0000"/>
                </a:solidFill>
                <a:effectLst>
                  <a:outerShdw blurRad="38100" dist="38100" dir="2700000" algn="tl">
                    <a:srgbClr val="000000">
                      <a:alpha val="43137"/>
                    </a:srgbClr>
                  </a:outerShdw>
                </a:effectLst>
              </a:rPr>
              <a:t>binárias</a:t>
            </a:r>
            <a:endParaRPr lang="pt-BR" sz="2200" b="1" dirty="0">
              <a:solidFill>
                <a:srgbClr val="FF0000"/>
              </a:solidFill>
              <a:effectLst>
                <a:outerShdw blurRad="38100" dist="38100" dir="2700000" algn="tl">
                  <a:srgbClr val="000000">
                    <a:alpha val="43137"/>
                  </a:srgbClr>
                </a:outerShdw>
              </a:effectLst>
            </a:endParaRPr>
          </a:p>
        </p:txBody>
      </p:sp>
      <p:sp>
        <p:nvSpPr>
          <p:cNvPr id="7" name="Retângulo 6"/>
          <p:cNvSpPr/>
          <p:nvPr/>
        </p:nvSpPr>
        <p:spPr>
          <a:xfrm>
            <a:off x="0" y="1484784"/>
            <a:ext cx="9144000" cy="1200329"/>
          </a:xfrm>
          <a:prstGeom prst="rect">
            <a:avLst/>
          </a:prstGeom>
        </p:spPr>
        <p:txBody>
          <a:bodyPr wrap="square">
            <a:spAutoFit/>
          </a:bodyPr>
          <a:lstStyle/>
          <a:p>
            <a:pPr algn="just"/>
            <a:r>
              <a:rPr lang="pt-BR" dirty="0" smtClean="0"/>
              <a:t>Para a </a:t>
            </a:r>
            <a:r>
              <a:rPr lang="pt-BR" dirty="0" smtClean="0"/>
              <a:t>árvore </a:t>
            </a:r>
            <a:r>
              <a:rPr lang="pt-BR" dirty="0" smtClean="0"/>
              <a:t>da figura </a:t>
            </a:r>
            <a:r>
              <a:rPr lang="pt-BR" dirty="0" smtClean="0"/>
              <a:t>abaixo </a:t>
            </a:r>
            <a:r>
              <a:rPr lang="pt-BR" dirty="0" smtClean="0"/>
              <a:t>este percurso forneceria os seguintes resultados:</a:t>
            </a:r>
          </a:p>
          <a:p>
            <a:pPr algn="just"/>
            <a:r>
              <a:rPr lang="pt-BR" dirty="0" smtClean="0"/>
              <a:t>A B C D E F G H I. </a:t>
            </a:r>
            <a:endParaRPr lang="pt-BR" dirty="0" smtClean="0"/>
          </a:p>
          <a:p>
            <a:pPr algn="just"/>
            <a:r>
              <a:rPr lang="pt-BR" dirty="0" smtClean="0"/>
              <a:t>Note </a:t>
            </a:r>
            <a:r>
              <a:rPr lang="pt-BR" dirty="0" smtClean="0"/>
              <a:t>que o resultado </a:t>
            </a:r>
            <a:r>
              <a:rPr lang="pt-BR" dirty="0" smtClean="0"/>
              <a:t>será </a:t>
            </a:r>
            <a:r>
              <a:rPr lang="pt-BR" dirty="0" smtClean="0"/>
              <a:t>sempre o mesmo, mas o </a:t>
            </a:r>
            <a:r>
              <a:rPr lang="pt-BR" dirty="0" smtClean="0"/>
              <a:t>caminho na </a:t>
            </a:r>
            <a:r>
              <a:rPr lang="pt-BR" dirty="0" smtClean="0"/>
              <a:t>figura esta representado de maneira diferente.</a:t>
            </a:r>
            <a:endParaRPr lang="pt-BR" dirty="0"/>
          </a:p>
        </p:txBody>
      </p:sp>
      <p:sp>
        <p:nvSpPr>
          <p:cNvPr id="8" name="Retângulo 7"/>
          <p:cNvSpPr/>
          <p:nvPr/>
        </p:nvSpPr>
        <p:spPr>
          <a:xfrm>
            <a:off x="557808" y="6300028"/>
            <a:ext cx="6318448" cy="369332"/>
          </a:xfrm>
          <a:prstGeom prst="rect">
            <a:avLst/>
          </a:prstGeom>
        </p:spPr>
        <p:txBody>
          <a:bodyPr wrap="square">
            <a:spAutoFit/>
          </a:bodyPr>
          <a:lstStyle/>
          <a:p>
            <a:r>
              <a:rPr lang="pt-BR" dirty="0" smtClean="0"/>
              <a:t>Exemplo de árvore percorrida pelo método da pré ordem.</a:t>
            </a:r>
            <a:endParaRPr lang="pt-B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131840" y="2276872"/>
            <a:ext cx="5976664" cy="4205089"/>
          </a:xfrm>
          <a:prstGeom prst="rect">
            <a:avLst/>
          </a:prstGeom>
          <a:noFill/>
          <a:ln w="9525">
            <a:noFill/>
            <a:miter lim="800000"/>
            <a:headEnd/>
            <a:tailEnd/>
          </a:ln>
        </p:spPr>
      </p:pic>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3" cstate="print"/>
          <a:srcRect/>
          <a:stretch>
            <a:fillRect/>
          </a:stretch>
        </p:blipFill>
        <p:spPr bwMode="auto">
          <a:xfrm>
            <a:off x="179512" y="5701753"/>
            <a:ext cx="752998" cy="823591"/>
          </a:xfrm>
          <a:prstGeom prst="rect">
            <a:avLst/>
          </a:prstGeom>
          <a:noFill/>
          <a:ln w="9525">
            <a:noFill/>
            <a:miter lim="800000"/>
            <a:headEnd/>
            <a:tailEnd/>
          </a:ln>
        </p:spPr>
      </p:pic>
      <p:sp>
        <p:nvSpPr>
          <p:cNvPr id="6" name="Retângulo 5"/>
          <p:cNvSpPr/>
          <p:nvPr/>
        </p:nvSpPr>
        <p:spPr>
          <a:xfrm>
            <a:off x="258108" y="1071546"/>
            <a:ext cx="2261709" cy="461665"/>
          </a:xfrm>
          <a:prstGeom prst="rect">
            <a:avLst/>
          </a:prstGeom>
        </p:spPr>
        <p:txBody>
          <a:bodyPr wrap="none">
            <a:spAutoFit/>
          </a:bodyPr>
          <a:lstStyle/>
          <a:p>
            <a:r>
              <a:rPr lang="pt-BR" sz="2400" b="1" dirty="0" smtClean="0">
                <a:solidFill>
                  <a:srgbClr val="FF0000"/>
                </a:solidFill>
                <a:effectLst>
                  <a:outerShdw blurRad="38100" dist="38100" dir="2700000" algn="tl">
                    <a:srgbClr val="000000">
                      <a:alpha val="43137"/>
                    </a:srgbClr>
                  </a:outerShdw>
                </a:effectLst>
              </a:rPr>
              <a:t>Árvores </a:t>
            </a:r>
            <a:r>
              <a:rPr lang="pt-BR" sz="2400" b="1" dirty="0" smtClean="0">
                <a:solidFill>
                  <a:srgbClr val="FF0000"/>
                </a:solidFill>
                <a:effectLst>
                  <a:outerShdw blurRad="38100" dist="38100" dir="2700000" algn="tl">
                    <a:srgbClr val="000000">
                      <a:alpha val="43137"/>
                    </a:srgbClr>
                  </a:outerShdw>
                </a:effectLst>
              </a:rPr>
              <a:t>binárias</a:t>
            </a:r>
            <a:endParaRPr lang="pt-BR" sz="2200" b="1" dirty="0">
              <a:solidFill>
                <a:srgbClr val="FF0000"/>
              </a:solidFill>
              <a:effectLst>
                <a:outerShdw blurRad="38100" dist="38100" dir="2700000" algn="tl">
                  <a:srgbClr val="000000">
                    <a:alpha val="43137"/>
                  </a:srgbClr>
                </a:outerShdw>
              </a:effectLst>
            </a:endParaRPr>
          </a:p>
        </p:txBody>
      </p:sp>
      <p:sp>
        <p:nvSpPr>
          <p:cNvPr id="7" name="Retângulo 6"/>
          <p:cNvSpPr/>
          <p:nvPr/>
        </p:nvSpPr>
        <p:spPr>
          <a:xfrm>
            <a:off x="0" y="1524848"/>
            <a:ext cx="9144000" cy="2862322"/>
          </a:xfrm>
          <a:prstGeom prst="rect">
            <a:avLst/>
          </a:prstGeom>
        </p:spPr>
        <p:txBody>
          <a:bodyPr wrap="square">
            <a:spAutoFit/>
          </a:bodyPr>
          <a:lstStyle/>
          <a:p>
            <a:r>
              <a:rPr lang="pt-BR" dirty="0" smtClean="0"/>
              <a:t>O segundo </a:t>
            </a:r>
            <a:r>
              <a:rPr lang="pt-BR" dirty="0" smtClean="0"/>
              <a:t>método, </a:t>
            </a:r>
            <a:r>
              <a:rPr lang="pt-BR" dirty="0" smtClean="0"/>
              <a:t>conhecido como percurso em ordem, implica em </a:t>
            </a:r>
            <a:r>
              <a:rPr lang="pt-BR" dirty="0" smtClean="0"/>
              <a:t>executar os três </a:t>
            </a:r>
            <a:r>
              <a:rPr lang="pt-BR" dirty="0" smtClean="0"/>
              <a:t>passos de baixo para cima e da esquerda para a direita seguinte ordem:</a:t>
            </a:r>
          </a:p>
          <a:p>
            <a:r>
              <a:rPr lang="pt-BR" b="1" dirty="0" smtClean="0"/>
              <a:t>1. Percorrer a subarvore da esquerda em ordem </a:t>
            </a:r>
            <a:r>
              <a:rPr lang="pt-BR" b="1" dirty="0" smtClean="0"/>
              <a:t>simétrica;</a:t>
            </a:r>
            <a:endParaRPr lang="pt-BR" b="1" dirty="0" smtClean="0"/>
          </a:p>
          <a:p>
            <a:r>
              <a:rPr lang="pt-BR" b="1" dirty="0" smtClean="0"/>
              <a:t>2. Visitar a raiz;</a:t>
            </a:r>
          </a:p>
          <a:p>
            <a:r>
              <a:rPr lang="pt-BR" b="1" dirty="0" smtClean="0"/>
              <a:t>3. Percorrer a subarvore da direita em ordem </a:t>
            </a:r>
            <a:r>
              <a:rPr lang="pt-BR" b="1" dirty="0" smtClean="0"/>
              <a:t>simétrica.</a:t>
            </a:r>
            <a:endParaRPr lang="pt-BR" b="1" dirty="0" smtClean="0"/>
          </a:p>
          <a:p>
            <a:r>
              <a:rPr lang="pt-BR" dirty="0" smtClean="0"/>
              <a:t>Assim, o procedimento e:</a:t>
            </a:r>
          </a:p>
          <a:p>
            <a:r>
              <a:rPr lang="pt-BR" dirty="0" smtClean="0"/>
              <a:t>Se arvore vazia → fim</a:t>
            </a:r>
          </a:p>
          <a:p>
            <a:r>
              <a:rPr lang="pt-BR" dirty="0" smtClean="0"/>
              <a:t>percorrer em ordem a subarvore esquerda</a:t>
            </a:r>
          </a:p>
          <a:p>
            <a:r>
              <a:rPr lang="pt-BR" dirty="0" smtClean="0"/>
              <a:t>visitar o no raiz</a:t>
            </a:r>
          </a:p>
          <a:p>
            <a:r>
              <a:rPr lang="pt-BR" dirty="0" smtClean="0"/>
              <a:t>percorrer em ordem a subarvore </a:t>
            </a:r>
            <a:r>
              <a:rPr lang="pt-BR" dirty="0" smtClean="0"/>
              <a:t>direita</a:t>
            </a:r>
            <a:endParaRPr lang="pt-BR" dirty="0" smtClean="0"/>
          </a:p>
        </p:txBody>
      </p:sp>
      <p:sp>
        <p:nvSpPr>
          <p:cNvPr id="8" name="Retângulo 7"/>
          <p:cNvSpPr/>
          <p:nvPr/>
        </p:nvSpPr>
        <p:spPr>
          <a:xfrm>
            <a:off x="107504" y="4437112"/>
            <a:ext cx="2880320" cy="1200329"/>
          </a:xfrm>
          <a:prstGeom prst="rect">
            <a:avLst/>
          </a:prstGeom>
        </p:spPr>
        <p:txBody>
          <a:bodyPr wrap="square">
            <a:spAutoFit/>
          </a:bodyPr>
          <a:lstStyle/>
          <a:p>
            <a:pPr algn="just"/>
            <a:r>
              <a:rPr lang="pt-BR" dirty="0" smtClean="0"/>
              <a:t>O resultado deste método esta representado na árvore na figura temos como resultado</a:t>
            </a:r>
            <a:r>
              <a:rPr lang="pt-BR" dirty="0" smtClean="0"/>
              <a:t>:  </a:t>
            </a:r>
            <a:r>
              <a:rPr lang="pt-BR" dirty="0" smtClean="0"/>
              <a:t>A B C D E F G H I.</a:t>
            </a:r>
            <a:endParaRPr lang="pt-BR" dirty="0"/>
          </a:p>
        </p:txBody>
      </p:sp>
      <p:sp>
        <p:nvSpPr>
          <p:cNvPr id="10" name="Retângulo 9"/>
          <p:cNvSpPr/>
          <p:nvPr/>
        </p:nvSpPr>
        <p:spPr>
          <a:xfrm>
            <a:off x="3491880" y="6300028"/>
            <a:ext cx="5652120" cy="369332"/>
          </a:xfrm>
          <a:prstGeom prst="rect">
            <a:avLst/>
          </a:prstGeom>
        </p:spPr>
        <p:txBody>
          <a:bodyPr wrap="square">
            <a:spAutoFit/>
          </a:bodyPr>
          <a:lstStyle/>
          <a:p>
            <a:r>
              <a:rPr lang="pt-BR" dirty="0" smtClean="0"/>
              <a:t>Exemplo de árvore percorrida pelo método em ordem.</a:t>
            </a:r>
            <a:endParaRPr lang="pt-B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3491880" y="3188004"/>
            <a:ext cx="5652120" cy="3423115"/>
          </a:xfrm>
          <a:prstGeom prst="rect">
            <a:avLst/>
          </a:prstGeom>
          <a:noFill/>
          <a:ln w="9525">
            <a:noFill/>
            <a:miter lim="800000"/>
            <a:headEnd/>
            <a:tailEnd/>
          </a:ln>
        </p:spPr>
      </p:pic>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3" cstate="print"/>
          <a:srcRect/>
          <a:stretch>
            <a:fillRect/>
          </a:stretch>
        </p:blipFill>
        <p:spPr bwMode="auto">
          <a:xfrm>
            <a:off x="251520" y="5517232"/>
            <a:ext cx="969022" cy="1059867"/>
          </a:xfrm>
          <a:prstGeom prst="rect">
            <a:avLst/>
          </a:prstGeom>
          <a:noFill/>
          <a:ln w="9525">
            <a:noFill/>
            <a:miter lim="800000"/>
            <a:headEnd/>
            <a:tailEnd/>
          </a:ln>
        </p:spPr>
      </p:pic>
      <p:sp>
        <p:nvSpPr>
          <p:cNvPr id="6" name="Retângulo 5"/>
          <p:cNvSpPr/>
          <p:nvPr/>
        </p:nvSpPr>
        <p:spPr>
          <a:xfrm>
            <a:off x="0" y="1585823"/>
            <a:ext cx="9144000" cy="3416320"/>
          </a:xfrm>
          <a:prstGeom prst="rect">
            <a:avLst/>
          </a:prstGeom>
        </p:spPr>
        <p:txBody>
          <a:bodyPr wrap="square">
            <a:spAutoFit/>
          </a:bodyPr>
          <a:lstStyle/>
          <a:p>
            <a:pPr algn="just"/>
            <a:r>
              <a:rPr lang="pt-BR" dirty="0" smtClean="0"/>
              <a:t>O terceiro </a:t>
            </a:r>
            <a:r>
              <a:rPr lang="pt-BR" dirty="0" smtClean="0"/>
              <a:t>método, </a:t>
            </a:r>
            <a:r>
              <a:rPr lang="pt-BR" dirty="0" smtClean="0"/>
              <a:t>o percurso </a:t>
            </a:r>
            <a:r>
              <a:rPr lang="pt-BR" dirty="0" smtClean="0"/>
              <a:t>pós </a:t>
            </a:r>
            <a:r>
              <a:rPr lang="pt-BR" dirty="0" smtClean="0"/>
              <a:t>ordem, pode ser ilustrado pelo </a:t>
            </a:r>
            <a:r>
              <a:rPr lang="pt-BR" dirty="0" smtClean="0"/>
              <a:t>cálculo da altura </a:t>
            </a:r>
            <a:r>
              <a:rPr lang="pt-BR" dirty="0" smtClean="0"/>
              <a:t>de uma </a:t>
            </a:r>
            <a:r>
              <a:rPr lang="pt-BR" dirty="0" smtClean="0"/>
              <a:t>árvore</a:t>
            </a:r>
            <a:r>
              <a:rPr lang="pt-BR" dirty="0" smtClean="0"/>
              <a:t>. Para calcular a altura de uma </a:t>
            </a:r>
            <a:r>
              <a:rPr lang="pt-BR" dirty="0" smtClean="0"/>
              <a:t>árvore é necessário calcular o </a:t>
            </a:r>
            <a:r>
              <a:rPr lang="pt-BR" dirty="0" smtClean="0"/>
              <a:t>maior caminho da raiz </a:t>
            </a:r>
            <a:r>
              <a:rPr lang="pt-BR" dirty="0" smtClean="0"/>
              <a:t>até </a:t>
            </a:r>
            <a:r>
              <a:rPr lang="pt-BR" dirty="0" smtClean="0"/>
              <a:t>uma de suas folhas. Deste modo </a:t>
            </a:r>
            <a:r>
              <a:rPr lang="pt-BR" dirty="0" smtClean="0"/>
              <a:t>só </a:t>
            </a:r>
            <a:r>
              <a:rPr lang="pt-BR" dirty="0" smtClean="0"/>
              <a:t>podemos </a:t>
            </a:r>
            <a:r>
              <a:rPr lang="pt-BR" dirty="0" smtClean="0"/>
              <a:t>calcular o </a:t>
            </a:r>
            <a:r>
              <a:rPr lang="pt-BR" dirty="0" smtClean="0"/>
              <a:t>comprimento de um caminho a partir de um </a:t>
            </a:r>
            <a:r>
              <a:rPr lang="pt-BR" dirty="0" smtClean="0"/>
              <a:t>nó </a:t>
            </a:r>
            <a:r>
              <a:rPr lang="pt-BR" b="1" dirty="0" smtClean="0">
                <a:effectLst>
                  <a:outerShdw blurRad="38100" dist="38100" dir="2700000" algn="tl">
                    <a:srgbClr val="000000">
                      <a:alpha val="43137"/>
                    </a:srgbClr>
                  </a:outerShdw>
                </a:effectLst>
              </a:rPr>
              <a:t>v</a:t>
            </a:r>
            <a:r>
              <a:rPr lang="pt-BR" dirty="0" smtClean="0"/>
              <a:t> </a:t>
            </a:r>
            <a:r>
              <a:rPr lang="pt-BR" dirty="0" smtClean="0"/>
              <a:t>após </a:t>
            </a:r>
            <a:r>
              <a:rPr lang="pt-BR" dirty="0" smtClean="0"/>
              <a:t>percorrermos </a:t>
            </a:r>
            <a:r>
              <a:rPr lang="pt-BR" dirty="0" smtClean="0"/>
              <a:t>todos os </a:t>
            </a:r>
            <a:r>
              <a:rPr lang="pt-BR" dirty="0" smtClean="0"/>
              <a:t>seus </a:t>
            </a:r>
            <a:r>
              <a:rPr lang="pt-BR" dirty="0" smtClean="0"/>
              <a:t>descendentes. </a:t>
            </a:r>
            <a:r>
              <a:rPr lang="pt-BR" dirty="0" smtClean="0"/>
              <a:t>Veja o resultado na figura </a:t>
            </a:r>
            <a:r>
              <a:rPr lang="pt-BR" dirty="0" smtClean="0"/>
              <a:t>a seguir.</a:t>
            </a:r>
            <a:endParaRPr lang="pt-BR" dirty="0" smtClean="0"/>
          </a:p>
          <a:p>
            <a:endParaRPr lang="pt-BR" dirty="0" smtClean="0"/>
          </a:p>
          <a:p>
            <a:r>
              <a:rPr lang="pt-BR" dirty="0" smtClean="0"/>
              <a:t>Neste </a:t>
            </a:r>
            <a:r>
              <a:rPr lang="pt-BR" dirty="0" smtClean="0"/>
              <a:t>caso a visita aos </a:t>
            </a:r>
            <a:r>
              <a:rPr lang="pt-BR" dirty="0" smtClean="0"/>
              <a:t>nós </a:t>
            </a:r>
            <a:r>
              <a:rPr lang="pt-BR" dirty="0" smtClean="0"/>
              <a:t>acontecem da esquerda para a direita de </a:t>
            </a:r>
            <a:r>
              <a:rPr lang="pt-BR" dirty="0" smtClean="0"/>
              <a:t>baixo para </a:t>
            </a:r>
            <a:r>
              <a:rPr lang="pt-BR" dirty="0" smtClean="0"/>
              <a:t>cima, visitando por ultimo a raiz.</a:t>
            </a:r>
          </a:p>
          <a:p>
            <a:endParaRPr lang="pt-BR" dirty="0" smtClean="0"/>
          </a:p>
          <a:p>
            <a:r>
              <a:rPr lang="pt-BR" dirty="0" smtClean="0"/>
              <a:t>Se árvore </a:t>
            </a:r>
            <a:r>
              <a:rPr lang="pt-BR" dirty="0" smtClean="0"/>
              <a:t>vazia → fim</a:t>
            </a:r>
          </a:p>
          <a:p>
            <a:r>
              <a:rPr lang="pt-BR" dirty="0" smtClean="0"/>
              <a:t>percorrer em </a:t>
            </a:r>
            <a:r>
              <a:rPr lang="pt-BR" dirty="0" smtClean="0"/>
              <a:t>pós-ordem </a:t>
            </a:r>
            <a:r>
              <a:rPr lang="pt-BR" dirty="0" smtClean="0"/>
              <a:t>a subarvore esquerda</a:t>
            </a:r>
          </a:p>
          <a:p>
            <a:r>
              <a:rPr lang="pt-BR" dirty="0" smtClean="0"/>
              <a:t>percorrer em </a:t>
            </a:r>
            <a:r>
              <a:rPr lang="pt-BR" dirty="0" smtClean="0"/>
              <a:t>pós-ordem </a:t>
            </a:r>
            <a:r>
              <a:rPr lang="pt-BR" dirty="0" smtClean="0"/>
              <a:t>a subarvore direita</a:t>
            </a:r>
          </a:p>
          <a:p>
            <a:r>
              <a:rPr lang="pt-BR" dirty="0" smtClean="0"/>
              <a:t>visitar o no raiz.</a:t>
            </a:r>
            <a:endParaRPr lang="pt-BR" dirty="0"/>
          </a:p>
        </p:txBody>
      </p:sp>
      <p:sp>
        <p:nvSpPr>
          <p:cNvPr id="7" name="Retângulo 6"/>
          <p:cNvSpPr/>
          <p:nvPr/>
        </p:nvSpPr>
        <p:spPr>
          <a:xfrm>
            <a:off x="258108" y="1071546"/>
            <a:ext cx="2261709" cy="461665"/>
          </a:xfrm>
          <a:prstGeom prst="rect">
            <a:avLst/>
          </a:prstGeom>
        </p:spPr>
        <p:txBody>
          <a:bodyPr wrap="none">
            <a:spAutoFit/>
          </a:bodyPr>
          <a:lstStyle/>
          <a:p>
            <a:r>
              <a:rPr lang="pt-BR" sz="2400" b="1" dirty="0" smtClean="0">
                <a:solidFill>
                  <a:srgbClr val="FF0000"/>
                </a:solidFill>
                <a:effectLst>
                  <a:outerShdw blurRad="38100" dist="38100" dir="2700000" algn="tl">
                    <a:srgbClr val="000000">
                      <a:alpha val="43137"/>
                    </a:srgbClr>
                  </a:outerShdw>
                </a:effectLst>
              </a:rPr>
              <a:t>Árvores </a:t>
            </a:r>
            <a:r>
              <a:rPr lang="pt-BR" sz="2400" b="1" dirty="0" smtClean="0">
                <a:solidFill>
                  <a:srgbClr val="FF0000"/>
                </a:solidFill>
                <a:effectLst>
                  <a:outerShdw blurRad="38100" dist="38100" dir="2700000" algn="tl">
                    <a:srgbClr val="000000">
                      <a:alpha val="43137"/>
                    </a:srgbClr>
                  </a:outerShdw>
                </a:effectLst>
              </a:rPr>
              <a:t>binárias</a:t>
            </a:r>
            <a:endParaRPr lang="pt-BR" sz="2200" b="1" dirty="0">
              <a:solidFill>
                <a:srgbClr val="FF0000"/>
              </a:solidFill>
              <a:effectLst>
                <a:outerShdw blurRad="38100" dist="38100" dir="2700000" algn="tl">
                  <a:srgbClr val="000000">
                    <a:alpha val="43137"/>
                  </a:srgbClr>
                </a:outerShdw>
              </a:effectLst>
            </a:endParaRPr>
          </a:p>
        </p:txBody>
      </p:sp>
      <p:sp>
        <p:nvSpPr>
          <p:cNvPr id="8" name="Retângulo 7"/>
          <p:cNvSpPr/>
          <p:nvPr/>
        </p:nvSpPr>
        <p:spPr>
          <a:xfrm>
            <a:off x="3401616" y="6309320"/>
            <a:ext cx="5742384" cy="369332"/>
          </a:xfrm>
          <a:prstGeom prst="rect">
            <a:avLst/>
          </a:prstGeom>
        </p:spPr>
        <p:txBody>
          <a:bodyPr wrap="square">
            <a:spAutoFit/>
          </a:bodyPr>
          <a:lstStyle/>
          <a:p>
            <a:r>
              <a:rPr lang="pt-BR" dirty="0" smtClean="0"/>
              <a:t>Exemplo de árvore percorrida pelo método em pós ordem.</a:t>
            </a:r>
            <a:endParaRPr lang="pt-BR"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flipH="1">
            <a:off x="3456384" y="3140968"/>
            <a:ext cx="2483768" cy="2708168"/>
          </a:xfrm>
          <a:prstGeom prst="rect">
            <a:avLst/>
          </a:prstGeom>
          <a:noFill/>
          <a:ln w="9525">
            <a:noFill/>
            <a:miter lim="800000"/>
            <a:headEnd/>
            <a:tailEnd/>
          </a:ln>
        </p:spPr>
      </p:pic>
      <p:sp>
        <p:nvSpPr>
          <p:cNvPr id="8" name="Título 1"/>
          <p:cNvSpPr txBox="1">
            <a:spLocks/>
          </p:cNvSpPr>
          <p:nvPr/>
        </p:nvSpPr>
        <p:spPr>
          <a:xfrm>
            <a:off x="360040" y="2492896"/>
            <a:ext cx="5004048" cy="981075"/>
          </a:xfrm>
          <a:prstGeom prst="rect">
            <a:avLst/>
          </a:prstGeom>
        </p:spPr>
        <p:txBody>
          <a:bodyPr/>
          <a:lstStyle/>
          <a:p>
            <a:pPr algn="ctr" fontAlgn="auto">
              <a:spcAft>
                <a:spcPts val="0"/>
              </a:spcAft>
              <a:defRPr/>
            </a:pPr>
            <a:r>
              <a:rPr lang="pt-BR" sz="2400" b="1" dirty="0" smtClean="0">
                <a:solidFill>
                  <a:schemeClr val="tx2"/>
                </a:solidFill>
                <a:effectLst>
                  <a:outerShdw blurRad="38100" dist="38100" dir="2700000" algn="tl">
                    <a:srgbClr val="000000">
                      <a:alpha val="43137"/>
                    </a:srgbClr>
                  </a:outerShdw>
                </a:effectLst>
                <a:latin typeface="+mj-lt"/>
                <a:ea typeface="+mj-ea"/>
                <a:cs typeface="+mj-cs"/>
              </a:rPr>
              <a:t>GST 1259</a:t>
            </a:r>
            <a:endParaRPr lang="pt-BR" sz="2400" b="1" dirty="0">
              <a:solidFill>
                <a:schemeClr val="tx2"/>
              </a:solidFill>
              <a:effectLst>
                <a:outerShdw blurRad="38100" dist="38100" dir="2700000" algn="tl">
                  <a:srgbClr val="000000">
                    <a:alpha val="43137"/>
                  </a:srgbClr>
                </a:outerShdw>
              </a:effectLst>
              <a:latin typeface="+mj-lt"/>
              <a:ea typeface="+mj-ea"/>
              <a:cs typeface="+mj-cs"/>
            </a:endParaRPr>
          </a:p>
          <a:p>
            <a:pPr algn="ctr" fontAlgn="auto">
              <a:spcAft>
                <a:spcPts val="0"/>
              </a:spcAft>
              <a:defRPr/>
            </a:pPr>
            <a:r>
              <a:rPr lang="pt-BR" sz="2400" b="1" dirty="0" smtClean="0">
                <a:solidFill>
                  <a:schemeClr val="tx2"/>
                </a:solidFill>
                <a:effectLst>
                  <a:outerShdw blurRad="38100" dist="38100" dir="2700000" algn="tl">
                    <a:srgbClr val="000000">
                      <a:alpha val="43137"/>
                    </a:srgbClr>
                  </a:outerShdw>
                </a:effectLst>
                <a:latin typeface="+mj-lt"/>
                <a:ea typeface="+mj-ea"/>
                <a:cs typeface="+mj-cs"/>
              </a:rPr>
              <a:t>Otimização de Sistemas de Transporte</a:t>
            </a:r>
            <a:endParaRPr lang="pt-BR" sz="2400" b="1" dirty="0">
              <a:solidFill>
                <a:schemeClr val="tx2"/>
              </a:solidFill>
              <a:effectLst>
                <a:outerShdw blurRad="38100" dist="38100" dir="2700000" algn="tl">
                  <a:srgbClr val="000000">
                    <a:alpha val="43137"/>
                  </a:srgbClr>
                </a:outerShdw>
              </a:effectLst>
              <a:latin typeface="+mj-lt"/>
              <a:ea typeface="+mj-ea"/>
              <a:cs typeface="+mj-cs"/>
            </a:endParaRPr>
          </a:p>
        </p:txBody>
      </p:sp>
      <p:sp>
        <p:nvSpPr>
          <p:cNvPr id="9" name="Retângulo 8"/>
          <p:cNvSpPr/>
          <p:nvPr/>
        </p:nvSpPr>
        <p:spPr>
          <a:xfrm>
            <a:off x="5436096" y="2852936"/>
            <a:ext cx="3600400" cy="1508105"/>
          </a:xfrm>
          <a:prstGeom prst="rect">
            <a:avLst/>
          </a:prstGeom>
        </p:spPr>
        <p:txBody>
          <a:bodyPr wrap="square">
            <a:spAutoFit/>
          </a:bodyPr>
          <a:lstStyle/>
          <a:p>
            <a:pPr lvl="1">
              <a:spcBef>
                <a:spcPct val="20000"/>
              </a:spcBef>
              <a:buClr>
                <a:srgbClr val="2B4475"/>
              </a:buClr>
              <a:buFont typeface="Wingdings" pitchFamily="2" charset="2"/>
              <a:buChar char="ü"/>
              <a:defRPr/>
            </a:pPr>
            <a:r>
              <a:rPr lang="pt-BR" sz="2000" b="1" kern="0" dirty="0">
                <a:solidFill>
                  <a:srgbClr val="2B4475"/>
                </a:solidFill>
                <a:effectLst>
                  <a:outerShdw blurRad="38100" dist="38100" dir="2700000" algn="tl">
                    <a:srgbClr val="000000">
                      <a:alpha val="43137"/>
                    </a:srgbClr>
                  </a:outerShdw>
                </a:effectLst>
                <a:cs typeface="Arial" pitchFamily="34" charset="0"/>
              </a:rPr>
              <a:t>Unidade: Nova Iguaçu</a:t>
            </a:r>
          </a:p>
          <a:p>
            <a:pPr lvl="2">
              <a:spcBef>
                <a:spcPct val="20000"/>
              </a:spcBef>
              <a:buClr>
                <a:srgbClr val="2B4475"/>
              </a:buClr>
              <a:buFont typeface="Wingdings" pitchFamily="2" charset="2"/>
              <a:buChar char="ü"/>
              <a:defRPr/>
            </a:pPr>
            <a:r>
              <a:rPr lang="pt-BR" sz="2000" b="1" kern="0" dirty="0">
                <a:solidFill>
                  <a:srgbClr val="C00000"/>
                </a:solidFill>
                <a:effectLst>
                  <a:outerShdw blurRad="38100" dist="38100" dir="2700000" algn="tl">
                    <a:srgbClr val="000000">
                      <a:alpha val="43137"/>
                    </a:srgbClr>
                  </a:outerShdw>
                </a:effectLst>
                <a:cs typeface="Arial" pitchFamily="34" charset="0"/>
              </a:rPr>
              <a:t>Turma: </a:t>
            </a:r>
            <a:r>
              <a:rPr lang="pt-BR" sz="2000" b="1" kern="0" dirty="0" smtClean="0">
                <a:solidFill>
                  <a:srgbClr val="C00000"/>
                </a:solidFill>
                <a:effectLst>
                  <a:outerShdw blurRad="38100" dist="38100" dir="2700000" algn="tl">
                    <a:srgbClr val="000000">
                      <a:alpha val="43137"/>
                    </a:srgbClr>
                  </a:outerShdw>
                </a:effectLst>
                <a:cs typeface="Arial" pitchFamily="34" charset="0"/>
              </a:rPr>
              <a:t>3008 – 504 C</a:t>
            </a:r>
            <a:endParaRPr lang="pt-BR" sz="2000" b="1" kern="0" dirty="0">
              <a:solidFill>
                <a:srgbClr val="C00000"/>
              </a:solidFill>
              <a:effectLst>
                <a:outerShdw blurRad="38100" dist="38100" dir="2700000" algn="tl">
                  <a:srgbClr val="000000">
                    <a:alpha val="43137"/>
                  </a:srgbClr>
                </a:outerShdw>
              </a:effectLst>
              <a:cs typeface="Arial" pitchFamily="34" charset="0"/>
            </a:endParaRPr>
          </a:p>
          <a:p>
            <a:pPr lvl="2">
              <a:spcBef>
                <a:spcPct val="20000"/>
              </a:spcBef>
              <a:buClr>
                <a:srgbClr val="2B4475"/>
              </a:buClr>
              <a:buFont typeface="Wingdings" pitchFamily="2" charset="2"/>
              <a:buChar char="ü"/>
              <a:defRPr/>
            </a:pPr>
            <a:r>
              <a:rPr lang="pt-BR" sz="2000" b="1" kern="0" dirty="0" smtClean="0">
                <a:solidFill>
                  <a:srgbClr val="C00000"/>
                </a:solidFill>
                <a:effectLst>
                  <a:outerShdw blurRad="38100" dist="38100" dir="2700000" algn="tl">
                    <a:srgbClr val="000000">
                      <a:alpha val="43137"/>
                    </a:srgbClr>
                  </a:outerShdw>
                </a:effectLst>
                <a:cs typeface="Arial" pitchFamily="34" charset="0"/>
              </a:rPr>
              <a:t>Segunda-feira</a:t>
            </a:r>
            <a:endParaRPr lang="pt-BR" sz="2000" b="1" kern="0" dirty="0">
              <a:solidFill>
                <a:srgbClr val="C00000"/>
              </a:solidFill>
              <a:effectLst>
                <a:outerShdw blurRad="38100" dist="38100" dir="2700000" algn="tl">
                  <a:srgbClr val="000000">
                    <a:alpha val="43137"/>
                  </a:srgbClr>
                </a:outerShdw>
              </a:effectLst>
              <a:cs typeface="Arial" pitchFamily="34" charset="0"/>
            </a:endParaRPr>
          </a:p>
          <a:p>
            <a:pPr lvl="2">
              <a:spcBef>
                <a:spcPct val="20000"/>
              </a:spcBef>
              <a:buClr>
                <a:srgbClr val="2B4475"/>
              </a:buClr>
              <a:buFont typeface="Wingdings" pitchFamily="2" charset="2"/>
              <a:buChar char="ü"/>
              <a:defRPr/>
            </a:pPr>
            <a:r>
              <a:rPr lang="pt-BR" sz="2000" b="1" kern="0" dirty="0" smtClean="0">
                <a:solidFill>
                  <a:srgbClr val="C00000"/>
                </a:solidFill>
                <a:effectLst>
                  <a:outerShdw blurRad="38100" dist="38100" dir="2700000" algn="tl">
                    <a:srgbClr val="000000">
                      <a:alpha val="43137"/>
                    </a:srgbClr>
                  </a:outerShdw>
                </a:effectLst>
                <a:cs typeface="Arial" pitchFamily="34" charset="0"/>
              </a:rPr>
              <a:t>18:30 </a:t>
            </a:r>
            <a:r>
              <a:rPr lang="pt-BR" sz="2000" b="1" kern="0" dirty="0">
                <a:solidFill>
                  <a:srgbClr val="C00000"/>
                </a:solidFill>
                <a:effectLst>
                  <a:outerShdw blurRad="38100" dist="38100" dir="2700000" algn="tl">
                    <a:srgbClr val="000000">
                      <a:alpha val="43137"/>
                    </a:srgbClr>
                  </a:outerShdw>
                </a:effectLst>
                <a:cs typeface="Arial" pitchFamily="34" charset="0"/>
              </a:rPr>
              <a:t>às </a:t>
            </a:r>
            <a:r>
              <a:rPr lang="pt-BR" sz="2000" b="1" kern="0" dirty="0" smtClean="0">
                <a:solidFill>
                  <a:srgbClr val="C00000"/>
                </a:solidFill>
                <a:effectLst>
                  <a:outerShdw blurRad="38100" dist="38100" dir="2700000" algn="tl">
                    <a:srgbClr val="000000">
                      <a:alpha val="43137"/>
                    </a:srgbClr>
                  </a:outerShdw>
                </a:effectLst>
                <a:cs typeface="Arial" pitchFamily="34" charset="0"/>
              </a:rPr>
              <a:t>22:00</a:t>
            </a:r>
            <a:endParaRPr lang="pt-BR" sz="2000" b="1" kern="0" dirty="0">
              <a:solidFill>
                <a:srgbClr val="C00000"/>
              </a:solidFill>
              <a:effectLst>
                <a:outerShdw blurRad="38100" dist="38100" dir="2700000" algn="tl">
                  <a:srgbClr val="000000">
                    <a:alpha val="43137"/>
                  </a:srgbClr>
                </a:outerShdw>
              </a:effectLst>
              <a:cs typeface="Arial" pitchFamily="34" charset="0"/>
            </a:endParaRPr>
          </a:p>
        </p:txBody>
      </p:sp>
      <p:sp>
        <p:nvSpPr>
          <p:cNvPr id="11" name="Retângulo 10"/>
          <p:cNvSpPr/>
          <p:nvPr/>
        </p:nvSpPr>
        <p:spPr>
          <a:xfrm>
            <a:off x="0" y="2060848"/>
            <a:ext cx="4716016" cy="400110"/>
          </a:xfrm>
          <a:prstGeom prst="rect">
            <a:avLst/>
          </a:prstGeom>
        </p:spPr>
        <p:txBody>
          <a:bodyPr wrap="square">
            <a:spAutoFit/>
          </a:bodyPr>
          <a:lstStyle/>
          <a:p>
            <a:pPr>
              <a:spcBef>
                <a:spcPct val="20000"/>
              </a:spcBef>
              <a:buClr>
                <a:srgbClr val="2B4475"/>
              </a:buClr>
              <a:defRPr/>
            </a:pPr>
            <a:r>
              <a:rPr lang="pt-BR" sz="2000" b="1" kern="0" dirty="0">
                <a:solidFill>
                  <a:srgbClr val="2B4475"/>
                </a:solidFill>
                <a:effectLst>
                  <a:outerShdw blurRad="38100" dist="38100" dir="2700000" algn="tl">
                    <a:srgbClr val="000000">
                      <a:alpha val="43137"/>
                    </a:srgbClr>
                  </a:outerShdw>
                </a:effectLst>
                <a:cs typeface="Arial" pitchFamily="34" charset="0"/>
              </a:rPr>
              <a:t>Prof. Adm. </a:t>
            </a:r>
            <a:r>
              <a:rPr lang="pt-BR" sz="2000" b="1" i="1" kern="0" dirty="0">
                <a:solidFill>
                  <a:srgbClr val="2B4475"/>
                </a:solidFill>
                <a:effectLst>
                  <a:outerShdw blurRad="38100" dist="38100" dir="2700000" algn="tl">
                    <a:srgbClr val="000000">
                      <a:alpha val="43137"/>
                    </a:srgbClr>
                  </a:outerShdw>
                </a:effectLst>
                <a:cs typeface="Arial" pitchFamily="34" charset="0"/>
              </a:rPr>
              <a:t>Msc</a:t>
            </a:r>
            <a:r>
              <a:rPr lang="pt-BR" sz="20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
        <p:nvSpPr>
          <p:cNvPr id="12" name="Retângulo 11"/>
          <p:cNvSpPr/>
          <p:nvPr/>
        </p:nvSpPr>
        <p:spPr>
          <a:xfrm>
            <a:off x="5436096" y="4369167"/>
            <a:ext cx="3672408" cy="1508105"/>
          </a:xfrm>
          <a:prstGeom prst="rect">
            <a:avLst/>
          </a:prstGeom>
        </p:spPr>
        <p:txBody>
          <a:bodyPr wrap="square">
            <a:spAutoFit/>
          </a:bodyPr>
          <a:lstStyle/>
          <a:p>
            <a:pPr lvl="1">
              <a:spcBef>
                <a:spcPct val="20000"/>
              </a:spcBef>
              <a:buClr>
                <a:srgbClr val="2B4475"/>
              </a:buClr>
              <a:buFont typeface="Wingdings" pitchFamily="2" charset="2"/>
              <a:buChar char="ü"/>
              <a:defRPr/>
            </a:pPr>
            <a:r>
              <a:rPr lang="pt-BR" sz="2000" b="1" kern="0" dirty="0">
                <a:solidFill>
                  <a:schemeClr val="accent3">
                    <a:lumMod val="50000"/>
                  </a:schemeClr>
                </a:solidFill>
                <a:effectLst>
                  <a:outerShdw blurRad="38100" dist="38100" dir="2700000" algn="tl">
                    <a:srgbClr val="000000">
                      <a:alpha val="43137"/>
                    </a:srgbClr>
                  </a:outerShdw>
                </a:effectLst>
                <a:cs typeface="Arial" pitchFamily="34" charset="0"/>
              </a:rPr>
              <a:t>Unidade: </a:t>
            </a:r>
            <a:r>
              <a:rPr lang="pt-BR" sz="2000" b="1" kern="0" dirty="0" smtClean="0">
                <a:solidFill>
                  <a:schemeClr val="accent3">
                    <a:lumMod val="50000"/>
                  </a:schemeClr>
                </a:solidFill>
                <a:effectLst>
                  <a:outerShdw blurRad="38100" dist="38100" dir="2700000" algn="tl">
                    <a:srgbClr val="000000">
                      <a:alpha val="43137"/>
                    </a:srgbClr>
                  </a:outerShdw>
                </a:effectLst>
                <a:cs typeface="Arial" pitchFamily="34" charset="0"/>
              </a:rPr>
              <a:t>Duque de Caxias</a:t>
            </a:r>
            <a:endParaRPr lang="pt-BR" sz="2000" b="1" kern="0" dirty="0">
              <a:solidFill>
                <a:schemeClr val="accent3">
                  <a:lumMod val="50000"/>
                </a:schemeClr>
              </a:solidFill>
              <a:effectLst>
                <a:outerShdw blurRad="38100" dist="38100" dir="2700000" algn="tl">
                  <a:srgbClr val="000000">
                    <a:alpha val="43137"/>
                  </a:srgbClr>
                </a:outerShdw>
              </a:effectLst>
              <a:cs typeface="Arial" pitchFamily="34" charset="0"/>
            </a:endParaRPr>
          </a:p>
          <a:p>
            <a:pPr lvl="2">
              <a:spcBef>
                <a:spcPct val="20000"/>
              </a:spcBef>
              <a:buClr>
                <a:srgbClr val="2B4475"/>
              </a:buClr>
              <a:buFont typeface="Wingdings" pitchFamily="2" charset="2"/>
              <a:buChar char="ü"/>
              <a:defRPr/>
            </a:pPr>
            <a:r>
              <a:rPr lang="pt-BR" sz="2000" b="1" kern="0" dirty="0">
                <a:solidFill>
                  <a:schemeClr val="accent4">
                    <a:lumMod val="50000"/>
                  </a:schemeClr>
                </a:solidFill>
                <a:effectLst>
                  <a:outerShdw blurRad="38100" dist="38100" dir="2700000" algn="tl">
                    <a:srgbClr val="000000">
                      <a:alpha val="43137"/>
                    </a:srgbClr>
                  </a:outerShdw>
                </a:effectLst>
                <a:cs typeface="Arial" pitchFamily="34" charset="0"/>
              </a:rPr>
              <a:t>Turma: </a:t>
            </a:r>
            <a:r>
              <a:rPr lang="pt-BR" sz="2000" b="1" kern="0" dirty="0" smtClean="0">
                <a:solidFill>
                  <a:schemeClr val="accent4">
                    <a:lumMod val="50000"/>
                  </a:schemeClr>
                </a:solidFill>
                <a:effectLst>
                  <a:outerShdw blurRad="38100" dist="38100" dir="2700000" algn="tl">
                    <a:srgbClr val="000000">
                      <a:alpha val="43137"/>
                    </a:srgbClr>
                  </a:outerShdw>
                </a:effectLst>
                <a:cs typeface="Arial" pitchFamily="34" charset="0"/>
              </a:rPr>
              <a:t>3004</a:t>
            </a:r>
            <a:endParaRPr lang="pt-BR" sz="2000" b="1" kern="0" dirty="0">
              <a:solidFill>
                <a:schemeClr val="accent4">
                  <a:lumMod val="50000"/>
                </a:schemeClr>
              </a:solidFill>
              <a:effectLst>
                <a:outerShdw blurRad="38100" dist="38100" dir="2700000" algn="tl">
                  <a:srgbClr val="000000">
                    <a:alpha val="43137"/>
                  </a:srgbClr>
                </a:outerShdw>
              </a:effectLst>
              <a:cs typeface="Arial" pitchFamily="34" charset="0"/>
            </a:endParaRPr>
          </a:p>
          <a:p>
            <a:pPr lvl="2">
              <a:spcBef>
                <a:spcPct val="20000"/>
              </a:spcBef>
              <a:buClr>
                <a:srgbClr val="2B4475"/>
              </a:buClr>
              <a:buFont typeface="Wingdings" pitchFamily="2" charset="2"/>
              <a:buChar char="ü"/>
              <a:defRPr/>
            </a:pPr>
            <a:r>
              <a:rPr lang="pt-BR" sz="2000" b="1" kern="0" dirty="0" smtClean="0">
                <a:solidFill>
                  <a:schemeClr val="accent4">
                    <a:lumMod val="50000"/>
                  </a:schemeClr>
                </a:solidFill>
                <a:effectLst>
                  <a:outerShdw blurRad="38100" dist="38100" dir="2700000" algn="tl">
                    <a:srgbClr val="000000">
                      <a:alpha val="43137"/>
                    </a:srgbClr>
                  </a:outerShdw>
                </a:effectLst>
                <a:cs typeface="Arial" pitchFamily="34" charset="0"/>
              </a:rPr>
              <a:t>Quarta-feira</a:t>
            </a:r>
            <a:endParaRPr lang="pt-BR" sz="2000" b="1" kern="0" dirty="0">
              <a:solidFill>
                <a:schemeClr val="accent4">
                  <a:lumMod val="50000"/>
                </a:schemeClr>
              </a:solidFill>
              <a:effectLst>
                <a:outerShdw blurRad="38100" dist="38100" dir="2700000" algn="tl">
                  <a:srgbClr val="000000">
                    <a:alpha val="43137"/>
                  </a:srgbClr>
                </a:outerShdw>
              </a:effectLst>
              <a:cs typeface="Arial" pitchFamily="34" charset="0"/>
            </a:endParaRPr>
          </a:p>
          <a:p>
            <a:pPr lvl="2">
              <a:spcBef>
                <a:spcPct val="20000"/>
              </a:spcBef>
              <a:buClr>
                <a:srgbClr val="2B4475"/>
              </a:buClr>
              <a:buFont typeface="Wingdings" pitchFamily="2" charset="2"/>
              <a:buChar char="ü"/>
              <a:defRPr/>
            </a:pPr>
            <a:r>
              <a:rPr lang="pt-BR" sz="2000" b="1" kern="0" dirty="0" smtClean="0">
                <a:solidFill>
                  <a:schemeClr val="accent4">
                    <a:lumMod val="50000"/>
                  </a:schemeClr>
                </a:solidFill>
                <a:effectLst>
                  <a:outerShdw blurRad="38100" dist="38100" dir="2700000" algn="tl">
                    <a:srgbClr val="000000">
                      <a:alpha val="43137"/>
                    </a:srgbClr>
                  </a:outerShdw>
                </a:effectLst>
                <a:cs typeface="Arial" pitchFamily="34" charset="0"/>
              </a:rPr>
              <a:t>19:00 </a:t>
            </a:r>
            <a:r>
              <a:rPr lang="pt-BR" sz="2000" b="1" kern="0" dirty="0">
                <a:solidFill>
                  <a:schemeClr val="accent4">
                    <a:lumMod val="50000"/>
                  </a:schemeClr>
                </a:solidFill>
                <a:effectLst>
                  <a:outerShdw blurRad="38100" dist="38100" dir="2700000" algn="tl">
                    <a:srgbClr val="000000">
                      <a:alpha val="43137"/>
                    </a:srgbClr>
                  </a:outerShdw>
                </a:effectLst>
                <a:cs typeface="Arial" pitchFamily="34" charset="0"/>
              </a:rPr>
              <a:t>às </a:t>
            </a:r>
            <a:r>
              <a:rPr lang="pt-BR" sz="2000" b="1" kern="0" dirty="0" smtClean="0">
                <a:solidFill>
                  <a:schemeClr val="accent4">
                    <a:lumMod val="50000"/>
                  </a:schemeClr>
                </a:solidFill>
                <a:effectLst>
                  <a:outerShdw blurRad="38100" dist="38100" dir="2700000" algn="tl">
                    <a:srgbClr val="000000">
                      <a:alpha val="43137"/>
                    </a:srgbClr>
                  </a:outerShdw>
                </a:effectLst>
                <a:cs typeface="Arial" pitchFamily="34" charset="0"/>
              </a:rPr>
              <a:t>22:30</a:t>
            </a:r>
            <a:endParaRPr lang="pt-BR" sz="2000" b="1" kern="0" dirty="0">
              <a:solidFill>
                <a:schemeClr val="accent4">
                  <a:lumMod val="50000"/>
                </a:schemeClr>
              </a:solidFill>
              <a:effectLst>
                <a:outerShdw blurRad="38100" dist="38100" dir="2700000" algn="tl">
                  <a:srgbClr val="000000">
                    <a:alpha val="43137"/>
                  </a:srgbClr>
                </a:outerShdw>
              </a:effectLst>
              <a:cs typeface="Arial"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179512" y="3284984"/>
            <a:ext cx="2304256" cy="2520280"/>
          </a:xfrm>
          <a:prstGeom prst="rect">
            <a:avLst/>
          </a:prstGeom>
          <a:noFill/>
          <a:ln w="9525">
            <a:noFill/>
            <a:miter lim="800000"/>
            <a:headEnd/>
            <a:tailEnd/>
          </a:ln>
        </p:spPr>
      </p:pic>
      <p:pic>
        <p:nvPicPr>
          <p:cNvPr id="13" name="Picture 2" descr="http://servicosweb.cnpq.br/wspessoa/servletrecuperafoto?tipo=1&amp;id=K4755251Z8"/>
          <p:cNvPicPr>
            <a:picLocks noChangeAspect="1" noChangeArrowheads="1"/>
          </p:cNvPicPr>
          <p:nvPr/>
        </p:nvPicPr>
        <p:blipFill>
          <a:blip r:embed="rId4" cstate="print"/>
          <a:srcRect/>
          <a:stretch>
            <a:fillRect/>
          </a:stretch>
        </p:blipFill>
        <p:spPr bwMode="auto">
          <a:xfrm>
            <a:off x="6506963" y="98702"/>
            <a:ext cx="2520950" cy="1836737"/>
          </a:xfrm>
          <a:prstGeom prst="rect">
            <a:avLst/>
          </a:prstGeom>
          <a:noFill/>
          <a:ln w="9525">
            <a:noFill/>
            <a:miter lim="800000"/>
            <a:headEnd/>
            <a:tailEnd/>
          </a:ln>
        </p:spPr>
      </p:pic>
    </p:spTree>
    <p:extLst>
      <p:ext uri="{BB962C8B-B14F-4D97-AF65-F5344CB8AC3E}">
        <p14:creationId xmlns:p14="http://schemas.microsoft.com/office/powerpoint/2010/main" xmlns="" val="292213277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2" cstate="print"/>
          <a:srcRect/>
          <a:stretch>
            <a:fillRect/>
          </a:stretch>
        </p:blipFill>
        <p:spPr bwMode="auto">
          <a:xfrm>
            <a:off x="8067474" y="980728"/>
            <a:ext cx="969022" cy="1059867"/>
          </a:xfrm>
          <a:prstGeom prst="rect">
            <a:avLst/>
          </a:prstGeom>
          <a:noFill/>
          <a:ln w="9525">
            <a:noFill/>
            <a:miter lim="800000"/>
            <a:headEnd/>
            <a:tailEnd/>
          </a:ln>
        </p:spPr>
      </p:pic>
      <p:sp>
        <p:nvSpPr>
          <p:cNvPr id="6" name="Retângulo 5"/>
          <p:cNvSpPr/>
          <p:nvPr/>
        </p:nvSpPr>
        <p:spPr>
          <a:xfrm>
            <a:off x="258108" y="1071546"/>
            <a:ext cx="2261709" cy="461665"/>
          </a:xfrm>
          <a:prstGeom prst="rect">
            <a:avLst/>
          </a:prstGeom>
        </p:spPr>
        <p:txBody>
          <a:bodyPr wrap="none">
            <a:spAutoFit/>
          </a:bodyPr>
          <a:lstStyle/>
          <a:p>
            <a:r>
              <a:rPr lang="pt-BR" sz="2400" b="1" dirty="0" smtClean="0">
                <a:solidFill>
                  <a:srgbClr val="FF0000"/>
                </a:solidFill>
                <a:effectLst>
                  <a:outerShdw blurRad="38100" dist="38100" dir="2700000" algn="tl">
                    <a:srgbClr val="000000">
                      <a:alpha val="43137"/>
                    </a:srgbClr>
                  </a:outerShdw>
                </a:effectLst>
              </a:rPr>
              <a:t>Árvores </a:t>
            </a:r>
            <a:r>
              <a:rPr lang="pt-BR" sz="2400" b="1" dirty="0" smtClean="0">
                <a:solidFill>
                  <a:srgbClr val="FF0000"/>
                </a:solidFill>
                <a:effectLst>
                  <a:outerShdw blurRad="38100" dist="38100" dir="2700000" algn="tl">
                    <a:srgbClr val="000000">
                      <a:alpha val="43137"/>
                    </a:srgbClr>
                  </a:outerShdw>
                </a:effectLst>
              </a:rPr>
              <a:t>binárias</a:t>
            </a:r>
            <a:endParaRPr lang="pt-BR" sz="2200" b="1" dirty="0">
              <a:solidFill>
                <a:srgbClr val="FF0000"/>
              </a:solidFill>
              <a:effectLst>
                <a:outerShdw blurRad="38100" dist="38100" dir="2700000" algn="tl">
                  <a:srgbClr val="000000">
                    <a:alpha val="43137"/>
                  </a:srgbClr>
                </a:outerShdw>
              </a:effectLst>
            </a:endParaRPr>
          </a:p>
        </p:txBody>
      </p:sp>
      <p:sp>
        <p:nvSpPr>
          <p:cNvPr id="10" name="Retângulo 9"/>
          <p:cNvSpPr/>
          <p:nvPr/>
        </p:nvSpPr>
        <p:spPr>
          <a:xfrm>
            <a:off x="6914119" y="2708920"/>
            <a:ext cx="2050369" cy="369332"/>
          </a:xfrm>
          <a:prstGeom prst="rect">
            <a:avLst/>
          </a:prstGeom>
        </p:spPr>
        <p:txBody>
          <a:bodyPr wrap="none">
            <a:spAutoFit/>
          </a:bodyPr>
          <a:lstStyle/>
          <a:p>
            <a:r>
              <a:rPr lang="pt-BR" dirty="0" smtClean="0"/>
              <a:t>Método em Ordem.</a:t>
            </a:r>
            <a:endParaRPr lang="pt-BR" dirty="0"/>
          </a:p>
        </p:txBody>
      </p:sp>
      <p:pic>
        <p:nvPicPr>
          <p:cNvPr id="10243" name="Picture 3"/>
          <p:cNvPicPr>
            <a:picLocks noChangeAspect="1" noChangeArrowheads="1"/>
          </p:cNvPicPr>
          <p:nvPr/>
        </p:nvPicPr>
        <p:blipFill>
          <a:blip r:embed="rId3" cstate="print"/>
          <a:srcRect/>
          <a:stretch>
            <a:fillRect/>
          </a:stretch>
        </p:blipFill>
        <p:spPr bwMode="auto">
          <a:xfrm>
            <a:off x="4572000" y="3284984"/>
            <a:ext cx="4536504" cy="2880320"/>
          </a:xfrm>
          <a:prstGeom prst="rect">
            <a:avLst/>
          </a:prstGeom>
          <a:noFill/>
          <a:ln w="9525">
            <a:noFill/>
            <a:miter lim="800000"/>
            <a:headEnd/>
            <a:tailEnd/>
          </a:ln>
        </p:spPr>
      </p:pic>
      <p:pic>
        <p:nvPicPr>
          <p:cNvPr id="10242" name="Picture 2"/>
          <p:cNvPicPr>
            <a:picLocks noChangeAspect="1" noChangeArrowheads="1"/>
          </p:cNvPicPr>
          <p:nvPr/>
        </p:nvPicPr>
        <p:blipFill>
          <a:blip r:embed="rId4" cstate="print"/>
          <a:srcRect/>
          <a:stretch>
            <a:fillRect/>
          </a:stretch>
        </p:blipFill>
        <p:spPr bwMode="auto">
          <a:xfrm>
            <a:off x="50341" y="1484784"/>
            <a:ext cx="4737683" cy="2592288"/>
          </a:xfrm>
          <a:prstGeom prst="rect">
            <a:avLst/>
          </a:prstGeom>
          <a:noFill/>
          <a:ln w="9525">
            <a:noFill/>
            <a:miter lim="800000"/>
            <a:headEnd/>
            <a:tailEnd/>
          </a:ln>
        </p:spPr>
      </p:pic>
      <p:sp>
        <p:nvSpPr>
          <p:cNvPr id="9" name="Retângulo 8"/>
          <p:cNvSpPr/>
          <p:nvPr/>
        </p:nvSpPr>
        <p:spPr>
          <a:xfrm>
            <a:off x="4572000" y="2132856"/>
            <a:ext cx="2347117" cy="369332"/>
          </a:xfrm>
          <a:prstGeom prst="rect">
            <a:avLst/>
          </a:prstGeom>
        </p:spPr>
        <p:txBody>
          <a:bodyPr wrap="none">
            <a:spAutoFit/>
          </a:bodyPr>
          <a:lstStyle/>
          <a:p>
            <a:r>
              <a:rPr lang="pt-BR" dirty="0" smtClean="0"/>
              <a:t>Método da Pré Ordem.</a:t>
            </a:r>
            <a:endParaRPr lang="pt-BR" dirty="0"/>
          </a:p>
        </p:txBody>
      </p:sp>
      <p:pic>
        <p:nvPicPr>
          <p:cNvPr id="10244" name="Picture 4"/>
          <p:cNvPicPr>
            <a:picLocks noChangeAspect="1" noChangeArrowheads="1"/>
          </p:cNvPicPr>
          <p:nvPr/>
        </p:nvPicPr>
        <p:blipFill>
          <a:blip r:embed="rId5" cstate="print"/>
          <a:srcRect/>
          <a:stretch>
            <a:fillRect/>
          </a:stretch>
        </p:blipFill>
        <p:spPr bwMode="auto">
          <a:xfrm>
            <a:off x="0" y="4005064"/>
            <a:ext cx="4572002" cy="2664297"/>
          </a:xfrm>
          <a:prstGeom prst="rect">
            <a:avLst/>
          </a:prstGeom>
          <a:noFill/>
          <a:ln w="9525">
            <a:noFill/>
            <a:miter lim="800000"/>
            <a:headEnd/>
            <a:tailEnd/>
          </a:ln>
        </p:spPr>
      </p:pic>
      <p:sp>
        <p:nvSpPr>
          <p:cNvPr id="7" name="Retângulo 6"/>
          <p:cNvSpPr/>
          <p:nvPr/>
        </p:nvSpPr>
        <p:spPr>
          <a:xfrm>
            <a:off x="3347864" y="1268760"/>
            <a:ext cx="4752528" cy="646331"/>
          </a:xfrm>
          <a:prstGeom prst="rect">
            <a:avLst/>
          </a:prstGeom>
        </p:spPr>
        <p:txBody>
          <a:bodyPr wrap="square">
            <a:spAutoFit/>
          </a:bodyPr>
          <a:lstStyle/>
          <a:p>
            <a:r>
              <a:rPr lang="pt-BR" dirty="0" smtClean="0"/>
              <a:t>Comparativo dos três métodos de percorrer uma árvore binária.</a:t>
            </a:r>
            <a:endParaRPr lang="pt-BR" dirty="0"/>
          </a:p>
        </p:txBody>
      </p:sp>
      <p:sp>
        <p:nvSpPr>
          <p:cNvPr id="13" name="Retângulo 12"/>
          <p:cNvSpPr/>
          <p:nvPr/>
        </p:nvSpPr>
        <p:spPr>
          <a:xfrm>
            <a:off x="3506600" y="6300028"/>
            <a:ext cx="2361544" cy="369332"/>
          </a:xfrm>
          <a:prstGeom prst="rect">
            <a:avLst/>
          </a:prstGeom>
        </p:spPr>
        <p:txBody>
          <a:bodyPr wrap="none">
            <a:spAutoFit/>
          </a:bodyPr>
          <a:lstStyle/>
          <a:p>
            <a:r>
              <a:rPr lang="pt-BR" dirty="0" smtClean="0"/>
              <a:t>Método da Pós Ordem.</a:t>
            </a:r>
            <a:endParaRPr lang="pt-BR" dirty="0"/>
          </a:p>
        </p:txBody>
      </p:sp>
      <p:sp>
        <p:nvSpPr>
          <p:cNvPr id="14" name="Seta para a esquerda 13"/>
          <p:cNvSpPr/>
          <p:nvPr/>
        </p:nvSpPr>
        <p:spPr>
          <a:xfrm>
            <a:off x="4427984" y="2420888"/>
            <a:ext cx="864096"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Seta para a esquerda 14"/>
          <p:cNvSpPr/>
          <p:nvPr/>
        </p:nvSpPr>
        <p:spPr>
          <a:xfrm rot="1107838">
            <a:off x="3635896" y="5949280"/>
            <a:ext cx="864096"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Seta para a esquerda 15"/>
          <p:cNvSpPr/>
          <p:nvPr/>
        </p:nvSpPr>
        <p:spPr>
          <a:xfrm rot="16200000">
            <a:off x="7596336" y="3284985"/>
            <a:ext cx="720080"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11266" name="Picture 2"/>
          <p:cNvPicPr>
            <a:picLocks noChangeAspect="1" noChangeArrowheads="1"/>
          </p:cNvPicPr>
          <p:nvPr/>
        </p:nvPicPr>
        <p:blipFill>
          <a:blip r:embed="rId2" cstate="print"/>
          <a:srcRect/>
          <a:stretch>
            <a:fillRect/>
          </a:stretch>
        </p:blipFill>
        <p:spPr bwMode="auto">
          <a:xfrm>
            <a:off x="179512" y="1052736"/>
            <a:ext cx="7696200" cy="549399"/>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72008" y="1827237"/>
            <a:ext cx="8892480" cy="4410075"/>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8028384" y="908720"/>
            <a:ext cx="969022" cy="105986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1772816"/>
            <a:ext cx="8964488" cy="4832772"/>
          </a:xfrm>
          <a:prstGeom prst="rect">
            <a:avLst/>
          </a:prstGeom>
          <a:noFill/>
          <a:ln w="9525">
            <a:noFill/>
            <a:miter lim="800000"/>
            <a:headEnd/>
            <a:tailEnd/>
          </a:ln>
        </p:spPr>
      </p:pic>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3" cstate="print"/>
          <a:srcRect/>
          <a:stretch>
            <a:fillRect/>
          </a:stretch>
        </p:blipFill>
        <p:spPr bwMode="auto">
          <a:xfrm>
            <a:off x="179512" y="1052736"/>
            <a:ext cx="7696200" cy="549399"/>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8028384" y="908720"/>
            <a:ext cx="969022" cy="105986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cstate="print"/>
          <a:srcRect/>
          <a:stretch>
            <a:fillRect/>
          </a:stretch>
        </p:blipFill>
        <p:spPr bwMode="auto">
          <a:xfrm>
            <a:off x="179512" y="1052736"/>
            <a:ext cx="7696200" cy="549399"/>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8028384" y="908720"/>
            <a:ext cx="969022" cy="1059867"/>
          </a:xfrm>
          <a:prstGeom prst="rect">
            <a:avLst/>
          </a:prstGeom>
          <a:noFill/>
          <a:ln w="9525">
            <a:noFill/>
            <a:miter lim="800000"/>
            <a:headEnd/>
            <a:tailEnd/>
          </a:ln>
        </p:spPr>
      </p:pic>
      <p:pic>
        <p:nvPicPr>
          <p:cNvPr id="13314" name="Picture 2"/>
          <p:cNvPicPr>
            <a:picLocks noChangeAspect="1" noChangeArrowheads="1"/>
          </p:cNvPicPr>
          <p:nvPr/>
        </p:nvPicPr>
        <p:blipFill>
          <a:blip r:embed="rId4" cstate="print"/>
          <a:srcRect/>
          <a:stretch>
            <a:fillRect/>
          </a:stretch>
        </p:blipFill>
        <p:spPr bwMode="auto">
          <a:xfrm>
            <a:off x="179512" y="1628800"/>
            <a:ext cx="7776864" cy="49053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cstate="print"/>
          <a:srcRect/>
          <a:stretch>
            <a:fillRect/>
          </a:stretch>
        </p:blipFill>
        <p:spPr bwMode="auto">
          <a:xfrm>
            <a:off x="179512" y="1052736"/>
            <a:ext cx="7696200" cy="549399"/>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8028384" y="908720"/>
            <a:ext cx="969022" cy="1059867"/>
          </a:xfrm>
          <a:prstGeom prst="rect">
            <a:avLst/>
          </a:prstGeom>
          <a:noFill/>
          <a:ln w="9525">
            <a:noFill/>
            <a:miter lim="800000"/>
            <a:headEnd/>
            <a:tailEnd/>
          </a:ln>
        </p:spPr>
      </p:pic>
      <p:pic>
        <p:nvPicPr>
          <p:cNvPr id="14338" name="Picture 2"/>
          <p:cNvPicPr>
            <a:picLocks noChangeAspect="1" noChangeArrowheads="1"/>
          </p:cNvPicPr>
          <p:nvPr/>
        </p:nvPicPr>
        <p:blipFill>
          <a:blip r:embed="rId4" cstate="print"/>
          <a:srcRect/>
          <a:stretch>
            <a:fillRect/>
          </a:stretch>
        </p:blipFill>
        <p:spPr bwMode="auto">
          <a:xfrm>
            <a:off x="107504" y="1628800"/>
            <a:ext cx="7776864" cy="439248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6" name="Picture 2"/>
          <p:cNvPicPr>
            <a:picLocks noChangeAspect="1" noChangeArrowheads="1"/>
          </p:cNvPicPr>
          <p:nvPr/>
        </p:nvPicPr>
        <p:blipFill>
          <a:blip r:embed="rId2" cstate="print"/>
          <a:srcRect/>
          <a:stretch>
            <a:fillRect/>
          </a:stretch>
        </p:blipFill>
        <p:spPr bwMode="auto">
          <a:xfrm>
            <a:off x="179512" y="1052736"/>
            <a:ext cx="7696200" cy="549399"/>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8028384" y="908720"/>
            <a:ext cx="969022" cy="1059867"/>
          </a:xfrm>
          <a:prstGeom prst="rect">
            <a:avLst/>
          </a:prstGeom>
          <a:noFill/>
          <a:ln w="9525">
            <a:noFill/>
            <a:miter lim="800000"/>
            <a:headEnd/>
            <a:tailEnd/>
          </a:ln>
        </p:spPr>
      </p:pic>
      <p:pic>
        <p:nvPicPr>
          <p:cNvPr id="15362" name="Picture 2"/>
          <p:cNvPicPr>
            <a:picLocks noChangeAspect="1" noChangeArrowheads="1"/>
          </p:cNvPicPr>
          <p:nvPr/>
        </p:nvPicPr>
        <p:blipFill>
          <a:blip r:embed="rId4" cstate="print"/>
          <a:srcRect/>
          <a:stretch>
            <a:fillRect/>
          </a:stretch>
        </p:blipFill>
        <p:spPr bwMode="auto">
          <a:xfrm>
            <a:off x="107504" y="1772816"/>
            <a:ext cx="7848872" cy="446449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179388" y="333375"/>
            <a:ext cx="4464050" cy="646113"/>
          </a:xfrm>
          <a:prstGeom prst="rect">
            <a:avLst/>
          </a:prstGeom>
          <a:noFill/>
        </p:spPr>
        <p:txBody>
          <a:bodyPr>
            <a:spAutoFit/>
          </a:bodyPr>
          <a:lstStyle/>
          <a:p>
            <a:pPr algn="ctr" fontAlgn="auto">
              <a:spcBef>
                <a:spcPts val="0"/>
              </a:spcBef>
              <a:spcAft>
                <a:spcPts val="0"/>
              </a:spcAft>
              <a:defRPr/>
            </a:pPr>
            <a:r>
              <a:rPr lang="pt-BR" sz="3600" b="1" dirty="0">
                <a:solidFill>
                  <a:schemeClr val="bg1"/>
                </a:solidFill>
              </a:rPr>
              <a:t>AGUARDEM . . . </a:t>
            </a:r>
            <a:endParaRPr lang="pt-BR" sz="3600" b="1" dirty="0">
              <a:solidFill>
                <a:schemeClr val="bg1"/>
              </a:solidFill>
              <a:latin typeface="+mj-lt"/>
              <a:cs typeface="Arial" pitchFamily="34" charset="0"/>
            </a:endParaRPr>
          </a:p>
        </p:txBody>
      </p:sp>
      <p:pic>
        <p:nvPicPr>
          <p:cNvPr id="5" name="Picture 1"/>
          <p:cNvPicPr>
            <a:picLocks noChangeAspect="1" noChangeArrowheads="1"/>
          </p:cNvPicPr>
          <p:nvPr/>
        </p:nvPicPr>
        <p:blipFill>
          <a:blip r:embed="rId2" cstate="print"/>
          <a:srcRect/>
          <a:stretch>
            <a:fillRect/>
          </a:stretch>
        </p:blipFill>
        <p:spPr bwMode="auto">
          <a:xfrm>
            <a:off x="755576" y="3068960"/>
            <a:ext cx="5945850" cy="3600128"/>
          </a:xfrm>
          <a:prstGeom prst="rect">
            <a:avLst/>
          </a:prstGeom>
          <a:noFill/>
          <a:ln w="9525">
            <a:noFill/>
            <a:miter lim="800000"/>
            <a:headEnd/>
            <a:tailEnd/>
          </a:ln>
        </p:spPr>
      </p:pic>
      <p:sp>
        <p:nvSpPr>
          <p:cNvPr id="6" name="Retângulo 5"/>
          <p:cNvSpPr/>
          <p:nvPr/>
        </p:nvSpPr>
        <p:spPr>
          <a:xfrm>
            <a:off x="179388" y="1125538"/>
            <a:ext cx="8785225" cy="3168650"/>
          </a:xfrm>
          <a:prstGeom prst="rect">
            <a:avLst/>
          </a:prstGeom>
        </p:spPr>
        <p:txBody>
          <a:bodyPr>
            <a:spAutoFit/>
          </a:bodyPr>
          <a:lstStyle/>
          <a:p>
            <a:pPr algn="just">
              <a:defRPr/>
            </a:pPr>
            <a:r>
              <a:rPr lang="pt-BR" sz="2400" dirty="0">
                <a:solidFill>
                  <a:schemeClr val="tx2"/>
                </a:solidFill>
                <a:effectLst>
                  <a:outerShdw blurRad="38100" dist="38100" dir="2700000" algn="tl">
                    <a:srgbClr val="000000">
                      <a:alpha val="43137"/>
                    </a:srgbClr>
                  </a:outerShdw>
                </a:effectLst>
                <a:latin typeface="Broadway" pitchFamily="82" charset="0"/>
              </a:rPr>
              <a:t>Estou construindo mais aulas , aguardem que assim que terminar mais aulas irei postar o material.</a:t>
            </a:r>
          </a:p>
          <a:p>
            <a:pPr algn="just">
              <a:defRPr/>
            </a:pPr>
            <a:r>
              <a:rPr lang="pt-BR" sz="2400" dirty="0">
                <a:solidFill>
                  <a:schemeClr val="tx2"/>
                </a:solidFill>
                <a:effectLst>
                  <a:outerShdw blurRad="38100" dist="38100" dir="2700000" algn="tl">
                    <a:srgbClr val="000000">
                      <a:alpha val="43137"/>
                    </a:srgbClr>
                  </a:outerShdw>
                </a:effectLst>
                <a:latin typeface="Broadway" pitchFamily="82" charset="0"/>
              </a:rPr>
              <a:t>Em quanto isso podem ficar a vontade para ler o material didático, pois ele é a fonte das aulas desenvolvidas até o presente momento.</a:t>
            </a:r>
          </a:p>
          <a:p>
            <a:pPr algn="just">
              <a:defRPr/>
            </a:pPr>
            <a:endParaRPr lang="pt-BR" sz="2400" dirty="0">
              <a:solidFill>
                <a:schemeClr val="bg1"/>
              </a:solidFill>
              <a:effectLst>
                <a:outerShdw blurRad="38100" dist="38100" dir="2700000" algn="tl">
                  <a:srgbClr val="000000">
                    <a:alpha val="43137"/>
                  </a:srgbClr>
                </a:outerShdw>
              </a:effectLst>
              <a:latin typeface="Broadway" pitchFamily="82" charset="0"/>
            </a:endParaRPr>
          </a:p>
          <a:p>
            <a:pPr algn="r">
              <a:defRPr/>
            </a:pPr>
            <a:r>
              <a:rPr lang="pt-BR" sz="3200" dirty="0">
                <a:solidFill>
                  <a:srgbClr val="C00000"/>
                </a:solidFill>
                <a:effectLst>
                  <a:outerShdw blurRad="38100" dist="38100" dir="2700000" algn="tl">
                    <a:srgbClr val="000000">
                      <a:alpha val="43137"/>
                    </a:srgbClr>
                  </a:outerShdw>
                </a:effectLst>
                <a:latin typeface="Broadway" pitchFamily="82" charset="0"/>
              </a:rPr>
              <a:t>Mãos à obra! ! ! !</a:t>
            </a:r>
            <a:endParaRPr lang="pt-BR" sz="3200" dirty="0">
              <a:solidFill>
                <a:srgbClr val="C00000"/>
              </a:solidFill>
            </a:endParaRPr>
          </a:p>
        </p:txBody>
      </p:sp>
      <p:pic>
        <p:nvPicPr>
          <p:cNvPr id="8" name="Picture 3"/>
          <p:cNvPicPr>
            <a:picLocks noChangeAspect="1" noChangeArrowheads="1"/>
          </p:cNvPicPr>
          <p:nvPr/>
        </p:nvPicPr>
        <p:blipFill>
          <a:blip r:embed="rId3" cstate="print"/>
          <a:srcRect/>
          <a:stretch>
            <a:fillRect/>
          </a:stretch>
        </p:blipFill>
        <p:spPr bwMode="auto">
          <a:xfrm>
            <a:off x="35496" y="5589240"/>
            <a:ext cx="969022" cy="1059867"/>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6948264" y="4976215"/>
            <a:ext cx="2160239" cy="1666877"/>
          </a:xfrm>
          <a:prstGeom prst="rect">
            <a:avLst/>
          </a:prstGeom>
          <a:noFill/>
          <a:ln w="9525">
            <a:noFill/>
            <a:miter lim="800000"/>
            <a:headEnd/>
            <a:tailEnd/>
          </a:ln>
        </p:spPr>
      </p:pic>
    </p:spTree>
    <p:extLst>
      <p:ext uri="{BB962C8B-B14F-4D97-AF65-F5344CB8AC3E}">
        <p14:creationId xmlns:p14="http://schemas.microsoft.com/office/powerpoint/2010/main" xmlns="" val="13090720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843212" y="1268760"/>
            <a:ext cx="6300788" cy="492125"/>
          </a:xfrm>
          <a:prstGeom prst="rect">
            <a:avLst/>
          </a:prstGeom>
        </p:spPr>
        <p:txBody>
          <a:bodyPr>
            <a:spAutoFit/>
          </a:bodyPr>
          <a:lstStyle/>
          <a:p>
            <a:pPr algn="ctr">
              <a:spcBef>
                <a:spcPct val="20000"/>
              </a:spcBef>
              <a:buClr>
                <a:srgbClr val="2B4475"/>
              </a:buClr>
              <a:defRPr/>
            </a:pPr>
            <a:r>
              <a:rPr lang="pt-BR" sz="2600" b="1" kern="0" dirty="0">
                <a:solidFill>
                  <a:srgbClr val="2B4475"/>
                </a:solidFill>
                <a:effectLst>
                  <a:outerShdw blurRad="38100" dist="38100" dir="2700000" algn="tl">
                    <a:srgbClr val="000000">
                      <a:alpha val="43137"/>
                    </a:srgbClr>
                  </a:outerShdw>
                </a:effectLst>
                <a:cs typeface="Arial" pitchFamily="34" charset="0"/>
              </a:rPr>
              <a:t>Prof. Adm. </a:t>
            </a:r>
            <a:r>
              <a:rPr lang="pt-BR" sz="2600" b="1" i="1" kern="0" dirty="0">
                <a:solidFill>
                  <a:srgbClr val="2B4475"/>
                </a:solidFill>
                <a:effectLst>
                  <a:outerShdw blurRad="38100" dist="38100" dir="2700000" algn="tl">
                    <a:srgbClr val="000000">
                      <a:alpha val="43137"/>
                    </a:srgbClr>
                  </a:outerShdw>
                </a:effectLst>
                <a:cs typeface="Arial" pitchFamily="34" charset="0"/>
              </a:rPr>
              <a:t>Msc</a:t>
            </a:r>
            <a:r>
              <a:rPr lang="pt-BR" sz="26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
        <p:nvSpPr>
          <p:cNvPr id="3" name="Retângulo 2"/>
          <p:cNvSpPr/>
          <p:nvPr/>
        </p:nvSpPr>
        <p:spPr>
          <a:xfrm>
            <a:off x="107950" y="44624"/>
            <a:ext cx="8928100" cy="1200150"/>
          </a:xfrm>
          <a:prstGeom prst="rect">
            <a:avLst/>
          </a:prstGeom>
        </p:spPr>
        <p:txBody>
          <a:bodyPr>
            <a:spAutoFit/>
          </a:bodyPr>
          <a:lstStyle/>
          <a:p>
            <a:pPr algn="just">
              <a:spcBef>
                <a:spcPct val="20000"/>
              </a:spcBef>
              <a:buClr>
                <a:srgbClr val="2B4475"/>
              </a:buClr>
              <a:defRPr/>
            </a:pPr>
            <a:r>
              <a:rPr lang="pt-BR" sz="3600" b="1" kern="0" dirty="0">
                <a:solidFill>
                  <a:srgbClr val="2B4475"/>
                </a:solidFill>
                <a:effectLst>
                  <a:outerShdw blurRad="38100" dist="38100" dir="2700000" algn="tl">
                    <a:srgbClr val="000000">
                      <a:alpha val="43137"/>
                    </a:srgbClr>
                  </a:outerShdw>
                </a:effectLst>
                <a:cs typeface="Arial" pitchFamily="34" charset="0"/>
              </a:rPr>
              <a:t>“Tenham sempre Força, Sabedoria e Beleza na condução de suas ações cotidianas”.</a:t>
            </a:r>
          </a:p>
        </p:txBody>
      </p:sp>
      <p:pic>
        <p:nvPicPr>
          <p:cNvPr id="4" name="Picture 2" descr="http://servicosweb.cnpq.br/wspessoa/servletrecuperafoto?tipo=1&amp;id=K4755251Z8"/>
          <p:cNvPicPr>
            <a:picLocks noChangeAspect="1" noChangeArrowheads="1"/>
          </p:cNvPicPr>
          <p:nvPr/>
        </p:nvPicPr>
        <p:blipFill>
          <a:blip r:embed="rId2" cstate="print"/>
          <a:srcRect/>
          <a:stretch>
            <a:fillRect/>
          </a:stretch>
        </p:blipFill>
        <p:spPr bwMode="auto">
          <a:xfrm>
            <a:off x="324942" y="3015208"/>
            <a:ext cx="3382962" cy="2286000"/>
          </a:xfrm>
          <a:prstGeom prst="rect">
            <a:avLst/>
          </a:prstGeom>
          <a:noFill/>
          <a:ln w="9525">
            <a:noFill/>
            <a:miter lim="800000"/>
            <a:headEnd/>
            <a:tailEnd/>
          </a:ln>
        </p:spPr>
      </p:pic>
      <p:sp>
        <p:nvSpPr>
          <p:cNvPr id="5" name="Retângulo 3"/>
          <p:cNvSpPr>
            <a:spLocks noChangeArrowheads="1"/>
          </p:cNvSpPr>
          <p:nvPr/>
        </p:nvSpPr>
        <p:spPr bwMode="auto">
          <a:xfrm>
            <a:off x="5616624" y="4823271"/>
            <a:ext cx="3131840" cy="338554"/>
          </a:xfrm>
          <a:prstGeom prst="rect">
            <a:avLst/>
          </a:prstGeom>
          <a:noFill/>
          <a:ln>
            <a:noFill/>
          </a:ln>
          <a:extLst>
            <a:ext uri="{909E8E84-426E-40DD-AFC4-6F175D3DCCD1}"/>
            <a:ext uri="{91240B29-F687-4F45-9708-019B960494DF}"/>
          </a:extLst>
        </p:spPr>
        <p:txBody>
          <a:bodyPr wrap="square">
            <a:spAutoFit/>
          </a:bodyPr>
          <a:lstStyle/>
          <a:p>
            <a:pPr>
              <a:defRPr/>
            </a:pPr>
            <a:r>
              <a:rPr lang="pt-BR" sz="1600" b="1" dirty="0" smtClean="0">
                <a:solidFill>
                  <a:schemeClr val="tx2"/>
                </a:solidFill>
                <a:effectLst>
                  <a:outerShdw blurRad="38100" dist="38100" dir="2700000" algn="tl">
                    <a:srgbClr val="000000">
                      <a:alpha val="43137"/>
                    </a:srgbClr>
                  </a:outerShdw>
                </a:effectLst>
              </a:rPr>
              <a:t>e-mail: </a:t>
            </a:r>
            <a:r>
              <a:rPr lang="pt-BR" sz="1600" b="1" dirty="0" smtClean="0">
                <a:solidFill>
                  <a:schemeClr val="tx2"/>
                </a:solidFill>
                <a:effectLst>
                  <a:outerShdw blurRad="38100" dist="38100" dir="2700000" algn="tl">
                    <a:srgbClr val="000000">
                      <a:alpha val="43137"/>
                    </a:srgbClr>
                  </a:outerShdw>
                </a:effectLst>
                <a:hlinkClick r:id="rId3"/>
              </a:rPr>
              <a:t>luizlobato0101@gmail.com</a:t>
            </a:r>
            <a:endParaRPr lang="pt-BR" sz="1600" b="1" dirty="0">
              <a:solidFill>
                <a:schemeClr val="tx2"/>
              </a:solidFill>
              <a:effectLst>
                <a:outerShdw blurRad="38100" dist="38100" dir="2700000" algn="tl">
                  <a:srgbClr val="000000">
                    <a:alpha val="43137"/>
                  </a:srgbClr>
                </a:outerShdw>
              </a:effectLst>
            </a:endParaRPr>
          </a:p>
        </p:txBody>
      </p:sp>
      <p:pic>
        <p:nvPicPr>
          <p:cNvPr id="6" name="Picture 2" descr="C:\Users\maq\Desktop\FOTOS PARA O BLOG\LOGO 01.png"/>
          <p:cNvPicPr>
            <a:picLocks noChangeAspect="1" noChangeArrowheads="1"/>
          </p:cNvPicPr>
          <p:nvPr/>
        </p:nvPicPr>
        <p:blipFill>
          <a:blip r:embed="rId4" cstate="print"/>
          <a:srcRect/>
          <a:stretch>
            <a:fillRect/>
          </a:stretch>
        </p:blipFill>
        <p:spPr bwMode="auto">
          <a:xfrm>
            <a:off x="6552728" y="3212976"/>
            <a:ext cx="2016125" cy="1538287"/>
          </a:xfrm>
          <a:prstGeom prst="rect">
            <a:avLst/>
          </a:prstGeom>
          <a:noFill/>
          <a:ln w="9525">
            <a:noFill/>
            <a:miter lim="800000"/>
            <a:headEnd/>
            <a:tailEnd/>
          </a:ln>
        </p:spPr>
      </p:pic>
    </p:spTree>
    <p:extLst>
      <p:ext uri="{BB962C8B-B14F-4D97-AF65-F5344CB8AC3E}">
        <p14:creationId xmlns:p14="http://schemas.microsoft.com/office/powerpoint/2010/main" xmlns="" val="32890141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60040" y="2492896"/>
            <a:ext cx="5004048" cy="981075"/>
          </a:xfrm>
          <a:prstGeom prst="rect">
            <a:avLst/>
          </a:prstGeom>
        </p:spPr>
        <p:txBody>
          <a:bodyPr/>
          <a:lstStyle/>
          <a:p>
            <a:pPr algn="ctr" fontAlgn="auto">
              <a:spcAft>
                <a:spcPts val="0"/>
              </a:spcAft>
              <a:defRPr/>
            </a:pPr>
            <a:r>
              <a:rPr lang="pt-BR" sz="2400" b="1" dirty="0" smtClean="0">
                <a:solidFill>
                  <a:schemeClr val="tx2"/>
                </a:solidFill>
                <a:effectLst>
                  <a:outerShdw blurRad="38100" dist="38100" dir="2700000" algn="tl">
                    <a:srgbClr val="000000">
                      <a:alpha val="43137"/>
                    </a:srgbClr>
                  </a:outerShdw>
                </a:effectLst>
                <a:latin typeface="+mj-lt"/>
                <a:ea typeface="+mj-ea"/>
                <a:cs typeface="+mj-cs"/>
              </a:rPr>
              <a:t>GST 1259</a:t>
            </a:r>
            <a:endParaRPr lang="pt-BR" sz="2400" b="1" dirty="0">
              <a:solidFill>
                <a:schemeClr val="tx2"/>
              </a:solidFill>
              <a:effectLst>
                <a:outerShdw blurRad="38100" dist="38100" dir="2700000" algn="tl">
                  <a:srgbClr val="000000">
                    <a:alpha val="43137"/>
                  </a:srgbClr>
                </a:outerShdw>
              </a:effectLst>
              <a:latin typeface="+mj-lt"/>
              <a:ea typeface="+mj-ea"/>
              <a:cs typeface="+mj-cs"/>
            </a:endParaRPr>
          </a:p>
          <a:p>
            <a:pPr algn="ctr" fontAlgn="auto">
              <a:spcAft>
                <a:spcPts val="0"/>
              </a:spcAft>
              <a:defRPr/>
            </a:pPr>
            <a:r>
              <a:rPr lang="pt-BR" sz="2400" b="1" dirty="0" smtClean="0">
                <a:solidFill>
                  <a:schemeClr val="tx2"/>
                </a:solidFill>
                <a:effectLst>
                  <a:outerShdw blurRad="38100" dist="38100" dir="2700000" algn="tl">
                    <a:srgbClr val="000000">
                      <a:alpha val="43137"/>
                    </a:srgbClr>
                  </a:outerShdw>
                </a:effectLst>
                <a:latin typeface="+mj-lt"/>
                <a:ea typeface="+mj-ea"/>
                <a:cs typeface="+mj-cs"/>
              </a:rPr>
              <a:t>Otimização de Sistemas de Transporte</a:t>
            </a:r>
            <a:endParaRPr lang="pt-BR" sz="2400" b="1" dirty="0">
              <a:solidFill>
                <a:schemeClr val="tx2"/>
              </a:solidFill>
              <a:effectLst>
                <a:outerShdw blurRad="38100" dist="38100" dir="2700000" algn="tl">
                  <a:srgbClr val="000000">
                    <a:alpha val="43137"/>
                  </a:srgbClr>
                </a:outerShdw>
              </a:effectLst>
              <a:latin typeface="+mj-lt"/>
              <a:ea typeface="+mj-ea"/>
              <a:cs typeface="+mj-cs"/>
            </a:endParaRPr>
          </a:p>
        </p:txBody>
      </p:sp>
      <p:sp>
        <p:nvSpPr>
          <p:cNvPr id="11" name="Retângulo 10"/>
          <p:cNvSpPr/>
          <p:nvPr/>
        </p:nvSpPr>
        <p:spPr>
          <a:xfrm>
            <a:off x="738874" y="2060848"/>
            <a:ext cx="4716016" cy="400110"/>
          </a:xfrm>
          <a:prstGeom prst="rect">
            <a:avLst/>
          </a:prstGeom>
        </p:spPr>
        <p:txBody>
          <a:bodyPr wrap="square">
            <a:spAutoFit/>
          </a:bodyPr>
          <a:lstStyle/>
          <a:p>
            <a:pPr>
              <a:spcBef>
                <a:spcPct val="20000"/>
              </a:spcBef>
              <a:buClr>
                <a:srgbClr val="2B4475"/>
              </a:buClr>
              <a:defRPr/>
            </a:pPr>
            <a:r>
              <a:rPr lang="pt-BR" sz="2000" b="1" kern="0" dirty="0">
                <a:solidFill>
                  <a:srgbClr val="2B4475"/>
                </a:solidFill>
                <a:effectLst>
                  <a:outerShdw blurRad="38100" dist="38100" dir="2700000" algn="tl">
                    <a:srgbClr val="000000">
                      <a:alpha val="43137"/>
                    </a:srgbClr>
                  </a:outerShdw>
                </a:effectLst>
                <a:cs typeface="Arial" pitchFamily="34" charset="0"/>
              </a:rPr>
              <a:t>Prof. Adm. </a:t>
            </a:r>
            <a:r>
              <a:rPr lang="pt-BR" sz="2000" b="1" i="1" kern="0" dirty="0">
                <a:solidFill>
                  <a:srgbClr val="2B4475"/>
                </a:solidFill>
                <a:effectLst>
                  <a:outerShdw blurRad="38100" dist="38100" dir="2700000" algn="tl">
                    <a:srgbClr val="000000">
                      <a:alpha val="43137"/>
                    </a:srgbClr>
                  </a:outerShdw>
                </a:effectLst>
                <a:cs typeface="Arial" pitchFamily="34" charset="0"/>
              </a:rPr>
              <a:t>Msc</a:t>
            </a:r>
            <a:r>
              <a:rPr lang="pt-BR" sz="20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pic>
        <p:nvPicPr>
          <p:cNvPr id="1027" name="Picture 3"/>
          <p:cNvPicPr>
            <a:picLocks noChangeAspect="1" noChangeArrowheads="1"/>
          </p:cNvPicPr>
          <p:nvPr/>
        </p:nvPicPr>
        <p:blipFill>
          <a:blip r:embed="rId2" cstate="print"/>
          <a:srcRect/>
          <a:stretch>
            <a:fillRect/>
          </a:stretch>
        </p:blipFill>
        <p:spPr bwMode="auto">
          <a:xfrm>
            <a:off x="6300192" y="2924944"/>
            <a:ext cx="2736304" cy="2914074"/>
          </a:xfrm>
          <a:prstGeom prst="rect">
            <a:avLst/>
          </a:prstGeom>
          <a:noFill/>
          <a:ln w="9525">
            <a:noFill/>
            <a:miter lim="800000"/>
            <a:headEnd/>
            <a:tailEnd/>
          </a:ln>
        </p:spPr>
      </p:pic>
      <p:sp>
        <p:nvSpPr>
          <p:cNvPr id="10" name="Retângulo 9"/>
          <p:cNvSpPr/>
          <p:nvPr/>
        </p:nvSpPr>
        <p:spPr>
          <a:xfrm>
            <a:off x="5292080" y="548680"/>
            <a:ext cx="3786742" cy="1323439"/>
          </a:xfrm>
          <a:prstGeom prst="rect">
            <a:avLst/>
          </a:prstGeom>
        </p:spPr>
        <p:txBody>
          <a:bodyPr wrap="none">
            <a:spAutoFit/>
          </a:bodyPr>
          <a:lstStyle/>
          <a:p>
            <a:pPr>
              <a:defRPr/>
            </a:pPr>
            <a:r>
              <a:rPr lang="pt-BR" sz="8000" b="1" dirty="0">
                <a:solidFill>
                  <a:srgbClr val="C00000"/>
                </a:solidFill>
                <a:effectLst>
                  <a:outerShdw blurRad="38100" dist="38100" dir="2700000" algn="tl">
                    <a:srgbClr val="000000">
                      <a:alpha val="43137"/>
                    </a:srgbClr>
                  </a:outerShdw>
                </a:effectLst>
              </a:rPr>
              <a:t>AULA </a:t>
            </a:r>
            <a:r>
              <a:rPr lang="pt-BR" sz="8000" b="1" dirty="0" smtClean="0">
                <a:solidFill>
                  <a:srgbClr val="C00000"/>
                </a:solidFill>
                <a:effectLst>
                  <a:outerShdw blurRad="38100" dist="38100" dir="2700000" algn="tl">
                    <a:srgbClr val="000000">
                      <a:alpha val="43137"/>
                    </a:srgbClr>
                  </a:outerShdw>
                </a:effectLst>
              </a:rPr>
              <a:t>02</a:t>
            </a:r>
            <a:endParaRPr lang="pt-BR" sz="8000" dirty="0">
              <a:solidFill>
                <a:srgbClr val="C00000"/>
              </a:solidFill>
            </a:endParaRPr>
          </a:p>
        </p:txBody>
      </p:sp>
      <p:pic>
        <p:nvPicPr>
          <p:cNvPr id="17410" name="Picture 2"/>
          <p:cNvPicPr>
            <a:picLocks noChangeAspect="1" noChangeArrowheads="1"/>
          </p:cNvPicPr>
          <p:nvPr/>
        </p:nvPicPr>
        <p:blipFill>
          <a:blip r:embed="rId3" cstate="print"/>
          <a:srcRect/>
          <a:stretch>
            <a:fillRect/>
          </a:stretch>
        </p:blipFill>
        <p:spPr bwMode="auto">
          <a:xfrm>
            <a:off x="27183" y="3284984"/>
            <a:ext cx="6228184" cy="2520280"/>
          </a:xfrm>
          <a:prstGeom prst="rect">
            <a:avLst/>
          </a:prstGeom>
          <a:noFill/>
          <a:ln w="9525">
            <a:noFill/>
            <a:miter lim="800000"/>
            <a:headEnd/>
            <a:tailEnd/>
          </a:ln>
        </p:spPr>
      </p:pic>
      <p:pic>
        <p:nvPicPr>
          <p:cNvPr id="14" name="Picture 2" descr="C:\Users\maq\Desktop\FOTOS PARA O BLOG\LOGO 01.png"/>
          <p:cNvPicPr>
            <a:picLocks noChangeAspect="1" noChangeArrowheads="1"/>
          </p:cNvPicPr>
          <p:nvPr/>
        </p:nvPicPr>
        <p:blipFill>
          <a:blip r:embed="rId4" cstate="print"/>
          <a:srcRect/>
          <a:stretch>
            <a:fillRect/>
          </a:stretch>
        </p:blipFill>
        <p:spPr bwMode="auto">
          <a:xfrm>
            <a:off x="35496" y="5229200"/>
            <a:ext cx="814510" cy="621110"/>
          </a:xfrm>
          <a:prstGeom prst="rect">
            <a:avLst/>
          </a:prstGeom>
          <a:noFill/>
          <a:ln w="9525">
            <a:noFill/>
            <a:miter lim="800000"/>
            <a:headEnd/>
            <a:tailEnd/>
          </a:ln>
        </p:spPr>
      </p:pic>
      <p:pic>
        <p:nvPicPr>
          <p:cNvPr id="15" name="Picture 2" descr="http://servicosweb.cnpq.br/wspessoa/servletrecuperafoto?tipo=1&amp;id=K4755251Z8"/>
          <p:cNvPicPr>
            <a:picLocks noChangeAspect="1" noChangeArrowheads="1"/>
          </p:cNvPicPr>
          <p:nvPr/>
        </p:nvPicPr>
        <p:blipFill>
          <a:blip r:embed="rId5" cstate="print"/>
          <a:srcRect/>
          <a:stretch>
            <a:fillRect/>
          </a:stretch>
        </p:blipFill>
        <p:spPr bwMode="auto">
          <a:xfrm>
            <a:off x="38501" y="1889649"/>
            <a:ext cx="717363" cy="522663"/>
          </a:xfrm>
          <a:prstGeom prst="rect">
            <a:avLst/>
          </a:prstGeom>
          <a:noFill/>
          <a:ln w="9525">
            <a:noFill/>
            <a:miter lim="800000"/>
            <a:headEnd/>
            <a:tailEnd/>
          </a:ln>
        </p:spPr>
      </p:pic>
    </p:spTree>
    <p:extLst>
      <p:ext uri="{BB962C8B-B14F-4D97-AF65-F5344CB8AC3E}">
        <p14:creationId xmlns:p14="http://schemas.microsoft.com/office/powerpoint/2010/main" xmlns="" val="292213277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2" cstate="print"/>
          <a:srcRect/>
          <a:stretch>
            <a:fillRect/>
          </a:stretch>
        </p:blipFill>
        <p:spPr bwMode="auto">
          <a:xfrm>
            <a:off x="8121552" y="5591563"/>
            <a:ext cx="969022" cy="1059867"/>
          </a:xfrm>
          <a:prstGeom prst="rect">
            <a:avLst/>
          </a:prstGeom>
          <a:noFill/>
          <a:ln w="9525">
            <a:noFill/>
            <a:miter lim="800000"/>
            <a:headEnd/>
            <a:tailEnd/>
          </a:ln>
        </p:spPr>
      </p:pic>
      <p:sp>
        <p:nvSpPr>
          <p:cNvPr id="6" name="Retângulo 5"/>
          <p:cNvSpPr/>
          <p:nvPr/>
        </p:nvSpPr>
        <p:spPr>
          <a:xfrm>
            <a:off x="258108" y="1071546"/>
            <a:ext cx="3737690" cy="430887"/>
          </a:xfrm>
          <a:prstGeom prst="rect">
            <a:avLst/>
          </a:prstGeom>
        </p:spPr>
        <p:txBody>
          <a:bodyPr wrap="none">
            <a:spAutoFit/>
          </a:bodyPr>
          <a:lstStyle/>
          <a:p>
            <a:r>
              <a:rPr lang="pt-BR" sz="2200" b="1" dirty="0" smtClean="0">
                <a:solidFill>
                  <a:schemeClr val="accent3">
                    <a:lumMod val="50000"/>
                  </a:schemeClr>
                </a:solidFill>
                <a:effectLst>
                  <a:outerShdw blurRad="38100" dist="38100" dir="2700000" algn="tl">
                    <a:srgbClr val="000000">
                      <a:alpha val="43137"/>
                    </a:srgbClr>
                  </a:outerShdw>
                </a:effectLst>
              </a:rPr>
              <a:t>Introdução à teoria dos Grafos</a:t>
            </a:r>
            <a:endParaRPr lang="pt-BR" sz="2200" b="1" dirty="0">
              <a:solidFill>
                <a:schemeClr val="accent3">
                  <a:lumMod val="50000"/>
                </a:schemeClr>
              </a:solidFill>
              <a:effectLst>
                <a:outerShdw blurRad="38100" dist="38100" dir="2700000" algn="tl">
                  <a:srgbClr val="000000">
                    <a:alpha val="43137"/>
                  </a:srgbClr>
                </a:outerShdw>
              </a:effectLst>
            </a:endParaRPr>
          </a:p>
        </p:txBody>
      </p:sp>
      <p:sp>
        <p:nvSpPr>
          <p:cNvPr id="7" name="Retângulo 6"/>
          <p:cNvSpPr/>
          <p:nvPr/>
        </p:nvSpPr>
        <p:spPr>
          <a:xfrm>
            <a:off x="142844" y="1629495"/>
            <a:ext cx="8929718" cy="4801314"/>
          </a:xfrm>
          <a:prstGeom prst="rect">
            <a:avLst/>
          </a:prstGeom>
        </p:spPr>
        <p:txBody>
          <a:bodyPr wrap="square">
            <a:spAutoFit/>
          </a:bodyPr>
          <a:lstStyle/>
          <a:p>
            <a:pPr algn="just"/>
            <a:r>
              <a:rPr lang="pt-BR" dirty="0" smtClean="0"/>
              <a:t>A Teoria dos Grafos e um ramo da matemática que remete ao estudo de objetos combinatórios denominados Grafos. Grafos são representados por pontos dispostos em posições arbitrarias denominados de nos, ou vértices, conectados por curvas chamadas de arestas.</a:t>
            </a:r>
          </a:p>
          <a:p>
            <a:pPr algn="just"/>
            <a:endParaRPr lang="pt-BR" dirty="0" smtClean="0"/>
          </a:p>
          <a:p>
            <a:pPr algn="just"/>
            <a:r>
              <a:rPr lang="pt-BR" dirty="0" smtClean="0"/>
              <a:t>A Pesquisa Operacional utiliza os grafos em diversas situações, por exemplo em interligações entre “locais”. Os “locais” são chamados vértices (ou nos) e as ligações são chamadas arestas entre os “locais”.</a:t>
            </a:r>
          </a:p>
          <a:p>
            <a:pPr algn="just"/>
            <a:endParaRPr lang="pt-BR" dirty="0" smtClean="0"/>
          </a:p>
          <a:p>
            <a:pPr algn="just"/>
            <a:r>
              <a:rPr lang="pt-BR" dirty="0" smtClean="0"/>
              <a:t>Na figura a seguir, temos que Conjunto de vértices: </a:t>
            </a:r>
            <a:r>
              <a:rPr lang="pt-BR" b="1" dirty="0" smtClean="0"/>
              <a:t>V= {a,b,c,d,}, os arcos (linhas continuas</a:t>
            </a:r>
            <a:r>
              <a:rPr lang="pt-BR" dirty="0" smtClean="0"/>
              <a:t>) representam as ligações entre os vértices. </a:t>
            </a:r>
          </a:p>
          <a:p>
            <a:pPr algn="just"/>
            <a:endParaRPr lang="pt-BR" dirty="0" smtClean="0"/>
          </a:p>
          <a:p>
            <a:pPr algn="just"/>
            <a:r>
              <a:rPr lang="pt-BR" dirty="0" smtClean="0"/>
              <a:t>Os arcos são representados como pares ordenados, por exemplo, o par ordenado (a,b), por exemplo, representa o arco que liga os vértices a e b. </a:t>
            </a:r>
          </a:p>
          <a:p>
            <a:pPr algn="just"/>
            <a:endParaRPr lang="pt-BR" dirty="0" smtClean="0"/>
          </a:p>
          <a:p>
            <a:pPr algn="just"/>
            <a:r>
              <a:rPr lang="pt-BR" dirty="0" smtClean="0"/>
              <a:t>O conjunto de todos os arcos:</a:t>
            </a:r>
          </a:p>
          <a:p>
            <a:pPr algn="just"/>
            <a:r>
              <a:rPr lang="pt-BR" dirty="0" smtClean="0"/>
              <a:t>				</a:t>
            </a:r>
            <a:r>
              <a:rPr lang="pt-BR" sz="2000" b="1" dirty="0" smtClean="0">
                <a:solidFill>
                  <a:srgbClr val="C00000"/>
                </a:solidFill>
                <a:effectLst>
                  <a:outerShdw blurRad="38100" dist="38100" dir="2700000" algn="tl">
                    <a:srgbClr val="000000">
                      <a:alpha val="43137"/>
                    </a:srgbClr>
                  </a:outerShdw>
                </a:effectLst>
              </a:rPr>
              <a:t> A={(a,b),(a,d),(d,b),(b,c),(d,c)}</a:t>
            </a:r>
            <a:endParaRPr lang="pt-BR" sz="2000" b="1" dirty="0">
              <a:solidFill>
                <a:srgbClr val="C0000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2" cstate="print"/>
          <a:srcRect/>
          <a:stretch>
            <a:fillRect/>
          </a:stretch>
        </p:blipFill>
        <p:spPr bwMode="auto">
          <a:xfrm>
            <a:off x="8121552" y="5591563"/>
            <a:ext cx="969022" cy="1059867"/>
          </a:xfrm>
          <a:prstGeom prst="rect">
            <a:avLst/>
          </a:prstGeom>
          <a:noFill/>
          <a:ln w="9525">
            <a:noFill/>
            <a:miter lim="800000"/>
            <a:headEnd/>
            <a:tailEnd/>
          </a:ln>
        </p:spPr>
      </p:pic>
      <p:sp>
        <p:nvSpPr>
          <p:cNvPr id="6" name="Retângulo 5"/>
          <p:cNvSpPr/>
          <p:nvPr/>
        </p:nvSpPr>
        <p:spPr>
          <a:xfrm>
            <a:off x="258108" y="1071546"/>
            <a:ext cx="3737690" cy="430887"/>
          </a:xfrm>
          <a:prstGeom prst="rect">
            <a:avLst/>
          </a:prstGeom>
        </p:spPr>
        <p:txBody>
          <a:bodyPr wrap="none">
            <a:spAutoFit/>
          </a:bodyPr>
          <a:lstStyle/>
          <a:p>
            <a:r>
              <a:rPr lang="pt-BR" sz="2200" b="1" dirty="0" smtClean="0">
                <a:solidFill>
                  <a:schemeClr val="accent3">
                    <a:lumMod val="50000"/>
                  </a:schemeClr>
                </a:solidFill>
                <a:effectLst>
                  <a:outerShdw blurRad="38100" dist="38100" dir="2700000" algn="tl">
                    <a:srgbClr val="000000">
                      <a:alpha val="43137"/>
                    </a:srgbClr>
                  </a:outerShdw>
                </a:effectLst>
              </a:rPr>
              <a:t>Introdução à teoria dos Grafos</a:t>
            </a:r>
            <a:endParaRPr lang="pt-BR" sz="2200" b="1" dirty="0">
              <a:solidFill>
                <a:schemeClr val="accent3">
                  <a:lumMod val="50000"/>
                </a:schemeClr>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cstate="print"/>
          <a:srcRect/>
          <a:stretch>
            <a:fillRect/>
          </a:stretch>
        </p:blipFill>
        <p:spPr bwMode="auto">
          <a:xfrm>
            <a:off x="357158" y="1714488"/>
            <a:ext cx="7225444" cy="3071834"/>
          </a:xfrm>
          <a:prstGeom prst="rect">
            <a:avLst/>
          </a:prstGeom>
          <a:noFill/>
          <a:ln w="9525">
            <a:noFill/>
            <a:miter lim="800000"/>
            <a:headEnd/>
            <a:tailEnd/>
          </a:ln>
          <a:effectLst/>
        </p:spPr>
      </p:pic>
      <p:sp>
        <p:nvSpPr>
          <p:cNvPr id="8" name="Retângulo 7"/>
          <p:cNvSpPr/>
          <p:nvPr/>
        </p:nvSpPr>
        <p:spPr>
          <a:xfrm>
            <a:off x="285720" y="3500438"/>
            <a:ext cx="1733167" cy="461665"/>
          </a:xfrm>
          <a:prstGeom prst="rect">
            <a:avLst/>
          </a:prstGeom>
        </p:spPr>
        <p:txBody>
          <a:bodyPr wrap="none">
            <a:spAutoFit/>
          </a:bodyPr>
          <a:lstStyle/>
          <a:p>
            <a:r>
              <a:rPr lang="pt-BR" sz="2400" b="1" dirty="0" smtClean="0">
                <a:solidFill>
                  <a:srgbClr val="C00000"/>
                </a:solidFill>
              </a:rPr>
              <a:t>V= {a,b,c,d,}</a:t>
            </a:r>
            <a:endParaRPr lang="pt-BR" sz="2400" dirty="0">
              <a:solidFill>
                <a:srgbClr val="C00000"/>
              </a:solidFill>
            </a:endParaRPr>
          </a:p>
        </p:txBody>
      </p:sp>
      <p:sp>
        <p:nvSpPr>
          <p:cNvPr id="9" name="Retângulo 8"/>
          <p:cNvSpPr/>
          <p:nvPr/>
        </p:nvSpPr>
        <p:spPr>
          <a:xfrm>
            <a:off x="5072066" y="2285992"/>
            <a:ext cx="4023858" cy="461665"/>
          </a:xfrm>
          <a:prstGeom prst="rect">
            <a:avLst/>
          </a:prstGeom>
        </p:spPr>
        <p:txBody>
          <a:bodyPr wrap="none">
            <a:spAutoFit/>
          </a:bodyPr>
          <a:lstStyle/>
          <a:p>
            <a:r>
              <a:rPr lang="pt-BR" b="1" dirty="0" smtClean="0">
                <a:solidFill>
                  <a:srgbClr val="C00000"/>
                </a:solidFill>
                <a:effectLst>
                  <a:outerShdw blurRad="38100" dist="38100" dir="2700000" algn="tl">
                    <a:srgbClr val="000000">
                      <a:alpha val="43137"/>
                    </a:srgbClr>
                  </a:outerShdw>
                </a:effectLst>
              </a:rPr>
              <a:t> </a:t>
            </a:r>
            <a:r>
              <a:rPr lang="pt-BR" sz="2400" b="1" dirty="0" smtClean="0">
                <a:solidFill>
                  <a:schemeClr val="accent3">
                    <a:lumMod val="50000"/>
                  </a:schemeClr>
                </a:solidFill>
                <a:effectLst>
                  <a:outerShdw blurRad="38100" dist="38100" dir="2700000" algn="tl">
                    <a:srgbClr val="000000">
                      <a:alpha val="43137"/>
                    </a:srgbClr>
                  </a:outerShdw>
                </a:effectLst>
              </a:rPr>
              <a:t>A={(a,b),(a,d),(d,b),(b,c),(d,c)}</a:t>
            </a:r>
            <a:endParaRPr lang="pt-BR" sz="2400" dirty="0">
              <a:solidFill>
                <a:schemeClr val="accent3">
                  <a:lumMod val="50000"/>
                </a:schemeClr>
              </a:solidFill>
            </a:endParaRPr>
          </a:p>
        </p:txBody>
      </p:sp>
      <p:sp>
        <p:nvSpPr>
          <p:cNvPr id="10" name="Retângulo 9"/>
          <p:cNvSpPr/>
          <p:nvPr/>
        </p:nvSpPr>
        <p:spPr>
          <a:xfrm>
            <a:off x="142876" y="4586125"/>
            <a:ext cx="7786710" cy="2031325"/>
          </a:xfrm>
          <a:prstGeom prst="rect">
            <a:avLst/>
          </a:prstGeom>
        </p:spPr>
        <p:txBody>
          <a:bodyPr wrap="square">
            <a:spAutoFit/>
          </a:bodyPr>
          <a:lstStyle/>
          <a:p>
            <a:pPr algn="just"/>
            <a:r>
              <a:rPr lang="pt-BR" dirty="0" smtClean="0"/>
              <a:t>Em diversas situações esta relação não e simétrica, ou seja, par (a,b) não implica (b,a), como por exemplo em um fluxo de carros em uma rodovia de Mao única. </a:t>
            </a:r>
          </a:p>
          <a:p>
            <a:pPr algn="just"/>
            <a:endParaRPr lang="pt-BR" dirty="0" smtClean="0"/>
          </a:p>
          <a:p>
            <a:pPr algn="just"/>
            <a:r>
              <a:rPr lang="pt-BR" dirty="0" smtClean="0"/>
              <a:t>Esta restrição e indicada no grafo determinando uma direção para cada aresta, a qual agora e chamada de arco. </a:t>
            </a:r>
          </a:p>
          <a:p>
            <a:pPr algn="just"/>
            <a:endParaRPr lang="pt-BR" dirty="0" smtClean="0"/>
          </a:p>
          <a:p>
            <a:pPr algn="just"/>
            <a:r>
              <a:rPr lang="pt-BR" b="1" dirty="0" smtClean="0"/>
              <a:t>Veja a representação na figura a seguir.</a:t>
            </a:r>
            <a:endParaRPr lang="pt-BR"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2" cstate="print"/>
          <a:srcRect/>
          <a:stretch>
            <a:fillRect/>
          </a:stretch>
        </p:blipFill>
        <p:spPr bwMode="auto">
          <a:xfrm>
            <a:off x="8121552" y="5591563"/>
            <a:ext cx="969022" cy="1059867"/>
          </a:xfrm>
          <a:prstGeom prst="rect">
            <a:avLst/>
          </a:prstGeom>
          <a:noFill/>
          <a:ln w="9525">
            <a:noFill/>
            <a:miter lim="800000"/>
            <a:headEnd/>
            <a:tailEnd/>
          </a:ln>
        </p:spPr>
      </p:pic>
      <p:sp>
        <p:nvSpPr>
          <p:cNvPr id="6" name="Retângulo 5"/>
          <p:cNvSpPr/>
          <p:nvPr/>
        </p:nvSpPr>
        <p:spPr>
          <a:xfrm>
            <a:off x="258108" y="1071546"/>
            <a:ext cx="3737690" cy="430887"/>
          </a:xfrm>
          <a:prstGeom prst="rect">
            <a:avLst/>
          </a:prstGeom>
        </p:spPr>
        <p:txBody>
          <a:bodyPr wrap="none">
            <a:spAutoFit/>
          </a:bodyPr>
          <a:lstStyle/>
          <a:p>
            <a:r>
              <a:rPr lang="pt-BR" sz="2200" b="1" dirty="0" smtClean="0">
                <a:solidFill>
                  <a:schemeClr val="accent3">
                    <a:lumMod val="50000"/>
                  </a:schemeClr>
                </a:solidFill>
                <a:effectLst>
                  <a:outerShdw blurRad="38100" dist="38100" dir="2700000" algn="tl">
                    <a:srgbClr val="000000">
                      <a:alpha val="43137"/>
                    </a:srgbClr>
                  </a:outerShdw>
                </a:effectLst>
              </a:rPr>
              <a:t>Introdução à teoria dos Grafos</a:t>
            </a:r>
            <a:endParaRPr lang="pt-BR" sz="2200" b="1" dirty="0">
              <a:solidFill>
                <a:schemeClr val="accent3">
                  <a:lumMod val="50000"/>
                </a:schemeClr>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cstate="print"/>
          <a:srcRect/>
          <a:stretch>
            <a:fillRect/>
          </a:stretch>
        </p:blipFill>
        <p:spPr bwMode="auto">
          <a:xfrm>
            <a:off x="428596" y="1428736"/>
            <a:ext cx="7499246" cy="3786214"/>
          </a:xfrm>
          <a:prstGeom prst="rect">
            <a:avLst/>
          </a:prstGeom>
          <a:noFill/>
          <a:ln w="9525">
            <a:noFill/>
            <a:miter lim="800000"/>
            <a:headEnd/>
            <a:tailEnd/>
          </a:ln>
          <a:effectLst/>
        </p:spPr>
      </p:pic>
      <p:sp>
        <p:nvSpPr>
          <p:cNvPr id="8" name="Retângulo 7"/>
          <p:cNvSpPr/>
          <p:nvPr/>
        </p:nvSpPr>
        <p:spPr>
          <a:xfrm>
            <a:off x="333796" y="4572008"/>
            <a:ext cx="1733167" cy="461665"/>
          </a:xfrm>
          <a:prstGeom prst="rect">
            <a:avLst/>
          </a:prstGeom>
        </p:spPr>
        <p:txBody>
          <a:bodyPr wrap="none">
            <a:spAutoFit/>
          </a:bodyPr>
          <a:lstStyle/>
          <a:p>
            <a:r>
              <a:rPr lang="pt-BR" sz="2400" b="1" dirty="0" smtClean="0">
                <a:solidFill>
                  <a:srgbClr val="C00000"/>
                </a:solidFill>
              </a:rPr>
              <a:t>V= {a,b,c,d,}</a:t>
            </a:r>
            <a:endParaRPr lang="pt-BR" sz="2400" dirty="0">
              <a:solidFill>
                <a:srgbClr val="C00000"/>
              </a:solidFill>
            </a:endParaRPr>
          </a:p>
        </p:txBody>
      </p:sp>
      <p:sp>
        <p:nvSpPr>
          <p:cNvPr id="9" name="Retângulo 8"/>
          <p:cNvSpPr/>
          <p:nvPr/>
        </p:nvSpPr>
        <p:spPr>
          <a:xfrm>
            <a:off x="214282" y="5286388"/>
            <a:ext cx="3986989" cy="461665"/>
          </a:xfrm>
          <a:prstGeom prst="rect">
            <a:avLst/>
          </a:prstGeom>
        </p:spPr>
        <p:txBody>
          <a:bodyPr wrap="none">
            <a:spAutoFit/>
          </a:bodyPr>
          <a:lstStyle/>
          <a:p>
            <a:r>
              <a:rPr lang="pt-BR" b="1" dirty="0" smtClean="0">
                <a:solidFill>
                  <a:srgbClr val="C00000"/>
                </a:solidFill>
                <a:effectLst>
                  <a:outerShdw blurRad="38100" dist="38100" dir="2700000" algn="tl">
                    <a:srgbClr val="000000">
                      <a:alpha val="43137"/>
                    </a:srgbClr>
                  </a:outerShdw>
                </a:effectLst>
              </a:rPr>
              <a:t> </a:t>
            </a:r>
            <a:r>
              <a:rPr lang="pt-BR" sz="2400" b="1" dirty="0" smtClean="0">
                <a:solidFill>
                  <a:schemeClr val="accent3">
                    <a:lumMod val="50000"/>
                  </a:schemeClr>
                </a:solidFill>
                <a:effectLst>
                  <a:outerShdw blurRad="38100" dist="38100" dir="2700000" algn="tl">
                    <a:srgbClr val="000000">
                      <a:alpha val="43137"/>
                    </a:srgbClr>
                  </a:outerShdw>
                </a:effectLst>
              </a:rPr>
              <a:t>A={(</a:t>
            </a:r>
            <a:r>
              <a:rPr lang="pt-BR" sz="2400" b="1" smtClean="0">
                <a:solidFill>
                  <a:schemeClr val="accent3">
                    <a:lumMod val="50000"/>
                  </a:schemeClr>
                </a:solidFill>
                <a:effectLst>
                  <a:outerShdw blurRad="38100" dist="38100" dir="2700000" algn="tl">
                    <a:srgbClr val="000000">
                      <a:alpha val="43137"/>
                    </a:srgbClr>
                  </a:outerShdw>
                </a:effectLst>
              </a:rPr>
              <a:t>a,b),(d,a),(b,d),(b,c),(c,d)}</a:t>
            </a:r>
            <a:endParaRPr lang="pt-BR" sz="2400" dirty="0">
              <a:solidFill>
                <a:schemeClr val="accent3">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2" cstate="print"/>
          <a:srcRect/>
          <a:stretch>
            <a:fillRect/>
          </a:stretch>
        </p:blipFill>
        <p:spPr bwMode="auto">
          <a:xfrm>
            <a:off x="8121552" y="5591563"/>
            <a:ext cx="969022" cy="1059867"/>
          </a:xfrm>
          <a:prstGeom prst="rect">
            <a:avLst/>
          </a:prstGeom>
          <a:noFill/>
          <a:ln w="9525">
            <a:noFill/>
            <a:miter lim="800000"/>
            <a:headEnd/>
            <a:tailEnd/>
          </a:ln>
        </p:spPr>
      </p:pic>
      <p:sp>
        <p:nvSpPr>
          <p:cNvPr id="6" name="Retângulo 5"/>
          <p:cNvSpPr/>
          <p:nvPr/>
        </p:nvSpPr>
        <p:spPr>
          <a:xfrm>
            <a:off x="258108" y="1071546"/>
            <a:ext cx="3737690" cy="430887"/>
          </a:xfrm>
          <a:prstGeom prst="rect">
            <a:avLst/>
          </a:prstGeom>
        </p:spPr>
        <p:txBody>
          <a:bodyPr wrap="none">
            <a:spAutoFit/>
          </a:bodyPr>
          <a:lstStyle/>
          <a:p>
            <a:r>
              <a:rPr lang="pt-BR" sz="2200" b="1" dirty="0" smtClean="0">
                <a:solidFill>
                  <a:schemeClr val="accent3">
                    <a:lumMod val="50000"/>
                  </a:schemeClr>
                </a:solidFill>
                <a:effectLst>
                  <a:outerShdw blurRad="38100" dist="38100" dir="2700000" algn="tl">
                    <a:srgbClr val="000000">
                      <a:alpha val="43137"/>
                    </a:srgbClr>
                  </a:outerShdw>
                </a:effectLst>
              </a:rPr>
              <a:t>Introdução à teoria dos Grafos</a:t>
            </a:r>
            <a:endParaRPr lang="pt-BR" sz="2200" b="1" dirty="0">
              <a:solidFill>
                <a:schemeClr val="accent3">
                  <a:lumMod val="50000"/>
                </a:schemeClr>
              </a:solidFill>
              <a:effectLst>
                <a:outerShdw blurRad="38100" dist="38100" dir="2700000" algn="tl">
                  <a:srgbClr val="000000">
                    <a:alpha val="43137"/>
                  </a:srgbClr>
                </a:outerShdw>
              </a:effectLst>
            </a:endParaRPr>
          </a:p>
        </p:txBody>
      </p:sp>
      <p:sp>
        <p:nvSpPr>
          <p:cNvPr id="7" name="Retângulo 6"/>
          <p:cNvSpPr/>
          <p:nvPr/>
        </p:nvSpPr>
        <p:spPr>
          <a:xfrm>
            <a:off x="0" y="1443841"/>
            <a:ext cx="9144000" cy="2585323"/>
          </a:xfrm>
          <a:prstGeom prst="rect">
            <a:avLst/>
          </a:prstGeom>
        </p:spPr>
        <p:txBody>
          <a:bodyPr wrap="square">
            <a:spAutoFit/>
          </a:bodyPr>
          <a:lstStyle/>
          <a:p>
            <a:pPr algn="just"/>
            <a:r>
              <a:rPr lang="pt-BR" dirty="0" smtClean="0"/>
              <a:t>E possível definir grafo como um par G = (V,E) onde </a:t>
            </a:r>
            <a:r>
              <a:rPr lang="pt-BR" b="1" dirty="0" smtClean="0"/>
              <a:t>V e um conjunto finito e </a:t>
            </a:r>
            <a:r>
              <a:rPr lang="pt-BR" dirty="0" smtClean="0"/>
              <a:t>não vazio e E e uma relação (função) sobre os elementos de V.</a:t>
            </a:r>
          </a:p>
          <a:p>
            <a:pPr algn="just"/>
            <a:endParaRPr lang="pt-BR" dirty="0" smtClean="0"/>
          </a:p>
          <a:p>
            <a:pPr algn="just"/>
            <a:r>
              <a:rPr lang="pt-BR" dirty="0" smtClean="0"/>
              <a:t>Os elementos de </a:t>
            </a:r>
            <a:r>
              <a:rPr lang="pt-BR" b="1" dirty="0" smtClean="0"/>
              <a:t>V são chamados de vértices (ou nos), e os pares ordenados </a:t>
            </a:r>
            <a:r>
              <a:rPr lang="pt-BR" dirty="0" smtClean="0"/>
              <a:t>(vi,vj), que representam as relações entre os elementos de V, são chamados de arestas ( linhas) do grafo. A seguir, apresentamos as características dos grafos.</a:t>
            </a:r>
          </a:p>
          <a:p>
            <a:pPr algn="just"/>
            <a:endParaRPr lang="pt-BR" dirty="0" smtClean="0"/>
          </a:p>
          <a:p>
            <a:pPr algn="just"/>
            <a:r>
              <a:rPr lang="pt-BR" dirty="0" smtClean="0"/>
              <a:t>Uma aresta e dita incidente com os vértices que ela liga. Se uma aresta e incidente em um único vértice e chamado de laço.</a:t>
            </a:r>
            <a:endParaRPr lang="pt-BR" dirty="0"/>
          </a:p>
        </p:txBody>
      </p:sp>
      <p:pic>
        <p:nvPicPr>
          <p:cNvPr id="1026" name="Picture 2"/>
          <p:cNvPicPr>
            <a:picLocks noChangeAspect="1" noChangeArrowheads="1"/>
          </p:cNvPicPr>
          <p:nvPr/>
        </p:nvPicPr>
        <p:blipFill>
          <a:blip r:embed="rId3" cstate="print"/>
          <a:srcRect/>
          <a:stretch>
            <a:fillRect/>
          </a:stretch>
        </p:blipFill>
        <p:spPr bwMode="auto">
          <a:xfrm>
            <a:off x="1928794" y="4176723"/>
            <a:ext cx="5412822" cy="2324111"/>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48815" y="4143380"/>
            <a:ext cx="4766127" cy="185738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5715008" y="3857628"/>
            <a:ext cx="1838335" cy="2158975"/>
          </a:xfrm>
          <a:prstGeom prst="rect">
            <a:avLst/>
          </a:prstGeom>
          <a:noFill/>
          <a:ln w="9525">
            <a:noFill/>
            <a:miter lim="800000"/>
            <a:headEnd/>
            <a:tailEnd/>
          </a:ln>
          <a:effectLst/>
        </p:spPr>
      </p:pic>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4" cstate="print"/>
          <a:srcRect/>
          <a:stretch>
            <a:fillRect/>
          </a:stretch>
        </p:blipFill>
        <p:spPr bwMode="auto">
          <a:xfrm>
            <a:off x="8121552" y="5591563"/>
            <a:ext cx="969022" cy="1059867"/>
          </a:xfrm>
          <a:prstGeom prst="rect">
            <a:avLst/>
          </a:prstGeom>
          <a:noFill/>
          <a:ln w="9525">
            <a:noFill/>
            <a:miter lim="800000"/>
            <a:headEnd/>
            <a:tailEnd/>
          </a:ln>
        </p:spPr>
      </p:pic>
      <p:sp>
        <p:nvSpPr>
          <p:cNvPr id="6" name="Retângulo 5"/>
          <p:cNvSpPr/>
          <p:nvPr/>
        </p:nvSpPr>
        <p:spPr>
          <a:xfrm>
            <a:off x="258108" y="1071546"/>
            <a:ext cx="3737690" cy="430887"/>
          </a:xfrm>
          <a:prstGeom prst="rect">
            <a:avLst/>
          </a:prstGeom>
        </p:spPr>
        <p:txBody>
          <a:bodyPr wrap="none">
            <a:spAutoFit/>
          </a:bodyPr>
          <a:lstStyle/>
          <a:p>
            <a:r>
              <a:rPr lang="pt-BR" sz="2200" b="1" dirty="0" smtClean="0">
                <a:solidFill>
                  <a:schemeClr val="accent3">
                    <a:lumMod val="50000"/>
                  </a:schemeClr>
                </a:solidFill>
                <a:effectLst>
                  <a:outerShdw blurRad="38100" dist="38100" dir="2700000" algn="tl">
                    <a:srgbClr val="000000">
                      <a:alpha val="43137"/>
                    </a:srgbClr>
                  </a:outerShdw>
                </a:effectLst>
              </a:rPr>
              <a:t>Introdução à teoria dos Grafos</a:t>
            </a:r>
            <a:endParaRPr lang="pt-BR" sz="2200" b="1" dirty="0">
              <a:solidFill>
                <a:schemeClr val="accent3">
                  <a:lumMod val="50000"/>
                </a:schemeClr>
              </a:solidFill>
              <a:effectLst>
                <a:outerShdw blurRad="38100" dist="38100" dir="2700000" algn="tl">
                  <a:srgbClr val="000000">
                    <a:alpha val="43137"/>
                  </a:srgbClr>
                </a:outerShdw>
              </a:effectLst>
            </a:endParaRPr>
          </a:p>
        </p:txBody>
      </p:sp>
      <p:sp>
        <p:nvSpPr>
          <p:cNvPr id="7" name="Retângulo 6"/>
          <p:cNvSpPr/>
          <p:nvPr/>
        </p:nvSpPr>
        <p:spPr>
          <a:xfrm>
            <a:off x="214282" y="1643050"/>
            <a:ext cx="8786874" cy="2585323"/>
          </a:xfrm>
          <a:prstGeom prst="rect">
            <a:avLst/>
          </a:prstGeom>
        </p:spPr>
        <p:txBody>
          <a:bodyPr wrap="square">
            <a:spAutoFit/>
          </a:bodyPr>
          <a:lstStyle/>
          <a:p>
            <a:pPr algn="just"/>
            <a:r>
              <a:rPr lang="pt-BR" dirty="0" smtClean="0"/>
              <a:t>Dois vértices são chamados de adjacentes se estão ligados por arestas. Um vértice e dito isolado, se não tem aresta incidindo sobre ele.</a:t>
            </a:r>
          </a:p>
          <a:p>
            <a:pPr algn="just"/>
            <a:endParaRPr lang="pt-BR" dirty="0" smtClean="0"/>
          </a:p>
          <a:p>
            <a:pPr algn="just"/>
            <a:r>
              <a:rPr lang="pt-BR" dirty="0" smtClean="0"/>
              <a:t>Na figura 1.5 podemos ver a incidência entre o vértice “V1” e o vértice “V2”.</a:t>
            </a:r>
          </a:p>
          <a:p>
            <a:pPr algn="just"/>
            <a:endParaRPr lang="pt-BR" dirty="0" smtClean="0"/>
          </a:p>
          <a:p>
            <a:pPr algn="just"/>
            <a:r>
              <a:rPr lang="pt-BR" dirty="0" smtClean="0"/>
              <a:t> E o vértice “V3” como vértice isolado.</a:t>
            </a:r>
          </a:p>
          <a:p>
            <a:pPr algn="just"/>
            <a:endParaRPr lang="pt-BR" dirty="0" smtClean="0"/>
          </a:p>
          <a:p>
            <a:pPr algn="just"/>
            <a:r>
              <a:rPr lang="pt-BR" dirty="0" smtClean="0"/>
              <a:t>Define-se grau de um vértice v ∈ V, denotado por Gr (v) como sendo o numero de arestas incidentes em v.</a:t>
            </a:r>
            <a:endParaRPr lang="pt-BR" dirty="0"/>
          </a:p>
        </p:txBody>
      </p:sp>
      <p:pic>
        <p:nvPicPr>
          <p:cNvPr id="2052" name="Picture 4"/>
          <p:cNvPicPr>
            <a:picLocks noChangeAspect="1" noChangeArrowheads="1"/>
          </p:cNvPicPr>
          <p:nvPr/>
        </p:nvPicPr>
        <p:blipFill>
          <a:blip r:embed="rId5" cstate="print"/>
          <a:srcRect/>
          <a:stretch>
            <a:fillRect/>
          </a:stretch>
        </p:blipFill>
        <p:spPr bwMode="auto">
          <a:xfrm>
            <a:off x="571472" y="5857892"/>
            <a:ext cx="6872320" cy="52864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Conceitos Básicos para Otimização </a:t>
            </a:r>
            <a:endParaRPr lang="pt-BR" sz="3200" b="1" dirty="0">
              <a:solidFill>
                <a:schemeClr val="bg1"/>
              </a:solidFill>
              <a:latin typeface="+mj-lt"/>
              <a:cs typeface="Arial" pitchFamily="34" charset="0"/>
            </a:endParaRPr>
          </a:p>
        </p:txBody>
      </p:sp>
      <p:sp>
        <p:nvSpPr>
          <p:cNvPr id="3" name="Retângulo 2"/>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4" name="Retângulo 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1259 - Otimização de Sistemas de Transporte</a:t>
            </a:r>
            <a:endParaRPr lang="pt-BR" sz="2200" b="1" dirty="0">
              <a:solidFill>
                <a:schemeClr val="bg1"/>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2" cstate="print"/>
          <a:srcRect/>
          <a:stretch>
            <a:fillRect/>
          </a:stretch>
        </p:blipFill>
        <p:spPr bwMode="auto">
          <a:xfrm>
            <a:off x="8121552" y="5591563"/>
            <a:ext cx="969022" cy="1059867"/>
          </a:xfrm>
          <a:prstGeom prst="rect">
            <a:avLst/>
          </a:prstGeom>
          <a:noFill/>
          <a:ln w="9525">
            <a:noFill/>
            <a:miter lim="800000"/>
            <a:headEnd/>
            <a:tailEnd/>
          </a:ln>
        </p:spPr>
      </p:pic>
      <p:sp>
        <p:nvSpPr>
          <p:cNvPr id="6" name="Retângulo 5"/>
          <p:cNvSpPr/>
          <p:nvPr/>
        </p:nvSpPr>
        <p:spPr>
          <a:xfrm>
            <a:off x="258108" y="1071546"/>
            <a:ext cx="3737690" cy="430887"/>
          </a:xfrm>
          <a:prstGeom prst="rect">
            <a:avLst/>
          </a:prstGeom>
        </p:spPr>
        <p:txBody>
          <a:bodyPr wrap="none">
            <a:spAutoFit/>
          </a:bodyPr>
          <a:lstStyle/>
          <a:p>
            <a:r>
              <a:rPr lang="pt-BR" sz="2200" b="1" dirty="0" smtClean="0">
                <a:solidFill>
                  <a:schemeClr val="accent3">
                    <a:lumMod val="50000"/>
                  </a:schemeClr>
                </a:solidFill>
                <a:effectLst>
                  <a:outerShdw blurRad="38100" dist="38100" dir="2700000" algn="tl">
                    <a:srgbClr val="000000">
                      <a:alpha val="43137"/>
                    </a:srgbClr>
                  </a:outerShdw>
                </a:effectLst>
              </a:rPr>
              <a:t>Introdução à teoria dos Grafos</a:t>
            </a:r>
            <a:endParaRPr lang="pt-BR" sz="2200" b="1" dirty="0">
              <a:solidFill>
                <a:schemeClr val="accent3">
                  <a:lumMod val="50000"/>
                </a:schemeClr>
              </a:solidFill>
              <a:effectLst>
                <a:outerShdw blurRad="38100" dist="38100" dir="2700000" algn="tl">
                  <a:srgbClr val="000000">
                    <a:alpha val="43137"/>
                  </a:srgbClr>
                </a:outerShdw>
              </a:effectLst>
            </a:endParaRPr>
          </a:p>
        </p:txBody>
      </p:sp>
      <p:sp>
        <p:nvSpPr>
          <p:cNvPr id="7" name="Retângulo 6"/>
          <p:cNvSpPr/>
          <p:nvPr/>
        </p:nvSpPr>
        <p:spPr>
          <a:xfrm>
            <a:off x="107504" y="1497558"/>
            <a:ext cx="9036496" cy="1200329"/>
          </a:xfrm>
          <a:prstGeom prst="rect">
            <a:avLst/>
          </a:prstGeom>
        </p:spPr>
        <p:txBody>
          <a:bodyPr wrap="square">
            <a:spAutoFit/>
          </a:bodyPr>
          <a:lstStyle/>
          <a:p>
            <a:pPr algn="just"/>
            <a:r>
              <a:rPr lang="pt-BR" dirty="0" smtClean="0"/>
              <a:t>Define-se grau de um </a:t>
            </a:r>
            <a:r>
              <a:rPr lang="pt-BR" dirty="0" smtClean="0"/>
              <a:t>vértice </a:t>
            </a:r>
            <a:r>
              <a:rPr lang="pt-BR" dirty="0" smtClean="0"/>
              <a:t>v ∈ V, denotado por </a:t>
            </a:r>
            <a:r>
              <a:rPr lang="pt-BR" dirty="0" err="1" smtClean="0"/>
              <a:t>gr</a:t>
            </a:r>
            <a:r>
              <a:rPr lang="pt-BR" dirty="0" smtClean="0"/>
              <a:t> (v) como sendo o numero de arestas incidentes em v. Um grafo e dito regular de grau r se todos seus </a:t>
            </a:r>
            <a:r>
              <a:rPr lang="pt-BR" dirty="0" smtClean="0"/>
              <a:t>vértices </a:t>
            </a:r>
            <a:r>
              <a:rPr lang="pt-BR" dirty="0" smtClean="0"/>
              <a:t>possuem grau </a:t>
            </a:r>
            <a:r>
              <a:rPr lang="pt-BR" dirty="0" err="1" smtClean="0"/>
              <a:t>r</a:t>
            </a:r>
            <a:r>
              <a:rPr lang="pt-BR" dirty="0" err="1" smtClean="0"/>
              <a:t>.</a:t>
            </a:r>
            <a:endParaRPr lang="pt-BR" dirty="0" smtClean="0"/>
          </a:p>
          <a:p>
            <a:pPr algn="just"/>
            <a:r>
              <a:rPr lang="pt-BR" dirty="0" smtClean="0"/>
              <a:t>Na </a:t>
            </a:r>
            <a:r>
              <a:rPr lang="pt-BR" dirty="0" smtClean="0"/>
              <a:t>figura </a:t>
            </a:r>
            <a:r>
              <a:rPr lang="pt-BR" dirty="0" smtClean="0"/>
              <a:t>a seguir </a:t>
            </a:r>
            <a:r>
              <a:rPr lang="pt-BR" dirty="0" smtClean="0"/>
              <a:t>temos um grafo regular de grau 3 (r = </a:t>
            </a:r>
            <a:r>
              <a:rPr lang="pt-BR" dirty="0" smtClean="0"/>
              <a:t>3).</a:t>
            </a:r>
          </a:p>
          <a:p>
            <a:pPr algn="just"/>
            <a:r>
              <a:rPr lang="pt-BR" dirty="0" smtClean="0"/>
              <a:t>Ordem </a:t>
            </a:r>
            <a:r>
              <a:rPr lang="pt-BR" dirty="0" smtClean="0"/>
              <a:t>do grafo: |V |= 4 |A |= 6</a:t>
            </a:r>
            <a:endParaRPr lang="pt-BR" dirty="0"/>
          </a:p>
        </p:txBody>
      </p:sp>
      <p:sp>
        <p:nvSpPr>
          <p:cNvPr id="8" name="Retângulo 7"/>
          <p:cNvSpPr/>
          <p:nvPr/>
        </p:nvSpPr>
        <p:spPr>
          <a:xfrm>
            <a:off x="395536" y="6156012"/>
            <a:ext cx="3588675" cy="369332"/>
          </a:xfrm>
          <a:prstGeom prst="rect">
            <a:avLst/>
          </a:prstGeom>
        </p:spPr>
        <p:txBody>
          <a:bodyPr wrap="none">
            <a:spAutoFit/>
          </a:bodyPr>
          <a:lstStyle/>
          <a:p>
            <a:r>
              <a:rPr lang="pt-BR" dirty="0" smtClean="0"/>
              <a:t>Representação de grafo de ordem 4.</a:t>
            </a:r>
            <a:endParaRPr lang="pt-BR" dirty="0"/>
          </a:p>
        </p:txBody>
      </p:sp>
      <p:pic>
        <p:nvPicPr>
          <p:cNvPr id="1026" name="Picture 2"/>
          <p:cNvPicPr>
            <a:picLocks noChangeAspect="1" noChangeArrowheads="1"/>
          </p:cNvPicPr>
          <p:nvPr/>
        </p:nvPicPr>
        <p:blipFill>
          <a:blip r:embed="rId3" cstate="print"/>
          <a:srcRect/>
          <a:stretch>
            <a:fillRect/>
          </a:stretch>
        </p:blipFill>
        <p:spPr bwMode="auto">
          <a:xfrm>
            <a:off x="539552" y="2780927"/>
            <a:ext cx="6264696" cy="336964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Apresentação_estácio_2016_">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Apresentação_estácio_2016_</Template>
  <TotalTime>1281</TotalTime>
  <Words>2371</Words>
  <Application>Microsoft Office PowerPoint</Application>
  <PresentationFormat>Apresentação na tela (4:3)</PresentationFormat>
  <Paragraphs>232</Paragraphs>
  <Slides>27</Slides>
  <Notes>1</Notes>
  <HiddenSlides>0</HiddenSlides>
  <MMClips>0</MMClips>
  <ScaleCrop>false</ScaleCrop>
  <HeadingPairs>
    <vt:vector size="4" baseType="variant">
      <vt:variant>
        <vt:lpstr>Tema</vt:lpstr>
      </vt:variant>
      <vt:variant>
        <vt:i4>1</vt:i4>
      </vt:variant>
      <vt:variant>
        <vt:lpstr>Títulos de slides</vt:lpstr>
      </vt:variant>
      <vt:variant>
        <vt:i4>27</vt:i4>
      </vt:variant>
    </vt:vector>
  </HeadingPairs>
  <TitlesOfParts>
    <vt:vector size="28" baseType="lpstr">
      <vt:lpstr>Apresentação_estácio_2016_</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ESTACIOUSER</dc:creator>
  <cp:lastModifiedBy>maq</cp:lastModifiedBy>
  <cp:revision>65</cp:revision>
  <dcterms:created xsi:type="dcterms:W3CDTF">2015-11-30T17:28:00Z</dcterms:created>
  <dcterms:modified xsi:type="dcterms:W3CDTF">2017-08-20T22:25:25Z</dcterms:modified>
</cp:coreProperties>
</file>