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9" r:id="rId3"/>
    <p:sldId id="260" r:id="rId4"/>
    <p:sldId id="257" r:id="rId5"/>
    <p:sldId id="287" r:id="rId6"/>
    <p:sldId id="289" r:id="rId7"/>
    <p:sldId id="290" r:id="rId8"/>
    <p:sldId id="261" r:id="rId9"/>
    <p:sldId id="291" r:id="rId10"/>
    <p:sldId id="288"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7" r:id="rId26"/>
    <p:sldId id="308" r:id="rId27"/>
    <p:sldId id="306" r:id="rId28"/>
    <p:sldId id="309" r:id="rId29"/>
    <p:sldId id="310" r:id="rId30"/>
    <p:sldId id="286" r:id="rId31"/>
    <p:sldId id="258"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6334E"/>
    <a:srgbClr val="264A76"/>
    <a:srgbClr val="3AB09C"/>
    <a:srgbClr val="E06B0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6" autoAdjust="0"/>
    <p:restoredTop sz="94660"/>
  </p:normalViewPr>
  <p:slideViewPr>
    <p:cSldViewPr>
      <p:cViewPr varScale="1">
        <p:scale>
          <a:sx n="106" d="100"/>
          <a:sy n="106" d="100"/>
        </p:scale>
        <p:origin x="-117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D12EF-1170-436C-BE1B-7852EBFB085E}" type="datetimeFigureOut">
              <a:rPr lang="pt-BR" smtClean="0"/>
              <a:pPr/>
              <a:t>31/07/2017</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FD2E8-649B-4A74-94E6-320F192DC001}" type="slidenum">
              <a:rPr lang="pt-BR" smtClean="0"/>
              <a:pPr/>
              <a:t>‹nº›</a:t>
            </a:fld>
            <a:endParaRPr lang="pt-BR"/>
          </a:p>
        </p:txBody>
      </p:sp>
    </p:spTree>
    <p:extLst>
      <p:ext uri="{BB962C8B-B14F-4D97-AF65-F5344CB8AC3E}">
        <p14:creationId xmlns="" xmlns:p14="http://schemas.microsoft.com/office/powerpoint/2010/main" val="34204719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559A0-00C7-4788-A762-D487B46E5CCD}" type="datetimeFigureOut">
              <a:rPr lang="pt-BR" smtClean="0"/>
              <a:pPr/>
              <a:t>31/07/2017</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6133-019B-4654-B02D-602962D5E968}" type="slidenum">
              <a:rPr lang="pt-BR" smtClean="0"/>
              <a:pPr/>
              <a:t>‹nº›</a:t>
            </a:fld>
            <a:endParaRPr lang="pt-BR"/>
          </a:p>
        </p:txBody>
      </p:sp>
    </p:spTree>
    <p:extLst>
      <p:ext uri="{BB962C8B-B14F-4D97-AF65-F5344CB8AC3E}">
        <p14:creationId xmlns="" xmlns:p14="http://schemas.microsoft.com/office/powerpoint/2010/main" val="32711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252" y="1371"/>
            <a:ext cx="9157252" cy="6856629"/>
          </a:xfrm>
          <a:prstGeom prst="rect">
            <a:avLst/>
          </a:prstGeom>
        </p:spPr>
      </p:pic>
      <p:sp>
        <p:nvSpPr>
          <p:cNvPr id="8" name="Retângulo 7"/>
          <p:cNvSpPr/>
          <p:nvPr userDrawn="1"/>
        </p:nvSpPr>
        <p:spPr>
          <a:xfrm>
            <a:off x="-13252" y="3933056"/>
            <a:ext cx="9157252" cy="194421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9" name="Imagem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7504" y="450312"/>
            <a:ext cx="4499992" cy="1586293"/>
          </a:xfrm>
          <a:prstGeom prst="rect">
            <a:avLst/>
          </a:prstGeom>
        </p:spPr>
      </p:pic>
      <p:sp>
        <p:nvSpPr>
          <p:cNvPr id="6" name="Pentágono 5"/>
          <p:cNvSpPr/>
          <p:nvPr userDrawn="1"/>
        </p:nvSpPr>
        <p:spPr>
          <a:xfrm flipV="1">
            <a:off x="0" y="2447176"/>
            <a:ext cx="5580112" cy="4571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tx2">
                    <a:lumMod val="75000"/>
                  </a:schemeClr>
                </a:solidFill>
              </a:ln>
            </a:endParaRPr>
          </a:p>
        </p:txBody>
      </p:sp>
      <p:pic>
        <p:nvPicPr>
          <p:cNvPr id="10" name="Imagem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756151" y="2087613"/>
            <a:ext cx="3206528" cy="762157"/>
          </a:xfrm>
          <a:prstGeom prst="rect">
            <a:avLst/>
          </a:prstGeom>
        </p:spPr>
      </p:pic>
    </p:spTree>
    <p:extLst>
      <p:ext uri="{BB962C8B-B14F-4D97-AF65-F5344CB8AC3E}">
        <p14:creationId xmlns="" xmlns:p14="http://schemas.microsoft.com/office/powerpoint/2010/main" val="38028830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029128" y="323708"/>
            <a:ext cx="2014415" cy="478805"/>
          </a:xfrm>
          <a:prstGeom prst="rect">
            <a:avLst/>
          </a:prstGeom>
        </p:spPr>
      </p:pic>
      <p:sp>
        <p:nvSpPr>
          <p:cNvPr id="13" name="Retângulo 12"/>
          <p:cNvSpPr/>
          <p:nvPr userDrawn="1"/>
        </p:nvSpPr>
        <p:spPr>
          <a:xfrm>
            <a:off x="-20140" y="13094"/>
            <a:ext cx="6328984" cy="1008112"/>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userDrawn="1"/>
        </p:nvSpPr>
        <p:spPr>
          <a:xfrm>
            <a:off x="6325657" y="13094"/>
            <a:ext cx="196385" cy="1008112"/>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userDrawn="1"/>
        </p:nvSpPr>
        <p:spPr>
          <a:xfrm>
            <a:off x="6538681" y="13094"/>
            <a:ext cx="196385" cy="1008112"/>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userDrawn="1"/>
        </p:nvSpPr>
        <p:spPr>
          <a:xfrm>
            <a:off x="6751879" y="13094"/>
            <a:ext cx="196385" cy="1008112"/>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6682060"/>
            <a:ext cx="9144000" cy="170461"/>
          </a:xfrm>
          <a:prstGeom prst="rect">
            <a:avLst/>
          </a:prstGeom>
        </p:spPr>
      </p:pic>
    </p:spTree>
    <p:extLst>
      <p:ext uri="{BB962C8B-B14F-4D97-AF65-F5344CB8AC3E}">
        <p14:creationId xmlns="" xmlns:p14="http://schemas.microsoft.com/office/powerpoint/2010/main" val="42366224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252" y="685"/>
            <a:ext cx="9157252" cy="6856629"/>
          </a:xfrm>
          <a:prstGeom prst="rect">
            <a:avLst/>
          </a:prstGeom>
        </p:spPr>
      </p:pic>
      <p:pic>
        <p:nvPicPr>
          <p:cNvPr id="6" name="Imagem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05485" y="2347766"/>
            <a:ext cx="3337139" cy="793202"/>
          </a:xfrm>
          <a:prstGeom prst="rect">
            <a:avLst/>
          </a:prstGeom>
        </p:spPr>
      </p:pic>
      <p:sp>
        <p:nvSpPr>
          <p:cNvPr id="12" name="CaixaDeTexto 11"/>
          <p:cNvSpPr txBox="1"/>
          <p:nvPr userDrawn="1"/>
        </p:nvSpPr>
        <p:spPr>
          <a:xfrm>
            <a:off x="459099" y="2346946"/>
            <a:ext cx="3663141" cy="707886"/>
          </a:xfrm>
          <a:prstGeom prst="rect">
            <a:avLst/>
          </a:prstGeom>
          <a:noFill/>
        </p:spPr>
        <p:txBody>
          <a:bodyPr wrap="square" rtlCol="0">
            <a:spAutoFit/>
          </a:bodyPr>
          <a:lstStyle/>
          <a:p>
            <a:r>
              <a:rPr lang="pt-BR" sz="4000" b="1" dirty="0">
                <a:solidFill>
                  <a:srgbClr val="06334E"/>
                </a:solidFill>
                <a:latin typeface="+mn-lt"/>
                <a:cs typeface="Arial" panose="020B0604020202020204" pitchFamily="34" charset="0"/>
              </a:rPr>
              <a:t>Obrigado!</a:t>
            </a:r>
          </a:p>
        </p:txBody>
      </p:sp>
    </p:spTree>
    <p:extLst>
      <p:ext uri="{BB962C8B-B14F-4D97-AF65-F5344CB8AC3E}">
        <p14:creationId xmlns="" xmlns:p14="http://schemas.microsoft.com/office/powerpoint/2010/main" val="4840658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7446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3.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luizlobato0101.com.br/QUASEMILALUNO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267744" y="5497487"/>
            <a:ext cx="4320480" cy="307777"/>
          </a:xfrm>
          <a:prstGeom prst="rect">
            <a:avLst/>
          </a:prstGeom>
          <a:noFill/>
        </p:spPr>
        <p:txBody>
          <a:bodyPr wrap="square" rtlCol="0">
            <a:spAutoFit/>
          </a:bodyPr>
          <a:lstStyle/>
          <a:p>
            <a:pPr algn="ctr">
              <a:defRPr/>
            </a:pPr>
            <a:r>
              <a:rPr lang="pt-BR" sz="1400" b="1" dirty="0" smtClean="0">
                <a:solidFill>
                  <a:schemeClr val="accent1">
                    <a:lumMod val="50000"/>
                  </a:schemeClr>
                </a:solidFill>
                <a:latin typeface="+mn-lt"/>
              </a:rPr>
              <a:t>LOGÍSTICA - Nova Iguaçu / Duque de Caxias – 2017.02</a:t>
            </a:r>
            <a:endParaRPr lang="pt-BR" sz="1400" b="1" dirty="0">
              <a:solidFill>
                <a:schemeClr val="accent1">
                  <a:lumMod val="50000"/>
                </a:schemeClr>
              </a:solidFill>
              <a:latin typeface="+mn-lt"/>
            </a:endParaRPr>
          </a:p>
        </p:txBody>
      </p:sp>
      <p:sp>
        <p:nvSpPr>
          <p:cNvPr id="7" name="CaixaDeTexto 6"/>
          <p:cNvSpPr txBox="1"/>
          <p:nvPr/>
        </p:nvSpPr>
        <p:spPr>
          <a:xfrm>
            <a:off x="0" y="2825750"/>
            <a:ext cx="9144000" cy="1323975"/>
          </a:xfrm>
          <a:prstGeom prst="rect">
            <a:avLst/>
          </a:prstGeom>
          <a:noFill/>
        </p:spPr>
        <p:txBody>
          <a:bodyPr>
            <a:spAutoFit/>
          </a:bodyPr>
          <a:lstStyle/>
          <a:p>
            <a:pPr algn="ctr" fontAlgn="auto">
              <a:spcAft>
                <a:spcPts val="0"/>
              </a:spcAft>
              <a:defRPr/>
            </a:pPr>
            <a:r>
              <a:rPr lang="pt-BR" sz="4000" b="1" dirty="0" smtClean="0">
                <a:solidFill>
                  <a:schemeClr val="tx2"/>
                </a:solidFill>
                <a:effectLst>
                  <a:outerShdw blurRad="38100" dist="38100" dir="2700000" algn="tl">
                    <a:srgbClr val="000000">
                      <a:alpha val="43137"/>
                    </a:srgbClr>
                  </a:outerShdw>
                </a:effectLst>
                <a:cs typeface="Arial" pitchFamily="34" charset="0"/>
              </a:rPr>
              <a:t>GST 1259 </a:t>
            </a:r>
            <a:endParaRPr lang="pt-BR" sz="4000" b="1" dirty="0">
              <a:solidFill>
                <a:schemeClr val="tx2"/>
              </a:solidFill>
              <a:effectLst>
                <a:outerShdw blurRad="38100" dist="38100" dir="2700000" algn="tl">
                  <a:srgbClr val="000000">
                    <a:alpha val="43137"/>
                  </a:srgbClr>
                </a:outerShdw>
              </a:effectLst>
              <a:cs typeface="Arial" pitchFamily="34" charset="0"/>
            </a:endParaRPr>
          </a:p>
          <a:p>
            <a:pPr algn="ctr" fontAlgn="auto">
              <a:spcAft>
                <a:spcPts val="0"/>
              </a:spcAft>
              <a:defRPr/>
            </a:pPr>
            <a:r>
              <a:rPr lang="pt-BR" sz="4000" b="1" dirty="0" smtClean="0">
                <a:solidFill>
                  <a:schemeClr val="tx2"/>
                </a:solidFill>
                <a:effectLst>
                  <a:outerShdw blurRad="38100" dist="38100" dir="2700000" algn="tl">
                    <a:srgbClr val="000000">
                      <a:alpha val="43137"/>
                    </a:srgbClr>
                  </a:outerShdw>
                </a:effectLst>
                <a:cs typeface="Arial" pitchFamily="34" charset="0"/>
              </a:rPr>
              <a:t>Otimização </a:t>
            </a:r>
            <a:r>
              <a:rPr lang="pt-BR" sz="4000" b="1" dirty="0">
                <a:solidFill>
                  <a:schemeClr val="tx2"/>
                </a:solidFill>
                <a:effectLst>
                  <a:outerShdw blurRad="38100" dist="38100" dir="2700000" algn="tl">
                    <a:srgbClr val="000000">
                      <a:alpha val="43137"/>
                    </a:srgbClr>
                  </a:outerShdw>
                </a:effectLst>
                <a:cs typeface="Arial" pitchFamily="34" charset="0"/>
              </a:rPr>
              <a:t>de </a:t>
            </a:r>
            <a:r>
              <a:rPr lang="pt-BR" sz="4000" b="1" dirty="0" smtClean="0">
                <a:solidFill>
                  <a:schemeClr val="tx2"/>
                </a:solidFill>
                <a:effectLst>
                  <a:outerShdw blurRad="38100" dist="38100" dir="2700000" algn="tl">
                    <a:srgbClr val="000000">
                      <a:alpha val="43137"/>
                    </a:srgbClr>
                  </a:outerShdw>
                </a:effectLst>
                <a:cs typeface="Arial" pitchFamily="34" charset="0"/>
              </a:rPr>
              <a:t>sistemas de Transporte</a:t>
            </a:r>
            <a:endParaRPr lang="pt-BR" sz="4000" b="1" dirty="0">
              <a:solidFill>
                <a:schemeClr val="tx2"/>
              </a:solidFill>
              <a:effectLst>
                <a:outerShdw blurRad="38100" dist="38100" dir="2700000" algn="tl">
                  <a:srgbClr val="000000">
                    <a:alpha val="43137"/>
                  </a:srgbClr>
                </a:outerShdw>
              </a:effectLst>
              <a:cs typeface="Arial" pitchFamily="34" charset="0"/>
            </a:endParaRPr>
          </a:p>
        </p:txBody>
      </p:sp>
      <p:sp>
        <p:nvSpPr>
          <p:cNvPr id="8" name="Retângulo 7"/>
          <p:cNvSpPr/>
          <p:nvPr/>
        </p:nvSpPr>
        <p:spPr>
          <a:xfrm>
            <a:off x="34925" y="4581525"/>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12" name="Retângulo 11"/>
          <p:cNvSpPr/>
          <p:nvPr/>
        </p:nvSpPr>
        <p:spPr>
          <a:xfrm>
            <a:off x="0" y="1923504"/>
            <a:ext cx="9144000" cy="4385816"/>
          </a:xfrm>
          <a:prstGeom prst="rect">
            <a:avLst/>
          </a:prstGeom>
        </p:spPr>
        <p:txBody>
          <a:bodyPr wrap="square">
            <a:spAutoFit/>
          </a:bodyPr>
          <a:lstStyle/>
          <a:p>
            <a:r>
              <a:rPr lang="pt-BR" dirty="0" smtClean="0"/>
              <a:t>Ao final deste capítulo, objetivamos que o aluno seja capaz de identificar e se relacionar com:</a:t>
            </a:r>
          </a:p>
          <a:p>
            <a:endParaRPr lang="pt-BR" dirty="0" smtClean="0"/>
          </a:p>
          <a:p>
            <a:pPr>
              <a:lnSpc>
                <a:spcPct val="150000"/>
              </a:lnSpc>
            </a:pPr>
            <a:r>
              <a:rPr lang="pt-BR" dirty="0" smtClean="0"/>
              <a:t>•  As principais características da Pesquisa Operacional; </a:t>
            </a:r>
          </a:p>
          <a:p>
            <a:pPr>
              <a:lnSpc>
                <a:spcPct val="150000"/>
              </a:lnSpc>
            </a:pPr>
            <a:r>
              <a:rPr lang="pt-BR" dirty="0" smtClean="0"/>
              <a:t>•  Fatores determinantes na para o uso da Pesquisa Operacional; </a:t>
            </a:r>
          </a:p>
          <a:p>
            <a:pPr>
              <a:lnSpc>
                <a:spcPct val="150000"/>
              </a:lnSpc>
            </a:pPr>
            <a:r>
              <a:rPr lang="pt-BR" dirty="0" smtClean="0"/>
              <a:t>•  Aplicação dos conceitos da Pesquisa Operacional; </a:t>
            </a:r>
          </a:p>
          <a:p>
            <a:pPr>
              <a:lnSpc>
                <a:spcPct val="150000"/>
              </a:lnSpc>
            </a:pPr>
            <a:r>
              <a:rPr lang="pt-BR" dirty="0" smtClean="0"/>
              <a:t>•  Identificar os conceitos iniciais para a construção de Modelos de Pesquisa Operacional; </a:t>
            </a:r>
          </a:p>
          <a:p>
            <a:pPr>
              <a:lnSpc>
                <a:spcPct val="150000"/>
              </a:lnSpc>
            </a:pPr>
            <a:r>
              <a:rPr lang="pt-BR" dirty="0" smtClean="0"/>
              <a:t>•  Conhecer exemplos de aplicação prática de Modelos de Pesquisa Operacional;</a:t>
            </a:r>
          </a:p>
          <a:p>
            <a:pPr>
              <a:lnSpc>
                <a:spcPct val="150000"/>
              </a:lnSpc>
            </a:pPr>
            <a:r>
              <a:rPr lang="pt-BR" dirty="0" smtClean="0"/>
              <a:t> •  Identificar os conceitos iniciais para a construção de grafos; </a:t>
            </a:r>
          </a:p>
          <a:p>
            <a:pPr>
              <a:lnSpc>
                <a:spcPct val="150000"/>
              </a:lnSpc>
            </a:pPr>
            <a:r>
              <a:rPr lang="pt-BR" dirty="0" smtClean="0"/>
              <a:t>•  Conhecer exemplos de aplicação prática de grafos; </a:t>
            </a:r>
          </a:p>
          <a:p>
            <a:pPr>
              <a:lnSpc>
                <a:spcPct val="150000"/>
              </a:lnSpc>
            </a:pPr>
            <a:r>
              <a:rPr lang="pt-BR" dirty="0" smtClean="0"/>
              <a:t>•  Identificar os conceitos iniciais para a varredura de uma Árvore Binária; </a:t>
            </a:r>
          </a:p>
          <a:p>
            <a:pPr>
              <a:lnSpc>
                <a:spcPct val="150000"/>
              </a:lnSpc>
            </a:pPr>
            <a:r>
              <a:rPr lang="pt-BR" dirty="0" smtClean="0"/>
              <a:t>•  Conhecer exemplos de aplicação de varredura de uma Árvore Binária.</a:t>
            </a:r>
            <a:endParaRPr lang="pt-BR" dirty="0"/>
          </a:p>
        </p:txBody>
      </p:sp>
      <p:pic>
        <p:nvPicPr>
          <p:cNvPr id="5121" name="Picture 1"/>
          <p:cNvPicPr>
            <a:picLocks noChangeAspect="1" noChangeArrowheads="1"/>
          </p:cNvPicPr>
          <p:nvPr/>
        </p:nvPicPr>
        <p:blipFill>
          <a:blip r:embed="rId2" cstate="print"/>
          <a:srcRect/>
          <a:stretch>
            <a:fillRect/>
          </a:stretch>
        </p:blipFill>
        <p:spPr bwMode="auto">
          <a:xfrm>
            <a:off x="251520" y="1268760"/>
            <a:ext cx="6048672" cy="438150"/>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236296" y="4650886"/>
            <a:ext cx="1761110" cy="1926213"/>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0" y="1347733"/>
            <a:ext cx="9144000" cy="4524315"/>
          </a:xfrm>
          <a:prstGeom prst="rect">
            <a:avLst/>
          </a:prstGeom>
        </p:spPr>
        <p:txBody>
          <a:bodyPr wrap="square">
            <a:spAutoFit/>
          </a:bodyPr>
          <a:lstStyle/>
          <a:p>
            <a:pPr algn="just"/>
            <a:r>
              <a:rPr lang="pt-BR" dirty="0" smtClean="0"/>
              <a:t>Nesta disciplina abordaremos como determinados conceitos da pesquisa operacional podem nos ajudar na tomada de decisão em relação aos problemas de transportes. Inicialmente, discutiremos fundamentos da pesquisa operacional, desde sua origem, para posteriormente adentrar no campo dos problemas de transporte e aplicar os conceitos previamente definidos para resolvê-los.</a:t>
            </a:r>
          </a:p>
          <a:p>
            <a:pPr algn="just"/>
            <a:endParaRPr lang="pt-BR" dirty="0" smtClean="0"/>
          </a:p>
          <a:p>
            <a:pPr algn="just"/>
            <a:r>
              <a:rPr lang="pt-BR" dirty="0" smtClean="0"/>
              <a:t>A origem da Pesquisa Operacional (PO) como ciência é atribuída à coordenação das operações militares durante a 2ª Guerra Mundial. Devido à guerra, era necessário distribuir recursos militares, homens, entre outros, de uma forma eficiente e eficaz.</a:t>
            </a:r>
          </a:p>
          <a:p>
            <a:pPr algn="just"/>
            <a:endParaRPr lang="pt-BR" dirty="0" smtClean="0"/>
          </a:p>
          <a:p>
            <a:pPr algn="just"/>
            <a:r>
              <a:rPr lang="pt-BR" dirty="0" smtClean="0"/>
              <a:t>Como o próprio nome indica, a pesquisa operacional (PO) envolve “pesquisa sobre operações”. </a:t>
            </a:r>
          </a:p>
          <a:p>
            <a:pPr algn="just"/>
            <a:endParaRPr lang="pt-BR" dirty="0" smtClean="0"/>
          </a:p>
          <a:p>
            <a:pPr algn="just"/>
            <a:r>
              <a:rPr lang="pt-BR" dirty="0" smtClean="0"/>
              <a:t>Portanto, a pesquisa operacional é aplicada a problemas envolvendo como conduzir e coordenar as atividades em uma organização e tem sido largamente aplicada em áreas tão distintas como manufatura, transportes, construção, telecomunicações, planejamento financeiro, assistência médica e serviços públicos, entre outros (</a:t>
            </a:r>
            <a:r>
              <a:rPr lang="pt-BR" dirty="0" err="1" smtClean="0"/>
              <a:t>Hillier</a:t>
            </a:r>
            <a:r>
              <a:rPr lang="pt-BR" dirty="0" smtClean="0"/>
              <a:t> e </a:t>
            </a:r>
            <a:r>
              <a:rPr lang="pt-BR" dirty="0" err="1" smtClean="0"/>
              <a:t>Lieberman</a:t>
            </a:r>
            <a:r>
              <a:rPr lang="pt-BR" dirty="0" smtClean="0"/>
              <a:t>, 2006).</a:t>
            </a:r>
            <a:endParaRPr lang="pt-BR" dirty="0"/>
          </a:p>
        </p:txBody>
      </p:sp>
      <p:pic>
        <p:nvPicPr>
          <p:cNvPr id="11" name="Picture 4"/>
          <p:cNvPicPr>
            <a:picLocks noChangeAspect="1" noChangeArrowheads="1"/>
          </p:cNvPicPr>
          <p:nvPr/>
        </p:nvPicPr>
        <p:blipFill>
          <a:blip r:embed="rId2"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35496" y="1052736"/>
            <a:ext cx="9108504" cy="5632311"/>
          </a:xfrm>
          <a:prstGeom prst="rect">
            <a:avLst/>
          </a:prstGeom>
        </p:spPr>
        <p:txBody>
          <a:bodyPr wrap="square">
            <a:spAutoFit/>
          </a:bodyPr>
          <a:lstStyle/>
          <a:p>
            <a:pPr algn="just"/>
            <a:r>
              <a:rPr lang="pt-BR" dirty="0" smtClean="0"/>
              <a:t>Por sua vez, os problemas de transporte são parte de uma grande ciência chamada Logística. De acordo com o </a:t>
            </a:r>
            <a:r>
              <a:rPr lang="pt-BR" dirty="0" err="1" smtClean="0"/>
              <a:t>Council</a:t>
            </a:r>
            <a:r>
              <a:rPr lang="pt-BR" dirty="0" smtClean="0"/>
              <a:t> of </a:t>
            </a:r>
            <a:r>
              <a:rPr lang="pt-BR" dirty="0" err="1" smtClean="0"/>
              <a:t>Logistics</a:t>
            </a:r>
            <a:r>
              <a:rPr lang="pt-BR" dirty="0" smtClean="0"/>
              <a:t> Management, logística é o processo de planejamento, implementação e controle do fluxo eficiente e economicamente eficaz de matérias primas, estoque em processo, produtos acabados e informações relativas desde o ponto de origem até o ponto de consumo, com o propósito de atender às exigências dos clientes (CSCMP,2010).</a:t>
            </a:r>
          </a:p>
          <a:p>
            <a:pPr algn="just"/>
            <a:endParaRPr lang="pt-BR" dirty="0" smtClean="0"/>
          </a:p>
          <a:p>
            <a:pPr algn="just"/>
            <a:r>
              <a:rPr lang="pt-BR" dirty="0" smtClean="0"/>
              <a:t>Porém, de acordo com </a:t>
            </a:r>
            <a:r>
              <a:rPr lang="pt-BR" dirty="0" err="1" smtClean="0"/>
              <a:t>Bowersox</a:t>
            </a:r>
            <a:r>
              <a:rPr lang="pt-BR" dirty="0" smtClean="0"/>
              <a:t> </a:t>
            </a:r>
            <a:r>
              <a:rPr lang="pt-BR" dirty="0" err="1" smtClean="0"/>
              <a:t>et</a:t>
            </a:r>
            <a:r>
              <a:rPr lang="pt-BR" dirty="0" smtClean="0"/>
              <a:t> al. (2001) a logística é o setor da empresa que dá condições práticas de realização das metas definidas pelo setor de marketing, como prazos de entrega mínimos. Sem o planejamento logístico, tais metas não tem condição de se concretizar. Encontrar a melhor alternativa para a operação do seu sistema logístico e da rede de transporte é uma decisão complexa em função das inúmeras combinações possíveis.</a:t>
            </a:r>
          </a:p>
          <a:p>
            <a:pPr algn="just"/>
            <a:endParaRPr lang="pt-BR" dirty="0" smtClean="0"/>
          </a:p>
          <a:p>
            <a:pPr algn="just"/>
            <a:r>
              <a:rPr lang="pt-BR" dirty="0" smtClean="0"/>
              <a:t>O que a pesquisa operacional pode fazer pela logística e seus problemas de transporte?</a:t>
            </a:r>
          </a:p>
          <a:p>
            <a:pPr algn="just"/>
            <a:endParaRPr lang="pt-BR" dirty="0" smtClean="0"/>
          </a:p>
          <a:p>
            <a:pPr algn="just"/>
            <a:r>
              <a:rPr lang="pt-BR" dirty="0" smtClean="0"/>
              <a:t>Fazendo uso de modelos matemáticos, a pesquisa operacional facilita o processo de análise e decisão dos resultados. Isso significa que uma decisão pode ser mais bem avaliada e testada antes de ser efetivamente implementada: os resultados permitem a análise de uma solução de planejamento de atividades, ou planejamento de rotas de transporte antes que sejam colocadas em prática.</a:t>
            </a:r>
          </a:p>
          <a:p>
            <a:pPr algn="r"/>
            <a:r>
              <a:rPr lang="pt-BR" b="1" dirty="0" smtClean="0">
                <a:solidFill>
                  <a:srgbClr val="C00000"/>
                </a:solidFill>
                <a:effectLst>
                  <a:outerShdw blurRad="38100" dist="38100" dir="2700000" algn="tl">
                    <a:srgbClr val="000000">
                      <a:alpha val="43137"/>
                    </a:srgbClr>
                  </a:outerShdw>
                </a:effectLst>
              </a:rPr>
              <a:t>Bons estudos!</a:t>
            </a:r>
            <a:endParaRPr lang="pt-BR"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7" name="Retângulo 6"/>
          <p:cNvSpPr/>
          <p:nvPr/>
        </p:nvSpPr>
        <p:spPr>
          <a:xfrm>
            <a:off x="395536" y="1124744"/>
            <a:ext cx="2848729" cy="400110"/>
          </a:xfrm>
          <a:prstGeom prst="rect">
            <a:avLst/>
          </a:prstGeom>
        </p:spPr>
        <p:txBody>
          <a:bodyPr wrap="none">
            <a:spAutoFit/>
          </a:bodyPr>
          <a:lstStyle/>
          <a:p>
            <a:r>
              <a:rPr lang="pt-BR" sz="2000" b="1" dirty="0" smtClean="0">
                <a:solidFill>
                  <a:srgbClr val="C00000"/>
                </a:solidFill>
                <a:effectLst>
                  <a:outerShdw blurRad="38100" dist="38100" dir="2700000" algn="tl">
                    <a:srgbClr val="000000">
                      <a:alpha val="43137"/>
                    </a:srgbClr>
                  </a:outerShdw>
                </a:effectLst>
              </a:rPr>
              <a:t>1.1 Pesquisa Operacional</a:t>
            </a:r>
            <a:endParaRPr lang="pt-BR" sz="2000" b="1" dirty="0">
              <a:solidFill>
                <a:srgbClr val="C00000"/>
              </a:solidFill>
              <a:effectLst>
                <a:outerShdw blurRad="38100" dist="38100" dir="2700000" algn="tl">
                  <a:srgbClr val="000000">
                    <a:alpha val="43137"/>
                  </a:srgbClr>
                </a:outerShdw>
              </a:effectLst>
            </a:endParaRPr>
          </a:p>
        </p:txBody>
      </p:sp>
      <p:sp>
        <p:nvSpPr>
          <p:cNvPr id="8" name="Retângulo 7"/>
          <p:cNvSpPr/>
          <p:nvPr/>
        </p:nvSpPr>
        <p:spPr>
          <a:xfrm>
            <a:off x="0" y="1628800"/>
            <a:ext cx="9144000" cy="4247317"/>
          </a:xfrm>
          <a:prstGeom prst="rect">
            <a:avLst/>
          </a:prstGeom>
        </p:spPr>
        <p:txBody>
          <a:bodyPr wrap="square">
            <a:spAutoFit/>
          </a:bodyPr>
          <a:lstStyle/>
          <a:p>
            <a:pPr algn="just"/>
            <a:r>
              <a:rPr lang="pt-BR" dirty="0" smtClean="0"/>
              <a:t>A pesquisa operacional (PO) envolve “pesquisa sobre operações”. Portanto, a pesquisa operacional é aplicada a problemas envolvendo como conduzir e coordenar as atividades em uma organização e tem sido largamente aplicada em áreas tão distintas como manufatura, transportes, construção, telecomunicações, planejamento financeiro, assistência médica e serviços públicos, entre outros (</a:t>
            </a:r>
            <a:r>
              <a:rPr lang="pt-BR" dirty="0" err="1" smtClean="0"/>
              <a:t>Hillier</a:t>
            </a:r>
            <a:r>
              <a:rPr lang="pt-BR" dirty="0" smtClean="0"/>
              <a:t> e </a:t>
            </a:r>
            <a:r>
              <a:rPr lang="pt-BR" dirty="0" err="1" smtClean="0"/>
              <a:t>Lieberman</a:t>
            </a:r>
            <a:r>
              <a:rPr lang="pt-BR" dirty="0" smtClean="0"/>
              <a:t>, 2006). </a:t>
            </a:r>
          </a:p>
          <a:p>
            <a:pPr algn="just"/>
            <a:endParaRPr lang="pt-BR" dirty="0" smtClean="0"/>
          </a:p>
          <a:p>
            <a:pPr algn="just"/>
            <a:r>
              <a:rPr lang="pt-BR" dirty="0" smtClean="0"/>
              <a:t>A pesquisa operacional teve impacto na melhoria da eficiência de diversas organizações pelo mundo. Conforme </a:t>
            </a:r>
            <a:r>
              <a:rPr lang="pt-BR" dirty="0" err="1" smtClean="0"/>
              <a:t>Hillier</a:t>
            </a:r>
            <a:r>
              <a:rPr lang="pt-BR" dirty="0" smtClean="0"/>
              <a:t> e </a:t>
            </a:r>
            <a:r>
              <a:rPr lang="pt-BR" dirty="0" err="1" smtClean="0"/>
              <a:t>Lieberman</a:t>
            </a:r>
            <a:r>
              <a:rPr lang="pt-BR" dirty="0" smtClean="0"/>
              <a:t> (2006). </a:t>
            </a:r>
          </a:p>
          <a:p>
            <a:pPr algn="just"/>
            <a:endParaRPr lang="pt-BR" dirty="0" smtClean="0"/>
          </a:p>
          <a:p>
            <a:pPr algn="just"/>
            <a:r>
              <a:rPr lang="pt-BR" dirty="0" smtClean="0"/>
              <a:t>A PO deu uma contribuição significativa no aumento da produtividade das economias de diversos países. </a:t>
            </a:r>
          </a:p>
          <a:p>
            <a:pPr algn="just"/>
            <a:endParaRPr lang="pt-BR" dirty="0" smtClean="0"/>
          </a:p>
          <a:p>
            <a:pPr algn="just"/>
            <a:r>
              <a:rPr lang="pt-BR" dirty="0" smtClean="0"/>
              <a:t>Os autores apresentam uma listagem de algumas aplicações da pesquisa operacional desde 1985 até 2003, incluindo empresas como a Monsanto </a:t>
            </a:r>
            <a:r>
              <a:rPr lang="pt-BR" dirty="0" err="1" smtClean="0"/>
              <a:t>Corporation</a:t>
            </a:r>
            <a:r>
              <a:rPr lang="pt-BR" dirty="0" smtClean="0"/>
              <a:t>, </a:t>
            </a:r>
            <a:r>
              <a:rPr lang="pt-BR" dirty="0" err="1" smtClean="0"/>
              <a:t>United</a:t>
            </a:r>
            <a:r>
              <a:rPr lang="pt-BR" dirty="0" smtClean="0"/>
              <a:t> </a:t>
            </a:r>
            <a:r>
              <a:rPr lang="pt-BR" dirty="0" err="1" smtClean="0"/>
              <a:t>Airlines</a:t>
            </a:r>
            <a:r>
              <a:rPr lang="pt-BR" dirty="0" smtClean="0"/>
              <a:t>, IBM e </a:t>
            </a:r>
            <a:r>
              <a:rPr lang="pt-BR" dirty="0" err="1" smtClean="0"/>
              <a:t>Merryl</a:t>
            </a:r>
            <a:r>
              <a:rPr lang="pt-BR" dirty="0" smtClean="0"/>
              <a:t> </a:t>
            </a:r>
            <a:r>
              <a:rPr lang="pt-BR" dirty="0" err="1" smtClean="0"/>
              <a:t>Linch</a:t>
            </a:r>
            <a:r>
              <a:rPr lang="pt-BR" dirty="0" smtClean="0"/>
              <a:t>, entre muitas outras.</a:t>
            </a:r>
            <a:endParaRPr lang="pt-BR" dirty="0"/>
          </a:p>
        </p:txBody>
      </p:sp>
      <p:pic>
        <p:nvPicPr>
          <p:cNvPr id="11" name="Picture 4"/>
          <p:cNvPicPr>
            <a:picLocks noChangeAspect="1" noChangeArrowheads="1"/>
          </p:cNvPicPr>
          <p:nvPr/>
        </p:nvPicPr>
        <p:blipFill>
          <a:blip r:embed="rId2"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628800"/>
            <a:ext cx="9144000" cy="4662815"/>
          </a:xfrm>
          <a:prstGeom prst="rect">
            <a:avLst/>
          </a:prstGeom>
        </p:spPr>
        <p:txBody>
          <a:bodyPr wrap="square">
            <a:spAutoFit/>
          </a:bodyPr>
          <a:lstStyle/>
          <a:p>
            <a:pPr algn="just"/>
            <a:r>
              <a:rPr lang="pt-BR" dirty="0" smtClean="0"/>
              <a:t>A Pesquisa Operacional é praticada em toda a IBM. Para isso, existe um departamento de pesquisa cujas atividades apontam para onde essa ciência deve ser aplicada. </a:t>
            </a:r>
          </a:p>
          <a:p>
            <a:pPr algn="just"/>
            <a:endParaRPr lang="pt-BR" dirty="0" smtClean="0"/>
          </a:p>
          <a:p>
            <a:pPr algn="just"/>
            <a:r>
              <a:rPr lang="pt-BR" dirty="0" smtClean="0"/>
              <a:t>O desenvolvimento de pesquisa e algoritmos continua nas áreas de otimização, estatística e teoria das filas. As áreas atuais em que a pesquisa operacional é utilizada são: </a:t>
            </a:r>
          </a:p>
          <a:p>
            <a:pPr lvl="1" algn="just">
              <a:lnSpc>
                <a:spcPct val="150000"/>
              </a:lnSpc>
              <a:buFont typeface="Wingdings" pitchFamily="2" charset="2"/>
              <a:buChar char="ü"/>
            </a:pPr>
            <a:r>
              <a:rPr lang="pt-BR" dirty="0" smtClean="0"/>
              <a:t>Roteamento de veículos, </a:t>
            </a:r>
          </a:p>
          <a:p>
            <a:pPr lvl="1" algn="just">
              <a:lnSpc>
                <a:spcPct val="150000"/>
              </a:lnSpc>
              <a:buFont typeface="Wingdings" pitchFamily="2" charset="2"/>
              <a:buChar char="ü"/>
            </a:pPr>
            <a:r>
              <a:rPr lang="pt-BR" dirty="0" smtClean="0"/>
              <a:t>Alocação de recursos, </a:t>
            </a:r>
          </a:p>
          <a:p>
            <a:pPr lvl="1" algn="just">
              <a:lnSpc>
                <a:spcPct val="150000"/>
              </a:lnSpc>
              <a:buFont typeface="Wingdings" pitchFamily="2" charset="2"/>
              <a:buChar char="ü"/>
            </a:pPr>
            <a:r>
              <a:rPr lang="pt-BR" dirty="0" smtClean="0"/>
              <a:t>Otimização e modelagem da cadeia de suprimentos, </a:t>
            </a:r>
          </a:p>
          <a:p>
            <a:pPr lvl="1" algn="just">
              <a:lnSpc>
                <a:spcPct val="150000"/>
              </a:lnSpc>
              <a:buFont typeface="Wingdings" pitchFamily="2" charset="2"/>
              <a:buChar char="ü"/>
            </a:pPr>
            <a:r>
              <a:rPr lang="pt-BR" dirty="0" smtClean="0"/>
              <a:t>Gestão de recursos e nível de serviço industrial, </a:t>
            </a:r>
          </a:p>
          <a:p>
            <a:pPr lvl="1" algn="just">
              <a:lnSpc>
                <a:spcPct val="150000"/>
              </a:lnSpc>
              <a:buFont typeface="Wingdings" pitchFamily="2" charset="2"/>
              <a:buChar char="ü"/>
            </a:pPr>
            <a:r>
              <a:rPr lang="pt-BR" dirty="0" smtClean="0"/>
              <a:t>Previsão e otimização para o setor aéreo.</a:t>
            </a:r>
          </a:p>
          <a:p>
            <a:pPr algn="just"/>
            <a:endParaRPr lang="pt-BR" dirty="0" smtClean="0"/>
          </a:p>
          <a:p>
            <a:pPr algn="just"/>
            <a:r>
              <a:rPr lang="pt-BR" b="1" dirty="0" smtClean="0">
                <a:solidFill>
                  <a:schemeClr val="tx2"/>
                </a:solidFill>
              </a:rPr>
              <a:t>IBM, 2015</a:t>
            </a:r>
          </a:p>
          <a:p>
            <a:pPr algn="just"/>
            <a:r>
              <a:rPr lang="pt-BR" dirty="0" smtClean="0"/>
              <a:t>Para maiores informações sobre os projetos de PO na IBM,consulte o site:</a:t>
            </a:r>
          </a:p>
          <a:p>
            <a:pPr algn="just"/>
            <a:r>
              <a:rPr lang="pt-BR" dirty="0" smtClean="0"/>
              <a:t>            </a:t>
            </a:r>
            <a:r>
              <a:rPr lang="pt-BR" b="1" dirty="0" smtClean="0">
                <a:solidFill>
                  <a:schemeClr val="tx2"/>
                </a:solidFill>
              </a:rPr>
              <a:t>http://researcher.watson.ibm.com/ </a:t>
            </a:r>
            <a:r>
              <a:rPr lang="pt-BR" b="1" dirty="0" err="1" smtClean="0">
                <a:solidFill>
                  <a:schemeClr val="tx2"/>
                </a:solidFill>
              </a:rPr>
              <a:t>researcher</a:t>
            </a:r>
            <a:r>
              <a:rPr lang="pt-BR" b="1" dirty="0" smtClean="0">
                <a:solidFill>
                  <a:schemeClr val="tx2"/>
                </a:solidFill>
              </a:rPr>
              <a:t>/</a:t>
            </a:r>
            <a:r>
              <a:rPr lang="pt-BR" b="1" dirty="0" err="1" smtClean="0">
                <a:solidFill>
                  <a:schemeClr val="tx2"/>
                </a:solidFill>
              </a:rPr>
              <a:t>view_group</a:t>
            </a:r>
            <a:r>
              <a:rPr lang="pt-BR" b="1" dirty="0" smtClean="0">
                <a:solidFill>
                  <a:schemeClr val="tx2"/>
                </a:solidFill>
              </a:rPr>
              <a:t>.</a:t>
            </a:r>
            <a:r>
              <a:rPr lang="pt-BR" b="1" dirty="0" err="1" smtClean="0">
                <a:solidFill>
                  <a:schemeClr val="tx2"/>
                </a:solidFill>
              </a:rPr>
              <a:t>php</a:t>
            </a:r>
            <a:r>
              <a:rPr lang="pt-BR" b="1" dirty="0" smtClean="0">
                <a:solidFill>
                  <a:schemeClr val="tx2"/>
                </a:solidFill>
              </a:rPr>
              <a:t>?id=149 . </a:t>
            </a:r>
            <a:endParaRPr lang="pt-BR" b="1" dirty="0">
              <a:solidFill>
                <a:schemeClr val="tx2"/>
              </a:solidFill>
            </a:endParaRPr>
          </a:p>
        </p:txBody>
      </p:sp>
      <p:sp>
        <p:nvSpPr>
          <p:cNvPr id="9" name="Retângulo 8"/>
          <p:cNvSpPr/>
          <p:nvPr/>
        </p:nvSpPr>
        <p:spPr>
          <a:xfrm>
            <a:off x="107504" y="1124744"/>
            <a:ext cx="3178819" cy="369332"/>
          </a:xfrm>
          <a:prstGeom prst="rect">
            <a:avLst/>
          </a:prstGeom>
        </p:spPr>
        <p:txBody>
          <a:bodyPr wrap="none">
            <a:spAutoFit/>
          </a:bodyPr>
          <a:lstStyle/>
          <a:p>
            <a:r>
              <a:rPr lang="pt-BR" b="1" dirty="0" smtClean="0">
                <a:solidFill>
                  <a:srgbClr val="C00000"/>
                </a:solidFill>
                <a:effectLst>
                  <a:outerShdw blurRad="38100" dist="38100" dir="2700000" algn="tl">
                    <a:srgbClr val="000000">
                      <a:alpha val="43137"/>
                    </a:srgbClr>
                  </a:outerShdw>
                </a:effectLst>
              </a:rPr>
              <a:t>A pesquisa operacional na IBM </a:t>
            </a:r>
            <a:endParaRPr lang="pt-BR" b="1" dirty="0">
              <a:solidFill>
                <a:srgbClr val="C00000"/>
              </a:solidFill>
              <a:effectLst>
                <a:outerShdw blurRad="38100" dist="38100" dir="2700000" algn="tl">
                  <a:srgbClr val="000000">
                    <a:alpha val="43137"/>
                  </a:srgbClr>
                </a:outerShdw>
              </a:effectLst>
            </a:endParaRPr>
          </a:p>
        </p:txBody>
      </p:sp>
      <p:pic>
        <p:nvPicPr>
          <p:cNvPr id="10" name="Picture 4"/>
          <p:cNvPicPr>
            <a:picLocks noChangeAspect="1" noChangeArrowheads="1"/>
          </p:cNvPicPr>
          <p:nvPr/>
        </p:nvPicPr>
        <p:blipFill>
          <a:blip r:embed="rId2"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098024"/>
            <a:ext cx="9144000" cy="4247317"/>
          </a:xfrm>
          <a:prstGeom prst="rect">
            <a:avLst/>
          </a:prstGeom>
        </p:spPr>
        <p:txBody>
          <a:bodyPr wrap="square">
            <a:spAutoFit/>
          </a:bodyPr>
          <a:lstStyle/>
          <a:p>
            <a:pPr algn="just"/>
            <a:r>
              <a:rPr lang="pt-BR" dirty="0" smtClean="0"/>
              <a:t>Fazendo uso de modelos matemáticos, a pesquisa operacional facilita o processo de análise e decisão dos resultados. Isso significa que uma decisão pode ser mais bem avaliada e testada antes de ser efetivamente implementada: os resultados permitem a análise de uma solução de programação da produção, por exemplo, antes que esta seja posta em prática. </a:t>
            </a:r>
          </a:p>
          <a:p>
            <a:pPr algn="just"/>
            <a:endParaRPr lang="pt-BR" dirty="0" smtClean="0"/>
          </a:p>
          <a:p>
            <a:pPr algn="just"/>
            <a:r>
              <a:rPr lang="pt-BR" b="1" dirty="0" smtClean="0">
                <a:solidFill>
                  <a:schemeClr val="tx2"/>
                </a:solidFill>
              </a:rPr>
              <a:t>E desde quando a pesquisa de operações é utilizada? </a:t>
            </a:r>
          </a:p>
          <a:p>
            <a:pPr algn="just"/>
            <a:endParaRPr lang="pt-BR" dirty="0" smtClean="0"/>
          </a:p>
          <a:p>
            <a:pPr algn="just"/>
            <a:r>
              <a:rPr lang="pt-BR" dirty="0" smtClean="0"/>
              <a:t>O termo Pesquisa Operacional foi utilizado pela primeira vez na Grã-Bretanha em 1938 para designar o estudo sistemático de problemas estratégicos e táticos decorrentes de operações militares. </a:t>
            </a:r>
          </a:p>
          <a:p>
            <a:pPr algn="just"/>
            <a:endParaRPr lang="pt-BR" dirty="0" smtClean="0"/>
          </a:p>
          <a:p>
            <a:pPr algn="just"/>
            <a:r>
              <a:rPr lang="pt-BR" dirty="0" smtClean="0"/>
              <a:t>A Pesquisa Operacional surgiu durante a Segunda Guerra Mundial, da necessidade de lidar com problemas de natureza logística, tática e de estratégia militar de grande dimensão e complexidade. Foram então criados grupos multidisciplinares de matemáticos, físicos e engenheiros e cientistas sociais. (SOBRAPO, 2015). </a:t>
            </a:r>
          </a:p>
        </p:txBody>
      </p:sp>
      <p:sp>
        <p:nvSpPr>
          <p:cNvPr id="9" name="Retângulo 8"/>
          <p:cNvSpPr/>
          <p:nvPr/>
        </p:nvSpPr>
        <p:spPr>
          <a:xfrm>
            <a:off x="0" y="5530006"/>
            <a:ext cx="7596336" cy="923330"/>
          </a:xfrm>
          <a:prstGeom prst="rect">
            <a:avLst/>
          </a:prstGeom>
        </p:spPr>
        <p:txBody>
          <a:bodyPr wrap="square">
            <a:spAutoFit/>
          </a:bodyPr>
          <a:lstStyle/>
          <a:p>
            <a:pPr algn="just"/>
            <a:r>
              <a:rPr lang="pt-BR" dirty="0" smtClean="0"/>
              <a:t>Após a Segunda Guerra Mundial, muitos dos especialistas que estiveram envolvidos no planejamento de operações militares deram continuidade a suas pesquisas, agora visando também operações não militares. </a:t>
            </a:r>
            <a:endParaRPr lang="pt-BR" dirty="0"/>
          </a:p>
        </p:txBody>
      </p:sp>
      <p:pic>
        <p:nvPicPr>
          <p:cNvPr id="10" name="Picture 4"/>
          <p:cNvPicPr>
            <a:picLocks noChangeAspect="1" noChangeArrowheads="1"/>
          </p:cNvPicPr>
          <p:nvPr/>
        </p:nvPicPr>
        <p:blipFill>
          <a:blip r:embed="rId2"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35496" y="5589240"/>
            <a:ext cx="969022" cy="1059867"/>
          </a:xfrm>
          <a:prstGeom prst="rect">
            <a:avLst/>
          </a:prstGeom>
          <a:noFill/>
          <a:ln w="9525">
            <a:noFill/>
            <a:miter lim="800000"/>
            <a:headEnd/>
            <a:tailEnd/>
          </a:ln>
        </p:spPr>
      </p:pic>
      <p:sp>
        <p:nvSpPr>
          <p:cNvPr id="8" name="Retângulo 7"/>
          <p:cNvSpPr/>
          <p:nvPr/>
        </p:nvSpPr>
        <p:spPr>
          <a:xfrm>
            <a:off x="107504" y="1124744"/>
            <a:ext cx="9036496" cy="3970318"/>
          </a:xfrm>
          <a:prstGeom prst="rect">
            <a:avLst/>
          </a:prstGeom>
        </p:spPr>
        <p:txBody>
          <a:bodyPr wrap="square">
            <a:spAutoFit/>
          </a:bodyPr>
          <a:lstStyle/>
          <a:p>
            <a:pPr algn="just"/>
            <a:r>
              <a:rPr lang="pt-BR" dirty="0" smtClean="0"/>
              <a:t>Um dos desenvolvimentos metodológicos mais importantes do período pós-guerra foi o Método Simplex, por George </a:t>
            </a:r>
            <a:r>
              <a:rPr lang="pt-BR" dirty="0" err="1" smtClean="0"/>
              <a:t>Dantzig</a:t>
            </a:r>
            <a:r>
              <a:rPr lang="pt-BR" dirty="0" smtClean="0"/>
              <a:t>, em 1947, para a resolução de problemas de Programação Linear, isto é, de problemas de planejamento nos quais são utilizados modelos de otimização lineares. </a:t>
            </a:r>
          </a:p>
          <a:p>
            <a:pPr algn="just"/>
            <a:endParaRPr lang="pt-BR" dirty="0" smtClean="0"/>
          </a:p>
          <a:p>
            <a:pPr algn="just"/>
            <a:r>
              <a:rPr lang="pt-BR" dirty="0" smtClean="0"/>
              <a:t>O surgimento de computadores digitais na década de 1950 tornou possível desenvolver e utilizar novas metodologias para resolver uma grande variedade de problemas práticos. </a:t>
            </a:r>
          </a:p>
          <a:p>
            <a:pPr algn="just"/>
            <a:endParaRPr lang="pt-BR" dirty="0" smtClean="0"/>
          </a:p>
          <a:p>
            <a:pPr algn="just"/>
            <a:r>
              <a:rPr lang="pt-BR" dirty="0" smtClean="0"/>
              <a:t>À medida que a capacidade computacional disponível foi crescendo, tornou-se possível resolver problemas cada vez mais complexos. </a:t>
            </a:r>
          </a:p>
          <a:p>
            <a:pPr algn="just"/>
            <a:endParaRPr lang="pt-BR" dirty="0" smtClean="0"/>
          </a:p>
          <a:p>
            <a:pPr algn="just"/>
            <a:r>
              <a:rPr lang="pt-BR" dirty="0" smtClean="0"/>
              <a:t>A utilização da pesquisa operacional tem sido vista por gestores e usuários de duas formas: o enfoque clássico que busca a solução ótima e o enfoque “atual”, segundo Andrade (2004) que é o uso do modelo para identificação do problema clássico. </a:t>
            </a:r>
          </a:p>
        </p:txBody>
      </p:sp>
      <p:pic>
        <p:nvPicPr>
          <p:cNvPr id="21506" name="Picture 2" descr="Resultado de imagem para O surgimento de computadores digitais na década de 1950"/>
          <p:cNvPicPr>
            <a:picLocks noChangeAspect="1" noChangeArrowheads="1"/>
          </p:cNvPicPr>
          <p:nvPr/>
        </p:nvPicPr>
        <p:blipFill>
          <a:blip r:embed="rId3" cstate="print"/>
          <a:srcRect/>
          <a:stretch>
            <a:fillRect/>
          </a:stretch>
        </p:blipFill>
        <p:spPr bwMode="auto">
          <a:xfrm>
            <a:off x="4039911" y="5013176"/>
            <a:ext cx="2116265" cy="1584176"/>
          </a:xfrm>
          <a:prstGeom prst="rect">
            <a:avLst/>
          </a:prstGeom>
          <a:noFill/>
        </p:spPr>
      </p:pic>
      <p:sp>
        <p:nvSpPr>
          <p:cNvPr id="21508" name="AutoShape 4" descr="Resultado de imagem para O surgimento de computadores digitais na década de 19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510" name="AutoShape 6" descr="Resultado de imagem para O surgimento de computadores digitais na década de 195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1511" name="Picture 7"/>
          <p:cNvPicPr>
            <a:picLocks noChangeAspect="1" noChangeArrowheads="1"/>
          </p:cNvPicPr>
          <p:nvPr/>
        </p:nvPicPr>
        <p:blipFill>
          <a:blip r:embed="rId4" cstate="print"/>
          <a:srcRect/>
          <a:stretch>
            <a:fillRect/>
          </a:stretch>
        </p:blipFill>
        <p:spPr bwMode="auto">
          <a:xfrm>
            <a:off x="6660232" y="4797152"/>
            <a:ext cx="2376264" cy="1780034"/>
          </a:xfrm>
          <a:prstGeom prst="rect">
            <a:avLst/>
          </a:prstGeom>
          <a:noFill/>
          <a:ln w="9525">
            <a:noFill/>
            <a:miter lim="800000"/>
            <a:headEnd/>
            <a:tailEnd/>
          </a:ln>
        </p:spPr>
      </p:pic>
      <p:pic>
        <p:nvPicPr>
          <p:cNvPr id="21512" name="Picture 8"/>
          <p:cNvPicPr>
            <a:picLocks noChangeAspect="1" noChangeArrowheads="1"/>
          </p:cNvPicPr>
          <p:nvPr/>
        </p:nvPicPr>
        <p:blipFill>
          <a:blip r:embed="rId5" cstate="print"/>
          <a:srcRect/>
          <a:stretch>
            <a:fillRect/>
          </a:stretch>
        </p:blipFill>
        <p:spPr bwMode="auto">
          <a:xfrm>
            <a:off x="1359000" y="5085184"/>
            <a:ext cx="2276896" cy="1522090"/>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386859" y="1007623"/>
            <a:ext cx="4691412" cy="400110"/>
          </a:xfrm>
          <a:prstGeom prst="rect">
            <a:avLst/>
          </a:prstGeom>
        </p:spPr>
        <p:txBody>
          <a:bodyPr wrap="none">
            <a:spAutoFit/>
          </a:bodyPr>
          <a:lstStyle/>
          <a:p>
            <a:r>
              <a:rPr lang="pt-BR" sz="2000" b="1" dirty="0" smtClean="0">
                <a:solidFill>
                  <a:schemeClr val="accent4"/>
                </a:solidFill>
                <a:effectLst>
                  <a:outerShdw blurRad="38100" dist="38100" dir="2700000" algn="tl">
                    <a:srgbClr val="000000">
                      <a:alpha val="43137"/>
                    </a:srgbClr>
                  </a:outerShdw>
                </a:effectLst>
              </a:rPr>
              <a:t>1.2 Fundamentos da pesquisa Operacional</a:t>
            </a:r>
            <a:endParaRPr lang="pt-BR" sz="2000" b="1" dirty="0">
              <a:solidFill>
                <a:schemeClr val="accent4"/>
              </a:solidFill>
              <a:effectLst>
                <a:outerShdw blurRad="38100" dist="38100" dir="2700000" algn="tl">
                  <a:srgbClr val="000000">
                    <a:alpha val="43137"/>
                  </a:srgbClr>
                </a:outerShdw>
              </a:effectLst>
            </a:endParaRPr>
          </a:p>
        </p:txBody>
      </p:sp>
      <p:sp>
        <p:nvSpPr>
          <p:cNvPr id="9" name="Retângulo 8"/>
          <p:cNvSpPr/>
          <p:nvPr/>
        </p:nvSpPr>
        <p:spPr>
          <a:xfrm>
            <a:off x="44461" y="1412776"/>
            <a:ext cx="9036496" cy="1200329"/>
          </a:xfrm>
          <a:prstGeom prst="rect">
            <a:avLst/>
          </a:prstGeom>
        </p:spPr>
        <p:txBody>
          <a:bodyPr wrap="square">
            <a:spAutoFit/>
          </a:bodyPr>
          <a:lstStyle/>
          <a:p>
            <a:pPr algn="just"/>
            <a:r>
              <a:rPr lang="pt-BR" dirty="0" smtClean="0"/>
              <a:t>Segundo Andrade (2004), no enfoque clássico, a pesquisa operacional é definida como a arte de aplicar técnicas de modelagem a problemas de tomada de decisão e resolver os modelos identificados por meio de métodos matemáticos e estatísticos visando à obtenção de uma solução ótima. </a:t>
            </a:r>
            <a:endParaRPr lang="pt-BR" dirty="0"/>
          </a:p>
        </p:txBody>
      </p:sp>
      <p:sp>
        <p:nvSpPr>
          <p:cNvPr id="10" name="Retângulo 9"/>
          <p:cNvSpPr/>
          <p:nvPr/>
        </p:nvSpPr>
        <p:spPr>
          <a:xfrm>
            <a:off x="1142479" y="2636912"/>
            <a:ext cx="3933577" cy="369332"/>
          </a:xfrm>
          <a:prstGeom prst="rect">
            <a:avLst/>
          </a:prstGeom>
        </p:spPr>
        <p:txBody>
          <a:bodyPr wrap="none">
            <a:spAutoFit/>
          </a:bodyPr>
          <a:lstStyle/>
          <a:p>
            <a:r>
              <a:rPr lang="pt-BR" b="1" dirty="0" smtClean="0">
                <a:solidFill>
                  <a:schemeClr val="accent4"/>
                </a:solidFill>
                <a:effectLst>
                  <a:outerShdw blurRad="38100" dist="38100" dir="2700000" algn="tl">
                    <a:srgbClr val="000000">
                      <a:alpha val="43137"/>
                    </a:srgbClr>
                  </a:outerShdw>
                </a:effectLst>
              </a:rPr>
              <a:t>1.2.1 Modelagem e programação linear</a:t>
            </a:r>
            <a:endParaRPr lang="pt-BR" b="1" dirty="0">
              <a:solidFill>
                <a:schemeClr val="accent4"/>
              </a:solidFill>
              <a:effectLst>
                <a:outerShdw blurRad="38100" dist="38100" dir="2700000" algn="tl">
                  <a:srgbClr val="000000">
                    <a:alpha val="43137"/>
                  </a:srgbClr>
                </a:outerShdw>
              </a:effectLst>
            </a:endParaRPr>
          </a:p>
        </p:txBody>
      </p:sp>
      <p:sp>
        <p:nvSpPr>
          <p:cNvPr id="11" name="Retângulo 10"/>
          <p:cNvSpPr/>
          <p:nvPr/>
        </p:nvSpPr>
        <p:spPr>
          <a:xfrm>
            <a:off x="0" y="3546882"/>
            <a:ext cx="9144000" cy="1754326"/>
          </a:xfrm>
          <a:prstGeom prst="rect">
            <a:avLst/>
          </a:prstGeom>
        </p:spPr>
        <p:txBody>
          <a:bodyPr wrap="square">
            <a:spAutoFit/>
          </a:bodyPr>
          <a:lstStyle/>
          <a:p>
            <a:r>
              <a:rPr lang="pt-BR" dirty="0" smtClean="0"/>
              <a:t>	</a:t>
            </a:r>
            <a:r>
              <a:rPr lang="pt-BR" dirty="0" smtClean="0"/>
              <a:t>    </a:t>
            </a:r>
            <a:r>
              <a:rPr lang="pt-BR" b="1" dirty="0" smtClean="0">
                <a:solidFill>
                  <a:schemeClr val="accent4"/>
                </a:solidFill>
                <a:effectLst>
                  <a:outerShdw blurRad="38100" dist="38100" dir="2700000" algn="tl">
                    <a:srgbClr val="000000">
                      <a:alpha val="43137"/>
                    </a:srgbClr>
                  </a:outerShdw>
                </a:effectLst>
              </a:rPr>
              <a:t>Modelo</a:t>
            </a:r>
            <a:endParaRPr lang="pt-BR" b="1" dirty="0" smtClean="0">
              <a:solidFill>
                <a:schemeClr val="accent4"/>
              </a:solidFill>
              <a:effectLst>
                <a:outerShdw blurRad="38100" dist="38100" dir="2700000" algn="tl">
                  <a:srgbClr val="000000">
                    <a:alpha val="43137"/>
                  </a:srgbClr>
                </a:outerShdw>
              </a:effectLst>
            </a:endParaRPr>
          </a:p>
          <a:p>
            <a:pPr algn="just"/>
            <a:r>
              <a:rPr lang="pt-BR" dirty="0" smtClean="0"/>
              <a:t>[...] uma representação de uma situação ou realidade, conforme vista por uma pessoa ou um grupo de pessoas, e construída de forma a auxiliar o tratamento daquela situação de uma maneira sistemática. Por um lado, um modelo deve ser suficientemente detalhado para captar elementos essenciais e representar o sistema real; por outro lado, ele deve ser suficientemente simplificado (abstraído) para ser tratável por métodos de análise e resolução conhecidos.</a:t>
            </a:r>
            <a:endParaRPr lang="pt-BR" dirty="0"/>
          </a:p>
        </p:txBody>
      </p:sp>
      <p:sp>
        <p:nvSpPr>
          <p:cNvPr id="12" name="Retângulo 11"/>
          <p:cNvSpPr/>
          <p:nvPr/>
        </p:nvSpPr>
        <p:spPr>
          <a:xfrm>
            <a:off x="3059832" y="5219908"/>
            <a:ext cx="5976664" cy="369332"/>
          </a:xfrm>
          <a:prstGeom prst="rect">
            <a:avLst/>
          </a:prstGeom>
        </p:spPr>
        <p:txBody>
          <a:bodyPr wrap="square">
            <a:spAutoFit/>
          </a:bodyPr>
          <a:lstStyle/>
          <a:p>
            <a:pPr algn="just"/>
            <a:r>
              <a:rPr lang="pt-BR" b="1" dirty="0" smtClean="0"/>
              <a:t>Definição de MODELO por: Reinaldo </a:t>
            </a:r>
            <a:r>
              <a:rPr lang="pt-BR" b="1" dirty="0" err="1" smtClean="0"/>
              <a:t>Morabito</a:t>
            </a:r>
            <a:r>
              <a:rPr lang="pt-BR" b="1" dirty="0" smtClean="0"/>
              <a:t> Neto (2010). </a:t>
            </a:r>
          </a:p>
        </p:txBody>
      </p:sp>
      <p:sp>
        <p:nvSpPr>
          <p:cNvPr id="13" name="Retângulo 12"/>
          <p:cNvSpPr/>
          <p:nvPr/>
        </p:nvSpPr>
        <p:spPr>
          <a:xfrm>
            <a:off x="0" y="5674022"/>
            <a:ext cx="7668344" cy="923330"/>
          </a:xfrm>
          <a:prstGeom prst="rect">
            <a:avLst/>
          </a:prstGeom>
        </p:spPr>
        <p:txBody>
          <a:bodyPr wrap="square">
            <a:spAutoFit/>
          </a:bodyPr>
          <a:lstStyle/>
          <a:p>
            <a:pPr algn="just"/>
            <a:r>
              <a:rPr lang="pt-BR" dirty="0" smtClean="0"/>
              <a:t>A pesquisa operacional e a programação matemática tratam de problemas de decisão que procuram representar o problema real, ou seja, é necessária a elaboração de um modelo. </a:t>
            </a:r>
          </a:p>
        </p:txBody>
      </p:sp>
      <p:pic>
        <p:nvPicPr>
          <p:cNvPr id="20481" name="Picture 1"/>
          <p:cNvPicPr>
            <a:picLocks noChangeAspect="1" noChangeArrowheads="1"/>
          </p:cNvPicPr>
          <p:nvPr/>
        </p:nvPicPr>
        <p:blipFill>
          <a:blip r:embed="rId2" cstate="print"/>
          <a:srcRect/>
          <a:stretch>
            <a:fillRect/>
          </a:stretch>
        </p:blipFill>
        <p:spPr bwMode="auto">
          <a:xfrm>
            <a:off x="1136526" y="3057724"/>
            <a:ext cx="5019650" cy="371276"/>
          </a:xfrm>
          <a:prstGeom prst="rect">
            <a:avLst/>
          </a:prstGeom>
          <a:noFill/>
          <a:ln w="9525">
            <a:noFill/>
            <a:miter lim="800000"/>
            <a:headEnd/>
            <a:tailEnd/>
          </a:ln>
        </p:spPr>
      </p:pic>
      <p:pic>
        <p:nvPicPr>
          <p:cNvPr id="14" name="Picture 4"/>
          <p:cNvPicPr>
            <a:picLocks noChangeAspect="1" noChangeArrowheads="1"/>
          </p:cNvPicPr>
          <p:nvPr/>
        </p:nvPicPr>
        <p:blipFill>
          <a:blip r:embed="rId3" cstate="print"/>
          <a:srcRect/>
          <a:stretch>
            <a:fillRect/>
          </a:stretch>
        </p:blipFill>
        <p:spPr bwMode="auto">
          <a:xfrm>
            <a:off x="7742732" y="5589240"/>
            <a:ext cx="1365771" cy="1053852"/>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35496" y="2729173"/>
            <a:ext cx="969022" cy="1059867"/>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028343"/>
            <a:ext cx="9144000" cy="1754326"/>
          </a:xfrm>
          <a:prstGeom prst="rect">
            <a:avLst/>
          </a:prstGeom>
        </p:spPr>
        <p:txBody>
          <a:bodyPr wrap="square">
            <a:spAutoFit/>
          </a:bodyPr>
          <a:lstStyle/>
          <a:p>
            <a:pPr algn="just"/>
            <a:r>
              <a:rPr lang="pt-BR" dirty="0" smtClean="0"/>
              <a:t>Variáveis (incógnitas) são definidas e relações matemáticas entre essas variáveis são estabelecidas de forma que o comportamento do sistema ou do problema a ser resolvido seja descrito (</a:t>
            </a:r>
            <a:r>
              <a:rPr lang="pt-BR" dirty="0" err="1" smtClean="0"/>
              <a:t>Arenales</a:t>
            </a:r>
            <a:r>
              <a:rPr lang="pt-BR" dirty="0" smtClean="0"/>
              <a:t> </a:t>
            </a:r>
            <a:r>
              <a:rPr lang="pt-BR" dirty="0" err="1" smtClean="0"/>
              <a:t>et</a:t>
            </a:r>
            <a:r>
              <a:rPr lang="pt-BR" dirty="0" smtClean="0"/>
              <a:t> al. 2011). </a:t>
            </a:r>
          </a:p>
          <a:p>
            <a:pPr algn="just"/>
            <a:r>
              <a:rPr lang="pt-BR" dirty="0" smtClean="0"/>
              <a:t>Uma vez resolvido o modelo matemático, ou seja, determinados os valores das incógnitas, o passo seguinte consiste na análise da solução e validação do modelo, isto é, verificar se as soluções obtidas pela resolução do modelo matemático são compatíveis com a realidade. </a:t>
            </a:r>
          </a:p>
        </p:txBody>
      </p:sp>
      <p:pic>
        <p:nvPicPr>
          <p:cNvPr id="19457" name="Picture 1"/>
          <p:cNvPicPr>
            <a:picLocks noChangeAspect="1" noChangeArrowheads="1"/>
          </p:cNvPicPr>
          <p:nvPr/>
        </p:nvPicPr>
        <p:blipFill>
          <a:blip r:embed="rId2" cstate="print"/>
          <a:srcRect/>
          <a:stretch>
            <a:fillRect/>
          </a:stretch>
        </p:blipFill>
        <p:spPr bwMode="auto">
          <a:xfrm>
            <a:off x="179512" y="2734606"/>
            <a:ext cx="7848872" cy="3895192"/>
          </a:xfrm>
          <a:prstGeom prst="rect">
            <a:avLst/>
          </a:prstGeom>
          <a:noFill/>
          <a:ln w="9525">
            <a:noFill/>
            <a:miter lim="800000"/>
            <a:headEnd/>
            <a:tailEnd/>
          </a:ln>
        </p:spPr>
      </p:pic>
      <p:sp>
        <p:nvSpPr>
          <p:cNvPr id="9" name="Retângulo 8"/>
          <p:cNvSpPr/>
          <p:nvPr/>
        </p:nvSpPr>
        <p:spPr>
          <a:xfrm>
            <a:off x="6804248" y="4005064"/>
            <a:ext cx="2304256" cy="984885"/>
          </a:xfrm>
          <a:prstGeom prst="rect">
            <a:avLst/>
          </a:prstGeom>
        </p:spPr>
        <p:txBody>
          <a:bodyPr wrap="square">
            <a:spAutoFit/>
          </a:bodyPr>
          <a:lstStyle/>
          <a:p>
            <a:pPr algn="just"/>
            <a:r>
              <a:rPr lang="pt-BR" sz="1400" dirty="0" smtClean="0"/>
              <a:t>Processo de modelagem como proposto por:</a:t>
            </a:r>
          </a:p>
          <a:p>
            <a:pPr algn="just"/>
            <a:endParaRPr lang="pt-BR" sz="1400" dirty="0" smtClean="0"/>
          </a:p>
          <a:p>
            <a:pPr algn="r"/>
            <a:r>
              <a:rPr lang="pt-BR" sz="1600" dirty="0" smtClean="0"/>
              <a:t>Marcos </a:t>
            </a:r>
            <a:r>
              <a:rPr lang="pt-BR" sz="1600" dirty="0" err="1" smtClean="0"/>
              <a:t>Nereu</a:t>
            </a:r>
            <a:r>
              <a:rPr lang="pt-BR" sz="1600" dirty="0" smtClean="0"/>
              <a:t> </a:t>
            </a:r>
            <a:r>
              <a:rPr lang="pt-BR" sz="1600" dirty="0" err="1" smtClean="0"/>
              <a:t>Arenales</a:t>
            </a:r>
            <a:r>
              <a:rPr lang="pt-BR" sz="1600" dirty="0" smtClean="0"/>
              <a:t> </a:t>
            </a:r>
            <a:endParaRPr lang="pt-BR" sz="1600" dirty="0"/>
          </a:p>
        </p:txBody>
      </p:sp>
      <p:pic>
        <p:nvPicPr>
          <p:cNvPr id="10" name="Picture 4"/>
          <p:cNvPicPr>
            <a:picLocks noChangeAspect="1" noChangeArrowheads="1"/>
          </p:cNvPicPr>
          <p:nvPr/>
        </p:nvPicPr>
        <p:blipFill>
          <a:blip r:embed="rId3" cstate="print"/>
          <a:srcRect/>
          <a:stretch>
            <a:fillRect/>
          </a:stretch>
        </p:blipFill>
        <p:spPr bwMode="auto">
          <a:xfrm>
            <a:off x="8022695" y="5805264"/>
            <a:ext cx="1085808" cy="837828"/>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107504" y="1052736"/>
            <a:ext cx="969022" cy="1059867"/>
          </a:xfrm>
          <a:prstGeom prst="rect">
            <a:avLst/>
          </a:prstGeom>
          <a:noFill/>
          <a:ln w="9525">
            <a:noFill/>
            <a:miter lim="800000"/>
            <a:headEnd/>
            <a:tailEnd/>
          </a:ln>
        </p:spPr>
      </p:pic>
      <p:pic>
        <p:nvPicPr>
          <p:cNvPr id="9" name="Picture 1"/>
          <p:cNvPicPr>
            <a:picLocks noChangeAspect="1" noChangeArrowheads="1"/>
          </p:cNvPicPr>
          <p:nvPr/>
        </p:nvPicPr>
        <p:blipFill>
          <a:blip r:embed="rId3" cstate="print"/>
          <a:srcRect/>
          <a:stretch>
            <a:fillRect/>
          </a:stretch>
        </p:blipFill>
        <p:spPr bwMode="auto">
          <a:xfrm>
            <a:off x="1208534" y="1124744"/>
            <a:ext cx="5019650" cy="371276"/>
          </a:xfrm>
          <a:prstGeom prst="rect">
            <a:avLst/>
          </a:prstGeom>
          <a:noFill/>
          <a:ln w="9525">
            <a:noFill/>
            <a:miter lim="800000"/>
            <a:headEnd/>
            <a:tailEnd/>
          </a:ln>
        </p:spPr>
      </p:pic>
      <p:sp>
        <p:nvSpPr>
          <p:cNvPr id="11" name="Retângulo 10"/>
          <p:cNvSpPr/>
          <p:nvPr/>
        </p:nvSpPr>
        <p:spPr>
          <a:xfrm>
            <a:off x="107504" y="1574790"/>
            <a:ext cx="9036496" cy="4247317"/>
          </a:xfrm>
          <a:prstGeom prst="rect">
            <a:avLst/>
          </a:prstGeom>
        </p:spPr>
        <p:txBody>
          <a:bodyPr wrap="square">
            <a:spAutoFit/>
          </a:bodyPr>
          <a:lstStyle/>
          <a:p>
            <a:pPr algn="just"/>
            <a:r>
              <a:rPr lang="pt-BR" b="1" dirty="0" smtClean="0">
                <a:solidFill>
                  <a:schemeClr val="accent4"/>
                </a:solidFill>
              </a:rPr>
              <a:t>	      Otimização </a:t>
            </a:r>
          </a:p>
          <a:p>
            <a:pPr algn="just"/>
            <a:endParaRPr lang="pt-BR" b="1" dirty="0" smtClean="0">
              <a:solidFill>
                <a:schemeClr val="accent4"/>
              </a:solidFill>
            </a:endParaRPr>
          </a:p>
          <a:p>
            <a:pPr algn="just"/>
            <a:r>
              <a:rPr lang="pt-BR" dirty="0" smtClean="0"/>
              <a:t>Pode-se definir a otimização como sendo a tarefa de determinar as “melhores” soluções para certos problemas matematicamente formulados. </a:t>
            </a:r>
          </a:p>
          <a:p>
            <a:pPr algn="just"/>
            <a:endParaRPr lang="pt-BR" dirty="0" smtClean="0"/>
          </a:p>
          <a:p>
            <a:pPr algn="just"/>
            <a:r>
              <a:rPr lang="pt-BR" dirty="0" smtClean="0"/>
              <a:t>Esta tarefa é de grande importância para muitas profissões. Por exemplo, físicos, químicos e engenheiros estão interessados em maximizar a produção ao projetar uma indústria química, levando em consideração certas restrições, como por exemplo custo e poluição. </a:t>
            </a:r>
          </a:p>
          <a:p>
            <a:pPr algn="just"/>
            <a:endParaRPr lang="pt-BR" dirty="0" smtClean="0"/>
          </a:p>
          <a:p>
            <a:pPr algn="just"/>
            <a:r>
              <a:rPr lang="pt-BR" dirty="0" smtClean="0"/>
              <a:t>Os economistas e investigadores de operação por suas vezes, têm que considerar a ótima alocação de recursos em colocações industriais e sociais. </a:t>
            </a:r>
          </a:p>
          <a:p>
            <a:pPr algn="just"/>
            <a:endParaRPr lang="pt-BR" dirty="0" smtClean="0"/>
          </a:p>
          <a:p>
            <a:pPr algn="just"/>
            <a:r>
              <a:rPr lang="pt-BR" dirty="0" smtClean="0"/>
              <a:t>Alguns destes problemas envolvem apenas modelos lineares, em que as variáveis são contínuas e apresentam comportamento linear, tanto em relação à função objetivo com às restrições. Os modelos mostrados nesse livro são modelos lineares.</a:t>
            </a:r>
            <a:endParaRPr lang="pt-BR" dirty="0"/>
          </a:p>
        </p:txBody>
      </p:sp>
      <p:sp>
        <p:nvSpPr>
          <p:cNvPr id="13" name="Menos 12"/>
          <p:cNvSpPr/>
          <p:nvPr/>
        </p:nvSpPr>
        <p:spPr>
          <a:xfrm>
            <a:off x="-756592" y="6021288"/>
            <a:ext cx="9289032" cy="2880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Picture 4"/>
          <p:cNvPicPr>
            <a:picLocks noChangeAspect="1" noChangeArrowheads="1"/>
          </p:cNvPicPr>
          <p:nvPr/>
        </p:nvPicPr>
        <p:blipFill>
          <a:blip r:embed="rId4"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flipH="1">
            <a:off x="3456384" y="3140968"/>
            <a:ext cx="2483768" cy="2708168"/>
          </a:xfrm>
          <a:prstGeom prst="rect">
            <a:avLst/>
          </a:prstGeom>
          <a:noFill/>
          <a:ln w="9525">
            <a:noFill/>
            <a:miter lim="800000"/>
            <a:headEnd/>
            <a:tailEnd/>
          </a:ln>
        </p:spPr>
      </p:pic>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1259</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Otimização de Sistemas de Transporte</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9" name="Retângulo 8"/>
          <p:cNvSpPr/>
          <p:nvPr/>
        </p:nvSpPr>
        <p:spPr>
          <a:xfrm>
            <a:off x="5436096" y="2852936"/>
            <a:ext cx="3600400" cy="1508105"/>
          </a:xfrm>
          <a:prstGeom prst="rect">
            <a:avLst/>
          </a:prstGeom>
        </p:spPr>
        <p:txBody>
          <a:bodyPr wrap="square">
            <a:spAutoFit/>
          </a:bodyPr>
          <a:lstStyle/>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cs typeface="Arial" pitchFamily="34" charset="0"/>
              </a:rPr>
              <a:t>Unidade: Nova Iguaçu</a:t>
            </a:r>
          </a:p>
          <a:p>
            <a:pPr lvl="2">
              <a:spcBef>
                <a:spcPct val="20000"/>
              </a:spcBef>
              <a:buClr>
                <a:srgbClr val="2B4475"/>
              </a:buClr>
              <a:buFont typeface="Wingdings" pitchFamily="2" charset="2"/>
              <a:buChar char="ü"/>
              <a:defRPr/>
            </a:pPr>
            <a:r>
              <a:rPr lang="pt-BR" sz="2000" b="1" kern="0" dirty="0">
                <a:solidFill>
                  <a:srgbClr val="C00000"/>
                </a:solidFill>
                <a:effectLst>
                  <a:outerShdw blurRad="38100" dist="38100" dir="2700000" algn="tl">
                    <a:srgbClr val="000000">
                      <a:alpha val="43137"/>
                    </a:srgbClr>
                  </a:outerShdw>
                </a:effectLst>
                <a:cs typeface="Arial" pitchFamily="34" charset="0"/>
              </a:rPr>
              <a:t>Turma: </a:t>
            </a:r>
            <a:r>
              <a:rPr lang="pt-BR" sz="2000" b="1" kern="0" dirty="0" smtClean="0">
                <a:solidFill>
                  <a:srgbClr val="C00000"/>
                </a:solidFill>
                <a:effectLst>
                  <a:outerShdw blurRad="38100" dist="38100" dir="2700000" algn="tl">
                    <a:srgbClr val="000000">
                      <a:alpha val="43137"/>
                    </a:srgbClr>
                  </a:outerShdw>
                </a:effectLst>
                <a:cs typeface="Arial" pitchFamily="34" charset="0"/>
              </a:rPr>
              <a:t>3008</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Segunda-feira</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18:30 </a:t>
            </a:r>
            <a:r>
              <a:rPr lang="pt-BR" sz="2000" b="1" kern="0" dirty="0">
                <a:solidFill>
                  <a:srgbClr val="C00000"/>
                </a:solidFill>
                <a:effectLst>
                  <a:outerShdw blurRad="38100" dist="38100" dir="2700000" algn="tl">
                    <a:srgbClr val="000000">
                      <a:alpha val="43137"/>
                    </a:srgbClr>
                  </a:outerShdw>
                </a:effectLst>
                <a:cs typeface="Arial" pitchFamily="34" charset="0"/>
              </a:rPr>
              <a:t>às </a:t>
            </a:r>
            <a:r>
              <a:rPr lang="pt-BR" sz="2000" b="1" kern="0" dirty="0" smtClean="0">
                <a:solidFill>
                  <a:srgbClr val="C00000"/>
                </a:solidFill>
                <a:effectLst>
                  <a:outerShdw blurRad="38100" dist="38100" dir="2700000" algn="tl">
                    <a:srgbClr val="000000">
                      <a:alpha val="43137"/>
                    </a:srgbClr>
                  </a:outerShdw>
                </a:effectLst>
                <a:cs typeface="Arial" pitchFamily="34" charset="0"/>
              </a:rPr>
              <a:t>22:00</a:t>
            </a:r>
            <a:endParaRPr lang="pt-BR" sz="2000" b="1" kern="0" dirty="0">
              <a:solidFill>
                <a:srgbClr val="C00000"/>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0"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5436096" y="4369167"/>
            <a:ext cx="3672408" cy="1508105"/>
          </a:xfrm>
          <a:prstGeom prst="rect">
            <a:avLst/>
          </a:prstGeom>
        </p:spPr>
        <p:txBody>
          <a:bodyPr wrap="square">
            <a:spAutoFit/>
          </a:bodyPr>
          <a:lstStyle/>
          <a:p>
            <a:pPr lvl="1">
              <a:spcBef>
                <a:spcPct val="20000"/>
              </a:spcBef>
              <a:buClr>
                <a:srgbClr val="2B4475"/>
              </a:buClr>
              <a:buFont typeface="Wingdings" pitchFamily="2" charset="2"/>
              <a:buChar char="ü"/>
              <a:defRPr/>
            </a:pPr>
            <a:r>
              <a:rPr lang="pt-BR" sz="2000" b="1" kern="0" dirty="0">
                <a:solidFill>
                  <a:schemeClr val="accent3">
                    <a:lumMod val="50000"/>
                  </a:schemeClr>
                </a:solidFill>
                <a:effectLst>
                  <a:outerShdw blurRad="38100" dist="38100" dir="2700000" algn="tl">
                    <a:srgbClr val="000000">
                      <a:alpha val="43137"/>
                    </a:srgbClr>
                  </a:outerShdw>
                </a:effectLst>
                <a:cs typeface="Arial" pitchFamily="34" charset="0"/>
              </a:rPr>
              <a:t>Unidade: </a:t>
            </a:r>
            <a:r>
              <a:rPr lang="pt-BR" sz="2000" b="1" kern="0" dirty="0" smtClean="0">
                <a:solidFill>
                  <a:schemeClr val="accent3">
                    <a:lumMod val="50000"/>
                  </a:schemeClr>
                </a:solidFill>
                <a:effectLst>
                  <a:outerShdw blurRad="38100" dist="38100" dir="2700000" algn="tl">
                    <a:srgbClr val="000000">
                      <a:alpha val="43137"/>
                    </a:srgbClr>
                  </a:outerShdw>
                </a:effectLst>
                <a:cs typeface="Arial" pitchFamily="34" charset="0"/>
              </a:rPr>
              <a:t>Duque de Caxias</a:t>
            </a:r>
            <a:endParaRPr lang="pt-BR" sz="2000" b="1" kern="0" dirty="0">
              <a:solidFill>
                <a:schemeClr val="accent3">
                  <a:lumMod val="50000"/>
                </a:schemeClr>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rPr>
              <a:t>Turma: </a:t>
            </a: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3004</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Quarta-feira</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19:00 </a:t>
            </a:r>
            <a:r>
              <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rPr>
              <a:t>às </a:t>
            </a: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22:30</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179512" y="3284984"/>
            <a:ext cx="2304256" cy="2520280"/>
          </a:xfrm>
          <a:prstGeom prst="rect">
            <a:avLst/>
          </a:prstGeom>
          <a:noFill/>
          <a:ln w="9525">
            <a:noFill/>
            <a:miter lim="800000"/>
            <a:headEnd/>
            <a:tailEnd/>
          </a:ln>
        </p:spPr>
      </p:pic>
      <p:pic>
        <p:nvPicPr>
          <p:cNvPr id="13" name="Picture 2" descr="http://servicosweb.cnpq.br/wspessoa/servletrecuperafoto?tipo=1&amp;id=K4755251Z8"/>
          <p:cNvPicPr>
            <a:picLocks noChangeAspect="1" noChangeArrowheads="1"/>
          </p:cNvPicPr>
          <p:nvPr/>
        </p:nvPicPr>
        <p:blipFill>
          <a:blip r:embed="rId4" cstate="print"/>
          <a:srcRect/>
          <a:stretch>
            <a:fillRect/>
          </a:stretch>
        </p:blipFill>
        <p:spPr bwMode="auto">
          <a:xfrm>
            <a:off x="6506963" y="98702"/>
            <a:ext cx="2520950" cy="1836737"/>
          </a:xfrm>
          <a:prstGeom prst="rect">
            <a:avLst/>
          </a:prstGeom>
          <a:noFill/>
          <a:ln w="9525">
            <a:noFill/>
            <a:miter lim="800000"/>
            <a:headEnd/>
            <a:tailEnd/>
          </a:ln>
        </p:spPr>
      </p:pic>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107504" y="1844824"/>
            <a:ext cx="1584176" cy="1732691"/>
          </a:xfrm>
          <a:prstGeom prst="rect">
            <a:avLst/>
          </a:prstGeom>
          <a:noFill/>
          <a:ln w="9525">
            <a:noFill/>
            <a:miter lim="800000"/>
            <a:headEnd/>
            <a:tailEnd/>
          </a:ln>
        </p:spPr>
      </p:pic>
      <p:sp>
        <p:nvSpPr>
          <p:cNvPr id="9" name="Retângulo 8"/>
          <p:cNvSpPr/>
          <p:nvPr/>
        </p:nvSpPr>
        <p:spPr>
          <a:xfrm>
            <a:off x="0" y="1124744"/>
            <a:ext cx="9144000" cy="2723823"/>
          </a:xfrm>
          <a:prstGeom prst="rect">
            <a:avLst/>
          </a:prstGeom>
        </p:spPr>
        <p:txBody>
          <a:bodyPr wrap="square">
            <a:spAutoFit/>
          </a:bodyPr>
          <a:lstStyle/>
          <a:p>
            <a:pPr algn="just"/>
            <a:r>
              <a:rPr lang="pt-BR" dirty="0" smtClean="0"/>
              <a:t>Segundo </a:t>
            </a:r>
            <a:r>
              <a:rPr lang="pt-BR" dirty="0" err="1" smtClean="0"/>
              <a:t>Morabito</a:t>
            </a:r>
            <a:r>
              <a:rPr lang="pt-BR" dirty="0" smtClean="0"/>
              <a:t> e Pureza (2010) há quatro etapas usuais, sugeridas para serem utilizadas por equipes de pesquisa operacional para enfrentar problemas reais: </a:t>
            </a:r>
          </a:p>
          <a:p>
            <a:pPr>
              <a:lnSpc>
                <a:spcPct val="150000"/>
              </a:lnSpc>
            </a:pPr>
            <a:r>
              <a:rPr lang="pt-BR" b="1" dirty="0" smtClean="0">
                <a:solidFill>
                  <a:schemeClr val="accent3">
                    <a:lumMod val="50000"/>
                  </a:schemeClr>
                </a:solidFill>
                <a:effectLst>
                  <a:outerShdw blurRad="38100" dist="38100" dir="2700000" algn="tl">
                    <a:srgbClr val="000000">
                      <a:alpha val="43137"/>
                    </a:srgbClr>
                  </a:outerShdw>
                </a:effectLst>
              </a:rPr>
              <a:t>		•  Fase I: Definição do problema de interesse e coleta dados. </a:t>
            </a:r>
          </a:p>
          <a:p>
            <a:pPr>
              <a:lnSpc>
                <a:spcPct val="150000"/>
              </a:lnSpc>
            </a:pPr>
            <a:r>
              <a:rPr lang="pt-BR" b="1" dirty="0" smtClean="0">
                <a:solidFill>
                  <a:schemeClr val="accent6">
                    <a:lumMod val="50000"/>
                  </a:schemeClr>
                </a:solidFill>
                <a:effectLst>
                  <a:outerShdw blurRad="38100" dist="38100" dir="2700000" algn="tl">
                    <a:srgbClr val="000000">
                      <a:alpha val="43137"/>
                    </a:srgbClr>
                  </a:outerShdw>
                </a:effectLst>
              </a:rPr>
              <a:t>		•  Fase II: Construção de um modelo matemático para representar o </a:t>
            </a:r>
          </a:p>
          <a:p>
            <a:pPr>
              <a:lnSpc>
                <a:spcPct val="150000"/>
              </a:lnSpc>
            </a:pPr>
            <a:r>
              <a:rPr lang="pt-BR" b="1" dirty="0" smtClean="0">
                <a:solidFill>
                  <a:schemeClr val="accent6">
                    <a:lumMod val="50000"/>
                  </a:schemeClr>
                </a:solidFill>
                <a:effectLst>
                  <a:outerShdw blurRad="38100" dist="38100" dir="2700000" algn="tl">
                    <a:srgbClr val="000000">
                      <a:alpha val="43137"/>
                    </a:srgbClr>
                  </a:outerShdw>
                </a:effectLst>
              </a:rPr>
              <a:t>		      problema. </a:t>
            </a:r>
          </a:p>
          <a:p>
            <a:pPr>
              <a:lnSpc>
                <a:spcPct val="150000"/>
              </a:lnSpc>
            </a:pPr>
            <a:r>
              <a:rPr lang="pt-BR" b="1" dirty="0" smtClean="0">
                <a:solidFill>
                  <a:schemeClr val="accent5">
                    <a:lumMod val="50000"/>
                  </a:schemeClr>
                </a:solidFill>
                <a:effectLst>
                  <a:outerShdw blurRad="38100" dist="38100" dir="2700000" algn="tl">
                    <a:srgbClr val="000000">
                      <a:alpha val="43137"/>
                    </a:srgbClr>
                  </a:outerShdw>
                </a:effectLst>
              </a:rPr>
              <a:t>		•  Fase III: Solução do Modelo. </a:t>
            </a:r>
          </a:p>
          <a:p>
            <a:pPr algn="just">
              <a:lnSpc>
                <a:spcPct val="150000"/>
              </a:lnSpc>
            </a:pPr>
            <a:r>
              <a:rPr lang="pt-BR" b="1" dirty="0" smtClean="0">
                <a:solidFill>
                  <a:srgbClr val="C00000"/>
                </a:solidFill>
                <a:effectLst>
                  <a:outerShdw blurRad="38100" dist="38100" dir="2700000" algn="tl">
                    <a:srgbClr val="000000">
                      <a:alpha val="43137"/>
                    </a:srgbClr>
                  </a:outerShdw>
                </a:effectLst>
              </a:rPr>
              <a:t>		•  Fase IV: Validação do modelo.</a:t>
            </a:r>
            <a:endParaRPr lang="pt-BR" b="1" dirty="0">
              <a:solidFill>
                <a:srgbClr val="C00000"/>
              </a:solidFill>
              <a:effectLst>
                <a:outerShdw blurRad="38100" dist="38100" dir="2700000" algn="tl">
                  <a:srgbClr val="000000">
                    <a:alpha val="43137"/>
                  </a:srgbClr>
                </a:outerShdw>
              </a:effectLst>
            </a:endParaRPr>
          </a:p>
        </p:txBody>
      </p:sp>
      <p:sp>
        <p:nvSpPr>
          <p:cNvPr id="10" name="Retângulo 9"/>
          <p:cNvSpPr/>
          <p:nvPr/>
        </p:nvSpPr>
        <p:spPr>
          <a:xfrm>
            <a:off x="0" y="4145012"/>
            <a:ext cx="9144000" cy="2308324"/>
          </a:xfrm>
          <a:prstGeom prst="rect">
            <a:avLst/>
          </a:prstGeom>
        </p:spPr>
        <p:txBody>
          <a:bodyPr wrap="square">
            <a:spAutoFit/>
          </a:bodyPr>
          <a:lstStyle/>
          <a:p>
            <a:pPr algn="just"/>
            <a:r>
              <a:rPr lang="pt-BR" dirty="0" smtClean="0"/>
              <a:t>A Fase I dependerá então do problema que identificaremos para resolver: a equipe de pesquisa operacional deve formular corretamente o problema em estudo. </a:t>
            </a:r>
          </a:p>
          <a:p>
            <a:pPr algn="just"/>
            <a:endParaRPr lang="pt-BR" dirty="0" smtClean="0"/>
          </a:p>
          <a:p>
            <a:pPr algn="just"/>
            <a:r>
              <a:rPr lang="pt-BR" dirty="0" smtClean="0"/>
              <a:t>O problema deve ser analisado a partir de um sistema integrado, em que interagem várias componentes, todas elas interdependentes, para o qual é preciso obter uma solução ótima que satisfaça a todas elas.</a:t>
            </a:r>
          </a:p>
          <a:p>
            <a:pPr algn="just"/>
            <a:endParaRPr lang="pt-BR" dirty="0" smtClean="0"/>
          </a:p>
          <a:p>
            <a:pPr algn="just"/>
            <a:r>
              <a:rPr lang="pt-BR" dirty="0" smtClean="0"/>
              <a:t>Já as fases II e III possuem bastante rigor matemático. </a:t>
            </a:r>
          </a:p>
        </p:txBody>
      </p:sp>
      <p:sp>
        <p:nvSpPr>
          <p:cNvPr id="12" name="Menos 11"/>
          <p:cNvSpPr/>
          <p:nvPr/>
        </p:nvSpPr>
        <p:spPr>
          <a:xfrm>
            <a:off x="-1188640" y="3789040"/>
            <a:ext cx="11449272" cy="28803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Picture 4"/>
          <p:cNvPicPr>
            <a:picLocks noChangeAspect="1" noChangeArrowheads="1"/>
          </p:cNvPicPr>
          <p:nvPr/>
        </p:nvPicPr>
        <p:blipFill>
          <a:blip r:embed="rId3"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9" name="Retângulo 8"/>
          <p:cNvSpPr/>
          <p:nvPr/>
        </p:nvSpPr>
        <p:spPr>
          <a:xfrm>
            <a:off x="0" y="1034806"/>
            <a:ext cx="9144000" cy="1477328"/>
          </a:xfrm>
          <a:prstGeom prst="rect">
            <a:avLst/>
          </a:prstGeom>
        </p:spPr>
        <p:txBody>
          <a:bodyPr wrap="square">
            <a:spAutoFit/>
          </a:bodyPr>
          <a:lstStyle/>
          <a:p>
            <a:pPr algn="just"/>
            <a:r>
              <a:rPr lang="pt-BR" dirty="0" smtClean="0"/>
              <a:t>Vamos ver como proceder para modelar uma situação, para a fase II: </a:t>
            </a:r>
          </a:p>
          <a:p>
            <a:pPr marL="342900" indent="-342900" algn="just">
              <a:buAutoNum type="alphaLcParenR"/>
            </a:pPr>
            <a:r>
              <a:rPr lang="pt-BR" b="1" dirty="0" smtClean="0"/>
              <a:t>Formulação do problema Nesta etapa devem ficar bem definidos: </a:t>
            </a:r>
          </a:p>
          <a:p>
            <a:pPr marL="342900" indent="-342900" algn="just"/>
            <a:r>
              <a:rPr lang="pt-BR" dirty="0" smtClean="0"/>
              <a:t>	•  os objetivos que se pretendem alcançar com a resolução do problema; </a:t>
            </a:r>
          </a:p>
          <a:p>
            <a:pPr marL="342900" indent="-342900" algn="just"/>
            <a:r>
              <a:rPr lang="pt-BR" dirty="0" smtClean="0"/>
              <a:t>	•  as restrições (limitações) existentes no sistema em geral; </a:t>
            </a:r>
          </a:p>
          <a:p>
            <a:pPr marL="342900" indent="-342900" algn="just"/>
            <a:r>
              <a:rPr lang="pt-BR" dirty="0" smtClean="0"/>
              <a:t>	•  as relações de interdependência de todas as componentes integrantes do sistema.</a:t>
            </a:r>
          </a:p>
        </p:txBody>
      </p:sp>
      <p:sp>
        <p:nvSpPr>
          <p:cNvPr id="10" name="Retângulo 9"/>
          <p:cNvSpPr/>
          <p:nvPr/>
        </p:nvSpPr>
        <p:spPr>
          <a:xfrm>
            <a:off x="0" y="2510826"/>
            <a:ext cx="9144000" cy="3970318"/>
          </a:xfrm>
          <a:prstGeom prst="rect">
            <a:avLst/>
          </a:prstGeom>
        </p:spPr>
        <p:txBody>
          <a:bodyPr wrap="square">
            <a:spAutoFit/>
          </a:bodyPr>
          <a:lstStyle/>
          <a:p>
            <a:pPr algn="just"/>
            <a:r>
              <a:rPr lang="pt-BR" dirty="0" smtClean="0"/>
              <a:t>Este passo deve ser executado com muito rigor e a formulação inicial será sempre reformulada até que se alcance a que melhor represente a situação real em estudo. </a:t>
            </a:r>
          </a:p>
          <a:p>
            <a:pPr algn="just"/>
            <a:endParaRPr lang="pt-BR" dirty="0" smtClean="0"/>
          </a:p>
          <a:p>
            <a:pPr algn="just"/>
            <a:r>
              <a:rPr lang="pt-BR" b="1" dirty="0" smtClean="0"/>
              <a:t>b) Construção do modelo matemático Como já dito anteriormente, um modelo é uma representação simplificada de uma situação na vida real e reflete a essência do problema. </a:t>
            </a:r>
          </a:p>
          <a:p>
            <a:pPr algn="just"/>
            <a:r>
              <a:rPr lang="pt-BR" dirty="0" smtClean="0"/>
              <a:t>Um modelo matemático de um Problema de Otimização é representado por um sistema de equações (inequações) que descrevem a essência do problema. </a:t>
            </a:r>
          </a:p>
          <a:p>
            <a:pPr algn="just"/>
            <a:endParaRPr lang="pt-BR" dirty="0" smtClean="0"/>
          </a:p>
          <a:p>
            <a:pPr algn="just"/>
            <a:r>
              <a:rPr lang="pt-BR" dirty="0" smtClean="0"/>
              <a:t>Um modelo matemático de um Problema de Otimização determina os valores de um número N de decisões a ser tomadas, denominadas variáveis de decisão: x1 , x2 ,…, </a:t>
            </a:r>
            <a:r>
              <a:rPr lang="pt-BR" dirty="0" err="1" smtClean="0"/>
              <a:t>xN</a:t>
            </a:r>
            <a:r>
              <a:rPr lang="pt-BR" dirty="0" smtClean="0"/>
              <a:t> inter-relacionadas por uma função matemática, que representa a medida da vantagem e ou desvantagem associada à tomada de decisão. </a:t>
            </a:r>
          </a:p>
          <a:p>
            <a:pPr algn="just"/>
            <a:r>
              <a:rPr lang="pt-BR" dirty="0" smtClean="0"/>
              <a:t>Esta função é denominada função objetivo. Qualquer restrição associada às variáveis</a:t>
            </a:r>
          </a:p>
          <a:p>
            <a:pPr algn="just"/>
            <a:r>
              <a:rPr lang="pt-BR" dirty="0" smtClean="0"/>
              <a:t> de decisão pode ser representada por equações e ou inequações matemáticas. </a:t>
            </a:r>
            <a:endParaRPr lang="pt-BR" dirty="0"/>
          </a:p>
        </p:txBody>
      </p:sp>
      <p:pic>
        <p:nvPicPr>
          <p:cNvPr id="11" name="Picture 4"/>
          <p:cNvPicPr>
            <a:picLocks noChangeAspect="1" noChangeArrowheads="1"/>
          </p:cNvPicPr>
          <p:nvPr/>
        </p:nvPicPr>
        <p:blipFill>
          <a:blip r:embed="rId3" cstate="print"/>
          <a:srcRect/>
          <a:stretch>
            <a:fillRect/>
          </a:stretch>
        </p:blipFill>
        <p:spPr bwMode="auto">
          <a:xfrm>
            <a:off x="7742733" y="980728"/>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0" y="1363990"/>
            <a:ext cx="9144000" cy="4801314"/>
          </a:xfrm>
          <a:prstGeom prst="rect">
            <a:avLst/>
          </a:prstGeom>
        </p:spPr>
        <p:txBody>
          <a:bodyPr wrap="square">
            <a:spAutoFit/>
          </a:bodyPr>
          <a:lstStyle/>
          <a:p>
            <a:pPr algn="just"/>
            <a:r>
              <a:rPr lang="pt-BR" dirty="0" smtClean="0"/>
              <a:t>Estas expressões são denominadas restrições do modelo. Todas as constantes (coeficientes) da função objetivo e das restrições são denominadas parâmetros do modelo.</a:t>
            </a:r>
          </a:p>
          <a:p>
            <a:pPr algn="just"/>
            <a:endParaRPr lang="pt-BR" dirty="0" smtClean="0"/>
          </a:p>
          <a:p>
            <a:pPr algn="just"/>
            <a:r>
              <a:rPr lang="pt-BR" dirty="0" smtClean="0"/>
              <a:t>Um problema pode ser reformulado e remodelado perante as seguintes situações: durante a etapa da avaliação do modelo e as suas soluções, os resultados demonstram que é preciso uma reformulação do problema (incorporando novas restrições, alterando os valores de alguns dos parâmetros, etc.). </a:t>
            </a:r>
          </a:p>
          <a:p>
            <a:pPr algn="just"/>
            <a:endParaRPr lang="pt-BR" dirty="0" smtClean="0"/>
          </a:p>
          <a:p>
            <a:pPr algn="just"/>
            <a:r>
              <a:rPr lang="pt-BR" dirty="0" smtClean="0"/>
              <a:t>Ou, ainda, quando depois de avaliadas e implementadas as soluções, pretende-se avançar para uma etapa superior. Nesta nova etapa o modelo vai ser enriquecido com novos elementos, ainda mais complexos. </a:t>
            </a:r>
          </a:p>
          <a:p>
            <a:pPr algn="just"/>
            <a:endParaRPr lang="pt-BR" dirty="0" smtClean="0"/>
          </a:p>
          <a:p>
            <a:pPr algn="just"/>
            <a:r>
              <a:rPr lang="pt-BR" dirty="0" smtClean="0"/>
              <a:t>Este processo de reformulação e remodelação pode repetir-se, até que o modelo desenvolvido e as suas soluções representem, o mais fielmente possível, a complexidade do problema em estudo, e as soluções implementadas satisfaçam completamente os principais objetivos traçados. </a:t>
            </a:r>
          </a:p>
          <a:p>
            <a:pPr algn="just"/>
            <a:endParaRPr lang="pt-BR" dirty="0" smtClean="0"/>
          </a:p>
        </p:txBody>
      </p:sp>
      <p:pic>
        <p:nvPicPr>
          <p:cNvPr id="9" name="Picture 4"/>
          <p:cNvPicPr>
            <a:picLocks noChangeAspect="1" noChangeArrowheads="1"/>
          </p:cNvPicPr>
          <p:nvPr/>
        </p:nvPicPr>
        <p:blipFill>
          <a:blip r:embed="rId2"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8" name="Retângulo 7"/>
          <p:cNvSpPr/>
          <p:nvPr/>
        </p:nvSpPr>
        <p:spPr>
          <a:xfrm>
            <a:off x="0" y="1148551"/>
            <a:ext cx="9144000" cy="1477328"/>
          </a:xfrm>
          <a:prstGeom prst="rect">
            <a:avLst/>
          </a:prstGeom>
        </p:spPr>
        <p:txBody>
          <a:bodyPr wrap="square">
            <a:spAutoFit/>
          </a:bodyPr>
          <a:lstStyle/>
          <a:p>
            <a:pPr algn="just"/>
            <a:r>
              <a:rPr lang="pt-BR" dirty="0" smtClean="0"/>
              <a:t>Em modelos de programação linear (otimização linear), a função objetivo e as restrições são lineares nas variáveis, ou seja, consistem de somatórias de termos, cada qual composto pela multiplicação de uma constante e uma única variável de decisão. </a:t>
            </a:r>
          </a:p>
          <a:p>
            <a:pPr algn="just"/>
            <a:endParaRPr lang="pt-BR" dirty="0" smtClean="0"/>
          </a:p>
          <a:p>
            <a:pPr algn="just"/>
            <a:r>
              <a:rPr lang="pt-BR" dirty="0" smtClean="0"/>
              <a:t>Além disso, os valores das variáveis podem assumir valores contínuos (fracionários).</a:t>
            </a:r>
            <a:endParaRPr lang="pt-BR" dirty="0"/>
          </a:p>
        </p:txBody>
      </p:sp>
      <p:sp>
        <p:nvSpPr>
          <p:cNvPr id="9" name="Retângulo 8"/>
          <p:cNvSpPr/>
          <p:nvPr/>
        </p:nvSpPr>
        <p:spPr>
          <a:xfrm>
            <a:off x="179512" y="2780928"/>
            <a:ext cx="7776864" cy="3693319"/>
          </a:xfrm>
          <a:prstGeom prst="rect">
            <a:avLst/>
          </a:prstGeom>
          <a:ln w="38100">
            <a:solidFill>
              <a:srgbClr val="7030A0"/>
            </a:solidFill>
          </a:ln>
        </p:spPr>
        <p:txBody>
          <a:bodyPr wrap="square">
            <a:spAutoFit/>
          </a:bodyPr>
          <a:lstStyle/>
          <a:p>
            <a:r>
              <a:rPr lang="pt-BR" b="1" dirty="0" smtClean="0">
                <a:solidFill>
                  <a:srgbClr val="C00000"/>
                </a:solidFill>
                <a:effectLst>
                  <a:outerShdw blurRad="38100" dist="38100" dir="2700000" algn="tl">
                    <a:srgbClr val="000000">
                      <a:alpha val="43137"/>
                    </a:srgbClr>
                  </a:outerShdw>
                </a:effectLst>
              </a:rPr>
              <a:t>Uma função – Função Objetivo – para Maximizar ou Minimizar </a:t>
            </a:r>
          </a:p>
          <a:p>
            <a:endParaRPr lang="pt-BR" b="1" dirty="0" smtClean="0">
              <a:solidFill>
                <a:srgbClr val="C00000"/>
              </a:solidFill>
              <a:effectLst>
                <a:outerShdw blurRad="38100" dist="38100" dir="2700000" algn="tl">
                  <a:srgbClr val="000000">
                    <a:alpha val="43137"/>
                  </a:srgbClr>
                </a:outerShdw>
              </a:effectLst>
            </a:endParaRPr>
          </a:p>
          <a:p>
            <a:r>
              <a:rPr lang="pt-BR" dirty="0" smtClean="0"/>
              <a:t>	•  Ex: Maximizar lucro, produção, contribuição; </a:t>
            </a:r>
          </a:p>
          <a:p>
            <a:r>
              <a:rPr lang="pt-BR" dirty="0" smtClean="0"/>
              <a:t>	•  Ex: Minimizar custo, espaço usado, tempo necessário; </a:t>
            </a:r>
          </a:p>
          <a:p>
            <a:r>
              <a:rPr lang="pt-BR" dirty="0" smtClean="0"/>
              <a:t>	•  Um conjunto de variáveis reais – Variáveis de Decisão; </a:t>
            </a:r>
          </a:p>
          <a:p>
            <a:r>
              <a:rPr lang="pt-BR" dirty="0" smtClean="0"/>
              <a:t>	•  Ex: Níveis de produção; </a:t>
            </a:r>
          </a:p>
          <a:p>
            <a:r>
              <a:rPr lang="pt-BR" dirty="0" smtClean="0"/>
              <a:t>	•  Ex: Matéria prima a adquirir; </a:t>
            </a:r>
          </a:p>
          <a:p>
            <a:endParaRPr lang="pt-BR" dirty="0" smtClean="0"/>
          </a:p>
          <a:p>
            <a:pPr algn="just"/>
            <a:r>
              <a:rPr lang="pt-BR" b="1" dirty="0" smtClean="0">
                <a:solidFill>
                  <a:schemeClr val="tx2"/>
                </a:solidFill>
                <a:effectLst>
                  <a:outerShdw blurRad="38100" dist="38100" dir="2700000" algn="tl">
                    <a:srgbClr val="000000">
                      <a:alpha val="43137"/>
                    </a:srgbClr>
                  </a:outerShdw>
                </a:effectLst>
              </a:rPr>
              <a:t>Um conjunto de restrições – Restrições Técnicas e Lógicas – aos valores das variáveis de decisão</a:t>
            </a:r>
          </a:p>
          <a:p>
            <a:pPr algn="just"/>
            <a:endParaRPr lang="pt-BR" b="1" dirty="0" smtClean="0">
              <a:solidFill>
                <a:schemeClr val="tx2"/>
              </a:solidFill>
              <a:effectLst>
                <a:outerShdw blurRad="38100" dist="38100" dir="2700000" algn="tl">
                  <a:srgbClr val="000000">
                    <a:alpha val="43137"/>
                  </a:srgbClr>
                </a:outerShdw>
              </a:effectLst>
            </a:endParaRPr>
          </a:p>
          <a:p>
            <a:r>
              <a:rPr lang="pt-BR" dirty="0" smtClean="0"/>
              <a:t>	•  Ex: Não produzir menos do que 10 unidades de um produto; </a:t>
            </a:r>
          </a:p>
          <a:p>
            <a:r>
              <a:rPr lang="pt-BR" dirty="0" smtClean="0"/>
              <a:t>	•  Ex: Não utilizar mais do que 500 horas de trabalho;</a:t>
            </a:r>
            <a:endParaRPr lang="pt-BR" dirty="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8" name="Retângulo 7"/>
          <p:cNvSpPr/>
          <p:nvPr/>
        </p:nvSpPr>
        <p:spPr>
          <a:xfrm>
            <a:off x="107504" y="980728"/>
            <a:ext cx="9036496" cy="5355312"/>
          </a:xfrm>
          <a:prstGeom prst="rect">
            <a:avLst/>
          </a:prstGeom>
        </p:spPr>
        <p:txBody>
          <a:bodyPr wrap="square">
            <a:spAutoFit/>
          </a:bodyPr>
          <a:lstStyle/>
          <a:p>
            <a:r>
              <a:rPr lang="pt-BR" dirty="0" smtClean="0">
                <a:solidFill>
                  <a:schemeClr val="tx2"/>
                </a:solidFill>
                <a:effectLst>
                  <a:outerShdw blurRad="38100" dist="38100" dir="2700000" algn="tl">
                    <a:srgbClr val="000000">
                      <a:alpha val="43137"/>
                    </a:srgbClr>
                  </a:outerShdw>
                </a:effectLst>
              </a:rPr>
              <a:t>	Veja um exemplo simples de modelagem:</a:t>
            </a:r>
          </a:p>
          <a:p>
            <a:endParaRPr lang="pt-BR" dirty="0" smtClean="0"/>
          </a:p>
          <a:p>
            <a:pPr algn="just"/>
            <a:r>
              <a:rPr lang="pt-BR" dirty="0" smtClean="0"/>
              <a:t>	Em uma empresa, o Produto 1 (P1) promove 3 unidades de lucro e o Produto 2 (P2)</a:t>
            </a:r>
          </a:p>
          <a:p>
            <a:pPr algn="just"/>
            <a:r>
              <a:rPr lang="pt-BR" dirty="0" smtClean="0"/>
              <a:t>	 contribui com 5 unidades de lucro. </a:t>
            </a:r>
          </a:p>
          <a:p>
            <a:pPr algn="just"/>
            <a:endParaRPr lang="pt-BR" dirty="0" smtClean="0"/>
          </a:p>
          <a:p>
            <a:pPr algn="just"/>
            <a:r>
              <a:rPr lang="pt-BR" dirty="0" smtClean="0"/>
              <a:t>Porém, a produção de P1 tem demanda máxima de 6 unidades, ou seja, a produção não pode exceder 6 unidades. </a:t>
            </a:r>
          </a:p>
          <a:p>
            <a:pPr algn="just"/>
            <a:endParaRPr lang="pt-BR" dirty="0" smtClean="0"/>
          </a:p>
          <a:p>
            <a:pPr algn="just"/>
            <a:r>
              <a:rPr lang="pt-BR" dirty="0" smtClean="0"/>
              <a:t>A demanda máxima de P2 é de 8 unidades, portanto, a produção não poderá exceder 8 unidades. </a:t>
            </a:r>
          </a:p>
          <a:p>
            <a:pPr algn="just"/>
            <a:endParaRPr lang="pt-BR" dirty="0" smtClean="0"/>
          </a:p>
          <a:p>
            <a:pPr algn="just"/>
            <a:r>
              <a:rPr lang="pt-BR" b="1" dirty="0" smtClean="0">
                <a:solidFill>
                  <a:srgbClr val="C00000"/>
                </a:solidFill>
                <a:effectLst>
                  <a:outerShdw blurRad="38100" dist="38100" dir="2700000" algn="tl">
                    <a:srgbClr val="000000">
                      <a:alpha val="43137"/>
                    </a:srgbClr>
                  </a:outerShdw>
                </a:effectLst>
              </a:rPr>
              <a:t>Quanto deve ser produzido de cada produto para maximizar o lucro? </a:t>
            </a:r>
          </a:p>
          <a:p>
            <a:pPr algn="just"/>
            <a:endParaRPr lang="pt-BR" b="1" dirty="0" smtClean="0">
              <a:solidFill>
                <a:srgbClr val="C00000"/>
              </a:solidFill>
              <a:effectLst>
                <a:outerShdw blurRad="38100" dist="38100" dir="2700000" algn="tl">
                  <a:srgbClr val="000000">
                    <a:alpha val="43137"/>
                  </a:srgbClr>
                </a:outerShdw>
              </a:effectLst>
            </a:endParaRPr>
          </a:p>
          <a:p>
            <a:pPr algn="just"/>
            <a:r>
              <a:rPr lang="pt-BR" dirty="0" smtClean="0"/>
              <a:t>Temos que: </a:t>
            </a:r>
          </a:p>
          <a:p>
            <a:pPr algn="just"/>
            <a:endParaRPr lang="pt-BR" dirty="0" smtClean="0"/>
          </a:p>
          <a:p>
            <a:pPr algn="just"/>
            <a:r>
              <a:rPr lang="pt-BR" dirty="0" smtClean="0">
                <a:solidFill>
                  <a:schemeClr val="tx2"/>
                </a:solidFill>
              </a:rPr>
              <a:t>   •  x1 será a variável referente a quantidade de unidades de P1 produzidas </a:t>
            </a:r>
          </a:p>
          <a:p>
            <a:pPr algn="just"/>
            <a:endParaRPr lang="pt-BR" dirty="0" smtClean="0">
              <a:solidFill>
                <a:schemeClr val="tx2"/>
              </a:solidFill>
            </a:endParaRPr>
          </a:p>
          <a:p>
            <a:pPr algn="just"/>
            <a:r>
              <a:rPr lang="pt-BR" dirty="0" smtClean="0">
                <a:solidFill>
                  <a:schemeClr val="tx2"/>
                </a:solidFill>
              </a:rPr>
              <a:t>   •  x2 será a variável referente a quantidade de unidades de P2 produzidas </a:t>
            </a:r>
          </a:p>
          <a:p>
            <a:pPr algn="just"/>
            <a:endParaRPr lang="pt-BR" dirty="0" smtClean="0">
              <a:solidFill>
                <a:schemeClr val="tx2"/>
              </a:solidFill>
            </a:endParaRPr>
          </a:p>
        </p:txBody>
      </p:sp>
      <p:pic>
        <p:nvPicPr>
          <p:cNvPr id="11" name="Picture 4"/>
          <p:cNvPicPr>
            <a:picLocks noChangeAspect="1" noChangeArrowheads="1"/>
          </p:cNvPicPr>
          <p:nvPr/>
        </p:nvPicPr>
        <p:blipFill>
          <a:blip r:embed="rId2" cstate="print"/>
          <a:srcRect/>
          <a:stretch>
            <a:fillRect/>
          </a:stretch>
        </p:blipFill>
        <p:spPr bwMode="auto">
          <a:xfrm>
            <a:off x="7380312" y="5309591"/>
            <a:ext cx="1728191" cy="1333501"/>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35496" y="1052736"/>
            <a:ext cx="969022" cy="1059867"/>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35496" y="1052736"/>
            <a:ext cx="969022" cy="1059867"/>
          </a:xfrm>
          <a:prstGeom prst="rect">
            <a:avLst/>
          </a:prstGeom>
          <a:noFill/>
          <a:ln w="9525">
            <a:noFill/>
            <a:miter lim="800000"/>
            <a:headEnd/>
            <a:tailEnd/>
          </a:ln>
        </p:spPr>
      </p:pic>
      <p:sp>
        <p:nvSpPr>
          <p:cNvPr id="8" name="Retângulo 7"/>
          <p:cNvSpPr/>
          <p:nvPr/>
        </p:nvSpPr>
        <p:spPr>
          <a:xfrm>
            <a:off x="179512" y="3491716"/>
            <a:ext cx="6858000" cy="369332"/>
          </a:xfrm>
          <a:prstGeom prst="rect">
            <a:avLst/>
          </a:prstGeom>
        </p:spPr>
        <p:txBody>
          <a:bodyPr wrap="square">
            <a:spAutoFit/>
          </a:bodyPr>
          <a:lstStyle/>
          <a:p>
            <a:pPr algn="just"/>
            <a:r>
              <a:rPr lang="pt-BR" b="1" dirty="0" smtClean="0">
                <a:solidFill>
                  <a:schemeClr val="tx2"/>
                </a:solidFill>
                <a:effectLst>
                  <a:outerShdw blurRad="38100" dist="38100" dir="2700000" algn="tl">
                    <a:srgbClr val="000000">
                      <a:alpha val="43137"/>
                    </a:srgbClr>
                  </a:outerShdw>
                </a:effectLst>
              </a:rPr>
              <a:t>Queremos maximizar o lucro, portanto a função objetivo será:</a:t>
            </a:r>
            <a:endParaRPr lang="pt-BR"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179512" y="5085184"/>
            <a:ext cx="8964488" cy="1477328"/>
          </a:xfrm>
          <a:prstGeom prst="rect">
            <a:avLst/>
          </a:prstGeom>
        </p:spPr>
        <p:txBody>
          <a:bodyPr wrap="square">
            <a:spAutoFit/>
          </a:bodyPr>
          <a:lstStyle/>
          <a:p>
            <a:r>
              <a:rPr lang="pt-BR" dirty="0" smtClean="0"/>
              <a:t>Sujeito às restrições de demanda máxima: </a:t>
            </a:r>
          </a:p>
          <a:p>
            <a:r>
              <a:rPr lang="pt-BR" dirty="0" smtClean="0"/>
              <a:t>	</a:t>
            </a:r>
            <a:r>
              <a:rPr lang="pt-BR" b="1" dirty="0" smtClean="0">
                <a:effectLst>
                  <a:outerShdw blurRad="38100" dist="38100" dir="2700000" algn="tl">
                    <a:srgbClr val="000000">
                      <a:alpha val="43137"/>
                    </a:srgbClr>
                  </a:outerShdw>
                </a:effectLst>
              </a:rPr>
              <a:t>x1 ≤ 6 </a:t>
            </a:r>
          </a:p>
          <a:p>
            <a:r>
              <a:rPr lang="pt-BR" b="1" dirty="0" smtClean="0">
                <a:effectLst>
                  <a:outerShdw blurRad="38100" dist="38100" dir="2700000" algn="tl">
                    <a:srgbClr val="000000">
                      <a:alpha val="43137"/>
                    </a:srgbClr>
                  </a:outerShdw>
                </a:effectLst>
              </a:rPr>
              <a:t>	x2 ≤ 8 </a:t>
            </a:r>
          </a:p>
          <a:p>
            <a:r>
              <a:rPr lang="pt-BR" dirty="0" smtClean="0"/>
              <a:t>E uma restrição para que as variáveis não se tornem negativas:</a:t>
            </a:r>
          </a:p>
          <a:p>
            <a:r>
              <a:rPr lang="pt-BR" dirty="0" smtClean="0"/>
              <a:t>	</a:t>
            </a:r>
            <a:r>
              <a:rPr lang="pt-BR" b="1" dirty="0" smtClean="0">
                <a:effectLst>
                  <a:outerShdw blurRad="38100" dist="38100" dir="2700000" algn="tl">
                    <a:srgbClr val="000000">
                      <a:alpha val="43137"/>
                    </a:srgbClr>
                  </a:outerShdw>
                </a:effectLst>
              </a:rPr>
              <a:t>x1 , x2 ≥0</a:t>
            </a:r>
            <a:endParaRPr lang="pt-BR" b="1" dirty="0">
              <a:effectLst>
                <a:outerShdw blurRad="38100" dist="38100" dir="2700000" algn="tl">
                  <a:srgbClr val="000000">
                    <a:alpha val="43137"/>
                  </a:srgbClr>
                </a:outerShdw>
              </a:effectLst>
            </a:endParaRPr>
          </a:p>
        </p:txBody>
      </p:sp>
      <p:pic>
        <p:nvPicPr>
          <p:cNvPr id="28675" name="Picture 3"/>
          <p:cNvPicPr>
            <a:picLocks noChangeAspect="1" noChangeArrowheads="1"/>
          </p:cNvPicPr>
          <p:nvPr/>
        </p:nvPicPr>
        <p:blipFill>
          <a:blip r:embed="rId3" cstate="print"/>
          <a:srcRect/>
          <a:stretch>
            <a:fillRect/>
          </a:stretch>
        </p:blipFill>
        <p:spPr bwMode="auto">
          <a:xfrm>
            <a:off x="2009005" y="4005064"/>
            <a:ext cx="3864429" cy="936104"/>
          </a:xfrm>
          <a:prstGeom prst="rect">
            <a:avLst/>
          </a:prstGeom>
          <a:noFill/>
          <a:ln w="9525">
            <a:noFill/>
            <a:miter lim="800000"/>
            <a:headEnd/>
            <a:tailEnd/>
          </a:ln>
        </p:spPr>
      </p:pic>
      <p:sp>
        <p:nvSpPr>
          <p:cNvPr id="12" name="Retângulo 11"/>
          <p:cNvSpPr/>
          <p:nvPr/>
        </p:nvSpPr>
        <p:spPr>
          <a:xfrm>
            <a:off x="1043608" y="1170618"/>
            <a:ext cx="8028384" cy="923330"/>
          </a:xfrm>
          <a:prstGeom prst="rect">
            <a:avLst/>
          </a:prstGeom>
        </p:spPr>
        <p:txBody>
          <a:bodyPr wrap="square">
            <a:spAutoFit/>
          </a:bodyPr>
          <a:lstStyle/>
          <a:p>
            <a:pPr algn="just"/>
            <a:r>
              <a:rPr lang="pt-BR" dirty="0" smtClean="0"/>
              <a:t>Assim x1 e x2 são as soluções que queremos obter.  Os números 3 e 5 são os parâmetros ou coeficientes das variáveis. </a:t>
            </a:r>
          </a:p>
          <a:p>
            <a:pPr algn="just"/>
            <a:endParaRPr lang="pt-BR" dirty="0" smtClean="0"/>
          </a:p>
        </p:txBody>
      </p:sp>
      <p:sp>
        <p:nvSpPr>
          <p:cNvPr id="13" name="Retângulo 12"/>
          <p:cNvSpPr/>
          <p:nvPr/>
        </p:nvSpPr>
        <p:spPr>
          <a:xfrm>
            <a:off x="107504" y="2167696"/>
            <a:ext cx="7272808" cy="1477328"/>
          </a:xfrm>
          <a:prstGeom prst="rect">
            <a:avLst/>
          </a:prstGeom>
        </p:spPr>
        <p:txBody>
          <a:bodyPr wrap="square">
            <a:spAutoFit/>
          </a:bodyPr>
          <a:lstStyle/>
          <a:p>
            <a:pPr algn="just"/>
            <a:r>
              <a:rPr lang="pt-BR" dirty="0" smtClean="0"/>
              <a:t>Olhemos, então, para as restrições de produção: </a:t>
            </a:r>
          </a:p>
          <a:p>
            <a:pPr algn="just"/>
            <a:endParaRPr lang="pt-BR" dirty="0" smtClean="0"/>
          </a:p>
          <a:p>
            <a:pPr algn="just"/>
            <a:r>
              <a:rPr lang="pt-BR" dirty="0" smtClean="0">
                <a:solidFill>
                  <a:schemeClr val="tx2"/>
                </a:solidFill>
              </a:rPr>
              <a:t>	•  A produção de P1 não pode exceder 6 unidades – x1 ≤ 6 </a:t>
            </a:r>
          </a:p>
          <a:p>
            <a:pPr algn="just"/>
            <a:r>
              <a:rPr lang="pt-BR" dirty="0" smtClean="0">
                <a:solidFill>
                  <a:schemeClr val="tx2"/>
                </a:solidFill>
              </a:rPr>
              <a:t>	•  A produção de P2 não pode exceder 8 unidades – x2 ≤ 8</a:t>
            </a:r>
          </a:p>
          <a:p>
            <a:pPr algn="just"/>
            <a:r>
              <a:rPr lang="pt-BR" dirty="0" smtClean="0">
                <a:solidFill>
                  <a:schemeClr val="tx2"/>
                </a:solidFill>
              </a:rPr>
              <a:t>						</a:t>
            </a:r>
            <a:endParaRPr lang="pt-BR" dirty="0">
              <a:solidFill>
                <a:schemeClr val="tx2"/>
              </a:solidFill>
            </a:endParaRPr>
          </a:p>
        </p:txBody>
      </p:sp>
      <p:pic>
        <p:nvPicPr>
          <p:cNvPr id="15" name="Picture 4"/>
          <p:cNvPicPr>
            <a:picLocks noChangeAspect="1" noChangeArrowheads="1"/>
          </p:cNvPicPr>
          <p:nvPr/>
        </p:nvPicPr>
        <p:blipFill>
          <a:blip r:embed="rId4" cstate="print"/>
          <a:srcRect/>
          <a:stretch>
            <a:fillRect/>
          </a:stretch>
        </p:blipFill>
        <p:spPr bwMode="auto">
          <a:xfrm>
            <a:off x="6948264" y="4976215"/>
            <a:ext cx="2160239" cy="1666877"/>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35496" y="1052736"/>
            <a:ext cx="8640960" cy="360040"/>
          </a:xfrm>
          <a:prstGeom prst="rect">
            <a:avLst/>
          </a:prstGeom>
          <a:noFill/>
          <a:ln w="9525">
            <a:noFill/>
            <a:miter lim="800000"/>
            <a:headEnd/>
            <a:tailEnd/>
          </a:ln>
        </p:spPr>
      </p:pic>
      <p:sp>
        <p:nvSpPr>
          <p:cNvPr id="9" name="Retângulo 8"/>
          <p:cNvSpPr/>
          <p:nvPr/>
        </p:nvSpPr>
        <p:spPr>
          <a:xfrm>
            <a:off x="0" y="1556792"/>
            <a:ext cx="9144000" cy="4524315"/>
          </a:xfrm>
          <a:prstGeom prst="rect">
            <a:avLst/>
          </a:prstGeom>
        </p:spPr>
        <p:txBody>
          <a:bodyPr wrap="square">
            <a:spAutoFit/>
          </a:bodyPr>
          <a:lstStyle/>
          <a:p>
            <a:pPr algn="just"/>
            <a:r>
              <a:rPr lang="pt-BR" dirty="0" smtClean="0"/>
              <a:t>Um vendedor de frutas pode transportar 800 caixas de frutas para sua região de vendas. Ele necessita transportar 200 caixas de laranjas a 20 unidades de lucro por caixa, pelo menos 100 caixas de pêssegos a 10 unidades de lucro por caixa e, no máximo 200 caixas de tangerinas a 30 unidades de lucro por caixa. </a:t>
            </a:r>
          </a:p>
          <a:p>
            <a:pPr algn="just"/>
            <a:r>
              <a:rPr lang="pt-BR" dirty="0" smtClean="0"/>
              <a:t>De que forma ele deverá carregar o caminhão para obter o lucro máximo?</a:t>
            </a:r>
          </a:p>
          <a:p>
            <a:pPr algn="just"/>
            <a:r>
              <a:rPr lang="pt-BR" dirty="0" smtClean="0"/>
              <a:t>Construa o modelo para esse problema. </a:t>
            </a:r>
          </a:p>
          <a:p>
            <a:pPr algn="just"/>
            <a:endParaRPr lang="pt-BR" dirty="0" smtClean="0"/>
          </a:p>
          <a:p>
            <a:pPr algn="just"/>
            <a:r>
              <a:rPr lang="pt-BR" b="1" dirty="0" smtClean="0"/>
              <a:t>Primeiro passo: </a:t>
            </a:r>
            <a:r>
              <a:rPr lang="pt-BR" dirty="0" smtClean="0"/>
              <a:t>criar as variáveis de decisão que representarão a quantidade a ser transportada de cada fruta: </a:t>
            </a:r>
          </a:p>
          <a:p>
            <a:pPr algn="just"/>
            <a:r>
              <a:rPr lang="pt-BR" dirty="0" smtClean="0"/>
              <a:t>x1 será a variável referente a quantidade em caixas de laranjas transportadas; </a:t>
            </a:r>
          </a:p>
          <a:p>
            <a:pPr algn="just"/>
            <a:r>
              <a:rPr lang="pt-BR" dirty="0" smtClean="0"/>
              <a:t>x2 será a variável referente a quantidade em caixas de pêssegos transportadas; </a:t>
            </a:r>
          </a:p>
          <a:p>
            <a:pPr algn="just"/>
            <a:r>
              <a:rPr lang="pt-BR" dirty="0" smtClean="0"/>
              <a:t>x3 será a variável referente a quantidade em caixas de tangerinas transportadas; </a:t>
            </a:r>
          </a:p>
          <a:p>
            <a:pPr algn="just"/>
            <a:endParaRPr lang="pt-BR" dirty="0" smtClean="0"/>
          </a:p>
          <a:p>
            <a:pPr algn="just"/>
            <a:r>
              <a:rPr lang="pt-BR" b="1" dirty="0" smtClean="0"/>
              <a:t>Segundo passo: </a:t>
            </a:r>
            <a:r>
              <a:rPr lang="pt-BR" dirty="0" smtClean="0"/>
              <a:t>elaborar a função objetivo. Temos que é um problema de maximização de lucro, assim:</a:t>
            </a:r>
          </a:p>
          <a:p>
            <a:pPr algn="just"/>
            <a:r>
              <a:rPr lang="pt-BR" dirty="0" smtClean="0"/>
              <a:t>	 </a:t>
            </a:r>
            <a:r>
              <a:rPr lang="pt-BR" b="1" dirty="0" smtClean="0"/>
              <a:t>Função objetivo: </a:t>
            </a:r>
            <a:endParaRPr lang="pt-BR" b="1" dirty="0"/>
          </a:p>
        </p:txBody>
      </p:sp>
      <p:pic>
        <p:nvPicPr>
          <p:cNvPr id="29698" name="Picture 2"/>
          <p:cNvPicPr>
            <a:picLocks noChangeAspect="1" noChangeArrowheads="1"/>
          </p:cNvPicPr>
          <p:nvPr/>
        </p:nvPicPr>
        <p:blipFill>
          <a:blip r:embed="rId4" cstate="print"/>
          <a:srcRect/>
          <a:stretch>
            <a:fillRect/>
          </a:stretch>
        </p:blipFill>
        <p:spPr bwMode="auto">
          <a:xfrm>
            <a:off x="2915816" y="5877272"/>
            <a:ext cx="4184616" cy="720080"/>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2" cstate="print"/>
          <a:srcRect/>
          <a:stretch>
            <a:fillRect/>
          </a:stretch>
        </p:blipFill>
        <p:spPr bwMode="auto">
          <a:xfrm>
            <a:off x="35496" y="5589240"/>
            <a:ext cx="969022" cy="1059867"/>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35496" y="1052736"/>
            <a:ext cx="8640960" cy="360040"/>
          </a:xfrm>
          <a:prstGeom prst="rect">
            <a:avLst/>
          </a:prstGeom>
          <a:noFill/>
          <a:ln w="9525">
            <a:noFill/>
            <a:miter lim="800000"/>
            <a:headEnd/>
            <a:tailEnd/>
          </a:ln>
        </p:spPr>
      </p:pic>
      <p:sp>
        <p:nvSpPr>
          <p:cNvPr id="9" name="Retângulo 8"/>
          <p:cNvSpPr/>
          <p:nvPr/>
        </p:nvSpPr>
        <p:spPr>
          <a:xfrm>
            <a:off x="0" y="1443841"/>
            <a:ext cx="9144000" cy="2585323"/>
          </a:xfrm>
          <a:prstGeom prst="rect">
            <a:avLst/>
          </a:prstGeom>
        </p:spPr>
        <p:txBody>
          <a:bodyPr wrap="square">
            <a:spAutoFit/>
          </a:bodyPr>
          <a:lstStyle/>
          <a:p>
            <a:pPr algn="just"/>
            <a:r>
              <a:rPr lang="pt-BR" b="1" dirty="0" smtClean="0"/>
              <a:t>Terceiro passo: </a:t>
            </a:r>
            <a:r>
              <a:rPr lang="pt-BR" dirty="0" smtClean="0"/>
              <a:t>estabelecer as restrições (limitações) existentes no sistema em geral e as relações de interdependência de todas as componentes integrantes do sistema. Informações importantes: </a:t>
            </a:r>
          </a:p>
          <a:p>
            <a:pPr algn="just"/>
            <a:r>
              <a:rPr lang="pt-BR" dirty="0" smtClean="0"/>
              <a:t>Um vendedor de frutas </a:t>
            </a:r>
            <a:r>
              <a:rPr lang="pt-BR" b="1" dirty="0" smtClean="0"/>
              <a:t>pode transportar 800 caixas de frutas. </a:t>
            </a:r>
          </a:p>
          <a:p>
            <a:pPr algn="just"/>
            <a:r>
              <a:rPr lang="pt-BR" dirty="0" smtClean="0"/>
              <a:t>O produtor necessita </a:t>
            </a:r>
            <a:r>
              <a:rPr lang="pt-BR" b="1" dirty="0" smtClean="0"/>
              <a:t>transportar 200 caixas de laranjas </a:t>
            </a:r>
            <a:r>
              <a:rPr lang="pt-BR" dirty="0" smtClean="0"/>
              <a:t>a 20 unidades de lucro por caixa, </a:t>
            </a:r>
            <a:r>
              <a:rPr lang="pt-BR" b="1" dirty="0" smtClean="0"/>
              <a:t>pelo menos 100 caixas de pêssegos </a:t>
            </a:r>
            <a:r>
              <a:rPr lang="pt-BR" dirty="0" smtClean="0"/>
              <a:t>a 10 unidades de lucro por caixa e, </a:t>
            </a:r>
            <a:r>
              <a:rPr lang="pt-BR" b="1" dirty="0" smtClean="0"/>
              <a:t>no máximo 200 caixas de tangerinas</a:t>
            </a:r>
            <a:r>
              <a:rPr lang="pt-BR" dirty="0" smtClean="0"/>
              <a:t> a 30 unidades de lucro por caixa. </a:t>
            </a:r>
          </a:p>
          <a:p>
            <a:pPr algn="just"/>
            <a:r>
              <a:rPr lang="pt-BR" dirty="0" smtClean="0"/>
              <a:t>	</a:t>
            </a:r>
            <a:r>
              <a:rPr lang="pt-BR" b="1" dirty="0" smtClean="0">
                <a:solidFill>
                  <a:srgbClr val="C00000"/>
                </a:solidFill>
              </a:rPr>
              <a:t>Assim temos, representado matematicamente: </a:t>
            </a:r>
          </a:p>
          <a:p>
            <a:pPr algn="just"/>
            <a:r>
              <a:rPr lang="pt-BR" dirty="0" smtClean="0"/>
              <a:t>		</a:t>
            </a:r>
            <a:r>
              <a:rPr lang="pt-BR" b="1" dirty="0" smtClean="0">
                <a:solidFill>
                  <a:schemeClr val="accent1"/>
                </a:solidFill>
              </a:rPr>
              <a:t>Restrições do problema:</a:t>
            </a:r>
            <a:endParaRPr lang="pt-BR" b="1" dirty="0">
              <a:solidFill>
                <a:schemeClr val="accent1"/>
              </a:solidFill>
            </a:endParaRPr>
          </a:p>
        </p:txBody>
      </p:sp>
      <p:pic>
        <p:nvPicPr>
          <p:cNvPr id="30722" name="Picture 2"/>
          <p:cNvPicPr>
            <a:picLocks noChangeAspect="1" noChangeArrowheads="1"/>
          </p:cNvPicPr>
          <p:nvPr/>
        </p:nvPicPr>
        <p:blipFill>
          <a:blip r:embed="rId4" cstate="print"/>
          <a:srcRect/>
          <a:stretch>
            <a:fillRect/>
          </a:stretch>
        </p:blipFill>
        <p:spPr bwMode="auto">
          <a:xfrm>
            <a:off x="2555776" y="4005064"/>
            <a:ext cx="2664296" cy="258516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6948264" y="4976215"/>
            <a:ext cx="2160239" cy="1666877"/>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8" name="Picture 4"/>
          <p:cNvPicPr>
            <a:picLocks noChangeAspect="1" noChangeArrowheads="1"/>
          </p:cNvPicPr>
          <p:nvPr/>
        </p:nvPicPr>
        <p:blipFill>
          <a:blip r:embed="rId2" cstate="print"/>
          <a:srcRect/>
          <a:stretch>
            <a:fillRect/>
          </a:stretch>
        </p:blipFill>
        <p:spPr bwMode="auto">
          <a:xfrm>
            <a:off x="35496" y="1052736"/>
            <a:ext cx="8640960" cy="360040"/>
          </a:xfrm>
          <a:prstGeom prst="rect">
            <a:avLst/>
          </a:prstGeom>
          <a:noFill/>
          <a:ln w="9525">
            <a:noFill/>
            <a:miter lim="800000"/>
            <a:headEnd/>
            <a:tailEnd/>
          </a:ln>
        </p:spPr>
      </p:pic>
      <p:pic>
        <p:nvPicPr>
          <p:cNvPr id="30722" name="Picture 2"/>
          <p:cNvPicPr>
            <a:picLocks noChangeAspect="1" noChangeArrowheads="1"/>
          </p:cNvPicPr>
          <p:nvPr/>
        </p:nvPicPr>
        <p:blipFill>
          <a:blip r:embed="rId3" cstate="print"/>
          <a:srcRect/>
          <a:stretch>
            <a:fillRect/>
          </a:stretch>
        </p:blipFill>
        <p:spPr bwMode="auto">
          <a:xfrm>
            <a:off x="1619672" y="3873881"/>
            <a:ext cx="2808312" cy="2724897"/>
          </a:xfrm>
          <a:prstGeom prst="rect">
            <a:avLst/>
          </a:prstGeom>
          <a:noFill/>
          <a:ln w="9525">
            <a:noFill/>
            <a:miter lim="800000"/>
            <a:headEnd/>
            <a:tailEnd/>
          </a:ln>
        </p:spPr>
      </p:pic>
      <p:sp>
        <p:nvSpPr>
          <p:cNvPr id="10" name="Retângulo 9"/>
          <p:cNvSpPr/>
          <p:nvPr/>
        </p:nvSpPr>
        <p:spPr>
          <a:xfrm>
            <a:off x="107504" y="1484784"/>
            <a:ext cx="9036496" cy="2585323"/>
          </a:xfrm>
          <a:prstGeom prst="rect">
            <a:avLst/>
          </a:prstGeom>
        </p:spPr>
        <p:txBody>
          <a:bodyPr wrap="square">
            <a:spAutoFit/>
          </a:bodyPr>
          <a:lstStyle/>
          <a:p>
            <a:pPr algn="just"/>
            <a:r>
              <a:rPr lang="pt-BR" dirty="0" smtClean="0"/>
              <a:t>A última equação representa que o modelo não poderá ter um carregamento menor que 0 unidades (restrição de não negatividade). </a:t>
            </a:r>
          </a:p>
          <a:p>
            <a:pPr algn="just"/>
            <a:r>
              <a:rPr lang="pt-BR" dirty="0" smtClean="0"/>
              <a:t>Portanto, a modelagem correta do problema é: </a:t>
            </a:r>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smtClean="0"/>
          </a:p>
          <a:p>
            <a:pPr algn="just"/>
            <a:r>
              <a:rPr lang="pt-BR" dirty="0" smtClean="0"/>
              <a:t> Sujeito a:</a:t>
            </a:r>
            <a:endParaRPr lang="pt-BR" dirty="0"/>
          </a:p>
        </p:txBody>
      </p:sp>
      <p:pic>
        <p:nvPicPr>
          <p:cNvPr id="31746" name="Picture 2"/>
          <p:cNvPicPr>
            <a:picLocks noChangeAspect="1" noChangeArrowheads="1"/>
          </p:cNvPicPr>
          <p:nvPr/>
        </p:nvPicPr>
        <p:blipFill>
          <a:blip r:embed="rId4" cstate="print"/>
          <a:srcRect/>
          <a:stretch>
            <a:fillRect/>
          </a:stretch>
        </p:blipFill>
        <p:spPr bwMode="auto">
          <a:xfrm>
            <a:off x="1475656" y="2562423"/>
            <a:ext cx="5963179" cy="1082601"/>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35496" y="5589240"/>
            <a:ext cx="969022" cy="1059867"/>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6948264" y="4976215"/>
            <a:ext cx="2160239" cy="1666877"/>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m relacionada"/>
          <p:cNvPicPr>
            <a:picLocks noChangeAspect="1" noChangeArrowheads="1"/>
          </p:cNvPicPr>
          <p:nvPr/>
        </p:nvPicPr>
        <p:blipFill>
          <a:blip r:embed="rId2" cstate="print"/>
          <a:srcRect/>
          <a:stretch>
            <a:fillRect/>
          </a:stretch>
        </p:blipFill>
        <p:spPr bwMode="auto">
          <a:xfrm>
            <a:off x="539552" y="4293096"/>
            <a:ext cx="2555776" cy="2320582"/>
          </a:xfrm>
          <a:prstGeom prst="rect">
            <a:avLst/>
          </a:prstGeom>
          <a:noFill/>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11" name="Retângulo 10"/>
          <p:cNvSpPr/>
          <p:nvPr/>
        </p:nvSpPr>
        <p:spPr>
          <a:xfrm>
            <a:off x="0" y="1253659"/>
            <a:ext cx="9144000" cy="3416320"/>
          </a:xfrm>
          <a:prstGeom prst="rect">
            <a:avLst/>
          </a:prstGeom>
        </p:spPr>
        <p:txBody>
          <a:bodyPr wrap="square">
            <a:spAutoFit/>
          </a:bodyPr>
          <a:lstStyle/>
          <a:p>
            <a:pPr algn="just"/>
            <a:r>
              <a:rPr lang="pt-BR" dirty="0" smtClean="0"/>
              <a:t>Vimos dois exemplos de modelagem de maximização de lucro, mas existem outras possibilidades, por exemplo, de minimização de custo de estoque ou de transporte. </a:t>
            </a:r>
          </a:p>
          <a:p>
            <a:pPr algn="just"/>
            <a:endParaRPr lang="pt-BR" dirty="0" smtClean="0"/>
          </a:p>
          <a:p>
            <a:pPr algn="just"/>
            <a:r>
              <a:rPr lang="pt-BR" dirty="0" smtClean="0"/>
              <a:t>Mas qual a importância prática da otimização do sistema logístico e, dentro desse sistema, dos problemas de transporte? </a:t>
            </a:r>
          </a:p>
          <a:p>
            <a:pPr algn="just"/>
            <a:endParaRPr lang="pt-BR" dirty="0" smtClean="0"/>
          </a:p>
          <a:p>
            <a:pPr algn="just"/>
            <a:r>
              <a:rPr lang="pt-BR" dirty="0" smtClean="0"/>
              <a:t>De acordo com o Instituto de Logística e </a:t>
            </a:r>
            <a:r>
              <a:rPr lang="pt-BR" dirty="0" err="1" smtClean="0"/>
              <a:t>Supply</a:t>
            </a:r>
            <a:r>
              <a:rPr lang="pt-BR" dirty="0" smtClean="0"/>
              <a:t> </a:t>
            </a:r>
            <a:r>
              <a:rPr lang="pt-BR" dirty="0" err="1" smtClean="0"/>
              <a:t>Chain</a:t>
            </a:r>
            <a:r>
              <a:rPr lang="pt-BR" dirty="0" smtClean="0"/>
              <a:t> (ILOS), o transporte representa o elemento logístico mais custoso e consequentemente, o candidato preponderante para otimização. </a:t>
            </a:r>
          </a:p>
          <a:p>
            <a:pPr algn="just"/>
            <a:endParaRPr lang="pt-BR" dirty="0" smtClean="0"/>
          </a:p>
          <a:p>
            <a:pPr algn="just"/>
            <a:r>
              <a:rPr lang="pt-BR" dirty="0" smtClean="0"/>
              <a:t>O instituto ainda informa que os custos com transporte por parte das empresas correspondem a 6,9% do PIB.</a:t>
            </a:r>
            <a:endParaRPr lang="pt-BR" dirty="0"/>
          </a:p>
        </p:txBody>
      </p:sp>
      <p:pic>
        <p:nvPicPr>
          <p:cNvPr id="32772" name="Picture 4" descr="Imagem relacionada"/>
          <p:cNvPicPr>
            <a:picLocks noChangeAspect="1" noChangeArrowheads="1"/>
          </p:cNvPicPr>
          <p:nvPr/>
        </p:nvPicPr>
        <p:blipFill>
          <a:blip r:embed="rId4" cstate="print"/>
          <a:srcRect/>
          <a:stretch>
            <a:fillRect/>
          </a:stretch>
        </p:blipFill>
        <p:spPr bwMode="auto">
          <a:xfrm>
            <a:off x="3049860" y="4437112"/>
            <a:ext cx="4762500" cy="2171701"/>
          </a:xfrm>
          <a:prstGeom prst="rect">
            <a:avLst/>
          </a:prstGeom>
          <a:noFill/>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506963" y="98702"/>
            <a:ext cx="2520950" cy="1836737"/>
          </a:xfrm>
          <a:prstGeom prst="rect">
            <a:avLst/>
          </a:prstGeom>
          <a:noFill/>
          <a:ln w="9525">
            <a:noFill/>
            <a:miter lim="800000"/>
            <a:headEnd/>
            <a:tailEnd/>
          </a:ln>
        </p:spPr>
      </p:pic>
      <p:sp>
        <p:nvSpPr>
          <p:cNvPr id="8" name="Retângulo 3"/>
          <p:cNvSpPr>
            <a:spLocks noChangeArrowheads="1"/>
          </p:cNvSpPr>
          <p:nvPr/>
        </p:nvSpPr>
        <p:spPr bwMode="auto">
          <a:xfrm>
            <a:off x="6012160" y="5517232"/>
            <a:ext cx="3131840" cy="338554"/>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35496" y="2564904"/>
            <a:ext cx="8964612" cy="15204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Coordenador da Comissão de Relações de Trabalho do Conselho Regional de administração – </a:t>
            </a:r>
            <a:r>
              <a:rPr lang="pt-BR" sz="1600" b="1" kern="0" dirty="0" smtClean="0">
                <a:solidFill>
                  <a:schemeClr val="tx2"/>
                </a:solidFill>
                <a:effectLst>
                  <a:outerShdw blurRad="38100" dist="38100" dir="2700000" algn="tl">
                    <a:srgbClr val="000000">
                      <a:alpha val="43137"/>
                    </a:srgbClr>
                  </a:outerShdw>
                </a:effectLst>
              </a:rPr>
              <a:t>CRA-RJ</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Presidente do Conselho Municipal de Trabalho Emprego e Renda – Nova Iguaçu - PMNI</a:t>
            </a:r>
            <a:endParaRPr lang="pt-BR" sz="1600" b="1" kern="0" dirty="0">
              <a:solidFill>
                <a:schemeClr val="tx2"/>
              </a:solidFill>
              <a:effectLst>
                <a:outerShdw blurRad="38100" dist="38100" dir="2700000" algn="tl">
                  <a:srgbClr val="000000">
                    <a:alpha val="43137"/>
                  </a:srgbClr>
                </a:outerShdw>
              </a:effectLst>
            </a:endParaRP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a:t>
            </a:r>
            <a:r>
              <a:rPr lang="pt-BR" sz="1600" b="1" kern="0" dirty="0" smtClean="0">
                <a:solidFill>
                  <a:schemeClr val="tx2"/>
                </a:solidFill>
                <a:effectLst>
                  <a:outerShdw blurRad="38100" dist="38100" dir="2700000" algn="tl">
                    <a:srgbClr val="000000">
                      <a:alpha val="43137"/>
                    </a:srgbClr>
                  </a:outerShdw>
                </a:effectLst>
              </a:rPr>
              <a:t>.</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sp>
        <p:nvSpPr>
          <p:cNvPr id="11" name="Retângulo 10"/>
          <p:cNvSpPr/>
          <p:nvPr/>
        </p:nvSpPr>
        <p:spPr>
          <a:xfrm>
            <a:off x="539800" y="4095002"/>
            <a:ext cx="5040312" cy="1662113"/>
          </a:xfrm>
          <a:prstGeom prst="rect">
            <a:avLst/>
          </a:prstGeom>
        </p:spPr>
        <p:txBody>
          <a:bodyPr>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rPr>
              <a:t>Formação:</a:t>
            </a:r>
          </a:p>
          <a:p>
            <a:pPr>
              <a:buFontTx/>
              <a:buChar char="•"/>
              <a:defRPr/>
            </a:pPr>
            <a:r>
              <a:rPr lang="pt-BR" sz="1700" b="1" dirty="0">
                <a:solidFill>
                  <a:schemeClr val="tx2"/>
                </a:solidFill>
                <a:effectLst>
                  <a:outerShdw blurRad="38100" dist="38100" dir="2700000" algn="tl">
                    <a:srgbClr val="000000">
                      <a:alpha val="43137"/>
                    </a:srgbClr>
                  </a:outerShdw>
                </a:effectLst>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rPr>
              <a:t>Mestre em Planejamento Urbano e Educação – UFRJ</a:t>
            </a:r>
          </a:p>
          <a:p>
            <a:pPr>
              <a:buFontTx/>
              <a:buChar char="•"/>
              <a:defRPr/>
            </a:pPr>
            <a:r>
              <a:rPr lang="pt-BR" sz="1700" b="1" dirty="0">
                <a:solidFill>
                  <a:schemeClr val="tx2"/>
                </a:solidFill>
                <a:effectLst>
                  <a:outerShdw blurRad="38100" dist="38100" dir="2700000" algn="tl">
                    <a:srgbClr val="000000">
                      <a:alpha val="43137"/>
                    </a:srgbClr>
                  </a:outerShdw>
                </a:effectLst>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rPr>
              <a:t> Auditoria,  Perícia,  Contabilidade e  Educação. </a:t>
            </a:r>
          </a:p>
        </p:txBody>
      </p:sp>
      <p:sp>
        <p:nvSpPr>
          <p:cNvPr id="12" name="TextBox 6"/>
          <p:cNvSpPr txBox="1">
            <a:spLocks noChangeArrowheads="1"/>
          </p:cNvSpPr>
          <p:nvPr/>
        </p:nvSpPr>
        <p:spPr bwMode="auto">
          <a:xfrm>
            <a:off x="0" y="-26988"/>
            <a:ext cx="4859338" cy="708026"/>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14" name="Retângulo 13"/>
          <p:cNvSpPr/>
          <p:nvPr/>
        </p:nvSpPr>
        <p:spPr>
          <a:xfrm>
            <a:off x="0" y="1844824"/>
            <a:ext cx="5508104" cy="615553"/>
          </a:xfrm>
          <a:prstGeom prst="rect">
            <a:avLst/>
          </a:prstGeom>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MINI CURRÍCULO DO PROFESSOR</a:t>
            </a:r>
          </a:p>
          <a:p>
            <a:pPr>
              <a:defRPr/>
            </a:pPr>
            <a:r>
              <a:rPr lang="pt-BR" sz="1600" b="1" dirty="0" smtClean="0">
                <a:solidFill>
                  <a:schemeClr val="tx2"/>
                </a:solidFill>
                <a:effectLst>
                  <a:outerShdw blurRad="38100" dist="38100" dir="2700000" algn="tl">
                    <a:srgbClr val="000000">
                      <a:alpha val="43137"/>
                    </a:srgbClr>
                  </a:outerShdw>
                </a:effectLst>
              </a:rPr>
              <a:t>	</a:t>
            </a:r>
            <a:r>
              <a:rPr lang="pt-BR" b="1" dirty="0" smtClean="0">
                <a:solidFill>
                  <a:schemeClr val="tx2"/>
                </a:solidFill>
                <a:effectLst>
                  <a:outerShdw blurRad="38100" dist="38100" dir="2700000" algn="tl">
                    <a:srgbClr val="000000">
                      <a:alpha val="43137"/>
                    </a:srgbClr>
                  </a:outerShdw>
                </a:effectLst>
              </a:rPr>
              <a:t>Adm. Msc. Luiz Cláudio Brites Lobato</a:t>
            </a:r>
            <a:endParaRPr lang="pt-BR" b="1" dirty="0">
              <a:solidFill>
                <a:schemeClr val="tx2"/>
              </a:solidFill>
              <a:effectLst>
                <a:outerShdw blurRad="38100" dist="38100" dir="2700000" algn="tl">
                  <a:srgbClr val="000000">
                    <a:alpha val="43137"/>
                  </a:srgbClr>
                </a:outerShdw>
              </a:effectLst>
            </a:endParaRPr>
          </a:p>
        </p:txBody>
      </p:sp>
      <p:pic>
        <p:nvPicPr>
          <p:cNvPr id="16" name="Picture 2" descr="C:\Users\maq\Desktop\FOTOS PARA O BLOG\LOGO 01.png"/>
          <p:cNvPicPr>
            <a:picLocks noChangeAspect="1" noChangeArrowheads="1"/>
          </p:cNvPicPr>
          <p:nvPr/>
        </p:nvPicPr>
        <p:blipFill>
          <a:blip r:embed="rId4" cstate="print"/>
          <a:srcRect/>
          <a:stretch>
            <a:fillRect/>
          </a:stretch>
        </p:blipFill>
        <p:spPr bwMode="auto">
          <a:xfrm>
            <a:off x="6948264" y="3906937"/>
            <a:ext cx="2016125" cy="1538287"/>
          </a:xfrm>
          <a:prstGeom prst="rect">
            <a:avLst/>
          </a:prstGeom>
          <a:noFill/>
          <a:ln w="9525">
            <a:noFill/>
            <a:miter lim="800000"/>
            <a:headEnd/>
            <a:tailEnd/>
          </a:ln>
        </p:spPr>
      </p:pic>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79388" y="333375"/>
            <a:ext cx="4464050" cy="646113"/>
          </a:xfrm>
          <a:prstGeom prst="rect">
            <a:avLst/>
          </a:prstGeom>
          <a:noFill/>
        </p:spPr>
        <p:txBody>
          <a:bodyPr>
            <a:spAutoFit/>
          </a:bodyPr>
          <a:lstStyle/>
          <a:p>
            <a:pPr algn="ctr" fontAlgn="auto">
              <a:spcBef>
                <a:spcPts val="0"/>
              </a:spcBef>
              <a:spcAft>
                <a:spcPts val="0"/>
              </a:spcAft>
              <a:defRPr/>
            </a:pPr>
            <a:r>
              <a:rPr lang="pt-BR" sz="3600" b="1" dirty="0">
                <a:solidFill>
                  <a:schemeClr val="bg1"/>
                </a:solidFill>
              </a:rPr>
              <a:t>AGUARDEM . . . </a:t>
            </a:r>
            <a:endParaRPr lang="pt-BR" sz="3600" b="1" dirty="0">
              <a:solidFill>
                <a:schemeClr val="bg1"/>
              </a:solidFill>
              <a:latin typeface="+mj-lt"/>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755576" y="3068960"/>
            <a:ext cx="5945850" cy="3600128"/>
          </a:xfrm>
          <a:prstGeom prst="rect">
            <a:avLst/>
          </a:prstGeom>
          <a:noFill/>
          <a:ln w="9525">
            <a:noFill/>
            <a:miter lim="800000"/>
            <a:headEnd/>
            <a:tailEnd/>
          </a:ln>
        </p:spPr>
      </p:pic>
      <p:sp>
        <p:nvSpPr>
          <p:cNvPr id="6" name="Retângulo 5"/>
          <p:cNvSpPr/>
          <p:nvPr/>
        </p:nvSpPr>
        <p:spPr>
          <a:xfrm>
            <a:off x="179388" y="1125538"/>
            <a:ext cx="8785225" cy="3168650"/>
          </a:xfrm>
          <a:prstGeom prst="rect">
            <a:avLst/>
          </a:prstGeom>
        </p:spPr>
        <p:txBody>
          <a:bodyPr>
            <a:spAutoFit/>
          </a:bodyPr>
          <a:lstStyle/>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defRPr/>
            </a:pPr>
            <a:endParaRPr lang="pt-BR" sz="2400" dirty="0">
              <a:solidFill>
                <a:schemeClr val="bg1"/>
              </a:solidFill>
              <a:effectLst>
                <a:outerShdw blurRad="38100" dist="38100" dir="2700000" algn="tl">
                  <a:srgbClr val="000000">
                    <a:alpha val="43137"/>
                  </a:srgbClr>
                </a:outerShdw>
              </a:effectLst>
              <a:latin typeface="Broadway" pitchFamily="82" charset="0"/>
            </a:endParaRPr>
          </a:p>
          <a:p>
            <a:pPr algn="r">
              <a:defRPr/>
            </a:pPr>
            <a:r>
              <a:rPr lang="pt-BR" sz="3200" dirty="0">
                <a:solidFill>
                  <a:srgbClr val="C00000"/>
                </a:solidFill>
                <a:effectLst>
                  <a:outerShdw blurRad="38100" dist="38100" dir="2700000" algn="tl">
                    <a:srgbClr val="000000">
                      <a:alpha val="43137"/>
                    </a:srgbClr>
                  </a:outerShdw>
                </a:effectLst>
                <a:latin typeface="Broadway" pitchFamily="82" charset="0"/>
              </a:rPr>
              <a:t>Mãos à obra! ! ! !</a:t>
            </a:r>
            <a:endParaRPr lang="pt-BR" sz="3200" dirty="0">
              <a:solidFill>
                <a:srgbClr val="C00000"/>
              </a:solidFill>
            </a:endParaRPr>
          </a:p>
        </p:txBody>
      </p:sp>
      <p:pic>
        <p:nvPicPr>
          <p:cNvPr id="8" name="Picture 3"/>
          <p:cNvPicPr>
            <a:picLocks noChangeAspect="1" noChangeArrowheads="1"/>
          </p:cNvPicPr>
          <p:nvPr/>
        </p:nvPicPr>
        <p:blipFill>
          <a:blip r:embed="rId3" cstate="print"/>
          <a:srcRect/>
          <a:stretch>
            <a:fillRect/>
          </a:stretch>
        </p:blipFill>
        <p:spPr bwMode="auto">
          <a:xfrm>
            <a:off x="35496" y="5589240"/>
            <a:ext cx="969022" cy="1059867"/>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948264" y="4976215"/>
            <a:ext cx="2160239" cy="1666877"/>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43212" y="1268760"/>
            <a:ext cx="6300788" cy="492125"/>
          </a:xfrm>
          <a:prstGeom prst="rect">
            <a:avLst/>
          </a:prstGeom>
        </p:spPr>
        <p:txBody>
          <a:bodyPr>
            <a:spAutoFit/>
          </a:bodyPr>
          <a:lstStyle/>
          <a:p>
            <a:pPr algn="ct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107950" y="44624"/>
            <a:ext cx="8928100" cy="1200150"/>
          </a:xfrm>
          <a:prstGeom prst="rect">
            <a:avLst/>
          </a:prstGeom>
        </p:spPr>
        <p:txBody>
          <a:bodyPr>
            <a:spAutoFit/>
          </a:bodyPr>
          <a:lstStyle/>
          <a:p>
            <a:pPr algn="just">
              <a:spcBef>
                <a:spcPct val="20000"/>
              </a:spcBef>
              <a:buClr>
                <a:srgbClr val="2B4475"/>
              </a:buClr>
              <a:defRPr/>
            </a:pPr>
            <a:r>
              <a:rPr lang="pt-BR" sz="36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4"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24942" y="3015208"/>
            <a:ext cx="3382962" cy="2286000"/>
          </a:xfrm>
          <a:prstGeom prst="rect">
            <a:avLst/>
          </a:prstGeom>
          <a:noFill/>
          <a:ln w="9525">
            <a:noFill/>
            <a:miter lim="800000"/>
            <a:headEnd/>
            <a:tailEnd/>
          </a:ln>
        </p:spPr>
      </p:pic>
      <p:sp>
        <p:nvSpPr>
          <p:cNvPr id="5" name="Retângulo 3"/>
          <p:cNvSpPr>
            <a:spLocks noChangeArrowheads="1"/>
          </p:cNvSpPr>
          <p:nvPr/>
        </p:nvSpPr>
        <p:spPr bwMode="auto">
          <a:xfrm>
            <a:off x="5616624" y="4823271"/>
            <a:ext cx="3131840" cy="338554"/>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pic>
        <p:nvPicPr>
          <p:cNvPr id="6" name="Picture 2" descr="C:\Users\maq\Desktop\FOTOS PARA O BLOG\LOGO 01.png"/>
          <p:cNvPicPr>
            <a:picLocks noChangeAspect="1" noChangeArrowheads="1"/>
          </p:cNvPicPr>
          <p:nvPr/>
        </p:nvPicPr>
        <p:blipFill>
          <a:blip r:embed="rId4" cstate="print"/>
          <a:srcRect/>
          <a:stretch>
            <a:fillRect/>
          </a:stretch>
        </p:blipFill>
        <p:spPr bwMode="auto">
          <a:xfrm>
            <a:off x="6552728" y="3212976"/>
            <a:ext cx="2016125" cy="1538287"/>
          </a:xfrm>
          <a:prstGeom prst="rect">
            <a:avLst/>
          </a:prstGeom>
          <a:noFill/>
          <a:ln w="9525">
            <a:noFill/>
            <a:miter lim="800000"/>
            <a:headEnd/>
            <a:tailEnd/>
          </a:ln>
        </p:spPr>
      </p:pic>
    </p:spTree>
    <p:extLst>
      <p:ext uri="{BB962C8B-B14F-4D97-AF65-F5344CB8AC3E}">
        <p14:creationId xmlns="" xmlns:p14="http://schemas.microsoft.com/office/powerpoint/2010/main" val="32890141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4925" y="1095375"/>
            <a:ext cx="4032250" cy="2000250"/>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SAVA </a:t>
            </a: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AMBIENTE DE APOIO VIRTUAL</a:t>
            </a: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NA PASTA DO PROFESSOR</a:t>
            </a:r>
          </a:p>
        </p:txBody>
      </p:sp>
      <p:pic>
        <p:nvPicPr>
          <p:cNvPr id="7" name="Picture 6"/>
          <p:cNvPicPr>
            <a:picLocks noChangeAspect="1" noChangeArrowheads="1"/>
          </p:cNvPicPr>
          <p:nvPr/>
        </p:nvPicPr>
        <p:blipFill>
          <a:blip r:embed="rId2" cstate="print"/>
          <a:srcRect/>
          <a:stretch>
            <a:fillRect/>
          </a:stretch>
        </p:blipFill>
        <p:spPr bwMode="auto">
          <a:xfrm>
            <a:off x="0" y="3898900"/>
            <a:ext cx="4500563" cy="2554288"/>
          </a:xfrm>
          <a:prstGeom prst="rect">
            <a:avLst/>
          </a:prstGeom>
          <a:noFill/>
          <a:ln w="9525">
            <a:noFill/>
            <a:miter lim="800000"/>
            <a:headEnd/>
            <a:tailEnd/>
          </a:ln>
        </p:spPr>
      </p:pic>
      <p:pic>
        <p:nvPicPr>
          <p:cNvPr id="8" name="Picture 11"/>
          <p:cNvPicPr>
            <a:picLocks noChangeAspect="1" noChangeArrowheads="1"/>
          </p:cNvPicPr>
          <p:nvPr/>
        </p:nvPicPr>
        <p:blipFill>
          <a:blip r:embed="rId3" cstate="print"/>
          <a:srcRect/>
          <a:stretch>
            <a:fillRect/>
          </a:stretch>
        </p:blipFill>
        <p:spPr bwMode="auto">
          <a:xfrm>
            <a:off x="5148263" y="5373688"/>
            <a:ext cx="3311525" cy="1150937"/>
          </a:xfrm>
          <a:prstGeom prst="rect">
            <a:avLst/>
          </a:prstGeom>
          <a:noFill/>
          <a:ln w="9525">
            <a:noFill/>
            <a:miter lim="800000"/>
            <a:headEnd/>
            <a:tailEnd/>
          </a:ln>
        </p:spPr>
      </p:pic>
      <p:sp>
        <p:nvSpPr>
          <p:cNvPr id="9" name="Seta para a direita 8"/>
          <p:cNvSpPr/>
          <p:nvPr/>
        </p:nvSpPr>
        <p:spPr>
          <a:xfrm>
            <a:off x="2195513" y="2060575"/>
            <a:ext cx="11525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baixo 9"/>
          <p:cNvSpPr/>
          <p:nvPr/>
        </p:nvSpPr>
        <p:spPr>
          <a:xfrm>
            <a:off x="900113" y="3068638"/>
            <a:ext cx="647700"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2050" name="Picture 2"/>
          <p:cNvPicPr>
            <a:picLocks noChangeAspect="1" noChangeArrowheads="1"/>
          </p:cNvPicPr>
          <p:nvPr/>
        </p:nvPicPr>
        <p:blipFill>
          <a:blip r:embed="rId4" cstate="print"/>
          <a:srcRect/>
          <a:stretch>
            <a:fillRect/>
          </a:stretch>
        </p:blipFill>
        <p:spPr bwMode="auto">
          <a:xfrm>
            <a:off x="3419872" y="1124744"/>
            <a:ext cx="5629275" cy="3952875"/>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5496" y="1034629"/>
            <a:ext cx="9108504" cy="523220"/>
          </a:xfrm>
          <a:prstGeom prst="rect">
            <a:avLst/>
          </a:prstGeom>
          <a:noFill/>
        </p:spPr>
        <p:txBody>
          <a:bodyPr wrap="square">
            <a:spAutoFit/>
          </a:bodyPr>
          <a:lstStyle/>
          <a:p>
            <a:pPr fontAlgn="auto">
              <a:spcBef>
                <a:spcPts val="0"/>
              </a:spcBef>
              <a:spcAft>
                <a:spcPts val="0"/>
              </a:spcAft>
              <a:defRPr/>
            </a:pPr>
            <a:r>
              <a:rPr lang="pt-BR" sz="28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MEU </a:t>
            </a:r>
            <a:r>
              <a:rPr lang="pt-BR" sz="2400" b="1" u="sng" dirty="0" smtClean="0">
                <a:solidFill>
                  <a:schemeClr val="tx2"/>
                </a:solidFill>
                <a:effectLst>
                  <a:outerShdw blurRad="38100" dist="38100" dir="2700000" algn="tl">
                    <a:srgbClr val="000000">
                      <a:alpha val="43137"/>
                    </a:srgbClr>
                  </a:outerShdw>
                </a:effectLst>
                <a:latin typeface="+mj-lt"/>
                <a:cs typeface="Arial" pitchFamily="34" charset="0"/>
              </a:rPr>
              <a:t>SITE: </a:t>
            </a:r>
            <a:r>
              <a:rPr lang="pt-BR" sz="2400" b="1" dirty="0" smtClean="0">
                <a:solidFill>
                  <a:schemeClr val="tx2"/>
                </a:solidFill>
                <a:latin typeface="+mj-lt"/>
                <a:cs typeface="Arial" pitchFamily="34" charset="0"/>
                <a:hlinkClick r:id="rId2"/>
              </a:rPr>
              <a:t>WWW.LUIZLOBATO0101.WIX.COM/QUASEMILALUNOS</a:t>
            </a:r>
            <a:r>
              <a:rPr lang="pt-BR" sz="2400" b="1" dirty="0" smtClean="0">
                <a:solidFill>
                  <a:schemeClr val="tx2"/>
                </a:solidFill>
                <a:latin typeface="+mj-lt"/>
                <a:cs typeface="Arial" pitchFamily="34" charset="0"/>
              </a:rPr>
              <a:t> </a:t>
            </a:r>
            <a:endParaRPr lang="pt-BR" sz="2400" b="1" dirty="0">
              <a:solidFill>
                <a:schemeClr val="tx2"/>
              </a:solidFill>
              <a:latin typeface="+mj-lt"/>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07504" y="1556793"/>
            <a:ext cx="8928991" cy="4392488"/>
          </a:xfrm>
          <a:prstGeom prst="rect">
            <a:avLst/>
          </a:prstGeom>
          <a:noFill/>
          <a:ln w="31750">
            <a:solidFill>
              <a:srgbClr val="FF0000"/>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63688" y="4725144"/>
            <a:ext cx="7280151" cy="1695450"/>
          </a:xfrm>
          <a:prstGeom prst="rect">
            <a:avLst/>
          </a:prstGeom>
          <a:noFill/>
          <a:ln w="50800">
            <a:solidFill>
              <a:srgbClr val="00B050"/>
            </a:solidFill>
            <a:miter lim="800000"/>
            <a:headEnd/>
            <a:tailEnd/>
          </a:ln>
        </p:spPr>
      </p:pic>
      <p:sp>
        <p:nvSpPr>
          <p:cNvPr id="7" name="Retângulo 6"/>
          <p:cNvSpPr/>
          <p:nvPr/>
        </p:nvSpPr>
        <p:spPr>
          <a:xfrm>
            <a:off x="2699792" y="6402814"/>
            <a:ext cx="6264696" cy="338554"/>
          </a:xfrm>
          <a:prstGeom prst="rect">
            <a:avLst/>
          </a:prstGeom>
        </p:spPr>
        <p:txBody>
          <a:bodyPr wrap="square">
            <a:spAutoFit/>
          </a:bodyPr>
          <a:lstStyle/>
          <a:p>
            <a:pPr fontAlgn="auto">
              <a:spcBef>
                <a:spcPts val="0"/>
              </a:spcBef>
              <a:spcAft>
                <a:spcPts val="0"/>
              </a:spcAft>
              <a:defRPr/>
            </a:pPr>
            <a:r>
              <a:rPr lang="pt-BR" sz="1600" b="1" dirty="0" smtClean="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endParaRPr lang="pt-BR" sz="1600" b="1" dirty="0">
              <a:solidFill>
                <a:srgbClr val="C00000"/>
              </a:solidFill>
              <a:effectLst>
                <a:outerShdw blurRad="38100" dist="38100" dir="2700000" algn="tl">
                  <a:srgbClr val="000000">
                    <a:alpha val="43137"/>
                  </a:srgbClr>
                </a:outerShdw>
              </a:effectLst>
              <a:cs typeface="Arial" pitchFamily="34" charset="0"/>
            </a:endParaRPr>
          </a:p>
        </p:txBody>
      </p:sp>
      <p:sp>
        <p:nvSpPr>
          <p:cNvPr id="8" name="Seta para a direita listrada 7"/>
          <p:cNvSpPr/>
          <p:nvPr/>
        </p:nvSpPr>
        <p:spPr>
          <a:xfrm rot="18351972">
            <a:off x="432915" y="4662959"/>
            <a:ext cx="3016861" cy="292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6779403"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8243073">
            <a:off x="7787515"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Seta para a direita listrada 13"/>
          <p:cNvSpPr/>
          <p:nvPr/>
        </p:nvSpPr>
        <p:spPr>
          <a:xfrm rot="18243073">
            <a:off x="5771290"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 name="Seta para a direita listrada 14"/>
          <p:cNvSpPr/>
          <p:nvPr/>
        </p:nvSpPr>
        <p:spPr>
          <a:xfrm rot="13474748">
            <a:off x="4853610" y="612430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Seta para a direita listrada 15"/>
          <p:cNvSpPr/>
          <p:nvPr/>
        </p:nvSpPr>
        <p:spPr>
          <a:xfrm rot="13474748">
            <a:off x="3701482" y="6196313"/>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Seta para a direita listrada 16"/>
          <p:cNvSpPr/>
          <p:nvPr/>
        </p:nvSpPr>
        <p:spPr>
          <a:xfrm rot="13474748">
            <a:off x="2693370" y="6124305"/>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p:nvPr/>
        </p:nvSpPr>
        <p:spPr>
          <a:xfrm>
            <a:off x="-36512" y="6021288"/>
            <a:ext cx="1763688" cy="646331"/>
          </a:xfrm>
          <a:prstGeom prst="rect">
            <a:avLst/>
          </a:prstGeom>
        </p:spPr>
        <p:txBody>
          <a:bodyPr wrap="square">
            <a:spAutoFit/>
          </a:bodyPr>
          <a:lstStyle/>
          <a:p>
            <a:pPr algn="ctr"/>
            <a:r>
              <a:rPr lang="pt-BR" b="1" dirty="0" smtClean="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35496" y="3429000"/>
            <a:ext cx="9036496" cy="3123932"/>
          </a:xfrm>
          <a:prstGeom prst="rect">
            <a:avLst/>
          </a:prstGeom>
        </p:spPr>
        <p:txBody>
          <a:bodyPr wrap="square">
            <a:spAutoFit/>
          </a:bodyPr>
          <a:lstStyle/>
          <a:p>
            <a:pPr algn="just"/>
            <a:r>
              <a:rPr lang="pt-BR" dirty="0" smtClean="0"/>
              <a:t>Elas são aplicadas na logística para subsidiar a análise inicial de distribuição física, para estruturação de redes de transporte e no dimensionamento dos canais de atendimento para minimizar a formação de filas.</a:t>
            </a:r>
          </a:p>
          <a:p>
            <a:pPr algn="just"/>
            <a:endParaRPr lang="pt-BR" sz="2200" b="1" dirty="0" smtClean="0">
              <a:effectLst>
                <a:outerShdw blurRad="38100" dist="38100" dir="2700000" algn="tl">
                  <a:srgbClr val="000000">
                    <a:alpha val="43137"/>
                  </a:srgbClr>
                </a:outerShdw>
              </a:effectLst>
            </a:endParaRPr>
          </a:p>
          <a:p>
            <a:pPr algn="just"/>
            <a:r>
              <a:rPr lang="pt-BR" sz="2200" b="1" dirty="0" smtClean="0">
                <a:effectLst>
                  <a:outerShdw blurRad="38100" dist="38100" dir="2700000" algn="tl">
                    <a:srgbClr val="000000">
                      <a:alpha val="43137"/>
                    </a:srgbClr>
                  </a:outerShdw>
                </a:effectLst>
              </a:rPr>
              <a:t>Ementa</a:t>
            </a:r>
          </a:p>
          <a:p>
            <a:pPr algn="just"/>
            <a:endParaRPr lang="pt-BR" dirty="0" smtClean="0"/>
          </a:p>
          <a:p>
            <a:pPr algn="just">
              <a:lnSpc>
                <a:spcPct val="150000"/>
              </a:lnSpc>
            </a:pPr>
            <a:r>
              <a:rPr lang="pt-BR" dirty="0" smtClean="0"/>
              <a:t>O Roteamento de veículos (Cobertura de nós, caminho mínimo e fluxo máximo). </a:t>
            </a:r>
          </a:p>
          <a:p>
            <a:pPr algn="just">
              <a:lnSpc>
                <a:spcPct val="150000"/>
              </a:lnSpc>
            </a:pPr>
            <a:r>
              <a:rPr lang="pt-BR" dirty="0" smtClean="0"/>
              <a:t>Problemas clássicos do transporte (Sistema equilibrado). </a:t>
            </a:r>
          </a:p>
          <a:p>
            <a:pPr algn="just">
              <a:lnSpc>
                <a:spcPct val="150000"/>
              </a:lnSpc>
            </a:pPr>
            <a:r>
              <a:rPr lang="pt-BR" dirty="0" smtClean="0"/>
              <a:t>Teoria das Filas (MM1).</a:t>
            </a:r>
          </a:p>
        </p:txBody>
      </p:sp>
      <p:pic>
        <p:nvPicPr>
          <p:cNvPr id="10" name="Picture 3"/>
          <p:cNvPicPr>
            <a:picLocks noChangeAspect="1" noChangeArrowheads="1"/>
          </p:cNvPicPr>
          <p:nvPr/>
        </p:nvPicPr>
        <p:blipFill>
          <a:blip r:embed="rId3" cstate="print"/>
          <a:srcRect/>
          <a:stretch>
            <a:fillRect/>
          </a:stretch>
        </p:blipFill>
        <p:spPr bwMode="auto">
          <a:xfrm>
            <a:off x="107504" y="1124743"/>
            <a:ext cx="2088232" cy="2284003"/>
          </a:xfrm>
          <a:prstGeom prst="rect">
            <a:avLst/>
          </a:prstGeom>
          <a:noFill/>
          <a:ln w="9525">
            <a:noFill/>
            <a:miter lim="800000"/>
            <a:headEnd/>
            <a:tailEnd/>
          </a:ln>
        </p:spPr>
      </p:pic>
      <p:sp>
        <p:nvSpPr>
          <p:cNvPr id="11" name="Retângulo 10"/>
          <p:cNvSpPr/>
          <p:nvPr/>
        </p:nvSpPr>
        <p:spPr>
          <a:xfrm>
            <a:off x="2286000" y="1136065"/>
            <a:ext cx="6858000" cy="2369880"/>
          </a:xfrm>
          <a:prstGeom prst="rect">
            <a:avLst/>
          </a:prstGeom>
        </p:spPr>
        <p:txBody>
          <a:bodyPr wrap="square">
            <a:spAutoFit/>
          </a:bodyPr>
          <a:lstStyle/>
          <a:p>
            <a:pPr algn="just"/>
            <a:r>
              <a:rPr lang="pt-BR" sz="2200" b="1" dirty="0" smtClean="0">
                <a:effectLst>
                  <a:outerShdw blurRad="38100" dist="38100" dir="2700000" algn="tl">
                    <a:srgbClr val="000000">
                      <a:alpha val="43137"/>
                    </a:srgbClr>
                  </a:outerShdw>
                </a:effectLst>
              </a:rPr>
              <a:t>Contextualização:</a:t>
            </a:r>
          </a:p>
          <a:p>
            <a:pPr algn="just">
              <a:buFont typeface="Wingdings" pitchFamily="2" charset="2"/>
              <a:buChar char="ü"/>
            </a:pPr>
            <a:endParaRPr lang="pt-BR" dirty="0" smtClean="0"/>
          </a:p>
          <a:p>
            <a:pPr algn="just">
              <a:buFont typeface="Wingdings" pitchFamily="2" charset="2"/>
              <a:buChar char="ü"/>
            </a:pPr>
            <a:r>
              <a:rPr lang="pt-BR" dirty="0" smtClean="0"/>
              <a:t>A análise de redes e a teoria das filas são ferramentas da área?</a:t>
            </a:r>
          </a:p>
          <a:p>
            <a:pPr algn="just">
              <a:buFont typeface="Wingdings" pitchFamily="2" charset="2"/>
              <a:buChar char="ü"/>
            </a:pPr>
            <a:r>
              <a:rPr lang="pt-BR" dirty="0" smtClean="0"/>
              <a:t>Pesquisa Operacional?</a:t>
            </a:r>
          </a:p>
          <a:p>
            <a:pPr algn="just">
              <a:buFont typeface="Wingdings" pitchFamily="2" charset="2"/>
              <a:buChar char="ü"/>
            </a:pPr>
            <a:endParaRPr lang="pt-BR" dirty="0" smtClean="0"/>
          </a:p>
          <a:p>
            <a:pPr algn="just"/>
            <a:r>
              <a:rPr lang="pt-BR" dirty="0" smtClean="0"/>
              <a:t>O que podem ser aplicadas na otimização de sistemas de transporte, nas fases de planejamento (operacional e tático) e de operação. </a:t>
            </a:r>
          </a:p>
          <a:p>
            <a:pPr algn="just"/>
            <a:endParaRPr lang="pt-BR" dirty="0" smtClean="0"/>
          </a:p>
        </p:txBody>
      </p:sp>
      <p:pic>
        <p:nvPicPr>
          <p:cNvPr id="4100" name="Picture 4"/>
          <p:cNvPicPr>
            <a:picLocks noChangeAspect="1" noChangeArrowheads="1"/>
          </p:cNvPicPr>
          <p:nvPr/>
        </p:nvPicPr>
        <p:blipFill>
          <a:blip r:embed="rId4" cstate="print"/>
          <a:srcRect/>
          <a:stretch>
            <a:fillRect/>
          </a:stretch>
        </p:blipFill>
        <p:spPr bwMode="auto">
          <a:xfrm>
            <a:off x="7943062" y="5805264"/>
            <a:ext cx="1165441" cy="837828"/>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OGJETIVOS</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35496" y="3468484"/>
            <a:ext cx="9036496" cy="3200876"/>
          </a:xfrm>
          <a:prstGeom prst="rect">
            <a:avLst/>
          </a:prstGeom>
        </p:spPr>
        <p:txBody>
          <a:bodyPr wrap="square">
            <a:spAutoFit/>
          </a:bodyPr>
          <a:lstStyle/>
          <a:p>
            <a:pPr algn="just"/>
            <a:endParaRPr lang="pt-BR" dirty="0" smtClean="0"/>
          </a:p>
          <a:p>
            <a:pPr algn="just"/>
            <a:r>
              <a:rPr lang="pt-BR" sz="2200" b="1" dirty="0" smtClean="0">
                <a:effectLst>
                  <a:outerShdw blurRad="38100" dist="38100" dir="2700000" algn="tl">
                    <a:srgbClr val="000000">
                      <a:alpha val="43137"/>
                    </a:srgbClr>
                  </a:outerShdw>
                </a:effectLst>
              </a:rPr>
              <a:t>Objetivos específicos</a:t>
            </a:r>
          </a:p>
          <a:p>
            <a:pPr algn="just"/>
            <a:endParaRPr lang="pt-BR" dirty="0" smtClean="0"/>
          </a:p>
          <a:p>
            <a:pPr algn="just"/>
            <a:r>
              <a:rPr lang="pt-BR" dirty="0" smtClean="0"/>
              <a:t>- Conhecer os principais conceitos, características e definições sobre roteirização de veículos.</a:t>
            </a:r>
          </a:p>
          <a:p>
            <a:pPr algn="just"/>
            <a:endParaRPr lang="pt-BR" dirty="0" smtClean="0"/>
          </a:p>
          <a:p>
            <a:pPr algn="just"/>
            <a:r>
              <a:rPr lang="pt-BR" dirty="0" smtClean="0"/>
              <a:t>- Conhecer os problemas clássicos de transporte, identificando a relação entre oferta e demanda e ser capaz de planejar rotas, frotas e programação de veículos com elevado nível de qualidade e segurança.</a:t>
            </a:r>
          </a:p>
          <a:p>
            <a:pPr algn="just"/>
            <a:endParaRPr lang="pt-BR" dirty="0" smtClean="0"/>
          </a:p>
          <a:p>
            <a:pPr algn="just"/>
            <a:r>
              <a:rPr lang="pt-BR" dirty="0" smtClean="0"/>
              <a:t>- Conhecer características e conceitos relacionados à Teoria das Filas para emprego na otimização de sistemas de transporte.</a:t>
            </a:r>
            <a:endParaRPr lang="pt-BR" dirty="0"/>
          </a:p>
        </p:txBody>
      </p:sp>
      <p:pic>
        <p:nvPicPr>
          <p:cNvPr id="10" name="Picture 3"/>
          <p:cNvPicPr>
            <a:picLocks noChangeAspect="1" noChangeArrowheads="1"/>
          </p:cNvPicPr>
          <p:nvPr/>
        </p:nvPicPr>
        <p:blipFill>
          <a:blip r:embed="rId3" cstate="print"/>
          <a:srcRect/>
          <a:stretch>
            <a:fillRect/>
          </a:stretch>
        </p:blipFill>
        <p:spPr bwMode="auto">
          <a:xfrm>
            <a:off x="107504" y="1124743"/>
            <a:ext cx="2088232" cy="2284003"/>
          </a:xfrm>
          <a:prstGeom prst="rect">
            <a:avLst/>
          </a:prstGeom>
          <a:noFill/>
          <a:ln w="9525">
            <a:noFill/>
            <a:miter lim="800000"/>
            <a:headEnd/>
            <a:tailEnd/>
          </a:ln>
        </p:spPr>
      </p:pic>
      <p:sp>
        <p:nvSpPr>
          <p:cNvPr id="11" name="Retângulo 10"/>
          <p:cNvSpPr/>
          <p:nvPr/>
        </p:nvSpPr>
        <p:spPr>
          <a:xfrm>
            <a:off x="2267744" y="1325086"/>
            <a:ext cx="6696744" cy="1815882"/>
          </a:xfrm>
          <a:prstGeom prst="rect">
            <a:avLst/>
          </a:prstGeom>
        </p:spPr>
        <p:txBody>
          <a:bodyPr wrap="square">
            <a:spAutoFit/>
          </a:bodyPr>
          <a:lstStyle/>
          <a:p>
            <a:pPr algn="just"/>
            <a:r>
              <a:rPr lang="pt-BR" sz="2200" b="1" dirty="0" smtClean="0">
                <a:effectLst>
                  <a:outerShdw blurRad="38100" dist="38100" dir="2700000" algn="tl">
                    <a:srgbClr val="000000">
                      <a:alpha val="43137"/>
                    </a:srgbClr>
                  </a:outerShdw>
                </a:effectLst>
              </a:rPr>
              <a:t>Objetivos gerais</a:t>
            </a:r>
          </a:p>
          <a:p>
            <a:pPr algn="just"/>
            <a:endParaRPr lang="pt-BR" dirty="0" smtClean="0"/>
          </a:p>
          <a:p>
            <a:pPr algn="just">
              <a:buFont typeface="Wingdings" pitchFamily="2" charset="2"/>
              <a:buChar char="ü"/>
            </a:pPr>
            <a:r>
              <a:rPr lang="pt-BR" dirty="0" smtClean="0"/>
              <a:t>Conhecer as principais características dos sistemas de transporte.</a:t>
            </a:r>
          </a:p>
          <a:p>
            <a:pPr algn="just">
              <a:buFont typeface="Wingdings" pitchFamily="2" charset="2"/>
              <a:buChar char="ü"/>
            </a:pPr>
            <a:endParaRPr lang="pt-BR" dirty="0" smtClean="0"/>
          </a:p>
          <a:p>
            <a:pPr algn="just">
              <a:buFont typeface="Wingdings" pitchFamily="2" charset="2"/>
              <a:buChar char="ü"/>
            </a:pPr>
            <a:r>
              <a:rPr lang="pt-BR" dirty="0" smtClean="0"/>
              <a:t>Conhecer e empregar técnicas para otimização dos sistemas de transporte.</a:t>
            </a:r>
          </a:p>
        </p:txBody>
      </p:sp>
      <p:pic>
        <p:nvPicPr>
          <p:cNvPr id="12" name="Picture 4"/>
          <p:cNvPicPr>
            <a:picLocks noChangeAspect="1" noChangeArrowheads="1"/>
          </p:cNvPicPr>
          <p:nvPr/>
        </p:nvPicPr>
        <p:blipFill>
          <a:blip r:embed="rId4" cstate="print"/>
          <a:srcRect/>
          <a:stretch>
            <a:fillRect/>
          </a:stretch>
        </p:blipFill>
        <p:spPr bwMode="auto">
          <a:xfrm>
            <a:off x="7884368" y="1124744"/>
            <a:ext cx="1165441" cy="837828"/>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5787"/>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latin typeface="+mj-lt"/>
                <a:cs typeface="Arial" pitchFamily="34" charset="0"/>
              </a:rPr>
              <a:t>CONTEÚDO PROGRAMADO</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Retângulo 5"/>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9" name="Retângulo 8"/>
          <p:cNvSpPr/>
          <p:nvPr/>
        </p:nvSpPr>
        <p:spPr>
          <a:xfrm>
            <a:off x="0" y="1364570"/>
            <a:ext cx="4572000" cy="5262979"/>
          </a:xfrm>
          <a:prstGeom prst="rect">
            <a:avLst/>
          </a:prstGeom>
        </p:spPr>
        <p:txBody>
          <a:bodyPr wrap="square">
            <a:spAutoFit/>
          </a:bodyPr>
          <a:lstStyle/>
          <a:p>
            <a:r>
              <a:rPr lang="pt-BR" sz="1600" dirty="0" smtClean="0"/>
              <a:t>1. Conceitos Básicos para Otimização</a:t>
            </a:r>
          </a:p>
          <a:p>
            <a:r>
              <a:rPr lang="pt-BR" sz="1600" dirty="0" smtClean="0"/>
              <a:t>1.1 Pesquisa Operacional</a:t>
            </a:r>
          </a:p>
          <a:p>
            <a:r>
              <a:rPr lang="pt-BR" sz="1600" dirty="0" smtClean="0"/>
              <a:t>1.2 Fundamentos da pesquisa Operacional</a:t>
            </a:r>
          </a:p>
          <a:p>
            <a:r>
              <a:rPr lang="pt-BR" sz="1600" dirty="0" smtClean="0"/>
              <a:t>1.2.1 Modelagem e programação linear</a:t>
            </a:r>
          </a:p>
          <a:p>
            <a:r>
              <a:rPr lang="pt-BR" sz="1600" dirty="0" smtClean="0"/>
              <a:t>1.2.2 Logística</a:t>
            </a:r>
          </a:p>
          <a:p>
            <a:r>
              <a:rPr lang="pt-BR" sz="1600" dirty="0" smtClean="0"/>
              <a:t>1.3 Introdução à teoria dos Grafos</a:t>
            </a:r>
          </a:p>
          <a:p>
            <a:r>
              <a:rPr lang="pt-BR" sz="1600" dirty="0" smtClean="0"/>
              <a:t>1.4 Árvores binárias</a:t>
            </a:r>
          </a:p>
          <a:p>
            <a:endParaRPr lang="pt-BR" sz="1600" dirty="0" smtClean="0"/>
          </a:p>
          <a:p>
            <a:r>
              <a:rPr lang="pt-BR" sz="1600" dirty="0" smtClean="0"/>
              <a:t>2. Algoritmos e Problemas de Cobertura de Nós</a:t>
            </a:r>
          </a:p>
          <a:p>
            <a:r>
              <a:rPr lang="pt-BR" sz="1600" dirty="0" smtClean="0"/>
              <a:t>2.1 Algoritmos</a:t>
            </a:r>
          </a:p>
          <a:p>
            <a:r>
              <a:rPr lang="pt-BR" sz="1600" dirty="0" smtClean="0"/>
              <a:t>2.1.1 Introdução a algoritmos</a:t>
            </a:r>
          </a:p>
          <a:p>
            <a:r>
              <a:rPr lang="pt-BR" sz="1600" dirty="0" smtClean="0"/>
              <a:t>2.1.2 Complexidade e implementação de algoritmos</a:t>
            </a:r>
          </a:p>
          <a:p>
            <a:r>
              <a:rPr lang="pt-BR" sz="1600" dirty="0" smtClean="0"/>
              <a:t>2.2 Estruturas de dados</a:t>
            </a:r>
          </a:p>
          <a:p>
            <a:r>
              <a:rPr lang="pt-BR" sz="1600" dirty="0" smtClean="0"/>
              <a:t>2.2.1 Vetores</a:t>
            </a:r>
          </a:p>
          <a:p>
            <a:r>
              <a:rPr lang="pt-BR" sz="1600" dirty="0" smtClean="0"/>
              <a:t>2.2.2 Matrizes</a:t>
            </a:r>
          </a:p>
          <a:p>
            <a:r>
              <a:rPr lang="pt-BR" sz="1600" dirty="0" smtClean="0"/>
              <a:t>2.2.3 Tipo de Dados Abstrato</a:t>
            </a:r>
          </a:p>
          <a:p>
            <a:r>
              <a:rPr lang="pt-BR" sz="1600" dirty="0" smtClean="0"/>
              <a:t>2.3 Problemas de Transporte</a:t>
            </a:r>
          </a:p>
          <a:p>
            <a:r>
              <a:rPr lang="pt-BR" sz="1600" dirty="0" smtClean="0"/>
              <a:t>2.3.1 Problema Clássico de Transportes</a:t>
            </a:r>
          </a:p>
          <a:p>
            <a:r>
              <a:rPr lang="pt-BR" sz="1600" dirty="0" smtClean="0"/>
              <a:t>2.3.2 Problema de Designação</a:t>
            </a:r>
          </a:p>
          <a:p>
            <a:r>
              <a:rPr lang="pt-BR" sz="1600" dirty="0" smtClean="0"/>
              <a:t>2.3.3 Roteamento de Veículos: problemas de cobertura de nós</a:t>
            </a:r>
          </a:p>
        </p:txBody>
      </p:sp>
      <p:sp>
        <p:nvSpPr>
          <p:cNvPr id="10" name="Retângulo 9"/>
          <p:cNvSpPr/>
          <p:nvPr/>
        </p:nvSpPr>
        <p:spPr>
          <a:xfrm>
            <a:off x="4499992" y="1340768"/>
            <a:ext cx="4572000" cy="5293757"/>
          </a:xfrm>
          <a:prstGeom prst="rect">
            <a:avLst/>
          </a:prstGeom>
        </p:spPr>
        <p:txBody>
          <a:bodyPr>
            <a:spAutoFit/>
          </a:bodyPr>
          <a:lstStyle/>
          <a:p>
            <a:r>
              <a:rPr lang="pt-BR" dirty="0" smtClean="0"/>
              <a:t>3</a:t>
            </a:r>
            <a:r>
              <a:rPr lang="pt-BR" sz="1600" dirty="0" smtClean="0"/>
              <a:t>. Tomada de Decisão e Resolução de Sistemas Lineares</a:t>
            </a:r>
          </a:p>
          <a:p>
            <a:r>
              <a:rPr lang="pt-BR" sz="1600" dirty="0" smtClean="0"/>
              <a:t>3.1 Tomada de decisão em sistemas logísticos</a:t>
            </a:r>
          </a:p>
          <a:p>
            <a:r>
              <a:rPr lang="pt-BR" sz="1600" dirty="0" smtClean="0"/>
              <a:t>3.1.1 Validação de modelos de pesquisa operacional</a:t>
            </a:r>
          </a:p>
          <a:p>
            <a:r>
              <a:rPr lang="pt-BR" sz="1600" dirty="0" smtClean="0"/>
              <a:t>3.1.2 Tomada de decisão</a:t>
            </a:r>
          </a:p>
          <a:p>
            <a:r>
              <a:rPr lang="pt-BR" sz="1600" dirty="0" smtClean="0"/>
              <a:t>3.2 Método simplex</a:t>
            </a:r>
          </a:p>
          <a:p>
            <a:r>
              <a:rPr lang="pt-BR" sz="1600" dirty="0" smtClean="0"/>
              <a:t>3.2.1 Programação Linear</a:t>
            </a:r>
          </a:p>
          <a:p>
            <a:r>
              <a:rPr lang="pt-BR" sz="1600" dirty="0" smtClean="0"/>
              <a:t>3.2.2 Representação gráfica de um modelo de programação linear</a:t>
            </a:r>
          </a:p>
          <a:p>
            <a:r>
              <a:rPr lang="pt-BR" sz="1600" dirty="0" smtClean="0"/>
              <a:t>3.2.3 Solução por sistema de equações lineares</a:t>
            </a:r>
          </a:p>
          <a:p>
            <a:r>
              <a:rPr lang="pt-BR" sz="1600" dirty="0" smtClean="0"/>
              <a:t>3.2.4 Algoritmo do método simplex</a:t>
            </a:r>
          </a:p>
          <a:p>
            <a:endParaRPr lang="pt-BR" sz="1600" dirty="0" smtClean="0"/>
          </a:p>
          <a:p>
            <a:r>
              <a:rPr lang="pt-BR" sz="1600" dirty="0" smtClean="0"/>
              <a:t>4. Resolução de Problemas de Transporte </a:t>
            </a:r>
          </a:p>
          <a:p>
            <a:r>
              <a:rPr lang="pt-BR" sz="1600" dirty="0" smtClean="0"/>
              <a:t>4.1 Problema do fluxo máximo</a:t>
            </a:r>
          </a:p>
          <a:p>
            <a:r>
              <a:rPr lang="pt-BR" sz="1600" dirty="0" smtClean="0"/>
              <a:t>4.2 Problema do caminho mínimo</a:t>
            </a:r>
          </a:p>
          <a:p>
            <a:r>
              <a:rPr lang="pt-BR" sz="1600" dirty="0" smtClean="0"/>
              <a:t>4.3 Resolução utilizando algoritmos de transporte</a:t>
            </a:r>
          </a:p>
          <a:p>
            <a:endParaRPr lang="pt-BR" sz="1600" dirty="0" smtClean="0"/>
          </a:p>
          <a:p>
            <a:r>
              <a:rPr lang="pt-BR" sz="1600" dirty="0" smtClean="0"/>
              <a:t>5. Congestionamento: Teoria das Filas</a:t>
            </a:r>
          </a:p>
          <a:p>
            <a:r>
              <a:rPr lang="pt-BR" sz="1600" dirty="0" smtClean="0"/>
              <a:t>5.1 Introdução </a:t>
            </a:r>
          </a:p>
          <a:p>
            <a:r>
              <a:rPr lang="pt-BR" sz="1600" dirty="0" smtClean="0"/>
              <a:t>5.2 Teoria das Filas</a:t>
            </a:r>
          </a:p>
          <a:p>
            <a:r>
              <a:rPr lang="pt-BR" sz="1600" dirty="0" smtClean="0"/>
              <a:t>5.3 Processo de nascimento e morte</a:t>
            </a:r>
            <a:endParaRPr lang="pt-BR" sz="1600" dirty="0"/>
          </a:p>
        </p:txBody>
      </p:sp>
      <p:pic>
        <p:nvPicPr>
          <p:cNvPr id="11" name="Picture 4"/>
          <p:cNvPicPr>
            <a:picLocks noChangeAspect="1" noChangeArrowheads="1"/>
          </p:cNvPicPr>
          <p:nvPr/>
        </p:nvPicPr>
        <p:blipFill>
          <a:blip r:embed="rId2" cstate="print"/>
          <a:srcRect/>
          <a:stretch>
            <a:fillRect/>
          </a:stretch>
        </p:blipFill>
        <p:spPr bwMode="auto">
          <a:xfrm>
            <a:off x="7742732" y="5589240"/>
            <a:ext cx="1365771" cy="1053852"/>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1259</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Otimização de Sistemas de Transporte</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11" name="Retângulo 10"/>
          <p:cNvSpPr/>
          <p:nvPr/>
        </p:nvSpPr>
        <p:spPr>
          <a:xfrm>
            <a:off x="738874"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027" name="Picture 3"/>
          <p:cNvPicPr>
            <a:picLocks noChangeAspect="1" noChangeArrowheads="1"/>
          </p:cNvPicPr>
          <p:nvPr/>
        </p:nvPicPr>
        <p:blipFill>
          <a:blip r:embed="rId2" cstate="print"/>
          <a:srcRect/>
          <a:stretch>
            <a:fillRect/>
          </a:stretch>
        </p:blipFill>
        <p:spPr bwMode="auto">
          <a:xfrm>
            <a:off x="6300192" y="2924944"/>
            <a:ext cx="2736304" cy="2914074"/>
          </a:xfrm>
          <a:prstGeom prst="rect">
            <a:avLst/>
          </a:prstGeom>
          <a:noFill/>
          <a:ln w="9525">
            <a:noFill/>
            <a:miter lim="800000"/>
            <a:headEnd/>
            <a:tailEnd/>
          </a:ln>
        </p:spPr>
      </p:pic>
      <p:sp>
        <p:nvSpPr>
          <p:cNvPr id="10" name="Retângulo 9"/>
          <p:cNvSpPr/>
          <p:nvPr/>
        </p:nvSpPr>
        <p:spPr>
          <a:xfrm>
            <a:off x="5292080" y="548680"/>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pic>
        <p:nvPicPr>
          <p:cNvPr id="17410" name="Picture 2"/>
          <p:cNvPicPr>
            <a:picLocks noChangeAspect="1" noChangeArrowheads="1"/>
          </p:cNvPicPr>
          <p:nvPr/>
        </p:nvPicPr>
        <p:blipFill>
          <a:blip r:embed="rId3" cstate="print"/>
          <a:srcRect/>
          <a:stretch>
            <a:fillRect/>
          </a:stretch>
        </p:blipFill>
        <p:spPr bwMode="auto">
          <a:xfrm>
            <a:off x="27183" y="3284984"/>
            <a:ext cx="6228184" cy="2520280"/>
          </a:xfrm>
          <a:prstGeom prst="rect">
            <a:avLst/>
          </a:prstGeom>
          <a:noFill/>
          <a:ln w="9525">
            <a:noFill/>
            <a:miter lim="800000"/>
            <a:headEnd/>
            <a:tailEnd/>
          </a:ln>
        </p:spPr>
      </p:pic>
      <p:pic>
        <p:nvPicPr>
          <p:cNvPr id="14" name="Picture 2" descr="C:\Users\maq\Desktop\FOTOS PARA O BLOG\LOGO 01.png"/>
          <p:cNvPicPr>
            <a:picLocks noChangeAspect="1" noChangeArrowheads="1"/>
          </p:cNvPicPr>
          <p:nvPr/>
        </p:nvPicPr>
        <p:blipFill>
          <a:blip r:embed="rId4" cstate="print"/>
          <a:srcRect/>
          <a:stretch>
            <a:fillRect/>
          </a:stretch>
        </p:blipFill>
        <p:spPr bwMode="auto">
          <a:xfrm>
            <a:off x="35496" y="5229200"/>
            <a:ext cx="814510" cy="621110"/>
          </a:xfrm>
          <a:prstGeom prst="rect">
            <a:avLst/>
          </a:prstGeom>
          <a:noFill/>
          <a:ln w="9525">
            <a:noFill/>
            <a:miter lim="800000"/>
            <a:headEnd/>
            <a:tailEnd/>
          </a:ln>
        </p:spPr>
      </p:pic>
      <p:pic>
        <p:nvPicPr>
          <p:cNvPr id="15" name="Picture 2" descr="http://servicosweb.cnpq.br/wspessoa/servletrecuperafoto?tipo=1&amp;id=K4755251Z8"/>
          <p:cNvPicPr>
            <a:picLocks noChangeAspect="1" noChangeArrowheads="1"/>
          </p:cNvPicPr>
          <p:nvPr/>
        </p:nvPicPr>
        <p:blipFill>
          <a:blip r:embed="rId5" cstate="print"/>
          <a:srcRect/>
          <a:stretch>
            <a:fillRect/>
          </a:stretch>
        </p:blipFill>
        <p:spPr bwMode="auto">
          <a:xfrm>
            <a:off x="38501" y="1889649"/>
            <a:ext cx="717363" cy="522663"/>
          </a:xfrm>
          <a:prstGeom prst="rect">
            <a:avLst/>
          </a:prstGeom>
          <a:noFill/>
          <a:ln w="9525">
            <a:noFill/>
            <a:miter lim="800000"/>
            <a:headEnd/>
            <a:tailEnd/>
          </a:ln>
        </p:spPr>
      </p:pic>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Apresentação_estácio_2016_</Template>
  <TotalTime>1114</TotalTime>
  <Words>3382</Words>
  <Application>Microsoft Office PowerPoint</Application>
  <PresentationFormat>Apresentação na tela (4:3)</PresentationFormat>
  <Paragraphs>378</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Apresentação_estácio_2016_</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ESTACIOUSER</dc:creator>
  <cp:lastModifiedBy>maq</cp:lastModifiedBy>
  <cp:revision>53</cp:revision>
  <dcterms:created xsi:type="dcterms:W3CDTF">2015-11-30T17:28:00Z</dcterms:created>
  <dcterms:modified xsi:type="dcterms:W3CDTF">2017-07-31T18:58:46Z</dcterms:modified>
</cp:coreProperties>
</file>