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2" r:id="rId2"/>
  </p:sldMasterIdLst>
  <p:notesMasterIdLst>
    <p:notesMasterId r:id="rId63"/>
  </p:notesMasterIdLst>
  <p:handoutMasterIdLst>
    <p:handoutMasterId r:id="rId64"/>
  </p:handoutMasterIdLst>
  <p:sldIdLst>
    <p:sldId id="421" r:id="rId3"/>
    <p:sldId id="445" r:id="rId4"/>
    <p:sldId id="257" r:id="rId5"/>
    <p:sldId id="262" r:id="rId6"/>
    <p:sldId id="423" r:id="rId7"/>
    <p:sldId id="506" r:id="rId8"/>
    <p:sldId id="507" r:id="rId9"/>
    <p:sldId id="510" r:id="rId10"/>
    <p:sldId id="513" r:id="rId11"/>
    <p:sldId id="515" r:id="rId12"/>
    <p:sldId id="516" r:id="rId13"/>
    <p:sldId id="588" r:id="rId14"/>
    <p:sldId id="589" r:id="rId15"/>
    <p:sldId id="517" r:id="rId16"/>
    <p:sldId id="518" r:id="rId17"/>
    <p:sldId id="519" r:id="rId18"/>
    <p:sldId id="522" r:id="rId19"/>
    <p:sldId id="523" r:id="rId20"/>
    <p:sldId id="525" r:id="rId21"/>
    <p:sldId id="527" r:id="rId22"/>
    <p:sldId id="529" r:id="rId23"/>
    <p:sldId id="530" r:id="rId24"/>
    <p:sldId id="531" r:id="rId25"/>
    <p:sldId id="535" r:id="rId26"/>
    <p:sldId id="538" r:id="rId27"/>
    <p:sldId id="537" r:id="rId28"/>
    <p:sldId id="540" r:id="rId29"/>
    <p:sldId id="541" r:id="rId30"/>
    <p:sldId id="542" r:id="rId31"/>
    <p:sldId id="545" r:id="rId32"/>
    <p:sldId id="547" r:id="rId33"/>
    <p:sldId id="549" r:id="rId34"/>
    <p:sldId id="550" r:id="rId35"/>
    <p:sldId id="551" r:id="rId36"/>
    <p:sldId id="590" r:id="rId37"/>
    <p:sldId id="591" r:id="rId38"/>
    <p:sldId id="592" r:id="rId39"/>
    <p:sldId id="593" r:id="rId40"/>
    <p:sldId id="594" r:id="rId41"/>
    <p:sldId id="552" r:id="rId42"/>
    <p:sldId id="553" r:id="rId43"/>
    <p:sldId id="554" r:id="rId44"/>
    <p:sldId id="558" r:id="rId45"/>
    <p:sldId id="561" r:id="rId46"/>
    <p:sldId id="563" r:id="rId47"/>
    <p:sldId id="564" r:id="rId48"/>
    <p:sldId id="565" r:id="rId49"/>
    <p:sldId id="567" r:id="rId50"/>
    <p:sldId id="570" r:id="rId51"/>
    <p:sldId id="572" r:id="rId52"/>
    <p:sldId id="574" r:id="rId53"/>
    <p:sldId id="575" r:id="rId54"/>
    <p:sldId id="576" r:id="rId55"/>
    <p:sldId id="579" r:id="rId56"/>
    <p:sldId id="581" r:id="rId57"/>
    <p:sldId id="583" r:id="rId58"/>
    <p:sldId id="585" r:id="rId59"/>
    <p:sldId id="587" r:id="rId60"/>
    <p:sldId id="420" r:id="rId61"/>
    <p:sldId id="444" r:id="rId6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6E824-D66E-4114-9144-099A3C0E226C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5D57D-FD2A-401C-B78A-912CDD4F7B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24893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EC104-039D-4D3B-9F0B-711435A3A496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0FFAE-0031-4AD0-BFFE-F029804EE3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9192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A13E-1325-406C-9484-9B93370CE20F}" type="slidenum">
              <a:rPr lang="pt-BR" smtClean="0">
                <a:solidFill>
                  <a:prstClr val="black"/>
                </a:solidFill>
              </a:rPr>
              <a:pPr/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54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A13E-1325-406C-9484-9B93370CE20F}" type="slidenum">
              <a:rPr lang="pt-BR" smtClean="0">
                <a:solidFill>
                  <a:prstClr val="black"/>
                </a:solidFill>
              </a:rPr>
              <a:pPr/>
              <a:t>59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7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52" y="1371"/>
            <a:ext cx="9157252" cy="6856629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-13252" y="3933056"/>
            <a:ext cx="9157252" cy="194421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50312"/>
            <a:ext cx="4499992" cy="1586293"/>
          </a:xfrm>
          <a:prstGeom prst="rect">
            <a:avLst/>
          </a:prstGeom>
        </p:spPr>
      </p:pic>
      <p:sp>
        <p:nvSpPr>
          <p:cNvPr id="6" name="Pentágono 5"/>
          <p:cNvSpPr/>
          <p:nvPr userDrawn="1"/>
        </p:nvSpPr>
        <p:spPr>
          <a:xfrm flipV="1">
            <a:off x="0" y="2447176"/>
            <a:ext cx="5580112" cy="45719"/>
          </a:xfrm>
          <a:prstGeom prst="homePlate">
            <a:avLst/>
          </a:prstGeom>
          <a:solidFill>
            <a:srgbClr val="06334E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151" y="2087613"/>
            <a:ext cx="3206528" cy="7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88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2020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9128" y="323708"/>
            <a:ext cx="2014415" cy="478805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>
            <a:off x="-20140" y="13094"/>
            <a:ext cx="6328984" cy="1008112"/>
          </a:xfrm>
          <a:prstGeom prst="rect">
            <a:avLst/>
          </a:prstGeom>
          <a:solidFill>
            <a:srgbClr val="083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6325657" y="13094"/>
            <a:ext cx="196385" cy="1008112"/>
          </a:xfrm>
          <a:prstGeom prst="rect">
            <a:avLst/>
          </a:prstGeom>
          <a:solidFill>
            <a:srgbClr val="B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>
            <a:off x="6538681" y="13094"/>
            <a:ext cx="196385" cy="1008112"/>
          </a:xfrm>
          <a:prstGeom prst="rect">
            <a:avLst/>
          </a:prstGeom>
          <a:solidFill>
            <a:srgbClr val="83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 userDrawn="1"/>
        </p:nvSpPr>
        <p:spPr>
          <a:xfrm>
            <a:off x="6751879" y="13094"/>
            <a:ext cx="196385" cy="1008112"/>
          </a:xfrm>
          <a:prstGeom prst="rect">
            <a:avLst/>
          </a:prstGeom>
          <a:solidFill>
            <a:srgbClr val="30A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2060"/>
            <a:ext cx="9144000" cy="1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62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2020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52" y="685"/>
            <a:ext cx="9157252" cy="68566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5485" y="2347766"/>
            <a:ext cx="3337139" cy="793202"/>
          </a:xfrm>
          <a:prstGeom prst="rect">
            <a:avLst/>
          </a:prstGeom>
        </p:spPr>
      </p:pic>
      <p:sp>
        <p:nvSpPr>
          <p:cNvPr id="12" name="CaixaDeTexto 11"/>
          <p:cNvSpPr txBox="1"/>
          <p:nvPr userDrawn="1"/>
        </p:nvSpPr>
        <p:spPr>
          <a:xfrm>
            <a:off x="459099" y="2346946"/>
            <a:ext cx="366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6334E"/>
                </a:solidFill>
                <a:latin typeface="+mn-lt"/>
                <a:cs typeface="Arial" panose="020B060402020202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xmlns="" val="48406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pt-BR" smtClean="0">
                <a:solidFill>
                  <a:srgbClr val="000000"/>
                </a:solidFill>
              </a:rPr>
              <a:t>Prof. Msc. Roberson Baggio</a:t>
            </a:r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7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425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6513" y="6553200"/>
            <a:ext cx="725328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0589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 userDrawn="1"/>
        </p:nvSpPr>
        <p:spPr>
          <a:xfrm>
            <a:off x="297366" y="6498445"/>
            <a:ext cx="3199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219D93"/>
                </a:solidFill>
              </a:rPr>
              <a:t>AULA 04: TRANSFERÊNCIA DO CONHECIMENTO</a:t>
            </a:r>
          </a:p>
        </p:txBody>
      </p:sp>
      <p:sp>
        <p:nvSpPr>
          <p:cNvPr id="6" name="CaixaDeTexto 5"/>
          <p:cNvSpPr txBox="1"/>
          <p:nvPr userDrawn="1"/>
        </p:nvSpPr>
        <p:spPr>
          <a:xfrm>
            <a:off x="375048" y="453612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219D93"/>
                </a:solidFill>
              </a:rPr>
              <a:t>Gestão do conhecimento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446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94" r:id="rId6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6D610-75DC-4717-BD2D-4828D836AD84}" type="datetimeFigureOut">
              <a:rPr lang="pt-BR" smtClean="0"/>
              <a:pPr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8E66D-30D9-46B8-A398-D91BEC0CF21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scielo.br/pdf/rac/v10nspe/v10nspea04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-iWSfwmI9g" TargetMode="External"/><Relationship Id="rId2" Type="http://schemas.openxmlformats.org/officeDocument/2006/relationships/hyperlink" Target="https://www.youtube.com/watch?v=w-iWSfwmI9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s://www.youtube.com/watch?v=rcpfMUgyz90&amp;feature=related" TargetMode="External"/><Relationship Id="rId4" Type="http://schemas.openxmlformats.org/officeDocument/2006/relationships/hyperlink" Target="https://www.youtube.com/watch?v=BxGc2V3BQb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JrFGrVQjf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cso.ufrj.br/esocite2008/trabalhos/36144.doc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A7VrjVz0WY" TargetMode="External"/><Relationship Id="rId2" Type="http://schemas.openxmlformats.org/officeDocument/2006/relationships/hyperlink" Target="https://www.youtube.com/watch?v=8A7VrjVz0WY&amp;feature=relate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luizlobato0101@gmail.c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-36512" y="1860479"/>
            <a:ext cx="56886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CCE0215</a:t>
            </a:r>
          </a:p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</a:t>
            </a:r>
            <a:r>
              <a:rPr lang="pt-BR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t-BR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</a:t>
            </a:r>
            <a:endParaRPr lang="pt-BR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347864" y="5360737"/>
            <a:ext cx="5653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2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24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2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511" y="3014947"/>
            <a:ext cx="3084441" cy="2786056"/>
          </a:xfrm>
          <a:prstGeom prst="rect">
            <a:avLst/>
          </a:prstGeom>
        </p:spPr>
      </p:pic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14947"/>
            <a:ext cx="4993286" cy="237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07504" y="4149080"/>
            <a:ext cx="6624736" cy="2304256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07504" y="1628800"/>
            <a:ext cx="8784976" cy="2304256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3508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Relações entre universidade e empresa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79512" y="1777955"/>
            <a:ext cx="864096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problemas práticos observados pelas empresas são as fontes dos problemas de pesquisa tratados pelas universidades.</a:t>
            </a:r>
          </a:p>
          <a:p>
            <a:pPr algn="just"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políticas públicas podem promover os vínculos entre essas entidades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Leia o artigo que mostra uma experiência de sucesso na área de Engenharia</a:t>
            </a: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Cooperação tecnológica universidade-empresa para eficiência energética: um estudo de caso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0708" r="7133"/>
          <a:stretch>
            <a:fillRect/>
          </a:stretch>
        </p:blipFill>
        <p:spPr>
          <a:xfrm>
            <a:off x="6804248" y="4077072"/>
            <a:ext cx="2160240" cy="248091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76" y="1115452"/>
            <a:ext cx="31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Transferência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7504" y="4277995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RESUMO DO ARTIGO:</a:t>
            </a:r>
          </a:p>
          <a:p>
            <a:pPr algn="just"/>
            <a:r>
              <a:rPr lang="pt-BR" dirty="0" smtClean="0"/>
              <a:t>O objetivo central deste artigo é apresentar o desenvolvimento e as características de um relacionamento interinstitucional, visando ao aperfeiçoamento da tecnologia existente em redução de consumo de energia em sistemas domésticos de refrigeração e também a adequação do caso estudado aos pressupostos mais recentes do desenvolvimento do modelo da Tripla Hélice de </a:t>
            </a:r>
            <a:r>
              <a:rPr lang="pt-BR" dirty="0" err="1" smtClean="0"/>
              <a:t>Etzkowitz</a:t>
            </a:r>
            <a:r>
              <a:rPr lang="pt-BR" dirty="0" smtClean="0"/>
              <a:t>. 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5504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2391" y="1628800"/>
            <a:ext cx="8928992" cy="4752528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9512" y="1773971"/>
            <a:ext cx="8712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estudo refere-se a cooperações tecnológicas entre universidades e empresas e à apresentação de uma experiência de sucesso, em que a atuação conjunta de instituições distintas conduziu a ganhos tecnológicos para ambas as partes.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Os dados foram levantados por meio de entrevistas individuais em profundidade com os coordenadores da pesquisa na universidade e na empresa.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Os resultados obtidos demonstraram não apenas a eficiência do trabalho conjunto, mas também o sucesso da atuação cooperativa e a identificação, na prática, de novos posicionamentos levantados em estudos recentes.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Desse modo, pode-se perceber por meio do estudo da experiência dessas instituições em uma cooperação tecnológica, a produtividade e eficiência do trabalho cooperativo universidade empresa e suas possibilidades de contribuição ao desenvolvimento tecnológico do País. 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755576" y="1115452"/>
            <a:ext cx="31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Transferência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90764"/>
            <a:ext cx="2304256" cy="240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755576" y="1115452"/>
            <a:ext cx="31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Transferência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098776"/>
            <a:ext cx="2592288" cy="247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906928"/>
            <a:ext cx="2720503" cy="269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51520" y="1475492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Modelo adaptado de </a:t>
            </a:r>
            <a:r>
              <a:rPr lang="pt-BR" dirty="0" err="1" smtClean="0"/>
              <a:t>Etzkowitz</a:t>
            </a:r>
            <a:r>
              <a:rPr lang="pt-BR" dirty="0" smtClean="0"/>
              <a:t> e </a:t>
            </a:r>
            <a:r>
              <a:rPr lang="pt-BR" dirty="0" err="1" smtClean="0"/>
              <a:t>Leydesdorff</a:t>
            </a:r>
            <a:r>
              <a:rPr lang="pt-BR" dirty="0" smtClean="0"/>
              <a:t> (2000, p. 4).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0" y="1772816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Os recentes estudos de </a:t>
            </a:r>
            <a:r>
              <a:rPr lang="pt-BR" dirty="0" err="1" smtClean="0"/>
              <a:t>Etzkowitz</a:t>
            </a:r>
            <a:r>
              <a:rPr lang="pt-BR" dirty="0" smtClean="0"/>
              <a:t> tem como um de seus diferenciais a percepção de maior aproximação entre universidades e empresas, atenuando os reflexos da natureza distinta comentada por </a:t>
            </a:r>
            <a:r>
              <a:rPr lang="pt-BR" dirty="0" err="1" smtClean="0"/>
              <a:t>Plonski</a:t>
            </a:r>
            <a:r>
              <a:rPr lang="pt-BR" dirty="0" smtClean="0"/>
              <a:t> (1994). </a:t>
            </a:r>
          </a:p>
          <a:p>
            <a:pPr algn="just"/>
            <a:r>
              <a:rPr lang="pt-BR" dirty="0" smtClean="0"/>
              <a:t>Nesse sentido, </a:t>
            </a:r>
            <a:r>
              <a:rPr lang="pt-BR" dirty="0" err="1" smtClean="0"/>
              <a:t>Etzkowitz</a:t>
            </a:r>
            <a:r>
              <a:rPr lang="pt-BR" dirty="0" smtClean="0"/>
              <a:t> (2003, p. 302) coloca: “A base do conhecimento e seu papel na inovação pode ser explicado em termos das mudanças nas relações entre universidade, indústria e governo”. </a:t>
            </a:r>
          </a:p>
          <a:p>
            <a:pPr algn="just"/>
            <a:r>
              <a:rPr lang="pt-BR" dirty="0" smtClean="0"/>
              <a:t>Essa figura apresenta melhor compreensão do desenvolvimento da chamada tripla hélice.</a:t>
            </a:r>
            <a:endParaRPr lang="pt-BR" dirty="0"/>
          </a:p>
        </p:txBody>
      </p:sp>
      <p:sp>
        <p:nvSpPr>
          <p:cNvPr id="12" name="Seta para a direita listrada 11"/>
          <p:cNvSpPr/>
          <p:nvPr/>
        </p:nvSpPr>
        <p:spPr>
          <a:xfrm>
            <a:off x="2555776" y="5013176"/>
            <a:ext cx="576064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listrada 12"/>
          <p:cNvSpPr/>
          <p:nvPr/>
        </p:nvSpPr>
        <p:spPr>
          <a:xfrm>
            <a:off x="5436096" y="5013176"/>
            <a:ext cx="576064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2391" y="1412776"/>
            <a:ext cx="8928992" cy="5184576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95536" y="1043444"/>
            <a:ext cx="31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Transferência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77019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251520" y="1556792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Assim Carvalho(2004) define a evolução de: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r>
              <a:rPr lang="pt-BR" b="1" dirty="0" smtClean="0">
                <a:solidFill>
                  <a:srgbClr val="FF0000"/>
                </a:solidFill>
              </a:rPr>
              <a:t>DADO</a:t>
            </a:r>
            <a:r>
              <a:rPr lang="pt-BR" dirty="0" smtClean="0"/>
              <a:t> em</a:t>
            </a:r>
          </a:p>
          <a:p>
            <a:r>
              <a:rPr lang="pt-BR" dirty="0" smtClean="0"/>
              <a:t>               </a:t>
            </a:r>
          </a:p>
          <a:p>
            <a:r>
              <a:rPr lang="pt-BR" dirty="0" smtClean="0"/>
              <a:t>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INFORMAÇÃO</a:t>
            </a:r>
            <a:r>
              <a:rPr lang="pt-BR" dirty="0" smtClean="0"/>
              <a:t> e esta em</a:t>
            </a:r>
          </a:p>
          <a:p>
            <a:r>
              <a:rPr lang="pt-BR" dirty="0" smtClean="0"/>
              <a:t>	                       </a:t>
            </a:r>
          </a:p>
          <a:p>
            <a:r>
              <a:rPr lang="pt-BR" dirty="0" smtClean="0"/>
              <a:t> </a:t>
            </a:r>
            <a:r>
              <a:rPr lang="pt-BR" b="1" dirty="0" smtClean="0">
                <a:solidFill>
                  <a:schemeClr val="tx2"/>
                </a:solidFill>
              </a:rPr>
              <a:t>CONHECIMENTO.</a:t>
            </a:r>
          </a:p>
          <a:p>
            <a:endParaRPr lang="pt-BR" dirty="0" smtClean="0"/>
          </a:p>
        </p:txBody>
      </p:sp>
      <p:sp>
        <p:nvSpPr>
          <p:cNvPr id="12" name="Retângulo 11"/>
          <p:cNvSpPr/>
          <p:nvPr/>
        </p:nvSpPr>
        <p:spPr>
          <a:xfrm>
            <a:off x="4283968" y="51571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Este modelo auxilia no entendimento de como as estratégias devem ser traçadas em nível institucional, ou até mesmo em nível governamental.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-3082" y="1034518"/>
            <a:ext cx="9138117" cy="5787823"/>
            <a:chOff x="-3082" y="1025553"/>
            <a:chExt cx="9138117" cy="5787823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82" y="1025553"/>
              <a:ext cx="9138117" cy="5643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 descr="Resultado de imagem para GESTÃO DO CONHECIMEN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756603"/>
              <a:ext cx="3059832" cy="3056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4"/>
          <p:cNvGrpSpPr/>
          <p:nvPr/>
        </p:nvGrpSpPr>
        <p:grpSpPr>
          <a:xfrm>
            <a:off x="179512" y="1700808"/>
            <a:ext cx="3998581" cy="1512168"/>
            <a:chOff x="179512" y="1283638"/>
            <a:chExt cx="3998581" cy="1134126"/>
          </a:xfrm>
        </p:grpSpPr>
        <p:sp>
          <p:nvSpPr>
            <p:cNvPr id="16" name="Retângulo 15"/>
            <p:cNvSpPr/>
            <p:nvPr/>
          </p:nvSpPr>
          <p:spPr>
            <a:xfrm>
              <a:off x="179512" y="1283638"/>
              <a:ext cx="3998581" cy="11033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VAMOS AOS </a:t>
              </a:r>
              <a:r>
                <a:rPr lang="pt-BR" sz="1400" b="1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PRÓXIMOS PASSOS</a:t>
              </a: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?</a:t>
              </a:r>
            </a:p>
            <a:p>
              <a:pPr lvl="1">
                <a:spcBef>
                  <a:spcPct val="20000"/>
                </a:spcBef>
                <a:defRPr/>
              </a:pPr>
              <a:endParaRPr lang="pt-BR" sz="1400" kern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</a:endParaRPr>
            </a:p>
            <a:p>
              <a:pPr lvl="1">
                <a:spcBef>
                  <a:spcPct val="20000"/>
                </a:spcBef>
                <a:defRPr/>
              </a:pPr>
              <a:r>
                <a:rPr lang="pt-BR" sz="1400" kern="0" dirty="0" smtClean="0">
                  <a:solidFill>
                    <a:schemeClr val="bg1">
                      <a:lumMod val="95000"/>
                    </a:schemeClr>
                  </a:solidFill>
                  <a:latin typeface="+mj-lt"/>
                  <a:ea typeface="ＭＳ Ｐゴシック" charset="0"/>
                </a:rPr>
                <a:t> </a:t>
              </a: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Conceitos de </a:t>
              </a:r>
              <a:r>
                <a:rPr lang="pt-BR" sz="1400" i="1" dirty="0">
                  <a:solidFill>
                    <a:schemeClr val="bg1"/>
                  </a:solidFill>
                </a:rPr>
                <a:t>ciência, tecnologia e sociedade;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Relações entre essas noções.</a:t>
              </a:r>
            </a:p>
          </p:txBody>
        </p:sp>
        <p:pic>
          <p:nvPicPr>
            <p:cNvPr id="7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801861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125897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844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68" y="1012630"/>
            <a:ext cx="9161930" cy="56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0" y="3717032"/>
            <a:ext cx="5794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Aula 05: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Ciência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tecnologia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sociedade</a:t>
            </a: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24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8" y="744124"/>
            <a:ext cx="719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Temas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96720" y="1604700"/>
            <a:ext cx="35472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Conceitos;</a:t>
            </a:r>
          </a:p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Relações entre tais noções.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520" y="1052736"/>
            <a:ext cx="315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Ciência, tecnologia e sociedade</a:t>
            </a:r>
            <a:endParaRPr lang="pt-BR" b="1" dirty="0">
              <a:solidFill>
                <a:schemeClr val="tx2"/>
              </a:solidFill>
            </a:endParaRPr>
          </a:p>
        </p:txBody>
      </p:sp>
      <p:pic>
        <p:nvPicPr>
          <p:cNvPr id="7" name="Picture 2" descr="Resultado de imagem para vi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936104" cy="93610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64505" y="2605261"/>
            <a:ext cx="8527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1600" b="1" u="sng" dirty="0" smtClean="0">
                <a:solidFill>
                  <a:srgbClr val="219D93"/>
                </a:solidFill>
              </a:rPr>
              <a:t>Ciência</a:t>
            </a:r>
          </a:p>
          <a:p>
            <a:pPr marL="455612" lvl="1" indent="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/>
              <a:t>Conjunto </a:t>
            </a:r>
            <a:r>
              <a:rPr lang="pt-BR" sz="1600" dirty="0"/>
              <a:t>organizado de conhecimentos relativos a certas categorias de fenômenos. </a:t>
            </a:r>
          </a:p>
          <a:p>
            <a:pPr marL="455612" lvl="1" indent="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/>
              <a:t>Toda </a:t>
            </a:r>
            <a:r>
              <a:rPr lang="pt-BR" sz="1600" dirty="0"/>
              <a:t>ciência é um recorte da realidade que enfoca determinado campo do saber.</a:t>
            </a:r>
          </a:p>
          <a:p>
            <a:pPr marL="0" indent="0">
              <a:buNone/>
            </a:pPr>
            <a:endParaRPr lang="pt-BR" sz="16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23528" y="3933056"/>
            <a:ext cx="7435439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1600" b="1" u="sng" dirty="0" smtClean="0">
                <a:solidFill>
                  <a:srgbClr val="219D93"/>
                </a:solidFill>
              </a:rPr>
              <a:t>Ciência</a:t>
            </a:r>
            <a:endParaRPr lang="pt-BR" sz="1600" dirty="0"/>
          </a:p>
          <a:p>
            <a:pPr marL="741362" lvl="1" indent="-285750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Constitui-se de um conjunto de conhecimentos organizados;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Desenvolve-se através do tempo;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Parte de mecanismos de causalidade dos fatos observáveis;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Baseia-se no estudo objetivo de fenômenos empíricos;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Está relacionada à comprovação de teorias;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Está associada à publicação de artigos, teses, livros etc.</a:t>
            </a:r>
          </a:p>
          <a:p>
            <a:pPr lvl="1" indent="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/>
              <a:t>Os </a:t>
            </a:r>
            <a:r>
              <a:rPr lang="pt-BR" sz="1600" dirty="0"/>
              <a:t>conhecimentos criados são livremente veiculados e patrimônio da civilização.</a:t>
            </a:r>
          </a:p>
          <a:p>
            <a:pPr marL="0" indent="0">
              <a:buNone/>
            </a:pPr>
            <a:endParaRPr lang="pt-BR" sz="1600" b="1" dirty="0"/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4194" r="6866"/>
          <a:stretch>
            <a:fillRect/>
          </a:stretch>
        </p:blipFill>
        <p:spPr>
          <a:xfrm>
            <a:off x="6570256" y="3734155"/>
            <a:ext cx="2034192" cy="2287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58" name="Picture 2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052736"/>
            <a:ext cx="1800200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28016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2008" y="1524794"/>
            <a:ext cx="8964488" cy="305633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14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7504" y="1616374"/>
            <a:ext cx="87129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t-BR" sz="1600" b="1" u="sng" dirty="0">
                <a:solidFill>
                  <a:srgbClr val="219D93"/>
                </a:solidFill>
              </a:rPr>
              <a:t>Categorizações das </a:t>
            </a:r>
            <a:r>
              <a:rPr lang="pt-BR" sz="1600" b="1" u="sng" dirty="0" smtClean="0">
                <a:solidFill>
                  <a:srgbClr val="219D93"/>
                </a:solidFill>
              </a:rPr>
              <a:t>ciências</a:t>
            </a:r>
          </a:p>
          <a:p>
            <a:pPr marL="0" indent="0" algn="just">
              <a:buNone/>
            </a:pP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Ciências </a:t>
            </a:r>
            <a:r>
              <a:rPr lang="pt-B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físicas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Aquelas que estudam os fenômenos e as estruturas das coisas do mundo e que procuram descrevê-los em leis gerais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Ciências </a:t>
            </a:r>
            <a:r>
              <a:rPr lang="pt-B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naturais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Expressão muitas vezes usada no dia a dia como sinônimo de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história natural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Essa abordagem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considera que tratamos de aspectos da biologia e das ciências da terra.</a:t>
            </a:r>
          </a:p>
          <a:p>
            <a:pPr marL="0" indent="0" algn="just">
              <a:buNone/>
            </a:pPr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520" y="1052736"/>
            <a:ext cx="315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Ciência, tecnologia e sociedade</a:t>
            </a:r>
            <a:endParaRPr lang="pt-BR" b="1" dirty="0">
              <a:solidFill>
                <a:schemeClr val="tx2"/>
              </a:solidFill>
            </a:endParaRPr>
          </a:p>
        </p:txBody>
      </p:sp>
      <p:pic>
        <p:nvPicPr>
          <p:cNvPr id="67586" name="Picture 2" descr="Resultado de imagem para cienci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869160"/>
            <a:ext cx="6524625" cy="1685554"/>
          </a:xfrm>
          <a:prstGeom prst="rect">
            <a:avLst/>
          </a:prstGeom>
          <a:noFill/>
        </p:spPr>
      </p:pic>
      <p:pic>
        <p:nvPicPr>
          <p:cNvPr id="67588" name="Picture 4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850" y="4814730"/>
            <a:ext cx="2091630" cy="1743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8071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62391" y="3356993"/>
            <a:ext cx="8892481" cy="30963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72007" y="1556793"/>
            <a:ext cx="8892481" cy="1656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14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23529" y="1550021"/>
            <a:ext cx="85689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t-BR" sz="1600" b="1" u="sng" dirty="0" smtClean="0">
                <a:solidFill>
                  <a:srgbClr val="219D93"/>
                </a:solidFill>
              </a:rPr>
              <a:t>Tecnologia</a:t>
            </a:r>
          </a:p>
          <a:p>
            <a:pPr marL="0" indent="0" algn="just">
              <a:buNone/>
            </a:pP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Aplicação das ciências de maneira organizada para finalidades práticas.</a:t>
            </a: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finalidade do conjunto de técnicas, habilidades, métodos e processos que caracterizam a tecnologia é otimizar a realização de objetivos.</a:t>
            </a:r>
          </a:p>
          <a:p>
            <a:pPr marL="0" indent="0">
              <a:buNone/>
            </a:pPr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rcRect r="16284"/>
          <a:stretch>
            <a:fillRect/>
          </a:stretch>
        </p:blipFill>
        <p:spPr>
          <a:xfrm>
            <a:off x="7020272" y="1052736"/>
            <a:ext cx="1815724" cy="12241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1520" y="1052736"/>
            <a:ext cx="315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Ciência, tecnologia e sociedade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9512" y="3356992"/>
            <a:ext cx="874948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t-BR" sz="1600" b="1" u="sng" dirty="0" smtClean="0">
                <a:solidFill>
                  <a:srgbClr val="219D93"/>
                </a:solidFill>
              </a:rPr>
              <a:t>Tecnologia</a:t>
            </a:r>
          </a:p>
          <a:p>
            <a:pPr marL="0" indent="0" algn="just">
              <a:buNone/>
            </a:pPr>
            <a:endParaRPr lang="pt-BR" sz="1600" b="1" u="sng" dirty="0" smtClean="0">
              <a:solidFill>
                <a:srgbClr val="219D93"/>
              </a:solidFill>
            </a:endParaRPr>
          </a:p>
          <a:p>
            <a:pPr marL="741362" lvl="1" indent="-285750" algn="just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Constitui-se de um conjunto de conhecimentos científicos ou empíricos;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Desenvolve-se através do tempo;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Baseia-se na aplicação dos conhecimentos na produção ou melhoria de bens e serviços;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Está relacionada aos impactos socioeconômicos sobre uma comunidade;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Wingdings" pitchFamily="2" charset="2"/>
              <a:buChar char="ü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Está sintonizada com o desenvolvimento econômico e o bem-estar da sociedade.</a:t>
            </a:r>
          </a:p>
          <a:p>
            <a:pPr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/>
              <a:t>Seus </a:t>
            </a:r>
            <a:r>
              <a:rPr lang="pt-BR" sz="1600" dirty="0"/>
              <a:t>resultados são obtidos a partir da aplicação de novos materiais, processos, métodos e produtos nos meios de produção. Já seus produtos e processos são passíveis de negociação e de enquadramento como patentes.</a:t>
            </a:r>
          </a:p>
          <a:p>
            <a:pPr marL="0" indent="0">
              <a:buNone/>
            </a:pPr>
            <a:endParaRPr lang="pt-BR" sz="1400" b="1" dirty="0">
              <a:solidFill>
                <a:srgbClr val="219D9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179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2007" y="3717033"/>
            <a:ext cx="8892481" cy="288031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2391" y="1412777"/>
            <a:ext cx="8892481" cy="216023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14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79513" y="1412776"/>
            <a:ext cx="878497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t-BR" sz="1600" b="1" u="sng" dirty="0" smtClean="0">
                <a:solidFill>
                  <a:srgbClr val="219D93"/>
                </a:solidFill>
              </a:rPr>
              <a:t>Sociedade</a:t>
            </a:r>
          </a:p>
          <a:p>
            <a:pPr marL="0" indent="0" algn="just">
              <a:buNone/>
            </a:pPr>
            <a:endParaRPr lang="pt-BR" sz="1600" b="1" dirty="0" smtClean="0"/>
          </a:p>
          <a:p>
            <a:pPr marL="455612" lvl="1" indent="0" algn="just"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/>
              <a:t>A sociedade é um sistema altamente estruturado da organização humana para viabilizar a vida em comunidades de grande escala.</a:t>
            </a:r>
          </a:p>
          <a:p>
            <a:pPr marL="455612" lvl="1" indent="0" algn="just"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/>
              <a:t>As pessoas se associam de acordo com as similaridades de interesses religiosos, culturais, científicos, políticos etc.</a:t>
            </a:r>
          </a:p>
          <a:p>
            <a:pPr marL="455612" lvl="1" indent="0" algn="just"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/>
              <a:t>As sociedades são organizadas para dar proteção, continuidade, segurança e identidade nacional para seus indivíduos.</a:t>
            </a:r>
          </a:p>
          <a:p>
            <a:pPr marL="0" indent="0">
              <a:buNone/>
            </a:pPr>
            <a:endParaRPr lang="pt-BR" sz="1400" b="1" dirty="0"/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13544" r="13544"/>
          <a:stretch>
            <a:fillRect/>
          </a:stretch>
        </p:blipFill>
        <p:spPr>
          <a:xfrm>
            <a:off x="6203970" y="3933056"/>
            <a:ext cx="2544652" cy="15121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51520" y="1052736"/>
            <a:ext cx="315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Ciência, tecnologia e sociedade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7504" y="3892694"/>
            <a:ext cx="892899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t-BR" sz="1600" b="1" u="sng" dirty="0" smtClean="0">
                <a:solidFill>
                  <a:srgbClr val="219D93"/>
                </a:solidFill>
              </a:rPr>
              <a:t>Sociedade</a:t>
            </a:r>
          </a:p>
          <a:p>
            <a:pPr marL="0" indent="0" algn="just">
              <a:buNone/>
            </a:pPr>
            <a:endParaRPr lang="pt-BR" sz="1600" b="1" u="sng" dirty="0">
              <a:solidFill>
                <a:srgbClr val="219D93"/>
              </a:solidFill>
            </a:endParaRPr>
          </a:p>
          <a:p>
            <a:pPr marL="741362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Constitui-se por um conjunto de pessoas;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Desenvolve-se através do tempo;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Baseia-se em um sistema de relacionamentos entre as pessoas.</a:t>
            </a: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5612" lvl="1" indent="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Seus membros compartilham propósitos, interesses, preocupações e costumes, bem como interagem entre si, constituindo uma comunidade. Além disso, eles constroem conhecimentos e desenvolvem tecnologia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502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084168" y="4581128"/>
            <a:ext cx="3024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2B4475"/>
              </a:buClr>
              <a:buFont typeface="Wingdings" pitchFamily="2" charset="2"/>
              <a:buChar char="ü"/>
              <a:defRPr/>
            </a:pPr>
            <a:r>
              <a:rPr lang="pt-BR" sz="20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Unidade: </a:t>
            </a:r>
            <a:r>
              <a:rPr lang="pt-BR" sz="20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Nova Iguaçu</a:t>
            </a:r>
            <a:endParaRPr lang="pt-BR" sz="2000" b="1" kern="0" dirty="0">
              <a:solidFill>
                <a:srgbClr val="2B44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>
              <a:spcBef>
                <a:spcPts val="0"/>
              </a:spcBef>
              <a:buClr>
                <a:srgbClr val="2B4475"/>
              </a:buClr>
              <a:buFont typeface="Wingdings" pitchFamily="2" charset="2"/>
              <a:buChar char="ü"/>
              <a:defRPr/>
            </a:pPr>
            <a:r>
              <a:rPr lang="pt-BR" sz="2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Turma</a:t>
            </a:r>
            <a:r>
              <a:rPr lang="pt-BR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: </a:t>
            </a:r>
            <a:r>
              <a:rPr lang="pt-BR" sz="2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3009</a:t>
            </a:r>
            <a:endParaRPr lang="pt-BR" sz="2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>
              <a:spcBef>
                <a:spcPts val="0"/>
              </a:spcBef>
              <a:buClr>
                <a:srgbClr val="2B4475"/>
              </a:buClr>
              <a:buFont typeface="Wingdings" pitchFamily="2" charset="2"/>
              <a:buChar char="ü"/>
              <a:defRPr/>
            </a:pPr>
            <a:r>
              <a:rPr lang="pt-BR" sz="2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Quinta-feira</a:t>
            </a:r>
          </a:p>
          <a:p>
            <a:pPr lvl="1" algn="ctr">
              <a:spcBef>
                <a:spcPts val="0"/>
              </a:spcBef>
              <a:buClr>
                <a:srgbClr val="2B4475"/>
              </a:buClr>
              <a:buFont typeface="Wingdings" pitchFamily="2" charset="2"/>
              <a:buChar char="ü"/>
              <a:defRPr/>
            </a:pPr>
            <a:r>
              <a:rPr lang="pt-BR" sz="20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18:30 </a:t>
            </a:r>
            <a:r>
              <a:rPr lang="pt-BR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às </a:t>
            </a:r>
            <a:r>
              <a:rPr lang="pt-BR" sz="20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22:00</a:t>
            </a:r>
            <a:endParaRPr lang="pt-BR" sz="2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2060575"/>
            <a:ext cx="5615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2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24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2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pic>
        <p:nvPicPr>
          <p:cNvPr id="10248" name="Picture 2" descr="http://servicosweb.cnpq.br/wspessoa/servletrecuperafoto?tipo=1&amp;id=K4755251Z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924943"/>
            <a:ext cx="2368470" cy="172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-36512" y="2276872"/>
            <a:ext cx="56521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CCE0215 - GESTÃO </a:t>
            </a:r>
            <a:r>
              <a:rPr lang="pt-BR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t-BR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</a:t>
            </a:r>
            <a:endParaRPr lang="pt-BR" sz="2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159399"/>
            <a:ext cx="3240360" cy="22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345" y="2921603"/>
            <a:ext cx="5431783" cy="288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79512" y="4869160"/>
            <a:ext cx="5104184" cy="136815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79512" y="1452785"/>
            <a:ext cx="8784976" cy="312834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2428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Relações entre tais noções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67544" y="1616373"/>
            <a:ext cx="828092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Ciência, tecnologia e sociedade estão intimamente ligadas, pois as investigações de uma são aplicadas pela outra para melhorar a vida da terceira.</a:t>
            </a:r>
          </a:p>
          <a:p>
            <a:pPr algn="just">
              <a:spcBef>
                <a:spcPts val="600"/>
              </a:spcBef>
              <a:defRPr sz="1400">
                <a:solidFill>
                  <a:srgbClr val="404040"/>
                </a:solidFill>
              </a:defRPr>
            </a:pPr>
            <a:endParaRPr lang="pt-BR" sz="1600" dirty="0"/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A sociedade contemporânea é amparada pelos seguintes aspectos</a:t>
            </a:r>
            <a:r>
              <a:rPr lang="pt-BR" sz="1600" dirty="0" smtClean="0"/>
              <a:t>: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/>
          </a:p>
          <a:p>
            <a:pPr marL="741362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Neutralidade da ciência;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Determinismo tecnológico;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Inovação tecnológica;</a:t>
            </a:r>
          </a:p>
          <a:p>
            <a:pPr marL="741362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/>
              <a:t>Respeito social.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520" y="1052736"/>
            <a:ext cx="315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Ciência, tecnologia e sociedade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496" y="4892387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2" lvl="1" indent="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Assista ao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vídeo</a:t>
            </a:r>
          </a:p>
          <a:p>
            <a:pPr marL="455612" lvl="1" indent="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O impacto da tecnologia da informação na vida social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455612" lvl="1" indent="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b="1" dirty="0" smtClean="0">
                <a:solidFill>
                  <a:srgbClr val="FF0000"/>
                </a:solidFill>
              </a:rPr>
              <a:t>URL do vídeo:</a:t>
            </a:r>
          </a:p>
          <a:p>
            <a:pPr marL="455612" lvl="1" indent="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https://youtu.be/w-iWSfwmI9g</a:t>
            </a: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5612" lvl="1" indent="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653136"/>
            <a:ext cx="3552056" cy="193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6886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-3082" y="1034518"/>
            <a:ext cx="9138117" cy="5787823"/>
            <a:chOff x="-3082" y="1025553"/>
            <a:chExt cx="9138117" cy="5787823"/>
          </a:xfrm>
        </p:grpSpPr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82" y="1025553"/>
              <a:ext cx="9138117" cy="5643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 descr="Resultado de imagem para GESTÃO DO CONHECIMEN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756603"/>
              <a:ext cx="3059832" cy="3056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4"/>
          <p:cNvGrpSpPr/>
          <p:nvPr/>
        </p:nvGrpSpPr>
        <p:grpSpPr>
          <a:xfrm>
            <a:off x="179512" y="1700809"/>
            <a:ext cx="4392488" cy="1109235"/>
            <a:chOff x="-1314215" y="1283639"/>
            <a:chExt cx="3998581" cy="831926"/>
          </a:xfrm>
        </p:grpSpPr>
        <p:sp>
          <p:nvSpPr>
            <p:cNvPr id="16" name="Retângulo 15"/>
            <p:cNvSpPr/>
            <p:nvPr/>
          </p:nvSpPr>
          <p:spPr>
            <a:xfrm>
              <a:off x="-1314215" y="1283639"/>
              <a:ext cx="3998581" cy="780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VAMOS AOS </a:t>
              </a:r>
              <a:r>
                <a:rPr lang="pt-BR" sz="1400" b="1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PRÓXIMOS PASSOS</a:t>
              </a: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?</a:t>
              </a:r>
            </a:p>
            <a:p>
              <a:pPr lvl="1">
                <a:spcBef>
                  <a:spcPct val="20000"/>
                </a:spcBef>
                <a:defRPr/>
              </a:pPr>
              <a:endParaRPr lang="pt-BR" sz="1400" kern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</a:endParaRPr>
            </a:p>
            <a:p>
              <a:pPr lvl="1">
                <a:spcBef>
                  <a:spcPct val="20000"/>
                </a:spcBef>
                <a:defRPr/>
              </a:pPr>
              <a:r>
                <a:rPr lang="pt-BR" sz="1400" kern="0" dirty="0" smtClean="0">
                  <a:solidFill>
                    <a:schemeClr val="bg1">
                      <a:lumMod val="95000"/>
                    </a:schemeClr>
                  </a:solidFill>
                  <a:latin typeface="+mj-lt"/>
                  <a:ea typeface="ＭＳ Ｐゴシック" charset="0"/>
                </a:rPr>
                <a:t> </a:t>
              </a: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Conceito e processo de inovação tecnológica.</a:t>
              </a:r>
            </a:p>
          </p:txBody>
        </p:sp>
        <p:pic>
          <p:nvPicPr>
            <p:cNvPr id="7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0217" y="1823698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844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68" y="1012630"/>
            <a:ext cx="9161930" cy="56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179512" y="3717032"/>
            <a:ext cx="5357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Aula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06</a:t>
            </a:r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Inovação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tecnológica</a:t>
            </a: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24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8" y="744124"/>
            <a:ext cx="719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Temas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43608" y="1484784"/>
            <a:ext cx="3672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 de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inovação </a:t>
            </a:r>
            <a:r>
              <a:rPr lang="pt-BR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tecnológica</a:t>
            </a: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Processo de inovação tecnológica;</a:t>
            </a: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Fontes 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dinâmica da inovação tecnológica</a:t>
            </a: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  <a:endParaRPr lang="pt-B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Inovação tecnológica</a:t>
            </a:r>
            <a:endParaRPr lang="pt-B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2" descr="Resultado de imagem para vi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936104" cy="936104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4896544" y="1484784"/>
            <a:ext cx="40679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Inovação e sobrevivência das organizações;</a:t>
            </a: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Melhoria e inovação de processo;</a:t>
            </a: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Fontes internas e externas de inovação.</a:t>
            </a:r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23528" y="2564904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Criação, desenvolvimento ou aprimoramento de um produto, processo ou empresa em que a tecnologia desenvolvida atenda as necessidades dos mercados.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t="14011" r="3985" b="22772"/>
          <a:stretch>
            <a:fillRect/>
          </a:stretch>
        </p:blipFill>
        <p:spPr>
          <a:xfrm>
            <a:off x="6660232" y="2625233"/>
            <a:ext cx="2240076" cy="21719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53"/>
          <p:cNvSpPr/>
          <p:nvPr/>
        </p:nvSpPr>
        <p:spPr>
          <a:xfrm>
            <a:off x="161294" y="3491755"/>
            <a:ext cx="1584176" cy="126128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rPr lang="pt-BR" dirty="0" smtClean="0"/>
              <a:t>Ideia ou invenção</a:t>
            </a:r>
            <a:endParaRPr lang="pt-BR" dirty="0"/>
          </a:p>
        </p:txBody>
      </p:sp>
      <p:sp>
        <p:nvSpPr>
          <p:cNvPr id="13" name="Shape 54"/>
          <p:cNvSpPr/>
          <p:nvPr/>
        </p:nvSpPr>
        <p:spPr>
          <a:xfrm>
            <a:off x="4958936" y="3482790"/>
            <a:ext cx="1584175" cy="126128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rPr lang="pt-BR" dirty="0" smtClean="0"/>
              <a:t>Inovação</a:t>
            </a:r>
            <a:endParaRPr lang="pt-BR" dirty="0"/>
          </a:p>
        </p:txBody>
      </p:sp>
      <p:sp>
        <p:nvSpPr>
          <p:cNvPr id="14" name="Shape 55"/>
          <p:cNvSpPr/>
          <p:nvPr/>
        </p:nvSpPr>
        <p:spPr>
          <a:xfrm>
            <a:off x="1787472" y="3645024"/>
            <a:ext cx="3144568" cy="937820"/>
          </a:xfrm>
          <a:prstGeom prst="leftRightArrow">
            <a:avLst>
              <a:gd name="adj1" fmla="val 48320"/>
              <a:gd name="adj2" fmla="val 59454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rPr lang="pt-BR" dirty="0" smtClean="0"/>
              <a:t>Desenvolvimento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251520" y="4941168"/>
            <a:ext cx="8640960" cy="1634191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31163" y="5130297"/>
            <a:ext cx="813690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1362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Ideia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 invenção consideradas viáveis comercialmente;</a:t>
            </a:r>
          </a:p>
          <a:p>
            <a:pPr marL="1198562" lvl="2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Necessidades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dos clientes ainda não satisfeitas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655762" lvl="3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Problemas enfrentados pela operação da empresa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112962" lvl="4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Ameaças e oportunidades identificadas nos mercados.</a:t>
            </a:r>
          </a:p>
        </p:txBody>
      </p:sp>
    </p:spTree>
    <p:extLst>
      <p:ext uri="{BB962C8B-B14F-4D97-AF65-F5344CB8AC3E}">
        <p14:creationId xmlns="" xmlns:p14="http://schemas.microsoft.com/office/powerpoint/2010/main" val="3428016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79512" y="1380778"/>
            <a:ext cx="8856984" cy="514456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2156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Estudo de caso: Google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95536" y="1510913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Grande necessidade de realizar buscas mais eficazes nos bilhões de sites disponíveis na internet.</a:t>
            </a:r>
          </a:p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Criação </a:t>
            </a: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um</a:t>
            </a:r>
            <a:r>
              <a:rPr lang="pt-B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Produto – motor de busca;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Bem – uma nova empresa;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Novo processo – pesquisas aleatórias baseadas em um </a:t>
            </a:r>
            <a:r>
              <a:rPr lang="pt-BR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ranking</a:t>
            </a: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acessos;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Novo mercado – metabusca na internet.</a:t>
            </a:r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98390" y="1916832"/>
            <a:ext cx="2594090" cy="1800200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  <a:miter lim="400000"/>
          </a:ln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7504" y="105273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Inovação tecnológica</a:t>
            </a:r>
            <a:endParaRPr lang="pt-B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267744" y="3838109"/>
            <a:ext cx="65527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se perpetuar no mercado, uma empresa precisa oferecer regularmente produtos que surpreendam seus clientes.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Isso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é alcançado quando existe um processo regular de criação e de desenvolvimento de inovações.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4429" r="10830"/>
          <a:stretch>
            <a:fillRect/>
          </a:stretch>
        </p:blipFill>
        <p:spPr>
          <a:xfrm>
            <a:off x="323528" y="3717032"/>
            <a:ext cx="1800200" cy="12961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aixaDeTexto 11"/>
          <p:cNvSpPr txBox="1"/>
          <p:nvPr/>
        </p:nvSpPr>
        <p:spPr>
          <a:xfrm>
            <a:off x="323528" y="5124961"/>
            <a:ext cx="655272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melhorias acontecem numa cadência contínua de pequenas etapas que levam à excelência.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processos devem melhorar continuamente para serem capazes de oferecer produtos e serviços percebidos como de alta qualidade pelos clientes.</a:t>
            </a:r>
          </a:p>
        </p:txBody>
      </p:sp>
      <p:pic>
        <p:nvPicPr>
          <p:cNvPr id="13" name="pasted-image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48264" y="5085184"/>
            <a:ext cx="1834957" cy="12961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100284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1412776"/>
            <a:ext cx="8825824" cy="511256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5305" name="Picture 9" descr="Resultado de imagem para sede da goo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25" y="4472972"/>
            <a:ext cx="3384376" cy="195904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375047" y="744124"/>
            <a:ext cx="3487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Fontes internas e externas de inovação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51520" y="1484784"/>
            <a:ext cx="525658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Fontes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internas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Transformação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invenções em produtos;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Necessidades de melhoria;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Crises internas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Fontes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externas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Concorrência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Novos mercados;</a:t>
            </a:r>
          </a:p>
          <a:p>
            <a:pPr marL="741362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Crises macroeconômicas.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164288" y="4149080"/>
            <a:ext cx="1584176" cy="144298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7504" y="105273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Inovação tecnológica</a:t>
            </a:r>
            <a:endParaRPr lang="pt-B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64088" y="5445224"/>
            <a:ext cx="34563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Vídeos</a:t>
            </a:r>
          </a:p>
          <a:p>
            <a:pPr marL="627063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Google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– fábrica de ideias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084263" lvl="1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hlinkClick r:id="rId5"/>
              </a:rPr>
              <a:t>A história do Google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55298" name="Picture 2" descr="Resultado de imagem para histÃ³ria da goog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8690" y="3933056"/>
            <a:ext cx="3073510" cy="1512168"/>
          </a:xfrm>
          <a:prstGeom prst="rect">
            <a:avLst/>
          </a:prstGeom>
          <a:noFill/>
        </p:spPr>
      </p:pic>
      <p:pic>
        <p:nvPicPr>
          <p:cNvPr id="55303" name="Picture 7" descr="Resultado de imagem para sede da goog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556792"/>
            <a:ext cx="3888431" cy="2590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907943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1412776"/>
            <a:ext cx="8784976" cy="51845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2982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Melhoria e inovação de processo</a:t>
            </a: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7504" y="105273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Inovação tecnológica</a:t>
            </a:r>
            <a:endParaRPr lang="pt-B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38862"/>
            <a:ext cx="8496944" cy="496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39647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-3082" y="1034518"/>
            <a:ext cx="9138117" cy="5787823"/>
            <a:chOff x="-3082" y="1025553"/>
            <a:chExt cx="9138117" cy="5787823"/>
          </a:xfrm>
        </p:grpSpPr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82" y="1025553"/>
              <a:ext cx="9138117" cy="5643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 descr="Resultado de imagem para GESTÃO DO CONHECIMEN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756603"/>
              <a:ext cx="3059832" cy="3056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4"/>
          <p:cNvGrpSpPr/>
          <p:nvPr/>
        </p:nvGrpSpPr>
        <p:grpSpPr>
          <a:xfrm>
            <a:off x="286977" y="1787214"/>
            <a:ext cx="4573055" cy="2318974"/>
            <a:chOff x="286977" y="1348443"/>
            <a:chExt cx="3998581" cy="1739230"/>
          </a:xfrm>
        </p:grpSpPr>
        <p:sp>
          <p:nvSpPr>
            <p:cNvPr id="16" name="Retângulo 15"/>
            <p:cNvSpPr/>
            <p:nvPr/>
          </p:nvSpPr>
          <p:spPr>
            <a:xfrm>
              <a:off x="286977" y="1348443"/>
              <a:ext cx="3998581" cy="1717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VAMOS AOS </a:t>
              </a:r>
              <a:r>
                <a:rPr lang="pt-BR" sz="1400" b="1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PRÓXIMOS PASSOS</a:t>
              </a: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?</a:t>
              </a:r>
            </a:p>
            <a:p>
              <a:pPr lvl="1">
                <a:spcBef>
                  <a:spcPct val="20000"/>
                </a:spcBef>
                <a:defRPr/>
              </a:pPr>
              <a:endParaRPr lang="pt-BR" sz="1400" kern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</a:endParaRPr>
            </a:p>
            <a:p>
              <a:pPr lvl="1"/>
              <a:r>
                <a:rPr lang="pt-BR" sz="1400" dirty="0" smtClean="0">
                  <a:solidFill>
                    <a:schemeClr val="bg1"/>
                  </a:solidFill>
                </a:rPr>
                <a:t>Ciência </a:t>
              </a:r>
              <a:r>
                <a:rPr lang="pt-BR" sz="1400" dirty="0">
                  <a:solidFill>
                    <a:schemeClr val="bg1"/>
                  </a:solidFill>
                </a:rPr>
                <a:t>e tecnologia na evolução </a:t>
              </a:r>
              <a:r>
                <a:rPr lang="pt-BR" sz="1400" dirty="0" smtClean="0">
                  <a:solidFill>
                    <a:schemeClr val="bg1"/>
                  </a:solidFill>
                </a:rPr>
                <a:t/>
              </a:r>
              <a:br>
                <a:rPr lang="pt-BR" sz="1400" dirty="0" smtClean="0">
                  <a:solidFill>
                    <a:schemeClr val="bg1"/>
                  </a:solidFill>
                </a:rPr>
              </a:br>
              <a:r>
                <a:rPr lang="pt-BR" sz="1400" dirty="0" smtClean="0">
                  <a:solidFill>
                    <a:schemeClr val="bg1"/>
                  </a:solidFill>
                </a:rPr>
                <a:t>do </a:t>
              </a:r>
              <a:r>
                <a:rPr lang="pt-BR" sz="1400" dirty="0">
                  <a:solidFill>
                    <a:schemeClr val="bg1"/>
                  </a:solidFill>
                </a:rPr>
                <a:t>homem contemporâneo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Conceito de neutralidade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Determinismo tecnológico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Associação em rede.</a:t>
              </a:r>
            </a:p>
          </p:txBody>
        </p:sp>
        <p:pic>
          <p:nvPicPr>
            <p:cNvPr id="7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99" y="1715686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99" y="2093728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99" y="2471770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99" y="2795806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844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68" y="1012630"/>
            <a:ext cx="9161930" cy="56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0" y="3672933"/>
            <a:ext cx="579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Aula 07:</a:t>
            </a:r>
          </a:p>
          <a:p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Principais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abordagens na evolução científica </a:t>
            </a:r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tecnológica do homem contemporâneo</a:t>
            </a: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24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79512" y="2492896"/>
            <a:ext cx="8856984" cy="396044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719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Temas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115616" y="1532692"/>
            <a:ext cx="748883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Ciência e Tecnologia na evolução do homem;</a:t>
            </a:r>
          </a:p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Conceitos de n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eutralidade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determinismo tecnológico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associação em rede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 descr="Resultado de imagem para vi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936104" cy="93610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51520" y="2540317"/>
            <a:ext cx="8640960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processo de evolução científica e tecnológica do homem contemporâneo, estabeleceu-se, durante muito tempo, uma visão de determinismo – ora social, ora tecnológico. 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 um período histórico, acreditava-se que a sociedade determinava os rumos da Ciência e Tecnologia (C&amp;T), não sendo por estas afetada. Essa abordagem ficou conhecida como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determinismo social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 outro período, acreditava-se que a C&amp;T seguiam seus próprios rumos, não sendo diretamente influenciadas pela sociedade. Essa abordagem ficou conhecida como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determinismo científico e tecnológico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3528" y="515719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a abordagem “com foco na sociedade”, o caráter da C&amp;T é socialmente determinado e, devido a essa condição, elas tendem a reproduzir as relações sociais.</a:t>
            </a:r>
          </a:p>
        </p:txBody>
      </p:sp>
      <p:pic>
        <p:nvPicPr>
          <p:cNvPr id="12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156176" y="4625953"/>
            <a:ext cx="2742609" cy="1739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428016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2008" y="6053807"/>
            <a:ext cx="90364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2B4475"/>
              </a:buClr>
            </a:pP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pt-BR" sz="34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Adm.</a:t>
            </a:r>
            <a:r>
              <a:rPr lang="pt-BR" sz="3400" b="1" i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34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Luiz Cláudio Brites Lobato</a:t>
            </a:r>
            <a:endParaRPr lang="pt-BR" sz="3400" b="1" kern="0" dirty="0">
              <a:solidFill>
                <a:srgbClr val="2B44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5496" y="1124744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2800" b="1" kern="0" dirty="0" smtClean="0">
                <a:solidFill>
                  <a:srgbClr val="004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QUINTA-FEIRA / 18:30 ÀS 22:00 HS.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2800" b="1" kern="0" dirty="0" smtClean="0">
                <a:solidFill>
                  <a:srgbClr val="004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Turma 3009 – Nova Iguaçu</a:t>
            </a:r>
            <a:endParaRPr lang="pt-BR" sz="2800" b="1" kern="0" dirty="0">
              <a:solidFill>
                <a:srgbClr val="004D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1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06370" y="3042769"/>
            <a:ext cx="3346215" cy="3022506"/>
          </a:xfrm>
          <a:prstGeom prst="rect">
            <a:avLst/>
          </a:prstGeom>
        </p:spPr>
      </p:pic>
      <p:pic>
        <p:nvPicPr>
          <p:cNvPr id="13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50514"/>
            <a:ext cx="3240360" cy="22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24" y="2078852"/>
            <a:ext cx="5198931" cy="269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757" y="4769131"/>
            <a:ext cx="5339898" cy="13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955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380776"/>
            <a:ext cx="8856984" cy="514456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2327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 de neutralidade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23528" y="1556792"/>
            <a:ext cx="849694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conceito da neutralidade do conhecimento científico ou da tecnologia tem sua origem nas próprias condições de seu surgimento como uma oposição ao conhecimento (ou pensamento) religioso.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iluminismo foi o primeiro movimento importante que questionou o pensamento religioso e potencializou a ideia da neutralidade.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princípio dessas correntes baseia-se na ideia de que a subjetividade deve ser contida dentro dos limites da objetividade, na tentativa de reproduzir a realidade “assim como ela é”.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Ganha força a crença de que a ciência é a expressão de uma verdade absoluta, aumentando a confiança na ciência como fonte do saber “verdadeiro e universal”.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814" y="4653136"/>
            <a:ext cx="3912666" cy="179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53136"/>
            <a:ext cx="2520280" cy="177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5130" y="4941168"/>
            <a:ext cx="2117341" cy="1243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22309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3459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 de determinismo tecnológico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51521" y="1628800"/>
            <a:ext cx="8496944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conceito de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determinismo tecnológico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foi criado pelo sociólogo americano </a:t>
            </a: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Thorstein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Veblen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(1857-1929), bem como cultivado e aperfeiçoado por Robert Ezra Park, da Universidade de Chicago. 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Park declarou que os dispositivos tecnológicos estavam modificando a estrutura e as funções da sociedade, noção que serviu de ponto de partida para uma corrente teórica em todos os aspectos inovadora.</a:t>
            </a:r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9512" y="4636146"/>
            <a:ext cx="2448272" cy="18171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51521" y="3249364"/>
            <a:ext cx="8568952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os deterministas tecnológicos as tecnologias são consideradas como a causa principal das mudanças na sociedade e são vistas como a condição fundamental de sustentação do modelo de sociedade.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“Novas tecnologias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transformam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sociedade em todos os níveis, inclusive institucional, social e individualmente. Os fatores humanos e sociais são vistos como secundários.”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</a:t>
            </a:r>
            <a:r>
              <a:rPr lang="pt-BR" sz="14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t-BR" sz="1400" b="1" dirty="0">
                <a:solidFill>
                  <a:schemeClr val="accent6">
                    <a:lumMod val="50000"/>
                  </a:schemeClr>
                </a:solidFill>
              </a:rPr>
              <a:t>CHANDLER; DANIEL, 2000)</a:t>
            </a:r>
            <a:endParaRPr lang="pt-BR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082" name="AutoShape 2" descr="Resultado de imagem para determinismo tecnolÃ³g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6084" name="AutoShape 4" descr="Resultado de imagem para determinismo tecnolÃ³g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6086" name="Picture 6" descr="Resultado de imagem para determinismo tecnolÃ³gi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824335"/>
            <a:ext cx="3672408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237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289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 de associação em rede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51521" y="1628800"/>
            <a:ext cx="6840759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visão da associação em rede é baseada na noção de que a tecnologia está inserida em uma rede de relações, para a qual concorrem diferentes aspectos da vida em sociedade que se movimentam em redes e são movidos por interesses específicos.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tecnologia é interpretada incluindo os aspectos técnico, científico, econômico, político, e organizacional, os quais se associam em redes para a construção e operação de fatos e artefatos tecnológicos.</a:t>
            </a:r>
          </a:p>
        </p:txBody>
      </p:sp>
      <p:pic>
        <p:nvPicPr>
          <p:cNvPr id="9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64288" y="1772816"/>
            <a:ext cx="1682725" cy="184577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4034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2729018" cy="2276475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915816" y="3816523"/>
            <a:ext cx="5904656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É importante considerar que cada abordagem da evolução científica e tecnológica reflete um momento histórico e que todas estão impregnadas de crenças, valores, argumentos e conhecimentos próprios do cenário e do período histórico e evolutivo em questão.</a:t>
            </a:r>
          </a:p>
          <a:p>
            <a:pPr algn="just">
              <a:spcBef>
                <a:spcPts val="20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Atualmente, é amplamente reconhecido que a ciência e a tecnologia, bem como seus fatos e artefatos, não são neutros e universais, cabendo ao profissional avaliar antecipadamente os impactos de sua ação no contexto regional e organizacional, adotando uma postura ética e sustentável.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73780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60478"/>
            <a:ext cx="8497193" cy="344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375047" y="744124"/>
            <a:ext cx="1410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Considerações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9512" y="1579433"/>
            <a:ext cx="88569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Vídeo: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O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positivismo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Estudo de caso</a:t>
            </a:r>
            <a:r>
              <a:rPr lang="pt-B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285750" indent="-285750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O biscateiro flutuante: a saga de um invento, pobre e isolado construtor de artefatos na cidade do Rio de Janeiro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43010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3012" name="AutoShape 4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8556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61582" y="1548081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/>
              <a:t>O BISCATEIRO FLUTUANTE: </a:t>
            </a:r>
          </a:p>
          <a:p>
            <a:r>
              <a:rPr lang="pt-BR" sz="1600" b="1" dirty="0" smtClean="0"/>
              <a:t>A SAGA DE UM INVENTIVO E “ISOLADO” CONSTRUTOR DE ARTEFATOS NA CIDADE DO RIO DE JANEIRO </a:t>
            </a:r>
            <a:endParaRPr lang="pt-BR" sz="1600" b="1" dirty="0"/>
          </a:p>
        </p:txBody>
      </p:sp>
      <p:sp>
        <p:nvSpPr>
          <p:cNvPr id="9" name="Retângulo 8"/>
          <p:cNvSpPr/>
          <p:nvPr/>
        </p:nvSpPr>
        <p:spPr>
          <a:xfrm>
            <a:off x="179512" y="2060848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Resumo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presente artigo, através da história da construção de uma casa flutuante, erguida pelo “biscateiro” Luiz Fernando Barreto de Queiroz Bispo, entre a favela da Maré (comunidade periférica do Rio de Janeiro) e a Universidade Federal do Rio de Janeiro (UFRJ), desenvolve uma reflexão acerca de saberes populares e científicos, tangenciando a questão da interação entre universidades brasileiras e populações vizinhas, em especial aquelas ditas marginalizadas.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Fazendo analogias entre o estudo das redes tecnocientíficas na visão dos Estudos CTS (Ciência, Tecnologia e Sociedade) e o caso brasileiro, onde milhões vivem apartados do que aqui chamamos redes formais, o artigo tenta esboçar caminhos para que esta população, “excluída”, se faça presente e inclua variáveis nas equações que regem os processos formais de nossa sociedade. Nesse sentido, o caso em estudo aponta para uma valorização da inventividade – transformadora, indisciplinada – como ferramenta para que “os 'de fora' entrem”. 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79512" y="1693252"/>
            <a:ext cx="64087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Flutuando no paradoxo </a:t>
            </a:r>
          </a:p>
          <a:p>
            <a:endParaRPr lang="pt-BR" dirty="0" smtClean="0"/>
          </a:p>
          <a:p>
            <a:pPr lvl="6">
              <a:buFont typeface="Arial" pitchFamily="34" charset="0"/>
              <a:buChar char="•"/>
            </a:pPr>
            <a:r>
              <a:rPr lang="pt-BR" sz="1600" dirty="0" smtClean="0"/>
              <a:t>Todo dia, </a:t>
            </a:r>
          </a:p>
          <a:p>
            <a:pPr lvl="6">
              <a:buFont typeface="Arial" pitchFamily="34" charset="0"/>
              <a:buChar char="•"/>
            </a:pPr>
            <a:endParaRPr lang="pt-BR" sz="1600" dirty="0" smtClean="0"/>
          </a:p>
          <a:p>
            <a:pPr lvl="4">
              <a:buFont typeface="Arial" pitchFamily="34" charset="0"/>
              <a:buChar char="•"/>
            </a:pPr>
            <a:r>
              <a:rPr lang="pt-BR" sz="1600" dirty="0" smtClean="0"/>
              <a:t>O sol da manhã vem lhes desafiar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1">
              <a:buFont typeface="Arial" pitchFamily="34" charset="0"/>
              <a:buChar char="•"/>
            </a:pPr>
            <a:r>
              <a:rPr lang="pt-BR" sz="1600" dirty="0" smtClean="0"/>
              <a:t>Traz do sonho pro mundo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Quem já não o queria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2">
              <a:buFont typeface="Arial" pitchFamily="34" charset="0"/>
              <a:buChar char="•"/>
            </a:pPr>
            <a:r>
              <a:rPr lang="pt-BR" sz="1600" dirty="0" smtClean="0"/>
              <a:t>Palafitas, trapiches, farrapos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Filhos da mesma agonia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1">
              <a:buFont typeface="Arial" pitchFamily="34" charset="0"/>
              <a:buChar char="•"/>
            </a:pPr>
            <a:r>
              <a:rPr lang="pt-BR" sz="1600" dirty="0" smtClean="0"/>
              <a:t>E a cidade,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2">
              <a:buFont typeface="Arial" pitchFamily="34" charset="0"/>
              <a:buChar char="•"/>
            </a:pPr>
            <a:r>
              <a:rPr lang="pt-BR" sz="1600" dirty="0" smtClean="0"/>
              <a:t>Que tem braços abertos num cartão postal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3">
              <a:buFont typeface="Arial" pitchFamily="34" charset="0"/>
              <a:buChar char="•"/>
            </a:pPr>
            <a:r>
              <a:rPr lang="pt-BR" sz="1600" dirty="0" smtClean="0"/>
              <a:t>Com os punhos fechados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40560" y="1484784"/>
            <a:ext cx="413995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Da vida real</a:t>
            </a:r>
          </a:p>
          <a:p>
            <a:r>
              <a:rPr lang="pt-BR" sz="1600" dirty="0" smtClean="0"/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pt-BR" sz="1600" dirty="0" smtClean="0"/>
              <a:t>Lhes nega oportunidades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2">
              <a:buFont typeface="Arial" pitchFamily="34" charset="0"/>
              <a:buChar char="•"/>
            </a:pPr>
            <a:r>
              <a:rPr lang="pt-BR" sz="1600" dirty="0" smtClean="0"/>
              <a:t>Mostra a face dura do mal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1">
              <a:buFont typeface="Arial" pitchFamily="34" charset="0"/>
              <a:buChar char="•"/>
            </a:pPr>
            <a:r>
              <a:rPr lang="pt-BR" sz="1600" dirty="0" smtClean="0"/>
              <a:t>Alagados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2">
              <a:buFont typeface="Arial" pitchFamily="34" charset="0"/>
              <a:buChar char="•"/>
            </a:pPr>
            <a:r>
              <a:rPr lang="pt-BR" sz="1600" dirty="0" err="1" smtClean="0"/>
              <a:t>Trenchtown</a:t>
            </a:r>
            <a:r>
              <a:rPr lang="pt-BR" sz="1600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1">
              <a:buFont typeface="Arial" pitchFamily="34" charset="0"/>
              <a:buChar char="•"/>
            </a:pPr>
            <a:r>
              <a:rPr lang="pt-BR" sz="1600" dirty="0" smtClean="0"/>
              <a:t>Favela da maré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A esperança não vem do mar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2">
              <a:buFont typeface="Arial" pitchFamily="34" charset="0"/>
              <a:buChar char="•"/>
            </a:pPr>
            <a:r>
              <a:rPr lang="pt-BR" sz="1600" dirty="0" smtClean="0"/>
              <a:t>Nem das antenas de TV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3">
              <a:buFont typeface="Arial" pitchFamily="34" charset="0"/>
              <a:buChar char="•"/>
            </a:pPr>
            <a:r>
              <a:rPr lang="pt-BR" sz="1600" dirty="0" smtClean="0"/>
              <a:t>A arte de viver da fé </a:t>
            </a:r>
          </a:p>
          <a:p>
            <a:pPr>
              <a:buFont typeface="Arial" pitchFamily="34" charset="0"/>
              <a:buChar char="•"/>
            </a:pPr>
            <a:endParaRPr lang="pt-BR" sz="1600" dirty="0" smtClean="0"/>
          </a:p>
          <a:p>
            <a:pPr lvl="2">
              <a:buFont typeface="Arial" pitchFamily="34" charset="0"/>
              <a:buChar char="•"/>
            </a:pPr>
            <a:r>
              <a:rPr lang="pt-BR" sz="1600" dirty="0" smtClean="0"/>
              <a:t>Só não se sabe fé em que </a:t>
            </a:r>
            <a:endParaRPr lang="pt-BR" sz="1600" dirty="0"/>
          </a:p>
        </p:txBody>
      </p:sp>
      <p:pic>
        <p:nvPicPr>
          <p:cNvPr id="154626" name="Picture 2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1584176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1520" y="1668278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Manhã de sol no Rio de Janeiro. Águas calmas e mornas. A brisa vem chegando mansamente, como se pedisse licença. Os reflexos nas águas pintam figuras inusitadas, mistura de cores digna de cartão postal.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Por entre verdes árvores se espreitam esguias garças brancas em seu elegante balé matutino. Típico dia carioca. Carros se apressam no asfalto quente, fervente. Buzinam como se o barulho lhes apressasse ainda mais.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odor que a brisa traz bem que poderia ser melhor. Na verdade, é muito ruim, insuportável, mau cheiroso! Restos, madeiras, sacos plásticos, garrafas PET, carrocerias do que já foram carros, lixo cobrindo as margens do mangue poluído e moribundo.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 lá, pouco abaixo do viaduto de uma das mais importantes vias expressas da cidade, a Linha Vermelha, no meio da lama fétida do Canal do Cunha, flutua despeitada a casa de Luiz Fernando Barreto de Queiroz Bispo, feita de rejeitos reciclados, de frente para a favela da Maré e fundos para o Centro Tecnológico da Universidade Federal do Rio de Janeiro – UFRJ . </a:t>
            </a:r>
          </a:p>
        </p:txBody>
      </p:sp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1520" y="1519039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tarefa a que nos propomos neste ensaio é (per)seguir a história deste construtor e do seu artefato nada convencional, tomando como primeira inspiração os Estudos CTS (Ciência, Tecnologia e Sociedade).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Desta forma, além </a:t>
            </a:r>
            <a:r>
              <a:rPr lang="pt-BR" dirty="0" err="1" smtClean="0"/>
              <a:t>d“O</a:t>
            </a:r>
            <a:r>
              <a:rPr lang="pt-BR" dirty="0" smtClean="0"/>
              <a:t> Próprio”, como Luiz atende ao telefone, colhemos entrevistas com representantes da Universidade (UFRJ), da comunidade da Maré e da esfera governamental (Secretaria Estadual de Ambiente), além da pesquisa por reportagens sobre o tema e da observação direta da casa flutuante.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Como referência para este breve estudo, procuramos seguir a linha da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Teoria Ator Rede </a:t>
            </a:r>
            <a:r>
              <a:rPr lang="pt-BR" dirty="0" smtClean="0"/>
              <a:t>(TAR) que, segundo </a:t>
            </a:r>
            <a:r>
              <a:rPr lang="pt-BR" dirty="0" err="1" smtClean="0"/>
              <a:t>Latour</a:t>
            </a:r>
            <a:r>
              <a:rPr lang="pt-BR" dirty="0" smtClean="0"/>
              <a:t> (2005), tem como alguns dos critérios: </a:t>
            </a:r>
          </a:p>
          <a:p>
            <a:pPr algn="just"/>
            <a:endParaRPr lang="pt-BR" dirty="0" smtClean="0"/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O papel preciso conferido aos </a:t>
            </a:r>
            <a:r>
              <a:rPr lang="pt-BR" dirty="0" err="1" smtClean="0"/>
              <a:t>não-humanos</a:t>
            </a:r>
            <a:r>
              <a:rPr lang="pt-BR" dirty="0" smtClean="0"/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A direção na qual se desenrola a explicação (um “social” estável e servindo para explicar Uma situação dada é um indicador de que o estudo não é TAR); 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Verificar se o estudo em questão visa o reagrupamento do social ou se, pelo contrário, insiste ainda na dispersão e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Na desconstrução. 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5400767" cy="43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16469" y="153886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Representação da situação geográfica da Casa Flutuante da Maré </a:t>
            </a:r>
            <a:endParaRPr lang="pt-BR" dirty="0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7640" y="4221088"/>
            <a:ext cx="305976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2" name="Picture 4" descr="Resultado de imagem para Luiz Fernando Barreto de Queiroz Bispo,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4171" y="1916832"/>
            <a:ext cx="3595407" cy="2232248"/>
          </a:xfrm>
          <a:prstGeom prst="rect">
            <a:avLst/>
          </a:prstGeom>
          <a:noFill/>
        </p:spPr>
      </p:pic>
      <p:sp>
        <p:nvSpPr>
          <p:cNvPr id="12" name="Seta para a direita 11"/>
          <p:cNvSpPr/>
          <p:nvPr/>
        </p:nvSpPr>
        <p:spPr>
          <a:xfrm rot="3780543">
            <a:off x="2167408" y="5225887"/>
            <a:ext cx="294692" cy="2292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484784"/>
            <a:ext cx="8856984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39"/>
            <a:ext cx="5112568" cy="438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375048" y="744124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Saiba mais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05273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Principais abordagens na evolução científica e tecnológica do homem contemporâneo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469" y="153886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Representação de Casas Flutuantes </a:t>
            </a:r>
            <a:endParaRPr lang="pt-BR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48886"/>
            <a:ext cx="3641973" cy="225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05064"/>
            <a:ext cx="3196382" cy="239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364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 idx="4294967295"/>
          </p:nvPr>
        </p:nvSpPr>
        <p:spPr>
          <a:xfrm>
            <a:off x="1043608" y="1210841"/>
            <a:ext cx="5328592" cy="561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400" b="1" dirty="0" smtClean="0">
                <a:solidFill>
                  <a:schemeClr val="tx2"/>
                </a:solidFill>
              </a:rPr>
              <a:t>CONTEÚDO PROGRAMADO:</a:t>
            </a:r>
            <a:endParaRPr lang="pt-BR" sz="2400" b="1" dirty="0">
              <a:solidFill>
                <a:schemeClr val="tx2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896" y="874459"/>
            <a:ext cx="936104" cy="99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71439" y="6626315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14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48947"/>
            <a:ext cx="1296144" cy="9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496" y="1844824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00" dirty="0">
                <a:latin typeface="Verdana" panose="020B0604030504040204" pitchFamily="34" charset="0"/>
              </a:rPr>
              <a:t>UNIDADE 1: O processo de criação do conhecimento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1.1 A importância do conhecimento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1.2 A criação de conhecimento numa organização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1.3 Os modos de conversão do conhecimento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1.4 Condições promotoras da espiral do conhecimento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1.5 Fases do processo de criação do conhecimento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1.6 A transferência do conhecimento e a busca pela inovação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UNIDADE 2: Conceitos em Ciência, Tecnologia e Inovação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2.1 Conceitos de ciência, tecnologia e sociedade</a:t>
            </a:r>
          </a:p>
          <a:p>
            <a:r>
              <a:rPr lang="pt-BR" sz="1300" dirty="0">
                <a:latin typeface="Verdana" panose="020B0604030504040204" pitchFamily="34" charset="0"/>
              </a:rPr>
              <a:t>2.2 Relacionamento entre ciência, tecnologia e sociedade</a:t>
            </a:r>
          </a:p>
          <a:p>
            <a:r>
              <a:rPr lang="pt-BR" sz="1300" dirty="0">
                <a:latin typeface="Verdana" panose="020B0604030504040204" pitchFamily="34" charset="0"/>
              </a:rPr>
              <a:t>2.3 Evolução social, científica e tecnológica</a:t>
            </a:r>
          </a:p>
          <a:p>
            <a:r>
              <a:rPr lang="pt-BR" sz="1300" dirty="0">
                <a:latin typeface="Verdana" panose="020B0604030504040204" pitchFamily="34" charset="0"/>
              </a:rPr>
              <a:t>2.3.1 Neutralidade</a:t>
            </a:r>
          </a:p>
          <a:p>
            <a:r>
              <a:rPr lang="pt-BR" sz="1300" dirty="0">
                <a:latin typeface="Verdana" panose="020B0604030504040204" pitchFamily="34" charset="0"/>
              </a:rPr>
              <a:t>2.3.2 Determinismo tecnológico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2.3.3 Dialética</a:t>
            </a:r>
          </a:p>
          <a:p>
            <a:r>
              <a:rPr lang="pt-BR" sz="1300" dirty="0">
                <a:latin typeface="Verdana" panose="020B0604030504040204" pitchFamily="34" charset="0"/>
              </a:rPr>
              <a:t>2.3.4 Associação em rede</a:t>
            </a:r>
          </a:p>
          <a:p>
            <a:r>
              <a:rPr lang="pt-BR" sz="1300" dirty="0">
                <a:latin typeface="Verdana" panose="020B0604030504040204" pitchFamily="34" charset="0"/>
              </a:rPr>
              <a:t>UNIDADE 3: Modelos de Mudança Tecnológica</a:t>
            </a:r>
          </a:p>
          <a:p>
            <a:r>
              <a:rPr lang="pt-BR" sz="1300" dirty="0">
                <a:latin typeface="Verdana" panose="020B0604030504040204" pitchFamily="34" charset="0"/>
              </a:rPr>
              <a:t>3.1 Modelos lineares</a:t>
            </a:r>
          </a:p>
          <a:p>
            <a:r>
              <a:rPr lang="pt-BR" sz="1300" dirty="0">
                <a:latin typeface="Verdana" panose="020B0604030504040204" pitchFamily="34" charset="0"/>
              </a:rPr>
              <a:t>3.1.1 Modelo </a:t>
            </a:r>
            <a:r>
              <a:rPr lang="pt-BR" sz="1300" dirty="0" err="1">
                <a:latin typeface="Verdana" panose="020B0604030504040204" pitchFamily="34" charset="0"/>
              </a:rPr>
              <a:t>science-push</a:t>
            </a:r>
            <a:endParaRPr lang="pt-BR" sz="1300" dirty="0">
              <a:latin typeface="Verdana" panose="020B0604030504040204" pitchFamily="34" charset="0"/>
            </a:endParaRPr>
          </a:p>
          <a:p>
            <a:r>
              <a:rPr lang="pt-BR" sz="1300" dirty="0">
                <a:latin typeface="Verdana" panose="020B0604030504040204" pitchFamily="34" charset="0"/>
              </a:rPr>
              <a:t>3.1.2 Modelo </a:t>
            </a:r>
            <a:r>
              <a:rPr lang="pt-BR" sz="1300" dirty="0" err="1">
                <a:latin typeface="Verdana" panose="020B0604030504040204" pitchFamily="34" charset="0"/>
              </a:rPr>
              <a:t>market-pull</a:t>
            </a:r>
            <a:endParaRPr lang="pt-BR" sz="1300" dirty="0">
              <a:latin typeface="Verdana" panose="020B0604030504040204" pitchFamily="34" charset="0"/>
            </a:endParaRPr>
          </a:p>
          <a:p>
            <a:r>
              <a:rPr lang="pt-BR" sz="1300" dirty="0">
                <a:latin typeface="Verdana" panose="020B0604030504040204" pitchFamily="34" charset="0"/>
              </a:rPr>
              <a:t>3.2 Modelos </a:t>
            </a:r>
            <a:r>
              <a:rPr lang="pt-BR" sz="1300" dirty="0" smtClean="0">
                <a:latin typeface="Verdana" panose="020B0604030504040204" pitchFamily="34" charset="0"/>
              </a:rPr>
              <a:t>interativos</a:t>
            </a:r>
            <a:endParaRPr lang="pt-BR" sz="1300" dirty="0">
              <a:latin typeface="Verdana" panose="020B060403050404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72000" y="1847721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00" dirty="0">
                <a:latin typeface="Verdana" panose="020B0604030504040204" pitchFamily="34" charset="0"/>
              </a:rPr>
              <a:t>UNIDADE 4: Gestão do Conhecimento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4.1 Conceitos de gestão do conhecimento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4.2 Gestão da informação X gestão do conhecimento</a:t>
            </a:r>
          </a:p>
          <a:p>
            <a:r>
              <a:rPr lang="pt-BR" sz="1300" dirty="0">
                <a:latin typeface="Verdana" panose="020B0604030504040204" pitchFamily="34" charset="0"/>
              </a:rPr>
              <a:t>4.3 Criação do conhecimento organizacional</a:t>
            </a:r>
          </a:p>
          <a:p>
            <a:r>
              <a:rPr lang="pt-BR" sz="1300" dirty="0">
                <a:latin typeface="Verdana" panose="020B0604030504040204" pitchFamily="34" charset="0"/>
              </a:rPr>
              <a:t>UNIDADE 5: Gestão do Processo de Desenvolvimento de Produtos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5.1 Definição do Processo de Desenvolvimento de Produtos (PDP)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5.2 O papel do PDP no Brasil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5.3 Características do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5.4 Tipos de projetos de desenvolvimento de produtos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5.5 Definição e escopo do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5.6 A importância da gestão do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5.7 Abordagens para gestão do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5.8 Arranjos organizacionais para 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5.9 Fatores gerenciais que afetam o desempenho do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5.10 Modelo de referência para 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UNIDADE 6: Processos de Apoio ao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6.1 Gerenciamento de mudanças de engenharia</a:t>
            </a:r>
          </a:p>
          <a:p>
            <a:r>
              <a:rPr lang="pt-BR" sz="1300" dirty="0">
                <a:latin typeface="Verdana" panose="020B0604030504040204" pitchFamily="34" charset="0"/>
              </a:rPr>
              <a:t>6.2 Melhoria incremental do PDP</a:t>
            </a:r>
          </a:p>
          <a:p>
            <a:r>
              <a:rPr lang="pt-BR" sz="1300" dirty="0">
                <a:latin typeface="Verdana" panose="020B0604030504040204" pitchFamily="34" charset="0"/>
              </a:rPr>
              <a:t>6.3 Infraestrutura e capacitação</a:t>
            </a:r>
            <a:endParaRPr lang="pt-BR" sz="1300" dirty="0"/>
          </a:p>
        </p:txBody>
      </p:sp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-3082" y="1034518"/>
            <a:ext cx="9138117" cy="5787823"/>
            <a:chOff x="-3082" y="1025553"/>
            <a:chExt cx="9138117" cy="5787823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82" y="1025553"/>
              <a:ext cx="9138117" cy="5643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 descr="Resultado de imagem para GESTÃO DO CONHECIMEN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756603"/>
              <a:ext cx="3059832" cy="3056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4"/>
          <p:cNvGrpSpPr/>
          <p:nvPr/>
        </p:nvGrpSpPr>
        <p:grpSpPr>
          <a:xfrm>
            <a:off x="286977" y="1732885"/>
            <a:ext cx="3998581" cy="1768123"/>
            <a:chOff x="286977" y="842159"/>
            <a:chExt cx="3998581" cy="1326092"/>
          </a:xfrm>
        </p:grpSpPr>
        <p:sp>
          <p:nvSpPr>
            <p:cNvPr id="16" name="Retângulo 15"/>
            <p:cNvSpPr/>
            <p:nvPr/>
          </p:nvSpPr>
          <p:spPr>
            <a:xfrm>
              <a:off x="286977" y="842159"/>
              <a:ext cx="3998581" cy="1297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VAMOS AOS </a:t>
              </a:r>
              <a:r>
                <a:rPr lang="pt-BR" sz="1400" b="1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PRÓXIMOS PASSOS</a:t>
              </a: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?</a:t>
              </a:r>
            </a:p>
            <a:p>
              <a:pPr lvl="1">
                <a:spcBef>
                  <a:spcPct val="20000"/>
                </a:spcBef>
                <a:defRPr/>
              </a:pPr>
              <a:endParaRPr lang="pt-BR" sz="1400" kern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</a:endParaRPr>
            </a:p>
            <a:p>
              <a:pPr lvl="1">
                <a:spcBef>
                  <a:spcPct val="20000"/>
                </a:spcBef>
                <a:defRPr/>
              </a:pPr>
              <a:r>
                <a:rPr lang="pt-BR" sz="1400" kern="0" dirty="0" smtClean="0">
                  <a:solidFill>
                    <a:schemeClr val="bg1">
                      <a:lumMod val="95000"/>
                    </a:schemeClr>
                  </a:solidFill>
                  <a:latin typeface="+mj-lt"/>
                  <a:ea typeface="ＭＳ Ｐゴシック" charset="0"/>
                </a:rPr>
                <a:t> </a:t>
              </a:r>
            </a:p>
            <a:p>
              <a:pPr lvl="1">
                <a:spcBef>
                  <a:spcPct val="20000"/>
                </a:spcBef>
                <a:defRPr/>
              </a:pPr>
              <a:endParaRPr lang="pt-BR" sz="1400" kern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Modelos lineares: </a:t>
              </a:r>
              <a:r>
                <a:rPr lang="pt-BR" sz="1400" dirty="0" err="1">
                  <a:solidFill>
                    <a:schemeClr val="bg1"/>
                  </a:solidFill>
                </a:rPr>
                <a:t>science-push</a:t>
              </a:r>
              <a:r>
                <a:rPr lang="pt-BR" sz="1400" dirty="0">
                  <a:solidFill>
                    <a:schemeClr val="bg1"/>
                  </a:solidFill>
                </a:rPr>
                <a:t> e </a:t>
              </a:r>
              <a:r>
                <a:rPr lang="pt-BR" sz="1400" dirty="0" err="1">
                  <a:solidFill>
                    <a:schemeClr val="bg1"/>
                  </a:solidFill>
                </a:rPr>
                <a:t>market-pull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Modelos interativos.</a:t>
              </a:r>
            </a:p>
          </p:txBody>
        </p:sp>
        <p:pic>
          <p:nvPicPr>
            <p:cNvPr id="7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09" y="1552348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26" y="1876384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844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68" y="1012630"/>
            <a:ext cx="9161930" cy="56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0" y="3743927"/>
            <a:ext cx="5724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Aula 08:</a:t>
            </a:r>
          </a:p>
          <a:p>
            <a:r>
              <a:rPr lang="pt-BR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Modelos </a:t>
            </a:r>
            <a:r>
              <a:rPr lang="pt-BR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mudança tecnológica</a:t>
            </a: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24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8" y="744124"/>
            <a:ext cx="719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Temas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24712" y="1484784"/>
            <a:ext cx="44833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 de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criatividade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Descoberta, invenção, inovação e difusão;</a:t>
            </a:r>
          </a:p>
          <a:p>
            <a:pPr marL="2857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Modelos de mudança tecnológica.</a:t>
            </a:r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9512" y="1052736"/>
            <a:ext cx="3386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Modelos de mudança tecnológica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Resultado de imagem para vi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936104" cy="936104"/>
          </a:xfrm>
          <a:prstGeom prst="rect">
            <a:avLst/>
          </a:prstGeom>
          <a:noFill/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b="32852"/>
          <a:stretch>
            <a:fillRect/>
          </a:stretch>
        </p:blipFill>
        <p:spPr>
          <a:xfrm>
            <a:off x="6660232" y="1124744"/>
            <a:ext cx="2296186" cy="288032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aixaDeTexto 8"/>
          <p:cNvSpPr txBox="1"/>
          <p:nvPr/>
        </p:nvSpPr>
        <p:spPr>
          <a:xfrm>
            <a:off x="179512" y="2609617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Criatividade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é a inventividade para criar e inovar que podem ser usadas em qualquer campo de atuação – artístico, científico, esportivo etc. 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criatividade não é necessariamente uma característica congênita, ela pode ser desenvolvida ao longo da vida.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27784" y="4365104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descoberta, a invenção e a inovação são processos contínuos do desenvolvimento humano, que se diferenciam entre si, mas todos são muito importantes na cadeia de construção conhecimento.</a:t>
            </a:r>
          </a:p>
        </p:txBody>
      </p:sp>
      <p:pic>
        <p:nvPicPr>
          <p:cNvPr id="12" name="pasted-image.png"/>
          <p:cNvPicPr>
            <a:picLocks noChangeAspect="1"/>
          </p:cNvPicPr>
          <p:nvPr/>
        </p:nvPicPr>
        <p:blipFill>
          <a:blip r:embed="rId4" cstate="print">
            <a:extLst/>
          </a:blip>
          <a:srcRect b="14588"/>
          <a:stretch>
            <a:fillRect/>
          </a:stretch>
        </p:blipFill>
        <p:spPr>
          <a:xfrm>
            <a:off x="179513" y="4150271"/>
            <a:ext cx="2232248" cy="243072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aixaDeTexto 12"/>
          <p:cNvSpPr txBox="1"/>
          <p:nvPr/>
        </p:nvSpPr>
        <p:spPr>
          <a:xfrm>
            <a:off x="2627784" y="5309627"/>
            <a:ext cx="634649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Descoberta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é o ato de desvelar algo que já existia.</a:t>
            </a:r>
          </a:p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Ela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é considerada como tal quando tem muito valor para a humanidade. </a:t>
            </a:r>
          </a:p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Exemplo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Átomo.</a:t>
            </a:r>
          </a:p>
        </p:txBody>
      </p:sp>
    </p:spTree>
    <p:extLst>
      <p:ext uri="{BB962C8B-B14F-4D97-AF65-F5344CB8AC3E}">
        <p14:creationId xmlns="" xmlns:p14="http://schemas.microsoft.com/office/powerpoint/2010/main" val="3428016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852936"/>
            <a:ext cx="26479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375048" y="744124"/>
            <a:ext cx="3745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Descoberta, invenção, inovação e difusão 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79512" y="1471136"/>
            <a:ext cx="836272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Invenção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é a criação de um novo produto ou processo inédito.</a:t>
            </a:r>
          </a:p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Exemplo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Computador.</a:t>
            </a: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79512" y="1052736"/>
            <a:ext cx="3386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Modelos de mudança tecnológica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2876" y="1196752"/>
            <a:ext cx="219749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179512" y="2276872"/>
            <a:ext cx="87849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Inovação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é o desenvolvimento de uma descoberta ou invenção agregando a estas um valor social ou comercial.</a:t>
            </a:r>
          </a:p>
          <a:p>
            <a:pPr indent="-1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Exemplo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Computador móvel (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notebook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51520" y="4712027"/>
            <a:ext cx="864096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Sendo a inovação imprescindível para o crescimento das organizações e para seu diferencial competitivo, vários têm sido os modelos propostos para desenvolvê-la ou para criar um ambiente organizacional inovador.</a:t>
            </a:r>
          </a:p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Um desses modelos é o linear, no qual o desenvolvimento, a produção e a comercialização de novas tecnologias são vistos como uma sequência bem definida no tempo, que se origina nas atividades de pesquisa, envolvidas na fase de desenvolvimento do produto, e leva à produção e à comercialização.</a:t>
            </a:r>
          </a:p>
        </p:txBody>
      </p:sp>
      <p:pic>
        <p:nvPicPr>
          <p:cNvPr id="34819" name="Picture 3" descr="Resultado de imagem para Computado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618910"/>
            <a:ext cx="2592288" cy="1944216"/>
          </a:xfrm>
          <a:prstGeom prst="rect">
            <a:avLst/>
          </a:prstGeom>
          <a:noFill/>
        </p:spPr>
      </p:pic>
      <p:pic>
        <p:nvPicPr>
          <p:cNvPr id="13" name="pasted-image.png"/>
          <p:cNvPicPr>
            <a:picLocks noChangeAspect="1"/>
          </p:cNvPicPr>
          <p:nvPr/>
        </p:nvPicPr>
        <p:blipFill>
          <a:blip r:embed="rId5" cstate="print">
            <a:extLst/>
          </a:blip>
          <a:srcRect l="2570" r="20845"/>
          <a:stretch>
            <a:fillRect/>
          </a:stretch>
        </p:blipFill>
        <p:spPr>
          <a:xfrm>
            <a:off x="5796136" y="1196752"/>
            <a:ext cx="859326" cy="864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175510"/>
            <a:ext cx="2160240" cy="15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Resultado de imagem para Computador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212976"/>
            <a:ext cx="1355458" cy="1486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55551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380778"/>
            <a:ext cx="8856984" cy="5144566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188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Modelos interativos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51520" y="1616374"/>
            <a:ext cx="8496944" cy="254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abordagens não-lineares ou interativas surgiram, então, trazendo novos modelos para o desenvolvimento da inovação, baseados na premissa de que de a inovação desenvolve-se a partir de um processo social, com a participação de diferentes atores, com várias retroações. </a:t>
            </a:r>
          </a:p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Nos modelos interativos a identificação de necessidades de mercado ou de nichos específicos tem papel muito importante, além do papel do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design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(projetista) e de outros atores no processo de desenvolvimento da inovação. </a:t>
            </a:r>
          </a:p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centro da inovação é a empresa, combinando interações internas e externas a ela, apoiando-se no conhecimento científico já existente ou buscando um novo.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9512" y="1052736"/>
            <a:ext cx="3386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Modelos de mudança tecnológica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566124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 base nos conceitos de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descoberta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invenção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inovação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realize uma pesquisa na internet para encontrar um exemplo de descoberta que tenha gerado uma invenção e, posteriormente, uma inovação tecnológica.</a:t>
            </a:r>
          </a:p>
        </p:txBody>
      </p:sp>
      <p:pic>
        <p:nvPicPr>
          <p:cNvPr id="31746" name="Picture 2" descr="Resultado de imagem para centro da inovaÃ§Ã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21088"/>
            <a:ext cx="2808312" cy="1314329"/>
          </a:xfrm>
          <a:prstGeom prst="rect">
            <a:avLst/>
          </a:prstGeom>
          <a:noFill/>
        </p:spPr>
      </p:pic>
      <p:pic>
        <p:nvPicPr>
          <p:cNvPr id="31748" name="Picture 4" descr="Resultado de imagem para centro da inovaÃ§Ã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221088"/>
            <a:ext cx="2304256" cy="1358653"/>
          </a:xfrm>
          <a:prstGeom prst="rect">
            <a:avLst/>
          </a:prstGeom>
          <a:noFill/>
        </p:spPr>
      </p:pic>
      <p:pic>
        <p:nvPicPr>
          <p:cNvPr id="31750" name="Picture 6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5432" y="4077072"/>
            <a:ext cx="3225958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3290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-3082" y="1034518"/>
            <a:ext cx="9138117" cy="5787823"/>
            <a:chOff x="-3082" y="1025553"/>
            <a:chExt cx="9138117" cy="5787823"/>
          </a:xfrm>
        </p:grpSpPr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82" y="1025553"/>
              <a:ext cx="9138117" cy="5643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 descr="Resultado de imagem para GESTÃO DO CONHECIMEN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756603"/>
              <a:ext cx="3059832" cy="3056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4"/>
          <p:cNvGrpSpPr/>
          <p:nvPr/>
        </p:nvGrpSpPr>
        <p:grpSpPr>
          <a:xfrm>
            <a:off x="286977" y="1743545"/>
            <a:ext cx="3998581" cy="2162583"/>
            <a:chOff x="286977" y="1315691"/>
            <a:chExt cx="3998581" cy="1621937"/>
          </a:xfrm>
        </p:grpSpPr>
        <p:sp>
          <p:nvSpPr>
            <p:cNvPr id="16" name="Retângulo 15"/>
            <p:cNvSpPr/>
            <p:nvPr/>
          </p:nvSpPr>
          <p:spPr>
            <a:xfrm>
              <a:off x="286977" y="1315691"/>
              <a:ext cx="3998581" cy="1588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VAMOS AOS </a:t>
              </a:r>
              <a:r>
                <a:rPr lang="pt-BR" sz="1400" b="1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PRÓXIMOS PASSOS</a:t>
              </a: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?</a:t>
              </a:r>
            </a:p>
            <a:p>
              <a:pPr lvl="1">
                <a:spcBef>
                  <a:spcPct val="20000"/>
                </a:spcBef>
                <a:defRPr/>
              </a:pPr>
              <a:endParaRPr lang="pt-BR" sz="1400" kern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</a:endParaRPr>
            </a:p>
            <a:p>
              <a:pPr lvl="1">
                <a:spcBef>
                  <a:spcPct val="20000"/>
                </a:spcBef>
                <a:defRPr/>
              </a:pPr>
              <a:r>
                <a:rPr lang="pt-BR" sz="1400" kern="0" dirty="0" smtClean="0">
                  <a:solidFill>
                    <a:schemeClr val="bg1">
                      <a:lumMod val="95000"/>
                    </a:schemeClr>
                  </a:solidFill>
                  <a:latin typeface="+mj-lt"/>
                  <a:ea typeface="ＭＳ Ｐゴシック" charset="0"/>
                </a:rPr>
                <a:t> </a:t>
              </a: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Conceitos de gestão do conhecimento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Gestão da informação e gestão </a:t>
              </a:r>
              <a:r>
                <a:rPr lang="pt-BR" sz="1400" dirty="0" smtClean="0">
                  <a:solidFill>
                    <a:schemeClr val="bg1"/>
                  </a:solidFill>
                </a:rPr>
                <a:t/>
              </a:r>
              <a:br>
                <a:rPr lang="pt-BR" sz="1400" dirty="0" smtClean="0">
                  <a:solidFill>
                    <a:schemeClr val="bg1"/>
                  </a:solidFill>
                </a:rPr>
              </a:br>
              <a:r>
                <a:rPr lang="pt-BR" sz="1400" dirty="0" smtClean="0">
                  <a:solidFill>
                    <a:schemeClr val="bg1"/>
                  </a:solidFill>
                </a:rPr>
                <a:t>do </a:t>
              </a:r>
              <a:r>
                <a:rPr lang="pt-BR" sz="1400" dirty="0">
                  <a:solidFill>
                    <a:schemeClr val="bg1"/>
                  </a:solidFill>
                </a:rPr>
                <a:t>conhecimento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Criação do conhecimento organizacional.</a:t>
              </a:r>
            </a:p>
          </p:txBody>
        </p:sp>
        <p:pic>
          <p:nvPicPr>
            <p:cNvPr id="7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09" y="1855867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26" y="2233909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08" y="2645761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844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68" y="1012630"/>
            <a:ext cx="9161930" cy="56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107504" y="3717032"/>
            <a:ext cx="5357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Aula 09: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Gestão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conhecimento</a:t>
            </a: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24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8" y="744124"/>
            <a:ext cx="719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Temas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43608" y="1556792"/>
            <a:ext cx="55651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Conceitos de gestão do conhecimento;</a:t>
            </a:r>
          </a:p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Gestão da informação X Gestão do conhecimento;</a:t>
            </a:r>
          </a:p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Criação do conhecimento organizacional.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124744"/>
            <a:ext cx="2562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Gestão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Resultado de imagem para vi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936104" cy="93610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79512" y="2780928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Gestão do conhecimento é o conjunto de práticas, tecnologias e processos que apoiam a criação, a transferência e a aplicação do conhecimento nas organizações.</a:t>
            </a:r>
          </a:p>
        </p:txBody>
      </p:sp>
      <p:pic>
        <p:nvPicPr>
          <p:cNvPr id="9" name="pasted-image.png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3131" t="25184" r="4260" b="9638"/>
          <a:stretch/>
        </p:blipFill>
        <p:spPr>
          <a:xfrm>
            <a:off x="6588224" y="1268760"/>
            <a:ext cx="2325000" cy="230425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ixaDeTexto 10"/>
          <p:cNvSpPr txBox="1"/>
          <p:nvPr/>
        </p:nvSpPr>
        <p:spPr>
          <a:xfrm>
            <a:off x="2771800" y="3942635"/>
            <a:ext cx="61926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Globalização,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sociedade da informação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revolução digital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são termos e expressões comumente usados para denominar o momento de transição que vivenciamos da sociedade industrial para a sociedade do conhecimento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sociedade está sempre em constante mutação e evolução e até chegarmos até o período atual podemos perceber claramente quatro fases principais de evolução da sociedade: primitiva, agrícola, industrial e do conhecimento.</a:t>
            </a:r>
          </a:p>
        </p:txBody>
      </p:sp>
      <p:pic>
        <p:nvPicPr>
          <p:cNvPr id="12" name="pasted-image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9574" y="4059142"/>
            <a:ext cx="2664296" cy="21956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428016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1556792"/>
            <a:ext cx="8712968" cy="496855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4008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Sociedade da informação e do conhecimento</a:t>
            </a: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7504" y="1124744"/>
            <a:ext cx="2562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Gestão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7544" y="2048942"/>
            <a:ext cx="497834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Baseada na economia de subsistência;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Uso do fogo e de armas;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Tribos nômades;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Linguagem oral e figurativa.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19225" t="6191" r="4467"/>
          <a:stretch>
            <a:fillRect/>
          </a:stretch>
        </p:blipFill>
        <p:spPr>
          <a:xfrm>
            <a:off x="6544252" y="1916832"/>
            <a:ext cx="2276220" cy="244827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aixaDeTexto 11"/>
          <p:cNvSpPr txBox="1"/>
          <p:nvPr/>
        </p:nvSpPr>
        <p:spPr>
          <a:xfrm>
            <a:off x="4994255" y="4426947"/>
            <a:ext cx="397023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Fixação a terra;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Produção agrícola;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Comércio;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Valorização da terra e posses;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Forte influência da igreja e das religiões;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Linguagem oral e manuscrita.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23528" y="1628800"/>
            <a:ext cx="1317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PRIMITIVA</a:t>
            </a:r>
            <a:endParaRPr lang="pt-BR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870439" y="4005064"/>
            <a:ext cx="1285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AGRÍCOLA</a:t>
            </a:r>
            <a:endParaRPr lang="pt-BR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3259" r="3293"/>
          <a:stretch>
            <a:fillRect/>
          </a:stretch>
        </p:blipFill>
        <p:spPr>
          <a:xfrm>
            <a:off x="2771800" y="3933056"/>
            <a:ext cx="2108991" cy="2430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74" name="Picture 2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700808"/>
            <a:ext cx="2668466" cy="1771086"/>
          </a:xfrm>
          <a:prstGeom prst="rect">
            <a:avLst/>
          </a:prstGeom>
          <a:noFill/>
        </p:spPr>
      </p:pic>
      <p:pic>
        <p:nvPicPr>
          <p:cNvPr id="28676" name="Picture 4" descr="Resultado de imagem para sociedade agrico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02106"/>
            <a:ext cx="2631872" cy="1800200"/>
          </a:xfrm>
          <a:prstGeom prst="rect">
            <a:avLst/>
          </a:prstGeom>
          <a:noFill/>
        </p:spPr>
      </p:pic>
      <p:pic>
        <p:nvPicPr>
          <p:cNvPr id="28678" name="Picture 6" descr="Resultado de imagem para sociedade agricol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738" y="5229488"/>
            <a:ext cx="2448272" cy="1232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73623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1484784"/>
            <a:ext cx="8784976" cy="511256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190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Sociedade industrial</a:t>
            </a:r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13855"/>
          <a:stretch>
            <a:fillRect/>
          </a:stretch>
        </p:blipFill>
        <p:spPr>
          <a:xfrm>
            <a:off x="2399966" y="4068919"/>
            <a:ext cx="2226112" cy="235213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528" y="1772816"/>
            <a:ext cx="31278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Revolução industrial;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Produção em série;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Concentração em cidades;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Processos industriais;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Valorização do capital;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Desenvolvimento de máquinas;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Noção de mercado;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Imprensa e livros;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Invenção do rádio.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7504" y="1124744"/>
            <a:ext cx="2562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Gestão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9512" y="1412776"/>
            <a:ext cx="1478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</a:t>
            </a:r>
            <a:endParaRPr lang="pt-BR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707904" y="1412776"/>
            <a:ext cx="235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CONHECIMENTO</a:t>
            </a:r>
            <a:endParaRPr lang="pt-BR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4135" y="1777955"/>
            <a:ext cx="512236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Tecnologias da informação;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Geração do conhecimento como atividade principal;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Noção de espaço virtual;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Informação e tecnologia como fonte de riqueza;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Desenvolvimento intensivo de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hardware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pt-BR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software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Internet e realidade virtual; </a:t>
            </a:r>
          </a:p>
          <a:p>
            <a:pPr marL="285749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Redes digitais, de conhecimento e de relacionamento.</a:t>
            </a:r>
          </a:p>
        </p:txBody>
      </p:sp>
      <p:pic>
        <p:nvPicPr>
          <p:cNvPr id="14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7337"/>
          <a:stretch>
            <a:fillRect/>
          </a:stretch>
        </p:blipFill>
        <p:spPr>
          <a:xfrm>
            <a:off x="6648809" y="4077072"/>
            <a:ext cx="2212840" cy="2448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02" name="Picture 2" descr="Resultado de imagem para sociedade indust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4869160"/>
            <a:ext cx="2333348" cy="1631455"/>
          </a:xfrm>
          <a:prstGeom prst="rect">
            <a:avLst/>
          </a:prstGeom>
          <a:noFill/>
        </p:spPr>
      </p:pic>
      <p:pic>
        <p:nvPicPr>
          <p:cNvPr id="25604" name="Picture 4" descr="Imagem relacion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2215133" cy="2215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1733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mage result for LIVR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373216"/>
            <a:ext cx="3028950" cy="1127252"/>
          </a:xfrm>
          <a:prstGeom prst="rect">
            <a:avLst/>
          </a:prstGeom>
          <a:noFill/>
        </p:spPr>
      </p:pic>
      <p:pic>
        <p:nvPicPr>
          <p:cNvPr id="3" name="Picture 2" descr="Image result for LIVR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373216"/>
            <a:ext cx="3028950" cy="1127252"/>
          </a:xfrm>
          <a:prstGeom prst="rect">
            <a:avLst/>
          </a:prstGeom>
          <a:noFill/>
        </p:spPr>
      </p:pic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144016" y="1138833"/>
            <a:ext cx="3491880" cy="5619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</a:rPr>
              <a:t>REFERÊNCIAS:</a:t>
            </a:r>
            <a:endParaRPr lang="pt-BR" sz="2400" b="1" dirty="0">
              <a:solidFill>
                <a:schemeClr val="tx2"/>
              </a:solidFill>
            </a:endParaRPr>
          </a:p>
        </p:txBody>
      </p:sp>
      <p:pic>
        <p:nvPicPr>
          <p:cNvPr id="98309" name="Picture 5" descr="https://catracalivre.com.br/wp-content/uploads/2010/01/livro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948947"/>
            <a:ext cx="1403649" cy="1031786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71439" y="661735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pic>
        <p:nvPicPr>
          <p:cNvPr id="9" name="Picture 2" descr="Image result for LIVR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5373216"/>
            <a:ext cx="3028950" cy="1127252"/>
          </a:xfrm>
          <a:prstGeom prst="rect">
            <a:avLst/>
          </a:prstGeom>
          <a:noFill/>
        </p:spPr>
      </p:pic>
      <p:sp>
        <p:nvSpPr>
          <p:cNvPr id="10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48947"/>
            <a:ext cx="1296144" cy="9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4016" y="2351782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TimesNewRomanPSMT"/>
              </a:rPr>
              <a:t>ALVARENGA NETO, R.C.D. de. </a:t>
            </a:r>
            <a:r>
              <a:rPr lang="pt-BR" sz="1600" b="1" dirty="0">
                <a:latin typeface="TimesNewRomanPS-BoldMT"/>
              </a:rPr>
              <a:t>Gestão do Conhecimento em </a:t>
            </a:r>
            <a:r>
              <a:rPr lang="pt-BR" sz="1600" b="1" dirty="0" smtClean="0">
                <a:latin typeface="TimesNewRomanPS-BoldMT"/>
              </a:rPr>
              <a:t>Organizações: proposta </a:t>
            </a:r>
            <a:r>
              <a:rPr lang="pt-BR" sz="1600" b="1" dirty="0">
                <a:latin typeface="TimesNewRomanPS-BoldMT"/>
              </a:rPr>
              <a:t>de mapeamento conceitual integrativo</a:t>
            </a:r>
            <a:r>
              <a:rPr lang="pt-BR" sz="1600" dirty="0">
                <a:latin typeface="TimesNewRomanPSMT"/>
              </a:rPr>
              <a:t>. São Paulo: Saraiva, 2008.</a:t>
            </a:r>
          </a:p>
          <a:p>
            <a:pPr algn="just"/>
            <a:r>
              <a:rPr lang="pt-BR" sz="1600" dirty="0">
                <a:latin typeface="TimesNewRomanPSMT"/>
              </a:rPr>
              <a:t>AMARAL, D.C. </a:t>
            </a:r>
            <a:r>
              <a:rPr lang="pt-BR" sz="1600" b="1" dirty="0">
                <a:latin typeface="TimesNewRomanPS-BoldMT"/>
              </a:rPr>
              <a:t>Gestão de Desenvolvimento de Produtos</a:t>
            </a:r>
            <a:r>
              <a:rPr lang="pt-BR" sz="1600" dirty="0">
                <a:latin typeface="TimesNewRomanPSMT"/>
              </a:rPr>
              <a:t>. São Paulo: Saraiva, 2006.</a:t>
            </a:r>
          </a:p>
          <a:p>
            <a:pPr algn="just"/>
            <a:r>
              <a:rPr lang="pt-BR" sz="1600" dirty="0">
                <a:latin typeface="TimesNewRomanPSMT"/>
              </a:rPr>
              <a:t>REIS, D.R. </a:t>
            </a:r>
            <a:r>
              <a:rPr lang="pt-BR" sz="1600" b="1" dirty="0">
                <a:latin typeface="TimesNewRomanPS-BoldMT"/>
              </a:rPr>
              <a:t>Gestão da Inovação Tecnológica</a:t>
            </a:r>
            <a:r>
              <a:rPr lang="pt-BR" sz="1600" dirty="0">
                <a:latin typeface="TimesNewRomanPSMT"/>
              </a:rPr>
              <a:t>. 2. ed. São Paulo: Manole, 2008.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104718" y="4049777"/>
            <a:ext cx="89317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latin typeface="Verdana" panose="020B0604030504040204" pitchFamily="34" charset="0"/>
              </a:rPr>
              <a:t>1-DAVENPORT</a:t>
            </a:r>
            <a:r>
              <a:rPr lang="pt-BR" sz="1600" dirty="0">
                <a:latin typeface="Verdana" panose="020B0604030504040204" pitchFamily="34" charset="0"/>
              </a:rPr>
              <a:t>, H.D. E PRUSAK,L. </a:t>
            </a:r>
            <a:r>
              <a:rPr lang="pt-BR" sz="1600" b="1" dirty="0">
                <a:latin typeface="Verdana" panose="020B0604030504040204" pitchFamily="34" charset="0"/>
              </a:rPr>
              <a:t>Conhecimento Empresarial.</a:t>
            </a:r>
            <a:r>
              <a:rPr lang="pt-BR" sz="1600" dirty="0">
                <a:latin typeface="Verdana" panose="020B0604030504040204" pitchFamily="34" charset="0"/>
              </a:rPr>
              <a:t> Rio de </a:t>
            </a:r>
            <a:r>
              <a:rPr lang="pt-BR" sz="1600" dirty="0" smtClean="0">
                <a:latin typeface="Verdana" panose="020B0604030504040204" pitchFamily="34" charset="0"/>
              </a:rPr>
              <a:t>Janeiro: Campus</a:t>
            </a:r>
            <a:r>
              <a:rPr lang="pt-BR" sz="1600" dirty="0">
                <a:latin typeface="Verdana" panose="020B0604030504040204" pitchFamily="34" charset="0"/>
              </a:rPr>
              <a:t>, 1998.</a:t>
            </a:r>
          </a:p>
          <a:p>
            <a:r>
              <a:rPr lang="pt-BR" sz="1600" dirty="0" smtClean="0">
                <a:latin typeface="Verdana" panose="020B0604030504040204" pitchFamily="34" charset="0"/>
              </a:rPr>
              <a:t>2-REIS</a:t>
            </a:r>
            <a:r>
              <a:rPr lang="pt-BR" sz="1600" dirty="0">
                <a:latin typeface="Verdana" panose="020B0604030504040204" pitchFamily="34" charset="0"/>
              </a:rPr>
              <a:t>, D.R. </a:t>
            </a:r>
            <a:r>
              <a:rPr lang="pt-BR" sz="1600" b="1" dirty="0">
                <a:latin typeface="Verdana" panose="020B0604030504040204" pitchFamily="34" charset="0"/>
              </a:rPr>
              <a:t>Gestão da Inovação Tecnológica</a:t>
            </a:r>
            <a:r>
              <a:rPr lang="pt-BR" sz="1600" dirty="0">
                <a:latin typeface="Verdana" panose="020B0604030504040204" pitchFamily="34" charset="0"/>
              </a:rPr>
              <a:t>. São Paulo: Manole, 2004.</a:t>
            </a:r>
          </a:p>
          <a:p>
            <a:pPr algn="just"/>
            <a:r>
              <a:rPr lang="pt-BR" sz="1600" dirty="0" smtClean="0">
                <a:latin typeface="Verdana" panose="020B0604030504040204" pitchFamily="34" charset="0"/>
              </a:rPr>
              <a:t>3-STAREC</a:t>
            </a:r>
            <a:r>
              <a:rPr lang="pt-BR" sz="1600" dirty="0">
                <a:latin typeface="Verdana" panose="020B0604030504040204" pitchFamily="34" charset="0"/>
              </a:rPr>
              <a:t>, C. et al. </a:t>
            </a:r>
            <a:r>
              <a:rPr lang="pt-BR" sz="1600" b="1" dirty="0">
                <a:latin typeface="Verdana" panose="020B0604030504040204" pitchFamily="34" charset="0"/>
              </a:rPr>
              <a:t>Gestão Estratégica da Informação e Inteligência </a:t>
            </a:r>
            <a:r>
              <a:rPr lang="pt-BR" sz="1600" b="1" dirty="0" smtClean="0">
                <a:latin typeface="Verdana" panose="020B0604030504040204" pitchFamily="34" charset="0"/>
              </a:rPr>
              <a:t>Competitiva.</a:t>
            </a:r>
            <a:r>
              <a:rPr lang="pt-BR" sz="1600" dirty="0" smtClean="0">
                <a:latin typeface="Verdana" panose="020B0604030504040204" pitchFamily="34" charset="0"/>
              </a:rPr>
              <a:t> Rio </a:t>
            </a:r>
            <a:r>
              <a:rPr lang="pt-BR" sz="1600" dirty="0">
                <a:latin typeface="Verdana" panose="020B0604030504040204" pitchFamily="34" charset="0"/>
              </a:rPr>
              <a:t>de Janeiro: Saraiva, 2005.</a:t>
            </a:r>
            <a:endParaRPr lang="pt-BR" sz="1600" dirty="0"/>
          </a:p>
        </p:txBody>
      </p:sp>
      <p:sp>
        <p:nvSpPr>
          <p:cNvPr id="6" name="Retângulo 5"/>
          <p:cNvSpPr/>
          <p:nvPr/>
        </p:nvSpPr>
        <p:spPr>
          <a:xfrm>
            <a:off x="214563" y="3579786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TimesNewRomanPSMT"/>
              </a:rPr>
              <a:t>Bibliografia </a:t>
            </a:r>
            <a:r>
              <a:rPr lang="pt-BR" b="1" dirty="0" smtClean="0">
                <a:solidFill>
                  <a:srgbClr val="C00000"/>
                </a:solidFill>
                <a:latin typeface="TimesNewRomanPSMT"/>
              </a:rPr>
              <a:t>Complementar: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06808" y="1916832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TimesNewRomanPSMT"/>
              </a:rPr>
              <a:t>Bibliografia </a:t>
            </a:r>
            <a:r>
              <a:rPr lang="pt-BR" b="1" dirty="0" smtClean="0">
                <a:solidFill>
                  <a:srgbClr val="C00000"/>
                </a:solidFill>
                <a:latin typeface="TimesNewRomanPSMT"/>
              </a:rPr>
              <a:t>Básica: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7504" y="1556792"/>
            <a:ext cx="8856983" cy="50405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3614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Criação do conhecimento organizacional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14563" y="1772816"/>
            <a:ext cx="8424935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desenvolvimento social e econômico da sociedade do conhecimento está baseado na informação como meio de criação de conhecimento, o qual desempenha papel fundamental na produção de riqueza e na contribuição para o bem-estar e qualidade de vida dos cidadãos.</a:t>
            </a:r>
          </a:p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empresas devem explorar os conhecimentos de sua área de atuação e criar uma estrutura organizacional capaz de criar, gerenciar e aplicar os conhecimentos para ganhar vantagem competitiva.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124744"/>
            <a:ext cx="2562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Gestão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1520" y="3780329"/>
            <a:ext cx="85689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ter uma visão mais crítica sobre a sociedade da informação e do conhecimento, assista à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Entrevista com Marcos Cavalcanti no programa Sem Censura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b="1" dirty="0" smtClean="0">
                <a:solidFill>
                  <a:schemeClr val="accent3">
                    <a:lumMod val="50000"/>
                  </a:schemeClr>
                </a:solidFill>
              </a:rPr>
              <a:t>URL do vídeo:</a:t>
            </a:r>
          </a:p>
          <a:p>
            <a:pPr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https://youtu.be/8A7VrjVz0WY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470346"/>
            <a:ext cx="29718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5031106"/>
            <a:ext cx="46815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53290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-3082" y="1034518"/>
            <a:ext cx="9138117" cy="5787823"/>
            <a:chOff x="-3082" y="1025553"/>
            <a:chExt cx="9138117" cy="5787823"/>
          </a:xfrm>
        </p:grpSpPr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82" y="1025553"/>
              <a:ext cx="9138117" cy="5643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 descr="Resultado de imagem para GESTÃO DO CONHECIMEN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756603"/>
              <a:ext cx="3059832" cy="3056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4"/>
          <p:cNvGrpSpPr/>
          <p:nvPr/>
        </p:nvGrpSpPr>
        <p:grpSpPr>
          <a:xfrm>
            <a:off x="251520" y="1743545"/>
            <a:ext cx="3998581" cy="2162581"/>
            <a:chOff x="251520" y="1315692"/>
            <a:chExt cx="3998581" cy="1621936"/>
          </a:xfrm>
        </p:grpSpPr>
        <p:sp>
          <p:nvSpPr>
            <p:cNvPr id="16" name="Retângulo 15"/>
            <p:cNvSpPr/>
            <p:nvPr/>
          </p:nvSpPr>
          <p:spPr>
            <a:xfrm>
              <a:off x="251520" y="1315692"/>
              <a:ext cx="3998581" cy="1588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VAMOS AOS </a:t>
              </a:r>
              <a:r>
                <a:rPr lang="pt-BR" sz="1400" b="1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PRÓXIMOS PASSOS</a:t>
              </a: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?</a:t>
              </a:r>
            </a:p>
            <a:p>
              <a:pPr lvl="1">
                <a:spcBef>
                  <a:spcPct val="20000"/>
                </a:spcBef>
                <a:defRPr/>
              </a:pPr>
              <a:endParaRPr lang="pt-BR" sz="1400" kern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</a:endParaRPr>
            </a:p>
            <a:p>
              <a:pPr lvl="1">
                <a:spcBef>
                  <a:spcPct val="20000"/>
                </a:spcBef>
                <a:defRPr/>
              </a:pPr>
              <a:r>
                <a:rPr lang="pt-BR" sz="1400" kern="0" dirty="0" smtClean="0">
                  <a:solidFill>
                    <a:schemeClr val="bg1">
                      <a:lumMod val="95000"/>
                    </a:schemeClr>
                  </a:solidFill>
                  <a:latin typeface="+mj-lt"/>
                  <a:ea typeface="ＭＳ Ｐゴシック" charset="0"/>
                </a:rPr>
                <a:t> </a:t>
              </a: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Definição do Processo de Desenvolvimento </a:t>
              </a:r>
              <a:r>
                <a:rPr lang="pt-BR" sz="1400" dirty="0" smtClean="0">
                  <a:solidFill>
                    <a:schemeClr val="bg1"/>
                  </a:solidFill>
                </a:rPr>
                <a:t/>
              </a:r>
              <a:br>
                <a:rPr lang="pt-BR" sz="1400" dirty="0" smtClean="0">
                  <a:solidFill>
                    <a:schemeClr val="bg1"/>
                  </a:solidFill>
                </a:rPr>
              </a:br>
              <a:r>
                <a:rPr lang="pt-BR" sz="1400" dirty="0" smtClean="0">
                  <a:solidFill>
                    <a:schemeClr val="bg1"/>
                  </a:solidFill>
                </a:rPr>
                <a:t>de </a:t>
              </a:r>
              <a:r>
                <a:rPr lang="pt-BR" sz="1400" dirty="0">
                  <a:solidFill>
                    <a:schemeClr val="bg1"/>
                  </a:solidFill>
                </a:rPr>
                <a:t>Produtos (PDP</a:t>
              </a:r>
              <a:r>
                <a:rPr lang="pt-BR" sz="1400" dirty="0" smtClean="0">
                  <a:solidFill>
                    <a:schemeClr val="bg1"/>
                  </a:solidFill>
                </a:rPr>
                <a:t>);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Papel do PDP no Brasil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Características do PDP.</a:t>
              </a:r>
            </a:p>
          </p:txBody>
        </p:sp>
        <p:pic>
          <p:nvPicPr>
            <p:cNvPr id="7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09" y="1909874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26" y="2287916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08" y="2645761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844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68" y="1012630"/>
            <a:ext cx="9161930" cy="56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0" y="3750131"/>
            <a:ext cx="601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Aula 10:</a:t>
            </a:r>
          </a:p>
          <a:p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Processo de desenvolvimento de produtos 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24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8" y="744124"/>
            <a:ext cx="997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Objetivos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115239" y="1412776"/>
            <a:ext cx="55449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AutoNum type="arabicPeriod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Definir o Processo de Desenvolvimento de Produtos (PDP);</a:t>
            </a:r>
          </a:p>
          <a:p>
            <a:pPr marL="342900" indent="-342900">
              <a:spcBef>
                <a:spcPts val="600"/>
              </a:spcBef>
              <a:buSzPct val="100000"/>
              <a:buAutoNum type="arabicPeriod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Identificar as características do PDP;</a:t>
            </a:r>
          </a:p>
          <a:p>
            <a:pPr marL="342900" indent="-342900">
              <a:spcBef>
                <a:spcPts val="600"/>
              </a:spcBef>
              <a:buSzPct val="100000"/>
              <a:buAutoNum type="arabicPeriod"/>
              <a:defRPr sz="16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Explicar o papel do PDP no Brasil.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Resultado de imagem para vi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936104" cy="936104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0" y="1025841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Processo de desenvolvimento de produtos </a:t>
            </a:r>
            <a:endParaRPr lang="pt-B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1520" y="255619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Processo de Desenvolvimento de Produtos (PDP) é um roteiro estruturado que visa transformar as boas ideias em produtos que atendam as expectativas dos clientes.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3131563"/>
            <a:ext cx="842493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PDP é caracterizado por um conjunto de atividades que devem ser realizadas para oferecer os produtos e serviços esperados pelos mercados.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Podem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 identificados sete passos distintos que são necessários para conceber produtos inovadores:</a:t>
            </a:r>
          </a:p>
          <a:p>
            <a:pPr marL="704850" indent="-342900" algn="just">
              <a:spcBef>
                <a:spcPts val="600"/>
              </a:spcBef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Geração de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ideias;</a:t>
            </a:r>
          </a:p>
          <a:p>
            <a:pPr marL="704850" indent="-342900" algn="just">
              <a:spcBef>
                <a:spcPts val="600"/>
              </a:spcBef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Seleção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ideias;</a:t>
            </a:r>
          </a:p>
          <a:p>
            <a:pPr marL="704850" indent="-342900" algn="just">
              <a:spcBef>
                <a:spcPts val="600"/>
              </a:spcBef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Desenvolvimento do conceito;</a:t>
            </a:r>
          </a:p>
          <a:p>
            <a:pPr marL="704850" indent="-342900" algn="just">
              <a:spcBef>
                <a:spcPts val="600"/>
              </a:spcBef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Análise de viabilidade financeira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3805" r="3805"/>
          <a:stretch>
            <a:fillRect/>
          </a:stretch>
        </p:blipFill>
        <p:spPr>
          <a:xfrm>
            <a:off x="7236296" y="1008554"/>
            <a:ext cx="1691968" cy="1484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553092"/>
            <a:ext cx="8640960" cy="106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104456" y="4275166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04850" indent="-34290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   Estratégia de marketing;</a:t>
            </a:r>
          </a:p>
          <a:p>
            <a:pPr marL="704850" indent="-34290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6.    Desenvolvimento do produto;</a:t>
            </a:r>
          </a:p>
          <a:p>
            <a:pPr marL="704850" indent="-342900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7.    Lançamento.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016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7" y="744124"/>
            <a:ext cx="1413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Características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7504" y="2197894"/>
            <a:ext cx="85689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desenvolvimento de um produto começa com a geração de ideias. 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ideias podem vir de diversas fontes. </a:t>
            </a: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melhor maneira de iniciar a geração de ideias é fazendo um levantamento das forças e fraquezas da empresa e das ameaças e oportunidades de mercado.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" y="1596360"/>
            <a:ext cx="3323379" cy="372939"/>
          </a:xfrm>
          <a:prstGeom prst="rect">
            <a:avLst/>
          </a:prstGeom>
          <a:solidFill>
            <a:srgbClr val="E1E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" name="Retângulo 7"/>
          <p:cNvSpPr/>
          <p:nvPr/>
        </p:nvSpPr>
        <p:spPr>
          <a:xfrm>
            <a:off x="-1" y="1381801"/>
            <a:ext cx="3426247" cy="484672"/>
          </a:xfrm>
          <a:prstGeom prst="rect">
            <a:avLst/>
          </a:prstGeom>
          <a:solidFill>
            <a:srgbClr val="219D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Geração de ideias</a:t>
            </a:r>
          </a:p>
        </p:txBody>
      </p:sp>
      <p:sp>
        <p:nvSpPr>
          <p:cNvPr id="11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1025841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Processo de desenvolvimento de produtos </a:t>
            </a:r>
            <a:endParaRPr lang="pt-B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196752"/>
            <a:ext cx="298035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179512" y="4509120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demais etapas do processo de desenvolvimento de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produtos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serão destinadas a garantir que as ideias tenham suas viabilidades analisadas e sejam transformadas em inovações, bem como que sejam desenvolvidos meios de produção e comercialização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-2" y="3945022"/>
            <a:ext cx="3323379" cy="372939"/>
          </a:xfrm>
          <a:prstGeom prst="rect">
            <a:avLst/>
          </a:prstGeom>
          <a:solidFill>
            <a:srgbClr val="E1E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16" name="Retângulo 15"/>
          <p:cNvSpPr/>
          <p:nvPr/>
        </p:nvSpPr>
        <p:spPr>
          <a:xfrm>
            <a:off x="-1" y="3730463"/>
            <a:ext cx="3426247" cy="484672"/>
          </a:xfrm>
          <a:prstGeom prst="rect">
            <a:avLst/>
          </a:prstGeom>
          <a:solidFill>
            <a:srgbClr val="219D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Seleção de ideias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789040"/>
            <a:ext cx="3188593" cy="165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17"/>
          <p:cNvSpPr/>
          <p:nvPr/>
        </p:nvSpPr>
        <p:spPr>
          <a:xfrm>
            <a:off x="179512" y="5898758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Para que os negócios sejam bem-sucedidos, é necessário que as melhores ideias sejam selecionadas.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7003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7" y="744124"/>
            <a:ext cx="1413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Características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251520" y="2204864"/>
            <a:ext cx="549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Depois que a ideia passa da triagem, desenvolve-se o conceito do produto estabelecendo os critérios que atendam as expectativas dos clientes e aumentem a rentabilidade da empresa.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" y="1596360"/>
            <a:ext cx="4355978" cy="372939"/>
          </a:xfrm>
          <a:prstGeom prst="rect">
            <a:avLst/>
          </a:prstGeom>
          <a:solidFill>
            <a:srgbClr val="E1E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" name="Retângulo 7"/>
          <p:cNvSpPr/>
          <p:nvPr/>
        </p:nvSpPr>
        <p:spPr>
          <a:xfrm>
            <a:off x="-1" y="1381801"/>
            <a:ext cx="4499993" cy="484672"/>
          </a:xfrm>
          <a:prstGeom prst="rect">
            <a:avLst/>
          </a:prstGeom>
          <a:solidFill>
            <a:srgbClr val="219D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Desenvolvimento do conceito</a:t>
            </a:r>
          </a:p>
        </p:txBody>
      </p:sp>
      <p:pic>
        <p:nvPicPr>
          <p:cNvPr id="12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68144" y="1255740"/>
            <a:ext cx="3036559" cy="19572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1025841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Processo de desenvolvimento de produtos </a:t>
            </a:r>
            <a:endParaRPr lang="pt-B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823320" y="4431883"/>
            <a:ext cx="614116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Quando o conceito for testado e finalizado, um estudo de negócio precisa ser feito para avaliar se o novo produto será rentável.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 análise deve incluir:</a:t>
            </a:r>
          </a:p>
          <a:p>
            <a:pPr marL="1081087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Verificação da demanda para o produto;</a:t>
            </a:r>
          </a:p>
          <a:p>
            <a:pPr marL="1081087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Avaliação completa dos custos;</a:t>
            </a:r>
          </a:p>
          <a:p>
            <a:pPr marL="1081087" lvl="1" indent="-285750" algn="just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Identificação de um ponto de equilíbrio.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" y="3715567"/>
            <a:ext cx="4434733" cy="372939"/>
          </a:xfrm>
          <a:prstGeom prst="rect">
            <a:avLst/>
          </a:prstGeom>
          <a:solidFill>
            <a:srgbClr val="E1E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16" name="Retângulo 15"/>
          <p:cNvSpPr/>
          <p:nvPr/>
        </p:nvSpPr>
        <p:spPr>
          <a:xfrm>
            <a:off x="-1" y="3501008"/>
            <a:ext cx="4572001" cy="484672"/>
          </a:xfrm>
          <a:prstGeom prst="rect">
            <a:avLst/>
          </a:prstGeom>
          <a:solidFill>
            <a:srgbClr val="219D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Análise de viabilidade financeira</a:t>
            </a:r>
          </a:p>
        </p:txBody>
      </p:sp>
      <p:pic>
        <p:nvPicPr>
          <p:cNvPr id="17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7504" y="4293096"/>
            <a:ext cx="2520145" cy="22367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752171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7" y="744124"/>
            <a:ext cx="1413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Características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23528" y="2204864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estratégia de marketing é a definição do que será feito para comercializar o produto, considerando o mercado-alvo, o posicionamento do produto e o </a:t>
            </a:r>
            <a:r>
              <a:rPr lang="pt-BR" sz="1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mix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marketing que será usado.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" y="1596360"/>
            <a:ext cx="4225195" cy="372939"/>
          </a:xfrm>
          <a:prstGeom prst="rect">
            <a:avLst/>
          </a:prstGeom>
          <a:solidFill>
            <a:srgbClr val="E1E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" name="Retângulo 7"/>
          <p:cNvSpPr/>
          <p:nvPr/>
        </p:nvSpPr>
        <p:spPr>
          <a:xfrm>
            <a:off x="-1" y="1381801"/>
            <a:ext cx="4355977" cy="484672"/>
          </a:xfrm>
          <a:prstGeom prst="rect">
            <a:avLst/>
          </a:prstGeom>
          <a:solidFill>
            <a:srgbClr val="219D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Estratégia de marketing</a:t>
            </a:r>
          </a:p>
        </p:txBody>
      </p:sp>
      <p:pic>
        <p:nvPicPr>
          <p:cNvPr id="12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65226" y="1268760"/>
            <a:ext cx="2905013" cy="28083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1025841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Processo de desenvolvimento de produtos </a:t>
            </a:r>
            <a:endParaRPr lang="pt-B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987824" y="4653136"/>
            <a:ext cx="556510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 o conceito de produto for aprovado, ele passará para o desenvolvimento técnico. 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Nessa fase, o projeto é realizado, cria-se um protótipo para ser testado e um sistema produtivo capaz de atender a demanda projetada é concebido.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" y="3731012"/>
            <a:ext cx="4504579" cy="372939"/>
          </a:xfrm>
          <a:prstGeom prst="rect">
            <a:avLst/>
          </a:prstGeom>
          <a:solidFill>
            <a:srgbClr val="E1E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16" name="Retângulo 15"/>
          <p:cNvSpPr/>
          <p:nvPr/>
        </p:nvSpPr>
        <p:spPr>
          <a:xfrm>
            <a:off x="-1" y="3516453"/>
            <a:ext cx="4644009" cy="484672"/>
          </a:xfrm>
          <a:prstGeom prst="rect">
            <a:avLst/>
          </a:prstGeom>
          <a:solidFill>
            <a:srgbClr val="219D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Desenvolvimento do produto</a:t>
            </a:r>
          </a:p>
        </p:txBody>
      </p:sp>
      <p:pic>
        <p:nvPicPr>
          <p:cNvPr id="17" name="pasted-image.png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15791"/>
          <a:stretch/>
        </p:blipFill>
        <p:spPr>
          <a:xfrm>
            <a:off x="327149" y="4221088"/>
            <a:ext cx="2444651" cy="23545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1354459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75047" y="744124"/>
            <a:ext cx="1413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Características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79512" y="2132856"/>
            <a:ext cx="576064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Um plano detalhado do lançamento é necessário para que esta fase funcione adequadamente e tenha máximo impacto.</a:t>
            </a:r>
          </a:p>
          <a:p>
            <a:pPr indent="-1" algn="just">
              <a:spcBef>
                <a:spcPts val="6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Deve-se incluir decisões sobre quando e onde lançar o produto para direcionar para seu principal público-alvo.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" y="1596360"/>
            <a:ext cx="3323379" cy="372939"/>
          </a:xfrm>
          <a:prstGeom prst="rect">
            <a:avLst/>
          </a:prstGeom>
          <a:solidFill>
            <a:srgbClr val="E1E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" name="Retângulo 7"/>
          <p:cNvSpPr/>
          <p:nvPr/>
        </p:nvSpPr>
        <p:spPr>
          <a:xfrm>
            <a:off x="-1" y="1381801"/>
            <a:ext cx="3426247" cy="484672"/>
          </a:xfrm>
          <a:prstGeom prst="rect">
            <a:avLst/>
          </a:prstGeom>
          <a:solidFill>
            <a:srgbClr val="219D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Lançamento</a:t>
            </a:r>
          </a:p>
        </p:txBody>
      </p:sp>
      <p:pic>
        <p:nvPicPr>
          <p:cNvPr id="12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84168" y="1124744"/>
            <a:ext cx="2903279" cy="295232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1025841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Processo de desenvolvimento de produtos </a:t>
            </a:r>
            <a:endParaRPr lang="pt-B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9617" y="3661489"/>
            <a:ext cx="3323379" cy="37293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15" name="Retângulo 14"/>
          <p:cNvSpPr/>
          <p:nvPr/>
        </p:nvSpPr>
        <p:spPr>
          <a:xfrm>
            <a:off x="-9616" y="3429000"/>
            <a:ext cx="3426247" cy="48467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chemeClr val="bg1"/>
                </a:solidFill>
              </a:rPr>
              <a:t>Considerações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2008" y="4221088"/>
            <a:ext cx="9036496" cy="2303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Desenvolver novos produtos é essencial para as empresas dos países com economias desenvolvidas, pois a competitividade empresarial e os planos macroeconômicos dependem de produtos inovadores.</a:t>
            </a:r>
          </a:p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Brasil ainda não é um agente representativo no cenário global do desenvolvimento de produtos. Nosso país ainda é visto como um mercado consumidor receptor de inovações desenvolvidas em outras regiões.</a:t>
            </a:r>
          </a:p>
          <a:p>
            <a:pPr indent="-1" algn="just">
              <a:spcBef>
                <a:spcPts val="1900"/>
              </a:spcBef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fortalecimento da economia brasileira depende do aumento da intensidade e da abrangência da oferta de produtos inovadores, que depende da construção de processos de desenvolvimento de produtos consistentes. </a:t>
            </a:r>
          </a:p>
        </p:txBody>
      </p:sp>
    </p:spTree>
    <p:extLst>
      <p:ext uri="{BB962C8B-B14F-4D97-AF65-F5344CB8AC3E}">
        <p14:creationId xmlns="" xmlns:p14="http://schemas.microsoft.com/office/powerpoint/2010/main" val="201503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-3082" y="1034518"/>
            <a:ext cx="9138117" cy="5787823"/>
            <a:chOff x="-3082" y="1025553"/>
            <a:chExt cx="9138117" cy="5787823"/>
          </a:xfrm>
        </p:grpSpPr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82" y="1025553"/>
              <a:ext cx="9138117" cy="5643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 descr="Resultado de imagem para GESTÃO DO CONHECIMEN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756603"/>
              <a:ext cx="3059832" cy="3056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4"/>
          <p:cNvGrpSpPr/>
          <p:nvPr/>
        </p:nvGrpSpPr>
        <p:grpSpPr>
          <a:xfrm>
            <a:off x="286977" y="1743545"/>
            <a:ext cx="3998581" cy="2146619"/>
            <a:chOff x="286977" y="1315691"/>
            <a:chExt cx="3998581" cy="1609964"/>
          </a:xfrm>
        </p:grpSpPr>
        <p:sp>
          <p:nvSpPr>
            <p:cNvPr id="16" name="Retângulo 15"/>
            <p:cNvSpPr/>
            <p:nvPr/>
          </p:nvSpPr>
          <p:spPr>
            <a:xfrm>
              <a:off x="286977" y="1315691"/>
              <a:ext cx="3998581" cy="1588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VAMOS AOS </a:t>
              </a:r>
              <a:r>
                <a:rPr lang="pt-BR" sz="1400" b="1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PRÓXIMOS PASSOS</a:t>
              </a:r>
              <a:r>
                <a:rPr lang="pt-BR" sz="1400" i="1" kern="0" dirty="0" smtClean="0">
                  <a:solidFill>
                    <a:srgbClr val="213F5E"/>
                  </a:solidFill>
                  <a:latin typeface="+mj-lt"/>
                  <a:ea typeface="ＭＳ Ｐゴシック" charset="0"/>
                </a:rPr>
                <a:t>?</a:t>
              </a:r>
            </a:p>
            <a:p>
              <a:pPr lvl="1">
                <a:spcBef>
                  <a:spcPct val="20000"/>
                </a:spcBef>
                <a:defRPr/>
              </a:pPr>
              <a:endParaRPr lang="pt-BR" sz="1400" kern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</a:endParaRPr>
            </a:p>
            <a:p>
              <a:pPr lvl="1">
                <a:spcBef>
                  <a:spcPct val="20000"/>
                </a:spcBef>
                <a:defRPr/>
              </a:pPr>
              <a:r>
                <a:rPr lang="pt-BR" sz="1400" kern="0" dirty="0" smtClean="0">
                  <a:solidFill>
                    <a:schemeClr val="bg1">
                      <a:lumMod val="95000"/>
                    </a:schemeClr>
                  </a:solidFill>
                  <a:latin typeface="+mj-lt"/>
                  <a:ea typeface="ＭＳ Ｐゴシック" charset="0"/>
                </a:rPr>
                <a:t> </a:t>
              </a: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Tipos de projetos de desenvolvimento </a:t>
              </a:r>
              <a:endParaRPr lang="pt-BR" sz="1400" dirty="0" smtClean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 smtClean="0">
                  <a:solidFill>
                    <a:schemeClr val="bg1"/>
                  </a:solidFill>
                </a:rPr>
                <a:t>de </a:t>
              </a:r>
              <a:r>
                <a:rPr lang="pt-BR" sz="1400" dirty="0">
                  <a:solidFill>
                    <a:schemeClr val="bg1"/>
                  </a:solidFill>
                </a:rPr>
                <a:t>produtos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Definição e escopo do PDP</a:t>
              </a:r>
              <a:r>
                <a:rPr lang="pt-BR" sz="1400" dirty="0" smtClean="0">
                  <a:solidFill>
                    <a:schemeClr val="bg1"/>
                  </a:solidFill>
                </a:rPr>
                <a:t>;</a:t>
              </a:r>
            </a:p>
            <a:p>
              <a:pPr lvl="1"/>
              <a:endParaRPr lang="pt-BR" sz="1400" dirty="0">
                <a:solidFill>
                  <a:schemeClr val="bg1"/>
                </a:solidFill>
              </a:endParaRPr>
            </a:p>
            <a:p>
              <a:pPr lvl="1"/>
              <a:r>
                <a:rPr lang="pt-BR" sz="1400" dirty="0">
                  <a:solidFill>
                    <a:schemeClr val="bg1"/>
                  </a:solidFill>
                </a:rPr>
                <a:t>Importância da gestão do PDP.</a:t>
              </a:r>
            </a:p>
          </p:txBody>
        </p:sp>
        <p:pic>
          <p:nvPicPr>
            <p:cNvPr id="7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09" y="1909873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26" y="2255746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accept, check, checkmark, success icon"/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08" y="2633788"/>
              <a:ext cx="291867" cy="291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844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28708"/>
            <a:ext cx="1152128" cy="122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371508"/>
            <a:ext cx="6912768" cy="402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052736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 enquanto estamos em dia.</a:t>
            </a:r>
            <a:endParaRPr lang="pt-B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779912" y="6309320"/>
            <a:ext cx="522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2B4475"/>
              </a:buClr>
            </a:pPr>
            <a:r>
              <a:rPr lang="pt-BR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pt-BR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Adm.</a:t>
            </a:r>
            <a:r>
              <a:rPr lang="pt-BR" b="1" i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Luiz Cláudio Brites Lobato</a:t>
            </a:r>
            <a:endParaRPr lang="pt-BR" b="1" kern="0" dirty="0">
              <a:solidFill>
                <a:srgbClr val="2B44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941168"/>
            <a:ext cx="1795462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176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68" y="1012630"/>
            <a:ext cx="9161930" cy="56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0" y="3717032"/>
            <a:ext cx="5794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Aula 04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endParaRPr lang="pt-BR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Transferência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conhecimento</a:t>
            </a: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24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11413" y="1268413"/>
            <a:ext cx="6732587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26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Prof. Adm. </a:t>
            </a:r>
            <a:r>
              <a:rPr lang="pt-BR" sz="26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</a:t>
            </a:r>
            <a:r>
              <a:rPr lang="pt-BR" sz="26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Luiz Cláudio Brites Lobato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7950" y="44450"/>
            <a:ext cx="89281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36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“Tenham sempre Força, Sabedoria e Beleza na condução de suas ações cotidianas”.</a:t>
            </a:r>
          </a:p>
        </p:txBody>
      </p:sp>
      <p:pic>
        <p:nvPicPr>
          <p:cNvPr id="4" name="Picture 2" descr="http://servicosweb.cnpq.br/wspessoa/servletrecuperafoto?tipo=1&amp;id=K4755251Z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8" y="3014663"/>
            <a:ext cx="33829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5464823" y="4780651"/>
            <a:ext cx="3128671" cy="3397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pt-B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</a:t>
            </a:r>
            <a:r>
              <a:rPr lang="pt-B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luizlobato0101@gmail.com</a:t>
            </a:r>
            <a:endParaRPr lang="pt-BR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aq\Desktop\FOTOS PARA O BLOG\LOGO 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1095" y="3242363"/>
            <a:ext cx="201612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95536" y="4077072"/>
            <a:ext cx="5688632" cy="2539423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8" y="744124"/>
            <a:ext cx="719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Temas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403648" y="1539369"/>
            <a:ext cx="4483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Processo de transferência do conhecimento;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Processo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busca pela inovação;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</a:defRPr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Relações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entre universidade e empresa.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Resultado de imagem para vi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936104" cy="936104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755576" y="1115452"/>
            <a:ext cx="31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Transferência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3528" y="2564904"/>
            <a:ext cx="8568952" cy="137471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67544" y="2762925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que o conhecimento esteja em constante processo de difusão, é necessário transferi-lo do local onde foi criado para outras organizações que continuem a desenvolvê-lo.</a:t>
            </a:r>
          </a:p>
          <a:p>
            <a:pPr>
              <a:buSzPct val="120000"/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aplicação dos conhecimentos na forma de inovações é importante para a evolução da sociedade.</a:t>
            </a:r>
          </a:p>
        </p:txBody>
      </p:sp>
      <p:pic>
        <p:nvPicPr>
          <p:cNvPr id="82946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438836"/>
            <a:ext cx="2759968" cy="2086507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95536" y="4077072"/>
            <a:ext cx="74354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processo de transferência do conhecimento possui quatro dimensões:</a:t>
            </a:r>
          </a:p>
          <a:p>
            <a:pPr lvl="1" indent="0">
              <a:buSzPct val="120000"/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lvl="1" indent="-342900"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Tempo despendido no processo;</a:t>
            </a:r>
          </a:p>
          <a:p>
            <a:pPr marL="627063" lvl="1" indent="-342900"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lvl="1" indent="-342900"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Apropriação do conhecimento;</a:t>
            </a:r>
          </a:p>
          <a:p>
            <a:pPr marL="627063" lvl="1" indent="-342900"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lvl="1" indent="-342900"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Implicitabilidade do conhecimento;</a:t>
            </a:r>
          </a:p>
          <a:p>
            <a:pPr marL="627063" lvl="1" indent="-342900"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7063" lvl="1" indent="-342900">
              <a:buSzPct val="100000"/>
              <a:buFont typeface="+mj-lt"/>
              <a:buAutoNum type="arabicPeriod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Universalidade do conhecimento.</a:t>
            </a:r>
          </a:p>
          <a:p>
            <a:pPr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Devemos atentar para os fatores (atritos) que inibem esse processo. </a:t>
            </a:r>
          </a:p>
        </p:txBody>
      </p:sp>
      <p:pic>
        <p:nvPicPr>
          <p:cNvPr id="82948" name="Picture 4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068455"/>
            <a:ext cx="2627784" cy="1352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28016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07504" y="3717032"/>
            <a:ext cx="6624736" cy="2736304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07504" y="1556793"/>
            <a:ext cx="6336704" cy="1512167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2875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Tempo despendido no processo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7504" y="1777956"/>
            <a:ext cx="6696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ser transferido, o conhecimento precisa possuir maturidade em sua fonte.</a:t>
            </a:r>
          </a:p>
          <a:p>
            <a:pPr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compreensão dos detalhes específicos de um assunto requer ciclos de interação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buSzPct val="100000"/>
              <a:defRPr sz="1400">
                <a:solidFill>
                  <a:srgbClr val="404040"/>
                </a:solidFill>
              </a:defRPr>
            </a:pP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SzPct val="100000"/>
              <a:defRPr sz="1400">
                <a:solidFill>
                  <a:srgbClr val="404040"/>
                </a:solidFill>
              </a:defRPr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rcRect r="16988"/>
          <a:stretch>
            <a:fillRect/>
          </a:stretch>
        </p:blipFill>
        <p:spPr>
          <a:xfrm>
            <a:off x="6952516" y="1124744"/>
            <a:ext cx="2083980" cy="166196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76" y="1115452"/>
            <a:ext cx="31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Transferência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7504" y="2636912"/>
            <a:ext cx="6007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Processo que torna o conhecimento pertinente ao contexto social do indivíduo.</a:t>
            </a:r>
          </a:p>
        </p:txBody>
      </p:sp>
      <p:pic>
        <p:nvPicPr>
          <p:cNvPr id="13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t="29011" b="5063"/>
          <a:stretch>
            <a:fillRect/>
          </a:stretch>
        </p:blipFill>
        <p:spPr>
          <a:xfrm>
            <a:off x="6948264" y="2852936"/>
            <a:ext cx="2106620" cy="1944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ixaDeTexto 13"/>
          <p:cNvSpPr txBox="1"/>
          <p:nvPr/>
        </p:nvSpPr>
        <p:spPr>
          <a:xfrm>
            <a:off x="251520" y="3933056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dirty="0"/>
              <a:t>As comunicações lidam com os seguintes aspectos:</a:t>
            </a:r>
          </a:p>
          <a:p>
            <a:pPr lvl="1" indent="0">
              <a:buSzPct val="100000"/>
              <a:defRPr sz="1400">
                <a:solidFill>
                  <a:srgbClr val="404040"/>
                </a:solidFill>
              </a:defRPr>
            </a:pPr>
            <a:endParaRPr lang="pt-BR" dirty="0"/>
          </a:p>
          <a:p>
            <a:pPr marL="534988" lvl="1" indent="-285750"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b="1" dirty="0"/>
              <a:t>Explícitos</a:t>
            </a:r>
            <a:r>
              <a:rPr lang="pt-BR" dirty="0"/>
              <a:t> – aqueles apresentados claramente;</a:t>
            </a:r>
          </a:p>
          <a:p>
            <a:pPr marL="534988" lvl="1" indent="-285750"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endParaRPr lang="pt-BR" dirty="0"/>
          </a:p>
          <a:p>
            <a:pPr marL="534988" lvl="1" indent="-285750"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</a:defRPr>
            </a:pPr>
            <a:r>
              <a:rPr lang="pt-BR" b="1" dirty="0"/>
              <a:t>Implícitos</a:t>
            </a:r>
            <a:r>
              <a:rPr lang="pt-BR" dirty="0"/>
              <a:t> – aqueles conteúdos subentendidos pelo contexto social.</a:t>
            </a:r>
          </a:p>
          <a:p>
            <a:pPr>
              <a:defRPr sz="1400">
                <a:solidFill>
                  <a:srgbClr val="404040"/>
                </a:solidFill>
              </a:defRPr>
            </a:pPr>
            <a:endParaRPr lang="pt-BR" dirty="0" smtClean="0"/>
          </a:p>
        </p:txBody>
      </p:sp>
      <p:pic>
        <p:nvPicPr>
          <p:cNvPr id="16" name="pasted-image.png"/>
          <p:cNvPicPr>
            <a:picLocks noChangeAspect="1"/>
          </p:cNvPicPr>
          <p:nvPr/>
        </p:nvPicPr>
        <p:blipFill>
          <a:blip r:embed="rId4" cstate="print">
            <a:extLst/>
          </a:blip>
          <a:srcRect l="3974" r="11897"/>
          <a:stretch>
            <a:fillRect/>
          </a:stretch>
        </p:blipFill>
        <p:spPr>
          <a:xfrm>
            <a:off x="6948264" y="4869160"/>
            <a:ext cx="2088232" cy="176750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aixaDeTexto 16"/>
          <p:cNvSpPr txBox="1"/>
          <p:nvPr/>
        </p:nvSpPr>
        <p:spPr>
          <a:xfrm>
            <a:off x="375047" y="3306470"/>
            <a:ext cx="3133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Implicitabilidade do conhecimento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79512" y="5373216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2000" dirty="0" smtClean="0"/>
              <a:t>Os conhecimentos são carregados de aspectos implícitos, devido às significações próprias desenvolvidas pelos indivíduos e pelos grupos.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1383937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07504" y="1556793"/>
            <a:ext cx="7056784" cy="1440159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75047" y="744124"/>
            <a:ext cx="2983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Universalidade do conhecimento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79512" y="1628800"/>
            <a:ext cx="69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conhecimento precisa ser aplicável a situações diversas daquela em que foi inicialmente desenvolvido.</a:t>
            </a:r>
          </a:p>
          <a:p>
            <a:pPr algn="just">
              <a:buSzPct val="100000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SzPct val="10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 será transferido quando a universalidade do assunto abranger o objeto tratado.</a:t>
            </a:r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46718" b="34118"/>
          <a:stretch>
            <a:fillRect/>
          </a:stretch>
        </p:blipFill>
        <p:spPr>
          <a:xfrm>
            <a:off x="7308304" y="1484784"/>
            <a:ext cx="1728192" cy="15121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0" y="102984"/>
            <a:ext cx="6500961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ENGENHARIA DE PRODUÇÃO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CCE0215 – Gestão do Conhecimento.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76" y="1115452"/>
            <a:ext cx="31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Transferência do conhecimento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7504" y="3226035"/>
            <a:ext cx="8784976" cy="301127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51520" y="3356992"/>
            <a:ext cx="84969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dinâmica dos mercados atuais exige que as empresas inovem continuamente para a manutenção de sua competitividade.</a:t>
            </a:r>
          </a:p>
          <a:p>
            <a:pPr lvl="1" indent="0" algn="just">
              <a:buSzPct val="120000"/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inovação é construída pela aplicação de novos conhecimentos.</a:t>
            </a:r>
          </a:p>
          <a:p>
            <a:pPr algn="just">
              <a:defRPr sz="1400">
                <a:solidFill>
                  <a:srgbClr val="404040"/>
                </a:solidFill>
              </a:defRPr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continuidade da aquisição de conhecimentos e a capacidade de aplicá-los em situações práticas permitirão que as empresas perpetuem suas rentabilidades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endParaRPr lang="pt-B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SzPct val="120000"/>
              <a:defRPr sz="1400">
                <a:solidFill>
                  <a:srgbClr val="404040"/>
                </a:solidFill>
              </a:defRPr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colaboração entre a academia e a indústria é essencial para o desenvolvimento contínuo de inovações. </a:t>
            </a:r>
          </a:p>
        </p:txBody>
      </p:sp>
    </p:spTree>
    <p:extLst>
      <p:ext uri="{BB962C8B-B14F-4D97-AF65-F5344CB8AC3E}">
        <p14:creationId xmlns="" xmlns:p14="http://schemas.microsoft.com/office/powerpoint/2010/main" val="831926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resentação_estácio_2016_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</TotalTime>
  <Words>4927</Words>
  <Application>Microsoft Office PowerPoint</Application>
  <PresentationFormat>Apresentação na tela (4:3)</PresentationFormat>
  <Paragraphs>631</Paragraphs>
  <Slides>60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60</vt:i4>
      </vt:variant>
    </vt:vector>
  </HeadingPairs>
  <TitlesOfParts>
    <vt:vector size="62" baseType="lpstr">
      <vt:lpstr>Apresentação_estácio_2016_</vt:lpstr>
      <vt:lpstr>Personalizar design</vt:lpstr>
      <vt:lpstr>Slide 1</vt:lpstr>
      <vt:lpstr>Slide 2</vt:lpstr>
      <vt:lpstr>Slide 3</vt:lpstr>
      <vt:lpstr>CONTEÚDO PROGRAMADO:</vt:lpstr>
      <vt:lpstr>REFERÊNCIAS: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de Processos - GST</dc:title>
  <dc:creator>Roberson</dc:creator>
  <cp:lastModifiedBy>maq</cp:lastModifiedBy>
  <cp:revision>68</cp:revision>
  <dcterms:created xsi:type="dcterms:W3CDTF">2014-03-11T05:23:22Z</dcterms:created>
  <dcterms:modified xsi:type="dcterms:W3CDTF">2018-04-08T16:33:59Z</dcterms:modified>
</cp:coreProperties>
</file>